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015C4F-E15F-47EA-BCE1-3203B63B00B8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8B1430B-A5C7-47BB-B119-15D098977E81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6E2B6A-E5F2-44D8-AD6D-796F99468BE2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F353EC-6454-4497-8D41-D7D4433A46DD}" type="slidenum">
              <a:rPr lang="es-ES" sz="1200" b="0" strike="noStrike" spc="-1">
                <a:latin typeface="Times New Roman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A75D55-6D27-4D86-BED9-ED35020EFDAE}" type="slidenum">
              <a:rPr lang="es-ES" sz="1200" b="0" strike="noStrike" spc="-1">
                <a:latin typeface="Times New Roman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CD48CE-F186-49AE-BDED-689C9E4F289A}" type="slidenum">
              <a:rPr lang="es-ES" sz="1200" b="0" strike="noStrike" spc="-1">
                <a:latin typeface="Times New Roman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5F65B3C-BC8C-40A8-93F0-558AC5AC89FA}" type="slidenum">
              <a:rPr lang="es-ES" sz="1200" b="0" strike="noStrike" spc="-1">
                <a:latin typeface="Times New Roman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63A9A8-DBF1-4CFD-B010-F325A69E4D47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88C8BA3-F8FE-406D-8BBA-5D37BCEAC974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B97A66E-0C43-4A63-A3CB-D0B61D212779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F785750-0286-4381-AAC8-136C28C4C017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448D7-F168-48AE-8E90-731BE8B75BDB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A26236C-A874-4727-96DB-B5A80E3F61F9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s.google.com/machine-learning/crash-course/fitter/graph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Machine Learning  </a:t>
            </a:r>
            <a:br/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Coeficientes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6" name="Imagen 75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Si queremos predecir el precio de casas de un DF, podríamos obtener los siguientes coeficientes: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4500000"/>
            <a:ext cx="10439640" cy="188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E interpretaríamos la regresión lineal como: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y = w1*x1 + w2*x2 + w3*x3 + w4*x4 + w5*x5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Precio casas = 20.9 * (Avg. Area Income) + 158094.41 * (Avg. Area House Age)…..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chemeClr val="bg1"/>
                </a:solidFill>
                <a:latin typeface="Arial"/>
              </a:rPr>
              <a:t>¿Cómo se interpreta esto?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 Por cada unidad de </a:t>
            </a:r>
            <a:r>
              <a:rPr lang="es-ES" sz="1800" b="0" i="1" strike="noStrike" spc="-1">
                <a:solidFill>
                  <a:schemeClr val="bg1"/>
                </a:solidFill>
                <a:latin typeface="Arial"/>
              </a:rPr>
              <a:t>Avg. Area Income</a:t>
            </a: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, aumenta 20.9 el precio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Feature importance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0" name="Imagen 79"/>
          <p:cNvPicPr/>
          <p:nvPr/>
        </p:nvPicPr>
        <p:blipFill>
          <a:blip r:embed="rId3"/>
          <a:stretch/>
        </p:blipFill>
        <p:spPr>
          <a:xfrm>
            <a:off x="1000440" y="2402280"/>
            <a:ext cx="3679200" cy="200880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900000" y="1800000"/>
            <a:ext cx="1043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Vale, entonces cuanto más alto es el coeficiente, mayor es la importancia de la variable...</a:t>
            </a:r>
          </a:p>
          <a:p>
            <a:pPr>
              <a:lnSpc>
                <a:spcPct val="100000"/>
              </a:lnSpc>
            </a:pPr>
            <a:endParaRPr lang="es-ES" sz="1800" b="0" strike="noStrike" spc="-1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2" name="Imagen 81"/>
          <p:cNvPicPr/>
          <p:nvPr/>
        </p:nvPicPr>
        <p:blipFill>
          <a:blip r:embed="rId4"/>
          <a:stretch/>
        </p:blipFill>
        <p:spPr>
          <a:xfrm>
            <a:off x="5400000" y="2402280"/>
            <a:ext cx="3534120" cy="19648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900000" y="4977720"/>
            <a:ext cx="1043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NO! Estamos comparando unidades diferentes. ¿El numero de habitaciones es menos importante que la edad de la casa?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¿Solución? Estandarizar los datos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R-Squared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291840" y="2696400"/>
            <a:ext cx="5029200" cy="373960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906F72-C134-42B8-8805-F3A1A644342C}"/>
              </a:ext>
            </a:extLst>
          </p:cNvPr>
          <p:cNvSpPr txBox="1"/>
          <p:nvPr/>
        </p:nvSpPr>
        <p:spPr>
          <a:xfrm>
            <a:off x="838080" y="1371600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Coeficiente de determinación. Mide cuánto de bien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una regresión se ajusta a los datos.</a:t>
            </a:r>
            <a:r>
              <a:rPr lang="es-E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También se define como la porción de variación de la variable dependiente (y) predecible mediante la independiente (x). Va de [0,1]. Cuanto mejor se ajuste, más se acercará a 1. Cuanto más cercano a 0, menos fiable será.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Residuos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988560" y="1800000"/>
            <a:ext cx="3151080" cy="3794400"/>
          </a:xfrm>
          <a:prstGeom prst="rect">
            <a:avLst/>
          </a:prstGeom>
          <a:ln w="0">
            <a:noFill/>
          </a:ln>
        </p:spPr>
      </p:pic>
      <p:pic>
        <p:nvPicPr>
          <p:cNvPr id="93" name="Imagen 92"/>
          <p:cNvPicPr/>
          <p:nvPr/>
        </p:nvPicPr>
        <p:blipFill>
          <a:blip r:embed="rId4"/>
          <a:stretch/>
        </p:blipFill>
        <p:spPr>
          <a:xfrm>
            <a:off x="5400000" y="1800000"/>
            <a:ext cx="5379480" cy="330660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440000" y="5760000"/>
            <a:ext cx="30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Σ residuos = 0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Media(residuos) = 0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5400000" y="5261760"/>
            <a:ext cx="5399640" cy="111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latin typeface="Arial"/>
              </a:rPr>
              <a:t>Estamos buscando patrones aleatorios en los residuos. Si tuviesen una relación no lineal, quizá una regresión lineal no sea el modelo más adecuado.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Evaluación del modelo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57254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Regresión lineal: errores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43920" y="1690560"/>
            <a:ext cx="5257080" cy="38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Absolute Error (MAE)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Mean Squared Error (MSE)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Root Mean Squared Error (RMSE)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99" name="Picture 5"/>
          <p:cNvPicPr/>
          <p:nvPr/>
        </p:nvPicPr>
        <p:blipFill>
          <a:blip r:embed="rId3"/>
          <a:stretch/>
        </p:blipFill>
        <p:spPr>
          <a:xfrm>
            <a:off x="7313040" y="2565360"/>
            <a:ext cx="4207320" cy="263556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4"/>
          <p:cNvPicPr/>
          <p:nvPr/>
        </p:nvPicPr>
        <p:blipFill>
          <a:blip r:embed="rId4"/>
          <a:stretch/>
        </p:blipFill>
        <p:spPr>
          <a:xfrm>
            <a:off x="2055240" y="2283120"/>
            <a:ext cx="2599920" cy="808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/>
          <p:cNvPicPr/>
          <p:nvPr/>
        </p:nvPicPr>
        <p:blipFill>
          <a:blip r:embed="rId5"/>
          <a:stretch/>
        </p:blipFill>
        <p:spPr>
          <a:xfrm>
            <a:off x="1964520" y="3883680"/>
            <a:ext cx="2781000" cy="8377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"/>
          <p:cNvPicPr/>
          <p:nvPr/>
        </p:nvPicPr>
        <p:blipFill>
          <a:blip r:embed="rId6"/>
          <a:stretch/>
        </p:blipFill>
        <p:spPr>
          <a:xfrm>
            <a:off x="1757520" y="5341320"/>
            <a:ext cx="3342960" cy="96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lineal: meta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43920" y="2174400"/>
            <a:ext cx="5484960" cy="39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u="sng" strike="noStrike" spc="-1">
                <a:solidFill>
                  <a:srgbClr val="FFFFFF"/>
                </a:solidFill>
                <a:uFillTx/>
                <a:latin typeface="Calibri"/>
              </a:rPr>
              <a:t>Objetivo</a:t>
            </a: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: encontrar la relación lineal entre todas las variables del problema.  Encontrar ‘a’ y ‘b’.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El valor añadido es poder predecir valores inexistentes.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Tiene ciertas limitaciones. Un ejemplo, datos no lineales.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 genera un error global que es la distancia entre todos los datos y nuestro modelo (línea, plano, hiperplano). 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05" name="Picture 4"/>
          <p:cNvPicPr/>
          <p:nvPr/>
        </p:nvPicPr>
        <p:blipFill>
          <a:blip r:embed="rId3"/>
          <a:stretch/>
        </p:blipFill>
        <p:spPr>
          <a:xfrm>
            <a:off x="7040160" y="439200"/>
            <a:ext cx="4207320" cy="3004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8"/>
          <p:cNvPicPr/>
          <p:nvPr/>
        </p:nvPicPr>
        <p:blipFill>
          <a:blip r:embed="rId4"/>
          <a:stretch/>
        </p:blipFill>
        <p:spPr>
          <a:xfrm>
            <a:off x="7040160" y="3790440"/>
            <a:ext cx="4207320" cy="263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0000"/>
                </a:solidFill>
                <a:latin typeface="Calibri Light"/>
              </a:rPr>
              <a:t>¿Qué es la regresión lineal?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método estadístico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que permite estudiar las relaciones entre dos variables contínuas cuantitativas.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regresión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expresa la relación entre una variable que se llama regresando (y, dependiente) y otra que se llama regresor (x, independiente).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¿Por qué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lineal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? Porque el modelo que se genera es una línea, plano o hiperplano sin curvas. 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Es una </a:t>
            </a:r>
            <a:r>
              <a:rPr lang="en-US" sz="1700" b="0" i="1" u="sng" strike="noStrike" spc="-1">
                <a:solidFill>
                  <a:srgbClr val="FFFFFF"/>
                </a:solidFill>
                <a:uFillTx/>
                <a:latin typeface="Calibri"/>
              </a:rPr>
              <a:t>técnica paramétrica</a:t>
            </a: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 porque hace varias suposiciones sobre el conjunto de datos.</a:t>
            </a:r>
            <a:endParaRPr lang="es-ES" sz="17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700" b="0" strike="noStrike" spc="-1">
                <a:solidFill>
                  <a:srgbClr val="FFFFFF"/>
                </a:solidFill>
                <a:latin typeface="Calibri"/>
              </a:rPr>
              <a:t>Uno de los métodos estadísticos de predicción más utilizados. </a:t>
            </a:r>
            <a:endParaRPr lang="es-ES" sz="1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7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 descr="Resultado de imagen de regresion lineal"/>
          <p:cNvPicPr/>
          <p:nvPr/>
        </p:nvPicPr>
        <p:blipFill>
          <a:blip r:embed="rId3"/>
          <a:stretch/>
        </p:blipFill>
        <p:spPr>
          <a:xfrm>
            <a:off x="6904800" y="1950480"/>
            <a:ext cx="4474800" cy="295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Tipos de regresión lineal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494440" y="5007240"/>
            <a:ext cx="263556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</a:rPr>
              <a:t>Regresión lineal múltiple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3" name="Picture 5"/>
          <p:cNvPicPr/>
          <p:nvPr/>
        </p:nvPicPr>
        <p:blipFill>
          <a:blip r:embed="rId3"/>
          <a:stretch/>
        </p:blipFill>
        <p:spPr>
          <a:xfrm>
            <a:off x="1528560" y="1992240"/>
            <a:ext cx="4566600" cy="2637000"/>
          </a:xfrm>
          <a:prstGeom prst="rect">
            <a:avLst/>
          </a:prstGeom>
          <a:ln w="0"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7892280" y="5007240"/>
            <a:ext cx="2311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Regresión lineal simple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55" name="Picture 31"/>
          <p:cNvPicPr/>
          <p:nvPr/>
        </p:nvPicPr>
        <p:blipFill>
          <a:blip r:embed="rId4"/>
          <a:stretch/>
        </p:blipFill>
        <p:spPr>
          <a:xfrm>
            <a:off x="7098840" y="2088000"/>
            <a:ext cx="3898080" cy="254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838080" y="36504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</a:rPr>
              <a:t>Regresión lineal múltiple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7" name="Picture 6"/>
          <p:cNvPicPr/>
          <p:nvPr/>
        </p:nvPicPr>
        <p:blipFill>
          <a:blip r:embed="rId3"/>
          <a:stretch/>
        </p:blipFill>
        <p:spPr>
          <a:xfrm>
            <a:off x="838080" y="1217880"/>
            <a:ext cx="10413000" cy="306468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981000" y="4557600"/>
            <a:ext cx="428184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0" strike="noStrike" spc="-1">
                <a:solidFill>
                  <a:srgbClr val="FF0000"/>
                </a:solidFill>
                <a:latin typeface="Calibri Light"/>
                <a:ea typeface="DejaVu Sans"/>
              </a:rPr>
              <a:t>Regresión lineal simple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9" name="Picture 8"/>
          <p:cNvPicPr/>
          <p:nvPr/>
        </p:nvPicPr>
        <p:blipFill>
          <a:blip r:embed="rId4"/>
          <a:stretch/>
        </p:blipFill>
        <p:spPr>
          <a:xfrm>
            <a:off x="1616760" y="5517000"/>
            <a:ext cx="3742560" cy="61848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9"/>
          <p:cNvPicPr/>
          <p:nvPr/>
        </p:nvPicPr>
        <p:blipFill>
          <a:blip r:embed="rId5"/>
          <a:stretch/>
        </p:blipFill>
        <p:spPr>
          <a:xfrm>
            <a:off x="7175160" y="4983120"/>
            <a:ext cx="2986920" cy="13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medimos el error cometido?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00000" y="3240000"/>
            <a:ext cx="2520000" cy="83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>
                <a:latin typeface="Arial"/>
              </a:rPr>
              <a:t>N = n.º observaciones</a:t>
            </a:r>
          </a:p>
          <a:p>
            <a:r>
              <a:rPr lang="es-ES" sz="1600" b="0" strike="noStrike" spc="-1">
                <a:latin typeface="Arial"/>
              </a:rPr>
              <a:t>Y = valores reales</a:t>
            </a:r>
          </a:p>
          <a:p>
            <a:r>
              <a:rPr lang="es-ES" sz="1600" b="0" strike="noStrike" spc="-1">
                <a:latin typeface="Arial"/>
              </a:rPr>
              <a:t>Ŷ = valores predichos</a:t>
            </a:r>
          </a:p>
        </p:txBody>
      </p:sp>
      <p:sp>
        <p:nvSpPr>
          <p:cNvPr id="6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Loss function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Necesitamos una métrica que nos diga cómo de bien o mal predice el modelo: 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error cuadrático medio (Mean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Squared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Error)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5" name="Imagen 64"/>
          <p:cNvPicPr/>
          <p:nvPr/>
        </p:nvPicPr>
        <p:blipFill>
          <a:blip r:embed="rId3"/>
          <a:stretch/>
        </p:blipFill>
        <p:spPr>
          <a:xfrm>
            <a:off x="1788640" y="2944800"/>
            <a:ext cx="3505680" cy="140364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4"/>
          <p:cNvSpPr/>
          <p:nvPr/>
        </p:nvSpPr>
        <p:spPr>
          <a:xfrm>
            <a:off x="900000" y="472212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sería la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loss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function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 o función de costes de la regresión lineal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Perfecto, definida nuestra métrica de calidad del modelo, ¿ahora qué viene?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Que nuestra regresión tenga la mínima cantidad de errores, ¿cómo lo hago?</a:t>
            </a:r>
          </a:p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Hay que encontrar aquellos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Ws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que me minimicen la función de costes</a:t>
            </a: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7" name="Imagen 66"/>
          <p:cNvPicPr/>
          <p:nvPr/>
        </p:nvPicPr>
        <p:blipFill>
          <a:blip r:embed="rId4"/>
          <a:stretch/>
        </p:blipFill>
        <p:spPr>
          <a:xfrm>
            <a:off x="6192700" y="2135880"/>
            <a:ext cx="4210660" cy="242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980000" y="2430000"/>
            <a:ext cx="838620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consigo los coeficientes que me minimizan el error?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Gradient Descent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838080" y="1620000"/>
            <a:ext cx="1025964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Problema de optimización matemática. El Gradient Descent es uno de los métodos más utilizados en algoritmos de aprendizaje supervisado.</a:t>
            </a: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chemeClr val="bg1"/>
                </a:solidFill>
                <a:latin typeface="Arial"/>
              </a:rPr>
              <a:t>¿Cuáles son los pesos W, que dan mejores resultados? Los que minimizan la función de coste</a:t>
            </a:r>
          </a:p>
        </p:txBody>
      </p:sp>
      <p:pic>
        <p:nvPicPr>
          <p:cNvPr id="71" name="Imagen 1"/>
          <p:cNvPicPr/>
          <p:nvPr/>
        </p:nvPicPr>
        <p:blipFill>
          <a:blip r:embed="rId3"/>
          <a:stretch/>
        </p:blipFill>
        <p:spPr>
          <a:xfrm>
            <a:off x="1143000" y="3060000"/>
            <a:ext cx="4076640" cy="2514240"/>
          </a:xfrm>
          <a:prstGeom prst="rect">
            <a:avLst/>
          </a:prstGeom>
          <a:ln w="0">
            <a:noFill/>
          </a:ln>
        </p:spPr>
      </p:pic>
      <p:pic>
        <p:nvPicPr>
          <p:cNvPr id="72" name="Imagen 71"/>
          <p:cNvPicPr/>
          <p:nvPr/>
        </p:nvPicPr>
        <p:blipFill>
          <a:blip r:embed="rId4"/>
          <a:stretch/>
        </p:blipFill>
        <p:spPr>
          <a:xfrm>
            <a:off x="6347880" y="3060000"/>
            <a:ext cx="4811760" cy="248724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431640" y="6114960"/>
            <a:ext cx="14151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Demo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>
                <a:solidFill>
                  <a:srgbClr val="FF0000"/>
                </a:solidFill>
                <a:latin typeface="Calibri Light"/>
              </a:rPr>
              <a:t>¿Cómo interpreto los pesos (w)?</a:t>
            </a:r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632</Words>
  <Application>Microsoft Office PowerPoint</Application>
  <PresentationFormat>Panorámica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Daniel Ortiz</cp:lastModifiedBy>
  <cp:revision>19</cp:revision>
  <dcterms:created xsi:type="dcterms:W3CDTF">2020-08-31T20:14:59Z</dcterms:created>
  <dcterms:modified xsi:type="dcterms:W3CDTF">2021-03-15T06:23:00Z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