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522aaa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9c522aaa2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9c522aaa2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522aaa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c522aaa2e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4" name="Google Shape;274;g9c522aaa2e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22aaa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9c522aaa2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g9c522aaa2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esta técnica se entrenan un conjunto de modelos, mediante muestras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reemplazamiento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cada predicción todos los modelos dan un output, y como si de un sistema de votación se tratase, se escoge como output final el más frecuente.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 soft voting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técnica se usa tanto en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clasificación, como en regresión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en clasificación utiliza la moda para elegir output, en regresión es la media de los outputs de todos los modelos.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trabaja con el mismo modelo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522aaa2e_0_53"/>
          <p:cNvSpPr txBox="1"/>
          <p:nvPr/>
        </p:nvSpPr>
        <p:spPr>
          <a:xfrm>
            <a:off x="684500" y="1877875"/>
            <a:ext cx="5418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 un KNN, SVM…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conjunto de training (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output. Si es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outputs.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522aaa2e_0_5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funciona</a:t>
            </a:r>
            <a:r>
              <a:rPr lang="en-GB" dirty="0">
                <a:solidFill>
                  <a:srgbClr val="FF0000"/>
                </a:solidFill>
              </a:rPr>
              <a:t> el Bagging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23" name="Google Shape;223;g9c522aaa2e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875" y="2020750"/>
            <a:ext cx="4366475" cy="408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 (el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sumatorio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es 1, no es un %).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59282F-CDBA-40FB-A7DE-FD21AA5B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30" y="4001109"/>
            <a:ext cx="1684773" cy="14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338FD65-55E4-4864-A71B-5739F65E6629}"/>
              </a:ext>
            </a:extLst>
          </p:cNvPr>
          <p:cNvSpPr/>
          <p:nvPr/>
        </p:nvSpPr>
        <p:spPr>
          <a:xfrm>
            <a:off x="3257365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98B2FD-5BD7-4C65-8BA2-717074986295}"/>
              </a:ext>
            </a:extLst>
          </p:cNvPr>
          <p:cNvSpPr/>
          <p:nvPr/>
        </p:nvSpPr>
        <p:spPr>
          <a:xfrm>
            <a:off x="4979633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638E6-5FB9-4588-8625-2FB283A41441}"/>
              </a:ext>
            </a:extLst>
          </p:cNvPr>
          <p:cNvSpPr/>
          <p:nvPr/>
        </p:nvSpPr>
        <p:spPr>
          <a:xfrm>
            <a:off x="6701901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BA9E00-3560-45A1-B0D8-AB85DC07BE12}"/>
              </a:ext>
            </a:extLst>
          </p:cNvPr>
          <p:cNvSpPr/>
          <p:nvPr/>
        </p:nvSpPr>
        <p:spPr>
          <a:xfrm>
            <a:off x="8424169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4BD8B82-AF4B-4785-8FF9-EA00A002132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118499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7C8A59C-F210-4AC6-AB56-FE8BAB55161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40767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55F61-7F43-4360-B027-5951E3F0D0E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563035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ABBCFE-A4D4-484B-9651-FCE1CFB145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96231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F2340A-B768-4B2F-AE89-CBC729EA167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85303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0C4D02-A0D4-4747-B1BB-E2690795F775}"/>
              </a:ext>
            </a:extLst>
          </p:cNvPr>
          <p:cNvSpPr txBox="1"/>
          <p:nvPr/>
        </p:nvSpPr>
        <p:spPr>
          <a:xfrm>
            <a:off x="2946646" y="6388999"/>
            <a:ext cx="664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 =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>
                <a:solidFill>
                  <a:schemeClr val="bg1"/>
                </a:solidFill>
              </a:rPr>
              <a:t>*(Modelo_1)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>
                <a:solidFill>
                  <a:schemeClr val="bg1"/>
                </a:solidFill>
              </a:rPr>
              <a:t>*(Modelo_2)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s-ES" dirty="0">
                <a:solidFill>
                  <a:schemeClr val="bg1"/>
                </a:solidFill>
              </a:rPr>
              <a:t>*(Modelo_3)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s-ES" dirty="0">
                <a:solidFill>
                  <a:schemeClr val="bg1"/>
                </a:solidFill>
              </a:rPr>
              <a:t>*(Modelo_4)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D715EA-AF28-4488-B760-7492BAEA68BC}"/>
              </a:ext>
            </a:extLst>
          </p:cNvPr>
          <p:cNvSpPr txBox="1"/>
          <p:nvPr/>
        </p:nvSpPr>
        <p:spPr>
          <a:xfrm>
            <a:off x="10079854" y="549204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763BE-035B-41CB-B79E-30A8E1DFBF4F}"/>
              </a:ext>
            </a:extLst>
          </p:cNvPr>
          <p:cNvSpPr txBox="1"/>
          <p:nvPr/>
        </p:nvSpPr>
        <p:spPr>
          <a:xfrm>
            <a:off x="1794768" y="552905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63BB900-5B9E-42F2-AC2B-381E353A93CF}"/>
              </a:ext>
            </a:extLst>
          </p:cNvPr>
          <p:cNvSpPr txBox="1"/>
          <p:nvPr/>
        </p:nvSpPr>
        <p:spPr>
          <a:xfrm>
            <a:off x="2742460" y="5457139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α1</a:t>
            </a:r>
            <a:endParaRPr lang="es-E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5DD4B7-6054-48DC-8D23-672FCDB18C2B}"/>
              </a:ext>
            </a:extLst>
          </p:cNvPr>
          <p:cNvSpPr txBox="1"/>
          <p:nvPr/>
        </p:nvSpPr>
        <p:spPr>
          <a:xfrm>
            <a:off x="4415900" y="5493545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23350B-BABC-494B-AE65-E425A062F300}"/>
              </a:ext>
            </a:extLst>
          </p:cNvPr>
          <p:cNvSpPr txBox="1"/>
          <p:nvPr/>
        </p:nvSpPr>
        <p:spPr>
          <a:xfrm>
            <a:off x="6127072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AB46A85-BF68-418B-B0C0-C7983A8C08DC}"/>
              </a:ext>
            </a:extLst>
          </p:cNvPr>
          <p:cNvSpPr txBox="1"/>
          <p:nvPr/>
        </p:nvSpPr>
        <p:spPr>
          <a:xfrm>
            <a:off x="7849339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D419FA2-54C4-47C0-98D4-82B09C379EF0}"/>
              </a:ext>
            </a:extLst>
          </p:cNvPr>
          <p:cNvSpPr/>
          <p:nvPr/>
        </p:nvSpPr>
        <p:spPr>
          <a:xfrm>
            <a:off x="1333129" y="1009768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B6C7F7-CE84-4259-A27C-B245D18E1E87}"/>
              </a:ext>
            </a:extLst>
          </p:cNvPr>
          <p:cNvSpPr/>
          <p:nvPr/>
        </p:nvSpPr>
        <p:spPr>
          <a:xfrm>
            <a:off x="1104531" y="1658354"/>
            <a:ext cx="1223034" cy="942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de entrenamiento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5D817-AEBF-45C3-B18F-7311737EAB60}"/>
              </a:ext>
            </a:extLst>
          </p:cNvPr>
          <p:cNvSpPr txBox="1"/>
          <p:nvPr/>
        </p:nvSpPr>
        <p:spPr>
          <a:xfrm>
            <a:off x="416510" y="1966193"/>
            <a:ext cx="688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W(i)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FDAAE88-D922-459C-862C-ED146FE3A6D7}"/>
              </a:ext>
            </a:extLst>
          </p:cNvPr>
          <p:cNvSpPr txBox="1"/>
          <p:nvPr/>
        </p:nvSpPr>
        <p:spPr>
          <a:xfrm>
            <a:off x="323276" y="2781860"/>
            <a:ext cx="26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1. Ponderamos todas las observaciones. Se irá actualizando con cada modelo. En este punto inicial, todas las observaciones valen por igual: 1/m, siendo m el número de observaciones.</a:t>
            </a:r>
          </a:p>
          <a:p>
            <a:pPr marL="228600" indent="-228600">
              <a:buAutoNum type="arabicPeriod"/>
            </a:pPr>
            <a:endParaRPr lang="es-ES" sz="1000" dirty="0">
              <a:solidFill>
                <a:schemeClr val="bg1"/>
              </a:solidFill>
            </a:endParaRPr>
          </a:p>
          <a:p>
            <a:r>
              <a:rPr lang="es-ES" sz="1000" dirty="0">
                <a:solidFill>
                  <a:schemeClr val="bg1"/>
                </a:solidFill>
              </a:rPr>
              <a:t>La ponderación de observaciones se usa en el entrenamiento:</a:t>
            </a:r>
          </a:p>
          <a:p>
            <a:r>
              <a:rPr lang="es-ES" sz="1000" dirty="0">
                <a:solidFill>
                  <a:schemeClr val="bg1"/>
                </a:solidFill>
              </a:rPr>
              <a:t>.</a:t>
            </a:r>
            <a:r>
              <a:rPr lang="es-ES" sz="1000" dirty="0" err="1">
                <a:solidFill>
                  <a:schemeClr val="bg1"/>
                </a:solidFill>
              </a:rPr>
              <a:t>fit</a:t>
            </a:r>
            <a:r>
              <a:rPr lang="es-ES" sz="1000" dirty="0">
                <a:solidFill>
                  <a:schemeClr val="bg1"/>
                </a:solidFill>
              </a:rPr>
              <a:t>(</a:t>
            </a:r>
            <a:r>
              <a:rPr lang="es-ES" sz="1000" dirty="0" err="1">
                <a:solidFill>
                  <a:schemeClr val="bg1"/>
                </a:solidFill>
              </a:rPr>
              <a:t>sample_weight</a:t>
            </a:r>
            <a:r>
              <a:rPr lang="es-E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0AD6E2E7-BDA4-4C3B-8744-32C1441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" y="205694"/>
            <a:ext cx="10483788" cy="744843"/>
          </a:xfrm>
        </p:spPr>
        <p:txBody>
          <a:bodyPr>
            <a:normAutofit/>
          </a:bodyPr>
          <a:lstStyle/>
          <a:p>
            <a:r>
              <a:rPr lang="es-ES" sz="3200" dirty="0"/>
              <a:t>Entrenamiento</a:t>
            </a:r>
          </a:p>
        </p:txBody>
      </p:sp>
      <p:sp>
        <p:nvSpPr>
          <p:cNvPr id="42" name="Título 24">
            <a:extLst>
              <a:ext uri="{FF2B5EF4-FFF2-40B4-BE49-F238E27FC236}">
                <a16:creationId xmlns:a16="http://schemas.microsoft.com/office/drawing/2014/main" id="{BAF5A70F-3309-406C-9DCA-9C625B585E13}"/>
              </a:ext>
            </a:extLst>
          </p:cNvPr>
          <p:cNvSpPr txBox="1">
            <a:spLocks/>
          </p:cNvSpPr>
          <p:nvPr/>
        </p:nvSpPr>
        <p:spPr>
          <a:xfrm>
            <a:off x="416510" y="4848276"/>
            <a:ext cx="10483788" cy="7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/>
              <a:t>Predicción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FA8B8E1-6B5A-47AE-8B17-B89DB6DAF343}"/>
              </a:ext>
            </a:extLst>
          </p:cNvPr>
          <p:cNvCxnSpPr>
            <a:cxnSpLocks/>
          </p:cNvCxnSpPr>
          <p:nvPr/>
        </p:nvCxnSpPr>
        <p:spPr>
          <a:xfrm>
            <a:off x="959148" y="1658354"/>
            <a:ext cx="0" cy="97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273F323-562C-40C6-8E60-8572928F7D1B}"/>
              </a:ext>
            </a:extLst>
          </p:cNvPr>
          <p:cNvSpPr/>
          <p:nvPr/>
        </p:nvSpPr>
        <p:spPr>
          <a:xfrm>
            <a:off x="1104531" y="1396745"/>
            <a:ext cx="1223034" cy="2099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Features</a:t>
            </a:r>
            <a:endParaRPr lang="es-ES" sz="11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D1FDB842-5970-4546-AB05-A4DBFA6B3E3D}"/>
              </a:ext>
            </a:extLst>
          </p:cNvPr>
          <p:cNvSpPr/>
          <p:nvPr/>
        </p:nvSpPr>
        <p:spPr>
          <a:xfrm>
            <a:off x="2751339" y="1294345"/>
            <a:ext cx="136716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Google Shape;278;g9c522aaa2e_0_108">
            <a:extLst>
              <a:ext uri="{FF2B5EF4-FFF2-40B4-BE49-F238E27FC236}">
                <a16:creationId xmlns:a16="http://schemas.microsoft.com/office/drawing/2014/main" id="{5F779096-DED8-4670-B6EF-D080135A17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442" y="1030550"/>
            <a:ext cx="4163727" cy="80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A3C63B0-8D9A-4948-85F7-E0EAB44BC218}"/>
              </a:ext>
            </a:extLst>
          </p:cNvPr>
          <p:cNvSpPr txBox="1"/>
          <p:nvPr/>
        </p:nvSpPr>
        <p:spPr>
          <a:xfrm>
            <a:off x="4723289" y="2056225"/>
            <a:ext cx="309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2. Calculamos los errores</a:t>
            </a:r>
          </a:p>
          <a:p>
            <a:r>
              <a:rPr lang="es-ES" sz="1000" dirty="0">
                <a:solidFill>
                  <a:schemeClr val="bg1"/>
                </a:solidFill>
              </a:rPr>
              <a:t>3. Calculamos r </a:t>
            </a:r>
            <a:r>
              <a:rPr lang="es-ES" sz="1000" i="1" dirty="0">
                <a:solidFill>
                  <a:schemeClr val="bg1"/>
                </a:solidFill>
              </a:rPr>
              <a:t>(</a:t>
            </a:r>
            <a:r>
              <a:rPr lang="es-ES" sz="1000" i="1" dirty="0" err="1">
                <a:solidFill>
                  <a:schemeClr val="bg1"/>
                </a:solidFill>
              </a:rPr>
              <a:t>weighted</a:t>
            </a:r>
            <a:r>
              <a:rPr lang="es-ES" sz="1000" i="1" dirty="0">
                <a:solidFill>
                  <a:schemeClr val="bg1"/>
                </a:solidFill>
              </a:rPr>
              <a:t> error </a:t>
            </a:r>
            <a:r>
              <a:rPr lang="es-ES" sz="1000" i="1" dirty="0" err="1">
                <a:solidFill>
                  <a:schemeClr val="bg1"/>
                </a:solidFill>
              </a:rPr>
              <a:t>rate</a:t>
            </a:r>
            <a:r>
              <a:rPr lang="es-ES" sz="1000" i="1" dirty="0">
                <a:solidFill>
                  <a:schemeClr val="bg1"/>
                </a:solidFill>
              </a:rPr>
              <a:t>).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Pesos de fallos/pesos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Cuanto más cercano a 0, mejor será. Cercano a 1, peores los errores.</a:t>
            </a:r>
          </a:p>
        </p:txBody>
      </p:sp>
      <p:pic>
        <p:nvPicPr>
          <p:cNvPr id="50" name="Google Shape;279;g9c522aaa2e_0_108">
            <a:extLst>
              <a:ext uri="{FF2B5EF4-FFF2-40B4-BE49-F238E27FC236}">
                <a16:creationId xmlns:a16="http://schemas.microsoft.com/office/drawing/2014/main" id="{3A2180DC-0489-4E0E-8D36-EBF2D876B5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467" y="1127916"/>
            <a:ext cx="1686148" cy="6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8A380815-3F89-4DE8-B6AB-53F5E3569DFC}"/>
              </a:ext>
            </a:extLst>
          </p:cNvPr>
          <p:cNvSpPr txBox="1"/>
          <p:nvPr/>
        </p:nvSpPr>
        <p:spPr>
          <a:xfrm>
            <a:off x="8841734" y="1861886"/>
            <a:ext cx="3350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4. Calculamos </a:t>
            </a:r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r=0,5 (</a:t>
            </a:r>
            <a:r>
              <a:rPr lang="es-ES" sz="1000" dirty="0" err="1">
                <a:solidFill>
                  <a:schemeClr val="bg1"/>
                </a:solidFill>
              </a:rPr>
              <a:t>random</a:t>
            </a:r>
            <a:r>
              <a:rPr lang="es-ES" sz="1000" dirty="0">
                <a:solidFill>
                  <a:schemeClr val="bg1"/>
                </a:solidFill>
              </a:rPr>
              <a:t>)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=0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r=0,9 (mal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(-0.95)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endParaRPr lang="es-ES" sz="1000" i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r=0,1 (buen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0.95</a:t>
            </a:r>
          </a:p>
          <a:p>
            <a:endParaRPr lang="es-ES" sz="1000" i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 es el peso que tendrá este estimador. Cuanto más preciso, mayor será su peso en la decisión final.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es un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hiperparámetro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rate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). Lo que aporta cada árbol.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F36100AF-FD5E-4D97-B15A-EEF61960C02C}"/>
              </a:ext>
            </a:extLst>
          </p:cNvPr>
          <p:cNvSpPr/>
          <p:nvPr/>
        </p:nvSpPr>
        <p:spPr>
          <a:xfrm>
            <a:off x="8544567" y="1289952"/>
            <a:ext cx="740737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8" name="Flecha: doblada 257">
            <a:extLst>
              <a:ext uri="{FF2B5EF4-FFF2-40B4-BE49-F238E27FC236}">
                <a16:creationId xmlns:a16="http://schemas.microsoft.com/office/drawing/2014/main" id="{252575F4-69C7-41B1-9A62-C0A1C807B357}"/>
              </a:ext>
            </a:extLst>
          </p:cNvPr>
          <p:cNvSpPr/>
          <p:nvPr/>
        </p:nvSpPr>
        <p:spPr>
          <a:xfrm rot="10800000">
            <a:off x="9132262" y="3641376"/>
            <a:ext cx="1373461" cy="68854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7" name="Google Shape;280;g9c522aaa2e_0_108">
            <a:extLst>
              <a:ext uri="{FF2B5EF4-FFF2-40B4-BE49-F238E27FC236}">
                <a16:creationId xmlns:a16="http://schemas.microsoft.com/office/drawing/2014/main" id="{6473984D-C673-4B5A-95E9-A7D6CBB856D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2509" y="3710791"/>
            <a:ext cx="2393740" cy="90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CBFDB937-8448-4E7A-947F-C8E64E02D199}"/>
              </a:ext>
            </a:extLst>
          </p:cNvPr>
          <p:cNvSpPr txBox="1"/>
          <p:nvPr/>
        </p:nvSpPr>
        <p:spPr>
          <a:xfrm>
            <a:off x="6342305" y="4693897"/>
            <a:ext cx="335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5. Se actualizan los pesos de cada observación, si fueron error.</a:t>
            </a:r>
          </a:p>
          <a:p>
            <a:r>
              <a:rPr lang="es-ES" sz="1000" dirty="0">
                <a:solidFill>
                  <a:schemeClr val="bg1"/>
                </a:solidFill>
              </a:rPr>
              <a:t>6. Normalizamos el vector de ponderaciones para que su suma sea 1</a:t>
            </a:r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6015F20B-6AD1-4622-A5C9-28FCADFDB561}"/>
              </a:ext>
            </a:extLst>
          </p:cNvPr>
          <p:cNvSpPr/>
          <p:nvPr/>
        </p:nvSpPr>
        <p:spPr>
          <a:xfrm rot="10800000">
            <a:off x="5248686" y="4079788"/>
            <a:ext cx="120967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185AC8B-F413-467B-A450-3F70DCBA1DE6}"/>
              </a:ext>
            </a:extLst>
          </p:cNvPr>
          <p:cNvSpPr/>
          <p:nvPr/>
        </p:nvSpPr>
        <p:spPr>
          <a:xfrm>
            <a:off x="3985333" y="4081857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2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C69F925-77FD-484C-819C-16A45CDF24DA}"/>
              </a:ext>
            </a:extLst>
          </p:cNvPr>
          <p:cNvSpPr txBox="1"/>
          <p:nvPr/>
        </p:nvSpPr>
        <p:spPr>
          <a:xfrm>
            <a:off x="3453220" y="4543972"/>
            <a:ext cx="21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7. Mismo procedimiento para el segundo estimador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9C04C0E-4438-491F-964C-4F2FE4F8711C}"/>
              </a:ext>
            </a:extLst>
          </p:cNvPr>
          <p:cNvSpPr txBox="1"/>
          <p:nvPr/>
        </p:nvSpPr>
        <p:spPr>
          <a:xfrm>
            <a:off x="314530" y="6009399"/>
            <a:ext cx="265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chemeClr val="bg1"/>
                </a:solidFill>
              </a:rPr>
              <a:t>Class</a:t>
            </a:r>
            <a:r>
              <a:rPr lang="es-ES" sz="1000" dirty="0">
                <a:solidFill>
                  <a:schemeClr val="bg1"/>
                </a:solidFill>
              </a:rPr>
              <a:t>: suma de (clasificación * su peso). Clase que esté más cerca de ese valor</a:t>
            </a:r>
          </a:p>
          <a:p>
            <a:r>
              <a:rPr lang="es-ES" sz="1000" b="1" dirty="0" err="1">
                <a:solidFill>
                  <a:schemeClr val="bg1"/>
                </a:solidFill>
              </a:rPr>
              <a:t>Regr</a:t>
            </a:r>
            <a:r>
              <a:rPr lang="es-ES" sz="1000" dirty="0">
                <a:solidFill>
                  <a:schemeClr val="bg1"/>
                </a:solidFill>
              </a:rPr>
              <a:t>: output total.</a:t>
            </a:r>
          </a:p>
          <a:p>
            <a:endParaRPr lang="es-E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28" grpId="0" animBg="1"/>
      <p:bldP spid="48" grpId="0"/>
      <p:bldP spid="51" grpId="0"/>
      <p:bldP spid="54" grpId="0" animBg="1"/>
      <p:bldP spid="258" grpId="0" animBg="1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22aaa2e_0_17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g9c522aaa2e_0_17"/>
          <p:cNvSpPr txBox="1"/>
          <p:nvPr/>
        </p:nvSpPr>
        <p:spPr>
          <a:xfrm>
            <a:off x="684500" y="1653350"/>
            <a:ext cx="10623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comprarte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¿Vas a la tienda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recomienda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NO!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reviews,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amigos…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dependiendo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output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c522aaa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50" y="3429050"/>
            <a:ext cx="2143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c522aaa2e_0_17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9c522aaa2e_0_32"/>
          <p:cNvSpPr txBox="1"/>
          <p:nvPr/>
        </p:nvSpPr>
        <p:spPr>
          <a:xfrm>
            <a:off x="684500" y="1510475"/>
            <a:ext cx="10521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con conjunto de personas ciegas que están intentando describir un elefante. Cada uno tocará una parte del elefante y por tanto una versión diferente.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tanto, sus versiones individuales describirán partes del elefante, pero su versión colectiva tendrá una información mucho más rica y precisa de cómo es un elefante.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9c522aaa2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12" y="3445000"/>
            <a:ext cx="4301174" cy="2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c522aaa2e_0_32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Bootstrap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Google Shape;181;g9c522aaa2e_0_17">
            <a:extLst>
              <a:ext uri="{FF2B5EF4-FFF2-40B4-BE49-F238E27FC236}">
                <a16:creationId xmlns:a16="http://schemas.microsoft.com/office/drawing/2014/main" id="{08823F81-3CDA-4CCB-886E-FE19CEDC8C89}"/>
              </a:ext>
            </a:extLst>
          </p:cNvPr>
          <p:cNvSpPr txBox="1"/>
          <p:nvPr/>
        </p:nvSpPr>
        <p:spPr>
          <a:xfrm>
            <a:off x="684500" y="1653350"/>
            <a:ext cx="5050475" cy="47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es un mecanismo propio de la estadística y la econometría que se centra en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remuestreo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datos con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reeplazamiento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dentro de una muestra aleatoria o al azar.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¿Remplazamiento?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 técnica coge varias muestras de manera aleatoria dentro de un conjunto. Los elementos que coge en cada muestra pueden estar repetidos con respecto a selecciones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eso es con reemplazamiento: coge muestra, calcula estadístico y devuelve la muestra.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estimadores tienen que ser lo más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posibles para que los errores no se correlacionen, por eso se usan técnicas de muestreo aleatorio</a:t>
            </a:r>
          </a:p>
        </p:txBody>
      </p:sp>
      <p:pic>
        <p:nvPicPr>
          <p:cNvPr id="1026" name="Picture 2" descr="Muestreo de Bootstrap usando Python's Numpy">
            <a:extLst>
              <a:ext uri="{FF2B5EF4-FFF2-40B4-BE49-F238E27FC236}">
                <a16:creationId xmlns:a16="http://schemas.microsoft.com/office/drawing/2014/main" id="{7D031571-56CA-4082-9B00-4294CFB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58" y="1562469"/>
            <a:ext cx="4764950" cy="43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1800</Words>
  <Application>Microsoft Office PowerPoint</Application>
  <PresentationFormat>Panorámica</PresentationFormat>
  <Paragraphs>302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Ejemplo</vt:lpstr>
      <vt:lpstr>Ejemplo</vt:lpstr>
      <vt:lpstr>Tipos de Ensembles</vt:lpstr>
      <vt:lpstr>Bootstrap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Cómo funciona el Bagging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Entrenamiento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Daniel Ortiz</cp:lastModifiedBy>
  <cp:revision>29</cp:revision>
  <dcterms:created xsi:type="dcterms:W3CDTF">2020-05-12T19:48:30Z</dcterms:created>
  <dcterms:modified xsi:type="dcterms:W3CDTF">2021-03-23T11:58:28Z</dcterms:modified>
</cp:coreProperties>
</file>