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2" r:id="rId9"/>
    <p:sldId id="268" r:id="rId10"/>
    <p:sldId id="261" r:id="rId11"/>
    <p:sldId id="264" r:id="rId12"/>
    <p:sldId id="26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3CC7-5934-41B3-9FF0-D183E97580A1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s-es/services/cognitive-services/" TargetMode="External"/><Relationship Id="rId3" Type="http://schemas.openxmlformats.org/officeDocument/2006/relationships/hyperlink" Target="https://developer-tripadvisor.com/content-api/" TargetMode="External"/><Relationship Id="rId7" Type="http://schemas.openxmlformats.org/officeDocument/2006/relationships/hyperlink" Target="https://cloud.google.com/products/ai?hl=es" TargetMode="External"/><Relationship Id="rId2" Type="http://schemas.openxmlformats.org/officeDocument/2006/relationships/hyperlink" Target="https://developers.idealista.com/access-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" TargetMode="External"/><Relationship Id="rId5" Type="http://schemas.openxmlformats.org/officeDocument/2006/relationships/hyperlink" Target="https://developers.facebook.com/" TargetMode="External"/><Relationship Id="rId4" Type="http://schemas.openxmlformats.org/officeDocument/2006/relationships/hyperlink" Target="https://developer.twitter.com/es?lang=browser" TargetMode="External"/><Relationship Id="rId9" Type="http://schemas.openxmlformats.org/officeDocument/2006/relationships/hyperlink" Target="https://www.ibm.com/watson/products-ser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solidFill>
                  <a:srgbClr val="E54A19"/>
                </a:solidFill>
              </a:rPr>
              <a:t>Python - Web</a:t>
            </a:r>
          </a:p>
        </p:txBody>
      </p:sp>
    </p:spTree>
    <p:extLst>
      <p:ext uri="{BB962C8B-B14F-4D97-AF65-F5344CB8AC3E}">
        <p14:creationId xmlns:p14="http://schemas.microsoft.com/office/powerpoint/2010/main" val="2104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La URL no solo sirve para identificar el protocolo de comunicación con el servidor, y la dirección del servidor, sino que también permite establecer ciertos parámetros que usa el servidor para hacer consultas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9257A-3B7C-484B-9A5B-C7B25272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" y="1727653"/>
            <a:ext cx="652126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s-ES" sz="4000"/>
              <a:t>Peticiones HTTP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F6326B-A7C4-4BAA-80EF-763514C8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3537"/>
            <a:ext cx="10914060" cy="3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7986BA-2260-40FA-81E5-3A7B1AE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Dependiendo de la acción que se quiera realizar sobre el servidor, habrá un tipo de petición diferente</a:t>
            </a:r>
          </a:p>
        </p:txBody>
      </p:sp>
    </p:spTree>
    <p:extLst>
      <p:ext uri="{BB962C8B-B14F-4D97-AF65-F5344CB8AC3E}">
        <p14:creationId xmlns:p14="http://schemas.microsoft.com/office/powerpoint/2010/main" val="42507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</a:t>
            </a:r>
            <a:r>
              <a:rPr lang="es-ES" sz="3200"/>
              <a:t>(Application Programming Interface)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trata de una pieza de software intermedia que permite que dos aplicaciones se hablen entre ellas. Las </a:t>
            </a:r>
            <a:r>
              <a:rPr lang="es-ES" sz="2400" dirty="0" err="1"/>
              <a:t>APIs</a:t>
            </a:r>
            <a:r>
              <a:rPr lang="es-ES" sz="2400" dirty="0"/>
              <a:t> corren en el servidor y tienen un conjunto de operaciones y subrutinas bien definidas. El lado del cliente necesita saber cómo está definida esa API, para poder acceder a los datos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400" dirty="0">
                <a:hlinkClick r:id="rId2"/>
              </a:rPr>
              <a:t>Explicación en 3 minutos</a:t>
            </a:r>
            <a:endParaRPr lang="es-ES" sz="1400" dirty="0"/>
          </a:p>
        </p:txBody>
      </p:sp>
      <p:pic>
        <p:nvPicPr>
          <p:cNvPr id="5122" name="Picture 2" descr="PlanningPME API">
            <a:extLst>
              <a:ext uri="{FF2B5EF4-FFF2-40B4-BE49-F238E27FC236}">
                <a16:creationId xmlns:a16="http://schemas.microsoft.com/office/drawing/2014/main" id="{444D34E9-6F9A-4D6A-8906-ACA01FD3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346166"/>
            <a:ext cx="3858111" cy="2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oogle maps api response">
            <a:extLst>
              <a:ext uri="{FF2B5EF4-FFF2-40B4-BE49-F238E27FC236}">
                <a16:creationId xmlns:a16="http://schemas.microsoft.com/office/drawing/2014/main" id="{E7D97B01-B0F3-4490-AF19-98C541F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02" y="3429000"/>
            <a:ext cx="3846986" cy="22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EFFE1-4D5A-40D3-BF79-89FAB3AF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8" y="1457645"/>
            <a:ext cx="7150887" cy="286035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355" y="1749745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Técnica con la que podemos extraer información de una web de manera automatizada</a:t>
            </a:r>
          </a:p>
          <a:p>
            <a:pPr marL="0" indent="0">
              <a:buNone/>
            </a:pPr>
            <a:r>
              <a:rPr lang="es-ES" sz="1700" dirty="0"/>
              <a:t>Entre las aplicaciones prácticas estarían:</a:t>
            </a:r>
          </a:p>
          <a:p>
            <a:r>
              <a:rPr lang="es-ES" sz="1700" dirty="0"/>
              <a:t>Monitorización de precios de la competencia</a:t>
            </a:r>
          </a:p>
          <a:p>
            <a:r>
              <a:rPr lang="es-ES" sz="1700" dirty="0"/>
              <a:t>Localización de </a:t>
            </a:r>
            <a:r>
              <a:rPr lang="es-ES" sz="1700" dirty="0" err="1"/>
              <a:t>items</a:t>
            </a:r>
            <a:r>
              <a:rPr lang="es-ES" sz="1700" dirty="0"/>
              <a:t> o stock en </a:t>
            </a:r>
            <a:r>
              <a:rPr lang="es-ES" sz="1700" dirty="0" err="1"/>
              <a:t>eCommerces</a:t>
            </a:r>
            <a:endParaRPr lang="es-ES" sz="1700" dirty="0"/>
          </a:p>
          <a:p>
            <a:r>
              <a:rPr lang="es-ES" sz="1700" dirty="0"/>
              <a:t>Recolección de fichas de productos</a:t>
            </a:r>
          </a:p>
          <a:p>
            <a:r>
              <a:rPr lang="es-ES" sz="1700" dirty="0"/>
              <a:t>Detección de cambios en sitios web</a:t>
            </a:r>
          </a:p>
          <a:p>
            <a:r>
              <a:rPr lang="es-ES" sz="1700" dirty="0"/>
              <a:t>Registrar lanzamientos y novedades</a:t>
            </a:r>
          </a:p>
          <a:p>
            <a:r>
              <a:rPr lang="es-ES" sz="1700" dirty="0"/>
              <a:t>Analizar los enlaces de un sitio para buscar links rotos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0840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Archivos Web: </a:t>
            </a:r>
            <a:r>
              <a:rPr lang="es-ES" sz="2400" dirty="0" err="1"/>
              <a:t>nympy</a:t>
            </a:r>
            <a:r>
              <a:rPr lang="es-ES" sz="2400" dirty="0"/>
              <a:t> y pandas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/>
              <a:t>APIs</a:t>
            </a:r>
            <a:r>
              <a:rPr lang="es-ES" sz="2400" dirty="0"/>
              <a:t>: librería </a:t>
            </a:r>
            <a:r>
              <a:rPr lang="es-ES" sz="2400" dirty="0" err="1"/>
              <a:t>request</a:t>
            </a:r>
            <a:r>
              <a:rPr lang="es-ES" sz="2400" dirty="0"/>
              <a:t> o librería con funciones propias de la API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Web </a:t>
            </a:r>
            <a:r>
              <a:rPr lang="es-ES" sz="2400" dirty="0" err="1"/>
              <a:t>Scraping</a:t>
            </a:r>
            <a:r>
              <a:rPr lang="es-ES" sz="2400" dirty="0"/>
              <a:t>: </a:t>
            </a:r>
            <a:r>
              <a:rPr lang="es-ES" sz="2400" dirty="0" err="1"/>
              <a:t>Selenium</a:t>
            </a:r>
            <a:r>
              <a:rPr lang="es-ES" sz="2400" dirty="0"/>
              <a:t> o </a:t>
            </a:r>
            <a:r>
              <a:rPr lang="es-ES" sz="2400" dirty="0" err="1"/>
              <a:t>Beautifulsoup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06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fontAlgn="ctr"/>
            <a:r>
              <a:rPr lang="es-ES" sz="2000" dirty="0"/>
              <a:t>Idealista: </a:t>
            </a:r>
            <a:r>
              <a:rPr lang="es-ES" sz="2000" dirty="0">
                <a:hlinkClick r:id="rId2"/>
              </a:rPr>
              <a:t>https://developers.idealista.com/access-request</a:t>
            </a:r>
            <a:endParaRPr lang="es-ES" sz="2000" dirty="0"/>
          </a:p>
          <a:p>
            <a:pPr fontAlgn="ctr"/>
            <a:r>
              <a:rPr lang="es-ES" sz="2000" dirty="0"/>
              <a:t>Tripadvisor: </a:t>
            </a:r>
            <a:r>
              <a:rPr lang="es-ES" sz="2000" dirty="0">
                <a:hlinkClick r:id="rId3"/>
              </a:rPr>
              <a:t>https://developer-tripadvisor.com/content-api/</a:t>
            </a:r>
            <a:endParaRPr lang="es-ES" sz="2000" dirty="0"/>
          </a:p>
          <a:p>
            <a:pPr fontAlgn="ctr"/>
            <a:r>
              <a:rPr lang="es-ES" sz="2000" dirty="0"/>
              <a:t>Twitter: </a:t>
            </a:r>
            <a:r>
              <a:rPr lang="es-ES" sz="2000" dirty="0">
                <a:hlinkClick r:id="rId4"/>
              </a:rPr>
              <a:t>https://developer.twitter.com/es?lang=browser</a:t>
            </a:r>
            <a:endParaRPr lang="es-ES" sz="2000" dirty="0"/>
          </a:p>
          <a:p>
            <a:pPr fontAlgn="ctr"/>
            <a:r>
              <a:rPr lang="es-ES" sz="2000" dirty="0"/>
              <a:t>Facebook </a:t>
            </a:r>
            <a:r>
              <a:rPr lang="es-ES" sz="2000" dirty="0" err="1"/>
              <a:t>developers</a:t>
            </a:r>
            <a:r>
              <a:rPr lang="es-ES" sz="2000" dirty="0"/>
              <a:t>: </a:t>
            </a:r>
            <a:r>
              <a:rPr lang="es-ES" sz="2000" dirty="0">
                <a:hlinkClick r:id="rId5"/>
              </a:rPr>
              <a:t>https://developers.facebook.com/</a:t>
            </a:r>
            <a:endParaRPr lang="es-ES" sz="2000" dirty="0"/>
          </a:p>
          <a:p>
            <a:pPr fontAlgn="ctr"/>
            <a:r>
              <a:rPr lang="es-ES" sz="2000" dirty="0" err="1"/>
              <a:t>Youtube</a:t>
            </a:r>
            <a:r>
              <a:rPr lang="es-ES" sz="2000" dirty="0"/>
              <a:t>: </a:t>
            </a:r>
            <a:r>
              <a:rPr lang="es-ES" sz="2000" dirty="0">
                <a:hlinkClick r:id="rId6"/>
              </a:rPr>
              <a:t>https://developers.google.com/youtube/v3</a:t>
            </a:r>
            <a:endParaRPr lang="es-ES" sz="2000" dirty="0"/>
          </a:p>
          <a:p>
            <a:pPr fontAlgn="ctr"/>
            <a:r>
              <a:rPr lang="es-ES" sz="2000" dirty="0"/>
              <a:t>IA Google Cloud: </a:t>
            </a:r>
            <a:r>
              <a:rPr lang="es-ES" sz="2000" dirty="0">
                <a:hlinkClick r:id="rId7"/>
              </a:rPr>
              <a:t>https://cloud.google.com/products/ai?hl=es</a:t>
            </a:r>
            <a:endParaRPr lang="es-ES" sz="2000" dirty="0"/>
          </a:p>
          <a:p>
            <a:pPr fontAlgn="ctr"/>
            <a:r>
              <a:rPr lang="es-ES" sz="2000" dirty="0"/>
              <a:t>Servicios cognitivos Azure: </a:t>
            </a:r>
            <a:r>
              <a:rPr lang="es-ES" sz="2000" dirty="0">
                <a:hlinkClick r:id="rId8"/>
              </a:rPr>
              <a:t>https://azure.microsoft.com/es-es/services/cognitive-services/</a:t>
            </a:r>
            <a:endParaRPr lang="es-ES" sz="2000" dirty="0"/>
          </a:p>
          <a:p>
            <a:pPr fontAlgn="ctr"/>
            <a:r>
              <a:rPr lang="es-ES" sz="2000" dirty="0"/>
              <a:t>IBM Watson: </a:t>
            </a:r>
            <a:r>
              <a:rPr lang="es-ES" sz="2000" dirty="0">
                <a:hlinkClick r:id="rId9"/>
              </a:rPr>
              <a:t>https://www.ibm.com/watson/products-services</a:t>
            </a:r>
            <a:endParaRPr lang="es-ES" sz="2000" dirty="0"/>
          </a:p>
          <a:p>
            <a:pPr fontAlgn="ctr"/>
            <a:endParaRPr lang="es-ES" sz="20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4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ES" sz="4000"/>
              <a:t>¿Por qué web?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Disponemos de infinidad de páginas de donde obtener datos, ya sea porque almacenan archivos estructurados, o información en su página. </a:t>
            </a:r>
            <a:endParaRPr lang="es-ES" sz="2000"/>
          </a:p>
          <a:p>
            <a:pPr marL="0" indent="0">
              <a:buNone/>
            </a:pPr>
            <a:r>
              <a:rPr lang="es-ES" sz="2000" dirty="0"/>
              <a:t>Dependiendo de cómo esté la información almacenada, existen diferentes técnicas para obtener datos de la web.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09FD2-EA52-48C8-BB2D-EF0E84D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2" y="0"/>
            <a:ext cx="621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Técnicas para obtener datos web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Manual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/>
              <a:t>Archivos</a:t>
            </a:r>
          </a:p>
          <a:p>
            <a:r>
              <a:rPr lang="es-ES" dirty="0"/>
              <a:t>Archivos web con Pandas</a:t>
            </a:r>
          </a:p>
          <a:p>
            <a:r>
              <a:rPr lang="es-ES" dirty="0"/>
              <a:t>Web 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 err="1"/>
              <a:t>APIs</a:t>
            </a:r>
            <a:endParaRPr lang="es-ES" dirty="0"/>
          </a:p>
          <a:p>
            <a:pPr lvl="1"/>
            <a:r>
              <a:rPr lang="es-ES" dirty="0"/>
              <a:t>Abiertas</a:t>
            </a:r>
          </a:p>
          <a:p>
            <a:pPr lvl="1"/>
            <a:r>
              <a:rPr lang="es-ES" dirty="0"/>
              <a:t>Restringidas</a:t>
            </a:r>
          </a:p>
          <a:p>
            <a:pPr lvl="1"/>
            <a:r>
              <a:rPr lang="es-ES" dirty="0"/>
              <a:t>De pago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2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88"/>
            <a:ext cx="9144000" cy="2387600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E54A19"/>
                </a:solidFill>
              </a:rPr>
              <a:t>Protocolo</a:t>
            </a:r>
            <a:br>
              <a:rPr lang="es-ES" sz="5400" dirty="0">
                <a:solidFill>
                  <a:srgbClr val="E54A19"/>
                </a:solidFill>
              </a:rPr>
            </a:br>
            <a:r>
              <a:rPr lang="es-ES" sz="5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2863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701D2A-5AE6-4153-895A-37DEB622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690688"/>
            <a:ext cx="5812631" cy="14806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155410-B383-42F7-B913-497C020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0565"/>
            <a:ext cx="6076950" cy="18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46C408-55BC-4CAB-97A5-29BF67E0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13" y="3676650"/>
            <a:ext cx="4965543" cy="2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26" name="Picture 2" descr="Resultado de imagen de user icon png">
            <a:extLst>
              <a:ext uri="{FF2B5EF4-FFF2-40B4-BE49-F238E27FC236}">
                <a16:creationId xmlns:a16="http://schemas.microsoft.com/office/drawing/2014/main" id="{FBEF459E-BE74-4911-87FB-1048F2F0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600324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de laptop icon png">
            <a:extLst>
              <a:ext uri="{FF2B5EF4-FFF2-40B4-BE49-F238E27FC236}">
                <a16:creationId xmlns:a16="http://schemas.microsoft.com/office/drawing/2014/main" id="{1AB29CAE-BFAB-4D08-B0DC-0481D285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0200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5C6760-3238-43F9-9506-35D5B68D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543174"/>
            <a:ext cx="2085976" cy="25460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3EAF593-4E46-4E60-89E4-EA6CED841BFF}"/>
              </a:ext>
            </a:extLst>
          </p:cNvPr>
          <p:cNvSpPr/>
          <p:nvPr/>
        </p:nvSpPr>
        <p:spPr>
          <a:xfrm>
            <a:off x="4752974" y="2475214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583A3C9-BB68-4E8D-991F-E11C6D58FACA}"/>
              </a:ext>
            </a:extLst>
          </p:cNvPr>
          <p:cNvSpPr/>
          <p:nvPr/>
        </p:nvSpPr>
        <p:spPr>
          <a:xfrm rot="10800000">
            <a:off x="4752973" y="3429000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B8520-C5B6-41E1-9C47-C980E019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48504"/>
            <a:ext cx="3582893" cy="16011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94352B-3029-4E2B-9FFF-5B9D5AC3C7DA}"/>
              </a:ext>
            </a:extLst>
          </p:cNvPr>
          <p:cNvSpPr txBox="1"/>
          <p:nvPr/>
        </p:nvSpPr>
        <p:spPr>
          <a:xfrm>
            <a:off x="5339509" y="4363735"/>
            <a:ext cx="265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HTML</a:t>
            </a:r>
          </a:p>
          <a:p>
            <a:pPr algn="ctr"/>
            <a:r>
              <a:rPr lang="es-ES" sz="2400" b="1" dirty="0"/>
              <a:t>CSS</a:t>
            </a:r>
          </a:p>
        </p:txBody>
      </p:sp>
      <p:pic>
        <p:nvPicPr>
          <p:cNvPr id="12" name="Picture 6" descr="Resultado de imagen de server icon png">
            <a:extLst>
              <a:ext uri="{FF2B5EF4-FFF2-40B4-BE49-F238E27FC236}">
                <a16:creationId xmlns:a16="http://schemas.microsoft.com/office/drawing/2014/main" id="{C2C48537-06A9-4321-8111-A3AC290C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1" y="2171698"/>
            <a:ext cx="1952626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89F1ED-70A2-46BB-A2FF-20C066CA202A}"/>
              </a:ext>
            </a:extLst>
          </p:cNvPr>
          <p:cNvSpPr txBox="1"/>
          <p:nvPr/>
        </p:nvSpPr>
        <p:spPr>
          <a:xfrm>
            <a:off x="8459693" y="1578084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Python server</a:t>
            </a:r>
          </a:p>
        </p:txBody>
      </p:sp>
    </p:spTree>
    <p:extLst>
      <p:ext uri="{BB962C8B-B14F-4D97-AF65-F5344CB8AC3E}">
        <p14:creationId xmlns:p14="http://schemas.microsoft.com/office/powerpoint/2010/main" val="34465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Protocolo de aplicación diseñado en los 90s. Se usa para transmisión de datos, documentos, imágenes o vídeos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B75E-95F3-4867-9925-349FBE6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74" y="2887565"/>
            <a:ext cx="2792154" cy="13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23B812-5602-4189-A386-72454DE2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94" y="2793054"/>
            <a:ext cx="47774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C770D-BE6E-4219-8F07-13B5936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45" y="4378687"/>
            <a:ext cx="2821328" cy="1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Arquitectura cliente servidor</a:t>
            </a:r>
          </a:p>
        </p:txBody>
      </p:sp>
      <p:pic>
        <p:nvPicPr>
          <p:cNvPr id="1028" name="Picture 4" descr="Visión General Cliente-Servidor - Aprende sobre desarrollo web | MDN">
            <a:extLst>
              <a:ext uri="{FF2B5EF4-FFF2-40B4-BE49-F238E27FC236}">
                <a16:creationId xmlns:a16="http://schemas.microsoft.com/office/drawing/2014/main" id="{CBB73B46-22F1-4A80-AB03-9D45AB0E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76384-E45A-42BE-AB09-83038AFE6A0A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son </a:t>
            </a:r>
            <a:r>
              <a:rPr lang="en-US" dirty="0" err="1"/>
              <a:t>peticiones</a:t>
            </a:r>
            <a:r>
              <a:rPr lang="en-US" dirty="0"/>
              <a:t> (</a:t>
            </a:r>
            <a:r>
              <a:rPr lang="en-US" b="1" dirty="0"/>
              <a:t>request</a:t>
            </a:r>
            <a:r>
              <a:rPr lang="en-US" dirty="0"/>
              <a:t>), y los del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b="1" dirty="0"/>
              <a:t>responses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Códigos respuesta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11E8A3-B85F-4BEF-A90E-A709EFC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26412"/>
            <a:ext cx="6409124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51B19C-F6A5-4877-843B-EFB02F068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2916" r="10144" b="4167"/>
          <a:stretch/>
        </p:blipFill>
        <p:spPr bwMode="auto">
          <a:xfrm>
            <a:off x="838200" y="2326412"/>
            <a:ext cx="3911533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444</Words>
  <Application>Microsoft Office PowerPoint</Application>
  <PresentationFormat>Panorámica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- Web</vt:lpstr>
      <vt:lpstr>¿Por qué web?</vt:lpstr>
      <vt:lpstr>Técnicas para obtener datos web</vt:lpstr>
      <vt:lpstr>Protocolo HTTP</vt:lpstr>
      <vt:lpstr>Petición respuesta</vt:lpstr>
      <vt:lpstr>Petición respuesta</vt:lpstr>
      <vt:lpstr>Protocolo HTTP</vt:lpstr>
      <vt:lpstr>Arquitectura cliente servidor</vt:lpstr>
      <vt:lpstr>HTTP Códigos respuesta</vt:lpstr>
      <vt:lpstr>URL</vt:lpstr>
      <vt:lpstr>Peticiones HTTP</vt:lpstr>
      <vt:lpstr>API (Application Programming Interface)</vt:lpstr>
      <vt:lpstr>Web Scraping</vt:lpstr>
      <vt:lpstr>Herramientas en Python</vt:lpstr>
      <vt:lpstr>APIs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Web</dc:title>
  <dc:creator>Daniel Ortiz</dc:creator>
  <cp:lastModifiedBy>Daniel Ortiz</cp:lastModifiedBy>
  <cp:revision>11</cp:revision>
  <dcterms:created xsi:type="dcterms:W3CDTF">2020-09-26T10:27:58Z</dcterms:created>
  <dcterms:modified xsi:type="dcterms:W3CDTF">2021-02-15T16:26:20Z</dcterms:modified>
</cp:coreProperties>
</file>