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desplazar la diapositiva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2000" spc="-1" strike="noStrike">
                <a:latin typeface="Arial"/>
              </a:rPr>
              <a:t>Pulse para editar el formato de las notas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1400" spc="-1" strike="noStrike">
                <a:latin typeface="Times New Roman"/>
              </a:rPr>
              <a:t>&lt;cabecera&gt;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1FFDC32-3027-4F8A-ACCA-BC691EB2823C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413402E-BE2F-4E77-B085-0CEB80797221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EDDB50F-1A73-4FF2-B67A-85ABEEBA22B7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9C8A458-7DAD-4E10-A134-6F582A497506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B883684-F20B-4E8C-B5B4-FA6BCC2A8AA0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EE19AD6-CDEA-4F94-A21F-64825D491A8A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E1AF952-0FE6-4DF9-BA0E-648E9E672B23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6C2F625-2F02-4AA2-B992-057D0F957DD5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526F11C-7364-4318-AE16-FC04F6DB97FE}" type="slidenum">
              <a:rPr b="0" lang="es-E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texto del esquema</a:t>
            </a:r>
            <a:endParaRPr b="0" lang="es-E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texto del esquema</a:t>
            </a:r>
            <a:endParaRPr b="0" lang="es-E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472400" y="2766240"/>
            <a:ext cx="924624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ff0000"/>
                </a:solidFill>
                <a:latin typeface="Calibri Light"/>
              </a:rPr>
              <a:t>Machine Learning – Regresión logística</a:t>
            </a:r>
            <a:endParaRPr b="0" lang="es-E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f0000"/>
                </a:solidFill>
                <a:latin typeface="Calibri Light"/>
              </a:rPr>
              <a:t>Algoritmo de clasificación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065600" y="2223000"/>
            <a:ext cx="3701880" cy="30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Aprendizaje supervisado:</a:t>
            </a:r>
            <a:endParaRPr b="0" lang="es-E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Regresión</a:t>
            </a:r>
            <a:endParaRPr b="0" lang="es-E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Clasificación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Aprendizaje no supervisado:</a:t>
            </a:r>
            <a:endParaRPr b="0" lang="es-E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Clusterización</a:t>
            </a:r>
            <a:endParaRPr b="0" lang="es-E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Reducción de dimensionalidad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Aprendizaje por refuerzo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latin typeface="Arial"/>
            </a:endParaRPr>
          </a:p>
        </p:txBody>
      </p:sp>
      <p:pic>
        <p:nvPicPr>
          <p:cNvPr id="48" name="Picture 2" descr="Machine Learning Algorithm - Backbone of emerging technologies"/>
          <p:cNvPicPr/>
          <p:nvPr/>
        </p:nvPicPr>
        <p:blipFill>
          <a:blip r:embed="rId1"/>
          <a:stretch/>
        </p:blipFill>
        <p:spPr>
          <a:xfrm>
            <a:off x="5799240" y="1805040"/>
            <a:ext cx="5447880" cy="389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f0000"/>
                </a:solidFill>
                <a:latin typeface="Calibri Light"/>
              </a:rPr>
              <a:t>Regresión logística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838080" y="2006280"/>
            <a:ext cx="5355000" cy="44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Don’t get confused by its name!  Es clasificación.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Es un tipo de análisis de regresión utilizado para predecir el resultado de una variable categórica (y) en función de las variables independientes (x).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Util para modelar la probabilidad de un evento ocurriendo como función de otros factores.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51" name="Picture 2" descr="Regresión Logística para Clasificación - IArtificial.net"/>
          <p:cNvPicPr/>
          <p:nvPr/>
        </p:nvPicPr>
        <p:blipFill>
          <a:blip r:embed="rId1"/>
          <a:stretch/>
        </p:blipFill>
        <p:spPr>
          <a:xfrm>
            <a:off x="6492240" y="1733400"/>
            <a:ext cx="5090760" cy="339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f0000"/>
                </a:solidFill>
                <a:latin typeface="Calibri Light"/>
              </a:rPr>
              <a:t>Regresión logística vs Regresión lineal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53" name="Picture 4" descr="Introduction to Logistic Regression | by Ayush Pant | Towards Data Science"/>
          <p:cNvPicPr/>
          <p:nvPr/>
        </p:nvPicPr>
        <p:blipFill>
          <a:blip r:embed="rId1"/>
          <a:stretch/>
        </p:blipFill>
        <p:spPr>
          <a:xfrm>
            <a:off x="1497240" y="1690560"/>
            <a:ext cx="9758880" cy="432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f0000"/>
                </a:solidFill>
                <a:latin typeface="Calibri Light"/>
              </a:rPr>
              <a:t>Regresión logística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838080" y="2006280"/>
            <a:ext cx="5355000" cy="44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Su fórmula se obtiene a partir de la función sigmoide. Esta función tiene un valor de entrada y la operación que realiza ofrece un valor comprendido entre [0,1].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En la resolución de problemas de clasificación, este valor de entrada es toda la ecuación de la regresión lineal.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Como hacíamos con la regresión lineal, la regresión logística trata de ajustar los valores para “a” y “b”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7020000" y="2430360"/>
            <a:ext cx="4320000" cy="231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f0000"/>
                </a:solidFill>
                <a:latin typeface="Calibri Light"/>
              </a:rPr>
              <a:t>Regresión logística vs Regresión lineal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58" name="Picture 4" descr="Image for post"/>
          <p:cNvPicPr/>
          <p:nvPr/>
        </p:nvPicPr>
        <p:blipFill>
          <a:blip r:embed="rId1"/>
          <a:stretch/>
        </p:blipFill>
        <p:spPr>
          <a:xfrm>
            <a:off x="2881440" y="1625760"/>
            <a:ext cx="6428520" cy="465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f0000"/>
                </a:solidFill>
                <a:latin typeface="Calibri Light"/>
              </a:rPr>
              <a:t>Gradient Descent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2177640" y="3600000"/>
            <a:ext cx="6462000" cy="2159640"/>
          </a:xfrm>
          <a:prstGeom prst="rect">
            <a:avLst/>
          </a:prstGeom>
          <a:ln w="0">
            <a:noFill/>
          </a:ln>
        </p:spPr>
      </p:pic>
      <p:sp>
        <p:nvSpPr>
          <p:cNvPr id="61" name="CustomShape 2"/>
          <p:cNvSpPr/>
          <p:nvPr/>
        </p:nvSpPr>
        <p:spPr>
          <a:xfrm>
            <a:off x="1080000" y="1800000"/>
            <a:ext cx="97196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latin typeface="Arial"/>
              </a:rPr>
              <a:t>Al igual que en Regresión Lineal, la Regresión Logística tiene su función de coste, que hay que minimizar para obtener los pesos (w) de la regresión que minimizan los errores.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latin typeface="Arial"/>
              </a:rPr>
              <a:t>¿Cómo solventamos esto? → De nuevo, </a:t>
            </a:r>
            <a:r>
              <a:rPr b="1" lang="es-ES" sz="1800" spc="-1" strike="noStrike">
                <a:latin typeface="Arial"/>
              </a:rPr>
              <a:t>Gradient Descent</a:t>
            </a:r>
            <a:r>
              <a:rPr b="0" lang="es-ES" sz="1800" spc="-1" strike="noStrike">
                <a:latin typeface="Arial"/>
              </a:rPr>
              <a:t>.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4265280" y="2766240"/>
            <a:ext cx="366084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s-ES" sz="6600" spc="-1" strike="noStrike">
                <a:solidFill>
                  <a:srgbClr val="ff0000"/>
                </a:solidFill>
                <a:latin typeface="Calibri Light"/>
              </a:rPr>
              <a:t>Ejemplo</a:t>
            </a:r>
            <a:endParaRPr b="0" lang="es-ES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2178</TotalTime>
  <Application>LibreOffice/7.0.0.3$Windows_X86_64 LibreOffice_project/8061b3e9204bef6b321a21033174034a5e2ea88e</Application>
  <Words>240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2020-05-12T19:48:30Z</dcterms:created>
  <dc:creator>Gabriel VT</dc:creator>
  <dc:description/>
  <dc:language>es-ES</dc:language>
  <cp:lastModifiedBy/>
  <dcterms:modified xsi:type="dcterms:W3CDTF">2020-11-09T17:26:34Z</dcterms:modified>
  <cp:revision>43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