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A6BA5B-8C09-41EF-B10B-1FAA888CFA73}">
  <a:tblStyle styleId="{B0A6BA5B-8C09-41EF-B10B-1FAA888CFA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001df1e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001df1e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e251716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e251716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e251716c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e251716c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e251716c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e251716c_0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001df1e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001df1e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e251716c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e251716c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e251716c_0_1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e251716c_0_1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e251716c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e251716c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e251716c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e251716c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145150" y="1053350"/>
            <a:ext cx="5195700" cy="15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Economica"/>
                <a:ea typeface="Economica"/>
                <a:cs typeface="Economica"/>
                <a:sym typeface="Economica"/>
              </a:rPr>
              <a:t>Cryptography Project 2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Economica"/>
                <a:ea typeface="Economica"/>
                <a:cs typeface="Economica"/>
                <a:sym typeface="Economica"/>
              </a:rPr>
              <a:t>Chat Room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316150" y="3015750"/>
            <a:ext cx="48537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Marcus Barbu, Roy Xu, Mina Zhou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Thank you :)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Application Scenario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6034875" y="1769396"/>
            <a:ext cx="1356900" cy="505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Server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677897" y="2923695"/>
            <a:ext cx="1356900" cy="505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Alice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486847" y="2923695"/>
            <a:ext cx="1356900" cy="5052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Bob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64" name="Google Shape;64;p14"/>
          <p:cNvCxnSpPr>
            <a:stCxn id="62" idx="7"/>
            <a:endCxn id="61" idx="3"/>
          </p:cNvCxnSpPr>
          <p:nvPr/>
        </p:nvCxnSpPr>
        <p:spPr>
          <a:xfrm rot="10800000" flipH="1">
            <a:off x="5836083" y="2200580"/>
            <a:ext cx="397500" cy="79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" name="Google Shape;65;p14"/>
          <p:cNvCxnSpPr>
            <a:stCxn id="63" idx="1"/>
            <a:endCxn id="61" idx="5"/>
          </p:cNvCxnSpPr>
          <p:nvPr/>
        </p:nvCxnSpPr>
        <p:spPr>
          <a:xfrm rot="10800000">
            <a:off x="7192961" y="2200580"/>
            <a:ext cx="492600" cy="79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6" name="Google Shape;66;p14"/>
          <p:cNvCxnSpPr>
            <a:stCxn id="62" idx="6"/>
            <a:endCxn id="63" idx="2"/>
          </p:cNvCxnSpPr>
          <p:nvPr/>
        </p:nvCxnSpPr>
        <p:spPr>
          <a:xfrm>
            <a:off x="6034797" y="3176295"/>
            <a:ext cx="145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318300" y="1762050"/>
            <a:ext cx="4834500" cy="2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●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Alice and Bob can and only can talk to each other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●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Messages should be private from other users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●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Messages should be private from the server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Application Detail - Server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720132" y="2016116"/>
            <a:ext cx="1343400" cy="44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Server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71675" y="2021075"/>
            <a:ext cx="1836300" cy="444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New SHA256(passphrase)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75" name="Google Shape;75;p15"/>
          <p:cNvCxnSpPr>
            <a:stCxn id="74" idx="3"/>
            <a:endCxn id="73" idx="2"/>
          </p:cNvCxnSpPr>
          <p:nvPr/>
        </p:nvCxnSpPr>
        <p:spPr>
          <a:xfrm rot="10800000" flipH="1">
            <a:off x="2307975" y="2238275"/>
            <a:ext cx="4122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5"/>
          <p:cNvCxnSpPr>
            <a:stCxn id="73" idx="6"/>
          </p:cNvCxnSpPr>
          <p:nvPr/>
        </p:nvCxnSpPr>
        <p:spPr>
          <a:xfrm rot="10800000" flipH="1">
            <a:off x="4063532" y="2231216"/>
            <a:ext cx="19257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Google Shape;77;p15"/>
          <p:cNvSpPr/>
          <p:nvPr/>
        </p:nvSpPr>
        <p:spPr>
          <a:xfrm>
            <a:off x="6038648" y="1690250"/>
            <a:ext cx="2747100" cy="221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Chat Room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8001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conomica"/>
              <a:buAutoNum type="alphaUcPeriod"/>
            </a:pP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Broadcast</a:t>
            </a: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8001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conomica"/>
              <a:buAutoNum type="alphaUcPeriod"/>
            </a:pP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Talk to a specific id</a:t>
            </a: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231011" y="2493634"/>
            <a:ext cx="2351700" cy="29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C1, C2…  (C = id, [msg...])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40525" y="2937975"/>
            <a:ext cx="2067600" cy="444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Existing SHA256(passphrase)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80" name="Google Shape;80;p15"/>
          <p:cNvCxnSpPr>
            <a:stCxn id="79" idx="3"/>
            <a:endCxn id="73" idx="3"/>
          </p:cNvCxnSpPr>
          <p:nvPr/>
        </p:nvCxnSpPr>
        <p:spPr>
          <a:xfrm rot="10800000" flipH="1">
            <a:off x="2308125" y="2395575"/>
            <a:ext cx="608700" cy="76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5"/>
          <p:cNvSpPr txBox="1"/>
          <p:nvPr/>
        </p:nvSpPr>
        <p:spPr>
          <a:xfrm>
            <a:off x="3990002" y="1912325"/>
            <a:ext cx="19257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Create a new Chat Room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82" name="Google Shape;82;p15"/>
          <p:cNvCxnSpPr>
            <a:stCxn id="73" idx="5"/>
          </p:cNvCxnSpPr>
          <p:nvPr/>
        </p:nvCxnSpPr>
        <p:spPr>
          <a:xfrm>
            <a:off x="3866796" y="2395605"/>
            <a:ext cx="2187600" cy="10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5"/>
          <p:cNvSpPr txBox="1"/>
          <p:nvPr/>
        </p:nvSpPr>
        <p:spPr>
          <a:xfrm rot="1682558">
            <a:off x="4218729" y="2626222"/>
            <a:ext cx="1659759" cy="29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Join the Chat Room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Application Detail - Client, Pairing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278877" y="1450200"/>
            <a:ext cx="2260800" cy="299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Chat Room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AutoNum type="alphaUcPeriod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Broadcast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AutoNum type="alphaUcPeriod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Talk to a specific id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970520" y="2158120"/>
            <a:ext cx="877500" cy="384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Alice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935377" y="2623970"/>
            <a:ext cx="947700" cy="345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Bob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949400" y="3050813"/>
            <a:ext cx="947700" cy="345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...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97725" y="1221612"/>
            <a:ext cx="24528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Economica"/>
                <a:ea typeface="Economica"/>
                <a:cs typeface="Economica"/>
                <a:sym typeface="Economica"/>
              </a:rPr>
              <a:t>Each User in the Chat Room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77068" y="2056595"/>
            <a:ext cx="2273400" cy="45380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2. Receives a random Public Key</a:t>
            </a:r>
            <a:endParaRPr sz="16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5" name="Google Shape;95;p16"/>
          <p:cNvCxnSpPr>
            <a:cxnSpLocks/>
            <a:stCxn id="94" idx="3"/>
          </p:cNvCxnSpPr>
          <p:nvPr/>
        </p:nvCxnSpPr>
        <p:spPr>
          <a:xfrm>
            <a:off x="2850468" y="2283498"/>
            <a:ext cx="42840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6"/>
          <p:cNvSpPr txBox="1"/>
          <p:nvPr/>
        </p:nvSpPr>
        <p:spPr>
          <a:xfrm>
            <a:off x="5968029" y="1221612"/>
            <a:ext cx="24528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Economica"/>
                <a:ea typeface="Economica"/>
                <a:cs typeface="Economica"/>
                <a:sym typeface="Economica"/>
              </a:rPr>
              <a:t>Each User in the Chat Room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011625" y="2342349"/>
            <a:ext cx="2499300" cy="46224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3. Broadcasts HMAC(passphrase, PK)</a:t>
            </a:r>
            <a:endParaRPr sz="1600" dirty="0"/>
          </a:p>
        </p:txBody>
      </p:sp>
      <p:cxnSp>
        <p:nvCxnSpPr>
          <p:cNvPr id="98" name="Google Shape;98;p16"/>
          <p:cNvCxnSpPr/>
          <p:nvPr/>
        </p:nvCxnSpPr>
        <p:spPr>
          <a:xfrm rot="10800000" flipH="1">
            <a:off x="5546267" y="2558730"/>
            <a:ext cx="4740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577075" y="2732125"/>
            <a:ext cx="2260800" cy="63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4. Receives HMACs, </a:t>
            </a: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Checks with its own HMAC</a:t>
            </a:r>
            <a:endParaRPr sz="1600"/>
          </a:p>
        </p:txBody>
      </p:sp>
      <p:cxnSp>
        <p:nvCxnSpPr>
          <p:cNvPr id="100" name="Google Shape;100;p16"/>
          <p:cNvCxnSpPr/>
          <p:nvPr/>
        </p:nvCxnSpPr>
        <p:spPr>
          <a:xfrm rot="10800000" flipH="1">
            <a:off x="2850469" y="2997817"/>
            <a:ext cx="4179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6"/>
          <p:cNvSpPr txBox="1"/>
          <p:nvPr/>
        </p:nvSpPr>
        <p:spPr>
          <a:xfrm>
            <a:off x="6008636" y="2922822"/>
            <a:ext cx="2823600" cy="80981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5. Sends signed HMAC(passphrase, “ack”) to matching HMAC senders</a:t>
            </a:r>
            <a:endParaRPr sz="16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5527898" y="3221651"/>
            <a:ext cx="4923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6"/>
          <p:cNvSpPr txBox="1"/>
          <p:nvPr/>
        </p:nvSpPr>
        <p:spPr>
          <a:xfrm>
            <a:off x="589728" y="3583955"/>
            <a:ext cx="2260800" cy="78765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6. Receives signed HMAC for ack,</a:t>
            </a:r>
            <a:endParaRPr sz="16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Checks with its own HMAC ack</a:t>
            </a:r>
            <a:endParaRPr sz="16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 rot="10800000" flipH="1">
            <a:off x="2850469" y="3801219"/>
            <a:ext cx="4452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6"/>
          <p:cNvSpPr txBox="1"/>
          <p:nvPr/>
        </p:nvSpPr>
        <p:spPr>
          <a:xfrm>
            <a:off x="6026625" y="3873675"/>
            <a:ext cx="2452800" cy="754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7. Chooses the </a:t>
            </a:r>
            <a:r>
              <a:rPr lang="en" sz="1600" u="sng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first</a:t>
            </a: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sender that has </a:t>
            </a: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both valid HMACs</a:t>
            </a: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5539725" y="4097901"/>
            <a:ext cx="4986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6015575" y="1765175"/>
            <a:ext cx="1854796" cy="4333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1. Broadcasts a Public Key</a:t>
            </a:r>
            <a:endParaRPr sz="1600" dirty="0"/>
          </a:p>
        </p:txBody>
      </p:sp>
      <p:cxnSp>
        <p:nvCxnSpPr>
          <p:cNvPr id="108" name="Google Shape;108;p16"/>
          <p:cNvCxnSpPr/>
          <p:nvPr/>
        </p:nvCxnSpPr>
        <p:spPr>
          <a:xfrm rot="10800000" flipH="1">
            <a:off x="5550217" y="1981555"/>
            <a:ext cx="4740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Application Detail - Client, Encryption Key Exchange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239175" y="1461650"/>
            <a:ext cx="2277000" cy="30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Chat Room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AutoNum type="alphaUcPeriod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Broadcast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AutoNum type="alphaUcPeriod"/>
            </a:pPr>
            <a:r>
              <a:rPr lang="en" sz="1800" b="1">
                <a:latin typeface="Economica"/>
                <a:ea typeface="Economica"/>
                <a:cs typeface="Economica"/>
                <a:sym typeface="Economica"/>
              </a:rPr>
              <a:t>Talk to Alice/Bob</a:t>
            </a:r>
            <a:endParaRPr sz="1800"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935763" y="2032320"/>
            <a:ext cx="883800" cy="392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Alice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3900368" y="2812939"/>
            <a:ext cx="954600" cy="352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Bob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898343" y="3285447"/>
            <a:ext cx="954600" cy="352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...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37500" y="1673877"/>
            <a:ext cx="2470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Economica"/>
                <a:ea typeface="Economica"/>
                <a:cs typeface="Economica"/>
                <a:sym typeface="Economica"/>
              </a:rPr>
              <a:t>Each User in the Pair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92050" y="2445825"/>
            <a:ext cx="2215500" cy="64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1. Generates own random</a:t>
            </a: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(private Key, public Key) pair</a:t>
            </a: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7"/>
          <p:cNvCxnSpPr>
            <a:stCxn id="119" idx="3"/>
          </p:cNvCxnSpPr>
          <p:nvPr/>
        </p:nvCxnSpPr>
        <p:spPr>
          <a:xfrm>
            <a:off x="2807550" y="2765925"/>
            <a:ext cx="4209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7"/>
          <p:cNvSpPr txBox="1"/>
          <p:nvPr/>
        </p:nvSpPr>
        <p:spPr>
          <a:xfrm>
            <a:off x="5973443" y="1461652"/>
            <a:ext cx="2470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Economica"/>
                <a:ea typeface="Economica"/>
                <a:cs typeface="Economica"/>
                <a:sym typeface="Economica"/>
              </a:rPr>
              <a:t>Each User in the Pair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014050" y="2305350"/>
            <a:ext cx="2795700" cy="84304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2. Sends public key + HMAC(passphrase, public key)</a:t>
            </a:r>
            <a:endParaRPr sz="1600" dirty="0"/>
          </a:p>
        </p:txBody>
      </p:sp>
      <p:cxnSp>
        <p:nvCxnSpPr>
          <p:cNvPr id="123" name="Google Shape;123;p17"/>
          <p:cNvCxnSpPr/>
          <p:nvPr/>
        </p:nvCxnSpPr>
        <p:spPr>
          <a:xfrm rot="10800000" flipH="1">
            <a:off x="5522775" y="2676610"/>
            <a:ext cx="4773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7"/>
          <p:cNvSpPr txBox="1"/>
          <p:nvPr/>
        </p:nvSpPr>
        <p:spPr>
          <a:xfrm>
            <a:off x="324800" y="3494624"/>
            <a:ext cx="2470200" cy="53872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3. Receives and Verifies with HMAC</a:t>
            </a:r>
            <a:endParaRPr sz="1600" dirty="0"/>
          </a:p>
        </p:txBody>
      </p:sp>
      <p:cxnSp>
        <p:nvCxnSpPr>
          <p:cNvPr id="125" name="Google Shape;125;p17"/>
          <p:cNvCxnSpPr/>
          <p:nvPr/>
        </p:nvCxnSpPr>
        <p:spPr>
          <a:xfrm rot="10800000" flipH="1">
            <a:off x="2807704" y="3653708"/>
            <a:ext cx="4209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7"/>
          <p:cNvSpPr txBox="1"/>
          <p:nvPr/>
        </p:nvSpPr>
        <p:spPr>
          <a:xfrm>
            <a:off x="6036550" y="3285449"/>
            <a:ext cx="2795700" cy="85384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4. Generates shared key</a:t>
            </a:r>
            <a:endParaRPr sz="16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Starts exchanging encrypted messages</a:t>
            </a:r>
            <a:endParaRPr sz="16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27" name="Google Shape;127;p17"/>
          <p:cNvCxnSpPr>
            <a:cxnSpLocks/>
            <a:endCxn id="126" idx="1"/>
          </p:cNvCxnSpPr>
          <p:nvPr/>
        </p:nvCxnSpPr>
        <p:spPr>
          <a:xfrm>
            <a:off x="5516175" y="3706970"/>
            <a:ext cx="520375" cy="54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7"/>
          <p:cNvSpPr/>
          <p:nvPr/>
        </p:nvSpPr>
        <p:spPr>
          <a:xfrm>
            <a:off x="4315500" y="2424725"/>
            <a:ext cx="120300" cy="392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311700" y="1851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Demo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31675" y="45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Attack Scenarios - Data Eavesdropping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139" name="Google Shape;139;p19"/>
          <p:cNvGraphicFramePr/>
          <p:nvPr/>
        </p:nvGraphicFramePr>
        <p:xfrm>
          <a:off x="837750" y="1321375"/>
          <a:ext cx="7468500" cy="2760327"/>
        </p:xfrm>
        <a:graphic>
          <a:graphicData uri="http://schemas.openxmlformats.org/drawingml/2006/table">
            <a:tbl>
              <a:tblPr>
                <a:noFill/>
                <a:tableStyleId>{B0A6BA5B-8C09-41EF-B10B-1FAA888CFA73}</a:tableStyleId>
              </a:tblPr>
              <a:tblGrid>
                <a:gridCol w="312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Attack Method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Prevention/Mitigation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Intercept the SHA256(keyphrase) from server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It takes a long time to brute-force long keyphrase from SHA256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Monitor traffics on client pairing process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All the traffics are broadcasted public keys and SHA256 hashes, it is hard to discover the logic and recover information.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Intercept conversation between Alice and Bob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Messages are encrypted 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Alice’s and Bob’s (private, public) key pairs are long and random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Intercept the public key exchange process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Private keys unknown by the attacker, cannot generate shared key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Attack Scenarios - Data Modification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145" name="Google Shape;145;p20"/>
          <p:cNvGraphicFramePr/>
          <p:nvPr/>
        </p:nvGraphicFramePr>
        <p:xfrm>
          <a:off x="837750" y="1561900"/>
          <a:ext cx="7468500" cy="2303152"/>
        </p:xfrm>
        <a:graphic>
          <a:graphicData uri="http://schemas.openxmlformats.org/drawingml/2006/table">
            <a:tbl>
              <a:tblPr>
                <a:noFill/>
                <a:tableStyleId>{B0A6BA5B-8C09-41EF-B10B-1FAA888CFA73}</a:tableStyleId>
              </a:tblPr>
              <a:tblGrid>
                <a:gridCol w="312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Attack Method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Prevention/Mitigation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Modify HMACs during client pairing process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The attacker will fail HMAC checks and will not pair with the user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Modify public key during Alice and Bob’s key exchange process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Because the passphrase is unknown, the attacker cannot modify HMAC(passphrase, public key), which will fail the HMAC check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Modify encrypted conversation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Although now the conversation is being interrupted, the attacker will not be able to obtain useful information from this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Attack Scenarios - Data Replay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151" name="Google Shape;151;p21"/>
          <p:cNvGraphicFramePr/>
          <p:nvPr/>
        </p:nvGraphicFramePr>
        <p:xfrm>
          <a:off x="930850" y="1367625"/>
          <a:ext cx="7574875" cy="2583568"/>
        </p:xfrm>
        <a:graphic>
          <a:graphicData uri="http://schemas.openxmlformats.org/drawingml/2006/table">
            <a:tbl>
              <a:tblPr>
                <a:noFill/>
                <a:tableStyleId>{B0A6BA5B-8C09-41EF-B10B-1FAA888CFA73}</a:tableStyleId>
              </a:tblPr>
              <a:tblGrid>
                <a:gridCol w="320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Attack Method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Prevention/Mitigation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Intercept the SHA256(keyphrase) from server, and join the Chat Room with legit users</a:t>
                      </a:r>
                      <a:endParaRPr sz="1600">
                        <a:solidFill>
                          <a:schemeClr val="dk1"/>
                        </a:solidFill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Since the attacker doesn’t know the plaintext passphrase, he/she will fail future verification process</a:t>
                      </a:r>
                      <a:endParaRPr sz="1600">
                        <a:solidFill>
                          <a:schemeClr val="dk1"/>
                        </a:solidFill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Sniff public key HMAC during Client pairing process, send the same hash as the legit sender</a:t>
                      </a:r>
                      <a:endParaRPr sz="1600">
                        <a:solidFill>
                          <a:schemeClr val="dk1"/>
                        </a:solidFill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The attacker still does not have a legit passphrase, which will fail his/her own HMAC verification and fail to pair with the legit user</a:t>
                      </a:r>
                      <a:endParaRPr sz="1600">
                        <a:solidFill>
                          <a:schemeClr val="dk1"/>
                        </a:solidFill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Sniff ack HMAC during Client pairing process, send the same hash as the legit sender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Because the sender signed ack HMAC, the receiver will still identify the request as from the legit sender instead of the attacker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Macintosh PowerPoint</Application>
  <PresentationFormat>On-screen Show (16:9)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Economica</vt:lpstr>
      <vt:lpstr>Simple Light</vt:lpstr>
      <vt:lpstr>Cryptography Project 2  Chat Room</vt:lpstr>
      <vt:lpstr>Application Scenario</vt:lpstr>
      <vt:lpstr>Application Detail - Server</vt:lpstr>
      <vt:lpstr>Application Detail - Client, Pairing</vt:lpstr>
      <vt:lpstr>Application Detail - Client, Encryption Key Exchange</vt:lpstr>
      <vt:lpstr>Demo</vt:lpstr>
      <vt:lpstr>Attack Scenarios - Data Eavesdropping</vt:lpstr>
      <vt:lpstr>Attack Scenarios - Data Modification</vt:lpstr>
      <vt:lpstr>Attack Scenarios - Data Replay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Project 2  Chat Room</dc:title>
  <cp:lastModifiedBy>Xiaoyu Zhou</cp:lastModifiedBy>
  <cp:revision>1</cp:revision>
  <dcterms:modified xsi:type="dcterms:W3CDTF">2019-12-05T06:08:01Z</dcterms:modified>
</cp:coreProperties>
</file>