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2"/>
    <p:sldMasterId id="2147483769" r:id="rId3"/>
  </p:sldMasterIdLst>
  <p:notesMasterIdLst>
    <p:notesMasterId r:id="rId33"/>
  </p:notesMasterIdLst>
  <p:handoutMasterIdLst>
    <p:handoutMasterId r:id="rId34"/>
  </p:handoutMasterIdLst>
  <p:sldIdLst>
    <p:sldId id="256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7" r:id="rId17"/>
    <p:sldId id="283" r:id="rId18"/>
    <p:sldId id="285" r:id="rId19"/>
    <p:sldId id="286" r:id="rId20"/>
    <p:sldId id="287" r:id="rId21"/>
    <p:sldId id="288" r:id="rId22"/>
    <p:sldId id="290" r:id="rId23"/>
    <p:sldId id="28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sign, Impress, Work Together" id="{B0DA41A7-3B8E-46BF-9093-82E7AC3E0AAC}">
          <p14:sldIdLst>
            <p14:sldId id="256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5"/>
            <p14:sldId id="277"/>
            <p14:sldId id="283"/>
            <p14:sldId id="285"/>
            <p14:sldId id="286"/>
            <p14:sldId id="287"/>
            <p14:sldId id="288"/>
            <p14:sldId id="290"/>
            <p14:sldId id="289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Saiba mais" id="{CE8F9448-6902-4504-B828-1A172DA87D85}">
          <p14:sldIdLst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00FF"/>
    <a:srgbClr val="008000"/>
    <a:srgbClr val="D2B4A6"/>
    <a:srgbClr val="734F29"/>
    <a:srgbClr val="D24726"/>
    <a:srgbClr val="DD462F"/>
    <a:srgbClr val="AEB785"/>
    <a:srgbClr val="EFD5A2"/>
    <a:srgbClr val="3B3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90A59-7B7E-4549-BB69-16D3D4E56FAC}" v="2" dt="2021-03-23T23:15:38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9" autoAdjust="0"/>
    <p:restoredTop sz="94280" autoAdjust="0"/>
  </p:normalViewPr>
  <p:slideViewPr>
    <p:cSldViewPr snapToGrid="0">
      <p:cViewPr varScale="1">
        <p:scale>
          <a:sx n="78" d="100"/>
          <a:sy n="78" d="100"/>
        </p:scale>
        <p:origin x="82" y="16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140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microsoft.com/office/2015/10/relationships/revisionInfo" Target="revisionInfo.xml"/><Relationship Id="rId21" Type="http://schemas.openxmlformats.org/officeDocument/2006/relationships/slide" Target="slides/slide18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5D740-6A7E-4AE4-809A-1783B6BB9E99}" type="datetimeFigureOut">
              <a:rPr lang="pt-BR" smtClean="0"/>
              <a:t>30/09/2025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B08D-A33C-4484-8AF1-3D84552368D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2384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1451DAF-731B-40C9-94FC-6AFBD168E88F}" type="datetimeFigureOut">
              <a:rPr lang="pt-BR" smtClean="0"/>
              <a:pPr>
                <a:defRPr/>
              </a:pPr>
              <a:t>30/09/2025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05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0C103141-2F93-4681-87A7-632E53A52797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50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876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3376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9625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227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024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5331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09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2569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5465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085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074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41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3101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622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474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3862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979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9451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10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6D49-5BD4-3472-AD2F-25AB69AC9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8E55F3E4-2725-473C-A737-F9C4452C2A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337CC82C-7311-D816-65B9-CC21D81C5C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23F487E-976E-BEE1-A2A0-F9F67ECFF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Segoe U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Segoe U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Segoe U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Segoe U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Segoe U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Segoe U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fld id="{0C103141-2F93-4681-87A7-632E53A52797}" type="slidenum">
              <a:rPr lang="en-US">
                <a:solidFill>
                  <a:srgbClr val="000000"/>
                </a:solidFill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SzPct val="100000"/>
              </a:pPr>
              <a:t>28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1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525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27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70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975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034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306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9BE180-EDDC-4055-9AFE-2AAA70AA5FCA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9230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CA1E32-6E19-E744-B2BF-D3FE0ACBB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6C7267-A566-FC84-7B7D-793CDC002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49AEFC-52EA-1492-7BBD-52DADD6F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2123E0-9B15-E391-B947-05E724EE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953BCC-3973-58C6-C45F-F33A0D04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27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0B973-9C54-3D5F-06F8-95FDF9CD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74D8E3-9144-8253-C5EC-81AE5A8C3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C5302B-BBB3-607E-A40A-6125EB14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8A50C-1CCD-152C-344A-E75C6DBC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AF64DE-A78A-3CB5-EEFE-376FA47F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29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B39392-7CB2-5340-1DBA-7C81B627E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754F7E-2129-EDD9-6C37-5194FE4C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5D0FBA-2FFC-DB6A-3059-678B5700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D6087B-54D7-9426-7D82-D1E54441B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08F41-C86E-2795-5CFB-BAC796A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60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68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351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579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755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00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966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03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6C8B0-81B4-96CD-D2DC-F0E50AF5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3D4A56-692B-6D04-84DA-459C826C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F6232C-A6CE-B52F-7BD3-6D3C3920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2AB62A-8E8A-D638-B9F0-D970B01D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22FA5D-6B62-73E4-CB22-37FEF286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0424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614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000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442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189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206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598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25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912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C700D-4F22-4D22-90B2-0A3B443E8790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B9ACE-F11A-4E8A-BE3D-B945FCD22C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3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F823B-7EA6-B304-C94B-EE86A52E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7221C4-3BF2-0082-BBDC-8B635A3A7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221916-E52C-B4B7-6E36-B1290A5F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840E42-7A34-1447-0B14-E3F98D81B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9B2FB-869A-8FC8-AD87-42317F6F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935C16-27D9-7343-A6F6-B04BE77C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F775F3-BFB8-5DEF-8C2C-94DC83E02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2E565A-60D7-6C33-AA8F-6D54FF258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7FF46F-9927-2985-B325-F6E7ABA7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85F784-B091-06F5-D25C-94B52562D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3BAED2-4399-FC17-A092-F7BF5ED7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527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DA09D-5720-048F-CC5F-2D38D2BB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BD48A5-830C-42CF-7F47-134D5F83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5A8A55-53CB-DCCA-9273-E409D8AC4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ABEF92-23AE-1392-2D6F-86DD1AFF0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431FF6-8937-F8E9-C137-10FB5078C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214CCEA-0CE3-03CA-2607-B7FD0983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948D1F-13A3-54F9-6BAB-A3FE5994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AD21B0-ED54-D6DF-543A-041F0B1B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99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D61A-9DA5-7BFE-9841-1BCF7D08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887873-8C87-E272-E745-E1205283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25E6A1-933A-31F6-01DA-09AF9CF1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97B202-9D5F-7C84-2859-5772FDEC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00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1D3A8A-1597-CE70-3525-E9CC2FF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76A21E4-D1B3-A0C4-F9D1-66820548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E79FFF-29D1-4E9C-DC45-FF00D914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2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63CB7-60EF-8424-6DD8-3AC11995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94D13A-AD4D-FB03-3166-873CBB218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B91154-0933-2BA7-6D72-74E9C1D25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48FEC1-BA92-E7C9-0351-8AC24D10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38F6A8-08D4-41EB-AEBA-764788B12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9FBAF3-784E-1980-C779-4C2F8582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12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2DA5E-EFAF-78F8-280F-ED927D39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E58B260-9797-9767-B378-73DD560FB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C99798-CC8F-1ED9-8ABA-5DFDA891B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F8A50D-C8C5-4CE6-73F8-8F943B08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518231-0F68-8B84-D738-91DD925B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157763-88CA-BFE8-379E-24CFCCDA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22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E46D36-E830-DE82-10E1-9E5CCB00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EA1774-80F2-B1EA-4C83-07A84F5E8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46A26-866B-2F4B-FF0A-589EE8E63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EB99F2-8E1B-7A9C-5627-005BDAC72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48E066-3D35-035C-4BBF-898996783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E4C8198-DC09-486F-97AE-352B56D36A91}" type="datetimeFigureOut">
              <a:rPr lang="pt-BR" smtClean="0"/>
              <a:t>30/09/2025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C28200C-3E54-4CF5-AD56-239304D6DDE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D36CD8D8-4F68-28AE-41B4-E25E53422ECC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36" y="6311900"/>
            <a:ext cx="1810327" cy="4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56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937069" cy="1325563"/>
          </a:xfrm>
        </p:spPr>
        <p:txBody>
          <a:bodyPr anchor="ctr">
            <a:norm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SEGURANÇA DA INFORMAÇÃO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6342637" y="5258240"/>
            <a:ext cx="4879199" cy="823912"/>
          </a:xfrm>
        </p:spPr>
        <p:txBody>
          <a:bodyPr anchor="b">
            <a:normAutofit lnSpcReduction="10000"/>
          </a:bodyPr>
          <a:lstStyle/>
          <a:p>
            <a:pPr>
              <a:buFont typeface="Segoe UI" pitchFamily="34" charset="0"/>
              <a:buNone/>
            </a:pPr>
            <a:r>
              <a:rPr lang="pt-BR" sz="2000" i="1"/>
              <a:t>Marcus Vinicius Budoia</a:t>
            </a:r>
            <a:endParaRPr lang="pt-BR" sz="2000" i="1" dirty="0"/>
          </a:p>
        </p:txBody>
      </p:sp>
      <p:sp>
        <p:nvSpPr>
          <p:cNvPr id="10247" name="Text Placeholder 4">
            <a:extLst>
              <a:ext uri="{FF2B5EF4-FFF2-40B4-BE49-F238E27FC236}">
                <a16:creationId xmlns:a16="http://schemas.microsoft.com/office/drawing/2014/main" id="{1D912D29-B471-AC19-F8EE-045B233C5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8479" y="2088320"/>
            <a:ext cx="4379077" cy="41675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ítulo 1"/>
          <p:cNvSpPr txBox="1">
            <a:spLocks/>
          </p:cNvSpPr>
          <p:nvPr/>
        </p:nvSpPr>
        <p:spPr bwMode="auto">
          <a:xfrm>
            <a:off x="6172200" y="2505075"/>
            <a:ext cx="5183188" cy="36845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9pPr>
          </a:lstStyle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4000" b="1" kern="1200" dirty="0" err="1">
                <a:solidFill>
                  <a:schemeClr val="tx1"/>
                </a:solidFill>
              </a:rPr>
              <a:t>Políticas</a:t>
            </a:r>
            <a:r>
              <a:rPr lang="en-US" sz="4000" b="1" kern="1200" dirty="0">
                <a:solidFill>
                  <a:schemeClr val="tx1"/>
                </a:solidFill>
              </a:rPr>
              <a:t> de </a:t>
            </a:r>
            <a:r>
              <a:rPr lang="en-US" sz="4000" b="1" kern="1200" dirty="0" err="1">
                <a:solidFill>
                  <a:schemeClr val="tx1"/>
                </a:solidFill>
              </a:rPr>
              <a:t>Segurança</a:t>
            </a:r>
            <a:r>
              <a:rPr lang="en-US" sz="4000" b="1" kern="1200" dirty="0">
                <a:solidFill>
                  <a:schemeClr val="tx1"/>
                </a:solidFill>
              </a:rPr>
              <a:t> da </a:t>
            </a:r>
            <a:r>
              <a:rPr lang="en-US" sz="4000" b="1" kern="1200" dirty="0" err="1">
                <a:solidFill>
                  <a:schemeClr val="tx1"/>
                </a:solidFill>
              </a:rPr>
              <a:t>Informação</a:t>
            </a:r>
            <a:endParaRPr lang="en-US" sz="4000" b="1" kern="1200" dirty="0">
              <a:solidFill>
                <a:schemeClr val="tx1"/>
              </a:solidFill>
            </a:endParaRPr>
          </a:p>
        </p:txBody>
      </p:sp>
      <p:pic>
        <p:nvPicPr>
          <p:cNvPr id="14" name="Imagem 13" descr="Tela de computador com luz azul&#10;&#10;O conteúdo gerado por IA pode estar incorreto.">
            <a:extLst>
              <a:ext uri="{FF2B5EF4-FFF2-40B4-BE49-F238E27FC236}">
                <a16:creationId xmlns:a16="http://schemas.microsoft.com/office/drawing/2014/main" id="{0D7B0789-AF35-B127-92FF-FB582C44E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664"/>
            <a:ext cx="6209085" cy="27350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Estrutura da PSI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838" y="1847461"/>
            <a:ext cx="11140122" cy="4251056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</a:rPr>
              <a:t>Normas 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Conjunto de </a:t>
            </a:r>
            <a:r>
              <a:rPr lang="pt-BR" sz="2400" b="1" dirty="0">
                <a:solidFill>
                  <a:srgbClr val="FF0000"/>
                </a:solidFill>
              </a:rPr>
              <a:t>regras gerais de segurança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que se aplicam a todos os segmentos envolvidos;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Geralmente são elaboradas com foco em assuntos mais específicos como: </a:t>
            </a:r>
            <a:r>
              <a:rPr lang="pt-BR" sz="2400" b="1" dirty="0">
                <a:solidFill>
                  <a:srgbClr val="FF0000"/>
                </a:solidFill>
              </a:rPr>
              <a:t>controle de acesso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b="1" dirty="0">
                <a:solidFill>
                  <a:srgbClr val="FF0000"/>
                </a:solidFill>
              </a:rPr>
              <a:t>uso da Internet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b="1" dirty="0">
                <a:solidFill>
                  <a:srgbClr val="FF0000"/>
                </a:solidFill>
              </a:rPr>
              <a:t>uso do correio eletrônico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b="1" dirty="0">
                <a:solidFill>
                  <a:srgbClr val="FF0000"/>
                </a:solidFill>
              </a:rPr>
              <a:t>acesso físico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b="1" dirty="0">
                <a:solidFill>
                  <a:srgbClr val="FF0000"/>
                </a:solidFill>
              </a:rPr>
              <a:t>instruções sobre senhas e realização de backups</a:t>
            </a:r>
            <a:r>
              <a:rPr lang="pt-BR" sz="2400" dirty="0">
                <a:solidFill>
                  <a:schemeClr val="tx1"/>
                </a:solidFill>
              </a:rPr>
              <a:t>, etc.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Deve ser elaborada de forma </a:t>
            </a:r>
            <a:r>
              <a:rPr lang="pt-BR" sz="2400" b="1" dirty="0">
                <a:solidFill>
                  <a:srgbClr val="FF0000"/>
                </a:solidFill>
              </a:rPr>
              <a:t>mais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genérica</a:t>
            </a:r>
            <a:r>
              <a:rPr lang="pt-BR" sz="2400" dirty="0">
                <a:solidFill>
                  <a:schemeClr val="tx1"/>
                </a:solidFill>
              </a:rPr>
              <a:t> possível.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970241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Estrutura da PSI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838" y="1903445"/>
            <a:ext cx="10947082" cy="4195072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</a:rPr>
              <a:t>Procedimentos e Instruções 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Conjunto de orientações para realizar </a:t>
            </a:r>
            <a:r>
              <a:rPr lang="pt-BR" sz="2400" b="1" dirty="0">
                <a:solidFill>
                  <a:srgbClr val="FF0000"/>
                </a:solidFill>
              </a:rPr>
              <a:t>atividades e instruções operacionais</a:t>
            </a:r>
            <a:r>
              <a:rPr lang="pt-BR" sz="2400" dirty="0">
                <a:solidFill>
                  <a:schemeClr val="tx1"/>
                </a:solidFill>
              </a:rPr>
              <a:t> relacionadas a segurança;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Comandos operacionais a serem executados no momento da realização de um </a:t>
            </a:r>
            <a:r>
              <a:rPr lang="pt-BR" sz="2400" b="1" dirty="0">
                <a:solidFill>
                  <a:srgbClr val="FF0000"/>
                </a:solidFill>
              </a:rPr>
              <a:t>procedimento de segurança</a:t>
            </a:r>
            <a:r>
              <a:rPr lang="pt-BR" sz="2400" dirty="0">
                <a:solidFill>
                  <a:srgbClr val="FF0000"/>
                </a:solidFill>
              </a:rPr>
              <a:t>.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É importante que exista uma </a:t>
            </a:r>
            <a:r>
              <a:rPr lang="pt-BR" sz="2400" b="1" dirty="0">
                <a:solidFill>
                  <a:srgbClr val="FF0000"/>
                </a:solidFill>
              </a:rPr>
              <a:t>estrutura de registro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que esses procedimentos são executados (evidências objetivas).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65456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Documentação da PSI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838" y="1940767"/>
            <a:ext cx="10054701" cy="4157750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Produtos (saídas) da Documentação da PSI 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Carta do Presidente;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Diretrizes de Segurança da Informação;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Normas Gerais de Segurança da Informação;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Exemplos de Procedimentos Operacionais e Instruções Técnicas.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2720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Implementação da PSI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4838" y="2015412"/>
            <a:ext cx="10875962" cy="4187367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</a:rPr>
              <a:t>Fatores Críticos de Sucesso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A implantação da política de segurança depende de: 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Uma boa </a:t>
            </a:r>
            <a:r>
              <a:rPr lang="pt-BR" b="1" dirty="0">
                <a:solidFill>
                  <a:srgbClr val="FF0000"/>
                </a:solidFill>
              </a:rPr>
              <a:t>estratégia de divulgação</a:t>
            </a:r>
            <a:r>
              <a:rPr lang="pt-BR" b="1" dirty="0">
                <a:solidFill>
                  <a:srgbClr val="0000FF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e </a:t>
            </a:r>
            <a:r>
              <a:rPr lang="pt-BR" b="1" dirty="0">
                <a:solidFill>
                  <a:srgbClr val="FF0000"/>
                </a:solidFill>
              </a:rPr>
              <a:t>treinamento</a:t>
            </a:r>
            <a:r>
              <a:rPr lang="pt-BR" dirty="0">
                <a:solidFill>
                  <a:schemeClr val="tx1"/>
                </a:solidFill>
              </a:rPr>
              <a:t> entre os usuários, clientes e fornecedores; 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Uma forma eficiente de </a:t>
            </a:r>
            <a:r>
              <a:rPr lang="pt-BR" b="1" dirty="0">
                <a:solidFill>
                  <a:srgbClr val="FF0000"/>
                </a:solidFill>
              </a:rPr>
              <a:t>análise de desempenho da PSI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sz="2400" dirty="0"/>
          </a:p>
          <a:p>
            <a:pPr algn="just"/>
            <a:r>
              <a:rPr lang="pt-BR" sz="2400" b="1" dirty="0">
                <a:solidFill>
                  <a:schemeClr val="tx1"/>
                </a:solidFill>
              </a:rPr>
              <a:t>Bases de Sustentação: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Cultura + Recursos + Monitoramento .</a:t>
            </a:r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212694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Implementação da PSI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959" y="1912776"/>
            <a:ext cx="10054701" cy="4185741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</a:rPr>
              <a:t>Fatores Críticos de Sucesso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Para que uma PSI seja utilizada com sucesso, ela precisa ser: 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0000"/>
                </a:solidFill>
              </a:rPr>
              <a:t>Clara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(escrita com uma linguagem formal e acessível); 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0000"/>
                </a:solidFill>
              </a:rPr>
              <a:t>Concisa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(não deve conter informações desnecessárias ou redundantes); 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0000"/>
                </a:solidFill>
              </a:rPr>
              <a:t>Adequada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(com a realidade da empresa); </a:t>
            </a:r>
          </a:p>
          <a:p>
            <a:pPr marL="1028700" lvl="1" indent="-34290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FF0000"/>
                </a:solidFill>
              </a:rPr>
              <a:t>Atualizada periodicamente</a:t>
            </a:r>
            <a:r>
              <a:rPr lang="pt-BR" b="1" dirty="0">
                <a:solidFill>
                  <a:srgbClr val="0000FF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(mudanças no negócios, novas ameaças etc.).</a:t>
            </a:r>
            <a:r>
              <a:rPr lang="pt-BR" sz="2200" dirty="0">
                <a:solidFill>
                  <a:schemeClr val="tx1"/>
                </a:solidFill>
              </a:rPr>
              <a:t> 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12423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Utilização dos Recursos de TI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6441" y="1912776"/>
            <a:ext cx="10627359" cy="4045502"/>
          </a:xfrm>
        </p:spPr>
        <p:txBody>
          <a:bodyPr>
            <a:normAutofit/>
          </a:bodyPr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A utilização dos recursos de TI devem ocorrer apenas no desempenho das </a:t>
            </a:r>
            <a:r>
              <a:rPr lang="pt-BR" sz="2400" b="1" dirty="0">
                <a:solidFill>
                  <a:srgbClr val="FF0000"/>
                </a:solidFill>
              </a:rPr>
              <a:t>atividades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diretamente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relacionadas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aos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negócios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da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organização.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A PSI deve ressaltar que cada colaborador é responsável por usar os recursos de TI para:</a:t>
            </a:r>
          </a:p>
          <a:p>
            <a:pPr marL="1143000" lvl="1" indent="-45720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Aumentar sua produtividade;</a:t>
            </a:r>
          </a:p>
          <a:p>
            <a:pPr marL="1143000" lvl="1" indent="-45720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Contribuir para os resultados;</a:t>
            </a:r>
          </a:p>
          <a:p>
            <a:pPr marL="1143000" lvl="1" indent="-457200" algn="just"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Contribuir para imagem pública da Organização.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823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89"/>
            <a:ext cx="10749367" cy="1208868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Utilização dos Recursos de TI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75639" y="1445716"/>
            <a:ext cx="10678161" cy="491063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</a:rPr>
              <a:t>Autorização para uso dos recursos de TI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schemeClr val="tx1"/>
                </a:solidFill>
              </a:rPr>
              <a:t>Respeitar a hierarquia da organização (Diretor/Gerente/Chefes/Colaboradores)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chemeClr val="tx1"/>
                </a:solidFill>
              </a:rPr>
              <a:t>Estações de Trabalho e Servidores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schemeClr val="tx1"/>
                </a:solidFill>
              </a:rPr>
              <a:t>Propriedade e uso restrito da organização.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chemeClr val="tx1"/>
                </a:solidFill>
              </a:rPr>
              <a:t>Estações Móveis de Trabalho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schemeClr val="tx1"/>
                </a:solidFill>
              </a:rPr>
              <a:t>Utilização de recursos que impeçam acesso não autorizado.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chemeClr val="tx1"/>
                </a:solidFill>
              </a:rPr>
              <a:t>Termo de confidencialidade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schemeClr val="tx1"/>
                </a:solidFill>
              </a:rPr>
              <a:t>Após leitura da PSI, o colaborador deve assinar o TC.</a:t>
            </a:r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100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90"/>
            <a:ext cx="10749367" cy="1356805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Proteção contra Software Malicioso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4434" y="1315616"/>
            <a:ext cx="10845886" cy="5040734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</a:rPr>
              <a:t>Vírus de computador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Uso de antivírus em todos os equipamentos;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Atualização periódica da lista de vírus e versão do produto;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Verificação de todo arquivo recebido anexado em e-mail ou download;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Disponibilização de treinamento adequado aos usuários para utilização do antivírus.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</a:rPr>
              <a:t>Software não autorizados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Software licenciados e homologados.</a:t>
            </a:r>
          </a:p>
          <a:p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07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89"/>
            <a:ext cx="10749367" cy="1317564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Procedimentos para acesso à Internet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4434" y="1418272"/>
            <a:ext cx="10054701" cy="4163353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</a:rPr>
              <a:t>Definição de regras para acesso dos colaboradores: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dirty="0">
                <a:solidFill>
                  <a:schemeClr val="tx1"/>
                </a:solidFill>
              </a:rPr>
              <a:t>Visa a padronização do uso desse recurso;</a:t>
            </a:r>
          </a:p>
          <a:p>
            <a:pPr marL="1485900" lvl="2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Proteção da propriedade intelectual;</a:t>
            </a:r>
          </a:p>
          <a:p>
            <a:pPr marL="1485900" lvl="2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Privacidade das informações;</a:t>
            </a:r>
          </a:p>
          <a:p>
            <a:pPr marL="1485900" lvl="2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Mau uso dos recursos da organização.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Uso de Firewall.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Registro de conexões.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624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90"/>
            <a:ext cx="10749367" cy="1364985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Conceito de controle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4434" y="1323796"/>
            <a:ext cx="11049001" cy="489039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3100" b="1" dirty="0">
                <a:solidFill>
                  <a:schemeClr val="tx1"/>
                </a:solidFill>
              </a:rPr>
              <a:t>Controle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Forma de Gerenciar o risco, incluindo políticas procedimentos, diretrizes, práticas ou estruturas organizacionais, que podem ser de natureza administrativa, técnica, de gestão ou legal [NBR ISO/IEC 27002].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Controle também é utilizado como sinônimo para proteção ou contramedida, medidas de segurança.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Os controles podem ser classificados como: preventivos e corretivos.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Um Plano de Continuidade de Negócios pode ser considerado tanto um controle preventivo (quando da sua criação) quanto uma ação corretiva (quando da sua aplicação).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66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ctrTitle"/>
          </p:nvPr>
        </p:nvSpPr>
        <p:spPr>
          <a:xfrm>
            <a:off x="1154956" y="487681"/>
            <a:ext cx="8825657" cy="1163837"/>
          </a:xfrm>
        </p:spPr>
        <p:txBody>
          <a:bodyPr anchor="b">
            <a:normAutofit fontScale="90000"/>
          </a:bodyPr>
          <a:lstStyle/>
          <a:p>
            <a:pPr>
              <a:buSzPct val="100000"/>
            </a:pPr>
            <a:r>
              <a:rPr lang="pt-BR" b="1" dirty="0"/>
              <a:t>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type="subTitle" idx="1"/>
          </p:nvPr>
        </p:nvSpPr>
        <p:spPr>
          <a:xfrm>
            <a:off x="1154955" y="2034073"/>
            <a:ext cx="8825658" cy="3603708"/>
          </a:xfrm>
        </p:spPr>
        <p:txBody>
          <a:bodyPr>
            <a:normAutofit/>
          </a:bodyPr>
          <a:lstStyle/>
          <a:p>
            <a:r>
              <a:rPr lang="pt-BR" sz="2800" dirty="0"/>
              <a:t>A Segurança da Informação “começa" por meio da definição de uma política clara e concisa acerca da proteção das informações. </a:t>
            </a:r>
          </a:p>
          <a:p>
            <a:r>
              <a:rPr lang="pt-BR" sz="2800" dirty="0"/>
              <a:t>Por meio de uma Política de Segurança da Informação, a organização </a:t>
            </a:r>
            <a:r>
              <a:rPr lang="pt-BR" sz="2800" b="1" dirty="0"/>
              <a:t>formaliza suas estratégias e abordagens para a preservação de seus ativos</a:t>
            </a:r>
            <a:r>
              <a:rPr lang="pt-BR" sz="2800" dirty="0"/>
              <a:t>. </a:t>
            </a:r>
          </a:p>
          <a:p>
            <a:endParaRPr lang="pt-BR" sz="2200" dirty="0"/>
          </a:p>
          <a:p>
            <a:pPr marL="457200" indent="-457200">
              <a:buFont typeface="Wingdings" pitchFamily="2" charset="2"/>
              <a:buChar char="Ø"/>
            </a:pPr>
            <a:endParaRPr lang="pt-BR" sz="2200" dirty="0"/>
          </a:p>
        </p:txBody>
      </p:sp>
      <p:sp>
        <p:nvSpPr>
          <p:cNvPr id="2" name="Espaço Reservado para Número de Slide 1" hidden="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  <a:defRPr/>
            </a:pPr>
            <a:fld id="{99ED8190-ABBA-4192-93D3-0DE00A1206F9}" type="slidenum">
              <a:rPr lang="pt-BR" smtClean="0"/>
              <a:pPr>
                <a:spcAft>
                  <a:spcPts val="600"/>
                </a:spcAft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90"/>
            <a:ext cx="10749367" cy="1367531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 Rounded MT Bold" panose="020F0704030504030204" pitchFamily="34" charset="0"/>
              </a:rPr>
              <a:t>Gerenciamento, Controle da rede, Monitoração do uso e acesso aos sistemas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604434" y="1326342"/>
            <a:ext cx="10825481" cy="463259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</a:rPr>
              <a:t>As políticas de controle de acesso lógico devem abranger: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chemeClr val="tx1"/>
                </a:solidFill>
              </a:rPr>
              <a:t>O recurso informatizado que se pretende proteger;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chemeClr val="tx1"/>
                </a:solidFill>
              </a:rPr>
              <a:t>O usuário a quem se pretende dar certos privilégios e acessos.</a:t>
            </a:r>
          </a:p>
          <a:p>
            <a:pPr marL="1028700" lvl="1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pt-BR" sz="2200" dirty="0">
              <a:solidFill>
                <a:schemeClr val="tx1"/>
              </a:solidFill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600" dirty="0">
                <a:solidFill>
                  <a:schemeClr val="tx1"/>
                </a:solidFill>
              </a:rPr>
              <a:t>A NBR ISO/IEC 27002 estabelece que as regras para a concessão de acesso dever ser baseadas na premissa “</a:t>
            </a:r>
            <a:r>
              <a:rPr lang="pt-BR" sz="2600" b="1" i="1" dirty="0">
                <a:solidFill>
                  <a:schemeClr val="tx1"/>
                </a:solidFill>
              </a:rPr>
              <a:t>Tudo deve ser proibido a menos que expressamente permitido”, </a:t>
            </a:r>
            <a:r>
              <a:rPr lang="pt-BR" sz="2600" dirty="0">
                <a:solidFill>
                  <a:schemeClr val="tx1"/>
                </a:solidFill>
              </a:rPr>
              <a:t>ao invés da regra </a:t>
            </a:r>
            <a:r>
              <a:rPr lang="pt-BR" sz="2600" b="1" i="1" dirty="0">
                <a:solidFill>
                  <a:schemeClr val="tx1"/>
                </a:solidFill>
              </a:rPr>
              <a:t>“Tudo é permitido a menos que expressamente proibido”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216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89"/>
            <a:ext cx="10749367" cy="1208868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Uso de controles de Criptografia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777239" y="1445716"/>
            <a:ext cx="10784841" cy="4632597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</a:rPr>
              <a:t>Durante o processo de avaliação de riscos e classificação da informação, deve-se determinar o nível de proteção a ser dado à determinada informação.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Uso de </a:t>
            </a:r>
            <a:r>
              <a:rPr lang="pt-BR" sz="2400" b="1" dirty="0">
                <a:solidFill>
                  <a:srgbClr val="FF0000"/>
                </a:solidFill>
              </a:rPr>
              <a:t>criptografia</a:t>
            </a:r>
            <a:r>
              <a:rPr lang="pt-BR" sz="2400" dirty="0">
                <a:solidFill>
                  <a:srgbClr val="0000FF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e </a:t>
            </a:r>
            <a:r>
              <a:rPr lang="pt-BR" sz="2400" b="1" dirty="0">
                <a:solidFill>
                  <a:srgbClr val="FF0000"/>
                </a:solidFill>
              </a:rPr>
              <a:t>assinatura</a:t>
            </a:r>
            <a:r>
              <a:rPr lang="pt-BR" sz="2400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digital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Uso de </a:t>
            </a:r>
            <a:r>
              <a:rPr lang="pt-BR" sz="2400" b="1" dirty="0">
                <a:solidFill>
                  <a:srgbClr val="FF0000"/>
                </a:solidFill>
              </a:rPr>
              <a:t>técnicas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de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criptografia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para proteger a confidencialidade para fornecer </a:t>
            </a:r>
            <a:r>
              <a:rPr lang="pt-BR" sz="2400" b="1" dirty="0">
                <a:solidFill>
                  <a:srgbClr val="FF0000"/>
                </a:solidFill>
              </a:rPr>
              <a:t>autenticação</a:t>
            </a:r>
            <a:r>
              <a:rPr lang="pt-BR" sz="2400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forte</a:t>
            </a:r>
            <a:r>
              <a:rPr lang="pt-BR" sz="2400" dirty="0">
                <a:solidFill>
                  <a:schemeClr val="tx1"/>
                </a:solidFill>
              </a:rPr>
              <a:t>;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</a:rPr>
              <a:t>Utilização de </a:t>
            </a:r>
            <a:r>
              <a:rPr lang="pt-BR" sz="2400" b="1" i="1" dirty="0" err="1">
                <a:solidFill>
                  <a:srgbClr val="FF0000"/>
                </a:solidFill>
              </a:rPr>
              <a:t>Tokens</a:t>
            </a:r>
            <a:r>
              <a:rPr lang="pt-BR" sz="2400" dirty="0">
                <a:solidFill>
                  <a:srgbClr val="0000FF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para a </a:t>
            </a:r>
            <a:r>
              <a:rPr lang="pt-BR" sz="2400" b="1" dirty="0">
                <a:solidFill>
                  <a:srgbClr val="FF0000"/>
                </a:solidFill>
              </a:rPr>
              <a:t>autenticação</a:t>
            </a:r>
            <a:r>
              <a:rPr lang="pt-BR" sz="2400" dirty="0">
                <a:solidFill>
                  <a:schemeClr val="tx1"/>
                </a:solidFill>
              </a:rPr>
              <a:t> de usuários remotos.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5106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89"/>
            <a:ext cx="10749367" cy="1208868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Criptografia Simétrica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570183"/>
            <a:ext cx="10054701" cy="1288348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Baseia-se na simetria das chaves, isto é: a </a:t>
            </a:r>
            <a:r>
              <a:rPr lang="pt-BR" sz="2400" b="1" dirty="0">
                <a:solidFill>
                  <a:srgbClr val="FF0000"/>
                </a:solidFill>
              </a:rPr>
              <a:t>mesma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chave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é utilizada tanto para </a:t>
            </a:r>
            <a:r>
              <a:rPr lang="pt-BR" sz="2400" b="1" dirty="0">
                <a:solidFill>
                  <a:srgbClr val="FF0000"/>
                </a:solidFill>
              </a:rPr>
              <a:t>cifrar</a:t>
            </a:r>
            <a:r>
              <a:rPr lang="pt-BR" sz="2400" dirty="0">
                <a:solidFill>
                  <a:schemeClr val="tx1"/>
                </a:solidFill>
              </a:rPr>
              <a:t> quanto para </a:t>
            </a:r>
            <a:r>
              <a:rPr lang="pt-BR" sz="2400" b="1" dirty="0">
                <a:solidFill>
                  <a:srgbClr val="FF0000"/>
                </a:solidFill>
              </a:rPr>
              <a:t>decifrar</a:t>
            </a:r>
            <a:r>
              <a:rPr lang="pt-BR" sz="2400" dirty="0">
                <a:solidFill>
                  <a:schemeClr val="tx1"/>
                </a:solidFill>
              </a:rPr>
              <a:t> uma mensagem.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22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327" y="4125517"/>
            <a:ext cx="1206349" cy="1193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1464" y="4125517"/>
            <a:ext cx="1625397" cy="1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649" y="4125517"/>
            <a:ext cx="1028571" cy="1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008" y="4062025"/>
            <a:ext cx="1561905" cy="1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3701" y="4087421"/>
            <a:ext cx="990476" cy="13333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14" name="Conector angulado 13"/>
          <p:cNvCxnSpPr/>
          <p:nvPr/>
        </p:nvCxnSpPr>
        <p:spPr>
          <a:xfrm rot="10800000" flipV="1">
            <a:off x="3954164" y="3214823"/>
            <a:ext cx="1759691" cy="790833"/>
          </a:xfrm>
          <a:prstGeom prst="bentConnector3">
            <a:avLst>
              <a:gd name="adj1" fmla="val 10009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angulado 19"/>
          <p:cNvCxnSpPr/>
          <p:nvPr/>
        </p:nvCxnSpPr>
        <p:spPr>
          <a:xfrm>
            <a:off x="5713854" y="3214824"/>
            <a:ext cx="1518308" cy="781451"/>
          </a:xfrm>
          <a:prstGeom prst="bentConnector3">
            <a:avLst>
              <a:gd name="adj1" fmla="val 10045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86" y="2753739"/>
            <a:ext cx="990351" cy="8577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536565" y="5394551"/>
            <a:ext cx="8657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Texto original                     Encriptação                    texto criptografado             decriptação                     texto original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924070" y="3634585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Chave única</a:t>
            </a:r>
          </a:p>
        </p:txBody>
      </p:sp>
    </p:spTree>
    <p:extLst>
      <p:ext uri="{BB962C8B-B14F-4D97-AF65-F5344CB8AC3E}">
        <p14:creationId xmlns:p14="http://schemas.microsoft.com/office/powerpoint/2010/main" val="1633024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89"/>
            <a:ext cx="10749367" cy="1208868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Criptografia Assimétrica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60849"/>
            <a:ext cx="10601961" cy="4377486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As chaves são sempre geradas aos </a:t>
            </a:r>
            <a:r>
              <a:rPr lang="pt-BR" sz="2400" b="1" dirty="0">
                <a:solidFill>
                  <a:srgbClr val="FF0000"/>
                </a:solidFill>
              </a:rPr>
              <a:t>pares</a:t>
            </a:r>
            <a:r>
              <a:rPr lang="pt-BR" sz="2400" dirty="0">
                <a:solidFill>
                  <a:schemeClr val="tx1"/>
                </a:solidFill>
              </a:rPr>
              <a:t>: uma para cifrar e a sua correspondente para decifrar.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chemeClr val="tx1"/>
                </a:solidFill>
              </a:rPr>
              <a:t>As duas chaves são relacionadas através de um processo matemático, usando funções unidirecionais para a codificação da informação.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Uma das chaves é mantida em segredo e ganha o nome de </a:t>
            </a:r>
            <a:r>
              <a:rPr lang="pt-BR" sz="2400" b="1" dirty="0">
                <a:solidFill>
                  <a:srgbClr val="FF0000"/>
                </a:solidFill>
              </a:rPr>
              <a:t>chave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privada</a:t>
            </a:r>
            <a:r>
              <a:rPr lang="pt-BR" sz="2400" dirty="0">
                <a:solidFill>
                  <a:schemeClr val="tx1"/>
                </a:solidFill>
              </a:rPr>
              <a:t>, enquanto a outra é livremente divulgada pela rede e recebe o nome de </a:t>
            </a:r>
            <a:r>
              <a:rPr lang="pt-BR" sz="2400" b="1" dirty="0">
                <a:solidFill>
                  <a:srgbClr val="FF0000"/>
                </a:solidFill>
              </a:rPr>
              <a:t>chave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pública.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A chave pública cifra e a chave privada decifra.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1204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89"/>
            <a:ext cx="10749367" cy="1208868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Criptografia Assimétrica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24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97" y="4133751"/>
            <a:ext cx="1206349" cy="1193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034" y="4133751"/>
            <a:ext cx="1625397" cy="1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19" y="4133751"/>
            <a:ext cx="1028571" cy="1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578" y="4070259"/>
            <a:ext cx="1561905" cy="1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271" y="4095655"/>
            <a:ext cx="990476" cy="13333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835227" y="5379949"/>
            <a:ext cx="8657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Texto original                     Encriptação                    texto criptografado             decriptação                     texto original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398367" y="201314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chave pública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8367" y="2390467"/>
            <a:ext cx="1358730" cy="1180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1939" y="2351701"/>
            <a:ext cx="782750" cy="1174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7" name="CaixaDeTexto 16"/>
          <p:cNvSpPr txBox="1"/>
          <p:nvPr/>
        </p:nvSpPr>
        <p:spPr>
          <a:xfrm>
            <a:off x="6688880" y="201130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chave privada</a:t>
            </a:r>
          </a:p>
        </p:txBody>
      </p:sp>
      <p:cxnSp>
        <p:nvCxnSpPr>
          <p:cNvPr id="15" name="Conector de seta reta 14"/>
          <p:cNvCxnSpPr>
            <a:stCxn id="3" idx="2"/>
            <a:endCxn id="7" idx="0"/>
          </p:cNvCxnSpPr>
          <p:nvPr/>
        </p:nvCxnSpPr>
        <p:spPr>
          <a:xfrm>
            <a:off x="4077732" y="3571419"/>
            <a:ext cx="1" cy="5623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7434905" y="3533323"/>
            <a:ext cx="1" cy="5623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985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89"/>
            <a:ext cx="10749367" cy="1208868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Criptografia Assimétrica -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25</a:t>
            </a:fld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l="2112" t="9818" r="1199" b="3119"/>
          <a:stretch/>
        </p:blipFill>
        <p:spPr>
          <a:xfrm>
            <a:off x="604434" y="888581"/>
            <a:ext cx="9624927" cy="45699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630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90"/>
            <a:ext cx="10749367" cy="1440781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Assinatura Digital</a:t>
            </a:r>
          </a:p>
        </p:txBody>
      </p:sp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56791"/>
            <a:ext cx="10054701" cy="418154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Benefícios da criptografia assimétrica é a utilização de assinaturas digitais.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chemeClr val="tx1"/>
                </a:solidFill>
              </a:rPr>
              <a:t>Permite ao usuário verificar a autenticidade e a integridade da informação recebida.</a:t>
            </a:r>
          </a:p>
          <a:p>
            <a:pPr marL="1028700" lvl="1" indent="-342900" algn="just">
              <a:buFont typeface="Wingdings" panose="05000000000000000000" pitchFamily="2" charset="2"/>
              <a:buChar char="Ø"/>
            </a:pPr>
            <a:r>
              <a:rPr lang="pt-BR" sz="2200" dirty="0">
                <a:solidFill>
                  <a:schemeClr val="tx1"/>
                </a:solidFill>
              </a:rPr>
              <a:t>Não permite o repúdio, isto é, o emitente não pode alegar que não realizou a 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6523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4434" y="-41189"/>
            <a:ext cx="10749367" cy="1208868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 Rounded MT Bold" panose="020F0704030504030204" pitchFamily="34" charset="0"/>
              </a:rPr>
              <a:t>Assinatura Digital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27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897" y="4133751"/>
            <a:ext cx="1206349" cy="11936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034" y="4133751"/>
            <a:ext cx="1625397" cy="1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19" y="4133751"/>
            <a:ext cx="1028571" cy="1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578" y="4070259"/>
            <a:ext cx="1561905" cy="12571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271" y="4095655"/>
            <a:ext cx="990476" cy="13333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6" name="CaixaDeTexto 25"/>
          <p:cNvSpPr txBox="1"/>
          <p:nvPr/>
        </p:nvSpPr>
        <p:spPr>
          <a:xfrm>
            <a:off x="1835227" y="5379949"/>
            <a:ext cx="8657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Texto original                     Assinatura                      texto assinado                    autenticação                     texto autenticado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3398367" y="2013148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chave privada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8367" y="2390467"/>
            <a:ext cx="1358730" cy="11809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8181" y="2351702"/>
            <a:ext cx="736508" cy="11047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7" name="CaixaDeTexto 16"/>
          <p:cNvSpPr txBox="1"/>
          <p:nvPr/>
        </p:nvSpPr>
        <p:spPr>
          <a:xfrm>
            <a:off x="6688880" y="2011305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chave pública</a:t>
            </a:r>
          </a:p>
        </p:txBody>
      </p:sp>
      <p:cxnSp>
        <p:nvCxnSpPr>
          <p:cNvPr id="15" name="Conector de seta reta 14"/>
          <p:cNvCxnSpPr>
            <a:stCxn id="3" idx="2"/>
            <a:endCxn id="7" idx="0"/>
          </p:cNvCxnSpPr>
          <p:nvPr/>
        </p:nvCxnSpPr>
        <p:spPr>
          <a:xfrm>
            <a:off x="4077732" y="3571419"/>
            <a:ext cx="1" cy="5623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7491823" y="3551870"/>
            <a:ext cx="1" cy="5623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7065028" y="4935793"/>
            <a:ext cx="185720" cy="437246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7250748" y="4501875"/>
            <a:ext cx="670070" cy="871164"/>
          </a:xfrm>
          <a:prstGeom prst="line">
            <a:avLst/>
          </a:prstGeom>
          <a:ln w="762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71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75D7F-5350-3EB7-0785-1C121A13D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>
            <a:extLst>
              <a:ext uri="{FF2B5EF4-FFF2-40B4-BE49-F238E27FC236}">
                <a16:creationId xmlns:a16="http://schemas.microsoft.com/office/drawing/2014/main" id="{A431A519-58F9-54A9-4144-354DD8A6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937069" cy="1325563"/>
          </a:xfrm>
        </p:spPr>
        <p:txBody>
          <a:bodyPr anchor="ctr">
            <a:norm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SEGURANÇA DA INFORMAÇÃO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B2A6E3-8F25-12C1-C076-08A304A29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2637" y="5258240"/>
            <a:ext cx="4879199" cy="823912"/>
          </a:xfrm>
        </p:spPr>
        <p:txBody>
          <a:bodyPr anchor="b">
            <a:normAutofit lnSpcReduction="10000"/>
          </a:bodyPr>
          <a:lstStyle/>
          <a:p>
            <a:pPr>
              <a:buFont typeface="Segoe UI" pitchFamily="34" charset="0"/>
              <a:buNone/>
            </a:pPr>
            <a:endParaRPr lang="pt-BR" sz="2000" i="1" dirty="0"/>
          </a:p>
        </p:txBody>
      </p:sp>
      <p:sp>
        <p:nvSpPr>
          <p:cNvPr id="10247" name="Text Placeholder 4">
            <a:extLst>
              <a:ext uri="{FF2B5EF4-FFF2-40B4-BE49-F238E27FC236}">
                <a16:creationId xmlns:a16="http://schemas.microsoft.com/office/drawing/2014/main" id="{936F9747-CD9E-99D8-47C9-A93ADD4A9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88479" y="2088320"/>
            <a:ext cx="4379077" cy="416755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4B12C60-BD0C-188B-11CA-E65ECCB9F106}"/>
              </a:ext>
            </a:extLst>
          </p:cNvPr>
          <p:cNvSpPr txBox="1">
            <a:spLocks/>
          </p:cNvSpPr>
          <p:nvPr/>
        </p:nvSpPr>
        <p:spPr bwMode="auto">
          <a:xfrm>
            <a:off x="6476188" y="2836505"/>
            <a:ext cx="4879199" cy="33531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Segoe UI Light" pitchFamily="34" charset="0"/>
              </a:defRPr>
            </a:lvl9pPr>
          </a:lstStyle>
          <a:p>
            <a:pPr>
              <a:spcBef>
                <a:spcPts val="1000"/>
              </a:spcBef>
            </a:pPr>
            <a:r>
              <a:rPr lang="en-US" sz="4000" b="1" kern="1200" dirty="0">
                <a:solidFill>
                  <a:schemeClr val="tx1"/>
                </a:solidFill>
              </a:rPr>
              <a:t>APRESENTAÇÃO DAS DOCUMENTAÇÕES</a:t>
            </a:r>
          </a:p>
        </p:txBody>
      </p:sp>
      <p:pic>
        <p:nvPicPr>
          <p:cNvPr id="14" name="Imagem 13" descr="Tela de computador com luz azul&#10;&#10;O conteúdo gerado por IA pode estar incorreto.">
            <a:extLst>
              <a:ext uri="{FF2B5EF4-FFF2-40B4-BE49-F238E27FC236}">
                <a16:creationId xmlns:a16="http://schemas.microsoft.com/office/drawing/2014/main" id="{E9CB1D5C-BA02-F81C-FA3C-908EB0142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5664"/>
            <a:ext cx="6209085" cy="273509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562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CBCDD-630D-4649-BEB0-30EB280FD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611A8E-A444-D378-ECF3-256AC3EFF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8" name="Espaço Reservado para Conteúdo 7" descr="Ícone">
            <a:extLst>
              <a:ext uri="{FF2B5EF4-FFF2-40B4-BE49-F238E27FC236}">
                <a16:creationId xmlns:a16="http://schemas.microsoft.com/office/drawing/2014/main" id="{EAF56BAB-8859-B7D4-4994-8C2D6C9C92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33534"/>
            <a:ext cx="1158788" cy="1247629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BA2CAD7-F4DA-2492-1891-520F058E7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6BAC1F-AD8F-500B-9C66-AC752CFFEB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9" name="Espaço Reservado para Conteúdo 7" descr="Ícone">
            <a:extLst>
              <a:ext uri="{FF2B5EF4-FFF2-40B4-BE49-F238E27FC236}">
                <a16:creationId xmlns:a16="http://schemas.microsoft.com/office/drawing/2014/main" id="{3463EB81-E7C7-A6E9-C4FB-EBF9610C7E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181371"/>
            <a:ext cx="1158788" cy="1247629"/>
          </a:xfrm>
          <a:prstGeom prst="rect">
            <a:avLst/>
          </a:prstGeom>
        </p:spPr>
      </p:pic>
      <p:pic>
        <p:nvPicPr>
          <p:cNvPr id="10" name="Espaço Reservado para Conteúdo 7" descr="Ícone">
            <a:extLst>
              <a:ext uri="{FF2B5EF4-FFF2-40B4-BE49-F238E27FC236}">
                <a16:creationId xmlns:a16="http://schemas.microsoft.com/office/drawing/2014/main" id="{1DE55EE4-21D8-009A-CF6D-294E2FD34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4253366"/>
            <a:ext cx="1158788" cy="1247629"/>
          </a:xfrm>
          <a:prstGeom prst="rect">
            <a:avLst/>
          </a:prstGeom>
        </p:spPr>
      </p:pic>
      <p:pic>
        <p:nvPicPr>
          <p:cNvPr id="11" name="Espaço Reservado para Conteúdo 7" descr="Ícone">
            <a:extLst>
              <a:ext uri="{FF2B5EF4-FFF2-40B4-BE49-F238E27FC236}">
                <a16:creationId xmlns:a16="http://schemas.microsoft.com/office/drawing/2014/main" id="{C6201ADD-6A11-2350-0361-6D7BCE5871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998"/>
            <a:ext cx="1158788" cy="1247629"/>
          </a:xfrm>
          <a:prstGeom prst="rect">
            <a:avLst/>
          </a:prstGeom>
        </p:spPr>
      </p:pic>
      <p:pic>
        <p:nvPicPr>
          <p:cNvPr id="13" name="Espaço Reservado para Conteúdo 7" descr="Ícone">
            <a:extLst>
              <a:ext uri="{FF2B5EF4-FFF2-40B4-BE49-F238E27FC236}">
                <a16:creationId xmlns:a16="http://schemas.microsoft.com/office/drawing/2014/main" id="{9535F476-9E78-5C6C-2A83-20172A669D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216" y="2181371"/>
            <a:ext cx="1158788" cy="124762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09AAA45-8F2A-710C-1BD7-E619B980005C}"/>
              </a:ext>
            </a:extLst>
          </p:cNvPr>
          <p:cNvSpPr txBox="1"/>
          <p:nvPr/>
        </p:nvSpPr>
        <p:spPr>
          <a:xfrm>
            <a:off x="2066797" y="672628"/>
            <a:ext cx="2802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DCPSI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219EEBA-7CBE-E432-1FFB-A2BC2A3B8210}"/>
              </a:ext>
            </a:extLst>
          </p:cNvPr>
          <p:cNvSpPr txBox="1"/>
          <p:nvPr/>
        </p:nvSpPr>
        <p:spPr>
          <a:xfrm>
            <a:off x="2029237" y="2604634"/>
            <a:ext cx="2802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TCI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AE93F3B-9837-204E-B305-A952DE345BC4}"/>
              </a:ext>
            </a:extLst>
          </p:cNvPr>
          <p:cNvSpPr txBox="1"/>
          <p:nvPr/>
        </p:nvSpPr>
        <p:spPr>
          <a:xfrm>
            <a:off x="2066797" y="4659608"/>
            <a:ext cx="2802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TRAI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598DC51-DDE0-17A2-478C-CF25D56A50F4}"/>
              </a:ext>
            </a:extLst>
          </p:cNvPr>
          <p:cNvSpPr txBox="1"/>
          <p:nvPr/>
        </p:nvSpPr>
        <p:spPr>
          <a:xfrm>
            <a:off x="7323009" y="638424"/>
            <a:ext cx="2802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TRGUEI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B1003B-348B-EEA1-FE09-4219F7546F18}"/>
              </a:ext>
            </a:extLst>
          </p:cNvPr>
          <p:cNvSpPr txBox="1"/>
          <p:nvPr/>
        </p:nvSpPr>
        <p:spPr>
          <a:xfrm>
            <a:off x="7304004" y="2602329"/>
            <a:ext cx="2802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TDE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C88DF54-96D6-95E3-BEBA-E454A09AA3D8}"/>
              </a:ext>
            </a:extLst>
          </p:cNvPr>
          <p:cNvSpPr txBox="1"/>
          <p:nvPr/>
        </p:nvSpPr>
        <p:spPr>
          <a:xfrm>
            <a:off x="7323009" y="4659608"/>
            <a:ext cx="28021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PSI</a:t>
            </a:r>
          </a:p>
        </p:txBody>
      </p:sp>
      <p:pic>
        <p:nvPicPr>
          <p:cNvPr id="21" name="Espaço Reservado para Conteúdo 7" descr="Ícone">
            <a:extLst>
              <a:ext uri="{FF2B5EF4-FFF2-40B4-BE49-F238E27FC236}">
                <a16:creationId xmlns:a16="http://schemas.microsoft.com/office/drawing/2014/main" id="{AE540868-8772-8640-97A0-4FE66BD13F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5517"/>
            <a:ext cx="1158788" cy="12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91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Visão Geral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3544" y="2295330"/>
            <a:ext cx="10580256" cy="3377681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A </a:t>
            </a:r>
            <a:r>
              <a:rPr lang="pt-BR" sz="2800" b="1" dirty="0">
                <a:solidFill>
                  <a:srgbClr val="FF0000"/>
                </a:solidFill>
              </a:rPr>
              <a:t>Política de Segurança da Informação </a:t>
            </a:r>
            <a:r>
              <a:rPr lang="pt-BR" sz="2800" dirty="0">
                <a:solidFill>
                  <a:schemeClr val="tx1"/>
                </a:solidFill>
              </a:rPr>
              <a:t>deve ser compreendida como a tradução das </a:t>
            </a:r>
            <a:r>
              <a:rPr lang="pt-BR" sz="2800" b="1" dirty="0">
                <a:solidFill>
                  <a:srgbClr val="FF0000"/>
                </a:solidFill>
              </a:rPr>
              <a:t>expectativas </a:t>
            </a:r>
            <a:r>
              <a:rPr lang="pt-BR" sz="2800" dirty="0">
                <a:solidFill>
                  <a:schemeClr val="tx1"/>
                </a:solidFill>
              </a:rPr>
              <a:t>da empresa em relação a segurança, considerando o alinhamento com os seus </a:t>
            </a:r>
            <a:r>
              <a:rPr lang="pt-BR" sz="2800" b="1" dirty="0">
                <a:solidFill>
                  <a:srgbClr val="FF0000"/>
                </a:solidFill>
              </a:rPr>
              <a:t>objetivos de negócio, estratégias e cultura.</a:t>
            </a:r>
          </a:p>
          <a:p>
            <a:pPr algn="just"/>
            <a:endParaRPr lang="pt-BR" sz="2800" dirty="0">
              <a:solidFill>
                <a:schemeClr val="tx1"/>
              </a:solidFill>
            </a:endParaRPr>
          </a:p>
          <a:p>
            <a:pPr marL="457200" indent="-457200" algn="just">
              <a:lnSpc>
                <a:spcPct val="100000"/>
              </a:lnSpc>
              <a:buFont typeface="Wingdings" pitchFamily="2" charset="2"/>
              <a:buChar char="Ø"/>
            </a:pP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34421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Objetivos e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4254" y="2071396"/>
            <a:ext cx="10679546" cy="3934910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Prover uma orientação de apoio da direção para a segurança da informação de acordo com os </a:t>
            </a:r>
            <a:r>
              <a:rPr lang="pt-BR" sz="2800" b="1" dirty="0">
                <a:solidFill>
                  <a:schemeClr val="tx1"/>
                </a:solidFill>
              </a:rPr>
              <a:t>requisitos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b="1" dirty="0">
                <a:solidFill>
                  <a:schemeClr val="tx1"/>
                </a:solidFill>
              </a:rPr>
              <a:t>do</a:t>
            </a:r>
            <a:r>
              <a:rPr lang="pt-BR" sz="2800" dirty="0">
                <a:solidFill>
                  <a:schemeClr val="tx1"/>
                </a:solidFill>
              </a:rPr>
              <a:t> </a:t>
            </a:r>
            <a:r>
              <a:rPr lang="pt-BR" sz="2800" b="1" dirty="0">
                <a:solidFill>
                  <a:schemeClr val="tx1"/>
                </a:solidFill>
              </a:rPr>
              <a:t>negócio</a:t>
            </a:r>
            <a:r>
              <a:rPr lang="pt-BR" sz="2800" dirty="0">
                <a:solidFill>
                  <a:schemeClr val="tx1"/>
                </a:solidFill>
              </a:rPr>
              <a:t> e com as leis e regulamentações relevantes [</a:t>
            </a:r>
            <a:r>
              <a:rPr lang="pt-BR" dirty="0">
                <a:solidFill>
                  <a:schemeClr val="tx1"/>
                </a:solidFill>
              </a:rPr>
              <a:t>NBR</a:t>
            </a:r>
            <a:r>
              <a:rPr lang="pt-BR" sz="2800" dirty="0">
                <a:solidFill>
                  <a:schemeClr val="tx1"/>
                </a:solidFill>
              </a:rPr>
              <a:t> ISO/IEC] </a:t>
            </a:r>
          </a:p>
          <a:p>
            <a:pPr algn="just"/>
            <a:r>
              <a:rPr lang="pt-BR" sz="2800" dirty="0">
                <a:solidFill>
                  <a:schemeClr val="tx1"/>
                </a:solidFill>
              </a:rPr>
              <a:t>A Política de Segurança da Informação tem como propósito elaborar critérios para o adequado: </a:t>
            </a:r>
            <a:r>
              <a:rPr lang="pt-BR" sz="2800" b="1" dirty="0">
                <a:solidFill>
                  <a:schemeClr val="tx1"/>
                </a:solidFill>
              </a:rPr>
              <a:t>manuseio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dirty="0">
                <a:solidFill>
                  <a:schemeClr val="tx1"/>
                </a:solidFill>
              </a:rPr>
              <a:t>armazenamento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dirty="0">
                <a:solidFill>
                  <a:schemeClr val="tx1"/>
                </a:solidFill>
              </a:rPr>
              <a:t>transporte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b="1" dirty="0">
                <a:solidFill>
                  <a:schemeClr val="tx1"/>
                </a:solidFill>
              </a:rPr>
              <a:t>descarte das informações. </a:t>
            </a:r>
          </a:p>
          <a:p>
            <a:pPr algn="just">
              <a:lnSpc>
                <a:spcPct val="100000"/>
              </a:lnSpc>
            </a:pP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0945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Objetivos e Escopo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2127380"/>
            <a:ext cx="10614892" cy="4075399"/>
          </a:xfrm>
        </p:spPr>
        <p:txBody>
          <a:bodyPr>
            <a:normAutofit/>
          </a:bodyPr>
          <a:lstStyle/>
          <a:p>
            <a:pPr algn="just"/>
            <a:r>
              <a:rPr lang="pt-BR" sz="2800" dirty="0">
                <a:solidFill>
                  <a:schemeClr val="tx1"/>
                </a:solidFill>
              </a:rPr>
              <a:t>A Política de Segurança é um conjunto de </a:t>
            </a:r>
            <a:r>
              <a:rPr lang="pt-BR" sz="2800" b="1" dirty="0">
                <a:solidFill>
                  <a:schemeClr val="tx1"/>
                </a:solidFill>
              </a:rPr>
              <a:t>diretrizes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dirty="0">
                <a:solidFill>
                  <a:schemeClr val="tx1"/>
                </a:solidFill>
              </a:rPr>
              <a:t>normas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dirty="0">
                <a:solidFill>
                  <a:schemeClr val="tx1"/>
                </a:solidFill>
              </a:rPr>
              <a:t>procedimentos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b="1" dirty="0">
                <a:solidFill>
                  <a:schemeClr val="tx1"/>
                </a:solidFill>
              </a:rPr>
              <a:t>instruções</a:t>
            </a:r>
            <a:r>
              <a:rPr lang="pt-BR" sz="2800" dirty="0">
                <a:solidFill>
                  <a:schemeClr val="tx1"/>
                </a:solidFill>
              </a:rPr>
              <a:t>, destinadas respectivamente aos níveis </a:t>
            </a:r>
            <a:r>
              <a:rPr lang="pt-BR" sz="2800" b="1" dirty="0">
                <a:solidFill>
                  <a:srgbClr val="FF0000"/>
                </a:solidFill>
              </a:rPr>
              <a:t>estratégico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dirty="0">
                <a:solidFill>
                  <a:srgbClr val="FF0000"/>
                </a:solidFill>
              </a:rPr>
              <a:t>tático</a:t>
            </a:r>
            <a:r>
              <a:rPr lang="pt-BR" sz="2800" dirty="0">
                <a:solidFill>
                  <a:srgbClr val="0000FF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e </a:t>
            </a:r>
            <a:r>
              <a:rPr lang="pt-BR" sz="2800" b="1" dirty="0">
                <a:solidFill>
                  <a:srgbClr val="FF0000"/>
                </a:solidFill>
              </a:rPr>
              <a:t>operacional</a:t>
            </a:r>
            <a:r>
              <a:rPr lang="pt-BR" sz="2800" dirty="0">
                <a:solidFill>
                  <a:schemeClr val="tx1"/>
                </a:solidFill>
              </a:rPr>
              <a:t>, com o objetivo de </a:t>
            </a:r>
            <a:r>
              <a:rPr lang="pt-BR" sz="2800" b="1" dirty="0">
                <a:solidFill>
                  <a:schemeClr val="tx1"/>
                </a:solidFill>
              </a:rPr>
              <a:t>estabelecer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b="1" dirty="0">
                <a:solidFill>
                  <a:schemeClr val="tx1"/>
                </a:solidFill>
              </a:rPr>
              <a:t>padronizar</a:t>
            </a:r>
            <a:r>
              <a:rPr lang="pt-BR" sz="2800" dirty="0">
                <a:solidFill>
                  <a:schemeClr val="tx1"/>
                </a:solidFill>
              </a:rPr>
              <a:t> e </a:t>
            </a:r>
            <a:r>
              <a:rPr lang="pt-BR" sz="2800" b="1" dirty="0">
                <a:solidFill>
                  <a:schemeClr val="tx1"/>
                </a:solidFill>
              </a:rPr>
              <a:t>normatizar</a:t>
            </a:r>
            <a:r>
              <a:rPr lang="pt-BR" sz="2800" dirty="0">
                <a:solidFill>
                  <a:schemeClr val="tx1"/>
                </a:solidFill>
              </a:rPr>
              <a:t> a segurança tanto no escopo humano, como no tecnológico. </a:t>
            </a:r>
          </a:p>
          <a:p>
            <a:pPr algn="just">
              <a:lnSpc>
                <a:spcPct val="100000"/>
              </a:lnSpc>
            </a:pP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213224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Elaboração da PSI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9654" y="1558131"/>
            <a:ext cx="10054701" cy="462806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tx1"/>
                </a:solidFill>
              </a:rPr>
              <a:t>As atividades básicas do desenvolvimento de um PSI são: </a:t>
            </a:r>
          </a:p>
          <a:p>
            <a:pPr marL="1143000" lvl="1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Estruturar o Comitê de Segurança; </a:t>
            </a:r>
          </a:p>
          <a:p>
            <a:pPr marL="1143000" lvl="1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Definir Objetivos; </a:t>
            </a:r>
          </a:p>
          <a:p>
            <a:pPr marL="1143000" lvl="1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Realizar Entrevistas e Verificar a Documentação Existente; </a:t>
            </a:r>
          </a:p>
          <a:p>
            <a:pPr marL="1143000" lvl="1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Elaborar o Glossário da Política de Segurança; </a:t>
            </a:r>
          </a:p>
          <a:p>
            <a:pPr marL="1143000" lvl="1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Estabelecer Responsabilidades e Penalidades; </a:t>
            </a:r>
          </a:p>
          <a:p>
            <a:pPr marL="1143000" lvl="1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Preparar o Documento Final da PSI; </a:t>
            </a:r>
          </a:p>
          <a:p>
            <a:pPr marL="1143000" lvl="1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Oficializar a Política da Segurança da Informação; </a:t>
            </a:r>
          </a:p>
          <a:p>
            <a:pPr marL="1143000" lvl="1" indent="-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sz="2800" dirty="0">
                <a:solidFill>
                  <a:schemeClr val="tx1"/>
                </a:solidFill>
              </a:rPr>
              <a:t>Sensibilizar os Colaboradores. </a:t>
            </a:r>
          </a:p>
          <a:p>
            <a:pPr algn="just">
              <a:lnSpc>
                <a:spcPct val="100000"/>
              </a:lnSpc>
            </a:pP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40092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Estrutura da PSI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2006081"/>
            <a:ext cx="10054701" cy="4196697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</a:rPr>
              <a:t>Convém que um documento da política de SI seja aprovado pela direção, publicado e comunicado para todos os funcionários e partes externas relevantes [NBR ISO/IEC 27002].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pt-BR" sz="24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pt-BR" sz="2400" dirty="0">
                <a:solidFill>
                  <a:schemeClr val="tx1"/>
                </a:solidFill>
              </a:rPr>
              <a:t>Uma política de segurança deve ser sustentada por: </a:t>
            </a:r>
          </a:p>
          <a:p>
            <a:pPr marL="1028700" lvl="1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schemeClr val="tx1"/>
                </a:solidFill>
              </a:rPr>
              <a:t>Diretrizes.</a:t>
            </a:r>
          </a:p>
          <a:p>
            <a:pPr marL="1028700" lvl="1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schemeClr val="tx1"/>
                </a:solidFill>
              </a:rPr>
              <a:t>Normas.</a:t>
            </a:r>
          </a:p>
          <a:p>
            <a:pPr marL="1028700" lvl="1" indent="-34290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pt-BR" sz="2200" dirty="0">
                <a:solidFill>
                  <a:schemeClr val="tx1"/>
                </a:solidFill>
              </a:rPr>
              <a:t>Procedimentos e Instruções.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0757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DEA83E9-A95C-4F98-9D4F-028ECF3ADA34}"/>
              </a:ext>
            </a:extLst>
          </p:cNvPr>
          <p:cNvSpPr/>
          <p:nvPr/>
        </p:nvSpPr>
        <p:spPr>
          <a:xfrm>
            <a:off x="0" y="5143820"/>
            <a:ext cx="12192000" cy="1714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93D5480-7E72-4DDD-8685-DE345B9A62DD}"/>
              </a:ext>
            </a:extLst>
          </p:cNvPr>
          <p:cNvSpPr/>
          <p:nvPr/>
        </p:nvSpPr>
        <p:spPr>
          <a:xfrm>
            <a:off x="0" y="19124"/>
            <a:ext cx="12192000" cy="1594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8720909" y="6207760"/>
            <a:ext cx="3471091" cy="6311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Estrutura da PSI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ABC65C-D91B-4D7F-9A4E-3AAE72FD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06" y="84802"/>
            <a:ext cx="7445617" cy="5059018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5910228-4F8C-4350-AE6A-F69AE748E048}"/>
              </a:ext>
            </a:extLst>
          </p:cNvPr>
          <p:cNvSpPr/>
          <p:nvPr/>
        </p:nvSpPr>
        <p:spPr>
          <a:xfrm>
            <a:off x="3593628" y="5260177"/>
            <a:ext cx="765313" cy="1341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>
                <a:solidFill>
                  <a:srgbClr val="207DAD"/>
                </a:solidFill>
              </a:rPr>
              <a:t>Natureza do Negócio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C44F566-B0FD-40DE-9DE8-96C4AB05A294}"/>
              </a:ext>
            </a:extLst>
          </p:cNvPr>
          <p:cNvSpPr/>
          <p:nvPr/>
        </p:nvSpPr>
        <p:spPr>
          <a:xfrm>
            <a:off x="4651192" y="5260177"/>
            <a:ext cx="765313" cy="1341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>
                <a:solidFill>
                  <a:srgbClr val="207DAD"/>
                </a:solidFill>
              </a:rPr>
              <a:t>Cultura do Negócio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6E0E98D-40FE-41D5-B1D7-495548DE1DD5}"/>
              </a:ext>
            </a:extLst>
          </p:cNvPr>
          <p:cNvSpPr/>
          <p:nvPr/>
        </p:nvSpPr>
        <p:spPr>
          <a:xfrm>
            <a:off x="5708756" y="5262217"/>
            <a:ext cx="765313" cy="1341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>
                <a:solidFill>
                  <a:srgbClr val="207DAD"/>
                </a:solidFill>
              </a:rPr>
              <a:t>Ativos Físicos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91DD971-175E-42A6-8EE3-E17D9F8D0E07}"/>
              </a:ext>
            </a:extLst>
          </p:cNvPr>
          <p:cNvSpPr/>
          <p:nvPr/>
        </p:nvSpPr>
        <p:spPr>
          <a:xfrm>
            <a:off x="6716441" y="5260178"/>
            <a:ext cx="765313" cy="13417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sz="1700" b="1" dirty="0">
                <a:solidFill>
                  <a:srgbClr val="207DAD"/>
                </a:solidFill>
              </a:rPr>
              <a:t>Ativos </a:t>
            </a:r>
            <a:r>
              <a:rPr lang="pt-BR" sz="1600" b="1" dirty="0">
                <a:solidFill>
                  <a:srgbClr val="207DAD"/>
                </a:solidFill>
              </a:rPr>
              <a:t>Tecnológicos</a:t>
            </a:r>
            <a:endParaRPr lang="pt-BR" sz="1700" b="1" dirty="0">
              <a:solidFill>
                <a:srgbClr val="207DAD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56E3078-1E40-4ED6-B2B8-6BF8F35FE524}"/>
              </a:ext>
            </a:extLst>
          </p:cNvPr>
          <p:cNvSpPr/>
          <p:nvPr/>
        </p:nvSpPr>
        <p:spPr>
          <a:xfrm>
            <a:off x="7774005" y="5260176"/>
            <a:ext cx="765313" cy="1341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b="1" dirty="0">
                <a:solidFill>
                  <a:srgbClr val="207DAD"/>
                </a:solidFill>
              </a:rPr>
              <a:t>Ativos Humanos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34BA8B0-9FE0-41FF-90AB-12C995520665}"/>
              </a:ext>
            </a:extLst>
          </p:cNvPr>
          <p:cNvSpPr txBox="1"/>
          <p:nvPr/>
        </p:nvSpPr>
        <p:spPr>
          <a:xfrm>
            <a:off x="1543388" y="3604759"/>
            <a:ext cx="192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Procedimentos</a:t>
            </a:r>
            <a:r>
              <a:rPr lang="pt-BR" b="1" dirty="0">
                <a:solidFill>
                  <a:srgbClr val="207DAD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e</a:t>
            </a:r>
            <a:r>
              <a:rPr lang="pt-BR" b="1" dirty="0">
                <a:solidFill>
                  <a:srgbClr val="207DAD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Instruções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2F69BF-3346-4F29-8A6F-A8152360C927}"/>
              </a:ext>
            </a:extLst>
          </p:cNvPr>
          <p:cNvSpPr txBox="1"/>
          <p:nvPr/>
        </p:nvSpPr>
        <p:spPr>
          <a:xfrm>
            <a:off x="1543388" y="1967980"/>
            <a:ext cx="173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Normas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8439994-6AB4-4551-9946-3B5EAA5A5625}"/>
              </a:ext>
            </a:extLst>
          </p:cNvPr>
          <p:cNvSpPr txBox="1"/>
          <p:nvPr/>
        </p:nvSpPr>
        <p:spPr>
          <a:xfrm>
            <a:off x="1543388" y="598313"/>
            <a:ext cx="173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Diretrizes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1480EDB-D63D-4D8C-899D-52734A773BA8}"/>
              </a:ext>
            </a:extLst>
          </p:cNvPr>
          <p:cNvSpPr txBox="1"/>
          <p:nvPr/>
        </p:nvSpPr>
        <p:spPr>
          <a:xfrm>
            <a:off x="9362209" y="598313"/>
            <a:ext cx="192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ESTRATÉGICO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9BA51D3-8250-4212-A1F1-AD9A93986907}"/>
              </a:ext>
            </a:extLst>
          </p:cNvPr>
          <p:cNvSpPr txBox="1"/>
          <p:nvPr/>
        </p:nvSpPr>
        <p:spPr>
          <a:xfrm>
            <a:off x="9362210" y="1967980"/>
            <a:ext cx="173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TÁTICO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AD0BB50-EF8D-484A-BB82-B6ABFE0E4D4C}"/>
              </a:ext>
            </a:extLst>
          </p:cNvPr>
          <p:cNvSpPr txBox="1"/>
          <p:nvPr/>
        </p:nvSpPr>
        <p:spPr>
          <a:xfrm>
            <a:off x="9362210" y="3743258"/>
            <a:ext cx="19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OPERACIONAL</a:t>
            </a:r>
          </a:p>
        </p:txBody>
      </p:sp>
    </p:spTree>
    <p:extLst>
      <p:ext uri="{BB962C8B-B14F-4D97-AF65-F5344CB8AC3E}">
        <p14:creationId xmlns:p14="http://schemas.microsoft.com/office/powerpoint/2010/main" val="284139749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pt-BR" sz="3200" b="1" dirty="0">
                <a:latin typeface="Arial Rounded MT Bold" panose="020F0704030504030204" pitchFamily="34" charset="0"/>
              </a:rPr>
              <a:t>Estrutura da PSI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6279" y="2006082"/>
            <a:ext cx="10855961" cy="4092435"/>
          </a:xfrm>
        </p:spPr>
        <p:txBody>
          <a:bodyPr>
            <a:normAutofit/>
          </a:bodyPr>
          <a:lstStyle/>
          <a:p>
            <a:pPr algn="just"/>
            <a:r>
              <a:rPr lang="pt-BR" sz="2400" b="1" dirty="0">
                <a:solidFill>
                  <a:schemeClr val="tx1"/>
                </a:solidFill>
              </a:rPr>
              <a:t>Diretrizes </a:t>
            </a:r>
            <a:endParaRPr lang="pt-BR" sz="24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Conjunto de </a:t>
            </a:r>
            <a:r>
              <a:rPr lang="pt-BR" sz="2400" b="1" dirty="0">
                <a:solidFill>
                  <a:srgbClr val="FF0000"/>
                </a:solidFill>
              </a:rPr>
              <a:t>regras gerais de nível estratégico</a:t>
            </a:r>
            <a:r>
              <a:rPr lang="pt-BR" sz="2400" dirty="0">
                <a:solidFill>
                  <a:schemeClr val="tx1"/>
                </a:solidFill>
              </a:rPr>
              <a:t> que tem como base a visão e a missão da empresa;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Representam às </a:t>
            </a:r>
            <a:r>
              <a:rPr lang="pt-BR" sz="2400" b="1" dirty="0">
                <a:solidFill>
                  <a:srgbClr val="FF0000"/>
                </a:solidFill>
              </a:rPr>
              <a:t>preocupações da empresa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sobre a segurança das informações;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pt-BR" sz="2400" dirty="0">
                <a:solidFill>
                  <a:schemeClr val="tx1"/>
                </a:solidFill>
              </a:rPr>
              <a:t>Correspondem a </a:t>
            </a:r>
            <a:r>
              <a:rPr lang="pt-BR" sz="2400" b="1" dirty="0">
                <a:solidFill>
                  <a:srgbClr val="FF0000"/>
                </a:solidFill>
              </a:rPr>
              <a:t>todos os valores</a:t>
            </a:r>
            <a:r>
              <a:rPr lang="pt-BR" sz="2400" b="1" dirty="0">
                <a:solidFill>
                  <a:srgbClr val="0000FF"/>
                </a:solidFill>
              </a:rPr>
              <a:t> </a:t>
            </a:r>
            <a:r>
              <a:rPr lang="pt-BR" sz="2400" dirty="0">
                <a:solidFill>
                  <a:schemeClr val="tx1"/>
                </a:solidFill>
              </a:rPr>
              <a:t>que devem ser seguidos para que as informações tenham o nível de segurança exigido.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ED8190-ABBA-4192-93D3-0DE00A1206F9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75449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1386</Words>
  <Application>Microsoft Office PowerPoint</Application>
  <PresentationFormat>Widescreen</PresentationFormat>
  <Paragraphs>209</Paragraphs>
  <Slides>29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29</vt:i4>
      </vt:variant>
    </vt:vector>
  </HeadingPairs>
  <TitlesOfParts>
    <vt:vector size="39" baseType="lpstr">
      <vt:lpstr>Aptos</vt:lpstr>
      <vt:lpstr>Aptos Display</vt:lpstr>
      <vt:lpstr>Arial</vt:lpstr>
      <vt:lpstr>Arial Rounded MT Bold</vt:lpstr>
      <vt:lpstr>Calibri</vt:lpstr>
      <vt:lpstr>Corbel</vt:lpstr>
      <vt:lpstr>Segoe UI</vt:lpstr>
      <vt:lpstr>Wingdings</vt:lpstr>
      <vt:lpstr>1_Personalizar design</vt:lpstr>
      <vt:lpstr>Profundidade</vt:lpstr>
      <vt:lpstr>SEGURANÇA DA INFORMAÇÃO</vt:lpstr>
      <vt:lpstr>Visão Geral</vt:lpstr>
      <vt:lpstr>Visão Geral</vt:lpstr>
      <vt:lpstr>Objetivos e Escopo</vt:lpstr>
      <vt:lpstr>Objetivos e Escopo</vt:lpstr>
      <vt:lpstr>Elaboração da PSI</vt:lpstr>
      <vt:lpstr>Estrutura da PSI</vt:lpstr>
      <vt:lpstr>Estrutura da PSI</vt:lpstr>
      <vt:lpstr>Estrutura da PSI</vt:lpstr>
      <vt:lpstr>Estrutura da PSI</vt:lpstr>
      <vt:lpstr>Estrutura da PSI</vt:lpstr>
      <vt:lpstr>Documentação da PSI</vt:lpstr>
      <vt:lpstr>Implementação da PSI</vt:lpstr>
      <vt:lpstr>Implementação da PSI</vt:lpstr>
      <vt:lpstr>Utilização dos Recursos de TI</vt:lpstr>
      <vt:lpstr>Utilização dos Recursos de TI</vt:lpstr>
      <vt:lpstr>Proteção contra Software Malicioso</vt:lpstr>
      <vt:lpstr>Procedimentos para acesso à Internet</vt:lpstr>
      <vt:lpstr>Conceito de controle</vt:lpstr>
      <vt:lpstr>Gerenciamento, Controle da rede, Monitoração do uso e acesso aos sistemas</vt:lpstr>
      <vt:lpstr>Uso de controles de Criptografia</vt:lpstr>
      <vt:lpstr>Criptografia Simétrica</vt:lpstr>
      <vt:lpstr>Criptografia Assimétrica</vt:lpstr>
      <vt:lpstr>Criptografia Assimétrica</vt:lpstr>
      <vt:lpstr>Criptografia Assimétrica - exemplo</vt:lpstr>
      <vt:lpstr>Assinatura Digital</vt:lpstr>
      <vt:lpstr>Assinatura Digital</vt:lpstr>
      <vt:lpstr>SEGURANÇA DA INFORMAÇÃO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IPB Terceira</cp:lastModifiedBy>
  <cp:revision>3</cp:revision>
  <dcterms:created xsi:type="dcterms:W3CDTF">2014-08-21T13:45:59Z</dcterms:created>
  <dcterms:modified xsi:type="dcterms:W3CDTF">2025-10-01T09:26:07Z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