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Default Extension="vml" ContentType="application/vnd.openxmlformats-officedocument.vmlDrawing"/>
  <Default Extension="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Default Extension="xlsx" ContentType="application/vnd.openxmlformats-officedocument.spreadsheetml.sheet"/>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Lst>
  <p:notesMasterIdLst>
    <p:notesMasterId r:id="rId11"/>
  </p:notesMasterIdLst>
  <p:sldIdLst>
    <p:sldId id="1000001" r:id="slideRel1"/>
    <p:sldId id="1000002" r:id="slideRel2"/>
    <p:sldId id="1000003" r:id="slideRel3"/>
    <p:sldId id="1000004" r:id="slideRel4"/>
    <p:sldId id="1000005" r:id="slideRel5"/>
    <p:sldId id="1000006" r:id="slideRel6"/>
    <p:sldId id="1000007" r:id="slideRel7"/>
    <p:sldId id="1000008" r:id="slideRel8"/>
    <p:sldId id="1000009" r:id="slideRel9"/>
    <p:sldId id="1000010" r:id="slideRel10"/>
    <p:sldId id="1000011" r:id="slideRel11"/>
    <p:sldId id="1000012" r:id="slideRel12"/>
    <p:sldId id="1000013" r:id="slideRel13"/>
    <p:sldId id="1000014" r:id="slideRel14"/>
    <p:sldId id="1000015" r:id="slideRel15"/>
    <p:sldId id="1000016" r:id="slideRel16"/>
    <p:sldId id="1000017" r:id="slideRel17"/>
  </p:sldIdLst>
  <p:sldSz cx="9144000" cy="5143500" type="screen16x9"/>
  <p:notesSz cx="6858000" cy="9144000"/>
</p:presentation>
</file>

<file path=ppt/presProps.xml><?xml version="1.0" encoding="utf-8"?>
<p:presentationPr xmlns:a="http://schemas.openxmlformats.org/drawingml/2006/main" xmlns:p="http://schemas.openxmlformats.org/presentationml/2006/main" xmlns:r="http://schemas.openxmlformats.org/officeDocument/2006/relationships"/>
</file>

<file path=ppt/tableStyles.xml><?xml version="1.0" encoding="utf-8"?>
<a:tblStyleLst xmlns:a="http://schemas.openxmlformats.org/drawingml/2006/main" def="{5C22544A-7EE6-4342-B048-85BDC9FD1C3A}"/>
</file>

<file path=ppt/_rels/presentation.xml.rels><?xml version="1.0" encoding="UTF-8" standalone="yes"?><Relationships xmlns="http://schemas.openxmlformats.org/package/2006/relationships"><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9" Type="http://schemas.openxmlformats.org/officeDocument/2006/relationships/theme" Target="theme/theme1.xml"/><Relationship Id="rId11" Type="http://schemas.openxmlformats.org/officeDocument/2006/relationships/notesMaster" Target="notesMasters/notesMaster1.xml" /><Relationship Id="slideRel1"  Target="slides/slide1.xml" Type="http://schemas.openxmlformats.org/officeDocument/2006/relationships/slide" /><Relationship Id="slideRel2"  Target="slides/slide2.xml" Type="http://schemas.openxmlformats.org/officeDocument/2006/relationships/slide" /><Relationship Id="slideRel3"  Target="slides/slide3.xml" Type="http://schemas.openxmlformats.org/officeDocument/2006/relationships/slide" /><Relationship Id="slideRel4"  Target="slides/slide4.xml" Type="http://schemas.openxmlformats.org/officeDocument/2006/relationships/slide" /><Relationship Id="slideRel5"  Target="slides/slide5.xml" Type="http://schemas.openxmlformats.org/officeDocument/2006/relationships/slide" /><Relationship Id="slideRel6"  Target="slides/slide6.xml" Type="http://schemas.openxmlformats.org/officeDocument/2006/relationships/slide" /><Relationship Id="slideRel7"  Target="slides/slide7.xml" Type="http://schemas.openxmlformats.org/officeDocument/2006/relationships/slide" /><Relationship Id="slideRel8"  Target="slides/slide8.xml" Type="http://schemas.openxmlformats.org/officeDocument/2006/relationships/slide" /><Relationship Id="slideRel9"  Target="slides/slide9.xml" Type="http://schemas.openxmlformats.org/officeDocument/2006/relationships/slide" /><Relationship Id="slideRel10"  Target="slides/slide10.xml" Type="http://schemas.openxmlformats.org/officeDocument/2006/relationships/slide" /><Relationship Id="slideRel11"  Target="slides/slide11.xml" Type="http://schemas.openxmlformats.org/officeDocument/2006/relationships/slide" /><Relationship Id="slideRel12"  Target="slides/slide12.xml" Type="http://schemas.openxmlformats.org/officeDocument/2006/relationships/slide" /><Relationship Id="slideRel13"  Target="slides/slide13.xml" Type="http://schemas.openxmlformats.org/officeDocument/2006/relationships/slide" /><Relationship Id="slideRel14"  Target="slides/slide14.xml" Type="http://schemas.openxmlformats.org/officeDocument/2006/relationships/slide" /><Relationship Id="slideRel15"  Target="slides/slide15.xml" Type="http://schemas.openxmlformats.org/officeDocument/2006/relationships/slide" /><Relationship Id="slideRel16"  Target="slides/slide16.xml" Type="http://schemas.openxmlformats.org/officeDocument/2006/relationships/slide" /><Relationship Id="slideRel17"  Target="slides/slide17.xml" Type="http://schemas.openxmlformats.org/officeDocument/2006/relationships/slide" /></Relationships>
</file>

<file path=ppt/charts/_rels/chart1.xml.rels><?xml version="1.0" encoding="UTF-8" standalone="yes"?><Relationships xmlns="http://schemas.openxmlformats.org/package/2006/relationships"><Relationship Id="rId1" Type="http://schemas.openxmlformats.org/officeDocument/2006/relationships/package" Target="../embeddings/xlsx3002407363383418965.xlsx"/><Relationship Id="rId2" Type="http://schemas.openxmlformats.org/officeDocument/2006/relationships/chartUserShapes" Target="../drawings/drawing1.xml"/></Relationships>
</file>

<file path=ppt/charts/_rels/chart2.xml.rels><?xml version="1.0" encoding="UTF-8" standalone="yes"?><Relationships xmlns="http://schemas.openxmlformats.org/package/2006/relationships"><Relationship Id="rId1" Type="http://schemas.openxmlformats.org/officeDocument/2006/relationships/package" Target="../embeddings/xlsx7137776412364241246.xlsx"/></Relationships>
</file>

<file path=ppt/charts/_rels/chart3.xml.rels><?xml version="1.0" encoding="UTF-8" standalone="yes"?><Relationships xmlns="http://schemas.openxmlformats.org/package/2006/relationships"><Relationship Id="rId1" Type="http://schemas.openxmlformats.org/officeDocument/2006/relationships/package" Target="../embeddings/xlsx8357813848320277777.xlsx"/></Relationships>
</file>

<file path=ppt/charts/_rels/chart4.xml.rels><?xml version="1.0" encoding="UTF-8" standalone="yes"?><Relationships xmlns="http://schemas.openxmlformats.org/package/2006/relationships"><Relationship Id="rId1" Type="http://schemas.openxmlformats.org/officeDocument/2006/relationships/package" Target="../embeddings/xlsx122688164423297193.xlsx"/></Relationships>
</file>

<file path=ppt/charts/_rels/chart5.xml.rels><?xml version="1.0" encoding="UTF-8" standalone="yes"?><Relationships xmlns="http://schemas.openxmlformats.org/package/2006/relationships"><Relationship Id="rId1" Type="http://schemas.openxmlformats.org/officeDocument/2006/relationships/package" Target="../embeddings/xlsx2971550439907763795.xlsx"/></Relationships>
</file>

<file path=ppt/charts/_rels/chart6.xml.rels><?xml version="1.0" encoding="UTF-8" standalone="yes"?><Relationships xmlns="http://schemas.openxmlformats.org/package/2006/relationships"><Relationship Id="rId1" Type="http://schemas.openxmlformats.org/officeDocument/2006/relationships/package" Target="../embeddings/xlsx918350455612433542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Front End 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4609.20</c:v>
                </c:pt>
                <c:pt idx="21">
                  <c:v>2194.66</c:v>
                </c:pt>
                <c:pt idx="22">
                  <c:v>3570.49</c:v>
                </c:pt>
                <c:pt idx="23">
                  <c:v>3272.47</c:v>
                </c:pt>
                <c:pt idx="24">
                  <c:v>2572.63</c:v>
                </c:pt>
                <c:pt idx="25">
                  <c:v>3727.55</c:v>
                </c:pt>
                <c:pt idx="26">
                  <c:v>4053.02</c:v>
                </c:pt>
                <c:pt idx="27">
                  <c:v>4707.30</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3370.10</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4827.50</c:v>
                </c:pt>
                <c:pt idx="67">
                  <c:v>4206.27</c:v>
                </c:pt>
                <c:pt idx="68">
                  <c:v>1792.70</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6511.10</c:v>
                </c:pt>
                <c:pt idx="100">
                  <c:v>7402.67</c:v>
                </c:pt>
                <c:pt idx="101">
                  <c:v>6309.17</c:v>
                </c:pt>
                <c:pt idx="102">
                  <c:v>4911.00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7935.60</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4645.70</c:v>
                </c:pt>
                <c:pt idx="131">
                  <c:v>2034.21</c:v>
                </c:pt>
                <c:pt idx="132">
                  <c:v>2141.46</c:v>
                </c:pt>
                <c:pt idx="133">
                  <c:v>1624.53</c:v>
                </c:pt>
                <c:pt idx="134">
                  <c:v>1590.95</c:v>
                </c:pt>
                <c:pt idx="135">
                  <c:v>3066.94</c:v>
                </c:pt>
                <c:pt idx="136">
                  <c:v>2689.50</c:v>
                </c:pt>
                <c:pt idx="137">
                  <c:v>2261.69</c:v>
                </c:pt>
                <c:pt idx="138">
                  <c:v>4599.68</c:v>
                </c:pt>
                <c:pt idx="139">
                  <c:v>2990.14</c:v>
                </c:pt>
                <c:pt idx="140">
                  <c:v>5175.82</c:v>
                </c:pt>
                <c:pt idx="141">
                  <c:v>3678.24</c:v>
                </c:pt>
                <c:pt idx="142">
                  <c:v>4546.19</c:v>
                </c:pt>
                <c:pt idx="143">
                  <c:v>1977.10</c:v>
                </c:pt>
                <c:pt idx="144">
                  <c:v>5099.07</c:v>
                </c:pt>
                <c:pt idx="145">
                  <c:v>6765.80</c:v>
                </c:pt>
                <c:pt idx="146">
                  <c:v>6700.55</c:v>
                </c:pt>
                <c:pt idx="147">
                  <c:v>5100.59</c:v>
                </c:pt>
                <c:pt idx="148">
                  <c:v>7236.50</c:v>
                </c:pt>
                <c:pt idx="149">
                  <c:v>5471.01</c:v>
                </c:pt>
                <c:pt idx="150">
                  <c:v>5772.87</c:v>
                </c:pt>
                <c:pt idx="151">
                  <c:v>6336.47</c:v>
                </c:pt>
                <c:pt idx="152">
                  <c:v>4215.36</c:v>
                </c:pt>
                <c:pt idx="153">
                  <c:v>6082.44</c:v>
                </c:pt>
                <c:pt idx="154">
                  <c:v>5260.26</c:v>
                </c:pt>
              </c:numCache>
            </c:numRef>
          </c:yVal>
        </c:ser>
        <c:ser>
          <c:idx val="1"/>
          <c:order val="1"/>
          <c:marker>
            <c:symbol val="none"/>
          </c:marker>
          <c:yVal>
            <c:numLit>
              <c:formatCode>General</c:formatCode>
              <c:ptCount val="1"/>
              <c:pt idx="0">
                <c:v>1</c:v>
              </c:pt>
            </c:numLit>
          </c:yVal>
          <c:smooth val="0"/>
        </c:ser>
        <c:axId val="81357572"/>
        <c:axId val="81357573"/>
      </c:scatterChart>
      <c:valAx>
        <c:axId val="81357572"/>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73"/>
        <c:crosses val="autoZero"/>
      </c:valAx>
      <c:valAx>
        <c:axId val="81357573"/>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572"/>
        <c:crosses val="autoZero"/>
        <c:crossBetween val="midCat"/>
      </c:valAx>
      <c:spPr>
        <a:noFill/>
      </c:spPr>
    </c:plotArea>
    <c:legend>
      <c:legendPos val="t"/>
      <c:legendEntry>
        <c:idx val="1"/>
        <c:delete val="1"/>
      </c:legendEntry>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IOPS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5886.02</c:v>
                </c:pt>
                <c:pt idx="1">
                  <c:v>8122.69</c:v>
                </c:pt>
                <c:pt idx="2">
                  <c:v>6882.83</c:v>
                </c:pt>
                <c:pt idx="3">
                  <c:v>6471.71</c:v>
                </c:pt>
                <c:pt idx="4">
                  <c:v>4674.75</c:v>
                </c:pt>
                <c:pt idx="5">
                  <c:v>5094.69</c:v>
                </c:pt>
                <c:pt idx="6">
                  <c:v>6053.39</c:v>
                </c:pt>
                <c:pt idx="7">
                  <c:v>3843.21</c:v>
                </c:pt>
                <c:pt idx="8">
                  <c:v>4971.77</c:v>
                </c:pt>
                <c:pt idx="9">
                  <c:v>1612.63</c:v>
                </c:pt>
                <c:pt idx="10">
                  <c:v>2388.87</c:v>
                </c:pt>
                <c:pt idx="11">
                  <c:v>1804.32</c:v>
                </c:pt>
                <c:pt idx="12">
                  <c:v>1678.97</c:v>
                </c:pt>
                <c:pt idx="13">
                  <c:v>2877.72</c:v>
                </c:pt>
                <c:pt idx="14">
                  <c:v>1726.86</c:v>
                </c:pt>
                <c:pt idx="15">
                  <c:v>4196.54</c:v>
                </c:pt>
                <c:pt idx="16">
                  <c:v>5509.86</c:v>
                </c:pt>
                <c:pt idx="17">
                  <c:v>2137.05</c:v>
                </c:pt>
                <c:pt idx="18">
                  <c:v>6261.58</c:v>
                </c:pt>
                <c:pt idx="19">
                  <c:v>5462.86</c:v>
                </c:pt>
                <c:pt idx="20">
                  <c:v>4609.2</c:v>
                </c:pt>
                <c:pt idx="21">
                  <c:v>2194.66</c:v>
                </c:pt>
                <c:pt idx="22">
                  <c:v>3570.49</c:v>
                </c:pt>
                <c:pt idx="23">
                  <c:v>3272.47</c:v>
                </c:pt>
                <c:pt idx="24">
                  <c:v>2572.63</c:v>
                </c:pt>
                <c:pt idx="25">
                  <c:v>3727.55</c:v>
                </c:pt>
                <c:pt idx="26">
                  <c:v>4053.02</c:v>
                </c:pt>
                <c:pt idx="27">
                  <c:v>4707.3</c:v>
                </c:pt>
                <c:pt idx="28">
                  <c:v>5722.83</c:v>
                </c:pt>
                <c:pt idx="29">
                  <c:v>2531.37</c:v>
                </c:pt>
                <c:pt idx="30">
                  <c:v>3318.44</c:v>
                </c:pt>
                <c:pt idx="31">
                  <c:v>3888.85</c:v>
                </c:pt>
                <c:pt idx="32">
                  <c:v>4167.94</c:v>
                </c:pt>
                <c:pt idx="33">
                  <c:v>3676.82</c:v>
                </c:pt>
                <c:pt idx="34">
                  <c:v>5786.14</c:v>
                </c:pt>
                <c:pt idx="35">
                  <c:v>4465.16</c:v>
                </c:pt>
                <c:pt idx="36">
                  <c:v>3478.61</c:v>
                </c:pt>
                <c:pt idx="37">
                  <c:v>1938.12</c:v>
                </c:pt>
                <c:pt idx="38">
                  <c:v>4065.07</c:v>
                </c:pt>
                <c:pt idx="39">
                  <c:v>5396.21</c:v>
                </c:pt>
                <c:pt idx="40">
                  <c:v>5859.36</c:v>
                </c:pt>
                <c:pt idx="41">
                  <c:v>3370.1</c:v>
                </c:pt>
                <c:pt idx="42">
                  <c:v>3934.67</c:v>
                </c:pt>
                <c:pt idx="43">
                  <c:v>4844.72</c:v>
                </c:pt>
                <c:pt idx="44">
                  <c:v>4856.56</c:v>
                </c:pt>
                <c:pt idx="45">
                  <c:v>3991.53</c:v>
                </c:pt>
                <c:pt idx="46">
                  <c:v>3784.04</c:v>
                </c:pt>
                <c:pt idx="47">
                  <c:v>3870.49</c:v>
                </c:pt>
                <c:pt idx="48">
                  <c:v>5298.41</c:v>
                </c:pt>
                <c:pt idx="49">
                  <c:v>4624.92</c:v>
                </c:pt>
                <c:pt idx="50">
                  <c:v>4582.91</c:v>
                </c:pt>
                <c:pt idx="51">
                  <c:v>4655.98</c:v>
                </c:pt>
                <c:pt idx="52">
                  <c:v>5155.25</c:v>
                </c:pt>
                <c:pt idx="53">
                  <c:v>1677.24</c:v>
                </c:pt>
                <c:pt idx="54">
                  <c:v>4312.72</c:v>
                </c:pt>
                <c:pt idx="55">
                  <c:v>4612.04</c:v>
                </c:pt>
                <c:pt idx="56">
                  <c:v>3768.43</c:v>
                </c:pt>
                <c:pt idx="57">
                  <c:v>4696.04</c:v>
                </c:pt>
                <c:pt idx="58">
                  <c:v>3263.94</c:v>
                </c:pt>
                <c:pt idx="59">
                  <c:v>5020.48</c:v>
                </c:pt>
                <c:pt idx="60">
                  <c:v>4900.39</c:v>
                </c:pt>
                <c:pt idx="61">
                  <c:v>3484.39</c:v>
                </c:pt>
                <c:pt idx="62">
                  <c:v>1841.63</c:v>
                </c:pt>
                <c:pt idx="63">
                  <c:v>4338.66</c:v>
                </c:pt>
                <c:pt idx="64">
                  <c:v>5677.94</c:v>
                </c:pt>
                <c:pt idx="65">
                  <c:v>4912.45</c:v>
                </c:pt>
                <c:pt idx="66">
                  <c:v>4827.5</c:v>
                </c:pt>
                <c:pt idx="67">
                  <c:v>4206.27</c:v>
                </c:pt>
                <c:pt idx="68">
                  <c:v>1792.7</c:v>
                </c:pt>
                <c:pt idx="69">
                  <c:v>3095.15</c:v>
                </c:pt>
                <c:pt idx="70">
                  <c:v>4792.31</c:v>
                </c:pt>
                <c:pt idx="71">
                  <c:v>4973.11</c:v>
                </c:pt>
                <c:pt idx="72">
                  <c:v>6418.28</c:v>
                </c:pt>
                <c:pt idx="73">
                  <c:v>4118.09</c:v>
                </c:pt>
                <c:pt idx="74">
                  <c:v>6693.06</c:v>
                </c:pt>
                <c:pt idx="75">
                  <c:v>7457.83</c:v>
                </c:pt>
                <c:pt idx="76">
                  <c:v>7961.74</c:v>
                </c:pt>
                <c:pt idx="77">
                  <c:v>3104.95</c:v>
                </c:pt>
                <c:pt idx="78">
                  <c:v>4511.51</c:v>
                </c:pt>
                <c:pt idx="79">
                  <c:v>5996.46</c:v>
                </c:pt>
                <c:pt idx="80">
                  <c:v>7130.93</c:v>
                </c:pt>
                <c:pt idx="81">
                  <c:v>7659.96</c:v>
                </c:pt>
                <c:pt idx="82">
                  <c:v>6291.61</c:v>
                </c:pt>
                <c:pt idx="83">
                  <c:v>4165.32</c:v>
                </c:pt>
                <c:pt idx="84">
                  <c:v>4464.79</c:v>
                </c:pt>
                <c:pt idx="85">
                  <c:v>3855.52</c:v>
                </c:pt>
                <c:pt idx="86">
                  <c:v>4744.51</c:v>
                </c:pt>
                <c:pt idx="87">
                  <c:v>5969.08</c:v>
                </c:pt>
                <c:pt idx="88">
                  <c:v>5666.76</c:v>
                </c:pt>
                <c:pt idx="89">
                  <c:v>5575.14</c:v>
                </c:pt>
                <c:pt idx="90">
                  <c:v>7453.09</c:v>
                </c:pt>
                <c:pt idx="91">
                  <c:v>6956.87</c:v>
                </c:pt>
                <c:pt idx="92">
                  <c:v>7413.07</c:v>
                </c:pt>
                <c:pt idx="93">
                  <c:v>4855.88</c:v>
                </c:pt>
                <c:pt idx="94">
                  <c:v>2566.73</c:v>
                </c:pt>
                <c:pt idx="95">
                  <c:v>2708.59</c:v>
                </c:pt>
                <c:pt idx="96">
                  <c:v>5163.93</c:v>
                </c:pt>
                <c:pt idx="97">
                  <c:v>6207.21</c:v>
                </c:pt>
                <c:pt idx="98">
                  <c:v>6583.17</c:v>
                </c:pt>
                <c:pt idx="99">
                  <c:v>6511.1</c:v>
                </c:pt>
                <c:pt idx="100">
                  <c:v>7402.67</c:v>
                </c:pt>
                <c:pt idx="101">
                  <c:v>6309.17</c:v>
                </c:pt>
                <c:pt idx="102">
                  <c:v>4911.0</c:v>
                </c:pt>
                <c:pt idx="103">
                  <c:v>5220.81</c:v>
                </c:pt>
                <c:pt idx="104">
                  <c:v>6094.52</c:v>
                </c:pt>
                <c:pt idx="105">
                  <c:v>6605.26</c:v>
                </c:pt>
                <c:pt idx="106">
                  <c:v>10083.55</c:v>
                </c:pt>
                <c:pt idx="107">
                  <c:v>10384.48</c:v>
                </c:pt>
                <c:pt idx="108">
                  <c:v>6119.69</c:v>
                </c:pt>
                <c:pt idx="109">
                  <c:v>7253.21</c:v>
                </c:pt>
                <c:pt idx="110">
                  <c:v>6866.54</c:v>
                </c:pt>
                <c:pt idx="111">
                  <c:v>8036.75</c:v>
                </c:pt>
                <c:pt idx="112">
                  <c:v>8853.65</c:v>
                </c:pt>
                <c:pt idx="113">
                  <c:v>7935.6</c:v>
                </c:pt>
                <c:pt idx="114">
                  <c:v>9763.99</c:v>
                </c:pt>
                <c:pt idx="115">
                  <c:v>7727.59</c:v>
                </c:pt>
                <c:pt idx="116">
                  <c:v>9138.54</c:v>
                </c:pt>
                <c:pt idx="117">
                  <c:v>8619.15</c:v>
                </c:pt>
                <c:pt idx="118">
                  <c:v>6807.19</c:v>
                </c:pt>
                <c:pt idx="119">
                  <c:v>3786.47</c:v>
                </c:pt>
                <c:pt idx="120">
                  <c:v>2888.55</c:v>
                </c:pt>
                <c:pt idx="121">
                  <c:v>6429.99</c:v>
                </c:pt>
                <c:pt idx="122">
                  <c:v>5769.17</c:v>
                </c:pt>
                <c:pt idx="123">
                  <c:v>5764.82</c:v>
                </c:pt>
                <c:pt idx="124">
                  <c:v>4604.05</c:v>
                </c:pt>
                <c:pt idx="125">
                  <c:v>4442.04</c:v>
                </c:pt>
                <c:pt idx="126">
                  <c:v>5117.85</c:v>
                </c:pt>
                <c:pt idx="127">
                  <c:v>2512.04</c:v>
                </c:pt>
                <c:pt idx="128">
                  <c:v>2238.55</c:v>
                </c:pt>
                <c:pt idx="129">
                  <c:v>3760.13</c:v>
                </c:pt>
                <c:pt idx="130">
                  <c:v>4645.7</c:v>
                </c:pt>
                <c:pt idx="131">
                  <c:v>2034.21</c:v>
                </c:pt>
                <c:pt idx="132">
                  <c:v>2141.46</c:v>
                </c:pt>
                <c:pt idx="133">
                  <c:v>1624.53</c:v>
                </c:pt>
                <c:pt idx="134">
                  <c:v>1590.95</c:v>
                </c:pt>
                <c:pt idx="135">
                  <c:v>3066.94</c:v>
                </c:pt>
                <c:pt idx="136">
                  <c:v>2689.5</c:v>
                </c:pt>
                <c:pt idx="137">
                  <c:v>2261.69</c:v>
                </c:pt>
                <c:pt idx="138">
                  <c:v>4599.68</c:v>
                </c:pt>
                <c:pt idx="139">
                  <c:v>2990.14</c:v>
                </c:pt>
                <c:pt idx="140">
                  <c:v>5175.82</c:v>
                </c:pt>
                <c:pt idx="141">
                  <c:v>3678.24</c:v>
                </c:pt>
                <c:pt idx="142">
                  <c:v>4546.19</c:v>
                </c:pt>
                <c:pt idx="143">
                  <c:v>1977.1</c:v>
                </c:pt>
                <c:pt idx="144">
                  <c:v>5099.07</c:v>
                </c:pt>
                <c:pt idx="145">
                  <c:v>6765.8</c:v>
                </c:pt>
                <c:pt idx="146">
                  <c:v>6700.55</c:v>
                </c:pt>
                <c:pt idx="147">
                  <c:v>5100.59</c:v>
                </c:pt>
                <c:pt idx="148">
                  <c:v>7236.5</c:v>
                </c:pt>
                <c:pt idx="149">
                  <c:v>5471.01</c:v>
                </c:pt>
                <c:pt idx="150">
                  <c:v>5772.87</c:v>
                </c:pt>
                <c:pt idx="151">
                  <c:v>6336.47</c:v>
                </c:pt>
                <c:pt idx="152">
                  <c:v>4215.36</c:v>
                </c:pt>
                <c:pt idx="153">
                  <c:v>6082.44</c:v>
                </c:pt>
                <c:pt idx="154">
                  <c:v>5260.26</c:v>
                </c:pt>
              </c:numCache>
            </c:numRef>
          </c:yVal>
        </c:ser>
        <c:ser>
          <c:idx val="1"/>
          <c:order val="1"/>
          <c:smooth val="0"/>
          <c:tx>
            <c:strRef>
              <c:f>Sheet1!$C$1</c:f>
              <c:strCache>
                <c:ptCount val="1"/>
                <c:pt idx="0">
                  <c:v>Total IOPS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4880.90</c:v>
                </c:pt>
                <c:pt idx="1">
                  <c:v>4880.90</c:v>
                </c:pt>
                <c:pt idx="2">
                  <c:v>4880.90</c:v>
                </c:pt>
                <c:pt idx="3">
                  <c:v>4880.90</c:v>
                </c:pt>
                <c:pt idx="4">
                  <c:v>4880.90</c:v>
                </c:pt>
                <c:pt idx="5">
                  <c:v>4880.90</c:v>
                </c:pt>
                <c:pt idx="6">
                  <c:v>4880.90</c:v>
                </c:pt>
                <c:pt idx="7">
                  <c:v>4880.90</c:v>
                </c:pt>
                <c:pt idx="8">
                  <c:v>4880.90</c:v>
                </c:pt>
                <c:pt idx="9">
                  <c:v>4880.90</c:v>
                </c:pt>
                <c:pt idx="10">
                  <c:v>4880.90</c:v>
                </c:pt>
                <c:pt idx="11">
                  <c:v>4880.90</c:v>
                </c:pt>
                <c:pt idx="12">
                  <c:v>4880.90</c:v>
                </c:pt>
                <c:pt idx="13">
                  <c:v>4880.90</c:v>
                </c:pt>
                <c:pt idx="14">
                  <c:v>4880.90</c:v>
                </c:pt>
                <c:pt idx="15">
                  <c:v>4880.90</c:v>
                </c:pt>
                <c:pt idx="16">
                  <c:v>4880.90</c:v>
                </c:pt>
                <c:pt idx="17">
                  <c:v>4880.90</c:v>
                </c:pt>
                <c:pt idx="18">
                  <c:v>4880.90</c:v>
                </c:pt>
                <c:pt idx="19">
                  <c:v>4880.90</c:v>
                </c:pt>
                <c:pt idx="20">
                  <c:v>4880.90</c:v>
                </c:pt>
                <c:pt idx="21">
                  <c:v>4880.90</c:v>
                </c:pt>
                <c:pt idx="22">
                  <c:v>4880.90</c:v>
                </c:pt>
                <c:pt idx="23">
                  <c:v>4880.90</c:v>
                </c:pt>
                <c:pt idx="24">
                  <c:v>4880.90</c:v>
                </c:pt>
                <c:pt idx="25">
                  <c:v>4880.90</c:v>
                </c:pt>
                <c:pt idx="26">
                  <c:v>4880.90</c:v>
                </c:pt>
                <c:pt idx="27">
                  <c:v>4880.90</c:v>
                </c:pt>
                <c:pt idx="28">
                  <c:v>4880.90</c:v>
                </c:pt>
                <c:pt idx="29">
                  <c:v>4880.90</c:v>
                </c:pt>
                <c:pt idx="30">
                  <c:v>4880.90</c:v>
                </c:pt>
                <c:pt idx="31">
                  <c:v>4880.90</c:v>
                </c:pt>
                <c:pt idx="32">
                  <c:v>4880.90</c:v>
                </c:pt>
                <c:pt idx="33">
                  <c:v>4880.90</c:v>
                </c:pt>
                <c:pt idx="34">
                  <c:v>4880.90</c:v>
                </c:pt>
                <c:pt idx="35">
                  <c:v>4880.90</c:v>
                </c:pt>
                <c:pt idx="36">
                  <c:v>4880.90</c:v>
                </c:pt>
                <c:pt idx="37">
                  <c:v>4880.90</c:v>
                </c:pt>
                <c:pt idx="38">
                  <c:v>4880.90</c:v>
                </c:pt>
                <c:pt idx="39">
                  <c:v>4880.90</c:v>
                </c:pt>
                <c:pt idx="40">
                  <c:v>4880.90</c:v>
                </c:pt>
                <c:pt idx="41">
                  <c:v>4880.90</c:v>
                </c:pt>
                <c:pt idx="42">
                  <c:v>4880.90</c:v>
                </c:pt>
                <c:pt idx="43">
                  <c:v>4880.90</c:v>
                </c:pt>
                <c:pt idx="44">
                  <c:v>4880.90</c:v>
                </c:pt>
                <c:pt idx="45">
                  <c:v>4880.90</c:v>
                </c:pt>
                <c:pt idx="46">
                  <c:v>4880.90</c:v>
                </c:pt>
                <c:pt idx="47">
                  <c:v>4880.90</c:v>
                </c:pt>
                <c:pt idx="48">
                  <c:v>4880.90</c:v>
                </c:pt>
                <c:pt idx="49">
                  <c:v>4880.90</c:v>
                </c:pt>
                <c:pt idx="50">
                  <c:v>4880.90</c:v>
                </c:pt>
                <c:pt idx="51">
                  <c:v>4880.90</c:v>
                </c:pt>
                <c:pt idx="52">
                  <c:v>4880.90</c:v>
                </c:pt>
                <c:pt idx="53">
                  <c:v>4880.90</c:v>
                </c:pt>
                <c:pt idx="54">
                  <c:v>4880.90</c:v>
                </c:pt>
                <c:pt idx="55">
                  <c:v>4880.90</c:v>
                </c:pt>
                <c:pt idx="56">
                  <c:v>4880.90</c:v>
                </c:pt>
                <c:pt idx="57">
                  <c:v>4880.90</c:v>
                </c:pt>
                <c:pt idx="58">
                  <c:v>4880.90</c:v>
                </c:pt>
                <c:pt idx="59">
                  <c:v>4880.90</c:v>
                </c:pt>
                <c:pt idx="60">
                  <c:v>4880.90</c:v>
                </c:pt>
                <c:pt idx="61">
                  <c:v>4880.90</c:v>
                </c:pt>
                <c:pt idx="62">
                  <c:v>4880.90</c:v>
                </c:pt>
                <c:pt idx="63">
                  <c:v>4880.90</c:v>
                </c:pt>
                <c:pt idx="64">
                  <c:v>4880.90</c:v>
                </c:pt>
                <c:pt idx="65">
                  <c:v>4880.90</c:v>
                </c:pt>
                <c:pt idx="66">
                  <c:v>4880.90</c:v>
                </c:pt>
                <c:pt idx="67">
                  <c:v>4880.90</c:v>
                </c:pt>
                <c:pt idx="68">
                  <c:v>4880.90</c:v>
                </c:pt>
                <c:pt idx="69">
                  <c:v>4880.90</c:v>
                </c:pt>
                <c:pt idx="70">
                  <c:v>4880.90</c:v>
                </c:pt>
                <c:pt idx="71">
                  <c:v>4880.90</c:v>
                </c:pt>
                <c:pt idx="72">
                  <c:v>4880.90</c:v>
                </c:pt>
                <c:pt idx="73">
                  <c:v>4880.90</c:v>
                </c:pt>
                <c:pt idx="74">
                  <c:v>4880.90</c:v>
                </c:pt>
                <c:pt idx="75">
                  <c:v>4880.90</c:v>
                </c:pt>
                <c:pt idx="76">
                  <c:v>4880.90</c:v>
                </c:pt>
                <c:pt idx="77">
                  <c:v>4880.90</c:v>
                </c:pt>
                <c:pt idx="78">
                  <c:v>4880.90</c:v>
                </c:pt>
                <c:pt idx="79">
                  <c:v>4880.90</c:v>
                </c:pt>
                <c:pt idx="80">
                  <c:v>4880.90</c:v>
                </c:pt>
                <c:pt idx="81">
                  <c:v>4880.90</c:v>
                </c:pt>
                <c:pt idx="82">
                  <c:v>4880.90</c:v>
                </c:pt>
                <c:pt idx="83">
                  <c:v>4880.90</c:v>
                </c:pt>
                <c:pt idx="84">
                  <c:v>4880.90</c:v>
                </c:pt>
                <c:pt idx="85">
                  <c:v>4880.90</c:v>
                </c:pt>
                <c:pt idx="86">
                  <c:v>4880.90</c:v>
                </c:pt>
                <c:pt idx="87">
                  <c:v>4880.90</c:v>
                </c:pt>
                <c:pt idx="88">
                  <c:v>4880.90</c:v>
                </c:pt>
                <c:pt idx="89">
                  <c:v>4880.90</c:v>
                </c:pt>
                <c:pt idx="90">
                  <c:v>4880.90</c:v>
                </c:pt>
                <c:pt idx="91">
                  <c:v>4880.90</c:v>
                </c:pt>
                <c:pt idx="92">
                  <c:v>4880.90</c:v>
                </c:pt>
                <c:pt idx="93">
                  <c:v>4880.90</c:v>
                </c:pt>
                <c:pt idx="94">
                  <c:v>4880.90</c:v>
                </c:pt>
                <c:pt idx="95">
                  <c:v>4880.90</c:v>
                </c:pt>
                <c:pt idx="96">
                  <c:v>4880.90</c:v>
                </c:pt>
                <c:pt idx="97">
                  <c:v>4880.90</c:v>
                </c:pt>
                <c:pt idx="98">
                  <c:v>4880.90</c:v>
                </c:pt>
                <c:pt idx="99">
                  <c:v>4880.90</c:v>
                </c:pt>
                <c:pt idx="100">
                  <c:v>4880.90</c:v>
                </c:pt>
                <c:pt idx="101">
                  <c:v>4880.90</c:v>
                </c:pt>
                <c:pt idx="102">
                  <c:v>4880.90</c:v>
                </c:pt>
                <c:pt idx="103">
                  <c:v>4880.90</c:v>
                </c:pt>
                <c:pt idx="104">
                  <c:v>4880.90</c:v>
                </c:pt>
                <c:pt idx="105">
                  <c:v>4880.90</c:v>
                </c:pt>
                <c:pt idx="106">
                  <c:v>4880.90</c:v>
                </c:pt>
                <c:pt idx="107">
                  <c:v>4880.90</c:v>
                </c:pt>
                <c:pt idx="108">
                  <c:v>4880.90</c:v>
                </c:pt>
                <c:pt idx="109">
                  <c:v>4880.90</c:v>
                </c:pt>
                <c:pt idx="110">
                  <c:v>4880.90</c:v>
                </c:pt>
                <c:pt idx="111">
                  <c:v>4880.90</c:v>
                </c:pt>
                <c:pt idx="112">
                  <c:v>4880.90</c:v>
                </c:pt>
                <c:pt idx="113">
                  <c:v>4880.90</c:v>
                </c:pt>
                <c:pt idx="114">
                  <c:v>4880.90</c:v>
                </c:pt>
                <c:pt idx="115">
                  <c:v>4880.90</c:v>
                </c:pt>
                <c:pt idx="116">
                  <c:v>4880.90</c:v>
                </c:pt>
                <c:pt idx="117">
                  <c:v>4880.90</c:v>
                </c:pt>
                <c:pt idx="118">
                  <c:v>4880.90</c:v>
                </c:pt>
                <c:pt idx="119">
                  <c:v>4880.90</c:v>
                </c:pt>
                <c:pt idx="120">
                  <c:v>4880.90</c:v>
                </c:pt>
                <c:pt idx="121">
                  <c:v>4880.90</c:v>
                </c:pt>
                <c:pt idx="122">
                  <c:v>4880.90</c:v>
                </c:pt>
                <c:pt idx="123">
                  <c:v>4880.90</c:v>
                </c:pt>
                <c:pt idx="124">
                  <c:v>4880.90</c:v>
                </c:pt>
                <c:pt idx="125">
                  <c:v>4880.90</c:v>
                </c:pt>
                <c:pt idx="126">
                  <c:v>4880.90</c:v>
                </c:pt>
                <c:pt idx="127">
                  <c:v>4880.90</c:v>
                </c:pt>
                <c:pt idx="128">
                  <c:v>4880.90</c:v>
                </c:pt>
                <c:pt idx="129">
                  <c:v>4880.90</c:v>
                </c:pt>
                <c:pt idx="130">
                  <c:v>4880.90</c:v>
                </c:pt>
                <c:pt idx="131">
                  <c:v>4880.90</c:v>
                </c:pt>
                <c:pt idx="132">
                  <c:v>4880.90</c:v>
                </c:pt>
                <c:pt idx="133">
                  <c:v>4880.90</c:v>
                </c:pt>
                <c:pt idx="134">
                  <c:v>4880.90</c:v>
                </c:pt>
                <c:pt idx="135">
                  <c:v>4880.90</c:v>
                </c:pt>
                <c:pt idx="136">
                  <c:v>4880.90</c:v>
                </c:pt>
                <c:pt idx="137">
                  <c:v>4880.90</c:v>
                </c:pt>
                <c:pt idx="138">
                  <c:v>4880.90</c:v>
                </c:pt>
                <c:pt idx="139">
                  <c:v>4880.90</c:v>
                </c:pt>
                <c:pt idx="140">
                  <c:v>4880.90</c:v>
                </c:pt>
                <c:pt idx="141">
                  <c:v>4880.90</c:v>
                </c:pt>
                <c:pt idx="142">
                  <c:v>4880.90</c:v>
                </c:pt>
                <c:pt idx="143">
                  <c:v>4880.90</c:v>
                </c:pt>
                <c:pt idx="144">
                  <c:v>4880.90</c:v>
                </c:pt>
                <c:pt idx="145">
                  <c:v>4880.90</c:v>
                </c:pt>
                <c:pt idx="146">
                  <c:v>4880.90</c:v>
                </c:pt>
                <c:pt idx="147">
                  <c:v>4880.90</c:v>
                </c:pt>
                <c:pt idx="148">
                  <c:v>4880.90</c:v>
                </c:pt>
                <c:pt idx="149">
                  <c:v>4880.90</c:v>
                </c:pt>
                <c:pt idx="150">
                  <c:v>4880.90</c:v>
                </c:pt>
                <c:pt idx="151">
                  <c:v>4880.90</c:v>
                </c:pt>
                <c:pt idx="152">
                  <c:v>4880.90</c:v>
                </c:pt>
                <c:pt idx="153">
                  <c:v>4880.90</c:v>
                </c:pt>
                <c:pt idx="154">
                  <c:v>4880.90</c:v>
                </c:pt>
              </c:numCache>
            </c:numRef>
          </c:yVal>
        </c:ser>
        <c:ser>
          <c:idx val="2"/>
          <c:order val="2"/>
          <c:smooth val="0"/>
          <c:tx>
            <c:strRef>
              <c:f>Sheet1!$D$1</c:f>
              <c:strCache>
                <c:ptCount val="1"/>
                <c:pt idx="0">
                  <c:v>Total IOPS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8036.75</c:v>
                </c:pt>
                <c:pt idx="1">
                  <c:v>8036.75</c:v>
                </c:pt>
                <c:pt idx="2">
                  <c:v>8036.75</c:v>
                </c:pt>
                <c:pt idx="3">
                  <c:v>8036.75</c:v>
                </c:pt>
                <c:pt idx="4">
                  <c:v>8036.75</c:v>
                </c:pt>
                <c:pt idx="5">
                  <c:v>8036.75</c:v>
                </c:pt>
                <c:pt idx="6">
                  <c:v>8036.75</c:v>
                </c:pt>
                <c:pt idx="7">
                  <c:v>8036.75</c:v>
                </c:pt>
                <c:pt idx="8">
                  <c:v>8036.75</c:v>
                </c:pt>
                <c:pt idx="9">
                  <c:v>8036.75</c:v>
                </c:pt>
                <c:pt idx="10">
                  <c:v>8036.75</c:v>
                </c:pt>
                <c:pt idx="11">
                  <c:v>8036.75</c:v>
                </c:pt>
                <c:pt idx="12">
                  <c:v>8036.75</c:v>
                </c:pt>
                <c:pt idx="13">
                  <c:v>8036.75</c:v>
                </c:pt>
                <c:pt idx="14">
                  <c:v>8036.75</c:v>
                </c:pt>
                <c:pt idx="15">
                  <c:v>8036.75</c:v>
                </c:pt>
                <c:pt idx="16">
                  <c:v>8036.75</c:v>
                </c:pt>
                <c:pt idx="17">
                  <c:v>8036.75</c:v>
                </c:pt>
                <c:pt idx="18">
                  <c:v>8036.75</c:v>
                </c:pt>
                <c:pt idx="19">
                  <c:v>8036.75</c:v>
                </c:pt>
                <c:pt idx="20">
                  <c:v>8036.75</c:v>
                </c:pt>
                <c:pt idx="21">
                  <c:v>8036.75</c:v>
                </c:pt>
                <c:pt idx="22">
                  <c:v>8036.75</c:v>
                </c:pt>
                <c:pt idx="23">
                  <c:v>8036.75</c:v>
                </c:pt>
                <c:pt idx="24">
                  <c:v>8036.75</c:v>
                </c:pt>
                <c:pt idx="25">
                  <c:v>8036.75</c:v>
                </c:pt>
                <c:pt idx="26">
                  <c:v>8036.75</c:v>
                </c:pt>
                <c:pt idx="27">
                  <c:v>8036.75</c:v>
                </c:pt>
                <c:pt idx="28">
                  <c:v>8036.75</c:v>
                </c:pt>
                <c:pt idx="29">
                  <c:v>8036.75</c:v>
                </c:pt>
                <c:pt idx="30">
                  <c:v>8036.75</c:v>
                </c:pt>
                <c:pt idx="31">
                  <c:v>8036.75</c:v>
                </c:pt>
                <c:pt idx="32">
                  <c:v>8036.75</c:v>
                </c:pt>
                <c:pt idx="33">
                  <c:v>8036.75</c:v>
                </c:pt>
                <c:pt idx="34">
                  <c:v>8036.75</c:v>
                </c:pt>
                <c:pt idx="35">
                  <c:v>8036.75</c:v>
                </c:pt>
                <c:pt idx="36">
                  <c:v>8036.75</c:v>
                </c:pt>
                <c:pt idx="37">
                  <c:v>8036.75</c:v>
                </c:pt>
                <c:pt idx="38">
                  <c:v>8036.75</c:v>
                </c:pt>
                <c:pt idx="39">
                  <c:v>8036.75</c:v>
                </c:pt>
                <c:pt idx="40">
                  <c:v>8036.75</c:v>
                </c:pt>
                <c:pt idx="41">
                  <c:v>8036.75</c:v>
                </c:pt>
                <c:pt idx="42">
                  <c:v>8036.75</c:v>
                </c:pt>
                <c:pt idx="43">
                  <c:v>8036.75</c:v>
                </c:pt>
                <c:pt idx="44">
                  <c:v>8036.75</c:v>
                </c:pt>
                <c:pt idx="45">
                  <c:v>8036.75</c:v>
                </c:pt>
                <c:pt idx="46">
                  <c:v>8036.75</c:v>
                </c:pt>
                <c:pt idx="47">
                  <c:v>8036.75</c:v>
                </c:pt>
                <c:pt idx="48">
                  <c:v>8036.75</c:v>
                </c:pt>
                <c:pt idx="49">
                  <c:v>8036.75</c:v>
                </c:pt>
                <c:pt idx="50">
                  <c:v>8036.75</c:v>
                </c:pt>
                <c:pt idx="51">
                  <c:v>8036.75</c:v>
                </c:pt>
                <c:pt idx="52">
                  <c:v>8036.75</c:v>
                </c:pt>
                <c:pt idx="53">
                  <c:v>8036.75</c:v>
                </c:pt>
                <c:pt idx="54">
                  <c:v>8036.75</c:v>
                </c:pt>
                <c:pt idx="55">
                  <c:v>8036.75</c:v>
                </c:pt>
                <c:pt idx="56">
                  <c:v>8036.75</c:v>
                </c:pt>
                <c:pt idx="57">
                  <c:v>8036.75</c:v>
                </c:pt>
                <c:pt idx="58">
                  <c:v>8036.75</c:v>
                </c:pt>
                <c:pt idx="59">
                  <c:v>8036.75</c:v>
                </c:pt>
                <c:pt idx="60">
                  <c:v>8036.75</c:v>
                </c:pt>
                <c:pt idx="61">
                  <c:v>8036.75</c:v>
                </c:pt>
                <c:pt idx="62">
                  <c:v>8036.75</c:v>
                </c:pt>
                <c:pt idx="63">
                  <c:v>8036.75</c:v>
                </c:pt>
                <c:pt idx="64">
                  <c:v>8036.75</c:v>
                </c:pt>
                <c:pt idx="65">
                  <c:v>8036.75</c:v>
                </c:pt>
                <c:pt idx="66">
                  <c:v>8036.75</c:v>
                </c:pt>
                <c:pt idx="67">
                  <c:v>8036.75</c:v>
                </c:pt>
                <c:pt idx="68">
                  <c:v>8036.75</c:v>
                </c:pt>
                <c:pt idx="69">
                  <c:v>8036.75</c:v>
                </c:pt>
                <c:pt idx="70">
                  <c:v>8036.75</c:v>
                </c:pt>
                <c:pt idx="71">
                  <c:v>8036.75</c:v>
                </c:pt>
                <c:pt idx="72">
                  <c:v>8036.75</c:v>
                </c:pt>
                <c:pt idx="73">
                  <c:v>8036.75</c:v>
                </c:pt>
                <c:pt idx="74">
                  <c:v>8036.75</c:v>
                </c:pt>
                <c:pt idx="75">
                  <c:v>8036.75</c:v>
                </c:pt>
                <c:pt idx="76">
                  <c:v>8036.75</c:v>
                </c:pt>
                <c:pt idx="77">
                  <c:v>8036.75</c:v>
                </c:pt>
                <c:pt idx="78">
                  <c:v>8036.75</c:v>
                </c:pt>
                <c:pt idx="79">
                  <c:v>8036.75</c:v>
                </c:pt>
                <c:pt idx="80">
                  <c:v>8036.75</c:v>
                </c:pt>
                <c:pt idx="81">
                  <c:v>8036.75</c:v>
                </c:pt>
                <c:pt idx="82">
                  <c:v>8036.75</c:v>
                </c:pt>
                <c:pt idx="83">
                  <c:v>8036.75</c:v>
                </c:pt>
                <c:pt idx="84">
                  <c:v>8036.75</c:v>
                </c:pt>
                <c:pt idx="85">
                  <c:v>8036.75</c:v>
                </c:pt>
                <c:pt idx="86">
                  <c:v>8036.75</c:v>
                </c:pt>
                <c:pt idx="87">
                  <c:v>8036.75</c:v>
                </c:pt>
                <c:pt idx="88">
                  <c:v>8036.75</c:v>
                </c:pt>
                <c:pt idx="89">
                  <c:v>8036.75</c:v>
                </c:pt>
                <c:pt idx="90">
                  <c:v>8036.75</c:v>
                </c:pt>
                <c:pt idx="91">
                  <c:v>8036.75</c:v>
                </c:pt>
                <c:pt idx="92">
                  <c:v>8036.75</c:v>
                </c:pt>
                <c:pt idx="93">
                  <c:v>8036.75</c:v>
                </c:pt>
                <c:pt idx="94">
                  <c:v>8036.75</c:v>
                </c:pt>
                <c:pt idx="95">
                  <c:v>8036.75</c:v>
                </c:pt>
                <c:pt idx="96">
                  <c:v>8036.75</c:v>
                </c:pt>
                <c:pt idx="97">
                  <c:v>8036.75</c:v>
                </c:pt>
                <c:pt idx="98">
                  <c:v>8036.75</c:v>
                </c:pt>
                <c:pt idx="99">
                  <c:v>8036.75</c:v>
                </c:pt>
                <c:pt idx="100">
                  <c:v>8036.75</c:v>
                </c:pt>
                <c:pt idx="101">
                  <c:v>8036.75</c:v>
                </c:pt>
                <c:pt idx="102">
                  <c:v>8036.75</c:v>
                </c:pt>
                <c:pt idx="103">
                  <c:v>8036.75</c:v>
                </c:pt>
                <c:pt idx="104">
                  <c:v>8036.75</c:v>
                </c:pt>
                <c:pt idx="105">
                  <c:v>8036.75</c:v>
                </c:pt>
                <c:pt idx="106">
                  <c:v>8036.75</c:v>
                </c:pt>
                <c:pt idx="107">
                  <c:v>8036.75</c:v>
                </c:pt>
                <c:pt idx="108">
                  <c:v>8036.75</c:v>
                </c:pt>
                <c:pt idx="109">
                  <c:v>8036.75</c:v>
                </c:pt>
                <c:pt idx="110">
                  <c:v>8036.75</c:v>
                </c:pt>
                <c:pt idx="111">
                  <c:v>8036.75</c:v>
                </c:pt>
                <c:pt idx="112">
                  <c:v>8036.75</c:v>
                </c:pt>
                <c:pt idx="113">
                  <c:v>8036.75</c:v>
                </c:pt>
                <c:pt idx="114">
                  <c:v>8036.75</c:v>
                </c:pt>
                <c:pt idx="115">
                  <c:v>8036.75</c:v>
                </c:pt>
                <c:pt idx="116">
                  <c:v>8036.75</c:v>
                </c:pt>
                <c:pt idx="117">
                  <c:v>8036.75</c:v>
                </c:pt>
                <c:pt idx="118">
                  <c:v>8036.75</c:v>
                </c:pt>
                <c:pt idx="119">
                  <c:v>8036.75</c:v>
                </c:pt>
                <c:pt idx="120">
                  <c:v>8036.75</c:v>
                </c:pt>
                <c:pt idx="121">
                  <c:v>8036.75</c:v>
                </c:pt>
                <c:pt idx="122">
                  <c:v>8036.75</c:v>
                </c:pt>
                <c:pt idx="123">
                  <c:v>8036.75</c:v>
                </c:pt>
                <c:pt idx="124">
                  <c:v>8036.75</c:v>
                </c:pt>
                <c:pt idx="125">
                  <c:v>8036.75</c:v>
                </c:pt>
                <c:pt idx="126">
                  <c:v>8036.75</c:v>
                </c:pt>
                <c:pt idx="127">
                  <c:v>8036.75</c:v>
                </c:pt>
                <c:pt idx="128">
                  <c:v>8036.75</c:v>
                </c:pt>
                <c:pt idx="129">
                  <c:v>8036.75</c:v>
                </c:pt>
                <c:pt idx="130">
                  <c:v>8036.75</c:v>
                </c:pt>
                <c:pt idx="131">
                  <c:v>8036.75</c:v>
                </c:pt>
                <c:pt idx="132">
                  <c:v>8036.75</c:v>
                </c:pt>
                <c:pt idx="133">
                  <c:v>8036.75</c:v>
                </c:pt>
                <c:pt idx="134">
                  <c:v>8036.75</c:v>
                </c:pt>
                <c:pt idx="135">
                  <c:v>8036.75</c:v>
                </c:pt>
                <c:pt idx="136">
                  <c:v>8036.75</c:v>
                </c:pt>
                <c:pt idx="137">
                  <c:v>8036.75</c:v>
                </c:pt>
                <c:pt idx="138">
                  <c:v>8036.75</c:v>
                </c:pt>
                <c:pt idx="139">
                  <c:v>8036.75</c:v>
                </c:pt>
                <c:pt idx="140">
                  <c:v>8036.75</c:v>
                </c:pt>
                <c:pt idx="141">
                  <c:v>8036.75</c:v>
                </c:pt>
                <c:pt idx="142">
                  <c:v>8036.75</c:v>
                </c:pt>
                <c:pt idx="143">
                  <c:v>8036.75</c:v>
                </c:pt>
                <c:pt idx="144">
                  <c:v>8036.75</c:v>
                </c:pt>
                <c:pt idx="145">
                  <c:v>8036.75</c:v>
                </c:pt>
                <c:pt idx="146">
                  <c:v>8036.75</c:v>
                </c:pt>
                <c:pt idx="147">
                  <c:v>8036.75</c:v>
                </c:pt>
                <c:pt idx="148">
                  <c:v>8036.75</c:v>
                </c:pt>
                <c:pt idx="149">
                  <c:v>8036.75</c:v>
                </c:pt>
                <c:pt idx="150">
                  <c:v>8036.75</c:v>
                </c:pt>
                <c:pt idx="151">
                  <c:v>8036.75</c:v>
                </c:pt>
                <c:pt idx="152">
                  <c:v>8036.75</c:v>
                </c:pt>
                <c:pt idx="153">
                  <c:v>8036.75</c:v>
                </c:pt>
                <c:pt idx="154">
                  <c:v>8036.75</c:v>
                </c:pt>
              </c:numCache>
            </c:numRef>
          </c:yVal>
        </c:ser>
        <c:axId val="81357574"/>
        <c:axId val="81357575"/>
      </c:scatterChart>
      <c:valAx>
        <c:axId val="81357574"/>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75"/>
        <c:crosses val="autoZero"/>
      </c:valAx>
      <c:valAx>
        <c:axId val="81357575"/>
        <c:scaling>
          <c:orientation val="minMax"/>
        </c:scaling>
        <c:delete val="0"/>
        <c:axPos val="l"/>
        <c:title>
          <c:tx>
            <c:rich>
              <a:bodyPr rot="-5400000" vert="horz"/>
              <a:lstStyle/>
              <a:p>
                <a:pPr>
                  <a:defRPr/>
                </a:pPr>
                <a:r>
                  <a:rPr lang="en-US"/>
                  <a:t>Front End IOPS</a:t>
                </a:r>
              </a:p>
            </c:rich>
          </c:tx>
          <c:layout/>
          <c:overlay val="0"/>
        </c:title>
        <c:numFmt formatCode="#,##0" sourceLinked="0"/>
        <c:majorTickMark val="cross"/>
        <c:minorTickMark val="cross"/>
        <c:tickLblPos val="nextTo"/>
        <c:crossAx val="81357574"/>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LUN Response Time (ms)</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3.242449</c:v>
                </c:pt>
                <c:pt idx="1">
                  <c:v>2.592961</c:v>
                </c:pt>
                <c:pt idx="2">
                  <c:v>2.189943</c:v>
                </c:pt>
                <c:pt idx="3">
                  <c:v>2.127636</c:v>
                </c:pt>
                <c:pt idx="4">
                  <c:v>1.824606</c:v>
                </c:pt>
                <c:pt idx="5">
                  <c:v>1.504122</c:v>
                </c:pt>
                <c:pt idx="6">
                  <c:v>2.04012</c:v>
                </c:pt>
                <c:pt idx="7">
                  <c:v>1.932457</c:v>
                </c:pt>
                <c:pt idx="8">
                  <c:v>2.474473</c:v>
                </c:pt>
                <c:pt idx="9">
                  <c:v>2.811654</c:v>
                </c:pt>
                <c:pt idx="10">
                  <c:v>2.225104</c:v>
                </c:pt>
                <c:pt idx="11">
                  <c:v>2.166836</c:v>
                </c:pt>
                <c:pt idx="12">
                  <c:v>2.277852</c:v>
                </c:pt>
                <c:pt idx="13">
                  <c:v>2.701597</c:v>
                </c:pt>
                <c:pt idx="14">
                  <c:v>2.654165</c:v>
                </c:pt>
                <c:pt idx="15">
                  <c:v>1.877871</c:v>
                </c:pt>
                <c:pt idx="16">
                  <c:v>2.152637</c:v>
                </c:pt>
                <c:pt idx="17">
                  <c:v>1.481828</c:v>
                </c:pt>
                <c:pt idx="18">
                  <c:v>2.76908</c:v>
                </c:pt>
                <c:pt idx="19">
                  <c:v>1.971113</c:v>
                </c:pt>
                <c:pt idx="20">
                  <c:v>1.945814</c:v>
                </c:pt>
                <c:pt idx="21">
                  <c:v>2.158447</c:v>
                </c:pt>
                <c:pt idx="22">
                  <c:v>2.575648</c:v>
                </c:pt>
                <c:pt idx="23">
                  <c:v>2.281437</c:v>
                </c:pt>
                <c:pt idx="24">
                  <c:v>3.47177</c:v>
                </c:pt>
                <c:pt idx="25">
                  <c:v>2.836491</c:v>
                </c:pt>
                <c:pt idx="26">
                  <c:v>2.21576</c:v>
                </c:pt>
                <c:pt idx="27">
                  <c:v>2.994664</c:v>
                </c:pt>
                <c:pt idx="28">
                  <c:v>2.900777</c:v>
                </c:pt>
                <c:pt idx="29">
                  <c:v>2.774109</c:v>
                </c:pt>
                <c:pt idx="30">
                  <c:v>2.538801</c:v>
                </c:pt>
                <c:pt idx="31">
                  <c:v>2.348935</c:v>
                </c:pt>
                <c:pt idx="32">
                  <c:v>2.827349</c:v>
                </c:pt>
                <c:pt idx="33">
                  <c:v>2.489005</c:v>
                </c:pt>
                <c:pt idx="34">
                  <c:v>2.968547</c:v>
                </c:pt>
                <c:pt idx="35">
                  <c:v>2.042939</c:v>
                </c:pt>
                <c:pt idx="36">
                  <c:v>1.895244</c:v>
                </c:pt>
                <c:pt idx="37">
                  <c:v>1.78076</c:v>
                </c:pt>
                <c:pt idx="38">
                  <c:v>1.800704</c:v>
                </c:pt>
                <c:pt idx="39">
                  <c:v>2.199209</c:v>
                </c:pt>
                <c:pt idx="40">
                  <c:v>2.501635</c:v>
                </c:pt>
                <c:pt idx="41">
                  <c:v>1.94101</c:v>
                </c:pt>
                <c:pt idx="42">
                  <c:v>2.340069</c:v>
                </c:pt>
                <c:pt idx="43">
                  <c:v>2.265034</c:v>
                </c:pt>
                <c:pt idx="44">
                  <c:v>2.038231</c:v>
                </c:pt>
                <c:pt idx="45">
                  <c:v>2.523367</c:v>
                </c:pt>
                <c:pt idx="46">
                  <c:v>2.224773</c:v>
                </c:pt>
                <c:pt idx="47">
                  <c:v>2.262159</c:v>
                </c:pt>
                <c:pt idx="48">
                  <c:v>2.692109</c:v>
                </c:pt>
                <c:pt idx="49">
                  <c:v>2.145048</c:v>
                </c:pt>
                <c:pt idx="50">
                  <c:v>1.777818</c:v>
                </c:pt>
                <c:pt idx="51">
                  <c:v>2.566657</c:v>
                </c:pt>
                <c:pt idx="52">
                  <c:v>2.928888</c:v>
                </c:pt>
                <c:pt idx="53">
                  <c:v>2.446245</c:v>
                </c:pt>
                <c:pt idx="54">
                  <c:v>3.057017</c:v>
                </c:pt>
                <c:pt idx="55">
                  <c:v>2.714283</c:v>
                </c:pt>
                <c:pt idx="56">
                  <c:v>2.389756</c:v>
                </c:pt>
                <c:pt idx="57">
                  <c:v>2.678786</c:v>
                </c:pt>
                <c:pt idx="58">
                  <c:v>3.179275</c:v>
                </c:pt>
                <c:pt idx="59">
                  <c:v>4.048514</c:v>
                </c:pt>
                <c:pt idx="60">
                  <c:v>2.690486</c:v>
                </c:pt>
                <c:pt idx="61">
                  <c:v>2.520661</c:v>
                </c:pt>
                <c:pt idx="62">
                  <c:v>3.352601</c:v>
                </c:pt>
                <c:pt idx="63">
                  <c:v>3.561173</c:v>
                </c:pt>
                <c:pt idx="64">
                  <c:v>2.458056</c:v>
                </c:pt>
                <c:pt idx="65">
                  <c:v>2.516013</c:v>
                </c:pt>
                <c:pt idx="66">
                  <c:v>3.518302</c:v>
                </c:pt>
                <c:pt idx="67">
                  <c:v>2.313132</c:v>
                </c:pt>
                <c:pt idx="68">
                  <c:v>2.401502</c:v>
                </c:pt>
                <c:pt idx="69">
                  <c:v>2.372014</c:v>
                </c:pt>
                <c:pt idx="70">
                  <c:v>2.793457</c:v>
                </c:pt>
                <c:pt idx="71">
                  <c:v>2.718586</c:v>
                </c:pt>
                <c:pt idx="72">
                  <c:v>2.970256</c:v>
                </c:pt>
                <c:pt idx="73">
                  <c:v>2.956069</c:v>
                </c:pt>
                <c:pt idx="74">
                  <c:v>3.266225</c:v>
                </c:pt>
                <c:pt idx="75">
                  <c:v>2.914366</c:v>
                </c:pt>
                <c:pt idx="76">
                  <c:v>2.929612</c:v>
                </c:pt>
                <c:pt idx="77">
                  <c:v>2.256582</c:v>
                </c:pt>
                <c:pt idx="78">
                  <c:v>1.881419</c:v>
                </c:pt>
                <c:pt idx="79">
                  <c:v>2.639968</c:v>
                </c:pt>
                <c:pt idx="80">
                  <c:v>2.931046</c:v>
                </c:pt>
                <c:pt idx="81">
                  <c:v>3.465271</c:v>
                </c:pt>
                <c:pt idx="82">
                  <c:v>2.4937</c:v>
                </c:pt>
                <c:pt idx="83">
                  <c:v>1.919932</c:v>
                </c:pt>
                <c:pt idx="84">
                  <c:v>1.679601</c:v>
                </c:pt>
                <c:pt idx="85">
                  <c:v>1.914718</c:v>
                </c:pt>
                <c:pt idx="86">
                  <c:v>2.808343</c:v>
                </c:pt>
                <c:pt idx="87">
                  <c:v>2.392476</c:v>
                </c:pt>
                <c:pt idx="88">
                  <c:v>2.38418</c:v>
                </c:pt>
                <c:pt idx="89">
                  <c:v>2.343496</c:v>
                </c:pt>
                <c:pt idx="90">
                  <c:v>3.335226</c:v>
                </c:pt>
                <c:pt idx="91">
                  <c:v>3.415759</c:v>
                </c:pt>
                <c:pt idx="92">
                  <c:v>4.133845</c:v>
                </c:pt>
                <c:pt idx="93">
                  <c:v>5.024902</c:v>
                </c:pt>
                <c:pt idx="94">
                  <c:v>2.365813</c:v>
                </c:pt>
                <c:pt idx="95">
                  <c:v>3.252828</c:v>
                </c:pt>
                <c:pt idx="96">
                  <c:v>3.685457</c:v>
                </c:pt>
                <c:pt idx="97">
                  <c:v>3.956687</c:v>
                </c:pt>
                <c:pt idx="98">
                  <c:v>4.073168</c:v>
                </c:pt>
                <c:pt idx="99">
                  <c:v>3.963786</c:v>
                </c:pt>
                <c:pt idx="100">
                  <c:v>3.346621</c:v>
                </c:pt>
                <c:pt idx="101">
                  <c:v>2.903102</c:v>
                </c:pt>
                <c:pt idx="102">
                  <c:v>3.213203</c:v>
                </c:pt>
                <c:pt idx="103">
                  <c:v>2.608997</c:v>
                </c:pt>
                <c:pt idx="104">
                  <c:v>2.570153</c:v>
                </c:pt>
                <c:pt idx="105">
                  <c:v>2.739076</c:v>
                </c:pt>
                <c:pt idx="106">
                  <c:v>3.502</c:v>
                </c:pt>
                <c:pt idx="107">
                  <c:v>3.26661</c:v>
                </c:pt>
                <c:pt idx="108">
                  <c:v>2.713549</c:v>
                </c:pt>
                <c:pt idx="109">
                  <c:v>2.645505</c:v>
                </c:pt>
                <c:pt idx="110">
                  <c:v>2.589116</c:v>
                </c:pt>
                <c:pt idx="111">
                  <c:v>2.82087</c:v>
                </c:pt>
                <c:pt idx="112">
                  <c:v>2.469568</c:v>
                </c:pt>
                <c:pt idx="113">
                  <c:v>2.525923</c:v>
                </c:pt>
                <c:pt idx="114">
                  <c:v>2.5809</c:v>
                </c:pt>
                <c:pt idx="115">
                  <c:v>2.441819</c:v>
                </c:pt>
                <c:pt idx="116">
                  <c:v>2.275246</c:v>
                </c:pt>
                <c:pt idx="117">
                  <c:v>2.235584</c:v>
                </c:pt>
                <c:pt idx="118">
                  <c:v>2.176189</c:v>
                </c:pt>
                <c:pt idx="119">
                  <c:v>1.768255</c:v>
                </c:pt>
                <c:pt idx="120">
                  <c:v>1.820956</c:v>
                </c:pt>
                <c:pt idx="121">
                  <c:v>2.092688</c:v>
                </c:pt>
                <c:pt idx="122">
                  <c:v>1.885954</c:v>
                </c:pt>
                <c:pt idx="123">
                  <c:v>2.171506</c:v>
                </c:pt>
                <c:pt idx="124">
                  <c:v>2.270106</c:v>
                </c:pt>
                <c:pt idx="125">
                  <c:v>1.518406</c:v>
                </c:pt>
                <c:pt idx="126">
                  <c:v>2.205066</c:v>
                </c:pt>
                <c:pt idx="127">
                  <c:v>1.563273</c:v>
                </c:pt>
                <c:pt idx="128">
                  <c:v>1.525538</c:v>
                </c:pt>
                <c:pt idx="129">
                  <c:v>1.84853</c:v>
                </c:pt>
                <c:pt idx="130">
                  <c:v>2.913872</c:v>
                </c:pt>
                <c:pt idx="131">
                  <c:v>1.623039</c:v>
                </c:pt>
                <c:pt idx="132">
                  <c:v>1.44859</c:v>
                </c:pt>
                <c:pt idx="133">
                  <c:v>1.548693</c:v>
                </c:pt>
                <c:pt idx="134">
                  <c:v>1.345566</c:v>
                </c:pt>
                <c:pt idx="135">
                  <c:v>1.844979</c:v>
                </c:pt>
                <c:pt idx="136">
                  <c:v>1.453241</c:v>
                </c:pt>
                <c:pt idx="137">
                  <c:v>1.410017</c:v>
                </c:pt>
                <c:pt idx="138">
                  <c:v>1.749061</c:v>
                </c:pt>
                <c:pt idx="139">
                  <c:v>2.023846</c:v>
                </c:pt>
                <c:pt idx="140">
                  <c:v>1.838816</c:v>
                </c:pt>
                <c:pt idx="141">
                  <c:v>2.023309</c:v>
                </c:pt>
                <c:pt idx="142">
                  <c:v>1.994226</c:v>
                </c:pt>
                <c:pt idx="143">
                  <c:v>1.443325</c:v>
                </c:pt>
                <c:pt idx="144">
                  <c:v>3.031128</c:v>
                </c:pt>
                <c:pt idx="145">
                  <c:v>2.284228</c:v>
                </c:pt>
                <c:pt idx="146">
                  <c:v>1.900907</c:v>
                </c:pt>
                <c:pt idx="147">
                  <c:v>1.888077</c:v>
                </c:pt>
                <c:pt idx="148">
                  <c:v>1.679904</c:v>
                </c:pt>
                <c:pt idx="149">
                  <c:v>1.764376</c:v>
                </c:pt>
                <c:pt idx="150">
                  <c:v>1.662699</c:v>
                </c:pt>
                <c:pt idx="151">
                  <c:v>1.722812</c:v>
                </c:pt>
                <c:pt idx="152">
                  <c:v>1.513444</c:v>
                </c:pt>
                <c:pt idx="153">
                  <c:v>1.67217</c:v>
                </c:pt>
                <c:pt idx="154">
                  <c:v>1.584218</c:v>
                </c:pt>
              </c:numCache>
            </c:numRef>
          </c:yVal>
        </c:ser>
        <c:ser>
          <c:idx val="1"/>
          <c:order val="1"/>
          <c:smooth val="0"/>
          <c:tx>
            <c:strRef>
              <c:f>Sheet1!$C$1</c:f>
              <c:strCache>
                <c:ptCount val="1"/>
                <c:pt idx="0">
                  <c:v>LUN Response Time (ms) - avg</c:v>
                </c:pt>
              </c:strCache>
            </c:strRef>
          </c:tx>
          <c:marker>
            <c:symbol val="none"/>
          </c:marker>
          <c:spPr>
            <a:ln>
              <a:solidFill>
                <a:srgbClr val="80808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2.45</c:v>
                </c:pt>
                <c:pt idx="1">
                  <c:v>2.45</c:v>
                </c:pt>
                <c:pt idx="2">
                  <c:v>2.45</c:v>
                </c:pt>
                <c:pt idx="3">
                  <c:v>2.45</c:v>
                </c:pt>
                <c:pt idx="4">
                  <c:v>2.45</c:v>
                </c:pt>
                <c:pt idx="5">
                  <c:v>2.45</c:v>
                </c:pt>
                <c:pt idx="6">
                  <c:v>2.45</c:v>
                </c:pt>
                <c:pt idx="7">
                  <c:v>2.45</c:v>
                </c:pt>
                <c:pt idx="8">
                  <c:v>2.45</c:v>
                </c:pt>
                <c:pt idx="9">
                  <c:v>2.45</c:v>
                </c:pt>
                <c:pt idx="10">
                  <c:v>2.45</c:v>
                </c:pt>
                <c:pt idx="11">
                  <c:v>2.45</c:v>
                </c:pt>
                <c:pt idx="12">
                  <c:v>2.45</c:v>
                </c:pt>
                <c:pt idx="13">
                  <c:v>2.45</c:v>
                </c:pt>
                <c:pt idx="14">
                  <c:v>2.45</c:v>
                </c:pt>
                <c:pt idx="15">
                  <c:v>2.45</c:v>
                </c:pt>
                <c:pt idx="16">
                  <c:v>2.45</c:v>
                </c:pt>
                <c:pt idx="17">
                  <c:v>2.45</c:v>
                </c:pt>
                <c:pt idx="18">
                  <c:v>2.45</c:v>
                </c:pt>
                <c:pt idx="19">
                  <c:v>2.45</c:v>
                </c:pt>
                <c:pt idx="20">
                  <c:v>2.45</c:v>
                </c:pt>
                <c:pt idx="21">
                  <c:v>2.45</c:v>
                </c:pt>
                <c:pt idx="22">
                  <c:v>2.45</c:v>
                </c:pt>
                <c:pt idx="23">
                  <c:v>2.45</c:v>
                </c:pt>
                <c:pt idx="24">
                  <c:v>2.45</c:v>
                </c:pt>
                <c:pt idx="25">
                  <c:v>2.45</c:v>
                </c:pt>
                <c:pt idx="26">
                  <c:v>2.45</c:v>
                </c:pt>
                <c:pt idx="27">
                  <c:v>2.45</c:v>
                </c:pt>
                <c:pt idx="28">
                  <c:v>2.45</c:v>
                </c:pt>
                <c:pt idx="29">
                  <c:v>2.45</c:v>
                </c:pt>
                <c:pt idx="30">
                  <c:v>2.45</c:v>
                </c:pt>
                <c:pt idx="31">
                  <c:v>2.45</c:v>
                </c:pt>
                <c:pt idx="32">
                  <c:v>2.45</c:v>
                </c:pt>
                <c:pt idx="33">
                  <c:v>2.45</c:v>
                </c:pt>
                <c:pt idx="34">
                  <c:v>2.45</c:v>
                </c:pt>
                <c:pt idx="35">
                  <c:v>2.45</c:v>
                </c:pt>
                <c:pt idx="36">
                  <c:v>2.45</c:v>
                </c:pt>
                <c:pt idx="37">
                  <c:v>2.45</c:v>
                </c:pt>
                <c:pt idx="38">
                  <c:v>2.45</c:v>
                </c:pt>
                <c:pt idx="39">
                  <c:v>2.45</c:v>
                </c:pt>
                <c:pt idx="40">
                  <c:v>2.45</c:v>
                </c:pt>
                <c:pt idx="41">
                  <c:v>2.45</c:v>
                </c:pt>
                <c:pt idx="42">
                  <c:v>2.45</c:v>
                </c:pt>
                <c:pt idx="43">
                  <c:v>2.45</c:v>
                </c:pt>
                <c:pt idx="44">
                  <c:v>2.45</c:v>
                </c:pt>
                <c:pt idx="45">
                  <c:v>2.45</c:v>
                </c:pt>
                <c:pt idx="46">
                  <c:v>2.45</c:v>
                </c:pt>
                <c:pt idx="47">
                  <c:v>2.45</c:v>
                </c:pt>
                <c:pt idx="48">
                  <c:v>2.45</c:v>
                </c:pt>
                <c:pt idx="49">
                  <c:v>2.45</c:v>
                </c:pt>
                <c:pt idx="50">
                  <c:v>2.45</c:v>
                </c:pt>
                <c:pt idx="51">
                  <c:v>2.45</c:v>
                </c:pt>
                <c:pt idx="52">
                  <c:v>2.45</c:v>
                </c:pt>
                <c:pt idx="53">
                  <c:v>2.45</c:v>
                </c:pt>
                <c:pt idx="54">
                  <c:v>2.45</c:v>
                </c:pt>
                <c:pt idx="55">
                  <c:v>2.45</c:v>
                </c:pt>
                <c:pt idx="56">
                  <c:v>2.45</c:v>
                </c:pt>
                <c:pt idx="57">
                  <c:v>2.45</c:v>
                </c:pt>
                <c:pt idx="58">
                  <c:v>2.45</c:v>
                </c:pt>
                <c:pt idx="59">
                  <c:v>2.45</c:v>
                </c:pt>
                <c:pt idx="60">
                  <c:v>2.45</c:v>
                </c:pt>
                <c:pt idx="61">
                  <c:v>2.45</c:v>
                </c:pt>
                <c:pt idx="62">
                  <c:v>2.45</c:v>
                </c:pt>
                <c:pt idx="63">
                  <c:v>2.45</c:v>
                </c:pt>
                <c:pt idx="64">
                  <c:v>2.45</c:v>
                </c:pt>
                <c:pt idx="65">
                  <c:v>2.45</c:v>
                </c:pt>
                <c:pt idx="66">
                  <c:v>2.45</c:v>
                </c:pt>
                <c:pt idx="67">
                  <c:v>2.45</c:v>
                </c:pt>
                <c:pt idx="68">
                  <c:v>2.45</c:v>
                </c:pt>
                <c:pt idx="69">
                  <c:v>2.45</c:v>
                </c:pt>
                <c:pt idx="70">
                  <c:v>2.45</c:v>
                </c:pt>
                <c:pt idx="71">
                  <c:v>2.45</c:v>
                </c:pt>
                <c:pt idx="72">
                  <c:v>2.45</c:v>
                </c:pt>
                <c:pt idx="73">
                  <c:v>2.45</c:v>
                </c:pt>
                <c:pt idx="74">
                  <c:v>2.45</c:v>
                </c:pt>
                <c:pt idx="75">
                  <c:v>2.45</c:v>
                </c:pt>
                <c:pt idx="76">
                  <c:v>2.45</c:v>
                </c:pt>
                <c:pt idx="77">
                  <c:v>2.45</c:v>
                </c:pt>
                <c:pt idx="78">
                  <c:v>2.45</c:v>
                </c:pt>
                <c:pt idx="79">
                  <c:v>2.45</c:v>
                </c:pt>
                <c:pt idx="80">
                  <c:v>2.45</c:v>
                </c:pt>
                <c:pt idx="81">
                  <c:v>2.45</c:v>
                </c:pt>
                <c:pt idx="82">
                  <c:v>2.45</c:v>
                </c:pt>
                <c:pt idx="83">
                  <c:v>2.45</c:v>
                </c:pt>
                <c:pt idx="84">
                  <c:v>2.45</c:v>
                </c:pt>
                <c:pt idx="85">
                  <c:v>2.45</c:v>
                </c:pt>
                <c:pt idx="86">
                  <c:v>2.45</c:v>
                </c:pt>
                <c:pt idx="87">
                  <c:v>2.45</c:v>
                </c:pt>
                <c:pt idx="88">
                  <c:v>2.45</c:v>
                </c:pt>
                <c:pt idx="89">
                  <c:v>2.45</c:v>
                </c:pt>
                <c:pt idx="90">
                  <c:v>2.45</c:v>
                </c:pt>
                <c:pt idx="91">
                  <c:v>2.45</c:v>
                </c:pt>
                <c:pt idx="92">
                  <c:v>2.45</c:v>
                </c:pt>
                <c:pt idx="93">
                  <c:v>2.45</c:v>
                </c:pt>
                <c:pt idx="94">
                  <c:v>2.45</c:v>
                </c:pt>
                <c:pt idx="95">
                  <c:v>2.45</c:v>
                </c:pt>
                <c:pt idx="96">
                  <c:v>2.45</c:v>
                </c:pt>
                <c:pt idx="97">
                  <c:v>2.45</c:v>
                </c:pt>
                <c:pt idx="98">
                  <c:v>2.45</c:v>
                </c:pt>
                <c:pt idx="99">
                  <c:v>2.45</c:v>
                </c:pt>
                <c:pt idx="100">
                  <c:v>2.45</c:v>
                </c:pt>
                <c:pt idx="101">
                  <c:v>2.45</c:v>
                </c:pt>
                <c:pt idx="102">
                  <c:v>2.45</c:v>
                </c:pt>
                <c:pt idx="103">
                  <c:v>2.45</c:v>
                </c:pt>
                <c:pt idx="104">
                  <c:v>2.45</c:v>
                </c:pt>
                <c:pt idx="105">
                  <c:v>2.45</c:v>
                </c:pt>
                <c:pt idx="106">
                  <c:v>2.45</c:v>
                </c:pt>
                <c:pt idx="107">
                  <c:v>2.45</c:v>
                </c:pt>
                <c:pt idx="108">
                  <c:v>2.45</c:v>
                </c:pt>
                <c:pt idx="109">
                  <c:v>2.45</c:v>
                </c:pt>
                <c:pt idx="110">
                  <c:v>2.45</c:v>
                </c:pt>
                <c:pt idx="111">
                  <c:v>2.45</c:v>
                </c:pt>
                <c:pt idx="112">
                  <c:v>2.45</c:v>
                </c:pt>
                <c:pt idx="113">
                  <c:v>2.45</c:v>
                </c:pt>
                <c:pt idx="114">
                  <c:v>2.45</c:v>
                </c:pt>
                <c:pt idx="115">
                  <c:v>2.45</c:v>
                </c:pt>
                <c:pt idx="116">
                  <c:v>2.45</c:v>
                </c:pt>
                <c:pt idx="117">
                  <c:v>2.45</c:v>
                </c:pt>
                <c:pt idx="118">
                  <c:v>2.45</c:v>
                </c:pt>
                <c:pt idx="119">
                  <c:v>2.45</c:v>
                </c:pt>
                <c:pt idx="120">
                  <c:v>2.45</c:v>
                </c:pt>
                <c:pt idx="121">
                  <c:v>2.45</c:v>
                </c:pt>
                <c:pt idx="122">
                  <c:v>2.45</c:v>
                </c:pt>
                <c:pt idx="123">
                  <c:v>2.45</c:v>
                </c:pt>
                <c:pt idx="124">
                  <c:v>2.45</c:v>
                </c:pt>
                <c:pt idx="125">
                  <c:v>2.45</c:v>
                </c:pt>
                <c:pt idx="126">
                  <c:v>2.45</c:v>
                </c:pt>
                <c:pt idx="127">
                  <c:v>2.45</c:v>
                </c:pt>
                <c:pt idx="128">
                  <c:v>2.45</c:v>
                </c:pt>
                <c:pt idx="129">
                  <c:v>2.45</c:v>
                </c:pt>
                <c:pt idx="130">
                  <c:v>2.45</c:v>
                </c:pt>
                <c:pt idx="131">
                  <c:v>2.45</c:v>
                </c:pt>
                <c:pt idx="132">
                  <c:v>2.45</c:v>
                </c:pt>
                <c:pt idx="133">
                  <c:v>2.45</c:v>
                </c:pt>
                <c:pt idx="134">
                  <c:v>2.45</c:v>
                </c:pt>
                <c:pt idx="135">
                  <c:v>2.45</c:v>
                </c:pt>
                <c:pt idx="136">
                  <c:v>2.45</c:v>
                </c:pt>
                <c:pt idx="137">
                  <c:v>2.45</c:v>
                </c:pt>
                <c:pt idx="138">
                  <c:v>2.45</c:v>
                </c:pt>
                <c:pt idx="139">
                  <c:v>2.45</c:v>
                </c:pt>
                <c:pt idx="140">
                  <c:v>2.45</c:v>
                </c:pt>
                <c:pt idx="141">
                  <c:v>2.45</c:v>
                </c:pt>
                <c:pt idx="142">
                  <c:v>2.45</c:v>
                </c:pt>
                <c:pt idx="143">
                  <c:v>2.45</c:v>
                </c:pt>
                <c:pt idx="144">
                  <c:v>2.45</c:v>
                </c:pt>
                <c:pt idx="145">
                  <c:v>2.45</c:v>
                </c:pt>
                <c:pt idx="146">
                  <c:v>2.45</c:v>
                </c:pt>
                <c:pt idx="147">
                  <c:v>2.45</c:v>
                </c:pt>
                <c:pt idx="148">
                  <c:v>2.45</c:v>
                </c:pt>
                <c:pt idx="149">
                  <c:v>2.45</c:v>
                </c:pt>
                <c:pt idx="150">
                  <c:v>2.45</c:v>
                </c:pt>
                <c:pt idx="151">
                  <c:v>2.45</c:v>
                </c:pt>
                <c:pt idx="152">
                  <c:v>2.45</c:v>
                </c:pt>
                <c:pt idx="153">
                  <c:v>2.45</c:v>
                </c:pt>
                <c:pt idx="154">
                  <c:v>2.45</c:v>
                </c:pt>
              </c:numCache>
            </c:numRef>
          </c:yVal>
        </c:ser>
        <c:ser>
          <c:idx val="2"/>
          <c:order val="2"/>
          <c:smooth val="0"/>
          <c:tx>
            <c:strRef>
              <c:f>Sheet1!$D$1</c:f>
              <c:strCache>
                <c:ptCount val="1"/>
                <c:pt idx="0">
                  <c:v>LUN Response Time (ms) - 95th</c:v>
                </c:pt>
              </c:strCache>
            </c:strRef>
          </c:tx>
          <c:marker>
            <c:symbol val="none"/>
          </c:marker>
          <c:spPr>
            <a:ln>
              <a:solidFill>
                <a:srgbClr val="404040"/>
              </a:solidFill>
              <a:prstDash val="sysDash"/>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3.56</c:v>
                </c:pt>
                <c:pt idx="1">
                  <c:v>3.56</c:v>
                </c:pt>
                <c:pt idx="2">
                  <c:v>3.56</c:v>
                </c:pt>
                <c:pt idx="3">
                  <c:v>3.56</c:v>
                </c:pt>
                <c:pt idx="4">
                  <c:v>3.56</c:v>
                </c:pt>
                <c:pt idx="5">
                  <c:v>3.56</c:v>
                </c:pt>
                <c:pt idx="6">
                  <c:v>3.56</c:v>
                </c:pt>
                <c:pt idx="7">
                  <c:v>3.56</c:v>
                </c:pt>
                <c:pt idx="8">
                  <c:v>3.56</c:v>
                </c:pt>
                <c:pt idx="9">
                  <c:v>3.56</c:v>
                </c:pt>
                <c:pt idx="10">
                  <c:v>3.56</c:v>
                </c:pt>
                <c:pt idx="11">
                  <c:v>3.56</c:v>
                </c:pt>
                <c:pt idx="12">
                  <c:v>3.56</c:v>
                </c:pt>
                <c:pt idx="13">
                  <c:v>3.56</c:v>
                </c:pt>
                <c:pt idx="14">
                  <c:v>3.56</c:v>
                </c:pt>
                <c:pt idx="15">
                  <c:v>3.56</c:v>
                </c:pt>
                <c:pt idx="16">
                  <c:v>3.56</c:v>
                </c:pt>
                <c:pt idx="17">
                  <c:v>3.56</c:v>
                </c:pt>
                <c:pt idx="18">
                  <c:v>3.56</c:v>
                </c:pt>
                <c:pt idx="19">
                  <c:v>3.56</c:v>
                </c:pt>
                <c:pt idx="20">
                  <c:v>3.56</c:v>
                </c:pt>
                <c:pt idx="21">
                  <c:v>3.56</c:v>
                </c:pt>
                <c:pt idx="22">
                  <c:v>3.56</c:v>
                </c:pt>
                <c:pt idx="23">
                  <c:v>3.56</c:v>
                </c:pt>
                <c:pt idx="24">
                  <c:v>3.56</c:v>
                </c:pt>
                <c:pt idx="25">
                  <c:v>3.56</c:v>
                </c:pt>
                <c:pt idx="26">
                  <c:v>3.56</c:v>
                </c:pt>
                <c:pt idx="27">
                  <c:v>3.56</c:v>
                </c:pt>
                <c:pt idx="28">
                  <c:v>3.56</c:v>
                </c:pt>
                <c:pt idx="29">
                  <c:v>3.56</c:v>
                </c:pt>
                <c:pt idx="30">
                  <c:v>3.56</c:v>
                </c:pt>
                <c:pt idx="31">
                  <c:v>3.56</c:v>
                </c:pt>
                <c:pt idx="32">
                  <c:v>3.56</c:v>
                </c:pt>
                <c:pt idx="33">
                  <c:v>3.56</c:v>
                </c:pt>
                <c:pt idx="34">
                  <c:v>3.56</c:v>
                </c:pt>
                <c:pt idx="35">
                  <c:v>3.56</c:v>
                </c:pt>
                <c:pt idx="36">
                  <c:v>3.56</c:v>
                </c:pt>
                <c:pt idx="37">
                  <c:v>3.56</c:v>
                </c:pt>
                <c:pt idx="38">
                  <c:v>3.56</c:v>
                </c:pt>
                <c:pt idx="39">
                  <c:v>3.56</c:v>
                </c:pt>
                <c:pt idx="40">
                  <c:v>3.56</c:v>
                </c:pt>
                <c:pt idx="41">
                  <c:v>3.56</c:v>
                </c:pt>
                <c:pt idx="42">
                  <c:v>3.56</c:v>
                </c:pt>
                <c:pt idx="43">
                  <c:v>3.56</c:v>
                </c:pt>
                <c:pt idx="44">
                  <c:v>3.56</c:v>
                </c:pt>
                <c:pt idx="45">
                  <c:v>3.56</c:v>
                </c:pt>
                <c:pt idx="46">
                  <c:v>3.56</c:v>
                </c:pt>
                <c:pt idx="47">
                  <c:v>3.56</c:v>
                </c:pt>
                <c:pt idx="48">
                  <c:v>3.56</c:v>
                </c:pt>
                <c:pt idx="49">
                  <c:v>3.56</c:v>
                </c:pt>
                <c:pt idx="50">
                  <c:v>3.56</c:v>
                </c:pt>
                <c:pt idx="51">
                  <c:v>3.56</c:v>
                </c:pt>
                <c:pt idx="52">
                  <c:v>3.56</c:v>
                </c:pt>
                <c:pt idx="53">
                  <c:v>3.56</c:v>
                </c:pt>
                <c:pt idx="54">
                  <c:v>3.56</c:v>
                </c:pt>
                <c:pt idx="55">
                  <c:v>3.56</c:v>
                </c:pt>
                <c:pt idx="56">
                  <c:v>3.56</c:v>
                </c:pt>
                <c:pt idx="57">
                  <c:v>3.56</c:v>
                </c:pt>
                <c:pt idx="58">
                  <c:v>3.56</c:v>
                </c:pt>
                <c:pt idx="59">
                  <c:v>3.56</c:v>
                </c:pt>
                <c:pt idx="60">
                  <c:v>3.56</c:v>
                </c:pt>
                <c:pt idx="61">
                  <c:v>3.56</c:v>
                </c:pt>
                <c:pt idx="62">
                  <c:v>3.56</c:v>
                </c:pt>
                <c:pt idx="63">
                  <c:v>3.56</c:v>
                </c:pt>
                <c:pt idx="64">
                  <c:v>3.56</c:v>
                </c:pt>
                <c:pt idx="65">
                  <c:v>3.56</c:v>
                </c:pt>
                <c:pt idx="66">
                  <c:v>3.56</c:v>
                </c:pt>
                <c:pt idx="67">
                  <c:v>3.56</c:v>
                </c:pt>
                <c:pt idx="68">
                  <c:v>3.56</c:v>
                </c:pt>
                <c:pt idx="69">
                  <c:v>3.56</c:v>
                </c:pt>
                <c:pt idx="70">
                  <c:v>3.56</c:v>
                </c:pt>
                <c:pt idx="71">
                  <c:v>3.56</c:v>
                </c:pt>
                <c:pt idx="72">
                  <c:v>3.56</c:v>
                </c:pt>
                <c:pt idx="73">
                  <c:v>3.56</c:v>
                </c:pt>
                <c:pt idx="74">
                  <c:v>3.56</c:v>
                </c:pt>
                <c:pt idx="75">
                  <c:v>3.56</c:v>
                </c:pt>
                <c:pt idx="76">
                  <c:v>3.56</c:v>
                </c:pt>
                <c:pt idx="77">
                  <c:v>3.56</c:v>
                </c:pt>
                <c:pt idx="78">
                  <c:v>3.56</c:v>
                </c:pt>
                <c:pt idx="79">
                  <c:v>3.56</c:v>
                </c:pt>
                <c:pt idx="80">
                  <c:v>3.56</c:v>
                </c:pt>
                <c:pt idx="81">
                  <c:v>3.56</c:v>
                </c:pt>
                <c:pt idx="82">
                  <c:v>3.56</c:v>
                </c:pt>
                <c:pt idx="83">
                  <c:v>3.56</c:v>
                </c:pt>
                <c:pt idx="84">
                  <c:v>3.56</c:v>
                </c:pt>
                <c:pt idx="85">
                  <c:v>3.56</c:v>
                </c:pt>
                <c:pt idx="86">
                  <c:v>3.56</c:v>
                </c:pt>
                <c:pt idx="87">
                  <c:v>3.56</c:v>
                </c:pt>
                <c:pt idx="88">
                  <c:v>3.56</c:v>
                </c:pt>
                <c:pt idx="89">
                  <c:v>3.56</c:v>
                </c:pt>
                <c:pt idx="90">
                  <c:v>3.56</c:v>
                </c:pt>
                <c:pt idx="91">
                  <c:v>3.56</c:v>
                </c:pt>
                <c:pt idx="92">
                  <c:v>3.56</c:v>
                </c:pt>
                <c:pt idx="93">
                  <c:v>3.56</c:v>
                </c:pt>
                <c:pt idx="94">
                  <c:v>3.56</c:v>
                </c:pt>
                <c:pt idx="95">
                  <c:v>3.56</c:v>
                </c:pt>
                <c:pt idx="96">
                  <c:v>3.56</c:v>
                </c:pt>
                <c:pt idx="97">
                  <c:v>3.56</c:v>
                </c:pt>
                <c:pt idx="98">
                  <c:v>3.56</c:v>
                </c:pt>
                <c:pt idx="99">
                  <c:v>3.56</c:v>
                </c:pt>
                <c:pt idx="100">
                  <c:v>3.56</c:v>
                </c:pt>
                <c:pt idx="101">
                  <c:v>3.56</c:v>
                </c:pt>
                <c:pt idx="102">
                  <c:v>3.56</c:v>
                </c:pt>
                <c:pt idx="103">
                  <c:v>3.56</c:v>
                </c:pt>
                <c:pt idx="104">
                  <c:v>3.56</c:v>
                </c:pt>
                <c:pt idx="105">
                  <c:v>3.56</c:v>
                </c:pt>
                <c:pt idx="106">
                  <c:v>3.56</c:v>
                </c:pt>
                <c:pt idx="107">
                  <c:v>3.56</c:v>
                </c:pt>
                <c:pt idx="108">
                  <c:v>3.56</c:v>
                </c:pt>
                <c:pt idx="109">
                  <c:v>3.56</c:v>
                </c:pt>
                <c:pt idx="110">
                  <c:v>3.56</c:v>
                </c:pt>
                <c:pt idx="111">
                  <c:v>3.56</c:v>
                </c:pt>
                <c:pt idx="112">
                  <c:v>3.56</c:v>
                </c:pt>
                <c:pt idx="113">
                  <c:v>3.56</c:v>
                </c:pt>
                <c:pt idx="114">
                  <c:v>3.56</c:v>
                </c:pt>
                <c:pt idx="115">
                  <c:v>3.56</c:v>
                </c:pt>
                <c:pt idx="116">
                  <c:v>3.56</c:v>
                </c:pt>
                <c:pt idx="117">
                  <c:v>3.56</c:v>
                </c:pt>
                <c:pt idx="118">
                  <c:v>3.56</c:v>
                </c:pt>
                <c:pt idx="119">
                  <c:v>3.56</c:v>
                </c:pt>
                <c:pt idx="120">
                  <c:v>3.56</c:v>
                </c:pt>
                <c:pt idx="121">
                  <c:v>3.56</c:v>
                </c:pt>
                <c:pt idx="122">
                  <c:v>3.56</c:v>
                </c:pt>
                <c:pt idx="123">
                  <c:v>3.56</c:v>
                </c:pt>
                <c:pt idx="124">
                  <c:v>3.56</c:v>
                </c:pt>
                <c:pt idx="125">
                  <c:v>3.56</c:v>
                </c:pt>
                <c:pt idx="126">
                  <c:v>3.56</c:v>
                </c:pt>
                <c:pt idx="127">
                  <c:v>3.56</c:v>
                </c:pt>
                <c:pt idx="128">
                  <c:v>3.56</c:v>
                </c:pt>
                <c:pt idx="129">
                  <c:v>3.56</c:v>
                </c:pt>
                <c:pt idx="130">
                  <c:v>3.56</c:v>
                </c:pt>
                <c:pt idx="131">
                  <c:v>3.56</c:v>
                </c:pt>
                <c:pt idx="132">
                  <c:v>3.56</c:v>
                </c:pt>
                <c:pt idx="133">
                  <c:v>3.56</c:v>
                </c:pt>
                <c:pt idx="134">
                  <c:v>3.56</c:v>
                </c:pt>
                <c:pt idx="135">
                  <c:v>3.56</c:v>
                </c:pt>
                <c:pt idx="136">
                  <c:v>3.56</c:v>
                </c:pt>
                <c:pt idx="137">
                  <c:v>3.56</c:v>
                </c:pt>
                <c:pt idx="138">
                  <c:v>3.56</c:v>
                </c:pt>
                <c:pt idx="139">
                  <c:v>3.56</c:v>
                </c:pt>
                <c:pt idx="140">
                  <c:v>3.56</c:v>
                </c:pt>
                <c:pt idx="141">
                  <c:v>3.56</c:v>
                </c:pt>
                <c:pt idx="142">
                  <c:v>3.56</c:v>
                </c:pt>
                <c:pt idx="143">
                  <c:v>3.56</c:v>
                </c:pt>
                <c:pt idx="144">
                  <c:v>3.56</c:v>
                </c:pt>
                <c:pt idx="145">
                  <c:v>3.56</c:v>
                </c:pt>
                <c:pt idx="146">
                  <c:v>3.56</c:v>
                </c:pt>
                <c:pt idx="147">
                  <c:v>3.56</c:v>
                </c:pt>
                <c:pt idx="148">
                  <c:v>3.56</c:v>
                </c:pt>
                <c:pt idx="149">
                  <c:v>3.56</c:v>
                </c:pt>
                <c:pt idx="150">
                  <c:v>3.56</c:v>
                </c:pt>
                <c:pt idx="151">
                  <c:v>3.56</c:v>
                </c:pt>
                <c:pt idx="152">
                  <c:v>3.56</c:v>
                </c:pt>
                <c:pt idx="153">
                  <c:v>3.56</c:v>
                </c:pt>
                <c:pt idx="154">
                  <c:v>3.56</c:v>
                </c:pt>
              </c:numCache>
            </c:numRef>
          </c:yVal>
        </c:ser>
        <c:axId val="81357578"/>
        <c:axId val="81357579"/>
      </c:scatterChart>
      <c:valAx>
        <c:axId val="81357578"/>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79"/>
        <c:crosses val="autoZero"/>
      </c:valAx>
      <c:valAx>
        <c:axId val="81357579"/>
        <c:scaling>
          <c:orientation val="minMax"/>
        </c:scaling>
        <c:delete val="0"/>
        <c:axPos val="l"/>
        <c:title>
          <c:tx>
            <c:rich>
              <a:bodyPr rot="-5400000" vert="horz"/>
              <a:lstStyle/>
              <a:p>
                <a:pPr>
                  <a:defRPr/>
                </a:pPr>
                <a:r>
                  <a:rPr lang="en-US"/>
                  <a:t>LUN Response Time (ms)</a:t>
                </a:r>
              </a:p>
            </c:rich>
          </c:tx>
          <c:layout/>
          <c:overlay val="0"/>
        </c:title>
        <c:numFmt formatCode="#,##0.00" sourceLinked="0"/>
        <c:majorTickMark val="cross"/>
        <c:minorTickMark val="cross"/>
        <c:tickLblPos val="nextTo"/>
        <c:crossAx val="81357578"/>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manualLayout>
          <c:layoutTarget val="inner"/>
          <c:xMode val="edge"/>
          <c:yMode val="edge"/>
          <c:x val="0.10988198486058809"/>
          <c:y val="0.1555813471292967"/>
          <c:w val="0.8546258653809579"/>
          <c:h val="0.6485632576274786"/>
        </c:manualLayout>
      </c:layout>
      <c:scatterChart>
        <c:scatterStyle val="lineMarker"/>
        <c:ser>
          <c:idx val="0"/>
          <c:order val="0"/>
          <c:smooth val="0"/>
          <c:tx>
            <c:strRef>
              <c:f>Sheet1!$B$1</c:f>
              <c:strCache>
                <c:ptCount val="1"/>
                <c:pt idx="0">
                  <c:v>10K</c:v>
                </c:pt>
              </c:strCache>
            </c:strRef>
          </c:tx>
          <c:marker>
            <c:symbol val="none"/>
          </c:marker>
          <c:spPr>
            <a:ln>
              <a:solidFill>
                <a:srgbClr val="2c95dd"/>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Sheet1!$B$2:$B$156</c:f>
              <c:numCache>
                <c:ptCount val="155"/>
                <c:pt idx="0">
                  <c:v>2677.91</c:v>
                </c:pt>
                <c:pt idx="1">
                  <c:v>2217.54</c:v>
                </c:pt>
                <c:pt idx="2">
                  <c:v>1664.04</c:v>
                </c:pt>
                <c:pt idx="3">
                  <c:v>812.61</c:v>
                </c:pt>
                <c:pt idx="4">
                  <c:v>863.79</c:v>
                </c:pt>
                <c:pt idx="5">
                  <c:v>679.44</c:v>
                </c:pt>
                <c:pt idx="6">
                  <c:v>716.30</c:v>
                </c:pt>
                <c:pt idx="7">
                  <c:v>455.90</c:v>
                </c:pt>
                <c:pt idx="8">
                  <c:v>937.92</c:v>
                </c:pt>
                <c:pt idx="9">
                  <c:v>349.71</c:v>
                </c:pt>
                <c:pt idx="10">
                  <c:v>399.97</c:v>
                </c:pt>
                <c:pt idx="11">
                  <c:v>248.92</c:v>
                </c:pt>
                <c:pt idx="12">
                  <c:v>219.51</c:v>
                </c:pt>
                <c:pt idx="13">
                  <c:v>539.88</c:v>
                </c:pt>
                <c:pt idx="14">
                  <c:v>1026.90</c:v>
                </c:pt>
                <c:pt idx="15">
                  <c:v>483.71</c:v>
                </c:pt>
                <c:pt idx="16">
                  <c:v>451.23</c:v>
                </c:pt>
                <c:pt idx="17">
                  <c:v>309.78</c:v>
                </c:pt>
                <c:pt idx="18">
                  <c:v>1641.80</c:v>
                </c:pt>
                <c:pt idx="19">
                  <c:v>679.00</c:v>
                </c:pt>
                <c:pt idx="20">
                  <c:v>412.29</c:v>
                </c:pt>
                <c:pt idx="21">
                  <c:v>216.55</c:v>
                </c:pt>
                <c:pt idx="22">
                  <c:v>795.18</c:v>
                </c:pt>
                <c:pt idx="23">
                  <c:v>393.47</c:v>
                </c:pt>
                <c:pt idx="24">
                  <c:v>1023.73</c:v>
                </c:pt>
                <c:pt idx="25">
                  <c:v>900.40</c:v>
                </c:pt>
                <c:pt idx="26">
                  <c:v>614.83</c:v>
                </c:pt>
                <c:pt idx="27">
                  <c:v>1112.92</c:v>
                </c:pt>
                <c:pt idx="28">
                  <c:v>1036.26</c:v>
                </c:pt>
                <c:pt idx="29">
                  <c:v>510.88</c:v>
                </c:pt>
                <c:pt idx="30">
                  <c:v>630.73</c:v>
                </c:pt>
                <c:pt idx="31">
                  <c:v>800.38</c:v>
                </c:pt>
                <c:pt idx="32">
                  <c:v>566.83</c:v>
                </c:pt>
                <c:pt idx="33">
                  <c:v>721.98</c:v>
                </c:pt>
                <c:pt idx="34">
                  <c:v>1639.35</c:v>
                </c:pt>
                <c:pt idx="35">
                  <c:v>610.89</c:v>
                </c:pt>
                <c:pt idx="36">
                  <c:v>406.49</c:v>
                </c:pt>
                <c:pt idx="37">
                  <c:v>391.63</c:v>
                </c:pt>
                <c:pt idx="38">
                  <c:v>418.24</c:v>
                </c:pt>
                <c:pt idx="39">
                  <c:v>1289.20</c:v>
                </c:pt>
                <c:pt idx="40">
                  <c:v>845.96</c:v>
                </c:pt>
                <c:pt idx="41">
                  <c:v>336.23</c:v>
                </c:pt>
                <c:pt idx="42">
                  <c:v>320.70</c:v>
                </c:pt>
                <c:pt idx="43">
                  <c:v>651.23</c:v>
                </c:pt>
                <c:pt idx="44">
                  <c:v>976.14</c:v>
                </c:pt>
                <c:pt idx="45">
                  <c:v>664.07</c:v>
                </c:pt>
                <c:pt idx="46">
                  <c:v>551.09</c:v>
                </c:pt>
                <c:pt idx="47">
                  <c:v>404.96</c:v>
                </c:pt>
                <c:pt idx="48">
                  <c:v>847.49</c:v>
                </c:pt>
                <c:pt idx="49">
                  <c:v>950.80</c:v>
                </c:pt>
                <c:pt idx="50">
                  <c:v>445.04</c:v>
                </c:pt>
                <c:pt idx="51">
                  <c:v>557.61</c:v>
                </c:pt>
                <c:pt idx="52">
                  <c:v>753.56</c:v>
                </c:pt>
                <c:pt idx="53">
                  <c:v>461.37</c:v>
                </c:pt>
                <c:pt idx="54">
                  <c:v>1178.05</c:v>
                </c:pt>
                <c:pt idx="55">
                  <c:v>1548.08</c:v>
                </c:pt>
                <c:pt idx="56">
                  <c:v>310.61</c:v>
                </c:pt>
                <c:pt idx="57">
                  <c:v>864.38</c:v>
                </c:pt>
                <c:pt idx="58">
                  <c:v>1655.08</c:v>
                </c:pt>
                <c:pt idx="59">
                  <c:v>2407.55</c:v>
                </c:pt>
                <c:pt idx="60">
                  <c:v>748.75</c:v>
                </c:pt>
                <c:pt idx="61">
                  <c:v>560.79</c:v>
                </c:pt>
                <c:pt idx="62">
                  <c:v>1087.26</c:v>
                </c:pt>
                <c:pt idx="63">
                  <c:v>1524.80</c:v>
                </c:pt>
                <c:pt idx="64">
                  <c:v>973.47</c:v>
                </c:pt>
                <c:pt idx="65">
                  <c:v>884.53</c:v>
                </c:pt>
                <c:pt idx="66">
                  <c:v>1775.48</c:v>
                </c:pt>
                <c:pt idx="67">
                  <c:v>809.15</c:v>
                </c:pt>
                <c:pt idx="68">
                  <c:v>580.20</c:v>
                </c:pt>
                <c:pt idx="69">
                  <c:v>613.56</c:v>
                </c:pt>
                <c:pt idx="70">
                  <c:v>1069.96</c:v>
                </c:pt>
                <c:pt idx="71">
                  <c:v>907.64</c:v>
                </c:pt>
                <c:pt idx="72">
                  <c:v>1349.00</c:v>
                </c:pt>
                <c:pt idx="73">
                  <c:v>1477.52</c:v>
                </c:pt>
                <c:pt idx="74">
                  <c:v>2213.36</c:v>
                </c:pt>
                <c:pt idx="75">
                  <c:v>2023.16</c:v>
                </c:pt>
                <c:pt idx="76">
                  <c:v>1962.08</c:v>
                </c:pt>
                <c:pt idx="77">
                  <c:v>1010.60</c:v>
                </c:pt>
                <c:pt idx="78">
                  <c:v>677.74</c:v>
                </c:pt>
                <c:pt idx="79">
                  <c:v>1262.14</c:v>
                </c:pt>
                <c:pt idx="80">
                  <c:v>1979.08</c:v>
                </c:pt>
                <c:pt idx="81">
                  <c:v>2959.45</c:v>
                </c:pt>
                <c:pt idx="82">
                  <c:v>1416.07</c:v>
                </c:pt>
                <c:pt idx="83">
                  <c:v>640.86</c:v>
                </c:pt>
                <c:pt idx="84">
                  <c:v>846.52</c:v>
                </c:pt>
                <c:pt idx="85">
                  <c:v>719.77</c:v>
                </c:pt>
                <c:pt idx="86">
                  <c:v>1006.50</c:v>
                </c:pt>
                <c:pt idx="87">
                  <c:v>1094.49</c:v>
                </c:pt>
                <c:pt idx="88">
                  <c:v>696.94</c:v>
                </c:pt>
                <c:pt idx="89">
                  <c:v>835.37</c:v>
                </c:pt>
                <c:pt idx="90">
                  <c:v>2195.62</c:v>
                </c:pt>
                <c:pt idx="91">
                  <c:v>2271.91</c:v>
                </c:pt>
                <c:pt idx="92">
                  <c:v>2891.07</c:v>
                </c:pt>
                <c:pt idx="93">
                  <c:v>2495.24</c:v>
                </c:pt>
                <c:pt idx="94">
                  <c:v>736.50</c:v>
                </c:pt>
                <c:pt idx="95">
                  <c:v>1337.47</c:v>
                </c:pt>
                <c:pt idx="96">
                  <c:v>1851.96</c:v>
                </c:pt>
                <c:pt idx="97">
                  <c:v>2717.08</c:v>
                </c:pt>
                <c:pt idx="98">
                  <c:v>3035.74</c:v>
                </c:pt>
                <c:pt idx="99">
                  <c:v>2904.81</c:v>
                </c:pt>
                <c:pt idx="100">
                  <c:v>2447.31</c:v>
                </c:pt>
                <c:pt idx="101">
                  <c:v>2206.74</c:v>
                </c:pt>
                <c:pt idx="102">
                  <c:v>1507.95</c:v>
                </c:pt>
                <c:pt idx="103">
                  <c:v>1716.89</c:v>
                </c:pt>
                <c:pt idx="104">
                  <c:v>1922.15</c:v>
                </c:pt>
                <c:pt idx="105">
                  <c:v>2206.86</c:v>
                </c:pt>
                <c:pt idx="106">
                  <c:v>3678.88</c:v>
                </c:pt>
                <c:pt idx="107">
                  <c:v>3795.61</c:v>
                </c:pt>
                <c:pt idx="108">
                  <c:v>2698.45</c:v>
                </c:pt>
                <c:pt idx="109">
                  <c:v>2791.12</c:v>
                </c:pt>
                <c:pt idx="110">
                  <c:v>2272.33</c:v>
                </c:pt>
                <c:pt idx="111">
                  <c:v>2907.65</c:v>
                </c:pt>
                <c:pt idx="112">
                  <c:v>2720.61</c:v>
                </c:pt>
                <c:pt idx="113">
                  <c:v>2758.10</c:v>
                </c:pt>
                <c:pt idx="114">
                  <c:v>3045.74</c:v>
                </c:pt>
                <c:pt idx="115">
                  <c:v>3053.26</c:v>
                </c:pt>
                <c:pt idx="116">
                  <c:v>2886.44</c:v>
                </c:pt>
                <c:pt idx="117">
                  <c:v>2778.77</c:v>
                </c:pt>
                <c:pt idx="118">
                  <c:v>2041.87</c:v>
                </c:pt>
                <c:pt idx="119">
                  <c:v>1248.03</c:v>
                </c:pt>
                <c:pt idx="120">
                  <c:v>662.92</c:v>
                </c:pt>
                <c:pt idx="121">
                  <c:v>1152.01</c:v>
                </c:pt>
                <c:pt idx="122">
                  <c:v>1024.77</c:v>
                </c:pt>
                <c:pt idx="123">
                  <c:v>866.12</c:v>
                </c:pt>
                <c:pt idx="124">
                  <c:v>649.37</c:v>
                </c:pt>
                <c:pt idx="125">
                  <c:v>601.95</c:v>
                </c:pt>
                <c:pt idx="126">
                  <c:v>584.05</c:v>
                </c:pt>
                <c:pt idx="127">
                  <c:v>369.42</c:v>
                </c:pt>
                <c:pt idx="128">
                  <c:v>264.03</c:v>
                </c:pt>
                <c:pt idx="129">
                  <c:v>532.52</c:v>
                </c:pt>
                <c:pt idx="130">
                  <c:v>1452.70</c:v>
                </c:pt>
                <c:pt idx="131">
                  <c:v>419.33</c:v>
                </c:pt>
                <c:pt idx="132">
                  <c:v>507.37</c:v>
                </c:pt>
                <c:pt idx="133">
                  <c:v>382.45</c:v>
                </c:pt>
                <c:pt idx="134">
                  <c:v>288.90</c:v>
                </c:pt>
                <c:pt idx="135">
                  <c:v>393.01</c:v>
                </c:pt>
                <c:pt idx="136">
                  <c:v>374.05</c:v>
                </c:pt>
                <c:pt idx="137">
                  <c:v>291.94</c:v>
                </c:pt>
                <c:pt idx="138">
                  <c:v>503.44</c:v>
                </c:pt>
                <c:pt idx="139">
                  <c:v>384.42</c:v>
                </c:pt>
                <c:pt idx="140">
                  <c:v>561.58</c:v>
                </c:pt>
                <c:pt idx="141">
                  <c:v>456.18</c:v>
                </c:pt>
                <c:pt idx="142">
                  <c:v>470.07</c:v>
                </c:pt>
                <c:pt idx="143">
                  <c:v>473.37</c:v>
                </c:pt>
                <c:pt idx="144">
                  <c:v>2257.88</c:v>
                </c:pt>
                <c:pt idx="145">
                  <c:v>1465.35</c:v>
                </c:pt>
                <c:pt idx="146">
                  <c:v>1131.90</c:v>
                </c:pt>
                <c:pt idx="147">
                  <c:v>786.20</c:v>
                </c:pt>
                <c:pt idx="148">
                  <c:v>957.62</c:v>
                </c:pt>
                <c:pt idx="149">
                  <c:v>1129.14</c:v>
                </c:pt>
                <c:pt idx="150">
                  <c:v>850.37</c:v>
                </c:pt>
                <c:pt idx="151">
                  <c:v>1024.58</c:v>
                </c:pt>
                <c:pt idx="152">
                  <c:v>750.82</c:v>
                </c:pt>
                <c:pt idx="153">
                  <c:v>961.39</c:v>
                </c:pt>
                <c:pt idx="154">
                  <c:v>1008.17</c:v>
                </c:pt>
              </c:numCache>
            </c:numRef>
          </c:yVal>
        </c:ser>
        <c:ser>
          <c:idx val="1"/>
          <c:order val="1"/>
          <c:smooth val="0"/>
          <c:tx>
            <c:strRef>
              <c:f>Sheet1!$C$1</c:f>
              <c:strCache>
                <c:ptCount val="1"/>
                <c:pt idx="0">
                  <c:v>7K</c:v>
                </c:pt>
              </c:strCache>
            </c:strRef>
          </c:tx>
          <c:marker>
            <c:symbol val="none"/>
          </c:marker>
          <c:spPr>
            <a:ln>
              <a:solidFill>
                <a:srgbClr val="339933"/>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Sheet1!$C$2:$C$156</c:f>
              <c:numCache>
                <c:ptCount val="155"/>
                <c:pt idx="0">
                  <c:v>13.72</c:v>
                </c:pt>
                <c:pt idx="1">
                  <c:v>8.07</c:v>
                </c:pt>
                <c:pt idx="2">
                  <c:v>3.32</c:v>
                </c:pt>
                <c:pt idx="3">
                  <c:v>6.62</c:v>
                </c:pt>
                <c:pt idx="4">
                  <c:v>7.51</c:v>
                </c:pt>
                <c:pt idx="5">
                  <c:v>6.98</c:v>
                </c:pt>
                <c:pt idx="6">
                  <c:v>88.66</c:v>
                </c:pt>
                <c:pt idx="7">
                  <c:v>2.04</c:v>
                </c:pt>
                <c:pt idx="8">
                  <c:v>1.96</c:v>
                </c:pt>
                <c:pt idx="9">
                  <c:v>1.66</c:v>
                </c:pt>
                <c:pt idx="10">
                  <c:v>2.46</c:v>
                </c:pt>
                <c:pt idx="11">
                  <c:v>0.98</c:v>
                </c:pt>
                <c:pt idx="12">
                  <c:v>3.34</c:v>
                </c:pt>
                <c:pt idx="13">
                  <c:v>1.88</c:v>
                </c:pt>
                <c:pt idx="14">
                  <c:v>13.99</c:v>
                </c:pt>
                <c:pt idx="15">
                  <c:v>3.54</c:v>
                </c:pt>
                <c:pt idx="16">
                  <c:v>1.84</c:v>
                </c:pt>
                <c:pt idx="17">
                  <c:v>1.76</c:v>
                </c:pt>
                <c:pt idx="18">
                  <c:v>14.57</c:v>
                </c:pt>
                <c:pt idx="19">
                  <c:v>3.66</c:v>
                </c:pt>
                <c:pt idx="20">
                  <c:v>5.93</c:v>
                </c:pt>
                <c:pt idx="21">
                  <c:v>3.18</c:v>
                </c:pt>
                <c:pt idx="22">
                  <c:v>3.77</c:v>
                </c:pt>
                <c:pt idx="23">
                  <c:v>14.97</c:v>
                </c:pt>
                <c:pt idx="24">
                  <c:v>13.75</c:v>
                </c:pt>
                <c:pt idx="25">
                  <c:v>36.76</c:v>
                </c:pt>
                <c:pt idx="26">
                  <c:v>31.64</c:v>
                </c:pt>
                <c:pt idx="27">
                  <c:v>38.54</c:v>
                </c:pt>
                <c:pt idx="28">
                  <c:v>12.65</c:v>
                </c:pt>
                <c:pt idx="29">
                  <c:v>7.56</c:v>
                </c:pt>
                <c:pt idx="30">
                  <c:v>14.08</c:v>
                </c:pt>
                <c:pt idx="31">
                  <c:v>15.44</c:v>
                </c:pt>
                <c:pt idx="32">
                  <c:v>9.48</c:v>
                </c:pt>
                <c:pt idx="33">
                  <c:v>7.14</c:v>
                </c:pt>
                <c:pt idx="34">
                  <c:v>16.73</c:v>
                </c:pt>
                <c:pt idx="35">
                  <c:v>2.20</c:v>
                </c:pt>
                <c:pt idx="36">
                  <c:v>2.38</c:v>
                </c:pt>
                <c:pt idx="37">
                  <c:v>2.03</c:v>
                </c:pt>
                <c:pt idx="38">
                  <c:v>2.61</c:v>
                </c:pt>
                <c:pt idx="39">
                  <c:v>25.20</c:v>
                </c:pt>
                <c:pt idx="40">
                  <c:v>3.63</c:v>
                </c:pt>
                <c:pt idx="41">
                  <c:v>3.28</c:v>
                </c:pt>
                <c:pt idx="42">
                  <c:v>3.26</c:v>
                </c:pt>
                <c:pt idx="43">
                  <c:v>27.15</c:v>
                </c:pt>
                <c:pt idx="44">
                  <c:v>13.52</c:v>
                </c:pt>
                <c:pt idx="45">
                  <c:v>3.23</c:v>
                </c:pt>
                <c:pt idx="46">
                  <c:v>2.08</c:v>
                </c:pt>
                <c:pt idx="47">
                  <c:v>2.63</c:v>
                </c:pt>
                <c:pt idx="48">
                  <c:v>5.36</c:v>
                </c:pt>
                <c:pt idx="49">
                  <c:v>7.14</c:v>
                </c:pt>
                <c:pt idx="50">
                  <c:v>2.94</c:v>
                </c:pt>
                <c:pt idx="51">
                  <c:v>2.26</c:v>
                </c:pt>
                <c:pt idx="52">
                  <c:v>4.16</c:v>
                </c:pt>
                <c:pt idx="53">
                  <c:v>1.88</c:v>
                </c:pt>
                <c:pt idx="54">
                  <c:v>5.56</c:v>
                </c:pt>
                <c:pt idx="55">
                  <c:v>4.51</c:v>
                </c:pt>
                <c:pt idx="56">
                  <c:v>0.97</c:v>
                </c:pt>
                <c:pt idx="57">
                  <c:v>2.95</c:v>
                </c:pt>
                <c:pt idx="58">
                  <c:v>3.67</c:v>
                </c:pt>
                <c:pt idx="59">
                  <c:v>6.17</c:v>
                </c:pt>
                <c:pt idx="60">
                  <c:v>150.30</c:v>
                </c:pt>
                <c:pt idx="61">
                  <c:v>1.75</c:v>
                </c:pt>
                <c:pt idx="62">
                  <c:v>5.69</c:v>
                </c:pt>
                <c:pt idx="63">
                  <c:v>6.41</c:v>
                </c:pt>
                <c:pt idx="64">
                  <c:v>2.93</c:v>
                </c:pt>
                <c:pt idx="65">
                  <c:v>4.23</c:v>
                </c:pt>
                <c:pt idx="66">
                  <c:v>4.07</c:v>
                </c:pt>
                <c:pt idx="67">
                  <c:v>2.45</c:v>
                </c:pt>
                <c:pt idx="68">
                  <c:v>1.64</c:v>
                </c:pt>
                <c:pt idx="69">
                  <c:v>1.66</c:v>
                </c:pt>
                <c:pt idx="70">
                  <c:v>4.11</c:v>
                </c:pt>
                <c:pt idx="71">
                  <c:v>4.57</c:v>
                </c:pt>
                <c:pt idx="72">
                  <c:v>7.73</c:v>
                </c:pt>
                <c:pt idx="73">
                  <c:v>46.79</c:v>
                </c:pt>
                <c:pt idx="74">
                  <c:v>18.21</c:v>
                </c:pt>
                <c:pt idx="75">
                  <c:v>11.34</c:v>
                </c:pt>
                <c:pt idx="76">
                  <c:v>7.06</c:v>
                </c:pt>
                <c:pt idx="77">
                  <c:v>5.51</c:v>
                </c:pt>
                <c:pt idx="78">
                  <c:v>6.23</c:v>
                </c:pt>
                <c:pt idx="79">
                  <c:v>25.25</c:v>
                </c:pt>
                <c:pt idx="80">
                  <c:v>6.80</c:v>
                </c:pt>
                <c:pt idx="81">
                  <c:v>88.78</c:v>
                </c:pt>
                <c:pt idx="82">
                  <c:v>4.46</c:v>
                </c:pt>
                <c:pt idx="83">
                  <c:v>2.24</c:v>
                </c:pt>
                <c:pt idx="84">
                  <c:v>24.36</c:v>
                </c:pt>
                <c:pt idx="85">
                  <c:v>8.56</c:v>
                </c:pt>
                <c:pt idx="86">
                  <c:v>90.17</c:v>
                </c:pt>
                <c:pt idx="87">
                  <c:v>2.32</c:v>
                </c:pt>
                <c:pt idx="88">
                  <c:v>3.00</c:v>
                </c:pt>
                <c:pt idx="89">
                  <c:v>2.88</c:v>
                </c:pt>
                <c:pt idx="90">
                  <c:v>6.51</c:v>
                </c:pt>
                <c:pt idx="91">
                  <c:v>4.83</c:v>
                </c:pt>
                <c:pt idx="92">
                  <c:v>243.32</c:v>
                </c:pt>
                <c:pt idx="93">
                  <c:v>52.95</c:v>
                </c:pt>
                <c:pt idx="94">
                  <c:v>2.16</c:v>
                </c:pt>
                <c:pt idx="95">
                  <c:v>3.41</c:v>
                </c:pt>
                <c:pt idx="96">
                  <c:v>5.01</c:v>
                </c:pt>
                <c:pt idx="97">
                  <c:v>3.65</c:v>
                </c:pt>
                <c:pt idx="98">
                  <c:v>12.92</c:v>
                </c:pt>
                <c:pt idx="99">
                  <c:v>7.44</c:v>
                </c:pt>
                <c:pt idx="100">
                  <c:v>8.34</c:v>
                </c:pt>
                <c:pt idx="101">
                  <c:v>5.44</c:v>
                </c:pt>
                <c:pt idx="102">
                  <c:v>4.91</c:v>
                </c:pt>
                <c:pt idx="103">
                  <c:v>4.73</c:v>
                </c:pt>
                <c:pt idx="104">
                  <c:v>2.55</c:v>
                </c:pt>
                <c:pt idx="105">
                  <c:v>3.42</c:v>
                </c:pt>
                <c:pt idx="106">
                  <c:v>20.04</c:v>
                </c:pt>
                <c:pt idx="107">
                  <c:v>7.26</c:v>
                </c:pt>
                <c:pt idx="108">
                  <c:v>5.00</c:v>
                </c:pt>
                <c:pt idx="109">
                  <c:v>6.29</c:v>
                </c:pt>
                <c:pt idx="110">
                  <c:v>4.90</c:v>
                </c:pt>
                <c:pt idx="111">
                  <c:v>6.26</c:v>
                </c:pt>
                <c:pt idx="112">
                  <c:v>5.08</c:v>
                </c:pt>
                <c:pt idx="113">
                  <c:v>3.32</c:v>
                </c:pt>
                <c:pt idx="114">
                  <c:v>4.27</c:v>
                </c:pt>
                <c:pt idx="115">
                  <c:v>3.50</c:v>
                </c:pt>
                <c:pt idx="116">
                  <c:v>4.40</c:v>
                </c:pt>
                <c:pt idx="117">
                  <c:v>26.12</c:v>
                </c:pt>
                <c:pt idx="118">
                  <c:v>5.86</c:v>
                </c:pt>
                <c:pt idx="119">
                  <c:v>19.75</c:v>
                </c:pt>
                <c:pt idx="120">
                  <c:v>17.44</c:v>
                </c:pt>
                <c:pt idx="121">
                  <c:v>46.07</c:v>
                </c:pt>
                <c:pt idx="122">
                  <c:v>12.73</c:v>
                </c:pt>
                <c:pt idx="123">
                  <c:v>8.44</c:v>
                </c:pt>
                <c:pt idx="124">
                  <c:v>5.68</c:v>
                </c:pt>
                <c:pt idx="125">
                  <c:v>4.88</c:v>
                </c:pt>
                <c:pt idx="126">
                  <c:v>3.52</c:v>
                </c:pt>
                <c:pt idx="127">
                  <c:v>4.19</c:v>
                </c:pt>
                <c:pt idx="128">
                  <c:v>3.86</c:v>
                </c:pt>
                <c:pt idx="129">
                  <c:v>7.49</c:v>
                </c:pt>
                <c:pt idx="130">
                  <c:v>8.23</c:v>
                </c:pt>
                <c:pt idx="131">
                  <c:v>4.69</c:v>
                </c:pt>
                <c:pt idx="132">
                  <c:v>8.68</c:v>
                </c:pt>
                <c:pt idx="133">
                  <c:v>7.07</c:v>
                </c:pt>
                <c:pt idx="134">
                  <c:v>5.60</c:v>
                </c:pt>
                <c:pt idx="135">
                  <c:v>5.40</c:v>
                </c:pt>
                <c:pt idx="136">
                  <c:v>2.48</c:v>
                </c:pt>
                <c:pt idx="137">
                  <c:v>5.84</c:v>
                </c:pt>
                <c:pt idx="138">
                  <c:v>5.30</c:v>
                </c:pt>
                <c:pt idx="139">
                  <c:v>2.57</c:v>
                </c:pt>
                <c:pt idx="140">
                  <c:v>5.97</c:v>
                </c:pt>
                <c:pt idx="141">
                  <c:v>8.92</c:v>
                </c:pt>
                <c:pt idx="142">
                  <c:v>12.50</c:v>
                </c:pt>
                <c:pt idx="143">
                  <c:v>7.40</c:v>
                </c:pt>
                <c:pt idx="144">
                  <c:v>7.59</c:v>
                </c:pt>
                <c:pt idx="145">
                  <c:v>34.07</c:v>
                </c:pt>
                <c:pt idx="146">
                  <c:v>30.01</c:v>
                </c:pt>
                <c:pt idx="147">
                  <c:v>23.60</c:v>
                </c:pt>
                <c:pt idx="148">
                  <c:v>25.56</c:v>
                </c:pt>
                <c:pt idx="149">
                  <c:v>36.33</c:v>
                </c:pt>
                <c:pt idx="150">
                  <c:v>66.36</c:v>
                </c:pt>
                <c:pt idx="151">
                  <c:v>127.99</c:v>
                </c:pt>
                <c:pt idx="152">
                  <c:v>88.21</c:v>
                </c:pt>
                <c:pt idx="153">
                  <c:v>143.81</c:v>
                </c:pt>
                <c:pt idx="154">
                  <c:v>151.74</c:v>
                </c:pt>
              </c:numCache>
            </c:numRef>
          </c:yVal>
        </c:ser>
        <c:ser>
          <c:idx val="2"/>
          <c:order val="2"/>
          <c:smooth val="0"/>
          <c:tx>
            <c:strRef>
              <c:f>Sheet1!$D$1</c:f>
              <c:strCache>
                <c:ptCount val="1"/>
                <c:pt idx="0">
                  <c:v>FLASH</c:v>
                </c:pt>
              </c:strCache>
            </c:strRef>
          </c:tx>
          <c:marker>
            <c:symbol val="none"/>
          </c:marker>
          <c:spPr>
            <a:ln>
              <a:solidFill>
                <a:srgbClr val="ce3131"/>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Sheet1!$D$2:$D$156</c:f>
              <c:numCache>
                <c:ptCount val="155"/>
                <c:pt idx="0">
                  <c:v>4525.87</c:v>
                </c:pt>
                <c:pt idx="1">
                  <c:v>4730.02</c:v>
                </c:pt>
                <c:pt idx="2">
                  <c:v>4509.07</c:v>
                </c:pt>
                <c:pt idx="3">
                  <c:v>2990.67</c:v>
                </c:pt>
                <c:pt idx="4">
                  <c:v>3197.88</c:v>
                </c:pt>
                <c:pt idx="5">
                  <c:v>2482.05</c:v>
                </c:pt>
                <c:pt idx="6">
                  <c:v>3358.74</c:v>
                </c:pt>
                <c:pt idx="7">
                  <c:v>1982.73</c:v>
                </c:pt>
                <c:pt idx="8">
                  <c:v>2571.64</c:v>
                </c:pt>
                <c:pt idx="9">
                  <c:v>1340.20</c:v>
                </c:pt>
                <c:pt idx="10">
                  <c:v>1272.87</c:v>
                </c:pt>
                <c:pt idx="11">
                  <c:v>1072.18</c:v>
                </c:pt>
                <c:pt idx="12">
                  <c:v>676.81</c:v>
                </c:pt>
                <c:pt idx="13">
                  <c:v>1670.00</c:v>
                </c:pt>
                <c:pt idx="14">
                  <c:v>3015.38</c:v>
                </c:pt>
                <c:pt idx="15">
                  <c:v>1783.89</c:v>
                </c:pt>
                <c:pt idx="16">
                  <c:v>2873.28</c:v>
                </c:pt>
                <c:pt idx="17">
                  <c:v>1427.08</c:v>
                </c:pt>
                <c:pt idx="18">
                  <c:v>5098.46</c:v>
                </c:pt>
                <c:pt idx="19">
                  <c:v>2500.32</c:v>
                </c:pt>
                <c:pt idx="20">
                  <c:v>2187.18</c:v>
                </c:pt>
                <c:pt idx="21">
                  <c:v>812.05</c:v>
                </c:pt>
                <c:pt idx="22">
                  <c:v>3612.68</c:v>
                </c:pt>
                <c:pt idx="23">
                  <c:v>1556.16</c:v>
                </c:pt>
                <c:pt idx="24">
                  <c:v>2725.19</c:v>
                </c:pt>
                <c:pt idx="25">
                  <c:v>2027.07</c:v>
                </c:pt>
                <c:pt idx="26">
                  <c:v>1951.62</c:v>
                </c:pt>
                <c:pt idx="27">
                  <c:v>3504.81</c:v>
                </c:pt>
                <c:pt idx="28">
                  <c:v>3860.77</c:v>
                </c:pt>
                <c:pt idx="29">
                  <c:v>1441.60</c:v>
                </c:pt>
                <c:pt idx="30">
                  <c:v>1913.05</c:v>
                </c:pt>
                <c:pt idx="31">
                  <c:v>3097.58</c:v>
                </c:pt>
                <c:pt idx="32">
                  <c:v>2756.87</c:v>
                </c:pt>
                <c:pt idx="33">
                  <c:v>2927.66</c:v>
                </c:pt>
                <c:pt idx="34">
                  <c:v>5209.86</c:v>
                </c:pt>
                <c:pt idx="35">
                  <c:v>2934.42</c:v>
                </c:pt>
                <c:pt idx="36">
                  <c:v>2032.08</c:v>
                </c:pt>
                <c:pt idx="37">
                  <c:v>1010.20</c:v>
                </c:pt>
                <c:pt idx="38">
                  <c:v>1565.95</c:v>
                </c:pt>
                <c:pt idx="39">
                  <c:v>4267.90</c:v>
                </c:pt>
                <c:pt idx="40">
                  <c:v>3571.83</c:v>
                </c:pt>
                <c:pt idx="41">
                  <c:v>1557.03</c:v>
                </c:pt>
                <c:pt idx="42">
                  <c:v>1515.30</c:v>
                </c:pt>
                <c:pt idx="43">
                  <c:v>2686.25</c:v>
                </c:pt>
                <c:pt idx="44">
                  <c:v>4934.82</c:v>
                </c:pt>
                <c:pt idx="45">
                  <c:v>2660.50</c:v>
                </c:pt>
                <c:pt idx="46">
                  <c:v>2079.71</c:v>
                </c:pt>
                <c:pt idx="47">
                  <c:v>2268.06</c:v>
                </c:pt>
                <c:pt idx="48">
                  <c:v>3108.48</c:v>
                </c:pt>
                <c:pt idx="49">
                  <c:v>3345.91</c:v>
                </c:pt>
                <c:pt idx="50">
                  <c:v>1763.96</c:v>
                </c:pt>
                <c:pt idx="51">
                  <c:v>2412.69</c:v>
                </c:pt>
                <c:pt idx="52">
                  <c:v>3549.06</c:v>
                </c:pt>
                <c:pt idx="53">
                  <c:v>1600.81</c:v>
                </c:pt>
                <c:pt idx="54">
                  <c:v>3099.99</c:v>
                </c:pt>
                <c:pt idx="55">
                  <c:v>4510.67</c:v>
                </c:pt>
                <c:pt idx="56">
                  <c:v>1876.48</c:v>
                </c:pt>
                <c:pt idx="57">
                  <c:v>2606.71</c:v>
                </c:pt>
                <c:pt idx="58">
                  <c:v>3738.22</c:v>
                </c:pt>
                <c:pt idx="59">
                  <c:v>4395.73</c:v>
                </c:pt>
                <c:pt idx="60">
                  <c:v>2617.76</c:v>
                </c:pt>
                <c:pt idx="61">
                  <c:v>2538.60</c:v>
                </c:pt>
                <c:pt idx="62">
                  <c:v>1718.55</c:v>
                </c:pt>
                <c:pt idx="63">
                  <c:v>2974.40</c:v>
                </c:pt>
                <c:pt idx="64">
                  <c:v>3226.96</c:v>
                </c:pt>
                <c:pt idx="65">
                  <c:v>3989.73</c:v>
                </c:pt>
                <c:pt idx="66">
                  <c:v>4516.28</c:v>
                </c:pt>
                <c:pt idx="67">
                  <c:v>2218.91</c:v>
                </c:pt>
                <c:pt idx="68">
                  <c:v>1271.87</c:v>
                </c:pt>
                <c:pt idx="69">
                  <c:v>1730.12</c:v>
                </c:pt>
                <c:pt idx="70">
                  <c:v>4455.55</c:v>
                </c:pt>
                <c:pt idx="71">
                  <c:v>3327.19</c:v>
                </c:pt>
                <c:pt idx="72">
                  <c:v>4298.46</c:v>
                </c:pt>
                <c:pt idx="73">
                  <c:v>2982.36</c:v>
                </c:pt>
                <c:pt idx="74">
                  <c:v>4587.74</c:v>
                </c:pt>
                <c:pt idx="75">
                  <c:v>4934.47</c:v>
                </c:pt>
                <c:pt idx="76">
                  <c:v>5509.10</c:v>
                </c:pt>
                <c:pt idx="77">
                  <c:v>2422.54</c:v>
                </c:pt>
                <c:pt idx="78">
                  <c:v>1878.87</c:v>
                </c:pt>
                <c:pt idx="79">
                  <c:v>4505.79</c:v>
                </c:pt>
                <c:pt idx="80">
                  <c:v>5566.45</c:v>
                </c:pt>
                <c:pt idx="81">
                  <c:v>6882.59</c:v>
                </c:pt>
                <c:pt idx="82">
                  <c:v>4159.97</c:v>
                </c:pt>
                <c:pt idx="83">
                  <c:v>3029.86</c:v>
                </c:pt>
                <c:pt idx="84">
                  <c:v>3268.50</c:v>
                </c:pt>
                <c:pt idx="85">
                  <c:v>2324.44</c:v>
                </c:pt>
                <c:pt idx="86">
                  <c:v>3370.14</c:v>
                </c:pt>
                <c:pt idx="87">
                  <c:v>3716.20</c:v>
                </c:pt>
                <c:pt idx="88">
                  <c:v>3760.24</c:v>
                </c:pt>
                <c:pt idx="89">
                  <c:v>3726.34</c:v>
                </c:pt>
                <c:pt idx="90">
                  <c:v>7068.09</c:v>
                </c:pt>
                <c:pt idx="91">
                  <c:v>5062.08</c:v>
                </c:pt>
                <c:pt idx="92">
                  <c:v>5333.11</c:v>
                </c:pt>
                <c:pt idx="93">
                  <c:v>3890.79</c:v>
                </c:pt>
                <c:pt idx="94">
                  <c:v>2226.75</c:v>
                </c:pt>
                <c:pt idx="95">
                  <c:v>3503.86</c:v>
                </c:pt>
                <c:pt idx="96">
                  <c:v>4734.77</c:v>
                </c:pt>
                <c:pt idx="97">
                  <c:v>6509.59</c:v>
                </c:pt>
                <c:pt idx="98">
                  <c:v>7229.95</c:v>
                </c:pt>
                <c:pt idx="99">
                  <c:v>7181.91</c:v>
                </c:pt>
                <c:pt idx="100">
                  <c:v>6961.35</c:v>
                </c:pt>
                <c:pt idx="101">
                  <c:v>6422.51</c:v>
                </c:pt>
                <c:pt idx="102">
                  <c:v>4117.34</c:v>
                </c:pt>
                <c:pt idx="103">
                  <c:v>5373.70</c:v>
                </c:pt>
                <c:pt idx="104">
                  <c:v>6310.58</c:v>
                </c:pt>
                <c:pt idx="105">
                  <c:v>7851.63</c:v>
                </c:pt>
                <c:pt idx="106">
                  <c:v>11008.70</c:v>
                </c:pt>
                <c:pt idx="107">
                  <c:v>12296.13</c:v>
                </c:pt>
                <c:pt idx="108">
                  <c:v>7142.94</c:v>
                </c:pt>
                <c:pt idx="109">
                  <c:v>8819.73</c:v>
                </c:pt>
                <c:pt idx="110">
                  <c:v>7239.28</c:v>
                </c:pt>
                <c:pt idx="111">
                  <c:v>8891.30</c:v>
                </c:pt>
                <c:pt idx="112">
                  <c:v>9586.93</c:v>
                </c:pt>
                <c:pt idx="113">
                  <c:v>8581.20</c:v>
                </c:pt>
                <c:pt idx="114">
                  <c:v>10626.76</c:v>
                </c:pt>
                <c:pt idx="115">
                  <c:v>10136.90</c:v>
                </c:pt>
                <c:pt idx="116">
                  <c:v>10121.59</c:v>
                </c:pt>
                <c:pt idx="117">
                  <c:v>10141.59</c:v>
                </c:pt>
                <c:pt idx="118">
                  <c:v>6532.54</c:v>
                </c:pt>
                <c:pt idx="119">
                  <c:v>2655.32</c:v>
                </c:pt>
                <c:pt idx="120">
                  <c:v>1337.39</c:v>
                </c:pt>
                <c:pt idx="121">
                  <c:v>4148.65</c:v>
                </c:pt>
                <c:pt idx="122">
                  <c:v>4379.32</c:v>
                </c:pt>
                <c:pt idx="123">
                  <c:v>3607.84</c:v>
                </c:pt>
                <c:pt idx="124">
                  <c:v>3003.20</c:v>
                </c:pt>
                <c:pt idx="125">
                  <c:v>2006.34</c:v>
                </c:pt>
                <c:pt idx="126">
                  <c:v>3379.52</c:v>
                </c:pt>
                <c:pt idx="127">
                  <c:v>2128.36</c:v>
                </c:pt>
                <c:pt idx="128">
                  <c:v>810.30</c:v>
                </c:pt>
                <c:pt idx="129">
                  <c:v>1583.99</c:v>
                </c:pt>
                <c:pt idx="130">
                  <c:v>3942.70</c:v>
                </c:pt>
                <c:pt idx="131">
                  <c:v>962.75</c:v>
                </c:pt>
                <c:pt idx="132">
                  <c:v>1248.21</c:v>
                </c:pt>
                <c:pt idx="133">
                  <c:v>1050.05</c:v>
                </c:pt>
                <c:pt idx="134">
                  <c:v>814.43</c:v>
                </c:pt>
                <c:pt idx="135">
                  <c:v>1249.22</c:v>
                </c:pt>
                <c:pt idx="136">
                  <c:v>1152.43</c:v>
                </c:pt>
                <c:pt idx="137">
                  <c:v>1072.60</c:v>
                </c:pt>
                <c:pt idx="138">
                  <c:v>1427.39</c:v>
                </c:pt>
                <c:pt idx="139">
                  <c:v>1580.88</c:v>
                </c:pt>
                <c:pt idx="140">
                  <c:v>1569.90</c:v>
                </c:pt>
                <c:pt idx="141">
                  <c:v>1936.77</c:v>
                </c:pt>
                <c:pt idx="142">
                  <c:v>2036.90</c:v>
                </c:pt>
                <c:pt idx="143">
                  <c:v>1481.56</c:v>
                </c:pt>
                <c:pt idx="144">
                  <c:v>4196.57</c:v>
                </c:pt>
                <c:pt idx="145">
                  <c:v>4923.98</c:v>
                </c:pt>
                <c:pt idx="146">
                  <c:v>3851.39</c:v>
                </c:pt>
                <c:pt idx="147">
                  <c:v>3069.23</c:v>
                </c:pt>
                <c:pt idx="148">
                  <c:v>3505.36</c:v>
                </c:pt>
                <c:pt idx="149">
                  <c:v>4146.08</c:v>
                </c:pt>
                <c:pt idx="150">
                  <c:v>2888.26</c:v>
                </c:pt>
                <c:pt idx="151">
                  <c:v>3543.37</c:v>
                </c:pt>
                <c:pt idx="152">
                  <c:v>2820.02</c:v>
                </c:pt>
                <c:pt idx="153">
                  <c:v>3797.58</c:v>
                </c:pt>
                <c:pt idx="154">
                  <c:v>3503.04</c:v>
                </c:pt>
              </c:numCache>
            </c:numRef>
          </c:yVal>
        </c:ser>
        <c:ser>
          <c:idx val="3"/>
          <c:order val="3"/>
          <c:smooth val="0"/>
          <c:tx>
            <c:strRef>
              <c:f>Sheet1!$E$1</c:f>
              <c:strCache>
                <c:ptCount val="1"/>
                <c:pt idx="0">
                  <c:v>SAS</c:v>
                </c:pt>
              </c:strCache>
            </c:strRef>
          </c:tx>
          <c:marker>
            <c:symbol val="none"/>
          </c:marker>
          <c:spPr>
            <a:ln>
              <a:solidFill>
                <a:srgbClr val="babcbe"/>
              </a:solidFill>
            </a:ln>
          </c:spPr>
          <c:xVal>
            <c:numRef>
              <c:f>Sheet1!$A$2:$A$156</c:f>
              <c:numCache>
                <c:formatCode>h:mm;@</c:formatCode>
                <c:ptCount val="155"/>
                <c:pt idx="0">
                  <c:v>42035.58670138889</c:v>
                </c:pt>
                <c:pt idx="1">
                  <c:v>42035.59017361111</c:v>
                </c:pt>
                <c:pt idx="2">
                  <c:v>42035.59365740741</c:v>
                </c:pt>
                <c:pt idx="3">
                  <c:v>42035.597129629634</c:v>
                </c:pt>
                <c:pt idx="4">
                  <c:v>42035.60060185185</c:v>
                </c:pt>
                <c:pt idx="5">
                  <c:v>42035.6040625</c:v>
                </c:pt>
                <c:pt idx="6">
                  <c:v>42035.60753472222</c:v>
                </c:pt>
                <c:pt idx="7">
                  <c:v>42035.61100694444</c:v>
                </c:pt>
                <c:pt idx="8">
                  <c:v>42035.61447916667</c:v>
                </c:pt>
                <c:pt idx="9">
                  <c:v>42035.61796296296</c:v>
                </c:pt>
                <c:pt idx="10">
                  <c:v>42035.62143518518</c:v>
                </c:pt>
                <c:pt idx="11">
                  <c:v>42035.62490740741</c:v>
                </c:pt>
                <c:pt idx="12">
                  <c:v>42035.62836805556</c:v>
                </c:pt>
                <c:pt idx="13">
                  <c:v>42035.631840277776</c:v>
                </c:pt>
                <c:pt idx="14">
                  <c:v>42035.6353125</c:v>
                </c:pt>
                <c:pt idx="15">
                  <c:v>42035.63878472222</c:v>
                </c:pt>
                <c:pt idx="16">
                  <c:v>42035.64226851852</c:v>
                </c:pt>
                <c:pt idx="17">
                  <c:v>42035.64574074074</c:v>
                </c:pt>
                <c:pt idx="18">
                  <c:v>42035.64921296296</c:v>
                </c:pt>
                <c:pt idx="19">
                  <c:v>42035.65267361111</c:v>
                </c:pt>
                <c:pt idx="20">
                  <c:v>42035.65614583333</c:v>
                </c:pt>
                <c:pt idx="21">
                  <c:v>42035.65961805556</c:v>
                </c:pt>
                <c:pt idx="22">
                  <c:v>42035.663090277776</c:v>
                </c:pt>
                <c:pt idx="23">
                  <c:v>42035.66657407407</c:v>
                </c:pt>
                <c:pt idx="24">
                  <c:v>42035.6700462963</c:v>
                </c:pt>
                <c:pt idx="25">
                  <c:v>42035.67351851852</c:v>
                </c:pt>
                <c:pt idx="26">
                  <c:v>42035.67697916667</c:v>
                </c:pt>
                <c:pt idx="27">
                  <c:v>42035.68045138889</c:v>
                </c:pt>
                <c:pt idx="28">
                  <c:v>42035.68392361111</c:v>
                </c:pt>
                <c:pt idx="29">
                  <c:v>42035.68739583333</c:v>
                </c:pt>
                <c:pt idx="30">
                  <c:v>42035.690879629634</c:v>
                </c:pt>
                <c:pt idx="31">
                  <c:v>42035.69435185185</c:v>
                </c:pt>
                <c:pt idx="32">
                  <c:v>42035.69782407407</c:v>
                </c:pt>
                <c:pt idx="33">
                  <c:v>42035.70128472222</c:v>
                </c:pt>
                <c:pt idx="34">
                  <c:v>42035.70475694444</c:v>
                </c:pt>
                <c:pt idx="35">
                  <c:v>42035.70822916667</c:v>
                </c:pt>
                <c:pt idx="36">
                  <c:v>42035.71170138889</c:v>
                </c:pt>
                <c:pt idx="37">
                  <c:v>42035.71518518518</c:v>
                </c:pt>
                <c:pt idx="38">
                  <c:v>42035.71865740741</c:v>
                </c:pt>
                <c:pt idx="39">
                  <c:v>42035.722129629634</c:v>
                </c:pt>
                <c:pt idx="40">
                  <c:v>42035.725590277776</c:v>
                </c:pt>
                <c:pt idx="41">
                  <c:v>42035.7290625</c:v>
                </c:pt>
                <c:pt idx="42">
                  <c:v>42035.73253472222</c:v>
                </c:pt>
                <c:pt idx="43">
                  <c:v>42035.73600694444</c:v>
                </c:pt>
                <c:pt idx="44">
                  <c:v>42035.73949074074</c:v>
                </c:pt>
                <c:pt idx="45">
                  <c:v>42035.74296296296</c:v>
                </c:pt>
                <c:pt idx="46">
                  <c:v>42035.74643518518</c:v>
                </c:pt>
                <c:pt idx="47">
                  <c:v>42035.74989583333</c:v>
                </c:pt>
                <c:pt idx="48">
                  <c:v>42035.75336805556</c:v>
                </c:pt>
                <c:pt idx="49">
                  <c:v>42035.756840277776</c:v>
                </c:pt>
                <c:pt idx="50">
                  <c:v>42035.7603125</c:v>
                </c:pt>
                <c:pt idx="51">
                  <c:v>42035.7637962963</c:v>
                </c:pt>
                <c:pt idx="52">
                  <c:v>42035.76726851852</c:v>
                </c:pt>
                <c:pt idx="53">
                  <c:v>42035.77074074074</c:v>
                </c:pt>
                <c:pt idx="54">
                  <c:v>42035.77420138889</c:v>
                </c:pt>
                <c:pt idx="55">
                  <c:v>42035.77767361111</c:v>
                </c:pt>
                <c:pt idx="56">
                  <c:v>42035.78114583333</c:v>
                </c:pt>
                <c:pt idx="57">
                  <c:v>42035.78461805556</c:v>
                </c:pt>
                <c:pt idx="58">
                  <c:v>42035.78810185185</c:v>
                </c:pt>
                <c:pt idx="59">
                  <c:v>42035.79157407407</c:v>
                </c:pt>
                <c:pt idx="60">
                  <c:v>42035.7950462963</c:v>
                </c:pt>
                <c:pt idx="61">
                  <c:v>42035.79850694444</c:v>
                </c:pt>
                <c:pt idx="62">
                  <c:v>42035.80197916667</c:v>
                </c:pt>
                <c:pt idx="63">
                  <c:v>42035.80545138889</c:v>
                </c:pt>
                <c:pt idx="64">
                  <c:v>42035.80892361111</c:v>
                </c:pt>
                <c:pt idx="65">
                  <c:v>42035.81240740741</c:v>
                </c:pt>
                <c:pt idx="66">
                  <c:v>42035.815879629634</c:v>
                </c:pt>
                <c:pt idx="67">
                  <c:v>42035.81935185185</c:v>
                </c:pt>
                <c:pt idx="68">
                  <c:v>42035.8228125</c:v>
                </c:pt>
                <c:pt idx="69">
                  <c:v>42035.82628472222</c:v>
                </c:pt>
                <c:pt idx="70">
                  <c:v>42035.82975694444</c:v>
                </c:pt>
                <c:pt idx="71">
                  <c:v>42035.83322916667</c:v>
                </c:pt>
                <c:pt idx="72">
                  <c:v>42035.83671296296</c:v>
                </c:pt>
                <c:pt idx="73">
                  <c:v>42035.84018518518</c:v>
                </c:pt>
                <c:pt idx="74">
                  <c:v>42035.84365740741</c:v>
                </c:pt>
                <c:pt idx="75">
                  <c:v>42035.84711805556</c:v>
                </c:pt>
                <c:pt idx="76">
                  <c:v>42035.850590277776</c:v>
                </c:pt>
                <c:pt idx="77">
                  <c:v>42035.8540625</c:v>
                </c:pt>
                <c:pt idx="78">
                  <c:v>42035.85753472222</c:v>
                </c:pt>
                <c:pt idx="79">
                  <c:v>42035.86101851852</c:v>
                </c:pt>
                <c:pt idx="80">
                  <c:v>42035.86449074074</c:v>
                </c:pt>
                <c:pt idx="81">
                  <c:v>42035.86795138889</c:v>
                </c:pt>
                <c:pt idx="82">
                  <c:v>42035.87142361111</c:v>
                </c:pt>
                <c:pt idx="83">
                  <c:v>42035.87489583333</c:v>
                </c:pt>
                <c:pt idx="84">
                  <c:v>42035.87836805556</c:v>
                </c:pt>
                <c:pt idx="85">
                  <c:v>42035.881840277776</c:v>
                </c:pt>
                <c:pt idx="86">
                  <c:v>42035.88532407407</c:v>
                </c:pt>
                <c:pt idx="87">
                  <c:v>42035.8887962963</c:v>
                </c:pt>
                <c:pt idx="88">
                  <c:v>42035.89225694444</c:v>
                </c:pt>
                <c:pt idx="89">
                  <c:v>42035.89572916667</c:v>
                </c:pt>
                <c:pt idx="90">
                  <c:v>42035.89920138889</c:v>
                </c:pt>
                <c:pt idx="91">
                  <c:v>42035.90267361111</c:v>
                </c:pt>
                <c:pt idx="92">
                  <c:v>42035.90615740741</c:v>
                </c:pt>
                <c:pt idx="93">
                  <c:v>42035.909629629634</c:v>
                </c:pt>
                <c:pt idx="94">
                  <c:v>42035.91310185185</c:v>
                </c:pt>
                <c:pt idx="95">
                  <c:v>42035.9165625</c:v>
                </c:pt>
                <c:pt idx="96">
                  <c:v>42035.92003472222</c:v>
                </c:pt>
                <c:pt idx="97">
                  <c:v>42035.92350694444</c:v>
                </c:pt>
                <c:pt idx="98">
                  <c:v>42035.92697916667</c:v>
                </c:pt>
                <c:pt idx="99">
                  <c:v>42035.93046296296</c:v>
                </c:pt>
                <c:pt idx="100">
                  <c:v>42035.93393518518</c:v>
                </c:pt>
                <c:pt idx="101">
                  <c:v>42035.93740740741</c:v>
                </c:pt>
                <c:pt idx="102">
                  <c:v>42035.94086805556</c:v>
                </c:pt>
                <c:pt idx="103">
                  <c:v>42035.944340277776</c:v>
                </c:pt>
                <c:pt idx="104">
                  <c:v>42035.9478125</c:v>
                </c:pt>
                <c:pt idx="105">
                  <c:v>42035.95128472222</c:v>
                </c:pt>
                <c:pt idx="106">
                  <c:v>42035.95476851852</c:v>
                </c:pt>
                <c:pt idx="107">
                  <c:v>42035.95824074074</c:v>
                </c:pt>
                <c:pt idx="108">
                  <c:v>42035.96171296296</c:v>
                </c:pt>
                <c:pt idx="109">
                  <c:v>42035.96517361111</c:v>
                </c:pt>
                <c:pt idx="110">
                  <c:v>42035.96864583333</c:v>
                </c:pt>
                <c:pt idx="111">
                  <c:v>42035.97211805556</c:v>
                </c:pt>
                <c:pt idx="112">
                  <c:v>42035.975590277776</c:v>
                </c:pt>
                <c:pt idx="113">
                  <c:v>42035.97907407407</c:v>
                </c:pt>
                <c:pt idx="114">
                  <c:v>42035.9825462963</c:v>
                </c:pt>
                <c:pt idx="115">
                  <c:v>42035.98601851852</c:v>
                </c:pt>
                <c:pt idx="116">
                  <c:v>42035.98947916667</c:v>
                </c:pt>
                <c:pt idx="117">
                  <c:v>42035.99295138889</c:v>
                </c:pt>
                <c:pt idx="118">
                  <c:v>42035.99642361111</c:v>
                </c:pt>
                <c:pt idx="119">
                  <c:v>42035.99989583333</c:v>
                </c:pt>
                <c:pt idx="120">
                  <c:v>42036.003379629634</c:v>
                </c:pt>
                <c:pt idx="121">
                  <c:v>42036.00685185185</c:v>
                </c:pt>
                <c:pt idx="122">
                  <c:v>42036.01032407407</c:v>
                </c:pt>
                <c:pt idx="123">
                  <c:v>42036.01378472222</c:v>
                </c:pt>
                <c:pt idx="124">
                  <c:v>42036.01725694444</c:v>
                </c:pt>
                <c:pt idx="125">
                  <c:v>42036.02072916667</c:v>
                </c:pt>
                <c:pt idx="126">
                  <c:v>42036.02420138889</c:v>
                </c:pt>
                <c:pt idx="127">
                  <c:v>42036.02768518518</c:v>
                </c:pt>
                <c:pt idx="128">
                  <c:v>42036.03115740741</c:v>
                </c:pt>
                <c:pt idx="129">
                  <c:v>42036.034629629634</c:v>
                </c:pt>
                <c:pt idx="130">
                  <c:v>42036.038090277776</c:v>
                </c:pt>
                <c:pt idx="131">
                  <c:v>42036.0415625</c:v>
                </c:pt>
                <c:pt idx="132">
                  <c:v>42036.04503472222</c:v>
                </c:pt>
                <c:pt idx="133">
                  <c:v>42036.04850694444</c:v>
                </c:pt>
                <c:pt idx="134">
                  <c:v>42036.05199074074</c:v>
                </c:pt>
                <c:pt idx="135">
                  <c:v>42036.05546296296</c:v>
                </c:pt>
                <c:pt idx="136">
                  <c:v>42036.05893518518</c:v>
                </c:pt>
                <c:pt idx="137">
                  <c:v>42036.06239583333</c:v>
                </c:pt>
                <c:pt idx="138">
                  <c:v>42036.06586805556</c:v>
                </c:pt>
                <c:pt idx="139">
                  <c:v>42036.069340277776</c:v>
                </c:pt>
                <c:pt idx="140">
                  <c:v>42036.0728125</c:v>
                </c:pt>
                <c:pt idx="141">
                  <c:v>42036.0762962963</c:v>
                </c:pt>
                <c:pt idx="142">
                  <c:v>42036.07976851852</c:v>
                </c:pt>
                <c:pt idx="143">
                  <c:v>42036.08324074074</c:v>
                </c:pt>
                <c:pt idx="144">
                  <c:v>42036.08670138889</c:v>
                </c:pt>
                <c:pt idx="145">
                  <c:v>42036.09017361111</c:v>
                </c:pt>
                <c:pt idx="146">
                  <c:v>42036.09364583333</c:v>
                </c:pt>
                <c:pt idx="147">
                  <c:v>42036.09711805556</c:v>
                </c:pt>
                <c:pt idx="148">
                  <c:v>42036.10060185185</c:v>
                </c:pt>
                <c:pt idx="149">
                  <c:v>42036.10407407407</c:v>
                </c:pt>
                <c:pt idx="150">
                  <c:v>42036.1075462963</c:v>
                </c:pt>
                <c:pt idx="151">
                  <c:v>42036.11100694444</c:v>
                </c:pt>
                <c:pt idx="152">
                  <c:v>42036.11447916667</c:v>
                </c:pt>
                <c:pt idx="153">
                  <c:v>42036.11795138889</c:v>
                </c:pt>
                <c:pt idx="154">
                  <c:v>42036.12142361111</c:v>
                </c:pt>
              </c:numCache>
            </c:numRef>
          </c:xVal>
          <c:yVal>
            <c:numRef>
              <c:f>Sheet1!$E$2:$E$156</c:f>
              <c:numCache>
                <c:ptCount val="155"/>
                <c:pt idx="0">
                  <c:v>187.10</c:v>
                </c:pt>
                <c:pt idx="1">
                  <c:v>217.44</c:v>
                </c:pt>
                <c:pt idx="2">
                  <c:v>200.67</c:v>
                </c:pt>
                <c:pt idx="3">
                  <c:v>197.06</c:v>
                </c:pt>
                <c:pt idx="4">
                  <c:v>246.26</c:v>
                </c:pt>
                <c:pt idx="5">
                  <c:v>169.85</c:v>
                </c:pt>
                <c:pt idx="6">
                  <c:v>178.39</c:v>
                </c:pt>
                <c:pt idx="7">
                  <c:v>157.11</c:v>
                </c:pt>
                <c:pt idx="8">
                  <c:v>160.63</c:v>
                </c:pt>
                <c:pt idx="9">
                  <c:v>157.87</c:v>
                </c:pt>
                <c:pt idx="10">
                  <c:v>140.32</c:v>
                </c:pt>
                <c:pt idx="11">
                  <c:v>141.83</c:v>
                </c:pt>
                <c:pt idx="12">
                  <c:v>137.09</c:v>
                </c:pt>
                <c:pt idx="13">
                  <c:v>161.36</c:v>
                </c:pt>
                <c:pt idx="14">
                  <c:v>156.15</c:v>
                </c:pt>
                <c:pt idx="15">
                  <c:v>149.33</c:v>
                </c:pt>
                <c:pt idx="16">
                  <c:v>165.69</c:v>
                </c:pt>
                <c:pt idx="17">
                  <c:v>165.92</c:v>
                </c:pt>
                <c:pt idx="18">
                  <c:v>170.75</c:v>
                </c:pt>
                <c:pt idx="19">
                  <c:v>179.83</c:v>
                </c:pt>
                <c:pt idx="20">
                  <c:v>156.23</c:v>
                </c:pt>
                <c:pt idx="21">
                  <c:v>152.79</c:v>
                </c:pt>
                <c:pt idx="22">
                  <c:v>157.04</c:v>
                </c:pt>
                <c:pt idx="23">
                  <c:v>158.09</c:v>
                </c:pt>
                <c:pt idx="24">
                  <c:v>159.50</c:v>
                </c:pt>
                <c:pt idx="25">
                  <c:v>164.19</c:v>
                </c:pt>
                <c:pt idx="26">
                  <c:v>163.86</c:v>
                </c:pt>
                <c:pt idx="27">
                  <c:v>175.52</c:v>
                </c:pt>
                <c:pt idx="28">
                  <c:v>189.30</c:v>
                </c:pt>
                <c:pt idx="29">
                  <c:v>175.27</c:v>
                </c:pt>
                <c:pt idx="30">
                  <c:v>163.01</c:v>
                </c:pt>
                <c:pt idx="31">
                  <c:v>167.40</c:v>
                </c:pt>
                <c:pt idx="32">
                  <c:v>170.81</c:v>
                </c:pt>
                <c:pt idx="33">
                  <c:v>167.95</c:v>
                </c:pt>
                <c:pt idx="34">
                  <c:v>201.23</c:v>
                </c:pt>
                <c:pt idx="35">
                  <c:v>165.18</c:v>
                </c:pt>
                <c:pt idx="36">
                  <c:v>167.05</c:v>
                </c:pt>
                <c:pt idx="37">
                  <c:v>154.15</c:v>
                </c:pt>
                <c:pt idx="38">
                  <c:v>156.24</c:v>
                </c:pt>
                <c:pt idx="39">
                  <c:v>176.82</c:v>
                </c:pt>
                <c:pt idx="40">
                  <c:v>199.26</c:v>
                </c:pt>
                <c:pt idx="41">
                  <c:v>155.88</c:v>
                </c:pt>
                <c:pt idx="42">
                  <c:v>155.78</c:v>
                </c:pt>
                <c:pt idx="43">
                  <c:v>175.06</c:v>
                </c:pt>
                <c:pt idx="44">
                  <c:v>169.93</c:v>
                </c:pt>
                <c:pt idx="45">
                  <c:v>169.81</c:v>
                </c:pt>
                <c:pt idx="46">
                  <c:v>157.33</c:v>
                </c:pt>
                <c:pt idx="47">
                  <c:v>159.34</c:v>
                </c:pt>
                <c:pt idx="48">
                  <c:v>172.03</c:v>
                </c:pt>
                <c:pt idx="49">
                  <c:v>183.64</c:v>
                </c:pt>
                <c:pt idx="50">
                  <c:v>169.00</c:v>
                </c:pt>
                <c:pt idx="51">
                  <c:v>164.74</c:v>
                </c:pt>
                <c:pt idx="52">
                  <c:v>183.35</c:v>
                </c:pt>
                <c:pt idx="53">
                  <c:v>169.06</c:v>
                </c:pt>
                <c:pt idx="54">
                  <c:v>165.45</c:v>
                </c:pt>
                <c:pt idx="55">
                  <c:v>168.13</c:v>
                </c:pt>
                <c:pt idx="56">
                  <c:v>148.73</c:v>
                </c:pt>
                <c:pt idx="57">
                  <c:v>175.12</c:v>
                </c:pt>
                <c:pt idx="58">
                  <c:v>182.03</c:v>
                </c:pt>
                <c:pt idx="59">
                  <c:v>193.89</c:v>
                </c:pt>
                <c:pt idx="60">
                  <c:v>180.79</c:v>
                </c:pt>
                <c:pt idx="61">
                  <c:v>183.90</c:v>
                </c:pt>
                <c:pt idx="62">
                  <c:v>162.77</c:v>
                </c:pt>
                <c:pt idx="63">
                  <c:v>166.60</c:v>
                </c:pt>
                <c:pt idx="64">
                  <c:v>197.84</c:v>
                </c:pt>
                <c:pt idx="65">
                  <c:v>204.71</c:v>
                </c:pt>
                <c:pt idx="66">
                  <c:v>222.47</c:v>
                </c:pt>
                <c:pt idx="67">
                  <c:v>182.10</c:v>
                </c:pt>
                <c:pt idx="68">
                  <c:v>164.54</c:v>
                </c:pt>
                <c:pt idx="69">
                  <c:v>169.10</c:v>
                </c:pt>
                <c:pt idx="70">
                  <c:v>183.11</c:v>
                </c:pt>
                <c:pt idx="71">
                  <c:v>177.21</c:v>
                </c:pt>
                <c:pt idx="72">
                  <c:v>218.38</c:v>
                </c:pt>
                <c:pt idx="73">
                  <c:v>221.43</c:v>
                </c:pt>
                <c:pt idx="74">
                  <c:v>196.17</c:v>
                </c:pt>
                <c:pt idx="75">
                  <c:v>223.25</c:v>
                </c:pt>
                <c:pt idx="76">
                  <c:v>219.75</c:v>
                </c:pt>
                <c:pt idx="77">
                  <c:v>213.76</c:v>
                </c:pt>
                <c:pt idx="78">
                  <c:v>174.81</c:v>
                </c:pt>
                <c:pt idx="79">
                  <c:v>213.76</c:v>
                </c:pt>
                <c:pt idx="80">
                  <c:v>232.50</c:v>
                </c:pt>
                <c:pt idx="81">
                  <c:v>265.09</c:v>
                </c:pt>
                <c:pt idx="82">
                  <c:v>243.67</c:v>
                </c:pt>
                <c:pt idx="83">
                  <c:v>196.23</c:v>
                </c:pt>
                <c:pt idx="84">
                  <c:v>193.92</c:v>
                </c:pt>
                <c:pt idx="85">
                  <c:v>196.61</c:v>
                </c:pt>
                <c:pt idx="86">
                  <c:v>178.71</c:v>
                </c:pt>
                <c:pt idx="87">
                  <c:v>192.74</c:v>
                </c:pt>
                <c:pt idx="88">
                  <c:v>190.57</c:v>
                </c:pt>
                <c:pt idx="89">
                  <c:v>206.44</c:v>
                </c:pt>
                <c:pt idx="90">
                  <c:v>259.76</c:v>
                </c:pt>
                <c:pt idx="91">
                  <c:v>227.17</c:v>
                </c:pt>
                <c:pt idx="92">
                  <c:v>241.14</c:v>
                </c:pt>
                <c:pt idx="93">
                  <c:v>253.99</c:v>
                </c:pt>
                <c:pt idx="94">
                  <c:v>208.26</c:v>
                </c:pt>
                <c:pt idx="95">
                  <c:v>218.57</c:v>
                </c:pt>
                <c:pt idx="96">
                  <c:v>227.81</c:v>
                </c:pt>
                <c:pt idx="97">
                  <c:v>276.02</c:v>
                </c:pt>
                <c:pt idx="98">
                  <c:v>301.53</c:v>
                </c:pt>
                <c:pt idx="99">
                  <c:v>317.17</c:v>
                </c:pt>
                <c:pt idx="100">
                  <c:v>307.76</c:v>
                </c:pt>
                <c:pt idx="101">
                  <c:v>319.99</c:v>
                </c:pt>
                <c:pt idx="102">
                  <c:v>297.00</c:v>
                </c:pt>
                <c:pt idx="103">
                  <c:v>281.63</c:v>
                </c:pt>
                <c:pt idx="104">
                  <c:v>278.84</c:v>
                </c:pt>
                <c:pt idx="105">
                  <c:v>299.04</c:v>
                </c:pt>
                <c:pt idx="106">
                  <c:v>282.57</c:v>
                </c:pt>
                <c:pt idx="107">
                  <c:v>293.29</c:v>
                </c:pt>
                <c:pt idx="108">
                  <c:v>312.34</c:v>
                </c:pt>
                <c:pt idx="109">
                  <c:v>307.84</c:v>
                </c:pt>
                <c:pt idx="110">
                  <c:v>291.19</c:v>
                </c:pt>
                <c:pt idx="111">
                  <c:v>289.39</c:v>
                </c:pt>
                <c:pt idx="112">
                  <c:v>313.15</c:v>
                </c:pt>
                <c:pt idx="113">
                  <c:v>296.86</c:v>
                </c:pt>
                <c:pt idx="114">
                  <c:v>303.90</c:v>
                </c:pt>
                <c:pt idx="115">
                  <c:v>282.97</c:v>
                </c:pt>
                <c:pt idx="116">
                  <c:v>290.68</c:v>
                </c:pt>
                <c:pt idx="117">
                  <c:v>292.99</c:v>
                </c:pt>
                <c:pt idx="118">
                  <c:v>296.70</c:v>
                </c:pt>
                <c:pt idx="119">
                  <c:v>281.14</c:v>
                </c:pt>
                <c:pt idx="120">
                  <c:v>187.48</c:v>
                </c:pt>
                <c:pt idx="121">
                  <c:v>256.64</c:v>
                </c:pt>
                <c:pt idx="122">
                  <c:v>259.32</c:v>
                </c:pt>
                <c:pt idx="123">
                  <c:v>224.32</c:v>
                </c:pt>
                <c:pt idx="124">
                  <c:v>207.20</c:v>
                </c:pt>
                <c:pt idx="125">
                  <c:v>178.36</c:v>
                </c:pt>
                <c:pt idx="126">
                  <c:v>192.45</c:v>
                </c:pt>
                <c:pt idx="127">
                  <c:v>730.62</c:v>
                </c:pt>
                <c:pt idx="128">
                  <c:v>797.34</c:v>
                </c:pt>
                <c:pt idx="129">
                  <c:v>624.53</c:v>
                </c:pt>
                <c:pt idx="130">
                  <c:v>921.28</c:v>
                </c:pt>
                <c:pt idx="131">
                  <c:v>724.07</c:v>
                </c:pt>
                <c:pt idx="132">
                  <c:v>467.60</c:v>
                </c:pt>
                <c:pt idx="133">
                  <c:v>181.05</c:v>
                </c:pt>
                <c:pt idx="134">
                  <c:v>154.33</c:v>
                </c:pt>
                <c:pt idx="135">
                  <c:v>167.14</c:v>
                </c:pt>
                <c:pt idx="136">
                  <c:v>164.23</c:v>
                </c:pt>
                <c:pt idx="137">
                  <c:v>156.94</c:v>
                </c:pt>
                <c:pt idx="138">
                  <c:v>169.87</c:v>
                </c:pt>
                <c:pt idx="139">
                  <c:v>164.37</c:v>
                </c:pt>
                <c:pt idx="140">
                  <c:v>166.77</c:v>
                </c:pt>
                <c:pt idx="141">
                  <c:v>171.97</c:v>
                </c:pt>
                <c:pt idx="142">
                  <c:v>176.57</c:v>
                </c:pt>
                <c:pt idx="143">
                  <c:v>162.35</c:v>
                </c:pt>
                <c:pt idx="144">
                  <c:v>217.01</c:v>
                </c:pt>
                <c:pt idx="145">
                  <c:v>230.81</c:v>
                </c:pt>
                <c:pt idx="146">
                  <c:v>209.07</c:v>
                </c:pt>
                <c:pt idx="147">
                  <c:v>225.07</c:v>
                </c:pt>
                <c:pt idx="148">
                  <c:v>212.96</c:v>
                </c:pt>
                <c:pt idx="149">
                  <c:v>219.11</c:v>
                </c:pt>
                <c:pt idx="150">
                  <c:v>199.85</c:v>
                </c:pt>
                <c:pt idx="151">
                  <c:v>203.71</c:v>
                </c:pt>
                <c:pt idx="152">
                  <c:v>196.51</c:v>
                </c:pt>
                <c:pt idx="153">
                  <c:v>208.89</c:v>
                </c:pt>
                <c:pt idx="154">
                  <c:v>220.15</c:v>
                </c:pt>
              </c:numCache>
            </c:numRef>
          </c:yVal>
        </c:ser>
        <c:axId val="81357596"/>
        <c:axId val="81357597"/>
      </c:scatterChart>
      <c:valAx>
        <c:axId val="81357596"/>
        <c:scaling>
          <c:orientation val="minMax"/>
          <c:max val="42036.12142361111"/>
          <c:min val="42035.583333333336"/>
        </c:scaling>
        <c:delete val="0"/>
        <c:axPos val="b"/>
        <c:numFmt formatCode="h:mm;@" sourceLinked="1"/>
        <c:tickLblPos val="nextTo"/>
        <c:txPr>
          <a:bodyPr rot="0" vert="horz"/>
          <a:lstStyle/>
          <a:p>
            <a:pPr>
              <a:defRPr/>
            </a:pPr>
            <a:endParaRPr lang="en-US"/>
          </a:p>
        </c:txPr>
        <c:crossAx val="81357597"/>
        <c:crosses val="autoZero"/>
      </c:valAx>
      <c:valAx>
        <c:axId val="81357597"/>
        <c:scaling>
          <c:orientation val="minMax"/>
        </c:scaling>
        <c:delete val="0"/>
        <c:axPos val="l"/>
        <c:title>
          <c:tx>
            <c:rich>
              <a:bodyPr rot="-5400000" vert="horz"/>
              <a:lstStyle/>
              <a:p>
                <a:pPr>
                  <a:defRPr/>
                </a:pPr>
                <a:r>
                  <a:rPr lang="en-US"/>
                  <a:t>Disk IOPS</a:t>
                </a:r>
              </a:p>
            </c:rich>
          </c:tx>
          <c:layout/>
          <c:overlay val="0"/>
        </c:title>
        <c:numFmt formatCode="#,##0" sourceLinked="0"/>
        <c:majorTickMark val="cross"/>
        <c:minorTickMark val="cross"/>
        <c:tickLblPos val="nextTo"/>
        <c:crossAx val="81357596"/>
        <c:crosses val="autoZero"/>
        <c:crossBetween val="midCat"/>
      </c:valAx>
      <c:spPr>
        <a:noFill/>
      </c:spPr>
    </c:plotArea>
    <c:legend>
      <c:legendPos val="t"/>
      <c:layout>
        <c:manualLayout>
          <c:xMode val="edge"/>
          <c:x val="0.12024456521739132"/>
          <c:w val="0.87726449275362317"/>
        </c:manualLayout>
      </c:layout>
      <c:overlay val="0"/>
    </c:legend>
    <c:plotVisOnly val="1"/>
    <c:dispBlanksAs val="span"/>
  </c:chart>
  <c:spPr>
    <a:ln>
      <a:noFill/>
    </a:ln>
  </c:spPr>
  <c:txPr>
    <a:bodyPr/>
    <a:lstStyle/>
    <a:p>
      <a:pPr>
        <a:defRPr sz="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lineChart>
        <c:grouping val="standard"/>
        <c:ser>
          <c:idx val="0"/>
          <c:order val="0"/>
          <c:smooth val="0"/>
          <c:tx>
            <c:strRef>
              <c:f>Sheet1!$B$1</c:f>
              <c:strCache>
                <c:ptCount val="1"/>
                <c:pt idx="0">
                  <c:v>Current Usable Capacity</c:v>
                </c:pt>
              </c:strCache>
            </c:strRef>
          </c:tx>
          <c:spPr>
            <a:ln>
              <a:solidFill>
                <a:srgbClr val="2c95dd"/>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Sheet1!$B$2:$B$7</c:f>
              <c:numCache>
                <c:ptCount val="6"/>
                <c:pt idx="0">
                  <c:v>126.277344</c:v>
                </c:pt>
                <c:pt idx="1">
                  <c:v>126.277344</c:v>
                </c:pt>
                <c:pt idx="2">
                  <c:v>126.277344</c:v>
                </c:pt>
                <c:pt idx="3">
                  <c:v>126.277344</c:v>
                </c:pt>
                <c:pt idx="4">
                  <c:v>126.277344</c:v>
                </c:pt>
                <c:pt idx="5">
                  <c:v>126.277344</c:v>
                </c:pt>
              </c:numCache>
            </c:numRef>
          </c:val>
        </c:ser>
        <c:ser>
          <c:idx val="1"/>
          <c:order val="1"/>
          <c:smooth val="0"/>
          <c:tx>
            <c:strRef>
              <c:f>Sheet1!$C$1</c:f>
              <c:strCache>
                <c:ptCount val="1"/>
                <c:pt idx="0">
                  <c:v>20% Growth (IDC Standard)</c:v>
                </c:pt>
              </c:strCache>
            </c:strRef>
          </c:tx>
          <c:spPr>
            <a:ln>
              <a:solidFill>
                <a:srgbClr val="339933"/>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Sheet1!$C$2:$C$7</c:f>
              <c:numCache>
                <c:ptCount val="6"/>
                <c:pt idx="0">
                  <c:v>50.803710937</c:v>
                </c:pt>
                <c:pt idx="1">
                  <c:v>60.964453124399995</c:v>
                </c:pt>
                <c:pt idx="2">
                  <c:v>73.15734374927999</c:v>
                </c:pt>
                <c:pt idx="3">
                  <c:v>87.78881249913599</c:v>
                </c:pt>
                <c:pt idx="4">
                  <c:v>105.34657499896319</c:v>
                </c:pt>
                <c:pt idx="5">
                  <c:v>126.4158899987558</c:v>
                </c:pt>
              </c:numCache>
            </c:numRef>
          </c:val>
        </c:ser>
        <c:ser>
          <c:idx val="2"/>
          <c:order val="2"/>
          <c:smooth val="0"/>
          <c:tx>
            <c:strRef>
              <c:f>Sheet1!$D$1</c:f>
              <c:strCache>
                <c:ptCount val="1"/>
                <c:pt idx="0">
                  <c:v>30% Growth</c:v>
                </c:pt>
              </c:strCache>
            </c:strRef>
          </c:tx>
          <c:spPr>
            <a:ln>
              <a:solidFill>
                <a:srgbClr val="ce3131"/>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Sheet1!$D$2:$D$7</c:f>
              <c:numCache>
                <c:ptCount val="6"/>
                <c:pt idx="0">
                  <c:v>50.803710937</c:v>
                </c:pt>
                <c:pt idx="1">
                  <c:v>66.0448242181</c:v>
                </c:pt>
                <c:pt idx="2">
                  <c:v>85.85827148353</c:v>
                </c:pt>
                <c:pt idx="3">
                  <c:v>111.615752928589</c:v>
                </c:pt>
                <c:pt idx="4">
                  <c:v>145.10047880716573</c:v>
                </c:pt>
                <c:pt idx="5">
                  <c:v>188.63062244931544</c:v>
                </c:pt>
              </c:numCache>
            </c:numRef>
          </c:val>
        </c:ser>
        <c:ser>
          <c:idx val="3"/>
          <c:order val="3"/>
          <c:smooth val="0"/>
          <c:tx>
            <c:strRef>
              <c:f>Sheet1!$E$1</c:f>
              <c:strCache>
                <c:ptCount val="1"/>
                <c:pt idx="0">
                  <c:v>40% Growth</c:v>
                </c:pt>
              </c:strCache>
            </c:strRef>
          </c:tx>
          <c:spPr>
            <a:ln>
              <a:solidFill>
                <a:srgbClr val="babcbe"/>
              </a:solidFill>
            </a:ln>
          </c:spPr>
          <c:marker>
            <c:symbol val="none"/>
          </c:marker>
          <c:cat>
            <c:strRef>
              <c:f>Sheet1!$A$2:$A$7</c:f>
              <c:strCache>
                <c:ptCount val="6"/>
                <c:pt idx="0">
                  <c:v>2015</c:v>
                </c:pt>
                <c:pt idx="1">
                  <c:v>2016</c:v>
                </c:pt>
                <c:pt idx="2">
                  <c:v>2017</c:v>
                </c:pt>
                <c:pt idx="3">
                  <c:v>2018</c:v>
                </c:pt>
                <c:pt idx="4">
                  <c:v>2019</c:v>
                </c:pt>
                <c:pt idx="5">
                  <c:v>2020</c:v>
                </c:pt>
              </c:strCache>
            </c:strRef>
          </c:cat>
          <c:val>
            <c:numRef>
              <c:f>Sheet1!$E$2:$E$7</c:f>
              <c:numCache>
                <c:ptCount val="6"/>
                <c:pt idx="0">
                  <c:v>50.803710937</c:v>
                </c:pt>
                <c:pt idx="1">
                  <c:v>71.1251953118</c:v>
                </c:pt>
                <c:pt idx="2">
                  <c:v>99.57527343651998</c:v>
                </c:pt>
                <c:pt idx="3">
                  <c:v>139.40538281112796</c:v>
                </c:pt>
                <c:pt idx="4">
                  <c:v>195.16753593557917</c:v>
                </c:pt>
                <c:pt idx="5">
                  <c:v>273.2345503098108</c:v>
                </c:pt>
              </c:numCache>
            </c:numRef>
          </c:val>
        </c:ser>
        <c:axId val="81357598"/>
        <c:axId val="81357599"/>
      </c:lineChart>
      <c:catAx>
        <c:axId val="81357598"/>
        <c:scaling>
          <c:orientation val="minMax"/>
        </c:scaling>
        <c:delete val="0"/>
        <c:axPos val="b"/>
        <c:title>
          <c:tx>
            <c:rich>
              <a:bodyPr rot="0" vert="horz"/>
              <a:lstStyle/>
              <a:p>
                <a:pPr>
                  <a:defRPr/>
                </a:pPr>
                <a:r>
                  <a:rPr lang="en-US"/>
                  <a:t>Year</a:t>
                </a:r>
              </a:p>
            </c:rich>
          </c:tx>
          <c:layout/>
          <c:overlay val="0"/>
        </c:title>
        <c:tickLblPos val="nextTo"/>
        <c:crossAx val="81357599"/>
        <c:crosses val="autoZero"/>
      </c:catAx>
      <c:valAx>
        <c:axId val="81357599"/>
        <c:scaling>
          <c:orientation val="minMax"/>
        </c:scaling>
        <c:delete val="0"/>
        <c:axPos val="l"/>
        <c:majorGridlines/>
        <c:title>
          <c:tx>
            <c:rich>
              <a:bodyPr rot="-5400000" vert="horz"/>
              <a:lstStyle/>
              <a:p>
                <a:pPr>
                  <a:defRPr/>
                </a:pPr>
                <a:r>
                  <a:rPr lang="en-US"/>
                  <a:t>Consumed Terabytes</a:t>
                </a:r>
              </a:p>
            </c:rich>
          </c:tx>
          <c:layout/>
          <c:overlay val="0"/>
        </c:title>
        <c:numFmt formatCode="#,##0" sourceLinked="0"/>
        <c:majorTickMark val="cross"/>
        <c:minorTickMark val="cross"/>
        <c:tickLblPos val="nextTo"/>
        <c:crossAx val="81357598"/>
        <c:crosses val="autoZero"/>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1"/>
  <c:chart>
    <c:autoTitleDeleted val="1"/>
    <c:plotArea>
      <c:layout/>
      <c:barChart>
        <c:barDir val="col"/>
        <c:grouping val="stacked"/>
        <c:varyColors val="0"/>
        <c:ser>
          <c:idx val="0"/>
          <c:order val="0"/>
          <c:smooth val="0"/>
          <c:tx>
            <c:strRef>
              <c:f>Sheet1!$B$1</c:f>
              <c:strCache>
                <c:ptCount val="1"/>
                <c:pt idx="0">
                  <c:v>Pool 1</c:v>
                </c:pt>
              </c:strCache>
            </c:strRef>
          </c:tx>
          <c:spPr>
            <a:solidFill>
              <a:srgbClr val="2c95dd"/>
            </a:solidFill>
            <a:ln w="28575"/>
          </c:spP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Sheet1!$B$2:$B$138</c:f>
              <c:numCache>
                <c:ptCount val="137"/>
                <c:pt idx="0">
                  <c:v>1443.96</c:v>
                </c:pt>
                <c:pt idx="1">
                  <c:v>279.92</c:v>
                </c:pt>
                <c:pt idx="2">
                  <c:v>277.33</c:v>
                </c:pt>
                <c:pt idx="3">
                  <c:v>259.04</c:v>
                </c:pt>
                <c:pt idx="4">
                  <c:v>254.86</c:v>
                </c:pt>
                <c:pt idx="5">
                  <c:v>227.01</c:v>
                </c:pt>
                <c:pt idx="6">
                  <c:v>197.05</c:v>
                </c:pt>
                <c:pt idx="7">
                  <c:v>164.29</c:v>
                </c:pt>
                <c:pt idx="8">
                  <c:v>162.07</c:v>
                </c:pt>
                <c:pt idx="9">
                  <c:v>148.86</c:v>
                </c:pt>
                <c:pt idx="10">
                  <c:v>133.15</c:v>
                </c:pt>
                <c:pt idx="11">
                  <c:v>104.15</c:v>
                </c:pt>
                <c:pt idx="12">
                  <c:v>88.89</c:v>
                </c:pt>
                <c:pt idx="13">
                  <c:v>81.53</c:v>
                </c:pt>
                <c:pt idx="14">
                  <c:v>68.99</c:v>
                </c:pt>
                <c:pt idx="15">
                  <c:v>54.33</c:v>
                </c:pt>
                <c:pt idx="16">
                  <c:v>53.6</c:v>
                </c:pt>
                <c:pt idx="17">
                  <c:v>51.64</c:v>
                </c:pt>
                <c:pt idx="18">
                  <c:v>47.74</c:v>
                </c:pt>
                <c:pt idx="19">
                  <c:v>46.15</c:v>
                </c:pt>
                <c:pt idx="20">
                  <c:v>45.97</c:v>
                </c:pt>
                <c:pt idx="21">
                  <c:v>39.4</c:v>
                </c:pt>
                <c:pt idx="22">
                  <c:v>36.58</c:v>
                </c:pt>
                <c:pt idx="23">
                  <c:v>28.72</c:v>
                </c:pt>
                <c:pt idx="24">
                  <c:v>28.31</c:v>
                </c:pt>
                <c:pt idx="25">
                  <c:v>28.17</c:v>
                </c:pt>
                <c:pt idx="26">
                  <c:v>26.36</c:v>
                </c:pt>
                <c:pt idx="27">
                  <c:v>25.51</c:v>
                </c:pt>
                <c:pt idx="28">
                  <c:v>21.29</c:v>
                </c:pt>
                <c:pt idx="29">
                  <c:v>21.25</c:v>
                </c:pt>
                <c:pt idx="30">
                  <c:v>20.11</c:v>
                </c:pt>
                <c:pt idx="31">
                  <c:v>16.3</c:v>
                </c:pt>
                <c:pt idx="32">
                  <c:v>15.36</c:v>
                </c:pt>
                <c:pt idx="33">
                  <c:v>15.18</c:v>
                </c:pt>
                <c:pt idx="34">
                  <c:v>14.6</c:v>
                </c:pt>
                <c:pt idx="35">
                  <c:v>12.77</c:v>
                </c:pt>
                <c:pt idx="36">
                  <c:v/>
                </c:pt>
                <c:pt idx="37">
                  <c:v>12.37</c:v>
                </c:pt>
                <c:pt idx="38">
                  <c:v>12.06</c:v>
                </c:pt>
                <c:pt idx="39">
                  <c:v/>
                </c:pt>
                <c:pt idx="40">
                  <c:v>11.38</c:v>
                </c:pt>
                <c:pt idx="41">
                  <c:v>10.78</c:v>
                </c:pt>
                <c:pt idx="42">
                  <c:v>10.77</c:v>
                </c:pt>
                <c:pt idx="43">
                  <c:v/>
                </c:pt>
                <c:pt idx="44">
                  <c:v>10.42</c:v>
                </c:pt>
                <c:pt idx="45">
                  <c:v/>
                </c:pt>
                <c:pt idx="46">
                  <c:v>10.09</c:v>
                </c:pt>
                <c:pt idx="47">
                  <c:v/>
                </c:pt>
                <c:pt idx="48">
                  <c:v/>
                </c:pt>
                <c:pt idx="49">
                  <c:v/>
                </c:pt>
                <c:pt idx="50">
                  <c:v>8.52</c:v>
                </c:pt>
                <c:pt idx="51">
                  <c:v>8.44</c:v>
                </c:pt>
                <c:pt idx="52">
                  <c:v>8.16</c:v>
                </c:pt>
                <c:pt idx="53">
                  <c:v/>
                </c:pt>
                <c:pt idx="54">
                  <c:v>6.94</c:v>
                </c:pt>
                <c:pt idx="55">
                  <c:v>6.92</c:v>
                </c:pt>
                <c:pt idx="56">
                  <c:v>6.6</c:v>
                </c:pt>
                <c:pt idx="57">
                  <c:v>6.35</c:v>
                </c:pt>
                <c:pt idx="58">
                  <c:v/>
                </c:pt>
                <c:pt idx="59">
                  <c:v>6.27</c:v>
                </c:pt>
                <c:pt idx="60">
                  <c:v>6.24</c:v>
                </c:pt>
                <c:pt idx="61">
                  <c:v/>
                </c:pt>
                <c:pt idx="62">
                  <c:v>5.78</c:v>
                </c:pt>
                <c:pt idx="63">
                  <c:v/>
                </c:pt>
                <c:pt idx="64">
                  <c:v/>
                </c:pt>
                <c:pt idx="65">
                  <c:v>5.14</c:v>
                </c:pt>
                <c:pt idx="66">
                  <c:v>5.08</c:v>
                </c:pt>
                <c:pt idx="67">
                  <c:v>4.97</c:v>
                </c:pt>
                <c:pt idx="68">
                  <c:v>4.87</c:v>
                </c:pt>
                <c:pt idx="69">
                  <c:v>4.66</c:v>
                </c:pt>
                <c:pt idx="70">
                  <c:v/>
                </c:pt>
                <c:pt idx="71">
                  <c:v>3.8</c:v>
                </c:pt>
                <c:pt idx="72">
                  <c:v>3.7</c:v>
                </c:pt>
                <c:pt idx="73">
                  <c:v>3.46</c:v>
                </c:pt>
                <c:pt idx="74">
                  <c:v>3.39</c:v>
                </c:pt>
                <c:pt idx="75">
                  <c:v>2.9</c:v>
                </c:pt>
                <c:pt idx="76">
                  <c:v>2.79</c:v>
                </c:pt>
                <c:pt idx="77">
                  <c:v>2.23</c:v>
                </c:pt>
                <c:pt idx="78">
                  <c:v>2.17</c:v>
                </c:pt>
                <c:pt idx="79">
                  <c:v>1.96</c:v>
                </c:pt>
                <c:pt idx="80">
                  <c:v>1.95</c:v>
                </c:pt>
                <c:pt idx="81">
                  <c:v>1.95</c:v>
                </c:pt>
                <c:pt idx="82">
                  <c:v>1.89</c:v>
                </c:pt>
                <c:pt idx="83">
                  <c:v/>
                </c:pt>
                <c:pt idx="84">
                  <c:v/>
                </c:pt>
                <c:pt idx="85">
                  <c:v/>
                </c:pt>
                <c:pt idx="86">
                  <c:v/>
                </c:pt>
                <c:pt idx="87">
                  <c:v>1.7</c:v>
                </c:pt>
                <c:pt idx="88">
                  <c:v/>
                </c:pt>
                <c:pt idx="89">
                  <c:v>1.69</c:v>
                </c:pt>
                <c:pt idx="90">
                  <c:v/>
                </c:pt>
                <c:pt idx="91">
                  <c:v>1.61</c:v>
                </c:pt>
                <c:pt idx="92">
                  <c:v>1.54</c:v>
                </c:pt>
                <c:pt idx="93">
                  <c:v>1.38</c:v>
                </c:pt>
                <c:pt idx="94">
                  <c:v>1.3</c:v>
                </c:pt>
                <c:pt idx="95">
                  <c:v>1.06</c:v>
                </c:pt>
                <c:pt idx="96">
                  <c:v>1.06</c:v>
                </c:pt>
                <c:pt idx="97">
                  <c:v>0.98</c:v>
                </c:pt>
                <c:pt idx="98">
                  <c:v>0.98</c:v>
                </c:pt>
                <c:pt idx="99">
                  <c:v>0.98</c:v>
                </c:pt>
                <c:pt idx="100">
                  <c:v>0.79</c:v>
                </c:pt>
                <c:pt idx="101">
                  <c:v>0.63</c:v>
                </c:pt>
                <c:pt idx="102">
                  <c:v>0.61</c:v>
                </c:pt>
                <c:pt idx="103">
                  <c:v>0.45</c:v>
                </c:pt>
                <c:pt idx="104">
                  <c:v>0.43</c:v>
                </c:pt>
                <c:pt idx="105">
                  <c:v>0.39</c:v>
                </c:pt>
                <c:pt idx="106">
                  <c:v>0.38</c:v>
                </c:pt>
                <c:pt idx="107">
                  <c:v>0.24</c:v>
                </c:pt>
                <c:pt idx="108">
                  <c:v>0.2</c:v>
                </c:pt>
                <c:pt idx="109">
                  <c:v>0.15</c:v>
                </c:pt>
                <c:pt idx="110">
                  <c:v>0.09</c:v>
                </c:pt>
                <c:pt idx="111">
                  <c:v>0.08</c:v>
                </c:pt>
                <c:pt idx="112">
                  <c:v/>
                </c:pt>
                <c:pt idx="113">
                  <c:v/>
                </c:pt>
                <c:pt idx="114">
                  <c:v>0.02</c:v>
                </c:pt>
                <c:pt idx="115">
                  <c:v>0.02</c:v>
                </c:pt>
                <c:pt idx="116">
                  <c:v>0.02</c:v>
                </c:pt>
                <c:pt idx="117">
                  <c:v>0.02</c:v>
                </c:pt>
                <c:pt idx="118">
                  <c:v>0.02</c:v>
                </c:pt>
                <c:pt idx="119">
                  <c:v>0.01</c:v>
                </c:pt>
                <c:pt idx="120">
                  <c:v>0.0</c:v>
                </c:pt>
                <c:pt idx="121">
                  <c:v>0.0</c:v>
                </c:pt>
                <c:pt idx="122">
                  <c:v>0.0</c:v>
                </c:pt>
                <c:pt idx="123">
                  <c:v>0.0</c:v>
                </c:pt>
                <c:pt idx="124">
                  <c:v>0.0</c:v>
                </c:pt>
                <c:pt idx="125">
                  <c:v>0.0</c:v>
                </c:pt>
                <c:pt idx="126">
                  <c:v>0.0</c:v>
                </c:pt>
                <c:pt idx="127">
                  <c:v>0.0</c:v>
                </c:pt>
                <c:pt idx="128">
                  <c:v>0.0</c:v>
                </c:pt>
                <c:pt idx="129">
                  <c:v>0.0</c:v>
                </c:pt>
                <c:pt idx="130">
                  <c:v>0.0</c:v>
                </c:pt>
                <c:pt idx="131">
                  <c:v>0.0</c:v>
                </c:pt>
                <c:pt idx="132">
                  <c:v>0.0</c:v>
                </c:pt>
                <c:pt idx="133">
                  <c:v>0.0</c:v>
                </c:pt>
                <c:pt idx="134">
                  <c:v>0.0</c:v>
                </c:pt>
                <c:pt idx="135">
                  <c:v>0.0</c:v>
                </c:pt>
                <c:pt idx="136">
                  <c:v>0.0</c:v>
                </c:pt>
              </c:numCache>
            </c:numRef>
          </c:val>
        </c:ser>
        <c:ser>
          <c:idx val="1"/>
          <c:order val="1"/>
          <c:smooth val="0"/>
          <c:tx>
            <c:strRef>
              <c:f>Sheet1!$C$1</c:f>
              <c:strCache>
                <c:ptCount val="1"/>
                <c:pt idx="0">
                  <c:v>Pool 0 - Recoverpoint JVol</c:v>
                </c:pt>
              </c:strCache>
            </c:strRef>
          </c:tx>
          <c:spPr>
            <a:solidFill>
              <a:srgbClr val="339933"/>
            </a:solidFill>
            <a:ln w="28575"/>
          </c:spP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Sheet1!$C$2:$C$138</c:f>
              <c:numCache>
                <c:ptCount val="137"/>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pt idx="32">
                  <c:v/>
                </c:pt>
                <c:pt idx="33">
                  <c:v/>
                </c:pt>
                <c:pt idx="34">
                  <c:v/>
                </c:pt>
                <c:pt idx="35">
                  <c:v/>
                </c:pt>
                <c:pt idx="36">
                  <c:v>12.52</c:v>
                </c:pt>
                <c:pt idx="37">
                  <c:v/>
                </c:pt>
                <c:pt idx="38">
                  <c:v/>
                </c:pt>
                <c:pt idx="39">
                  <c:v>11.52</c:v>
                </c:pt>
                <c:pt idx="40">
                  <c:v/>
                </c:pt>
                <c:pt idx="41">
                  <c:v/>
                </c:pt>
                <c:pt idx="42">
                  <c:v/>
                </c:pt>
                <c:pt idx="43">
                  <c:v>10.68</c:v>
                </c:pt>
                <c:pt idx="44">
                  <c:v/>
                </c:pt>
                <c:pt idx="45">
                  <c:v>10.33</c:v>
                </c:pt>
                <c:pt idx="46">
                  <c:v/>
                </c:pt>
                <c:pt idx="47">
                  <c:v>8.95</c:v>
                </c:pt>
                <c:pt idx="48">
                  <c:v>8.9</c:v>
                </c:pt>
                <c:pt idx="49">
                  <c:v>8.82</c:v>
                </c:pt>
                <c:pt idx="50">
                  <c:v/>
                </c:pt>
                <c:pt idx="51">
                  <c:v/>
                </c:pt>
                <c:pt idx="52">
                  <c:v/>
                </c:pt>
                <c:pt idx="53">
                  <c:v>7.41</c:v>
                </c:pt>
                <c:pt idx="54">
                  <c:v/>
                </c:pt>
                <c:pt idx="55">
                  <c:v/>
                </c:pt>
                <c:pt idx="56">
                  <c:v/>
                </c:pt>
                <c:pt idx="57">
                  <c:v/>
                </c:pt>
                <c:pt idx="58">
                  <c:v>6.3</c:v>
                </c:pt>
                <c:pt idx="59">
                  <c:v/>
                </c:pt>
                <c:pt idx="60">
                  <c:v/>
                </c:pt>
                <c:pt idx="61">
                  <c:v>6.08</c:v>
                </c:pt>
                <c:pt idx="62">
                  <c:v/>
                </c:pt>
                <c:pt idx="63">
                  <c:v>5.65</c:v>
                </c:pt>
                <c:pt idx="64">
                  <c:v>5.3</c:v>
                </c:pt>
                <c:pt idx="65">
                  <c:v/>
                </c:pt>
                <c:pt idx="66">
                  <c:v/>
                </c:pt>
                <c:pt idx="67">
                  <c:v/>
                </c:pt>
                <c:pt idx="68">
                  <c:v/>
                </c:pt>
                <c:pt idx="69">
                  <c:v/>
                </c:pt>
                <c:pt idx="70">
                  <c:v>3.85</c:v>
                </c:pt>
                <c:pt idx="71">
                  <c:v/>
                </c:pt>
                <c:pt idx="72">
                  <c:v/>
                </c:pt>
                <c:pt idx="73">
                  <c:v/>
                </c:pt>
                <c:pt idx="74">
                  <c:v/>
                </c:pt>
                <c:pt idx="75">
                  <c:v/>
                </c:pt>
                <c:pt idx="76">
                  <c:v/>
                </c:pt>
                <c:pt idx="77">
                  <c:v/>
                </c:pt>
                <c:pt idx="78">
                  <c:v/>
                </c:pt>
                <c:pt idx="79">
                  <c:v/>
                </c:pt>
                <c:pt idx="80">
                  <c:v/>
                </c:pt>
                <c:pt idx="81">
                  <c:v/>
                </c:pt>
                <c:pt idx="82">
                  <c:v/>
                </c:pt>
                <c:pt idx="83">
                  <c:v>1.71</c:v>
                </c:pt>
                <c:pt idx="84">
                  <c:v>1.7</c:v>
                </c:pt>
                <c:pt idx="85">
                  <c:v>1.7</c:v>
                </c:pt>
                <c:pt idx="86">
                  <c:v>1.7</c:v>
                </c:pt>
                <c:pt idx="87">
                  <c:v/>
                </c:pt>
                <c:pt idx="88">
                  <c:v>1.69</c:v>
                </c:pt>
                <c:pt idx="89">
                  <c:v/>
                </c:pt>
                <c:pt idx="90">
                  <c:v>1.68</c:v>
                </c:pt>
                <c:pt idx="91">
                  <c:v/>
                </c:pt>
                <c:pt idx="92">
                  <c:v/>
                </c:pt>
                <c:pt idx="93">
                  <c:v/>
                </c:pt>
                <c:pt idx="94">
                  <c:v/>
                </c:pt>
                <c:pt idx="95">
                  <c:v/>
                </c:pt>
                <c:pt idx="96">
                  <c:v/>
                </c:pt>
                <c:pt idx="97">
                  <c:v/>
                </c:pt>
                <c:pt idx="98">
                  <c:v/>
                </c:pt>
                <c:pt idx="99">
                  <c:v/>
                </c:pt>
                <c:pt idx="100">
                  <c:v/>
                </c:pt>
                <c:pt idx="101">
                  <c:v/>
                </c:pt>
                <c:pt idx="102">
                  <c:v/>
                </c:pt>
                <c:pt idx="103">
                  <c:v/>
                </c:pt>
                <c:pt idx="104">
                  <c:v/>
                </c:pt>
                <c:pt idx="105">
                  <c:v/>
                </c:pt>
                <c:pt idx="106">
                  <c:v/>
                </c:pt>
                <c:pt idx="107">
                  <c:v/>
                </c:pt>
                <c:pt idx="108">
                  <c:v/>
                </c:pt>
                <c:pt idx="109">
                  <c:v/>
                </c:pt>
                <c:pt idx="110">
                  <c:v/>
                </c:pt>
                <c:pt idx="111">
                  <c:v/>
                </c:pt>
                <c:pt idx="112">
                  <c:v>0.07</c:v>
                </c:pt>
                <c:pt idx="113">
                  <c:v>0.07</c:v>
                </c:pt>
                <c:pt idx="114">
                  <c:v/>
                </c:pt>
                <c:pt idx="115">
                  <c:v/>
                </c:pt>
                <c:pt idx="116">
                  <c:v/>
                </c:pt>
                <c:pt idx="117">
                  <c:v/>
                </c:pt>
                <c:pt idx="118">
                  <c:v/>
                </c:pt>
                <c:pt idx="119">
                  <c:v/>
                </c:pt>
                <c:pt idx="120">
                  <c:v/>
                </c:pt>
                <c:pt idx="121">
                  <c:v/>
                </c:pt>
                <c:pt idx="122">
                  <c:v/>
                </c:pt>
                <c:pt idx="123">
                  <c:v/>
                </c:pt>
                <c:pt idx="124">
                  <c:v/>
                </c:pt>
                <c:pt idx="125">
                  <c:v/>
                </c:pt>
                <c:pt idx="126">
                  <c:v/>
                </c:pt>
                <c:pt idx="127">
                  <c:v/>
                </c:pt>
                <c:pt idx="128">
                  <c:v/>
                </c:pt>
                <c:pt idx="129">
                  <c:v/>
                </c:pt>
                <c:pt idx="130">
                  <c:v/>
                </c:pt>
                <c:pt idx="131">
                  <c:v/>
                </c:pt>
                <c:pt idx="132">
                  <c:v/>
                </c:pt>
                <c:pt idx="133">
                  <c:v/>
                </c:pt>
                <c:pt idx="134">
                  <c:v/>
                </c:pt>
                <c:pt idx="135">
                  <c:v/>
                </c:pt>
                <c:pt idx="136">
                  <c:v/>
                </c:pt>
              </c:numCache>
            </c:numRef>
          </c:val>
        </c:ser>
        <c:axId val="81357600"/>
        <c:axId val="81357601"/>
        <c:gapWidth val="23"/>
        <c:overlap val="100"/>
      </c:barChart>
      <c:lineChart>
        <c:grouping val="standard"/>
        <c:ser>
          <c:idx val="2"/>
          <c:order val="2"/>
          <c:smooth val="0"/>
          <c:tx>
            <c:strRef>
              <c:f>Sheet1!$D$1</c:f>
              <c:strCache>
                <c:ptCount val="1"/>
                <c:pt idx="0">
                  <c:v>Cumulative IOPS (%)</c:v>
                </c:pt>
              </c:strCache>
            </c:strRef>
          </c:tx>
          <c:spPr>
            <a:ln>
              <a:solidFill>
                <a:srgbClr val="ce3131"/>
              </a:solidFill>
            </a:ln>
          </c:spPr>
          <c:marker>
            <c:symbol val="none"/>
          </c:marker>
          <c:cat>
            <c:numRef>
              <c:f>Sheet1!$A$2:$A$138</c:f>
              <c:numCache>
                <c:formatCode>#,##0</c:formatCode>
                <c:ptCount val="13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86</c:v>
                </c:pt>
                <c:pt idx="85">
                  <c:v>87</c:v>
                </c:pt>
                <c:pt idx="86">
                  <c:v>88</c:v>
                </c:pt>
                <c:pt idx="87">
                  <c:v>85</c:v>
                </c:pt>
                <c:pt idx="88">
                  <c:v>90</c:v>
                </c:pt>
                <c:pt idx="89">
                  <c:v>89</c:v>
                </c:pt>
                <c:pt idx="90">
                  <c:v>91</c:v>
                </c:pt>
                <c:pt idx="91">
                  <c:v>92</c:v>
                </c:pt>
                <c:pt idx="92">
                  <c:v>93</c:v>
                </c:pt>
                <c:pt idx="93">
                  <c:v>94</c:v>
                </c:pt>
                <c:pt idx="94">
                  <c:v>95</c:v>
                </c:pt>
                <c:pt idx="95">
                  <c:v>96</c:v>
                </c:pt>
                <c:pt idx="96">
                  <c:v>97</c:v>
                </c:pt>
                <c:pt idx="97">
                  <c:v>100</c:v>
                </c:pt>
                <c:pt idx="98">
                  <c:v>99</c:v>
                </c:pt>
                <c:pt idx="99">
                  <c:v>98</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119</c:v>
                </c:pt>
                <c:pt idx="115">
                  <c:v>115</c:v>
                </c:pt>
                <c:pt idx="116">
                  <c:v>116</c:v>
                </c:pt>
                <c:pt idx="117">
                  <c:v>117</c:v>
                </c:pt>
                <c:pt idx="118">
                  <c:v>118</c:v>
                </c:pt>
                <c:pt idx="119">
                  <c:v>120</c:v>
                </c:pt>
                <c:pt idx="120">
                  <c:v>136</c:v>
                </c:pt>
                <c:pt idx="121">
                  <c:v>130</c:v>
                </c:pt>
                <c:pt idx="122">
                  <c:v>131</c:v>
                </c:pt>
                <c:pt idx="123">
                  <c:v>132</c:v>
                </c:pt>
                <c:pt idx="124">
                  <c:v>134</c:v>
                </c:pt>
                <c:pt idx="125">
                  <c:v>133</c:v>
                </c:pt>
                <c:pt idx="126">
                  <c:v>135</c:v>
                </c:pt>
                <c:pt idx="127">
                  <c:v>122</c:v>
                </c:pt>
                <c:pt idx="128">
                  <c:v>123</c:v>
                </c:pt>
                <c:pt idx="129">
                  <c:v>124</c:v>
                </c:pt>
                <c:pt idx="130">
                  <c:v>137</c:v>
                </c:pt>
                <c:pt idx="131">
                  <c:v>121</c:v>
                </c:pt>
                <c:pt idx="132">
                  <c:v>126</c:v>
                </c:pt>
                <c:pt idx="133">
                  <c:v>127</c:v>
                </c:pt>
                <c:pt idx="134">
                  <c:v>128</c:v>
                </c:pt>
                <c:pt idx="135">
                  <c:v>125</c:v>
                </c:pt>
                <c:pt idx="136">
                  <c:v>129</c:v>
                </c:pt>
              </c:numCache>
            </c:numRef>
          </c:cat>
          <c:val>
            <c:numRef>
              <c:f>Sheet1!$D$2:$D$138</c:f>
              <c:numCache>
                <c:ptCount val="137"/>
                <c:pt idx="0">
                  <c:v>29.58</c:v>
                </c:pt>
                <c:pt idx="1">
                  <c:v>35.32</c:v>
                </c:pt>
                <c:pt idx="2">
                  <c:v>41.00</c:v>
                </c:pt>
                <c:pt idx="3">
                  <c:v>46.31</c:v>
                </c:pt>
                <c:pt idx="4">
                  <c:v>51.53</c:v>
                </c:pt>
                <c:pt idx="5">
                  <c:v>56.18</c:v>
                </c:pt>
                <c:pt idx="6">
                  <c:v>60.22</c:v>
                </c:pt>
                <c:pt idx="7">
                  <c:v>63.58</c:v>
                </c:pt>
                <c:pt idx="8">
                  <c:v>66.90</c:v>
                </c:pt>
                <c:pt idx="9">
                  <c:v>69.95</c:v>
                </c:pt>
                <c:pt idx="10">
                  <c:v>72.68</c:v>
                </c:pt>
                <c:pt idx="11">
                  <c:v>74.82</c:v>
                </c:pt>
                <c:pt idx="12">
                  <c:v>76.64</c:v>
                </c:pt>
                <c:pt idx="13">
                  <c:v>78.31</c:v>
                </c:pt>
                <c:pt idx="14">
                  <c:v>79.72</c:v>
                </c:pt>
                <c:pt idx="15">
                  <c:v>80.83</c:v>
                </c:pt>
                <c:pt idx="16">
                  <c:v>81.93</c:v>
                </c:pt>
                <c:pt idx="17">
                  <c:v>82.99</c:v>
                </c:pt>
                <c:pt idx="18">
                  <c:v>83.97</c:v>
                </c:pt>
                <c:pt idx="19">
                  <c:v>84.91</c:v>
                </c:pt>
                <c:pt idx="20">
                  <c:v>85.86</c:v>
                </c:pt>
                <c:pt idx="21">
                  <c:v>86.66</c:v>
                </c:pt>
                <c:pt idx="22">
                  <c:v>87.41</c:v>
                </c:pt>
                <c:pt idx="23">
                  <c:v>88.00</c:v>
                </c:pt>
                <c:pt idx="24">
                  <c:v>88.58</c:v>
                </c:pt>
                <c:pt idx="25">
                  <c:v>89.16</c:v>
                </c:pt>
                <c:pt idx="26">
                  <c:v>89.70</c:v>
                </c:pt>
                <c:pt idx="27">
                  <c:v>90.22</c:v>
                </c:pt>
                <c:pt idx="28">
                  <c:v>90.66</c:v>
                </c:pt>
                <c:pt idx="29">
                  <c:v>91.09</c:v>
                </c:pt>
                <c:pt idx="30">
                  <c:v>91.50</c:v>
                </c:pt>
                <c:pt idx="31">
                  <c:v>91.84</c:v>
                </c:pt>
                <c:pt idx="32">
                  <c:v>92.15</c:v>
                </c:pt>
                <c:pt idx="33">
                  <c:v>92.46</c:v>
                </c:pt>
                <c:pt idx="34">
                  <c:v>92.76</c:v>
                </c:pt>
                <c:pt idx="35">
                  <c:v>93.02</c:v>
                </c:pt>
                <c:pt idx="36">
                  <c:v>93.28</c:v>
                </c:pt>
                <c:pt idx="37">
                  <c:v>93.53</c:v>
                </c:pt>
                <c:pt idx="38">
                  <c:v>93.78</c:v>
                </c:pt>
                <c:pt idx="39">
                  <c:v>94.02</c:v>
                </c:pt>
                <c:pt idx="40">
                  <c:v>94.25</c:v>
                </c:pt>
                <c:pt idx="41">
                  <c:v>94.47</c:v>
                </c:pt>
                <c:pt idx="42">
                  <c:v>94.69</c:v>
                </c:pt>
                <c:pt idx="43">
                  <c:v>94.91</c:v>
                </c:pt>
                <c:pt idx="44">
                  <c:v>95.12</c:v>
                </c:pt>
                <c:pt idx="45">
                  <c:v>95.34</c:v>
                </c:pt>
                <c:pt idx="46">
                  <c:v>95.54</c:v>
                </c:pt>
                <c:pt idx="47">
                  <c:v>95.73</c:v>
                </c:pt>
                <c:pt idx="48">
                  <c:v>95.91</c:v>
                </c:pt>
                <c:pt idx="49">
                  <c:v>96.09</c:v>
                </c:pt>
                <c:pt idx="50">
                  <c:v>96.26</c:v>
                </c:pt>
                <c:pt idx="51">
                  <c:v>96.44</c:v>
                </c:pt>
                <c:pt idx="52">
                  <c:v>96.60</c:v>
                </c:pt>
                <c:pt idx="53">
                  <c:v>96.76</c:v>
                </c:pt>
                <c:pt idx="54">
                  <c:v>96.90</c:v>
                </c:pt>
                <c:pt idx="55">
                  <c:v>97.04</c:v>
                </c:pt>
                <c:pt idx="56">
                  <c:v>97.18</c:v>
                </c:pt>
                <c:pt idx="57">
                  <c:v>97.31</c:v>
                </c:pt>
                <c:pt idx="58">
                  <c:v>97.43</c:v>
                </c:pt>
                <c:pt idx="59">
                  <c:v>97.56</c:v>
                </c:pt>
                <c:pt idx="60">
                  <c:v>97.69</c:v>
                </c:pt>
                <c:pt idx="61">
                  <c:v>97.82</c:v>
                </c:pt>
                <c:pt idx="62">
                  <c:v>97.93</c:v>
                </c:pt>
                <c:pt idx="63">
                  <c:v>98.05</c:v>
                </c:pt>
                <c:pt idx="64">
                  <c:v>98.16</c:v>
                </c:pt>
                <c:pt idx="65">
                  <c:v>98.26</c:v>
                </c:pt>
                <c:pt idx="66">
                  <c:v>98.37</c:v>
                </c:pt>
                <c:pt idx="67">
                  <c:v>98.47</c:v>
                </c:pt>
                <c:pt idx="68">
                  <c:v>98.57</c:v>
                </c:pt>
                <c:pt idx="69">
                  <c:v>98.66</c:v>
                </c:pt>
                <c:pt idx="70">
                  <c:v>98.74</c:v>
                </c:pt>
                <c:pt idx="71">
                  <c:v>98.82</c:v>
                </c:pt>
                <c:pt idx="72">
                  <c:v>98.90</c:v>
                </c:pt>
                <c:pt idx="73">
                  <c:v>98.97</c:v>
                </c:pt>
                <c:pt idx="74">
                  <c:v>99.04</c:v>
                </c:pt>
                <c:pt idx="75">
                  <c:v>99.10</c:v>
                </c:pt>
                <c:pt idx="76">
                  <c:v>99.15</c:v>
                </c:pt>
                <c:pt idx="77">
                  <c:v>99.20</c:v>
                </c:pt>
                <c:pt idx="78">
                  <c:v>99.24</c:v>
                </c:pt>
                <c:pt idx="79">
                  <c:v>99.28</c:v>
                </c:pt>
                <c:pt idx="80">
                  <c:v>99.32</c:v>
                </c:pt>
                <c:pt idx="81">
                  <c:v>99.36</c:v>
                </c:pt>
                <c:pt idx="82">
                  <c:v>99.40</c:v>
                </c:pt>
                <c:pt idx="83">
                  <c:v>99.44</c:v>
                </c:pt>
                <c:pt idx="84">
                  <c:v>99.51</c:v>
                </c:pt>
                <c:pt idx="85">
                  <c:v>99.54</c:v>
                </c:pt>
                <c:pt idx="86">
                  <c:v>99.58</c:v>
                </c:pt>
                <c:pt idx="87">
                  <c:v>99.47</c:v>
                </c:pt>
                <c:pt idx="88">
                  <c:v>99.65</c:v>
                </c:pt>
                <c:pt idx="89">
                  <c:v>99.61</c:v>
                </c:pt>
                <c:pt idx="90">
                  <c:v>99.68</c:v>
                </c:pt>
                <c:pt idx="91">
                  <c:v>99.71</c:v>
                </c:pt>
                <c:pt idx="92">
                  <c:v>99.75</c:v>
                </c:pt>
                <c:pt idx="93">
                  <c:v>99.77</c:v>
                </c:pt>
                <c:pt idx="94">
                  <c:v>99.80</c:v>
                </c:pt>
                <c:pt idx="95">
                  <c:v>99.82</c:v>
                </c:pt>
                <c:pt idx="96">
                  <c:v>99.84</c:v>
                </c:pt>
                <c:pt idx="97">
                  <c:v>99.90</c:v>
                </c:pt>
                <c:pt idx="98">
                  <c:v>99.88</c:v>
                </c:pt>
                <c:pt idx="99">
                  <c:v>99.86</c:v>
                </c:pt>
                <c:pt idx="100">
                  <c:v>99.92</c:v>
                </c:pt>
                <c:pt idx="101">
                  <c:v>99.93</c:v>
                </c:pt>
                <c:pt idx="102">
                  <c:v>99.95</c:v>
                </c:pt>
                <c:pt idx="103">
                  <c:v>99.95</c:v>
                </c:pt>
                <c:pt idx="104">
                  <c:v>99.96</c:v>
                </c:pt>
                <c:pt idx="105">
                  <c:v>99.97</c:v>
                </c:pt>
                <c:pt idx="106">
                  <c:v>99.98</c:v>
                </c:pt>
                <c:pt idx="107">
                  <c:v>99.98</c:v>
                </c:pt>
                <c:pt idx="108">
                  <c:v>99.99</c:v>
                </c:pt>
                <c:pt idx="109">
                  <c:v>99.99</c:v>
                </c:pt>
                <c:pt idx="110">
                  <c:v>99.99</c:v>
                </c:pt>
                <c:pt idx="111">
                  <c:v>99.99</c:v>
                </c:pt>
                <c:pt idx="112">
                  <c:v>100.00</c:v>
                </c:pt>
                <c:pt idx="113">
                  <c:v>100.00</c:v>
                </c:pt>
                <c:pt idx="114">
                  <c:v>100.00</c:v>
                </c:pt>
                <c:pt idx="115">
                  <c:v>100.00</c:v>
                </c:pt>
                <c:pt idx="116">
                  <c:v>100.00</c:v>
                </c:pt>
                <c:pt idx="117">
                  <c:v>100.00</c:v>
                </c:pt>
                <c:pt idx="118">
                  <c:v>100.00</c:v>
                </c:pt>
                <c:pt idx="119">
                  <c:v>100.00</c:v>
                </c:pt>
                <c:pt idx="120">
                  <c:v>100.00</c:v>
                </c:pt>
                <c:pt idx="121">
                  <c:v>100.00</c:v>
                </c:pt>
                <c:pt idx="122">
                  <c:v>100.00</c:v>
                </c:pt>
                <c:pt idx="123">
                  <c:v>100.00</c:v>
                </c:pt>
                <c:pt idx="124">
                  <c:v>100.00</c:v>
                </c:pt>
                <c:pt idx="125">
                  <c:v>100.00</c:v>
                </c:pt>
                <c:pt idx="126">
                  <c:v>100.00</c:v>
                </c:pt>
                <c:pt idx="127">
                  <c:v>100.00</c:v>
                </c:pt>
                <c:pt idx="128">
                  <c:v>100.00</c:v>
                </c:pt>
                <c:pt idx="129">
                  <c:v>100.00</c:v>
                </c:pt>
                <c:pt idx="130">
                  <c:v>100.00</c:v>
                </c:pt>
                <c:pt idx="131">
                  <c:v>100.00</c:v>
                </c:pt>
                <c:pt idx="132">
                  <c:v>100.00</c:v>
                </c:pt>
                <c:pt idx="133">
                  <c:v>100.00</c:v>
                </c:pt>
                <c:pt idx="134">
                  <c:v>100.00</c:v>
                </c:pt>
                <c:pt idx="135">
                  <c:v>100.00</c:v>
                </c:pt>
                <c:pt idx="136">
                  <c:v>100.00</c:v>
                </c:pt>
              </c:numCache>
            </c:numRef>
          </c:val>
        </c:ser>
        <c:axId val="81357602"/>
        <c:axId val="81357603"/>
      </c:lineChart>
      <c:catAx>
        <c:axId val="81357600"/>
        <c:scaling>
          <c:orientation val="minMax"/>
        </c:scaling>
        <c:delete val="0"/>
        <c:axPos val="b"/>
        <c:title>
          <c:tx>
            <c:rich>
              <a:bodyPr rot="0" vert="horz"/>
              <a:lstStyle/>
              <a:p>
                <a:pPr>
                  <a:defRPr/>
                </a:pPr>
                <a:r>
                  <a:rPr lang="en-US"/>
                  <a:t>IOPS Rank</a:t>
                </a:r>
              </a:p>
            </c:rich>
          </c:tx>
          <c:layout/>
          <c:overlay val="0"/>
        </c:title>
        <c:numFmt formatCode="#,##0" sourceLinked="1"/>
        <c:tickLblPos val="nextTo"/>
        <c:crossAx val="81357601"/>
        <c:crosses val="autoZero"/>
      </c:catAx>
      <c:valAx>
        <c:axId val="81357601"/>
        <c:scaling>
          <c:orientation val="minMax"/>
        </c:scaling>
        <c:delete val="0"/>
        <c:axPos val="l"/>
        <c:title>
          <c:tx>
            <c:rich>
              <a:bodyPr rot="-5400000" vert="horz"/>
              <a:lstStyle/>
              <a:p>
                <a:pPr>
                  <a:defRPr/>
                </a:pPr>
                <a:r>
                  <a:rPr lang="en-US"/>
                  <a:t>Average IOPS</a:t>
                </a:r>
              </a:p>
            </c:rich>
          </c:tx>
          <c:layout/>
          <c:overlay val="0"/>
        </c:title>
        <c:numFmt formatCode="#,##0" sourceLinked="0"/>
        <c:majorTickMark val="cross"/>
        <c:minorTickMark val="cross"/>
        <c:tickLblPos val="nextTo"/>
        <c:crossAx val="81357600"/>
        <c:crosses val="autoZero"/>
        <c:crossBetween val="between"/>
      </c:valAx>
      <c:catAx>
        <c:axId val="81357602"/>
        <c:scaling>
          <c:orientation val="minMax"/>
        </c:scaling>
        <c:delete val="1"/>
        <c:axPos val="b"/>
        <c:numFmt formatCode="#,##0" sourceLinked="1"/>
        <c:tickLblPos val="nextTo"/>
        <c:crossAx val="81357603"/>
        <c:crosses val="autoZero"/>
      </c:catAx>
      <c:valAx>
        <c:axId val="81357603"/>
        <c:scaling>
          <c:orientation val="minMax"/>
          <c:max val="100"/>
          <c:min val="0"/>
        </c:scaling>
        <c:delete val="0"/>
        <c:axPos val="r"/>
        <c:title>
          <c:tx>
            <c:rich>
              <a:bodyPr rot="-5400000" vert="horz"/>
              <a:lstStyle/>
              <a:p>
                <a:pPr>
                  <a:defRPr/>
                </a:pPr>
                <a:r>
                  <a:rPr lang="en-US"/>
                  <a:t>Cumulative IOPS (%)</a:t>
                </a:r>
              </a:p>
            </c:rich>
          </c:tx>
          <c:layout/>
          <c:overlay val="0"/>
        </c:title>
        <c:numFmt formatCode="#,##0" sourceLinked="0"/>
        <c:majorTickMark val="cross"/>
        <c:minorTickMark val="cross"/>
        <c:tickLblPos val="nextTo"/>
        <c:crossAx val="81357602"/>
        <c:crosses val="max"/>
        <c:crossBetween val="between"/>
      </c:valAx>
      <c:spPr>
        <a:noFill/>
      </c:spPr>
    </c:plotArea>
    <c:legend>
      <c:legendPos val="t"/>
      <c:layout/>
      <c:overlay val="0"/>
    </c:legend>
    <c:plotVisOnly val="1"/>
    <c:dispBlanksAs val="span"/>
  </c:chart>
  <c:spPr>
    <a:ln>
      <a:noFill/>
    </a:ln>
  </c:spPr>
  <c:txPr>
    <a:bodyPr/>
    <a:lstStyle/>
    <a:p>
      <a:pPr>
        <a:defRPr sz="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0.10988198486058809</cdr:x>
      <cdr:y>0.1555813471292967</cdr:y>
    </cdr:from>
    <cdr:to>
      <cdr:x>0.13543150346182312</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0.511645398938203</cdr:x>
      <cdr:y>0.1555813471292967</cdr:y>
    </cdr:from>
    <cdr:to>
      <cdr:x>0.5516453989382031</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0.6836989741389722</cdr:x>
      <cdr:y>0.1555813471292967</cdr:y>
    </cdr:from>
    <cdr:to>
      <cdr:x>0.7236989741389722</cdr:x>
      <cdr:y>0.8041446047567753</cdr:y>
    </cdr:to>
    <cdr:sp macro="" textlink="">
      <cdr:nvSpPr>
        <cdr:cNvPr id="2" name="Rectangle 1"/>
        <cdr:cNvSpPr/>
      </cdr:nvSpPr>
      <cdr:spPr>
        <a:xfrm xmlns:a="http://schemas.openxmlformats.org/drawingml/2006/main">
          <a:off x="7010400" y="228600"/>
          <a:ext cx="304800" cy="1066800"/>
        </a:xfrm>
        <a:prstGeom xmlns:a="http://schemas.openxmlformats.org/drawingml/2006/main" prst="rect">
          <a:avLst/>
        </a:prstGeom>
        <a:solidFill xmlns:a="http://schemas.openxmlformats.org/drawingml/2006/main">
          <a:schemeClr val="tx2">
            <a:alpha val="15000"/>
          </a:schemeClr>
        </a:solidFill>
        <a:ln xmlns:a="http://schemas.openxmlformats.org/drawingml/2006/main" w="31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3248101" y="8954292"/>
            <a:ext cx="361798" cy="215444"/>
          </a:xfrm>
          <a:prstGeom prst="rect">
            <a:avLst/>
          </a:prstGeom>
          <a:no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10"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notesStyle>
    <a:lvl1pPr marL="0" algn="l" defTabSz="457200" rtl="0" eaLnBrk="1" latinLnBrk="0" hangingPunct="1">
      <a:spcBef>
        <a:spcPts val="1200"/>
      </a:spcBef>
      <a:defRPr sz="1200" kern="1200">
        <a:solidFill>
          <a:schemeClr val="tx1"/>
        </a:solidFill>
        <a:latin typeface="Verdana"/>
        <a:ea typeface="+mn-ea"/>
        <a:cs typeface="+mn-cs"/>
      </a:defRPr>
    </a:lvl1pPr>
    <a:lvl2pPr marL="344488" indent="-117475" algn="l" defTabSz="457200" rtl="0" eaLnBrk="1" latinLnBrk="0" hangingPunct="1">
      <a:spcBef>
        <a:spcPts val="600"/>
      </a:spcBef>
      <a:buFont typeface="Arial"/>
      <a:buChar char="•"/>
      <a:defRPr sz="1200" kern="1200">
        <a:solidFill>
          <a:schemeClr val="tx1"/>
        </a:solidFill>
        <a:latin typeface="Verdana"/>
        <a:ea typeface="+mn-ea"/>
        <a:cs typeface="+mn-cs"/>
      </a:defRPr>
    </a:lvl2pPr>
    <a:lvl3pPr marL="628650" indent="-174625" algn="l" defTabSz="457200" rtl="0" eaLnBrk="1" latinLnBrk="0" hangingPunct="1">
      <a:spcBef>
        <a:spcPts val="600"/>
      </a:spcBef>
      <a:buFont typeface="Lucida Grande"/>
      <a:buChar char="–"/>
      <a:tabLst/>
      <a:defRPr sz="1200" kern="1200">
        <a:solidFill>
          <a:schemeClr val="tx1"/>
        </a:solidFill>
        <a:latin typeface="Verdana"/>
        <a:ea typeface="+mn-ea"/>
        <a:cs typeface="+mn-cs"/>
      </a:defRPr>
    </a:lvl3pPr>
    <a:lvl4pPr marL="973138" indent="-174625" algn="l" defTabSz="457200" rtl="0" eaLnBrk="1" latinLnBrk="0" hangingPunct="1">
      <a:spcBef>
        <a:spcPts val="600"/>
      </a:spcBef>
      <a:buFont typeface="Wingdings" charset="2"/>
      <a:buChar char="§"/>
      <a:defRPr sz="1200" kern="1200">
        <a:solidFill>
          <a:schemeClr val="tx1"/>
        </a:solidFill>
        <a:latin typeface="Verdana"/>
        <a:ea typeface="+mn-ea"/>
        <a:cs typeface="+mn-cs"/>
      </a:defRPr>
    </a:lvl4pPr>
    <a:lvl5pPr marL="1258888" indent="-117475" algn="l" defTabSz="457200" rtl="0" eaLnBrk="1" latinLnBrk="0" hangingPunct="1">
      <a:spcBef>
        <a:spcPts val="600"/>
      </a:spcBef>
      <a:buFont typeface="Lucida Grande"/>
      <a:buChar char="–"/>
      <a:defRPr sz="1200" kern="1200">
        <a:solidFill>
          <a:schemeClr val="tx1"/>
        </a:solidFill>
        <a:latin typeface="Verdan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The graph in this Workload Profile Slide illustrates the Front End IOPS as presented over a period of time. The table illustrates the Peak metrics at several points in time. This is meant to illustrate that different Metrics can peak at different times depending on the workload.</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VNX Summary Slide:</a:t>
            </a:r>
          </a:p>
          <a:p>
            <a:r>
              <a:rPr lang="en-US" dirty="0" smtClean="0">
                <a:solidFill>
                  <a:srgbClr val="717074"/>
                </a:solidFill>
              </a:rPr>
              <a:t>Note the total IOPs and response times metrics.  These metrics should be compared against the pre-sales performance data collection.  If response times have been reduced or IOPs have increased identify this as a benefit.  More transactions in less time can equate to higher business productivity levels.  If total IOPs and response times have remained constant this is ok as FASTVP has reduced total cost of ownership.  In other words obtaining the same performance levels and reducing cost is a business benefit.  If response times have increased slightly but still acceptable with application owners there is no need for concern.  If response times are higher than expected and impacting application performance this is an opportunity to determine if a discrepancy exists between pre-sales performance data collection and current performance workload.</a:t>
            </a:r>
          </a:p>
        </p:txBody>
      </p:sp>
      <p:sp>
        <p:nvSpPr>
          <p:cNvPr id="4" name="Slide Number Placeholder 3"/>
          <p:cNvSpPr>
            <a:spLocks noGrp="1"/>
          </p:cNvSpPr>
          <p:nvPr>
            <p:ph type="sldNum" sz="quarter" idx="13"/>
          </p:nvPr>
        </p:nvSpPr>
        <p:spPr/>
        <p:txBody>
          <a:bodyPr/>
          <a:lstStyle/>
          <a:p>
            <a:fld id="{CA77EA3C-73B7-49CC-A9D6-0C285A2A9F5D}" type="slidenum">
              <a:rPr lang="en-US" smtClean="0"/>
              <a:pPr/>
              <a:t>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Value of VNX Hardware Architecture Slide:</a:t>
            </a:r>
          </a:p>
          <a:p>
            <a:r>
              <a:rPr lang="en-US" dirty="0" smtClean="0">
                <a:solidFill>
                  <a:srgbClr val="717074"/>
                </a:solidFill>
              </a:rPr>
              <a:t>This slide comments on the storage processor utilization levels in the system.  If utilization levels are low it proves the system has the capability to support additional application growth.  If utilization levels are moderate this proves the client is getting good value out of the system and may be able to support additional applications depending on their performance profile.  If utilization levels are moderately high this is an opportunity to compare pre sales performance data collection data to post sales data and determine what discrepancies if any exist.  If other components (cache or drives) are over utilized and storage processor utilization is ok there is an opportunity to discuss drive upgrades to reduce component utilization.</a:t>
            </a:r>
          </a:p>
          <a:p>
            <a:r>
              <a:rPr lang="en-US" dirty="0" smtClean="0">
                <a:solidFill>
                  <a:srgbClr val="717074"/>
                </a:solidFill>
              </a:rPr>
              <a:t>Note the following logic is used to determine classification of storage processor utilization.</a:t>
            </a:r>
          </a:p>
          <a:p>
            <a:r>
              <a:rPr lang="en-US" dirty="0" smtClean="0">
                <a:solidFill>
                  <a:srgbClr val="717074"/>
                </a:solidFill>
              </a:rPr>
              <a:t>If the average of storage processor A and B’s 95th percentile utilization levels is 50% or less then mitrend will state</a:t>
            </a:r>
          </a:p>
          <a:p>
            <a:r>
              <a:rPr lang="en-US" dirty="0" smtClean="0">
                <a:solidFill>
                  <a:srgbClr val="717074"/>
                </a:solidFill>
              </a:rPr>
              <a:t>Business Benefit – Storage Processor utilization indicates system will support additional applications and future growth</a:t>
            </a:r>
          </a:p>
          <a:p>
            <a:r>
              <a:rPr lang="en-US" dirty="0" smtClean="0">
                <a:solidFill>
                  <a:srgbClr val="717074"/>
                </a:solidFill>
              </a:rPr>
              <a:t>If the average of storage processor A and B’s 95th percentile utilization level is between 70%  and 50% mitrend will state</a:t>
            </a:r>
          </a:p>
          <a:p>
            <a:r>
              <a:rPr lang="en-US" dirty="0" smtClean="0">
                <a:solidFill>
                  <a:srgbClr val="717074"/>
                </a:solidFill>
              </a:rPr>
              <a:t>Observation – System services application transactions with moderate storage processor utilization levels.</a:t>
            </a:r>
          </a:p>
          <a:p>
            <a:r>
              <a:rPr lang="en-US" dirty="0" smtClean="0">
                <a:solidFill>
                  <a:srgbClr val="717074"/>
                </a:solidFill>
              </a:rPr>
              <a:t>If the average of storage processor A and B’s 95th percentile utilization level is over 70% mitrend will state</a:t>
            </a:r>
          </a:p>
          <a:p>
            <a:r>
              <a:rPr lang="en-US" dirty="0" smtClean="0">
                <a:solidFill>
                  <a:srgbClr val="717074"/>
                </a:solidFill>
              </a:rPr>
              <a:t>Observation – System services application transactions with moderately high storage processor utilization levels</a:t>
            </a:r>
          </a:p>
          <a:p>
            <a:r>
              <a:rPr lang="en-US" dirty="0" smtClean="0">
                <a:solidFill>
                  <a:srgbClr val="717074"/>
                </a:solidFill>
              </a:rPr>
              <a:t>Rockies</a:t>
            </a:r>
          </a:p>
          <a:p>
            <a:r>
              <a:rPr lang="en-US" dirty="0" smtClean="0">
                <a:solidFill>
                  <a:srgbClr val="717074"/>
                </a:solidFill>
              </a:rPr>
              <a:t>Color key:</a:t>
            </a:r>
          </a:p>
          <a:p>
            <a:pPr lvl="1"/>
            <a:r>
              <a:rPr lang="en-US" dirty="0" smtClean="0">
                <a:solidFill>
                  <a:srgbClr val="717074"/>
                </a:solidFill>
              </a:rPr>
              <a:t>Blue: 0-19% utilization</a:t>
            </a:r>
          </a:p>
          <a:p>
            <a:pPr lvl="1"/>
            <a:r>
              <a:rPr lang="en-US" dirty="0" smtClean="0">
                <a:solidFill>
                  <a:srgbClr val="717074"/>
                </a:solidFill>
              </a:rPr>
              <a:t>Cyan: 20-39% Utilization</a:t>
            </a:r>
          </a:p>
          <a:p>
            <a:pPr lvl="1"/>
            <a:r>
              <a:rPr lang="en-US" dirty="0" smtClean="0">
                <a:solidFill>
                  <a:srgbClr val="717074"/>
                </a:solidFill>
              </a:rPr>
              <a:t>Green: 40-59% utilization</a:t>
            </a:r>
          </a:p>
          <a:p>
            <a:pPr lvl="1"/>
            <a:r>
              <a:rPr lang="en-US" dirty="0" smtClean="0">
                <a:solidFill>
                  <a:srgbClr val="717074"/>
                </a:solidFill>
              </a:rPr>
              <a:t>Yellow: 60-79% utilization</a:t>
            </a:r>
          </a:p>
          <a:p>
            <a:pPr lvl="1"/>
            <a:r>
              <a:rPr lang="en-US" dirty="0" smtClean="0">
                <a:solidFill>
                  <a:srgbClr val="717074"/>
                </a:solidFill>
              </a:rPr>
              <a:t>Orange: 80-89% utilization</a:t>
            </a:r>
          </a:p>
          <a:p>
            <a:pPr lvl="1"/>
            <a:r>
              <a:rPr lang="en-US" dirty="0" smtClean="0">
                <a:solidFill>
                  <a:srgbClr val="717074"/>
                </a:solidFill>
              </a:rPr>
              <a:t>Red: 90-100% utilization</a:t>
            </a:r>
          </a:p>
          <a:p>
            <a:r>
              <a:rPr lang="en-US" dirty="0" smtClean="0">
                <a:solidFill>
                  <a:srgbClr val="717074"/>
                </a:solidFill>
              </a:rPr>
              <a:t>Top row shows port utilization, as a percentage of max bandwidth / port bandwidth. Port bandwidth is based on the currently negotiated bandwidth: ports may be capable of higher throughput. Max Bandwidth is the maximum of read or write bandwidth: this shows the maximum utilization in either direction.</a:t>
            </a:r>
          </a:p>
          <a:p>
            <a:r>
              <a:rPr lang="en-US" dirty="0" smtClean="0">
                <a:solidFill>
                  <a:srgbClr val="717074"/>
                </a:solidFill>
              </a:rPr>
              <a:t>The second row shows the SP Processor Utilization.</a:t>
            </a:r>
          </a:p>
          <a:p>
            <a:r>
              <a:rPr lang="en-US" dirty="0" smtClean="0">
                <a:solidFill>
                  <a:srgbClr val="717074"/>
                </a:solidFill>
              </a:rPr>
              <a:t>The third row depends on the FLARE Operating Environment version running on the system</a:t>
            </a:r>
          </a:p>
          <a:p>
            <a:pPr lvl="1"/>
            <a:r>
              <a:rPr lang="en-US" dirty="0" smtClean="0">
                <a:solidFill>
                  <a:srgbClr val="717074"/>
                </a:solidFill>
              </a:rPr>
              <a:t>For pre-OE 33 (pre-VNX2) environments, this section shows the SP Dirty Pages Utilization %. Each SP maintains a separate cache, therefore two caches are shown</a:t>
            </a:r>
          </a:p>
          <a:p>
            <a:pPr lvl="1"/>
            <a:r>
              <a:rPr lang="en-US" dirty="0" smtClean="0">
                <a:solidFill>
                  <a:srgbClr val="717074"/>
                </a:solidFill>
              </a:rPr>
              <a:t>For OE 33 (Rockies) and above, the SP Caches are unified, therefore the total SP Dirty Pages in MB is shown (the maximum of the values from each SP). The SP Dirty Pages are color coded according to the amount of Write Throttling: fewer than 10 write throttles per sec = blue, up to 50 then cyan, up to 100 then green, up to 200 then yellow, over 200 then orange.</a:t>
            </a:r>
          </a:p>
          <a:p>
            <a:r>
              <a:rPr lang="en-US" dirty="0" smtClean="0">
                <a:solidFill>
                  <a:srgbClr val="717074"/>
                </a:solidFill>
              </a:rPr>
              <a:t>These write throttle thresholds are chosen arbitrarily, to show the amount of cache activity within the system. It's expected and normal that a busy system will show more requests than an idle system</a:t>
            </a:r>
          </a:p>
          <a:p>
            <a:r>
              <a:rPr lang="en-US" dirty="0" smtClean="0">
                <a:solidFill>
                  <a:srgbClr val="717074"/>
                </a:solidFill>
              </a:rPr>
              <a:t>The fourth row shows bus utilization. This is calculated using the total disk bandwidth (MB/sec) for all disks on a given bus, and assumes a 4Gb/sec bus speed for CX systems and 6x4 Gb/sec bus speed for VNX systems. If the model is undetected, the model is assumed to be a CX.</a:t>
            </a:r>
          </a:p>
          <a:p>
            <a:r>
              <a:rPr lang="en-US" dirty="0" smtClean="0">
                <a:solidFill>
                  <a:srgbClr val="717074"/>
                </a:solidFill>
              </a:rPr>
              <a:t>The final set of rows shows disk utilization for each individual disk. Each disk is identified by three indicators: Raid Group, Speed, and Size. FC for the Raid Group value indicates a FAST Cache device. Each row represents a bus and target, identified by the leftmost label: b0e1 is Bus 0, Enclosure 1</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Value of FAST Suite Slide:</a:t>
            </a:r>
          </a:p>
          <a:p>
            <a:r>
              <a:rPr lang="en-US" dirty="0" smtClean="0">
                <a:solidFill>
                  <a:srgbClr val="717074"/>
                </a:solidFill>
              </a:rPr>
              <a:t>This slide will call out technical and business benefits realized from VNX FAST Suite.  Its important to emphasize the capacity to performance ratio of the different tiers.  </a:t>
            </a:r>
          </a:p>
        </p:txBody>
      </p:sp>
      <p:sp>
        <p:nvSpPr>
          <p:cNvPr id="4" name="Slide Number Placeholder 3"/>
          <p:cNvSpPr>
            <a:spLocks noGrp="1"/>
          </p:cNvSpPr>
          <p:nvPr>
            <p:ph type="sldNum" sz="quarter" idx="12"/>
          </p:nvPr>
        </p:nvSpPr>
        <p:spPr/>
        <p:txBody>
          <a:bodyPr/>
          <a:lstStyle/>
          <a:p>
            <a:fld id="{CA77EA3C-73B7-49CC-A9D6-0C285A2A9F5D}" type="slidenum">
              <a:rPr lang="en-US" smtClean="0"/>
              <a:pPr/>
              <a:t>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slide displays the system’s current consumed capacity level in TB and graphs growth using different growth percentage rates including IDC standard of 20%.  In addition, this slide estimates the expected time frame for an upgrade by using the IDC growth rate and system’s total usable capacity.</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This chart shows LUN Skew and NOT Sub-LUN Skew. This graph shows a high level view of skew and should be used to open a discussion around FAST and its benefits. </a:t>
            </a:r>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Observations Slide:</a:t>
            </a:r>
          </a:p>
          <a:p>
            <a:r>
              <a:rPr lang="en-US" dirty="0" smtClean="0">
                <a:solidFill>
                  <a:srgbClr val="717074"/>
                </a:solidFill>
              </a:rPr>
              <a:t>The purpose of this slide is to identify areas where EMC and the partner community can help the client's business.  Recommendations can be VNX or non-VNX related.  In addition, recommendations can be based off this assessment or from a conversation with the client.  Some questions to ask yourself and topics to consider when adding content to this slide include.</a:t>
            </a:r>
          </a:p>
          <a:p>
            <a:pPr lvl="1"/>
            <a:r>
              <a:rPr lang="en-US" dirty="0" smtClean="0">
                <a:solidFill>
                  <a:srgbClr val="717074"/>
                </a:solidFill>
              </a:rPr>
              <a:t>Is a VNX hardware or software upgrade necessary?</a:t>
            </a:r>
          </a:p>
          <a:p>
            <a:pPr lvl="1"/>
            <a:r>
              <a:rPr lang="en-US" dirty="0" smtClean="0">
                <a:solidFill>
                  <a:srgbClr val="717074"/>
                </a:solidFill>
              </a:rPr>
              <a:t>Are there applications in the environment (e.g. VDI, SQL, Oracle) that could benefit from a flash solution like XtremIO or XtremSW/SF?</a:t>
            </a:r>
          </a:p>
          <a:p>
            <a:pPr lvl="1"/>
            <a:r>
              <a:rPr lang="en-US" dirty="0" smtClean="0">
                <a:solidFill>
                  <a:srgbClr val="717074"/>
                </a:solidFill>
              </a:rPr>
              <a:t>What is the 1, 3, 5 year roadmap look like for the environment?</a:t>
            </a:r>
          </a:p>
          <a:p>
            <a:pPr lvl="1"/>
            <a:r>
              <a:rPr lang="en-US" dirty="0" smtClean="0">
                <a:solidFill>
                  <a:srgbClr val="717074"/>
                </a:solidFill>
              </a:rPr>
              <a:t>Is there a cloud initiative and/or ITaaS for this environment?</a:t>
            </a:r>
          </a:p>
          <a:p>
            <a:pPr lvl="1"/>
            <a:r>
              <a:rPr lang="en-US" dirty="0" smtClean="0">
                <a:solidFill>
                  <a:srgbClr val="717074"/>
                </a:solidFill>
              </a:rPr>
              <a:t>Would this business see value in EMC application consulting or residency services?</a:t>
            </a:r>
          </a:p>
          <a:p>
            <a:pPr lvl="1"/>
            <a:r>
              <a:rPr lang="en-US" dirty="0" smtClean="0">
                <a:solidFill>
                  <a:srgbClr val="717074"/>
                </a:solidFill>
              </a:rPr>
              <a:t>What are the critical business applications?</a:t>
            </a:r>
          </a:p>
          <a:p>
            <a:pPr lvl="1"/>
            <a:r>
              <a:rPr lang="en-US" dirty="0" smtClean="0">
                <a:solidFill>
                  <a:srgbClr val="717074"/>
                </a:solidFill>
              </a:rPr>
              <a:t>What percentage of servers are virtualized in the environment?</a:t>
            </a:r>
          </a:p>
          <a:p>
            <a:pPr lvl="1"/>
            <a:r>
              <a:rPr lang="en-US" dirty="0" smtClean="0">
                <a:solidFill>
                  <a:srgbClr val="717074"/>
                </a:solidFill>
              </a:rPr>
              <a:t>Are RPO and RTO requirements being met today?</a:t>
            </a:r>
          </a:p>
          <a:p>
            <a:pPr lvl="1"/>
            <a:r>
              <a:rPr lang="en-US" dirty="0" smtClean="0">
                <a:solidFill>
                  <a:srgbClr val="717074"/>
                </a:solidFill>
              </a:rPr>
              <a:t>What is the BC and DR strategy and has it been tested?</a:t>
            </a:r>
          </a:p>
          <a:p>
            <a:pPr lvl="1"/>
            <a:r>
              <a:rPr lang="en-US" dirty="0" smtClean="0">
                <a:solidFill>
                  <a:srgbClr val="717074"/>
                </a:solidFill>
              </a:rPr>
              <a:t>Does the business see value attending an Executive Briefing?</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Send feedback on this template to jason.jones@emc.com and justin.mirsky@emc.com.</a:t>
            </a:r>
          </a:p>
          <a:p>
            <a:r>
              <a:rPr lang="en-US" dirty="0" smtClean="0">
                <a:solidFill>
                  <a:srgbClr val="717074"/>
                </a:solidFill>
              </a:rPr>
              <a:t>Validate the Value – Client presentation delivered after solution installation which leverages metrics to validate the solution meets or exceeds the business and technical expectations set during the sales campaign</a:t>
            </a:r>
          </a:p>
          <a:p>
            <a:r>
              <a:rPr lang="en-US" dirty="0" smtClean="0">
                <a:solidFill>
                  <a:srgbClr val="717074"/>
                </a:solidFill>
              </a:rPr>
              <a:t>Note to Presenter – The purpose of this template is to provide you with a framework to build an impactful validate the value presentation.  Some content is automatically populated by Mitrend.  The rest of the content needs to be populated by you.  Most of the content that needs to populated can be found in your pre-sales proposal.  Note this PowerPoint is meant to be a framework.  If your solution includes other technologies that should be included feel free to modify this presentation as needed.</a:t>
            </a:r>
          </a:p>
          <a:p>
            <a:r>
              <a:rPr lang="en-US" dirty="0" smtClean="0">
                <a:solidFill>
                  <a:srgbClr val="717074"/>
                </a:solidFill>
              </a:rPr>
              <a:t>----</a:t>
            </a:r>
          </a:p>
          <a:p>
            <a:r>
              <a:rPr lang="en-US" dirty="0" smtClean="0">
                <a:solidFill>
                  <a:srgbClr val="717074"/>
                </a:solidFill>
              </a:rPr>
              <a:t>Project Objectives Slide:</a:t>
            </a:r>
          </a:p>
          <a:p>
            <a:r>
              <a:rPr lang="en-US" dirty="0" smtClean="0">
                <a:solidFill>
                  <a:srgbClr val="717074"/>
                </a:solidFill>
              </a:rPr>
              <a:t>List pre-sale project objectives in this slide. Recommendation is to take project objectives from proposal and copy/paste into this slide. Some examples are provided in the slide.</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Before IT Investment Slide:</a:t>
            </a:r>
          </a:p>
          <a:p>
            <a:r>
              <a:rPr lang="en-US" dirty="0" smtClean="0">
                <a:solidFill>
                  <a:srgbClr val="717074"/>
                </a:solidFill>
              </a:rPr>
              <a:t>Populate this slide with the before environment diagram from your pre-sales proposal or EMC visio desk.</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r>
              <a:rPr lang="en-US" dirty="0" smtClean="0">
                <a:solidFill>
                  <a:srgbClr val="717074"/>
                </a:solidFill>
              </a:rPr>
              <a:t>Solution Benefits Slide:</a:t>
            </a:r>
          </a:p>
          <a:p>
            <a:r>
              <a:rPr lang="en-US" dirty="0" smtClean="0">
                <a:solidFill>
                  <a:srgbClr val="717074"/>
                </a:solidFill>
              </a:rPr>
              <a:t>Please populate the business benefits section with business benefits realized from solution.  Business benefits are usually associated with increased productivity (increases revenue), cost reduction, and risk mitigation.  Focus on your audience and tailor the benefits to your customer.  Here are a few examples.  If presenting to a C level audience focus on how the new solution lowered cost per TB vs. business as usual or focus on how the new solution enables the business to generate reports faster, improving business agility.   If presenting to a director of applications focus business benefits on how the solution reduced application latency which increased application owner productivity.  If presenting to a director of IT focus on how the solution simplified operational tasks for infrastructure engineers.</a:t>
            </a:r>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p>
        </p:txBody>
      </p:sp>
      <p:sp>
        <p:nvSpPr>
          <p:cNvPr id="4" name="Slide Number Placeholder 3"/>
          <p:cNvSpPr>
            <a:spLocks noGrp="1"/>
          </p:cNvSpPr>
          <p:nvPr>
            <p:ph type="sldNum" sz="quarter" idx="11"/>
          </p:nvPr>
        </p:nvSpPr>
        <p:spPr/>
        <p:txBody>
          <a:bodyPr/>
          <a:lstStyle/>
          <a:p>
            <a:fld id="{CA77EA3C-73B7-49CC-A9D6-0C285A2A9F5D}" type="slidenum">
              <a:rPr lang="en-US" smtClean="0"/>
              <a:pPr/>
              <a:t>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9"/>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77EA3C-73B7-49CC-A9D6-0C285A2A9F5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56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781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85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154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945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358637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8942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60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01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9413"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89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16110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37849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6938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1494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93237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154700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1144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rgbClr val="BABCBE"/>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2544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79324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572688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7392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537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896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1186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852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2168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1199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407253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7880"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87881"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3755144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387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562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33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734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0792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4125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231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0323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717074"/>
                </a:solidFill>
              </a:defRPr>
            </a:lvl2pPr>
            <a:lvl3pPr marL="515938" indent="-168275">
              <a:spcBef>
                <a:spcPts val="300"/>
              </a:spcBef>
              <a:buClr>
                <a:schemeClr val="tx2"/>
              </a:buClr>
              <a:buFont typeface="Lucida Grande"/>
              <a:buChar char="­"/>
              <a:defRPr sz="1400">
                <a:solidFill>
                  <a:srgbClr val="717074"/>
                </a:solidFill>
              </a:defRPr>
            </a:lvl3pPr>
            <a:lvl4pPr marL="855663" indent="-169863">
              <a:spcBef>
                <a:spcPts val="300"/>
              </a:spcBef>
              <a:buClr>
                <a:schemeClr val="tx2"/>
              </a:buClr>
              <a:buFont typeface="Arial"/>
              <a:buChar char="•"/>
              <a:defRPr sz="1100">
                <a:solidFill>
                  <a:srgbClr val="717074"/>
                </a:solidFill>
              </a:defRPr>
            </a:lvl4pPr>
            <a:lvl5pPr marL="1201738" indent="-168275">
              <a:spcBef>
                <a:spcPts val="300"/>
              </a:spcBef>
              <a:buClr>
                <a:schemeClr val="tx2"/>
              </a:buClr>
              <a:buFont typeface="Arial"/>
              <a:buChar char="–"/>
              <a:defRPr sz="1050">
                <a:solidFill>
                  <a:srgbClr val="71707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6729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9863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55965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4169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717074"/>
                </a:solidFill>
                <a:latin typeface="Verdana" pitchFamily="34" charset="0"/>
              </a:defRPr>
            </a:lvl1pPr>
            <a:lvl2pPr>
              <a:spcBef>
                <a:spcPts val="300"/>
              </a:spcBef>
              <a:buClr>
                <a:schemeClr val="accent6"/>
              </a:buClr>
              <a:buFont typeface="Verdana" pitchFamily="34" charset="0"/>
              <a:buChar char="–"/>
              <a:defRPr sz="2000">
                <a:solidFill>
                  <a:srgbClr val="717074"/>
                </a:solidFill>
                <a:latin typeface="Verdana" pitchFamily="34" charset="0"/>
              </a:defRPr>
            </a:lvl2pPr>
            <a:lvl3pPr>
              <a:spcBef>
                <a:spcPts val="300"/>
              </a:spcBef>
              <a:buClr>
                <a:schemeClr val="accent6"/>
              </a:buClr>
              <a:buFont typeface="Verdana" pitchFamily="34" charset="0"/>
              <a:buChar char="▪"/>
              <a:defRPr sz="1600">
                <a:solidFill>
                  <a:srgbClr val="717074"/>
                </a:solidFill>
                <a:latin typeface="Verdana" pitchFamily="34" charset="0"/>
              </a:defRPr>
            </a:lvl3pPr>
            <a:lvl4pPr marL="1658938" indent="-287338">
              <a:spcBef>
                <a:spcPts val="300"/>
              </a:spcBef>
              <a:buClr>
                <a:schemeClr val="accent6"/>
              </a:buClr>
              <a:buFont typeface="Verdana" pitchFamily="34" charset="0"/>
              <a:buChar char="—"/>
              <a:defRPr sz="1200">
                <a:solidFill>
                  <a:srgbClr val="717074"/>
                </a:solidFill>
                <a:latin typeface="Verdana" pitchFamily="34" charset="0"/>
              </a:defRPr>
            </a:lvl4pPr>
            <a:lvl5pPr marL="2000250" indent="-171450">
              <a:spcBef>
                <a:spcPts val="300"/>
              </a:spcBef>
              <a:buClr>
                <a:schemeClr val="accent6"/>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360495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rgbClr val="717074"/>
                </a:solidFill>
                <a:latin typeface="Verdana" pitchFamily="34" charset="0"/>
              </a:defRPr>
            </a:lvl1pPr>
            <a:lvl2pPr>
              <a:spcBef>
                <a:spcPts val="300"/>
              </a:spcBef>
              <a:buClr>
                <a:schemeClr val="accent5"/>
              </a:buClr>
              <a:buFont typeface="Verdana" pitchFamily="34" charset="0"/>
              <a:buChar char="–"/>
              <a:defRPr sz="2000">
                <a:solidFill>
                  <a:srgbClr val="717074"/>
                </a:solidFill>
                <a:latin typeface="Verdana" pitchFamily="34" charset="0"/>
              </a:defRPr>
            </a:lvl2pPr>
            <a:lvl3pPr>
              <a:spcBef>
                <a:spcPts val="300"/>
              </a:spcBef>
              <a:buClr>
                <a:schemeClr val="accent5"/>
              </a:buClr>
              <a:buFont typeface="Verdana" pitchFamily="34" charset="0"/>
              <a:buChar char="▪"/>
              <a:defRPr sz="1600">
                <a:solidFill>
                  <a:srgbClr val="717074"/>
                </a:solidFill>
                <a:latin typeface="Verdana" pitchFamily="34" charset="0"/>
              </a:defRPr>
            </a:lvl3pPr>
            <a:lvl4pPr marL="1658938" indent="-287338">
              <a:spcBef>
                <a:spcPts val="300"/>
              </a:spcBef>
              <a:buClr>
                <a:schemeClr val="accent5"/>
              </a:buClr>
              <a:buFont typeface="Verdana" pitchFamily="34" charset="0"/>
              <a:buChar char="—"/>
              <a:defRPr sz="1200">
                <a:solidFill>
                  <a:srgbClr val="717074"/>
                </a:solidFill>
                <a:latin typeface="Verdana" pitchFamily="34" charset="0"/>
              </a:defRPr>
            </a:lvl4pPr>
            <a:lvl5pPr marL="2057400" indent="-228600">
              <a:spcBef>
                <a:spcPts val="300"/>
              </a:spcBef>
              <a:buClr>
                <a:schemeClr val="accent5"/>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26106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tx1"/>
              </a:buClr>
              <a:buFont typeface="Wingdings" pitchFamily="2" charset="2"/>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94586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rgbClr val="717074"/>
                </a:solidFill>
                <a:latin typeface="Verdana" pitchFamily="34" charset="0"/>
              </a:defRPr>
            </a:lvl1pPr>
            <a:lvl2pPr>
              <a:spcBef>
                <a:spcPts val="300"/>
              </a:spcBef>
              <a:buClr>
                <a:schemeClr val="tx1"/>
              </a:buClr>
              <a:buFont typeface="Verdana" pitchFamily="34" charset="0"/>
              <a:buChar char="–"/>
              <a:defRPr sz="2000">
                <a:solidFill>
                  <a:srgbClr val="717074"/>
                </a:solidFill>
                <a:latin typeface="Verdana" pitchFamily="34" charset="0"/>
              </a:defRPr>
            </a:lvl2pPr>
            <a:lvl3pPr>
              <a:spcBef>
                <a:spcPts val="300"/>
              </a:spcBef>
              <a:buClr>
                <a:schemeClr val="tx1"/>
              </a:buClr>
              <a:buFont typeface="Verdana" pitchFamily="34" charset="0"/>
              <a:buChar char="▪"/>
              <a:defRPr sz="1600">
                <a:solidFill>
                  <a:srgbClr val="717074"/>
                </a:solidFill>
                <a:latin typeface="Verdana" pitchFamily="34" charset="0"/>
              </a:defRPr>
            </a:lvl3pPr>
            <a:lvl4pPr marL="1658938" indent="-287338">
              <a:spcBef>
                <a:spcPts val="300"/>
              </a:spcBef>
              <a:buClr>
                <a:schemeClr val="tx1"/>
              </a:buClr>
              <a:buFont typeface="Verdana" pitchFamily="34" charset="0"/>
              <a:buChar char="—"/>
              <a:defRPr sz="1200">
                <a:solidFill>
                  <a:srgbClr val="717074"/>
                </a:solidFill>
                <a:latin typeface="Verdana" pitchFamily="34" charset="0"/>
              </a:defRPr>
            </a:lvl4pPr>
            <a:lvl5pPr marL="2057400" indent="-228600">
              <a:spcBef>
                <a:spcPts val="300"/>
              </a:spcBef>
              <a:buClr>
                <a:schemeClr val="tx1"/>
              </a:buClr>
              <a:buFont typeface="Arial"/>
              <a:buChar char="•"/>
              <a:defRPr sz="1100">
                <a:solidFill>
                  <a:srgbClr val="717074"/>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85289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tx1"/>
              </a:buClr>
              <a:buFont typeface="Arial"/>
              <a:buChar char="•"/>
              <a:defRPr sz="2400">
                <a:solidFill>
                  <a:schemeClr val="bg2"/>
                </a:solidFill>
                <a:latin typeface="Verdana" pitchFamily="34" charset="0"/>
              </a:defRPr>
            </a:lvl1pPr>
            <a:lvl2pPr>
              <a:spcBef>
                <a:spcPts val="300"/>
              </a:spcBef>
              <a:buClr>
                <a:schemeClr val="tx1"/>
              </a:buClr>
              <a:buFont typeface="Verdana" pitchFamily="34" charset="0"/>
              <a:buChar char="–"/>
              <a:defRPr sz="2000">
                <a:solidFill>
                  <a:schemeClr val="bg2"/>
                </a:solidFill>
                <a:latin typeface="Verdana" pitchFamily="34" charset="0"/>
              </a:defRPr>
            </a:lvl2pPr>
            <a:lvl3pPr>
              <a:spcBef>
                <a:spcPts val="300"/>
              </a:spcBef>
              <a:buClr>
                <a:schemeClr val="tx1"/>
              </a:buClr>
              <a:buFont typeface="Verdana" pitchFamily="34" charset="0"/>
              <a:buChar char="▪"/>
              <a:defRPr sz="1600">
                <a:solidFill>
                  <a:schemeClr val="bg2"/>
                </a:solidFill>
                <a:latin typeface="Verdana" pitchFamily="34" charset="0"/>
              </a:defRPr>
            </a:lvl3pPr>
            <a:lvl4pPr marL="1658938" indent="-287338">
              <a:spcBef>
                <a:spcPts val="300"/>
              </a:spcBef>
              <a:buClr>
                <a:schemeClr val="tx1"/>
              </a:buClr>
              <a:buFont typeface="Verdana" pitchFamily="34" charset="0"/>
              <a:buChar char="—"/>
              <a:defRPr sz="1200">
                <a:solidFill>
                  <a:schemeClr val="bg2"/>
                </a:solidFill>
                <a:latin typeface="Verdana" pitchFamily="34" charset="0"/>
              </a:defRPr>
            </a:lvl4pPr>
            <a:lvl5pPr marL="2057400" indent="-228600">
              <a:spcBef>
                <a:spcPts val="300"/>
              </a:spcBef>
              <a:buClr>
                <a:schemeClr val="tx1"/>
              </a:buClr>
              <a:buFont typeface="Arial"/>
              <a:buChar char="•"/>
              <a:defRPr sz="1100">
                <a:solidFill>
                  <a:schemeClr val="bg2"/>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tx1"/>
                </a:solidFill>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7690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48023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6634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812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993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792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6508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2320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66397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9412" y="4114800"/>
            <a:ext cx="6935787"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2" y="4535865"/>
            <a:ext cx="6935787" cy="269994"/>
          </a:xfrm>
          <a:prstGeom prst="rect">
            <a:avLst/>
          </a:prstGeom>
        </p:spPr>
        <p:txBody>
          <a:bodyPr lIns="0" tIns="0" rIns="0" bIns="0"/>
          <a:lstStyle>
            <a:lvl1pPr marL="0" indent="0" algn="l">
              <a:buNone/>
              <a:defRPr sz="16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137667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74969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580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993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061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5375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308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extLst>
      <p:ext uri="{BB962C8B-B14F-4D97-AF65-F5344CB8AC3E}">
        <p14:creationId xmlns:p14="http://schemas.microsoft.com/office/powerpoint/2010/main" val="406305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421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chemeClr val="bg1"/>
                </a:solidFill>
              </a:defRPr>
            </a:lvl1pPr>
            <a:lvl2pPr>
              <a:spcBef>
                <a:spcPts val="300"/>
              </a:spcBef>
              <a:buClr>
                <a:schemeClr val="tx2"/>
              </a:buClr>
              <a:defRPr sz="2000">
                <a:solidFill>
                  <a:schemeClr val="bg1"/>
                </a:solidFill>
              </a:defRPr>
            </a:lvl2pPr>
            <a:lvl3pPr marL="1084263" indent="-169863">
              <a:spcBef>
                <a:spcPts val="300"/>
              </a:spcBef>
              <a:buClr>
                <a:schemeClr val="tx2"/>
              </a:buClr>
              <a:defRPr sz="1600">
                <a:solidFill>
                  <a:schemeClr val="bg1"/>
                </a:solidFill>
              </a:defRPr>
            </a:lvl3pPr>
            <a:lvl4pPr marL="1430338" indent="-168275">
              <a:spcBef>
                <a:spcPts val="300"/>
              </a:spcBef>
              <a:buClr>
                <a:schemeClr val="tx2"/>
              </a:buClr>
              <a:defRPr sz="1200">
                <a:solidFill>
                  <a:schemeClr val="bg1"/>
                </a:solidFill>
              </a:defRPr>
            </a:lvl4pPr>
            <a:lvl5pPr marL="1770063" indent="-169863">
              <a:spcBef>
                <a:spcPts val="300"/>
              </a:spcBef>
              <a:buClr>
                <a:schemeClr val="tx2"/>
              </a:buClr>
              <a:buFont typeface="Arial"/>
              <a:buChar cha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325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defRPr>
            </a:lvl1pPr>
            <a:lvl2pPr>
              <a:spcBef>
                <a:spcPts val="300"/>
              </a:spcBef>
              <a:buClr>
                <a:schemeClr val="tx2"/>
              </a:buClr>
              <a:defRPr sz="2000">
                <a:solidFill>
                  <a:srgbClr val="FFFFFF"/>
                </a:solidFill>
              </a:defRPr>
            </a:lvl2pPr>
            <a:lvl3pPr marL="1084263" indent="-169863">
              <a:spcBef>
                <a:spcPts val="300"/>
              </a:spcBef>
              <a:buClr>
                <a:schemeClr val="tx2"/>
              </a:buClr>
              <a:defRPr sz="1600">
                <a:solidFill>
                  <a:srgbClr val="FFFFFF"/>
                </a:solidFill>
              </a:defRPr>
            </a:lvl3pPr>
            <a:lvl4pPr marL="1430338" indent="-168275">
              <a:spcBef>
                <a:spcPts val="300"/>
              </a:spcBef>
              <a:buClr>
                <a:schemeClr val="tx2"/>
              </a:buClr>
              <a:defRPr sz="1200">
                <a:solidFill>
                  <a:srgbClr val="FFFFFF"/>
                </a:solidFill>
              </a:defRPr>
            </a:lvl4pPr>
            <a:lvl5pPr marL="1770063" indent="-169863">
              <a:spcBef>
                <a:spcPts val="300"/>
              </a:spcBef>
              <a:buClr>
                <a:schemeClr val="tx2"/>
              </a:buClr>
              <a:buFont typeface="Arial"/>
              <a:buChar char="•"/>
              <a:defRPr sz="11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400">
                <a:solidFill>
                  <a:srgbClr val="FFFFFF"/>
                </a:solidFill>
                <a:latin typeface="+mn-lt"/>
              </a:defRPr>
            </a:lvl1pPr>
            <a:lvl2pPr>
              <a:spcBef>
                <a:spcPts val="300"/>
              </a:spcBef>
              <a:buClr>
                <a:schemeClr val="tx2"/>
              </a:buClr>
              <a:defRPr sz="2000">
                <a:solidFill>
                  <a:srgbClr val="FFFFFF"/>
                </a:solidFill>
                <a:latin typeface="+mn-lt"/>
              </a:defRPr>
            </a:lvl2pPr>
            <a:lvl3pPr marL="1084263" indent="-169863">
              <a:spcBef>
                <a:spcPts val="300"/>
              </a:spcBef>
              <a:buClr>
                <a:schemeClr val="tx2"/>
              </a:buClr>
              <a:defRPr sz="1600">
                <a:solidFill>
                  <a:srgbClr val="FFFFFF"/>
                </a:solidFill>
                <a:latin typeface="+mn-lt"/>
              </a:defRPr>
            </a:lvl3pPr>
            <a:lvl4pPr marL="1430338" indent="-168275">
              <a:spcBef>
                <a:spcPts val="300"/>
              </a:spcBef>
              <a:buClr>
                <a:schemeClr val="tx2"/>
              </a:buClr>
              <a:defRPr sz="1200">
                <a:solidFill>
                  <a:srgbClr val="FFFFFF"/>
                </a:solidFill>
                <a:latin typeface="+mn-lt"/>
              </a:defRPr>
            </a:lvl4pPr>
            <a:lvl5pPr marL="1770063" indent="-169863">
              <a:spcBef>
                <a:spcPts val="300"/>
              </a:spcBef>
              <a:buClr>
                <a:schemeClr val="tx2"/>
              </a:buClr>
              <a:buFont typeface="Arial"/>
              <a:buChar char="•"/>
              <a:defRPr sz="1100">
                <a:solidFill>
                  <a:srgbClr val="FFFFFF"/>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rgbClr val="FFFFFF"/>
                </a:solidFill>
              </a:defRPr>
            </a:lvl2pPr>
            <a:lvl3pPr marL="515938" indent="-168275">
              <a:spcBef>
                <a:spcPts val="300"/>
              </a:spcBef>
              <a:buClr>
                <a:schemeClr val="tx2"/>
              </a:buClr>
              <a:buFont typeface="Lucida Grande"/>
              <a:buChar char="­"/>
              <a:defRPr sz="1400">
                <a:solidFill>
                  <a:srgbClr val="FFFFFF"/>
                </a:solidFill>
              </a:defRPr>
            </a:lvl3pPr>
            <a:lvl4pPr marL="855663" indent="-169863">
              <a:spcBef>
                <a:spcPts val="300"/>
              </a:spcBef>
              <a:buClr>
                <a:schemeClr val="tx2"/>
              </a:buClr>
              <a:buFont typeface="Arial"/>
              <a:buChar char="•"/>
              <a:defRPr sz="1100">
                <a:solidFill>
                  <a:srgbClr val="FFFFFF"/>
                </a:solidFill>
              </a:defRPr>
            </a:lvl4pPr>
            <a:lvl5pPr marL="1201738" indent="-168275">
              <a:spcBef>
                <a:spcPts val="300"/>
              </a:spcBef>
              <a:buClr>
                <a:schemeClr val="tx2"/>
              </a:buClr>
              <a:buFont typeface="Arial"/>
              <a:buChar char="–"/>
              <a:defRPr sz="105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8696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SA footer only">
    <p:spTree>
      <p:nvGrpSpPr>
        <p:cNvPr id="1" name=""/>
        <p:cNvGrpSpPr/>
        <p:nvPr/>
      </p:nvGrpSpPr>
      <p:grpSpPr>
        <a:xfrm>
          <a:off x="0" y="0"/>
          <a:ext cx="0" cy="0"/>
          <a:chOff x="0" y="0"/>
          <a:chExt cx="0" cy="0"/>
        </a:xfrm>
      </p:grpSpPr>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428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400">
                <a:solidFill>
                  <a:srgbClr val="717074"/>
                </a:solidFill>
              </a:defRPr>
            </a:lvl1pPr>
            <a:lvl2pPr>
              <a:spcBef>
                <a:spcPts val="300"/>
              </a:spcBef>
              <a:buClr>
                <a:schemeClr val="tx2"/>
              </a:buClr>
              <a:defRPr sz="2000">
                <a:solidFill>
                  <a:srgbClr val="717074"/>
                </a:solidFill>
              </a:defRPr>
            </a:lvl2pPr>
            <a:lvl3pPr marL="1084263" indent="-169863">
              <a:spcBef>
                <a:spcPts val="300"/>
              </a:spcBef>
              <a:buClr>
                <a:schemeClr val="tx2"/>
              </a:buClr>
              <a:defRPr sz="1600">
                <a:solidFill>
                  <a:srgbClr val="717074"/>
                </a:solidFill>
              </a:defRPr>
            </a:lvl3pPr>
            <a:lvl4pPr marL="1430338" indent="-168275">
              <a:spcBef>
                <a:spcPts val="300"/>
              </a:spcBef>
              <a:buClr>
                <a:schemeClr val="tx2"/>
              </a:buClr>
              <a:defRPr sz="1200">
                <a:solidFill>
                  <a:srgbClr val="717074"/>
                </a:solidFill>
              </a:defRPr>
            </a:lvl4pPr>
            <a:lvl5pPr marL="1770063" indent="-169863">
              <a:spcBef>
                <a:spcPts val="300"/>
              </a:spcBef>
              <a:buClr>
                <a:schemeClr val="tx2"/>
              </a:buClr>
              <a:buFont typeface="Arial"/>
              <a:buChar char="•"/>
              <a:defRPr sz="1100">
                <a:solidFill>
                  <a:srgbClr val="71707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rgbClr val="71707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RSA Title">
    <p:spTree>
      <p:nvGrpSpPr>
        <p:cNvPr id="1" name=""/>
        <p:cNvGrpSpPr/>
        <p:nvPr/>
      </p:nvGrpSpPr>
      <p:grpSpPr>
        <a:xfrm>
          <a:off x="0" y="0"/>
          <a:ext cx="0" cy="0"/>
          <a:chOff x="0" y="0"/>
          <a:chExt cx="0" cy="0"/>
        </a:xfrm>
      </p:grpSpPr>
      <p:sp>
        <p:nvSpPr>
          <p:cNvPr id="2" name="Title 1"/>
          <p:cNvSpPr>
            <a:spLocks noGrp="1"/>
          </p:cNvSpPr>
          <p:nvPr>
            <p:ph type="ctrTitle"/>
          </p:nvPr>
        </p:nvSpPr>
        <p:spPr>
          <a:xfrm>
            <a:off x="375918"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grpSp>
        <p:nvGrpSpPr>
          <p:cNvPr id="9" name="Group 8"/>
          <p:cNvGrpSpPr/>
          <p:nvPr userDrawn="1"/>
        </p:nvGrpSpPr>
        <p:grpSpPr>
          <a:xfrm>
            <a:off x="7859395" y="4629151"/>
            <a:ext cx="593222" cy="514350"/>
            <a:chOff x="7859395" y="4489938"/>
            <a:chExt cx="593222" cy="514350"/>
          </a:xfrm>
        </p:grpSpPr>
        <p:sp>
          <p:nvSpPr>
            <p:cNvPr id="10" name="Rectangle 9"/>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SA 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8150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accent6"/>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990600"/>
            <a:ext cx="8410575" cy="3467100"/>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chemeClr val="bg1"/>
                </a:solidFill>
                <a:latin typeface="Verdana" pitchFamily="34" charset="0"/>
              </a:defRPr>
            </a:lvl1pPr>
            <a:lvl2pPr>
              <a:spcBef>
                <a:spcPts val="300"/>
              </a:spcBef>
              <a:buClr>
                <a:schemeClr val="accent6"/>
              </a:buClr>
              <a:buFont typeface="Verdana" pitchFamily="34" charset="0"/>
              <a:buChar char="–"/>
              <a:defRPr sz="2000">
                <a:solidFill>
                  <a:schemeClr val="bg1"/>
                </a:solidFill>
                <a:latin typeface="Verdana" pitchFamily="34" charset="0"/>
              </a:defRPr>
            </a:lvl2pPr>
            <a:lvl3pPr>
              <a:spcBef>
                <a:spcPts val="300"/>
              </a:spcBef>
              <a:buClr>
                <a:schemeClr val="accent6"/>
              </a:buClr>
              <a:buFont typeface="Verdana" pitchFamily="34" charset="0"/>
              <a:buChar char="▪"/>
              <a:defRPr sz="1600">
                <a:solidFill>
                  <a:schemeClr val="bg1"/>
                </a:solidFill>
                <a:latin typeface="Verdana" pitchFamily="34" charset="0"/>
              </a:defRPr>
            </a:lvl3pPr>
            <a:lvl4pPr marL="1658938" indent="-287338">
              <a:spcBef>
                <a:spcPts val="300"/>
              </a:spcBef>
              <a:buClr>
                <a:schemeClr val="accent6"/>
              </a:buClr>
              <a:buFont typeface="Verdana" pitchFamily="34" charset="0"/>
              <a:buChar char="—"/>
              <a:defRPr sz="1200">
                <a:solidFill>
                  <a:schemeClr val="bg1"/>
                </a:solidFill>
                <a:latin typeface="Verdana" pitchFamily="34" charset="0"/>
              </a:defRPr>
            </a:lvl4pPr>
            <a:lvl5pPr marL="2000250" indent="-171450">
              <a:spcBef>
                <a:spcPts val="300"/>
              </a:spcBef>
              <a:buClr>
                <a:schemeClr val="accent6"/>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23885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RSA 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rgbClr val="CE3131"/>
                </a:solidFill>
              </a:defRPr>
            </a:lvl1pPr>
          </a:lstStyle>
          <a:p>
            <a:r>
              <a:rPr lang="en-US" smtClean="0"/>
              <a:t>Click to edit Master title style</a:t>
            </a:r>
            <a:endParaRPr lang="en-US" dirty="0"/>
          </a:p>
        </p:txBody>
      </p:sp>
      <p:sp>
        <p:nvSpPr>
          <p:cNvPr id="7" name="Content Placeholder 3"/>
          <p:cNvSpPr>
            <a:spLocks noGrp="1"/>
          </p:cNvSpPr>
          <p:nvPr>
            <p:ph sz="quarter" idx="10"/>
          </p:nvPr>
        </p:nvSpPr>
        <p:spPr bwMode="gray">
          <a:xfrm>
            <a:off x="379413" y="1261532"/>
            <a:ext cx="8410575" cy="3196167"/>
          </a:xfrm>
          <a:prstGeom prst="rect">
            <a:avLst/>
          </a:prstGeom>
          <a:noFill/>
        </p:spPr>
        <p:txBody>
          <a:bodyPr lIns="0" tIns="0" rIns="0" bIns="0">
            <a:noAutofit/>
          </a:bodyPr>
          <a:lstStyle>
            <a:lvl1pPr marL="228600" indent="-228600">
              <a:spcBef>
                <a:spcPts val="1200"/>
              </a:spcBef>
              <a:buClr>
                <a:schemeClr val="accent6"/>
              </a:buClr>
              <a:buFont typeface="Arial"/>
              <a:buChar char="•"/>
              <a:defRPr sz="2400">
                <a:solidFill>
                  <a:srgbClr val="FFFFFF"/>
                </a:solidFill>
                <a:latin typeface="Verdana" pitchFamily="34" charset="0"/>
              </a:defRPr>
            </a:lvl1pPr>
            <a:lvl2pPr>
              <a:spcBef>
                <a:spcPts val="300"/>
              </a:spcBef>
              <a:buClr>
                <a:schemeClr val="accent6"/>
              </a:buClr>
              <a:buFont typeface="Verdana" pitchFamily="34" charset="0"/>
              <a:buChar char="–"/>
              <a:defRPr sz="2000">
                <a:solidFill>
                  <a:srgbClr val="FFFFFF"/>
                </a:solidFill>
                <a:latin typeface="Verdana" pitchFamily="34" charset="0"/>
              </a:defRPr>
            </a:lvl2pPr>
            <a:lvl3pPr>
              <a:spcBef>
                <a:spcPts val="300"/>
              </a:spcBef>
              <a:buClr>
                <a:schemeClr val="accent6"/>
              </a:buClr>
              <a:buFont typeface="Verdana" pitchFamily="34" charset="0"/>
              <a:buChar char="▪"/>
              <a:defRPr sz="1600">
                <a:solidFill>
                  <a:srgbClr val="FFFFFF"/>
                </a:solidFill>
                <a:latin typeface="Verdana" pitchFamily="34" charset="0"/>
              </a:defRPr>
            </a:lvl3pPr>
            <a:lvl4pPr marL="1658938" indent="-287338">
              <a:spcBef>
                <a:spcPts val="300"/>
              </a:spcBef>
              <a:buClr>
                <a:schemeClr val="accent6"/>
              </a:buClr>
              <a:buFont typeface="Verdana" pitchFamily="34" charset="0"/>
              <a:buChar char="—"/>
              <a:defRPr sz="1200">
                <a:solidFill>
                  <a:srgbClr val="FFFFFF"/>
                </a:solidFill>
                <a:latin typeface="Verdana" pitchFamily="34" charset="0"/>
              </a:defRPr>
            </a:lvl4pPr>
            <a:lvl5pPr marL="2000250" indent="-171450">
              <a:spcBef>
                <a:spcPts val="300"/>
              </a:spcBef>
              <a:buClr>
                <a:schemeClr val="accent6"/>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accent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8" name="Group 7"/>
          <p:cNvGrpSpPr/>
          <p:nvPr userDrawn="1"/>
        </p:nvGrpSpPr>
        <p:grpSpPr>
          <a:xfrm>
            <a:off x="7859395" y="4629151"/>
            <a:ext cx="593222" cy="514350"/>
            <a:chOff x="7859395" y="4489938"/>
            <a:chExt cx="593222" cy="514350"/>
          </a:xfrm>
        </p:grpSpPr>
        <p:sp>
          <p:nvSpPr>
            <p:cNvPr id="9" name="Rectangle 8"/>
            <p:cNvSpPr/>
            <p:nvPr/>
          </p:nvSpPr>
          <p:spPr>
            <a:xfrm>
              <a:off x="7859395" y="4489938"/>
              <a:ext cx="593222" cy="51435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7984189" y="4586514"/>
              <a:ext cx="332840" cy="155812"/>
            </a:xfrm>
            <a:prstGeom prst="rect">
              <a:avLst/>
            </a:prstGeom>
          </p:spPr>
        </p:pic>
      </p:grpSp>
    </p:spTree>
    <p:extLst>
      <p:ext uri="{BB962C8B-B14F-4D97-AF65-F5344CB8AC3E}">
        <p14:creationId xmlns:p14="http://schemas.microsoft.com/office/powerpoint/2010/main" val="12826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ivot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5"/>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3" y="990070"/>
            <a:ext cx="8410575" cy="3429529"/>
          </a:xfrm>
          <a:prstGeom prst="rect">
            <a:avLst/>
          </a:prstGeom>
          <a:noFill/>
        </p:spPr>
        <p:txBody>
          <a:bodyPr lIns="0" tIns="0" rIns="0" bIns="0">
            <a:noAutofit/>
          </a:bodyPr>
          <a:lstStyle>
            <a:lvl1pPr marL="228600" indent="-228600">
              <a:spcBef>
                <a:spcPts val="1200"/>
              </a:spcBef>
              <a:buClr>
                <a:schemeClr val="accent5"/>
              </a:buClr>
              <a:buFont typeface="Arial"/>
              <a:buChar char="•"/>
              <a:defRPr sz="2400">
                <a:solidFill>
                  <a:schemeClr val="bg1"/>
                </a:solidFill>
                <a:latin typeface="Verdana" pitchFamily="34" charset="0"/>
              </a:defRPr>
            </a:lvl1pPr>
            <a:lvl2pPr>
              <a:spcBef>
                <a:spcPts val="300"/>
              </a:spcBef>
              <a:buClr>
                <a:schemeClr val="accent5"/>
              </a:buClr>
              <a:buFont typeface="Verdana" pitchFamily="34" charset="0"/>
              <a:buChar char="–"/>
              <a:defRPr sz="2000">
                <a:solidFill>
                  <a:schemeClr val="bg1"/>
                </a:solidFill>
                <a:latin typeface="Verdana" pitchFamily="34" charset="0"/>
              </a:defRPr>
            </a:lvl2pPr>
            <a:lvl3pPr>
              <a:spcBef>
                <a:spcPts val="300"/>
              </a:spcBef>
              <a:buClr>
                <a:schemeClr val="accent5"/>
              </a:buClr>
              <a:buFont typeface="Verdana" pitchFamily="34" charset="0"/>
              <a:buChar char="▪"/>
              <a:defRPr sz="1600">
                <a:solidFill>
                  <a:schemeClr val="bg1"/>
                </a:solidFill>
                <a:latin typeface="Verdana" pitchFamily="34" charset="0"/>
              </a:defRPr>
            </a:lvl3pPr>
            <a:lvl4pPr marL="1658938" indent="-287338">
              <a:spcBef>
                <a:spcPts val="300"/>
              </a:spcBef>
              <a:buClr>
                <a:schemeClr val="accent5"/>
              </a:buClr>
              <a:buFont typeface="Verdana" pitchFamily="34" charset="0"/>
              <a:buChar char="—"/>
              <a:defRPr sz="1200">
                <a:solidFill>
                  <a:schemeClr val="bg1"/>
                </a:solidFill>
                <a:latin typeface="Verdana" pitchFamily="34" charset="0"/>
              </a:defRPr>
            </a:lvl4pPr>
            <a:lvl5pPr marL="2057400" indent="-228600">
              <a:spcBef>
                <a:spcPts val="300"/>
              </a:spcBef>
              <a:buClr>
                <a:schemeClr val="accent5"/>
              </a:buClr>
              <a:buFont typeface="Arial"/>
              <a:buChar char="•"/>
              <a:defRPr sz="1100">
                <a:solidFill>
                  <a:schemeClr val="bg1"/>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1" name="Group 10"/>
          <p:cNvGrpSpPr/>
          <p:nvPr userDrawn="1"/>
        </p:nvGrpSpPr>
        <p:grpSpPr>
          <a:xfrm>
            <a:off x="7859395" y="4629151"/>
            <a:ext cx="593222" cy="514350"/>
            <a:chOff x="7859395" y="4489938"/>
            <a:chExt cx="593222" cy="514350"/>
          </a:xfrm>
        </p:grpSpPr>
        <p:sp>
          <p:nvSpPr>
            <p:cNvPr id="12" name="Rectangle 11"/>
            <p:cNvSpPr/>
            <p:nvPr/>
          </p:nvSpPr>
          <p:spPr>
            <a:xfrm>
              <a:off x="7859395" y="4489938"/>
              <a:ext cx="593222" cy="5143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votal whi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926313" y="4605679"/>
              <a:ext cx="452587" cy="119715"/>
            </a:xfrm>
            <a:prstGeom prst="rect">
              <a:avLst/>
            </a:prstGeom>
          </p:spPr>
        </p:pic>
      </p:grpSp>
    </p:spTree>
    <p:extLst>
      <p:ext uri="{BB962C8B-B14F-4D97-AF65-F5344CB8AC3E}">
        <p14:creationId xmlns:p14="http://schemas.microsoft.com/office/powerpoint/2010/main" val="374120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edera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accent4"/>
              </a:buClr>
              <a:buFont typeface="Wingdings" pitchFamily="2" charset="2"/>
              <a:buChar char=""/>
              <a:defRPr sz="2400">
                <a:solidFill>
                  <a:srgbClr val="FFFFFF"/>
                </a:solidFill>
                <a:latin typeface="Verdana" pitchFamily="34" charset="0"/>
              </a:defRPr>
            </a:lvl1pPr>
            <a:lvl2pPr>
              <a:spcBef>
                <a:spcPts val="300"/>
              </a:spcBef>
              <a:buClr>
                <a:schemeClr val="accent4"/>
              </a:buClr>
              <a:buFont typeface="Verdana" pitchFamily="34" charset="0"/>
              <a:buChar char="–"/>
              <a:defRPr sz="2000">
                <a:solidFill>
                  <a:srgbClr val="FFFFFF"/>
                </a:solidFill>
                <a:latin typeface="Verdana" pitchFamily="34" charset="0"/>
              </a:defRPr>
            </a:lvl2pPr>
            <a:lvl3pPr>
              <a:spcBef>
                <a:spcPts val="300"/>
              </a:spcBef>
              <a:buClr>
                <a:schemeClr val="accent4"/>
              </a:buClr>
              <a:buFont typeface="Verdana" pitchFamily="34" charset="0"/>
              <a:buChar char="▪"/>
              <a:defRPr sz="1600">
                <a:solidFill>
                  <a:srgbClr val="FFFFFF"/>
                </a:solidFill>
                <a:latin typeface="Verdana" pitchFamily="34" charset="0"/>
              </a:defRPr>
            </a:lvl3pPr>
            <a:lvl4pPr marL="1658938" indent="-287338">
              <a:spcBef>
                <a:spcPts val="300"/>
              </a:spcBef>
              <a:buClr>
                <a:schemeClr val="accent4"/>
              </a:buClr>
              <a:buFont typeface="Verdana" pitchFamily="34" charset="0"/>
              <a:buChar char="—"/>
              <a:defRPr sz="1200">
                <a:solidFill>
                  <a:srgbClr val="FFFFFF"/>
                </a:solidFill>
                <a:latin typeface="Verdana" pitchFamily="34" charset="0"/>
              </a:defRPr>
            </a:lvl4pPr>
            <a:lvl5pPr marL="2057400" indent="-228600">
              <a:spcBef>
                <a:spcPts val="300"/>
              </a:spcBef>
              <a:buClr>
                <a:schemeClr val="accent4"/>
              </a:buClr>
              <a:buFont typeface="Arial"/>
              <a:buChar char="•"/>
              <a:defRPr sz="1100">
                <a:solidFill>
                  <a:srgbClr val="FFFFFF"/>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1" name="Group 10"/>
          <p:cNvGrpSpPr/>
          <p:nvPr userDrawn="1"/>
        </p:nvGrpSpPr>
        <p:grpSpPr>
          <a:xfrm>
            <a:off x="7848600" y="4629150"/>
            <a:ext cx="608013" cy="514350"/>
            <a:chOff x="7618413" y="4114800"/>
            <a:chExt cx="762000" cy="644616"/>
          </a:xfrm>
        </p:grpSpPr>
        <p:sp>
          <p:nvSpPr>
            <p:cNvPr id="14" name="Rectangle 13"/>
            <p:cNvSpPr/>
            <p:nvPr/>
          </p:nvSpPr>
          <p:spPr>
            <a:xfrm>
              <a:off x="7618413" y="4114800"/>
              <a:ext cx="762000" cy="644616"/>
            </a:xfrm>
            <a:prstGeom prst="rect">
              <a:avLst/>
            </a:prstGeom>
            <a:solidFill>
              <a:srgbClr val="9D9FA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5" name="Picture 14" descr="Destination Federation 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15719" y="4199890"/>
              <a:ext cx="367389" cy="367898"/>
            </a:xfrm>
            <a:prstGeom prst="rect">
              <a:avLst/>
            </a:prstGeom>
          </p:spPr>
        </p:pic>
      </p:grpSp>
    </p:spTree>
    <p:extLst>
      <p:ext uri="{BB962C8B-B14F-4D97-AF65-F5344CB8AC3E}">
        <p14:creationId xmlns:p14="http://schemas.microsoft.com/office/powerpoint/2010/main" val="245513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VMwar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9413" y="228600"/>
            <a:ext cx="8410575" cy="460375"/>
          </a:xfrm>
          <a:prstGeom prst="rect">
            <a:avLst/>
          </a:prstGeom>
          <a:noFill/>
        </p:spPr>
        <p:txBody>
          <a:bodyPr lIns="0" tIns="0" rIns="0" bIns="0" anchor="t" anchorCtr="0"/>
          <a:lstStyle>
            <a:lvl1pPr algn="l">
              <a:lnSpc>
                <a:spcPct val="90000"/>
              </a:lnSpc>
              <a:defRPr sz="3200">
                <a:solidFill>
                  <a:schemeClr val="accent4"/>
                </a:solidFill>
                <a:latin typeface="Verdana"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79414"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chemeClr val="bg1"/>
                </a:solidFill>
                <a:latin typeface="Verdana" pitchFamily="34" charset="0"/>
              </a:defRPr>
            </a:lvl1pPr>
            <a:lvl2pPr>
              <a:spcBef>
                <a:spcPts val="300"/>
              </a:spcBef>
              <a:buClr>
                <a:schemeClr val="bg1">
                  <a:lumMod val="65000"/>
                </a:schemeClr>
              </a:buClr>
              <a:buFont typeface="Verdana" pitchFamily="34" charset="0"/>
              <a:buChar char="–"/>
              <a:defRPr sz="2000">
                <a:solidFill>
                  <a:schemeClr val="bg1"/>
                </a:solidFill>
                <a:latin typeface="Verdana" pitchFamily="34" charset="0"/>
              </a:defRPr>
            </a:lvl2pPr>
            <a:lvl3pPr>
              <a:spcBef>
                <a:spcPts val="300"/>
              </a:spcBef>
              <a:buClr>
                <a:schemeClr val="bg1">
                  <a:lumMod val="65000"/>
                </a:schemeClr>
              </a:buClr>
              <a:buFont typeface="Verdana" pitchFamily="34" charset="0"/>
              <a:buChar char="▪"/>
              <a:defRPr sz="1600">
                <a:solidFill>
                  <a:schemeClr val="bg1"/>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chemeClr val="bg1"/>
                </a:solidFill>
                <a:latin typeface="Verdana" pitchFamily="34" charset="0"/>
              </a:defRPr>
            </a:lvl4pPr>
            <a:lvl5pPr marL="2057400" indent="-228600">
              <a:spcBef>
                <a:spcPts val="300"/>
              </a:spcBef>
              <a:buClr>
                <a:schemeClr val="bg1">
                  <a:lumMod val="65000"/>
                </a:schemeClr>
              </a:buClr>
              <a:buFont typeface="Arial"/>
              <a:buChar char="•"/>
              <a:defRPr sz="1100">
                <a:solidFill>
                  <a:schemeClr val="bg1"/>
                </a:solidFill>
                <a:latin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7848600" y="4629150"/>
            <a:ext cx="608013" cy="514350"/>
            <a:chOff x="7848600" y="4486637"/>
            <a:chExt cx="608013" cy="514350"/>
          </a:xfrm>
        </p:grpSpPr>
        <p:sp>
          <p:nvSpPr>
            <p:cNvPr id="15" name="Rectangle 14"/>
            <p:cNvSpPr/>
            <p:nvPr/>
          </p:nvSpPr>
          <p:spPr>
            <a:xfrm>
              <a:off x="7848600" y="4486637"/>
              <a:ext cx="608013"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chemeClr val="accent4"/>
                </a:buClr>
              </a:pPr>
              <a:endParaRPr lang="en-US">
                <a:solidFill>
                  <a:schemeClr val="bg1"/>
                </a:solidFill>
              </a:endParaRPr>
            </a:p>
          </p:txBody>
        </p:sp>
        <p:pic>
          <p:nvPicPr>
            <p:cNvPr id="3" name="Picture 2" descr="VMware logo 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05055" y="4629148"/>
              <a:ext cx="502918" cy="76081"/>
            </a:xfrm>
            <a:prstGeom prst="rect">
              <a:avLst/>
            </a:prstGeom>
          </p:spPr>
        </p:pic>
      </p:grpSp>
    </p:spTree>
    <p:extLst>
      <p:ext uri="{BB962C8B-B14F-4D97-AF65-F5344CB8AC3E}">
        <p14:creationId xmlns:p14="http://schemas.microsoft.com/office/powerpoint/2010/main" val="268720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C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79413" y="990600"/>
            <a:ext cx="8410575" cy="3429000"/>
          </a:xfrm>
          <a:prstGeom prst="rect">
            <a:avLst/>
          </a:prstGeom>
          <a:noFill/>
        </p:spPr>
        <p:txBody>
          <a:bodyPr lIns="0" tIns="0" rIns="0" bIns="0">
            <a:noAutofit/>
          </a:bodyPr>
          <a:lstStyle>
            <a:lvl1pPr marL="228600" indent="-228600">
              <a:spcBef>
                <a:spcPts val="1200"/>
              </a:spcBef>
              <a:buClr>
                <a:schemeClr val="bg1">
                  <a:lumMod val="65000"/>
                </a:schemeClr>
              </a:buClr>
              <a:buFont typeface="Arial"/>
              <a:buChar char="•"/>
              <a:defRPr sz="2400">
                <a:solidFill>
                  <a:srgbClr val="FFFFFF"/>
                </a:solidFill>
                <a:latin typeface="Verdana" pitchFamily="34" charset="0"/>
              </a:defRPr>
            </a:lvl1pPr>
            <a:lvl2pPr>
              <a:spcBef>
                <a:spcPts val="300"/>
              </a:spcBef>
              <a:buClr>
                <a:schemeClr val="bg1">
                  <a:lumMod val="65000"/>
                </a:schemeClr>
              </a:buClr>
              <a:buFont typeface="Verdana" pitchFamily="34" charset="0"/>
              <a:buChar char="–"/>
              <a:defRPr sz="2000">
                <a:solidFill>
                  <a:srgbClr val="FFFFFF"/>
                </a:solidFill>
                <a:latin typeface="Verdana" pitchFamily="34" charset="0"/>
              </a:defRPr>
            </a:lvl2pPr>
            <a:lvl3pPr>
              <a:spcBef>
                <a:spcPts val="300"/>
              </a:spcBef>
              <a:buClr>
                <a:schemeClr val="bg1">
                  <a:lumMod val="65000"/>
                </a:schemeClr>
              </a:buClr>
              <a:buFont typeface="Verdana" pitchFamily="34" charset="0"/>
              <a:buChar char="▪"/>
              <a:defRPr sz="1600">
                <a:solidFill>
                  <a:srgbClr val="FFFFFF"/>
                </a:solidFill>
                <a:latin typeface="Verdana" pitchFamily="34" charset="0"/>
              </a:defRPr>
            </a:lvl3pPr>
            <a:lvl4pPr marL="1658938" indent="-287338">
              <a:spcBef>
                <a:spcPts val="300"/>
              </a:spcBef>
              <a:buClr>
                <a:schemeClr val="bg1">
                  <a:lumMod val="65000"/>
                </a:schemeClr>
              </a:buClr>
              <a:buFont typeface="Verdana" pitchFamily="34" charset="0"/>
              <a:buChar char="—"/>
              <a:defRPr sz="1200">
                <a:solidFill>
                  <a:srgbClr val="FFFFFF"/>
                </a:solidFill>
                <a:latin typeface="Verdana" pitchFamily="34" charset="0"/>
              </a:defRPr>
            </a:lvl4pPr>
            <a:lvl5pPr marL="2057400" indent="-228600">
              <a:spcBef>
                <a:spcPts val="300"/>
              </a:spcBef>
              <a:buClr>
                <a:schemeClr val="bg1">
                  <a:lumMod val="65000"/>
                </a:schemeClr>
              </a:buClr>
              <a:buFont typeface="Arial"/>
              <a:buChar char="•"/>
              <a:defRPr sz="1100">
                <a:solidFill>
                  <a:srgbClr val="FFFFFF"/>
                </a:solidFill>
                <a:latin typeface="Verdan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0" name="Group 9"/>
          <p:cNvGrpSpPr/>
          <p:nvPr userDrawn="1"/>
        </p:nvGrpSpPr>
        <p:grpSpPr>
          <a:xfrm>
            <a:off x="7859395" y="4629151"/>
            <a:ext cx="593222" cy="514350"/>
            <a:chOff x="7859395" y="4489938"/>
            <a:chExt cx="593222" cy="514350"/>
          </a:xfrm>
        </p:grpSpPr>
        <p:sp>
          <p:nvSpPr>
            <p:cNvPr id="11" name="Rectangle 10"/>
            <p:cNvSpPr/>
            <p:nvPr userDrawn="1"/>
          </p:nvSpPr>
          <p:spPr>
            <a:xfrm>
              <a:off x="7859395" y="4489938"/>
              <a:ext cx="593222" cy="51435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C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008863" y="4574497"/>
              <a:ext cx="294287" cy="294287"/>
            </a:xfrm>
            <a:prstGeom prst="rect">
              <a:avLst/>
            </a:prstGeom>
          </p:spPr>
        </p:pic>
      </p:grpSp>
      <p:sp>
        <p:nvSpPr>
          <p:cNvPr id="7" name="Title 1"/>
          <p:cNvSpPr>
            <a:spLocks noGrp="1"/>
          </p:cNvSpPr>
          <p:nvPr>
            <p:ph type="title"/>
          </p:nvPr>
        </p:nvSpPr>
        <p:spPr bwMode="gray">
          <a:xfrm>
            <a:off x="379412" y="228600"/>
            <a:ext cx="8410575" cy="460375"/>
          </a:xfrm>
          <a:prstGeom prst="rect">
            <a:avLst/>
          </a:prstGeom>
          <a:noFill/>
        </p:spPr>
        <p:txBody>
          <a:bodyPr lIns="0" tIns="0" rIns="0" bIns="0" anchor="t" anchorCtr="0"/>
          <a:lstStyle>
            <a:lvl1pPr algn="l">
              <a:defRPr lang="en-US" sz="3200" dirty="0">
                <a:ln>
                  <a:noFill/>
                </a:ln>
                <a:solidFill>
                  <a:srgbClr val="BABCBE"/>
                </a:solidFill>
                <a:latin typeface="Verdana" pitchFamily="34" charset="0"/>
              </a:defRPr>
            </a:lvl1pPr>
          </a:lstStyle>
          <a:p>
            <a:pPr lvl="0" algn="l">
              <a:lnSpc>
                <a:spcPct val="90000"/>
              </a:lnSpc>
            </a:pPr>
            <a:r>
              <a:rPr lang="en-US" smtClean="0"/>
              <a:t>Click to edit Master title style</a:t>
            </a:r>
            <a:endParaRPr lang="en-US" dirty="0"/>
          </a:p>
        </p:txBody>
      </p:sp>
    </p:spTree>
    <p:extLst>
      <p:ext uri="{BB962C8B-B14F-4D97-AF65-F5344CB8AC3E}">
        <p14:creationId xmlns:p14="http://schemas.microsoft.com/office/powerpoint/2010/main" val="193844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71707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grpSp>
        <p:nvGrpSpPr>
          <p:cNvPr id="6" name="Group 5"/>
          <p:cNvGrpSpPr/>
          <p:nvPr userDrawn="1"/>
        </p:nvGrpSpPr>
        <p:grpSpPr>
          <a:xfrm>
            <a:off x="384048" y="3963107"/>
            <a:ext cx="8458200" cy="566929"/>
            <a:chOff x="0" y="4572000"/>
            <a:chExt cx="9144000" cy="1984252"/>
          </a:xfrm>
        </p:grpSpPr>
        <p:sp>
          <p:nvSpPr>
            <p:cNvPr id="7" name="Pentagon 6"/>
            <p:cNvSpPr/>
            <p:nvPr/>
          </p:nvSpPr>
          <p:spPr bwMode="gray">
            <a:xfrm rot="5400000" flipH="1">
              <a:off x="3771900" y="800100"/>
              <a:ext cx="1600200" cy="9144000"/>
            </a:xfrm>
            <a:prstGeom prst="homePlate">
              <a:avLst>
                <a:gd name="adj" fmla="val 25698"/>
              </a:avLst>
            </a:prstGeom>
            <a:gradFill flip="none" rotWithShape="1">
              <a:gsLst>
                <a:gs pos="0">
                  <a:schemeClr val="tx2">
                    <a:lumMod val="20000"/>
                    <a:lumOff val="80000"/>
                  </a:schemeClr>
                </a:gs>
                <a:gs pos="100000">
                  <a:schemeClr val="bg1">
                    <a:alpha val="78000"/>
                  </a:schemeClr>
                </a:gs>
              </a:gsLst>
              <a:lin ang="10800000" scaled="0"/>
              <a:tileRect/>
            </a:gradFill>
            <a:ln w="12700" cmpd="sng">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solidFill>
                  <a:schemeClr val="bg2"/>
                </a:solidFill>
              </a:endParaRPr>
            </a:p>
          </p:txBody>
        </p:sp>
        <p:pic>
          <p:nvPicPr>
            <p:cNvPr id="8" name="Picture 7" descr="applicati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7" y="5080060"/>
              <a:ext cx="454729" cy="1472184"/>
            </a:xfrm>
            <a:prstGeom prst="rect">
              <a:avLst/>
            </a:prstGeom>
          </p:spPr>
        </p:pic>
        <p:sp>
          <p:nvSpPr>
            <p:cNvPr id="10" name="TextBox 9"/>
            <p:cNvSpPr txBox="1"/>
            <p:nvPr/>
          </p:nvSpPr>
          <p:spPr>
            <a:xfrm>
              <a:off x="1447800" y="5178544"/>
              <a:ext cx="18288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Application</a:t>
              </a:r>
              <a:endParaRPr lang="en-US" dirty="0" smtClean="0">
                <a:latin typeface="MetaNormalLF-Roman" pitchFamily="34" charset="0"/>
              </a:endParaRPr>
            </a:p>
          </p:txBody>
        </p:sp>
        <p:pic>
          <p:nvPicPr>
            <p:cNvPr id="11" name="Picture 10" descr="virtu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596" y="5084068"/>
              <a:ext cx="826779" cy="1472184"/>
            </a:xfrm>
            <a:prstGeom prst="rect">
              <a:avLst/>
            </a:prstGeom>
          </p:spPr>
        </p:pic>
        <p:sp>
          <p:nvSpPr>
            <p:cNvPr id="12" name="TextBox 11"/>
            <p:cNvSpPr txBox="1"/>
            <p:nvPr/>
          </p:nvSpPr>
          <p:spPr>
            <a:xfrm>
              <a:off x="4419599" y="5178543"/>
              <a:ext cx="1779373"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Virtualization</a:t>
              </a:r>
              <a:endParaRPr lang="en-US" dirty="0" smtClean="0">
                <a:latin typeface="MetaNormalLF-Roman" pitchFamily="34" charset="0"/>
              </a:endParaRPr>
            </a:p>
          </p:txBody>
        </p:sp>
        <p:pic>
          <p:nvPicPr>
            <p:cNvPr id="13" name="Picture 12" descr="stora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5084068"/>
              <a:ext cx="483149" cy="1472184"/>
            </a:xfrm>
            <a:prstGeom prst="rect">
              <a:avLst/>
            </a:prstGeom>
          </p:spPr>
        </p:pic>
        <p:sp>
          <p:nvSpPr>
            <p:cNvPr id="14" name="TextBox 13"/>
            <p:cNvSpPr txBox="1"/>
            <p:nvPr/>
          </p:nvSpPr>
          <p:spPr>
            <a:xfrm>
              <a:off x="7315200" y="5178544"/>
              <a:ext cx="1676400" cy="341632"/>
            </a:xfrm>
            <a:prstGeom prst="rect">
              <a:avLst/>
            </a:prstGeom>
            <a:noFill/>
          </p:spPr>
          <p:txBody>
            <a:bodyPr wrap="square" rtlCol="0">
              <a:spAutoFit/>
            </a:bodyPr>
            <a:lstStyle/>
            <a:p>
              <a:pPr eaLnBrk="0" hangingPunct="0">
                <a:lnSpc>
                  <a:spcPct val="90000"/>
                </a:lnSpc>
                <a:spcBef>
                  <a:spcPct val="20000"/>
                </a:spcBef>
                <a:buClr>
                  <a:srgbClr val="2C95DD"/>
                </a:buClr>
              </a:pPr>
              <a:r>
                <a:rPr lang="en-US" b="1" dirty="0" smtClean="0">
                  <a:solidFill>
                    <a:schemeClr val="tx2"/>
                  </a:solidFill>
                  <a:latin typeface="MetaNormalLF-Roman" pitchFamily="34" charset="0"/>
                </a:rPr>
                <a:t>Storage</a:t>
              </a:r>
              <a:endParaRPr lang="en-US" dirty="0" smtClean="0">
                <a:latin typeface="MetaNormalLF-Roman" pitchFamily="34" charset="0"/>
              </a:endParaRPr>
            </a:p>
          </p:txBody>
        </p:sp>
      </p:grpSp>
    </p:spTree>
    <p:extLst>
      <p:ext uri="{BB962C8B-B14F-4D97-AF65-F5344CB8AC3E}">
        <p14:creationId xmlns:p14="http://schemas.microsoft.com/office/powerpoint/2010/main" val="149478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383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400">
                <a:solidFill>
                  <a:srgbClr val="717074"/>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2376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845820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2056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4681728" y="98755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4681728" y="2770632"/>
            <a:ext cx="4160520" cy="164592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621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246120"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4"/>
          <p:cNvSpPr>
            <a:spLocks noGrp="1"/>
          </p:cNvSpPr>
          <p:nvPr>
            <p:ph sz="quarter" idx="14"/>
          </p:nvPr>
        </p:nvSpPr>
        <p:spPr>
          <a:xfrm>
            <a:off x="3246120"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4"/>
          <p:cNvSpPr>
            <a:spLocks noGrp="1"/>
          </p:cNvSpPr>
          <p:nvPr>
            <p:ph sz="quarter" idx="15"/>
          </p:nvPr>
        </p:nvSpPr>
        <p:spPr>
          <a:xfrm>
            <a:off x="3246120" y="336499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4"/>
          <p:cNvSpPr>
            <a:spLocks noGrp="1"/>
          </p:cNvSpPr>
          <p:nvPr>
            <p:ph sz="quarter" idx="16"/>
          </p:nvPr>
        </p:nvSpPr>
        <p:spPr>
          <a:xfrm>
            <a:off x="6099048" y="98755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4"/>
          <p:cNvSpPr>
            <a:spLocks noGrp="1"/>
          </p:cNvSpPr>
          <p:nvPr>
            <p:ph sz="quarter" idx="17"/>
          </p:nvPr>
        </p:nvSpPr>
        <p:spPr>
          <a:xfrm>
            <a:off x="6099048" y="2176272"/>
            <a:ext cx="2743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99048" y="3364992"/>
            <a:ext cx="2743200" cy="109728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8711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84048" y="990600"/>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217627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3364992"/>
            <a:ext cx="8458200" cy="105156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2249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32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8755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384048" y="1874520"/>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2"/>
          </p:nvPr>
        </p:nvSpPr>
        <p:spPr>
          <a:xfrm>
            <a:off x="384048" y="2752344"/>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3"/>
          </p:nvPr>
        </p:nvSpPr>
        <p:spPr>
          <a:xfrm>
            <a:off x="384048" y="3639312"/>
            <a:ext cx="8458200" cy="777240"/>
          </a:xfrm>
          <a:prstGeom prst="rect">
            <a:avLst/>
          </a:prstGeom>
        </p:spPr>
        <p:txBody>
          <a:bodyPr vert="horz" lIns="0" tIns="0" rIns="0" bIns="0"/>
          <a:lstStyle>
            <a:lvl1pPr marL="228600" indent="-228600">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marL="1084263" indent="-169863">
              <a:spcBef>
                <a:spcPts val="300"/>
              </a:spcBef>
              <a:buClr>
                <a:schemeClr val="tx2"/>
              </a:buClr>
              <a:defRPr sz="1600">
                <a:solidFill>
                  <a:schemeClr val="bg2"/>
                </a:solidFill>
              </a:defRPr>
            </a:lvl3pPr>
            <a:lvl4pPr marL="1430338" indent="-168275">
              <a:spcBef>
                <a:spcPts val="300"/>
              </a:spcBef>
              <a:buClr>
                <a:schemeClr val="tx2"/>
              </a:buClr>
              <a:defRPr sz="1200">
                <a:solidFill>
                  <a:schemeClr val="bg2"/>
                </a:solidFill>
              </a:defRPr>
            </a:lvl4pPr>
            <a:lvl5pPr marL="1770063" indent="-169863">
              <a:spcBef>
                <a:spcPts val="300"/>
              </a:spcBef>
              <a:buClr>
                <a:schemeClr val="tx2"/>
              </a:buClr>
              <a:buFont typeface="Arial"/>
              <a:buChar cha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949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extLst>
      <p:ext uri="{BB962C8B-B14F-4D97-AF65-F5344CB8AC3E}">
        <p14:creationId xmlns:p14="http://schemas.microsoft.com/office/powerpoint/2010/main" val="246669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Layout 1">
    <p:spTree>
      <p:nvGrpSpPr>
        <p:cNvPr id="1" name=""/>
        <p:cNvGrpSpPr/>
        <p:nvPr/>
      </p:nvGrpSpPr>
      <p:grpSpPr>
        <a:xfrm>
          <a:off x="0" y="0"/>
          <a:ext cx="0" cy="0"/>
          <a:chOff x="0" y="0"/>
          <a:chExt cx="0" cy="0"/>
        </a:xfrm>
      </p:grpSpPr>
      <p:sp>
        <p:nvSpPr>
          <p:cNvPr id="7" name="Picture Placeholder 2"/>
          <p:cNvSpPr>
            <a:spLocks noGrp="1"/>
          </p:cNvSpPr>
          <p:nvPr>
            <p:ph type="pic" idx="11"/>
          </p:nvPr>
        </p:nvSpPr>
        <p:spPr>
          <a:xfrm>
            <a:off x="0" y="2379"/>
            <a:ext cx="9144000" cy="4987133"/>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 name="Title 1"/>
          <p:cNvSpPr>
            <a:spLocks noGrp="1"/>
          </p:cNvSpPr>
          <p:nvPr>
            <p:ph type="ctrTitle"/>
          </p:nvPr>
        </p:nvSpPr>
        <p:spPr>
          <a:xfrm>
            <a:off x="370946" y="4114800"/>
            <a:ext cx="6944254" cy="413989"/>
          </a:xfrm>
          <a:prstGeom prst="rect">
            <a:avLst/>
          </a:prstGeom>
        </p:spPr>
        <p:txBody>
          <a:bodyPr lIns="0" tIns="0" rIns="0" bIns="0" anchor="t" anchorCtr="0"/>
          <a:lstStyle>
            <a:lvl1pPr algn="l">
              <a:lnSpc>
                <a:spcPct val="8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0946" y="4535865"/>
            <a:ext cx="6944254" cy="269994"/>
          </a:xfrm>
          <a:prstGeom prst="rect">
            <a:avLst/>
          </a:prstGeom>
        </p:spPr>
        <p:txBody>
          <a:bodyPr lIns="0" tIns="0" rIns="0" bIns="0"/>
          <a:lstStyle>
            <a:lvl1pPr marL="0" indent="0" algn="l">
              <a:buNone/>
              <a:defRPr sz="1600">
                <a:solidFill>
                  <a:schemeClr val="accent4"/>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9" name="Group 8"/>
          <p:cNvGrpSpPr/>
          <p:nvPr userDrawn="1"/>
        </p:nvGrpSpPr>
        <p:grpSpPr>
          <a:xfrm>
            <a:off x="7859395" y="4629149"/>
            <a:ext cx="593222" cy="514350"/>
            <a:chOff x="7618413" y="4303993"/>
            <a:chExt cx="762000" cy="660688"/>
          </a:xfrm>
        </p:grpSpPr>
        <p:sp>
          <p:nvSpPr>
            <p:cNvPr id="10" name="Rectangle 9"/>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MC logo white_300dpi.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Tree>
    <p:extLst>
      <p:ext uri="{BB962C8B-B14F-4D97-AF65-F5344CB8AC3E}">
        <p14:creationId xmlns:p14="http://schemas.microsoft.com/office/powerpoint/2010/main" val="8333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Layout 2">
    <p:spTree>
      <p:nvGrpSpPr>
        <p:cNvPr id="1" name=""/>
        <p:cNvGrpSpPr/>
        <p:nvPr/>
      </p:nvGrpSpPr>
      <p:grpSpPr>
        <a:xfrm>
          <a:off x="0" y="0"/>
          <a:ext cx="0" cy="0"/>
          <a:chOff x="0" y="0"/>
          <a:chExt cx="0" cy="0"/>
        </a:xfrm>
      </p:grpSpPr>
      <p:sp>
        <p:nvSpPr>
          <p:cNvPr id="2" name="Title 1"/>
          <p:cNvSpPr>
            <a:spLocks noGrp="1"/>
          </p:cNvSpPr>
          <p:nvPr>
            <p:ph type="ctrTitle"/>
          </p:nvPr>
        </p:nvSpPr>
        <p:spPr>
          <a:xfrm>
            <a:off x="3663996" y="919861"/>
            <a:ext cx="5175204" cy="1194689"/>
          </a:xfrm>
          <a:prstGeom prst="rect">
            <a:avLst/>
          </a:prstGeom>
        </p:spPr>
        <p:txBody>
          <a:bodyPr lIns="0" tIns="0" rIns="0" bIns="0" anchor="b" anchorCtr="0"/>
          <a:lstStyle>
            <a:lvl1pPr algn="l">
              <a:lnSpc>
                <a:spcPct val="90000"/>
              </a:lnSpc>
              <a:defRPr>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3663996" y="2440781"/>
            <a:ext cx="5175204" cy="816769"/>
          </a:xfrm>
          <a:prstGeom prst="rect">
            <a:avLst/>
          </a:prstGeom>
        </p:spPr>
        <p:txBody>
          <a:bodyPr lIns="0" tIns="0" rIns="0" bIns="0"/>
          <a:lstStyle>
            <a:lvl1pPr marL="0" indent="0" algn="l">
              <a:buNone/>
              <a:defRPr sz="2400">
                <a:solidFill>
                  <a:srgbClr val="BABCBE"/>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Picture Placeholder 2"/>
          <p:cNvSpPr>
            <a:spLocks noGrp="1"/>
          </p:cNvSpPr>
          <p:nvPr>
            <p:ph type="pic" idx="11"/>
          </p:nvPr>
        </p:nvSpPr>
        <p:spPr>
          <a:xfrm>
            <a:off x="0" y="2380"/>
            <a:ext cx="3276600" cy="5141120"/>
          </a:xfrm>
          <a:prstGeom prst="rect">
            <a:avLst/>
          </a:prstGeom>
        </p:spPr>
        <p:txBody>
          <a:bodyPr/>
          <a:lstStyle>
            <a:lvl1pPr marL="0" indent="0">
              <a:buNone/>
              <a:defRPr sz="1800">
                <a:solidFill>
                  <a:schemeClr val="bg2"/>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5" name="Content Placeholder 4"/>
          <p:cNvSpPr>
            <a:spLocks noGrp="1"/>
          </p:cNvSpPr>
          <p:nvPr>
            <p:ph sz="quarter" idx="10"/>
          </p:nvPr>
        </p:nvSpPr>
        <p:spPr>
          <a:xfrm>
            <a:off x="3663996" y="3332938"/>
            <a:ext cx="5175204" cy="357957"/>
          </a:xfrm>
          <a:prstGeom prst="rect">
            <a:avLst/>
          </a:prstGeom>
        </p:spPr>
        <p:txBody>
          <a:bodyPr vert="horz" lIns="0" tIns="0" rIns="0" bIns="0"/>
          <a:lstStyle>
            <a:lvl1pPr marL="0" indent="0">
              <a:spcBef>
                <a:spcPts val="1200"/>
              </a:spcBef>
              <a:buClr>
                <a:schemeClr val="tx2"/>
              </a:buClr>
              <a:buNone/>
              <a:defRPr sz="1800">
                <a:solidFill>
                  <a:srgbClr val="BABCBE"/>
                </a:solidFill>
                <a:latin typeface="+mn-lt"/>
              </a:defRPr>
            </a:lvl1pPr>
            <a:lvl2pPr>
              <a:spcBef>
                <a:spcPts val="300"/>
              </a:spcBef>
              <a:buClr>
                <a:schemeClr val="tx2"/>
              </a:buClr>
              <a:defRPr sz="2000">
                <a:solidFill>
                  <a:srgbClr val="717074"/>
                </a:solidFill>
                <a:latin typeface="+mn-lt"/>
              </a:defRPr>
            </a:lvl2pPr>
            <a:lvl3pPr marL="1084263" indent="-169863">
              <a:spcBef>
                <a:spcPts val="300"/>
              </a:spcBef>
              <a:buClr>
                <a:schemeClr val="tx2"/>
              </a:buClr>
              <a:defRPr sz="1600">
                <a:solidFill>
                  <a:srgbClr val="717074"/>
                </a:solidFill>
                <a:latin typeface="+mn-lt"/>
              </a:defRPr>
            </a:lvl3pPr>
            <a:lvl4pPr marL="1430338" indent="-168275">
              <a:spcBef>
                <a:spcPts val="300"/>
              </a:spcBef>
              <a:buClr>
                <a:schemeClr val="tx2"/>
              </a:buClr>
              <a:defRPr sz="1200">
                <a:solidFill>
                  <a:srgbClr val="717074"/>
                </a:solidFill>
                <a:latin typeface="+mn-lt"/>
              </a:defRPr>
            </a:lvl4pPr>
            <a:lvl5pPr marL="1770063" indent="-169863">
              <a:spcBef>
                <a:spcPts val="300"/>
              </a:spcBef>
              <a:buClr>
                <a:schemeClr val="tx2"/>
              </a:buClr>
              <a:buFont typeface="Arial"/>
              <a:buChar char="•"/>
              <a:defRPr sz="1100">
                <a:solidFill>
                  <a:srgbClr val="717074"/>
                </a:solidFill>
                <a:latin typeface="+mn-lt"/>
              </a:defRPr>
            </a:lvl5pPr>
          </a:lstStyle>
          <a:p>
            <a:pPr lvl="0"/>
            <a:r>
              <a:rPr lang="en-US" smtClean="0"/>
              <a:t>Click to edit Master text styles</a:t>
            </a:r>
          </a:p>
        </p:txBody>
      </p:sp>
    </p:spTree>
    <p:extLst>
      <p:ext uri="{BB962C8B-B14F-4D97-AF65-F5344CB8AC3E}">
        <p14:creationId xmlns:p14="http://schemas.microsoft.com/office/powerpoint/2010/main" val="350318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Divider with text">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19861"/>
            <a:ext cx="6096000" cy="1194689"/>
          </a:xfrm>
          <a:prstGeom prst="rect">
            <a:avLst/>
          </a:prstGeom>
        </p:spPr>
        <p:txBody>
          <a:bodyPr lIns="0" tIns="0" rIns="0" bIns="0" anchor="b" anchorCtr="0"/>
          <a:lstStyle>
            <a:lvl1pPr algn="l">
              <a:lnSpc>
                <a:spcPct val="90000"/>
              </a:lnSpc>
              <a:defRPr>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2419350"/>
            <a:ext cx="6096000" cy="1905000"/>
          </a:xfrm>
          <a:prstGeom prst="rect">
            <a:avLst/>
          </a:prstGeom>
        </p:spPr>
        <p:txBody>
          <a:bodyPr vert="horz" lIns="0" tIns="0" rIns="0" bIns="0"/>
          <a:lstStyle>
            <a:lvl1pPr marL="228600" indent="-228600">
              <a:spcBef>
                <a:spcPts val="1200"/>
              </a:spcBef>
              <a:buClr>
                <a:schemeClr val="tx2"/>
              </a:buClr>
              <a:defRPr sz="2400">
                <a:solidFill>
                  <a:schemeClr val="bg1"/>
                </a:solidFill>
                <a:latin typeface="+mn-lt"/>
              </a:defRPr>
            </a:lvl1pPr>
            <a:lvl2pPr>
              <a:spcBef>
                <a:spcPts val="300"/>
              </a:spcBef>
              <a:buClr>
                <a:schemeClr val="tx2"/>
              </a:buClr>
              <a:defRPr sz="2000">
                <a:solidFill>
                  <a:schemeClr val="bg1"/>
                </a:solidFill>
                <a:latin typeface="+mn-lt"/>
              </a:defRPr>
            </a:lvl2pPr>
            <a:lvl3pPr marL="1084263" indent="-169863">
              <a:spcBef>
                <a:spcPts val="300"/>
              </a:spcBef>
              <a:buClr>
                <a:schemeClr val="tx2"/>
              </a:buClr>
              <a:defRPr sz="1600">
                <a:solidFill>
                  <a:schemeClr val="bg1"/>
                </a:solidFill>
                <a:latin typeface="+mn-lt"/>
              </a:defRPr>
            </a:lvl3pPr>
            <a:lvl4pPr marL="1430338" indent="-168275">
              <a:spcBef>
                <a:spcPts val="300"/>
              </a:spcBef>
              <a:buClr>
                <a:schemeClr val="tx2"/>
              </a:buClr>
              <a:defRPr sz="1200">
                <a:solidFill>
                  <a:schemeClr val="bg1"/>
                </a:solidFill>
                <a:latin typeface="+mn-lt"/>
              </a:defRPr>
            </a:lvl4pPr>
            <a:lvl5pPr marL="1770063" indent="-169863">
              <a:spcBef>
                <a:spcPts val="300"/>
              </a:spcBef>
              <a:buClr>
                <a:schemeClr val="tx2"/>
              </a:buClr>
              <a:buFont typeface="Arial"/>
              <a:buChar char="•"/>
              <a:defRPr sz="11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86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34" Type="http://schemas.openxmlformats.org/officeDocument/2006/relationships/image" Target="../media/image1.png"/><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34" Type="http://schemas.openxmlformats.org/officeDocument/2006/relationships/image" Target="../media/image1.png"/><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theme" Target="../theme/theme4.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94" r:id="rId24"/>
    <p:sldLayoutId id="2147483806" r:id="rId25"/>
    <p:sldLayoutId id="2147483798" r:id="rId26"/>
    <p:sldLayoutId id="2147483802" r:id="rId27"/>
    <p:sldLayoutId id="2147483816" r:id="rId28"/>
    <p:sldLayoutId id="2147483829" r:id="rId29"/>
    <p:sldLayoutId id="2147483833" r:id="rId30"/>
    <p:sldLayoutId id="2147483834" r:id="rId31"/>
    <p:sldLayoutId id="2147483768"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grpSp>
        <p:nvGrpSpPr>
          <p:cNvPr id="8" name="Group 7"/>
          <p:cNvGrpSpPr/>
          <p:nvPr/>
        </p:nvGrpSpPr>
        <p:grpSpPr>
          <a:xfrm>
            <a:off x="7859395" y="4629149"/>
            <a:ext cx="593222" cy="514350"/>
            <a:chOff x="7618413" y="4303993"/>
            <a:chExt cx="762000" cy="660688"/>
          </a:xfrm>
        </p:grpSpPr>
        <p:sp>
          <p:nvSpPr>
            <p:cNvPr id="9" name="Rectangle 8"/>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1" name="TextBox 10"/>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3" name="TextBox 12"/>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79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8" name="TextBox 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9" name="TextBox 8"/>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extLst>
      <p:ext uri="{BB962C8B-B14F-4D97-AF65-F5344CB8AC3E}">
        <p14:creationId xmlns:p14="http://schemas.microsoft.com/office/powerpoint/2010/main" val="303477572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15" r:id="rId15"/>
    <p:sldLayoutId id="2147483713" r:id="rId16"/>
    <p:sldLayoutId id="2147483714" r:id="rId17"/>
    <p:sldLayoutId id="2147483706" r:id="rId18"/>
    <p:sldLayoutId id="2147483716" r:id="rId19"/>
    <p:sldLayoutId id="2147483708" r:id="rId20"/>
    <p:sldLayoutId id="2147483718" r:id="rId21"/>
    <p:sldLayoutId id="2147483712" r:id="rId22"/>
    <p:sldLayoutId id="2147483717"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711"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p:cNvGrpSpPr/>
          <p:nvPr/>
        </p:nvGrpSpPr>
        <p:grpSpPr>
          <a:xfrm>
            <a:off x="7859395" y="4629149"/>
            <a:ext cx="593222" cy="514350"/>
            <a:chOff x="7618413" y="4303993"/>
            <a:chExt cx="762000" cy="660688"/>
          </a:xfrm>
        </p:grpSpPr>
        <p:sp>
          <p:nvSpPr>
            <p:cNvPr id="13" name="Rectangle 12"/>
            <p:cNvSpPr/>
            <p:nvPr/>
          </p:nvSpPr>
          <p:spPr>
            <a:xfrm>
              <a:off x="7618413" y="4303993"/>
              <a:ext cx="762000" cy="66068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MC logo white_300dpi.png"/>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728486" y="4429482"/>
              <a:ext cx="531651" cy="184909"/>
            </a:xfrm>
            <a:prstGeom prst="rect">
              <a:avLst/>
            </a:prstGeom>
          </p:spPr>
        </p:pic>
      </p:grpSp>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2" name="TextBox 11"/>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
        <p:nvSpPr>
          <p:cNvPr id="15" name="TextBox 14"/>
          <p:cNvSpPr txBox="1"/>
          <p:nvPr/>
        </p:nvSpPr>
        <p:spPr bwMode="gray">
          <a:xfrm>
            <a:off x="366714" y="5033041"/>
            <a:ext cx="1676741" cy="92333"/>
          </a:xfrm>
          <a:prstGeom prst="rect">
            <a:avLst/>
          </a:prstGeom>
          <a:noFill/>
        </p:spPr>
        <p:txBody>
          <a:bodyPr wrap="none" lIns="0" tIns="0" rIns="0" bIns="0" rtlCol="0">
            <a:spAutoFit/>
          </a:bodyPr>
          <a:lstStyle/>
          <a:p>
            <a:pPr algn="l"/>
            <a:r>
              <a:rPr lang="en-US" sz="600" dirty="0" smtClean="0">
                <a:solidFill>
                  <a:schemeClr val="bg2"/>
                </a:solidFill>
                <a:latin typeface="+mn-lt"/>
              </a:rPr>
              <a:t>EMC CONFIDENTIAL—INTERNAL USE ONLY</a:t>
            </a:r>
          </a:p>
        </p:txBody>
      </p:sp>
    </p:spTree>
    <p:extLst>
      <p:ext uri="{BB962C8B-B14F-4D97-AF65-F5344CB8AC3E}">
        <p14:creationId xmlns:p14="http://schemas.microsoft.com/office/powerpoint/2010/main" val="13720021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743" r:id="rId3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notesRel" Type="http://schemas.openxmlformats.org/officeDocument/2006/relationships/notesSlide" Target="../notesSlides/notesSlide1.xml" /> <Relationship Id="layoutRel" Type="http://schemas.openxmlformats.org/officeDocument/2006/relationships/slideLayout" Target="../slideLayouts/slideLayout2.xml" /></Relationships>
</file>

<file path=ppt/slides/_rels/slide10.xml.rels><?xml version="1.0" encoding="UTF-8" standalone="yes" ?><Relationships xmlns="http://schemas.openxmlformats.org/package/2006/relationships">  <Relationship Id="rIdchart1" Type="http://schemas.openxmlformats.org/officeDocument/2006/relationships/chart" Target="../charts/chart1.xml" /><Relationship Id="notesRel" Type="http://schemas.openxmlformats.org/officeDocument/2006/relationships/notesSlide" Target="../notesSlides/notesSlide10.xml" /> <Relationship Id="layoutRel" Type="http://schemas.openxmlformats.org/officeDocument/2006/relationships/slideLayout" Target="../slideLayouts/slideLayout25.xml" /></Relationships>
</file>

<file path=ppt/slides/_rels/slide11.xml.rels><?xml version="1.0" encoding="UTF-8" standalone="yes" ?><Relationships xmlns="http://schemas.openxmlformats.org/package/2006/relationships">  <Relationship Id="rIdchart2" Type="http://schemas.openxmlformats.org/officeDocument/2006/relationships/chart" Target="../charts/chart2.xml" />  <Relationship Id="rIdchart3" Type="http://schemas.openxmlformats.org/officeDocument/2006/relationships/chart" Target="../charts/chart3.xml" /><Relationship Id="notesRel" Type="http://schemas.openxmlformats.org/officeDocument/2006/relationships/notesSlide" Target="../notesSlides/notesSlide11.xml" /> <Relationship Id="layoutRel" Type="http://schemas.openxmlformats.org/officeDocument/2006/relationships/slideLayout" Target="../slideLayouts/slideLayout30.xml" /></Relationships>
</file>

<file path=ppt/slides/_rels/slide12.xml.rels><?xml version="1.0" encoding="UTF-8" standalone="yes" ?><Relationships xmlns="http://schemas.openxmlformats.org/package/2006/relationships"><Relationship Id="notesRel" Type="http://schemas.openxmlformats.org/officeDocument/2006/relationships/notesSlide" Target="../notesSlides/notesSlide12.xml" /> <Relationship Id="layoutRel" Type="http://schemas.openxmlformats.org/officeDocument/2006/relationships/slideLayout" Target="../slideLayouts/slideLayout8.xml" /><Relationship Id="imageRel1" Type="http://schemas.openxmlformats.org/officeDocument/2006/relationships/image" Target="../media/mitrend_image1.png" /> </Relationships>
</file>

<file path=ppt/slides/_rels/slide13.xml.rels><?xml version="1.0" encoding="UTF-8" standalone="yes" ?><Relationships xmlns="http://schemas.openxmlformats.org/package/2006/relationships">  <Relationship Id="rIdchart4" Type="http://schemas.openxmlformats.org/officeDocument/2006/relationships/chart" Target="../charts/chart4.xml" /><Relationship Id="notesRel" Type="http://schemas.openxmlformats.org/officeDocument/2006/relationships/notesSlide" Target="../notesSlides/notesSlide13.xml" /> <Relationship Id="layoutRel" Type="http://schemas.openxmlformats.org/officeDocument/2006/relationships/slideLayout" Target="../slideLayouts/slideLayout30.xml" /></Relationships>
</file>

<file path=ppt/slides/_rels/slide14.xml.rels><?xml version="1.0" encoding="UTF-8" standalone="yes" ?><Relationships xmlns="http://schemas.openxmlformats.org/package/2006/relationships">  <Relationship Id="rIdchart5" Type="http://schemas.openxmlformats.org/officeDocument/2006/relationships/chart" Target="../charts/chart5.xml" /><Relationship Id="notesRel" Type="http://schemas.openxmlformats.org/officeDocument/2006/relationships/notesSlide" Target="../notesSlides/notesSlide14.xml" /> <Relationship Id="layoutRel" Type="http://schemas.openxmlformats.org/officeDocument/2006/relationships/slideLayout" Target="../slideLayouts/slideLayout5.xml" /></Relationships>
</file>

<file path=ppt/slides/_rels/slide15.xml.rels><?xml version="1.0" encoding="UTF-8" standalone="yes" ?><Relationships xmlns="http://schemas.openxmlformats.org/package/2006/relationships">  <Relationship Id="rIdchart6" Type="http://schemas.openxmlformats.org/officeDocument/2006/relationships/chart" Target="../charts/chart6.xml" /><Relationship Id="notesRel" Type="http://schemas.openxmlformats.org/officeDocument/2006/relationships/notesSlide" Target="../notesSlides/notesSlide15.xml" /> <Relationship Id="layoutRel"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notesRel" Type="http://schemas.openxmlformats.org/officeDocument/2006/relationships/notesSlide" Target="../notesSlides/notesSlide16.xml" /> <Relationship Id="layoutRel"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notesRel" Type="http://schemas.openxmlformats.org/officeDocument/2006/relationships/notesSlide" Target="../notesSlides/notesSlide17.xml" /> <Relationship Id="layoutRel"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notesRel" Type="http://schemas.openxmlformats.org/officeDocument/2006/relationships/notesSlide" Target="../notesSlides/notesSlide2.xml" /> <Relationship Id="layoutRel"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notesRel" Type="http://schemas.openxmlformats.org/officeDocument/2006/relationships/notesSlide" Target="../notesSlides/notesSlide3.xml" /> <Relationship Id="layoutRel"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notesRel" Type="http://schemas.openxmlformats.org/officeDocument/2006/relationships/notesSlide" Target="../notesSlides/notesSlide4.xml" /> <Relationship Id="layoutRel"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notesRel" Type="http://schemas.openxmlformats.org/officeDocument/2006/relationships/notesSlide" Target="../notesSlides/notesSlide5.xml" /> <Relationship Id="layoutRel"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notesRel" Type="http://schemas.openxmlformats.org/officeDocument/2006/relationships/notesSlide" Target="../notesSlides/notesSlide6.xml" /> <Relationship Id="layoutRel"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notesRel" Type="http://schemas.openxmlformats.org/officeDocument/2006/relationships/notesSlide" Target="../notesSlides/notesSlide7.xml" /> <Relationship Id="layoutRel"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notesRel" Type="http://schemas.openxmlformats.org/officeDocument/2006/relationships/notesSlide" Target="../notesSlides/notesSlide8.xml" /> <Relationship Id="layoutRel"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notesRel" Type="http://schemas.openxmlformats.org/officeDocument/2006/relationships/notesSlide" Target="../notesSlides/notesSlide9.xml" /> <Relationship Id="layoutRel"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Validate the Value</a:t>
            </a:r>
            <a:endParaRPr lang="en-US" dirty="0"/>
          </a:p>
        </p:txBody>
      </p:sp>
      <p:sp>
        <p:nvSpPr>
          <p:cNvPr id="3" name="Subtitle 2"/>
          <p:cNvSpPr>
            <a:spLocks noGrp="1"/>
          </p:cNvSpPr>
          <p:nvPr>
            <p:ph type="subTitle" idx="1"/>
          </p:nvPr>
        </p:nvSpPr>
        <p:spPr/>
        <p:txBody>
          <a:bodyPr/>
          <a:lstStyle/>
          <a:p>
            <a:r>
              <a:rPr lang="en-US" dirty="0" smtClean="0"/>
              <a:t> SJEMCDEV01
As of 2015-02-01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Workload Profile
</a:t>
            </a:r>
            <a:endParaRPr lang="en-US" dirty="0"/>
          </a:p>
        </p:txBody>
      </p:sp>
      <p:graphicFrame>
        <p:nvGraphicFramePr>
          <p:cNvPr id="11" name="Content Placeholder 12"/>
          <p:cNvGraphicFramePr>
            <a:graphicFrameLocks noGrp="1"/>
          </p:cNvGraphicFramePr>
          <p:nvPr>
            <p:ph idx="10"/>
          </p:nvPr>
        </p:nvGraphicFramePr>
        <p:xfrm>
          <a:off x="379413" y="990600"/>
          <a:ext cx="8458200" cy="1646238"/>
        </p:xfrm>
        <a:graphic>
          <a:graphicData uri="http://schemas.openxmlformats.org/drawingml/2006/chart">
            <c:chart xmlns:c="http://schemas.openxmlformats.org/drawingml/2006/chart" xmlns:r="http://schemas.openxmlformats.org/officeDocument/2006/relationships" r:id="rIdchart1"/>
          </a:graphicData>
        </a:graphic>
      </p:graphicFrame>
      <p:graphicFrame>
        <p:nvGraphicFramePr>
          <p:cNvPr id="12" name="Content Placeholder 13"/>
          <p:cNvGraphicFramePr>
            <a:graphicFrameLocks noGrp="1"/>
          </p:cNvGraphicFramePr>
          <p:nvPr>
            <p:ph idx="11"/>
          </p:nvPr>
        </p:nvGraphicFramePr>
        <p:xfrm>
          <a:off x="384175" y="2770188"/>
          <a:ext cx="8458200" cy="741680"/>
        </p:xfrm>
        <a:graphic>
          <a:graphicData uri="http://schemas.openxmlformats.org/drawingml/2006/table">
            <a:tbl>
              <a:tblPr firstRow="1" bandRow="1">
                <a:tableStyleId>{5C22544A-7EE6-4342-B048-85BDC9FD1C3A}</a:tableStyleId>
              </a:tblPr>
              <a:tblGrid>
                <a:gridCol w="1810950"/>
                <a:gridCol w="1315950"/>
                <a:gridCol w="1349700"/>
                <a:gridCol w="922200"/>
                <a:gridCol w="1518450"/>
                <a:gridCol w="1540950"/>
              </a:tblGrid>
              <a:tr h="0">
                <a:tc>
                  <a:txBody>
                    <a:bodyPr/>
                    <a:lstStyle/>
                    <a:p>
                      <a:pPr algn="ctr"/>
                      <a:r>
                        <a:rPr lang="en-US" sz="800" smtClean="0">
                          <a:latin typeface="Calibri" pitchFamily="34" charset="0"/>
                        </a:rPr>
                        <a:t>Date Time</a:t>
                      </a:r>
                    </a:p>
                  </a:txBody>
                  <a:tcPr/>
                </a:tc>
                <a:tc>
                  <a:txBody>
                    <a:bodyPr/>
                    <a:lstStyle/>
                    <a:p>
                      <a:pPr algn="ctr"/>
                      <a:r>
                        <a:rPr lang="en-US" sz="800" smtClean="0">
                          <a:latin typeface="Calibri" pitchFamily="34" charset="0"/>
                        </a:rPr>
                        <a:t>Front End IOPS</a:t>
                      </a:r>
                    </a:p>
                  </a:txBody>
                  <a:tcPr/>
                </a:tc>
                <a:tc>
                  <a:txBody>
                    <a:bodyPr/>
                    <a:lstStyle/>
                    <a:p>
                      <a:pPr algn="ctr"/>
                      <a:r>
                        <a:rPr lang="en-US" sz="800" smtClean="0">
                          <a:latin typeface="Calibri" pitchFamily="34" charset="0"/>
                        </a:rPr>
                        <a:t>Front End MBps</a:t>
                      </a:r>
                    </a:p>
                  </a:txBody>
                  <a:tcPr/>
                </a:tc>
                <a:tc>
                  <a:txBody>
                    <a:bodyPr/>
                    <a:lstStyle/>
                    <a:p>
                      <a:pPr algn="ctr"/>
                      <a:r>
                        <a:rPr lang="en-US" sz="800" smtClean="0">
                          <a:latin typeface="Calibri" pitchFamily="34" charset="0"/>
                        </a:rPr>
                        <a:t>Read %</a:t>
                      </a:r>
                    </a:p>
                  </a:txBody>
                  <a:tcPr/>
                </a:tc>
                <a:tc>
                  <a:txBody>
                    <a:bodyPr/>
                    <a:lstStyle/>
                    <a:p>
                      <a:pPr algn="ctr"/>
                      <a:r>
                        <a:rPr lang="en-US" sz="800" smtClean="0">
                          <a:latin typeface="Calibri" pitchFamily="34" charset="0"/>
                        </a:rPr>
                        <a:t>Avg Read Size (KB)</a:t>
                      </a:r>
                    </a:p>
                  </a:txBody>
                  <a:tcPr/>
                </a:tc>
                <a:tc>
                  <a:txBody>
                    <a:bodyPr/>
                    <a:lstStyle/>
                    <a:p>
                      <a:pPr algn="ctr"/>
                      <a:r>
                        <a:rPr lang="en-US" sz="800" smtClean="0">
                          <a:latin typeface="Calibri" pitchFamily="34" charset="0"/>
                        </a:rPr>
                        <a:t>Avg Write Size (KB)</a:t>
                      </a:r>
                    </a:p>
                  </a:txBody>
                  <a:tcPr/>
                </a:tc>
              </a:tr>
              <a:tr h="0">
                <a:tc>
                  <a:txBody>
                    <a:bodyPr/>
                    <a:lstStyle/>
                    <a:p>
                      <a:pPr algn="l"/>
                      <a:r>
                        <a:rPr lang="en-US" sz="800" smtClean="0">
                          <a:latin typeface="Calibri" pitchFamily="34" charset="0"/>
                        </a:rPr>
                        <a:t>2015-01-31 14:09:51</a:t>
                      </a:r>
                    </a:p>
                  </a:txBody>
                  <a:tcPr/>
                </a:tc>
                <a:tc>
                  <a:txBody>
                    <a:bodyPr/>
                    <a:lstStyle/>
                    <a:p>
                      <a:pPr algn="r"/>
                      <a:r>
                        <a:rPr lang="en-US" sz="800" smtClean="0">
                          <a:latin typeface="Calibri" pitchFamily="34" charset="0"/>
                        </a:rPr>
                        <a:t>8,123</a:t>
                      </a:r>
                    </a:p>
                  </a:txBody>
                  <a:tcPr/>
                </a:tc>
                <a:tc>
                  <a:txBody>
                    <a:bodyPr/>
                    <a:lstStyle/>
                    <a:p>
                      <a:pPr algn="r"/>
                      <a:r>
                        <a:rPr lang="en-US" sz="800" smtClean="0">
                          <a:latin typeface="Calibri" pitchFamily="34" charset="0"/>
                        </a:rPr>
                        <a:t>281</a:t>
                      </a:r>
                    </a:p>
                  </a:txBody>
                  <a:tcPr/>
                </a:tc>
                <a:tc>
                  <a:txBody>
                    <a:bodyPr/>
                    <a:lstStyle/>
                    <a:p>
                      <a:pPr algn="r"/>
                      <a:r>
                        <a:rPr lang="en-US" sz="800" smtClean="0">
                          <a:latin typeface="Calibri" pitchFamily="34" charset="0"/>
                        </a:rPr>
                        <a:t>51</a:t>
                      </a:r>
                    </a:p>
                  </a:txBody>
                  <a:tcPr/>
                </a:tc>
                <a:tc>
                  <a:txBody>
                    <a:bodyPr/>
                    <a:lstStyle/>
                    <a:p>
                      <a:pPr algn="r"/>
                      <a:r>
                        <a:rPr lang="en-US" sz="800" smtClean="0">
                          <a:latin typeface="Calibri" pitchFamily="34" charset="0"/>
                        </a:rPr>
                        <a:t>32</a:t>
                      </a:r>
                    </a:p>
                  </a:txBody>
                  <a:tcPr/>
                </a:tc>
                <a:tc>
                  <a:txBody>
                    <a:bodyPr/>
                    <a:lstStyle/>
                    <a:p>
                      <a:pPr algn="r"/>
                      <a:r>
                        <a:rPr lang="en-US" sz="800" smtClean="0">
                          <a:latin typeface="Calibri" pitchFamily="34" charset="0"/>
                        </a:rPr>
                        <a:t>39</a:t>
                      </a:r>
                    </a:p>
                  </a:txBody>
                  <a:tcPr/>
                </a:tc>
              </a:tr>
              <a:tr h="0">
                <a:tc>
                  <a:txBody>
                    <a:bodyPr/>
                    <a:lstStyle/>
                    <a:p>
                      <a:pPr algn="l"/>
                      <a:r>
                        <a:rPr lang="en-US" sz="800" smtClean="0">
                          <a:latin typeface="Calibri" pitchFamily="34" charset="0"/>
                        </a:rPr>
                        <a:t>2015-01-31 20:24:51</a:t>
                      </a:r>
                    </a:p>
                  </a:txBody>
                  <a:tcPr/>
                </a:tc>
                <a:tc>
                  <a:txBody>
                    <a:bodyPr/>
                    <a:lstStyle/>
                    <a:p>
                      <a:pPr algn="r"/>
                      <a:r>
                        <a:rPr lang="en-US" sz="800" smtClean="0">
                          <a:latin typeface="Calibri" pitchFamily="34" charset="0"/>
                        </a:rPr>
                        <a:t>7,962</a:t>
                      </a:r>
                    </a:p>
                  </a:txBody>
                  <a:tcPr/>
                </a:tc>
                <a:tc>
                  <a:txBody>
                    <a:bodyPr/>
                    <a:lstStyle/>
                    <a:p>
                      <a:pPr algn="r"/>
                      <a:r>
                        <a:rPr lang="en-US" sz="800" smtClean="0">
                          <a:latin typeface="Calibri" pitchFamily="34" charset="0"/>
                        </a:rPr>
                        <a:t>232</a:t>
                      </a:r>
                    </a:p>
                  </a:txBody>
                  <a:tcPr/>
                </a:tc>
                <a:tc>
                  <a:txBody>
                    <a:bodyPr/>
                    <a:lstStyle/>
                    <a:p>
                      <a:pPr algn="r"/>
                      <a:r>
                        <a:rPr lang="en-US" sz="800" smtClean="0">
                          <a:latin typeface="Calibri" pitchFamily="34" charset="0"/>
                        </a:rPr>
                        <a:t>46</a:t>
                      </a:r>
                    </a:p>
                  </a:txBody>
                  <a:tcPr/>
                </a:tc>
                <a:tc>
                  <a:txBody>
                    <a:bodyPr/>
                    <a:lstStyle/>
                    <a:p>
                      <a:pPr algn="r"/>
                      <a:r>
                        <a:rPr lang="en-US" sz="800" smtClean="0">
                          <a:latin typeface="Calibri" pitchFamily="34" charset="0"/>
                        </a:rPr>
                        <a:t>28</a:t>
                      </a:r>
                    </a:p>
                  </a:txBody>
                  <a:tcPr/>
                </a:tc>
                <a:tc>
                  <a:txBody>
                    <a:bodyPr/>
                    <a:lstStyle/>
                    <a:p>
                      <a:pPr algn="r"/>
                      <a:r>
                        <a:rPr lang="en-US" sz="800" smtClean="0">
                          <a:latin typeface="Calibri" pitchFamily="34" charset="0"/>
                        </a:rPr>
                        <a:t>31</a:t>
                      </a:r>
                    </a:p>
                  </a:txBody>
                  <a:tcPr/>
                </a:tc>
              </a:tr>
              <a:tr h="0">
                <a:tc>
                  <a:txBody>
                    <a:bodyPr/>
                    <a:lstStyle/>
                    <a:p>
                      <a:pPr algn="l"/>
                      <a:r>
                        <a:rPr lang="en-US" sz="800" smtClean="0">
                          <a:latin typeface="Calibri" pitchFamily="34" charset="0"/>
                        </a:rPr>
                        <a:t>2015-01-31 22:59:52</a:t>
                      </a:r>
                    </a:p>
                  </a:txBody>
                  <a:tcPr/>
                </a:tc>
                <a:tc>
                  <a:txBody>
                    <a:bodyPr/>
                    <a:lstStyle/>
                    <a:p>
                      <a:pPr algn="r"/>
                      <a:r>
                        <a:rPr lang="en-US" sz="800" smtClean="0">
                          <a:latin typeface="Calibri" pitchFamily="34" charset="0"/>
                        </a:rPr>
                        <a:t>10,384</a:t>
                      </a:r>
                    </a:p>
                  </a:txBody>
                  <a:tcPr/>
                </a:tc>
                <a:tc>
                  <a:txBody>
                    <a:bodyPr/>
                    <a:lstStyle/>
                    <a:p>
                      <a:pPr algn="r"/>
                      <a:r>
                        <a:rPr lang="en-US" sz="800" smtClean="0">
                          <a:latin typeface="Calibri" pitchFamily="34" charset="0"/>
                        </a:rPr>
                        <a:t>353</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31</a:t>
                      </a:r>
                    </a:p>
                  </a:txBody>
                  <a:tcPr/>
                </a:tc>
                <a:tc>
                  <a:txBody>
                    <a:bodyPr/>
                    <a:lstStyle/>
                    <a:p>
                      <a:pPr algn="r"/>
                      <a:r>
                        <a:rPr lang="en-US" sz="800" smtClean="0">
                          <a:latin typeface="Calibri" pitchFamily="34" charset="0"/>
                        </a:rPr>
                        <a:t>39</a:t>
                      </a:r>
                    </a:p>
                  </a:txBody>
                  <a:tcPr/>
                </a:tc>
              </a:tr>
              <a:tr h="0">
                <a:tc>
                  <a:txBody>
                    <a:bodyPr/>
                    <a:lstStyle/>
                    <a:p>
                      <a:pPr algn="l"/>
                      <a:r>
                        <a:rPr lang="en-US" sz="800" smtClean="0">
                          <a:latin typeface="Calibri" pitchFamily="34" charset="0"/>
                        </a:rPr>
                        <a:t>2015-01-31 23:19:51 (95th)</a:t>
                      </a:r>
                    </a:p>
                  </a:txBody>
                  <a:tcPr/>
                </a:tc>
                <a:tc>
                  <a:txBody>
                    <a:bodyPr/>
                    <a:lstStyle/>
                    <a:p>
                      <a:pPr algn="r"/>
                      <a:r>
                        <a:rPr lang="en-US" sz="800" smtClean="0">
                          <a:latin typeface="Calibri" pitchFamily="34" charset="0"/>
                        </a:rPr>
                        <a:t>8,037</a:t>
                      </a:r>
                    </a:p>
                  </a:txBody>
                  <a:tcPr/>
                </a:tc>
                <a:tc>
                  <a:txBody>
                    <a:bodyPr/>
                    <a:lstStyle/>
                    <a:p>
                      <a:pPr algn="r"/>
                      <a:r>
                        <a:rPr lang="en-US" sz="800" smtClean="0">
                          <a:latin typeface="Calibri" pitchFamily="34" charset="0"/>
                        </a:rPr>
                        <a:t>217</a:t>
                      </a:r>
                    </a:p>
                  </a:txBody>
                  <a:tcPr/>
                </a:tc>
                <a:tc>
                  <a:txBody>
                    <a:bodyPr/>
                    <a:lstStyle/>
                    <a:p>
                      <a:pPr algn="r"/>
                      <a:r>
                        <a:rPr lang="en-US" sz="800" smtClean="0">
                          <a:latin typeface="Calibri" pitchFamily="34" charset="0"/>
                        </a:rPr>
                        <a:t>49</a:t>
                      </a:r>
                    </a:p>
                  </a:txBody>
                  <a:tcPr/>
                </a:tc>
                <a:tc>
                  <a:txBody>
                    <a:bodyPr/>
                    <a:lstStyle/>
                    <a:p>
                      <a:pPr algn="r"/>
                      <a:r>
                        <a:rPr lang="en-US" sz="800" smtClean="0">
                          <a:latin typeface="Calibri" pitchFamily="34" charset="0"/>
                        </a:rPr>
                        <a:t>25</a:t>
                      </a:r>
                    </a:p>
                  </a:txBody>
                  <a:tcPr/>
                </a:tc>
                <a:tc>
                  <a:txBody>
                    <a:bodyPr/>
                    <a:lstStyle/>
                    <a:p>
                      <a:pPr algn="r"/>
                      <a:r>
                        <a:rPr lang="en-US" sz="800" smtClean="0">
                          <a:latin typeface="Calibri" pitchFamily="34" charset="0"/>
                        </a:rPr>
                        <a:t>30</a:t>
                      </a:r>
                    </a:p>
                  </a:txBody>
                  <a:tcPr/>
                </a:tc>
              </a:tr>
            </a:tbl>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Three peak values have been selected to illustrate the busiest time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VNX Summary
</a:t>
            </a:r>
            <a:endParaRPr lang="en-US" dirty="0"/>
          </a:p>
        </p:txBody>
      </p:sp>
      <p:graphicFrame>
        <p:nvGraphicFramePr>
          <p:cNvPr id="11" name="Content Placeholder 12"/>
          <p:cNvGraphicFramePr>
            <a:graphicFrameLocks noGrp="1"/>
          </p:cNvGraphicFramePr>
          <p:nvPr>
            <p:ph idx="10"/>
          </p:nvPr>
        </p:nvGraphicFramePr>
        <p:xfrm>
          <a:off x="384175" y="990600"/>
          <a:ext cx="8458204" cy="741680"/>
        </p:xfrm>
        <a:graphic>
          <a:graphicData uri="http://schemas.openxmlformats.org/drawingml/2006/table">
            <a:tbl>
              <a:tblPr firstRow="1" bandRow="1">
                <a:tableStyleId>{5C22544A-7EE6-4342-B048-85BDC9FD1C3A}</a:tableStyleId>
              </a:tblPr>
              <a:tblGrid>
                <a:gridCol w="1333672"/>
                <a:gridCol w="928672"/>
                <a:gridCol w="793672"/>
                <a:gridCol w="883672"/>
                <a:gridCol w="1907422"/>
                <a:gridCol w="1356172"/>
                <a:gridCol w="1254922"/>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 SPs</a:t>
                      </a:r>
                    </a:p>
                  </a:txBody>
                  <a:tcPr/>
                </a:tc>
                <a:tc>
                  <a:txBody>
                    <a:bodyPr/>
                    <a:lstStyle/>
                    <a:p>
                      <a:pPr algn="ctr"/>
                      <a:r>
                        <a:rPr lang="en-US" sz="800" smtClean="0">
                          <a:latin typeface="Calibri" pitchFamily="34" charset="0"/>
                        </a:rPr>
                        <a:t># Ports</a:t>
                      </a:r>
                    </a:p>
                  </a:txBody>
                  <a:tcPr/>
                </a:tc>
                <a:tc>
                  <a:txBody>
                    <a:bodyPr/>
                    <a:lstStyle/>
                    <a:p>
                      <a:pPr algn="ctr"/>
                      <a:r>
                        <a:rPr lang="en-US" sz="800" smtClean="0">
                          <a:latin typeface="Calibri" pitchFamily="34" charset="0"/>
                        </a:rPr>
                        <a:t># of Bound Disks (non-EFD)</a:t>
                      </a:r>
                    </a:p>
                  </a:txBody>
                  <a:tcPr/>
                </a:tc>
                <a:tc>
                  <a:txBody>
                    <a:bodyPr/>
                    <a:lstStyle/>
                    <a:p>
                      <a:pPr algn="ctr"/>
                      <a:r>
                        <a:rPr lang="en-US" sz="800" smtClean="0">
                          <a:latin typeface="Calibri" pitchFamily="34" charset="0"/>
                        </a:rPr>
                        <a:t># of Bound EFDs</a:t>
                      </a:r>
                    </a:p>
                  </a:txBody>
                  <a:tcPr/>
                </a:tc>
                <a:tc>
                  <a:txBody>
                    <a:bodyPr/>
                    <a:lstStyle/>
                    <a:p>
                      <a:pPr algn="ctr"/>
                      <a:r>
                        <a:rPr lang="en-US" sz="800" smtClean="0">
                          <a:latin typeface="Calibri" pitchFamily="34" charset="0"/>
                        </a:rPr>
                        <a:t># RAID Groups</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24</a:t>
                      </a:r>
                    </a:p>
                  </a:txBody>
                  <a:tcPr/>
                </a:tc>
                <a:tc>
                  <a:txBody>
                    <a:bodyPr/>
                    <a:lstStyle/>
                    <a:p>
                      <a:pPr algn="r"/>
                      <a:r>
                        <a:rPr lang="en-US" sz="800" smtClean="0">
                          <a:latin typeface="Calibri" pitchFamily="34" charset="0"/>
                        </a:rPr>
                        <a:t>97</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0</a:t>
                      </a:r>
                    </a:p>
                  </a:txBody>
                  <a:tcPr/>
                </a:tc>
              </a:tr>
            </a:tbl>
          </a:graphicData>
        </a:graphic>
      </p:graphicFrame>
      <p:graphicFrame>
        <p:nvGraphicFramePr>
          <p:cNvPr id="12" name="Content Placeholder 13"/>
          <p:cNvGraphicFramePr>
            <a:graphicFrameLocks noGrp="1"/>
          </p:cNvGraphicFramePr>
          <p:nvPr>
            <p:ph idx="11"/>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2"/>
          </a:graphicData>
        </a:graphic>
      </p:graphicFrame>
      <p:graphicFrame>
        <p:nvGraphicFramePr>
          <p:cNvPr id="13" name="Content Placeholder 14"/>
          <p:cNvGraphicFramePr>
            <a:graphicFrameLocks noGrp="1"/>
          </p:cNvGraphicFramePr>
          <p:nvPr>
            <p:ph idx="12"/>
          </p:nvPr>
        </p:nvGraphicFramePr>
        <p:xfrm>
          <a:off x="384175" y="3365500"/>
          <a:ext cx="8458200" cy="1050925"/>
        </p:xfrm>
        <a:graphic>
          <a:graphicData uri="http://schemas.openxmlformats.org/drawingml/2006/chart">
            <c:chart xmlns:c="http://schemas.openxmlformats.org/drawingml/2006/chart" xmlns:r="http://schemas.openxmlformats.org/officeDocument/2006/relationships" r:id="rIdchart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Value of VNX Hardware Architecture 
</a:t>
            </a:r>
            <a:endParaRPr lang="en-US" dirty="0"/>
          </a:p>
        </p:txBody>
      </p:sp>
      <p:graphicFrame>
        <p:nvGraphicFramePr>
          <p:cNvPr id="11" name="Content Placeholder 12"/>
          <p:cNvGraphicFramePr>
            <a:graphicFrameLocks noGrp="1"/>
          </p:cNvGraphicFramePr>
          <p:nvPr>
            <p:ph idx="10"/>
          </p:nvPr>
        </p:nvGraphicFramePr>
        <p:xfrm>
          <a:off x="384175" y="704850"/>
          <a:ext cx="8458200" cy="741680"/>
        </p:xfrm>
        <a:graphic>
          <a:graphicData uri="http://schemas.openxmlformats.org/drawingml/2006/table">
            <a:tbl>
              <a:tblPr firstRow="1" bandRow="1">
                <a:tableStyleId>{5C22544A-7EE6-4342-B048-85BDC9FD1C3A}</a:tableStyleId>
              </a:tblPr>
              <a:tblGrid>
                <a:gridCol w="8458200"/>
              </a:tblGrid>
              <a:tr h="0">
                <a:tc>
                  <a:txBody>
                    <a:bodyPr/>
                    <a:lstStyle/>
                    <a:p>
                      <a:pPr algn="ctr"/>
                      <a:r>
                        <a:rPr lang="en-US" sz="800" smtClean="0">
                          <a:latin typeface="Calibri" pitchFamily="34" charset="0"/>
                        </a:rPr>
                        <a:t>Message</a:t>
                      </a:r>
                    </a:p>
                  </a:txBody>
                  <a:tcPr/>
                </a:tc>
              </a:tr>
              <a:tr h="0">
                <a:tc>
                  <a:txBody>
                    <a:bodyPr/>
                    <a:lstStyle/>
                    <a:p>
                      <a:pPr algn="l"/>
                      <a:r>
                        <a:rPr lang="en-US" sz="800" smtClean="0">
                          <a:latin typeface="Calibri" pitchFamily="34" charset="0"/>
                        </a:rPr>
                        <a:t>Business Benefit– Storage Processor utilization indicates system will support additional applications and future growth</a:t>
                      </a:r>
                    </a:p>
                  </a:txBody>
                  <a:tcPr/>
                </a:tc>
              </a:tr>
            </a:tbl>
          </a:graphicData>
        </a:graphic>
      </p:graphicFrame>
      <p:pic>
        <p:nvPicPr>
          <p:cNvPr id="12" name="Content Placeholder 12"/>
          <p:cNvPicPr>
            <a:picLocks noGrp="1" noChangeAspect="1"/>
          </p:cNvPicPr>
          <p:nvPr>
            <p:ph sz="quarter" idx="11"/>
          </p:nvPr>
        </p:nvPicPr>
        <p:blipFill>
          <a:blip r:embed="imageRel1"/>
          <a:stretch>
            <a:fillRect/>
          </a:stretch>
        </p:blipFill>
        <p:spPr>
          <a:xfrm>
            <a:off x="379413" y="1295400"/>
            <a:ext cx="8458200" cy="31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Value of FAST Suite
</a:t>
            </a:r>
            <a:endParaRPr lang="en-US" dirty="0"/>
          </a:p>
        </p:txBody>
      </p:sp>
      <p:sp>
        <p:nvSpPr>
          <p:cNvPr id="11" name="Content Placeholder 12"/>
          <p:cNvSpPr>
            <a:spLocks noGrp="1"/>
          </p:cNvSpPr>
          <p:nvPr>
            <p:ph idx="1"/>
          </p:nvPr>
        </p:nvSpPr>
        <p:spPr>
          <a:xfrm>
            <a:off x="384175" y="990600"/>
            <a:ext cx="8458200" cy="1050925"/>
          </a:xfrm>
          <a:prstGeom prst="rect">
            <a:avLst/>
          </a:prstGeom>
          <a:noFill/>
        </p:spPr>
        <p:txBody>
          <a:bodyPr>
            <a:normAutofit fontScale="66667" lnSpcReduction="10000"/>
          </a:bodyPr>
          <a:lstStyle/>
          <a:p>
            <a:pPr lvl="1"/>
            <a:r>
              <a:rPr lang="en-US" dirty="0" smtClean="0" sz="2000" b="1">
                <a:solidFill>
                  <a:srgbClr val="717074"/>
                </a:solidFill>
              </a:rPr>
              <a:t>Business Benefit</a:t>
            </a:r>
            <a:r>
              <a:rPr lang="en-US" dirty="0" smtClean="0" sz="2000">
                <a:solidFill>
                  <a:srgbClr val="717074"/>
                </a:solidFill>
              </a:rPr>
              <a:t>: Lower TCO and increased application performance</a:t>
            </a:r>
          </a:p>
          <a:p>
            <a:pPr lvl="1"/>
            <a:r>
              <a:rPr lang="en-US" dirty="0" smtClean="0" sz="2000" b="1">
                <a:solidFill>
                  <a:srgbClr val="717074"/>
                </a:solidFill>
              </a:rPr>
              <a:t>Technical Benefit</a:t>
            </a:r>
            <a:r>
              <a:rPr lang="en-US" dirty="0" smtClean="0" sz="2000">
                <a:solidFill>
                  <a:srgbClr val="717074"/>
                </a:solidFill>
              </a:rPr>
              <a:t>: Flash drives comprise 0.96% of system capacity but support 72% of total IOPS with 1ms avg response times.</a:t>
            </a:r>
          </a:p>
        </p:txBody>
      </p:sp>
      <p:graphicFrame>
        <p:nvGraphicFramePr>
          <p:cNvPr id="12" name="Content Placeholder 13"/>
          <p:cNvGraphicFramePr>
            <a:graphicFrameLocks noGrp="1"/>
          </p:cNvGraphicFramePr>
          <p:nvPr>
            <p:ph idx="10"/>
          </p:nvPr>
        </p:nvGraphicFramePr>
        <p:xfrm>
          <a:off x="384175" y="2176463"/>
          <a:ext cx="8458200" cy="1050925"/>
        </p:xfrm>
        <a:graphic>
          <a:graphicData uri="http://schemas.openxmlformats.org/drawingml/2006/chart">
            <c:chart xmlns:c="http://schemas.openxmlformats.org/drawingml/2006/chart" xmlns:r="http://schemas.openxmlformats.org/officeDocument/2006/relationships" r:id="rIdchart4"/>
          </a:graphicData>
        </a:graphic>
      </p:graphicFrame>
      <p:graphicFrame>
        <p:nvGraphicFramePr>
          <p:cNvPr id="13" name="Content Placeholder 14"/>
          <p:cNvGraphicFramePr>
            <a:graphicFrameLocks noGrp="1"/>
          </p:cNvGraphicFramePr>
          <p:nvPr>
            <p:ph idx="11"/>
          </p:nvPr>
        </p:nvGraphicFramePr>
        <p:xfrm>
          <a:off x="384175" y="3365500"/>
          <a:ext cx="8458200" cy="741680"/>
        </p:xfrm>
        <a:graphic>
          <a:graphicData uri="http://schemas.openxmlformats.org/drawingml/2006/table">
            <a:tbl>
              <a:tblPr firstRow="1" lastRow="1" bandRow="1">
                <a:tableStyleId>{5C22544A-7EE6-4342-B048-85BDC9FD1C3A}</a:tableStyleId>
              </a:tblPr>
              <a:tblGrid>
                <a:gridCol w="1592640"/>
                <a:gridCol w="1423890"/>
                <a:gridCol w="1536390"/>
                <a:gridCol w="1975140"/>
                <a:gridCol w="1930140"/>
              </a:tblGrid>
              <a:tr h="0">
                <a:tc>
                  <a:txBody>
                    <a:bodyPr/>
                    <a:lstStyle/>
                    <a:p>
                      <a:pPr algn="ctr"/>
                      <a:r>
                        <a:rPr lang="en-US" sz="800" smtClean="0">
                          <a:latin typeface="Calibri" pitchFamily="34" charset="0"/>
                        </a:rPr>
                        <a:t>Drive Type</a:t>
                      </a:r>
                    </a:p>
                  </a:txBody>
                  <a:tcPr/>
                </a:tc>
                <a:tc>
                  <a:txBody>
                    <a:bodyPr/>
                    <a:lstStyle/>
                    <a:p>
                      <a:pPr algn="ctr"/>
                      <a:r>
                        <a:rPr lang="en-US" sz="800" smtClean="0">
                          <a:latin typeface="Calibri" pitchFamily="34" charset="0"/>
                        </a:rPr>
                        <a:t># Disks</a:t>
                      </a:r>
                    </a:p>
                  </a:txBody>
                  <a:tcPr/>
                </a:tc>
                <a:tc>
                  <a:txBody>
                    <a:bodyPr/>
                    <a:lstStyle/>
                    <a:p>
                      <a:pPr algn="ctr"/>
                      <a:r>
                        <a:rPr lang="en-US" sz="800" smtClean="0">
                          <a:latin typeface="Calibri" pitchFamily="34" charset="0"/>
                        </a:rPr>
                        <a:t>% of IOPS</a:t>
                      </a:r>
                    </a:p>
                  </a:txBody>
                  <a:tcPr/>
                </a:tc>
                <a:tc>
                  <a:txBody>
                    <a:bodyPr/>
                    <a:lstStyle/>
                    <a:p>
                      <a:pPr algn="ctr"/>
                      <a:r>
                        <a:rPr lang="en-US" sz="800" smtClean="0">
                          <a:latin typeface="Calibri" pitchFamily="34" charset="0"/>
                        </a:rPr>
                        <a:t>Raw Capacity (TB)</a:t>
                      </a:r>
                    </a:p>
                  </a:txBody>
                  <a:tcPr/>
                </a:tc>
                <a:tc>
                  <a:txBody>
                    <a:bodyPr/>
                    <a:lstStyle/>
                    <a:p>
                      <a:pPr algn="ctr"/>
                      <a:r>
                        <a:rPr lang="en-US" sz="800" smtClean="0">
                          <a:latin typeface="Calibri" pitchFamily="34" charset="0"/>
                        </a:rPr>
                        <a:t>Raw Capacity (%)</a:t>
                      </a:r>
                    </a:p>
                  </a:txBody>
                  <a:tcPr/>
                </a:tc>
              </a:tr>
              <a:tr h="0">
                <a:tc>
                  <a:txBody>
                    <a:bodyPr/>
                    <a:lstStyle/>
                    <a:p>
                      <a:pPr algn="l"/>
                      <a:r>
                        <a:rPr lang="en-US" sz="800" smtClean="0">
                          <a:latin typeface="Calibri" pitchFamily="34" charset="0"/>
                        </a:rPr>
                        <a:t>FLASH</a:t>
                      </a:r>
                    </a:p>
                  </a:txBody>
                  <a:tcPr/>
                </a:tc>
                <a:tc>
                  <a:txBody>
                    <a:bodyPr/>
                    <a:lstStyle/>
                    <a:p>
                      <a:pPr algn="r"/>
                      <a:r>
                        <a:rPr lang="en-US" sz="800" smtClean="0">
                          <a:latin typeface="Calibri" pitchFamily="34" charset="0"/>
                        </a:rPr>
                        <a:t>9</a:t>
                      </a:r>
                    </a:p>
                  </a:txBody>
                  <a:tcPr/>
                </a:tc>
                <a:tc>
                  <a:txBody>
                    <a:bodyPr/>
                    <a:lstStyle/>
                    <a:p>
                      <a:pPr algn="r"/>
                      <a:r>
                        <a:rPr lang="en-US" sz="800" smtClean="0">
                          <a:latin typeface="Calibri" pitchFamily="34" charset="0"/>
                        </a:rPr>
                        <a:t>72</a:t>
                      </a:r>
                    </a:p>
                  </a:txBody>
                  <a:tcPr/>
                </a:tc>
                <a:tc>
                  <a:txBody>
                    <a:bodyPr/>
                    <a:lstStyle/>
                    <a:p>
                      <a:pPr algn="r"/>
                      <a:r>
                        <a:rPr lang="en-US" sz="800" smtClean="0">
                          <a:latin typeface="Calibri" pitchFamily="34" charset="0"/>
                        </a:rPr>
                        <a:t>2</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4</a:t>
                      </a:r>
                    </a:p>
                  </a:txBody>
                  <a:tcPr/>
                </a:tc>
                <a:tc>
                  <a:txBody>
                    <a:bodyPr/>
                    <a:lstStyle/>
                    <a:p>
                      <a:pPr algn="r"/>
                      <a:r>
                        <a:rPr lang="en-US" sz="800" smtClean="0">
                          <a:latin typeface="Calibri" pitchFamily="34" charset="0"/>
                        </a:rPr>
                        <a:t>1</a:t>
                      </a:r>
                    </a:p>
                  </a:txBody>
                  <a:tcPr/>
                </a:tc>
                <a:tc>
                  <a:txBody>
                    <a:bodyPr/>
                    <a:lstStyle/>
                    <a:p>
                      <a:pPr algn="r"/>
                      <a:r>
                        <a:rPr lang="en-US" sz="800" smtClean="0">
                          <a:latin typeface="Calibri" pitchFamily="34" charset="0"/>
                        </a:rPr>
                        <a:t>1</a:t>
                      </a:r>
                    </a:p>
                  </a:txBody>
                  <a:tcPr/>
                </a:tc>
              </a:tr>
              <a:tr h="0">
                <a:tc>
                  <a:txBody>
                    <a:bodyPr/>
                    <a:lstStyle/>
                    <a:p>
                      <a:pPr algn="l"/>
                      <a:r>
                        <a:rPr lang="en-US" sz="800" smtClean="0">
                          <a:latin typeface="Calibri" pitchFamily="34" charset="0"/>
                        </a:rPr>
                        <a:t>SAS</a:t>
                      </a:r>
                    </a:p>
                  </a:txBody>
                  <a:tcPr/>
                </a:tc>
                <a:tc>
                  <a:txBody>
                    <a:bodyPr/>
                    <a:lstStyle/>
                    <a:p>
                      <a:pPr algn="r"/>
                      <a:r>
                        <a:rPr lang="en-US" sz="800" smtClean="0">
                          <a:latin typeface="Calibri" pitchFamily="34" charset="0"/>
                        </a:rPr>
                        <a:t>45</a:t>
                      </a:r>
                    </a:p>
                  </a:txBody>
                  <a:tcPr/>
                </a:tc>
                <a:tc>
                  <a:txBody>
                    <a:bodyPr/>
                    <a:lstStyle/>
                    <a:p>
                      <a:pPr algn="r"/>
                      <a:r>
                        <a:rPr lang="en-US" sz="800" smtClean="0">
                          <a:latin typeface="Calibri" pitchFamily="34" charset="0"/>
                        </a:rPr>
                        <a:t>23</a:t>
                      </a:r>
                    </a:p>
                  </a:txBody>
                  <a:tcPr/>
                </a:tc>
                <a:tc>
                  <a:txBody>
                    <a:bodyPr/>
                    <a:lstStyle/>
                    <a:p>
                      <a:pPr algn="r"/>
                      <a:r>
                        <a:rPr lang="en-US" sz="800" smtClean="0">
                          <a:latin typeface="Calibri" pitchFamily="34" charset="0"/>
                        </a:rPr>
                        <a:t>36</a:t>
                      </a:r>
                    </a:p>
                  </a:txBody>
                  <a:tcPr/>
                </a:tc>
                <a:tc>
                  <a:txBody>
                    <a:bodyPr/>
                    <a:lstStyle/>
                    <a:p>
                      <a:pPr algn="r"/>
                      <a:r>
                        <a:rPr lang="en-US" sz="800" smtClean="0">
                          <a:latin typeface="Calibri" pitchFamily="34" charset="0"/>
                        </a:rPr>
                        <a:t>22</a:t>
                      </a:r>
                    </a:p>
                  </a:txBody>
                  <a:tcPr/>
                </a:tc>
              </a:tr>
              <a:tr h="0">
                <a:tc>
                  <a:txBody>
                    <a:bodyPr/>
                    <a:lstStyle/>
                    <a:p>
                      <a:pPr algn="l"/>
                      <a:r>
                        <a:rPr lang="en-US" sz="800" smtClean="0">
                          <a:latin typeface="Calibri" pitchFamily="34" charset="0"/>
                        </a:rPr>
                        <a:t>NL</a:t>
                      </a:r>
                    </a:p>
                  </a:txBody>
                  <a:tcPr/>
                </a:tc>
                <a:tc>
                  <a:txBody>
                    <a:bodyPr/>
                    <a:lstStyle/>
                    <a:p>
                      <a:pPr algn="r"/>
                      <a:r>
                        <a:rPr lang="en-US" sz="800" smtClean="0">
                          <a:latin typeface="Calibri" pitchFamily="34" charset="0"/>
                        </a:rPr>
                        <a:t>48</a:t>
                      </a:r>
                    </a:p>
                  </a:txBody>
                  <a:tcPr/>
                </a:tc>
                <a:tc>
                  <a:txBody>
                    <a:bodyPr/>
                    <a:lstStyle/>
                    <a:p>
                      <a:pPr algn="r"/>
                      <a:r>
                        <a:rPr lang="en-US" sz="800" smtClean="0">
                          <a:latin typeface="Calibri" pitchFamily="34" charset="0"/>
                        </a:rPr>
                        <a:t>0</a:t>
                      </a:r>
                    </a:p>
                  </a:txBody>
                  <a:tcPr/>
                </a:tc>
                <a:tc>
                  <a:txBody>
                    <a:bodyPr/>
                    <a:lstStyle/>
                    <a:p>
                      <a:pPr algn="r"/>
                      <a:r>
                        <a:rPr lang="en-US" sz="800" smtClean="0">
                          <a:latin typeface="Calibri" pitchFamily="34" charset="0"/>
                        </a:rPr>
                        <a:t>129</a:t>
                      </a:r>
                    </a:p>
                  </a:txBody>
                  <a:tcPr/>
                </a:tc>
                <a:tc>
                  <a:txBody>
                    <a:bodyPr/>
                    <a:lstStyle/>
                    <a:p>
                      <a:pPr algn="r"/>
                      <a:r>
                        <a:rPr lang="en-US" sz="800" smtClean="0">
                          <a:latin typeface="Calibri" pitchFamily="34" charset="0"/>
                        </a:rPr>
                        <a:t>77</a:t>
                      </a:r>
                    </a:p>
                  </a:txBody>
                  <a:tcPr/>
                </a:tc>
              </a:tr>
              <a:tr h="0">
                <a:tc>
                  <a:txBody>
                    <a:bodyPr/>
                    <a:lstStyle/>
                    <a:p>
                      <a:pPr algn="l"/>
                      <a:endParaRPr lang="en-US" sz="800" smtClean="0">
                        <a:latin typeface="Calibri" pitchFamily="34" charset="0"/>
                      </a:endParaRPr>
                    </a:p>
                  </a:txBody>
                  <a:tcPr/>
                </a:tc>
                <a:tc>
                  <a:txBody>
                    <a:bodyPr/>
                    <a:lstStyle/>
                    <a:p>
                      <a:pPr algn="r"/>
                      <a:r>
                        <a:rPr lang="en-US" sz="800" smtClean="0">
                          <a:latin typeface="Calibri" pitchFamily="34" charset="0"/>
                        </a:rPr>
                        <a:t>106</a:t>
                      </a:r>
                    </a:p>
                  </a:txBody>
                  <a:tcPr/>
                </a:tc>
                <a:tc>
                  <a:txBody>
                    <a:bodyPr/>
                    <a:lstStyle/>
                    <a:p>
                      <a:pPr algn="r"/>
                      <a:r>
                        <a:rPr lang="en-US" sz="800" smtClean="0">
                          <a:latin typeface="Calibri" pitchFamily="34" charset="0"/>
                        </a:rPr>
                        <a:t>100</a:t>
                      </a:r>
                    </a:p>
                  </a:txBody>
                  <a:tcPr/>
                </a:tc>
                <a:tc>
                  <a:txBody>
                    <a:bodyPr/>
                    <a:lstStyle/>
                    <a:p>
                      <a:pPr algn="r"/>
                      <a:r>
                        <a:rPr lang="en-US" sz="800" smtClean="0">
                          <a:latin typeface="Calibri" pitchFamily="34" charset="0"/>
                        </a:rPr>
                        <a:t>168</a:t>
                      </a:r>
                    </a:p>
                  </a:txBody>
                  <a:tcPr/>
                </a:tc>
                <a:tc>
                  <a:txBody>
                    <a:bodyPr/>
                    <a:lstStyle/>
                    <a:p>
                      <a:pPr algn="r"/>
                      <a:r>
                        <a:rPr lang="en-US" sz="800" smtClean="0">
                          <a:latin typeface="Calibri" pitchFamily="34" charset="0"/>
                        </a:rPr>
                        <a:t>100</a:t>
                      </a: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5 Year Growth Projections</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5"/>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At 30% growth, usable capacity will be exceeded
in less than 4 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LUN Skew - Front-End IOs</a:t>
            </a:r>
            <a:endParaRPr lang="en-US" dirty="0"/>
          </a:p>
        </p:txBody>
      </p:sp>
      <p:graphicFrame>
        <p:nvGraphicFramePr>
          <p:cNvPr id="11" name="Content Placeholder 12"/>
          <p:cNvGraphicFramePr>
            <a:graphicFrameLocks noGrp="1"/>
          </p:cNvGraphicFramePr>
          <p:nvPr>
            <p:ph idx="10"/>
          </p:nvPr>
        </p:nvGraphicFramePr>
        <p:xfrm>
          <a:off x="381000" y="990600"/>
          <a:ext cx="8458200" cy="3429000"/>
        </p:xfrm>
        <a:graphic>
          <a:graphicData uri="http://schemas.openxmlformats.org/drawingml/2006/chart">
            <c:chart xmlns:c="http://schemas.openxmlformats.org/drawingml/2006/chart" xmlns:r="http://schemas.openxmlformats.org/officeDocument/2006/relationships" r:id="rIdchart6"/>
          </a:graphicData>
        </a:graphic>
      </p:graphicFrame>
      <p:sp>
        <p:nvSpPr>
          <p:cNvPr id="9" name="Rectangular Callout 8"/>
          <p:cNvSpPr/>
          <p:nvPr/>
        </p:nvSpPr>
        <p:spPr bwMode="auto">
          <a:xfrm>
            <a:off x="0" y="4617719"/>
            <a:ext cx="4572000" cy="393192"/>
          </a:xfrm>
          <a:prstGeom prst="snip1Rect">
            <a:avLst>
              <a:gd fmla="val 23334" name="adj"/>
            </a:avLst>
          </a:prstGeom>
          <a:solidFill>
            <a:schemeClr val="bg1"/>
          </a:solidFill>
          <a:ln cmpd="sng" w="12700">
            <a:solidFill>
              <a:schemeClr val="bg2"/>
            </a:solidFill>
          </a:ln>
          <a:effectLst/>
        </p:spPr>
        <p:style>
          <a:lnRef idx="1">
            <a:schemeClr val="accent1"/>
          </a:lnRef>
          <a:fillRef idx="3">
            <a:schemeClr val="accent1"/>
          </a:fillRef>
          <a:effectRef idx="2">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bg2"/>
                </a:solidFill>
                <a:effectLst/>
                <a:latin typeface="Arial" pitchFamily="34" charset="0"/>
              </a:rPr>
              <a:t>86% of IOPS are to 15% of LUNs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Observations</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70833" lnSpcReduction="10000"/>
          </a:bodyPr>
          <a:lstStyle/>
          <a:p>
            <a:r>
              <a:rPr lang="en-US" dirty="0" smtClean="0" sz="2400">
                <a:solidFill>
                  <a:srgbClr val="717074"/>
                </a:solidFill>
              </a:rPr>
              <a:t>Existing Environment</a:t>
            </a:r>
          </a:p>
          <a:p>
            <a:pPr lvl="1"/>
            <a:r>
              <a:rPr lang="en-US" dirty="0" smtClean="0" sz="2000" i="1">
                <a:solidFill>
                  <a:srgbClr val="339966"/>
                </a:solidFill>
              </a:rPr>
              <a:t>Opportunity to reduce application latency</a:t>
            </a:r>
          </a:p>
          <a:p>
            <a:r>
              <a:rPr lang="en-US" dirty="0" smtClean="0" sz="2400">
                <a:solidFill>
                  <a:srgbClr val="717074"/>
                </a:solidFill>
              </a:rPr>
              <a:t>Upcoming Projects</a:t>
            </a:r>
          </a:p>
          <a:p>
            <a:pPr lvl="1"/>
            <a:r>
              <a:rPr lang="en-US" dirty="0" smtClean="0" sz="2000" i="1">
                <a:solidFill>
                  <a:srgbClr val="339966"/>
                </a:solidFill>
              </a:rPr>
              <a:t>Hybrid cloud Initiative</a:t>
            </a:r>
          </a:p>
          <a:p>
            <a:pPr lvl="1"/>
            <a:r>
              <a:rPr lang="en-US" dirty="0" smtClean="0" sz="2000" i="1">
                <a:solidFill>
                  <a:srgbClr val="339966"/>
                </a:solidFill>
              </a:rPr>
              <a:t>Virtual desktop Initiative</a:t>
            </a:r>
          </a:p>
          <a:p>
            <a:pPr lvl="1"/>
            <a:r>
              <a:rPr lang="en-US" dirty="0" smtClean="0" sz="2000" i="1">
                <a:solidFill>
                  <a:srgbClr val="339966"/>
                </a:solidFill>
              </a:rPr>
              <a:t>Data analytics Initiative</a:t>
            </a:r>
          </a:p>
          <a:p>
            <a:pPr lvl="1"/>
            <a:r>
              <a:rPr lang="en-US" dirty="0" smtClean="0" sz="2000" i="1">
                <a:solidFill>
                  <a:srgbClr val="339966"/>
                </a:solidFill>
              </a:rPr>
              <a:t>Database Optimization</a:t>
            </a:r>
          </a:p>
          <a:p>
            <a:pPr lvl="1"/>
            <a:r>
              <a:rPr lang="en-US" dirty="0" smtClean="0" sz="2000" i="1">
                <a:solidFill>
                  <a:srgbClr val="339966"/>
                </a:solidFill>
              </a:rPr>
              <a:t>Data Center Consolidation</a:t>
            </a:r>
          </a:p>
          <a:p>
            <a:r>
              <a:rPr lang="en-US" dirty="0" smtClean="0" sz="2400">
                <a:solidFill>
                  <a:srgbClr val="717074"/>
                </a:solidFill>
              </a:rPr>
              <a:t>Solution Options</a:t>
            </a:r>
          </a:p>
          <a:p>
            <a:pPr lvl="1"/>
            <a:r>
              <a:rPr lang="en-US" dirty="0" smtClean="0" sz="2000" i="1">
                <a:solidFill>
                  <a:srgbClr val="339966"/>
                </a:solidFill>
              </a:rPr>
              <a:t>EMC Hybrid Cloud - EMC Consulting</a:t>
            </a:r>
          </a:p>
          <a:p>
            <a:pPr lvl="1"/>
            <a:r>
              <a:rPr lang="en-US" dirty="0" smtClean="0" sz="2000" i="1">
                <a:solidFill>
                  <a:srgbClr val="339966"/>
                </a:solidFill>
              </a:rPr>
              <a:t>ViPR and ViPR SRM</a:t>
            </a:r>
          </a:p>
          <a:p>
            <a:pPr lvl="1"/>
            <a:r>
              <a:rPr lang="en-US" dirty="0" smtClean="0" sz="2000" i="1">
                <a:solidFill>
                  <a:srgbClr val="339966"/>
                </a:solidFill>
              </a:rPr>
              <a:t>XtremIO</a:t>
            </a:r>
          </a:p>
          <a:p>
            <a:pPr lvl="1"/>
            <a:r>
              <a:rPr lang="en-US" dirty="0" smtClean="0" sz="2000" i="1">
                <a:solidFill>
                  <a:srgbClr val="339966"/>
                </a:solidFill>
              </a:rPr>
              <a:t>Isilon</a:t>
            </a:r>
          </a:p>
          <a:p>
            <a:pPr lvl="1"/>
            <a:r>
              <a:rPr lang="en-US" dirty="0" smtClean="0" sz="2000" i="1">
                <a:solidFill>
                  <a:srgbClr val="339966"/>
                </a:solidFill>
              </a:rPr>
              <a:t>EMSD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Project Objectives</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95833" lnSpcReduction="10000"/>
          </a:bodyPr>
          <a:lstStyle/>
          <a:p>
            <a:pPr lvl="1"/>
            <a:r>
              <a:rPr lang="en-US" dirty="0" smtClean="0" sz="2000" i="1">
                <a:solidFill>
                  <a:srgbClr val="339966"/>
                </a:solidFill>
              </a:rPr>
              <a:t>Systems Engineer insert project objectives from pre-sales proposal </a:t>
            </a:r>
          </a:p>
          <a:p>
            <a:pPr lvl="1"/>
            <a:r>
              <a:rPr lang="en-US" dirty="0" smtClean="0" sz="2000" i="1">
                <a:solidFill>
                  <a:srgbClr val="339966"/>
                </a:solidFill>
              </a:rPr>
              <a:t>Example #1 - Reduce 3 year total cost of ownership</a:t>
            </a:r>
          </a:p>
          <a:p>
            <a:pPr lvl="1"/>
            <a:r>
              <a:rPr lang="en-US" dirty="0" smtClean="0" sz="2000" i="1">
                <a:solidFill>
                  <a:srgbClr val="339966"/>
                </a:solidFill>
              </a:rPr>
              <a:t>Example #2 - Increase application and database performance levels </a:t>
            </a:r>
          </a:p>
          <a:p>
            <a:pPr lvl="1"/>
            <a:r>
              <a:rPr lang="en-US" dirty="0" smtClean="0" sz="2000" i="1">
                <a:solidFill>
                  <a:srgbClr val="339966"/>
                </a:solidFill>
              </a:rPr>
              <a:t>Example #3 - Simplify and automate storage provisioning tasks</a:t>
            </a:r>
          </a:p>
          <a:p>
            <a:pPr lvl="1"/>
            <a:r>
              <a:rPr lang="en-US" dirty="0" smtClean="0" sz="2000" i="1">
                <a:solidFill>
                  <a:srgbClr val="339966"/>
                </a:solidFill>
              </a:rPr>
              <a:t>Example #4 - Increase accuracy of infrastructure spend forecasting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SJEMCDEV01 Before IT Investment</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100000" lnSpcReduction="10000"/>
          </a:bodyPr>
          <a:lstStyle/>
          <a:p>
            <a:r>
              <a:rPr lang="en-US" dirty="0" smtClean="0" sz="2400" i="1">
                <a:solidFill>
                  <a:srgbClr val="339966"/>
                </a:solidFill>
              </a:rPr>
              <a:t>Systems Engineer: Insert before environment diagram from pre sales proposal or EMC visio desk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Pre-Sales Performance Data Collection</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100000" lnSpcReduction="10000"/>
          </a:bodyPr>
          <a:lstStyle/>
          <a:p>
            <a:r>
              <a:rPr lang="en-US" dirty="0" smtClean="0" sz="2400" i="1">
                <a:solidFill>
                  <a:srgbClr val="339966"/>
                </a:solidFill>
              </a:rPr>
              <a:t>Systems Engineer: Insert Relevant Performance Data Collection Results, such as:</a:t>
            </a:r>
          </a:p>
          <a:p>
</a:p>
          <a:p>
            <a:pPr lvl="1"/>
            <a:r>
              <a:rPr lang="en-US" dirty="0" smtClean="0" sz="2000" i="1">
                <a:solidFill>
                  <a:srgbClr val="339966"/>
                </a:solidFill>
              </a:rPr>
              <a:t>EMC Storage System IOPS, Response Time, Heatmap</a:t>
            </a:r>
          </a:p>
          <a:p>
            <a:pPr lvl="1"/>
            <a:r>
              <a:rPr lang="en-US" dirty="0" smtClean="0" sz="2000" i="1">
                <a:solidFill>
                  <a:srgbClr val="339966"/>
                </a:solidFill>
              </a:rPr>
              <a:t>Server IOPs and Response Time</a:t>
            </a:r>
          </a:p>
          <a:p>
            <a:pPr lvl="1"/>
            <a:r>
              <a:rPr lang="en-US" dirty="0" smtClean="0" sz="2000" i="1">
                <a:solidFill>
                  <a:srgbClr val="339966"/>
                </a:solidFill>
              </a:rPr>
              <a:t>3rd party storage system IOPs and response time</a:t>
            </a:r>
          </a:p>
          <a:p>
            <a:pPr lvl="1"/>
            <a:r>
              <a:rPr lang="en-US" dirty="0" smtClean="0" sz="2000" i="1">
                <a:solidFill>
                  <a:srgbClr val="339966"/>
                </a:solidFill>
              </a:rPr>
              <a:t>Reference notes section of this slide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SJEMCDEV01 After IT Investment</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100000" lnSpcReduction="10000"/>
          </a:bodyPr>
          <a:lstStyle/>
          <a:p>
            <a:r>
              <a:rPr lang="en-US" dirty="0" smtClean="0" sz="2400" i="1">
                <a:solidFill>
                  <a:srgbClr val="339966"/>
                </a:solidFill>
              </a:rPr>
              <a:t>Systems Engineer insert after environment diagram from pre sales proposal or EMC visio desk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Solution Benefits</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62500" lnSpcReduction="10000"/>
          </a:bodyPr>
          <a:lstStyle/>
          <a:p>
            <a:r>
              <a:rPr lang="en-US" dirty="0" smtClean="0" sz="2400">
                <a:solidFill>
                  <a:srgbClr val="717074"/>
                </a:solidFill>
              </a:rPr>
              <a:t>Business Benefits</a:t>
            </a:r>
          </a:p>
          <a:p>
            <a:pPr lvl="1"/>
            <a:r>
              <a:rPr lang="en-US" dirty="0" smtClean="0" sz="2000">
                <a:solidFill>
                  <a:srgbClr val="339966"/>
                </a:solidFill>
              </a:rPr>
              <a:t>Systems Engineer: insert business benefits here</a:t>
            </a:r>
          </a:p>
          <a:p>
            <a:pPr lvl="1"/>
            <a:r>
              <a:rPr lang="en-US" dirty="0" smtClean="0" sz="2000">
                <a:solidFill>
                  <a:srgbClr val="339966"/>
                </a:solidFill>
              </a:rPr>
              <a:t> Example - FAST Suite reduced 3 year total cost of ownership by 30%</a:t>
            </a:r>
          </a:p>
          <a:p>
            <a:pPr lvl="1"/>
            <a:r>
              <a:rPr lang="en-US" dirty="0" smtClean="0" sz="2000">
                <a:solidFill>
                  <a:srgbClr val="339966"/>
                </a:solidFill>
              </a:rPr>
              <a:t> Example - Reporting cycles reduced by 50% enables business to make quicker decisions</a:t>
            </a:r>
          </a:p>
          <a:p>
            <a:pPr lvl="1"/>
            <a:r>
              <a:rPr lang="en-US" dirty="0" smtClean="0" sz="2000">
                <a:solidFill>
                  <a:srgbClr val="339966"/>
                </a:solidFill>
              </a:rPr>
              <a:t> Example - Reduction in application deployment cycle enables business to be more agile</a:t>
            </a:r>
          </a:p>
          <a:p>
            <a:pPr lvl="1"/>
            <a:r>
              <a:rPr lang="en-US" dirty="0" smtClean="0" sz="2000">
                <a:solidFill>
                  <a:srgbClr val="339966"/>
                </a:solidFill>
              </a:rPr>
              <a:t> Example - ViPR self service catalog increased productivity of application team by reducing provisioning time</a:t>
            </a:r>
          </a:p>
          <a:p>
            <a:r>
              <a:rPr lang="en-US" dirty="0" smtClean="0" sz="2400">
                <a:solidFill>
                  <a:srgbClr val="717074"/>
                </a:solidFill>
              </a:rPr>
              <a:t>Technical Benefits</a:t>
            </a:r>
          </a:p>
          <a:p>
            <a:pPr lvl="1"/>
            <a:r>
              <a:rPr lang="en-US" dirty="0" smtClean="0" sz="2000">
                <a:solidFill>
                  <a:srgbClr val="717074"/>
                </a:solidFill>
              </a:rPr>
              <a:t>FAST Suite services 72% of transactions using flash drive technology, at an average service time of 1 ms.</a:t>
            </a:r>
          </a:p>
          <a:p>
            <a:pPr lvl="1"/>
            <a:r>
              <a:rPr lang="en-US" dirty="0" smtClean="0" sz="2000">
                <a:solidFill>
                  <a:srgbClr val="717074"/>
                </a:solidFill>
              </a:rPr>
              <a:t>Flash drives comprise 0.96% of system capacity and support 72% of IO.</a:t>
            </a:r>
          </a:p>
          <a:p>
            <a:pPr lvl="1"/>
            <a:r>
              <a:rPr lang="en-US" dirty="0" smtClean="0" sz="2000">
                <a:solidFill>
                  <a:srgbClr val="717074"/>
                </a:solidFill>
              </a:rPr>
              <a:t>Hard drives (FC, SAS and/or NLSAS) comprise 99.04% of the total raw capacity.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System Asset List
</a:t>
            </a:r>
            <a:endParaRPr lang="en-US" dirty="0"/>
          </a:p>
        </p:txBody>
      </p:sp>
      <p:sp>
        <p:nvSpPr>
          <p:cNvPr id="11" name="Content Placeholder 12"/>
          <p:cNvSpPr>
            <a:spLocks noGrp="1"/>
          </p:cNvSpPr>
          <p:nvPr>
            <p:ph idx="1"/>
          </p:nvPr>
        </p:nvSpPr>
        <p:spPr>
          <a:xfrm>
            <a:off x="384175" y="704850"/>
            <a:ext cx="8458200" cy="301625"/>
          </a:xfrm>
          <a:prstGeom prst="rect">
            <a:avLst/>
          </a:prstGeom>
          <a:noFill/>
        </p:spPr>
        <p:txBody>
          <a:bodyPr>
            <a:normAutofit fontScale="58333" lnSpcReduction="10000"/>
          </a:bodyPr>
          <a:lstStyle/>
          <a:p>
            <a:r>
              <a:rPr lang="en-US" dirty="0" smtClean="0" sz="2400">
                <a:solidFill>
                  <a:srgbClr val="717074"/>
                </a:solidFill>
              </a:rPr>
              <a:t>The following systems were analyzed for this assessment:</a:t>
            </a:r>
          </a:p>
        </p:txBody>
      </p:sp>
      <p:graphicFrame>
        <p:nvGraphicFramePr>
          <p:cNvPr id="12" name="Content Placeholder 13"/>
          <p:cNvGraphicFramePr>
            <a:graphicFrameLocks noGrp="1"/>
          </p:cNvGraphicFramePr>
          <p:nvPr>
            <p:ph idx="10"/>
          </p:nvPr>
        </p:nvGraphicFramePr>
        <p:xfrm>
          <a:off x="379413" y="1295400"/>
          <a:ext cx="8458200" cy="741680"/>
        </p:xfrm>
        <a:graphic>
          <a:graphicData uri="http://schemas.openxmlformats.org/drawingml/2006/table">
            <a:tbl>
              <a:tblPr firstRow="1" bandRow="1">
                <a:tableStyleId>{5C22544A-7EE6-4342-B048-85BDC9FD1C3A}</a:tableStyleId>
              </a:tblPr>
              <a:tblGrid>
                <a:gridCol w="2954400"/>
                <a:gridCol w="2549400"/>
                <a:gridCol w="2954400"/>
              </a:tblGrid>
              <a:tr h="0">
                <a:tc>
                  <a:txBody>
                    <a:bodyPr/>
                    <a:lstStyle/>
                    <a:p>
                      <a:pPr algn="ctr"/>
                      <a:r>
                        <a:rPr lang="en-US" sz="800" smtClean="0">
                          <a:latin typeface="Calibri" pitchFamily="34" charset="0"/>
                        </a:rPr>
                        <a:t>Name</a:t>
                      </a:r>
                    </a:p>
                  </a:txBody>
                  <a:tcPr/>
                </a:tc>
                <a:tc>
                  <a:txBody>
                    <a:bodyPr/>
                    <a:lstStyle/>
                    <a:p>
                      <a:pPr algn="ctr"/>
                      <a:r>
                        <a:rPr lang="en-US" sz="800" smtClean="0">
                          <a:latin typeface="Calibri" pitchFamily="34" charset="0"/>
                        </a:rPr>
                        <a:t>Model</a:t>
                      </a:r>
                    </a:p>
                  </a:txBody>
                  <a:tcPr/>
                </a:tc>
                <a:tc>
                  <a:txBody>
                    <a:bodyPr/>
                    <a:lstStyle/>
                    <a:p>
                      <a:pPr algn="ctr"/>
                      <a:r>
                        <a:rPr lang="en-US" sz="800" smtClean="0">
                          <a:latin typeface="Calibri" pitchFamily="34" charset="0"/>
                        </a:rPr>
                        <a:t>Serial Number</a:t>
                      </a:r>
                    </a:p>
                  </a:txBody>
                  <a:tcPr/>
                </a:tc>
              </a:tr>
              <a:tr h="0">
                <a:tc>
                  <a:txBody>
                    <a:bodyPr/>
                    <a:lstStyle/>
                    <a:p>
                      <a:pPr algn="l"/>
                      <a:r>
                        <a:rPr lang="en-US" sz="800" smtClean="0">
                          <a:latin typeface="Calibri" pitchFamily="34" charset="0"/>
                        </a:rPr>
                        <a:t>APM00140712253</a:t>
                      </a:r>
                    </a:p>
                  </a:txBody>
                  <a:tcPr/>
                </a:tc>
                <a:tc>
                  <a:txBody>
                    <a:bodyPr/>
                    <a:lstStyle/>
                    <a:p>
                      <a:pPr algn="l"/>
                      <a:r>
                        <a:rPr lang="en-US" sz="800" smtClean="0">
                          <a:latin typeface="Calibri" pitchFamily="34" charset="0"/>
                        </a:rPr>
                        <a:t>VNX5800</a:t>
                      </a:r>
                    </a:p>
                  </a:txBody>
                  <a:tcPr/>
                </a:tc>
                <a:tc>
                  <a:txBody>
                    <a:bodyPr/>
                    <a:lstStyle/>
                    <a:p>
                      <a:pPr algn="l"/>
                      <a:r>
                        <a:rPr lang="en-US" sz="800" smtClean="0">
                          <a:latin typeface="Calibri" pitchFamily="34" charset="0"/>
                        </a:rPr>
                        <a:t>APM00140712253</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EMC ViPR SRM</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66667" lnSpcReduction="10000"/>
          </a:bodyPr>
          <a:lstStyle/>
          <a:p>
            <a:r>
              <a:rPr lang="en-US" dirty="0" smtClean="0" sz="2400">
                <a:solidFill>
                  <a:srgbClr val="717074"/>
                </a:solidFill>
              </a:rPr>
              <a:t>Provides topology map of infrastructure including databases, servers, connectivity, and storage</a:t>
            </a:r>
          </a:p>
          <a:p>
            <a:pPr lvl="1"/>
            <a:r>
              <a:rPr lang="en-US" dirty="0" smtClean="0" sz="2000">
                <a:solidFill>
                  <a:srgbClr val="717074"/>
                </a:solidFill>
              </a:rPr>
              <a:t>Reduced time to root cause connectivity issues from </a:t>
            </a:r>
            <a:r>
              <a:rPr lang="en-US" dirty="0" smtClean="0" sz="2000">
                <a:solidFill>
                  <a:srgbClr val="339966"/>
                </a:solidFill>
              </a:rPr>
              <a:t>X to X hours</a:t>
            </a:r>
          </a:p>
          <a:p>
            <a:r>
              <a:rPr lang="en-US" dirty="0" smtClean="0" sz="2400">
                <a:solidFill>
                  <a:srgbClr val="717074"/>
                </a:solidFill>
              </a:rPr>
              <a:t>Enables chargeback, capacity, and performance trending across databases, servers, connectivity, and storage</a:t>
            </a:r>
          </a:p>
          <a:p>
            <a:pPr lvl="1"/>
            <a:r>
              <a:rPr lang="en-US" dirty="0" smtClean="0" sz="2000">
                <a:solidFill>
                  <a:srgbClr val="717074"/>
                </a:solidFill>
              </a:rPr>
              <a:t>Simplifies and increases forecasting accuracy of infrastructure spend</a:t>
            </a:r>
          </a:p>
          <a:p>
            <a:r>
              <a:rPr lang="en-US" dirty="0" smtClean="0" sz="2400">
                <a:solidFill>
                  <a:srgbClr val="717074"/>
                </a:solidFill>
              </a:rPr>
              <a:t>Provides ability to audit infrastructure against EMC support matrix</a:t>
            </a:r>
          </a:p>
          <a:p>
            <a:pPr lvl="1"/>
            <a:r>
              <a:rPr lang="en-US" dirty="0" smtClean="0" sz="2000">
                <a:solidFill>
                  <a:srgbClr val="717074"/>
                </a:solidFill>
              </a:rPr>
              <a:t>Mitigate risk of downtime associated with interoperable infrastructure software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smtClean="0"/>
              <a:t>EMC ViPR Storage Controller</a:t>
            </a:r>
            <a:endParaRPr lang="en-US" dirty="0"/>
          </a:p>
        </p:txBody>
      </p:sp>
      <p:sp>
        <p:nvSpPr>
          <p:cNvPr id="11" name="Content Placeholder 12"/>
          <p:cNvSpPr>
            <a:spLocks noGrp="1"/>
          </p:cNvSpPr>
          <p:nvPr>
            <p:ph idx="1"/>
          </p:nvPr>
        </p:nvSpPr>
        <p:spPr>
          <a:xfrm>
            <a:off x="381000" y="990600"/>
            <a:ext cx="8458200" cy="3429000"/>
          </a:xfrm>
          <a:prstGeom prst="rect">
            <a:avLst/>
          </a:prstGeom>
          <a:noFill/>
        </p:spPr>
        <p:txBody>
          <a:bodyPr>
            <a:normAutofit fontScale="58333" lnSpcReduction="10000"/>
          </a:bodyPr>
          <a:lstStyle/>
          <a:p>
            <a:r>
              <a:rPr lang="en-US" dirty="0" smtClean="0" sz="2400">
                <a:solidFill>
                  <a:srgbClr val="717074"/>
                </a:solidFill>
              </a:rPr>
              <a:t>Storage-As-A-Service</a:t>
            </a:r>
          </a:p>
          <a:p>
            <a:pPr lvl="1"/>
            <a:r>
              <a:rPr lang="en-US" dirty="0" smtClean="0" sz="2000">
                <a:solidFill>
                  <a:srgbClr val="717074"/>
                </a:solidFill>
              </a:rPr>
              <a:t>Enabled defined application workload’s storage requirements in a software defined storage catalog</a:t>
            </a:r>
          </a:p>
          <a:p>
            <a:pPr lvl="1"/>
            <a:r>
              <a:rPr lang="en-US" dirty="0" smtClean="0" sz="2000">
                <a:solidFill>
                  <a:srgbClr val="339966"/>
                </a:solidFill>
              </a:rPr>
              <a:t>X</a:t>
            </a:r>
            <a:r>
              <a:rPr lang="en-US" dirty="0" smtClean="0" sz="2000">
                <a:solidFill>
                  <a:srgbClr val="339966"/>
                </a:solidFill>
              </a:rPr>
              <a:t> self service catalog storage offerings drive consistency across IT infrastructure</a:t>
            </a:r>
          </a:p>
          <a:p>
            <a:pPr lvl="1"/>
            <a:r>
              <a:rPr lang="en-US" dirty="0" smtClean="0" sz="2000">
                <a:solidFill>
                  <a:srgbClr val="717074"/>
                </a:solidFill>
              </a:rPr>
              <a:t>The following business units have access to ViPR to request storage services: </a:t>
            </a:r>
            <a:r>
              <a:rPr lang="en-US" dirty="0" smtClean="0" sz="2000">
                <a:solidFill>
                  <a:srgbClr val="339966"/>
                </a:solidFill>
              </a:rPr>
              <a:t>SEInsertBusinessUnitHere</a:t>
            </a:r>
          </a:p>
          <a:p>
            <a:r>
              <a:rPr lang="en-US" dirty="0" smtClean="0" sz="2400">
                <a:solidFill>
                  <a:srgbClr val="717074"/>
                </a:solidFill>
              </a:rPr>
              <a:t>Storage Automation</a:t>
            </a:r>
          </a:p>
          <a:p>
            <a:pPr lvl="1"/>
            <a:r>
              <a:rPr lang="en-US" dirty="0" smtClean="0" sz="2000">
                <a:solidFill>
                  <a:srgbClr val="717074"/>
                </a:solidFill>
              </a:rPr>
              <a:t>Storage provisioning has been reduced down to 5 clicks across all arrays</a:t>
            </a:r>
          </a:p>
          <a:p>
            <a:pPr lvl="1"/>
            <a:r>
              <a:rPr lang="en-US" dirty="0" smtClean="0" sz="2000">
                <a:solidFill>
                  <a:srgbClr val="717074"/>
                </a:solidFill>
              </a:rPr>
              <a:t>63% average reduction in time for an administrator to provision storage</a:t>
            </a:r>
          </a:p>
          <a:p>
            <a:r>
              <a:rPr lang="en-US" dirty="0" smtClean="0" sz="2400">
                <a:solidFill>
                  <a:srgbClr val="717074"/>
                </a:solidFill>
              </a:rPr>
              <a:t>Average Time Reduction by Platform</a:t>
            </a:r>
          </a:p>
          <a:p>
            <a:pPr lvl="1"/>
            <a:r>
              <a:rPr lang="en-US" dirty="0" smtClean="0" sz="2000">
                <a:solidFill>
                  <a:srgbClr val="717074"/>
                </a:solidFill>
              </a:rPr>
              <a:t>74%: VNX Block, 48.4%: VNX File</a:t>
            </a:r>
          </a:p>
          <a:p>
            <a:pPr lvl="1"/>
            <a:r>
              <a:rPr lang="en-US" dirty="0" smtClean="0" sz="2000">
                <a:solidFill>
                  <a:srgbClr val="717074"/>
                </a:solidFill>
              </a:rPr>
              <a:t>86.5%: VMAX Block</a:t>
            </a:r>
          </a:p>
          <a:p>
            <a:pPr lvl="1"/>
            <a:r>
              <a:rPr lang="en-US" dirty="0" smtClean="0" sz="2000">
                <a:solidFill>
                  <a:srgbClr val="717074"/>
                </a:solidFill>
              </a:rPr>
              <a:t>60.5%: Isilon File</a:t>
            </a:r>
          </a:p>
          <a:p>
            <a:pPr lvl="1"/>
            <a:r>
              <a:rPr lang="en-US" dirty="0" smtClean="0" sz="2000">
                <a:solidFill>
                  <a:srgbClr val="717074"/>
                </a:solidFill>
              </a:rPr>
              <a:t>45.6%: NetApp File</a:t>
            </a:r>
          </a:p>
        </p:txBody>
      </p:sp>
    </p:spTree>
  </p:cSld>
  <p:clrMapOvr>
    <a:masterClrMapping/>
  </p:clrMapOvr>
</p:sld>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2014 internal white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3.xml><?xml version="1.0" encoding="utf-8"?>
<a:theme xmlns:a="http://schemas.openxmlformats.org/drawingml/2006/main" name="2014 ex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4.xml><?xml version="1.0" encoding="utf-8"?>
<a:theme xmlns:a="http://schemas.openxmlformats.org/drawingml/2006/main" name="2014 internal gray tab">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5.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