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483" r:id="rId2"/>
    <p:sldId id="538" r:id="rId3"/>
    <p:sldId id="484" r:id="rId4"/>
    <p:sldId id="564" r:id="rId5"/>
    <p:sldId id="565" r:id="rId6"/>
    <p:sldId id="560" r:id="rId7"/>
    <p:sldId id="579" r:id="rId8"/>
    <p:sldId id="561" r:id="rId9"/>
    <p:sldId id="566" r:id="rId10"/>
    <p:sldId id="601" r:id="rId11"/>
    <p:sldId id="600" r:id="rId12"/>
    <p:sldId id="576" r:id="rId13"/>
    <p:sldId id="567" r:id="rId14"/>
    <p:sldId id="581" r:id="rId15"/>
    <p:sldId id="580" r:id="rId16"/>
    <p:sldId id="582" r:id="rId17"/>
    <p:sldId id="577" r:id="rId18"/>
    <p:sldId id="602" r:id="rId19"/>
    <p:sldId id="578" r:id="rId20"/>
    <p:sldId id="586" r:id="rId21"/>
    <p:sldId id="587" r:id="rId22"/>
    <p:sldId id="588" r:id="rId23"/>
    <p:sldId id="589" r:id="rId24"/>
    <p:sldId id="603" r:id="rId25"/>
    <p:sldId id="568" r:id="rId26"/>
    <p:sldId id="594" r:id="rId27"/>
    <p:sldId id="593" r:id="rId28"/>
    <p:sldId id="592" r:id="rId29"/>
    <p:sldId id="590" r:id="rId30"/>
    <p:sldId id="591" r:id="rId31"/>
    <p:sldId id="595" r:id="rId32"/>
    <p:sldId id="598" r:id="rId33"/>
    <p:sldId id="610" r:id="rId34"/>
    <p:sldId id="615" r:id="rId35"/>
    <p:sldId id="559" r:id="rId36"/>
    <p:sldId id="613" r:id="rId37"/>
    <p:sldId id="570" r:id="rId38"/>
    <p:sldId id="571" r:id="rId39"/>
    <p:sldId id="574" r:id="rId40"/>
    <p:sldId id="605" r:id="rId41"/>
    <p:sldId id="614" r:id="rId42"/>
    <p:sldId id="606" r:id="rId43"/>
    <p:sldId id="608" r:id="rId44"/>
    <p:sldId id="616" r:id="rId45"/>
    <p:sldId id="622" r:id="rId46"/>
    <p:sldId id="618" r:id="rId47"/>
    <p:sldId id="619" r:id="rId48"/>
    <p:sldId id="620" r:id="rId49"/>
    <p:sldId id="621" r:id="rId50"/>
    <p:sldId id="609" r:id="rId51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56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56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56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56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5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5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5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5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5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804"/>
    <a:srgbClr val="B8D1ED"/>
    <a:srgbClr val="B9DCFF"/>
    <a:srgbClr val="CCECFF"/>
    <a:srgbClr val="99CCFF"/>
    <a:srgbClr val="003366"/>
    <a:srgbClr val="000066"/>
    <a:srgbClr val="EF3E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267" autoAdjust="0"/>
    <p:restoredTop sz="85900" autoAdjust="0"/>
  </p:normalViewPr>
  <p:slideViewPr>
    <p:cSldViewPr snapToGrid="0">
      <p:cViewPr>
        <p:scale>
          <a:sx n="50" d="100"/>
          <a:sy n="50" d="100"/>
        </p:scale>
        <p:origin x="-46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566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527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5225"/>
            <a:ext cx="3054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85225"/>
            <a:ext cx="30527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-25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3AE4167-AF28-42C4-9039-4E1CDC920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720725"/>
            <a:ext cx="4608513" cy="3455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613" y="4392613"/>
            <a:ext cx="50641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4863" y="8785225"/>
            <a:ext cx="11064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685F34-EAF1-4C1E-BEC7-D05A3DF929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FA136-6194-4F08-88F8-6EB9B5EA2D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BCCB0-9EC3-44FF-9650-BE7D69FE70C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BCCB0-9EC3-44FF-9650-BE7D69FE70C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BCCB0-9EC3-44FF-9650-BE7D69FE70C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BCCB0-9EC3-44FF-9650-BE7D69FE70C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85F34-EAF1-4C1E-BEC7-D05A3DF929C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D877E-0624-4A7E-9A34-180237A5DC9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D5F20-26B8-4F8D-BC24-1FEC364F52A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3CD5C-EA97-4C1B-90DB-83393478397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4089D-A347-4C86-A45E-62A4E469EC4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D9694-063E-415A-AF76-1ED90010767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D9694-063E-415A-AF76-1ED90010767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D9694-063E-415A-AF76-1ED90010767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9091E-2E25-4A43-AA3D-725A4DB92BF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D9694-063E-415A-AF76-1ED90010767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D9694-063E-415A-AF76-1ED90010767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D9694-063E-415A-AF76-1ED90010767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E643F-5268-4AA4-AA42-CC43EC9F71E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7725D-2D76-44B8-A1FE-2512FA050E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7725D-2D76-44B8-A1FE-2512FA050E2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0D07-8144-475B-886B-85F4FD1AC47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07ED6-0EF9-4F64-84E1-C0A8BFF871F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684838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6913" y="973138"/>
            <a:ext cx="2740025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4475" y="2606675"/>
            <a:ext cx="6550025" cy="1470025"/>
          </a:xfrm>
        </p:spPr>
        <p:txBody>
          <a:bodyPr anchor="b"/>
          <a:lstStyle>
            <a:lvl1pPr>
              <a:spcBef>
                <a:spcPct val="20000"/>
              </a:spcBef>
              <a:defRPr sz="3200">
                <a:solidFill>
                  <a:srgbClr val="0000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4475" y="4602163"/>
            <a:ext cx="5864225" cy="9826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66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66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8604250" cy="1052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8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0"/>
            <a:ext cx="86042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2FE20812-10C3-439D-B22C-6B3E7B939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 sz="20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 sz="1600"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 sz="16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 sz="16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 sz="16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7800"/>
        </a:buClr>
        <a:buSzPct val="75000"/>
        <a:buFont typeface="Wingdings" pitchFamily="2" charset="2"/>
        <a:buBlip>
          <a:blip r:embed="rId15"/>
        </a:buBlip>
        <a:defRPr sz="16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638" y="1570038"/>
            <a:ext cx="7888287" cy="1470025"/>
          </a:xfrm>
        </p:spPr>
        <p:txBody>
          <a:bodyPr/>
          <a:lstStyle/>
          <a:p>
            <a:r>
              <a:rPr lang="en-US" sz="4800" dirty="0" smtClean="0"/>
              <a:t>Taming the AWR Tsunami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3150" y="2803843"/>
            <a:ext cx="5864225" cy="982662"/>
          </a:xfrm>
        </p:spPr>
        <p:txBody>
          <a:bodyPr/>
          <a:lstStyle/>
          <a:p>
            <a:r>
              <a:rPr lang="en-US" dirty="0" smtClean="0"/>
              <a:t>Roger Cornejo</a:t>
            </a:r>
          </a:p>
          <a:p>
            <a:r>
              <a:rPr lang="en-US" dirty="0" smtClean="0"/>
              <a:t>roger.d.cornejo@gsk.com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		Raleigh/Durham, NC  </a:t>
            </a:r>
          </a:p>
          <a:p>
            <a:r>
              <a:rPr lang="en-US" dirty="0" smtClean="0"/>
              <a:t>		</a:t>
            </a:r>
            <a:r>
              <a:rPr lang="en-US" dirty="0" smtClean="0"/>
              <a:t>November 6, </a:t>
            </a:r>
            <a:r>
              <a:rPr lang="en-US" dirty="0" smtClean="0"/>
              <a:t>2013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659" y="3750870"/>
            <a:ext cx="2854302" cy="115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r>
              <a:rPr lang="en-US" sz="2400" dirty="0" smtClean="0"/>
              <a:t>Identify</a:t>
            </a:r>
          </a:p>
          <a:p>
            <a:pPr lvl="1"/>
            <a:r>
              <a:rPr lang="en-US" sz="2400" dirty="0" smtClean="0"/>
              <a:t>Problem:  Long Running Process Alert e-mail</a:t>
            </a:r>
          </a:p>
          <a:p>
            <a:pPr lvl="1"/>
            <a:r>
              <a:rPr lang="en-US" sz="2400" dirty="0" smtClean="0"/>
              <a:t>Instance:  UKPRD662</a:t>
            </a:r>
          </a:p>
          <a:p>
            <a:pPr lvl="1"/>
            <a:r>
              <a:rPr lang="en-US" sz="2400" dirty="0" smtClean="0"/>
              <a:t>Connect Username:  GWDMPR61</a:t>
            </a:r>
          </a:p>
          <a:p>
            <a:pPr lvl="1"/>
            <a:r>
              <a:rPr lang="en-US" sz="2400" dirty="0" smtClean="0"/>
              <a:t>Other: connect time, SQL Id’s, session id’s … reported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r>
              <a:rPr lang="en-US" sz="2400" dirty="0" smtClean="0"/>
              <a:t>Quantify – get the snap_id’s from AWR </a:t>
            </a:r>
            <a:r>
              <a:rPr lang="en-US" sz="2400" dirty="0" err="1" smtClean="0"/>
              <a:t>dba_hist_snapshot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err="1" smtClean="0"/>
              <a:t>snap_id</a:t>
            </a:r>
            <a:r>
              <a:rPr lang="en-US" sz="2400" dirty="0" smtClean="0"/>
              <a:t> from </a:t>
            </a:r>
            <a:r>
              <a:rPr lang="en-US" sz="2400" b="1" u="sng" dirty="0" smtClean="0"/>
              <a:t>start</a:t>
            </a:r>
            <a:r>
              <a:rPr lang="en-US" sz="2400" dirty="0" smtClean="0"/>
              <a:t> of the interval</a:t>
            </a:r>
          </a:p>
          <a:p>
            <a:pPr lvl="1"/>
            <a:r>
              <a:rPr lang="en-US" sz="2400" dirty="0" err="1" smtClean="0"/>
              <a:t>snap_id</a:t>
            </a:r>
            <a:r>
              <a:rPr lang="en-US" sz="2400" dirty="0" smtClean="0"/>
              <a:t> from the </a:t>
            </a:r>
            <a:r>
              <a:rPr lang="en-US" sz="2400" b="1" u="sng" dirty="0" smtClean="0"/>
              <a:t>end</a:t>
            </a:r>
            <a:r>
              <a:rPr lang="en-US" sz="2400" dirty="0" smtClean="0"/>
              <a:t> of the interval</a:t>
            </a:r>
          </a:p>
          <a:p>
            <a:pPr lvl="1"/>
            <a:r>
              <a:rPr lang="en-US" sz="2400" dirty="0" smtClean="0"/>
              <a:t>Note and use these snap_id’s:</a:t>
            </a:r>
            <a:br>
              <a:rPr lang="en-US" sz="2400" dirty="0" smtClean="0"/>
            </a:br>
            <a:r>
              <a:rPr lang="en-US" sz="2400" dirty="0" smtClean="0"/>
              <a:t>to subset the AWR data in subsequent analysis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993" y="4070019"/>
            <a:ext cx="4508530" cy="350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" y="1443038"/>
            <a:ext cx="12298818" cy="90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1249680" y="1722120"/>
            <a:ext cx="4754880" cy="68580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- SQL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AWR - Expensive SQL for a snap_id.sql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56111" y="2329180"/>
            <a:ext cx="13569629" cy="3766820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-502920" y="2727960"/>
            <a:ext cx="2072640" cy="10058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Analyze:  Query from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DBA_HIST_SQLTEXT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850892"/>
            <a:ext cx="9013123" cy="392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11516"/>
            <a:ext cx="9122664" cy="407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Analyze:  Execution Plan from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DBA_HIST_SQL_PLAN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dbms_xplan.display_awr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‘&amp;SQLID’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Analyze / Tune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" y="2125212"/>
            <a:ext cx="9013123" cy="392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-15240" y="3520440"/>
            <a:ext cx="7162800" cy="42672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Test/Evaluate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Tuned version ran in 3 ½ minutes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" y="2142173"/>
            <a:ext cx="8876764" cy="274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1: </a:t>
            </a:r>
            <a:r>
              <a:rPr lang="en-US" dirty="0" smtClean="0">
                <a:solidFill>
                  <a:srgbClr val="FFC000"/>
                </a:solidFill>
              </a:rPr>
              <a:t>Long Running Process Alert e-mail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Monitor over time 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4" y="1874520"/>
            <a:ext cx="9040586" cy="23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4973" y="3945254"/>
            <a:ext cx="5705242" cy="29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-533400" y="2865120"/>
            <a:ext cx="7955280" cy="33528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920" y="1058811"/>
            <a:ext cx="10399052" cy="584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Taming the AWR Tsunami:      </a:t>
            </a:r>
            <a:r>
              <a:rPr lang="en-US" sz="3600" dirty="0" smtClean="0">
                <a:solidFill>
                  <a:srgbClr val="FFC000"/>
                </a:solidFill>
              </a:rPr>
              <a:t>Case Studies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2: </a:t>
            </a:r>
            <a:r>
              <a:rPr lang="en-US" dirty="0" smtClean="0">
                <a:solidFill>
                  <a:srgbClr val="FFC000"/>
                </a:solidFill>
              </a:rPr>
              <a:t>Client Application slow - times out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Identify</a:t>
            </a:r>
          </a:p>
          <a:p>
            <a:pPr lvl="1"/>
            <a:r>
              <a:rPr lang="en-US" sz="2400" dirty="0" smtClean="0"/>
              <a:t>Problem:  </a:t>
            </a:r>
          </a:p>
          <a:p>
            <a:pPr lvl="2"/>
            <a:r>
              <a:rPr lang="en-US" sz="2200" dirty="0" smtClean="0"/>
              <a:t>Client Application slow and times out, </a:t>
            </a:r>
          </a:p>
          <a:p>
            <a:pPr lvl="2"/>
            <a:r>
              <a:rPr lang="en-US" sz="2200" dirty="0" smtClean="0"/>
              <a:t>usually with large dataset</a:t>
            </a:r>
          </a:p>
          <a:p>
            <a:pPr lvl="1"/>
            <a:r>
              <a:rPr lang="en-US" sz="2400" dirty="0" smtClean="0"/>
              <a:t>Client error: </a:t>
            </a:r>
          </a:p>
          <a:p>
            <a:pPr lvl="2"/>
            <a:r>
              <a:rPr lang="en-US" sz="2200" dirty="0" smtClean="0"/>
              <a:t>"Requested operation failed…”</a:t>
            </a:r>
          </a:p>
          <a:p>
            <a:pPr lvl="2"/>
            <a:r>
              <a:rPr lang="en-US" sz="2200" dirty="0" smtClean="0"/>
              <a:t>“connection timed out".  </a:t>
            </a:r>
          </a:p>
          <a:p>
            <a:pPr lvl="1"/>
            <a:r>
              <a:rPr lang="en-US" sz="2400" dirty="0" smtClean="0"/>
              <a:t>Instance: USPRD775</a:t>
            </a:r>
          </a:p>
          <a:p>
            <a:pPr lvl="1"/>
            <a:r>
              <a:rPr lang="en-US" sz="2400" dirty="0" smtClean="0"/>
              <a:t>Connect Username: DESIGNER</a:t>
            </a:r>
          </a:p>
          <a:p>
            <a:pPr lvl="1"/>
            <a:r>
              <a:rPr lang="en-US" sz="2400" dirty="0" smtClean="0"/>
              <a:t>Time and Interval: “random” / not specific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felix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4225" y="2555875"/>
            <a:ext cx="6948488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C000"/>
                </a:solidFill>
              </a:rPr>
              <a:t>Roger Cornejo </a:t>
            </a:r>
            <a:r>
              <a:rPr lang="en-US" sz="3200" dirty="0" smtClean="0"/>
              <a:t>                 </a:t>
            </a:r>
            <a:r>
              <a:rPr lang="en-US" dirty="0" smtClean="0"/>
              <a:t>Speaker Background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488" y="1127125"/>
            <a:ext cx="8348662" cy="573087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Computer Science degree (Rutgers Univ.)</a:t>
            </a:r>
            <a:br>
              <a:rPr lang="en-US" sz="2800" dirty="0" smtClean="0"/>
            </a:br>
            <a:r>
              <a:rPr lang="en-US" sz="6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00" dirty="0" smtClean="0"/>
          </a:p>
          <a:p>
            <a:pPr eaLnBrk="1" hangingPunct="1"/>
            <a:r>
              <a:rPr lang="en-US" sz="2800" dirty="0" smtClean="0"/>
              <a:t>Working with Oracle over 28 years (since V4)</a:t>
            </a:r>
          </a:p>
          <a:p>
            <a:pPr lvl="1" eaLnBrk="1" hangingPunct="1"/>
            <a:r>
              <a:rPr lang="en-US" sz="2800" dirty="0" smtClean="0"/>
              <a:t>Building/supporting large database applications</a:t>
            </a:r>
          </a:p>
          <a:p>
            <a:pPr lvl="1" eaLnBrk="1" hangingPunct="1"/>
            <a:r>
              <a:rPr lang="en-US" sz="2800" dirty="0" smtClean="0"/>
              <a:t>1000’s of  tuning opportunities</a:t>
            </a:r>
            <a:br>
              <a:rPr lang="en-US" sz="2800" dirty="0" smtClean="0"/>
            </a:br>
            <a:r>
              <a:rPr lang="en-US" sz="1200" dirty="0" smtClean="0"/>
              <a:t> 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Professional presentations:</a:t>
            </a:r>
          </a:p>
          <a:p>
            <a:pPr lvl="1" eaLnBrk="1" hangingPunct="1"/>
            <a:r>
              <a:rPr lang="en-US" sz="2800" dirty="0" smtClean="0"/>
              <a:t>Benchmarking</a:t>
            </a:r>
          </a:p>
          <a:p>
            <a:pPr lvl="1" eaLnBrk="1" hangingPunct="1"/>
            <a:r>
              <a:rPr lang="en-US" sz="2800" dirty="0" smtClean="0"/>
              <a:t>Data Integration</a:t>
            </a:r>
          </a:p>
          <a:p>
            <a:pPr lvl="1" eaLnBrk="1" hangingPunct="1"/>
            <a:r>
              <a:rPr lang="en-US" sz="2800" dirty="0" smtClean="0"/>
              <a:t>Performance Tuning</a:t>
            </a:r>
            <a:br>
              <a:rPr lang="en-US" sz="2800" dirty="0" smtClean="0"/>
            </a:br>
            <a:r>
              <a:rPr lang="en-US" sz="2800" dirty="0" smtClean="0"/>
              <a:t>Bag-of-Tricks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2: </a:t>
            </a:r>
            <a:r>
              <a:rPr lang="en-US" dirty="0" smtClean="0">
                <a:solidFill>
                  <a:srgbClr val="FFC000"/>
                </a:solidFill>
              </a:rPr>
              <a:t>Client Application slow - times out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– Load                (from standard AWR Report)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8" y="1828800"/>
            <a:ext cx="8804536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8" y="4551045"/>
            <a:ext cx="5346382" cy="308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-381000" y="2682240"/>
            <a:ext cx="7162800" cy="4876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-320040" y="5852160"/>
            <a:ext cx="7162800" cy="4876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0240" y="4587240"/>
            <a:ext cx="3337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Load appears to be low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 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So let’s look at what SQL is taking the longest time: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2: </a:t>
            </a:r>
            <a:r>
              <a:rPr lang="en-US" dirty="0" smtClean="0">
                <a:solidFill>
                  <a:srgbClr val="FFC000"/>
                </a:solidFill>
              </a:rPr>
              <a:t>Client Application slow - times out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– Slow SQL          (from standard AWR Report)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Sql_id: dqhvxwd29jsqg</a:t>
            </a:r>
          </a:p>
          <a:p>
            <a:r>
              <a:rPr lang="en-US" sz="2400" dirty="0" smtClean="0"/>
              <a:t>Time per execution: 92 sec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45958"/>
            <a:ext cx="9696344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-548640" y="3977640"/>
            <a:ext cx="7802880" cy="47244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912168"/>
            <a:ext cx="7391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2: </a:t>
            </a:r>
            <a:r>
              <a:rPr lang="en-US" dirty="0" smtClean="0">
                <a:solidFill>
                  <a:srgbClr val="FFC000"/>
                </a:solidFill>
              </a:rPr>
              <a:t>Client Application slow - times out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Analyze               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AWR 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sqlid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profile.sql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 flipH="1">
            <a:off x="6964680" y="5638800"/>
            <a:ext cx="1417320" cy="210312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2280" y="2087880"/>
            <a:ext cx="2453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Execution Plan: </a:t>
            </a:r>
            <a:r>
              <a:rPr lang="en-US" b="1" dirty="0" smtClean="0">
                <a:solidFill>
                  <a:srgbClr val="C00000"/>
                </a:solidFill>
              </a:rPr>
              <a:t>Full scan of index on 10 </a:t>
            </a:r>
            <a:r>
              <a:rPr lang="en-US" b="1" dirty="0" err="1" smtClean="0">
                <a:solidFill>
                  <a:srgbClr val="C00000"/>
                </a:solidFill>
              </a:rPr>
              <a:t>Gb</a:t>
            </a:r>
            <a:r>
              <a:rPr lang="en-US" b="1" dirty="0" smtClean="0">
                <a:solidFill>
                  <a:srgbClr val="C00000"/>
                </a:solidFill>
              </a:rPr>
              <a:t> table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52600"/>
            <a:ext cx="685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182880" y="6469380"/>
            <a:ext cx="1371600" cy="20574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7040" y="3474720"/>
            <a:ext cx="2598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Aggregate Events: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Most waits 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“db file scattered read”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Same index 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2: </a:t>
            </a:r>
            <a:r>
              <a:rPr lang="en-US" dirty="0" smtClean="0">
                <a:solidFill>
                  <a:srgbClr val="FFC000"/>
                </a:solidFill>
              </a:rPr>
              <a:t>Client Application slow - times out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Analyze</a:t>
            </a:r>
          </a:p>
          <a:p>
            <a:pPr lvl="1"/>
            <a:r>
              <a:rPr lang="en-US" sz="2400" dirty="0" smtClean="0"/>
              <a:t>Load is low; plenty of capacity on machine/DB</a:t>
            </a:r>
          </a:p>
          <a:p>
            <a:pPr lvl="1"/>
            <a:r>
              <a:rPr lang="en-US" sz="2400" u="sng" dirty="0" smtClean="0"/>
              <a:t>Vendor correlated Slow Sql with the application function</a:t>
            </a:r>
          </a:p>
          <a:p>
            <a:r>
              <a:rPr lang="en-US" sz="2400" dirty="0" smtClean="0"/>
              <a:t>Tune</a:t>
            </a:r>
          </a:p>
          <a:p>
            <a:pPr lvl="1"/>
            <a:r>
              <a:rPr lang="en-US" sz="2400" dirty="0" smtClean="0"/>
              <a:t>on vendor to-do list for next version</a:t>
            </a:r>
          </a:p>
          <a:p>
            <a:r>
              <a:rPr lang="en-US" sz="2400" dirty="0" smtClean="0"/>
              <a:t>Test/Evaluate </a:t>
            </a:r>
          </a:p>
          <a:p>
            <a:pPr lvl="1"/>
            <a:r>
              <a:rPr lang="en-US" sz="2400" dirty="0" smtClean="0"/>
              <a:t>N/A</a:t>
            </a:r>
          </a:p>
          <a:p>
            <a:r>
              <a:rPr lang="en-US" sz="2400" dirty="0" smtClean="0"/>
              <a:t>Monitor over time</a:t>
            </a:r>
          </a:p>
          <a:p>
            <a:pPr lvl="1"/>
            <a:r>
              <a:rPr lang="en-US" sz="2400" dirty="0" smtClean="0"/>
              <a:t>Monitor via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DBA_HIST_SQLSTAT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0886"/>
            <a:ext cx="10088484" cy="57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Taming the AWR Tsunami:      </a:t>
            </a:r>
            <a:r>
              <a:rPr lang="en-US" sz="3600" dirty="0" smtClean="0">
                <a:solidFill>
                  <a:srgbClr val="FFC000"/>
                </a:solidFill>
              </a:rPr>
              <a:t>Case Studies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229995"/>
            <a:ext cx="8229600" cy="5256213"/>
          </a:xfrm>
        </p:spPr>
        <p:txBody>
          <a:bodyPr/>
          <a:lstStyle/>
          <a:p>
            <a:r>
              <a:rPr lang="en-US" sz="2400" dirty="0" smtClean="0"/>
              <a:t>Identify</a:t>
            </a:r>
          </a:p>
          <a:p>
            <a:pPr lvl="1"/>
            <a:r>
              <a:rPr lang="en-US" sz="2400" dirty="0" smtClean="0"/>
              <a:t>Problem:  Daily job takes several hours to execute; delays other job processing</a:t>
            </a:r>
          </a:p>
          <a:p>
            <a:pPr lvl="1"/>
            <a:r>
              <a:rPr lang="en-US" sz="2400" dirty="0" smtClean="0"/>
              <a:t>Interval: runs between 1:30 AM and 5:30 AM (approximately; kicked off by prior job)</a:t>
            </a:r>
          </a:p>
          <a:p>
            <a:pPr lvl="1"/>
            <a:r>
              <a:rPr lang="en-US" sz="2400" dirty="0" smtClean="0"/>
              <a:t>Instance: USPRD661</a:t>
            </a:r>
          </a:p>
          <a:p>
            <a:pPr lvl="1"/>
            <a:r>
              <a:rPr lang="en-US" sz="2400" dirty="0" smtClean="0"/>
              <a:t>Connect Username: CRM_CH</a:t>
            </a:r>
          </a:p>
          <a:p>
            <a:pPr lvl="1"/>
            <a:r>
              <a:rPr lang="en-US" sz="2400" dirty="0" smtClean="0"/>
              <a:t>Code/Module:  PrmMy0014Calc.exe; </a:t>
            </a:r>
            <a:br>
              <a:rPr lang="en-US" sz="2400" dirty="0" smtClean="0"/>
            </a:br>
            <a:r>
              <a:rPr lang="en-US" sz="2400" dirty="0" smtClean="0"/>
              <a:t>runs from 4 separate sessions simultaneously </a:t>
            </a:r>
          </a:p>
          <a:p>
            <a:pPr lvl="1"/>
            <a:r>
              <a:rPr lang="en-US" sz="2400" dirty="0" smtClean="0"/>
              <a:t>Table:  </a:t>
            </a:r>
            <a:r>
              <a:rPr lang="en-US" sz="2400" dirty="0" err="1" smtClean="0"/>
              <a:t>Bpldata</a:t>
            </a:r>
            <a:r>
              <a:rPr lang="en-US" sz="2400" dirty="0" smtClean="0"/>
              <a:t> and others (user does not have SQL)</a:t>
            </a:r>
          </a:p>
          <a:p>
            <a:pPr lvl="1"/>
            <a:r>
              <a:rPr lang="en-US" sz="2400" dirty="0" smtClean="0"/>
              <a:t>Basic flow: fetches the data using select queries;</a:t>
            </a:r>
            <a:br>
              <a:rPr lang="en-US" sz="2400" dirty="0" smtClean="0"/>
            </a:br>
            <a:r>
              <a:rPr lang="en-US" sz="2400" dirty="0" smtClean="0"/>
              <a:t>performs a calculation; </a:t>
            </a:r>
            <a:br>
              <a:rPr lang="en-US" sz="2400" dirty="0" smtClean="0"/>
            </a:br>
            <a:r>
              <a:rPr lang="en-US" sz="2400" dirty="0" smtClean="0"/>
              <a:t>updates the tables with the calculated values.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– Load                    (from standard AWR Report)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Load seems to be ok / low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8" y="2148840"/>
            <a:ext cx="5174932" cy="310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-243840" y="4053840"/>
            <a:ext cx="7802880" cy="4724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412875"/>
            <a:ext cx="8686800" cy="5256213"/>
          </a:xfrm>
        </p:spPr>
        <p:txBody>
          <a:bodyPr/>
          <a:lstStyle/>
          <a:p>
            <a:r>
              <a:rPr lang="en-US" sz="2400" dirty="0" smtClean="0"/>
              <a:t>Quantify – Load using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AAS – Average Active Sessions.sql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57374"/>
            <a:ext cx="9144000" cy="256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43840" y="5547659"/>
            <a:ext cx="85191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confirms that the load is not a problem.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 now 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 want to know some more details about the load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see if that can help me focus in on the root cause.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– Load details           (from standard ASH Report)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97" y="1777364"/>
            <a:ext cx="6273533" cy="576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289560" y="3124200"/>
            <a:ext cx="7802880" cy="4724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" y="6126480"/>
            <a:ext cx="7802880" cy="4724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21880" y="3366555"/>
            <a:ext cx="19354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73% db activity this module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91400" y="4753395"/>
            <a:ext cx="19354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85% of db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activity is select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– Waits                  (from standard AWR Report)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18" y="1794509"/>
            <a:ext cx="8198002" cy="43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-335280" y="3108960"/>
            <a:ext cx="731520" cy="19812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-365760" y="3810000"/>
            <a:ext cx="731520" cy="19812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-365760" y="4175760"/>
            <a:ext cx="731520" cy="19812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8793480" y="3078480"/>
            <a:ext cx="762000" cy="19812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felix on surfboard 02 - fli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518" y="3295015"/>
            <a:ext cx="489108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C000"/>
                </a:solidFill>
              </a:rPr>
              <a:t>Outline</a:t>
            </a:r>
            <a:r>
              <a:rPr lang="en-US" dirty="0" smtClean="0"/>
              <a:t>                         Taming the AWR Tsunami</a:t>
            </a:r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593725" y="1082675"/>
            <a:ext cx="8550275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r>
              <a:rPr lang="en-US" sz="3200" dirty="0"/>
              <a:t>AWR Introduction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r>
              <a:rPr lang="en-US" sz="3200" dirty="0"/>
              <a:t>How to Use AWR Data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r>
              <a:rPr lang="en-US" sz="3200" dirty="0"/>
              <a:t>Tuning Methodology In Practice (examples)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r>
              <a:rPr lang="en-US" sz="3200" dirty="0"/>
              <a:t>Exploring AWR data (deeper dive)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endParaRPr lang="en-US" sz="1200" dirty="0" smtClean="0"/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r>
              <a:rPr lang="en-US" sz="3200" dirty="0" smtClean="0"/>
              <a:t>Advanced topics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endParaRPr lang="en-US" sz="1100" dirty="0"/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r>
              <a:rPr lang="en-US" sz="3200" dirty="0" smtClean="0"/>
              <a:t>Questions</a:t>
            </a:r>
            <a:endParaRPr lang="en-US" sz="3200" dirty="0"/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</a:pPr>
            <a:endParaRPr lang="en-US" sz="3200" dirty="0" smtClean="0"/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</a:pPr>
            <a:r>
              <a:rPr lang="en-US" sz="3200" dirty="0" smtClean="0"/>
              <a:t>Zip file to be posted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</a:pPr>
            <a:r>
              <a:rPr lang="en-US" sz="3200" dirty="0" smtClean="0"/>
              <a:t>eastcoastoracle.org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endParaRPr lang="en-US" sz="3200" dirty="0"/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FontTx/>
              <a:buBlip>
                <a:blip r:embed="rId4"/>
              </a:buBlip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30704"/>
            <a:ext cx="1282068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Quantify – SQL                       (from standard ASH report)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-274320" y="2667000"/>
            <a:ext cx="9418320" cy="47244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-487680" y="5532120"/>
            <a:ext cx="9174480" cy="47244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101" y="5105400"/>
            <a:ext cx="8772861" cy="169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016635"/>
            <a:ext cx="8686800" cy="5256213"/>
          </a:xfrm>
        </p:spPr>
        <p:txBody>
          <a:bodyPr/>
          <a:lstStyle/>
          <a:p>
            <a:r>
              <a:rPr lang="en-US" sz="2400" dirty="0" smtClean="0"/>
              <a:t>Analyze</a:t>
            </a:r>
          </a:p>
          <a:p>
            <a:pPr lvl="1"/>
            <a:r>
              <a:rPr lang="en-US" sz="2400" dirty="0" smtClean="0"/>
              <a:t>Load is low (never more that 50%)</a:t>
            </a:r>
          </a:p>
          <a:p>
            <a:pPr lvl="1"/>
            <a:r>
              <a:rPr lang="en-US" sz="2400" dirty="0" smtClean="0"/>
              <a:t>Minor log file related waits</a:t>
            </a:r>
          </a:p>
          <a:p>
            <a:pPr lvl="1"/>
            <a:r>
              <a:rPr lang="en-US" sz="2400" dirty="0" smtClean="0"/>
              <a:t>App does not make use of bind variables</a:t>
            </a:r>
          </a:p>
          <a:p>
            <a:pPr lvl="1"/>
            <a:r>
              <a:rPr lang="en-US" sz="2400" dirty="0" smtClean="0"/>
              <a:t>Big issue is I/O on 14 gig table BPLDATA</a:t>
            </a:r>
          </a:p>
          <a:p>
            <a:pPr lvl="1"/>
            <a:r>
              <a:rPr lang="en-US" sz="2400" dirty="0" smtClean="0"/>
              <a:t>Vendor indicated fragmentation and row chaining</a:t>
            </a:r>
          </a:p>
          <a:p>
            <a:pPr lvl="2"/>
            <a:r>
              <a:rPr lang="en-US" sz="2200" dirty="0" smtClean="0"/>
              <a:t>High row chaining reads confirmed by looking in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dba_hist_sysstat.stat_name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'table fetch continued row’</a:t>
            </a:r>
          </a:p>
          <a:p>
            <a:pPr lvl="1"/>
            <a:r>
              <a:rPr lang="en-US" sz="2400" dirty="0" smtClean="0"/>
              <a:t>Standard ADDM Report:    </a:t>
            </a:r>
            <a:r>
              <a:rPr lang="en-US" dirty="0" smtClean="0"/>
              <a:t>DBA_HIST_SGA_TARGET_ADVICE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770" y="3238500"/>
            <a:ext cx="62103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3: </a:t>
            </a:r>
            <a:r>
              <a:rPr lang="en-US" dirty="0" smtClean="0">
                <a:solidFill>
                  <a:srgbClr val="FFC000"/>
                </a:solidFill>
              </a:rPr>
              <a:t>Batch Jobs for Sales Force App. 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092835"/>
            <a:ext cx="8229600" cy="5256213"/>
          </a:xfrm>
        </p:spPr>
        <p:txBody>
          <a:bodyPr/>
          <a:lstStyle/>
          <a:p>
            <a:r>
              <a:rPr lang="en-US" sz="2400" dirty="0" smtClean="0"/>
              <a:t>Tune</a:t>
            </a:r>
          </a:p>
          <a:p>
            <a:pPr lvl="1"/>
            <a:r>
              <a:rPr lang="en-US" sz="2400" dirty="0" smtClean="0"/>
              <a:t>Increase log file size</a:t>
            </a:r>
          </a:p>
          <a:p>
            <a:pPr lvl="1"/>
            <a:r>
              <a:rPr lang="en-US" sz="2400" dirty="0" smtClean="0"/>
              <a:t>Re-organize or cluster BPLDATA</a:t>
            </a:r>
          </a:p>
          <a:p>
            <a:r>
              <a:rPr lang="en-US" sz="2400" dirty="0" smtClean="0"/>
              <a:t>Test/Evaluate (in progress w/ application team)</a:t>
            </a:r>
          </a:p>
          <a:p>
            <a:r>
              <a:rPr lang="en-US" sz="2400" dirty="0" smtClean="0"/>
              <a:t>Monitor over time –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DBA_HIST_SYSTEM_EVENT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9800" y="27889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8320" y="3413760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Event: </a:t>
            </a:r>
            <a:r>
              <a:rPr lang="en-US" b="1" dirty="0" smtClean="0">
                <a:solidFill>
                  <a:srgbClr val="C00000"/>
                </a:solidFill>
              </a:rPr>
              <a:t>log file synch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8355"/>
            <a:ext cx="10284831" cy="576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C000"/>
                </a:solidFill>
              </a:rPr>
              <a:t>Method Recap            </a:t>
            </a:r>
            <a:r>
              <a:rPr lang="en-US" sz="2400" dirty="0" smtClean="0">
                <a:solidFill>
                  <a:schemeClr val="bg1"/>
                </a:solidFill>
              </a:rPr>
              <a:t>Taming the AWR Tsunami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5791200" y="4197371"/>
            <a:ext cx="3718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1] Identify Problem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2] Quantify using AWR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3]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4] Tune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5] Test/Evaluate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6]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C000"/>
                </a:solidFill>
              </a:rPr>
              <a:t>Tools Recap</a:t>
            </a:r>
            <a:r>
              <a:rPr lang="en-US" dirty="0" smtClean="0"/>
              <a:t>                    </a:t>
            </a:r>
            <a:r>
              <a:rPr lang="en-US" sz="2400" dirty="0" smtClean="0"/>
              <a:t>Taming the AWR Tsunami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57200" y="1016635"/>
            <a:ext cx="8229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90513" lvl="0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Quantify Load:</a:t>
            </a:r>
          </a:p>
          <a:p>
            <a:pPr marL="747713" lvl="1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Operating System Stats of Standard AWR</a:t>
            </a:r>
          </a:p>
          <a:p>
            <a:pPr marL="747713" lvl="1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Average Active Sessions script</a:t>
            </a:r>
          </a:p>
          <a:p>
            <a:pPr marL="747713" lvl="1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ASH report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Quantify Wait events - standard AWR Report</a:t>
            </a:r>
          </a:p>
          <a:p>
            <a:pPr marL="290513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Quantify SQL</a:t>
            </a:r>
          </a:p>
          <a:p>
            <a:pPr marL="747713" lvl="1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ASH and AWR Report</a:t>
            </a:r>
          </a:p>
          <a:p>
            <a:pPr marL="747713" lvl="1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custom script querying DBA_HIST_SQLSTAT</a:t>
            </a:r>
          </a:p>
          <a:p>
            <a:pPr marL="290513" lvl="0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Custom Quantifying of </a:t>
            </a:r>
            <a:r>
              <a:rPr lang="en-US" sz="2400" kern="0" dirty="0" smtClean="0">
                <a:solidFill>
                  <a:srgbClr val="000066"/>
                </a:solidFill>
              </a:rPr>
              <a:t>row chaining reads from </a:t>
            </a: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DBA_HIST_SYSSTAT ‘table fetch continued row’ statistic </a:t>
            </a:r>
          </a:p>
          <a:p>
            <a:pPr marL="290513" lvl="0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Analysis - ADDM report </a:t>
            </a:r>
          </a:p>
          <a:p>
            <a:pPr marL="290513" lvl="0" indent="-290513">
              <a:spcBef>
                <a:spcPct val="20000"/>
              </a:spcBef>
              <a:buClr>
                <a:srgbClr val="FF7800"/>
              </a:buClr>
              <a:buSzPct val="75000"/>
              <a:buBlip>
                <a:blip r:embed="rId3"/>
              </a:buBlip>
            </a:pPr>
            <a:r>
              <a:rPr lang="en-US" sz="2400" kern="0" dirty="0" smtClean="0">
                <a:solidFill>
                  <a:srgbClr val="000066"/>
                </a:solidFill>
                <a:latin typeface="+mn-lt"/>
              </a:rPr>
              <a:t>Monitor over time with some custom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ashing-waves-animated-hd-are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5370"/>
            <a:ext cx="9144000" cy="6000750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Exploring AWR Data   </a:t>
            </a:r>
            <a:r>
              <a:rPr lang="en-US" sz="2400" dirty="0" smtClean="0">
                <a:solidFill>
                  <a:schemeClr val="bg1"/>
                </a:solidFill>
              </a:rPr>
              <a:t>Taming the AWR Tsunami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Value in that period</a:t>
            </a:r>
          </a:p>
          <a:p>
            <a:r>
              <a:rPr lang="en-US" dirty="0" smtClean="0"/>
              <a:t>e.g.: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DBA_HIST_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SYSMETRIC_SUMMARY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424045"/>
          </a:xfrm>
        </p:spPr>
        <p:txBody>
          <a:bodyPr/>
          <a:lstStyle/>
          <a:p>
            <a:r>
              <a:rPr lang="en-US" dirty="0" smtClean="0"/>
              <a:t>Cumulative value</a:t>
            </a:r>
          </a:p>
          <a:p>
            <a:r>
              <a:rPr lang="en-US" dirty="0" smtClean="0"/>
              <a:t>e.g.: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DBA_HIST_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SYSTEM_EVENT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SYSSTAT</a:t>
            </a:r>
          </a:p>
          <a:p>
            <a:r>
              <a:rPr lang="en-US" dirty="0" smtClean="0"/>
              <a:t>Use analytic functions</a:t>
            </a:r>
            <a:r>
              <a:rPr lang="en-US" sz="2800" dirty="0" smtClean="0"/>
              <a:t>:</a:t>
            </a:r>
          </a:p>
          <a:p>
            <a:pPr lvl="1"/>
            <a:r>
              <a:rPr lang="en-US" sz="2200" dirty="0" smtClean="0"/>
              <a:t>LAG</a:t>
            </a:r>
          </a:p>
          <a:p>
            <a:pPr lvl="2"/>
            <a:r>
              <a:rPr lang="en-US" sz="2200" dirty="0" smtClean="0"/>
              <a:t>compute deltas values</a:t>
            </a:r>
          </a:p>
          <a:p>
            <a:pPr lvl="1"/>
            <a:r>
              <a:rPr lang="en-US" sz="2400" dirty="0" smtClean="0"/>
              <a:t>ROW_NUMBER</a:t>
            </a:r>
          </a:p>
          <a:p>
            <a:pPr lvl="2"/>
            <a:r>
              <a:rPr lang="en-US" sz="2200" dirty="0" smtClean="0"/>
              <a:t>e.g. Top-n Events script</a:t>
            </a:r>
          </a:p>
          <a:p>
            <a:pPr lvl="1"/>
            <a:r>
              <a:rPr lang="en-US" sz="2400" dirty="0" smtClean="0"/>
              <a:t>RATIO_TO_REPORT</a:t>
            </a:r>
          </a:p>
          <a:p>
            <a:pPr lvl="2"/>
            <a:r>
              <a:rPr lang="en-US" sz="2200" dirty="0" smtClean="0"/>
              <a:t>% of total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750" y="0"/>
            <a:ext cx="86042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Exploring AWR Data: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Metrics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Exploring AWR Data:  </a:t>
            </a:r>
            <a:r>
              <a:rPr lang="en-US" dirty="0" smtClean="0">
                <a:solidFill>
                  <a:srgbClr val="FFC000"/>
                </a:solidFill>
              </a:rPr>
              <a:t>Comparison of Views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>
          <a:xfrm>
            <a:off x="457200" y="1123315"/>
            <a:ext cx="8229600" cy="5256213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Jumpstart AWR data exploration: </a:t>
            </a:r>
          </a:p>
          <a:p>
            <a:pPr lvl="1"/>
            <a:r>
              <a:rPr lang="en-US" sz="2400" dirty="0" smtClean="0"/>
              <a:t>Leverage wealth of knowledge of v$ views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" y="1021078"/>
          <a:ext cx="9144000" cy="4815090"/>
        </p:xfrm>
        <a:graphic>
          <a:graphicData uri="http://schemas.openxmlformats.org/drawingml/2006/table">
            <a:tbl>
              <a:tblPr/>
              <a:tblGrid>
                <a:gridCol w="2651760"/>
                <a:gridCol w="2819400"/>
                <a:gridCol w="3672840"/>
              </a:tblGrid>
              <a:tr h="235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 Views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StatsPack Views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AWR Views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V$_SYNONYM_NAME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STATS$_SYNONYM_NAME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DBA_HIST_SYNONYM_NAME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59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V$SESSION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DBA_HIST_ACTIVE_SESS_HISTORY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V$SESSION_EVENT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DBA_HIST_ACTIVE_SESS_HISTORY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V$DATAFILE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DBA_HIST_DATAFILE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V$DB_CACHE_ADVICE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STATS$DB_CACHE_ADVICE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DBA_HIST_DB_CACHE_ADVICE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V$FILESTAT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STATS$FILESTATXS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DBA_HIST_FILESTATXS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V$LATCH_PARENT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STATS$LATCH_PARENT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DBA_HIST_LATCH_PARENT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V$LIBRARYCACHE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STATS$LIBRARYCACHE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DBA_HIST_LIBRARYCACHE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V$LOG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DBA_HIST_LOG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V$OSSTAT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STATS$OSSTAT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DBA_HIST_OSSTAT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V$PARAMETER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STATS$PARAMETER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DBA_HIST_PARAMETER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V$SGA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STATS$SGA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DBA_HIST_SGA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V$SQLSTATS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800" b="1" u="non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STATS$SQL_SUMMARY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DBA_HIST_SQLSTAT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V$SQLTEXT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STATS$SQLTEXT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DBA_HIST_SQLTEXT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V$SQL_PLAN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STATS$SQL_PLAN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DBA_HIST_SQL_PLAN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V$SYSMETRIC_SUMMARY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DBA_HIST_SYSMETRIC_SUMMARY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V$SYSSTAT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STATS$SYSSTAT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DBA_HIST_SYSSTAT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V$SYS_TIME_MODEL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STATS$SYS_TIME_MODEL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DBA_HIST_SYS_TIME_MODEL</a:t>
                      </a:r>
                    </a:p>
                  </a:txBody>
                  <a:tcPr marL="7573" marR="7573" marT="7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Exploring AWR Data: </a:t>
            </a:r>
            <a:r>
              <a:rPr lang="en-US" dirty="0" smtClean="0">
                <a:solidFill>
                  <a:srgbClr val="FFC000"/>
                </a:solidFill>
              </a:rPr>
              <a:t>Key DBA_HIST Views 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>
          <a:xfrm>
            <a:off x="457200" y="1123315"/>
            <a:ext cx="8229600" cy="5734685"/>
          </a:xfrm>
        </p:spPr>
        <p:txBody>
          <a:bodyPr/>
          <a:lstStyle/>
          <a:p>
            <a:r>
              <a:rPr lang="en-US" sz="2400" dirty="0" smtClean="0"/>
              <a:t>DBA_HIST_SNAPSHOT</a:t>
            </a:r>
          </a:p>
          <a:p>
            <a:pPr lvl="1"/>
            <a:r>
              <a:rPr lang="en-US" sz="2400" dirty="0" smtClean="0"/>
              <a:t>Maps a </a:t>
            </a:r>
            <a:r>
              <a:rPr lang="en-US" sz="2400" dirty="0" err="1" smtClean="0"/>
              <a:t>snap_id</a:t>
            </a:r>
            <a:r>
              <a:rPr lang="en-US" sz="2400" dirty="0" smtClean="0"/>
              <a:t> to the Date/Time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DBA_HIST_SQLSTAT</a:t>
            </a:r>
          </a:p>
          <a:p>
            <a:pPr lvl="1"/>
            <a:r>
              <a:rPr lang="en-US" sz="2400" dirty="0" smtClean="0"/>
              <a:t>Statistics on all SQL statements picked up by the DB</a:t>
            </a:r>
          </a:p>
          <a:p>
            <a:pPr lvl="1"/>
            <a:r>
              <a:rPr lang="en-US" sz="2400" dirty="0" smtClean="0"/>
              <a:t>Use this to find the Expensive SQL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DBA_HIST_ACTIVE_SESS_HISTORY</a:t>
            </a:r>
          </a:p>
          <a:p>
            <a:pPr lvl="1"/>
            <a:r>
              <a:rPr lang="en-US" sz="2400" dirty="0" smtClean="0"/>
              <a:t>All the sessions and what they were running</a:t>
            </a:r>
          </a:p>
          <a:p>
            <a:pPr lvl="1"/>
            <a:r>
              <a:rPr lang="en-US" sz="2400" dirty="0" smtClean="0"/>
              <a:t>Samples rolled up every 10 seconds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DBA_HIST_SYSMETRIC_SUMMARY (135 </a:t>
            </a:r>
            <a:r>
              <a:rPr lang="en-US" sz="1600" dirty="0" smtClean="0"/>
              <a:t>10g</a:t>
            </a:r>
            <a:r>
              <a:rPr lang="en-US" sz="2400" dirty="0" smtClean="0"/>
              <a:t> -158 </a:t>
            </a:r>
            <a:r>
              <a:rPr lang="en-US" sz="1600" dirty="0" smtClean="0"/>
              <a:t>11g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Various metrics (response time, I/O,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6445"/>
            <a:ext cx="8905336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Tracking Measurements Over Time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457200" y="1021081"/>
            <a:ext cx="8229600" cy="5648008"/>
          </a:xfrm>
        </p:spPr>
        <p:txBody>
          <a:bodyPr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AAS – Average Active Sessions.sql</a:t>
            </a:r>
          </a:p>
          <a:p>
            <a:pPr lvl="1"/>
            <a:r>
              <a:rPr lang="en-US" sz="2400" dirty="0" smtClean="0"/>
              <a:t>Uses: </a:t>
            </a:r>
            <a:r>
              <a:rPr lang="en-US" sz="2400" dirty="0" err="1" smtClean="0"/>
              <a:t>dba_hist_sysmetric_summary.</a:t>
            </a:r>
            <a:r>
              <a:rPr lang="en-US" sz="2200" dirty="0" err="1" smtClean="0"/>
              <a:t>metric_name</a:t>
            </a:r>
            <a:r>
              <a:rPr lang="en-US" sz="2200" dirty="0" smtClean="0"/>
              <a:t>:</a:t>
            </a:r>
          </a:p>
          <a:p>
            <a:pPr lvl="3"/>
            <a:r>
              <a:rPr lang="en-US" sz="2000" dirty="0" smtClean="0"/>
              <a:t>'Average Active Sessions'</a:t>
            </a:r>
          </a:p>
          <a:p>
            <a:pPr lvl="3"/>
            <a:r>
              <a:rPr lang="en-US" sz="2000" dirty="0" smtClean="0"/>
              <a:t>'Host CPU Utilization (%) '</a:t>
            </a:r>
          </a:p>
          <a:p>
            <a:pPr lvl="3"/>
            <a:r>
              <a:rPr lang="en-US" sz="2000" dirty="0" smtClean="0"/>
              <a:t>'Database CPU Time Ratio'</a:t>
            </a:r>
          </a:p>
          <a:p>
            <a:pPr lvl="3"/>
            <a:r>
              <a:rPr lang="en-US" sz="2000" dirty="0" smtClean="0"/>
              <a:t>'Database Wait Time Ratio'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6409944" y="2682240"/>
            <a:ext cx="920496" cy="219456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6200000" flipH="1">
            <a:off x="679704" y="2712720"/>
            <a:ext cx="920496" cy="219456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AWR Introduction:  </a:t>
            </a:r>
            <a:r>
              <a:rPr lang="en-US" sz="3600" dirty="0" smtClean="0">
                <a:solidFill>
                  <a:srgbClr val="FFC000"/>
                </a:solidFill>
              </a:rPr>
              <a:t>Can I use AWR?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Licensing requirements</a:t>
            </a:r>
          </a:p>
          <a:p>
            <a:pPr lvl="1"/>
            <a:r>
              <a:rPr lang="en-US" sz="2400" dirty="0" smtClean="0"/>
              <a:t>Diagnostics Pack</a:t>
            </a:r>
          </a:p>
          <a:p>
            <a:pPr lvl="1"/>
            <a:r>
              <a:rPr lang="en-US" sz="2400" dirty="0" smtClean="0"/>
              <a:t>11g parameter to determine if licensed</a:t>
            </a:r>
            <a:br>
              <a:rPr lang="en-US" sz="2400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show parameter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control_management_pack_access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10g – tracked externally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Is AWR running on this DB?</a:t>
            </a:r>
          </a:p>
          <a:p>
            <a:pPr lvl="1"/>
            <a:r>
              <a:rPr lang="en-US" sz="2400" dirty="0" smtClean="0"/>
              <a:t>10g: Scheduled job:</a:t>
            </a:r>
            <a:br>
              <a:rPr lang="en-US" sz="2400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dba_scheduler_jobs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job_name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'GATHER_STATS_JOB';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11g: 3 standard processes in the auto task window</a:t>
            </a:r>
            <a:br>
              <a:rPr lang="en-US" sz="2400" dirty="0" smtClean="0"/>
            </a:br>
            <a:r>
              <a:rPr lang="en-US" i="1" dirty="0" smtClean="0"/>
              <a:t>-- Gather stats, segment space advisor and sql tuning advisor.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dba_autotask_operation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900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320" y="3215640"/>
            <a:ext cx="353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  Could be running, but not licensed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=&gt;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don’t use it if not licensed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3077528"/>
            <a:ext cx="90106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Tracking Measurements Over Time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r>
              <a:rPr lang="en-US" sz="2400" dirty="0" smtClean="0"/>
              <a:t>Load metrics  - I/O Workload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&lt;query in sql script&gt;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AWR 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dba_hist_sysmetric_summary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various metrics.sql</a:t>
            </a:r>
          </a:p>
          <a:p>
            <a:pPr lvl="1"/>
            <a:r>
              <a:rPr lang="en-US" sz="2400" dirty="0" smtClean="0"/>
              <a:t>Physical Read Total Bytes Per Sec</a:t>
            </a:r>
          </a:p>
          <a:p>
            <a:pPr lvl="1"/>
            <a:r>
              <a:rPr lang="en-US" sz="2400" dirty="0" smtClean="0"/>
              <a:t>Physical Write Total Bytes Per Sec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Tracking Measurements Over Time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488680" cy="5256213"/>
          </a:xfrm>
        </p:spPr>
        <p:txBody>
          <a:bodyPr/>
          <a:lstStyle/>
          <a:p>
            <a:r>
              <a:rPr lang="en-US" sz="2400" dirty="0" smtClean="0"/>
              <a:t>Load metrics  - Workload volume/throughput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&lt;query in script&gt;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AWR 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dba_hist_sysmetric_summary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various metrics.sql</a:t>
            </a:r>
          </a:p>
          <a:p>
            <a:pPr lvl="1"/>
            <a:r>
              <a:rPr lang="en-US" sz="2400" dirty="0" smtClean="0"/>
              <a:t>Network Traffic Volume Per Sec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24125"/>
            <a:ext cx="85248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682240"/>
            <a:ext cx="91440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Tracking Measurements Over Time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686800" cy="5256213"/>
          </a:xfrm>
        </p:spPr>
        <p:txBody>
          <a:bodyPr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AWR - Top-n waits by snap_id.SQL</a:t>
            </a:r>
          </a:p>
          <a:p>
            <a:r>
              <a:rPr lang="en-US" sz="2400" dirty="0" smtClean="0"/>
              <a:t>Top-n events – pivoted on Event Name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&lt;instructions in code&gt;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Generate code fragments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Edit into “pivot” template </a:t>
            </a:r>
          </a:p>
          <a:p>
            <a:pPr>
              <a:buNone/>
            </a:pPr>
            <a:r>
              <a:rPr lang="en-US" sz="2400" dirty="0" smtClean="0"/>
              <a:t>          graphing db file scattered read / db file sequential read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69" y="1874520"/>
            <a:ext cx="9087523" cy="49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 statistics -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AWR - Expensive SQL for a snap_id.sql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Tracking Measurements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 flipH="1">
            <a:off x="1658112" y="993648"/>
            <a:ext cx="859536" cy="18288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16200000">
            <a:off x="3105152" y="-3036571"/>
            <a:ext cx="4914901" cy="7162802"/>
          </a:xfrm>
          <a:prstGeom prst="rightBrace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16200000">
            <a:off x="5311140" y="-2034540"/>
            <a:ext cx="960120" cy="6339840"/>
          </a:xfrm>
          <a:prstGeom prst="rightBrac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4316"/>
            <a:ext cx="9241092" cy="622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Tracking Measurements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2140"/>
            <a:ext cx="11151395" cy="581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7160"/>
            <a:ext cx="8604250" cy="1052513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Fun stuff            </a:t>
            </a:r>
            <a:r>
              <a:rPr lang="en-US" sz="2400" dirty="0" smtClean="0">
                <a:solidFill>
                  <a:schemeClr val="bg1"/>
                </a:solidFill>
              </a:rPr>
              <a:t>Taming the AWR Tsunami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59124"/>
            <a:ext cx="9923645" cy="417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All the SQL associated with an event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5"/>
            <a:ext cx="8229600" cy="5256213"/>
          </a:xfrm>
        </p:spPr>
        <p:txBody>
          <a:bodyPr/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– SQL 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SnapId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 event.sql</a:t>
            </a:r>
          </a:p>
          <a:p>
            <a:r>
              <a:rPr lang="en-US" sz="2400" dirty="0" smtClean="0"/>
              <a:t>Usage Scenario: 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Have the event name from Top-n waits, but would like to know what SQL is causing that and to what extent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 execution with:  </a:t>
            </a:r>
            <a:r>
              <a:rPr lang="en-US" sz="2400" b="1" dirty="0" smtClean="0">
                <a:solidFill>
                  <a:srgbClr val="C00000"/>
                </a:solidFill>
              </a:rPr>
              <a:t>‘direct path read temp’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48386" y="3625850"/>
            <a:ext cx="15374457" cy="301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Sessions that were Blocked by other Sessions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915"/>
            <a:ext cx="8686800" cy="5256213"/>
          </a:xfrm>
        </p:spPr>
        <p:txBody>
          <a:bodyPr/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ASH - Blocked Sessions.sql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Usage Scenario: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App slow, but SQL seemed tuned.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Found blocker and related info: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Duration; </a:t>
            </a:r>
            <a:r>
              <a:rPr lang="en-US" sz="2800" b="1" dirty="0" err="1" smtClean="0">
                <a:solidFill>
                  <a:srgbClr val="C00000"/>
                </a:solidFill>
              </a:rPr>
              <a:t>sql_text</a:t>
            </a:r>
            <a:r>
              <a:rPr lang="en-US" sz="2800" b="1" dirty="0" smtClean="0">
                <a:solidFill>
                  <a:srgbClr val="C00000"/>
                </a:solidFill>
              </a:rPr>
              <a:t> of Blocked User;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Blocker </a:t>
            </a:r>
            <a:r>
              <a:rPr lang="en-US" sz="2800" b="1" dirty="0" err="1" smtClean="0">
                <a:solidFill>
                  <a:srgbClr val="C00000"/>
                </a:solidFill>
              </a:rPr>
              <a:t>sid</a:t>
            </a:r>
            <a:r>
              <a:rPr lang="en-US" sz="2800" b="1" dirty="0" smtClean="0">
                <a:solidFill>
                  <a:srgbClr val="C00000"/>
                </a:solidFill>
              </a:rPr>
              <a:t>/event/sql_id; </a:t>
            </a:r>
            <a:r>
              <a:rPr lang="en-US" sz="2800" b="1" dirty="0" err="1" smtClean="0">
                <a:solidFill>
                  <a:srgbClr val="C00000"/>
                </a:solidFill>
              </a:rPr>
              <a:t>sql_text</a:t>
            </a:r>
            <a:r>
              <a:rPr lang="en-US" sz="2800" b="1" dirty="0" smtClean="0">
                <a:solidFill>
                  <a:srgbClr val="C00000"/>
                </a:solidFill>
              </a:rPr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" y="2823844"/>
            <a:ext cx="16481798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Get all the SQL that involve a particular Object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5"/>
            <a:ext cx="8229600" cy="5256213"/>
          </a:xfrm>
        </p:spPr>
        <p:txBody>
          <a:bodyPr/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AWR - sql and plan for an object.sql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Usage Scenario: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High I/O on a particular table or index …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What other SQL hits that same object?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Reverse Engineering an AWR Report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5"/>
            <a:ext cx="8229600" cy="5256213"/>
          </a:xfrm>
        </p:spPr>
        <p:txBody>
          <a:bodyPr/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AWR</a:t>
            </a:r>
            <a:r>
              <a:rPr lang="en-US" sz="2800" dirty="0" smtClean="0"/>
              <a:t> - Report Queries.sql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Usage Scenario: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Data for Load Profile Section of AWR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8" y="2447925"/>
            <a:ext cx="4881562" cy="48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AWR Introduction:  </a:t>
            </a:r>
            <a:r>
              <a:rPr lang="en-US" sz="3600" dirty="0" smtClean="0">
                <a:solidFill>
                  <a:srgbClr val="FFC000"/>
                </a:solidFill>
              </a:rPr>
              <a:t>Why use AWR?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Identify Root Cause of performance problems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Quantify the root cause </a:t>
            </a:r>
            <a:r>
              <a:rPr lang="en-US" sz="2400" b="1" i="1" dirty="0" smtClean="0"/>
              <a:t>quickly</a:t>
            </a:r>
          </a:p>
          <a:p>
            <a:endParaRPr lang="en-US" sz="2400" dirty="0" smtClean="0"/>
          </a:p>
          <a:p>
            <a:r>
              <a:rPr lang="en-US" sz="2400" dirty="0" smtClean="0"/>
              <a:t>AWR Overcomes issues with timing of monitoring</a:t>
            </a:r>
          </a:p>
          <a:p>
            <a:pPr lvl="1"/>
            <a:r>
              <a:rPr lang="en-US" sz="2400" dirty="0" smtClean="0"/>
              <a:t>Investigate past performance issues instead of limiting ourselves to present moment monitoring (V$ views)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AWR is Superior to StatsPack </a:t>
            </a:r>
          </a:p>
          <a:p>
            <a:pPr lvl="1"/>
            <a:r>
              <a:rPr lang="en-US" sz="2400" dirty="0" smtClean="0"/>
              <a:t>AWR has stats on session</a:t>
            </a:r>
          </a:p>
          <a:p>
            <a:pPr lvl="1"/>
            <a:r>
              <a:rPr lang="en-US" sz="2400" dirty="0" smtClean="0"/>
              <a:t>Has other stats not in </a:t>
            </a:r>
            <a:r>
              <a:rPr lang="en-US" sz="2400" dirty="0" err="1" smtClean="0"/>
              <a:t>StatPack</a:t>
            </a:r>
            <a:endParaRPr lang="en-US" sz="2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9481"/>
            <a:ext cx="10328890" cy="584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" y="-198120"/>
            <a:ext cx="8604250" cy="1052513"/>
          </a:xfrm>
        </p:spPr>
        <p:txBody>
          <a:bodyPr/>
          <a:lstStyle/>
          <a:p>
            <a:pPr algn="ctr"/>
            <a:r>
              <a:rPr lang="en-US" sz="4800" dirty="0" smtClean="0"/>
              <a:t>Taming the AWR Tsunami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29388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Roger Cornejo              roger.d.cornejo@gsk.com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AWR Introduction:  </a:t>
            </a:r>
            <a:r>
              <a:rPr lang="en-US" sz="3600" dirty="0" smtClean="0">
                <a:solidFill>
                  <a:srgbClr val="FFC000"/>
                </a:solidFill>
              </a:rPr>
              <a:t>What’s in AWR?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457200" y="1062038"/>
            <a:ext cx="8229600" cy="5795962"/>
          </a:xfrm>
        </p:spPr>
        <p:txBody>
          <a:bodyPr/>
          <a:lstStyle/>
          <a:p>
            <a:r>
              <a:rPr lang="en-US" sz="2400" dirty="0" smtClean="0"/>
              <a:t>Automated Workload Repository</a:t>
            </a:r>
          </a:p>
          <a:p>
            <a:r>
              <a:rPr lang="en-US" sz="2400" dirty="0" smtClean="0"/>
              <a:t>Gathers and persists performance metrics </a:t>
            </a:r>
          </a:p>
          <a:p>
            <a:pPr lvl="1"/>
            <a:r>
              <a:rPr lang="en-US" sz="2400" dirty="0" smtClean="0"/>
              <a:t>DBA_HIST Views: </a:t>
            </a:r>
          </a:p>
          <a:p>
            <a:pPr lvl="2"/>
            <a:r>
              <a:rPr lang="en-US" sz="2400" dirty="0" smtClean="0"/>
              <a:t>78 in 10g    …    111 in 11g</a:t>
            </a:r>
          </a:p>
          <a:p>
            <a:pPr lvl="1"/>
            <a:r>
              <a:rPr lang="en-US" sz="2400" dirty="0" smtClean="0"/>
              <a:t>Sessions: SQL, waits, blockers, …</a:t>
            </a:r>
          </a:p>
          <a:p>
            <a:pPr lvl="1"/>
            <a:r>
              <a:rPr lang="en-US" sz="2400" dirty="0" smtClean="0"/>
              <a:t>Workload metrics (e.g. IO; Memory; CPU; …)</a:t>
            </a:r>
          </a:p>
          <a:p>
            <a:pPr lvl="1"/>
            <a:r>
              <a:rPr lang="en-US" sz="2400" dirty="0" smtClean="0"/>
              <a:t>Object Statistics (e.g. Library Cache; File; Temp; Undo; Latches; Segments; Tablespace; …) </a:t>
            </a:r>
          </a:p>
          <a:p>
            <a:r>
              <a:rPr lang="en-US" sz="2400" dirty="0" smtClean="0"/>
              <a:t>Standard Tools: AWR, ASH, ADDM, … Reports</a:t>
            </a:r>
          </a:p>
          <a:p>
            <a:pPr lvl="1"/>
            <a:r>
              <a:rPr lang="en-US" sz="2400" dirty="0" smtClean="0"/>
              <a:t>AWR report consists of dozens of sections; </a:t>
            </a:r>
            <a:br>
              <a:rPr lang="en-US" sz="2400" dirty="0" smtClean="0"/>
            </a:br>
            <a:r>
              <a:rPr lang="en-US" sz="2400" dirty="0" smtClean="0"/>
              <a:t>can contain a 100 screens of data or more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2400" dirty="0" smtClean="0"/>
              <a:t>       How do we make sense of all this information?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3247"/>
            <a:ext cx="10660380" cy="58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Use AWR Data: 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Methodical Tuning Approach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Use AWR Data: 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Methodical Tuning Approach 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>
          <a:xfrm>
            <a:off x="457200" y="1096963"/>
            <a:ext cx="8686800" cy="5572125"/>
          </a:xfrm>
        </p:spPr>
        <p:txBody>
          <a:bodyPr/>
          <a:lstStyle/>
          <a:p>
            <a:r>
              <a:rPr lang="en-US" sz="2400" b="1" dirty="0" smtClean="0"/>
              <a:t>Identify</a:t>
            </a:r>
          </a:p>
          <a:p>
            <a:pPr lvl="1"/>
            <a:r>
              <a:rPr lang="en-US" sz="2400" dirty="0" smtClean="0"/>
              <a:t>What application issue? [Talk to the user]</a:t>
            </a:r>
            <a:br>
              <a:rPr lang="en-US" sz="2400" dirty="0" smtClean="0"/>
            </a:br>
            <a:r>
              <a:rPr lang="en-US" sz="2400" dirty="0" smtClean="0"/>
              <a:t>Error? Time? Duration? Instance? User? Module? …</a:t>
            </a:r>
          </a:p>
          <a:p>
            <a:pPr lvl="1"/>
            <a:r>
              <a:rPr lang="en-US" sz="2400" i="1" dirty="0" smtClean="0">
                <a:solidFill>
                  <a:srgbClr val="C00000"/>
                </a:solidFill>
              </a:rPr>
              <a:t>Don’t solve the wrong problem!</a:t>
            </a:r>
          </a:p>
          <a:p>
            <a:r>
              <a:rPr lang="en-US" sz="2400" b="1" dirty="0" smtClean="0"/>
              <a:t>Quantify</a:t>
            </a:r>
            <a:r>
              <a:rPr lang="en-US" sz="2400" dirty="0" smtClean="0"/>
              <a:t> [using AWR tools and data]</a:t>
            </a:r>
          </a:p>
          <a:p>
            <a:pPr lvl="1"/>
            <a:r>
              <a:rPr lang="en-US" sz="2400" dirty="0" smtClean="0"/>
              <a:t>Gather information from AWR that applies to </a:t>
            </a:r>
            <a:r>
              <a:rPr lang="en-US" sz="2400" dirty="0" err="1" smtClean="0"/>
              <a:t>ID’d</a:t>
            </a:r>
            <a:r>
              <a:rPr lang="en-US" sz="2400" dirty="0" smtClean="0"/>
              <a:t> problem</a:t>
            </a:r>
          </a:p>
          <a:p>
            <a:r>
              <a:rPr lang="en-US" sz="2400" b="1" dirty="0" smtClean="0"/>
              <a:t>Analyze</a:t>
            </a:r>
            <a:r>
              <a:rPr lang="en-US" sz="2400" dirty="0" smtClean="0"/>
              <a:t> [your experience along with ADDM Report]</a:t>
            </a:r>
          </a:p>
          <a:p>
            <a:pPr lvl="1"/>
            <a:r>
              <a:rPr lang="en-US" sz="2400" dirty="0" smtClean="0"/>
              <a:t>Analyzing SQL by examining: </a:t>
            </a:r>
            <a:br>
              <a:rPr lang="en-US" sz="2400" dirty="0" smtClean="0"/>
            </a:br>
            <a:r>
              <a:rPr lang="en-US" sz="2400" dirty="0" smtClean="0"/>
              <a:t>execution plan; table cardinality (size / # rows); waits; …</a:t>
            </a:r>
          </a:p>
          <a:p>
            <a:pPr lvl="1"/>
            <a:r>
              <a:rPr lang="en-US" sz="2400" dirty="0" smtClean="0"/>
              <a:t>root cause – known / hypothesized</a:t>
            </a:r>
          </a:p>
          <a:p>
            <a:r>
              <a:rPr lang="en-US" sz="2400" b="1" dirty="0" smtClean="0"/>
              <a:t>Tune </a:t>
            </a:r>
            <a:r>
              <a:rPr lang="en-US" sz="2400" dirty="0" smtClean="0"/>
              <a:t>[Implement Tuning solutions]</a:t>
            </a:r>
          </a:p>
          <a:p>
            <a:r>
              <a:rPr lang="en-US" sz="2400" b="1" dirty="0" smtClean="0"/>
              <a:t>Test/Evaluate </a:t>
            </a:r>
          </a:p>
          <a:p>
            <a:r>
              <a:rPr lang="en-US" sz="2400" b="1" dirty="0" smtClean="0"/>
              <a:t>Monitor </a:t>
            </a:r>
            <a:r>
              <a:rPr lang="en-US" sz="2400" dirty="0" smtClean="0"/>
              <a:t>over time using AWR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-1417320" y="2910840"/>
            <a:ext cx="1783080" cy="18288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-1402080" y="3779520"/>
            <a:ext cx="1783080" cy="182880"/>
          </a:xfrm>
          <a:prstGeom prst="rightArrow">
            <a:avLst/>
          </a:prstGeom>
          <a:solidFill>
            <a:srgbClr val="E0480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-1402080" y="6339840"/>
            <a:ext cx="1783080" cy="1828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56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6360" y="1060583"/>
            <a:ext cx="10510512" cy="587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Taming the AWR Tsunami:      </a:t>
            </a:r>
            <a:r>
              <a:rPr lang="en-US" sz="3600" dirty="0" smtClean="0">
                <a:solidFill>
                  <a:srgbClr val="FFC000"/>
                </a:solidFill>
              </a:rPr>
              <a:t>Case Studies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256213"/>
          </a:xfrm>
        </p:spPr>
        <p:txBody>
          <a:bodyPr/>
          <a:lstStyle/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20812-10C3-439D-B22C-6B3E7B93902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K_basic_PPT_template">
  <a:themeElements>
    <a:clrScheme name="">
      <a:dk1>
        <a:srgbClr val="000066"/>
      </a:dk1>
      <a:lt1>
        <a:srgbClr val="FFFFFF"/>
      </a:lt1>
      <a:dk2>
        <a:srgbClr val="72634D"/>
      </a:dk2>
      <a:lt2>
        <a:srgbClr val="808080"/>
      </a:lt2>
      <a:accent1>
        <a:srgbClr val="32B632"/>
      </a:accent1>
      <a:accent2>
        <a:srgbClr val="FFCC00"/>
      </a:accent2>
      <a:accent3>
        <a:srgbClr val="FFFFFF"/>
      </a:accent3>
      <a:accent4>
        <a:srgbClr val="000056"/>
      </a:accent4>
      <a:accent5>
        <a:srgbClr val="ADD7AD"/>
      </a:accent5>
      <a:accent6>
        <a:srgbClr val="E7B900"/>
      </a:accent6>
      <a:hlink>
        <a:srgbClr val="005595"/>
      </a:hlink>
      <a:folHlink>
        <a:srgbClr val="FF99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5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5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56"/>
        </a:dk1>
        <a:lt1>
          <a:srgbClr val="FFFFFF"/>
        </a:lt1>
        <a:dk2>
          <a:srgbClr val="72634D"/>
        </a:dk2>
        <a:lt2>
          <a:srgbClr val="808080"/>
        </a:lt2>
        <a:accent1>
          <a:srgbClr val="000056"/>
        </a:accent1>
        <a:accent2>
          <a:srgbClr val="FF7800"/>
        </a:accent2>
        <a:accent3>
          <a:srgbClr val="FFFFFF"/>
        </a:accent3>
        <a:accent4>
          <a:srgbClr val="000048"/>
        </a:accent4>
        <a:accent5>
          <a:srgbClr val="AAAAB4"/>
        </a:accent5>
        <a:accent6>
          <a:srgbClr val="E76C00"/>
        </a:accent6>
        <a:hlink>
          <a:srgbClr val="000056"/>
        </a:hlink>
        <a:folHlink>
          <a:srgbClr val="85BD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56"/>
        </a:dk1>
        <a:lt1>
          <a:srgbClr val="FFFFFF"/>
        </a:lt1>
        <a:dk2>
          <a:srgbClr val="72634D"/>
        </a:dk2>
        <a:lt2>
          <a:srgbClr val="808080"/>
        </a:lt2>
        <a:accent1>
          <a:srgbClr val="000056"/>
        </a:accent1>
        <a:accent2>
          <a:srgbClr val="FF7800"/>
        </a:accent2>
        <a:accent3>
          <a:srgbClr val="FFFFFF"/>
        </a:accent3>
        <a:accent4>
          <a:srgbClr val="000048"/>
        </a:accent4>
        <a:accent5>
          <a:srgbClr val="AAAAB4"/>
        </a:accent5>
        <a:accent6>
          <a:srgbClr val="E76C00"/>
        </a:accent6>
        <a:hlink>
          <a:srgbClr val="000056"/>
        </a:hlink>
        <a:folHlink>
          <a:srgbClr val="960E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56"/>
        </a:dk1>
        <a:lt1>
          <a:srgbClr val="FFFFFF"/>
        </a:lt1>
        <a:dk2>
          <a:srgbClr val="72634D"/>
        </a:dk2>
        <a:lt2>
          <a:srgbClr val="808080"/>
        </a:lt2>
        <a:accent1>
          <a:srgbClr val="2D4F7E"/>
        </a:accent1>
        <a:accent2>
          <a:srgbClr val="FF7800"/>
        </a:accent2>
        <a:accent3>
          <a:srgbClr val="FFFFFF"/>
        </a:accent3>
        <a:accent4>
          <a:srgbClr val="000048"/>
        </a:accent4>
        <a:accent5>
          <a:srgbClr val="ADB2C0"/>
        </a:accent5>
        <a:accent6>
          <a:srgbClr val="E76C00"/>
        </a:accent6>
        <a:hlink>
          <a:srgbClr val="000056"/>
        </a:hlink>
        <a:folHlink>
          <a:srgbClr val="960E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56"/>
        </a:dk1>
        <a:lt1>
          <a:srgbClr val="FFFFFF"/>
        </a:lt1>
        <a:dk2>
          <a:srgbClr val="72634D"/>
        </a:dk2>
        <a:lt2>
          <a:srgbClr val="808080"/>
        </a:lt2>
        <a:accent1>
          <a:srgbClr val="2D4F7E"/>
        </a:accent1>
        <a:accent2>
          <a:srgbClr val="FF7800"/>
        </a:accent2>
        <a:accent3>
          <a:srgbClr val="FFFFFF"/>
        </a:accent3>
        <a:accent4>
          <a:srgbClr val="000048"/>
        </a:accent4>
        <a:accent5>
          <a:srgbClr val="ADB2C0"/>
        </a:accent5>
        <a:accent6>
          <a:srgbClr val="E76C00"/>
        </a:accent6>
        <a:hlink>
          <a:srgbClr val="000056"/>
        </a:hlink>
        <a:folHlink>
          <a:srgbClr val="C334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GSK_basic_PPT_template</Template>
  <TotalTime>44111</TotalTime>
  <Words>1417</Words>
  <Application>Microsoft Office PowerPoint</Application>
  <PresentationFormat>On-screen Show (4:3)</PresentationFormat>
  <Paragraphs>471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GSK_basic_PPT_template</vt:lpstr>
      <vt:lpstr>Taming the AWR Tsunami </vt:lpstr>
      <vt:lpstr>Roger Cornejo                  Speaker Background</vt:lpstr>
      <vt:lpstr>Outline                         Taming the AWR Tsunami</vt:lpstr>
      <vt:lpstr>AWR Introduction:  Can I use AWR?</vt:lpstr>
      <vt:lpstr>AWR Introduction:  Why use AWR?</vt:lpstr>
      <vt:lpstr>AWR Introduction:  What’s in AWR?</vt:lpstr>
      <vt:lpstr>How to Use AWR Data:  Methodical Tuning Approach </vt:lpstr>
      <vt:lpstr>How to Use AWR Data:  Methodical Tuning Approach </vt:lpstr>
      <vt:lpstr>Taming the AWR Tsunami:      Case Studies</vt:lpstr>
      <vt:lpstr>Case Study 1: Long Running Process Alert e-mail</vt:lpstr>
      <vt:lpstr>Case Study 1: Long Running Process Alert e-mail</vt:lpstr>
      <vt:lpstr>Case Study 1: Long Running Process Alert e-mail</vt:lpstr>
      <vt:lpstr>Case Study 1: Long Running Process Alert e-mail</vt:lpstr>
      <vt:lpstr>Case Study 1: Long Running Process Alert e-mail</vt:lpstr>
      <vt:lpstr>Case Study 1: Long Running Process Alert e-mail</vt:lpstr>
      <vt:lpstr>Case Study 1: Long Running Process Alert e-mail</vt:lpstr>
      <vt:lpstr>Case Study 1: Long Running Process Alert e-mail</vt:lpstr>
      <vt:lpstr>Taming the AWR Tsunami:      Case Studies</vt:lpstr>
      <vt:lpstr>Case Study 2: Client Application slow - times out</vt:lpstr>
      <vt:lpstr>Case Study 2: Client Application slow - times out</vt:lpstr>
      <vt:lpstr>Case Study 2: Client Application slow - times out</vt:lpstr>
      <vt:lpstr>Case Study 2: Client Application slow - times out</vt:lpstr>
      <vt:lpstr>Case Study 2: Client Application slow - times out</vt:lpstr>
      <vt:lpstr>Taming the AWR Tsunami:      Case Studies</vt:lpstr>
      <vt:lpstr>Case Study 3: Batch Jobs for Sales Force App. </vt:lpstr>
      <vt:lpstr>Case Study 3: Batch Jobs for Sales Force App. </vt:lpstr>
      <vt:lpstr>Case Study 3: Batch Jobs for Sales Force App. </vt:lpstr>
      <vt:lpstr>Case Study 3: Batch Jobs for Sales Force App. </vt:lpstr>
      <vt:lpstr>Case Study 3: Batch Jobs for Sales Force App. </vt:lpstr>
      <vt:lpstr>Case Study 3: Batch Jobs for Sales Force App. </vt:lpstr>
      <vt:lpstr>Case Study 3: Batch Jobs for Sales Force App. </vt:lpstr>
      <vt:lpstr>Case Study 3: Batch Jobs for Sales Force App. </vt:lpstr>
      <vt:lpstr>Method Recap            Taming the AWR Tsunami</vt:lpstr>
      <vt:lpstr>Tools Recap                    Taming the AWR Tsunami</vt:lpstr>
      <vt:lpstr>Exploring AWR Data   Taming the AWR Tsunami</vt:lpstr>
      <vt:lpstr>Slide 36</vt:lpstr>
      <vt:lpstr>Exploring AWR Data:  Comparison of Views</vt:lpstr>
      <vt:lpstr>Exploring AWR Data: Key DBA_HIST Views </vt:lpstr>
      <vt:lpstr>Tracking Measurements Over Time</vt:lpstr>
      <vt:lpstr>Tracking Measurements Over Time</vt:lpstr>
      <vt:lpstr>Tracking Measurements Over Time</vt:lpstr>
      <vt:lpstr>Tracking Measurements Over Time</vt:lpstr>
      <vt:lpstr>Tracking Measurements Over Time</vt:lpstr>
      <vt:lpstr>Tracking Measurements Over Time</vt:lpstr>
      <vt:lpstr>Fun stuff            Taming the AWR Tsunami</vt:lpstr>
      <vt:lpstr>All the SQL associated with an event</vt:lpstr>
      <vt:lpstr>Sessions that were Blocked by other Sessions</vt:lpstr>
      <vt:lpstr>Get all the SQL that involve a particular Object</vt:lpstr>
      <vt:lpstr>Reverse Engineering an AWR Report</vt:lpstr>
      <vt:lpstr>Taming the AWR Tsunami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rdc0208</dc:creator>
  <cp:lastModifiedBy>Roger Cornejo</cp:lastModifiedBy>
  <cp:revision>829</cp:revision>
  <cp:lastPrinted>2003-07-22T13:31:48Z</cp:lastPrinted>
  <dcterms:created xsi:type="dcterms:W3CDTF">2010-02-12T14:59:48Z</dcterms:created>
  <dcterms:modified xsi:type="dcterms:W3CDTF">2013-11-07T02:41:50Z</dcterms:modified>
</cp:coreProperties>
</file>