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media/image17.wmf" ContentType="image/x-wmf"/>
  <Override PartName="/ppt/media/image43.jpeg" ContentType="image/jpeg"/>
  <Override PartName="/ppt/media/image30.jpeg" ContentType="image/jpeg"/>
  <Override PartName="/ppt/media/image55.jpeg" ContentType="image/jpeg"/>
  <Override PartName="/ppt/media/image21.jpeg" ContentType="image/jpeg"/>
  <Override PartName="/ppt/media/image36.png" ContentType="image/png"/>
  <Override PartName="/ppt/media/image4.jpeg" ContentType="image/jpeg"/>
  <Override PartName="/ppt/media/image39.png" ContentType="image/png"/>
  <Override PartName="/ppt/media/image22.jpeg" ContentType="image/jpeg"/>
  <Override PartName="/ppt/media/image19.jpeg" ContentType="image/jpeg"/>
  <Override PartName="/ppt/media/image29.gif" ContentType="image/gif"/>
  <Override PartName="/ppt/media/image5.jpeg" ContentType="image/jpeg"/>
  <Override PartName="/ppt/media/image3.wmf" ContentType="image/x-wmf"/>
  <Override PartName="/ppt/media/image49.png" ContentType="image/png"/>
  <Override PartName="/ppt/media/image32.jpeg" ContentType="image/jpeg"/>
  <Override PartName="/ppt/media/image10.wmf" ContentType="image/x-wmf"/>
  <Override PartName="/ppt/media/image6.wmf" ContentType="image/x-wmf"/>
  <Override PartName="/ppt/media/image11.jpeg" ContentType="image/jpeg"/>
  <Override PartName="/ppt/media/image23.jpeg" ContentType="image/jpeg"/>
  <Override PartName="/ppt/media/image13.wmf" ContentType="image/x-wmf"/>
  <Override PartName="/ppt/media/image46.jpeg" ContentType="image/jpeg"/>
  <Override PartName="/ppt/media/image33.jpeg" ContentType="image/jpeg"/>
  <Override PartName="/ppt/media/image20.wmf" ContentType="image/x-wmf"/>
  <Override PartName="/ppt/media/image35.png" ContentType="image/png"/>
  <Override PartName="/ppt/media/image7.jpeg" ContentType="image/jpeg"/>
  <Override PartName="/ppt/media/image50.jpeg" ContentType="image/jpeg"/>
  <Override PartName="/ppt/media/image42.png" ContentType="image/png"/>
  <Override PartName="/ppt/media/image25.jpeg" ContentType="image/jpeg"/>
  <Override PartName="/ppt/media/image45.png" ContentType="image/png"/>
  <Override PartName="/ppt/media/image51.jpeg" ContentType="image/jpeg"/>
  <Override PartName="/ppt/media/image48.jpeg" ContentType="image/jpeg"/>
  <Override PartName="/ppt/media/image14.jpeg" ContentType="image/jpeg"/>
  <Override PartName="/ppt/media/image26.jpeg" ContentType="image/jpeg"/>
  <Override PartName="/ppt/media/image12.wmf" ContentType="image/x-wmf"/>
  <Override PartName="/ppt/media/image8.wmf" ContentType="image/x-wmf"/>
  <Override PartName="/ppt/media/image24.png" ContentType="image/png"/>
  <Override PartName="/ppt/media/image15.wmf" ContentType="image/x-wmf"/>
  <Override PartName="/ppt/media/image38.gif" ContentType="image/gif"/>
  <Override PartName="/ppt/media/image18.wmf" ContentType="image/x-wmf"/>
  <Override PartName="/ppt/media/image52.jpeg" ContentType="image/jpeg"/>
  <Override PartName="/ppt/media/image27.jpeg" ContentType="image/jpeg"/>
  <Override PartName="/ppt/media/image34.png" ContentType="image/png"/>
  <Override PartName="/ppt/media/image53.jpeg" ContentType="image/jpeg"/>
  <Override PartName="/ppt/media/image40.jpeg" ContentType="image/jpeg"/>
  <Override PartName="/ppt/media/image37.jpeg" ContentType="image/jpeg"/>
  <Override PartName="/ppt/media/image16.jpeg" ContentType="image/jpeg"/>
  <Override PartName="/ppt/media/image9.png" ContentType="image/png"/>
  <Override PartName="/ppt/media/image28.jpeg" ContentType="image/jpeg"/>
  <Override PartName="/ppt/media/image44.png" ContentType="image/png"/>
  <Override PartName="/ppt/media/image1.wmf" ContentType="image/x-wmf"/>
  <Override PartName="/ppt/media/image2.jpeg" ContentType="image/jpeg"/>
  <Override PartName="/ppt/media/image47.png" ContentType="image/png"/>
  <Override PartName="/ppt/media/image31.gif" ContentType="image/gif"/>
  <Override PartName="/ppt/media/image54.jpeg" ContentType="image/jpeg"/>
  <Override PartName="/ppt/media/image41.jpeg" ContentType="image/jpeg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8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51435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Cliquez pour modifier le format des notes</a:t>
            </a:r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&lt;en-tête&gt;</a:t>
            </a:r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fr-FR"/>
              <a:t>&lt;date/heure&gt;</a:t>
            </a:r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fr-FR"/>
              <a:t>&lt;pied de page&gt;</a:t>
            </a:r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91A16141-2181-41D1-9141-9171418151B1}" type="slidenum">
              <a:rPr lang="fr-FR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8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511181-B191-4141-A1D1-41111161817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8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E1E1D1-F101-4151-A131-01F181A1D14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8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312131-51F1-4191-B1F1-4131A1F1C12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8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7101B1-D1D1-4111-9131-81D1612191B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175920"/>
          </a:xfrm>
          <a:prstGeom prst="rect">
            <a:avLst/>
          </a:prstGeom>
        </p:spPr>
      </p:sp>
      <p:sp>
        <p:nvSpPr>
          <p:cNvPr id="18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11F1E1-5171-4141-8151-91715121419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image" Target="../media/image3.wmf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jpeg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jpeg"/><Relationship Id="rId4" Type="http://schemas.openxmlformats.org/officeDocument/2006/relationships/image" Target="../media/image12.wmf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wmf"/><Relationship Id="rId3" Type="http://schemas.openxmlformats.org/officeDocument/2006/relationships/image" Target="../media/image14.jpeg"/><Relationship Id="rId4" Type="http://schemas.openxmlformats.org/officeDocument/2006/relationships/image" Target="../media/image15.wmf"/><Relationship Id="rId5" Type="http://schemas.openxmlformats.org/officeDocument/2006/relationships/image" Target="../media/image16.jpeg"/><Relationship Id="rId6" Type="http://schemas.openxmlformats.org/officeDocument/2006/relationships/image" Target="../media/image17.wmf"/><Relationship Id="rId7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8.wmf"/><Relationship Id="rId3" Type="http://schemas.openxmlformats.org/officeDocument/2006/relationships/image" Target="../media/image19.jpeg"/><Relationship Id="rId4" Type="http://schemas.openxmlformats.org/officeDocument/2006/relationships/image" Target="../media/image20.wmf"/><Relationship Id="rId5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8015400" y="4668840"/>
            <a:ext cx="703800" cy="88200"/>
          </a:xfrm>
          <a:prstGeom prst="rect">
            <a:avLst/>
          </a:prstGeom>
        </p:spPr>
      </p:pic>
      <p:pic>
        <p:nvPicPr>
          <p:cNvPr descr="" id="1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629240"/>
            <a:ext cx="9143640" cy="167760"/>
          </a:xfrm>
          <a:prstGeom prst="rect">
            <a:avLst/>
          </a:prstGeom>
        </p:spPr>
      </p:pic>
      <p:pic>
        <p:nvPicPr>
          <p:cNvPr descr="" id="2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8015400" y="4668840"/>
            <a:ext cx="703800" cy="88200"/>
          </a:xfrm>
          <a:prstGeom prst="rect">
            <a:avLst/>
          </a:prstGeom>
        </p:spPr>
      </p:pic>
      <p:sp>
        <p:nvSpPr>
          <p:cNvPr id="3" name="CustomShape 1"/>
          <p:cNvSpPr/>
          <p:nvPr/>
        </p:nvSpPr>
        <p:spPr>
          <a:xfrm>
            <a:off x="631800" y="4914000"/>
            <a:ext cx="2504520" cy="218160"/>
          </a:xfrm>
          <a:prstGeom prst="rect">
            <a:avLst/>
          </a:prstGeom>
        </p:spPr>
        <p:txBody>
          <a:bodyPr bIns="17280" lIns="34560" rIns="34560" tIns="17280"/>
          <a:p>
            <a:pPr>
              <a:lnSpc>
                <a:spcPct val="100000"/>
              </a:lnSpc>
            </a:pPr>
            <a:r>
              <a:rPr lang="fr-FR" sz="600">
                <a:solidFill>
                  <a:srgbClr val="424545"/>
                </a:solidFill>
                <a:latin typeface="Arial"/>
                <a:ea typeface="ＭＳ Ｐゴシック"/>
              </a:rPr>
              <a:t>Copyright © 2013, Oracle and/or its affiliates. </a:t>
            </a:r>
            <a:endParaRPr/>
          </a:p>
        </p:txBody>
      </p:sp>
      <p:sp>
        <p:nvSpPr>
          <p:cNvPr id="4" name="Line 2"/>
          <p:cNvSpPr/>
          <p:nvPr/>
        </p:nvSpPr>
        <p:spPr>
          <a:xfrm flipH="1">
            <a:off x="597600" y="4935960"/>
            <a:ext cx="1080" cy="96480"/>
          </a:xfrm>
          <a:prstGeom prst="line">
            <a:avLst/>
          </a:prstGeom>
          <a:ln w="6480">
            <a:solidFill>
              <a:srgbClr val="424545"/>
            </a:solidFill>
            <a:round/>
          </a:ln>
        </p:spPr>
      </p:sp>
      <p:sp>
        <p:nvSpPr>
          <p:cNvPr id="5" name="Line 3"/>
          <p:cNvSpPr/>
          <p:nvPr/>
        </p:nvSpPr>
        <p:spPr>
          <a:xfrm flipH="1">
            <a:off x="2893320" y="4935960"/>
            <a:ext cx="1080" cy="96480"/>
          </a:xfrm>
          <a:prstGeom prst="line">
            <a:avLst/>
          </a:prstGeom>
          <a:ln w="6480">
            <a:solidFill>
              <a:srgbClr val="424545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227160" y="4883760"/>
            <a:ext cx="532440" cy="183240"/>
          </a:xfrm>
          <a:prstGeom prst="rect">
            <a:avLst/>
          </a:prstGeom>
        </p:spPr>
        <p:txBody>
          <a:bodyPr wrap="none"/>
          <a:p>
            <a:pPr algn="r"/>
            <a:fld id="{E1B121A1-41A1-4121-91C1-915111A14161}" type="slidenum">
              <a:rPr lang="fr-FR" sz="600">
                <a:solidFill>
                  <a:srgbClr val="424545"/>
                </a:solidFill>
                <a:latin typeface="Arial"/>
              </a:rPr>
              <a:t>&lt;numéro&gt;</a:t>
            </a:fld>
            <a:endParaRPr/>
          </a:p>
        </p:txBody>
      </p:sp>
      <p:pic>
        <p:nvPicPr>
          <p:cNvPr descr="" id="7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</p:spPr>
      </p:pic>
      <p:pic>
        <p:nvPicPr>
          <p:cNvPr descr="" id="8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855000" y="1329120"/>
            <a:ext cx="7314840" cy="2248920"/>
          </a:xfrm>
          <a:prstGeom prst="rect">
            <a:avLst/>
          </a:prstGeom>
        </p:spPr>
      </p:pic>
      <p:sp>
        <p:nvSpPr>
          <p:cNvPr id="9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8015400" y="4668840"/>
            <a:ext cx="703800" cy="88200"/>
          </a:xfrm>
          <a:prstGeom prst="rect">
            <a:avLst/>
          </a:prstGeom>
        </p:spPr>
      </p:pic>
      <p:pic>
        <p:nvPicPr>
          <p:cNvPr descr="" id="12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629240"/>
            <a:ext cx="9143640" cy="167760"/>
          </a:xfrm>
          <a:prstGeom prst="rect">
            <a:avLst/>
          </a:prstGeom>
        </p:spPr>
      </p:pic>
      <p:pic>
        <p:nvPicPr>
          <p:cNvPr descr="" id="13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8015400" y="4668840"/>
            <a:ext cx="703800" cy="88200"/>
          </a:xfrm>
          <a:prstGeom prst="rect">
            <a:avLst/>
          </a:prstGeom>
        </p:spPr>
      </p:pic>
      <p:sp>
        <p:nvSpPr>
          <p:cNvPr id="14" name="CustomShape 1"/>
          <p:cNvSpPr/>
          <p:nvPr/>
        </p:nvSpPr>
        <p:spPr>
          <a:xfrm>
            <a:off x="631800" y="4914000"/>
            <a:ext cx="2504520" cy="218160"/>
          </a:xfrm>
          <a:prstGeom prst="rect">
            <a:avLst/>
          </a:prstGeom>
        </p:spPr>
        <p:txBody>
          <a:bodyPr bIns="17280" lIns="34560" rIns="34560" tIns="17280"/>
          <a:p>
            <a:pPr>
              <a:lnSpc>
                <a:spcPct val="100000"/>
              </a:lnSpc>
            </a:pPr>
            <a:r>
              <a:rPr lang="fr-FR" sz="600">
                <a:solidFill>
                  <a:srgbClr val="424545"/>
                </a:solidFill>
                <a:latin typeface="Arial"/>
                <a:ea typeface="ＭＳ Ｐゴシック"/>
              </a:rPr>
              <a:t>Copyright © 2013, Oracle and/or its affiliates. </a:t>
            </a:r>
            <a:endParaRPr/>
          </a:p>
        </p:txBody>
      </p:sp>
      <p:sp>
        <p:nvSpPr>
          <p:cNvPr id="15" name="Line 2"/>
          <p:cNvSpPr/>
          <p:nvPr/>
        </p:nvSpPr>
        <p:spPr>
          <a:xfrm flipH="1">
            <a:off x="597600" y="4935960"/>
            <a:ext cx="1080" cy="96480"/>
          </a:xfrm>
          <a:prstGeom prst="line">
            <a:avLst/>
          </a:prstGeom>
          <a:ln w="6480">
            <a:solidFill>
              <a:srgbClr val="424545"/>
            </a:solidFill>
            <a:round/>
          </a:ln>
        </p:spPr>
      </p:sp>
      <p:sp>
        <p:nvSpPr>
          <p:cNvPr id="16" name="Line 3"/>
          <p:cNvSpPr/>
          <p:nvPr/>
        </p:nvSpPr>
        <p:spPr>
          <a:xfrm flipH="1">
            <a:off x="2893320" y="4935960"/>
            <a:ext cx="1080" cy="96480"/>
          </a:xfrm>
          <a:prstGeom prst="line">
            <a:avLst/>
          </a:prstGeom>
          <a:ln w="6480">
            <a:solidFill>
              <a:srgbClr val="424545"/>
            </a:solidFill>
            <a:round/>
          </a:ln>
        </p:spPr>
      </p:sp>
      <p:sp>
        <p:nvSpPr>
          <p:cNvPr id="17" name="CustomShape 4"/>
          <p:cNvSpPr/>
          <p:nvPr/>
        </p:nvSpPr>
        <p:spPr>
          <a:xfrm>
            <a:off x="227160" y="4883760"/>
            <a:ext cx="532440" cy="183240"/>
          </a:xfrm>
          <a:prstGeom prst="rect">
            <a:avLst/>
          </a:prstGeom>
        </p:spPr>
        <p:txBody>
          <a:bodyPr wrap="none"/>
          <a:p>
            <a:pPr algn="r"/>
            <a:fld id="{712131F1-7181-4181-A181-F151D1E15171}" type="slidenum">
              <a:rPr lang="fr-FR" sz="600">
                <a:solidFill>
                  <a:srgbClr val="424545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8" name="CustomShape 5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gradFill>
            <a:gsLst>
              <a:gs pos="0">
                <a:srgbClr val="aa0000"/>
              </a:gs>
              <a:gs pos="100000">
                <a:srgbClr val="ff1414"/>
              </a:gs>
            </a:gsLst>
            <a:lin ang="16200000"/>
          </a:gradFill>
        </p:spPr>
      </p:sp>
      <p:sp>
        <p:nvSpPr>
          <p:cNvPr id="19" name="CustomShape 6"/>
          <p:cNvSpPr/>
          <p:nvPr/>
        </p:nvSpPr>
        <p:spPr>
          <a:xfrm>
            <a:off x="5943600" y="0"/>
            <a:ext cx="3200040" cy="5143320"/>
          </a:xfrm>
          <a:prstGeom prst="rect">
            <a:avLst/>
          </a:prstGeom>
          <a:gradFill>
            <a:gsLst>
              <a:gs pos="0">
                <a:srgbClr val="aa0000"/>
              </a:gs>
              <a:gs pos="100000">
                <a:srgbClr val="ff1414"/>
              </a:gs>
            </a:gsLst>
            <a:lin ang="16200000"/>
          </a:gradFill>
        </p:spPr>
      </p:sp>
      <p:pic>
        <p:nvPicPr>
          <p:cNvPr descr="" id="20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61360" y="254160"/>
            <a:ext cx="2148480" cy="662040"/>
          </a:xfrm>
          <a:prstGeom prst="rect">
            <a:avLst/>
          </a:prstGeom>
        </p:spPr>
      </p:pic>
      <p:sp>
        <p:nvSpPr>
          <p:cNvPr id="21" name="PlaceHolder 7"/>
          <p:cNvSpPr>
            <a:spLocks noGrp="1"/>
          </p:cNvSpPr>
          <p:nvPr>
            <p:ph type="title"/>
          </p:nvPr>
        </p:nvSpPr>
        <p:spPr>
          <a:xfrm>
            <a:off x="451440" y="2053440"/>
            <a:ext cx="4636800" cy="759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ffffff"/>
                </a:solidFill>
                <a:latin typeface="Arial"/>
              </a:rPr>
              <a:t>Cliquez pour éditer le format du texte-titreClick to edit title</a:t>
            </a:r>
            <a:endParaRPr/>
          </a:p>
        </p:txBody>
      </p:sp>
      <p:sp>
        <p:nvSpPr>
          <p:cNvPr id="22" name="PlaceHolder 8"/>
          <p:cNvSpPr>
            <a:spLocks noGrp="1"/>
          </p:cNvSpPr>
          <p:nvPr>
            <p:ph type="body"/>
          </p:nvPr>
        </p:nvSpPr>
        <p:spPr>
          <a:xfrm>
            <a:off x="450720" y="2914200"/>
            <a:ext cx="4636800" cy="1047600"/>
          </a:xfrm>
          <a:prstGeom prst="rect">
            <a:avLst/>
          </a:prstGeom>
        </p:spPr>
        <p:txBody>
          <a:bodyPr bIns="45000" lIns="0" rIns="90000" tIns="0"/>
          <a:p>
            <a:pPr>
              <a:buSzPct val="45000"/>
              <a:buFont typeface="StarSymbol"/>
              <a:buChar char=""/>
            </a:pPr>
            <a:r>
              <a:rPr lang="fr-FR" sz="2000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 sz="2000">
                <a:solidFill>
                  <a:srgbClr val="fffff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 sz="2000">
                <a:solidFill>
                  <a:srgbClr val="fffff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 sz="2000">
                <a:solidFill>
                  <a:srgbClr val="fffff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 sz="2000">
                <a:solidFill>
                  <a:srgbClr val="fffff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solidFill>
                  <a:srgbClr val="ffffff"/>
                </a:solidFill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solidFill>
                  <a:srgbClr val="ffffff"/>
                </a:solidFill>
                <a:latin typeface="Arial"/>
              </a:rPr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 sz="2000">
                <a:solidFill>
                  <a:srgbClr val="ffffff"/>
                </a:solidFill>
                <a:latin typeface="Arial"/>
              </a:rPr>
              <a:t>Huitième niveau de plan</a:t>
            </a:r>
            <a:endParaRPr/>
          </a:p>
          <a:p>
            <a:r>
              <a:rPr lang="fr-FR" sz="2000">
                <a:solidFill>
                  <a:srgbClr val="ffffff"/>
                </a:solidFill>
                <a:latin typeface="Arial"/>
              </a:rPr>
              <a:t>Neuvième niveau de planClick to edit Master text styles</a:t>
            </a:r>
            <a:endParaRPr/>
          </a:p>
        </p:txBody>
      </p:sp>
      <p:sp>
        <p:nvSpPr>
          <p:cNvPr id="23" name="CustomShape 9"/>
          <p:cNvSpPr/>
          <p:nvPr/>
        </p:nvSpPr>
        <p:spPr>
          <a:xfrm>
            <a:off x="5943600" y="0"/>
            <a:ext cx="3200040" cy="5143320"/>
          </a:xfrm>
          <a:prstGeom prst="rect">
            <a:avLst/>
          </a:prstGeom>
        </p:spPr>
        <p:txBody>
          <a:bodyPr anchor="ctr" anchorCtr="1" bIns="45000" lIns="90000" rIns="90000" tIns="45000"/>
          <a:p>
            <a:r>
              <a:rPr lang="fr-FR">
                <a:solidFill>
                  <a:srgbClr val="ffffff"/>
                </a:solidFill>
                <a:latin typeface="Arial"/>
              </a:rPr>
              <a:t>Insert Picture Here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4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8015400" y="4668840"/>
            <a:ext cx="703800" cy="88200"/>
          </a:xfrm>
          <a:prstGeom prst="rect">
            <a:avLst/>
          </a:prstGeom>
        </p:spPr>
      </p:pic>
      <p:pic>
        <p:nvPicPr>
          <p:cNvPr descr="" id="25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629240"/>
            <a:ext cx="9143640" cy="167760"/>
          </a:xfrm>
          <a:prstGeom prst="rect">
            <a:avLst/>
          </a:prstGeom>
        </p:spPr>
      </p:pic>
      <p:pic>
        <p:nvPicPr>
          <p:cNvPr descr="" id="26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8015400" y="4668840"/>
            <a:ext cx="703800" cy="88200"/>
          </a:xfrm>
          <a:prstGeom prst="rect">
            <a:avLst/>
          </a:prstGeom>
        </p:spPr>
      </p:pic>
      <p:sp>
        <p:nvSpPr>
          <p:cNvPr id="27" name="CustomShape 1"/>
          <p:cNvSpPr/>
          <p:nvPr/>
        </p:nvSpPr>
        <p:spPr>
          <a:xfrm>
            <a:off x="631800" y="4914000"/>
            <a:ext cx="2504520" cy="218160"/>
          </a:xfrm>
          <a:prstGeom prst="rect">
            <a:avLst/>
          </a:prstGeom>
        </p:spPr>
        <p:txBody>
          <a:bodyPr bIns="17280" lIns="34560" rIns="34560" tIns="17280"/>
          <a:p>
            <a:pPr>
              <a:lnSpc>
                <a:spcPct val="100000"/>
              </a:lnSpc>
            </a:pPr>
            <a:r>
              <a:rPr lang="fr-FR" sz="600">
                <a:solidFill>
                  <a:srgbClr val="424545"/>
                </a:solidFill>
                <a:latin typeface="Arial"/>
                <a:ea typeface="ＭＳ Ｐゴシック"/>
              </a:rPr>
              <a:t>Copyright © 2013, Oracle and/or its affiliates. </a:t>
            </a:r>
            <a:endParaRPr/>
          </a:p>
        </p:txBody>
      </p:sp>
      <p:sp>
        <p:nvSpPr>
          <p:cNvPr id="28" name="Line 2"/>
          <p:cNvSpPr/>
          <p:nvPr/>
        </p:nvSpPr>
        <p:spPr>
          <a:xfrm flipH="1">
            <a:off x="597600" y="4935960"/>
            <a:ext cx="1080" cy="96480"/>
          </a:xfrm>
          <a:prstGeom prst="line">
            <a:avLst/>
          </a:prstGeom>
          <a:ln w="6480">
            <a:solidFill>
              <a:srgbClr val="424545"/>
            </a:solidFill>
            <a:round/>
          </a:ln>
        </p:spPr>
      </p:sp>
      <p:sp>
        <p:nvSpPr>
          <p:cNvPr id="29" name="Line 3"/>
          <p:cNvSpPr/>
          <p:nvPr/>
        </p:nvSpPr>
        <p:spPr>
          <a:xfrm flipH="1">
            <a:off x="2893320" y="4935960"/>
            <a:ext cx="1080" cy="96480"/>
          </a:xfrm>
          <a:prstGeom prst="line">
            <a:avLst/>
          </a:prstGeom>
          <a:ln w="6480">
            <a:solidFill>
              <a:srgbClr val="424545"/>
            </a:solidFill>
            <a:round/>
          </a:ln>
        </p:spPr>
      </p:sp>
      <p:sp>
        <p:nvSpPr>
          <p:cNvPr id="30" name="CustomShape 4"/>
          <p:cNvSpPr/>
          <p:nvPr/>
        </p:nvSpPr>
        <p:spPr>
          <a:xfrm>
            <a:off x="227160" y="4883760"/>
            <a:ext cx="532440" cy="183240"/>
          </a:xfrm>
          <a:prstGeom prst="rect">
            <a:avLst/>
          </a:prstGeom>
        </p:spPr>
        <p:txBody>
          <a:bodyPr wrap="none"/>
          <a:p>
            <a:pPr algn="r"/>
            <a:fld id="{E1114121-21E1-41E1-A1F1-C1B141A111F1}" type="slidenum">
              <a:rPr lang="fr-FR" sz="600">
                <a:solidFill>
                  <a:srgbClr val="424545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title"/>
          </p:nvPr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Cliquez pour éditer le format du texte-titreClick to edit Master title style</a:t>
            </a:r>
            <a:endParaRPr/>
          </a:p>
        </p:txBody>
      </p:sp>
      <p:sp>
        <p:nvSpPr>
          <p:cNvPr id="32" name="PlaceHolder 6"/>
          <p:cNvSpPr>
            <a:spLocks noGrp="1"/>
          </p:cNvSpPr>
          <p:nvPr>
            <p:ph type="body"/>
          </p:nvPr>
        </p:nvSpPr>
        <p:spPr>
          <a:xfrm>
            <a:off x="804240" y="1522080"/>
            <a:ext cx="8229240" cy="30621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fr-FR" sz="2000">
                <a:solidFill>
                  <a:srgbClr val="424545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 sz="2000">
                <a:solidFill>
                  <a:srgbClr val="424545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 sz="2000">
                <a:solidFill>
                  <a:srgbClr val="424545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 sz="2000">
                <a:solidFill>
                  <a:srgbClr val="424545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 sz="2000">
                <a:solidFill>
                  <a:srgbClr val="424545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solidFill>
                  <a:srgbClr val="424545"/>
                </a:solidFill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solidFill>
                  <a:srgbClr val="424545"/>
                </a:solidFill>
                <a:latin typeface="Arial"/>
              </a:rPr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 sz="2000">
                <a:solidFill>
                  <a:srgbClr val="424545"/>
                </a:solidFill>
                <a:latin typeface="Arial"/>
              </a:rPr>
              <a:t>Huitième niveau de plan</a:t>
            </a:r>
            <a:endParaRPr/>
          </a:p>
          <a:p>
            <a:pPr>
              <a:buSzPct val="85000"/>
              <a:buFont typeface="Wingdings"/>
              <a:buChar char="§"/>
            </a:pPr>
            <a:r>
              <a:rPr lang="fr-FR" sz="2000">
                <a:solidFill>
                  <a:srgbClr val="424545"/>
                </a:solidFill>
                <a:latin typeface="Arial"/>
              </a:rPr>
              <a:t>Neuvième niveau de planClick to edit Master text styles</a:t>
            </a:r>
            <a:endParaRPr/>
          </a:p>
          <a:p>
            <a:pPr lvl="1">
              <a:buSzPct val="85000"/>
              <a:buFont typeface="Arial"/>
              <a:buChar char="–"/>
            </a:pPr>
            <a:r>
              <a:rPr lang="fr-FR">
                <a:solidFill>
                  <a:srgbClr val="424545"/>
                </a:solidFill>
                <a:latin typeface="Arial"/>
              </a:rPr>
              <a:t>Second level</a:t>
            </a:r>
            <a:endParaRPr/>
          </a:p>
          <a:p>
            <a:pPr lvl="1">
              <a:buSzPct val="85000"/>
              <a:buFont typeface="Arial"/>
              <a:buChar char="–"/>
            </a:pPr>
            <a:r>
              <a:rPr lang="fr-FR">
                <a:solidFill>
                  <a:srgbClr val="424545"/>
                </a:solidFill>
                <a:latin typeface="Arial"/>
              </a:rPr>
              <a:t>Third level</a:t>
            </a:r>
            <a:endParaRPr/>
          </a:p>
          <a:p>
            <a:pPr lvl="2">
              <a:buSzPct val="85000"/>
              <a:buFont typeface="Wingdings"/>
              <a:buChar char="§"/>
            </a:pPr>
            <a:r>
              <a:rPr lang="fr-FR">
                <a:solidFill>
                  <a:srgbClr val="424545"/>
                </a:solidFill>
                <a:latin typeface="Arial"/>
              </a:rPr>
              <a:t>Fourth level</a:t>
            </a:r>
            <a:endParaRPr/>
          </a:p>
        </p:txBody>
      </p:sp>
      <p:sp>
        <p:nvSpPr>
          <p:cNvPr id="33" name="PlaceHolder 7"/>
          <p:cNvSpPr>
            <a:spLocks noGrp="1"/>
          </p:cNvSpPr>
          <p:nvPr>
            <p:ph type="body"/>
          </p:nvPr>
        </p:nvSpPr>
        <p:spPr>
          <a:xfrm>
            <a:off x="804240" y="102924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fr-FR" sz="2000">
                <a:solidFill>
                  <a:srgbClr val="ff1414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 sz="2000">
                <a:solidFill>
                  <a:srgbClr val="ff1414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 sz="2000">
                <a:solidFill>
                  <a:srgbClr val="ff1414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 sz="2000">
                <a:solidFill>
                  <a:srgbClr val="ff1414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 sz="2000">
                <a:solidFill>
                  <a:srgbClr val="ff1414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solidFill>
                  <a:srgbClr val="ff1414"/>
                </a:solidFill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solidFill>
                  <a:srgbClr val="ff1414"/>
                </a:solidFill>
                <a:latin typeface="Arial"/>
              </a:rPr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 sz="2000">
                <a:solidFill>
                  <a:srgbClr val="ff1414"/>
                </a:solidFill>
                <a:latin typeface="Arial"/>
              </a:rPr>
              <a:t>Huitième niveau de plan</a:t>
            </a:r>
            <a:endParaRPr/>
          </a:p>
          <a:p>
            <a:r>
              <a:rPr lang="fr-FR" sz="2000">
                <a:solidFill>
                  <a:srgbClr val="ff1414"/>
                </a:solidFill>
                <a:latin typeface="Arial"/>
              </a:rPr>
              <a:t>Neuvième niveau de planClick to edit Master text styles</a:t>
            </a:r>
            <a:endParaRPr/>
          </a:p>
        </p:txBody>
      </p:sp>
      <p:sp>
        <p:nvSpPr>
          <p:cNvPr id="34" name="CustomShape 8"/>
          <p:cNvSpPr/>
          <p:nvPr/>
        </p:nvSpPr>
        <p:spPr>
          <a:xfrm>
            <a:off x="0" y="0"/>
            <a:ext cx="575640" cy="557280"/>
          </a:xfrm>
          <a:prstGeom prst="rect">
            <a:avLst/>
          </a:prstGeom>
          <a:gradFill>
            <a:gsLst>
              <a:gs pos="0">
                <a:srgbClr val="aa0000"/>
              </a:gs>
              <a:gs pos="100000">
                <a:srgbClr val="ff1414"/>
              </a:gs>
            </a:gsLst>
            <a:lin ang="16200000"/>
          </a:gradFill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8015400" y="4668840"/>
            <a:ext cx="703800" cy="88200"/>
          </a:xfrm>
          <a:prstGeom prst="rect">
            <a:avLst/>
          </a:prstGeom>
        </p:spPr>
      </p:pic>
      <p:pic>
        <p:nvPicPr>
          <p:cNvPr descr="" id="36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629240"/>
            <a:ext cx="9143640" cy="167760"/>
          </a:xfrm>
          <a:prstGeom prst="rect">
            <a:avLst/>
          </a:prstGeom>
        </p:spPr>
      </p:pic>
      <p:pic>
        <p:nvPicPr>
          <p:cNvPr descr="" id="37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8015400" y="4668840"/>
            <a:ext cx="703800" cy="88200"/>
          </a:xfrm>
          <a:prstGeom prst="rect">
            <a:avLst/>
          </a:prstGeom>
        </p:spPr>
      </p:pic>
      <p:sp>
        <p:nvSpPr>
          <p:cNvPr id="38" name="CustomShape 1"/>
          <p:cNvSpPr/>
          <p:nvPr/>
        </p:nvSpPr>
        <p:spPr>
          <a:xfrm>
            <a:off x="631800" y="4914000"/>
            <a:ext cx="2504520" cy="218160"/>
          </a:xfrm>
          <a:prstGeom prst="rect">
            <a:avLst/>
          </a:prstGeom>
        </p:spPr>
        <p:txBody>
          <a:bodyPr bIns="17280" lIns="34560" rIns="34560" tIns="17280"/>
          <a:p>
            <a:pPr>
              <a:lnSpc>
                <a:spcPct val="100000"/>
              </a:lnSpc>
            </a:pPr>
            <a:r>
              <a:rPr lang="fr-FR" sz="600">
                <a:solidFill>
                  <a:srgbClr val="424545"/>
                </a:solidFill>
                <a:latin typeface="Arial"/>
                <a:ea typeface="ＭＳ Ｐゴシック"/>
              </a:rPr>
              <a:t>Copyright © 2013, Oracle and/or its affiliates. </a:t>
            </a:r>
            <a:endParaRPr/>
          </a:p>
        </p:txBody>
      </p:sp>
      <p:sp>
        <p:nvSpPr>
          <p:cNvPr id="39" name="Line 2"/>
          <p:cNvSpPr/>
          <p:nvPr/>
        </p:nvSpPr>
        <p:spPr>
          <a:xfrm flipH="1">
            <a:off x="597600" y="4935960"/>
            <a:ext cx="1080" cy="96480"/>
          </a:xfrm>
          <a:prstGeom prst="line">
            <a:avLst/>
          </a:prstGeom>
          <a:ln w="6480">
            <a:solidFill>
              <a:srgbClr val="424545"/>
            </a:solidFill>
            <a:round/>
          </a:ln>
        </p:spPr>
      </p:sp>
      <p:sp>
        <p:nvSpPr>
          <p:cNvPr id="40" name="Line 3"/>
          <p:cNvSpPr/>
          <p:nvPr/>
        </p:nvSpPr>
        <p:spPr>
          <a:xfrm flipH="1">
            <a:off x="2893320" y="4935960"/>
            <a:ext cx="1080" cy="96480"/>
          </a:xfrm>
          <a:prstGeom prst="line">
            <a:avLst/>
          </a:prstGeom>
          <a:ln w="6480">
            <a:solidFill>
              <a:srgbClr val="424545"/>
            </a:solidFill>
            <a:round/>
          </a:ln>
        </p:spPr>
      </p:sp>
      <p:sp>
        <p:nvSpPr>
          <p:cNvPr id="41" name="CustomShape 4"/>
          <p:cNvSpPr/>
          <p:nvPr/>
        </p:nvSpPr>
        <p:spPr>
          <a:xfrm>
            <a:off x="227160" y="4883760"/>
            <a:ext cx="532440" cy="183240"/>
          </a:xfrm>
          <a:prstGeom prst="rect">
            <a:avLst/>
          </a:prstGeom>
        </p:spPr>
        <p:txBody>
          <a:bodyPr wrap="none"/>
          <a:p>
            <a:pPr algn="r"/>
            <a:fld id="{91311141-D151-41B1-A1F1-F181210141D1}" type="slidenum">
              <a:rPr lang="fr-FR" sz="600">
                <a:solidFill>
                  <a:srgbClr val="424545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455760" y="1173960"/>
            <a:ext cx="5030280" cy="1100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Cliquez pour éditer le format du texte-titreClick to edit text </a:t>
            </a:r>
            <a:endParaRPr/>
          </a:p>
        </p:txBody>
      </p:sp>
      <p:sp>
        <p:nvSpPr>
          <p:cNvPr id="43" name="CustomShape 6"/>
          <p:cNvSpPr/>
          <p:nvPr/>
        </p:nvSpPr>
        <p:spPr>
          <a:xfrm>
            <a:off x="5943600" y="0"/>
            <a:ext cx="3200040" cy="46310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16200000"/>
          </a:gradFill>
        </p:spPr>
      </p:sp>
      <p:sp>
        <p:nvSpPr>
          <p:cNvPr id="44" name="CustomShape 7"/>
          <p:cNvSpPr/>
          <p:nvPr/>
        </p:nvSpPr>
        <p:spPr>
          <a:xfrm>
            <a:off x="6263640" y="0"/>
            <a:ext cx="2880000" cy="4631040"/>
          </a:xfrm>
          <a:prstGeom prst="rect">
            <a:avLst/>
          </a:prstGeom>
          <a:gradFill>
            <a:gsLst>
              <a:gs pos="0">
                <a:srgbClr val="aa0000"/>
              </a:gs>
              <a:gs pos="100000">
                <a:srgbClr val="ff1414"/>
              </a:gs>
            </a:gsLst>
            <a:lin ang="16200000"/>
          </a:gradFill>
        </p:spPr>
      </p:sp>
      <p:pic>
        <p:nvPicPr>
          <p:cNvPr descr="" id="45" name="Picture 25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4629240"/>
            <a:ext cx="9143640" cy="167760"/>
          </a:xfrm>
          <a:prstGeom prst="rect">
            <a:avLst/>
          </a:prstGeom>
        </p:spPr>
      </p:pic>
      <p:pic>
        <p:nvPicPr>
          <p:cNvPr descr="" id="46" name="Picture 20"/>
          <p:cNvPicPr/>
          <p:nvPr/>
        </p:nvPicPr>
        <p:blipFill>
          <a:blip r:embed="rId6"/>
          <a:stretch>
            <a:fillRect/>
          </a:stretch>
        </p:blipFill>
        <p:spPr>
          <a:xfrm>
            <a:off x="8015400" y="4668840"/>
            <a:ext cx="703800" cy="88200"/>
          </a:xfrm>
          <a:prstGeom prst="rect">
            <a:avLst/>
          </a:prstGeom>
        </p:spPr>
      </p:pic>
      <p:sp>
        <p:nvSpPr>
          <p:cNvPr id="47" name="CustomShape 8"/>
          <p:cNvSpPr/>
          <p:nvPr/>
        </p:nvSpPr>
        <p:spPr>
          <a:xfrm>
            <a:off x="0" y="0"/>
            <a:ext cx="575640" cy="557280"/>
          </a:xfrm>
          <a:prstGeom prst="rect">
            <a:avLst/>
          </a:prstGeom>
          <a:gradFill>
            <a:gsLst>
              <a:gs pos="0">
                <a:srgbClr val="aa0000"/>
              </a:gs>
              <a:gs pos="100000">
                <a:srgbClr val="ff1414"/>
              </a:gs>
            </a:gsLst>
            <a:lin ang="16200000"/>
          </a:gradFill>
        </p:spPr>
      </p:sp>
      <p:sp>
        <p:nvSpPr>
          <p:cNvPr id="4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5" r:id="rId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9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8015400" y="4668840"/>
            <a:ext cx="703800" cy="88200"/>
          </a:xfrm>
          <a:prstGeom prst="rect">
            <a:avLst/>
          </a:prstGeom>
        </p:spPr>
      </p:pic>
      <p:pic>
        <p:nvPicPr>
          <p:cNvPr descr="" id="50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629240"/>
            <a:ext cx="9143640" cy="167760"/>
          </a:xfrm>
          <a:prstGeom prst="rect">
            <a:avLst/>
          </a:prstGeom>
        </p:spPr>
      </p:pic>
      <p:pic>
        <p:nvPicPr>
          <p:cNvPr descr="" id="51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8015400" y="4668840"/>
            <a:ext cx="703800" cy="88200"/>
          </a:xfrm>
          <a:prstGeom prst="rect">
            <a:avLst/>
          </a:prstGeom>
        </p:spPr>
      </p:pic>
      <p:sp>
        <p:nvSpPr>
          <p:cNvPr id="52" name="CustomShape 1"/>
          <p:cNvSpPr/>
          <p:nvPr/>
        </p:nvSpPr>
        <p:spPr>
          <a:xfrm>
            <a:off x="631800" y="4914000"/>
            <a:ext cx="2504520" cy="218160"/>
          </a:xfrm>
          <a:prstGeom prst="rect">
            <a:avLst/>
          </a:prstGeom>
        </p:spPr>
        <p:txBody>
          <a:bodyPr bIns="17280" lIns="34560" rIns="34560" tIns="17280"/>
          <a:p>
            <a:pPr>
              <a:lnSpc>
                <a:spcPct val="100000"/>
              </a:lnSpc>
            </a:pPr>
            <a:r>
              <a:rPr lang="fr-FR" sz="600">
                <a:solidFill>
                  <a:srgbClr val="424545"/>
                </a:solidFill>
                <a:latin typeface="Arial"/>
                <a:ea typeface="ＭＳ Ｐゴシック"/>
              </a:rPr>
              <a:t>Copyright © 2013, Oracle and/or its affiliates. </a:t>
            </a:r>
            <a:endParaRPr/>
          </a:p>
        </p:txBody>
      </p:sp>
      <p:sp>
        <p:nvSpPr>
          <p:cNvPr id="53" name="Line 2"/>
          <p:cNvSpPr/>
          <p:nvPr/>
        </p:nvSpPr>
        <p:spPr>
          <a:xfrm flipH="1">
            <a:off x="597600" y="4935960"/>
            <a:ext cx="1080" cy="96480"/>
          </a:xfrm>
          <a:prstGeom prst="line">
            <a:avLst/>
          </a:prstGeom>
          <a:ln w="6480">
            <a:solidFill>
              <a:srgbClr val="424545"/>
            </a:solidFill>
            <a:round/>
          </a:ln>
        </p:spPr>
      </p:sp>
      <p:sp>
        <p:nvSpPr>
          <p:cNvPr id="54" name="Line 3"/>
          <p:cNvSpPr/>
          <p:nvPr/>
        </p:nvSpPr>
        <p:spPr>
          <a:xfrm flipH="1">
            <a:off x="2893320" y="4935960"/>
            <a:ext cx="1080" cy="96480"/>
          </a:xfrm>
          <a:prstGeom prst="line">
            <a:avLst/>
          </a:prstGeom>
          <a:ln w="6480">
            <a:solidFill>
              <a:srgbClr val="424545"/>
            </a:solidFill>
            <a:round/>
          </a:ln>
        </p:spPr>
      </p:sp>
      <p:sp>
        <p:nvSpPr>
          <p:cNvPr id="55" name="CustomShape 4"/>
          <p:cNvSpPr/>
          <p:nvPr/>
        </p:nvSpPr>
        <p:spPr>
          <a:xfrm>
            <a:off x="227160" y="4883760"/>
            <a:ext cx="532440" cy="183240"/>
          </a:xfrm>
          <a:prstGeom prst="rect">
            <a:avLst/>
          </a:prstGeom>
        </p:spPr>
        <p:txBody>
          <a:bodyPr wrap="none"/>
          <a:p>
            <a:pPr algn="r"/>
            <a:fld id="{51A121E1-71C1-4141-A141-81419181F1C1}" type="slidenum">
              <a:rPr lang="fr-FR" sz="600">
                <a:solidFill>
                  <a:srgbClr val="424545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56" name="PlaceHolder 5"/>
          <p:cNvSpPr>
            <a:spLocks noGrp="1"/>
          </p:cNvSpPr>
          <p:nvPr>
            <p:ph type="title"/>
          </p:nvPr>
        </p:nvSpPr>
        <p:spPr>
          <a:xfrm>
            <a:off x="808200" y="201240"/>
            <a:ext cx="6568560" cy="445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Cliquez pour éditer le format du texte-titreClick to edit Master title style</a:t>
            </a:r>
            <a:endParaRPr/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808200" y="1164240"/>
            <a:ext cx="8140320" cy="33249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fr-FR" sz="2000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 sz="2000">
                <a:solidFill>
                  <a:srgbClr val="000000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 sz="2000">
                <a:solidFill>
                  <a:srgbClr val="000000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 sz="2000">
                <a:solidFill>
                  <a:srgbClr val="000000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 sz="2000">
                <a:solidFill>
                  <a:srgbClr val="000000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solidFill>
                  <a:srgbClr val="000000"/>
                </a:solidFill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solidFill>
                  <a:srgbClr val="000000"/>
                </a:solidFill>
                <a:latin typeface="Arial"/>
              </a:rPr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 sz="2000">
                <a:solidFill>
                  <a:srgbClr val="000000"/>
                </a:solidFill>
                <a:latin typeface="Arial"/>
              </a:rPr>
              <a:t>Huitième niveau de plan</a:t>
            </a:r>
            <a:endParaRPr/>
          </a:p>
          <a:p>
            <a:pPr>
              <a:buSzPct val="85000"/>
              <a:buFont typeface="Wingdings"/>
              <a:buChar char="§"/>
            </a:pPr>
            <a:r>
              <a:rPr lang="fr-FR" sz="2000">
                <a:solidFill>
                  <a:srgbClr val="000000"/>
                </a:solidFill>
                <a:latin typeface="Arial"/>
              </a:rPr>
              <a:t>Neuvième niveau de planClick to edit Master text styles</a:t>
            </a:r>
            <a:endParaRPr/>
          </a:p>
          <a:p>
            <a:pPr lvl="1">
              <a:buSzPct val="85000"/>
              <a:buFont typeface="Arial"/>
              <a:buChar char="–"/>
            </a:pPr>
            <a:r>
              <a:rPr lang="fr-FR" sz="19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SzPct val="85000"/>
              <a:buFont typeface="Arial"/>
              <a:buChar char="–"/>
            </a:pPr>
            <a:r>
              <a:rPr lang="fr-FR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SzPct val="85000"/>
              <a:buFont typeface="Wingdings"/>
              <a:buChar char="§"/>
            </a:pPr>
            <a:r>
              <a:rPr lang="fr-FR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SzPct val="85000"/>
              <a:buFont typeface="Arial"/>
              <a:buChar char="–"/>
            </a:pPr>
            <a:r>
              <a:rPr lang="fr-FR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58" name="TextShape 7"/>
          <p:cNvSpPr txBox="1"/>
          <p:nvPr/>
        </p:nvSpPr>
        <p:spPr>
          <a:xfrm>
            <a:off x="3124080" y="4767120"/>
            <a:ext cx="2895120" cy="274320"/>
          </a:xfrm>
          <a:prstGeom prst="rect">
            <a:avLst/>
          </a:prstGeom>
        </p:spPr>
      </p:sp>
      <p:sp>
        <p:nvSpPr>
          <p:cNvPr id="59" name="CustomShape 8"/>
          <p:cNvSpPr/>
          <p:nvPr/>
        </p:nvSpPr>
        <p:spPr>
          <a:xfrm>
            <a:off x="0" y="0"/>
            <a:ext cx="575640" cy="557280"/>
          </a:xfrm>
          <a:prstGeom prst="rect">
            <a:avLst/>
          </a:prstGeom>
          <a:gradFill>
            <a:gsLst>
              <a:gs pos="0">
                <a:srgbClr val="aa0000"/>
              </a:gs>
              <a:gs pos="100000">
                <a:srgbClr val="ff1414"/>
              </a:gs>
            </a:gsLst>
            <a:lin ang="16200000"/>
          </a:gradFill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7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gif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image" Target="../media/image54.jpeg"/><Relationship Id="rId3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gif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gif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How do I install SQLT?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804240" y="1522080"/>
            <a:ext cx="4107600" cy="3062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/>
              <a:t>Download tool (</a:t>
            </a:r>
            <a:r>
              <a:rPr b="1" lang="fr-FR"/>
              <a:t>sqlt.zip</a:t>
            </a:r>
            <a:r>
              <a:rPr lang="fr-FR"/>
              <a:t> file)</a:t>
            </a:r>
            <a:endParaRPr/>
          </a:p>
          <a:p>
            <a:r>
              <a:rPr lang="fr-FR"/>
              <a:t>Unzip into database server</a:t>
            </a:r>
            <a:endParaRPr/>
          </a:p>
          <a:p>
            <a:r>
              <a:rPr lang="fr-FR"/>
              <a:t>Execute sqlt/install/</a:t>
            </a:r>
            <a:r>
              <a:rPr b="1" lang="fr-FR"/>
              <a:t>sqcreate.sql</a:t>
            </a:r>
            <a:r>
              <a:rPr lang="fr-FR"/>
              <a:t> connected as SYS</a:t>
            </a:r>
            <a:endParaRPr/>
          </a:p>
          <a:p>
            <a:r>
              <a:rPr lang="fr-FR"/>
              <a:t>Input installation parameters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804240" y="102924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My Oracle Support (MOS) 215187.1</a:t>
            </a:r>
            <a:endParaRPr/>
          </a:p>
        </p:txBody>
      </p:sp>
      <p:pic>
        <p:nvPicPr>
          <p:cNvPr descr="" id="98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5460840" y="691200"/>
            <a:ext cx="3225600" cy="350856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SQLT Installation Parameters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089960" y="1522080"/>
            <a:ext cx="4851720" cy="3062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/>
              <a:t>Optional Connect Identifier (ie: @PROD)</a:t>
            </a:r>
            <a:endParaRPr/>
          </a:p>
          <a:p>
            <a:r>
              <a:rPr lang="fr-FR"/>
              <a:t>Password for user SQLTXPLAIN</a:t>
            </a:r>
            <a:endParaRPr/>
          </a:p>
          <a:p>
            <a:r>
              <a:rPr lang="fr-FR"/>
              <a:t>Default Tablespace</a:t>
            </a:r>
            <a:endParaRPr/>
          </a:p>
          <a:p>
            <a:r>
              <a:rPr lang="fr-FR"/>
              <a:t>Temporary Tablespace</a:t>
            </a:r>
            <a:endParaRPr/>
          </a:p>
          <a:p>
            <a:r>
              <a:rPr lang="fr-FR"/>
              <a:t>Main application user of SQLT</a:t>
            </a:r>
            <a:endParaRPr/>
          </a:p>
          <a:p>
            <a:r>
              <a:rPr lang="fr-FR"/>
              <a:t>Oracle Pack license [ T | D | N ]</a:t>
            </a:r>
            <a:endParaRPr/>
          </a:p>
        </p:txBody>
      </p:sp>
      <p:sp>
        <p:nvSpPr>
          <p:cNvPr id="101" name="TextShape 3"/>
          <p:cNvSpPr txBox="1"/>
          <p:nvPr/>
        </p:nvSpPr>
        <p:spPr>
          <a:xfrm>
            <a:off x="4089960" y="1029240"/>
            <a:ext cx="407556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Provided inline or when asked</a:t>
            </a:r>
            <a:endParaRPr/>
          </a:p>
        </p:txBody>
      </p:sp>
      <p:pic>
        <p:nvPicPr>
          <p:cNvPr descr="" id="10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090440"/>
            <a:ext cx="3867480" cy="2614320"/>
          </a:xfrm>
          <a:prstGeom prst="rect">
            <a:avLst/>
          </a:prstGeom>
        </p:spPr>
      </p:pic>
      <p:pic>
        <p:nvPicPr>
          <p:cNvPr descr="" id="10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443360" y="3101040"/>
            <a:ext cx="1109880" cy="11098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How do you know Installation succeeded?</a:t>
            </a:r>
            <a:endParaRPr/>
          </a:p>
        </p:txBody>
      </p:sp>
      <p:pic>
        <p:nvPicPr>
          <p:cNvPr descr="" id="105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33680" y="855360"/>
            <a:ext cx="5849280" cy="3477600"/>
          </a:xfrm>
          <a:prstGeom prst="rect">
            <a:avLst/>
          </a:prstGeom>
        </p:spPr>
      </p:pic>
      <p:pic>
        <p:nvPicPr>
          <p:cNvPr descr="" id="10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96240" y="3596760"/>
            <a:ext cx="1109880" cy="110988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How do I uninstall SQLT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804240" y="1522080"/>
            <a:ext cx="8229240" cy="3062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/>
              <a:t>Execute sqlt/install/</a:t>
            </a:r>
            <a:r>
              <a:rPr b="1" lang="fr-FR"/>
              <a:t>sqdrop.sql</a:t>
            </a:r>
            <a:r>
              <a:rPr lang="fr-FR"/>
              <a:t> connected as SYS</a:t>
            </a:r>
            <a:endParaRPr/>
          </a:p>
          <a:p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804240" y="102924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In case you no longer need SQLT</a:t>
            </a:r>
            <a:endParaRPr/>
          </a:p>
        </p:txBody>
      </p:sp>
      <p:pic>
        <p:nvPicPr>
          <p:cNvPr descr="" id="11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289560" y="2023920"/>
            <a:ext cx="1952280" cy="234288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5760" y="1173960"/>
            <a:ext cx="5030280" cy="1100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SQLT Main Methods </a:t>
            </a:r>
            <a:r>
              <a:rPr b="1" lang="fr-FR" sz="2800">
                <a:solidFill>
                  <a:srgbClr val="424545"/>
                </a:solidFill>
                <a:latin typeface="Arial"/>
              </a:rPr>
              <a:t>
</a:t>
            </a:r>
            <a:endParaRPr/>
          </a:p>
        </p:txBody>
      </p:sp>
      <p:pic>
        <p:nvPicPr>
          <p:cNvPr descr="" id="11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262560" y="1371240"/>
            <a:ext cx="2881080" cy="209556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04240" y="245520"/>
            <a:ext cx="405432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SQLT Main Methods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804240" y="1522080"/>
            <a:ext cx="8229240" cy="306216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fr-FR"/>
              <a:t>SQLT XTRACT</a:t>
            </a:r>
            <a:endParaRPr/>
          </a:p>
          <a:p>
            <a:r>
              <a:rPr b="1" lang="fr-FR"/>
              <a:t>SQLT XECUTE</a:t>
            </a:r>
            <a:endParaRPr/>
          </a:p>
          <a:p>
            <a:r>
              <a:rPr b="1" lang="fr-FR"/>
              <a:t>SQLT XTRXEC</a:t>
            </a:r>
            <a:endParaRPr/>
          </a:p>
          <a:p>
            <a:r>
              <a:rPr lang="fr-FR"/>
              <a:t>SQLT XPLAIN</a:t>
            </a:r>
            <a:endParaRPr/>
          </a:p>
          <a:p>
            <a:r>
              <a:rPr lang="fr-FR"/>
              <a:t>SQLT XTRSBY</a:t>
            </a:r>
            <a:endParaRPr/>
          </a:p>
          <a:p>
            <a:r>
              <a:rPr lang="fr-FR">
                <a:solidFill>
                  <a:srgbClr val="a6a6a6"/>
                </a:solidFill>
              </a:rPr>
              <a:t>SQLT XPREXT</a:t>
            </a:r>
            <a:endParaRPr/>
          </a:p>
          <a:p>
            <a:r>
              <a:rPr lang="fr-FR">
                <a:solidFill>
                  <a:srgbClr val="a6a6a6"/>
                </a:solidFill>
              </a:rPr>
              <a:t>SQLT XPREXC</a:t>
            </a:r>
            <a:endParaRPr/>
          </a:p>
        </p:txBody>
      </p:sp>
      <p:sp>
        <p:nvSpPr>
          <p:cNvPr id="115" name="TextShape 3"/>
          <p:cNvSpPr txBox="1"/>
          <p:nvPr/>
        </p:nvSpPr>
        <p:spPr>
          <a:xfrm>
            <a:off x="804240" y="102924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All 3 + 2 + 2 act on </a:t>
            </a:r>
            <a:r>
              <a:rPr lang="fr-FR" sz="2000" u="sng">
                <a:solidFill>
                  <a:srgbClr val="ff1414"/>
                </a:solidFill>
              </a:rPr>
              <a:t>one</a:t>
            </a:r>
            <a:r>
              <a:rPr lang="fr-FR" sz="2000">
                <a:solidFill>
                  <a:srgbClr val="ff1414"/>
                </a:solidFill>
              </a:rPr>
              <a:t> SQL statement</a:t>
            </a:r>
            <a:endParaRPr/>
          </a:p>
        </p:txBody>
      </p:sp>
      <p:pic>
        <p:nvPicPr>
          <p:cNvPr descr="" id="116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7146360" y="993960"/>
            <a:ext cx="1749960" cy="1922040"/>
          </a:xfrm>
          <a:prstGeom prst="rect">
            <a:avLst/>
          </a:prstGeom>
        </p:spPr>
      </p:pic>
      <p:pic>
        <p:nvPicPr>
          <p:cNvPr descr="" id="11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0" y="264240"/>
            <a:ext cx="2742840" cy="1666440"/>
          </a:xfrm>
          <a:prstGeom prst="rect">
            <a:avLst/>
          </a:prstGeom>
        </p:spPr>
      </p:pic>
    </p:spTree>
  </p:cSld>
  <p:transition spd="med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Using SQLT Main Methods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7123680" y="0"/>
            <a:ext cx="2019960" cy="2019960"/>
          </a:xfrm>
          <a:prstGeom prst="rect">
            <a:avLst/>
          </a:prstGeom>
        </p:spPr>
      </p:pic>
      <p:sp>
        <p:nvSpPr>
          <p:cNvPr id="120" name="CustomShape 1"/>
          <p:cNvSpPr/>
          <p:nvPr/>
        </p:nvSpPr>
        <p:spPr>
          <a:xfrm>
            <a:off x="385560" y="3821400"/>
            <a:ext cx="2192040" cy="52992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Wingdings"/>
              <a:buChar char="§"/>
            </a:pPr>
            <a:r>
              <a:rPr b="1" lang="fr-FR" sz="1400">
                <a:solidFill>
                  <a:srgbClr val="000000"/>
                </a:solidFill>
                <a:latin typeface="Arial"/>
                <a:ea typeface="ヒラギノ角ゴ Pro W3"/>
              </a:rPr>
              <a:t>XTRXEC</a:t>
            </a:r>
            <a:r>
              <a:rPr lang="fr-FR" sz="1400">
                <a:solidFill>
                  <a:srgbClr val="000000"/>
                </a:solidFill>
                <a:latin typeface="Arial"/>
                <a:ea typeface="ヒラギノ角ゴ Pro W3"/>
              </a:rPr>
              <a:t> includes XTRACT and XECUTE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371480" y="1584000"/>
            <a:ext cx="1806120" cy="1801440"/>
          </a:xfrm>
          <a:prstGeom prst="ellipse">
            <a:avLst/>
          </a:prstGeom>
          <a:solidFill>
            <a:srgbClr val="868686"/>
          </a:solidFill>
        </p:spPr>
      </p:sp>
      <p:sp>
        <p:nvSpPr>
          <p:cNvPr id="122" name="CustomShape 3"/>
          <p:cNvSpPr/>
          <p:nvPr/>
        </p:nvSpPr>
        <p:spPr>
          <a:xfrm>
            <a:off x="2522880" y="958320"/>
            <a:ext cx="5089320" cy="3591000"/>
          </a:xfrm>
          <a:prstGeom prst="ellipse">
            <a:avLst/>
          </a:prstGeom>
          <a:solidFill>
            <a:srgbClr val="9d9d9d"/>
          </a:solidFill>
        </p:spPr>
      </p:sp>
      <p:sp>
        <p:nvSpPr>
          <p:cNvPr id="123" name="CustomShape 4"/>
          <p:cNvSpPr/>
          <p:nvPr/>
        </p:nvSpPr>
        <p:spPr>
          <a:xfrm>
            <a:off x="1586520" y="771120"/>
            <a:ext cx="4946040" cy="3470040"/>
          </a:xfrm>
          <a:prstGeom prst="ellipse">
            <a:avLst/>
          </a:prstGeom>
          <a:solidFill>
            <a:srgbClr val="c9c9c9"/>
          </a:solidFill>
        </p:spPr>
      </p:sp>
      <p:sp>
        <p:nvSpPr>
          <p:cNvPr id="124" name="CustomShape 5"/>
          <p:cNvSpPr/>
          <p:nvPr/>
        </p:nvSpPr>
        <p:spPr>
          <a:xfrm>
            <a:off x="3076200" y="1584000"/>
            <a:ext cx="1804680" cy="1801440"/>
          </a:xfrm>
          <a:prstGeom prst="ellipse">
            <a:avLst/>
          </a:prstGeom>
          <a:solidFill>
            <a:srgbClr val="7b7b7b"/>
          </a:solidFill>
        </p:spPr>
      </p:sp>
      <p:sp>
        <p:nvSpPr>
          <p:cNvPr id="125" name="CustomShape 6"/>
          <p:cNvSpPr/>
          <p:nvPr/>
        </p:nvSpPr>
        <p:spPr>
          <a:xfrm>
            <a:off x="2912040" y="2078280"/>
            <a:ext cx="1337760" cy="2026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fr-FR" sz="1600">
                <a:solidFill>
                  <a:srgbClr val="000000"/>
                </a:solidFill>
                <a:latin typeface="Arial"/>
                <a:ea typeface="ヒラギノ角ゴ Pro W3"/>
              </a:rPr>
              <a:t>XPLAIN</a:t>
            </a:r>
            <a:endParaRPr/>
          </a:p>
        </p:txBody>
      </p:sp>
      <p:sp>
        <p:nvSpPr>
          <p:cNvPr id="126" name="CustomShape 7"/>
          <p:cNvSpPr/>
          <p:nvPr/>
        </p:nvSpPr>
        <p:spPr>
          <a:xfrm>
            <a:off x="4910400" y="2739240"/>
            <a:ext cx="1272960" cy="2026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fr-FR" sz="1600">
                <a:solidFill>
                  <a:srgbClr val="000000"/>
                </a:solidFill>
                <a:latin typeface="Arial"/>
                <a:ea typeface="ヒラギノ角ゴ Pro W3"/>
              </a:rPr>
              <a:t>XTRSBY</a:t>
            </a:r>
            <a:endParaRPr/>
          </a:p>
        </p:txBody>
      </p:sp>
      <p:sp>
        <p:nvSpPr>
          <p:cNvPr id="127" name="CustomShape 8"/>
          <p:cNvSpPr/>
          <p:nvPr/>
        </p:nvSpPr>
        <p:spPr>
          <a:xfrm>
            <a:off x="3998520" y="2136600"/>
            <a:ext cx="1267200" cy="661320"/>
          </a:xfrm>
          <a:prstGeom prst="ellipse">
            <a:avLst/>
          </a:prstGeom>
          <a:gradFill>
            <a:gsLst>
              <a:gs pos="0">
                <a:srgbClr val="ff1414"/>
              </a:gs>
              <a:gs pos="100000">
                <a:srgbClr val="b80000"/>
              </a:gs>
            </a:gsLst>
            <a:lin ang="5400000"/>
          </a:gradFill>
        </p:spPr>
        <p:txBody>
          <a:bodyPr anchor="ctr" bIns="45000" lIns="0" rIns="0" tIns="45000"/>
          <a:p>
            <a:pPr algn="ctr"/>
            <a:r>
              <a:rPr lang="fr-FR" sz="1600">
                <a:solidFill>
                  <a:srgbClr val="ffffff"/>
                </a:solidFill>
              </a:rPr>
              <a:t>Common</a:t>
            </a:r>
            <a:endParaRPr/>
          </a:p>
        </p:txBody>
      </p:sp>
      <p:sp>
        <p:nvSpPr>
          <p:cNvPr id="128" name="CustomShape 9"/>
          <p:cNvSpPr/>
          <p:nvPr/>
        </p:nvSpPr>
        <p:spPr>
          <a:xfrm>
            <a:off x="1446840" y="2175480"/>
            <a:ext cx="1337760" cy="2026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b="1" lang="fr-FR" sz="1600">
                <a:solidFill>
                  <a:srgbClr val="000000"/>
                </a:solidFill>
                <a:latin typeface="Arial"/>
                <a:ea typeface="ヒラギノ角ゴ Pro W3"/>
              </a:rPr>
              <a:t>XTRACT</a:t>
            </a:r>
            <a:endParaRPr/>
          </a:p>
        </p:txBody>
      </p:sp>
      <p:sp>
        <p:nvSpPr>
          <p:cNvPr id="129" name="CustomShape 10"/>
          <p:cNvSpPr/>
          <p:nvPr/>
        </p:nvSpPr>
        <p:spPr>
          <a:xfrm>
            <a:off x="5968080" y="3541680"/>
            <a:ext cx="1272960" cy="2026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b="1" lang="fr-FR" sz="1600">
                <a:solidFill>
                  <a:srgbClr val="000000"/>
                </a:solidFill>
                <a:latin typeface="Arial"/>
                <a:ea typeface="ヒラギノ角ゴ Pro W3"/>
              </a:rPr>
              <a:t>XECUTE</a:t>
            </a:r>
            <a:endParaRPr/>
          </a:p>
        </p:txBody>
      </p:sp>
      <p:sp>
        <p:nvSpPr>
          <p:cNvPr id="130" name="TextShape 11"/>
          <p:cNvSpPr txBox="1"/>
          <p:nvPr/>
        </p:nvSpPr>
        <p:spPr>
          <a:xfrm>
            <a:off x="815400" y="245520"/>
            <a:ext cx="804168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  <a:ea typeface="ＭＳ Ｐゴシック"/>
              </a:rPr>
              <a:t>SQLT Output Overlap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5760" y="1173960"/>
            <a:ext cx="5030280" cy="1100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SQLT Main HTML Diagnostics Report </a:t>
            </a:r>
            <a:r>
              <a:rPr b="1" lang="fr-FR" sz="2800">
                <a:solidFill>
                  <a:srgbClr val="424545"/>
                </a:solidFill>
                <a:latin typeface="Arial"/>
              </a:rPr>
              <a:t>
</a:t>
            </a:r>
            <a:endParaRPr/>
          </a:p>
        </p:txBody>
      </p:sp>
      <p:pic>
        <p:nvPicPr>
          <p:cNvPr descr="" id="13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262560" y="1443960"/>
            <a:ext cx="2881080" cy="194940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What is included in Main Report? 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804240" y="1522080"/>
            <a:ext cx="8229240" cy="3062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/>
              <a:t>Health-checks</a:t>
            </a:r>
            <a:endParaRPr/>
          </a:p>
          <a:p>
            <a:r>
              <a:rPr lang="fr-FR"/>
              <a:t>SQL text</a:t>
            </a:r>
            <a:endParaRPr/>
          </a:p>
          <a:p>
            <a:r>
              <a:rPr lang="fr-FR"/>
              <a:t>Parameters</a:t>
            </a:r>
            <a:endParaRPr/>
          </a:p>
          <a:p>
            <a:r>
              <a:rPr lang="fr-FR"/>
              <a:t>Cursor sharing</a:t>
            </a:r>
            <a:endParaRPr/>
          </a:p>
          <a:p>
            <a:r>
              <a:rPr lang="fr-FR"/>
              <a:t> </a:t>
            </a:r>
            <a:r>
              <a:rPr lang="fr-FR"/>
              <a:t>SQL Tuning Advisor (STA) report</a:t>
            </a:r>
            <a:endParaRPr/>
          </a:p>
          <a:p>
            <a:r>
              <a:rPr lang="fr-FR"/>
              <a:t>Execution plans</a:t>
            </a:r>
            <a:endParaRPr/>
          </a:p>
        </p:txBody>
      </p:sp>
      <p:sp>
        <p:nvSpPr>
          <p:cNvPr id="135" name="TextShape 3"/>
          <p:cNvSpPr txBox="1"/>
          <p:nvPr/>
        </p:nvSpPr>
        <p:spPr>
          <a:xfrm>
            <a:off x="804240" y="102924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Partial list of contents (1/3)</a:t>
            </a:r>
            <a:endParaRPr/>
          </a:p>
        </p:txBody>
      </p:sp>
      <p:pic>
        <p:nvPicPr>
          <p:cNvPr descr="" id="13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873400" y="988920"/>
            <a:ext cx="2876040" cy="333324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50720" y="1414080"/>
            <a:ext cx="5254200" cy="14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ffffff"/>
                </a:solidFill>
                <a:latin typeface="Arial"/>
              </a:rPr>
              <a:t>SQL Tuning made much easier with SQLTXPLAIN (SQLT)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450720" y="2914560"/>
            <a:ext cx="4636800" cy="10472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>
                <a:solidFill>
                  <a:srgbClr val="ffffff"/>
                </a:solidFill>
              </a:rPr>
              <a:t>Carlos Sierra</a:t>
            </a:r>
            <a:r>
              <a:rPr lang="fr-FR">
                <a:solidFill>
                  <a:srgbClr val="ffffff"/>
                </a:solidFill>
              </a:rPr>
              <a:t>
</a:t>
            </a:r>
            <a:r>
              <a:rPr lang="fr-FR">
                <a:solidFill>
                  <a:srgbClr val="ffffff"/>
                </a:solidFill>
              </a:rPr>
              <a:t>Consulting Technical Advisor </a:t>
            </a:r>
            <a:endParaRPr/>
          </a:p>
          <a:p>
            <a:r>
              <a:rPr lang="fr-FR">
                <a:solidFill>
                  <a:srgbClr val="ffffff"/>
                </a:solidFill>
              </a:rPr>
              <a:t>Center of Expertise (CoE)</a:t>
            </a:r>
            <a:endParaRPr/>
          </a:p>
          <a:p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What is included in Main Report? 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804240" y="1522080"/>
            <a:ext cx="8229240" cy="3062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/>
              <a:t>Plan stability</a:t>
            </a:r>
            <a:endParaRPr/>
          </a:p>
          <a:p>
            <a:r>
              <a:rPr lang="fr-FR"/>
              <a:t>Active Session History (ASH)</a:t>
            </a:r>
            <a:endParaRPr/>
          </a:p>
          <a:p>
            <a:r>
              <a:rPr lang="fr-FR"/>
              <a:t>SQL performance metrics</a:t>
            </a:r>
            <a:endParaRPr/>
          </a:p>
          <a:p>
            <a:r>
              <a:rPr lang="fr-FR"/>
              <a:t>SQL Monitor</a:t>
            </a:r>
            <a:endParaRPr/>
          </a:p>
          <a:p>
            <a:r>
              <a:rPr lang="fr-FR"/>
              <a:t>Segment and session statistics</a:t>
            </a:r>
            <a:endParaRPr/>
          </a:p>
          <a:p>
            <a:r>
              <a:rPr lang="fr-FR"/>
              <a:t>Tables</a:t>
            </a:r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804240" y="102924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Partial list of contents (2/3)</a:t>
            </a:r>
            <a:endParaRPr/>
          </a:p>
        </p:txBody>
      </p:sp>
      <p:pic>
        <p:nvPicPr>
          <p:cNvPr descr="" id="14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683600" y="1217520"/>
            <a:ext cx="4047840" cy="285732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What is included in Main Report? 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804240" y="1522080"/>
            <a:ext cx="8229240" cy="3062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/>
              <a:t>Indexes</a:t>
            </a:r>
            <a:endParaRPr/>
          </a:p>
          <a:p>
            <a:r>
              <a:rPr lang="fr-FR"/>
              <a:t>CBO statistics</a:t>
            </a:r>
            <a:endParaRPr/>
          </a:p>
          <a:p>
            <a:r>
              <a:rPr lang="fr-FR"/>
              <a:t>Objects and dependencies</a:t>
            </a:r>
            <a:endParaRPr/>
          </a:p>
          <a:p>
            <a:r>
              <a:rPr lang="fr-FR"/>
              <a:t>Policies</a:t>
            </a:r>
            <a:endParaRPr/>
          </a:p>
          <a:p>
            <a:r>
              <a:rPr lang="fr-FR"/>
              <a:t>Metadata</a:t>
            </a:r>
            <a:endParaRPr/>
          </a:p>
          <a:p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804240" y="102924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Partial list of contents (3/3)</a:t>
            </a:r>
            <a:endParaRPr/>
          </a:p>
        </p:txBody>
      </p:sp>
      <p:pic>
        <p:nvPicPr>
          <p:cNvPr descr="" id="14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987440" y="936360"/>
            <a:ext cx="3249720" cy="324972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819520"/>
            <a:ext cx="2018160" cy="1813680"/>
          </a:xfrm>
          <a:prstGeom prst="rect">
            <a:avLst/>
          </a:prstGeom>
        </p:spPr>
      </p:pic>
      <p:sp>
        <p:nvSpPr>
          <p:cNvPr id="146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Navigating the SQLT Main Report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603720" y="1522080"/>
            <a:ext cx="2900880" cy="30621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Arial"/>
              <a:buAutoNum type="arabicPeriod"/>
            </a:pPr>
            <a:r>
              <a:rPr lang="fr-FR"/>
              <a:t>SQL Text</a:t>
            </a:r>
            <a:endParaRPr/>
          </a:p>
          <a:p>
            <a:pPr>
              <a:buSzPct val="45000"/>
              <a:buFont typeface="Arial"/>
              <a:buAutoNum type="arabicPeriod"/>
            </a:pPr>
            <a:r>
              <a:rPr lang="fr-FR"/>
              <a:t>Plans Summary</a:t>
            </a:r>
            <a:endParaRPr/>
          </a:p>
          <a:p>
            <a:pPr>
              <a:buSzPct val="45000"/>
              <a:buFont typeface="Arial"/>
              <a:buAutoNum type="arabicPeriod"/>
            </a:pPr>
            <a:r>
              <a:rPr lang="fr-FR"/>
              <a:t>Observations</a:t>
            </a:r>
            <a:endParaRPr/>
          </a:p>
          <a:p>
            <a:pPr>
              <a:buSzPct val="45000"/>
              <a:buFont typeface="Arial"/>
              <a:buAutoNum type="arabicPeriod"/>
            </a:pPr>
            <a:r>
              <a:rPr lang="fr-FR"/>
              <a:t>Branch as per findings</a:t>
            </a:r>
            <a:endParaRPr/>
          </a:p>
          <a:p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613440" y="1029240"/>
            <a:ext cx="238680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Typical Navigation</a:t>
            </a:r>
            <a:endParaRPr/>
          </a:p>
        </p:txBody>
      </p:sp>
      <p:pic>
        <p:nvPicPr>
          <p:cNvPr descr="" id="149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27880" y="733680"/>
            <a:ext cx="5145840" cy="3773520"/>
          </a:xfrm>
          <a:prstGeom prst="rect">
            <a:avLst/>
          </a:prstGeom>
        </p:spPr>
      </p:pic>
      <p:sp>
        <p:nvSpPr>
          <p:cNvPr id="150" name="CustomShape 4"/>
          <p:cNvSpPr/>
          <p:nvPr/>
        </p:nvSpPr>
        <p:spPr>
          <a:xfrm>
            <a:off x="3904560" y="1235160"/>
            <a:ext cx="1054800" cy="371880"/>
          </a:xfrm>
          <a:prstGeom prst="ellips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51" name="CustomShape 5"/>
          <p:cNvSpPr/>
          <p:nvPr/>
        </p:nvSpPr>
        <p:spPr>
          <a:xfrm>
            <a:off x="5792040" y="1186560"/>
            <a:ext cx="1054800" cy="371880"/>
          </a:xfrm>
          <a:prstGeom prst="ellipse">
            <a:avLst/>
          </a:prstGeom>
          <a:ln w="38160">
            <a:solidFill>
              <a:srgbClr val="000000"/>
            </a:solidFill>
            <a:round/>
          </a:ln>
        </p:spPr>
      </p:sp>
    </p:spTree>
  </p:cSld>
  <p:transition spd="med"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Demonstration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804240" y="102924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Main Report Navigation</a:t>
            </a:r>
            <a:endParaRPr/>
          </a:p>
        </p:txBody>
      </p:sp>
      <p:pic>
        <p:nvPicPr>
          <p:cNvPr descr="" id="15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352600"/>
            <a:ext cx="3152520" cy="2273040"/>
          </a:xfrm>
          <a:prstGeom prst="rect">
            <a:avLst/>
          </a:prstGeom>
        </p:spPr>
      </p:pic>
      <p:sp>
        <p:nvSpPr>
          <p:cNvPr id="155" name="TextShape 3"/>
          <p:cNvSpPr txBox="1"/>
          <p:nvPr/>
        </p:nvSpPr>
        <p:spPr>
          <a:xfrm>
            <a:off x="804240" y="1522080"/>
            <a:ext cx="8229240" cy="3062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/>
              <a:t>SQLT XTRACT</a:t>
            </a:r>
            <a:endParaRPr/>
          </a:p>
          <a:p>
            <a:r>
              <a:rPr lang="fr-FR"/>
              <a:t>SQLT XECUTE</a:t>
            </a:r>
            <a:endParaRPr/>
          </a:p>
        </p:txBody>
      </p:sp>
      <p:pic>
        <p:nvPicPr>
          <p:cNvPr descr="" id="156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827880" y="733680"/>
            <a:ext cx="5145840" cy="3773520"/>
          </a:xfrm>
          <a:prstGeom prst="rect">
            <a:avLst/>
          </a:prstGeom>
        </p:spPr>
      </p:pic>
      <p:sp>
        <p:nvSpPr>
          <p:cNvPr id="157" name="CustomShape 4"/>
          <p:cNvSpPr/>
          <p:nvPr/>
        </p:nvSpPr>
        <p:spPr>
          <a:xfrm>
            <a:off x="3904560" y="1235160"/>
            <a:ext cx="1054800" cy="371880"/>
          </a:xfrm>
          <a:prstGeom prst="ellips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58" name="CustomShape 5"/>
          <p:cNvSpPr/>
          <p:nvPr/>
        </p:nvSpPr>
        <p:spPr>
          <a:xfrm>
            <a:off x="5792040" y="1186560"/>
            <a:ext cx="1054800" cy="371880"/>
          </a:xfrm>
          <a:prstGeom prst="ellipse">
            <a:avLst/>
          </a:prstGeom>
          <a:ln w="38160">
            <a:solidFill>
              <a:srgbClr val="000000"/>
            </a:solidFill>
            <a:round/>
          </a:ln>
        </p:spPr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-5760" y="0"/>
            <a:ext cx="9149400" cy="4632840"/>
          </a:xfrm>
          <a:prstGeom prst="rect">
            <a:avLst/>
          </a:prstGeom>
        </p:spPr>
      </p:pic>
      <p:sp>
        <p:nvSpPr>
          <p:cNvPr id="160" name="TextShape 1"/>
          <p:cNvSpPr txBox="1"/>
          <p:nvPr/>
        </p:nvSpPr>
        <p:spPr>
          <a:xfrm>
            <a:off x="1238040" y="193320"/>
            <a:ext cx="7581600" cy="7056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 </a:t>
            </a:r>
            <a:r>
              <a:rPr b="1" lang="fr-FR" sz="4800">
                <a:solidFill>
                  <a:srgbClr val="5e564f"/>
                </a:solidFill>
                <a:latin typeface="Arial"/>
              </a:rPr>
              <a:t>Summary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062840" y="265680"/>
            <a:ext cx="2080800" cy="2074680"/>
          </a:xfrm>
          <a:prstGeom prst="rect">
            <a:avLst/>
          </a:prstGeom>
        </p:spPr>
      </p:pic>
      <p:sp>
        <p:nvSpPr>
          <p:cNvPr id="162" name="TextShape 1"/>
          <p:cNvSpPr txBox="1"/>
          <p:nvPr/>
        </p:nvSpPr>
        <p:spPr>
          <a:xfrm>
            <a:off x="804240" y="320040"/>
            <a:ext cx="8229240" cy="370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400">
                <a:solidFill>
                  <a:srgbClr val="424545"/>
                </a:solidFill>
                <a:latin typeface="Arial"/>
              </a:rPr>
              <a:t>SQL Tuning made easier with SQLTXPLAIN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804240" y="1373400"/>
            <a:ext cx="8229240" cy="3062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/>
              <a:t>Full collection of SQL tuning diagnostics</a:t>
            </a:r>
            <a:endParaRPr/>
          </a:p>
          <a:p>
            <a:r>
              <a:rPr lang="fr-FR"/>
              <a:t>Consolidated into an easy-to-navigate html report</a:t>
            </a:r>
            <a:endParaRPr/>
          </a:p>
          <a:p>
            <a:r>
              <a:rPr lang="fr-FR"/>
              <a:t>Consistent view </a:t>
            </a:r>
            <a:endParaRPr/>
          </a:p>
          <a:p>
            <a:r>
              <a:rPr lang="fr-FR"/>
              <a:t>Allow </a:t>
            </a:r>
            <a:r>
              <a:rPr b="1" lang="fr-FR"/>
              <a:t>offline</a:t>
            </a:r>
            <a:r>
              <a:rPr lang="fr-FR"/>
              <a:t> expert analysis</a:t>
            </a:r>
            <a:endParaRPr/>
          </a:p>
          <a:p>
            <a:r>
              <a:rPr lang="fr-FR"/>
              <a:t>Over a hundred health-checks around the SQL statement</a:t>
            </a:r>
            <a:endParaRPr/>
          </a:p>
          <a:p>
            <a:r>
              <a:rPr lang="fr-FR"/>
              <a:t>Some with pointers to particular notes or bugs</a:t>
            </a:r>
            <a:endParaRPr/>
          </a:p>
          <a:p>
            <a:r>
              <a:rPr lang="fr-FR"/>
              <a:t>Automatic SQL tuning test case (TC) extraction</a:t>
            </a:r>
            <a:endParaRPr/>
          </a:p>
          <a:p>
            <a:r>
              <a:rPr lang="fr-FR"/>
              <a:t>Allow WHAT-IF evaluations on a test environment</a:t>
            </a:r>
            <a:endParaRPr/>
          </a:p>
          <a:p>
            <a:r>
              <a:rPr lang="fr-FR"/>
              <a:t>Dynamic readme with commands for further diagnostics</a:t>
            </a:r>
            <a:endParaRPr/>
          </a:p>
        </p:txBody>
      </p:sp>
      <p:sp>
        <p:nvSpPr>
          <p:cNvPr id="164" name="TextShape 3"/>
          <p:cNvSpPr txBox="1"/>
          <p:nvPr/>
        </p:nvSpPr>
        <p:spPr>
          <a:xfrm>
            <a:off x="804240" y="95472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How is that?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42360" y="1488960"/>
            <a:ext cx="2299320" cy="2897280"/>
          </a:xfrm>
          <a:prstGeom prst="rect">
            <a:avLst/>
          </a:prstGeom>
        </p:spPr>
      </p:pic>
      <p:sp>
        <p:nvSpPr>
          <p:cNvPr id="166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Want to master SQLTXPLAIN?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804240" y="102240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Book: Oracle SQL Tuning with Oracle SQLTXPLAIN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804240" y="1522080"/>
            <a:ext cx="8229240" cy="3062160"/>
          </a:xfrm>
          <a:prstGeom prst="rect">
            <a:avLst/>
          </a:prstGeom>
        </p:spPr>
        <p:txBody>
          <a:bodyPr bIns="0" lIns="0" rIns="0" tIns="0"/>
          <a:p>
            <a:pPr>
              <a:buSzPct val="85000"/>
              <a:buFont typeface="Wingdings"/>
              <a:buChar char="§"/>
            </a:pPr>
            <a:r>
              <a:rPr lang="fr-FR" sz="2000">
                <a:solidFill>
                  <a:srgbClr val="424545"/>
                </a:solidFill>
                <a:latin typeface="Arial"/>
              </a:rPr>
              <a:t>Author: </a:t>
            </a:r>
            <a:r>
              <a:rPr b="1" lang="fr-FR" sz="2000">
                <a:solidFill>
                  <a:srgbClr val="424545"/>
                </a:solidFill>
                <a:latin typeface="Arial"/>
              </a:rPr>
              <a:t>Stelios Charalambides</a:t>
            </a:r>
            <a:endParaRPr/>
          </a:p>
          <a:p>
            <a:pPr>
              <a:buSzPct val="85000"/>
              <a:buFont typeface="Wingdings"/>
              <a:buChar char="§"/>
            </a:pPr>
            <a:r>
              <a:rPr lang="fr-FR" sz="2000">
                <a:solidFill>
                  <a:srgbClr val="424545"/>
                </a:solidFill>
                <a:latin typeface="Arial"/>
              </a:rPr>
              <a:t>Released: March 20, 2013</a:t>
            </a:r>
            <a:endParaRPr/>
          </a:p>
          <a:p>
            <a:pPr>
              <a:buSzPct val="85000"/>
              <a:buFont typeface="Wingdings"/>
              <a:buChar char="§"/>
            </a:pPr>
            <a:r>
              <a:rPr lang="fr-FR" sz="2000">
                <a:solidFill>
                  <a:srgbClr val="424545"/>
                </a:solidFill>
                <a:latin typeface="Arial"/>
              </a:rPr>
              <a:t>Level: Intermediate</a:t>
            </a:r>
            <a:endParaRPr/>
          </a:p>
          <a:p>
            <a:pPr>
              <a:buSzPct val="85000"/>
              <a:buFont typeface="Wingdings"/>
              <a:buChar char="§"/>
            </a:pPr>
            <a:r>
              <a:rPr lang="fr-FR" sz="2000">
                <a:solidFill>
                  <a:srgbClr val="424545"/>
                </a:solidFill>
                <a:latin typeface="Arial"/>
              </a:rPr>
              <a:t>Available</a:t>
            </a:r>
            <a:endParaRPr/>
          </a:p>
          <a:p>
            <a:pPr lvl="1">
              <a:buSzPct val="85000"/>
              <a:buFont typeface="Wingdings"/>
              <a:buChar char="§"/>
            </a:pPr>
            <a:r>
              <a:rPr lang="fr-FR" sz="2000">
                <a:solidFill>
                  <a:srgbClr val="424545"/>
                </a:solidFill>
                <a:latin typeface="Arial"/>
              </a:rPr>
              <a:t>Apress</a:t>
            </a:r>
            <a:endParaRPr/>
          </a:p>
          <a:p>
            <a:pPr lvl="1">
              <a:buSzPct val="85000"/>
              <a:buFont typeface="Wingdings"/>
              <a:buChar char="§"/>
            </a:pPr>
            <a:r>
              <a:rPr lang="fr-FR" sz="2000">
                <a:solidFill>
                  <a:srgbClr val="424545"/>
                </a:solidFill>
                <a:latin typeface="Arial"/>
              </a:rPr>
              <a:t>Amazon</a:t>
            </a:r>
            <a:endParaRPr/>
          </a:p>
          <a:p>
            <a:pPr lvl="1">
              <a:buSzPct val="85000"/>
              <a:buFont typeface="Wingdings"/>
              <a:buChar char="§"/>
            </a:pPr>
            <a:r>
              <a:rPr lang="fr-FR" sz="2000">
                <a:solidFill>
                  <a:srgbClr val="424545"/>
                </a:solidFill>
                <a:latin typeface="Arial"/>
              </a:rPr>
              <a:t>Barnes&amp;Noble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Eager to master SQL Tuning?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804240" y="1522080"/>
            <a:ext cx="8229240" cy="3062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/>
              <a:t>Jonathan Lewis</a:t>
            </a:r>
            <a:endParaRPr/>
          </a:p>
          <a:p>
            <a:r>
              <a:rPr lang="fr-FR"/>
              <a:t>Maria Colgan</a:t>
            </a:r>
            <a:endParaRPr/>
          </a:p>
          <a:p>
            <a:r>
              <a:rPr lang="fr-FR"/>
              <a:t>Tom Kyte</a:t>
            </a:r>
            <a:endParaRPr/>
          </a:p>
          <a:p>
            <a:r>
              <a:rPr lang="fr-FR"/>
              <a:t>Wolfgang Breitling</a:t>
            </a:r>
            <a:endParaRPr/>
          </a:p>
          <a:p>
            <a:r>
              <a:rPr lang="fr-FR"/>
              <a:t>Cary Millsap</a:t>
            </a:r>
            <a:endParaRPr/>
          </a:p>
          <a:p>
            <a:r>
              <a:rPr lang="fr-FR"/>
              <a:t>Christian Antognini</a:t>
            </a:r>
            <a:endParaRPr/>
          </a:p>
          <a:p>
            <a:r>
              <a:rPr lang="fr-FR"/>
              <a:t>Guy Harrison</a:t>
            </a:r>
            <a:endParaRPr/>
          </a:p>
          <a:p>
            <a:r>
              <a:rPr lang="fr-FR"/>
              <a:t>Karen Morton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804240" y="102924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 u="sng">
                <a:solidFill>
                  <a:srgbClr val="ff1414"/>
                </a:solidFill>
              </a:rPr>
              <a:t>Some</a:t>
            </a:r>
            <a:r>
              <a:rPr lang="fr-FR" sz="2000">
                <a:solidFill>
                  <a:srgbClr val="ff1414"/>
                </a:solidFill>
              </a:rPr>
              <a:t> SQL Tuning Gurus (Google them!)</a:t>
            </a:r>
            <a:endParaRPr/>
          </a:p>
        </p:txBody>
      </p:sp>
      <p:pic>
        <p:nvPicPr>
          <p:cNvPr descr="" id="17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427920" y="1639080"/>
            <a:ext cx="3515760" cy="2778840"/>
          </a:xfrm>
          <a:prstGeom prst="rect">
            <a:avLst/>
          </a:prstGeom>
        </p:spPr>
      </p:pic>
      <p:pic>
        <p:nvPicPr>
          <p:cNvPr descr="" id="17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154280" y="0"/>
            <a:ext cx="1989360" cy="132372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My Oracle Support Notes and Contact Info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804240" y="1522080"/>
            <a:ext cx="5646960" cy="24908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fr-FR"/>
              <a:t>215187.1</a:t>
            </a:r>
            <a:r>
              <a:rPr lang="fr-FR"/>
              <a:t> SQLTXPLAIN (SQLT) Tool Download</a:t>
            </a:r>
            <a:endParaRPr/>
          </a:p>
          <a:p>
            <a:r>
              <a:rPr lang="fr-FR"/>
              <a:t>1454160.1 SQLTXPLAIN (SQLT) FAQ</a:t>
            </a:r>
            <a:endParaRPr/>
          </a:p>
        </p:txBody>
      </p:sp>
      <p:sp>
        <p:nvSpPr>
          <p:cNvPr id="176" name="TextShape 3"/>
          <p:cNvSpPr txBox="1"/>
          <p:nvPr/>
        </p:nvSpPr>
        <p:spPr>
          <a:xfrm>
            <a:off x="804240" y="102924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MOS (Metalink) Notes</a:t>
            </a:r>
            <a:endParaRPr/>
          </a:p>
        </p:txBody>
      </p:sp>
      <p:pic>
        <p:nvPicPr>
          <p:cNvPr descr="" id="17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119040" y="2544840"/>
            <a:ext cx="2466720" cy="1847520"/>
          </a:xfrm>
          <a:prstGeom prst="rect">
            <a:avLst/>
          </a:prstGeom>
        </p:spPr>
      </p:pic>
      <p:sp>
        <p:nvSpPr>
          <p:cNvPr id="178" name="CustomShape 4"/>
          <p:cNvSpPr/>
          <p:nvPr/>
        </p:nvSpPr>
        <p:spPr>
          <a:xfrm>
            <a:off x="5046120" y="2859840"/>
            <a:ext cx="3394800" cy="13478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85000"/>
              <a:buFont typeface="Wingdings"/>
              <a:buChar char="§"/>
            </a:pPr>
            <a:r>
              <a:rPr lang="fr-FR" sz="2000">
                <a:solidFill>
                  <a:srgbClr val="424545"/>
                </a:solidFill>
                <a:latin typeface="Arial"/>
              </a:rPr>
              <a:t>carlos.sierra@oracle.com</a:t>
            </a:r>
            <a:endParaRPr/>
          </a:p>
          <a:p>
            <a:pPr>
              <a:lnSpc>
                <a:spcPct val="100000"/>
              </a:lnSpc>
              <a:buSzPct val="85000"/>
              <a:buFont typeface="Wingdings"/>
              <a:buChar char="§"/>
            </a:pPr>
            <a:r>
              <a:rPr lang="fr-FR" sz="2000">
                <a:solidFill>
                  <a:srgbClr val="424545"/>
                </a:solidFill>
                <a:latin typeface="Arial"/>
              </a:rPr>
              <a:t>http://carlos-sierra.net</a:t>
            </a:r>
            <a:endParaRPr/>
          </a:p>
          <a:p>
            <a:pPr>
              <a:lnSpc>
                <a:spcPct val="100000"/>
              </a:lnSpc>
              <a:buSzPct val="85000"/>
              <a:buFont typeface="Wingdings"/>
              <a:buChar char="§"/>
            </a:pPr>
            <a:r>
              <a:rPr lang="fr-FR" sz="2000">
                <a:solidFill>
                  <a:srgbClr val="424545"/>
                </a:solidFill>
                <a:latin typeface="Arial"/>
              </a:rPr>
              <a:t>@csierra_usa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7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6638040" y="3050640"/>
            <a:ext cx="2505600" cy="1570320"/>
          </a:xfrm>
          <a:prstGeom prst="rect">
            <a:avLst/>
          </a:prstGeom>
        </p:spPr>
      </p:pic>
      <p:pic>
        <p:nvPicPr>
          <p:cNvPr descr="" id="6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73960" y="0"/>
            <a:ext cx="1669680" cy="1434960"/>
          </a:xfrm>
          <a:prstGeom prst="rect">
            <a:avLst/>
          </a:prstGeom>
        </p:spPr>
      </p:pic>
      <p:sp>
        <p:nvSpPr>
          <p:cNvPr id="69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Carlos Sierra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804240" y="1522080"/>
            <a:ext cx="8229240" cy="1892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fr-FR"/>
              <a:t>SQL Tuner handyman</a:t>
            </a:r>
            <a:r>
              <a:rPr lang="fr-FR"/>
              <a:t>: developer, advisor, trainer, support</a:t>
            </a:r>
            <a:endParaRPr/>
          </a:p>
          <a:p>
            <a:r>
              <a:rPr lang="fr-FR"/>
              <a:t>IT: </a:t>
            </a:r>
            <a:r>
              <a:rPr b="1" lang="fr-FR"/>
              <a:t>Oracle</a:t>
            </a:r>
            <a:r>
              <a:rPr lang="fr-FR"/>
              <a:t>(17), UNISYS(12), Ford(3), others(3)</a:t>
            </a:r>
            <a:endParaRPr/>
          </a:p>
          <a:p>
            <a:r>
              <a:rPr b="1" lang="fr-FR"/>
              <a:t>Florida</a:t>
            </a:r>
            <a:r>
              <a:rPr lang="fr-FR"/>
              <a:t>(17), Venezuela(3), Puerto Rico(6), Michigan(1), Mexico(X)</a:t>
            </a:r>
            <a:endParaRPr/>
          </a:p>
          <a:p>
            <a:r>
              <a:rPr lang="fr-FR"/>
              <a:t>Tools: </a:t>
            </a:r>
            <a:r>
              <a:rPr b="1" lang="fr-FR"/>
              <a:t>SQLTXPLAIN</a:t>
            </a:r>
            <a:r>
              <a:rPr lang="fr-FR"/>
              <a:t>(SQLT), SQLHC, TRCANLZR(TRCA), others</a:t>
            </a:r>
            <a:endParaRPr/>
          </a:p>
          <a:p>
            <a:r>
              <a:rPr lang="fr-FR"/>
              <a:t>Motto: </a:t>
            </a:r>
            <a:r>
              <a:rPr b="1" lang="fr-FR"/>
              <a:t>Life is good!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71" name="TextShape 3"/>
          <p:cNvSpPr txBox="1"/>
          <p:nvPr/>
        </p:nvSpPr>
        <p:spPr>
          <a:xfrm>
            <a:off x="804240" y="102924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Oracle Server Technologies(ST) Center of Expertise(CoE)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804240" y="1522080"/>
            <a:ext cx="8229240" cy="3062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/>
              <a:t>Introduction</a:t>
            </a:r>
            <a:endParaRPr/>
          </a:p>
          <a:p>
            <a:r>
              <a:rPr lang="fr-FR"/>
              <a:t>Installation</a:t>
            </a:r>
            <a:endParaRPr/>
          </a:p>
          <a:p>
            <a:r>
              <a:rPr lang="fr-FR"/>
              <a:t>Main methods</a:t>
            </a:r>
            <a:endParaRPr/>
          </a:p>
          <a:p>
            <a:r>
              <a:rPr lang="fr-FR"/>
              <a:t>XTRACT, XECUTE and XTRXEC</a:t>
            </a:r>
            <a:endParaRPr/>
          </a:p>
          <a:p>
            <a:r>
              <a:rPr lang="fr-FR"/>
              <a:t>XTRSBY and XPLAIN</a:t>
            </a:r>
            <a:endParaRPr/>
          </a:p>
          <a:p>
            <a:r>
              <a:rPr lang="fr-FR"/>
              <a:t>XPREXT and XPREXC</a:t>
            </a:r>
            <a:endParaRPr/>
          </a:p>
          <a:p>
            <a:r>
              <a:rPr lang="fr-FR"/>
              <a:t>Main HTML diagnostics report</a:t>
            </a:r>
            <a:endParaRPr/>
          </a:p>
          <a:p>
            <a:endParaRPr/>
          </a:p>
        </p:txBody>
      </p:sp>
      <p:sp>
        <p:nvSpPr>
          <p:cNvPr id="74" name="TextShape 3"/>
          <p:cNvSpPr txBox="1"/>
          <p:nvPr/>
        </p:nvSpPr>
        <p:spPr>
          <a:xfrm>
            <a:off x="804240" y="102924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SQL Tuning made much easier with SQLTXPLAIN (SQLT)</a:t>
            </a:r>
            <a:endParaRPr/>
          </a:p>
        </p:txBody>
      </p:sp>
      <p:pic>
        <p:nvPicPr>
          <p:cNvPr descr="" id="7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803920" y="2104920"/>
            <a:ext cx="3339720" cy="202932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5760" y="1173960"/>
            <a:ext cx="5030280" cy="1100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SQLTXPLAIN (SQLT) Introduction </a:t>
            </a:r>
            <a:r>
              <a:rPr b="1" lang="fr-FR" sz="2800">
                <a:solidFill>
                  <a:srgbClr val="424545"/>
                </a:solidFill>
                <a:latin typeface="Arial"/>
              </a:rPr>
              <a:t>
</a:t>
            </a:r>
            <a:endParaRPr/>
          </a:p>
        </p:txBody>
      </p:sp>
      <p:pic>
        <p:nvPicPr>
          <p:cNvPr descr="" id="7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262560" y="1352160"/>
            <a:ext cx="2881080" cy="218124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71640" y="3148200"/>
            <a:ext cx="637920" cy="637920"/>
          </a:xfrm>
          <a:prstGeom prst="rect">
            <a:avLst/>
          </a:prstGeom>
        </p:spPr>
      </p:pic>
      <p:sp>
        <p:nvSpPr>
          <p:cNvPr id="79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What is SQLTXPLAIN (SQLT)?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804240" y="1373400"/>
            <a:ext cx="8229240" cy="23832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/>
              <a:t>Add-on (MOS 215187.1)</a:t>
            </a:r>
            <a:endParaRPr/>
          </a:p>
          <a:p>
            <a:r>
              <a:rPr lang="fr-FR"/>
              <a:t>11g/10g</a:t>
            </a:r>
            <a:endParaRPr/>
          </a:p>
          <a:p>
            <a:r>
              <a:rPr lang="fr-FR"/>
              <a:t>Linux, UNIX, Windows</a:t>
            </a:r>
            <a:endParaRPr/>
          </a:p>
          <a:p>
            <a:r>
              <a:rPr lang="fr-FR"/>
              <a:t>Single instance, RAC, Exadata</a:t>
            </a:r>
            <a:endParaRPr/>
          </a:p>
          <a:p>
            <a:r>
              <a:rPr lang="fr-FR"/>
              <a:t>Easy to install and execute</a:t>
            </a:r>
            <a:endParaRPr/>
          </a:p>
          <a:p>
            <a:r>
              <a:rPr lang="fr-FR"/>
              <a:t>        </a:t>
            </a:r>
            <a:r>
              <a:rPr lang="fr-FR"/>
              <a:t>download and use</a:t>
            </a:r>
            <a:endParaRPr/>
          </a:p>
          <a:p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804240" y="88020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Tool to diagnose SQL statements performing poorly</a:t>
            </a:r>
            <a:endParaRPr/>
          </a:p>
        </p:txBody>
      </p:sp>
      <p:pic>
        <p:nvPicPr>
          <p:cNvPr descr="" id="8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76920" y="2783160"/>
            <a:ext cx="2466720" cy="1847520"/>
          </a:xfrm>
          <a:prstGeom prst="rect">
            <a:avLst/>
          </a:prstGeom>
        </p:spPr>
      </p:pic>
      <p:pic>
        <p:nvPicPr>
          <p:cNvPr descr="" id="83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296120" y="0"/>
            <a:ext cx="1847520" cy="13856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277040" y="0"/>
            <a:ext cx="1866600" cy="1866600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SQLTXPLAIN (SQLT) benefits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04240" y="1437120"/>
            <a:ext cx="8229240" cy="3062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/>
              <a:t>Collect SQL tuning diagnostics for one SQL statement</a:t>
            </a:r>
            <a:endParaRPr/>
          </a:p>
          <a:p>
            <a:r>
              <a:rPr lang="fr-FR"/>
              <a:t>Over a hundred health-checks (HC) around the SQL statement</a:t>
            </a:r>
            <a:endParaRPr/>
          </a:p>
          <a:p>
            <a:r>
              <a:rPr lang="fr-FR"/>
              <a:t>If Oracle Tuning or Diagnostics Pack are properly licensed</a:t>
            </a:r>
            <a:endParaRPr/>
          </a:p>
          <a:p>
            <a:r>
              <a:rPr lang="fr-FR"/>
              <a:t>Invokes SQL Tuning Advisor (STA)</a:t>
            </a:r>
            <a:endParaRPr/>
          </a:p>
          <a:p>
            <a:r>
              <a:rPr lang="fr-FR"/>
              <a:t>Includes Active Session History (ASH) and SQL Monitor Report</a:t>
            </a:r>
            <a:endParaRPr/>
          </a:p>
          <a:p>
            <a:r>
              <a:rPr lang="fr-FR"/>
              <a:t>Includes Automatic Workload Repository (AWR)</a:t>
            </a:r>
            <a:endParaRPr/>
          </a:p>
          <a:p>
            <a:r>
              <a:rPr lang="fr-FR"/>
              <a:t>Automatic SQL tuning test case (TC) extraction</a:t>
            </a:r>
            <a:endParaRPr/>
          </a:p>
          <a:p>
            <a:r>
              <a:rPr b="1" lang="fr-FR"/>
              <a:t>SQLT helps to expedite SQL tuning process</a:t>
            </a:r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804240" y="94428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What is in it for me?</a:t>
            </a:r>
            <a:endParaRPr/>
          </a:p>
        </p:txBody>
      </p:sp>
      <p:pic>
        <p:nvPicPr>
          <p:cNvPr descr="" id="8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156440" y="3481560"/>
            <a:ext cx="1310760" cy="113328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04240" y="245520"/>
            <a:ext cx="8229240" cy="76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SQLTXPLAIN (SQLT) mechanics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04240" y="1522080"/>
            <a:ext cx="8229240" cy="3062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/>
              <a:t>3 + 4 main methods to analyze one SQL statement</a:t>
            </a:r>
            <a:endParaRPr/>
          </a:p>
          <a:p>
            <a:r>
              <a:rPr lang="fr-FR"/>
              <a:t>Inputs one SQL statement and outputs one zip file</a:t>
            </a:r>
            <a:endParaRPr/>
          </a:p>
          <a:p>
            <a:r>
              <a:rPr lang="fr-FR"/>
              <a:t>Output contains a main html report and other files</a:t>
            </a:r>
            <a:endParaRPr/>
          </a:p>
          <a:p>
            <a:r>
              <a:rPr lang="fr-FR"/>
              <a:t>AWR, ADDM, ASH, 10053, 10046, TKPROF, etc.</a:t>
            </a:r>
            <a:endParaRPr/>
          </a:p>
          <a:p>
            <a:r>
              <a:rPr lang="fr-FR"/>
              <a:t>Exports SQL tuning test cases</a:t>
            </a:r>
            <a:endParaRPr/>
          </a:p>
          <a:p>
            <a:r>
              <a:rPr lang="fr-FR"/>
              <a:t>SQLT TC and TCX</a:t>
            </a:r>
            <a:endParaRPr/>
          </a:p>
          <a:p>
            <a:r>
              <a:rPr lang="fr-FR"/>
              <a:t>11g Test Case Builder (TCB)</a:t>
            </a:r>
            <a:endParaRPr/>
          </a:p>
          <a:p>
            <a:r>
              <a:rPr b="1" lang="fr-FR"/>
              <a:t>SQLT installs its own two schemas and objects on them!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804240" y="1029240"/>
            <a:ext cx="8229240" cy="304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000">
                <a:solidFill>
                  <a:srgbClr val="ff1414"/>
                </a:solidFill>
              </a:rPr>
              <a:t>How does it work?</a:t>
            </a:r>
            <a:endParaRPr/>
          </a:p>
        </p:txBody>
      </p:sp>
      <p:pic>
        <p:nvPicPr>
          <p:cNvPr descr="" id="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248600" y="0"/>
            <a:ext cx="1895040" cy="284688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5760" y="1173960"/>
            <a:ext cx="5030280" cy="1100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fr-FR" sz="2800">
                <a:solidFill>
                  <a:srgbClr val="424545"/>
                </a:solidFill>
                <a:latin typeface="Arial"/>
              </a:rPr>
              <a:t>SQLT Installation </a:t>
            </a:r>
            <a:r>
              <a:rPr b="1" lang="fr-FR" sz="2800">
                <a:solidFill>
                  <a:srgbClr val="424545"/>
                </a:solidFill>
                <a:latin typeface="Arial"/>
              </a:rPr>
              <a:t>
</a:t>
            </a:r>
            <a:endParaRPr/>
          </a:p>
        </p:txBody>
      </p:sp>
      <p:pic>
        <p:nvPicPr>
          <p:cNvPr descr="" id="9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262560" y="1371240"/>
            <a:ext cx="2881080" cy="209556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