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3" r:id="rId4"/>
    <p:sldId id="266" r:id="rId5"/>
    <p:sldId id="267" r:id="rId6"/>
    <p:sldId id="265" r:id="rId7"/>
    <p:sldId id="268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12/14/2023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12/14/2023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12/14/2023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12/14/2023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IN UNION PARK FOR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Darwin </a:t>
            </a:r>
            <a:r>
              <a:rPr lang="en-US" dirty="0" err="1"/>
              <a:t>Stahlback</a:t>
            </a:r>
            <a:r>
              <a:rPr lang="en-US" dirty="0"/>
              <a:t> / Marcus Haldane - STAT360</a:t>
            </a:r>
          </a:p>
        </p:txBody>
      </p:sp>
      <p:pic>
        <p:nvPicPr>
          <p:cNvPr id="4" name="Picture 3" descr="pickpocketing and breaking and entering">
            <a:extLst>
              <a:ext uri="{FF2B5EF4-FFF2-40B4-BE49-F238E27FC236}">
                <a16:creationId xmlns:a16="http://schemas.microsoft.com/office/drawing/2014/main" id="{FA8F8D8D-BF91-B280-0213-83F550EB2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63" y="1015365"/>
            <a:ext cx="4027037" cy="2268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4862" y="1617065"/>
            <a:ext cx="5839777" cy="326449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"/>
              </a:rPr>
              <a:t>C</a:t>
            </a:r>
            <a:r>
              <a:rPr lang="en-US" b="0" i="0" dirty="0">
                <a:effectLst/>
                <a:latin typeface="Helvetica Neue"/>
              </a:rPr>
              <a:t>hi-squared value of 534.575</a:t>
            </a:r>
            <a:endParaRPr lang="en-US" dirty="0"/>
          </a:p>
          <a:p>
            <a:pPr lvl="0"/>
            <a:r>
              <a:rPr lang="en-US" b="0" i="0" dirty="0">
                <a:effectLst/>
                <a:latin typeface="Helvetica Neue"/>
              </a:rPr>
              <a:t>37 degrees of freedom</a:t>
            </a:r>
            <a:endParaRPr lang="en-US" dirty="0"/>
          </a:p>
          <a:p>
            <a:pPr lvl="0"/>
            <a:r>
              <a:rPr lang="en-US" b="0" i="0" dirty="0">
                <a:effectLst/>
                <a:latin typeface="Helvetica Neue"/>
              </a:rPr>
              <a:t> p-value of 0.000</a:t>
            </a:r>
          </a:p>
          <a:p>
            <a:pPr lvl="0"/>
            <a:r>
              <a:rPr lang="en-US" dirty="0">
                <a:latin typeface="Helvetica Neue"/>
              </a:rPr>
              <a:t>Each factor </a:t>
            </a:r>
            <a:r>
              <a:rPr lang="en-US" dirty="0" err="1">
                <a:latin typeface="Helvetica Neue"/>
              </a:rPr>
              <a:t>pvalue</a:t>
            </a:r>
            <a:r>
              <a:rPr lang="en-US" dirty="0">
                <a:latin typeface="Helvetica Neue"/>
              </a:rPr>
              <a:t> &lt; .05 (0.000)</a:t>
            </a:r>
          </a:p>
          <a:p>
            <a:pPr lvl="0"/>
            <a:r>
              <a:rPr lang="en-US" dirty="0">
                <a:latin typeface="Helvetica Neue"/>
              </a:rPr>
              <a:t>Each retained Dim. </a:t>
            </a:r>
            <a:r>
              <a:rPr lang="en-US" dirty="0" err="1">
                <a:latin typeface="Helvetica Neue"/>
              </a:rPr>
              <a:t>Pvalue</a:t>
            </a:r>
            <a:r>
              <a:rPr lang="en-US" dirty="0">
                <a:latin typeface="Helvetica Neue"/>
              </a:rPr>
              <a:t> &gt; 0.05</a:t>
            </a:r>
          </a:p>
          <a:p>
            <a:pPr lvl="1"/>
            <a:r>
              <a:rPr lang="en-US" dirty="0">
                <a:latin typeface="Helvetica Neue"/>
              </a:rPr>
              <a:t>All factors are all statistically significant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D49C59-597B-7C42-FA70-B0D6DC9E9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1" r="1" b="7378"/>
          <a:stretch/>
        </p:blipFill>
        <p:spPr>
          <a:xfrm>
            <a:off x="6684922" y="1965960"/>
            <a:ext cx="4897478" cy="2754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486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4862" y="1617065"/>
            <a:ext cx="5839777" cy="3264497"/>
          </a:xfrm>
        </p:spPr>
        <p:txBody>
          <a:bodyPr>
            <a:normAutofit fontScale="70000" lnSpcReduction="20000"/>
          </a:bodyPr>
          <a:lstStyle/>
          <a:p>
            <a:pPr marL="68580" lvl="0" indent="0">
              <a:buNone/>
            </a:pPr>
            <a:endParaRPr lang="en-US" dirty="0"/>
          </a:p>
          <a:p>
            <a:r>
              <a:rPr lang="en-US" dirty="0"/>
              <a:t>NFI.NNFI,IFI,CFI are all above 0.95 threshold an adequate fit to the data.</a:t>
            </a:r>
          </a:p>
          <a:p>
            <a:r>
              <a:rPr lang="en-US" dirty="0"/>
              <a:t>RMSEA is below 0.08 threshold</a:t>
            </a:r>
          </a:p>
          <a:p>
            <a:r>
              <a:rPr lang="en-US" dirty="0"/>
              <a:t>Thus indicate an adequate fit for the data.</a:t>
            </a:r>
          </a:p>
          <a:p>
            <a:r>
              <a:rPr lang="en-US" dirty="0"/>
              <a:t>MFI and GFI (0.981)are also above the 0.95 threshold</a:t>
            </a:r>
          </a:p>
          <a:p>
            <a:r>
              <a:rPr lang="en-US" dirty="0"/>
              <a:t>98.1% of the variance and covariance are explained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415445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ED7827-69DA-7C6B-484C-4FD0F06BB15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985" y="165560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covering: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we picked our dataset.</a:t>
            </a:r>
          </a:p>
          <a:p>
            <a:pPr lvl="0"/>
            <a:r>
              <a:rPr lang="en-US" dirty="0"/>
              <a:t>Where we pulled our data from.</a:t>
            </a:r>
          </a:p>
          <a:p>
            <a:pPr lvl="0"/>
            <a:r>
              <a:rPr lang="en-US" dirty="0"/>
              <a:t>What results we found.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in St. Paul Dataset: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we picked our dataset.</a:t>
            </a:r>
          </a:p>
          <a:p>
            <a:pPr lvl="1"/>
            <a:r>
              <a:rPr lang="en-US" dirty="0"/>
              <a:t>How safe is the area around the St. Thomas Campus?</a:t>
            </a:r>
          </a:p>
          <a:p>
            <a:pPr lvl="0"/>
            <a:r>
              <a:rPr lang="en-US" dirty="0"/>
              <a:t>Where we pulled our data from.</a:t>
            </a:r>
          </a:p>
          <a:p>
            <a:pPr lvl="1"/>
            <a:r>
              <a:rPr lang="en-US" dirty="0"/>
              <a:t>Source 1: St Paul Government / Police Dataset</a:t>
            </a:r>
          </a:p>
          <a:p>
            <a:pPr lvl="1"/>
            <a:r>
              <a:rPr lang="en-US" dirty="0"/>
              <a:t>Source 2: Weather Underground </a:t>
            </a:r>
          </a:p>
          <a:p>
            <a:pPr lvl="2"/>
            <a:r>
              <a:rPr lang="en-US" dirty="0"/>
              <a:t>(Historical Data for the St Paul ZIPCODE)</a:t>
            </a:r>
          </a:p>
          <a:p>
            <a:pPr lvl="1"/>
            <a:r>
              <a:rPr lang="en-US" dirty="0"/>
              <a:t>Source 3: Daylight Data</a:t>
            </a:r>
          </a:p>
          <a:p>
            <a:pPr lvl="1"/>
            <a:r>
              <a:rPr lang="en-US" dirty="0"/>
              <a:t>3541 reports (N (cases) = 3541 / 12 Dimensions)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7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in St. Paul Coverage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5AE73-7262-6519-D808-02F04C0A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451864"/>
            <a:ext cx="5490638" cy="4210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6A5CF2-676D-D5E6-0602-A77D8E454D95}"/>
              </a:ext>
            </a:extLst>
          </p:cNvPr>
          <p:cNvSpPr/>
          <p:nvPr/>
        </p:nvSpPr>
        <p:spPr>
          <a:xfrm>
            <a:off x="3507741" y="3429000"/>
            <a:ext cx="373380" cy="579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2AF03-CE4A-3390-6E1F-DCB17A7BB198}"/>
              </a:ext>
            </a:extLst>
          </p:cNvPr>
          <p:cNvSpPr/>
          <p:nvPr/>
        </p:nvSpPr>
        <p:spPr>
          <a:xfrm>
            <a:off x="3507740" y="3182620"/>
            <a:ext cx="591819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07A31-51C6-1319-8456-4B971220CB24}"/>
              </a:ext>
            </a:extLst>
          </p:cNvPr>
          <p:cNvSpPr/>
          <p:nvPr/>
        </p:nvSpPr>
        <p:spPr>
          <a:xfrm>
            <a:off x="3487420" y="2948940"/>
            <a:ext cx="894080" cy="156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4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in St. Paul Dataset: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Cleansing and parameter selection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2" name="Picture 1" descr="Day And Night Flat Icon 11670875 Vector Art at Vecteezy">
            <a:extLst>
              <a:ext uri="{FF2B5EF4-FFF2-40B4-BE49-F238E27FC236}">
                <a16:creationId xmlns:a16="http://schemas.microsoft.com/office/drawing/2014/main" id="{EA3A13B0-2DC4-0CF9-2FB5-4A5EFD351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65" y="3057525"/>
            <a:ext cx="1097804" cy="1119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Sun, Rain And Snow Icon Royalty Free SVG, Cliparts, Vectors, and Stock  Illustration. Image 51873456.">
            <a:extLst>
              <a:ext uri="{FF2B5EF4-FFF2-40B4-BE49-F238E27FC236}">
                <a16:creationId xmlns:a16="http://schemas.microsoft.com/office/drawing/2014/main" id="{636FEA9D-7E46-EC1B-433B-ACEA20A4A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530" y="3019655"/>
            <a:ext cx="1157692" cy="115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pickpocketing and breaking and entering">
            <a:extLst>
              <a:ext uri="{FF2B5EF4-FFF2-40B4-BE49-F238E27FC236}">
                <a16:creationId xmlns:a16="http://schemas.microsoft.com/office/drawing/2014/main" id="{D2AA14AE-721F-472E-A154-6F25736AD2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89" y="2998199"/>
            <a:ext cx="2143804" cy="120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lock Icon | Flat Iconpack | Flat-Icons.com">
            <a:extLst>
              <a:ext uri="{FF2B5EF4-FFF2-40B4-BE49-F238E27FC236}">
                <a16:creationId xmlns:a16="http://schemas.microsoft.com/office/drawing/2014/main" id="{885D3AFB-6B19-EEF5-251C-9347C83B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28" y="3038590"/>
            <a:ext cx="1157692" cy="11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 - Free time and date icons">
            <a:extLst>
              <a:ext uri="{FF2B5EF4-FFF2-40B4-BE49-F238E27FC236}">
                <a16:creationId xmlns:a16="http://schemas.microsoft.com/office/drawing/2014/main" id="{B6E5FAFE-3EFD-FE3E-F5B4-CC3FE9F47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80" y="2998199"/>
            <a:ext cx="1119822" cy="11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78C9C-7FD0-574B-C7D9-7CB141DEF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850" y="3019656"/>
            <a:ext cx="1222307" cy="11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3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Early mornings and bad weather (Silver Linings)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442000-C6EC-CFB9-6B4E-309E26DB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8" y="2475348"/>
            <a:ext cx="2586394" cy="2186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A63F9-E357-44E7-10D5-3AEDFEC4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59" y="2475348"/>
            <a:ext cx="2607505" cy="21869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9D99CB-DF11-B1FA-EEEB-400FA13B3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60" y="2466094"/>
            <a:ext cx="2586394" cy="22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to keep as factors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Variance of .71</a:t>
            </a:r>
          </a:p>
          <a:p>
            <a:pPr lvl="0"/>
            <a:r>
              <a:rPr lang="en-US" dirty="0"/>
              <a:t>Five (5) Factors kept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AF54-4591-F6A0-24AD-8B9F36C6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60" y="2686028"/>
            <a:ext cx="3990022" cy="2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Results (PCA)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4862" y="1617065"/>
            <a:ext cx="5839777" cy="3264497"/>
          </a:xfrm>
        </p:spPr>
        <p:txBody>
          <a:bodyPr>
            <a:normAutofit fontScale="92500" lnSpcReduction="10000"/>
          </a:bodyPr>
          <a:lstStyle/>
          <a:p>
            <a:pPr marL="68580" lvl="0" indent="0">
              <a:buNone/>
            </a:pPr>
            <a:endParaRPr lang="en-US" dirty="0"/>
          </a:p>
          <a:p>
            <a:r>
              <a:rPr lang="en-US" dirty="0"/>
              <a:t>Variance of .71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component &gt; 0.3 threshold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necessary to perform oblique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A0D3-AD56-6234-AE85-AA657505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70" y="3195637"/>
            <a:ext cx="34671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9046C-6CB6-5980-4624-777C4F29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350214"/>
            <a:ext cx="3467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Results (PCA)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4862" y="1617065"/>
            <a:ext cx="5839777" cy="3264497"/>
          </a:xfrm>
        </p:spPr>
        <p:txBody>
          <a:bodyPr>
            <a:normAutofit fontScale="92500" lnSpcReduction="10000"/>
          </a:bodyPr>
          <a:lstStyle/>
          <a:p>
            <a:pPr marL="68580" lvl="0" indent="0">
              <a:buNone/>
            </a:pPr>
            <a:endParaRPr lang="en-US" dirty="0"/>
          </a:p>
          <a:p>
            <a:r>
              <a:rPr lang="en-US" dirty="0"/>
              <a:t>Variance of .71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component &gt; 0.3 threshold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necessary to perform oblique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A0D3-AD56-6234-AE85-AA657505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70" y="3195637"/>
            <a:ext cx="3467100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9046C-6CB6-5980-4624-777C4F29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350214"/>
            <a:ext cx="3467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3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137</TotalTime>
  <Words>291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Wingdings</vt:lpstr>
      <vt:lpstr>Wingdings 2</vt:lpstr>
      <vt:lpstr>Wingdings 3</vt:lpstr>
      <vt:lpstr>Nightfall design template</vt:lpstr>
      <vt:lpstr>Crime IN UNION PARK FOR 2017</vt:lpstr>
      <vt:lpstr>What were covering:</vt:lpstr>
      <vt:lpstr>Crime in St. Paul Dataset:</vt:lpstr>
      <vt:lpstr>Crime in St. Paul Coverage</vt:lpstr>
      <vt:lpstr>Crime in St. Paul Dataset:</vt:lpstr>
      <vt:lpstr>EDA Results</vt:lpstr>
      <vt:lpstr>EDA Results</vt:lpstr>
      <vt:lpstr>EFA Results (PCA)</vt:lpstr>
      <vt:lpstr>EDA Results (PCA)</vt:lpstr>
      <vt:lpstr>SEM Results</vt:lpstr>
      <vt:lpstr>Conclusion 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UNION PARK FOR 2017</dc:title>
  <dc:creator>Darwin Stahlback</dc:creator>
  <cp:lastModifiedBy>Darwin Stahlback</cp:lastModifiedBy>
  <cp:revision>3</cp:revision>
  <dcterms:created xsi:type="dcterms:W3CDTF">2023-12-14T17:08:44Z</dcterms:created>
  <dcterms:modified xsi:type="dcterms:W3CDTF">2023-12-14T19:26:06Z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