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Darker Grotesque" panose="020B0604020202020204" charset="0"/>
      <p:regular r:id="rId16"/>
      <p:bold r:id="rId17"/>
    </p:embeddedFont>
    <p:embeddedFont>
      <p:font typeface="Darker Grotesque Medium" panose="020B0604020202020204" charset="0"/>
      <p:regular r:id="rId18"/>
      <p:bold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</p:embeddedFont>
    <p:embeddedFont>
      <p:font typeface="Source Sans Pro" panose="020B0503030403020204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ONG WEI KANG#" userId="60ae6041-1c33-44b0-a58f-c44f2bfb570d" providerId="ADAL" clId="{32203730-28FA-4864-934C-2135EFDEA09F}"/>
    <pc:docChg chg="modSld">
      <pc:chgData name="#CHONG WEI KANG#" userId="60ae6041-1c33-44b0-a58f-c44f2bfb570d" providerId="ADAL" clId="{32203730-28FA-4864-934C-2135EFDEA09F}" dt="2023-02-18T06:59:50.326" v="0" actId="1076"/>
      <pc:docMkLst>
        <pc:docMk/>
      </pc:docMkLst>
      <pc:sldChg chg="modSp mod">
        <pc:chgData name="#CHONG WEI KANG#" userId="60ae6041-1c33-44b0-a58f-c44f2bfb570d" providerId="ADAL" clId="{32203730-28FA-4864-934C-2135EFDEA09F}" dt="2023-02-18T06:59:50.326" v="0" actId="1076"/>
        <pc:sldMkLst>
          <pc:docMk/>
          <pc:sldMk cId="0" sldId="266"/>
        </pc:sldMkLst>
        <pc:picChg chg="mod">
          <ac:chgData name="#CHONG WEI KANG#" userId="60ae6041-1c33-44b0-a58f-c44f2bfb570d" providerId="ADAL" clId="{32203730-28FA-4864-934C-2135EFDEA09F}" dt="2023-02-18T06:59:50.326" v="0" actId="1076"/>
          <ac:picMkLst>
            <pc:docMk/>
            <pc:sldMk cId="0" sldId="266"/>
            <ac:picMk id="25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351be8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351be8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da9c2e05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da9c2e05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da9c2e0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da9c2e05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0d64959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0d64959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351be87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351be87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da9c2e0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da9c2e0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a9c2e05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da9c2e05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adjacency list will be all the lists put together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cf0b32bd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cf0b32b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da9c2e05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da9c2e05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da9c2e05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da9c2e05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dc1d1f7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dc1d1f7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dc1d1f7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dc1d1f7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0" name="Google Shape;10;p2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53000" y="1238850"/>
            <a:ext cx="583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053525" y="3317525"/>
            <a:ext cx="5036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212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284000" y="3274400"/>
            <a:ext cx="6576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-450" y="58548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530025" y="12711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711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530025" y="18036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/>
          </p:nvPr>
        </p:nvSpPr>
        <p:spPr>
          <a:xfrm>
            <a:off x="5200664" y="12711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4397687" y="12711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5200663" y="18036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/>
          </p:nvPr>
        </p:nvSpPr>
        <p:spPr>
          <a:xfrm>
            <a:off x="1530025" y="30605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605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1530025" y="35930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5200664" y="30605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7684" y="30605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5200663" y="35930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14"/>
          <p:cNvCxnSpPr/>
          <p:nvPr/>
        </p:nvCxnSpPr>
        <p:spPr>
          <a:xfrm rot="10800000">
            <a:off x="781200" y="2319219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732500" y="2408225"/>
            <a:ext cx="567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1732500" y="1357581"/>
            <a:ext cx="283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1732500" y="3239900"/>
            <a:ext cx="5679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290025" y="33165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0"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2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458125" y="1721500"/>
            <a:ext cx="62277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74400" y="1212525"/>
            <a:ext cx="5995200" cy="3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1574394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7"/>
          <p:cNvSpPr/>
          <p:nvPr/>
        </p:nvSpPr>
        <p:spPr>
          <a:xfrm>
            <a:off x="7984848" y="58548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-450" y="58548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5058475" y="2431600"/>
            <a:ext cx="33723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5058475" y="1173800"/>
            <a:ext cx="33723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95" name="Google Shape;95;p18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4799407" y="2382277"/>
            <a:ext cx="3372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799407" y="1445077"/>
            <a:ext cx="33723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19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12850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712850" y="36194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2"/>
          </p:nvPr>
        </p:nvSpPr>
        <p:spPr>
          <a:xfrm>
            <a:off x="3524400" y="23332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3"/>
          </p:nvPr>
        </p:nvSpPr>
        <p:spPr>
          <a:xfrm>
            <a:off x="3524400" y="26288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4"/>
          </p:nvPr>
        </p:nvSpPr>
        <p:spPr>
          <a:xfrm>
            <a:off x="6334525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5"/>
          </p:nvPr>
        </p:nvSpPr>
        <p:spPr>
          <a:xfrm>
            <a:off x="6334525" y="36194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612920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91900" y="3158078"/>
            <a:ext cx="43602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1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1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439750" y="1834347"/>
            <a:ext cx="25110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439750" y="2249722"/>
            <a:ext cx="2511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/>
          </p:nvPr>
        </p:nvSpPr>
        <p:spPr>
          <a:xfrm>
            <a:off x="5193250" y="1834347"/>
            <a:ext cx="25110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5193250" y="2249722"/>
            <a:ext cx="2511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/>
          </p:nvPr>
        </p:nvSpPr>
        <p:spPr>
          <a:xfrm>
            <a:off x="1439750" y="3560056"/>
            <a:ext cx="25110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439750" y="3975456"/>
            <a:ext cx="2511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6"/>
          </p:nvPr>
        </p:nvSpPr>
        <p:spPr>
          <a:xfrm>
            <a:off x="5193250" y="3560056"/>
            <a:ext cx="25110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7"/>
          </p:nvPr>
        </p:nvSpPr>
        <p:spPr>
          <a:xfrm>
            <a:off x="5193250" y="3975456"/>
            <a:ext cx="2511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859775" y="1910413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859775" y="2319163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2"/>
          </p:nvPr>
        </p:nvSpPr>
        <p:spPr>
          <a:xfrm>
            <a:off x="3559075" y="1910413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3"/>
          </p:nvPr>
        </p:nvSpPr>
        <p:spPr>
          <a:xfrm>
            <a:off x="3559074" y="2319163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4"/>
          </p:nvPr>
        </p:nvSpPr>
        <p:spPr>
          <a:xfrm>
            <a:off x="859775" y="3696675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5"/>
          </p:nvPr>
        </p:nvSpPr>
        <p:spPr>
          <a:xfrm>
            <a:off x="859775" y="4119053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 idx="6"/>
          </p:nvPr>
        </p:nvSpPr>
        <p:spPr>
          <a:xfrm>
            <a:off x="3559075" y="3696675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7"/>
          </p:nvPr>
        </p:nvSpPr>
        <p:spPr>
          <a:xfrm>
            <a:off x="3559074" y="4119053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8"/>
          </p:nvPr>
        </p:nvSpPr>
        <p:spPr>
          <a:xfrm>
            <a:off x="6258350" y="1910413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9"/>
          </p:nvPr>
        </p:nvSpPr>
        <p:spPr>
          <a:xfrm>
            <a:off x="6258349" y="2319163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13"/>
          </p:nvPr>
        </p:nvSpPr>
        <p:spPr>
          <a:xfrm>
            <a:off x="6258350" y="3696675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4"/>
          </p:nvPr>
        </p:nvSpPr>
        <p:spPr>
          <a:xfrm>
            <a:off x="6258349" y="4119053"/>
            <a:ext cx="202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22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hasCustomPrompt="1"/>
          </p:nvPr>
        </p:nvSpPr>
        <p:spPr>
          <a:xfrm>
            <a:off x="2208400" y="540000"/>
            <a:ext cx="4727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2208400" y="1411325"/>
            <a:ext cx="47271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2" hasCustomPrompt="1"/>
          </p:nvPr>
        </p:nvSpPr>
        <p:spPr>
          <a:xfrm>
            <a:off x="2208400" y="1996149"/>
            <a:ext cx="4727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2208400" y="2845962"/>
            <a:ext cx="47271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4" hasCustomPrompt="1"/>
          </p:nvPr>
        </p:nvSpPr>
        <p:spPr>
          <a:xfrm>
            <a:off x="2208400" y="3452297"/>
            <a:ext cx="4727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2208400" y="4280600"/>
            <a:ext cx="47271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-450" y="58548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7984848" y="58548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 rot="10800000">
            <a:off x="2836375" y="1831175"/>
            <a:ext cx="3471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3"/>
          <p:cNvCxnSpPr/>
          <p:nvPr/>
        </p:nvCxnSpPr>
        <p:spPr>
          <a:xfrm rot="10800000">
            <a:off x="2836375" y="3269325"/>
            <a:ext cx="3471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2212650" y="3534362"/>
            <a:ext cx="47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450" y="58548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7984848" y="58548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ctrTitle"/>
          </p:nvPr>
        </p:nvSpPr>
        <p:spPr>
          <a:xfrm>
            <a:off x="2187150" y="538592"/>
            <a:ext cx="47697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1"/>
          </p:nvPr>
        </p:nvSpPr>
        <p:spPr>
          <a:xfrm>
            <a:off x="713250" y="1829515"/>
            <a:ext cx="77175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56" name="Google Shape;156;p25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AutoNum type="arabicPeriod"/>
              <a:defRPr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5"/>
          <p:cNvCxnSpPr/>
          <p:nvPr/>
        </p:nvCxnSpPr>
        <p:spPr>
          <a:xfrm rot="10800000">
            <a:off x="781200" y="25717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801125" y="921596"/>
            <a:ext cx="3541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2801125" y="2820471"/>
            <a:ext cx="3541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2801125" y="1634996"/>
            <a:ext cx="35418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2801125" y="3533796"/>
            <a:ext cx="35418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1552479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15300" y="286050"/>
            <a:ext cx="8513400" cy="4571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782300" y="1690350"/>
            <a:ext cx="557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782500" y="2263050"/>
            <a:ext cx="5579400" cy="11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783150" y="835763"/>
            <a:ext cx="5577600" cy="27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790225"/>
            <a:ext cx="7704000" cy="22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1622700" y="3021626"/>
            <a:ext cx="58986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255925" y="562075"/>
            <a:ext cx="6632400" cy="7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720000" y="1352820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/>
              <a:t>Group 5 (SS6)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1"/>
          </p:nvPr>
        </p:nvSpPr>
        <p:spPr>
          <a:xfrm>
            <a:off x="2391900" y="2645128"/>
            <a:ext cx="43602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 Xin Ni Clodia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Chin Wei Lun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 Xia Yang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Vevek Selvam</a:t>
            </a:r>
            <a:endParaRPr/>
          </a:p>
        </p:txBody>
      </p:sp>
      <p:grpSp>
        <p:nvGrpSpPr>
          <p:cNvPr id="165" name="Google Shape;165;p26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166" name="Google Shape;166;p26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26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26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170" name="Google Shape;170;p26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26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26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complexity (theoretically)</a:t>
            </a:r>
            <a:endParaRPr sz="3000"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Adjacency Matrix (array): </a:t>
            </a:r>
            <a:r>
              <a:rPr lang="en" sz="1500" b="1">
                <a:latin typeface="Darker Grotesque"/>
                <a:ea typeface="Darker Grotesque"/>
                <a:cs typeface="Darker Grotesque"/>
                <a:sym typeface="Darker Grotesque"/>
              </a:rPr>
              <a:t>O(V²)</a:t>
            </a:r>
            <a:endParaRPr sz="1500"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Adjacency List (minimizing heap): </a:t>
            </a:r>
            <a:r>
              <a:rPr lang="en" sz="1500" b="1">
                <a:latin typeface="Darker Grotesque"/>
                <a:ea typeface="Darker Grotesque"/>
                <a:cs typeface="Darker Grotesque"/>
                <a:sym typeface="Darker Grotesque"/>
              </a:rPr>
              <a:t>O((V+E) logV)</a:t>
            </a:r>
            <a:endParaRPr sz="1500"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/>
              <a:t>Based on these equations, we can conclude:</a:t>
            </a:r>
            <a:endParaRPr sz="15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Darker Grotesque"/>
                <a:ea typeface="Darker Grotesque"/>
                <a:cs typeface="Darker Grotesque"/>
                <a:sym typeface="Darker Grotesque"/>
              </a:rPr>
              <a:t>For sparse graphs: </a:t>
            </a:r>
            <a:endParaRPr sz="1500"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Order for adjacency matrix = O(V²)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Order for adjacency list = O((V) logV)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Adjacency list with </a:t>
            </a:r>
            <a:r>
              <a:rPr lang="en" sz="1500" u="sng"/>
              <a:t>minimizing heap</a:t>
            </a:r>
            <a:r>
              <a:rPr lang="en" sz="1500"/>
              <a:t> as priority queue is more efficient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Darker Grotesque"/>
                <a:ea typeface="Darker Grotesque"/>
                <a:cs typeface="Darker Grotesque"/>
                <a:sym typeface="Darker Grotesque"/>
              </a:rPr>
              <a:t>For dense graphs:</a:t>
            </a:r>
            <a:r>
              <a:rPr lang="en" sz="1500"/>
              <a:t> there will be close to (V(V-1)) edges = V²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Order for adjacency matrix = O(V²)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Order for adjacency list = O((V+E) logV) = O((V+V²)logV) = O((V²)logV)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Adjacency matrix with </a:t>
            </a:r>
            <a:r>
              <a:rPr lang="en" sz="1500" u="sng"/>
              <a:t>array</a:t>
            </a:r>
            <a:r>
              <a:rPr lang="en" sz="1500"/>
              <a:t> as priority queue is more efficient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163" y="2010450"/>
            <a:ext cx="3064775" cy="298064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complexity (empirically)</a:t>
            </a:r>
            <a:endParaRPr sz="3000"/>
          </a:p>
        </p:txBody>
      </p:sp>
      <p:sp>
        <p:nvSpPr>
          <p:cNvPr id="248" name="Google Shape;248;p36"/>
          <p:cNvSpPr txBox="1"/>
          <p:nvPr/>
        </p:nvSpPr>
        <p:spPr>
          <a:xfrm>
            <a:off x="790625" y="1396350"/>
            <a:ext cx="1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Sparse graphs</a:t>
            </a:r>
            <a:endParaRPr sz="18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3637800" y="2491375"/>
            <a:ext cx="18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(Cpu time graph)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3677850" y="1396350"/>
            <a:ext cx="1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Average graphs</a:t>
            </a:r>
            <a:endParaRPr sz="18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4121" y="2010462"/>
            <a:ext cx="3064775" cy="298063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6081188" y="1396350"/>
            <a:ext cx="1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Dense graphs</a:t>
            </a:r>
            <a:endParaRPr sz="18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25" y="2010450"/>
            <a:ext cx="3064781" cy="29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59" name="Google Shape;259;p37"/>
          <p:cNvSpPr txBox="1"/>
          <p:nvPr/>
        </p:nvSpPr>
        <p:spPr>
          <a:xfrm>
            <a:off x="814800" y="1336100"/>
            <a:ext cx="7514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Char char="-"/>
            </a:pPr>
            <a:r>
              <a:rPr lang="en" sz="20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For dense graphs, using an array as priority queue would outperform that of a minimizing heap </a:t>
            </a:r>
            <a:endParaRPr sz="20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Char char="-"/>
            </a:pPr>
            <a:r>
              <a:rPr lang="en" sz="20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Still, on average, using a minimizing heap would work more efficiently than an array. </a:t>
            </a:r>
            <a:endParaRPr sz="20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ctrTitle"/>
          </p:nvPr>
        </p:nvSpPr>
        <p:spPr>
          <a:xfrm>
            <a:off x="1653000" y="657225"/>
            <a:ext cx="583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1326050" y="2837625"/>
            <a:ext cx="6529800" cy="5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>
                <a:latin typeface="Darker Grotesque"/>
                <a:ea typeface="Darker Grotesque"/>
                <a:cs typeface="Darker Grotesque"/>
                <a:sym typeface="Darker Grotesque"/>
              </a:rPr>
              <a:t>Dijkstra’s algorithm</a:t>
            </a:r>
            <a:endParaRPr sz="2200" b="1" i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Adjacency Matrix + Array Priority Queue 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VS 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Adjacency List + Min Heap Priority Queue</a:t>
            </a:r>
            <a:endParaRPr sz="2200"/>
          </a:p>
        </p:txBody>
      </p:sp>
      <p:grpSp>
        <p:nvGrpSpPr>
          <p:cNvPr id="179" name="Google Shape;179;p27"/>
          <p:cNvGrpSpPr/>
          <p:nvPr/>
        </p:nvGrpSpPr>
        <p:grpSpPr>
          <a:xfrm>
            <a:off x="4263825" y="4201800"/>
            <a:ext cx="616350" cy="165450"/>
            <a:chOff x="4263850" y="3973875"/>
            <a:chExt cx="616350" cy="165450"/>
          </a:xfrm>
        </p:grpSpPr>
        <p:cxnSp>
          <p:nvCxnSpPr>
            <p:cNvPr id="180" name="Google Shape;180;p27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7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27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1782300" y="1690350"/>
            <a:ext cx="557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1318800" y="2263050"/>
            <a:ext cx="6506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Using the Dijkstra’s algorithm, we want to find out how the following affects it’s time complexity:</a:t>
            </a:r>
            <a:endParaRPr sz="2100" dirty="0"/>
          </a:p>
          <a:p>
            <a: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2100" dirty="0"/>
              <a:t>Input graph representation</a:t>
            </a:r>
            <a:endParaRPr sz="2100" dirty="0"/>
          </a:p>
          <a:p>
            <a: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2100" dirty="0"/>
              <a:t>Priority queue implementation</a:t>
            </a:r>
            <a:endParaRPr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vs list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445100" y="1396375"/>
            <a:ext cx="181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Matrix</a:t>
            </a:r>
            <a:endParaRPr sz="20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486975" y="1396375"/>
            <a:ext cx="181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List</a:t>
            </a:r>
            <a:endParaRPr sz="20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5" y="1888963"/>
            <a:ext cx="4127925" cy="250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100" y="1888975"/>
            <a:ext cx="4545900" cy="188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720000" y="790225"/>
            <a:ext cx="7704000" cy="22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Our hypothesis</a:t>
            </a:r>
            <a:endParaRPr sz="58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1"/>
          </p:nvPr>
        </p:nvSpPr>
        <p:spPr>
          <a:xfrm>
            <a:off x="1622700" y="3021626"/>
            <a:ext cx="58986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think that the minimising heap would work better than the array for Dijkstra’s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183450" y="219150"/>
            <a:ext cx="877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Part a (Adj Matrix with Array Priority Queue)</a:t>
            </a:r>
            <a:endParaRPr sz="250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90" y="1127450"/>
            <a:ext cx="2767809" cy="39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800" y="1152475"/>
            <a:ext cx="4758476" cy="39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720013" y="246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Part b (Adj List with Min Heap)</a:t>
            </a:r>
            <a:endParaRPr sz="2500"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minimizing heap for the priority queue: (code)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38" y="1152475"/>
            <a:ext cx="7806725" cy="3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Part a Time complexity (theoretically)</a:t>
            </a:r>
            <a:endParaRPr sz="3000"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1465875"/>
            <a:ext cx="4565449" cy="27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0800"/>
            <a:ext cx="4565450" cy="2783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/>
          <p:nvPr/>
        </p:nvSpPr>
        <p:spPr>
          <a:xfrm>
            <a:off x="4649250" y="3662875"/>
            <a:ext cx="3996900" cy="417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Part b Time complexity (theoretically)</a:t>
            </a:r>
            <a:endParaRPr sz="3000"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477225"/>
            <a:ext cx="4514850" cy="274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72125"/>
            <a:ext cx="4514850" cy="275256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/>
          <p:nvPr/>
        </p:nvSpPr>
        <p:spPr>
          <a:xfrm>
            <a:off x="4657700" y="3662875"/>
            <a:ext cx="3996900" cy="417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772275" y="2035975"/>
            <a:ext cx="985800" cy="20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al Business Meeting by Slidesgo">
  <a:themeElements>
    <a:clrScheme name="Simple Light">
      <a:dk1>
        <a:srgbClr val="191919"/>
      </a:dk1>
      <a:lt1>
        <a:srgbClr val="FDECDD"/>
      </a:lt1>
      <a:dk2>
        <a:srgbClr val="B3A9A9"/>
      </a:dk2>
      <a:lt2>
        <a:srgbClr val="FDE4CE"/>
      </a:lt2>
      <a:accent1>
        <a:srgbClr val="FDE0C6"/>
      </a:accent1>
      <a:accent2>
        <a:srgbClr val="FFD8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Bebas Neue</vt:lpstr>
      <vt:lpstr>Arial</vt:lpstr>
      <vt:lpstr>Source Sans Pro</vt:lpstr>
      <vt:lpstr>Darker Grotesque</vt:lpstr>
      <vt:lpstr>Darker Grotesque Medium</vt:lpstr>
      <vt:lpstr>Roboto Condensed Light</vt:lpstr>
      <vt:lpstr>Merriweather</vt:lpstr>
      <vt:lpstr>Professional Business Meeting by Slidesgo</vt:lpstr>
      <vt:lpstr>Group 5 (SS6)</vt:lpstr>
      <vt:lpstr>Project 2</vt:lpstr>
      <vt:lpstr>The Question</vt:lpstr>
      <vt:lpstr>Adjacency matrix vs list</vt:lpstr>
      <vt:lpstr>Our hypothesis</vt:lpstr>
      <vt:lpstr>Part a (Adj Matrix with Array Priority Queue)</vt:lpstr>
      <vt:lpstr>Part b (Adj List with Min Heap)</vt:lpstr>
      <vt:lpstr>Part a Time complexity (theoretically)</vt:lpstr>
      <vt:lpstr>Part b Time complexity (theoretically)</vt:lpstr>
      <vt:lpstr>Time complexity (theoretically)</vt:lpstr>
      <vt:lpstr>Time complexity (empirically)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(SS6)</dc:title>
  <cp:lastModifiedBy>#CHONG WEI KANG#</cp:lastModifiedBy>
  <cp:revision>1</cp:revision>
  <dcterms:modified xsi:type="dcterms:W3CDTF">2023-02-18T07:00:01Z</dcterms:modified>
</cp:coreProperties>
</file>