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Fira Code Light"/>
      <p:regular r:id="rId34"/>
      <p:bold r:id="rId35"/>
    </p:embeddedFont>
    <p:embeddedFont>
      <p:font typeface="Bebas Neue"/>
      <p:regular r:id="rId36"/>
    </p:embeddedFont>
    <p:embeddedFont>
      <p:font typeface="Fira Code"/>
      <p:regular r:id="rId37"/>
      <p:bold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FiraCodeLight-bold.fntdata"/><Relationship Id="rId12" Type="http://schemas.openxmlformats.org/officeDocument/2006/relationships/slide" Target="slides/slide8.xml"/><Relationship Id="rId34" Type="http://schemas.openxmlformats.org/officeDocument/2006/relationships/font" Target="fonts/FiraCodeLight-regular.fntdata"/><Relationship Id="rId15" Type="http://schemas.openxmlformats.org/officeDocument/2006/relationships/slide" Target="slides/slide11.xml"/><Relationship Id="rId37" Type="http://schemas.openxmlformats.org/officeDocument/2006/relationships/font" Target="fonts/FiraCode-regular.fntdata"/><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39" Type="http://schemas.openxmlformats.org/officeDocument/2006/relationships/font" Target="fonts/Oswald-regular.fntdata"/><Relationship Id="rId16" Type="http://schemas.openxmlformats.org/officeDocument/2006/relationships/slide" Target="slides/slide12.xml"/><Relationship Id="rId38" Type="http://schemas.openxmlformats.org/officeDocument/2006/relationships/font" Target="fonts/FiraCod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aeldung.com/cs/dijkstra-time-complexit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9d68ab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9d68ab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5fc23c6a0f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5fc23c6a0f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minimizing heap, we created a class for the heap and the respective methods. Since its a minimizing heap, the smallest element should be at the root. I will be going through the methods in details in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5fc23c6a0f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5fc23c6a0f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implementation of our dijkstra algorithm using minimizing </a:t>
            </a:r>
            <a:r>
              <a:rPr lang="en"/>
              <a:t>heap</a:t>
            </a:r>
            <a:r>
              <a:rPr lang="en"/>
              <a:t> and </a:t>
            </a:r>
            <a:r>
              <a:rPr lang="en"/>
              <a:t>adjacency</a:t>
            </a:r>
            <a:r>
              <a:rPr lang="en"/>
              <a:t>  list. </a:t>
            </a:r>
            <a:r>
              <a:rPr lang="en"/>
              <a:t>To analyse the time complexity, we first </a:t>
            </a:r>
            <a:endParaRPr/>
          </a:p>
          <a:p>
            <a:pPr indent="0" lvl="0" marL="0" rtl="0" algn="l">
              <a:spcBef>
                <a:spcPts val="0"/>
              </a:spcBef>
              <a:spcAft>
                <a:spcPts val="0"/>
              </a:spcAft>
              <a:buNone/>
            </a:pPr>
            <a:r>
              <a:rPr lang="en"/>
              <a:t>have to understand how the algorithm work. Firstly we initialise the distance array to be 0 parent array as none and solution array to be 0 </a:t>
            </a:r>
            <a:r>
              <a:rPr lang="en">
                <a:solidFill>
                  <a:schemeClr val="dk1"/>
                </a:solidFill>
              </a:rPr>
              <a:t>for all vertices. Next we pick the source node and set the distance to be 0. Next we initialize pq to be a priority queue using minimizing heap and insert the vertices into the priority queue. Take a look at our insert function, it takes in a graphnode and priority of the node item. Noticed that we have two arrays, one to store the position of the vertex and another to store the corresponding set of item and priority in an item array. There is also a fixup function to heapify the priority queue when we insert. FixUp function will ensure that the parent node is always lesser than its child nodes, and since N undergoes floor division of 2 each iteration, we can have an average time complexity of O(lg|V|) . however in our case, the while loop in the  fixup function will not run because the distance are all set to infinity at the start soits false, our insert function average time complexity is O(1) constant time, and since there are V number of vertices in the graph and our insert function runs for V times, the average time complexity is actually O(V) in our case.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5ff9ffbd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5ff9ffbd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moving on to the next part of our code, after inserting all the vertices in the priority queue, we will extract the minimum node </a:t>
            </a:r>
            <a:r>
              <a:rPr lang="en"/>
              <a:t>which</a:t>
            </a:r>
            <a:r>
              <a:rPr lang="en"/>
              <a:t> in this case is the source vertex after the first iteration, in our extractmin function, we will return the original root of the heap after we swap the root of the heap with the last element of the heap and call fix down function to fix the heap. Fixdown function has an </a:t>
            </a:r>
            <a:r>
              <a:rPr lang="en"/>
              <a:t>average</a:t>
            </a:r>
            <a:r>
              <a:rPr lang="en"/>
              <a:t> time complexity of lg V. in this while loop, extractmin function will run a total of V times thus the overal complexity for extractmin is VlgV.</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5ff9ffbd8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5ff9ffbd8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after the extract min, we set the min node in the solution set to be 1 as we include the node in our solution. Next we check if the vertex has any edges, if there is we will get the distance from the adjacent vertex to the source node and also the new distance by summing the distance from the source node to the parent node and from parent node to the adjacent vertex. We will update the distance array with the shorter distance and the parent array accordingly. After the new distance is updated we have to update our priority queue which is the decrease key function. Our decrease key function will update the priority of the node with the new shorter distance. After updating the priority queue, we have to fix the heap, and we will call the fix up function since the new distance is shorter and should be placed nearer to the root instead. Fix up will ensure that all the parent node is smaller of equal than its child nodes and this will </a:t>
            </a:r>
            <a:r>
              <a:rPr lang="en"/>
              <a:t>result in a averager time complexity of lgV. Since decreasekey is called E times, which is the number of edges, our overall time complexity for decreasekey will be ElgV.</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5ff9ffbd8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5ff9ffbd8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will be the overall time complexity of our </a:t>
            </a:r>
            <a:r>
              <a:rPr lang="en"/>
              <a:t>dijkstra</a:t>
            </a:r>
            <a:r>
              <a:rPr lang="en"/>
              <a:t> algorithm, which is V+E lgV. Now i will pass the time to Goel to share about the comparisons.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5fc23c6a0f_1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5fc23c6a0f_1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5fddf76435_7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5fddf76435_7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value and reference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5fddf76435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5fddf76435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5fddf76435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5fddf76435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5fddf76435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5fddf76435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5fc23c6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5fc23c6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fddf76435_7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fddf76435_7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5fddf76435_7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5fddf76435_7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5fddf76435_7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5fddf76435_7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5fddf76435_7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5fddf76435_7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5fddf76435_7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5fddf76435_7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5ff9ffbd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5ff9ffbd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5ff9ffbd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5ff9ffbd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5ff9ffbd8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5ff9ffbd8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5ff9ffbd8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5ff9ffbd8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5fc23c6a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5fc23c6a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fc23c6a0f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5fc23c6a0f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https://www.baeldung.com/cs/dijkstra-time-complexity</a:t>
            </a:r>
            <a:endParaRPr/>
          </a:p>
          <a:p>
            <a:pPr indent="0" lvl="0" marL="0" rtl="0" algn="l">
              <a:spcBef>
                <a:spcPts val="0"/>
              </a:spcBef>
              <a:spcAft>
                <a:spcPts val="0"/>
              </a:spcAft>
              <a:buNone/>
            </a:pPr>
            <a:r>
              <a:rPr lang="en"/>
              <a:t>https://www.scaler.com/topics/data-structures/dijkstra-algorithm/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5fddf7643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5fddf7643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briefly for the </a:t>
            </a:r>
            <a:r>
              <a:rPr lang="en"/>
              <a:t>generating of matrix , import network 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6151edd7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6151edd7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6151edd7c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6151edd7c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5fc23c6a0f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5fc23c6a0f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5fc23c6a0f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5fc23c6a0f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 min</a:t>
            </a:r>
            <a:endParaRPr/>
          </a:p>
          <a:p>
            <a:pPr indent="0" lvl="0" marL="0" rtl="0" algn="l">
              <a:spcBef>
                <a:spcPts val="0"/>
              </a:spcBef>
              <a:spcAft>
                <a:spcPts val="0"/>
              </a:spcAft>
              <a:buNone/>
            </a:pPr>
            <a:r>
              <a:rPr lang="en"/>
              <a:t>Loop through the neighbours(inner loop)</a:t>
            </a:r>
            <a:endParaRPr/>
          </a:p>
          <a:p>
            <a:pPr indent="0" lvl="0" marL="0" rtl="0" algn="l">
              <a:spcBef>
                <a:spcPts val="0"/>
              </a:spcBef>
              <a:spcAft>
                <a:spcPts val="0"/>
              </a:spcAft>
              <a:buNone/>
            </a:pPr>
            <a:r>
              <a:rPr lang="en"/>
              <a:t>Distance checking(update </a:t>
            </a:r>
            <a:r>
              <a:rPr lang="en"/>
              <a:t>priority)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5fc23c6a0f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5fc23c6a0f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part B, we are supposed to implement dijkstra algorithm using graph given in an adjacency list and a minimizing heap for the priority queue.</a:t>
            </a:r>
            <a:endParaRPr/>
          </a:p>
          <a:p>
            <a:pPr indent="0" lvl="0" marL="0" rtl="0" algn="l">
              <a:spcBef>
                <a:spcPts val="0"/>
              </a:spcBef>
              <a:spcAft>
                <a:spcPts val="0"/>
              </a:spcAft>
              <a:buNone/>
            </a:pPr>
            <a:r>
              <a:rPr lang="en"/>
              <a:t>Previously DaJie has briefly mentioned how we generate the graphs. The graphs generated are in the form of matrix, so to convert it to an </a:t>
            </a:r>
            <a:r>
              <a:rPr lang="en"/>
              <a:t>adjacency</a:t>
            </a:r>
            <a:r>
              <a:rPr lang="en"/>
              <a:t> list, this is the helper function which takes in the graph in the form of matrix as the parameter.  The first for loop, we initialise the first element to be a graphnode for each vertices, then we check for the node if it has an weighted edge to other vertices using a </a:t>
            </a:r>
            <a:r>
              <a:rPr lang="en"/>
              <a:t>nested</a:t>
            </a:r>
            <a:r>
              <a:rPr lang="en"/>
              <a:t> for</a:t>
            </a:r>
            <a:r>
              <a:rPr lang="en"/>
              <a:t> loop</a:t>
            </a:r>
            <a:r>
              <a:rPr lang="en"/>
              <a:t>, if there is we will include it in list.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26425" y="1317325"/>
            <a:ext cx="4087800" cy="1607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91919"/>
              </a:buClr>
              <a:buSzPts val="5200"/>
              <a:buNone/>
              <a:defRPr b="1" sz="5000">
                <a:solidFill>
                  <a:schemeClr val="dk2"/>
                </a:solidFill>
                <a:latin typeface="Oswald"/>
                <a:ea typeface="Oswald"/>
                <a:cs typeface="Oswald"/>
                <a:sym typeface="Oswa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926425" y="3090600"/>
            <a:ext cx="2966400" cy="424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 name="Google Shape;14;p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 name="Google Shape;17;p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ph hasCustomPrompt="1" type="title"/>
          </p:nvPr>
        </p:nvSpPr>
        <p:spPr>
          <a:xfrm>
            <a:off x="1728163" y="1390038"/>
            <a:ext cx="5382000" cy="14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11"/>
          <p:cNvSpPr txBox="1"/>
          <p:nvPr>
            <p:ph idx="1" type="subTitle"/>
          </p:nvPr>
        </p:nvSpPr>
        <p:spPr>
          <a:xfrm>
            <a:off x="2959222" y="2998425"/>
            <a:ext cx="2919900" cy="594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05" name="Google Shape;105;p1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08" name="Google Shape;108;p1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9"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0"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213862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p:nvPr>
            <p:ph hasCustomPrompt="1" idx="2" type="title"/>
          </p:nvPr>
        </p:nvSpPr>
        <p:spPr>
          <a:xfrm>
            <a:off x="123562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 type="subTitle"/>
          </p:nvPr>
        </p:nvSpPr>
        <p:spPr>
          <a:xfrm>
            <a:off x="213862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3"/>
          <p:cNvSpPr txBox="1"/>
          <p:nvPr>
            <p:ph idx="3" type="title"/>
          </p:nvPr>
        </p:nvSpPr>
        <p:spPr>
          <a:xfrm>
            <a:off x="557197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3"/>
          <p:cNvSpPr txBox="1"/>
          <p:nvPr>
            <p:ph hasCustomPrompt="1" idx="4" type="title"/>
          </p:nvPr>
        </p:nvSpPr>
        <p:spPr>
          <a:xfrm>
            <a:off x="473557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5" type="subTitle"/>
          </p:nvPr>
        </p:nvSpPr>
        <p:spPr>
          <a:xfrm>
            <a:off x="557197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3"/>
          <p:cNvSpPr txBox="1"/>
          <p:nvPr>
            <p:ph idx="6" type="title"/>
          </p:nvPr>
        </p:nvSpPr>
        <p:spPr>
          <a:xfrm>
            <a:off x="213862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7" type="title"/>
          </p:nvPr>
        </p:nvSpPr>
        <p:spPr>
          <a:xfrm>
            <a:off x="123562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8" type="subTitle"/>
          </p:nvPr>
        </p:nvSpPr>
        <p:spPr>
          <a:xfrm>
            <a:off x="213862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3"/>
          <p:cNvSpPr txBox="1"/>
          <p:nvPr>
            <p:ph idx="9" type="title"/>
          </p:nvPr>
        </p:nvSpPr>
        <p:spPr>
          <a:xfrm>
            <a:off x="557197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13" type="title"/>
          </p:nvPr>
        </p:nvSpPr>
        <p:spPr>
          <a:xfrm>
            <a:off x="473557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4" type="subTitle"/>
          </p:nvPr>
        </p:nvSpPr>
        <p:spPr>
          <a:xfrm>
            <a:off x="557197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13"/>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27" name="Google Shape;127;p1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30" name="Google Shape;130;p1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1" name="Shape 131"/>
        <p:cNvGrpSpPr/>
        <p:nvPr/>
      </p:nvGrpSpPr>
      <p:grpSpPr>
        <a:xfrm>
          <a:off x="0" y="0"/>
          <a:ext cx="0" cy="0"/>
          <a:chOff x="0" y="0"/>
          <a:chExt cx="0" cy="0"/>
        </a:xfrm>
      </p:grpSpPr>
      <p:sp>
        <p:nvSpPr>
          <p:cNvPr id="132" name="Google Shape;132;p1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ph type="title"/>
          </p:nvPr>
        </p:nvSpPr>
        <p:spPr>
          <a:xfrm>
            <a:off x="2143500" y="3457200"/>
            <a:ext cx="4857000" cy="41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4" name="Google Shape;134;p14"/>
          <p:cNvSpPr txBox="1"/>
          <p:nvPr>
            <p:ph idx="1" type="subTitle"/>
          </p:nvPr>
        </p:nvSpPr>
        <p:spPr>
          <a:xfrm>
            <a:off x="2143500" y="1743588"/>
            <a:ext cx="4857000" cy="171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35" name="Google Shape;135;p14"/>
          <p:cNvGrpSpPr/>
          <p:nvPr/>
        </p:nvGrpSpPr>
        <p:grpSpPr>
          <a:xfrm>
            <a:off x="8424000" y="209250"/>
            <a:ext cx="433550" cy="78899"/>
            <a:chOff x="8424000" y="285450"/>
            <a:chExt cx="433550" cy="78899"/>
          </a:xfrm>
        </p:grpSpPr>
        <p:cxnSp>
          <p:nvCxnSpPr>
            <p:cNvPr id="136" name="Google Shape;136;p1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37" name="Google Shape;137;p1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4"/>
            <p:cNvGrpSpPr/>
            <p:nvPr/>
          </p:nvGrpSpPr>
          <p:grpSpPr>
            <a:xfrm>
              <a:off x="8785929" y="285450"/>
              <a:ext cx="71621" cy="78899"/>
              <a:chOff x="3621700" y="273825"/>
              <a:chExt cx="100875" cy="111125"/>
            </a:xfrm>
          </p:grpSpPr>
          <p:cxnSp>
            <p:nvCxnSpPr>
              <p:cNvPr id="139" name="Google Shape;139;p1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40" name="Google Shape;140;p1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idx="1" type="subTitle"/>
          </p:nvPr>
        </p:nvSpPr>
        <p:spPr>
          <a:xfrm>
            <a:off x="1308288" y="3356450"/>
            <a:ext cx="36015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5"/>
          <p:cNvSpPr txBox="1"/>
          <p:nvPr>
            <p:ph type="title"/>
          </p:nvPr>
        </p:nvSpPr>
        <p:spPr>
          <a:xfrm>
            <a:off x="1308288" y="768350"/>
            <a:ext cx="3601500" cy="2588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7" name="Google Shape;147;p1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50" name="Google Shape;150;p1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5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 type="subTitle"/>
          </p:nvPr>
        </p:nvSpPr>
        <p:spPr>
          <a:xfrm>
            <a:off x="4512026" y="2815650"/>
            <a:ext cx="37920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6"/>
          <p:cNvSpPr txBox="1"/>
          <p:nvPr>
            <p:ph type="title"/>
          </p:nvPr>
        </p:nvSpPr>
        <p:spPr>
          <a:xfrm>
            <a:off x="4512025" y="1294325"/>
            <a:ext cx="3792000" cy="1521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57" name="Google Shape;157;p1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60" name="Google Shape;160;p1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6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 type="subTitle"/>
          </p:nvPr>
        </p:nvSpPr>
        <p:spPr>
          <a:xfrm>
            <a:off x="2450700" y="2569350"/>
            <a:ext cx="4242600" cy="89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7"/>
          <p:cNvSpPr txBox="1"/>
          <p:nvPr>
            <p:ph type="title"/>
          </p:nvPr>
        </p:nvSpPr>
        <p:spPr>
          <a:xfrm>
            <a:off x="1796250" y="1266475"/>
            <a:ext cx="5551500" cy="130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67" name="Google Shape;167;p1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0" name="Google Shape;170;p1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71" name="Shape 171"/>
        <p:cNvGrpSpPr/>
        <p:nvPr/>
      </p:nvGrpSpPr>
      <p:grpSpPr>
        <a:xfrm>
          <a:off x="0" y="0"/>
          <a:ext cx="0" cy="0"/>
          <a:chOff x="0" y="0"/>
          <a:chExt cx="0" cy="0"/>
        </a:xfrm>
      </p:grpSpPr>
      <p:sp>
        <p:nvSpPr>
          <p:cNvPr id="172" name="Google Shape;172;p18"/>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ph idx="1" type="subTitle"/>
          </p:nvPr>
        </p:nvSpPr>
        <p:spPr>
          <a:xfrm>
            <a:off x="720000" y="1265088"/>
            <a:ext cx="49662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18"/>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18"/>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18"/>
          <p:cNvSpPr txBox="1"/>
          <p:nvPr>
            <p:ph idx="3" type="subTitle"/>
          </p:nvPr>
        </p:nvSpPr>
        <p:spPr>
          <a:xfrm>
            <a:off x="719975" y="2497429"/>
            <a:ext cx="4966200" cy="8520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7" name="Google Shape;177;p18"/>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18"/>
          <p:cNvSpPr txBox="1"/>
          <p:nvPr>
            <p:ph idx="5" type="subTitle"/>
          </p:nvPr>
        </p:nvSpPr>
        <p:spPr>
          <a:xfrm>
            <a:off x="719963"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9" name="Google Shape;179;p18"/>
          <p:cNvSpPr txBox="1"/>
          <p:nvPr>
            <p:ph idx="6" type="subTitle"/>
          </p:nvPr>
        </p:nvSpPr>
        <p:spPr>
          <a:xfrm>
            <a:off x="5686250" y="2080938"/>
            <a:ext cx="27381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0" name="Google Shape;180;p18"/>
          <p:cNvSpPr txBox="1"/>
          <p:nvPr>
            <p:ph idx="7" type="subTitle"/>
          </p:nvPr>
        </p:nvSpPr>
        <p:spPr>
          <a:xfrm>
            <a:off x="5686200" y="2497412"/>
            <a:ext cx="2738100" cy="60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81" name="Google Shape;181;p18"/>
          <p:cNvGrpSpPr/>
          <p:nvPr/>
        </p:nvGrpSpPr>
        <p:grpSpPr>
          <a:xfrm>
            <a:off x="8424000" y="209250"/>
            <a:ext cx="433550" cy="78899"/>
            <a:chOff x="8424000" y="285450"/>
            <a:chExt cx="433550" cy="78899"/>
          </a:xfrm>
        </p:grpSpPr>
        <p:cxnSp>
          <p:nvCxnSpPr>
            <p:cNvPr id="182" name="Google Shape;182;p1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83" name="Google Shape;183;p1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8"/>
            <p:cNvGrpSpPr/>
            <p:nvPr/>
          </p:nvGrpSpPr>
          <p:grpSpPr>
            <a:xfrm>
              <a:off x="8785929" y="285450"/>
              <a:ext cx="71621" cy="78899"/>
              <a:chOff x="3621700" y="273825"/>
              <a:chExt cx="100875" cy="111125"/>
            </a:xfrm>
          </p:grpSpPr>
          <p:cxnSp>
            <p:nvCxnSpPr>
              <p:cNvPr id="185" name="Google Shape;185;p1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86" name="Google Shape;186;p1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87"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ph idx="1" type="subTitle"/>
          </p:nvPr>
        </p:nvSpPr>
        <p:spPr>
          <a:xfrm>
            <a:off x="720000" y="1265100"/>
            <a:ext cx="51471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19"/>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9"/>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9"/>
          <p:cNvSpPr txBox="1"/>
          <p:nvPr>
            <p:ph idx="3" type="subTitle"/>
          </p:nvPr>
        </p:nvSpPr>
        <p:spPr>
          <a:xfrm>
            <a:off x="719988" y="2497413"/>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93" name="Google Shape;193;p19"/>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19"/>
          <p:cNvSpPr txBox="1"/>
          <p:nvPr>
            <p:ph idx="5" type="subTitle"/>
          </p:nvPr>
        </p:nvSpPr>
        <p:spPr>
          <a:xfrm>
            <a:off x="719988"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97" name="Google Shape;197;p1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00" name="Google Shape;200;p1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0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3319693"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915724"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txBox="1"/>
          <p:nvPr>
            <p:ph type="title"/>
          </p:nvPr>
        </p:nvSpPr>
        <p:spPr>
          <a:xfrm>
            <a:off x="891995"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0"/>
          <p:cNvSpPr txBox="1"/>
          <p:nvPr>
            <p:ph idx="1" type="subTitle"/>
          </p:nvPr>
        </p:nvSpPr>
        <p:spPr>
          <a:xfrm>
            <a:off x="891995" y="3023144"/>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0"/>
          <p:cNvSpPr txBox="1"/>
          <p:nvPr>
            <p:ph idx="2" type="title"/>
          </p:nvPr>
        </p:nvSpPr>
        <p:spPr>
          <a:xfrm>
            <a:off x="3483900"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0"/>
          <p:cNvSpPr txBox="1"/>
          <p:nvPr>
            <p:ph idx="3" type="subTitle"/>
          </p:nvPr>
        </p:nvSpPr>
        <p:spPr>
          <a:xfrm>
            <a:off x="3483900" y="3023137"/>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0"/>
          <p:cNvSpPr txBox="1"/>
          <p:nvPr>
            <p:ph idx="4" type="title"/>
          </p:nvPr>
        </p:nvSpPr>
        <p:spPr>
          <a:xfrm>
            <a:off x="6071355" y="2553300"/>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0"/>
          <p:cNvSpPr txBox="1"/>
          <p:nvPr>
            <p:ph idx="5" type="subTitle"/>
          </p:nvPr>
        </p:nvSpPr>
        <p:spPr>
          <a:xfrm>
            <a:off x="6071355" y="3023162"/>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0"/>
          <p:cNvSpPr txBox="1"/>
          <p:nvPr>
            <p:ph idx="6" type="title"/>
          </p:nvPr>
        </p:nvSpPr>
        <p:spPr>
          <a:xfrm>
            <a:off x="720000" y="540000"/>
            <a:ext cx="4541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14" name="Google Shape;214;p2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17" name="Google Shape;217;p2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948600" y="1052000"/>
            <a:ext cx="162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948600" y="3392900"/>
            <a:ext cx="3652200" cy="71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 name="Google Shape;25;p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 name="Google Shape;28;p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18" name="Shape 218"/>
        <p:cNvGrpSpPr/>
        <p:nvPr/>
      </p:nvGrpSpPr>
      <p:grpSpPr>
        <a:xfrm>
          <a:off x="0" y="0"/>
          <a:ext cx="0" cy="0"/>
          <a:chOff x="0" y="0"/>
          <a:chExt cx="0" cy="0"/>
        </a:xfrm>
      </p:grpSpPr>
      <p:sp>
        <p:nvSpPr>
          <p:cNvPr id="219" name="Google Shape;219;p21"/>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2027700" y="1671304"/>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1"/>
          <p:cNvSpPr txBox="1"/>
          <p:nvPr>
            <p:ph idx="1" type="subTitle"/>
          </p:nvPr>
        </p:nvSpPr>
        <p:spPr>
          <a:xfrm>
            <a:off x="20277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1"/>
          <p:cNvSpPr txBox="1"/>
          <p:nvPr>
            <p:ph idx="2" type="title"/>
          </p:nvPr>
        </p:nvSpPr>
        <p:spPr>
          <a:xfrm>
            <a:off x="5546300" y="1654912"/>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1"/>
          <p:cNvSpPr txBox="1"/>
          <p:nvPr>
            <p:ph idx="3" type="subTitle"/>
          </p:nvPr>
        </p:nvSpPr>
        <p:spPr>
          <a:xfrm>
            <a:off x="55463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1"/>
          <p:cNvSpPr txBox="1"/>
          <p:nvPr>
            <p:ph idx="4" type="title"/>
          </p:nvPr>
        </p:nvSpPr>
        <p:spPr>
          <a:xfrm>
            <a:off x="2027700" y="3214335"/>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1"/>
          <p:cNvSpPr txBox="1"/>
          <p:nvPr>
            <p:ph idx="5" type="subTitle"/>
          </p:nvPr>
        </p:nvSpPr>
        <p:spPr>
          <a:xfrm>
            <a:off x="20277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1"/>
          <p:cNvSpPr txBox="1"/>
          <p:nvPr>
            <p:ph idx="6" type="title"/>
          </p:nvPr>
        </p:nvSpPr>
        <p:spPr>
          <a:xfrm>
            <a:off x="5546300" y="3214347"/>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1"/>
          <p:cNvSpPr txBox="1"/>
          <p:nvPr>
            <p:ph idx="7" type="subTitle"/>
          </p:nvPr>
        </p:nvSpPr>
        <p:spPr>
          <a:xfrm>
            <a:off x="55463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1"/>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9" name="Google Shape;229;p21"/>
          <p:cNvGrpSpPr/>
          <p:nvPr/>
        </p:nvGrpSpPr>
        <p:grpSpPr>
          <a:xfrm>
            <a:off x="8424000" y="209250"/>
            <a:ext cx="433550" cy="78899"/>
            <a:chOff x="8424000" y="285450"/>
            <a:chExt cx="433550" cy="78899"/>
          </a:xfrm>
        </p:grpSpPr>
        <p:cxnSp>
          <p:nvCxnSpPr>
            <p:cNvPr id="230" name="Google Shape;230;p2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31" name="Google Shape;231;p2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1"/>
            <p:cNvGrpSpPr/>
            <p:nvPr/>
          </p:nvGrpSpPr>
          <p:grpSpPr>
            <a:xfrm>
              <a:off x="8785929" y="285450"/>
              <a:ext cx="71621" cy="78899"/>
              <a:chOff x="3621700" y="273825"/>
              <a:chExt cx="100875" cy="111125"/>
            </a:xfrm>
          </p:grpSpPr>
          <p:cxnSp>
            <p:nvCxnSpPr>
              <p:cNvPr id="233" name="Google Shape;233;p2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34" name="Google Shape;234;p2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35"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ph type="title"/>
          </p:nvPr>
        </p:nvSpPr>
        <p:spPr>
          <a:xfrm>
            <a:off x="1257538"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22"/>
          <p:cNvSpPr txBox="1"/>
          <p:nvPr>
            <p:ph idx="1" type="subTitle"/>
          </p:nvPr>
        </p:nvSpPr>
        <p:spPr>
          <a:xfrm>
            <a:off x="1257513"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2"/>
          <p:cNvSpPr txBox="1"/>
          <p:nvPr>
            <p:ph idx="2" type="title"/>
          </p:nvPr>
        </p:nvSpPr>
        <p:spPr>
          <a:xfrm>
            <a:off x="3755775"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22"/>
          <p:cNvSpPr txBox="1"/>
          <p:nvPr>
            <p:ph idx="3" type="subTitle"/>
          </p:nvPr>
        </p:nvSpPr>
        <p:spPr>
          <a:xfrm>
            <a:off x="3755782"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2"/>
          <p:cNvSpPr txBox="1"/>
          <p:nvPr>
            <p:ph idx="4" type="title"/>
          </p:nvPr>
        </p:nvSpPr>
        <p:spPr>
          <a:xfrm>
            <a:off x="1257538"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22"/>
          <p:cNvSpPr txBox="1"/>
          <p:nvPr>
            <p:ph idx="5" type="subTitle"/>
          </p:nvPr>
        </p:nvSpPr>
        <p:spPr>
          <a:xfrm>
            <a:off x="1257513"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22"/>
          <p:cNvSpPr txBox="1"/>
          <p:nvPr>
            <p:ph idx="6" type="title"/>
          </p:nvPr>
        </p:nvSpPr>
        <p:spPr>
          <a:xfrm>
            <a:off x="3755775"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22"/>
          <p:cNvSpPr txBox="1"/>
          <p:nvPr>
            <p:ph idx="7" type="subTitle"/>
          </p:nvPr>
        </p:nvSpPr>
        <p:spPr>
          <a:xfrm>
            <a:off x="3755741"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2"/>
          <p:cNvSpPr txBox="1"/>
          <p:nvPr>
            <p:ph idx="8" type="title"/>
          </p:nvPr>
        </p:nvSpPr>
        <p:spPr>
          <a:xfrm>
            <a:off x="6254050"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22"/>
          <p:cNvSpPr txBox="1"/>
          <p:nvPr>
            <p:ph idx="9" type="subTitle"/>
          </p:nvPr>
        </p:nvSpPr>
        <p:spPr>
          <a:xfrm>
            <a:off x="6254051"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2"/>
          <p:cNvSpPr txBox="1"/>
          <p:nvPr>
            <p:ph idx="13" type="title"/>
          </p:nvPr>
        </p:nvSpPr>
        <p:spPr>
          <a:xfrm>
            <a:off x="6254050"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2"/>
          <p:cNvSpPr txBox="1"/>
          <p:nvPr>
            <p:ph idx="14" type="subTitle"/>
          </p:nvPr>
        </p:nvSpPr>
        <p:spPr>
          <a:xfrm>
            <a:off x="6254006"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2"/>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2" name="Google Shape;252;p2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55" name="Google Shape;255;p2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56" name="Shape 256"/>
        <p:cNvGrpSpPr/>
        <p:nvPr/>
      </p:nvGrpSpPr>
      <p:grpSpPr>
        <a:xfrm>
          <a:off x="0" y="0"/>
          <a:ext cx="0" cy="0"/>
          <a:chOff x="0" y="0"/>
          <a:chExt cx="0" cy="0"/>
        </a:xfrm>
      </p:grpSpPr>
      <p:sp>
        <p:nvSpPr>
          <p:cNvPr id="257" name="Google Shape;257;p2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txBox="1"/>
          <p:nvPr>
            <p:ph hasCustomPrompt="1" type="title"/>
          </p:nvPr>
        </p:nvSpPr>
        <p:spPr>
          <a:xfrm>
            <a:off x="1024800" y="976100"/>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9" name="Google Shape;259;p23"/>
          <p:cNvSpPr txBox="1"/>
          <p:nvPr>
            <p:ph idx="1" type="subTitle"/>
          </p:nvPr>
        </p:nvSpPr>
        <p:spPr>
          <a:xfrm>
            <a:off x="1024800" y="1627026"/>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3"/>
          <p:cNvSpPr txBox="1"/>
          <p:nvPr>
            <p:ph hasCustomPrompt="1" idx="2" type="title"/>
          </p:nvPr>
        </p:nvSpPr>
        <p:spPr>
          <a:xfrm>
            <a:off x="2138250" y="2114836"/>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1" name="Google Shape;261;p23"/>
          <p:cNvSpPr txBox="1"/>
          <p:nvPr>
            <p:ph idx="3" type="subTitle"/>
          </p:nvPr>
        </p:nvSpPr>
        <p:spPr>
          <a:xfrm>
            <a:off x="2138250" y="2765660"/>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3"/>
          <p:cNvSpPr txBox="1"/>
          <p:nvPr>
            <p:ph hasCustomPrompt="1" idx="4" type="title"/>
          </p:nvPr>
        </p:nvSpPr>
        <p:spPr>
          <a:xfrm>
            <a:off x="3251700" y="3278901"/>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3" name="Google Shape;263;p23"/>
          <p:cNvSpPr txBox="1"/>
          <p:nvPr>
            <p:ph idx="5" type="subTitle"/>
          </p:nvPr>
        </p:nvSpPr>
        <p:spPr>
          <a:xfrm>
            <a:off x="3251700" y="3929725"/>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4" name="Google Shape;264;p23"/>
          <p:cNvGrpSpPr/>
          <p:nvPr/>
        </p:nvGrpSpPr>
        <p:grpSpPr>
          <a:xfrm>
            <a:off x="8424000" y="209250"/>
            <a:ext cx="433550" cy="78899"/>
            <a:chOff x="8424000" y="285450"/>
            <a:chExt cx="433550" cy="78899"/>
          </a:xfrm>
        </p:grpSpPr>
        <p:cxnSp>
          <p:nvCxnSpPr>
            <p:cNvPr id="265" name="Google Shape;265;p2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66" name="Google Shape;266;p2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3"/>
            <p:cNvGrpSpPr/>
            <p:nvPr/>
          </p:nvGrpSpPr>
          <p:grpSpPr>
            <a:xfrm>
              <a:off x="8785929" y="285450"/>
              <a:ext cx="71621" cy="78899"/>
              <a:chOff x="3621700" y="273825"/>
              <a:chExt cx="100875" cy="111125"/>
            </a:xfrm>
          </p:grpSpPr>
          <p:cxnSp>
            <p:nvCxnSpPr>
              <p:cNvPr id="268" name="Google Shape;268;p2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69" name="Google Shape;269;p2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70"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txBox="1"/>
          <p:nvPr>
            <p:ph type="ctrTitle"/>
          </p:nvPr>
        </p:nvSpPr>
        <p:spPr>
          <a:xfrm>
            <a:off x="948600" y="947473"/>
            <a:ext cx="42840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3" name="Google Shape;273;p24"/>
          <p:cNvSpPr txBox="1"/>
          <p:nvPr>
            <p:ph idx="1" type="subTitle"/>
          </p:nvPr>
        </p:nvSpPr>
        <p:spPr>
          <a:xfrm>
            <a:off x="948600" y="1806966"/>
            <a:ext cx="4293900" cy="45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4" name="Google Shape;274;p24"/>
          <p:cNvSpPr txBox="1"/>
          <p:nvPr>
            <p:ph idx="2" type="subTitle"/>
          </p:nvPr>
        </p:nvSpPr>
        <p:spPr>
          <a:xfrm>
            <a:off x="948600" y="2264775"/>
            <a:ext cx="2698800" cy="606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5" name="Google Shape;275;p24"/>
          <p:cNvSpPr txBox="1"/>
          <p:nvPr/>
        </p:nvSpPr>
        <p:spPr>
          <a:xfrm>
            <a:off x="948600" y="3511225"/>
            <a:ext cx="6139500" cy="554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b="1" lang="en" sz="1200">
                <a:solidFill>
                  <a:schemeClr val="dk2"/>
                </a:solidFill>
                <a:uFill>
                  <a:noFill/>
                </a:uFill>
                <a:latin typeface="Fira Code"/>
                <a:ea typeface="Fira Code"/>
                <a:cs typeface="Fira Code"/>
                <a:sym typeface="Fira Code"/>
                <a:hlinkClick r:id="rId2">
                  <a:extLst>
                    <a:ext uri="{A12FA001-AC4F-418D-AE19-62706E023703}">
                      <ahyp:hlinkClr val="tx"/>
                    </a:ext>
                  </a:extLst>
                </a:hlinkClick>
              </a:rPr>
              <a:t>Slidesgo</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includes icons by </a:t>
            </a:r>
            <a:r>
              <a:rPr b="1" lang="en" sz="1200">
                <a:solidFill>
                  <a:schemeClr val="dk2"/>
                </a:solidFill>
                <a:uFill>
                  <a:noFill/>
                </a:uFill>
                <a:latin typeface="Fira Code"/>
                <a:ea typeface="Fira Code"/>
                <a:cs typeface="Fira Code"/>
                <a:sym typeface="Fira Code"/>
                <a:hlinkClick r:id="rId3">
                  <a:extLst>
                    <a:ext uri="{A12FA001-AC4F-418D-AE19-62706E023703}">
                      <ahyp:hlinkClr val="tx"/>
                    </a:ext>
                  </a:extLst>
                </a:hlinkClick>
              </a:rPr>
              <a:t>Flaticon</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b="1" lang="en" sz="1200">
                <a:solidFill>
                  <a:schemeClr val="dk2"/>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78" name="Google Shape;278;p2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1" name="Google Shape;281;p2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2"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25">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98" name="Google Shape;298;p2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01" name="Google Shape;301;p2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4" name="Google Shape;304;p2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5" name="Google Shape;305;p2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06"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2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26">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21" name="Google Shape;321;p2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24" name="Google Shape;324;p2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7" name="Google Shape;327;p2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8" name="Google Shape;328;p2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29"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2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1" name="Google Shape;341;p27">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45" name="Google Shape;345;p2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48" name="Google Shape;348;p2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1" name="Google Shape;351;p2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2" name="Google Shape;352;p2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fmla="val 0" name="adj"/>
              </a:avLst>
            </a:prstGeom>
            <a:solidFill>
              <a:schemeClr val="accent3"/>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6298575" y="1546875"/>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6298575" y="2078800"/>
              <a:ext cx="1066200" cy="999900"/>
            </a:xfrm>
            <a:prstGeom prst="roundRect">
              <a:avLst>
                <a:gd fmla="val 7939"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6298575" y="3140800"/>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b="50%" l="50%" r="50%" t="50%"/>
                </a:path>
                <a:tileRect/>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188900"/>
            <a:ext cx="7704000" cy="33801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AutoNum type="arabicPeriod"/>
              <a:defRPr sz="10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5" name="Google Shape;35;p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8" name="Google Shape;38;p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46209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idx="1" type="subTitle"/>
          </p:nvPr>
        </p:nvSpPr>
        <p:spPr>
          <a:xfrm>
            <a:off x="1149300" y="2465950"/>
            <a:ext cx="2944500" cy="462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3" name="Google Shape;43;p5"/>
          <p:cNvSpPr txBox="1"/>
          <p:nvPr>
            <p:ph idx="2" type="subTitle"/>
          </p:nvPr>
        </p:nvSpPr>
        <p:spPr>
          <a:xfrm>
            <a:off x="5126400" y="2558050"/>
            <a:ext cx="2944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 name="Google Shape;44;p5"/>
          <p:cNvSpPr txBox="1"/>
          <p:nvPr>
            <p:ph idx="3" type="subTitle"/>
          </p:nvPr>
        </p:nvSpPr>
        <p:spPr>
          <a:xfrm>
            <a:off x="11493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4" type="subTitle"/>
          </p:nvPr>
        </p:nvSpPr>
        <p:spPr>
          <a:xfrm>
            <a:off x="50502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49" name="Google Shape;49;p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52" name="Google Shape;52;p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ph type="title"/>
          </p:nvPr>
        </p:nvSpPr>
        <p:spPr>
          <a:xfrm>
            <a:off x="720000" y="540000"/>
            <a:ext cx="7203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58" name="Google Shape;58;p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61" name="Google Shape;61;p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7"/>
          <p:cNvSpPr txBox="1"/>
          <p:nvPr>
            <p:ph idx="1" type="body"/>
          </p:nvPr>
        </p:nvSpPr>
        <p:spPr>
          <a:xfrm>
            <a:off x="1056600" y="1598400"/>
            <a:ext cx="3492000" cy="2595600"/>
          </a:xfrm>
          <a:prstGeom prst="rect">
            <a:avLst/>
          </a:prstGeom>
        </p:spPr>
        <p:txBody>
          <a:bodyPr anchorCtr="0" anchor="ctr" bIns="91425" lIns="91425" spcFirstLastPara="1" rIns="91425" wrap="square" tIns="91425">
            <a:noAutofit/>
          </a:bodyPr>
          <a:lstStyle>
            <a:lvl1pPr indent="-279400" lvl="0" marL="457200" rtl="0">
              <a:lnSpc>
                <a:spcPct val="100000"/>
              </a:lnSpc>
              <a:spcBef>
                <a:spcPts val="0"/>
              </a:spcBef>
              <a:spcAft>
                <a:spcPts val="0"/>
              </a:spcAft>
              <a:buSzPts val="800"/>
              <a:buFont typeface="Open Sans"/>
              <a:buChar char="●"/>
              <a:defRPr sz="14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68" name="Google Shape;68;p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71" name="Google Shape;71;p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txBox="1"/>
          <p:nvPr>
            <p:ph type="title"/>
          </p:nvPr>
        </p:nvSpPr>
        <p:spPr>
          <a:xfrm>
            <a:off x="948600" y="1214800"/>
            <a:ext cx="5883600" cy="2728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77" name="Google Shape;77;p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80" name="Google Shape;80;p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4437900" y="1321100"/>
            <a:ext cx="3617700" cy="797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9"/>
          <p:cNvSpPr txBox="1"/>
          <p:nvPr>
            <p:ph idx="1" type="subTitle"/>
          </p:nvPr>
        </p:nvSpPr>
        <p:spPr>
          <a:xfrm>
            <a:off x="4437900" y="2183600"/>
            <a:ext cx="3617700" cy="1588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87" name="Google Shape;87;p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0" name="Google Shape;90;p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0"/>
          <p:cNvSpPr txBox="1"/>
          <p:nvPr>
            <p:ph type="title"/>
          </p:nvPr>
        </p:nvSpPr>
        <p:spPr>
          <a:xfrm>
            <a:off x="1342450" y="1242525"/>
            <a:ext cx="2920800" cy="2658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95" name="Google Shape;95;p1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8" name="Google Shape;98;p1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616200"/>
            <a:ext cx="77040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28"/>
          <p:cNvSpPr txBox="1"/>
          <p:nvPr>
            <p:ph idx="1" type="subTitle"/>
          </p:nvPr>
        </p:nvSpPr>
        <p:spPr>
          <a:xfrm>
            <a:off x="926425" y="3525950"/>
            <a:ext cx="3616200" cy="5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Cheong Jia Rong (U2121138J)</a:t>
            </a:r>
            <a:endParaRPr/>
          </a:p>
          <a:p>
            <a:pPr indent="0" lvl="0" marL="0" rtl="0" algn="l">
              <a:spcBef>
                <a:spcPts val="0"/>
              </a:spcBef>
              <a:spcAft>
                <a:spcPts val="0"/>
              </a:spcAft>
              <a:buNone/>
            </a:pPr>
            <a:r>
              <a:rPr lang="en"/>
              <a:t>Goel Armaan (U2123642H)</a:t>
            </a:r>
            <a:endParaRPr/>
          </a:p>
          <a:p>
            <a:pPr indent="0" lvl="0" marL="0" rtl="0" algn="l">
              <a:spcBef>
                <a:spcPts val="0"/>
              </a:spcBef>
              <a:spcAft>
                <a:spcPts val="0"/>
              </a:spcAft>
              <a:buNone/>
            </a:pPr>
            <a:r>
              <a:rPr lang="en"/>
              <a:t>Chiam Da Jie (U2121233G)</a:t>
            </a:r>
            <a:endParaRPr/>
          </a:p>
        </p:txBody>
      </p:sp>
      <p:sp>
        <p:nvSpPr>
          <p:cNvPr id="392" name="Google Shape;392;p28"/>
          <p:cNvSpPr txBox="1"/>
          <p:nvPr>
            <p:ph idx="1" type="subTitle"/>
          </p:nvPr>
        </p:nvSpPr>
        <p:spPr>
          <a:xfrm>
            <a:off x="796200" y="109800"/>
            <a:ext cx="10662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sp>
        <p:nvSpPr>
          <p:cNvPr id="393" name="Google Shape;393;p28"/>
          <p:cNvSpPr txBox="1"/>
          <p:nvPr>
            <p:ph type="ctrTitle"/>
          </p:nvPr>
        </p:nvSpPr>
        <p:spPr>
          <a:xfrm>
            <a:off x="926425" y="1298400"/>
            <a:ext cx="4233000" cy="16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SC2001 </a:t>
            </a:r>
            <a:endParaRPr sz="4700"/>
          </a:p>
          <a:p>
            <a:pPr indent="0" lvl="0" marL="0" rtl="0" algn="l">
              <a:spcBef>
                <a:spcPts val="0"/>
              </a:spcBef>
              <a:spcAft>
                <a:spcPts val="0"/>
              </a:spcAft>
              <a:buNone/>
            </a:pPr>
            <a:r>
              <a:rPr lang="en" sz="4700"/>
              <a:t>Example Class 2</a:t>
            </a:r>
            <a:endParaRPr sz="4700"/>
          </a:p>
          <a:p>
            <a:pPr indent="0" lvl="0" marL="0" rtl="0" algn="l">
              <a:spcBef>
                <a:spcPts val="0"/>
              </a:spcBef>
              <a:spcAft>
                <a:spcPts val="0"/>
              </a:spcAft>
              <a:buNone/>
            </a:pPr>
            <a:r>
              <a:rPr lang="en" sz="4700"/>
              <a:t>Team 2</a:t>
            </a:r>
            <a:r>
              <a:rPr lang="en" sz="4700"/>
              <a:t> </a:t>
            </a:r>
            <a:endParaRPr sz="4700"/>
          </a:p>
        </p:txBody>
      </p:sp>
      <p:grpSp>
        <p:nvGrpSpPr>
          <p:cNvPr id="394" name="Google Shape;394;p28"/>
          <p:cNvGrpSpPr/>
          <p:nvPr/>
        </p:nvGrpSpPr>
        <p:grpSpPr>
          <a:xfrm>
            <a:off x="5375029" y="1818088"/>
            <a:ext cx="2224161" cy="1884607"/>
            <a:chOff x="5375029" y="1818088"/>
            <a:chExt cx="2224161" cy="1884607"/>
          </a:xfrm>
        </p:grpSpPr>
        <p:sp>
          <p:nvSpPr>
            <p:cNvPr id="395" name="Google Shape;395;p28"/>
            <p:cNvSpPr/>
            <p:nvPr/>
          </p:nvSpPr>
          <p:spPr>
            <a:xfrm>
              <a:off x="6273950" y="3298356"/>
              <a:ext cx="426300" cy="396873"/>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6154104" y="3665446"/>
              <a:ext cx="666008" cy="37249"/>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6273950" y="3303326"/>
              <a:ext cx="426300" cy="126596"/>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375029" y="3097292"/>
              <a:ext cx="2224098" cy="218476"/>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375029" y="1818088"/>
              <a:ext cx="2224161" cy="1289166"/>
            </a:xfrm>
            <a:custGeom>
              <a:rect b="b" l="l" r="r" t="t"/>
              <a:pathLst>
                <a:path extrusionOk="0" h="51913" w="89564">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434356" y="1871380"/>
              <a:ext cx="2105483" cy="1171978"/>
            </a:xfrm>
            <a:custGeom>
              <a:rect b="b" l="l" r="r" t="t"/>
              <a:pathLst>
                <a:path extrusionOk="0" h="47194" w="84785">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527258" y="1968354"/>
              <a:ext cx="677425" cy="476599"/>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527258" y="2497898"/>
              <a:ext cx="1407769" cy="476698"/>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6257635" y="1968354"/>
              <a:ext cx="677400" cy="476599"/>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7002489" y="1968354"/>
              <a:ext cx="479554" cy="221338"/>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7002489" y="2241370"/>
              <a:ext cx="479554" cy="733225"/>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8"/>
          <p:cNvGrpSpPr/>
          <p:nvPr/>
        </p:nvGrpSpPr>
        <p:grpSpPr>
          <a:xfrm>
            <a:off x="7118242" y="1435741"/>
            <a:ext cx="795392" cy="626115"/>
            <a:chOff x="7542675" y="1392460"/>
            <a:chExt cx="879178" cy="692069"/>
          </a:xfrm>
        </p:grpSpPr>
        <p:sp>
          <p:nvSpPr>
            <p:cNvPr id="407" name="Google Shape;407;p28"/>
            <p:cNvSpPr/>
            <p:nvPr/>
          </p:nvSpPr>
          <p:spPr>
            <a:xfrm>
              <a:off x="7542675" y="1392460"/>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8"/>
            <p:cNvGrpSpPr/>
            <p:nvPr/>
          </p:nvGrpSpPr>
          <p:grpSpPr>
            <a:xfrm>
              <a:off x="7603656" y="1520706"/>
              <a:ext cx="657046" cy="305943"/>
              <a:chOff x="7603656" y="1520706"/>
              <a:chExt cx="657046" cy="305943"/>
            </a:xfrm>
          </p:grpSpPr>
          <p:sp>
            <p:nvSpPr>
              <p:cNvPr id="409" name="Google Shape;409;p28"/>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3" name="Google Shape;413;p28"/>
          <p:cNvGrpSpPr/>
          <p:nvPr/>
        </p:nvGrpSpPr>
        <p:grpSpPr>
          <a:xfrm>
            <a:off x="299286" y="189025"/>
            <a:ext cx="133205" cy="119344"/>
            <a:chOff x="222150" y="185025"/>
            <a:chExt cx="170100" cy="152400"/>
          </a:xfrm>
        </p:grpSpPr>
        <p:cxnSp>
          <p:nvCxnSpPr>
            <p:cNvPr id="414" name="Google Shape;414;p2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5" name="Google Shape;415;p2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6" name="Google Shape;416;p2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17" name="Google Shape;417;p28"/>
          <p:cNvGrpSpPr/>
          <p:nvPr/>
        </p:nvGrpSpPr>
        <p:grpSpPr>
          <a:xfrm>
            <a:off x="5055410" y="2845326"/>
            <a:ext cx="633471" cy="733893"/>
            <a:chOff x="5055410" y="2845326"/>
            <a:chExt cx="633471" cy="733893"/>
          </a:xfrm>
        </p:grpSpPr>
        <p:grpSp>
          <p:nvGrpSpPr>
            <p:cNvPr id="418" name="Google Shape;418;p28"/>
            <p:cNvGrpSpPr/>
            <p:nvPr/>
          </p:nvGrpSpPr>
          <p:grpSpPr>
            <a:xfrm>
              <a:off x="5055410" y="2845326"/>
              <a:ext cx="633471" cy="733893"/>
              <a:chOff x="5418807" y="2497285"/>
              <a:chExt cx="700200" cy="811200"/>
            </a:xfrm>
          </p:grpSpPr>
          <p:sp>
            <p:nvSpPr>
              <p:cNvPr id="419" name="Google Shape;419;p28"/>
              <p:cNvSpPr/>
              <p:nvPr/>
            </p:nvSpPr>
            <p:spPr>
              <a:xfrm>
                <a:off x="5418807" y="2497285"/>
                <a:ext cx="700200" cy="811200"/>
              </a:xfrm>
              <a:prstGeom prst="roundRect">
                <a:avLst>
                  <a:gd fmla="val 18711" name="adj"/>
                </a:avLst>
              </a:prstGeom>
              <a:gradFill>
                <a:gsLst>
                  <a:gs pos="0">
                    <a:srgbClr val="FFFFFF">
                      <a:alpha val="85710"/>
                    </a:srgbClr>
                  </a:gs>
                  <a:gs pos="100000">
                    <a:srgbClr val="C5C7F4">
                      <a:alpha val="85710"/>
                    </a:srgbClr>
                  </a:gs>
                </a:gsLst>
                <a:lin ang="5400012" scaled="0"/>
              </a:gradFill>
              <a:ln>
                <a:noFill/>
              </a:ln>
              <a:effectLst>
                <a:outerShdw blurRad="57150" rotWithShape="0" algn="bl" dir="5400000" dist="19050">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28"/>
              <p:cNvGrpSpPr/>
              <p:nvPr/>
            </p:nvGrpSpPr>
            <p:grpSpPr>
              <a:xfrm>
                <a:off x="5600579" y="2592573"/>
                <a:ext cx="336576" cy="344118"/>
                <a:chOff x="3409000" y="1026975"/>
                <a:chExt cx="355075" cy="363032"/>
              </a:xfrm>
            </p:grpSpPr>
            <p:sp>
              <p:nvSpPr>
                <p:cNvPr id="421" name="Google Shape;421;p28"/>
                <p:cNvSpPr/>
                <p:nvPr/>
              </p:nvSpPr>
              <p:spPr>
                <a:xfrm>
                  <a:off x="3409000" y="1026975"/>
                  <a:ext cx="355075" cy="355225"/>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3528425" y="1078900"/>
                  <a:ext cx="116400" cy="116250"/>
                </a:xfrm>
                <a:custGeom>
                  <a:rect b="b" l="l" r="r" t="t"/>
                  <a:pathLst>
                    <a:path extrusionOk="0" h="4650" w="4656">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3464200" y="1246832"/>
                  <a:ext cx="244825" cy="143175"/>
                </a:xfrm>
                <a:custGeom>
                  <a:rect b="b" l="l" r="r" t="t"/>
                  <a:pathLst>
                    <a:path extrusionOk="0" h="5727" w="9793">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4" name="Google Shape;424;p28"/>
            <p:cNvGrpSpPr/>
            <p:nvPr/>
          </p:nvGrpSpPr>
          <p:grpSpPr>
            <a:xfrm>
              <a:off x="5195602" y="3311831"/>
              <a:ext cx="352067" cy="169406"/>
              <a:chOff x="5528432" y="2979624"/>
              <a:chExt cx="480900" cy="187251"/>
            </a:xfrm>
          </p:grpSpPr>
          <p:sp>
            <p:nvSpPr>
              <p:cNvPr id="425" name="Google Shape;425;p28"/>
              <p:cNvSpPr/>
              <p:nvPr/>
            </p:nvSpPr>
            <p:spPr>
              <a:xfrm>
                <a:off x="5528432" y="2979624"/>
                <a:ext cx="480900" cy="40800"/>
              </a:xfrm>
              <a:prstGeom prst="roundRect">
                <a:avLst>
                  <a:gd fmla="val 50000" name="adj"/>
                </a:avLst>
              </a:prstGeom>
              <a:solidFill>
                <a:schemeClr val="accent6">
                  <a:alpha val="53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528432" y="3052849"/>
                <a:ext cx="480900" cy="40800"/>
              </a:xfrm>
              <a:prstGeom prst="roundRect">
                <a:avLst>
                  <a:gd fmla="val 50000" name="adj"/>
                </a:avLst>
              </a:prstGeom>
              <a:solidFill>
                <a:schemeClr val="accent6">
                  <a:alpha val="53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610449" y="3126075"/>
                <a:ext cx="316800" cy="40800"/>
              </a:xfrm>
              <a:prstGeom prst="roundRect">
                <a:avLst>
                  <a:gd fmla="val 50000" name="adj"/>
                </a:avLst>
              </a:prstGeom>
              <a:solidFill>
                <a:schemeClr val="accent6">
                  <a:alpha val="53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8" name="Google Shape;428;p28"/>
          <p:cNvGrpSpPr/>
          <p:nvPr/>
        </p:nvGrpSpPr>
        <p:grpSpPr>
          <a:xfrm>
            <a:off x="7427195" y="2464693"/>
            <a:ext cx="694832" cy="494692"/>
            <a:chOff x="3336290" y="764021"/>
            <a:chExt cx="810300" cy="576900"/>
          </a:xfrm>
        </p:grpSpPr>
        <p:sp>
          <p:nvSpPr>
            <p:cNvPr id="429" name="Google Shape;429;p28"/>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8"/>
          <p:cNvGrpSpPr/>
          <p:nvPr/>
        </p:nvGrpSpPr>
        <p:grpSpPr>
          <a:xfrm>
            <a:off x="5159411" y="1731360"/>
            <a:ext cx="999286" cy="251306"/>
            <a:chOff x="6394932" y="2541500"/>
            <a:chExt cx="959100" cy="241200"/>
          </a:xfrm>
        </p:grpSpPr>
        <p:sp>
          <p:nvSpPr>
            <p:cNvPr id="433" name="Google Shape;433;p28"/>
            <p:cNvSpPr/>
            <p:nvPr/>
          </p:nvSpPr>
          <p:spPr>
            <a:xfrm rot="-5400000">
              <a:off x="6753882" y="2182550"/>
              <a:ext cx="241200" cy="9591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rot="-5400000">
              <a:off x="6465475" y="2584700"/>
              <a:ext cx="152700" cy="154800"/>
            </a:xfrm>
            <a:prstGeom prst="roundRect">
              <a:avLst>
                <a:gd fmla="val 7267" name="adj"/>
              </a:avLst>
            </a:prstGeom>
            <a:gradFill>
              <a:gsLst>
                <a:gs pos="0">
                  <a:srgbClr val="E9A984"/>
                </a:gs>
                <a:gs pos="100000">
                  <a:srgbClr val="E57C85"/>
                </a:gs>
              </a:gsLst>
              <a:lin ang="2700006"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rot="-5400000">
              <a:off x="6687242" y="2584700"/>
              <a:ext cx="152700" cy="154800"/>
            </a:xfrm>
            <a:prstGeom prst="roundRect">
              <a:avLst>
                <a:gd fmla="val 7267" name="adj"/>
              </a:avLst>
            </a:prstGeom>
            <a:gradFill>
              <a:gsLst>
                <a:gs pos="0">
                  <a:srgbClr val="3DB0FD"/>
                </a:gs>
                <a:gs pos="100000">
                  <a:srgbClr val="308EF7"/>
                </a:gs>
              </a:gsLst>
              <a:lin ang="2700006"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rot="-5400000">
              <a:off x="6909008" y="2584700"/>
              <a:ext cx="152700" cy="154800"/>
            </a:xfrm>
            <a:prstGeom prst="roundRect">
              <a:avLst>
                <a:gd fmla="val 7267" name="adj"/>
              </a:avLst>
            </a:pr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rot="-5400000">
              <a:off x="7130775" y="2584700"/>
              <a:ext cx="152700" cy="154800"/>
            </a:xfrm>
            <a:prstGeom prst="roundRect">
              <a:avLst>
                <a:gd fmla="val 7267" name="adj"/>
              </a:avLst>
            </a:prstGeom>
            <a:gradFill>
              <a:gsLst>
                <a:gs pos="0">
                  <a:schemeClr val="lt2"/>
                </a:gs>
                <a:gs pos="100000">
                  <a:srgbClr val="E57C85"/>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8"/>
          <p:cNvGrpSpPr/>
          <p:nvPr/>
        </p:nvGrpSpPr>
        <p:grpSpPr>
          <a:xfrm>
            <a:off x="286617" y="3999999"/>
            <a:ext cx="145867" cy="958251"/>
            <a:chOff x="286625" y="3923799"/>
            <a:chExt cx="145867" cy="958251"/>
          </a:xfrm>
        </p:grpSpPr>
        <p:sp>
          <p:nvSpPr>
            <p:cNvPr id="439" name="Google Shape;439;p2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8"/>
            <p:cNvGrpSpPr/>
            <p:nvPr/>
          </p:nvGrpSpPr>
          <p:grpSpPr>
            <a:xfrm>
              <a:off x="298112" y="4342643"/>
              <a:ext cx="110182" cy="126862"/>
              <a:chOff x="281100" y="2027800"/>
              <a:chExt cx="140700" cy="162000"/>
            </a:xfrm>
          </p:grpSpPr>
          <p:sp>
            <p:nvSpPr>
              <p:cNvPr id="441" name="Google Shape;441;p2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8"/>
              <p:cNvGrpSpPr/>
              <p:nvPr/>
            </p:nvGrpSpPr>
            <p:grpSpPr>
              <a:xfrm>
                <a:off x="308875" y="2088450"/>
                <a:ext cx="85200" cy="40700"/>
                <a:chOff x="308875" y="2087000"/>
                <a:chExt cx="85200" cy="40700"/>
              </a:xfrm>
            </p:grpSpPr>
            <p:cxnSp>
              <p:nvCxnSpPr>
                <p:cNvPr id="443" name="Google Shape;443;p2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2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5" name="Google Shape;445;p28"/>
            <p:cNvGrpSpPr/>
            <p:nvPr/>
          </p:nvGrpSpPr>
          <p:grpSpPr>
            <a:xfrm>
              <a:off x="286625" y="3923799"/>
              <a:ext cx="133200" cy="133200"/>
              <a:chOff x="286625" y="3648899"/>
              <a:chExt cx="133200" cy="133200"/>
            </a:xfrm>
          </p:grpSpPr>
          <p:sp>
            <p:nvSpPr>
              <p:cNvPr id="446" name="Google Shape;446;p2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8">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grpSp>
        <p:nvGrpSpPr>
          <p:cNvPr id="698" name="Google Shape;698;p37"/>
          <p:cNvGrpSpPr/>
          <p:nvPr/>
        </p:nvGrpSpPr>
        <p:grpSpPr>
          <a:xfrm>
            <a:off x="299286" y="189025"/>
            <a:ext cx="133205" cy="119344"/>
            <a:chOff x="222150" y="185025"/>
            <a:chExt cx="170100" cy="152400"/>
          </a:xfrm>
        </p:grpSpPr>
        <p:cxnSp>
          <p:nvCxnSpPr>
            <p:cNvPr id="699" name="Google Shape;699;p3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00" name="Google Shape;700;p3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01" name="Google Shape;701;p3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02" name="Google Shape;702;p37"/>
          <p:cNvGrpSpPr/>
          <p:nvPr/>
        </p:nvGrpSpPr>
        <p:grpSpPr>
          <a:xfrm>
            <a:off x="286625" y="3999999"/>
            <a:ext cx="145867" cy="958251"/>
            <a:chOff x="286625" y="3923799"/>
            <a:chExt cx="145867" cy="958251"/>
          </a:xfrm>
        </p:grpSpPr>
        <p:sp>
          <p:nvSpPr>
            <p:cNvPr id="703" name="Google Shape;703;p3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37"/>
            <p:cNvGrpSpPr/>
            <p:nvPr/>
          </p:nvGrpSpPr>
          <p:grpSpPr>
            <a:xfrm>
              <a:off x="298112" y="4342643"/>
              <a:ext cx="110182" cy="126862"/>
              <a:chOff x="281100" y="2027800"/>
              <a:chExt cx="140700" cy="162000"/>
            </a:xfrm>
          </p:grpSpPr>
          <p:sp>
            <p:nvSpPr>
              <p:cNvPr id="705" name="Google Shape;705;p3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37"/>
              <p:cNvGrpSpPr/>
              <p:nvPr/>
            </p:nvGrpSpPr>
            <p:grpSpPr>
              <a:xfrm>
                <a:off x="308875" y="2088450"/>
                <a:ext cx="85200" cy="40700"/>
                <a:chOff x="308875" y="2087000"/>
                <a:chExt cx="85200" cy="40700"/>
              </a:xfrm>
            </p:grpSpPr>
            <p:cxnSp>
              <p:nvCxnSpPr>
                <p:cNvPr id="707" name="Google Shape;707;p3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3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09" name="Google Shape;709;p37"/>
            <p:cNvGrpSpPr/>
            <p:nvPr/>
          </p:nvGrpSpPr>
          <p:grpSpPr>
            <a:xfrm>
              <a:off x="286625" y="3923799"/>
              <a:ext cx="133200" cy="133200"/>
              <a:chOff x="286625" y="3648899"/>
              <a:chExt cx="133200" cy="133200"/>
            </a:xfrm>
          </p:grpSpPr>
          <p:sp>
            <p:nvSpPr>
              <p:cNvPr id="710" name="Google Shape;710;p3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2" name="Google Shape;712;p37">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4" name="Google Shape;714;p37"/>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715" name="Google Shape;715;p37"/>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716" name="Google Shape;716;p37">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Jia Rong</a:t>
            </a:r>
            <a:endParaRPr>
              <a:solidFill>
                <a:schemeClr val="lt1"/>
              </a:solidFill>
              <a:latin typeface="Fira Code"/>
              <a:ea typeface="Fira Code"/>
              <a:cs typeface="Fira Code"/>
              <a:sym typeface="Fira Code"/>
            </a:endParaRPr>
          </a:p>
        </p:txBody>
      </p:sp>
      <p:sp>
        <p:nvSpPr>
          <p:cNvPr id="720" name="Google Shape;720;p37"/>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(b)  adjacency list and minimizing heap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721" name="Google Shape;721;p37"/>
          <p:cNvPicPr preferRelativeResize="0"/>
          <p:nvPr/>
        </p:nvPicPr>
        <p:blipFill>
          <a:blip r:embed="rId3">
            <a:alphaModFix/>
          </a:blip>
          <a:stretch>
            <a:fillRect/>
          </a:stretch>
        </p:blipFill>
        <p:spPr>
          <a:xfrm>
            <a:off x="820675" y="794138"/>
            <a:ext cx="3520507" cy="3555226"/>
          </a:xfrm>
          <a:prstGeom prst="rect">
            <a:avLst/>
          </a:prstGeom>
          <a:noFill/>
          <a:ln>
            <a:noFill/>
          </a:ln>
        </p:spPr>
      </p:pic>
      <p:pic>
        <p:nvPicPr>
          <p:cNvPr id="722" name="Google Shape;722;p37"/>
          <p:cNvPicPr preferRelativeResize="0"/>
          <p:nvPr/>
        </p:nvPicPr>
        <p:blipFill rotWithShape="1">
          <a:blip r:embed="rId4">
            <a:alphaModFix/>
          </a:blip>
          <a:srcRect b="25439" l="0" r="0" t="0"/>
          <a:stretch/>
        </p:blipFill>
        <p:spPr>
          <a:xfrm>
            <a:off x="4448625" y="794150"/>
            <a:ext cx="3606151" cy="2650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grpSp>
        <p:nvGrpSpPr>
          <p:cNvPr id="727" name="Google Shape;727;p38"/>
          <p:cNvGrpSpPr/>
          <p:nvPr/>
        </p:nvGrpSpPr>
        <p:grpSpPr>
          <a:xfrm>
            <a:off x="299286" y="189025"/>
            <a:ext cx="133205" cy="119344"/>
            <a:chOff x="222150" y="185025"/>
            <a:chExt cx="170100" cy="152400"/>
          </a:xfrm>
        </p:grpSpPr>
        <p:cxnSp>
          <p:nvCxnSpPr>
            <p:cNvPr id="728" name="Google Shape;728;p3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29" name="Google Shape;729;p3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30" name="Google Shape;730;p3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31" name="Google Shape;731;p38"/>
          <p:cNvGrpSpPr/>
          <p:nvPr/>
        </p:nvGrpSpPr>
        <p:grpSpPr>
          <a:xfrm>
            <a:off x="286625" y="3999999"/>
            <a:ext cx="145867" cy="958251"/>
            <a:chOff x="286625" y="3923799"/>
            <a:chExt cx="145867" cy="958251"/>
          </a:xfrm>
        </p:grpSpPr>
        <p:sp>
          <p:nvSpPr>
            <p:cNvPr id="732" name="Google Shape;732;p3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38"/>
            <p:cNvGrpSpPr/>
            <p:nvPr/>
          </p:nvGrpSpPr>
          <p:grpSpPr>
            <a:xfrm>
              <a:off x="298112" y="4342643"/>
              <a:ext cx="110182" cy="126862"/>
              <a:chOff x="281100" y="2027800"/>
              <a:chExt cx="140700" cy="162000"/>
            </a:xfrm>
          </p:grpSpPr>
          <p:sp>
            <p:nvSpPr>
              <p:cNvPr id="734" name="Google Shape;734;p3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38"/>
              <p:cNvGrpSpPr/>
              <p:nvPr/>
            </p:nvGrpSpPr>
            <p:grpSpPr>
              <a:xfrm>
                <a:off x="308875" y="2088450"/>
                <a:ext cx="85200" cy="40700"/>
                <a:chOff x="308875" y="2087000"/>
                <a:chExt cx="85200" cy="40700"/>
              </a:xfrm>
            </p:grpSpPr>
            <p:cxnSp>
              <p:nvCxnSpPr>
                <p:cNvPr id="736" name="Google Shape;736;p3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3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38" name="Google Shape;738;p38"/>
            <p:cNvGrpSpPr/>
            <p:nvPr/>
          </p:nvGrpSpPr>
          <p:grpSpPr>
            <a:xfrm>
              <a:off x="286625" y="3923799"/>
              <a:ext cx="133200" cy="133200"/>
              <a:chOff x="286625" y="3648899"/>
              <a:chExt cx="133200" cy="133200"/>
            </a:xfrm>
          </p:grpSpPr>
          <p:sp>
            <p:nvSpPr>
              <p:cNvPr id="739" name="Google Shape;739;p3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1" name="Google Shape;741;p38">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3" name="Google Shape;743;p38"/>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744" name="Google Shape;744;p38">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Jia Rong</a:t>
            </a:r>
            <a:endParaRPr>
              <a:solidFill>
                <a:schemeClr val="lt1"/>
              </a:solidFill>
              <a:latin typeface="Fira Code"/>
              <a:ea typeface="Fira Code"/>
              <a:cs typeface="Fira Code"/>
              <a:sym typeface="Fira Code"/>
            </a:endParaRPr>
          </a:p>
        </p:txBody>
      </p:sp>
      <p:sp>
        <p:nvSpPr>
          <p:cNvPr id="748" name="Google Shape;748;p38"/>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(b)  Time Complexity of B</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749" name="Google Shape;749;p38"/>
          <p:cNvPicPr preferRelativeResize="0"/>
          <p:nvPr/>
        </p:nvPicPr>
        <p:blipFill>
          <a:blip r:embed="rId3">
            <a:alphaModFix/>
          </a:blip>
          <a:stretch>
            <a:fillRect/>
          </a:stretch>
        </p:blipFill>
        <p:spPr>
          <a:xfrm>
            <a:off x="718875" y="672625"/>
            <a:ext cx="4178970" cy="4053601"/>
          </a:xfrm>
          <a:prstGeom prst="rect">
            <a:avLst/>
          </a:prstGeom>
          <a:noFill/>
          <a:ln>
            <a:noFill/>
          </a:ln>
        </p:spPr>
      </p:pic>
      <p:grpSp>
        <p:nvGrpSpPr>
          <p:cNvPr id="750" name="Google Shape;750;p38"/>
          <p:cNvGrpSpPr/>
          <p:nvPr/>
        </p:nvGrpSpPr>
        <p:grpSpPr>
          <a:xfrm>
            <a:off x="3259975" y="1205913"/>
            <a:ext cx="3921200" cy="2033288"/>
            <a:chOff x="3259975" y="1205913"/>
            <a:chExt cx="3921200" cy="2033288"/>
          </a:xfrm>
        </p:grpSpPr>
        <p:pic>
          <p:nvPicPr>
            <p:cNvPr id="751" name="Google Shape;751;p38"/>
            <p:cNvPicPr preferRelativeResize="0"/>
            <p:nvPr/>
          </p:nvPicPr>
          <p:blipFill>
            <a:blip r:embed="rId4">
              <a:alphaModFix/>
            </a:blip>
            <a:stretch>
              <a:fillRect/>
            </a:stretch>
          </p:blipFill>
          <p:spPr>
            <a:xfrm>
              <a:off x="3259975" y="1205913"/>
              <a:ext cx="3921199" cy="1201975"/>
            </a:xfrm>
            <a:prstGeom prst="rect">
              <a:avLst/>
            </a:prstGeom>
            <a:noFill/>
            <a:ln>
              <a:noFill/>
            </a:ln>
          </p:spPr>
        </p:pic>
        <p:pic>
          <p:nvPicPr>
            <p:cNvPr id="752" name="Google Shape;752;p38"/>
            <p:cNvPicPr preferRelativeResize="0"/>
            <p:nvPr/>
          </p:nvPicPr>
          <p:blipFill>
            <a:blip r:embed="rId5">
              <a:alphaModFix/>
            </a:blip>
            <a:stretch>
              <a:fillRect/>
            </a:stretch>
          </p:blipFill>
          <p:spPr>
            <a:xfrm>
              <a:off x="3350675" y="2407900"/>
              <a:ext cx="3830500" cy="831300"/>
            </a:xfrm>
            <a:prstGeom prst="rect">
              <a:avLst/>
            </a:prstGeom>
            <a:noFill/>
            <a:ln>
              <a:noFill/>
            </a:ln>
          </p:spPr>
        </p:pic>
        <p:sp>
          <p:nvSpPr>
            <p:cNvPr id="753" name="Google Shape;753;p38"/>
            <p:cNvSpPr/>
            <p:nvPr/>
          </p:nvSpPr>
          <p:spPr>
            <a:xfrm>
              <a:off x="3596475" y="1993625"/>
              <a:ext cx="1602900" cy="350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4" name="Google Shape;754;p38"/>
            <p:cNvCxnSpPr>
              <a:stCxn id="753" idx="4"/>
            </p:cNvCxnSpPr>
            <p:nvPr/>
          </p:nvCxnSpPr>
          <p:spPr>
            <a:xfrm flipH="1">
              <a:off x="3819825" y="2344025"/>
              <a:ext cx="578100" cy="135900"/>
            </a:xfrm>
            <a:prstGeom prst="straightConnector1">
              <a:avLst/>
            </a:prstGeom>
            <a:noFill/>
            <a:ln cap="flat" cmpd="sng" w="9525">
              <a:solidFill>
                <a:srgbClr val="FF0000"/>
              </a:solidFill>
              <a:prstDash val="solid"/>
              <a:round/>
              <a:headEnd len="med" w="med" type="none"/>
              <a:tailEnd len="med" w="med" type="triangle"/>
            </a:ln>
          </p:spPr>
        </p:cxnSp>
      </p:grpSp>
      <p:sp>
        <p:nvSpPr>
          <p:cNvPr id="755" name="Google Shape;755;p38"/>
          <p:cNvSpPr txBox="1"/>
          <p:nvPr/>
        </p:nvSpPr>
        <p:spPr>
          <a:xfrm>
            <a:off x="6608725" y="1776350"/>
            <a:ext cx="234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Fira Code"/>
                <a:ea typeface="Fira Code"/>
                <a:cs typeface="Fira Code"/>
                <a:sym typeface="Fira Code"/>
              </a:rPr>
              <a:t>Average time complexity : O(lg|V|)</a:t>
            </a:r>
            <a:endParaRPr>
              <a:solidFill>
                <a:srgbClr val="FFFFFF"/>
              </a:solidFill>
              <a:latin typeface="Fira Code"/>
              <a:ea typeface="Fira Code"/>
              <a:cs typeface="Fira Code"/>
              <a:sym typeface="Fira Code"/>
            </a:endParaRPr>
          </a:p>
        </p:txBody>
      </p:sp>
      <p:sp>
        <p:nvSpPr>
          <p:cNvPr id="756" name="Google Shape;756;p38"/>
          <p:cNvSpPr txBox="1"/>
          <p:nvPr/>
        </p:nvSpPr>
        <p:spPr>
          <a:xfrm>
            <a:off x="6740275" y="1914763"/>
            <a:ext cx="208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Fira Code"/>
                <a:ea typeface="Fira Code"/>
                <a:cs typeface="Fira Code"/>
                <a:sym typeface="Fira Code"/>
              </a:rPr>
              <a:t>Average time complexity : O(1)</a:t>
            </a:r>
            <a:endParaRPr>
              <a:solidFill>
                <a:srgbClr val="FFFFFF"/>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7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grpSp>
        <p:nvGrpSpPr>
          <p:cNvPr id="761" name="Google Shape;761;p39"/>
          <p:cNvGrpSpPr/>
          <p:nvPr/>
        </p:nvGrpSpPr>
        <p:grpSpPr>
          <a:xfrm>
            <a:off x="299286" y="189025"/>
            <a:ext cx="133205" cy="119344"/>
            <a:chOff x="222150" y="185025"/>
            <a:chExt cx="170100" cy="152400"/>
          </a:xfrm>
        </p:grpSpPr>
        <p:cxnSp>
          <p:nvCxnSpPr>
            <p:cNvPr id="762" name="Google Shape;762;p3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63" name="Google Shape;763;p3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64" name="Google Shape;764;p3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65" name="Google Shape;765;p39"/>
          <p:cNvGrpSpPr/>
          <p:nvPr/>
        </p:nvGrpSpPr>
        <p:grpSpPr>
          <a:xfrm>
            <a:off x="286625" y="3999999"/>
            <a:ext cx="145867" cy="958251"/>
            <a:chOff x="286625" y="3923799"/>
            <a:chExt cx="145867" cy="958251"/>
          </a:xfrm>
        </p:grpSpPr>
        <p:sp>
          <p:nvSpPr>
            <p:cNvPr id="766" name="Google Shape;766;p3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39"/>
            <p:cNvGrpSpPr/>
            <p:nvPr/>
          </p:nvGrpSpPr>
          <p:grpSpPr>
            <a:xfrm>
              <a:off x="298112" y="4342643"/>
              <a:ext cx="110182" cy="126862"/>
              <a:chOff x="281100" y="2027800"/>
              <a:chExt cx="140700" cy="162000"/>
            </a:xfrm>
          </p:grpSpPr>
          <p:sp>
            <p:nvSpPr>
              <p:cNvPr id="768" name="Google Shape;768;p3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39"/>
              <p:cNvGrpSpPr/>
              <p:nvPr/>
            </p:nvGrpSpPr>
            <p:grpSpPr>
              <a:xfrm>
                <a:off x="308875" y="2088450"/>
                <a:ext cx="85200" cy="40700"/>
                <a:chOff x="308875" y="2087000"/>
                <a:chExt cx="85200" cy="40700"/>
              </a:xfrm>
            </p:grpSpPr>
            <p:cxnSp>
              <p:nvCxnSpPr>
                <p:cNvPr id="770" name="Google Shape;770;p3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3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72" name="Google Shape;772;p39"/>
            <p:cNvGrpSpPr/>
            <p:nvPr/>
          </p:nvGrpSpPr>
          <p:grpSpPr>
            <a:xfrm>
              <a:off x="286625" y="3923799"/>
              <a:ext cx="133200" cy="133200"/>
              <a:chOff x="286625" y="3648899"/>
              <a:chExt cx="133200" cy="133200"/>
            </a:xfrm>
          </p:grpSpPr>
          <p:sp>
            <p:nvSpPr>
              <p:cNvPr id="773" name="Google Shape;773;p3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5" name="Google Shape;775;p39">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9">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7" name="Google Shape;777;p39"/>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778" name="Google Shape;778;p39">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Jia Rong</a:t>
            </a:r>
            <a:endParaRPr>
              <a:solidFill>
                <a:schemeClr val="lt1"/>
              </a:solidFill>
              <a:latin typeface="Fira Code"/>
              <a:ea typeface="Fira Code"/>
              <a:cs typeface="Fira Code"/>
              <a:sym typeface="Fira Code"/>
            </a:endParaRPr>
          </a:p>
        </p:txBody>
      </p:sp>
      <p:sp>
        <p:nvSpPr>
          <p:cNvPr id="782" name="Google Shape;782;p39"/>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(b)  Time Complexity of B</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783" name="Google Shape;783;p39"/>
          <p:cNvPicPr preferRelativeResize="0"/>
          <p:nvPr/>
        </p:nvPicPr>
        <p:blipFill>
          <a:blip r:embed="rId3">
            <a:alphaModFix/>
          </a:blip>
          <a:stretch>
            <a:fillRect/>
          </a:stretch>
        </p:blipFill>
        <p:spPr>
          <a:xfrm>
            <a:off x="718875" y="672625"/>
            <a:ext cx="4178970" cy="4053601"/>
          </a:xfrm>
          <a:prstGeom prst="rect">
            <a:avLst/>
          </a:prstGeom>
          <a:noFill/>
          <a:ln>
            <a:noFill/>
          </a:ln>
        </p:spPr>
      </p:pic>
      <p:grpSp>
        <p:nvGrpSpPr>
          <p:cNvPr id="784" name="Google Shape;784;p39"/>
          <p:cNvGrpSpPr/>
          <p:nvPr/>
        </p:nvGrpSpPr>
        <p:grpSpPr>
          <a:xfrm>
            <a:off x="2472075" y="921050"/>
            <a:ext cx="5097800" cy="2555800"/>
            <a:chOff x="2472075" y="921050"/>
            <a:chExt cx="5097800" cy="2555800"/>
          </a:xfrm>
        </p:grpSpPr>
        <p:pic>
          <p:nvPicPr>
            <p:cNvPr id="785" name="Google Shape;785;p39"/>
            <p:cNvPicPr preferRelativeResize="0"/>
            <p:nvPr/>
          </p:nvPicPr>
          <p:blipFill>
            <a:blip r:embed="rId4">
              <a:alphaModFix/>
            </a:blip>
            <a:stretch>
              <a:fillRect/>
            </a:stretch>
          </p:blipFill>
          <p:spPr>
            <a:xfrm>
              <a:off x="4077800" y="921050"/>
              <a:ext cx="3492076" cy="2555800"/>
            </a:xfrm>
            <a:prstGeom prst="rect">
              <a:avLst/>
            </a:prstGeom>
            <a:noFill/>
            <a:ln>
              <a:noFill/>
            </a:ln>
          </p:spPr>
        </p:pic>
        <p:cxnSp>
          <p:nvCxnSpPr>
            <p:cNvPr id="786" name="Google Shape;786;p39"/>
            <p:cNvCxnSpPr/>
            <p:nvPr/>
          </p:nvCxnSpPr>
          <p:spPr>
            <a:xfrm flipH="1" rot="10800000">
              <a:off x="2472075" y="1156375"/>
              <a:ext cx="1507200" cy="1499100"/>
            </a:xfrm>
            <a:prstGeom prst="straightConnector1">
              <a:avLst/>
            </a:prstGeom>
            <a:noFill/>
            <a:ln cap="flat" cmpd="sng" w="9525">
              <a:solidFill>
                <a:srgbClr val="FF0000"/>
              </a:solidFill>
              <a:prstDash val="solid"/>
              <a:round/>
              <a:headEnd len="med" w="med" type="none"/>
              <a:tailEnd len="med" w="med" type="triangle"/>
            </a:ln>
          </p:spPr>
        </p:cxnSp>
      </p:grpSp>
      <p:sp>
        <p:nvSpPr>
          <p:cNvPr id="787" name="Google Shape;787;p39"/>
          <p:cNvSpPr txBox="1"/>
          <p:nvPr/>
        </p:nvSpPr>
        <p:spPr>
          <a:xfrm>
            <a:off x="6400725" y="1435400"/>
            <a:ext cx="265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Fira Code"/>
                <a:ea typeface="Fira Code"/>
                <a:cs typeface="Fira Code"/>
                <a:sym typeface="Fira Code"/>
              </a:rPr>
              <a:t>Average time complexity: O(lg|V|)</a:t>
            </a:r>
            <a:endParaRPr>
              <a:solidFill>
                <a:srgbClr val="FFFFFF"/>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grpSp>
        <p:nvGrpSpPr>
          <p:cNvPr id="792" name="Google Shape;792;p40"/>
          <p:cNvGrpSpPr/>
          <p:nvPr/>
        </p:nvGrpSpPr>
        <p:grpSpPr>
          <a:xfrm>
            <a:off x="299286" y="189025"/>
            <a:ext cx="133205" cy="119344"/>
            <a:chOff x="222150" y="185025"/>
            <a:chExt cx="170100" cy="152400"/>
          </a:xfrm>
        </p:grpSpPr>
        <p:cxnSp>
          <p:nvCxnSpPr>
            <p:cNvPr id="793" name="Google Shape;793;p4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94" name="Google Shape;794;p4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95" name="Google Shape;795;p4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96" name="Google Shape;796;p40"/>
          <p:cNvGrpSpPr/>
          <p:nvPr/>
        </p:nvGrpSpPr>
        <p:grpSpPr>
          <a:xfrm>
            <a:off x="286625" y="3999999"/>
            <a:ext cx="145867" cy="958251"/>
            <a:chOff x="286625" y="3923799"/>
            <a:chExt cx="145867" cy="958251"/>
          </a:xfrm>
        </p:grpSpPr>
        <p:sp>
          <p:nvSpPr>
            <p:cNvPr id="797" name="Google Shape;797;p4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40"/>
            <p:cNvGrpSpPr/>
            <p:nvPr/>
          </p:nvGrpSpPr>
          <p:grpSpPr>
            <a:xfrm>
              <a:off x="298112" y="4342643"/>
              <a:ext cx="110182" cy="126862"/>
              <a:chOff x="281100" y="2027800"/>
              <a:chExt cx="140700" cy="162000"/>
            </a:xfrm>
          </p:grpSpPr>
          <p:sp>
            <p:nvSpPr>
              <p:cNvPr id="799" name="Google Shape;799;p4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40"/>
              <p:cNvGrpSpPr/>
              <p:nvPr/>
            </p:nvGrpSpPr>
            <p:grpSpPr>
              <a:xfrm>
                <a:off x="308875" y="2088450"/>
                <a:ext cx="85200" cy="40700"/>
                <a:chOff x="308875" y="2087000"/>
                <a:chExt cx="85200" cy="40700"/>
              </a:xfrm>
            </p:grpSpPr>
            <p:cxnSp>
              <p:nvCxnSpPr>
                <p:cNvPr id="801" name="Google Shape;801;p4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4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03" name="Google Shape;803;p40"/>
            <p:cNvGrpSpPr/>
            <p:nvPr/>
          </p:nvGrpSpPr>
          <p:grpSpPr>
            <a:xfrm>
              <a:off x="286625" y="3923799"/>
              <a:ext cx="133200" cy="133200"/>
              <a:chOff x="286625" y="3648899"/>
              <a:chExt cx="133200" cy="133200"/>
            </a:xfrm>
          </p:grpSpPr>
          <p:sp>
            <p:nvSpPr>
              <p:cNvPr id="804" name="Google Shape;804;p4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6" name="Google Shape;806;p40">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8" name="Google Shape;808;p40"/>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809" name="Google Shape;809;p40">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Jia Rong</a:t>
            </a:r>
            <a:endParaRPr>
              <a:solidFill>
                <a:schemeClr val="lt1"/>
              </a:solidFill>
              <a:latin typeface="Fira Code"/>
              <a:ea typeface="Fira Code"/>
              <a:cs typeface="Fira Code"/>
              <a:sym typeface="Fira Code"/>
            </a:endParaRPr>
          </a:p>
        </p:txBody>
      </p:sp>
      <p:sp>
        <p:nvSpPr>
          <p:cNvPr id="813" name="Google Shape;813;p40"/>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(b)  Time Complexity of B</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814" name="Google Shape;814;p40"/>
          <p:cNvPicPr preferRelativeResize="0"/>
          <p:nvPr/>
        </p:nvPicPr>
        <p:blipFill>
          <a:blip r:embed="rId3">
            <a:alphaModFix/>
          </a:blip>
          <a:stretch>
            <a:fillRect/>
          </a:stretch>
        </p:blipFill>
        <p:spPr>
          <a:xfrm>
            <a:off x="718875" y="672625"/>
            <a:ext cx="4178970" cy="4053601"/>
          </a:xfrm>
          <a:prstGeom prst="rect">
            <a:avLst/>
          </a:prstGeom>
          <a:noFill/>
          <a:ln>
            <a:noFill/>
          </a:ln>
        </p:spPr>
      </p:pic>
      <p:grpSp>
        <p:nvGrpSpPr>
          <p:cNvPr id="815" name="Google Shape;815;p40"/>
          <p:cNvGrpSpPr/>
          <p:nvPr/>
        </p:nvGrpSpPr>
        <p:grpSpPr>
          <a:xfrm>
            <a:off x="3508750" y="1789675"/>
            <a:ext cx="5134200" cy="2325125"/>
            <a:chOff x="3508750" y="1789675"/>
            <a:chExt cx="5134200" cy="2325125"/>
          </a:xfrm>
        </p:grpSpPr>
        <p:pic>
          <p:nvPicPr>
            <p:cNvPr id="816" name="Google Shape;816;p40"/>
            <p:cNvPicPr preferRelativeResize="0"/>
            <p:nvPr/>
          </p:nvPicPr>
          <p:blipFill>
            <a:blip r:embed="rId4">
              <a:alphaModFix/>
            </a:blip>
            <a:stretch>
              <a:fillRect/>
            </a:stretch>
          </p:blipFill>
          <p:spPr>
            <a:xfrm>
              <a:off x="4602800" y="1789675"/>
              <a:ext cx="4040150" cy="1493825"/>
            </a:xfrm>
            <a:prstGeom prst="rect">
              <a:avLst/>
            </a:prstGeom>
            <a:noFill/>
            <a:ln>
              <a:noFill/>
            </a:ln>
          </p:spPr>
        </p:pic>
        <p:cxnSp>
          <p:nvCxnSpPr>
            <p:cNvPr id="817" name="Google Shape;817;p40"/>
            <p:cNvCxnSpPr/>
            <p:nvPr/>
          </p:nvCxnSpPr>
          <p:spPr>
            <a:xfrm flipH="1" rot="10800000">
              <a:off x="3508750" y="2073300"/>
              <a:ext cx="1100400" cy="2041500"/>
            </a:xfrm>
            <a:prstGeom prst="straightConnector1">
              <a:avLst/>
            </a:prstGeom>
            <a:noFill/>
            <a:ln cap="flat" cmpd="sng" w="9525">
              <a:solidFill>
                <a:srgbClr val="FF0000"/>
              </a:solidFill>
              <a:prstDash val="solid"/>
              <a:round/>
              <a:headEnd len="med" w="med" type="none"/>
              <a:tailEnd len="med" w="med" type="triangle"/>
            </a:ln>
          </p:spPr>
        </p:cxnSp>
      </p:grpSp>
      <p:sp>
        <p:nvSpPr>
          <p:cNvPr id="818" name="Google Shape;818;p40"/>
          <p:cNvSpPr txBox="1"/>
          <p:nvPr/>
        </p:nvSpPr>
        <p:spPr>
          <a:xfrm>
            <a:off x="5174225" y="3421025"/>
            <a:ext cx="284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Fira Code"/>
                <a:ea typeface="Fira Code"/>
                <a:cs typeface="Fira Code"/>
                <a:sym typeface="Fira Code"/>
              </a:rPr>
              <a:t>Average Time Complexity: O(lg|V|)</a:t>
            </a:r>
            <a:endParaRPr>
              <a:solidFill>
                <a:srgbClr val="FFFFFF"/>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grpSp>
        <p:nvGrpSpPr>
          <p:cNvPr id="823" name="Google Shape;823;p41"/>
          <p:cNvGrpSpPr/>
          <p:nvPr/>
        </p:nvGrpSpPr>
        <p:grpSpPr>
          <a:xfrm>
            <a:off x="299286" y="189025"/>
            <a:ext cx="133205" cy="119344"/>
            <a:chOff x="222150" y="185025"/>
            <a:chExt cx="170100" cy="152400"/>
          </a:xfrm>
        </p:grpSpPr>
        <p:cxnSp>
          <p:nvCxnSpPr>
            <p:cNvPr id="824" name="Google Shape;824;p4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25" name="Google Shape;825;p4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26" name="Google Shape;826;p4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27" name="Google Shape;827;p41"/>
          <p:cNvGrpSpPr/>
          <p:nvPr/>
        </p:nvGrpSpPr>
        <p:grpSpPr>
          <a:xfrm>
            <a:off x="286625" y="3999999"/>
            <a:ext cx="145867" cy="958251"/>
            <a:chOff x="286625" y="3923799"/>
            <a:chExt cx="145867" cy="958251"/>
          </a:xfrm>
        </p:grpSpPr>
        <p:sp>
          <p:nvSpPr>
            <p:cNvPr id="828" name="Google Shape;828;p4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41"/>
            <p:cNvGrpSpPr/>
            <p:nvPr/>
          </p:nvGrpSpPr>
          <p:grpSpPr>
            <a:xfrm>
              <a:off x="298112" y="4342643"/>
              <a:ext cx="110182" cy="126862"/>
              <a:chOff x="281100" y="2027800"/>
              <a:chExt cx="140700" cy="162000"/>
            </a:xfrm>
          </p:grpSpPr>
          <p:sp>
            <p:nvSpPr>
              <p:cNvPr id="830" name="Google Shape;830;p4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41"/>
              <p:cNvGrpSpPr/>
              <p:nvPr/>
            </p:nvGrpSpPr>
            <p:grpSpPr>
              <a:xfrm>
                <a:off x="308875" y="2088450"/>
                <a:ext cx="85200" cy="40700"/>
                <a:chOff x="308875" y="2087000"/>
                <a:chExt cx="85200" cy="40700"/>
              </a:xfrm>
            </p:grpSpPr>
            <p:cxnSp>
              <p:nvCxnSpPr>
                <p:cNvPr id="832" name="Google Shape;832;p4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4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34" name="Google Shape;834;p41"/>
            <p:cNvGrpSpPr/>
            <p:nvPr/>
          </p:nvGrpSpPr>
          <p:grpSpPr>
            <a:xfrm>
              <a:off x="286625" y="3923799"/>
              <a:ext cx="133200" cy="133200"/>
              <a:chOff x="286625" y="3648899"/>
              <a:chExt cx="133200" cy="133200"/>
            </a:xfrm>
          </p:grpSpPr>
          <p:sp>
            <p:nvSpPr>
              <p:cNvPr id="835" name="Google Shape;835;p4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7" name="Google Shape;837;p41">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9" name="Google Shape;839;p41"/>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840" name="Google Shape;840;p41">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Jia Rong</a:t>
            </a:r>
            <a:endParaRPr>
              <a:solidFill>
                <a:schemeClr val="lt1"/>
              </a:solidFill>
              <a:latin typeface="Fira Code"/>
              <a:ea typeface="Fira Code"/>
              <a:cs typeface="Fira Code"/>
              <a:sym typeface="Fira Code"/>
            </a:endParaRPr>
          </a:p>
        </p:txBody>
      </p:sp>
      <p:sp>
        <p:nvSpPr>
          <p:cNvPr id="844" name="Google Shape;844;p41"/>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(b)  Time Complexity of B</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845" name="Google Shape;845;p41"/>
          <p:cNvPicPr preferRelativeResize="0"/>
          <p:nvPr/>
        </p:nvPicPr>
        <p:blipFill>
          <a:blip r:embed="rId3">
            <a:alphaModFix/>
          </a:blip>
          <a:stretch>
            <a:fillRect/>
          </a:stretch>
        </p:blipFill>
        <p:spPr>
          <a:xfrm>
            <a:off x="718875" y="672625"/>
            <a:ext cx="4178970" cy="4053601"/>
          </a:xfrm>
          <a:prstGeom prst="rect">
            <a:avLst/>
          </a:prstGeom>
          <a:noFill/>
          <a:ln>
            <a:noFill/>
          </a:ln>
        </p:spPr>
      </p:pic>
      <p:sp>
        <p:nvSpPr>
          <p:cNvPr id="846" name="Google Shape;846;p41"/>
          <p:cNvSpPr txBox="1"/>
          <p:nvPr/>
        </p:nvSpPr>
        <p:spPr>
          <a:xfrm>
            <a:off x="6387925" y="2749725"/>
            <a:ext cx="227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Fira Code"/>
                <a:ea typeface="Fira Code"/>
                <a:cs typeface="Fira Code"/>
                <a:sym typeface="Fira Code"/>
              </a:rPr>
              <a:t>Overall time complexity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rPr b="1" lang="en">
                <a:solidFill>
                  <a:srgbClr val="FFFFFF"/>
                </a:solidFill>
                <a:latin typeface="Fira Code"/>
                <a:ea typeface="Fira Code"/>
                <a:cs typeface="Fira Code"/>
                <a:sym typeface="Fira Code"/>
              </a:rPr>
              <a:t>O((|V|+|E|)lg|V|)</a:t>
            </a:r>
            <a:endParaRPr b="1">
              <a:solidFill>
                <a:srgbClr val="FFFFFF"/>
              </a:solidFill>
              <a:latin typeface="Fira Code"/>
              <a:ea typeface="Fira Code"/>
              <a:cs typeface="Fira Code"/>
              <a:sym typeface="Fira Code"/>
            </a:endParaRPr>
          </a:p>
        </p:txBody>
      </p:sp>
      <p:grpSp>
        <p:nvGrpSpPr>
          <p:cNvPr id="847" name="Google Shape;847;p41"/>
          <p:cNvGrpSpPr/>
          <p:nvPr/>
        </p:nvGrpSpPr>
        <p:grpSpPr>
          <a:xfrm>
            <a:off x="2469625" y="1233900"/>
            <a:ext cx="4998600" cy="3201600"/>
            <a:chOff x="2445700" y="1266475"/>
            <a:chExt cx="4998600" cy="3201600"/>
          </a:xfrm>
        </p:grpSpPr>
        <p:sp>
          <p:nvSpPr>
            <p:cNvPr id="848" name="Google Shape;848;p41"/>
            <p:cNvSpPr txBox="1"/>
            <p:nvPr/>
          </p:nvSpPr>
          <p:spPr>
            <a:xfrm>
              <a:off x="4975000" y="1266475"/>
              <a:ext cx="2469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Fira Code"/>
                  <a:ea typeface="Fira Code"/>
                  <a:cs typeface="Fira Code"/>
                  <a:sym typeface="Fira Code"/>
                </a:rPr>
                <a:t>Initializing of heap:</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rPr b="1" lang="en">
                  <a:solidFill>
                    <a:srgbClr val="FFFFFF"/>
                  </a:solidFill>
                  <a:latin typeface="Fira Code"/>
                  <a:ea typeface="Fira Code"/>
                  <a:cs typeface="Fira Code"/>
                  <a:sym typeface="Fira Code"/>
                </a:rPr>
                <a:t>O(|V|)</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rPr b="1" lang="en">
                  <a:solidFill>
                    <a:srgbClr val="FFFFFF"/>
                  </a:solidFill>
                  <a:latin typeface="Fira Code"/>
                  <a:ea typeface="Fira Code"/>
                  <a:cs typeface="Fira Code"/>
                  <a:sym typeface="Fira Code"/>
                </a:rPr>
                <a:t>extractMin:</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rPr b="1" lang="en">
                  <a:solidFill>
                    <a:srgbClr val="FFFFFF"/>
                  </a:solidFill>
                  <a:latin typeface="Fira Code"/>
                  <a:ea typeface="Fira Code"/>
                  <a:cs typeface="Fira Code"/>
                  <a:sym typeface="Fira Code"/>
                </a:rPr>
                <a:t>O(|V|lg|V|)</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rPr b="1" lang="en">
                  <a:solidFill>
                    <a:srgbClr val="FFFFFF"/>
                  </a:solidFill>
                  <a:latin typeface="Fira Code"/>
                  <a:ea typeface="Fira Code"/>
                  <a:cs typeface="Fira Code"/>
                  <a:sym typeface="Fira Code"/>
                </a:rPr>
                <a:t>decreaseKey:</a:t>
              </a:r>
              <a:endParaRPr b="1">
                <a:solidFill>
                  <a:srgbClr val="FFFFFF"/>
                </a:solidFill>
                <a:latin typeface="Fira Code"/>
                <a:ea typeface="Fira Code"/>
                <a:cs typeface="Fira Code"/>
                <a:sym typeface="Fira Code"/>
              </a:endParaRPr>
            </a:p>
            <a:p>
              <a:pPr indent="0" lvl="0" marL="0" rtl="0" algn="l">
                <a:spcBef>
                  <a:spcPts val="0"/>
                </a:spcBef>
                <a:spcAft>
                  <a:spcPts val="0"/>
                </a:spcAft>
                <a:buNone/>
              </a:pPr>
              <a:r>
                <a:rPr b="1" lang="en">
                  <a:solidFill>
                    <a:srgbClr val="FFFFFF"/>
                  </a:solidFill>
                  <a:latin typeface="Fira Code"/>
                  <a:ea typeface="Fira Code"/>
                  <a:cs typeface="Fira Code"/>
                  <a:sym typeface="Fira Code"/>
                </a:rPr>
                <a:t>O(|E|lg|V|)</a:t>
              </a:r>
              <a:endParaRPr b="1">
                <a:solidFill>
                  <a:srgbClr val="FFFFFF"/>
                </a:solidFill>
                <a:latin typeface="Fira Code"/>
                <a:ea typeface="Fira Code"/>
                <a:cs typeface="Fira Code"/>
                <a:sym typeface="Fira Code"/>
              </a:endParaRPr>
            </a:p>
          </p:txBody>
        </p:sp>
        <p:grpSp>
          <p:nvGrpSpPr>
            <p:cNvPr id="849" name="Google Shape;849;p41"/>
            <p:cNvGrpSpPr/>
            <p:nvPr/>
          </p:nvGrpSpPr>
          <p:grpSpPr>
            <a:xfrm>
              <a:off x="2445700" y="1626550"/>
              <a:ext cx="2595300" cy="2541575"/>
              <a:chOff x="2445700" y="1626550"/>
              <a:chExt cx="2595300" cy="2541575"/>
            </a:xfrm>
          </p:grpSpPr>
          <p:cxnSp>
            <p:nvCxnSpPr>
              <p:cNvPr id="850" name="Google Shape;850;p41"/>
              <p:cNvCxnSpPr/>
              <p:nvPr/>
            </p:nvCxnSpPr>
            <p:spPr>
              <a:xfrm flipH="1" rot="10800000">
                <a:off x="2718300" y="1626550"/>
                <a:ext cx="2286000" cy="534900"/>
              </a:xfrm>
              <a:prstGeom prst="straightConnector1">
                <a:avLst/>
              </a:prstGeom>
              <a:noFill/>
              <a:ln cap="flat" cmpd="sng" w="9525">
                <a:solidFill>
                  <a:srgbClr val="FF0000"/>
                </a:solidFill>
                <a:prstDash val="solid"/>
                <a:round/>
                <a:headEnd len="med" w="med" type="none"/>
                <a:tailEnd len="med" w="med" type="triangle"/>
              </a:ln>
            </p:spPr>
          </p:cxnSp>
          <p:cxnSp>
            <p:nvCxnSpPr>
              <p:cNvPr id="851" name="Google Shape;851;p41"/>
              <p:cNvCxnSpPr/>
              <p:nvPr/>
            </p:nvCxnSpPr>
            <p:spPr>
              <a:xfrm flipH="1" rot="10800000">
                <a:off x="2445700" y="2542425"/>
                <a:ext cx="2595300" cy="115800"/>
              </a:xfrm>
              <a:prstGeom prst="straightConnector1">
                <a:avLst/>
              </a:prstGeom>
              <a:noFill/>
              <a:ln cap="flat" cmpd="sng" w="9525">
                <a:solidFill>
                  <a:srgbClr val="FF0000"/>
                </a:solidFill>
                <a:prstDash val="solid"/>
                <a:round/>
                <a:headEnd len="med" w="med" type="none"/>
                <a:tailEnd len="med" w="med" type="triangle"/>
              </a:ln>
            </p:spPr>
          </p:cxnSp>
          <p:cxnSp>
            <p:nvCxnSpPr>
              <p:cNvPr id="852" name="Google Shape;852;p41"/>
              <p:cNvCxnSpPr/>
              <p:nvPr/>
            </p:nvCxnSpPr>
            <p:spPr>
              <a:xfrm flipH="1" rot="10800000">
                <a:off x="3440700" y="4147125"/>
                <a:ext cx="1556400" cy="21000"/>
              </a:xfrm>
              <a:prstGeom prst="straightConnector1">
                <a:avLst/>
              </a:prstGeom>
              <a:noFill/>
              <a:ln cap="flat" cmpd="sng" w="9525">
                <a:solidFill>
                  <a:srgbClr val="FF0000"/>
                </a:solidFill>
                <a:prstDash val="solid"/>
                <a:round/>
                <a:headEnd len="med" w="med" type="none"/>
                <a:tailEnd len="med" w="med" type="triangl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grpSp>
        <p:nvGrpSpPr>
          <p:cNvPr id="857" name="Google Shape;857;p42"/>
          <p:cNvGrpSpPr/>
          <p:nvPr/>
        </p:nvGrpSpPr>
        <p:grpSpPr>
          <a:xfrm>
            <a:off x="299286" y="189025"/>
            <a:ext cx="133205" cy="119344"/>
            <a:chOff x="222150" y="185025"/>
            <a:chExt cx="170100" cy="152400"/>
          </a:xfrm>
        </p:grpSpPr>
        <p:cxnSp>
          <p:nvCxnSpPr>
            <p:cNvPr id="858" name="Google Shape;858;p4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59" name="Google Shape;859;p4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60" name="Google Shape;860;p4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61" name="Google Shape;861;p42"/>
          <p:cNvGrpSpPr/>
          <p:nvPr/>
        </p:nvGrpSpPr>
        <p:grpSpPr>
          <a:xfrm>
            <a:off x="286625" y="3999999"/>
            <a:ext cx="145867" cy="958251"/>
            <a:chOff x="286625" y="3923799"/>
            <a:chExt cx="145867" cy="958251"/>
          </a:xfrm>
        </p:grpSpPr>
        <p:sp>
          <p:nvSpPr>
            <p:cNvPr id="862" name="Google Shape;862;p4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42"/>
            <p:cNvGrpSpPr/>
            <p:nvPr/>
          </p:nvGrpSpPr>
          <p:grpSpPr>
            <a:xfrm>
              <a:off x="298112" y="4342643"/>
              <a:ext cx="110182" cy="126862"/>
              <a:chOff x="281100" y="2027800"/>
              <a:chExt cx="140700" cy="162000"/>
            </a:xfrm>
          </p:grpSpPr>
          <p:sp>
            <p:nvSpPr>
              <p:cNvPr id="864" name="Google Shape;864;p4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5" name="Google Shape;865;p42"/>
              <p:cNvGrpSpPr/>
              <p:nvPr/>
            </p:nvGrpSpPr>
            <p:grpSpPr>
              <a:xfrm>
                <a:off x="308875" y="2088450"/>
                <a:ext cx="85200" cy="40700"/>
                <a:chOff x="308875" y="2087000"/>
                <a:chExt cx="85200" cy="40700"/>
              </a:xfrm>
            </p:grpSpPr>
            <p:cxnSp>
              <p:nvCxnSpPr>
                <p:cNvPr id="866" name="Google Shape;866;p4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4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68" name="Google Shape;868;p42"/>
            <p:cNvGrpSpPr/>
            <p:nvPr/>
          </p:nvGrpSpPr>
          <p:grpSpPr>
            <a:xfrm>
              <a:off x="286625" y="3923799"/>
              <a:ext cx="133200" cy="133200"/>
              <a:chOff x="286625" y="3648899"/>
              <a:chExt cx="133200" cy="133200"/>
            </a:xfrm>
          </p:grpSpPr>
          <p:sp>
            <p:nvSpPr>
              <p:cNvPr id="869" name="Google Shape;869;p4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1" name="Google Shape;871;p4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3" name="Google Shape;873;p42"/>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874" name="Google Shape;874;p42"/>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875" name="Google Shape;875;p42">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879" name="Google Shape;879;p42"/>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880" name="Google Shape;880;p42" title="N = 500"/>
          <p:cNvPicPr preferRelativeResize="0"/>
          <p:nvPr/>
        </p:nvPicPr>
        <p:blipFill>
          <a:blip r:embed="rId3">
            <a:alphaModFix/>
          </a:blip>
          <a:stretch>
            <a:fillRect/>
          </a:stretch>
        </p:blipFill>
        <p:spPr>
          <a:xfrm>
            <a:off x="1518213" y="826850"/>
            <a:ext cx="6107574" cy="37765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grpSp>
        <p:nvGrpSpPr>
          <p:cNvPr id="885" name="Google Shape;885;p43"/>
          <p:cNvGrpSpPr/>
          <p:nvPr/>
        </p:nvGrpSpPr>
        <p:grpSpPr>
          <a:xfrm>
            <a:off x="299286" y="189025"/>
            <a:ext cx="133205" cy="119344"/>
            <a:chOff x="222150" y="185025"/>
            <a:chExt cx="170100" cy="152400"/>
          </a:xfrm>
        </p:grpSpPr>
        <p:cxnSp>
          <p:nvCxnSpPr>
            <p:cNvPr id="886" name="Google Shape;886;p4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87" name="Google Shape;887;p4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88" name="Google Shape;888;p4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89" name="Google Shape;889;p43"/>
          <p:cNvGrpSpPr/>
          <p:nvPr/>
        </p:nvGrpSpPr>
        <p:grpSpPr>
          <a:xfrm>
            <a:off x="286625" y="3999999"/>
            <a:ext cx="145867" cy="958251"/>
            <a:chOff x="286625" y="3923799"/>
            <a:chExt cx="145867" cy="958251"/>
          </a:xfrm>
        </p:grpSpPr>
        <p:sp>
          <p:nvSpPr>
            <p:cNvPr id="890" name="Google Shape;890;p4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43"/>
            <p:cNvGrpSpPr/>
            <p:nvPr/>
          </p:nvGrpSpPr>
          <p:grpSpPr>
            <a:xfrm>
              <a:off x="298112" y="4342643"/>
              <a:ext cx="110182" cy="126862"/>
              <a:chOff x="281100" y="2027800"/>
              <a:chExt cx="140700" cy="162000"/>
            </a:xfrm>
          </p:grpSpPr>
          <p:sp>
            <p:nvSpPr>
              <p:cNvPr id="892" name="Google Shape;892;p4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43"/>
              <p:cNvGrpSpPr/>
              <p:nvPr/>
            </p:nvGrpSpPr>
            <p:grpSpPr>
              <a:xfrm>
                <a:off x="308875" y="2088450"/>
                <a:ext cx="85200" cy="40700"/>
                <a:chOff x="308875" y="2087000"/>
                <a:chExt cx="85200" cy="40700"/>
              </a:xfrm>
            </p:grpSpPr>
            <p:cxnSp>
              <p:nvCxnSpPr>
                <p:cNvPr id="894" name="Google Shape;894;p4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4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96" name="Google Shape;896;p43"/>
            <p:cNvGrpSpPr/>
            <p:nvPr/>
          </p:nvGrpSpPr>
          <p:grpSpPr>
            <a:xfrm>
              <a:off x="286625" y="3923799"/>
              <a:ext cx="133200" cy="133200"/>
              <a:chOff x="286625" y="3648899"/>
              <a:chExt cx="133200" cy="133200"/>
            </a:xfrm>
          </p:grpSpPr>
          <p:sp>
            <p:nvSpPr>
              <p:cNvPr id="897" name="Google Shape;897;p4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9" name="Google Shape;899;p4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1" name="Google Shape;901;p43"/>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902" name="Google Shape;902;p43"/>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903" name="Google Shape;903;p43">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907" name="Google Shape;907;p43"/>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908" name="Google Shape;908;p43"/>
          <p:cNvPicPr preferRelativeResize="0"/>
          <p:nvPr/>
        </p:nvPicPr>
        <p:blipFill>
          <a:blip r:embed="rId3">
            <a:alphaModFix/>
          </a:blip>
          <a:stretch>
            <a:fillRect/>
          </a:stretch>
        </p:blipFill>
        <p:spPr>
          <a:xfrm>
            <a:off x="987763" y="1095638"/>
            <a:ext cx="4028794" cy="2952225"/>
          </a:xfrm>
          <a:prstGeom prst="rect">
            <a:avLst/>
          </a:prstGeom>
          <a:noFill/>
          <a:ln cap="flat" cmpd="sng" w="9525">
            <a:solidFill>
              <a:schemeClr val="lt1"/>
            </a:solidFill>
            <a:prstDash val="solid"/>
            <a:round/>
            <a:headEnd len="sm" w="sm" type="none"/>
            <a:tailEnd len="sm" w="sm" type="none"/>
          </a:ln>
        </p:spPr>
      </p:pic>
      <p:pic>
        <p:nvPicPr>
          <p:cNvPr id="909" name="Google Shape;909;p43"/>
          <p:cNvPicPr preferRelativeResize="0"/>
          <p:nvPr/>
        </p:nvPicPr>
        <p:blipFill>
          <a:blip r:embed="rId4">
            <a:alphaModFix/>
          </a:blip>
          <a:stretch>
            <a:fillRect/>
          </a:stretch>
        </p:blipFill>
        <p:spPr>
          <a:xfrm>
            <a:off x="5148750" y="1413075"/>
            <a:ext cx="3333750" cy="1943100"/>
          </a:xfrm>
          <a:prstGeom prst="rect">
            <a:avLst/>
          </a:prstGeom>
          <a:noFill/>
          <a:ln cap="flat" cmpd="sng" w="9525">
            <a:solidFill>
              <a:schemeClr val="lt1"/>
            </a:solidFill>
            <a:prstDash val="solid"/>
            <a:round/>
            <a:headEnd len="sm" w="sm" type="none"/>
            <a:tailEnd len="sm" w="sm" type="none"/>
          </a:ln>
        </p:spPr>
      </p:pic>
      <p:sp>
        <p:nvSpPr>
          <p:cNvPr id="910" name="Google Shape;910;p43"/>
          <p:cNvSpPr txBox="1"/>
          <p:nvPr/>
        </p:nvSpPr>
        <p:spPr>
          <a:xfrm>
            <a:off x="5275725" y="1066375"/>
            <a:ext cx="30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0</a:t>
            </a:r>
            <a:r>
              <a:rPr lang="en">
                <a:solidFill>
                  <a:srgbClr val="FFFFFF"/>
                </a:solidFill>
              </a:rPr>
              <a:t>	i	i	i	i	i	i</a:t>
            </a:r>
            <a:endParaRPr>
              <a:solidFill>
                <a:srgbClr val="FFFFFF"/>
              </a:solidFill>
            </a:endParaRPr>
          </a:p>
        </p:txBody>
      </p:sp>
      <p:sp>
        <p:nvSpPr>
          <p:cNvPr id="911" name="Google Shape;911;p43"/>
          <p:cNvSpPr txBox="1"/>
          <p:nvPr/>
        </p:nvSpPr>
        <p:spPr>
          <a:xfrm>
            <a:off x="5275725" y="1066375"/>
            <a:ext cx="31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0</a:t>
            </a:r>
            <a:r>
              <a:rPr lang="en">
                <a:solidFill>
                  <a:srgbClr val="FFFFFF"/>
                </a:solidFill>
              </a:rPr>
              <a:t>	</a:t>
            </a:r>
            <a:r>
              <a:rPr lang="en">
                <a:solidFill>
                  <a:srgbClr val="00FF00"/>
                </a:solidFill>
              </a:rPr>
              <a:t>1</a:t>
            </a:r>
            <a:r>
              <a:rPr lang="en">
                <a:solidFill>
                  <a:srgbClr val="FFFFFF"/>
                </a:solidFill>
              </a:rPr>
              <a:t>	3	5	7	9	11</a:t>
            </a:r>
            <a:endParaRPr>
              <a:solidFill>
                <a:srgbClr val="FFFFFF"/>
              </a:solidFill>
            </a:endParaRPr>
          </a:p>
        </p:txBody>
      </p:sp>
      <p:sp>
        <p:nvSpPr>
          <p:cNvPr id="912" name="Google Shape;912;p43"/>
          <p:cNvSpPr txBox="1"/>
          <p:nvPr/>
        </p:nvSpPr>
        <p:spPr>
          <a:xfrm>
            <a:off x="5275725" y="1066375"/>
            <a:ext cx="31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0</a:t>
            </a:r>
            <a:r>
              <a:rPr lang="en">
                <a:solidFill>
                  <a:srgbClr val="FFFFFF"/>
                </a:solidFill>
              </a:rPr>
              <a:t>	</a:t>
            </a:r>
            <a:r>
              <a:rPr lang="en">
                <a:solidFill>
                  <a:srgbClr val="00FF00"/>
                </a:solidFill>
              </a:rPr>
              <a:t>1</a:t>
            </a:r>
            <a:r>
              <a:rPr lang="en">
                <a:solidFill>
                  <a:srgbClr val="FFFFFF"/>
                </a:solidFill>
              </a:rPr>
              <a:t>	</a:t>
            </a:r>
            <a:r>
              <a:rPr lang="en">
                <a:solidFill>
                  <a:srgbClr val="00FF00"/>
                </a:solidFill>
              </a:rPr>
              <a:t>2</a:t>
            </a:r>
            <a:r>
              <a:rPr lang="en">
                <a:solidFill>
                  <a:srgbClr val="FFFFFF"/>
                </a:solidFill>
              </a:rPr>
              <a:t>	4	6	8	10</a:t>
            </a:r>
            <a:endParaRPr>
              <a:solidFill>
                <a:srgbClr val="FFFFFF"/>
              </a:solidFill>
            </a:endParaRPr>
          </a:p>
        </p:txBody>
      </p:sp>
      <p:sp>
        <p:nvSpPr>
          <p:cNvPr id="913" name="Google Shape;913;p43"/>
          <p:cNvSpPr txBox="1"/>
          <p:nvPr/>
        </p:nvSpPr>
        <p:spPr>
          <a:xfrm>
            <a:off x="5275725" y="1066363"/>
            <a:ext cx="31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0</a:t>
            </a:r>
            <a:r>
              <a:rPr lang="en">
                <a:solidFill>
                  <a:srgbClr val="FFFFFF"/>
                </a:solidFill>
              </a:rPr>
              <a:t>	</a:t>
            </a:r>
            <a:r>
              <a:rPr lang="en">
                <a:solidFill>
                  <a:srgbClr val="00FF00"/>
                </a:solidFill>
              </a:rPr>
              <a:t>1</a:t>
            </a:r>
            <a:r>
              <a:rPr lang="en">
                <a:solidFill>
                  <a:srgbClr val="FFFFFF"/>
                </a:solidFill>
              </a:rPr>
              <a:t>	</a:t>
            </a:r>
            <a:r>
              <a:rPr lang="en">
                <a:solidFill>
                  <a:srgbClr val="00FF00"/>
                </a:solidFill>
              </a:rPr>
              <a:t>2</a:t>
            </a:r>
            <a:r>
              <a:rPr lang="en">
                <a:solidFill>
                  <a:srgbClr val="FFFFFF"/>
                </a:solidFill>
              </a:rPr>
              <a:t>	</a:t>
            </a:r>
            <a:r>
              <a:rPr lang="en">
                <a:solidFill>
                  <a:srgbClr val="00FF00"/>
                </a:solidFill>
              </a:rPr>
              <a:t>3</a:t>
            </a:r>
            <a:r>
              <a:rPr lang="en">
                <a:solidFill>
                  <a:srgbClr val="FFFFFF"/>
                </a:solidFill>
              </a:rPr>
              <a:t>	5	7	9</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400"/>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910"/>
                                        </p:tgtEl>
                                      </p:cBhvr>
                                    </p:animEffect>
                                    <p:set>
                                      <p:cBhvr>
                                        <p:cTn dur="1" fill="hold">
                                          <p:stCondLst>
                                            <p:cond delay="400"/>
                                          </p:stCondLst>
                                        </p:cTn>
                                        <p:tgtEl>
                                          <p:spTgt spid="910"/>
                                        </p:tgtEl>
                                        <p:attrNameLst>
                                          <p:attrName>style.visibility</p:attrName>
                                        </p:attrNameLst>
                                      </p:cBhvr>
                                      <p:to>
                                        <p:strVal val="hidden"/>
                                      </p:to>
                                    </p:se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400"/>
                                        <p:tgtEl>
                                          <p:spTgt spid="9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911"/>
                                        </p:tgtEl>
                                      </p:cBhvr>
                                    </p:animEffect>
                                    <p:set>
                                      <p:cBhvr>
                                        <p:cTn dur="1" fill="hold">
                                          <p:stCondLst>
                                            <p:cond delay="400"/>
                                          </p:stCondLst>
                                        </p:cTn>
                                        <p:tgtEl>
                                          <p:spTgt spid="911"/>
                                        </p:tgtEl>
                                        <p:attrNameLst>
                                          <p:attrName>style.visibility</p:attrName>
                                        </p:attrNameLst>
                                      </p:cBhvr>
                                      <p:to>
                                        <p:strVal val="hidden"/>
                                      </p:to>
                                    </p:se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2"/>
                                        </p:tgtEl>
                                      </p:cBhvr>
                                    </p:animEffect>
                                    <p:set>
                                      <p:cBhvr>
                                        <p:cTn dur="1" fill="hold">
                                          <p:stCondLst>
                                            <p:cond delay="500"/>
                                          </p:stCondLst>
                                        </p:cTn>
                                        <p:tgtEl>
                                          <p:spTgt spid="91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grpSp>
        <p:nvGrpSpPr>
          <p:cNvPr id="918" name="Google Shape;918;p44"/>
          <p:cNvGrpSpPr/>
          <p:nvPr/>
        </p:nvGrpSpPr>
        <p:grpSpPr>
          <a:xfrm>
            <a:off x="299286" y="189025"/>
            <a:ext cx="133205" cy="119344"/>
            <a:chOff x="222150" y="185025"/>
            <a:chExt cx="170100" cy="152400"/>
          </a:xfrm>
        </p:grpSpPr>
        <p:cxnSp>
          <p:nvCxnSpPr>
            <p:cNvPr id="919" name="Google Shape;919;p4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20" name="Google Shape;920;p4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21" name="Google Shape;921;p4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22" name="Google Shape;922;p44"/>
          <p:cNvGrpSpPr/>
          <p:nvPr/>
        </p:nvGrpSpPr>
        <p:grpSpPr>
          <a:xfrm>
            <a:off x="286625" y="3999999"/>
            <a:ext cx="145867" cy="958251"/>
            <a:chOff x="286625" y="3923799"/>
            <a:chExt cx="145867" cy="958251"/>
          </a:xfrm>
        </p:grpSpPr>
        <p:sp>
          <p:nvSpPr>
            <p:cNvPr id="923" name="Google Shape;923;p4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44"/>
            <p:cNvGrpSpPr/>
            <p:nvPr/>
          </p:nvGrpSpPr>
          <p:grpSpPr>
            <a:xfrm>
              <a:off x="298112" y="4342643"/>
              <a:ext cx="110182" cy="126862"/>
              <a:chOff x="281100" y="2027800"/>
              <a:chExt cx="140700" cy="162000"/>
            </a:xfrm>
          </p:grpSpPr>
          <p:sp>
            <p:nvSpPr>
              <p:cNvPr id="925" name="Google Shape;925;p4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44"/>
              <p:cNvGrpSpPr/>
              <p:nvPr/>
            </p:nvGrpSpPr>
            <p:grpSpPr>
              <a:xfrm>
                <a:off x="308875" y="2088450"/>
                <a:ext cx="85200" cy="40700"/>
                <a:chOff x="308875" y="2087000"/>
                <a:chExt cx="85200" cy="40700"/>
              </a:xfrm>
            </p:grpSpPr>
            <p:cxnSp>
              <p:nvCxnSpPr>
                <p:cNvPr id="927" name="Google Shape;927;p4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4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29" name="Google Shape;929;p44"/>
            <p:cNvGrpSpPr/>
            <p:nvPr/>
          </p:nvGrpSpPr>
          <p:grpSpPr>
            <a:xfrm>
              <a:off x="286625" y="3923799"/>
              <a:ext cx="133200" cy="133200"/>
              <a:chOff x="286625" y="3648899"/>
              <a:chExt cx="133200" cy="133200"/>
            </a:xfrm>
          </p:grpSpPr>
          <p:sp>
            <p:nvSpPr>
              <p:cNvPr id="930" name="Google Shape;930;p4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2" name="Google Shape;932;p44">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4" name="Google Shape;934;p44"/>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935" name="Google Shape;935;p44"/>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936" name="Google Shape;936;p44">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940" name="Google Shape;940;p44"/>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941" name="Google Shape;941;p44" title="N = 1000"/>
          <p:cNvPicPr preferRelativeResize="0"/>
          <p:nvPr/>
        </p:nvPicPr>
        <p:blipFill>
          <a:blip r:embed="rId3">
            <a:alphaModFix/>
          </a:blip>
          <a:stretch>
            <a:fillRect/>
          </a:stretch>
        </p:blipFill>
        <p:spPr>
          <a:xfrm>
            <a:off x="1518213" y="826850"/>
            <a:ext cx="6107574" cy="37765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grpSp>
        <p:nvGrpSpPr>
          <p:cNvPr id="946" name="Google Shape;946;p45"/>
          <p:cNvGrpSpPr/>
          <p:nvPr/>
        </p:nvGrpSpPr>
        <p:grpSpPr>
          <a:xfrm>
            <a:off x="299286" y="189025"/>
            <a:ext cx="133205" cy="119344"/>
            <a:chOff x="222150" y="185025"/>
            <a:chExt cx="170100" cy="152400"/>
          </a:xfrm>
        </p:grpSpPr>
        <p:cxnSp>
          <p:nvCxnSpPr>
            <p:cNvPr id="947" name="Google Shape;947;p4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48" name="Google Shape;948;p4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49" name="Google Shape;949;p4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50" name="Google Shape;950;p45"/>
          <p:cNvGrpSpPr/>
          <p:nvPr/>
        </p:nvGrpSpPr>
        <p:grpSpPr>
          <a:xfrm>
            <a:off x="286625" y="3999999"/>
            <a:ext cx="145867" cy="958251"/>
            <a:chOff x="286625" y="3923799"/>
            <a:chExt cx="145867" cy="958251"/>
          </a:xfrm>
        </p:grpSpPr>
        <p:sp>
          <p:nvSpPr>
            <p:cNvPr id="951" name="Google Shape;951;p4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2" name="Google Shape;952;p45"/>
            <p:cNvGrpSpPr/>
            <p:nvPr/>
          </p:nvGrpSpPr>
          <p:grpSpPr>
            <a:xfrm>
              <a:off x="298112" y="4342643"/>
              <a:ext cx="110182" cy="126862"/>
              <a:chOff x="281100" y="2027800"/>
              <a:chExt cx="140700" cy="162000"/>
            </a:xfrm>
          </p:grpSpPr>
          <p:sp>
            <p:nvSpPr>
              <p:cNvPr id="953" name="Google Shape;953;p4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45"/>
              <p:cNvGrpSpPr/>
              <p:nvPr/>
            </p:nvGrpSpPr>
            <p:grpSpPr>
              <a:xfrm>
                <a:off x="308875" y="2088450"/>
                <a:ext cx="85200" cy="40700"/>
                <a:chOff x="308875" y="2087000"/>
                <a:chExt cx="85200" cy="40700"/>
              </a:xfrm>
            </p:grpSpPr>
            <p:cxnSp>
              <p:nvCxnSpPr>
                <p:cNvPr id="955" name="Google Shape;955;p4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4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57" name="Google Shape;957;p45"/>
            <p:cNvGrpSpPr/>
            <p:nvPr/>
          </p:nvGrpSpPr>
          <p:grpSpPr>
            <a:xfrm>
              <a:off x="286625" y="3923799"/>
              <a:ext cx="133200" cy="133200"/>
              <a:chOff x="286625" y="3648899"/>
              <a:chExt cx="133200" cy="133200"/>
            </a:xfrm>
          </p:grpSpPr>
          <p:sp>
            <p:nvSpPr>
              <p:cNvPr id="958" name="Google Shape;958;p4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0" name="Google Shape;960;p4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45"/>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963" name="Google Shape;963;p45"/>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964" name="Google Shape;964;p45">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968" name="Google Shape;968;p45"/>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969" name="Google Shape;969;p45" title="N = 2000"/>
          <p:cNvPicPr preferRelativeResize="0"/>
          <p:nvPr/>
        </p:nvPicPr>
        <p:blipFill>
          <a:blip r:embed="rId3">
            <a:alphaModFix/>
          </a:blip>
          <a:stretch>
            <a:fillRect/>
          </a:stretch>
        </p:blipFill>
        <p:spPr>
          <a:xfrm>
            <a:off x="1518213" y="826850"/>
            <a:ext cx="6107574" cy="37765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grpSp>
        <p:nvGrpSpPr>
          <p:cNvPr id="974" name="Google Shape;974;p46"/>
          <p:cNvGrpSpPr/>
          <p:nvPr/>
        </p:nvGrpSpPr>
        <p:grpSpPr>
          <a:xfrm>
            <a:off x="299286" y="189025"/>
            <a:ext cx="133205" cy="119344"/>
            <a:chOff x="222150" y="185025"/>
            <a:chExt cx="170100" cy="152400"/>
          </a:xfrm>
        </p:grpSpPr>
        <p:cxnSp>
          <p:nvCxnSpPr>
            <p:cNvPr id="975" name="Google Shape;975;p4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76" name="Google Shape;976;p4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77" name="Google Shape;977;p4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78" name="Google Shape;978;p46"/>
          <p:cNvGrpSpPr/>
          <p:nvPr/>
        </p:nvGrpSpPr>
        <p:grpSpPr>
          <a:xfrm>
            <a:off x="286625" y="3999999"/>
            <a:ext cx="145867" cy="958251"/>
            <a:chOff x="286625" y="3923799"/>
            <a:chExt cx="145867" cy="958251"/>
          </a:xfrm>
        </p:grpSpPr>
        <p:sp>
          <p:nvSpPr>
            <p:cNvPr id="979" name="Google Shape;979;p4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46"/>
            <p:cNvGrpSpPr/>
            <p:nvPr/>
          </p:nvGrpSpPr>
          <p:grpSpPr>
            <a:xfrm>
              <a:off x="298112" y="4342643"/>
              <a:ext cx="110182" cy="126862"/>
              <a:chOff x="281100" y="2027800"/>
              <a:chExt cx="140700" cy="162000"/>
            </a:xfrm>
          </p:grpSpPr>
          <p:sp>
            <p:nvSpPr>
              <p:cNvPr id="981" name="Google Shape;981;p4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46"/>
              <p:cNvGrpSpPr/>
              <p:nvPr/>
            </p:nvGrpSpPr>
            <p:grpSpPr>
              <a:xfrm>
                <a:off x="308875" y="2088450"/>
                <a:ext cx="85200" cy="40700"/>
                <a:chOff x="308875" y="2087000"/>
                <a:chExt cx="85200" cy="40700"/>
              </a:xfrm>
            </p:grpSpPr>
            <p:cxnSp>
              <p:nvCxnSpPr>
                <p:cNvPr id="983" name="Google Shape;983;p4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4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85" name="Google Shape;985;p46"/>
            <p:cNvGrpSpPr/>
            <p:nvPr/>
          </p:nvGrpSpPr>
          <p:grpSpPr>
            <a:xfrm>
              <a:off x="286625" y="3923799"/>
              <a:ext cx="133200" cy="133200"/>
              <a:chOff x="286625" y="3648899"/>
              <a:chExt cx="133200" cy="133200"/>
            </a:xfrm>
          </p:grpSpPr>
          <p:sp>
            <p:nvSpPr>
              <p:cNvPr id="986" name="Google Shape;986;p4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8" name="Google Shape;988;p46">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6">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0" name="Google Shape;990;p46"/>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991" name="Google Shape;991;p46"/>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992" name="Google Shape;992;p46">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6"/>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996" name="Google Shape;996;p46"/>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997" name="Google Shape;997;p46" title="N = 4000"/>
          <p:cNvPicPr preferRelativeResize="0"/>
          <p:nvPr/>
        </p:nvPicPr>
        <p:blipFill>
          <a:blip r:embed="rId3">
            <a:alphaModFix/>
          </a:blip>
          <a:stretch>
            <a:fillRect/>
          </a:stretch>
        </p:blipFill>
        <p:spPr>
          <a:xfrm>
            <a:off x="1518213" y="826850"/>
            <a:ext cx="6107574" cy="37765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p29"/>
          <p:cNvGrpSpPr/>
          <p:nvPr/>
        </p:nvGrpSpPr>
        <p:grpSpPr>
          <a:xfrm>
            <a:off x="299286" y="189025"/>
            <a:ext cx="133205" cy="119344"/>
            <a:chOff x="222150" y="185025"/>
            <a:chExt cx="170100" cy="152400"/>
          </a:xfrm>
        </p:grpSpPr>
        <p:cxnSp>
          <p:nvCxnSpPr>
            <p:cNvPr id="457" name="Google Shape;457;p2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8" name="Google Shape;458;p2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9" name="Google Shape;459;p2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60" name="Google Shape;460;p29"/>
          <p:cNvGrpSpPr/>
          <p:nvPr/>
        </p:nvGrpSpPr>
        <p:grpSpPr>
          <a:xfrm>
            <a:off x="286625" y="3999999"/>
            <a:ext cx="145867" cy="958251"/>
            <a:chOff x="286625" y="3923799"/>
            <a:chExt cx="145867" cy="958251"/>
          </a:xfrm>
        </p:grpSpPr>
        <p:sp>
          <p:nvSpPr>
            <p:cNvPr id="461" name="Google Shape;461;p2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9"/>
            <p:cNvGrpSpPr/>
            <p:nvPr/>
          </p:nvGrpSpPr>
          <p:grpSpPr>
            <a:xfrm>
              <a:off x="298112" y="4342643"/>
              <a:ext cx="110182" cy="126862"/>
              <a:chOff x="281100" y="2027800"/>
              <a:chExt cx="140700" cy="162000"/>
            </a:xfrm>
          </p:grpSpPr>
          <p:sp>
            <p:nvSpPr>
              <p:cNvPr id="463" name="Google Shape;463;p2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9"/>
              <p:cNvGrpSpPr/>
              <p:nvPr/>
            </p:nvGrpSpPr>
            <p:grpSpPr>
              <a:xfrm>
                <a:off x="308875" y="2088450"/>
                <a:ext cx="85200" cy="40700"/>
                <a:chOff x="308875" y="2087000"/>
                <a:chExt cx="85200" cy="40700"/>
              </a:xfrm>
            </p:grpSpPr>
            <p:cxnSp>
              <p:nvCxnSpPr>
                <p:cNvPr id="465" name="Google Shape;465;p2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2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7" name="Google Shape;467;p29"/>
            <p:cNvGrpSpPr/>
            <p:nvPr/>
          </p:nvGrpSpPr>
          <p:grpSpPr>
            <a:xfrm>
              <a:off x="286625" y="3923799"/>
              <a:ext cx="133200" cy="133200"/>
              <a:chOff x="286625" y="3648899"/>
              <a:chExt cx="133200" cy="133200"/>
            </a:xfrm>
          </p:grpSpPr>
          <p:sp>
            <p:nvSpPr>
              <p:cNvPr id="468" name="Google Shape;468;p2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0" name="Google Shape;470;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471" name="Google Shape;471;p29">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9"/>
          <p:cNvGrpSpPr/>
          <p:nvPr/>
        </p:nvGrpSpPr>
        <p:grpSpPr>
          <a:xfrm>
            <a:off x="7819199" y="752550"/>
            <a:ext cx="604800" cy="147600"/>
            <a:chOff x="7688649" y="828750"/>
            <a:chExt cx="604800" cy="147600"/>
          </a:xfrm>
        </p:grpSpPr>
        <p:sp>
          <p:nvSpPr>
            <p:cNvPr id="476" name="Google Shape;476;p2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9"/>
          <p:cNvSpPr txBox="1"/>
          <p:nvPr/>
        </p:nvSpPr>
        <p:spPr>
          <a:xfrm>
            <a:off x="792950" y="1241550"/>
            <a:ext cx="73038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lt1"/>
              </a:solidFill>
              <a:latin typeface="Fira Code"/>
              <a:ea typeface="Fira Code"/>
              <a:cs typeface="Fira Code"/>
              <a:sym typeface="Fira Code"/>
            </a:endParaRPr>
          </a:p>
          <a:p>
            <a:pPr indent="-336550" lvl="0" marL="457200" rtl="0" algn="l">
              <a:spcBef>
                <a:spcPts val="0"/>
              </a:spcBef>
              <a:spcAft>
                <a:spcPts val="0"/>
              </a:spcAft>
              <a:buClr>
                <a:schemeClr val="lt1"/>
              </a:buClr>
              <a:buSzPts val="1700"/>
              <a:buFont typeface="Fira Code"/>
              <a:buAutoNum type="arabicPeriod"/>
            </a:pPr>
            <a:r>
              <a:rPr lang="en" sz="1700">
                <a:solidFill>
                  <a:schemeClr val="lt1"/>
                </a:solidFill>
                <a:latin typeface="Fira Code"/>
                <a:ea typeface="Fira Code"/>
                <a:cs typeface="Fira Code"/>
                <a:sym typeface="Fira Code"/>
              </a:rPr>
              <a:t>A</a:t>
            </a:r>
            <a:r>
              <a:rPr lang="en" sz="1700">
                <a:solidFill>
                  <a:schemeClr val="lt1"/>
                </a:solidFill>
                <a:latin typeface="Fira Code"/>
                <a:ea typeface="Fira Code"/>
                <a:cs typeface="Fira Code"/>
                <a:sym typeface="Fira Code"/>
              </a:rPr>
              <a:t>nalyze Time Complexity of Dijkstra’s algorithm with an adjacency matrix and array for the priority queue</a:t>
            </a:r>
            <a:endParaRPr sz="1700">
              <a:solidFill>
                <a:schemeClr val="lt1"/>
              </a:solidFill>
              <a:latin typeface="Fira Code"/>
              <a:ea typeface="Fira Code"/>
              <a:cs typeface="Fira Code"/>
              <a:sym typeface="Fira Code"/>
            </a:endParaRPr>
          </a:p>
          <a:p>
            <a:pPr indent="-336550" lvl="0" marL="457200" rtl="0" algn="l">
              <a:spcBef>
                <a:spcPts val="0"/>
              </a:spcBef>
              <a:spcAft>
                <a:spcPts val="0"/>
              </a:spcAft>
              <a:buClr>
                <a:schemeClr val="lt1"/>
              </a:buClr>
              <a:buSzPts val="1700"/>
              <a:buFont typeface="Fira Code"/>
              <a:buAutoNum type="arabicPeriod"/>
            </a:pPr>
            <a:r>
              <a:rPr lang="en" sz="1700">
                <a:solidFill>
                  <a:schemeClr val="lt1"/>
                </a:solidFill>
                <a:latin typeface="Fira Code"/>
                <a:ea typeface="Fira Code"/>
                <a:cs typeface="Fira Code"/>
                <a:sym typeface="Fira Code"/>
              </a:rPr>
              <a:t>Analyze Time Complexity of Dijkstra’s algorithm with an array of adjacency list and a minimizing heap for the priority queue</a:t>
            </a:r>
            <a:endParaRPr sz="1700">
              <a:solidFill>
                <a:schemeClr val="lt1"/>
              </a:solidFill>
              <a:latin typeface="Fira Code"/>
              <a:ea typeface="Fira Code"/>
              <a:cs typeface="Fira Code"/>
              <a:sym typeface="Fira Code"/>
            </a:endParaRPr>
          </a:p>
          <a:p>
            <a:pPr indent="-336550" lvl="0" marL="457200" rtl="0" algn="l">
              <a:spcBef>
                <a:spcPts val="0"/>
              </a:spcBef>
              <a:spcAft>
                <a:spcPts val="0"/>
              </a:spcAft>
              <a:buClr>
                <a:schemeClr val="lt1"/>
              </a:buClr>
              <a:buSzPts val="1700"/>
              <a:buFont typeface="Fira Code"/>
              <a:buAutoNum type="arabicPeriod"/>
            </a:pPr>
            <a:r>
              <a:rPr lang="en" sz="1700">
                <a:solidFill>
                  <a:schemeClr val="lt1"/>
                </a:solidFill>
                <a:latin typeface="Fira Code"/>
                <a:ea typeface="Fira Code"/>
                <a:cs typeface="Fira Code"/>
                <a:sym typeface="Fira Code"/>
              </a:rPr>
              <a:t>Compare the two implementations</a:t>
            </a:r>
            <a:endParaRPr sz="1700">
              <a:solidFill>
                <a:schemeClr val="lt1"/>
              </a:solidFill>
              <a:latin typeface="Fira Code"/>
              <a:ea typeface="Fira Code"/>
              <a:cs typeface="Fira Code"/>
              <a:sym typeface="Fira Code"/>
            </a:endParaRPr>
          </a:p>
        </p:txBody>
      </p:sp>
      <p:sp>
        <p:nvSpPr>
          <p:cNvPr id="480" name="Google Shape;480;p29"/>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grpSp>
        <p:nvGrpSpPr>
          <p:cNvPr id="1002" name="Google Shape;1002;p47"/>
          <p:cNvGrpSpPr/>
          <p:nvPr/>
        </p:nvGrpSpPr>
        <p:grpSpPr>
          <a:xfrm>
            <a:off x="299286" y="189025"/>
            <a:ext cx="133205" cy="119344"/>
            <a:chOff x="222150" y="185025"/>
            <a:chExt cx="170100" cy="152400"/>
          </a:xfrm>
        </p:grpSpPr>
        <p:cxnSp>
          <p:nvCxnSpPr>
            <p:cNvPr id="1003" name="Google Shape;1003;p4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04" name="Google Shape;1004;p4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05" name="Google Shape;1005;p4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06" name="Google Shape;1006;p47"/>
          <p:cNvGrpSpPr/>
          <p:nvPr/>
        </p:nvGrpSpPr>
        <p:grpSpPr>
          <a:xfrm>
            <a:off x="286625" y="3999999"/>
            <a:ext cx="145867" cy="958251"/>
            <a:chOff x="286625" y="3923799"/>
            <a:chExt cx="145867" cy="958251"/>
          </a:xfrm>
        </p:grpSpPr>
        <p:sp>
          <p:nvSpPr>
            <p:cNvPr id="1007" name="Google Shape;1007;p4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47"/>
            <p:cNvGrpSpPr/>
            <p:nvPr/>
          </p:nvGrpSpPr>
          <p:grpSpPr>
            <a:xfrm>
              <a:off x="298112" y="4342643"/>
              <a:ext cx="110182" cy="126862"/>
              <a:chOff x="281100" y="2027800"/>
              <a:chExt cx="140700" cy="162000"/>
            </a:xfrm>
          </p:grpSpPr>
          <p:sp>
            <p:nvSpPr>
              <p:cNvPr id="1009" name="Google Shape;1009;p4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47"/>
              <p:cNvGrpSpPr/>
              <p:nvPr/>
            </p:nvGrpSpPr>
            <p:grpSpPr>
              <a:xfrm>
                <a:off x="308875" y="2088450"/>
                <a:ext cx="85200" cy="40700"/>
                <a:chOff x="308875" y="2087000"/>
                <a:chExt cx="85200" cy="40700"/>
              </a:xfrm>
            </p:grpSpPr>
            <p:cxnSp>
              <p:nvCxnSpPr>
                <p:cNvPr id="1011" name="Google Shape;1011;p4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4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13" name="Google Shape;1013;p47"/>
            <p:cNvGrpSpPr/>
            <p:nvPr/>
          </p:nvGrpSpPr>
          <p:grpSpPr>
            <a:xfrm>
              <a:off x="286625" y="3923799"/>
              <a:ext cx="133200" cy="133200"/>
              <a:chOff x="286625" y="3648899"/>
              <a:chExt cx="133200" cy="133200"/>
            </a:xfrm>
          </p:grpSpPr>
          <p:sp>
            <p:nvSpPr>
              <p:cNvPr id="1014" name="Google Shape;1014;p4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6" name="Google Shape;1016;p47">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7">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8" name="Google Shape;1018;p47"/>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019" name="Google Shape;1019;p47"/>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020" name="Google Shape;1020;p47">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7"/>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024" name="Google Shape;1024;p47"/>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025" name="Google Shape;1025;p47" title="N = 5000"/>
          <p:cNvPicPr preferRelativeResize="0"/>
          <p:nvPr/>
        </p:nvPicPr>
        <p:blipFill>
          <a:blip r:embed="rId3">
            <a:alphaModFix/>
          </a:blip>
          <a:stretch>
            <a:fillRect/>
          </a:stretch>
        </p:blipFill>
        <p:spPr>
          <a:xfrm>
            <a:off x="1518213" y="826850"/>
            <a:ext cx="6107574" cy="37765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grpSp>
        <p:nvGrpSpPr>
          <p:cNvPr id="1030" name="Google Shape;1030;p48"/>
          <p:cNvGrpSpPr/>
          <p:nvPr/>
        </p:nvGrpSpPr>
        <p:grpSpPr>
          <a:xfrm>
            <a:off x="299286" y="189025"/>
            <a:ext cx="133205" cy="119344"/>
            <a:chOff x="222150" y="185025"/>
            <a:chExt cx="170100" cy="152400"/>
          </a:xfrm>
        </p:grpSpPr>
        <p:cxnSp>
          <p:nvCxnSpPr>
            <p:cNvPr id="1031" name="Google Shape;1031;p4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32" name="Google Shape;1032;p4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33" name="Google Shape;1033;p4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34" name="Google Shape;1034;p48"/>
          <p:cNvGrpSpPr/>
          <p:nvPr/>
        </p:nvGrpSpPr>
        <p:grpSpPr>
          <a:xfrm>
            <a:off x="286625" y="3999999"/>
            <a:ext cx="145867" cy="958251"/>
            <a:chOff x="286625" y="3923799"/>
            <a:chExt cx="145867" cy="958251"/>
          </a:xfrm>
        </p:grpSpPr>
        <p:sp>
          <p:nvSpPr>
            <p:cNvPr id="1035" name="Google Shape;1035;p4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8"/>
            <p:cNvGrpSpPr/>
            <p:nvPr/>
          </p:nvGrpSpPr>
          <p:grpSpPr>
            <a:xfrm>
              <a:off x="298112" y="4342643"/>
              <a:ext cx="110182" cy="126862"/>
              <a:chOff x="281100" y="2027800"/>
              <a:chExt cx="140700" cy="162000"/>
            </a:xfrm>
          </p:grpSpPr>
          <p:sp>
            <p:nvSpPr>
              <p:cNvPr id="1037" name="Google Shape;1037;p4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48"/>
              <p:cNvGrpSpPr/>
              <p:nvPr/>
            </p:nvGrpSpPr>
            <p:grpSpPr>
              <a:xfrm>
                <a:off x="308875" y="2088450"/>
                <a:ext cx="85200" cy="40700"/>
                <a:chOff x="308875" y="2087000"/>
                <a:chExt cx="85200" cy="40700"/>
              </a:xfrm>
            </p:grpSpPr>
            <p:cxnSp>
              <p:nvCxnSpPr>
                <p:cNvPr id="1039" name="Google Shape;1039;p4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4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41" name="Google Shape;1041;p48"/>
            <p:cNvGrpSpPr/>
            <p:nvPr/>
          </p:nvGrpSpPr>
          <p:grpSpPr>
            <a:xfrm>
              <a:off x="286625" y="3923799"/>
              <a:ext cx="133200" cy="133200"/>
              <a:chOff x="286625" y="3648899"/>
              <a:chExt cx="133200" cy="133200"/>
            </a:xfrm>
          </p:grpSpPr>
          <p:sp>
            <p:nvSpPr>
              <p:cNvPr id="1042" name="Google Shape;1042;p4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48">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6" name="Google Shape;1046;p48"/>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047" name="Google Shape;1047;p48"/>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048" name="Google Shape;1048;p48">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052" name="Google Shape;1052;p48"/>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053" name="Google Shape;1053;p48" title="N = 7000"/>
          <p:cNvPicPr preferRelativeResize="0"/>
          <p:nvPr/>
        </p:nvPicPr>
        <p:blipFill>
          <a:blip r:embed="rId3">
            <a:alphaModFix/>
          </a:blip>
          <a:stretch>
            <a:fillRect/>
          </a:stretch>
        </p:blipFill>
        <p:spPr>
          <a:xfrm>
            <a:off x="1518213" y="785100"/>
            <a:ext cx="6107574" cy="37765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grpSp>
        <p:nvGrpSpPr>
          <p:cNvPr id="1058" name="Google Shape;1058;p49"/>
          <p:cNvGrpSpPr/>
          <p:nvPr/>
        </p:nvGrpSpPr>
        <p:grpSpPr>
          <a:xfrm>
            <a:off x="299286" y="189025"/>
            <a:ext cx="133205" cy="119344"/>
            <a:chOff x="222150" y="185025"/>
            <a:chExt cx="170100" cy="152400"/>
          </a:xfrm>
        </p:grpSpPr>
        <p:cxnSp>
          <p:nvCxnSpPr>
            <p:cNvPr id="1059" name="Google Shape;1059;p4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60" name="Google Shape;1060;p4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61" name="Google Shape;1061;p4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62" name="Google Shape;1062;p49"/>
          <p:cNvGrpSpPr/>
          <p:nvPr/>
        </p:nvGrpSpPr>
        <p:grpSpPr>
          <a:xfrm>
            <a:off x="286625" y="3999999"/>
            <a:ext cx="145867" cy="958251"/>
            <a:chOff x="286625" y="3923799"/>
            <a:chExt cx="145867" cy="958251"/>
          </a:xfrm>
        </p:grpSpPr>
        <p:sp>
          <p:nvSpPr>
            <p:cNvPr id="1063" name="Google Shape;1063;p4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49"/>
            <p:cNvGrpSpPr/>
            <p:nvPr/>
          </p:nvGrpSpPr>
          <p:grpSpPr>
            <a:xfrm>
              <a:off x="298112" y="4342643"/>
              <a:ext cx="110182" cy="126862"/>
              <a:chOff x="281100" y="2027800"/>
              <a:chExt cx="140700" cy="162000"/>
            </a:xfrm>
          </p:grpSpPr>
          <p:sp>
            <p:nvSpPr>
              <p:cNvPr id="1065" name="Google Shape;1065;p4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49"/>
              <p:cNvGrpSpPr/>
              <p:nvPr/>
            </p:nvGrpSpPr>
            <p:grpSpPr>
              <a:xfrm>
                <a:off x="308875" y="2088450"/>
                <a:ext cx="85200" cy="40700"/>
                <a:chOff x="308875" y="2087000"/>
                <a:chExt cx="85200" cy="40700"/>
              </a:xfrm>
            </p:grpSpPr>
            <p:cxnSp>
              <p:nvCxnSpPr>
                <p:cNvPr id="1067" name="Google Shape;1067;p4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4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69" name="Google Shape;1069;p49"/>
            <p:cNvGrpSpPr/>
            <p:nvPr/>
          </p:nvGrpSpPr>
          <p:grpSpPr>
            <a:xfrm>
              <a:off x="286625" y="3923799"/>
              <a:ext cx="133200" cy="133200"/>
              <a:chOff x="286625" y="3648899"/>
              <a:chExt cx="133200" cy="133200"/>
            </a:xfrm>
          </p:grpSpPr>
          <p:sp>
            <p:nvSpPr>
              <p:cNvPr id="1070" name="Google Shape;1070;p4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2" name="Google Shape;1072;p49">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4" name="Google Shape;1074;p49"/>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075" name="Google Shape;1075;p49"/>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076" name="Google Shape;1076;p49">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080" name="Google Shape;1080;p49"/>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081" name="Google Shape;1081;p49" title="N = 10000"/>
          <p:cNvPicPr preferRelativeResize="0"/>
          <p:nvPr/>
        </p:nvPicPr>
        <p:blipFill>
          <a:blip r:embed="rId3">
            <a:alphaModFix/>
          </a:blip>
          <a:stretch>
            <a:fillRect/>
          </a:stretch>
        </p:blipFill>
        <p:spPr>
          <a:xfrm>
            <a:off x="1518213" y="683488"/>
            <a:ext cx="6107574" cy="377651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grpSp>
        <p:nvGrpSpPr>
          <p:cNvPr id="1086" name="Google Shape;1086;p50"/>
          <p:cNvGrpSpPr/>
          <p:nvPr/>
        </p:nvGrpSpPr>
        <p:grpSpPr>
          <a:xfrm>
            <a:off x="299286" y="189025"/>
            <a:ext cx="133205" cy="119344"/>
            <a:chOff x="222150" y="185025"/>
            <a:chExt cx="170100" cy="152400"/>
          </a:xfrm>
        </p:grpSpPr>
        <p:cxnSp>
          <p:nvCxnSpPr>
            <p:cNvPr id="1087" name="Google Shape;1087;p5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88" name="Google Shape;1088;p5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89" name="Google Shape;1089;p5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90" name="Google Shape;1090;p50"/>
          <p:cNvGrpSpPr/>
          <p:nvPr/>
        </p:nvGrpSpPr>
        <p:grpSpPr>
          <a:xfrm>
            <a:off x="286625" y="3999999"/>
            <a:ext cx="145867" cy="958251"/>
            <a:chOff x="286625" y="3923799"/>
            <a:chExt cx="145867" cy="958251"/>
          </a:xfrm>
        </p:grpSpPr>
        <p:sp>
          <p:nvSpPr>
            <p:cNvPr id="1091" name="Google Shape;1091;p5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50"/>
            <p:cNvGrpSpPr/>
            <p:nvPr/>
          </p:nvGrpSpPr>
          <p:grpSpPr>
            <a:xfrm>
              <a:off x="298112" y="4342643"/>
              <a:ext cx="110182" cy="126862"/>
              <a:chOff x="281100" y="2027800"/>
              <a:chExt cx="140700" cy="162000"/>
            </a:xfrm>
          </p:grpSpPr>
          <p:sp>
            <p:nvSpPr>
              <p:cNvPr id="1093" name="Google Shape;1093;p5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50"/>
              <p:cNvGrpSpPr/>
              <p:nvPr/>
            </p:nvGrpSpPr>
            <p:grpSpPr>
              <a:xfrm>
                <a:off x="308875" y="2088450"/>
                <a:ext cx="85200" cy="40700"/>
                <a:chOff x="308875" y="2087000"/>
                <a:chExt cx="85200" cy="40700"/>
              </a:xfrm>
            </p:grpSpPr>
            <p:cxnSp>
              <p:nvCxnSpPr>
                <p:cNvPr id="1095" name="Google Shape;1095;p5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5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97" name="Google Shape;1097;p50"/>
            <p:cNvGrpSpPr/>
            <p:nvPr/>
          </p:nvGrpSpPr>
          <p:grpSpPr>
            <a:xfrm>
              <a:off x="286625" y="3923799"/>
              <a:ext cx="133200" cy="133200"/>
              <a:chOff x="286625" y="3648899"/>
              <a:chExt cx="133200" cy="133200"/>
            </a:xfrm>
          </p:grpSpPr>
          <p:sp>
            <p:nvSpPr>
              <p:cNvPr id="1098" name="Google Shape;1098;p5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0" name="Google Shape;1100;p50">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0">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2" name="Google Shape;1102;p50"/>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103" name="Google Shape;1103;p50"/>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104" name="Google Shape;1104;p50">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0"/>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108" name="Google Shape;1108;p50"/>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109" name="Google Shape;1109;p50" title="N = 1000 (Not Connected)"/>
          <p:cNvPicPr preferRelativeResize="0"/>
          <p:nvPr/>
        </p:nvPicPr>
        <p:blipFill>
          <a:blip r:embed="rId3">
            <a:alphaModFix/>
          </a:blip>
          <a:stretch>
            <a:fillRect/>
          </a:stretch>
        </p:blipFill>
        <p:spPr>
          <a:xfrm>
            <a:off x="1518213" y="781800"/>
            <a:ext cx="6107574" cy="377651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grpSp>
        <p:nvGrpSpPr>
          <p:cNvPr id="1114" name="Google Shape;1114;p51"/>
          <p:cNvGrpSpPr/>
          <p:nvPr/>
        </p:nvGrpSpPr>
        <p:grpSpPr>
          <a:xfrm>
            <a:off x="299286" y="189025"/>
            <a:ext cx="133205" cy="119344"/>
            <a:chOff x="222150" y="185025"/>
            <a:chExt cx="170100" cy="152400"/>
          </a:xfrm>
        </p:grpSpPr>
        <p:cxnSp>
          <p:nvCxnSpPr>
            <p:cNvPr id="1115" name="Google Shape;1115;p5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16" name="Google Shape;1116;p5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17" name="Google Shape;1117;p5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18" name="Google Shape;1118;p51"/>
          <p:cNvGrpSpPr/>
          <p:nvPr/>
        </p:nvGrpSpPr>
        <p:grpSpPr>
          <a:xfrm>
            <a:off x="286625" y="3999999"/>
            <a:ext cx="145867" cy="958251"/>
            <a:chOff x="286625" y="3923799"/>
            <a:chExt cx="145867" cy="958251"/>
          </a:xfrm>
        </p:grpSpPr>
        <p:sp>
          <p:nvSpPr>
            <p:cNvPr id="1119" name="Google Shape;1119;p5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51"/>
            <p:cNvGrpSpPr/>
            <p:nvPr/>
          </p:nvGrpSpPr>
          <p:grpSpPr>
            <a:xfrm>
              <a:off x="298112" y="4342643"/>
              <a:ext cx="110182" cy="126862"/>
              <a:chOff x="281100" y="2027800"/>
              <a:chExt cx="140700" cy="162000"/>
            </a:xfrm>
          </p:grpSpPr>
          <p:sp>
            <p:nvSpPr>
              <p:cNvPr id="1121" name="Google Shape;1121;p5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51"/>
              <p:cNvGrpSpPr/>
              <p:nvPr/>
            </p:nvGrpSpPr>
            <p:grpSpPr>
              <a:xfrm>
                <a:off x="308875" y="2088450"/>
                <a:ext cx="85200" cy="40700"/>
                <a:chOff x="308875" y="2087000"/>
                <a:chExt cx="85200" cy="40700"/>
              </a:xfrm>
            </p:grpSpPr>
            <p:cxnSp>
              <p:nvCxnSpPr>
                <p:cNvPr id="1123" name="Google Shape;1123;p5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5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25" name="Google Shape;1125;p51"/>
            <p:cNvGrpSpPr/>
            <p:nvPr/>
          </p:nvGrpSpPr>
          <p:grpSpPr>
            <a:xfrm>
              <a:off x="286625" y="3923799"/>
              <a:ext cx="133200" cy="133200"/>
              <a:chOff x="286625" y="3648899"/>
              <a:chExt cx="133200" cy="133200"/>
            </a:xfrm>
          </p:grpSpPr>
          <p:sp>
            <p:nvSpPr>
              <p:cNvPr id="1126" name="Google Shape;1126;p5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8" name="Google Shape;1128;p51">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0" name="Google Shape;1130;p51"/>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131" name="Google Shape;1131;p51"/>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132" name="Google Shape;1132;p51">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136" name="Google Shape;1136;p51"/>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137" name="Google Shape;1137;p51" title="N = 2000 (Not Connected)"/>
          <p:cNvPicPr preferRelativeResize="0"/>
          <p:nvPr/>
        </p:nvPicPr>
        <p:blipFill>
          <a:blip r:embed="rId3">
            <a:alphaModFix/>
          </a:blip>
          <a:stretch>
            <a:fillRect/>
          </a:stretch>
        </p:blipFill>
        <p:spPr>
          <a:xfrm>
            <a:off x="1518213" y="683488"/>
            <a:ext cx="6107574" cy="37765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grpSp>
        <p:nvGrpSpPr>
          <p:cNvPr id="1142" name="Google Shape;1142;p52"/>
          <p:cNvGrpSpPr/>
          <p:nvPr/>
        </p:nvGrpSpPr>
        <p:grpSpPr>
          <a:xfrm>
            <a:off x="299286" y="189025"/>
            <a:ext cx="133205" cy="119344"/>
            <a:chOff x="222150" y="185025"/>
            <a:chExt cx="170100" cy="152400"/>
          </a:xfrm>
        </p:grpSpPr>
        <p:cxnSp>
          <p:nvCxnSpPr>
            <p:cNvPr id="1143" name="Google Shape;1143;p5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44" name="Google Shape;1144;p5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45" name="Google Shape;1145;p5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46" name="Google Shape;1146;p52"/>
          <p:cNvGrpSpPr/>
          <p:nvPr/>
        </p:nvGrpSpPr>
        <p:grpSpPr>
          <a:xfrm>
            <a:off x="286625" y="3999999"/>
            <a:ext cx="145867" cy="958251"/>
            <a:chOff x="286625" y="3923799"/>
            <a:chExt cx="145867" cy="958251"/>
          </a:xfrm>
        </p:grpSpPr>
        <p:sp>
          <p:nvSpPr>
            <p:cNvPr id="1147" name="Google Shape;1147;p5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52"/>
            <p:cNvGrpSpPr/>
            <p:nvPr/>
          </p:nvGrpSpPr>
          <p:grpSpPr>
            <a:xfrm>
              <a:off x="298112" y="4342643"/>
              <a:ext cx="110182" cy="126862"/>
              <a:chOff x="281100" y="2027800"/>
              <a:chExt cx="140700" cy="162000"/>
            </a:xfrm>
          </p:grpSpPr>
          <p:sp>
            <p:nvSpPr>
              <p:cNvPr id="1149" name="Google Shape;1149;p5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52"/>
              <p:cNvGrpSpPr/>
              <p:nvPr/>
            </p:nvGrpSpPr>
            <p:grpSpPr>
              <a:xfrm>
                <a:off x="308875" y="2088450"/>
                <a:ext cx="85200" cy="40700"/>
                <a:chOff x="308875" y="2087000"/>
                <a:chExt cx="85200" cy="40700"/>
              </a:xfrm>
            </p:grpSpPr>
            <p:cxnSp>
              <p:nvCxnSpPr>
                <p:cNvPr id="1151" name="Google Shape;1151;p5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5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53" name="Google Shape;1153;p52"/>
            <p:cNvGrpSpPr/>
            <p:nvPr/>
          </p:nvGrpSpPr>
          <p:grpSpPr>
            <a:xfrm>
              <a:off x="286625" y="3923799"/>
              <a:ext cx="133200" cy="133200"/>
              <a:chOff x="286625" y="3648899"/>
              <a:chExt cx="133200" cy="133200"/>
            </a:xfrm>
          </p:grpSpPr>
          <p:sp>
            <p:nvSpPr>
              <p:cNvPr id="1154" name="Google Shape;1154;p5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6" name="Google Shape;1156;p5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8" name="Google Shape;1158;p52"/>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159" name="Google Shape;1159;p52"/>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160" name="Google Shape;1160;p52">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164" name="Google Shape;1164;p52"/>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165" name="Google Shape;1165;p52" title="E = 5000"/>
          <p:cNvPicPr preferRelativeResize="0"/>
          <p:nvPr/>
        </p:nvPicPr>
        <p:blipFill>
          <a:blip r:embed="rId3">
            <a:alphaModFix/>
          </a:blip>
          <a:stretch>
            <a:fillRect/>
          </a:stretch>
        </p:blipFill>
        <p:spPr>
          <a:xfrm>
            <a:off x="1294638" y="683488"/>
            <a:ext cx="6107574" cy="37765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grpSp>
        <p:nvGrpSpPr>
          <p:cNvPr id="1170" name="Google Shape;1170;p53"/>
          <p:cNvGrpSpPr/>
          <p:nvPr/>
        </p:nvGrpSpPr>
        <p:grpSpPr>
          <a:xfrm>
            <a:off x="299286" y="189025"/>
            <a:ext cx="133205" cy="119344"/>
            <a:chOff x="222150" y="185025"/>
            <a:chExt cx="170100" cy="152400"/>
          </a:xfrm>
        </p:grpSpPr>
        <p:cxnSp>
          <p:nvCxnSpPr>
            <p:cNvPr id="1171" name="Google Shape;1171;p5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72" name="Google Shape;1172;p5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73" name="Google Shape;1173;p5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74" name="Google Shape;1174;p53"/>
          <p:cNvGrpSpPr/>
          <p:nvPr/>
        </p:nvGrpSpPr>
        <p:grpSpPr>
          <a:xfrm>
            <a:off x="286625" y="3999999"/>
            <a:ext cx="145867" cy="958251"/>
            <a:chOff x="286625" y="3923799"/>
            <a:chExt cx="145867" cy="958251"/>
          </a:xfrm>
        </p:grpSpPr>
        <p:sp>
          <p:nvSpPr>
            <p:cNvPr id="1175" name="Google Shape;1175;p5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53"/>
            <p:cNvGrpSpPr/>
            <p:nvPr/>
          </p:nvGrpSpPr>
          <p:grpSpPr>
            <a:xfrm>
              <a:off x="298112" y="4342643"/>
              <a:ext cx="110182" cy="126862"/>
              <a:chOff x="281100" y="2027800"/>
              <a:chExt cx="140700" cy="162000"/>
            </a:xfrm>
          </p:grpSpPr>
          <p:sp>
            <p:nvSpPr>
              <p:cNvPr id="1177" name="Google Shape;1177;p5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53"/>
              <p:cNvGrpSpPr/>
              <p:nvPr/>
            </p:nvGrpSpPr>
            <p:grpSpPr>
              <a:xfrm>
                <a:off x="308875" y="2088450"/>
                <a:ext cx="85200" cy="40700"/>
                <a:chOff x="308875" y="2087000"/>
                <a:chExt cx="85200" cy="40700"/>
              </a:xfrm>
            </p:grpSpPr>
            <p:cxnSp>
              <p:nvCxnSpPr>
                <p:cNvPr id="1179" name="Google Shape;1179;p5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5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81" name="Google Shape;1181;p53"/>
            <p:cNvGrpSpPr/>
            <p:nvPr/>
          </p:nvGrpSpPr>
          <p:grpSpPr>
            <a:xfrm>
              <a:off x="286625" y="3923799"/>
              <a:ext cx="133200" cy="133200"/>
              <a:chOff x="286625" y="3648899"/>
              <a:chExt cx="133200" cy="133200"/>
            </a:xfrm>
          </p:grpSpPr>
          <p:sp>
            <p:nvSpPr>
              <p:cNvPr id="1182" name="Google Shape;1182;p5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4" name="Google Shape;1184;p5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53"/>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187" name="Google Shape;1187;p53"/>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188" name="Google Shape;1188;p53">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192" name="Google Shape;1192;p53"/>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193" name="Google Shape;1193;p53" title="ElogV and (V+E)logV"/>
          <p:cNvPicPr preferRelativeResize="0"/>
          <p:nvPr/>
        </p:nvPicPr>
        <p:blipFill>
          <a:blip r:embed="rId3">
            <a:alphaModFix/>
          </a:blip>
          <a:stretch>
            <a:fillRect/>
          </a:stretch>
        </p:blipFill>
        <p:spPr>
          <a:xfrm>
            <a:off x="1518213" y="683488"/>
            <a:ext cx="6107574" cy="37765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grpSp>
        <p:nvGrpSpPr>
          <p:cNvPr id="1198" name="Google Shape;1198;p54"/>
          <p:cNvGrpSpPr/>
          <p:nvPr/>
        </p:nvGrpSpPr>
        <p:grpSpPr>
          <a:xfrm>
            <a:off x="299286" y="189025"/>
            <a:ext cx="133205" cy="119344"/>
            <a:chOff x="222150" y="185025"/>
            <a:chExt cx="170100" cy="152400"/>
          </a:xfrm>
        </p:grpSpPr>
        <p:cxnSp>
          <p:nvCxnSpPr>
            <p:cNvPr id="1199" name="Google Shape;1199;p5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00" name="Google Shape;1200;p5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01" name="Google Shape;1201;p5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202" name="Google Shape;1202;p54"/>
          <p:cNvGrpSpPr/>
          <p:nvPr/>
        </p:nvGrpSpPr>
        <p:grpSpPr>
          <a:xfrm>
            <a:off x="286625" y="3999999"/>
            <a:ext cx="145867" cy="958251"/>
            <a:chOff x="286625" y="3923799"/>
            <a:chExt cx="145867" cy="958251"/>
          </a:xfrm>
        </p:grpSpPr>
        <p:sp>
          <p:nvSpPr>
            <p:cNvPr id="1203" name="Google Shape;1203;p5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4" name="Google Shape;1204;p54"/>
            <p:cNvGrpSpPr/>
            <p:nvPr/>
          </p:nvGrpSpPr>
          <p:grpSpPr>
            <a:xfrm>
              <a:off x="298112" y="4342643"/>
              <a:ext cx="110182" cy="126862"/>
              <a:chOff x="281100" y="2027800"/>
              <a:chExt cx="140700" cy="162000"/>
            </a:xfrm>
          </p:grpSpPr>
          <p:sp>
            <p:nvSpPr>
              <p:cNvPr id="1205" name="Google Shape;1205;p5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54"/>
              <p:cNvGrpSpPr/>
              <p:nvPr/>
            </p:nvGrpSpPr>
            <p:grpSpPr>
              <a:xfrm>
                <a:off x="308875" y="2088450"/>
                <a:ext cx="85200" cy="40700"/>
                <a:chOff x="308875" y="2087000"/>
                <a:chExt cx="85200" cy="40700"/>
              </a:xfrm>
            </p:grpSpPr>
            <p:cxnSp>
              <p:nvCxnSpPr>
                <p:cNvPr id="1207" name="Google Shape;1207;p5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5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09" name="Google Shape;1209;p54"/>
            <p:cNvGrpSpPr/>
            <p:nvPr/>
          </p:nvGrpSpPr>
          <p:grpSpPr>
            <a:xfrm>
              <a:off x="286625" y="3923799"/>
              <a:ext cx="133200" cy="133200"/>
              <a:chOff x="286625" y="3648899"/>
              <a:chExt cx="133200" cy="133200"/>
            </a:xfrm>
          </p:grpSpPr>
          <p:sp>
            <p:nvSpPr>
              <p:cNvPr id="1210" name="Google Shape;1210;p5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2" name="Google Shape;1212;p54">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4">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4" name="Google Shape;1214;p54"/>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215" name="Google Shape;1215;p54"/>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216" name="Google Shape;1216;p54">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4"/>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220" name="Google Shape;1220;p54"/>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  Comparing the two implementations</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1221" name="Google Shape;1221;p54" title="Running Time (V = 1000)"/>
          <p:cNvPicPr preferRelativeResize="0"/>
          <p:nvPr/>
        </p:nvPicPr>
        <p:blipFill>
          <a:blip r:embed="rId3">
            <a:alphaModFix/>
          </a:blip>
          <a:stretch>
            <a:fillRect/>
          </a:stretch>
        </p:blipFill>
        <p:spPr>
          <a:xfrm>
            <a:off x="1518213" y="826850"/>
            <a:ext cx="6107574" cy="37765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grpSp>
        <p:nvGrpSpPr>
          <p:cNvPr id="1226" name="Google Shape;1226;p55"/>
          <p:cNvGrpSpPr/>
          <p:nvPr/>
        </p:nvGrpSpPr>
        <p:grpSpPr>
          <a:xfrm>
            <a:off x="299286" y="189025"/>
            <a:ext cx="133205" cy="119344"/>
            <a:chOff x="222150" y="185025"/>
            <a:chExt cx="170100" cy="152400"/>
          </a:xfrm>
        </p:grpSpPr>
        <p:cxnSp>
          <p:nvCxnSpPr>
            <p:cNvPr id="1227" name="Google Shape;1227;p5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28" name="Google Shape;1228;p5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29" name="Google Shape;1229;p5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230" name="Google Shape;1230;p55"/>
          <p:cNvGrpSpPr/>
          <p:nvPr/>
        </p:nvGrpSpPr>
        <p:grpSpPr>
          <a:xfrm>
            <a:off x="286625" y="3999999"/>
            <a:ext cx="145867" cy="958251"/>
            <a:chOff x="286625" y="3923799"/>
            <a:chExt cx="145867" cy="958251"/>
          </a:xfrm>
        </p:grpSpPr>
        <p:sp>
          <p:nvSpPr>
            <p:cNvPr id="1231" name="Google Shape;1231;p5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55"/>
            <p:cNvGrpSpPr/>
            <p:nvPr/>
          </p:nvGrpSpPr>
          <p:grpSpPr>
            <a:xfrm>
              <a:off x="298112" y="4342643"/>
              <a:ext cx="110182" cy="126862"/>
              <a:chOff x="281100" y="2027800"/>
              <a:chExt cx="140700" cy="162000"/>
            </a:xfrm>
          </p:grpSpPr>
          <p:sp>
            <p:nvSpPr>
              <p:cNvPr id="1233" name="Google Shape;1233;p5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55"/>
              <p:cNvGrpSpPr/>
              <p:nvPr/>
            </p:nvGrpSpPr>
            <p:grpSpPr>
              <a:xfrm>
                <a:off x="308875" y="2088450"/>
                <a:ext cx="85200" cy="40700"/>
                <a:chOff x="308875" y="2087000"/>
                <a:chExt cx="85200" cy="40700"/>
              </a:xfrm>
            </p:grpSpPr>
            <p:cxnSp>
              <p:nvCxnSpPr>
                <p:cNvPr id="1235" name="Google Shape;1235;p5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5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37" name="Google Shape;1237;p55"/>
            <p:cNvGrpSpPr/>
            <p:nvPr/>
          </p:nvGrpSpPr>
          <p:grpSpPr>
            <a:xfrm>
              <a:off x="286625" y="3923799"/>
              <a:ext cx="133200" cy="133200"/>
              <a:chOff x="286625" y="3648899"/>
              <a:chExt cx="133200" cy="133200"/>
            </a:xfrm>
          </p:grpSpPr>
          <p:sp>
            <p:nvSpPr>
              <p:cNvPr id="1238" name="Google Shape;1238;p5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0" name="Google Shape;1240;p5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2" name="Google Shape;1242;p55"/>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1243" name="Google Shape;1243;p55"/>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1244" name="Google Shape;1244;p55">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5"/>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Goel Armaan</a:t>
            </a:r>
            <a:endParaRPr>
              <a:solidFill>
                <a:schemeClr val="lt1"/>
              </a:solidFill>
              <a:latin typeface="Fira Code"/>
              <a:ea typeface="Fira Code"/>
              <a:cs typeface="Fira Code"/>
              <a:sym typeface="Fira Code"/>
            </a:endParaRPr>
          </a:p>
        </p:txBody>
      </p:sp>
      <p:sp>
        <p:nvSpPr>
          <p:cNvPr id="1248" name="Google Shape;1248;p55"/>
          <p:cNvSpPr txBox="1"/>
          <p:nvPr/>
        </p:nvSpPr>
        <p:spPr>
          <a:xfrm>
            <a:off x="432500" y="169500"/>
            <a:ext cx="68133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chemeClr val="lt1"/>
                </a:solidFill>
                <a:latin typeface="Fira Code"/>
                <a:ea typeface="Fira Code"/>
                <a:cs typeface="Fira Code"/>
                <a:sym typeface="Fira Code"/>
              </a:rPr>
              <a:t>Conclusion</a:t>
            </a:r>
            <a:endParaRPr>
              <a:solidFill>
                <a:schemeClr val="lt1"/>
              </a:solidFill>
              <a:latin typeface="Fira Code"/>
              <a:ea typeface="Fira Code"/>
              <a:cs typeface="Fira Code"/>
              <a:sym typeface="Fira Code"/>
            </a:endParaRPr>
          </a:p>
        </p:txBody>
      </p:sp>
      <p:sp>
        <p:nvSpPr>
          <p:cNvPr id="1249" name="Google Shape;1249;p55"/>
          <p:cNvSpPr txBox="1"/>
          <p:nvPr/>
        </p:nvSpPr>
        <p:spPr>
          <a:xfrm>
            <a:off x="1193875" y="1550025"/>
            <a:ext cx="5661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Fira Code"/>
              <a:buChar char="-"/>
            </a:pPr>
            <a:r>
              <a:rPr lang="en">
                <a:solidFill>
                  <a:srgbClr val="FFFFFF"/>
                </a:solidFill>
                <a:latin typeface="Fira Code"/>
                <a:ea typeface="Fira Code"/>
                <a:cs typeface="Fira Code"/>
                <a:sym typeface="Fira Code"/>
              </a:rPr>
              <a:t>Implementation A is mostly dependent on V and isn’t affected as much with a change in edge density. </a:t>
            </a:r>
            <a:endParaRPr>
              <a:solidFill>
                <a:srgbClr val="FFFFFF"/>
              </a:solidFill>
              <a:latin typeface="Fira Code"/>
              <a:ea typeface="Fira Code"/>
              <a:cs typeface="Fira Code"/>
              <a:sym typeface="Fira Code"/>
            </a:endParaRPr>
          </a:p>
          <a:p>
            <a:pPr indent="-317500" lvl="0" marL="457200" rtl="0" algn="l">
              <a:spcBef>
                <a:spcPts val="0"/>
              </a:spcBef>
              <a:spcAft>
                <a:spcPts val="0"/>
              </a:spcAft>
              <a:buClr>
                <a:srgbClr val="FFFFFF"/>
              </a:buClr>
              <a:buSzPts val="1400"/>
              <a:buFont typeface="Fira Code"/>
              <a:buChar char="-"/>
            </a:pPr>
            <a:r>
              <a:rPr lang="en">
                <a:solidFill>
                  <a:srgbClr val="FFFFFF"/>
                </a:solidFill>
                <a:latin typeface="Fira Code"/>
                <a:ea typeface="Fira Code"/>
                <a:cs typeface="Fira Code"/>
                <a:sym typeface="Fira Code"/>
              </a:rPr>
              <a:t>Implementation B is highly dependant on E and runtime will increase proportionally. </a:t>
            </a:r>
            <a:endParaRPr>
              <a:solidFill>
                <a:srgbClr val="FFFFFF"/>
              </a:solidFill>
              <a:latin typeface="Fira Code"/>
              <a:ea typeface="Fira Code"/>
              <a:cs typeface="Fira Code"/>
              <a:sym typeface="Fira Code"/>
            </a:endParaRPr>
          </a:p>
          <a:p>
            <a:pPr indent="0" lvl="0" marL="0" rtl="0" algn="l">
              <a:spcBef>
                <a:spcPts val="0"/>
              </a:spcBef>
              <a:spcAft>
                <a:spcPts val="0"/>
              </a:spcAft>
              <a:buNone/>
            </a:pPr>
            <a:r>
              <a:t/>
            </a:r>
            <a:endParaRPr>
              <a:solidFill>
                <a:srgbClr val="FFFFFF"/>
              </a:solidFill>
              <a:latin typeface="Fira Code"/>
              <a:ea typeface="Fira Code"/>
              <a:cs typeface="Fira Code"/>
              <a:sym typeface="Fira Code"/>
            </a:endParaRPr>
          </a:p>
          <a:p>
            <a:pPr indent="-317500" lvl="0" marL="457200" rtl="0" algn="l">
              <a:spcBef>
                <a:spcPts val="0"/>
              </a:spcBef>
              <a:spcAft>
                <a:spcPts val="0"/>
              </a:spcAft>
              <a:buClr>
                <a:srgbClr val="FFFFFF"/>
              </a:buClr>
              <a:buSzPts val="1400"/>
              <a:buFont typeface="Fira Code"/>
              <a:buChar char="-"/>
            </a:pPr>
            <a:r>
              <a:rPr lang="en">
                <a:solidFill>
                  <a:srgbClr val="FFFFFF"/>
                </a:solidFill>
                <a:latin typeface="Fira Code"/>
                <a:ea typeface="Fira Code"/>
                <a:cs typeface="Fira Code"/>
                <a:sym typeface="Fira Code"/>
              </a:rPr>
              <a:t>B is better for low </a:t>
            </a:r>
            <a:r>
              <a:rPr lang="en">
                <a:solidFill>
                  <a:srgbClr val="FFFFFF"/>
                </a:solidFill>
                <a:latin typeface="Fira Code"/>
                <a:ea typeface="Fira Code"/>
                <a:cs typeface="Fira Code"/>
                <a:sym typeface="Fira Code"/>
              </a:rPr>
              <a:t>density graphs (p &lt;= 0.5) or for smaller graphs where the number of edges is not large (V &lt;= 2000)</a:t>
            </a:r>
            <a:endParaRPr>
              <a:solidFill>
                <a:srgbClr val="FFFFFF"/>
              </a:solidFill>
              <a:latin typeface="Fira Code"/>
              <a:ea typeface="Fira Code"/>
              <a:cs typeface="Fira Code"/>
              <a:sym typeface="Fira Code"/>
            </a:endParaRPr>
          </a:p>
          <a:p>
            <a:pPr indent="-317500" lvl="0" marL="457200" rtl="0" algn="l">
              <a:spcBef>
                <a:spcPts val="0"/>
              </a:spcBef>
              <a:spcAft>
                <a:spcPts val="0"/>
              </a:spcAft>
              <a:buClr>
                <a:srgbClr val="FFFFFF"/>
              </a:buClr>
              <a:buSzPts val="1400"/>
              <a:buFont typeface="Fira Code"/>
              <a:buChar char="-"/>
            </a:pPr>
            <a:r>
              <a:rPr lang="en">
                <a:solidFill>
                  <a:schemeClr val="lt1"/>
                </a:solidFill>
                <a:latin typeface="Fira Code"/>
                <a:ea typeface="Fira Code"/>
                <a:cs typeface="Fira Code"/>
                <a:sym typeface="Fira Code"/>
              </a:rPr>
              <a:t>A is better for high density graphs.</a:t>
            </a:r>
            <a:endParaRPr>
              <a:solidFill>
                <a:srgbClr val="FFFFFF"/>
              </a:solidFill>
              <a:latin typeface="Fira Code"/>
              <a:ea typeface="Fira Code"/>
              <a:cs typeface="Fira Code"/>
              <a:sym typeface="Fira Cod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56"/>
          <p:cNvSpPr txBox="1"/>
          <p:nvPr>
            <p:ph type="title"/>
          </p:nvPr>
        </p:nvSpPr>
        <p:spPr>
          <a:xfrm>
            <a:off x="874550" y="1945275"/>
            <a:ext cx="7203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THANK YOU!</a:t>
            </a:r>
            <a:endParaRPr sz="5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grpSp>
        <p:nvGrpSpPr>
          <p:cNvPr id="485" name="Google Shape;485;p30"/>
          <p:cNvGrpSpPr/>
          <p:nvPr/>
        </p:nvGrpSpPr>
        <p:grpSpPr>
          <a:xfrm>
            <a:off x="299286" y="189025"/>
            <a:ext cx="133205" cy="119344"/>
            <a:chOff x="222150" y="185025"/>
            <a:chExt cx="170100" cy="152400"/>
          </a:xfrm>
        </p:grpSpPr>
        <p:cxnSp>
          <p:nvCxnSpPr>
            <p:cNvPr id="486" name="Google Shape;486;p3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7" name="Google Shape;487;p3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8" name="Google Shape;488;p3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89" name="Google Shape;489;p30"/>
          <p:cNvGrpSpPr/>
          <p:nvPr/>
        </p:nvGrpSpPr>
        <p:grpSpPr>
          <a:xfrm>
            <a:off x="286625" y="3999999"/>
            <a:ext cx="145867" cy="958251"/>
            <a:chOff x="286625" y="3923799"/>
            <a:chExt cx="145867" cy="958251"/>
          </a:xfrm>
        </p:grpSpPr>
        <p:sp>
          <p:nvSpPr>
            <p:cNvPr id="490" name="Google Shape;490;p3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30"/>
            <p:cNvGrpSpPr/>
            <p:nvPr/>
          </p:nvGrpSpPr>
          <p:grpSpPr>
            <a:xfrm>
              <a:off x="298112" y="4342643"/>
              <a:ext cx="110182" cy="126862"/>
              <a:chOff x="281100" y="2027800"/>
              <a:chExt cx="140700" cy="162000"/>
            </a:xfrm>
          </p:grpSpPr>
          <p:sp>
            <p:nvSpPr>
              <p:cNvPr id="492" name="Google Shape;492;p3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30"/>
              <p:cNvGrpSpPr/>
              <p:nvPr/>
            </p:nvGrpSpPr>
            <p:grpSpPr>
              <a:xfrm>
                <a:off x="308875" y="2088450"/>
                <a:ext cx="85200" cy="40700"/>
                <a:chOff x="308875" y="2087000"/>
                <a:chExt cx="85200" cy="40700"/>
              </a:xfrm>
            </p:grpSpPr>
            <p:cxnSp>
              <p:nvCxnSpPr>
                <p:cNvPr id="494" name="Google Shape;494;p3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3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6" name="Google Shape;496;p30"/>
            <p:cNvGrpSpPr/>
            <p:nvPr/>
          </p:nvGrpSpPr>
          <p:grpSpPr>
            <a:xfrm>
              <a:off x="286625" y="3923799"/>
              <a:ext cx="133200" cy="133200"/>
              <a:chOff x="286625" y="3648899"/>
              <a:chExt cx="133200" cy="133200"/>
            </a:xfrm>
          </p:grpSpPr>
          <p:sp>
            <p:nvSpPr>
              <p:cNvPr id="497" name="Google Shape;497;p3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9" name="Google Shape;499;p30">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30"/>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502" name="Google Shape;502;p30"/>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503" name="Google Shape;503;p30">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txBox="1"/>
          <p:nvPr/>
        </p:nvSpPr>
        <p:spPr>
          <a:xfrm>
            <a:off x="881800" y="189025"/>
            <a:ext cx="34794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Fira Code"/>
              <a:buAutoNum type="arabicPeriod"/>
            </a:pPr>
            <a:r>
              <a:rPr lang="en" sz="1700">
                <a:solidFill>
                  <a:schemeClr val="lt1"/>
                </a:solidFill>
                <a:latin typeface="Fira Code"/>
                <a:ea typeface="Fira Code"/>
                <a:cs typeface="Fira Code"/>
                <a:sym typeface="Fira Code"/>
              </a:rPr>
              <a:t>Dijkstra’s Algorithm</a:t>
            </a:r>
            <a:endParaRPr>
              <a:solidFill>
                <a:schemeClr val="lt1"/>
              </a:solidFill>
              <a:latin typeface="Fira Code"/>
              <a:ea typeface="Fira Code"/>
              <a:cs typeface="Fira Code"/>
              <a:sym typeface="Fira Code"/>
            </a:endParaRPr>
          </a:p>
        </p:txBody>
      </p:sp>
      <p:sp>
        <p:nvSpPr>
          <p:cNvPr id="507" name="Google Shape;507;p30"/>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p:txBody>
      </p:sp>
      <p:sp>
        <p:nvSpPr>
          <p:cNvPr id="508" name="Google Shape;508;p30"/>
          <p:cNvSpPr txBox="1"/>
          <p:nvPr/>
        </p:nvSpPr>
        <p:spPr>
          <a:xfrm>
            <a:off x="1944875" y="845225"/>
            <a:ext cx="552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This is an algorithm to find the </a:t>
            </a:r>
            <a:r>
              <a:rPr lang="en">
                <a:solidFill>
                  <a:schemeClr val="lt1"/>
                </a:solidFill>
              </a:rPr>
              <a:t>shortest paths from a single</a:t>
            </a:r>
            <a:endParaRPr>
              <a:solidFill>
                <a:schemeClr val="lt1"/>
              </a:solidFill>
            </a:endParaRPr>
          </a:p>
          <a:p>
            <a:pPr indent="0" lvl="0" marL="0" rtl="0" algn="l">
              <a:spcBef>
                <a:spcPts val="0"/>
              </a:spcBef>
              <a:spcAft>
                <a:spcPts val="0"/>
              </a:spcAft>
              <a:buNone/>
            </a:pPr>
            <a:r>
              <a:rPr lang="en">
                <a:solidFill>
                  <a:schemeClr val="lt1"/>
                </a:solidFill>
              </a:rPr>
              <a:t>source vertex to all other vertices in a weighted, directed or undirected graph. All weights must be nonnegative.</a:t>
            </a:r>
            <a:endParaRPr>
              <a:solidFill>
                <a:schemeClr val="lt1"/>
              </a:solidFill>
            </a:endParaRPr>
          </a:p>
          <a:p>
            <a:pPr indent="0" lvl="0" marL="0" rtl="0" algn="l">
              <a:spcBef>
                <a:spcPts val="0"/>
              </a:spcBef>
              <a:spcAft>
                <a:spcPts val="0"/>
              </a:spcAft>
              <a:buNone/>
            </a:pPr>
            <a:r>
              <a:t/>
            </a:r>
            <a:endParaRPr/>
          </a:p>
        </p:txBody>
      </p:sp>
      <p:pic>
        <p:nvPicPr>
          <p:cNvPr id="509" name="Google Shape;509;p30"/>
          <p:cNvPicPr preferRelativeResize="0"/>
          <p:nvPr/>
        </p:nvPicPr>
        <p:blipFill>
          <a:blip r:embed="rId3">
            <a:alphaModFix/>
          </a:blip>
          <a:stretch>
            <a:fillRect/>
          </a:stretch>
        </p:blipFill>
        <p:spPr>
          <a:xfrm>
            <a:off x="700325" y="1782300"/>
            <a:ext cx="3940476" cy="2550075"/>
          </a:xfrm>
          <a:prstGeom prst="rect">
            <a:avLst/>
          </a:prstGeom>
          <a:noFill/>
          <a:ln>
            <a:noFill/>
          </a:ln>
        </p:spPr>
      </p:pic>
      <p:pic>
        <p:nvPicPr>
          <p:cNvPr id="510" name="Google Shape;510;p30"/>
          <p:cNvPicPr preferRelativeResize="0"/>
          <p:nvPr/>
        </p:nvPicPr>
        <p:blipFill>
          <a:blip r:embed="rId4">
            <a:alphaModFix/>
          </a:blip>
          <a:stretch>
            <a:fillRect/>
          </a:stretch>
        </p:blipFill>
        <p:spPr>
          <a:xfrm>
            <a:off x="4640800" y="1782300"/>
            <a:ext cx="4139499" cy="255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grpSp>
        <p:nvGrpSpPr>
          <p:cNvPr id="515" name="Google Shape;515;p31"/>
          <p:cNvGrpSpPr/>
          <p:nvPr/>
        </p:nvGrpSpPr>
        <p:grpSpPr>
          <a:xfrm>
            <a:off x="299286" y="189025"/>
            <a:ext cx="133205" cy="119344"/>
            <a:chOff x="222150" y="185025"/>
            <a:chExt cx="170100" cy="152400"/>
          </a:xfrm>
        </p:grpSpPr>
        <p:cxnSp>
          <p:nvCxnSpPr>
            <p:cNvPr id="516" name="Google Shape;516;p3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7" name="Google Shape;517;p3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8" name="Google Shape;518;p3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19" name="Google Shape;519;p31"/>
          <p:cNvGrpSpPr/>
          <p:nvPr/>
        </p:nvGrpSpPr>
        <p:grpSpPr>
          <a:xfrm>
            <a:off x="286625" y="3999999"/>
            <a:ext cx="145867" cy="958251"/>
            <a:chOff x="286625" y="3923799"/>
            <a:chExt cx="145867" cy="958251"/>
          </a:xfrm>
        </p:grpSpPr>
        <p:sp>
          <p:nvSpPr>
            <p:cNvPr id="520" name="Google Shape;520;p3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31"/>
            <p:cNvGrpSpPr/>
            <p:nvPr/>
          </p:nvGrpSpPr>
          <p:grpSpPr>
            <a:xfrm>
              <a:off x="298112" y="4342643"/>
              <a:ext cx="110182" cy="126862"/>
              <a:chOff x="281100" y="2027800"/>
              <a:chExt cx="140700" cy="162000"/>
            </a:xfrm>
          </p:grpSpPr>
          <p:sp>
            <p:nvSpPr>
              <p:cNvPr id="522" name="Google Shape;522;p3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1"/>
              <p:cNvGrpSpPr/>
              <p:nvPr/>
            </p:nvGrpSpPr>
            <p:grpSpPr>
              <a:xfrm>
                <a:off x="308875" y="2088450"/>
                <a:ext cx="85200" cy="40700"/>
                <a:chOff x="308875" y="2087000"/>
                <a:chExt cx="85200" cy="40700"/>
              </a:xfrm>
            </p:grpSpPr>
            <p:cxnSp>
              <p:nvCxnSpPr>
                <p:cNvPr id="524" name="Google Shape;524;p3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3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6" name="Google Shape;526;p31"/>
            <p:cNvGrpSpPr/>
            <p:nvPr/>
          </p:nvGrpSpPr>
          <p:grpSpPr>
            <a:xfrm>
              <a:off x="286625" y="3923799"/>
              <a:ext cx="133200" cy="133200"/>
              <a:chOff x="286625" y="3648899"/>
              <a:chExt cx="133200" cy="133200"/>
            </a:xfrm>
          </p:grpSpPr>
          <p:sp>
            <p:nvSpPr>
              <p:cNvPr id="527" name="Google Shape;527;p3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9" name="Google Shape;529;p31">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31"/>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532" name="Google Shape;532;p31">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Fira Code"/>
              <a:buAutoNum type="alphaLcParenBoth"/>
            </a:pPr>
            <a:r>
              <a:rPr lang="en">
                <a:solidFill>
                  <a:schemeClr val="lt1"/>
                </a:solidFill>
                <a:latin typeface="Fira Code"/>
                <a:ea typeface="Fira Code"/>
                <a:cs typeface="Fira Code"/>
                <a:sym typeface="Fira Code"/>
              </a:rPr>
              <a:t>adjacency matrix and an array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36" name="Google Shape;536;p31"/>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p:txBody>
      </p:sp>
      <p:pic>
        <p:nvPicPr>
          <p:cNvPr id="537" name="Google Shape;537;p31"/>
          <p:cNvPicPr preferRelativeResize="0"/>
          <p:nvPr/>
        </p:nvPicPr>
        <p:blipFill>
          <a:blip r:embed="rId3">
            <a:alphaModFix/>
          </a:blip>
          <a:stretch>
            <a:fillRect/>
          </a:stretch>
        </p:blipFill>
        <p:spPr>
          <a:xfrm>
            <a:off x="718875" y="823725"/>
            <a:ext cx="5910426" cy="3505900"/>
          </a:xfrm>
          <a:prstGeom prst="rect">
            <a:avLst/>
          </a:prstGeom>
          <a:noFill/>
          <a:ln>
            <a:noFill/>
          </a:ln>
        </p:spPr>
      </p:pic>
      <p:pic>
        <p:nvPicPr>
          <p:cNvPr id="538" name="Google Shape;538;p31"/>
          <p:cNvPicPr preferRelativeResize="0"/>
          <p:nvPr/>
        </p:nvPicPr>
        <p:blipFill>
          <a:blip r:embed="rId4">
            <a:alphaModFix/>
          </a:blip>
          <a:stretch>
            <a:fillRect/>
          </a:stretch>
        </p:blipFill>
        <p:spPr>
          <a:xfrm>
            <a:off x="4986843" y="1708975"/>
            <a:ext cx="3957703" cy="958250"/>
          </a:xfrm>
          <a:prstGeom prst="rect">
            <a:avLst/>
          </a:prstGeom>
          <a:noFill/>
          <a:ln>
            <a:noFill/>
          </a:ln>
        </p:spPr>
      </p:pic>
      <p:cxnSp>
        <p:nvCxnSpPr>
          <p:cNvPr id="539" name="Google Shape;539;p31"/>
          <p:cNvCxnSpPr>
            <a:endCxn id="538" idx="1"/>
          </p:cNvCxnSpPr>
          <p:nvPr/>
        </p:nvCxnSpPr>
        <p:spPr>
          <a:xfrm>
            <a:off x="3506343" y="2019200"/>
            <a:ext cx="1480500" cy="16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grpSp>
        <p:nvGrpSpPr>
          <p:cNvPr id="544" name="Google Shape;544;p32"/>
          <p:cNvGrpSpPr/>
          <p:nvPr/>
        </p:nvGrpSpPr>
        <p:grpSpPr>
          <a:xfrm>
            <a:off x="299286" y="189025"/>
            <a:ext cx="133205" cy="119344"/>
            <a:chOff x="222150" y="185025"/>
            <a:chExt cx="170100" cy="152400"/>
          </a:xfrm>
        </p:grpSpPr>
        <p:cxnSp>
          <p:nvCxnSpPr>
            <p:cNvPr id="545" name="Google Shape;545;p3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6" name="Google Shape;546;p3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7" name="Google Shape;547;p3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48" name="Google Shape;548;p32"/>
          <p:cNvGrpSpPr/>
          <p:nvPr/>
        </p:nvGrpSpPr>
        <p:grpSpPr>
          <a:xfrm>
            <a:off x="286625" y="3999999"/>
            <a:ext cx="145867" cy="958251"/>
            <a:chOff x="286625" y="3923799"/>
            <a:chExt cx="145867" cy="958251"/>
          </a:xfrm>
        </p:grpSpPr>
        <p:sp>
          <p:nvSpPr>
            <p:cNvPr id="549" name="Google Shape;549;p3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2"/>
            <p:cNvGrpSpPr/>
            <p:nvPr/>
          </p:nvGrpSpPr>
          <p:grpSpPr>
            <a:xfrm>
              <a:off x="298112" y="4342643"/>
              <a:ext cx="110182" cy="126862"/>
              <a:chOff x="281100" y="2027800"/>
              <a:chExt cx="140700" cy="162000"/>
            </a:xfrm>
          </p:grpSpPr>
          <p:sp>
            <p:nvSpPr>
              <p:cNvPr id="551" name="Google Shape;551;p3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32"/>
              <p:cNvGrpSpPr/>
              <p:nvPr/>
            </p:nvGrpSpPr>
            <p:grpSpPr>
              <a:xfrm>
                <a:off x="308875" y="2088450"/>
                <a:ext cx="85200" cy="40700"/>
                <a:chOff x="308875" y="2087000"/>
                <a:chExt cx="85200" cy="40700"/>
              </a:xfrm>
            </p:grpSpPr>
            <p:cxnSp>
              <p:nvCxnSpPr>
                <p:cNvPr id="553" name="Google Shape;553;p3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3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5" name="Google Shape;555;p32"/>
            <p:cNvGrpSpPr/>
            <p:nvPr/>
          </p:nvGrpSpPr>
          <p:grpSpPr>
            <a:xfrm>
              <a:off x="286625" y="3923799"/>
              <a:ext cx="133200" cy="133200"/>
              <a:chOff x="286625" y="3648899"/>
              <a:chExt cx="133200" cy="133200"/>
            </a:xfrm>
          </p:grpSpPr>
          <p:sp>
            <p:nvSpPr>
              <p:cNvPr id="556" name="Google Shape;556;p3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8" name="Google Shape;558;p3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0" name="Google Shape;560;p32"/>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561" name="Google Shape;561;p32"/>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562" name="Google Shape;562;p32">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txBox="1"/>
          <p:nvPr/>
        </p:nvSpPr>
        <p:spPr>
          <a:xfrm>
            <a:off x="6854875" y="4645125"/>
            <a:ext cx="185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66" name="Google Shape;566;p32"/>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(a)  </a:t>
            </a:r>
            <a:r>
              <a:rPr lang="en">
                <a:solidFill>
                  <a:schemeClr val="lt1"/>
                </a:solidFill>
                <a:latin typeface="Fira Code"/>
                <a:ea typeface="Fira Code"/>
                <a:cs typeface="Fira Code"/>
                <a:sym typeface="Fira Code"/>
              </a:rPr>
              <a:t>adjacency matrix and an array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567" name="Google Shape;567;p32"/>
          <p:cNvPicPr preferRelativeResize="0"/>
          <p:nvPr/>
        </p:nvPicPr>
        <p:blipFill rotWithShape="1">
          <a:blip r:embed="rId3">
            <a:alphaModFix/>
          </a:blip>
          <a:srcRect b="11095" l="12356" r="10171" t="11904"/>
          <a:stretch/>
        </p:blipFill>
        <p:spPr>
          <a:xfrm>
            <a:off x="1428450" y="1012738"/>
            <a:ext cx="6287099" cy="3545576"/>
          </a:xfrm>
          <a:prstGeom prst="rect">
            <a:avLst/>
          </a:prstGeom>
          <a:noFill/>
          <a:ln>
            <a:noFill/>
          </a:ln>
        </p:spPr>
      </p:pic>
      <p:sp>
        <p:nvSpPr>
          <p:cNvPr id="568" name="Google Shape;568;p32"/>
          <p:cNvSpPr txBox="1"/>
          <p:nvPr/>
        </p:nvSpPr>
        <p:spPr>
          <a:xfrm>
            <a:off x="1428450" y="612550"/>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n</a:t>
            </a:r>
            <a:r>
              <a:rPr lang="en">
                <a:solidFill>
                  <a:schemeClr val="lt1"/>
                </a:solidFill>
                <a:latin typeface="Fira Code"/>
                <a:ea typeface="Fira Code"/>
                <a:cs typeface="Fira Code"/>
                <a:sym typeface="Fira Code"/>
              </a:rPr>
              <a:t> = 10, p = 0.1</a:t>
            </a:r>
            <a:endParaRPr>
              <a:solidFill>
                <a:schemeClr val="lt1"/>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pSp>
        <p:nvGrpSpPr>
          <p:cNvPr id="573" name="Google Shape;573;p33"/>
          <p:cNvGrpSpPr/>
          <p:nvPr/>
        </p:nvGrpSpPr>
        <p:grpSpPr>
          <a:xfrm>
            <a:off x="299286" y="189025"/>
            <a:ext cx="133205" cy="119344"/>
            <a:chOff x="222150" y="185025"/>
            <a:chExt cx="170100" cy="152400"/>
          </a:xfrm>
        </p:grpSpPr>
        <p:cxnSp>
          <p:nvCxnSpPr>
            <p:cNvPr id="574" name="Google Shape;574;p3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75" name="Google Shape;575;p3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76" name="Google Shape;576;p3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77" name="Google Shape;577;p33"/>
          <p:cNvGrpSpPr/>
          <p:nvPr/>
        </p:nvGrpSpPr>
        <p:grpSpPr>
          <a:xfrm>
            <a:off x="286625" y="3999999"/>
            <a:ext cx="145867" cy="958251"/>
            <a:chOff x="286625" y="3923799"/>
            <a:chExt cx="145867" cy="958251"/>
          </a:xfrm>
        </p:grpSpPr>
        <p:sp>
          <p:nvSpPr>
            <p:cNvPr id="578" name="Google Shape;578;p3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33"/>
            <p:cNvGrpSpPr/>
            <p:nvPr/>
          </p:nvGrpSpPr>
          <p:grpSpPr>
            <a:xfrm>
              <a:off x="298112" y="4342643"/>
              <a:ext cx="110182" cy="126862"/>
              <a:chOff x="281100" y="2027800"/>
              <a:chExt cx="140700" cy="162000"/>
            </a:xfrm>
          </p:grpSpPr>
          <p:sp>
            <p:nvSpPr>
              <p:cNvPr id="580" name="Google Shape;580;p3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33"/>
              <p:cNvGrpSpPr/>
              <p:nvPr/>
            </p:nvGrpSpPr>
            <p:grpSpPr>
              <a:xfrm>
                <a:off x="308875" y="2088450"/>
                <a:ext cx="85200" cy="40700"/>
                <a:chOff x="308875" y="2087000"/>
                <a:chExt cx="85200" cy="40700"/>
              </a:xfrm>
            </p:grpSpPr>
            <p:cxnSp>
              <p:nvCxnSpPr>
                <p:cNvPr id="582" name="Google Shape;582;p3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3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84" name="Google Shape;584;p33"/>
            <p:cNvGrpSpPr/>
            <p:nvPr/>
          </p:nvGrpSpPr>
          <p:grpSpPr>
            <a:xfrm>
              <a:off x="286625" y="3923799"/>
              <a:ext cx="133200" cy="133200"/>
              <a:chOff x="286625" y="3648899"/>
              <a:chExt cx="133200" cy="133200"/>
            </a:xfrm>
          </p:grpSpPr>
          <p:sp>
            <p:nvSpPr>
              <p:cNvPr id="585" name="Google Shape;585;p3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7" name="Google Shape;587;p3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9" name="Google Shape;589;p33"/>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590" name="Google Shape;590;p33"/>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591" name="Google Shape;591;p33">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txBox="1"/>
          <p:nvPr/>
        </p:nvSpPr>
        <p:spPr>
          <a:xfrm>
            <a:off x="6854875" y="4645125"/>
            <a:ext cx="185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95" name="Google Shape;595;p33"/>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(a)  adjacency matrix and an array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96" name="Google Shape;596;p33"/>
          <p:cNvSpPr txBox="1"/>
          <p:nvPr/>
        </p:nvSpPr>
        <p:spPr>
          <a:xfrm>
            <a:off x="1428450" y="612550"/>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n = 10, p = 0.9</a:t>
            </a:r>
            <a:endParaRPr>
              <a:solidFill>
                <a:schemeClr val="lt1"/>
              </a:solidFill>
              <a:latin typeface="Fira Code"/>
              <a:ea typeface="Fira Code"/>
              <a:cs typeface="Fira Code"/>
              <a:sym typeface="Fira Code"/>
            </a:endParaRPr>
          </a:p>
        </p:txBody>
      </p:sp>
      <p:pic>
        <p:nvPicPr>
          <p:cNvPr id="597" name="Google Shape;597;p33"/>
          <p:cNvPicPr preferRelativeResize="0"/>
          <p:nvPr/>
        </p:nvPicPr>
        <p:blipFill rotWithShape="1">
          <a:blip r:embed="rId3">
            <a:alphaModFix/>
          </a:blip>
          <a:srcRect b="11089" l="17353" r="14886" t="15515"/>
          <a:stretch/>
        </p:blipFill>
        <p:spPr>
          <a:xfrm>
            <a:off x="1483175" y="1068050"/>
            <a:ext cx="5730488" cy="352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grpSp>
        <p:nvGrpSpPr>
          <p:cNvPr id="602" name="Google Shape;602;p34"/>
          <p:cNvGrpSpPr/>
          <p:nvPr/>
        </p:nvGrpSpPr>
        <p:grpSpPr>
          <a:xfrm>
            <a:off x="299286" y="189025"/>
            <a:ext cx="133205" cy="119344"/>
            <a:chOff x="222150" y="185025"/>
            <a:chExt cx="170100" cy="152400"/>
          </a:xfrm>
        </p:grpSpPr>
        <p:cxnSp>
          <p:nvCxnSpPr>
            <p:cNvPr id="603" name="Google Shape;603;p3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04" name="Google Shape;604;p3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05" name="Google Shape;605;p3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06" name="Google Shape;606;p34"/>
          <p:cNvGrpSpPr/>
          <p:nvPr/>
        </p:nvGrpSpPr>
        <p:grpSpPr>
          <a:xfrm>
            <a:off x="286625" y="3999999"/>
            <a:ext cx="145867" cy="958251"/>
            <a:chOff x="286625" y="3923799"/>
            <a:chExt cx="145867" cy="958251"/>
          </a:xfrm>
        </p:grpSpPr>
        <p:sp>
          <p:nvSpPr>
            <p:cNvPr id="607" name="Google Shape;607;p3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4"/>
            <p:cNvGrpSpPr/>
            <p:nvPr/>
          </p:nvGrpSpPr>
          <p:grpSpPr>
            <a:xfrm>
              <a:off x="298112" y="4342643"/>
              <a:ext cx="110182" cy="126862"/>
              <a:chOff x="281100" y="2027800"/>
              <a:chExt cx="140700" cy="162000"/>
            </a:xfrm>
          </p:grpSpPr>
          <p:sp>
            <p:nvSpPr>
              <p:cNvPr id="609" name="Google Shape;609;p3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4"/>
              <p:cNvGrpSpPr/>
              <p:nvPr/>
            </p:nvGrpSpPr>
            <p:grpSpPr>
              <a:xfrm>
                <a:off x="308875" y="2088450"/>
                <a:ext cx="85200" cy="40700"/>
                <a:chOff x="308875" y="2087000"/>
                <a:chExt cx="85200" cy="40700"/>
              </a:xfrm>
            </p:grpSpPr>
            <p:cxnSp>
              <p:nvCxnSpPr>
                <p:cNvPr id="611" name="Google Shape;611;p3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3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13" name="Google Shape;613;p34"/>
            <p:cNvGrpSpPr/>
            <p:nvPr/>
          </p:nvGrpSpPr>
          <p:grpSpPr>
            <a:xfrm>
              <a:off x="286625" y="3923799"/>
              <a:ext cx="133200" cy="133200"/>
              <a:chOff x="286625" y="3648899"/>
              <a:chExt cx="133200" cy="133200"/>
            </a:xfrm>
          </p:grpSpPr>
          <p:sp>
            <p:nvSpPr>
              <p:cNvPr id="614" name="Google Shape;614;p3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6" name="Google Shape;616;p34">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8" name="Google Shape;618;p34"/>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619" name="Google Shape;619;p34">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Fira Code"/>
              <a:buAutoNum type="alphaLcParenBoth"/>
            </a:pPr>
            <a:r>
              <a:rPr lang="en">
                <a:solidFill>
                  <a:schemeClr val="lt1"/>
                </a:solidFill>
                <a:latin typeface="Fira Code"/>
                <a:ea typeface="Fira Code"/>
                <a:cs typeface="Fira Code"/>
                <a:sym typeface="Fira Code"/>
              </a:rPr>
              <a:t>adjacency matrix and an array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623" name="Google Shape;623;p34"/>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p:txBody>
      </p:sp>
      <p:pic>
        <p:nvPicPr>
          <p:cNvPr id="624" name="Google Shape;624;p34"/>
          <p:cNvPicPr preferRelativeResize="0"/>
          <p:nvPr/>
        </p:nvPicPr>
        <p:blipFill>
          <a:blip r:embed="rId3">
            <a:alphaModFix/>
          </a:blip>
          <a:stretch>
            <a:fillRect/>
          </a:stretch>
        </p:blipFill>
        <p:spPr>
          <a:xfrm>
            <a:off x="965500" y="710675"/>
            <a:ext cx="5271725" cy="4053600"/>
          </a:xfrm>
          <a:prstGeom prst="rect">
            <a:avLst/>
          </a:prstGeom>
          <a:noFill/>
          <a:ln>
            <a:noFill/>
          </a:ln>
        </p:spPr>
      </p:pic>
      <p:cxnSp>
        <p:nvCxnSpPr>
          <p:cNvPr id="625" name="Google Shape;625;p34"/>
          <p:cNvCxnSpPr/>
          <p:nvPr/>
        </p:nvCxnSpPr>
        <p:spPr>
          <a:xfrm flipH="1" rot="10800000">
            <a:off x="3341000" y="2466238"/>
            <a:ext cx="2963700" cy="400800"/>
          </a:xfrm>
          <a:prstGeom prst="straightConnector1">
            <a:avLst/>
          </a:prstGeom>
          <a:noFill/>
          <a:ln cap="flat" cmpd="sng" w="9525">
            <a:solidFill>
              <a:schemeClr val="dk2"/>
            </a:solidFill>
            <a:prstDash val="solid"/>
            <a:round/>
            <a:headEnd len="med" w="med" type="none"/>
            <a:tailEnd len="med" w="med" type="triangle"/>
          </a:ln>
        </p:spPr>
      </p:cxnSp>
      <p:cxnSp>
        <p:nvCxnSpPr>
          <p:cNvPr id="626" name="Google Shape;626;p34"/>
          <p:cNvCxnSpPr/>
          <p:nvPr/>
        </p:nvCxnSpPr>
        <p:spPr>
          <a:xfrm flipH="1" rot="10800000">
            <a:off x="3341000" y="3519088"/>
            <a:ext cx="2963700" cy="400800"/>
          </a:xfrm>
          <a:prstGeom prst="straightConnector1">
            <a:avLst/>
          </a:prstGeom>
          <a:noFill/>
          <a:ln cap="flat" cmpd="sng" w="9525">
            <a:solidFill>
              <a:schemeClr val="dk2"/>
            </a:solidFill>
            <a:prstDash val="solid"/>
            <a:round/>
            <a:headEnd len="med" w="med" type="none"/>
            <a:tailEnd len="med" w="med" type="triangle"/>
          </a:ln>
        </p:spPr>
      </p:cxnSp>
      <p:sp>
        <p:nvSpPr>
          <p:cNvPr id="627" name="Google Shape;627;p34"/>
          <p:cNvSpPr txBox="1"/>
          <p:nvPr/>
        </p:nvSpPr>
        <p:spPr>
          <a:xfrm>
            <a:off x="6371400" y="2264775"/>
            <a:ext cx="215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rPr>
              <a:t>O(|v|)</a:t>
            </a:r>
            <a:endParaRPr sz="1900">
              <a:solidFill>
                <a:schemeClr val="lt1"/>
              </a:solidFill>
            </a:endParaRPr>
          </a:p>
        </p:txBody>
      </p:sp>
      <p:sp>
        <p:nvSpPr>
          <p:cNvPr id="628" name="Google Shape;628;p34"/>
          <p:cNvSpPr txBox="1"/>
          <p:nvPr/>
        </p:nvSpPr>
        <p:spPr>
          <a:xfrm>
            <a:off x="6371400" y="3344900"/>
            <a:ext cx="215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rPr>
              <a:t>O(|v|)</a:t>
            </a:r>
            <a:endParaRPr sz="19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pSp>
        <p:nvGrpSpPr>
          <p:cNvPr id="633" name="Google Shape;633;p35"/>
          <p:cNvGrpSpPr/>
          <p:nvPr/>
        </p:nvGrpSpPr>
        <p:grpSpPr>
          <a:xfrm>
            <a:off x="299286" y="189025"/>
            <a:ext cx="133205" cy="119344"/>
            <a:chOff x="222150" y="185025"/>
            <a:chExt cx="170100" cy="152400"/>
          </a:xfrm>
        </p:grpSpPr>
        <p:cxnSp>
          <p:nvCxnSpPr>
            <p:cNvPr id="634" name="Google Shape;634;p3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35" name="Google Shape;635;p3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36" name="Google Shape;636;p3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37" name="Google Shape;637;p35"/>
          <p:cNvGrpSpPr/>
          <p:nvPr/>
        </p:nvGrpSpPr>
        <p:grpSpPr>
          <a:xfrm>
            <a:off x="286625" y="3999999"/>
            <a:ext cx="145867" cy="958251"/>
            <a:chOff x="286625" y="3923799"/>
            <a:chExt cx="145867" cy="958251"/>
          </a:xfrm>
        </p:grpSpPr>
        <p:sp>
          <p:nvSpPr>
            <p:cNvPr id="638" name="Google Shape;638;p3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5"/>
            <p:cNvGrpSpPr/>
            <p:nvPr/>
          </p:nvGrpSpPr>
          <p:grpSpPr>
            <a:xfrm>
              <a:off x="298112" y="4342643"/>
              <a:ext cx="110182" cy="126862"/>
              <a:chOff x="281100" y="2027800"/>
              <a:chExt cx="140700" cy="162000"/>
            </a:xfrm>
          </p:grpSpPr>
          <p:sp>
            <p:nvSpPr>
              <p:cNvPr id="640" name="Google Shape;640;p3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5"/>
              <p:cNvGrpSpPr/>
              <p:nvPr/>
            </p:nvGrpSpPr>
            <p:grpSpPr>
              <a:xfrm>
                <a:off x="308875" y="2088450"/>
                <a:ext cx="85200" cy="40700"/>
                <a:chOff x="308875" y="2087000"/>
                <a:chExt cx="85200" cy="40700"/>
              </a:xfrm>
            </p:grpSpPr>
            <p:cxnSp>
              <p:nvCxnSpPr>
                <p:cNvPr id="642" name="Google Shape;642;p3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3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44" name="Google Shape;644;p35"/>
            <p:cNvGrpSpPr/>
            <p:nvPr/>
          </p:nvGrpSpPr>
          <p:grpSpPr>
            <a:xfrm>
              <a:off x="286625" y="3923799"/>
              <a:ext cx="133200" cy="133200"/>
              <a:chOff x="286625" y="3648899"/>
              <a:chExt cx="133200" cy="133200"/>
            </a:xfrm>
          </p:grpSpPr>
          <p:sp>
            <p:nvSpPr>
              <p:cNvPr id="645" name="Google Shape;645;p3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7" name="Google Shape;647;p3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9" name="Google Shape;649;p35"/>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sp>
        <p:nvSpPr>
          <p:cNvPr id="650" name="Google Shape;650;p35">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Fira Code"/>
              <a:buAutoNum type="alphaLcParenBoth"/>
            </a:pPr>
            <a:r>
              <a:rPr lang="en">
                <a:solidFill>
                  <a:schemeClr val="lt1"/>
                </a:solidFill>
                <a:latin typeface="Fira Code"/>
                <a:ea typeface="Fira Code"/>
                <a:cs typeface="Fira Code"/>
                <a:sym typeface="Fira Code"/>
              </a:rPr>
              <a:t>adjacency matrix and an array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654" name="Google Shape;654;p35"/>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Chiam Da Jie</a:t>
            </a:r>
            <a:endParaRPr>
              <a:solidFill>
                <a:schemeClr val="lt1"/>
              </a:solidFill>
              <a:latin typeface="Fira Code"/>
              <a:ea typeface="Fira Code"/>
              <a:cs typeface="Fira Code"/>
              <a:sym typeface="Fira Code"/>
            </a:endParaRPr>
          </a:p>
        </p:txBody>
      </p:sp>
      <p:pic>
        <p:nvPicPr>
          <p:cNvPr id="655" name="Google Shape;655;p35"/>
          <p:cNvPicPr preferRelativeResize="0"/>
          <p:nvPr/>
        </p:nvPicPr>
        <p:blipFill>
          <a:blip r:embed="rId3">
            <a:alphaModFix/>
          </a:blip>
          <a:stretch>
            <a:fillRect/>
          </a:stretch>
        </p:blipFill>
        <p:spPr>
          <a:xfrm>
            <a:off x="770000" y="785100"/>
            <a:ext cx="4193675" cy="3614825"/>
          </a:xfrm>
          <a:prstGeom prst="rect">
            <a:avLst/>
          </a:prstGeom>
          <a:noFill/>
          <a:ln>
            <a:noFill/>
          </a:ln>
        </p:spPr>
      </p:pic>
      <p:sp>
        <p:nvSpPr>
          <p:cNvPr id="656" name="Google Shape;656;p35"/>
          <p:cNvSpPr txBox="1"/>
          <p:nvPr/>
        </p:nvSpPr>
        <p:spPr>
          <a:xfrm>
            <a:off x="4963675" y="106637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Initializing: O(|V|)</a:t>
            </a:r>
            <a:r>
              <a:rPr lang="en">
                <a:solidFill>
                  <a:schemeClr val="lt1"/>
                </a:solidFill>
              </a:rPr>
              <a:t> </a:t>
            </a:r>
            <a:endParaRPr>
              <a:solidFill>
                <a:schemeClr val="lt1"/>
              </a:solidFill>
            </a:endParaRPr>
          </a:p>
        </p:txBody>
      </p:sp>
      <p:sp>
        <p:nvSpPr>
          <p:cNvPr id="657" name="Google Shape;657;p35"/>
          <p:cNvSpPr txBox="1"/>
          <p:nvPr/>
        </p:nvSpPr>
        <p:spPr>
          <a:xfrm>
            <a:off x="4831225" y="1911425"/>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Extracting Min</a:t>
            </a:r>
            <a:r>
              <a:rPr lang="en">
                <a:solidFill>
                  <a:schemeClr val="lt1"/>
                </a:solidFill>
              </a:rPr>
              <a:t>: O(|V|）* V iterations = O(|V * V|)</a:t>
            </a:r>
            <a:endParaRPr>
              <a:solidFill>
                <a:schemeClr val="lt1"/>
              </a:solidFill>
            </a:endParaRPr>
          </a:p>
        </p:txBody>
      </p:sp>
      <p:sp>
        <p:nvSpPr>
          <p:cNvPr id="658" name="Google Shape;658;p35"/>
          <p:cNvSpPr txBox="1"/>
          <p:nvPr/>
        </p:nvSpPr>
        <p:spPr>
          <a:xfrm>
            <a:off x="4831225" y="2468800"/>
            <a:ext cx="385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Checking the neighbours</a:t>
            </a:r>
            <a:r>
              <a:rPr lang="en">
                <a:solidFill>
                  <a:schemeClr val="lt1"/>
                </a:solidFill>
              </a:rPr>
              <a:t>: O(1)</a:t>
            </a:r>
            <a:endParaRPr>
              <a:solidFill>
                <a:schemeClr val="lt1"/>
              </a:solidFill>
            </a:endParaRPr>
          </a:p>
          <a:p>
            <a:pPr indent="0" lvl="0" marL="0" rtl="0" algn="l">
              <a:spcBef>
                <a:spcPts val="0"/>
              </a:spcBef>
              <a:spcAft>
                <a:spcPts val="0"/>
              </a:spcAft>
              <a:buNone/>
            </a:pPr>
            <a:r>
              <a:rPr lang="en">
                <a:solidFill>
                  <a:schemeClr val="lt1"/>
                </a:solidFill>
              </a:rPr>
              <a:t>Looping through the neighbours: V*V times</a:t>
            </a:r>
            <a:endParaRPr>
              <a:solidFill>
                <a:schemeClr val="lt1"/>
              </a:solidFill>
            </a:endParaRPr>
          </a:p>
          <a:p>
            <a:pPr indent="0" lvl="0" marL="0" rtl="0" algn="l">
              <a:spcBef>
                <a:spcPts val="0"/>
              </a:spcBef>
              <a:spcAft>
                <a:spcPts val="0"/>
              </a:spcAft>
              <a:buNone/>
            </a:pPr>
            <a:r>
              <a:rPr lang="en">
                <a:solidFill>
                  <a:schemeClr val="lt1"/>
                </a:solidFill>
              </a:rPr>
              <a:t>O(|V * V|)</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59" name="Google Shape;659;p35"/>
          <p:cNvSpPr txBox="1"/>
          <p:nvPr/>
        </p:nvSpPr>
        <p:spPr>
          <a:xfrm>
            <a:off x="4963675" y="3257163"/>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Distance checking</a:t>
            </a:r>
            <a:r>
              <a:rPr lang="en">
                <a:solidFill>
                  <a:schemeClr val="lt1"/>
                </a:solidFill>
              </a:rPr>
              <a:t>: O(|E|) </a:t>
            </a:r>
            <a:endParaRPr>
              <a:solidFill>
                <a:schemeClr val="lt1"/>
              </a:solidFill>
            </a:endParaRPr>
          </a:p>
        </p:txBody>
      </p:sp>
      <p:sp>
        <p:nvSpPr>
          <p:cNvPr id="660" name="Google Shape;660;p35"/>
          <p:cNvSpPr txBox="1"/>
          <p:nvPr/>
        </p:nvSpPr>
        <p:spPr>
          <a:xfrm>
            <a:off x="4963675" y="3703825"/>
            <a:ext cx="31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Overall Time Complexity</a:t>
            </a:r>
            <a:r>
              <a:rPr lang="en">
                <a:solidFill>
                  <a:schemeClr val="lt1"/>
                </a:solidFill>
              </a:rPr>
              <a:t>: O(|V * V|) </a:t>
            </a:r>
            <a:endParaRPr>
              <a:solidFill>
                <a:schemeClr val="lt1"/>
              </a:solidFill>
            </a:endParaRPr>
          </a:p>
        </p:txBody>
      </p:sp>
      <p:cxnSp>
        <p:nvCxnSpPr>
          <p:cNvPr id="661" name="Google Shape;661;p35"/>
          <p:cNvCxnSpPr/>
          <p:nvPr/>
        </p:nvCxnSpPr>
        <p:spPr>
          <a:xfrm flipH="1" rot="10800000">
            <a:off x="1831225" y="1372425"/>
            <a:ext cx="3000000" cy="652800"/>
          </a:xfrm>
          <a:prstGeom prst="straightConnector1">
            <a:avLst/>
          </a:prstGeom>
          <a:noFill/>
          <a:ln cap="flat" cmpd="sng" w="9525">
            <a:solidFill>
              <a:schemeClr val="dk2"/>
            </a:solidFill>
            <a:prstDash val="solid"/>
            <a:round/>
            <a:headEnd len="med" w="med" type="none"/>
            <a:tailEnd len="med" w="med" type="triangle"/>
          </a:ln>
        </p:spPr>
      </p:cxnSp>
      <p:cxnSp>
        <p:nvCxnSpPr>
          <p:cNvPr id="662" name="Google Shape;662;p35"/>
          <p:cNvCxnSpPr>
            <a:endCxn id="657" idx="1"/>
          </p:cNvCxnSpPr>
          <p:nvPr/>
        </p:nvCxnSpPr>
        <p:spPr>
          <a:xfrm flipH="1" rot="10800000">
            <a:off x="1867525" y="2111525"/>
            <a:ext cx="2963700" cy="400800"/>
          </a:xfrm>
          <a:prstGeom prst="straightConnector1">
            <a:avLst/>
          </a:prstGeom>
          <a:noFill/>
          <a:ln cap="flat" cmpd="sng" w="9525">
            <a:solidFill>
              <a:schemeClr val="dk2"/>
            </a:solidFill>
            <a:prstDash val="solid"/>
            <a:round/>
            <a:headEnd len="med" w="med" type="none"/>
            <a:tailEnd len="med" w="med" type="triangle"/>
          </a:ln>
        </p:spPr>
      </p:cxnSp>
      <p:cxnSp>
        <p:nvCxnSpPr>
          <p:cNvPr id="663" name="Google Shape;663;p35"/>
          <p:cNvCxnSpPr>
            <a:endCxn id="659" idx="1"/>
          </p:cNvCxnSpPr>
          <p:nvPr/>
        </p:nvCxnSpPr>
        <p:spPr>
          <a:xfrm flipH="1" rot="10800000">
            <a:off x="2526175" y="3457263"/>
            <a:ext cx="2437500" cy="414300"/>
          </a:xfrm>
          <a:prstGeom prst="straightConnector1">
            <a:avLst/>
          </a:prstGeom>
          <a:noFill/>
          <a:ln cap="flat" cmpd="sng" w="9525">
            <a:solidFill>
              <a:schemeClr val="dk2"/>
            </a:solidFill>
            <a:prstDash val="solid"/>
            <a:round/>
            <a:headEnd len="med" w="med" type="none"/>
            <a:tailEnd len="med" w="med" type="triangle"/>
          </a:ln>
        </p:spPr>
      </p:cxnSp>
      <p:cxnSp>
        <p:nvCxnSpPr>
          <p:cNvPr id="664" name="Google Shape;664;p35"/>
          <p:cNvCxnSpPr>
            <a:endCxn id="658" idx="1"/>
          </p:cNvCxnSpPr>
          <p:nvPr/>
        </p:nvCxnSpPr>
        <p:spPr>
          <a:xfrm flipH="1" rot="10800000">
            <a:off x="1678225" y="2992150"/>
            <a:ext cx="3153000" cy="29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grpSp>
        <p:nvGrpSpPr>
          <p:cNvPr id="669" name="Google Shape;669;p36"/>
          <p:cNvGrpSpPr/>
          <p:nvPr/>
        </p:nvGrpSpPr>
        <p:grpSpPr>
          <a:xfrm>
            <a:off x="299286" y="189025"/>
            <a:ext cx="133205" cy="119344"/>
            <a:chOff x="222150" y="185025"/>
            <a:chExt cx="170100" cy="152400"/>
          </a:xfrm>
        </p:grpSpPr>
        <p:cxnSp>
          <p:nvCxnSpPr>
            <p:cNvPr id="670" name="Google Shape;670;p3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71" name="Google Shape;671;p3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72" name="Google Shape;672;p3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73" name="Google Shape;673;p36"/>
          <p:cNvGrpSpPr/>
          <p:nvPr/>
        </p:nvGrpSpPr>
        <p:grpSpPr>
          <a:xfrm>
            <a:off x="286625" y="3999999"/>
            <a:ext cx="145867" cy="958251"/>
            <a:chOff x="286625" y="3923799"/>
            <a:chExt cx="145867" cy="958251"/>
          </a:xfrm>
        </p:grpSpPr>
        <p:sp>
          <p:nvSpPr>
            <p:cNvPr id="674" name="Google Shape;674;p3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36"/>
            <p:cNvGrpSpPr/>
            <p:nvPr/>
          </p:nvGrpSpPr>
          <p:grpSpPr>
            <a:xfrm>
              <a:off x="298112" y="4342643"/>
              <a:ext cx="110182" cy="126862"/>
              <a:chOff x="281100" y="2027800"/>
              <a:chExt cx="140700" cy="162000"/>
            </a:xfrm>
          </p:grpSpPr>
          <p:sp>
            <p:nvSpPr>
              <p:cNvPr id="676" name="Google Shape;676;p3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36"/>
              <p:cNvGrpSpPr/>
              <p:nvPr/>
            </p:nvGrpSpPr>
            <p:grpSpPr>
              <a:xfrm>
                <a:off x="308875" y="2088450"/>
                <a:ext cx="85200" cy="40700"/>
                <a:chOff x="308875" y="2087000"/>
                <a:chExt cx="85200" cy="40700"/>
              </a:xfrm>
            </p:grpSpPr>
            <p:cxnSp>
              <p:nvCxnSpPr>
                <p:cNvPr id="678" name="Google Shape;678;p3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3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80" name="Google Shape;680;p36"/>
            <p:cNvGrpSpPr/>
            <p:nvPr/>
          </p:nvGrpSpPr>
          <p:grpSpPr>
            <a:xfrm>
              <a:off x="286625" y="3923799"/>
              <a:ext cx="133200" cy="133200"/>
              <a:chOff x="286625" y="3648899"/>
              <a:chExt cx="133200" cy="133200"/>
            </a:xfrm>
          </p:grpSpPr>
          <p:sp>
            <p:nvSpPr>
              <p:cNvPr id="681" name="Google Shape;681;p3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3" name="Google Shape;683;p36">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5" name="Google Shape;685;p36"/>
          <p:cNvCxnSpPr/>
          <p:nvPr/>
        </p:nvCxnSpPr>
        <p:spPr>
          <a:xfrm>
            <a:off x="1089213" y="1266463"/>
            <a:ext cx="740100" cy="0"/>
          </a:xfrm>
          <a:prstGeom prst="straightConnector1">
            <a:avLst/>
          </a:prstGeom>
          <a:noFill/>
          <a:ln cap="flat" cmpd="sng" w="9525">
            <a:solidFill>
              <a:schemeClr val="dk2"/>
            </a:solidFill>
            <a:prstDash val="solid"/>
            <a:round/>
            <a:headEnd len="med" w="med" type="none"/>
            <a:tailEnd len="med" w="med" type="stealth"/>
          </a:ln>
        </p:spPr>
      </p:cxnSp>
      <p:cxnSp>
        <p:nvCxnSpPr>
          <p:cNvPr id="686" name="Google Shape;686;p36"/>
          <p:cNvCxnSpPr/>
          <p:nvPr/>
        </p:nvCxnSpPr>
        <p:spPr>
          <a:xfrm>
            <a:off x="7314663" y="3889713"/>
            <a:ext cx="740100" cy="0"/>
          </a:xfrm>
          <a:prstGeom prst="straightConnector1">
            <a:avLst/>
          </a:prstGeom>
          <a:noFill/>
          <a:ln cap="flat" cmpd="sng" w="9525">
            <a:solidFill>
              <a:schemeClr val="dk2"/>
            </a:solidFill>
            <a:prstDash val="solid"/>
            <a:round/>
            <a:headEnd len="med" w="med" type="none"/>
            <a:tailEnd len="med" w="med" type="stealth"/>
          </a:ln>
        </p:spPr>
      </p:cxnSp>
      <p:sp>
        <p:nvSpPr>
          <p:cNvPr id="687" name="Google Shape;687;p36">
            <a:hlinkClick/>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txBox="1"/>
          <p:nvPr/>
        </p:nvSpPr>
        <p:spPr>
          <a:xfrm>
            <a:off x="6854875" y="4645125"/>
            <a:ext cx="18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Jia Rong</a:t>
            </a:r>
            <a:endParaRPr>
              <a:solidFill>
                <a:schemeClr val="lt1"/>
              </a:solidFill>
              <a:latin typeface="Fira Code"/>
              <a:ea typeface="Fira Code"/>
              <a:cs typeface="Fira Code"/>
              <a:sym typeface="Fira Code"/>
            </a:endParaRPr>
          </a:p>
        </p:txBody>
      </p:sp>
      <p:sp>
        <p:nvSpPr>
          <p:cNvPr id="691" name="Google Shape;691;p36"/>
          <p:cNvSpPr txBox="1"/>
          <p:nvPr/>
        </p:nvSpPr>
        <p:spPr>
          <a:xfrm>
            <a:off x="718875" y="169500"/>
            <a:ext cx="7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(b)  </a:t>
            </a:r>
            <a:r>
              <a:rPr lang="en">
                <a:solidFill>
                  <a:schemeClr val="lt1"/>
                </a:solidFill>
                <a:latin typeface="Fira Code"/>
                <a:ea typeface="Fira Code"/>
                <a:cs typeface="Fira Code"/>
                <a:sym typeface="Fira Code"/>
              </a:rPr>
              <a:t>adjacency list and minimizing heap for the priority queue.</a:t>
            </a:r>
            <a:endParaRPr>
              <a:solidFill>
                <a:schemeClr val="lt1"/>
              </a:solidFill>
              <a:latin typeface="Fira Code"/>
              <a:ea typeface="Fira Code"/>
              <a:cs typeface="Fira Code"/>
              <a:sym typeface="Fira Code"/>
            </a:endParaRPr>
          </a:p>
          <a:p>
            <a:pPr indent="0" lvl="0" marL="457200" rtl="0" algn="l">
              <a:spcBef>
                <a:spcPts val="0"/>
              </a:spcBef>
              <a:spcAft>
                <a:spcPts val="0"/>
              </a:spcAft>
              <a:buNone/>
            </a:pPr>
            <a:r>
              <a:t/>
            </a:r>
            <a:endParaRPr>
              <a:solidFill>
                <a:schemeClr val="lt1"/>
              </a:solidFill>
              <a:latin typeface="Fira Code"/>
              <a:ea typeface="Fira Code"/>
              <a:cs typeface="Fira Code"/>
              <a:sym typeface="Fira Code"/>
            </a:endParaRPr>
          </a:p>
        </p:txBody>
      </p:sp>
      <p:pic>
        <p:nvPicPr>
          <p:cNvPr id="692" name="Google Shape;692;p36"/>
          <p:cNvPicPr preferRelativeResize="0"/>
          <p:nvPr/>
        </p:nvPicPr>
        <p:blipFill>
          <a:blip r:embed="rId3">
            <a:alphaModFix/>
          </a:blip>
          <a:stretch>
            <a:fillRect/>
          </a:stretch>
        </p:blipFill>
        <p:spPr>
          <a:xfrm>
            <a:off x="4671275" y="858475"/>
            <a:ext cx="3787925" cy="3222563"/>
          </a:xfrm>
          <a:prstGeom prst="rect">
            <a:avLst/>
          </a:prstGeom>
          <a:noFill/>
          <a:ln>
            <a:noFill/>
          </a:ln>
        </p:spPr>
      </p:pic>
      <p:pic>
        <p:nvPicPr>
          <p:cNvPr id="693" name="Google Shape;693;p36"/>
          <p:cNvPicPr preferRelativeResize="0"/>
          <p:nvPr/>
        </p:nvPicPr>
        <p:blipFill>
          <a:blip r:embed="rId4">
            <a:alphaModFix/>
          </a:blip>
          <a:stretch>
            <a:fillRect/>
          </a:stretch>
        </p:blipFill>
        <p:spPr>
          <a:xfrm>
            <a:off x="718875" y="939450"/>
            <a:ext cx="3979400" cy="108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