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arker Grotesque Medium"/>
      <p:regular r:id="rId17"/>
      <p:bold r:id="rId18"/>
    </p:embeddedFont>
    <p:embeddedFont>
      <p:font typeface="Bebas Neue"/>
      <p:regular r:id="rId19"/>
    </p:embeddedFont>
    <p:embeddedFont>
      <p:font typeface="Darker Grotesque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rkerGrotesque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DarkerGrotesque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arkerGrotesqueMedium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DarkerGrotesqu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351be8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351be8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da9c2e0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da9c2e0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a9c2e0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da9c2e0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0d6495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0d6495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351be8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351be8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da9c2e0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da9c2e0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a9c2e0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a9c2e0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adjacency list will be all the lists put together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f0b32b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f0b32b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da9c2e0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da9c2e0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da9c2e0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da9c2e0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dc1d1f7e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dc1d1f7e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c1d1f7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c1d1f7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0" name="Google Shape;10;p2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450" y="585630"/>
              <a:ext cx="1159588" cy="3972541"/>
            </a:xfrm>
            <a:custGeom>
              <a:rect b="b" l="l" r="r" t="t"/>
              <a:pathLst>
                <a:path extrusionOk="0" fill="none" h="54611" w="15941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84848" y="585630"/>
              <a:ext cx="1159152" cy="3972541"/>
            </a:xfrm>
            <a:custGeom>
              <a:rect b="b" l="l" r="r" t="t"/>
              <a:pathLst>
                <a:path extrusionOk="0" fill="none" h="54611" w="15935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1653000" y="1238850"/>
            <a:ext cx="58380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053525" y="3317525"/>
            <a:ext cx="50367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84000" y="172120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284000" y="3274400"/>
            <a:ext cx="6576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530025" y="12711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720000" y="12711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530025" y="18036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title"/>
          </p:nvPr>
        </p:nvSpPr>
        <p:spPr>
          <a:xfrm>
            <a:off x="5200664" y="12711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4397687" y="12711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5200663" y="18036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title"/>
          </p:nvPr>
        </p:nvSpPr>
        <p:spPr>
          <a:xfrm>
            <a:off x="1530025" y="30605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7" type="title"/>
          </p:nvPr>
        </p:nvSpPr>
        <p:spPr>
          <a:xfrm>
            <a:off x="720000" y="30605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1530025" y="35930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5200664" y="306055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4397684" y="3060553"/>
            <a:ext cx="80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5200663" y="3593003"/>
            <a:ext cx="2640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 rot="10800000">
            <a:off x="781200" y="2319219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>
            <p:ph type="title"/>
          </p:nvPr>
        </p:nvSpPr>
        <p:spPr>
          <a:xfrm>
            <a:off x="1732500" y="2408225"/>
            <a:ext cx="567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1732500" y="1357581"/>
            <a:ext cx="283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732500" y="3239900"/>
            <a:ext cx="5679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2" name="Google Shape;82;p15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90025" y="33165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2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458125" y="1721500"/>
            <a:ext cx="6227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574400" y="1212525"/>
            <a:ext cx="5995200" cy="3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1574394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5058475" y="2431600"/>
            <a:ext cx="33723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5058475" y="1173800"/>
            <a:ext cx="33723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5" name="Google Shape;95;p18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799407" y="2382277"/>
            <a:ext cx="3372300" cy="9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4799407" y="1445077"/>
            <a:ext cx="33723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9" name="Google Shape;99;p19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12850" y="33238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712850" y="36194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title"/>
          </p:nvPr>
        </p:nvSpPr>
        <p:spPr>
          <a:xfrm>
            <a:off x="3524400" y="23332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3524400" y="26288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4" type="title"/>
          </p:nvPr>
        </p:nvSpPr>
        <p:spPr>
          <a:xfrm>
            <a:off x="6334525" y="3323800"/>
            <a:ext cx="20952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0"/>
          <p:cNvSpPr txBox="1"/>
          <p:nvPr>
            <p:ph idx="5" type="subTitle"/>
          </p:nvPr>
        </p:nvSpPr>
        <p:spPr>
          <a:xfrm>
            <a:off x="6334525" y="3619470"/>
            <a:ext cx="2095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08" name="Google Shape;108;p20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000" y="2612920"/>
            <a:ext cx="7704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2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996550" y="1253162"/>
            <a:ext cx="31509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391900" y="3158078"/>
            <a:ext cx="43602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1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1439750" y="1834347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439750" y="2249722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title"/>
          </p:nvPr>
        </p:nvSpPr>
        <p:spPr>
          <a:xfrm>
            <a:off x="5193250" y="1834347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5193250" y="2249722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4" type="title"/>
          </p:nvPr>
        </p:nvSpPr>
        <p:spPr>
          <a:xfrm>
            <a:off x="1439750" y="3560056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439750" y="3975456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6" type="title"/>
          </p:nvPr>
        </p:nvSpPr>
        <p:spPr>
          <a:xfrm>
            <a:off x="5193250" y="3560056"/>
            <a:ext cx="2511000" cy="4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5193250" y="3975456"/>
            <a:ext cx="2511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59775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859775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title"/>
          </p:nvPr>
        </p:nvSpPr>
        <p:spPr>
          <a:xfrm>
            <a:off x="3559075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22"/>
          <p:cNvSpPr txBox="1"/>
          <p:nvPr>
            <p:ph idx="3" type="subTitle"/>
          </p:nvPr>
        </p:nvSpPr>
        <p:spPr>
          <a:xfrm>
            <a:off x="3559074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4" type="title"/>
          </p:nvPr>
        </p:nvSpPr>
        <p:spPr>
          <a:xfrm>
            <a:off x="859775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2"/>
          <p:cNvSpPr txBox="1"/>
          <p:nvPr>
            <p:ph idx="5" type="subTitle"/>
          </p:nvPr>
        </p:nvSpPr>
        <p:spPr>
          <a:xfrm>
            <a:off x="859775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6" type="title"/>
          </p:nvPr>
        </p:nvSpPr>
        <p:spPr>
          <a:xfrm>
            <a:off x="3559075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2"/>
          <p:cNvSpPr txBox="1"/>
          <p:nvPr>
            <p:ph idx="7" type="subTitle"/>
          </p:nvPr>
        </p:nvSpPr>
        <p:spPr>
          <a:xfrm>
            <a:off x="3559074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8" type="title"/>
          </p:nvPr>
        </p:nvSpPr>
        <p:spPr>
          <a:xfrm>
            <a:off x="6258350" y="191041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2"/>
          <p:cNvSpPr txBox="1"/>
          <p:nvPr>
            <p:ph idx="9" type="subTitle"/>
          </p:nvPr>
        </p:nvSpPr>
        <p:spPr>
          <a:xfrm>
            <a:off x="6258349" y="231916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3" type="title"/>
          </p:nvPr>
        </p:nvSpPr>
        <p:spPr>
          <a:xfrm>
            <a:off x="6258350" y="3696675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2"/>
          <p:cNvSpPr txBox="1"/>
          <p:nvPr>
            <p:ph idx="14" type="subTitle"/>
          </p:nvPr>
        </p:nvSpPr>
        <p:spPr>
          <a:xfrm>
            <a:off x="6258349" y="4119053"/>
            <a:ext cx="20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6" name="Google Shape;136;p22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hasCustomPrompt="1" type="title"/>
          </p:nvPr>
        </p:nvSpPr>
        <p:spPr>
          <a:xfrm>
            <a:off x="2208400" y="540000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2208400" y="1411325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hasCustomPrompt="1" idx="2" type="title"/>
          </p:nvPr>
        </p:nvSpPr>
        <p:spPr>
          <a:xfrm>
            <a:off x="2208400" y="1996149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/>
          <p:nvPr>
            <p:ph idx="3" type="subTitle"/>
          </p:nvPr>
        </p:nvSpPr>
        <p:spPr>
          <a:xfrm>
            <a:off x="2208400" y="2845962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hasCustomPrompt="1" idx="4" type="title"/>
          </p:nvPr>
        </p:nvSpPr>
        <p:spPr>
          <a:xfrm>
            <a:off x="2208400" y="3452297"/>
            <a:ext cx="4727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3"/>
          <p:cNvSpPr txBox="1"/>
          <p:nvPr>
            <p:ph idx="5" type="subTitle"/>
          </p:nvPr>
        </p:nvSpPr>
        <p:spPr>
          <a:xfrm>
            <a:off x="2208400" y="4280600"/>
            <a:ext cx="47271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2836375" y="1831175"/>
            <a:ext cx="347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2836375" y="3269325"/>
            <a:ext cx="347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212650" y="3534362"/>
            <a:ext cx="471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-450" y="58548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7984848" y="58548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ctrTitle"/>
          </p:nvPr>
        </p:nvSpPr>
        <p:spPr>
          <a:xfrm>
            <a:off x="2187150" y="538592"/>
            <a:ext cx="47697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713250" y="1829515"/>
            <a:ext cx="7717500" cy="8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5"/>
          <p:cNvGrpSpPr/>
          <p:nvPr/>
        </p:nvGrpSpPr>
        <p:grpSpPr>
          <a:xfrm>
            <a:off x="-450" y="286050"/>
            <a:ext cx="9144449" cy="4571700"/>
            <a:chOff x="-450" y="286050"/>
            <a:chExt cx="9144449" cy="4571700"/>
          </a:xfrm>
        </p:grpSpPr>
        <p:sp>
          <p:nvSpPr>
            <p:cNvPr id="156" name="Google Shape;156;p25"/>
            <p:cNvSpPr/>
            <p:nvPr/>
          </p:nvSpPr>
          <p:spPr>
            <a:xfrm>
              <a:off x="315300" y="286050"/>
              <a:ext cx="8513400" cy="45717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-450" y="585630"/>
              <a:ext cx="1159588" cy="3972541"/>
            </a:xfrm>
            <a:custGeom>
              <a:rect b="b" l="l" r="r" t="t"/>
              <a:pathLst>
                <a:path extrusionOk="0" fill="none" h="54611" w="15941">
                  <a:moveTo>
                    <a:pt x="1" y="1"/>
                  </a:moveTo>
                  <a:cubicBezTo>
                    <a:pt x="9510" y="5383"/>
                    <a:pt x="15930" y="15596"/>
                    <a:pt x="15930" y="27305"/>
                  </a:cubicBezTo>
                  <a:cubicBezTo>
                    <a:pt x="15941" y="35625"/>
                    <a:pt x="12638" y="43605"/>
                    <a:pt x="6748" y="49479"/>
                  </a:cubicBezTo>
                  <a:cubicBezTo>
                    <a:pt x="4739" y="51488"/>
                    <a:pt x="2468" y="53213"/>
                    <a:pt x="1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7984848" y="585630"/>
              <a:ext cx="1159152" cy="3972541"/>
            </a:xfrm>
            <a:custGeom>
              <a:rect b="b" l="l" r="r" t="t"/>
              <a:pathLst>
                <a:path extrusionOk="0" fill="none" h="54611" w="15935">
                  <a:moveTo>
                    <a:pt x="15934" y="1"/>
                  </a:moveTo>
                  <a:cubicBezTo>
                    <a:pt x="6420" y="5383"/>
                    <a:pt x="0" y="15596"/>
                    <a:pt x="0" y="27305"/>
                  </a:cubicBezTo>
                  <a:cubicBezTo>
                    <a:pt x="6" y="38616"/>
                    <a:pt x="6092" y="49042"/>
                    <a:pt x="15934" y="5461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4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AutoNum type="arabicPeriod"/>
              <a:defRPr sz="1200">
                <a:solidFill>
                  <a:srgbClr val="434343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 rot="10800000">
            <a:off x="300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781200" y="25717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2801125" y="921596"/>
            <a:ext cx="3541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2801125" y="2820471"/>
            <a:ext cx="3541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2801125" y="1634996"/>
            <a:ext cx="35418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2801125" y="3533796"/>
            <a:ext cx="35418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 rot="10800000">
            <a:off x="1552479" y="1021850"/>
            <a:ext cx="7581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15300" y="286050"/>
            <a:ext cx="8513400" cy="4571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1782500" y="2263050"/>
            <a:ext cx="55794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783150" y="835763"/>
            <a:ext cx="5577600" cy="27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255925" y="562075"/>
            <a:ext cx="66324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>
            <a:off x="-450" y="585630"/>
            <a:ext cx="1159588" cy="3972541"/>
          </a:xfrm>
          <a:custGeom>
            <a:rect b="b" l="l" r="r" t="t"/>
            <a:pathLst>
              <a:path extrusionOk="0" fill="none" h="54611" w="15941">
                <a:moveTo>
                  <a:pt x="1" y="1"/>
                </a:moveTo>
                <a:cubicBezTo>
                  <a:pt x="9510" y="5383"/>
                  <a:pt x="15930" y="15596"/>
                  <a:pt x="15930" y="27305"/>
                </a:cubicBezTo>
                <a:cubicBezTo>
                  <a:pt x="15941" y="35625"/>
                  <a:pt x="12638" y="43605"/>
                  <a:pt x="6748" y="49479"/>
                </a:cubicBezTo>
                <a:cubicBezTo>
                  <a:pt x="4739" y="51488"/>
                  <a:pt x="2468" y="53213"/>
                  <a:pt x="1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7984848" y="585630"/>
            <a:ext cx="1159152" cy="3972541"/>
          </a:xfrm>
          <a:custGeom>
            <a:rect b="b" l="l" r="r" t="t"/>
            <a:pathLst>
              <a:path extrusionOk="0" fill="none" h="54611" w="15935">
                <a:moveTo>
                  <a:pt x="15934" y="1"/>
                </a:moveTo>
                <a:cubicBezTo>
                  <a:pt x="6420" y="5383"/>
                  <a:pt x="0" y="15596"/>
                  <a:pt x="0" y="27305"/>
                </a:cubicBezTo>
                <a:cubicBezTo>
                  <a:pt x="6" y="38616"/>
                  <a:pt x="6092" y="49042"/>
                  <a:pt x="15934" y="5461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45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rriweather"/>
              <a:buNone/>
              <a:defRPr b="1" sz="3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●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 Medium"/>
              <a:buChar char="○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 Medium"/>
              <a:buChar char="■"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0000" y="1352820"/>
            <a:ext cx="77040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/>
              <a:t>Group 5 (SS6)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2391900" y="2645128"/>
            <a:ext cx="4360200" cy="5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 Xin Ni Clodia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Chin Wei Lun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 Xia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Vevek Selvam</a:t>
            </a:r>
            <a:endParaRPr/>
          </a:p>
        </p:txBody>
      </p:sp>
      <p:grpSp>
        <p:nvGrpSpPr>
          <p:cNvPr id="165" name="Google Shape;165;p26"/>
          <p:cNvGrpSpPr/>
          <p:nvPr/>
        </p:nvGrpSpPr>
        <p:grpSpPr>
          <a:xfrm>
            <a:off x="2768100" y="2489025"/>
            <a:ext cx="6123825" cy="1822875"/>
            <a:chOff x="2768100" y="2489025"/>
            <a:chExt cx="6123825" cy="1822875"/>
          </a:xfrm>
        </p:grpSpPr>
        <p:cxnSp>
          <p:nvCxnSpPr>
            <p:cNvPr id="166" name="Google Shape;166;p26"/>
            <p:cNvCxnSpPr/>
            <p:nvPr/>
          </p:nvCxnSpPr>
          <p:spPr>
            <a:xfrm rot="10800000">
              <a:off x="3390900" y="4171950"/>
              <a:ext cx="2362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26"/>
            <p:cNvSpPr/>
            <p:nvPr/>
          </p:nvSpPr>
          <p:spPr>
            <a:xfrm>
              <a:off x="2768100" y="4032000"/>
              <a:ext cx="279900" cy="279900"/>
            </a:xfrm>
            <a:prstGeom prst="star4">
              <a:avLst>
                <a:gd fmla="val 12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096000" y="4032000"/>
              <a:ext cx="279900" cy="279900"/>
            </a:xfrm>
            <a:prstGeom prst="star4">
              <a:avLst>
                <a:gd fmla="val 125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26"/>
            <p:cNvGrpSpPr/>
            <p:nvPr/>
          </p:nvGrpSpPr>
          <p:grpSpPr>
            <a:xfrm>
              <a:off x="8275575" y="2489025"/>
              <a:ext cx="616350" cy="165450"/>
              <a:chOff x="4263850" y="3973875"/>
              <a:chExt cx="616350" cy="165450"/>
            </a:xfrm>
          </p:grpSpPr>
          <p:cxnSp>
            <p:nvCxnSpPr>
              <p:cNvPr id="170" name="Google Shape;170;p26"/>
              <p:cNvCxnSpPr/>
              <p:nvPr/>
            </p:nvCxnSpPr>
            <p:spPr>
              <a:xfrm>
                <a:off x="4263850" y="4056525"/>
                <a:ext cx="616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26"/>
              <p:cNvCxnSpPr/>
              <p:nvPr/>
            </p:nvCxnSpPr>
            <p:spPr>
              <a:xfrm>
                <a:off x="4731700" y="3973875"/>
                <a:ext cx="148500" cy="8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26"/>
              <p:cNvCxnSpPr/>
              <p:nvPr/>
            </p:nvCxnSpPr>
            <p:spPr>
              <a:xfrm flipH="1" rot="10800000">
                <a:off x="4731700" y="4056525"/>
                <a:ext cx="148500" cy="82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complexity (theoretically)</a:t>
            </a:r>
            <a:endParaRPr sz="3000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Adjacency Matrix (array): </a:t>
            </a:r>
            <a:r>
              <a:rPr b="1" lang="en" sz="1500">
                <a:latin typeface="Darker Grotesque"/>
                <a:ea typeface="Darker Grotesque"/>
                <a:cs typeface="Darker Grotesque"/>
                <a:sym typeface="Darker Grotesque"/>
              </a:rPr>
              <a:t>O(V²)</a:t>
            </a:r>
            <a:endParaRPr b="1" sz="1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Adjacency List (minimizing heap): </a:t>
            </a:r>
            <a:r>
              <a:rPr b="1" lang="en" sz="1500">
                <a:latin typeface="Darker Grotesque"/>
                <a:ea typeface="Darker Grotesque"/>
                <a:cs typeface="Darker Grotesque"/>
                <a:sym typeface="Darker Grotesque"/>
              </a:rPr>
              <a:t>O((V+E) logV)</a:t>
            </a:r>
            <a:endParaRPr b="1" sz="1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Based on these equations, we can conclude: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Darker Grotesque"/>
                <a:ea typeface="Darker Grotesque"/>
                <a:cs typeface="Darker Grotesque"/>
                <a:sym typeface="Darker Grotesque"/>
              </a:rPr>
              <a:t>For sparse graphs: </a:t>
            </a:r>
            <a:endParaRPr b="1" sz="15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matrix = O(V²)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list = O((V) logV)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Adjacency list with </a:t>
            </a:r>
            <a:r>
              <a:rPr lang="en" sz="1500" u="sng"/>
              <a:t>minimizing heap</a:t>
            </a:r>
            <a:r>
              <a:rPr lang="en" sz="1500"/>
              <a:t> as priority queue is more efficient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Darker Grotesque"/>
                <a:ea typeface="Darker Grotesque"/>
                <a:cs typeface="Darker Grotesque"/>
                <a:sym typeface="Darker Grotesque"/>
              </a:rPr>
              <a:t>For dense graphs:</a:t>
            </a:r>
            <a:r>
              <a:rPr lang="en" sz="1500"/>
              <a:t> there will be close to (V(V-1)) edges = </a:t>
            </a:r>
            <a:r>
              <a:rPr lang="en" sz="1500"/>
              <a:t>V²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matrix = O(</a:t>
            </a:r>
            <a:r>
              <a:rPr lang="en" sz="1500"/>
              <a:t>V²)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Order for adjacency list = O((V+E) logV) = O((V+V²)logV) = O((V²)logV)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Adjacency matrix with </a:t>
            </a:r>
            <a:r>
              <a:rPr lang="en" sz="1500" u="sng"/>
              <a:t>array</a:t>
            </a:r>
            <a:r>
              <a:rPr lang="en" sz="1500"/>
              <a:t> as priority queue is more efficient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63" y="2010450"/>
            <a:ext cx="3064775" cy="29806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complexity (empirically)</a:t>
            </a:r>
            <a:endParaRPr sz="3000"/>
          </a:p>
        </p:txBody>
      </p:sp>
      <p:sp>
        <p:nvSpPr>
          <p:cNvPr id="248" name="Google Shape;248;p36"/>
          <p:cNvSpPr txBox="1"/>
          <p:nvPr/>
        </p:nvSpPr>
        <p:spPr>
          <a:xfrm>
            <a:off x="790625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Sparse 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3637800" y="2491375"/>
            <a:ext cx="18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(Cpu time graph)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677850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Average </a:t>
            </a: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213" y="2010466"/>
            <a:ext cx="3064775" cy="298063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081188" y="1396350"/>
            <a:ext cx="17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Dense graphs</a:t>
            </a:r>
            <a:endParaRPr sz="18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25" y="2010450"/>
            <a:ext cx="3064781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59" name="Google Shape;259;p37"/>
          <p:cNvSpPr txBox="1"/>
          <p:nvPr/>
        </p:nvSpPr>
        <p:spPr>
          <a:xfrm>
            <a:off x="814800" y="1336100"/>
            <a:ext cx="751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Char char="-"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For dense graphs, using an array as priority queue would outperform that of a minimizing heap 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Darker Grotesque Medium"/>
              <a:buChar char="-"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Still, on average, using a minimizing heap would work more efficiently than an array. 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1653000" y="657225"/>
            <a:ext cx="58380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1326050" y="2837625"/>
            <a:ext cx="65298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Darker Grotesque"/>
                <a:ea typeface="Darker Grotesque"/>
                <a:cs typeface="Darker Grotesque"/>
                <a:sym typeface="Darker Grotesque"/>
              </a:rPr>
              <a:t>Dijkstra’s algorithm</a:t>
            </a:r>
            <a:endParaRPr b="1" i="1" sz="22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Adjacency Matrix + Array Priority Queue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VS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Adjacency List + Min Heap Priority Queue</a:t>
            </a:r>
            <a:endParaRPr sz="2200"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4263825" y="4201800"/>
            <a:ext cx="616350" cy="165450"/>
            <a:chOff x="4263850" y="3973875"/>
            <a:chExt cx="616350" cy="165450"/>
          </a:xfrm>
        </p:grpSpPr>
        <p:cxnSp>
          <p:nvCxnSpPr>
            <p:cNvPr id="180" name="Google Shape;180;p27"/>
            <p:cNvCxnSpPr/>
            <p:nvPr/>
          </p:nvCxnSpPr>
          <p:spPr>
            <a:xfrm>
              <a:off x="4263850" y="4056525"/>
              <a:ext cx="616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7"/>
            <p:cNvCxnSpPr/>
            <p:nvPr/>
          </p:nvCxnSpPr>
          <p:spPr>
            <a:xfrm>
              <a:off x="4731700" y="3973875"/>
              <a:ext cx="148500" cy="8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7"/>
            <p:cNvCxnSpPr/>
            <p:nvPr/>
          </p:nvCxnSpPr>
          <p:spPr>
            <a:xfrm flipH="1" rot="10800000">
              <a:off x="4731700" y="4056525"/>
              <a:ext cx="148500" cy="8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782300" y="1690350"/>
            <a:ext cx="5579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1318800" y="2263050"/>
            <a:ext cx="6506400" cy="20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the Dijkstra’s algorithm, we want to find out how the following affects it’s time complexity:</a:t>
            </a:r>
            <a:endParaRPr sz="21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2100"/>
              <a:t>Input graph representation</a:t>
            </a:r>
            <a:endParaRPr sz="21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2100"/>
              <a:t>Priority queue implementation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vs list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445100" y="1396375"/>
            <a:ext cx="18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Matrix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486975" y="1396375"/>
            <a:ext cx="181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List</a:t>
            </a:r>
            <a:endParaRPr sz="200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888963"/>
            <a:ext cx="4127925" cy="25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00" y="1888975"/>
            <a:ext cx="4545900" cy="188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0000" y="790225"/>
            <a:ext cx="7704000" cy="22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Our </a:t>
            </a:r>
            <a:r>
              <a:rPr lang="en" sz="5900"/>
              <a:t>hypothesis</a:t>
            </a:r>
            <a:endParaRPr sz="5800"/>
          </a:p>
        </p:txBody>
      </p:sp>
      <p:sp>
        <p:nvSpPr>
          <p:cNvPr id="203" name="Google Shape;203;p30"/>
          <p:cNvSpPr txBox="1"/>
          <p:nvPr>
            <p:ph idx="1" type="subTitle"/>
          </p:nvPr>
        </p:nvSpPr>
        <p:spPr>
          <a:xfrm>
            <a:off x="1622700" y="3021626"/>
            <a:ext cx="5898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think that the minimising heap would work better than the array for Dijkstra’s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183450" y="219150"/>
            <a:ext cx="877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a (Adj Matrix with Array Priority Queue)</a:t>
            </a:r>
            <a:endParaRPr sz="2500"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90" y="1127450"/>
            <a:ext cx="2767809" cy="39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800" y="1152475"/>
            <a:ext cx="4758476" cy="39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720013" y="2462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b (Adj List with Min Heap)</a:t>
            </a:r>
            <a:endParaRPr sz="2500"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minimizing heap for the priority queue: (code)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38" y="1152475"/>
            <a:ext cx="7806725" cy="39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a </a:t>
            </a:r>
            <a:r>
              <a:rPr lang="en" sz="2500"/>
              <a:t>Time complexity (theoretically)</a:t>
            </a:r>
            <a:endParaRPr sz="30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" y="1465875"/>
            <a:ext cx="4565449" cy="27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800"/>
            <a:ext cx="4565450" cy="278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>
            <a:off x="4649250" y="3662875"/>
            <a:ext cx="3996900" cy="417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Part b </a:t>
            </a:r>
            <a:r>
              <a:rPr lang="en" sz="2500"/>
              <a:t>Time complexity (theoretically)</a:t>
            </a:r>
            <a:endParaRPr sz="3000"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477225"/>
            <a:ext cx="4514850" cy="274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2125"/>
            <a:ext cx="4514850" cy="275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/>
          <p:nvPr/>
        </p:nvSpPr>
        <p:spPr>
          <a:xfrm>
            <a:off x="4657700" y="3662875"/>
            <a:ext cx="3996900" cy="417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772275" y="2035975"/>
            <a:ext cx="985800" cy="20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essional Business Meeting by Slidesgo">
  <a:themeElements>
    <a:clrScheme name="Simple Light">
      <a:dk1>
        <a:srgbClr val="191919"/>
      </a:dk1>
      <a:lt1>
        <a:srgbClr val="FDECDD"/>
      </a:lt1>
      <a:dk2>
        <a:srgbClr val="B3A9A9"/>
      </a:dk2>
      <a:lt2>
        <a:srgbClr val="FDE4CE"/>
      </a:lt2>
      <a:accent1>
        <a:srgbClr val="FDE0C6"/>
      </a:accent1>
      <a:accent2>
        <a:srgbClr val="FFD8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