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lfa Slab One" panose="020B0604020202020204" charset="0"/>
      <p:regular r:id="rId15"/>
    </p:embeddedFon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A8FC52-5544-461C-81D1-84E02A5E5AB7}">
  <a:tblStyle styleId="{20A8FC52-5544-461C-81D1-84E02A5E5A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9950A4-9061-472D-BDFA-1C6FD166D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643" autoAdjust="0"/>
  </p:normalViewPr>
  <p:slideViewPr>
    <p:cSldViewPr snapToGrid="0">
      <p:cViewPr varScale="1">
        <p:scale>
          <a:sx n="54" d="100"/>
          <a:sy n="54" d="100"/>
        </p:scale>
        <p:origin x="16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0288b8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30288b8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0288b8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0288b8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2330fe936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2330fe936_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2330fe936_4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2330fe936_4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2f627d3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2f627d3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f627d3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2f627d3a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f627d3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2f627d3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f627d3a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f627d3a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2f627d3a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2f627d3af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f627d3a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f627d3a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0288b8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0288b8e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525425" y="623450"/>
            <a:ext cx="3995700" cy="23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CZ2101 Project 3</a:t>
            </a:r>
            <a:endParaRPr sz="4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Group 3</a:t>
            </a:r>
            <a:endParaRPr sz="4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“Knapsack Problem” </a:t>
            </a:r>
            <a:endParaRPr sz="44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767675" y="2784626"/>
            <a:ext cx="3511200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2427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2427"/>
              <a:t>Lek Jie Kai</a:t>
            </a:r>
            <a:endParaRPr sz="2427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427"/>
              <a:t>Lee Xuan Hua</a:t>
            </a:r>
            <a:endParaRPr sz="2427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2427"/>
              <a:t>Magdeline Ng Xuan Lynn</a:t>
            </a:r>
            <a:endParaRPr sz="242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73700" y="1017600"/>
            <a:ext cx="7596600" cy="23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Question 4</a:t>
            </a:r>
            <a:endParaRPr sz="5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Dynamic Programming Algorithm</a:t>
            </a:r>
            <a:endParaRPr sz="5000"/>
          </a:p>
        </p:txBody>
      </p:sp>
      <p:sp>
        <p:nvSpPr>
          <p:cNvPr id="142" name="Google Shape;142;p22"/>
          <p:cNvSpPr txBox="1"/>
          <p:nvPr/>
        </p:nvSpPr>
        <p:spPr>
          <a:xfrm>
            <a:off x="2558100" y="3021000"/>
            <a:ext cx="402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Show program input and output for (a) and (b)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implementation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074138"/>
            <a:ext cx="1112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/>
              <a:t>Case A</a:t>
            </a:r>
            <a:endParaRPr sz="2200" b="1"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49456"/>
          <a:stretch/>
        </p:blipFill>
        <p:spPr>
          <a:xfrm>
            <a:off x="581175" y="2898800"/>
            <a:ext cx="3797850" cy="156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p23"/>
          <p:cNvGraphicFramePr/>
          <p:nvPr/>
        </p:nvGraphicFramePr>
        <p:xfrm>
          <a:off x="388200" y="1841550"/>
          <a:ext cx="4183800" cy="831300"/>
        </p:xfrm>
        <a:graphic>
          <a:graphicData uri="http://schemas.openxmlformats.org/drawingml/2006/table">
            <a:tbl>
              <a:tblPr>
                <a:noFill/>
                <a:tableStyleId>{20A8FC52-5544-461C-81D1-84E02A5E5AB7}</a:tableStyleId>
              </a:tblPr>
              <a:tblGrid>
                <a:gridCol w="139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667750" y="1074138"/>
            <a:ext cx="1112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/>
              <a:t>Case B</a:t>
            </a:r>
            <a:endParaRPr sz="2200" b="1"/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4744250" y="1841550"/>
          <a:ext cx="4183800" cy="831300"/>
        </p:xfrm>
        <a:graphic>
          <a:graphicData uri="http://schemas.openxmlformats.org/drawingml/2006/table">
            <a:tbl>
              <a:tblPr>
                <a:noFill/>
                <a:tableStyleId>{20A8FC52-5544-461C-81D1-84E02A5E5AB7}</a:tableStyleId>
              </a:tblPr>
              <a:tblGrid>
                <a:gridCol w="139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" name="Google Shape;153;p23"/>
          <p:cNvSpPr txBox="1"/>
          <p:nvPr/>
        </p:nvSpPr>
        <p:spPr>
          <a:xfrm>
            <a:off x="388200" y="1441350"/>
            <a:ext cx="41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                              1			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744250" y="1441350"/>
            <a:ext cx="41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                              1			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250" y="2862025"/>
            <a:ext cx="3596148" cy="16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312525" y="4398375"/>
            <a:ext cx="37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Profit: 21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793850" y="4463650"/>
            <a:ext cx="37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Profit: 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7875" y="1841550"/>
            <a:ext cx="254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you!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773700" y="1017600"/>
            <a:ext cx="7596600" cy="23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Question 1</a:t>
            </a:r>
            <a:endParaRPr sz="5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Recursive definition of function P(C).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Recursive definition </a:t>
            </a:r>
            <a:endParaRPr sz="480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89625" y="2871550"/>
            <a:ext cx="85206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40">
                <a:solidFill>
                  <a:srgbClr val="000000"/>
                </a:solidFill>
              </a:rPr>
              <a:t>-C: Capacity of the knapsack (depends on w[i])</a:t>
            </a:r>
            <a:endParaRPr sz="174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40">
                <a:solidFill>
                  <a:srgbClr val="000000"/>
                </a:solidFill>
              </a:rPr>
              <a:t>-P(C): Maximum profit that can be made by packing objects into the knapsack</a:t>
            </a:r>
            <a:endParaRPr sz="174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40">
                <a:solidFill>
                  <a:srgbClr val="000000"/>
                </a:solidFill>
              </a:rPr>
              <a:t> of a certain capacity , C (depends on p[i])</a:t>
            </a:r>
            <a:endParaRPr sz="174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endParaRPr sz="1560"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894050" y="12501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{20A8FC52-5544-461C-81D1-84E02A5E5AB7}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w[i]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p[i]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Definition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894050" y="9453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{20A8FC52-5544-461C-81D1-84E02A5E5AB7}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w[i]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p[i]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Google Shape;82;p16"/>
          <p:cNvSpPr txBox="1"/>
          <p:nvPr/>
        </p:nvSpPr>
        <p:spPr>
          <a:xfrm>
            <a:off x="535775" y="2425625"/>
            <a:ext cx="753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837750" y="2289250"/>
            <a:ext cx="70725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Set P(C) = 0, when P(C) = 0 or when P(C) &lt; 4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Save the profit and return to previous state.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Repeat steps 1 and 2 by exploring with other weights values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Compare the profits and save the one with the highest profit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Repeat steps 1 to 4 till starting point is reached. Maximum profit possible is returned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773700" y="1017600"/>
            <a:ext cx="7596600" cy="23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Question 2</a:t>
            </a:r>
            <a:endParaRPr sz="5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Subproblem graph for P(14)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5400"/>
            <a:ext cx="8839200" cy="36215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8"/>
          <p:cNvGraphicFramePr/>
          <p:nvPr/>
        </p:nvGraphicFramePr>
        <p:xfrm>
          <a:off x="5445925" y="152400"/>
          <a:ext cx="3429000" cy="814646"/>
        </p:xfrm>
        <a:graphic>
          <a:graphicData uri="http://schemas.openxmlformats.org/drawingml/2006/table">
            <a:tbl>
              <a:tblPr>
                <a:noFill/>
                <a:tableStyleId>{D09950A4-9061-472D-BDFA-1C6FD166DA22}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589425" y="2464600"/>
            <a:ext cx="942900" cy="85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14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759800" y="2464600"/>
            <a:ext cx="942900" cy="85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10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930175" y="2464600"/>
            <a:ext cx="942900" cy="85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8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4100550" y="2464600"/>
            <a:ext cx="942900" cy="85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6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5270925" y="2464600"/>
            <a:ext cx="942900" cy="85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4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6441300" y="2464600"/>
            <a:ext cx="942900" cy="85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7611675" y="2464600"/>
            <a:ext cx="942900" cy="85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0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cxnSp>
        <p:nvCxnSpPr>
          <p:cNvPr id="106" name="Google Shape;106;p19"/>
          <p:cNvCxnSpPr>
            <a:stCxn id="99" idx="0"/>
            <a:endCxn id="100" idx="0"/>
          </p:cNvCxnSpPr>
          <p:nvPr/>
        </p:nvCxnSpPr>
        <p:spPr>
          <a:xfrm rot="-5400000" flipH="1">
            <a:off x="1645725" y="1879750"/>
            <a:ext cx="600" cy="1170300"/>
          </a:xfrm>
          <a:prstGeom prst="curvedConnector3">
            <a:avLst>
              <a:gd name="adj1" fmla="val -39687500"/>
            </a:avLst>
          </a:prstGeom>
          <a:noFill/>
          <a:ln w="38100" cap="flat" cmpd="sng">
            <a:solidFill>
              <a:srgbClr val="DD7E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9"/>
          <p:cNvCxnSpPr>
            <a:stCxn id="99" idx="0"/>
            <a:endCxn id="101" idx="0"/>
          </p:cNvCxnSpPr>
          <p:nvPr/>
        </p:nvCxnSpPr>
        <p:spPr>
          <a:xfrm rot="-5400000" flipH="1">
            <a:off x="2231025" y="1294450"/>
            <a:ext cx="600" cy="2340900"/>
          </a:xfrm>
          <a:prstGeom prst="curvedConnector3">
            <a:avLst>
              <a:gd name="adj1" fmla="val -80366667"/>
            </a:avLst>
          </a:prstGeom>
          <a:noFill/>
          <a:ln w="38100" cap="flat" cmpd="sng">
            <a:solidFill>
              <a:srgbClr val="DD7E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9"/>
          <p:cNvCxnSpPr>
            <a:stCxn id="99" idx="0"/>
            <a:endCxn id="102" idx="0"/>
          </p:cNvCxnSpPr>
          <p:nvPr/>
        </p:nvCxnSpPr>
        <p:spPr>
          <a:xfrm rot="-5400000" flipH="1">
            <a:off x="2816175" y="709300"/>
            <a:ext cx="600" cy="3511200"/>
          </a:xfrm>
          <a:prstGeom prst="curvedConnector3">
            <a:avLst>
              <a:gd name="adj1" fmla="val -121445833"/>
            </a:avLst>
          </a:prstGeom>
          <a:noFill/>
          <a:ln w="38100" cap="flat" cmpd="sng">
            <a:solidFill>
              <a:srgbClr val="DD7E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9"/>
          <p:cNvCxnSpPr>
            <a:stCxn id="100" idx="4"/>
            <a:endCxn id="102" idx="4"/>
          </p:cNvCxnSpPr>
          <p:nvPr/>
        </p:nvCxnSpPr>
        <p:spPr>
          <a:xfrm rot="-5400000" flipH="1">
            <a:off x="3401400" y="2151850"/>
            <a:ext cx="600" cy="2340900"/>
          </a:xfrm>
          <a:prstGeom prst="curvedConnector3">
            <a:avLst>
              <a:gd name="adj1" fmla="val 60695833"/>
            </a:avLst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9"/>
          <p:cNvCxnSpPr>
            <a:stCxn id="101" idx="4"/>
            <a:endCxn id="103" idx="4"/>
          </p:cNvCxnSpPr>
          <p:nvPr/>
        </p:nvCxnSpPr>
        <p:spPr>
          <a:xfrm rot="-5400000" flipH="1">
            <a:off x="4571775" y="2151850"/>
            <a:ext cx="600" cy="2340900"/>
          </a:xfrm>
          <a:prstGeom prst="curvedConnector3">
            <a:avLst>
              <a:gd name="adj1" fmla="val 73195833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9"/>
          <p:cNvCxnSpPr>
            <a:stCxn id="101" idx="4"/>
            <a:endCxn id="104" idx="4"/>
          </p:cNvCxnSpPr>
          <p:nvPr/>
        </p:nvCxnSpPr>
        <p:spPr>
          <a:xfrm rot="-5400000" flipH="1">
            <a:off x="5156925" y="1566700"/>
            <a:ext cx="600" cy="3511200"/>
          </a:xfrm>
          <a:prstGeom prst="curvedConnector3">
            <a:avLst>
              <a:gd name="adj1" fmla="val 1214166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9"/>
          <p:cNvCxnSpPr>
            <a:stCxn id="102" idx="0"/>
            <a:endCxn id="105" idx="0"/>
          </p:cNvCxnSpPr>
          <p:nvPr/>
        </p:nvCxnSpPr>
        <p:spPr>
          <a:xfrm rot="-5400000" flipH="1">
            <a:off x="6327300" y="709300"/>
            <a:ext cx="600" cy="3511200"/>
          </a:xfrm>
          <a:prstGeom prst="curvedConnector3">
            <a:avLst>
              <a:gd name="adj1" fmla="val -114300000"/>
            </a:avLst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9"/>
          <p:cNvCxnSpPr>
            <a:stCxn id="102" idx="0"/>
            <a:endCxn id="104" idx="0"/>
          </p:cNvCxnSpPr>
          <p:nvPr/>
        </p:nvCxnSpPr>
        <p:spPr>
          <a:xfrm rot="-5400000" flipH="1">
            <a:off x="5742150" y="1294450"/>
            <a:ext cx="600" cy="2340900"/>
          </a:xfrm>
          <a:prstGeom prst="curvedConnector3">
            <a:avLst>
              <a:gd name="adj1" fmla="val -60720833"/>
            </a:avLst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9"/>
          <p:cNvCxnSpPr>
            <a:stCxn id="103" idx="0"/>
            <a:endCxn id="105" idx="0"/>
          </p:cNvCxnSpPr>
          <p:nvPr/>
        </p:nvCxnSpPr>
        <p:spPr>
          <a:xfrm rot="-5400000" flipH="1">
            <a:off x="6912525" y="1294450"/>
            <a:ext cx="600" cy="2340900"/>
          </a:xfrm>
          <a:prstGeom prst="curvedConnector3">
            <a:avLst>
              <a:gd name="adj1" fmla="val -6429583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9"/>
          <p:cNvCxnSpPr>
            <a:stCxn id="101" idx="4"/>
            <a:endCxn id="105" idx="4"/>
          </p:cNvCxnSpPr>
          <p:nvPr/>
        </p:nvCxnSpPr>
        <p:spPr>
          <a:xfrm rot="-5400000" flipH="1">
            <a:off x="5742075" y="981550"/>
            <a:ext cx="600" cy="4681500"/>
          </a:xfrm>
          <a:prstGeom prst="curvedConnector3">
            <a:avLst>
              <a:gd name="adj1" fmla="val 176783333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9"/>
          <p:cNvCxnSpPr>
            <a:stCxn id="100" idx="4"/>
            <a:endCxn id="103" idx="4"/>
          </p:cNvCxnSpPr>
          <p:nvPr/>
        </p:nvCxnSpPr>
        <p:spPr>
          <a:xfrm rot="-5400000" flipH="1">
            <a:off x="3986550" y="1566700"/>
            <a:ext cx="600" cy="3511200"/>
          </a:xfrm>
          <a:prstGeom prst="curvedConnector3">
            <a:avLst>
              <a:gd name="adj1" fmla="val 96416667"/>
            </a:avLst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9"/>
          <p:cNvCxnSpPr>
            <a:stCxn id="100" idx="4"/>
            <a:endCxn id="104" idx="4"/>
          </p:cNvCxnSpPr>
          <p:nvPr/>
        </p:nvCxnSpPr>
        <p:spPr>
          <a:xfrm rot="-5400000" flipH="1">
            <a:off x="4571700" y="981550"/>
            <a:ext cx="600" cy="4681500"/>
          </a:xfrm>
          <a:prstGeom prst="curvedConnector3">
            <a:avLst>
              <a:gd name="adj1" fmla="val 132133333"/>
            </a:avLst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73700" y="1283825"/>
            <a:ext cx="7596600" cy="23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Question 3</a:t>
            </a:r>
            <a:endParaRPr sz="5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Dynamic Programming Algorithm</a:t>
            </a:r>
            <a:endParaRPr sz="5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(bottom-up)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Dynamic Programming Algorithm</a:t>
            </a:r>
            <a:endParaRPr sz="50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50" y="2040875"/>
            <a:ext cx="8169676" cy="24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5219338" y="2178450"/>
            <a:ext cx="20148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Initialise list with 0 for all values</a:t>
            </a:r>
            <a:endParaRPr sz="1500"/>
          </a:p>
        </p:txBody>
      </p:sp>
      <p:sp>
        <p:nvSpPr>
          <p:cNvPr id="130" name="Google Shape;130;p21"/>
          <p:cNvSpPr/>
          <p:nvPr/>
        </p:nvSpPr>
        <p:spPr>
          <a:xfrm>
            <a:off x="995413" y="2384425"/>
            <a:ext cx="4167000" cy="39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4722475" y="2854275"/>
            <a:ext cx="179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 recursive definition of P(C)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995425" y="2907200"/>
            <a:ext cx="7743600" cy="1143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Google Shape;133;p21"/>
          <p:cNvCxnSpPr/>
          <p:nvPr/>
        </p:nvCxnSpPr>
        <p:spPr>
          <a:xfrm rot="10800000" flipH="1">
            <a:off x="2280225" y="1736150"/>
            <a:ext cx="335700" cy="393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615925" y="1088025"/>
            <a:ext cx="3900600" cy="7566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 - int: capacity			p - list: profit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size - int: no. of objects	w -  list: weights</a:t>
            </a:r>
            <a:endParaRPr sz="1500"/>
          </a:p>
        </p:txBody>
      </p:sp>
      <p:sp>
        <p:nvSpPr>
          <p:cNvPr id="135" name="Google Shape;135;p21"/>
          <p:cNvSpPr txBox="1"/>
          <p:nvPr/>
        </p:nvSpPr>
        <p:spPr>
          <a:xfrm>
            <a:off x="487150" y="4577250"/>
            <a:ext cx="699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Value in stored[i] = maximum profit that can be achieved with capacity of i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204551" y="4180575"/>
            <a:ext cx="59394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/>
              <a:t>Goal: find stored[C]</a:t>
            </a:r>
            <a:r>
              <a:rPr lang="en" sz="1500"/>
              <a:t> → maximum profit for capacity of C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On-screen Show (16:9)</PresentationFormat>
  <Paragraphs>97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Open Sans</vt:lpstr>
      <vt:lpstr>Alfa Slab One</vt:lpstr>
      <vt:lpstr>Arial</vt:lpstr>
      <vt:lpstr>Economica</vt:lpstr>
      <vt:lpstr>Luxe</vt:lpstr>
      <vt:lpstr>CZ2101 Project 3 Group 3 “Knapsack Problem” </vt:lpstr>
      <vt:lpstr>Question 1 Recursive definition of function P(C).</vt:lpstr>
      <vt:lpstr> Recursive definition </vt:lpstr>
      <vt:lpstr>Recursive Definition</vt:lpstr>
      <vt:lpstr>Question 2 Subproblem graph for P(14)</vt:lpstr>
      <vt:lpstr>PowerPoint Presentation</vt:lpstr>
      <vt:lpstr>PowerPoint Presentation</vt:lpstr>
      <vt:lpstr>Question 3 Dynamic Programming Algorithm (bottom-up)</vt:lpstr>
      <vt:lpstr> Dynamic Programming Algorithm</vt:lpstr>
      <vt:lpstr>Question 4 Dynamic Programming Algorithm</vt:lpstr>
      <vt:lpstr>Program 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CZ2101 Project 3 Group 3 “Knapsack Problem” </dc:title>
  <cp:lastModifiedBy>Lek Jie Kai</cp:lastModifiedBy>
  <cp:revision>1</cp:revision>
  <dcterms:modified xsi:type="dcterms:W3CDTF">2022-04-04T14:46:56Z</dcterms:modified>
</cp:coreProperties>
</file>