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aleway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20" Type="http://schemas.openxmlformats.org/officeDocument/2006/relationships/slide" Target="slides/slide15.xml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22" Type="http://schemas.openxmlformats.org/officeDocument/2006/relationships/slide" Target="slides/slide17.xml"/><Relationship Id="rId44" Type="http://schemas.openxmlformats.org/officeDocument/2006/relationships/font" Target="fonts/Lato-regular.fntdata"/><Relationship Id="rId21" Type="http://schemas.openxmlformats.org/officeDocument/2006/relationships/slide" Target="slides/slide16.xml"/><Relationship Id="rId43" Type="http://schemas.openxmlformats.org/officeDocument/2006/relationships/font" Target="fonts/Raleway-boldItalic.fntdata"/><Relationship Id="rId24" Type="http://schemas.openxmlformats.org/officeDocument/2006/relationships/slide" Target="slides/slide19.xml"/><Relationship Id="rId46" Type="http://schemas.openxmlformats.org/officeDocument/2006/relationships/font" Target="fonts/Lato-italic.fntdata"/><Relationship Id="rId23" Type="http://schemas.openxmlformats.org/officeDocument/2006/relationships/slide" Target="slides/slide18.xml"/><Relationship Id="rId45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La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e8627780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e8627780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09d35a264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09d35a264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09d35a264_0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09d35a264_0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09d35a264_0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09d35a264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09d35a264_0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09d35a264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09d35a264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09d35a264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09d35a264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09d35a264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09d35a264_0_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09d35a264_0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09d35a264_0_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09d35a264_0_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09ede89f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09ede89f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09d35a264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09d35a264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09ede89f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09ede89f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09d35a264_0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09d35a264_0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09ede89fe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09ede89f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709ede89fe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709ede89fe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09ede89fe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709ede89fe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09ede89fe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09ede89fe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09ede89fe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09ede89fe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09ede89f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09ede89f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09d35a264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09d35a264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09d35a264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709d35a264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09d35a264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09d35a264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709d35a264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709d35a264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09d35a264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709d35a264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09d35a26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709d35a26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09d35a264_0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709d35a264_0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09d35a264_0_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09d35a264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09d35a264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09d35a264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09d35a264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09d35a264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09d35a264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09d35a264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09d35a264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09d35a264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09d35a264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09d35a264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e8627780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e8627780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1" name="Google Shape;81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06442" y="56090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679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13267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  <p:grpSp>
        <p:nvGrpSpPr>
          <p:cNvPr id="31" name="Google Shape;31;p4"/>
          <p:cNvGrpSpPr/>
          <p:nvPr/>
        </p:nvGrpSpPr>
        <p:grpSpPr>
          <a:xfrm>
            <a:off x="7790542" y="560906"/>
            <a:ext cx="745763" cy="45826"/>
            <a:chOff x="4580561" y="2589004"/>
            <a:chExt cx="1064464" cy="25200"/>
          </a:xfrm>
        </p:grpSpPr>
        <p:sp>
          <p:nvSpPr>
            <p:cNvPr id="32" name="Google Shape;32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7" name="Google Shape;37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" name="Google Shape;45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6" name="Google Shape;46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  <p:grpSp>
        <p:nvGrpSpPr>
          <p:cNvPr id="50" name="Google Shape;50;p6"/>
          <p:cNvGrpSpPr/>
          <p:nvPr/>
        </p:nvGrpSpPr>
        <p:grpSpPr>
          <a:xfrm>
            <a:off x="7790542" y="1191256"/>
            <a:ext cx="745763" cy="45826"/>
            <a:chOff x="4580561" y="2589004"/>
            <a:chExt cx="1064464" cy="25200"/>
          </a:xfrm>
        </p:grpSpPr>
        <p:sp>
          <p:nvSpPr>
            <p:cNvPr id="51" name="Google Shape;51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6" name="Google Shape;56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3" name="Google Shape;63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0" name="Google Shape;70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6000"/>
              <a:t>PRÍKAZOVÝ RIADOK</a:t>
            </a:r>
            <a:endParaRPr sz="6000"/>
          </a:p>
        </p:txBody>
      </p:sp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729452" y="31877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Arial"/>
                <a:ea typeface="Arial"/>
                <a:cs typeface="Arial"/>
                <a:sym typeface="Arial"/>
              </a:rPr>
              <a:t>Filip Greš, Marek Horvath, Marek Hovančák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/>
          <p:nvPr/>
        </p:nvSpPr>
        <p:spPr>
          <a:xfrm>
            <a:off x="2363551" y="254648"/>
            <a:ext cx="658800" cy="294900"/>
          </a:xfrm>
          <a:prstGeom prst="ellipse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2"/>
          <p:cNvSpPr/>
          <p:nvPr/>
        </p:nvSpPr>
        <p:spPr>
          <a:xfrm>
            <a:off x="1677299" y="799100"/>
            <a:ext cx="2031300" cy="703200"/>
          </a:xfrm>
          <a:prstGeom prst="diamond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!commands.equals("")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2"/>
          <p:cNvSpPr/>
          <p:nvPr/>
        </p:nvSpPr>
        <p:spPr>
          <a:xfrm>
            <a:off x="589500" y="2911950"/>
            <a:ext cx="3530400" cy="942600"/>
          </a:xfrm>
          <a:prstGeom prst="flowChartInputOutput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"Process time : [" + elapsedTimeMillis + " ms]"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2"/>
          <p:cNvSpPr/>
          <p:nvPr/>
        </p:nvSpPr>
        <p:spPr>
          <a:xfrm>
            <a:off x="1266000" y="1751850"/>
            <a:ext cx="2853900" cy="8199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long elapsedTimeMillis = (System.</a:t>
            </a:r>
            <a:r>
              <a:rPr i="1" lang="sk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currentTimeMillis</a:t>
            </a:r>
            <a:r>
              <a:rPr lang="sk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() - start )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4" name="Google Shape;254;p22"/>
          <p:cNvCxnSpPr>
            <a:stCxn id="250" idx="4"/>
            <a:endCxn id="251" idx="0"/>
          </p:cNvCxnSpPr>
          <p:nvPr/>
        </p:nvCxnSpPr>
        <p:spPr>
          <a:xfrm>
            <a:off x="2692951" y="549548"/>
            <a:ext cx="0" cy="249600"/>
          </a:xfrm>
          <a:prstGeom prst="straightConnector1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22"/>
          <p:cNvCxnSpPr>
            <a:stCxn id="251" idx="2"/>
            <a:endCxn id="253" idx="0"/>
          </p:cNvCxnSpPr>
          <p:nvPr/>
        </p:nvCxnSpPr>
        <p:spPr>
          <a:xfrm>
            <a:off x="2692949" y="1502300"/>
            <a:ext cx="0" cy="249600"/>
          </a:xfrm>
          <a:prstGeom prst="straightConnector1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22"/>
          <p:cNvCxnSpPr>
            <a:stCxn id="253" idx="2"/>
            <a:endCxn id="252" idx="0"/>
          </p:cNvCxnSpPr>
          <p:nvPr/>
        </p:nvCxnSpPr>
        <p:spPr>
          <a:xfrm>
            <a:off x="2692950" y="2571750"/>
            <a:ext cx="14700" cy="340200"/>
          </a:xfrm>
          <a:prstGeom prst="straightConnector1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22"/>
          <p:cNvSpPr/>
          <p:nvPr/>
        </p:nvSpPr>
        <p:spPr>
          <a:xfrm>
            <a:off x="6244476" y="4163848"/>
            <a:ext cx="658800" cy="294900"/>
          </a:xfrm>
          <a:prstGeom prst="ellipse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22"/>
          <p:cNvCxnSpPr>
            <a:stCxn id="251" idx="3"/>
            <a:endCxn id="257" idx="0"/>
          </p:cNvCxnSpPr>
          <p:nvPr/>
        </p:nvCxnSpPr>
        <p:spPr>
          <a:xfrm>
            <a:off x="3708599" y="1150700"/>
            <a:ext cx="2865300" cy="3013200"/>
          </a:xfrm>
          <a:prstGeom prst="bentConnector2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2"/>
          <p:cNvCxnSpPr>
            <a:stCxn id="252" idx="4"/>
            <a:endCxn id="257" idx="0"/>
          </p:cNvCxnSpPr>
          <p:nvPr/>
        </p:nvCxnSpPr>
        <p:spPr>
          <a:xfrm flipH="1" rot="-5400000">
            <a:off x="4309650" y="1899600"/>
            <a:ext cx="309300" cy="4219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22"/>
          <p:cNvSpPr txBox="1"/>
          <p:nvPr/>
        </p:nvSpPr>
        <p:spPr>
          <a:xfrm>
            <a:off x="2707650" y="1397000"/>
            <a:ext cx="3537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Lato"/>
                <a:ea typeface="Lato"/>
                <a:cs typeface="Lato"/>
                <a:sym typeface="Lato"/>
              </a:rPr>
              <a:t>+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22"/>
          <p:cNvSpPr txBox="1"/>
          <p:nvPr/>
        </p:nvSpPr>
        <p:spPr>
          <a:xfrm>
            <a:off x="3649425" y="799150"/>
            <a:ext cx="5589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Lato"/>
                <a:ea typeface="Lato"/>
                <a:cs typeface="Lato"/>
                <a:sym typeface="Lato"/>
              </a:rPr>
              <a:t>-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 sz="9600"/>
              <a:t>PROGRAM</a:t>
            </a:r>
            <a:endParaRPr sz="9600"/>
          </a:p>
        </p:txBody>
      </p:sp>
      <p:sp>
        <p:nvSpPr>
          <p:cNvPr id="267" name="Google Shape;267;p23"/>
          <p:cNvSpPr txBox="1"/>
          <p:nvPr/>
        </p:nvSpPr>
        <p:spPr>
          <a:xfrm>
            <a:off x="1925250" y="2945500"/>
            <a:ext cx="52968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 sz="1800">
                <a:latin typeface="Raleway"/>
                <a:ea typeface="Raleway"/>
                <a:cs typeface="Raleway"/>
                <a:sym typeface="Raleway"/>
              </a:rPr>
              <a:t>(iba hlavná a najdôležitejšie funkcie)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/>
          <p:nvPr>
            <p:ph type="title"/>
          </p:nvPr>
        </p:nvSpPr>
        <p:spPr>
          <a:xfrm>
            <a:off x="729450" y="517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Funkcia :   </a:t>
            </a:r>
            <a:r>
              <a:rPr b="0" lang="sk" sz="3000">
                <a:solidFill>
                  <a:srgbClr val="000000"/>
                </a:solidFill>
              </a:rPr>
              <a:t>cmdSplit() </a:t>
            </a:r>
            <a:endParaRPr b="0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"/>
          <p:cNvSpPr txBox="1"/>
          <p:nvPr>
            <p:ph idx="1" type="body"/>
          </p:nvPr>
        </p:nvSpPr>
        <p:spPr>
          <a:xfrm>
            <a:off x="729450" y="1487525"/>
            <a:ext cx="7688700" cy="29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split command into two variables</a:t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String[] cmdSplit(String comms){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String [] field =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String[</a:t>
            </a:r>
            <a:r>
              <a:rPr lang="sk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sk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if comms was defined with space split it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(comms.contains(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)){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field[</a:t>
            </a:r>
            <a:r>
              <a:rPr lang="sk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comms.substring(</a:t>
            </a:r>
            <a:r>
              <a:rPr lang="sk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,comms.indexOf(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field[</a:t>
            </a:r>
            <a:r>
              <a:rPr lang="sk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comms.substring(comms.indexOf(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+ </a:t>
            </a:r>
            <a:r>
              <a:rPr lang="sk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sk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else return this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field[</a:t>
            </a:r>
            <a:r>
              <a:rPr lang="sk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comms;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field[</a:t>
            </a:r>
            <a:r>
              <a:rPr lang="sk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field;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"/>
          <p:cNvSpPr txBox="1"/>
          <p:nvPr>
            <p:ph type="title"/>
          </p:nvPr>
        </p:nvSpPr>
        <p:spPr>
          <a:xfrm>
            <a:off x="727650" y="679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Funkcia :   </a:t>
            </a:r>
            <a:r>
              <a:rPr b="0" lang="sk" sz="3000">
                <a:solidFill>
                  <a:srgbClr val="000000"/>
                </a:solidFill>
              </a:rPr>
              <a:t>fileSuffix() </a:t>
            </a:r>
            <a:endParaRPr b="0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"/>
          <p:cNvSpPr txBox="1"/>
          <p:nvPr>
            <p:ph idx="1" type="body"/>
          </p:nvPr>
        </p:nvSpPr>
        <p:spPr>
          <a:xfrm>
            <a:off x="727650" y="15561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return suffix of file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k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</a:t>
            </a:r>
            <a:r>
              <a:rPr lang="sk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fileSuffix(String filePath) {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sk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check if file was defined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sk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k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(!filePath.equals(</a:t>
            </a:r>
            <a:r>
              <a:rPr b="1" lang="sk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sk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sk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sk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filePath.substring(filePath.lastIndexOf(</a:t>
            </a:r>
            <a:r>
              <a:rPr b="1" lang="sk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"."</a:t>
            </a:r>
            <a:r>
              <a:rPr lang="sk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+ </a:t>
            </a:r>
            <a:r>
              <a:rPr lang="sk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sk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sk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12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k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return </a:t>
            </a:r>
            <a:r>
              <a:rPr b="1" lang="sk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sk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"/>
          <p:cNvSpPr txBox="1"/>
          <p:nvPr>
            <p:ph type="title"/>
          </p:nvPr>
        </p:nvSpPr>
        <p:spPr>
          <a:xfrm>
            <a:off x="729450" y="679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Funkcia :   </a:t>
            </a:r>
            <a:r>
              <a:rPr b="0" lang="sk" sz="3000">
                <a:solidFill>
                  <a:srgbClr val="000000"/>
                </a:solidFill>
              </a:rPr>
              <a:t>fileExists()</a:t>
            </a:r>
            <a:endParaRPr/>
          </a:p>
        </p:txBody>
      </p:sp>
      <p:sp>
        <p:nvSpPr>
          <p:cNvPr id="285" name="Google Shape;285;p26"/>
          <p:cNvSpPr txBox="1"/>
          <p:nvPr>
            <p:ph idx="1" type="body"/>
          </p:nvPr>
        </p:nvSpPr>
        <p:spPr>
          <a:xfrm>
            <a:off x="685050" y="14821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check if file exists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boolean 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fileExist(String comm2) {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File file =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File(comm2);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sk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check if file was defined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(comm2.equals(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sk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\t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 is not defined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sk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if file doesnt exists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(! file.exists())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sk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\t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 not exists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file.exists();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 txBox="1"/>
          <p:nvPr>
            <p:ph type="title"/>
          </p:nvPr>
        </p:nvSpPr>
        <p:spPr>
          <a:xfrm>
            <a:off x="729450" y="679825"/>
            <a:ext cx="8040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Funkcia :   </a:t>
            </a:r>
            <a:r>
              <a:rPr b="0" lang="sk" sz="3000">
                <a:solidFill>
                  <a:srgbClr val="000000"/>
                </a:solidFill>
              </a:rPr>
              <a:t>openFile()</a:t>
            </a:r>
            <a:endParaRPr/>
          </a:p>
        </p:txBody>
      </p:sp>
      <p:sp>
        <p:nvSpPr>
          <p:cNvPr id="291" name="Google Shape;291;p27"/>
          <p:cNvSpPr txBox="1"/>
          <p:nvPr>
            <p:ph idx="1" type="body"/>
          </p:nvPr>
        </p:nvSpPr>
        <p:spPr>
          <a:xfrm>
            <a:off x="729450" y="13267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open file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String[][] openfile(String filePath ,String suffix) {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String [][] content= {{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}};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call method by the suffix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(suffix) {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"csv"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content = </a:t>
            </a:r>
            <a:r>
              <a:rPr i="1"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readCsvFile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(filePath);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"txt"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content = </a:t>
            </a:r>
            <a:r>
              <a:rPr i="1"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readTxtFile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(filePath);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"tsv"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content = </a:t>
            </a:r>
            <a:r>
              <a:rPr i="1"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readTsvFile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(filePath);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System.</a:t>
            </a:r>
            <a:r>
              <a:rPr b="1" i="1" lang="sk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\t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 type of file can not be open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/>
          <p:nvPr>
            <p:ph type="title"/>
          </p:nvPr>
        </p:nvSpPr>
        <p:spPr>
          <a:xfrm>
            <a:off x="729450" y="679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Funkcia :   </a:t>
            </a:r>
            <a:r>
              <a:rPr b="0" lang="sk" sz="3000">
                <a:solidFill>
                  <a:srgbClr val="000000"/>
                </a:solidFill>
              </a:rPr>
              <a:t>readTsvFile()</a:t>
            </a:r>
            <a:endParaRPr/>
          </a:p>
        </p:txBody>
      </p:sp>
      <p:sp>
        <p:nvSpPr>
          <p:cNvPr id="297" name="Google Shape;297;p28"/>
          <p:cNvSpPr txBox="1"/>
          <p:nvPr>
            <p:ph idx="1" type="body"/>
          </p:nvPr>
        </p:nvSpPr>
        <p:spPr>
          <a:xfrm>
            <a:off x="729450" y="13267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String[][] readTsvFile(String filePath) {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sk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create auxiliary variable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[][] table = </a:t>
            </a:r>
            <a:r>
              <a:rPr i="1"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declaredTable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(filePath);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BufferedReader in  =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BufferedReader(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FileReader(filePath));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String row 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sk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((row = in.readLine()) !=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table[i] = row.split(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\t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i++;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in.close();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(Exception e) {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e.printStackTrace();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"/>
          <p:cNvSpPr txBox="1"/>
          <p:nvPr>
            <p:ph type="title"/>
          </p:nvPr>
        </p:nvSpPr>
        <p:spPr>
          <a:xfrm>
            <a:off x="727650" y="41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Funkcia :   </a:t>
            </a:r>
            <a:r>
              <a:rPr b="0" lang="sk" sz="3000">
                <a:solidFill>
                  <a:srgbClr val="000000"/>
                </a:solidFill>
              </a:rPr>
              <a:t>readCsvFile()</a:t>
            </a:r>
            <a:endParaRPr/>
          </a:p>
        </p:txBody>
      </p:sp>
      <p:sp>
        <p:nvSpPr>
          <p:cNvPr id="303" name="Google Shape;303;p29"/>
          <p:cNvSpPr txBox="1"/>
          <p:nvPr>
            <p:ph idx="1" type="body"/>
          </p:nvPr>
        </p:nvSpPr>
        <p:spPr>
          <a:xfrm>
            <a:off x="727650" y="10078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String[][] readCsvFile(String filePath ){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String [][] table = </a:t>
            </a:r>
            <a:r>
              <a:rPr i="1"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declaredTable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(filePath);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create CSVWriter object filewriter object as parameter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CSVReader reader =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CSVReader(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FileReader(filePath));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String[] nextRecord;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sk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((nextRecord = reader.readNext()) !=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 = </a:t>
            </a:r>
            <a:r>
              <a:rPr lang="sk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j &lt; table[i].</a:t>
            </a:r>
            <a:r>
              <a:rPr b="1" lang="sk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j++) {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(nextRecord.</a:t>
            </a:r>
            <a:r>
              <a:rPr b="1" lang="sk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j) {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(!nextRecord[j].equals(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table[i][j] = nextRecord[j];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}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i++;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(Exception e) {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e.printStackTrace();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 txBox="1"/>
          <p:nvPr>
            <p:ph type="title"/>
          </p:nvPr>
        </p:nvSpPr>
        <p:spPr>
          <a:xfrm>
            <a:off x="729450" y="679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Funkcia :   </a:t>
            </a:r>
            <a:r>
              <a:rPr b="0" lang="sk" sz="3000">
                <a:solidFill>
                  <a:srgbClr val="000000"/>
                </a:solidFill>
              </a:rPr>
              <a:t>saveFile()</a:t>
            </a:r>
            <a:endParaRPr/>
          </a:p>
        </p:txBody>
      </p:sp>
      <p:sp>
        <p:nvSpPr>
          <p:cNvPr id="309" name="Google Shape;309;p30"/>
          <p:cNvSpPr txBox="1"/>
          <p:nvPr>
            <p:ph idx="1" type="body"/>
          </p:nvPr>
        </p:nvSpPr>
        <p:spPr>
          <a:xfrm>
            <a:off x="727650" y="13193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save file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saveFile(String[][] content,String filePath, String suffix) {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sk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call method by the suffix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(suffix) {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"csv" 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saveCsvFile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(content,filePath);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"txt" 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saveTxtFile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(content,filePath);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"tsv" 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saveTsvFile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(content,filePath);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System.</a:t>
            </a:r>
            <a:r>
              <a:rPr b="1" i="1" lang="sk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\t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 was not opened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"/>
          <p:cNvSpPr txBox="1"/>
          <p:nvPr>
            <p:ph type="title"/>
          </p:nvPr>
        </p:nvSpPr>
        <p:spPr>
          <a:xfrm>
            <a:off x="729450" y="679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Funkcia :   </a:t>
            </a:r>
            <a:r>
              <a:rPr b="0" lang="sk" sz="3000">
                <a:solidFill>
                  <a:srgbClr val="000000"/>
                </a:solidFill>
              </a:rPr>
              <a:t>saveCsvFile()</a:t>
            </a:r>
            <a:endParaRPr/>
          </a:p>
        </p:txBody>
      </p:sp>
      <p:sp>
        <p:nvSpPr>
          <p:cNvPr id="315" name="Google Shape;315;p31"/>
          <p:cNvSpPr txBox="1"/>
          <p:nvPr>
            <p:ph idx="1" type="body"/>
          </p:nvPr>
        </p:nvSpPr>
        <p:spPr>
          <a:xfrm>
            <a:off x="729450" y="13267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save csv file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saveCsvFile(String[][] table , String filePath)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sk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create CSVWriter object filewriter object as parameter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CSVWriter writer =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CSVWriter(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FileWriter(filePath));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sk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add data to csv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sk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i &lt; table.</a:t>
            </a:r>
            <a:r>
              <a:rPr b="1" lang="sk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 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i++) {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writer.writeNext(table[i]);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writer.close();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(IOException e) {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729450" y="679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Zadanie</a:t>
            </a:r>
            <a:endParaRPr/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729450" y="13408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sk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Vytvoriť program ktorý bude pracovať s tabuľkovými súbormi (.tsv , .csv) a textovými súbormi (.txt) na princípe príkazového riadku.</a:t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2"/>
          <p:cNvSpPr txBox="1"/>
          <p:nvPr>
            <p:ph type="title"/>
          </p:nvPr>
        </p:nvSpPr>
        <p:spPr>
          <a:xfrm>
            <a:off x="729450" y="679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Funkcia :   </a:t>
            </a:r>
            <a:r>
              <a:rPr b="0" lang="sk" sz="3000">
                <a:solidFill>
                  <a:srgbClr val="000000"/>
                </a:solidFill>
              </a:rPr>
              <a:t>saveTsvFile()</a:t>
            </a:r>
            <a:endParaRPr/>
          </a:p>
        </p:txBody>
      </p:sp>
      <p:sp>
        <p:nvSpPr>
          <p:cNvPr id="321" name="Google Shape;321;p32"/>
          <p:cNvSpPr txBox="1"/>
          <p:nvPr>
            <p:ph idx="1" type="body"/>
          </p:nvPr>
        </p:nvSpPr>
        <p:spPr>
          <a:xfrm>
            <a:off x="729450" y="13267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save tsv files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saveTsvFile(String[][] table, String filePath) {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BufferedWriter out =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BufferedWriter(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FileWriter(filePath));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sk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save separately for each element of table plus tab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sk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i &lt; table.</a:t>
            </a:r>
            <a:r>
              <a:rPr b="1" lang="sk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 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i++) {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 = </a:t>
            </a:r>
            <a:r>
              <a:rPr lang="sk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j &lt; table[i].</a:t>
            </a:r>
            <a:r>
              <a:rPr b="1" lang="sk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 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j++) {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out.write(table[i][j] + 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\t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out.newLine();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out.close();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(Exception e){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sk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.print(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 txBox="1"/>
          <p:nvPr>
            <p:ph type="title"/>
          </p:nvPr>
        </p:nvSpPr>
        <p:spPr>
          <a:xfrm>
            <a:off x="729450" y="679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Funkcia :   </a:t>
            </a:r>
            <a:r>
              <a:rPr b="0" lang="sk" sz="3000">
                <a:solidFill>
                  <a:srgbClr val="000000"/>
                </a:solidFill>
              </a:rPr>
              <a:t>printFile()</a:t>
            </a:r>
            <a:endParaRPr/>
          </a:p>
        </p:txBody>
      </p:sp>
      <p:sp>
        <p:nvSpPr>
          <p:cNvPr id="327" name="Google Shape;327;p33"/>
          <p:cNvSpPr txBox="1"/>
          <p:nvPr>
            <p:ph idx="1" type="body"/>
          </p:nvPr>
        </p:nvSpPr>
        <p:spPr>
          <a:xfrm>
            <a:off x="729450" y="13267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print out file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printFile(String[][] content, String suffix) {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sk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call method by the suffix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(suffix) {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"csv" 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printOutCsvAndTsvFile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(content);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"txt" 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printOutTxtFile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(content);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"tsv" 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printOutCsvAndTsvFile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(content);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System.</a:t>
            </a:r>
            <a:r>
              <a:rPr b="1" i="1" lang="sk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\t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 was not opened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"/>
          <p:cNvSpPr txBox="1"/>
          <p:nvPr>
            <p:ph type="title"/>
          </p:nvPr>
        </p:nvSpPr>
        <p:spPr>
          <a:xfrm>
            <a:off x="399900" y="657625"/>
            <a:ext cx="8344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Funkcia :   </a:t>
            </a:r>
            <a:r>
              <a:rPr b="0" lang="sk" sz="3000">
                <a:solidFill>
                  <a:srgbClr val="000000"/>
                </a:solidFill>
              </a:rPr>
              <a:t>containsText() </a:t>
            </a:r>
            <a:r>
              <a:rPr lang="sk"/>
              <a:t> Príkaz :</a:t>
            </a:r>
            <a:r>
              <a:rPr b="0" lang="sk" sz="3000">
                <a:solidFill>
                  <a:srgbClr val="000000"/>
                </a:solidFill>
              </a:rPr>
              <a:t> “contx” </a:t>
            </a:r>
            <a:endParaRPr/>
          </a:p>
        </p:txBody>
      </p:sp>
      <p:sp>
        <p:nvSpPr>
          <p:cNvPr id="333" name="Google Shape;333;p34"/>
          <p:cNvSpPr txBox="1"/>
          <p:nvPr>
            <p:ph idx="1" type="body"/>
          </p:nvPr>
        </p:nvSpPr>
        <p:spPr>
          <a:xfrm>
            <a:off x="729450" y="12823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containsText(String[][] text, String comm2) {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check if text was defined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(!comm2.equals(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)){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create variable for count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 = </a:t>
            </a:r>
            <a:r>
              <a:rPr lang="sk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loop where looking if contains defined text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sk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i &lt;  text[</a:t>
            </a:r>
            <a:r>
              <a:rPr lang="sk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sk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].length() ; i++) {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 &gt;= comm2.length()) {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if i &gt;= text length then create substring from i - text length to i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a =  text[</a:t>
            </a:r>
            <a:r>
              <a:rPr lang="sk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sk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].substring(i - comm2.length() , i );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if text == substring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(a.equals(comm2))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count++;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sk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"Count : ["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count + 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"]"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sk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\t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 is not defined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 txBox="1"/>
          <p:nvPr>
            <p:ph idx="1" type="body"/>
          </p:nvPr>
        </p:nvSpPr>
        <p:spPr>
          <a:xfrm>
            <a:off x="727650" y="1526525"/>
            <a:ext cx="7688700" cy="30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add columns in table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String[][] addColToCsvAndTsvFile(String[][] table ,String comm2) {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check if was defined text for cells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(!comm2.equals(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//create auxiliary  1D field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String[] pom = comm2.split(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create auxiliary 2D field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String[][] field =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String[table.</a:t>
            </a:r>
            <a:r>
              <a:rPr b="1" lang="sk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][];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loop where each row is copy to field with one extra element at each row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sk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i &lt; table.</a:t>
            </a:r>
            <a:r>
              <a:rPr b="1" lang="sk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i++) {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field[i] = Arrays.</a:t>
            </a:r>
            <a:r>
              <a:rPr i="1"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copyOf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(table[i], table[i].</a:t>
            </a:r>
            <a:r>
              <a:rPr b="1" lang="sk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sk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sz="10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Google Shape;339;p35"/>
          <p:cNvSpPr txBox="1"/>
          <p:nvPr>
            <p:ph type="title"/>
          </p:nvPr>
        </p:nvSpPr>
        <p:spPr>
          <a:xfrm>
            <a:off x="538700" y="665025"/>
            <a:ext cx="7996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2400"/>
              <a:t>Funkcia</a:t>
            </a:r>
            <a:r>
              <a:rPr lang="sk"/>
              <a:t> </a:t>
            </a:r>
            <a:r>
              <a:rPr lang="sk" sz="2400"/>
              <a:t>:</a:t>
            </a:r>
            <a:r>
              <a:rPr lang="sk"/>
              <a:t>   </a:t>
            </a:r>
            <a:r>
              <a:rPr b="0" lang="sk" sz="2400">
                <a:solidFill>
                  <a:srgbClr val="000000"/>
                </a:solidFill>
                <a:highlight>
                  <a:srgbClr val="FFFFFF"/>
                </a:highlight>
              </a:rPr>
              <a:t>addColToCsvAndTsvFile</a:t>
            </a:r>
            <a:r>
              <a:rPr b="0" lang="sk" sz="2400">
                <a:solidFill>
                  <a:srgbClr val="000000"/>
                </a:solidFill>
              </a:rPr>
              <a:t>() </a:t>
            </a:r>
            <a:r>
              <a:rPr lang="sk"/>
              <a:t> </a:t>
            </a:r>
            <a:r>
              <a:rPr lang="sk" sz="2400"/>
              <a:t>Príkaz :</a:t>
            </a:r>
            <a:r>
              <a:rPr b="0" lang="sk" sz="3000">
                <a:solidFill>
                  <a:srgbClr val="000000"/>
                </a:solidFill>
              </a:rPr>
              <a:t> </a:t>
            </a:r>
            <a:r>
              <a:rPr b="0" lang="sk" sz="2400">
                <a:solidFill>
                  <a:srgbClr val="000000"/>
                </a:solidFill>
              </a:rPr>
              <a:t>“adcol”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/>
          <p:nvPr>
            <p:ph idx="1" type="body"/>
          </p:nvPr>
        </p:nvSpPr>
        <p:spPr>
          <a:xfrm>
            <a:off x="727650" y="7124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check if count of texts is less than count of columns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(pom.</a:t>
            </a:r>
            <a:r>
              <a:rPr b="1" lang="sk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&lt;= table[</a:t>
            </a:r>
            <a:r>
              <a:rPr lang="sk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b="1" lang="sk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//loop where new column is fill with defined text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sk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i &lt; field.</a:t>
            </a:r>
            <a:r>
              <a:rPr b="1" lang="sk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i++) {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 = field[i].</a:t>
            </a:r>
            <a:r>
              <a:rPr b="1" lang="sk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sk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j &lt; field[i].</a:t>
            </a:r>
            <a:r>
              <a:rPr b="1" lang="sk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j++) {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if i &gt; pom length then fill others cell with space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 &lt; pom.</a:t>
            </a:r>
            <a:r>
              <a:rPr b="1" lang="sk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field[i][j] = pom[i];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field[i][j] = 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}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System.</a:t>
            </a:r>
            <a:r>
              <a:rPr b="1" i="1" lang="sk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\t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lot of text for elements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field;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sk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\t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 for cells was not defined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>
            <p:ph type="title"/>
          </p:nvPr>
        </p:nvSpPr>
        <p:spPr>
          <a:xfrm>
            <a:off x="377425" y="620600"/>
            <a:ext cx="8329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2400"/>
              <a:t>Funkcia</a:t>
            </a:r>
            <a:r>
              <a:rPr lang="sk"/>
              <a:t> </a:t>
            </a:r>
            <a:r>
              <a:rPr lang="sk" sz="2400"/>
              <a:t>:</a:t>
            </a:r>
            <a:r>
              <a:rPr lang="sk"/>
              <a:t>   </a:t>
            </a:r>
            <a:r>
              <a:rPr b="0" lang="sk" sz="2400">
                <a:solidFill>
                  <a:srgbClr val="000000"/>
                </a:solidFill>
                <a:highlight>
                  <a:srgbClr val="FFFFFF"/>
                </a:highlight>
              </a:rPr>
              <a:t>removeRowInCsvAndTsvFile</a:t>
            </a:r>
            <a:r>
              <a:rPr b="0" lang="sk" sz="2400">
                <a:solidFill>
                  <a:srgbClr val="000000"/>
                </a:solidFill>
              </a:rPr>
              <a:t>() </a:t>
            </a:r>
            <a:r>
              <a:rPr lang="sk"/>
              <a:t> </a:t>
            </a:r>
            <a:r>
              <a:rPr lang="sk" sz="2400"/>
              <a:t>Príkaz </a:t>
            </a:r>
            <a:r>
              <a:rPr b="0" lang="sk" sz="2400">
                <a:solidFill>
                  <a:srgbClr val="000000"/>
                </a:solidFill>
              </a:rPr>
              <a:t>“remro”</a:t>
            </a:r>
            <a:endParaRPr/>
          </a:p>
        </p:txBody>
      </p:sp>
      <p:sp>
        <p:nvSpPr>
          <p:cNvPr id="350" name="Google Shape;350;p37"/>
          <p:cNvSpPr txBox="1"/>
          <p:nvPr>
            <p:ph idx="1" type="body"/>
          </p:nvPr>
        </p:nvSpPr>
        <p:spPr>
          <a:xfrm>
            <a:off x="729450" y="13267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remove row in table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String[][] removeRowInCsvAndTsvFile(String[][] table, String comm2) {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check if was defined which row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(!comm2.equals(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change string to int variable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row = Integer.</a:t>
            </a:r>
            <a:r>
              <a:rPr i="1"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(comm2) - </a:t>
            </a:r>
            <a:r>
              <a:rPr lang="sk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check if defined row is from table range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(row &lt; table.</a:t>
            </a:r>
            <a:r>
              <a:rPr b="1" lang="sk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&amp;&amp; row &gt;= </a:t>
            </a:r>
            <a:r>
              <a:rPr lang="sk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create auxiliary 2D field where the count of rows is one less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String[][] field =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String[table.</a:t>
            </a:r>
            <a:r>
              <a:rPr b="1" lang="sk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sk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][];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"/>
          <p:cNvSpPr txBox="1"/>
          <p:nvPr>
            <p:ph idx="1" type="body"/>
          </p:nvPr>
        </p:nvSpPr>
        <p:spPr>
          <a:xfrm>
            <a:off x="729450" y="13267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loops where is rewrite variable table to variable field without defined row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sk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z = </a:t>
            </a:r>
            <a:r>
              <a:rPr lang="sk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i &lt; table.</a:t>
            </a:r>
            <a:r>
              <a:rPr b="1" lang="sk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i++, z++) {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if i == row then skip it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 != row)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field[z] = Arrays.</a:t>
            </a:r>
            <a:r>
              <a:rPr i="1"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copyOf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(table[i], table[i].</a:t>
            </a:r>
            <a:r>
              <a:rPr b="1" lang="sk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z--;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field;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System.</a:t>
            </a:r>
            <a:r>
              <a:rPr b="1" i="1" lang="sk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\t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Row at "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(row + </a:t>
            </a:r>
            <a:r>
              <a:rPr lang="sk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+ 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doesnt exists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sk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\t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You must define which row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9"/>
          <p:cNvSpPr txBox="1"/>
          <p:nvPr>
            <p:ph type="title"/>
          </p:nvPr>
        </p:nvSpPr>
        <p:spPr>
          <a:xfrm>
            <a:off x="727800" y="13334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 sz="4800"/>
              <a:t>Hlavná funkcia</a:t>
            </a:r>
            <a:r>
              <a:rPr lang="sk" sz="3000"/>
              <a:t> </a:t>
            </a:r>
            <a:endParaRPr sz="3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0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au.com.bytecode.opencsv.CSVReader;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au.com.bytecode.opencsv.CSVWriter;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java.io.*;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java.util.Arrays;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java.util.Scanner;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commander {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main(String[] args) {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Scanner sc =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Scanner(System.</a:t>
            </a:r>
            <a:r>
              <a:rPr b="1" i="1" lang="sk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 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 =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String [][] content = {{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}};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String  filePath = 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 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fisuff = 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(run) {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sk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load command and split it into two variables (make two parts from command)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commands = sc.nextLine(), comm = </a:t>
            </a:r>
            <a:r>
              <a:rPr i="1"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cmdSplit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(commands)[</a:t>
            </a:r>
            <a:r>
              <a:rPr lang="sk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comm2 = </a:t>
            </a:r>
            <a:r>
              <a:rPr i="1"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cmdSplit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(commands)[</a:t>
            </a:r>
            <a:r>
              <a:rPr lang="sk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sk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switch with all commands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(comm) {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sk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list all commands and descriptions to them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"help"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 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fileExist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"commandDocumantion.txt"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&amp;&amp; comm2.equals(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i="1"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printOutTxtFile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readTxtFile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"commandDocumantion.txt"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(!comm2.equals(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System.</a:t>
            </a:r>
            <a:r>
              <a:rPr b="1" i="1" lang="sk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\t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Invalid command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open file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"of"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fileExist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(comm2)) {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filePath = comm2;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fisuff = </a:t>
            </a:r>
            <a:r>
              <a:rPr i="1"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fileSuffix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(filePath);</a:t>
            </a: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check if file exists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content= </a:t>
            </a:r>
            <a:r>
              <a:rPr i="1"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openfile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(filePath, fisuff);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check if was opened some file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 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(! content[</a:t>
            </a:r>
            <a:r>
              <a:rPr lang="sk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sk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].equals(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i="1"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printFile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(content,fisuff);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}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end program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"exit"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 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(comm2.equals(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run =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b="1" i="1" lang="sk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\t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Invalid command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save file with changes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"save" 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 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(comm2.equals(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i="1"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saveFile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(content,filePath,fisuff);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b="1" i="1" lang="sk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\t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Invalid command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803475" y="684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Analýza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803475" y="1391325"/>
            <a:ext cx="7688700" cy="3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sk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Knižnice : </a:t>
            </a:r>
            <a:r>
              <a:rPr lang="sk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opencsv 2.4 (Triedy : CSVReader , CSVWriter)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sk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Počiatočné hodnoty:</a:t>
            </a:r>
            <a:r>
              <a:rPr lang="sk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run = true , Str[][] content = {{“ ”}} ,                filePath = “”, fisuff = “”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sk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Vstupné premenné: </a:t>
            </a:r>
            <a:r>
              <a:rPr lang="sk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commands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sk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Pomocné premenné: </a:t>
            </a:r>
            <a:r>
              <a:rPr lang="sk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 , comm2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sk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Výstupné premenné: </a:t>
            </a:r>
            <a:r>
              <a:rPr lang="sk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2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print out file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"pt" 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 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(comm2.equals(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i="1"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printFile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(content,fisuff);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b="1" i="1" lang="sk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\t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Invalid command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 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(!comm2.equals(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System.</a:t>
            </a:r>
            <a:r>
              <a:rPr b="1" i="1" lang="sk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\t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Invalid command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command for txt files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// add new line to txt files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"nl" 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checkFileSuffix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(fisuff, 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"txt"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content[</a:t>
            </a:r>
            <a:r>
              <a:rPr lang="sk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sk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+= 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}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add text to txt files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"adtx" 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checkFileSuffix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(fisuff, 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"txt"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content[</a:t>
            </a:r>
            <a:r>
              <a:rPr lang="sk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sk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+= comm2;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i="1"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printOutTxtFile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(content);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}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print how many times the specific text is there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"contx" 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checkFileSuffix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(fisuff, </a:t>
            </a:r>
            <a:r>
              <a:rPr b="1" lang="sk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"txt"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i="1"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containsText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(content,comm2);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}</a:t>
            </a:r>
            <a:r>
              <a:rPr b="1" lang="sk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sk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3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sk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command for csv files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// add row to csv file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"adro" 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checkFileSuffix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(fisuff, 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"csv" 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"tsv"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content = </a:t>
            </a:r>
            <a:r>
              <a:rPr i="1"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addRowToCsvAndTsvFile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(content,comm2);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i="1"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printOutCsvAndTsvFile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(content);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}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i="1" lang="sk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add column to csv file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"adcol" 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checkFileSuffix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(fisuff, 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"csv" 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"tsv"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content= </a:t>
            </a:r>
            <a:r>
              <a:rPr i="1"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addColToCsvAndTsvFile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(content,comm2);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i="1"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printOutCsvAndTsvFile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(content);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}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i="1" lang="sk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remove column to csv file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"remcol" 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checkFileSuffix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(fisuff, 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"csv" 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"tsv"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content = </a:t>
            </a:r>
            <a:r>
              <a:rPr i="1"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removeColInCsvAndTsvFile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(content,comm2);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i="1"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printOutCsvAndTsvFile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(content);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}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i="1" lang="sk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remove row to csv file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"remro" 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checkFileSuffix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(fisuff, 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"csv" 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"tsv"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content = </a:t>
            </a:r>
            <a:r>
              <a:rPr i="1"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removeRowInCsvAndTsvFile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(content,comm2);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i="1"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printOutCsvAndTsvFile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(content);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}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change text of cell for another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"chace" 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checkFileSuffix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(fisuff, 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"csv" 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"tsv"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content = </a:t>
            </a:r>
            <a:r>
              <a:rPr i="1"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changeValueOfCell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(content,comm2);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i="1"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printOutCsvAndTsvFile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(content);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}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i="1" lang="sk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remove cell (remove text for space)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"remce" 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checkFileSuffix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(fisuff, 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"csv" 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"tsv"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content = </a:t>
            </a:r>
            <a:r>
              <a:rPr i="1"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removeTextOfCell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(content,comm2);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i="1"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printOutCsvAndTsvFile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(content);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}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System.</a:t>
            </a:r>
            <a:r>
              <a:rPr b="1" i="1" lang="sk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\t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Invalid command</a:t>
            </a:r>
            <a:r>
              <a:rPr b="1" lang="sk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sk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5"/>
          <p:cNvSpPr txBox="1"/>
          <p:nvPr>
            <p:ph type="title"/>
          </p:nvPr>
        </p:nvSpPr>
        <p:spPr>
          <a:xfrm>
            <a:off x="42750" y="1629475"/>
            <a:ext cx="9058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 sz="6000"/>
              <a:t>KONZOLA </a:t>
            </a:r>
            <a:endParaRPr sz="6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6"/>
          <p:cNvSpPr txBox="1"/>
          <p:nvPr>
            <p:ph type="ctrTitle"/>
          </p:nvPr>
        </p:nvSpPr>
        <p:spPr>
          <a:xfrm>
            <a:off x="0" y="1322450"/>
            <a:ext cx="9144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sk" sz="6000"/>
              <a:t>Ď</a:t>
            </a:r>
            <a:r>
              <a:rPr lang="sk" sz="6000"/>
              <a:t>AKUJEME ZA POZORNOSŤ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 sz="9600"/>
              <a:t>DIAGRAM</a:t>
            </a:r>
            <a:endParaRPr sz="9600"/>
          </a:p>
        </p:txBody>
      </p:sp>
      <p:sp>
        <p:nvSpPr>
          <p:cNvPr id="111" name="Google Shape;111;p16"/>
          <p:cNvSpPr txBox="1"/>
          <p:nvPr/>
        </p:nvSpPr>
        <p:spPr>
          <a:xfrm>
            <a:off x="3049100" y="2938100"/>
            <a:ext cx="28419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 sz="1800">
                <a:latin typeface="Raleway"/>
                <a:ea typeface="Raleway"/>
                <a:cs typeface="Raleway"/>
                <a:sym typeface="Raleway"/>
              </a:rPr>
              <a:t>(iba hlavná funkcia)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/>
          <p:nvPr/>
        </p:nvSpPr>
        <p:spPr>
          <a:xfrm>
            <a:off x="964420" y="187847"/>
            <a:ext cx="1383600" cy="378300"/>
          </a:xfrm>
          <a:prstGeom prst="ellipse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308900" y="707500"/>
            <a:ext cx="2694600" cy="10485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sk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run = true</a:t>
            </a:r>
            <a:endParaRPr i="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boolean run = true;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sk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String [][] content = {{" "}}</a:t>
            </a:r>
            <a:endParaRPr i="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sk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filePath = "</a:t>
            </a:r>
            <a:r>
              <a:rPr lang="sk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i="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sk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fisuff = ""</a:t>
            </a:r>
            <a:endParaRPr i="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1656356" y="566462"/>
            <a:ext cx="324" cy="27016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19" name="Google Shape;119;p17"/>
          <p:cNvSpPr/>
          <p:nvPr/>
        </p:nvSpPr>
        <p:spPr>
          <a:xfrm>
            <a:off x="891816" y="1930654"/>
            <a:ext cx="1529400" cy="811200"/>
          </a:xfrm>
          <a:prstGeom prst="diamond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run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4887932" y="241935"/>
            <a:ext cx="1675200" cy="703200"/>
          </a:xfrm>
          <a:prstGeom prst="diamond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comm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17"/>
          <p:cNvCxnSpPr/>
          <p:nvPr/>
        </p:nvCxnSpPr>
        <p:spPr>
          <a:xfrm rot="-5400000">
            <a:off x="1512302" y="458771"/>
            <a:ext cx="4421700" cy="3986100"/>
          </a:xfrm>
          <a:prstGeom prst="bentConnector5">
            <a:avLst>
              <a:gd fmla="val -5754" name="adj1"/>
              <a:gd fmla="val 49108" name="adj2"/>
              <a:gd fmla="val 103778" name="adj3"/>
            </a:avLst>
          </a:pr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2" name="Google Shape;122;p17"/>
          <p:cNvSpPr/>
          <p:nvPr/>
        </p:nvSpPr>
        <p:spPr>
          <a:xfrm>
            <a:off x="3805365" y="1269604"/>
            <a:ext cx="2039100" cy="15684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Vypíše na konzolu  všetky príkazy ,ktoré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možme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používať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4175369" y="782814"/>
            <a:ext cx="779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"help"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1009559" y="2838004"/>
            <a:ext cx="1237838" cy="756960"/>
          </a:xfrm>
          <a:prstGeom prst="flowChartManualInput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commands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202400" y="3713850"/>
            <a:ext cx="3350100" cy="10485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sk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comm = </a:t>
            </a:r>
            <a:r>
              <a:rPr i="1" lang="sk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cmdSplit</a:t>
            </a:r>
            <a:r>
              <a:rPr i="0" lang="sk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(commands)[0] </a:t>
            </a:r>
            <a:endParaRPr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sk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comm2 = </a:t>
            </a:r>
            <a:r>
              <a:rPr i="1" lang="sk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cmdSplit</a:t>
            </a:r>
            <a:r>
              <a:rPr i="0" lang="sk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(commands)[1]</a:t>
            </a:r>
            <a:endParaRPr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comm3 = </a:t>
            </a:r>
            <a:r>
              <a:rPr i="1" lang="sk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cmdSplit</a:t>
            </a:r>
            <a:r>
              <a:rPr lang="sk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(commands)[2]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status = true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long start = System.</a:t>
            </a:r>
            <a:r>
              <a:rPr i="1" lang="sk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currentTimeMillis</a:t>
            </a:r>
            <a:r>
              <a:rPr lang="sk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5990427" y="1269604"/>
            <a:ext cx="2039100" cy="16767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Otvorí súbor ktorého cesta je v prikáze comm2 môže byt úplná aj neúplná a vypíše otvorený súbor ak je správna cesta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6354604" y="782814"/>
            <a:ext cx="581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“of”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8394360" y="1378051"/>
            <a:ext cx="582600" cy="378300"/>
          </a:xfrm>
          <a:prstGeom prst="ellipse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17"/>
          <p:cNvCxnSpPr/>
          <p:nvPr/>
        </p:nvCxnSpPr>
        <p:spPr>
          <a:xfrm>
            <a:off x="7010487" y="1107341"/>
            <a:ext cx="1675200" cy="270300"/>
          </a:xfrm>
          <a:prstGeom prst="bentConnector2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0" name="Google Shape;130;p17"/>
          <p:cNvSpPr/>
          <p:nvPr/>
        </p:nvSpPr>
        <p:spPr>
          <a:xfrm>
            <a:off x="7803120" y="4619016"/>
            <a:ext cx="801300" cy="486600"/>
          </a:xfrm>
          <a:prstGeom prst="ellipse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2386531" y="2490902"/>
            <a:ext cx="1019700" cy="270300"/>
          </a:xfrm>
          <a:prstGeom prst="ellipse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17"/>
          <p:cNvCxnSpPr/>
          <p:nvPr/>
        </p:nvCxnSpPr>
        <p:spPr>
          <a:xfrm>
            <a:off x="2386531" y="2301605"/>
            <a:ext cx="509400" cy="189300"/>
          </a:xfrm>
          <a:prstGeom prst="bentConnector2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" name="Google Shape;133;p17"/>
          <p:cNvCxnSpPr>
            <a:stCxn id="120" idx="2"/>
            <a:endCxn id="122" idx="0"/>
          </p:cNvCxnSpPr>
          <p:nvPr/>
        </p:nvCxnSpPr>
        <p:spPr>
          <a:xfrm rot="5400000">
            <a:off x="5112932" y="657135"/>
            <a:ext cx="324600" cy="900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7"/>
          <p:cNvCxnSpPr>
            <a:endCxn id="126" idx="0"/>
          </p:cNvCxnSpPr>
          <p:nvPr/>
        </p:nvCxnSpPr>
        <p:spPr>
          <a:xfrm>
            <a:off x="5711277" y="1111504"/>
            <a:ext cx="1298700" cy="158100"/>
          </a:xfrm>
          <a:prstGeom prst="bentConnector2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7"/>
          <p:cNvCxnSpPr>
            <a:stCxn id="122" idx="2"/>
            <a:endCxn id="130" idx="0"/>
          </p:cNvCxnSpPr>
          <p:nvPr/>
        </p:nvCxnSpPr>
        <p:spPr>
          <a:xfrm flipH="1" rot="-5400000">
            <a:off x="5623815" y="2039104"/>
            <a:ext cx="1781100" cy="3378900"/>
          </a:xfrm>
          <a:prstGeom prst="bentConnector3">
            <a:avLst>
              <a:gd fmla="val 53572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7"/>
          <p:cNvCxnSpPr>
            <a:stCxn id="126" idx="2"/>
            <a:endCxn id="130" idx="0"/>
          </p:cNvCxnSpPr>
          <p:nvPr/>
        </p:nvCxnSpPr>
        <p:spPr>
          <a:xfrm flipH="1" rot="-5400000">
            <a:off x="6770427" y="3185854"/>
            <a:ext cx="1672800" cy="11937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7"/>
          <p:cNvCxnSpPr>
            <a:stCxn id="119" idx="2"/>
            <a:endCxn id="124" idx="0"/>
          </p:cNvCxnSpPr>
          <p:nvPr/>
        </p:nvCxnSpPr>
        <p:spPr>
          <a:xfrm flipH="1">
            <a:off x="1628616" y="2741854"/>
            <a:ext cx="27900" cy="1719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7"/>
          <p:cNvCxnSpPr>
            <a:stCxn id="124" idx="2"/>
          </p:cNvCxnSpPr>
          <p:nvPr/>
        </p:nvCxnSpPr>
        <p:spPr>
          <a:xfrm>
            <a:off x="1628478" y="3594964"/>
            <a:ext cx="12900" cy="1335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7"/>
          <p:cNvCxnSpPr>
            <a:stCxn id="117" idx="2"/>
            <a:endCxn id="119" idx="0"/>
          </p:cNvCxnSpPr>
          <p:nvPr/>
        </p:nvCxnSpPr>
        <p:spPr>
          <a:xfrm>
            <a:off x="1656200" y="1756000"/>
            <a:ext cx="300" cy="174600"/>
          </a:xfrm>
          <a:prstGeom prst="straightConnector1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17"/>
          <p:cNvSpPr/>
          <p:nvPr/>
        </p:nvSpPr>
        <p:spPr>
          <a:xfrm>
            <a:off x="42460" y="1837401"/>
            <a:ext cx="582600" cy="378300"/>
          </a:xfrm>
          <a:prstGeom prst="ellipse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17"/>
          <p:cNvCxnSpPr>
            <a:stCxn id="140" idx="4"/>
            <a:endCxn id="119" idx="1"/>
          </p:cNvCxnSpPr>
          <p:nvPr/>
        </p:nvCxnSpPr>
        <p:spPr>
          <a:xfrm flipH="1" rot="-5400000">
            <a:off x="552460" y="1997001"/>
            <a:ext cx="120600" cy="558000"/>
          </a:xfrm>
          <a:prstGeom prst="bentConnector2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3320066" y="140550"/>
            <a:ext cx="516600" cy="381300"/>
          </a:xfrm>
          <a:prstGeom prst="ellipse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5682591" y="1176527"/>
            <a:ext cx="1476600" cy="32166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Ak comm rovná sa “” a comm2 sa nerovná “”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tak vypíše 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zlý príkaz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4058240" y="1176527"/>
            <a:ext cx="1476600" cy="32166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Vypíše súbor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2434258" y="1176527"/>
            <a:ext cx="1476600" cy="32166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Uloží dan</a:t>
            </a:r>
            <a:r>
              <a:rPr lang="sk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ý</a:t>
            </a: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súbor so zmenami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809907" y="1176527"/>
            <a:ext cx="1476600" cy="32166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Ukončí program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1548081" y="685801"/>
            <a:ext cx="432" cy="49037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52" name="Google Shape;152;p18"/>
          <p:cNvSpPr/>
          <p:nvPr/>
        </p:nvSpPr>
        <p:spPr>
          <a:xfrm>
            <a:off x="3172432" y="685801"/>
            <a:ext cx="432" cy="49037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53" name="Google Shape;153;p18"/>
          <p:cNvSpPr/>
          <p:nvPr/>
        </p:nvSpPr>
        <p:spPr>
          <a:xfrm>
            <a:off x="4796413" y="685801"/>
            <a:ext cx="432" cy="49037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54" name="Google Shape;154;p18"/>
          <p:cNvSpPr/>
          <p:nvPr/>
        </p:nvSpPr>
        <p:spPr>
          <a:xfrm>
            <a:off x="1181311" y="358650"/>
            <a:ext cx="7341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“exit”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4430648" y="358650"/>
            <a:ext cx="5901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“pt”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6213513" y="245400"/>
            <a:ext cx="3822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“”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2435365" y="358650"/>
            <a:ext cx="8025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“save”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7528025" y="1394628"/>
            <a:ext cx="516600" cy="381300"/>
          </a:xfrm>
          <a:prstGeom prst="ellipse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2914248" y="4866901"/>
            <a:ext cx="516600" cy="276600"/>
          </a:xfrm>
          <a:prstGeom prst="ellipse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Google Shape;160;p18"/>
          <p:cNvCxnSpPr/>
          <p:nvPr/>
        </p:nvCxnSpPr>
        <p:spPr>
          <a:xfrm>
            <a:off x="1509750" y="688200"/>
            <a:ext cx="5313600" cy="22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8"/>
          <p:cNvCxnSpPr>
            <a:stCxn id="146" idx="4"/>
          </p:cNvCxnSpPr>
          <p:nvPr/>
        </p:nvCxnSpPr>
        <p:spPr>
          <a:xfrm>
            <a:off x="3578366" y="521850"/>
            <a:ext cx="6600" cy="1803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8"/>
          <p:cNvCxnSpPr>
            <a:stCxn id="147" idx="2"/>
            <a:endCxn id="159" idx="0"/>
          </p:cNvCxnSpPr>
          <p:nvPr/>
        </p:nvCxnSpPr>
        <p:spPr>
          <a:xfrm rot="5400000">
            <a:off x="4559841" y="3005777"/>
            <a:ext cx="473700" cy="32484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8"/>
          <p:cNvCxnSpPr>
            <a:stCxn id="149" idx="2"/>
            <a:endCxn id="159" idx="0"/>
          </p:cNvCxnSpPr>
          <p:nvPr/>
        </p:nvCxnSpPr>
        <p:spPr>
          <a:xfrm>
            <a:off x="3172558" y="4393127"/>
            <a:ext cx="0" cy="4737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8"/>
          <p:cNvCxnSpPr>
            <a:stCxn id="148" idx="2"/>
          </p:cNvCxnSpPr>
          <p:nvPr/>
        </p:nvCxnSpPr>
        <p:spPr>
          <a:xfrm>
            <a:off x="4796540" y="4393127"/>
            <a:ext cx="13800" cy="2289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18"/>
          <p:cNvCxnSpPr>
            <a:endCxn id="147" idx="0"/>
          </p:cNvCxnSpPr>
          <p:nvPr/>
        </p:nvCxnSpPr>
        <p:spPr>
          <a:xfrm>
            <a:off x="6408891" y="703127"/>
            <a:ext cx="12000" cy="47340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8"/>
          <p:cNvCxnSpPr>
            <a:endCxn id="158" idx="0"/>
          </p:cNvCxnSpPr>
          <p:nvPr/>
        </p:nvCxnSpPr>
        <p:spPr>
          <a:xfrm>
            <a:off x="6786425" y="703128"/>
            <a:ext cx="999900" cy="691500"/>
          </a:xfrm>
          <a:prstGeom prst="bentConnector2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8"/>
          <p:cNvCxnSpPr>
            <a:endCxn id="158" idx="0"/>
          </p:cNvCxnSpPr>
          <p:nvPr/>
        </p:nvCxnSpPr>
        <p:spPr>
          <a:xfrm>
            <a:off x="7778225" y="717828"/>
            <a:ext cx="8100" cy="67680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8"/>
          <p:cNvCxnSpPr>
            <a:stCxn id="150" idx="2"/>
          </p:cNvCxnSpPr>
          <p:nvPr/>
        </p:nvCxnSpPr>
        <p:spPr>
          <a:xfrm flipH="1" rot="-5400000">
            <a:off x="2241807" y="3699527"/>
            <a:ext cx="246900" cy="1634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/>
          <p:nvPr/>
        </p:nvSpPr>
        <p:spPr>
          <a:xfrm>
            <a:off x="4267015" y="115250"/>
            <a:ext cx="517200" cy="373500"/>
          </a:xfrm>
          <a:prstGeom prst="ellipse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125800" y="1129842"/>
            <a:ext cx="1478400" cy="31506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Pridá nový riadok do txt súboru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6633582" y="1129842"/>
            <a:ext cx="1478400" cy="31506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Pridá stĺpec do csv alebo tsv súboru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5006452" y="1129842"/>
            <a:ext cx="1478400" cy="31506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Pridá riadok do csv alebo tsv súboru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3379691" y="1129842"/>
            <a:ext cx="1478400" cy="31506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Vypíše koľkokrát sa nachádza v txt súbore špecifický text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1752561" y="1129842"/>
            <a:ext cx="1478400" cy="31506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Pridá text do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txt  súboru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424532" y="275449"/>
            <a:ext cx="5604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“nl”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2122649" y="328848"/>
            <a:ext cx="8058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“adtx”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9"/>
          <p:cNvSpPr/>
          <p:nvPr/>
        </p:nvSpPr>
        <p:spPr>
          <a:xfrm>
            <a:off x="5376909" y="328848"/>
            <a:ext cx="8214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“adro”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6857262" y="328848"/>
            <a:ext cx="8937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“adcol”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3379691" y="328848"/>
            <a:ext cx="9093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“contx”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8482174" y="1343441"/>
            <a:ext cx="517200" cy="373500"/>
          </a:xfrm>
          <a:prstGeom prst="ellipse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3971240" y="4601350"/>
            <a:ext cx="738900" cy="426900"/>
          </a:xfrm>
          <a:prstGeom prst="ellipse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" name="Google Shape;186;p19"/>
          <p:cNvCxnSpPr>
            <a:stCxn id="173" idx="4"/>
            <a:endCxn id="174" idx="0"/>
          </p:cNvCxnSpPr>
          <p:nvPr/>
        </p:nvCxnSpPr>
        <p:spPr>
          <a:xfrm rot="5400000">
            <a:off x="2374765" y="-1021000"/>
            <a:ext cx="641100" cy="3660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19"/>
          <p:cNvCxnSpPr>
            <a:stCxn id="173" idx="4"/>
            <a:endCxn id="175" idx="0"/>
          </p:cNvCxnSpPr>
          <p:nvPr/>
        </p:nvCxnSpPr>
        <p:spPr>
          <a:xfrm flipH="1" rot="-5400000">
            <a:off x="5628715" y="-614350"/>
            <a:ext cx="641100" cy="2847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19"/>
          <p:cNvCxnSpPr>
            <a:endCxn id="184" idx="0"/>
          </p:cNvCxnSpPr>
          <p:nvPr/>
        </p:nvCxnSpPr>
        <p:spPr>
          <a:xfrm>
            <a:off x="7369474" y="804641"/>
            <a:ext cx="1371300" cy="538800"/>
          </a:xfrm>
          <a:prstGeom prst="bentConnector2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19"/>
          <p:cNvCxnSpPr>
            <a:stCxn id="174" idx="2"/>
            <a:endCxn id="185" idx="0"/>
          </p:cNvCxnSpPr>
          <p:nvPr/>
        </p:nvCxnSpPr>
        <p:spPr>
          <a:xfrm flipH="1" rot="-5400000">
            <a:off x="2442400" y="2703042"/>
            <a:ext cx="321000" cy="34758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19"/>
          <p:cNvCxnSpPr>
            <a:stCxn id="175" idx="2"/>
            <a:endCxn id="185" idx="0"/>
          </p:cNvCxnSpPr>
          <p:nvPr/>
        </p:nvCxnSpPr>
        <p:spPr>
          <a:xfrm rot="5400000">
            <a:off x="5696232" y="2924892"/>
            <a:ext cx="321000" cy="30321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19"/>
          <p:cNvCxnSpPr>
            <a:stCxn id="178" idx="2"/>
          </p:cNvCxnSpPr>
          <p:nvPr/>
        </p:nvCxnSpPr>
        <p:spPr>
          <a:xfrm>
            <a:off x="2491761" y="4280442"/>
            <a:ext cx="3300" cy="1686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19"/>
          <p:cNvCxnSpPr>
            <a:stCxn id="177" idx="2"/>
          </p:cNvCxnSpPr>
          <p:nvPr/>
        </p:nvCxnSpPr>
        <p:spPr>
          <a:xfrm>
            <a:off x="4118891" y="4280442"/>
            <a:ext cx="17700" cy="1686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19"/>
          <p:cNvCxnSpPr>
            <a:stCxn id="176" idx="2"/>
          </p:cNvCxnSpPr>
          <p:nvPr/>
        </p:nvCxnSpPr>
        <p:spPr>
          <a:xfrm>
            <a:off x="5745652" y="4280442"/>
            <a:ext cx="12600" cy="1614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19"/>
          <p:cNvCxnSpPr>
            <a:endCxn id="178" idx="0"/>
          </p:cNvCxnSpPr>
          <p:nvPr/>
        </p:nvCxnSpPr>
        <p:spPr>
          <a:xfrm flipH="1">
            <a:off x="2491761" y="804642"/>
            <a:ext cx="3300" cy="325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19"/>
          <p:cNvCxnSpPr>
            <a:endCxn id="177" idx="0"/>
          </p:cNvCxnSpPr>
          <p:nvPr/>
        </p:nvCxnSpPr>
        <p:spPr>
          <a:xfrm>
            <a:off x="4095791" y="804642"/>
            <a:ext cx="23100" cy="325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19"/>
          <p:cNvCxnSpPr>
            <a:endCxn id="176" idx="0"/>
          </p:cNvCxnSpPr>
          <p:nvPr/>
        </p:nvCxnSpPr>
        <p:spPr>
          <a:xfrm>
            <a:off x="5717452" y="804642"/>
            <a:ext cx="28200" cy="325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19"/>
          <p:cNvCxnSpPr>
            <a:endCxn id="174" idx="0"/>
          </p:cNvCxnSpPr>
          <p:nvPr/>
        </p:nvCxnSpPr>
        <p:spPr>
          <a:xfrm>
            <a:off x="863200" y="819342"/>
            <a:ext cx="1800" cy="3105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19"/>
          <p:cNvCxnSpPr>
            <a:endCxn id="175" idx="0"/>
          </p:cNvCxnSpPr>
          <p:nvPr/>
        </p:nvCxnSpPr>
        <p:spPr>
          <a:xfrm flipH="1">
            <a:off x="7372782" y="804642"/>
            <a:ext cx="6900" cy="3252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/>
          <p:nvPr/>
        </p:nvSpPr>
        <p:spPr>
          <a:xfrm>
            <a:off x="4129435" y="214624"/>
            <a:ext cx="495600" cy="359400"/>
          </a:xfrm>
          <a:prstGeom prst="ellipse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0"/>
          <p:cNvSpPr/>
          <p:nvPr/>
        </p:nvSpPr>
        <p:spPr>
          <a:xfrm>
            <a:off x="162175" y="1190869"/>
            <a:ext cx="1416600" cy="30315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Vymaže stĺpec z csv alebo tsv súboru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0"/>
          <p:cNvSpPr/>
          <p:nvPr/>
        </p:nvSpPr>
        <p:spPr>
          <a:xfrm>
            <a:off x="4837811" y="1190869"/>
            <a:ext cx="1416600" cy="30315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Vymaže obsah bunky v csv </a:t>
            </a:r>
            <a:r>
              <a:rPr lang="sk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alebo tsv </a:t>
            </a: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súbore a dosadí tam medzeru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3279383" y="1190869"/>
            <a:ext cx="1416600" cy="30315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Zmení text bunky csv alebo tsv súboru na iný text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0"/>
          <p:cNvSpPr/>
          <p:nvPr/>
        </p:nvSpPr>
        <p:spPr>
          <a:xfrm>
            <a:off x="1720602" y="1190869"/>
            <a:ext cx="1416600" cy="30315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Vymaže riadok z csv alebo tsv súboru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0"/>
          <p:cNvSpPr/>
          <p:nvPr/>
        </p:nvSpPr>
        <p:spPr>
          <a:xfrm>
            <a:off x="450851" y="420150"/>
            <a:ext cx="10440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“remcol”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0"/>
          <p:cNvSpPr/>
          <p:nvPr/>
        </p:nvSpPr>
        <p:spPr>
          <a:xfrm>
            <a:off x="2079051" y="420150"/>
            <a:ext cx="10440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“remro”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5196600" y="420150"/>
            <a:ext cx="10440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“remce”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0"/>
          <p:cNvSpPr/>
          <p:nvPr/>
        </p:nvSpPr>
        <p:spPr>
          <a:xfrm>
            <a:off x="3279374" y="420150"/>
            <a:ext cx="9624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“chace”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3658276" y="4839223"/>
            <a:ext cx="658800" cy="294900"/>
          </a:xfrm>
          <a:prstGeom prst="ellipse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20"/>
          <p:cNvCxnSpPr>
            <a:stCxn id="203" idx="4"/>
            <a:endCxn id="204" idx="0"/>
          </p:cNvCxnSpPr>
          <p:nvPr/>
        </p:nvCxnSpPr>
        <p:spPr>
          <a:xfrm rot="5400000">
            <a:off x="2315485" y="-870926"/>
            <a:ext cx="616800" cy="3506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0"/>
          <p:cNvCxnSpPr>
            <a:endCxn id="207" idx="0"/>
          </p:cNvCxnSpPr>
          <p:nvPr/>
        </p:nvCxnSpPr>
        <p:spPr>
          <a:xfrm flipH="1">
            <a:off x="2428902" y="895969"/>
            <a:ext cx="3300" cy="2949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0"/>
          <p:cNvCxnSpPr>
            <a:endCxn id="206" idx="0"/>
          </p:cNvCxnSpPr>
          <p:nvPr/>
        </p:nvCxnSpPr>
        <p:spPr>
          <a:xfrm flipH="1">
            <a:off x="3987683" y="881869"/>
            <a:ext cx="7500" cy="3090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0"/>
          <p:cNvCxnSpPr>
            <a:endCxn id="205" idx="0"/>
          </p:cNvCxnSpPr>
          <p:nvPr/>
        </p:nvCxnSpPr>
        <p:spPr>
          <a:xfrm>
            <a:off x="5538611" y="892069"/>
            <a:ext cx="7500" cy="2988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0"/>
          <p:cNvCxnSpPr>
            <a:stCxn id="207" idx="2"/>
          </p:cNvCxnSpPr>
          <p:nvPr/>
        </p:nvCxnSpPr>
        <p:spPr>
          <a:xfrm>
            <a:off x="2428902" y="4222369"/>
            <a:ext cx="6000" cy="5997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0"/>
          <p:cNvCxnSpPr>
            <a:stCxn id="206" idx="2"/>
            <a:endCxn id="212" idx="0"/>
          </p:cNvCxnSpPr>
          <p:nvPr/>
        </p:nvCxnSpPr>
        <p:spPr>
          <a:xfrm>
            <a:off x="3987683" y="4222369"/>
            <a:ext cx="0" cy="6168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20"/>
          <p:cNvCxnSpPr/>
          <p:nvPr/>
        </p:nvCxnSpPr>
        <p:spPr>
          <a:xfrm flipH="1">
            <a:off x="5535809" y="4222364"/>
            <a:ext cx="10200" cy="5700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20"/>
          <p:cNvCxnSpPr>
            <a:endCxn id="212" idx="0"/>
          </p:cNvCxnSpPr>
          <p:nvPr/>
        </p:nvCxnSpPr>
        <p:spPr>
          <a:xfrm flipH="1">
            <a:off x="3987676" y="4754323"/>
            <a:ext cx="3264300" cy="84900"/>
          </a:xfrm>
          <a:prstGeom prst="bentConnector2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0"/>
          <p:cNvCxnSpPr>
            <a:stCxn id="204" idx="2"/>
          </p:cNvCxnSpPr>
          <p:nvPr/>
        </p:nvCxnSpPr>
        <p:spPr>
          <a:xfrm flipH="1" rot="-5400000">
            <a:off x="1952275" y="3140569"/>
            <a:ext cx="592200" cy="2755800"/>
          </a:xfrm>
          <a:prstGeom prst="bentConnector2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0"/>
          <p:cNvCxnSpPr>
            <a:endCxn id="212" idx="0"/>
          </p:cNvCxnSpPr>
          <p:nvPr/>
        </p:nvCxnSpPr>
        <p:spPr>
          <a:xfrm>
            <a:off x="3615076" y="4807123"/>
            <a:ext cx="372600" cy="32100"/>
          </a:xfrm>
          <a:prstGeom prst="bentConnector2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20"/>
          <p:cNvSpPr/>
          <p:nvPr/>
        </p:nvSpPr>
        <p:spPr>
          <a:xfrm>
            <a:off x="6498600" y="1185931"/>
            <a:ext cx="1416600" cy="30315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Usporiada abecedne podla zadaneho stlpca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0"/>
          <p:cNvSpPr/>
          <p:nvPr/>
        </p:nvSpPr>
        <p:spPr>
          <a:xfrm>
            <a:off x="6684901" y="374538"/>
            <a:ext cx="10440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sk" sz="1800">
                <a:latin typeface="Calibri"/>
                <a:ea typeface="Calibri"/>
                <a:cs typeface="Calibri"/>
                <a:sym typeface="Calibri"/>
              </a:rPr>
              <a:t>sortCol</a:t>
            </a:r>
            <a:r>
              <a:rPr b="0" i="0" lang="sk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p20"/>
          <p:cNvCxnSpPr>
            <a:endCxn id="223" idx="0"/>
          </p:cNvCxnSpPr>
          <p:nvPr/>
        </p:nvCxnSpPr>
        <p:spPr>
          <a:xfrm>
            <a:off x="4000800" y="891331"/>
            <a:ext cx="3206100" cy="294600"/>
          </a:xfrm>
          <a:prstGeom prst="bentConnector2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20"/>
          <p:cNvCxnSpPr>
            <a:stCxn id="223" idx="2"/>
          </p:cNvCxnSpPr>
          <p:nvPr/>
        </p:nvCxnSpPr>
        <p:spPr>
          <a:xfrm>
            <a:off x="7206900" y="4217431"/>
            <a:ext cx="9600" cy="53700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20"/>
          <p:cNvSpPr/>
          <p:nvPr/>
        </p:nvSpPr>
        <p:spPr>
          <a:xfrm>
            <a:off x="8342860" y="1032074"/>
            <a:ext cx="495600" cy="359400"/>
          </a:xfrm>
          <a:prstGeom prst="ellipse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p20"/>
          <p:cNvCxnSpPr>
            <a:endCxn id="227" idx="0"/>
          </p:cNvCxnSpPr>
          <p:nvPr/>
        </p:nvCxnSpPr>
        <p:spPr>
          <a:xfrm>
            <a:off x="7209460" y="884474"/>
            <a:ext cx="1381200" cy="147600"/>
          </a:xfrm>
          <a:prstGeom prst="bentConnector2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/>
          <p:nvPr/>
        </p:nvSpPr>
        <p:spPr>
          <a:xfrm>
            <a:off x="4129435" y="214624"/>
            <a:ext cx="495600" cy="359400"/>
          </a:xfrm>
          <a:prstGeom prst="ellipse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1"/>
          <p:cNvSpPr/>
          <p:nvPr/>
        </p:nvSpPr>
        <p:spPr>
          <a:xfrm>
            <a:off x="3279383" y="1190869"/>
            <a:ext cx="1416600" cy="30315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Najde a vypise suradnice daneho retazca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1"/>
          <p:cNvSpPr/>
          <p:nvPr/>
        </p:nvSpPr>
        <p:spPr>
          <a:xfrm>
            <a:off x="1720602" y="1190869"/>
            <a:ext cx="1416600" cy="30315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Usporiada abecedne podla zadaneho riadka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1"/>
          <p:cNvSpPr/>
          <p:nvPr/>
        </p:nvSpPr>
        <p:spPr>
          <a:xfrm>
            <a:off x="3658276" y="4839223"/>
            <a:ext cx="658800" cy="294900"/>
          </a:xfrm>
          <a:prstGeom prst="ellipse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1"/>
          <p:cNvSpPr/>
          <p:nvPr/>
        </p:nvSpPr>
        <p:spPr>
          <a:xfrm>
            <a:off x="5326859" y="1190869"/>
            <a:ext cx="2479316" cy="513556"/>
          </a:xfrm>
          <a:prstGeom prst="flowChartInputOutput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"\tInvalid command\n"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p21"/>
          <p:cNvCxnSpPr>
            <a:stCxn id="233" idx="4"/>
            <a:endCxn id="237" idx="0"/>
          </p:cNvCxnSpPr>
          <p:nvPr/>
        </p:nvCxnSpPr>
        <p:spPr>
          <a:xfrm flipH="1" rot="-5400000">
            <a:off x="5287435" y="-336176"/>
            <a:ext cx="616800" cy="24372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1"/>
          <p:cNvCxnSpPr>
            <a:stCxn id="233" idx="4"/>
            <a:endCxn id="235" idx="0"/>
          </p:cNvCxnSpPr>
          <p:nvPr/>
        </p:nvCxnSpPr>
        <p:spPr>
          <a:xfrm rot="5400000">
            <a:off x="3094735" y="-91676"/>
            <a:ext cx="616800" cy="19482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1"/>
          <p:cNvCxnSpPr>
            <a:endCxn id="234" idx="0"/>
          </p:cNvCxnSpPr>
          <p:nvPr/>
        </p:nvCxnSpPr>
        <p:spPr>
          <a:xfrm flipH="1">
            <a:off x="3987683" y="881869"/>
            <a:ext cx="7500" cy="3090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1"/>
          <p:cNvCxnSpPr>
            <a:stCxn id="235" idx="2"/>
            <a:endCxn id="236" idx="0"/>
          </p:cNvCxnSpPr>
          <p:nvPr/>
        </p:nvCxnSpPr>
        <p:spPr>
          <a:xfrm flipH="1" rot="-5400000">
            <a:off x="2899902" y="3751369"/>
            <a:ext cx="616800" cy="1558800"/>
          </a:xfrm>
          <a:prstGeom prst="bentConnector3">
            <a:avLst>
              <a:gd fmla="val 86897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21"/>
          <p:cNvCxnSpPr>
            <a:stCxn id="234" idx="2"/>
            <a:endCxn id="236" idx="0"/>
          </p:cNvCxnSpPr>
          <p:nvPr/>
        </p:nvCxnSpPr>
        <p:spPr>
          <a:xfrm>
            <a:off x="3987683" y="4222369"/>
            <a:ext cx="0" cy="6168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p21"/>
          <p:cNvSpPr/>
          <p:nvPr/>
        </p:nvSpPr>
        <p:spPr>
          <a:xfrm>
            <a:off x="1797100" y="459350"/>
            <a:ext cx="12696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sk" sz="1800">
                <a:latin typeface="Calibri"/>
                <a:ea typeface="Calibri"/>
                <a:cs typeface="Calibri"/>
                <a:sym typeface="Calibri"/>
              </a:rPr>
              <a:t>sortRow</a:t>
            </a:r>
            <a:r>
              <a:rPr b="0" i="0" lang="sk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Google Shape;244;p21"/>
          <p:cNvCxnSpPr>
            <a:stCxn id="237" idx="4"/>
            <a:endCxn id="236" idx="0"/>
          </p:cNvCxnSpPr>
          <p:nvPr/>
        </p:nvCxnSpPr>
        <p:spPr>
          <a:xfrm rot="5400000">
            <a:off x="3709767" y="1982374"/>
            <a:ext cx="3134700" cy="2578800"/>
          </a:xfrm>
          <a:prstGeom prst="bentConnector3">
            <a:avLst>
              <a:gd fmla="val 98199" name="adj1"/>
            </a:avLst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p21"/>
          <p:cNvSpPr/>
          <p:nvPr/>
        </p:nvSpPr>
        <p:spPr>
          <a:xfrm>
            <a:off x="3302400" y="526850"/>
            <a:ext cx="12696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sk" sz="1800">
                <a:latin typeface="Calibri"/>
                <a:ea typeface="Calibri"/>
                <a:cs typeface="Calibri"/>
                <a:sym typeface="Calibri"/>
              </a:rPr>
              <a:t>find</a:t>
            </a:r>
            <a:r>
              <a:rPr b="0" i="0" lang="sk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