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Economica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bold.fntdata"/><Relationship Id="rId30" Type="http://schemas.openxmlformats.org/officeDocument/2006/relationships/font" Target="fonts/Economica-regular.fntdata"/><Relationship Id="rId11" Type="http://schemas.openxmlformats.org/officeDocument/2006/relationships/slide" Target="slides/slide6.xml"/><Relationship Id="rId33" Type="http://schemas.openxmlformats.org/officeDocument/2006/relationships/font" Target="fonts/Economica-boldItalic.fntdata"/><Relationship Id="rId10" Type="http://schemas.openxmlformats.org/officeDocument/2006/relationships/slide" Target="slides/slide5.xml"/><Relationship Id="rId32" Type="http://schemas.openxmlformats.org/officeDocument/2006/relationships/font" Target="fonts/Economica-italic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1abdf514e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1abdf514e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1abdf514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1abdf514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1abdf514e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1abdf514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1abdf514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1abdf514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abdf514e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abdf514e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1abdf514e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1abdf514e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1abdf514e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1abdf514e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1abdf514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1abdf514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1abdf514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1abdf514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1abdf514e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1abdf514e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1abdf514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1abdf514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1abdf514e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1abdf514e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1abdf514e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1abdf514e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1abdf514e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1abdf514e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1abdf514e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1abdf514e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1abdf514e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1abdf514e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1abdf514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1abdf514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1abdf514e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1abdf514e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1abdf514e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1abdf514e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1abdf514e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1abdf514e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1abdf514e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1abdf514e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b5710b5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b5710b5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b5710b5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b5710b5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088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Pexeso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3600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sk">
                <a:latin typeface="Calibri"/>
                <a:ea typeface="Calibri"/>
                <a:cs typeface="Calibri"/>
                <a:sym typeface="Calibri"/>
              </a:rPr>
              <a:t>Marek Hovančák        Marek Horváth         Filip Greš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>
        <p14:flip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9600"/>
              <a:t>Program</a:t>
            </a:r>
            <a:endParaRPr sz="9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311700" y="57850"/>
            <a:ext cx="8520600" cy="4901700"/>
          </a:xfrm>
          <a:prstGeom prst="rect">
            <a:avLst/>
          </a:prstGeom>
        </p:spPr>
        <p:txBody>
          <a:bodyPr anchorCtr="0" anchor="t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java.util.Random;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java.util.Scanner;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pexeso {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 char 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pole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[][];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 short 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-</a:t>
            </a:r>
            <a:r>
              <a:rPr lang="sk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-</a:t>
            </a:r>
            <a:r>
              <a:rPr lang="sk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x1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-</a:t>
            </a:r>
            <a:r>
              <a:rPr lang="sk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y1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-</a:t>
            </a:r>
            <a:r>
              <a:rPr lang="sk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Scanner(System.</a:t>
            </a:r>
            <a:r>
              <a:rPr b="1"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short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body1 = </a:t>
            </a:r>
            <a:r>
              <a:rPr lang="sk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body2 = </a:t>
            </a:r>
            <a:r>
              <a:rPr lang="sk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hraIde =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(hraIde) {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b="1"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sk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Pexeso"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b="1"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"A: 2x2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sk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B: 4x4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sk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C: 6x6"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b = 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.next().charAt(</a:t>
            </a:r>
            <a:r>
              <a:rPr lang="sk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b = Character.</a:t>
            </a:r>
            <a:r>
              <a:rPr i="1"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toLowerCase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(b);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311700" y="57850"/>
            <a:ext cx="8520600" cy="4901700"/>
          </a:xfrm>
          <a:prstGeom prst="rect">
            <a:avLst/>
          </a:prstGeom>
        </p:spPr>
        <p:txBody>
          <a:bodyPr anchorCtr="0" anchor="t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(b) {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sk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pole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char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sk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sk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sk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pole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char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sk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sk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sk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pole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char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sk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sk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hraIde =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vypln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vypis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311700" y="91975"/>
            <a:ext cx="8520600" cy="48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vypln(){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Random rn = </a:t>
            </a:r>
            <a:r>
              <a:rPr b="1" lang="sk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Random();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pocPar = </a:t>
            </a:r>
            <a:r>
              <a:rPr i="1" lang="sk" sz="1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pole</a:t>
            </a: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sk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b="1" lang="sk" sz="1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 </a:t>
            </a: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sk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i="1" lang="sk" sz="1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pole</a:t>
            </a: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sk" sz="1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sk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sk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65</a:t>
            </a: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,z = </a:t>
            </a:r>
            <a:r>
              <a:rPr lang="sk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&lt; pocPar + </a:t>
            </a:r>
            <a:r>
              <a:rPr lang="sk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65</a:t>
            </a: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i++, z++) {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=rn.nextInt(</a:t>
            </a:r>
            <a:r>
              <a:rPr i="1" lang="sk" sz="1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pole</a:t>
            </a: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sk" sz="1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x=rn.nextInt(</a:t>
            </a:r>
            <a:r>
              <a:rPr i="1" lang="sk" sz="1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pole</a:t>
            </a: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sk" sz="1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sk" sz="1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pole</a:t>
            </a: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[y][x] &gt;= </a:t>
            </a:r>
            <a:r>
              <a:rPr lang="sk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65 </a:t>
            </a: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 </a:t>
            </a:r>
            <a:r>
              <a:rPr i="1" lang="sk" sz="1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pole</a:t>
            </a: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[y][x] &lt;= </a:t>
            </a:r>
            <a:r>
              <a:rPr lang="sk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 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i--; z--; 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k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continue</a:t>
            </a: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sk" sz="14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pole</a:t>
            </a: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[y][x] = (</a:t>
            </a:r>
            <a:r>
              <a:rPr b="1" lang="sk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)i;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(z % </a:t>
            </a:r>
            <a:r>
              <a:rPr lang="sk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sk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i--;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6728300" y="127350"/>
            <a:ext cx="2277900" cy="1563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1  2  3  4 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-  -  -  -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  |  F  B  E  G 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  |  A  F  D  B 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3  |  C  H  A  D 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4  |  C  G  E  H </a:t>
            </a:r>
            <a:r>
              <a:rPr lang="sk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311700" y="39475"/>
            <a:ext cx="8520600" cy="49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vypis(){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sk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b="1" lang="sk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     "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sk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sk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&lt; </a:t>
            </a:r>
            <a:r>
              <a:rPr i="1" lang="sk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pole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sk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b="1" i="1" lang="sk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.print((i+</a:t>
            </a:r>
            <a:r>
              <a:rPr lang="sk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+</a:t>
            </a:r>
            <a:r>
              <a:rPr b="1" lang="sk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 "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sk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b="1" lang="sk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sk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sk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"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sk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sk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&lt; </a:t>
            </a:r>
            <a:r>
              <a:rPr i="1" lang="sk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pole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sk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b="1" i="1" lang="sk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b="1" lang="sk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- "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sk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.println();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sk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sk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Y &lt; </a:t>
            </a:r>
            <a:r>
              <a:rPr i="1" lang="sk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pole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sk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Y++) {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b="1" i="1" lang="sk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.print((Y + </a:t>
            </a:r>
            <a:r>
              <a:rPr lang="sk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+</a:t>
            </a:r>
            <a:r>
              <a:rPr b="1" lang="sk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 |  "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sk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sk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sk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X &lt; </a:t>
            </a:r>
            <a:r>
              <a:rPr i="1" lang="sk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pole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[Y].</a:t>
            </a:r>
            <a:r>
              <a:rPr b="1" lang="sk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X++) {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sk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i="1" lang="sk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Y &amp;&amp; </a:t>
            </a:r>
            <a:r>
              <a:rPr i="1" lang="sk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X) || (</a:t>
            </a:r>
            <a:r>
              <a:rPr i="1" lang="sk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y1 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Y &amp;&amp; </a:t>
            </a:r>
            <a:r>
              <a:rPr i="1" lang="sk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x1 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X) || </a:t>
            </a:r>
            <a:r>
              <a:rPr i="1" lang="sk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pole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[Y][X] == </a:t>
            </a:r>
            <a:r>
              <a:rPr b="1" lang="sk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sk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i="1" lang="sk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pole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[Y][X] + </a:t>
            </a:r>
            <a:r>
              <a:rPr b="1" lang="sk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 "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sk" sz="12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endParaRPr b="1" sz="12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System.</a:t>
            </a:r>
            <a:r>
              <a:rPr b="1" i="1" lang="sk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b="1" lang="sk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"*  "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b="1" i="1" lang="sk" sz="12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.println();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6622100" y="155650"/>
            <a:ext cx="2285400" cy="1574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1  2  3  4 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-  -  -  -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  |  *  *  *  * 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  |  *  *  *  * 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3  |  *  *  *  * 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4  |  *  *  *  *  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311700" y="57850"/>
            <a:ext cx="8520600" cy="4901700"/>
          </a:xfrm>
          <a:prstGeom prst="rect">
            <a:avLst/>
          </a:prstGeom>
        </p:spPr>
        <p:txBody>
          <a:bodyPr anchorCtr="0" anchor="t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sk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onTurn = </a:t>
            </a:r>
            <a:r>
              <a:rPr b="1" lang="sk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sk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koniec = </a:t>
            </a:r>
            <a:r>
              <a:rPr b="1" lang="sk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sk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(!koniec) {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System.</a:t>
            </a:r>
            <a:r>
              <a:rPr b="1" i="1" lang="sk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b="1" lang="sk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"Player "</a:t>
            </a:r>
            <a:r>
              <a:rPr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(onTurn) System.</a:t>
            </a:r>
            <a:r>
              <a:rPr b="1" i="1" lang="sk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"1: "</a:t>
            </a:r>
            <a:r>
              <a:rPr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sk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"2: "</a:t>
            </a:r>
            <a:r>
              <a:rPr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sk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sk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 &lt;= </a:t>
            </a:r>
            <a:r>
              <a:rPr lang="sk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System.</a:t>
            </a:r>
            <a:r>
              <a:rPr b="1" i="1" lang="sk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"Zadajte poziciu "</a:t>
            </a:r>
            <a:r>
              <a:rPr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i +</a:t>
            </a:r>
            <a:r>
              <a:rPr b="1" lang="sk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 karty: "</a:t>
            </a:r>
            <a:r>
              <a:rPr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sk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x1 </a:t>
            </a:r>
            <a:r>
              <a:rPr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sk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sk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y1 </a:t>
            </a:r>
            <a:r>
              <a:rPr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sk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57850"/>
            <a:ext cx="8520600" cy="4901700"/>
          </a:xfrm>
          <a:prstGeom prst="rect">
            <a:avLst/>
          </a:prstGeom>
        </p:spPr>
        <p:txBody>
          <a:bodyPr anchorCtr="0" anchor="t" bIns="72000" lIns="91425" spcFirstLastPara="1" rIns="91425" wrap="square" tIns="7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spravne =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(!spravne){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b="1" lang="sk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"x: "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.nextShort();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.print(</a:t>
            </a:r>
            <a:r>
              <a:rPr b="1" lang="sk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"y: "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.nextShort();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--; 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lang="sk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 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pole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lang="sk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 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pole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System.</a:t>
            </a:r>
            <a:r>
              <a:rPr b="1"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"Zle suradnice!"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pole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b="1" lang="sk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System.</a:t>
            </a:r>
            <a:r>
              <a:rPr b="1"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"Tato karta uz bola uhadnuta!"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x1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 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y1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System.</a:t>
            </a:r>
            <a:r>
              <a:rPr b="1"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"Tato karta uz je otocena!"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spravne =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vypis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311700" y="64925"/>
            <a:ext cx="8520600" cy="49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k" sz="15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sk" sz="15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pole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sk" sz="15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i="1" lang="sk" sz="15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i="1" lang="sk" sz="15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pole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sk" sz="15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y1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i="1" lang="sk" sz="15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]){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5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(onTurn){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body1++;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5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((body2 + body1 + </a:t>
            </a:r>
            <a:r>
              <a:rPr lang="sk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== (</a:t>
            </a:r>
            <a:r>
              <a:rPr i="1" lang="sk" sz="15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pole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sk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b="1" lang="sk" sz="15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 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sk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i="1" lang="sk" sz="15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pole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sk" sz="15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)){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body1++;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koniec = </a:t>
            </a:r>
            <a:r>
              <a:rPr b="1" lang="sk" sz="15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sk" sz="15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"1. player: "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+body1+</a:t>
            </a:r>
            <a:r>
              <a:rPr b="1" lang="sk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sk" sz="15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body2++;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5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((body2 + body1 + </a:t>
            </a:r>
            <a:r>
              <a:rPr lang="sk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== (</a:t>
            </a:r>
            <a:r>
              <a:rPr i="1" lang="sk" sz="15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pole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sk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b="1" lang="sk" sz="15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 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sk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i="1" lang="sk" sz="15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pole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sk" sz="15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)){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body2++;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koniec = </a:t>
            </a:r>
            <a:r>
              <a:rPr b="1" lang="sk" sz="15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sk" sz="15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"2. player: "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+body2+</a:t>
            </a:r>
            <a:r>
              <a:rPr b="1" lang="sk" sz="15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311700" y="91975"/>
            <a:ext cx="8520600" cy="48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pole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sk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pole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y1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x1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sk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onTurn = !onTurn;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 </a:t>
            </a:r>
            <a:r>
              <a:rPr lang="sk" sz="16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koniec </a:t>
            </a:r>
            <a:r>
              <a:rPr lang="sk" sz="16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if(pole[y][x] == pole[y1][x1])</a:t>
            </a:r>
            <a:endParaRPr sz="16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onTurn = !onTurn;  </a:t>
            </a:r>
            <a:r>
              <a:rPr i="1" lang="sk" sz="16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premenit hraca</a:t>
            </a:r>
            <a:endParaRPr i="1" sz="16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sk" sz="16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-</a:t>
            </a:r>
            <a:r>
              <a:rPr lang="sk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r>
              <a:rPr i="1" lang="sk" sz="16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koniec </a:t>
            </a:r>
            <a:r>
              <a:rPr i="1" lang="sk" sz="16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(!koniec)</a:t>
            </a:r>
            <a:endParaRPr i="1" sz="16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b="1" lang="sk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-----------"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"1. hrac: "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+body1 +</a:t>
            </a:r>
            <a:r>
              <a:rPr b="1" lang="sk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"2. hrac: "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+body2 +</a:t>
            </a:r>
            <a:r>
              <a:rPr b="1" lang="sk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(body1 &gt; body2) System.</a:t>
            </a:r>
            <a:r>
              <a:rPr b="1"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"1. hrac vyhral!"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(body2 &gt; body1) System.</a:t>
            </a:r>
            <a:r>
              <a:rPr b="1"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"2. hrac vyhral!"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sk" sz="16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b="1" i="1" lang="sk" sz="16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 sz="16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"Remiza!"</a:t>
            </a: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sk" sz="16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koniec </a:t>
            </a:r>
            <a:r>
              <a:rPr lang="sk" sz="16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while(hraIde)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6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9600"/>
              <a:t>Konzola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088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Zadanie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2071050"/>
            <a:ext cx="8520600" cy="1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sk" sz="2000"/>
              <a:t>H</a:t>
            </a:r>
            <a:r>
              <a:rPr lang="sk" sz="2000"/>
              <a:t>ra pexeso pre dvoch hráčov z možnosťou si vybrať počet párov.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5430350" y="187500"/>
            <a:ext cx="0" cy="476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2511600" y="187500"/>
            <a:ext cx="0" cy="476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162725" y="187500"/>
            <a:ext cx="2207400" cy="45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Pexeso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A: 2x2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B: 4x4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C: 6x6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k" sz="1400">
                <a:latin typeface="Arial"/>
                <a:ea typeface="Arial"/>
                <a:cs typeface="Arial"/>
                <a:sym typeface="Arial"/>
              </a:rPr>
              <a:t>a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      1  2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      -  -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1  |  *  *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2  |  *  *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Player 1: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Zadajte poziciu 1. karty: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x: </a:t>
            </a:r>
            <a:r>
              <a:rPr b="1" lang="sk" sz="1400"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y: </a:t>
            </a:r>
            <a:r>
              <a:rPr b="1" lang="sk" sz="1400"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      1  2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      -  -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1  |  *  B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2  |  *  *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2826725" y="187500"/>
            <a:ext cx="2207400" cy="45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Zadajte poziciu 2. karty: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x: </a:t>
            </a:r>
            <a:r>
              <a:rPr b="1" lang="sk" sz="1400"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y: </a:t>
            </a:r>
            <a:r>
              <a:rPr b="1" lang="sk" sz="1400"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      1  2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      -  -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1  |  *  B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2  |  A  *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Player 2: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Zadajte poziciu 1. karty: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x: </a:t>
            </a:r>
            <a:r>
              <a:rPr b="1" lang="sk" sz="1400"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y: </a:t>
            </a:r>
            <a:r>
              <a:rPr b="1" lang="sk" sz="1400"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      1  2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      -  -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1  |  A  *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2  |  *  *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32"/>
          <p:cNvSpPr txBox="1"/>
          <p:nvPr>
            <p:ph idx="1" type="body"/>
          </p:nvPr>
        </p:nvSpPr>
        <p:spPr>
          <a:xfrm>
            <a:off x="5695925" y="187500"/>
            <a:ext cx="2207400" cy="45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Zadajte poziciu 2. karty: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x: </a:t>
            </a:r>
            <a:r>
              <a:rPr b="1" lang="sk" sz="1400"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y: </a:t>
            </a:r>
            <a:r>
              <a:rPr b="1" lang="sk" sz="1400"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      1  2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      -  -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1  |  A  *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2  |  A  *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2. player: 2b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-----------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1. hrac: 0b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2. hrac: 2b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2. hrac vyhral!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311700" y="187500"/>
            <a:ext cx="2199900" cy="49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Pexeso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A: 2x2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B: 4x4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C: 6x6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k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      1  2  3  4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      -  -  -  -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1  |  *  *  *  *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2  |  *  *  *  *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3  |  *  *  *  *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4  |  *  *  *  *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33"/>
          <p:cNvSpPr txBox="1"/>
          <p:nvPr/>
        </p:nvSpPr>
        <p:spPr>
          <a:xfrm>
            <a:off x="2840538" y="187500"/>
            <a:ext cx="2487000" cy="4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Player 1: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Zadajte poziciu 1. karty: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 </a:t>
            </a:r>
            <a:r>
              <a:rPr b="1" lang="sk"/>
              <a:t>4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 </a:t>
            </a:r>
            <a:r>
              <a:rPr b="1" lang="sk"/>
              <a:t>1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1  2  3  4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-  -  -  -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|  *  *  *  E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|  *  *  *  *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|  *  *  *  *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|  *  *  *  *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Zadajte poziciu 2. karty: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 </a:t>
            </a:r>
            <a:r>
              <a:rPr b="1" lang="sk"/>
              <a:t>1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 </a:t>
            </a:r>
            <a:r>
              <a:rPr b="1" lang="sk">
                <a:solidFill>
                  <a:schemeClr val="dk1"/>
                </a:solidFill>
              </a:rPr>
              <a:t>3</a:t>
            </a:r>
            <a:endParaRPr b="1"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1  2  3  4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-  -  -  -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|  *  *  *  E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|  *  *  *  *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|  B  *  *  *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|  *  *  *  *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5603375" y="166350"/>
            <a:ext cx="3105900" cy="4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Player 2: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Zadajte poziciu 1. karty: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 </a:t>
            </a:r>
            <a:r>
              <a:rPr b="1" lang="sk">
                <a:solidFill>
                  <a:schemeClr val="dk1"/>
                </a:solidFill>
              </a:rPr>
              <a:t>4</a:t>
            </a:r>
            <a:endParaRPr b="1"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 </a:t>
            </a:r>
            <a:r>
              <a:rPr b="1" lang="sk">
                <a:solidFill>
                  <a:schemeClr val="dk1"/>
                </a:solidFill>
              </a:rPr>
              <a:t>4</a:t>
            </a:r>
            <a:endParaRPr b="1"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1  2  3  4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-  -  -  -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|  *  *  *  *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|  *  *  *  *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|  *  *  *  *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|  *  *  *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Zadajte poziciu 2. karty: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x: </a:t>
            </a:r>
            <a:r>
              <a:rPr b="1" lang="sk"/>
              <a:t>3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y: </a:t>
            </a:r>
            <a:r>
              <a:rPr b="1" lang="sk"/>
              <a:t>2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1  2  3  4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-  -  -  -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|  *  *  *  *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|  *  *  B  *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|  *  *  *  *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|  *  *  *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5" name="Google Shape;245;p33"/>
          <p:cNvCxnSpPr/>
          <p:nvPr/>
        </p:nvCxnSpPr>
        <p:spPr>
          <a:xfrm>
            <a:off x="2511600" y="187500"/>
            <a:ext cx="0" cy="476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33"/>
          <p:cNvCxnSpPr/>
          <p:nvPr/>
        </p:nvCxnSpPr>
        <p:spPr>
          <a:xfrm>
            <a:off x="5430350" y="187500"/>
            <a:ext cx="0" cy="476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162725" y="187500"/>
            <a:ext cx="2207400" cy="45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Player 1: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Zadajte poziciu 1. karty: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x: </a:t>
            </a:r>
            <a:r>
              <a:rPr b="1" lang="sk" sz="1400">
                <a:latin typeface="Arial"/>
                <a:ea typeface="Arial"/>
                <a:cs typeface="Arial"/>
                <a:sym typeface="Arial"/>
              </a:rPr>
              <a:t>1</a:t>
            </a:r>
            <a:endParaRPr b="1"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y: </a:t>
            </a:r>
            <a:r>
              <a:rPr b="1" lang="sk" sz="1400">
                <a:latin typeface="Arial"/>
                <a:ea typeface="Arial"/>
                <a:cs typeface="Arial"/>
                <a:sym typeface="Arial"/>
              </a:rPr>
              <a:t>3</a:t>
            </a:r>
            <a:endParaRPr b="1"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      1  2  3  4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      -  -  -  -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1  |  *  *  *  *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2  |  *  *  *  *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3  |  B  *  *  *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4  |  *  *  *  *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Zadajte poziciu 2. karty: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x: </a:t>
            </a:r>
            <a:r>
              <a:rPr b="1" lang="sk" sz="1400">
                <a:latin typeface="Arial"/>
                <a:ea typeface="Arial"/>
                <a:cs typeface="Arial"/>
                <a:sym typeface="Arial"/>
              </a:rPr>
              <a:t>3</a:t>
            </a:r>
            <a:endParaRPr b="1"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y: </a:t>
            </a:r>
            <a:r>
              <a:rPr b="1" lang="sk" sz="1400"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      1  2  3  4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      -  -  -  -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1  |  *  *  *  *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2  |  *  *  B  *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3  |  B  *  *  *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4  |  *  *  *  *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1. player: 1b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34"/>
          <p:cNvCxnSpPr/>
          <p:nvPr/>
        </p:nvCxnSpPr>
        <p:spPr>
          <a:xfrm>
            <a:off x="2511600" y="187500"/>
            <a:ext cx="0" cy="476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4"/>
          <p:cNvCxnSpPr/>
          <p:nvPr/>
        </p:nvCxnSpPr>
        <p:spPr>
          <a:xfrm>
            <a:off x="5430350" y="187500"/>
            <a:ext cx="0" cy="476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2826725" y="187500"/>
            <a:ext cx="2207400" cy="45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Player 1: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Zadajte poziciu 1. karty: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x: </a:t>
            </a:r>
            <a:r>
              <a:rPr b="1" lang="sk" sz="1400"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y: </a:t>
            </a:r>
            <a:r>
              <a:rPr b="1" lang="sk" sz="1400"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      1  2  3  4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      -  -  -  -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1  |  *  *  *  *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2  |  *  H     *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3  |     *  *  *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4  |  *  *  *  *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Zadajte poziciu 2. karty: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x: </a:t>
            </a:r>
            <a:r>
              <a:rPr b="1" lang="sk" sz="1400">
                <a:latin typeface="Arial"/>
                <a:ea typeface="Arial"/>
                <a:cs typeface="Arial"/>
                <a:sym typeface="Arial"/>
              </a:rPr>
              <a:t>1</a:t>
            </a:r>
            <a:endParaRPr b="1"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y: </a:t>
            </a:r>
            <a:r>
              <a:rPr b="1" lang="sk" sz="1400">
                <a:latin typeface="Arial"/>
                <a:ea typeface="Arial"/>
                <a:cs typeface="Arial"/>
                <a:sym typeface="Arial"/>
              </a:rPr>
              <a:t>1</a:t>
            </a:r>
            <a:endParaRPr b="1"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      1  2  3  4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      -  -  -  -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1  |  E  *  *  *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2  |  *  H     *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3  |     *  *  *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4  |  *  *  *  * 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5695925" y="187500"/>
            <a:ext cx="2207400" cy="45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Player 2: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Zadajte poziciu 1. karty: 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200">
                <a:latin typeface="Courier New"/>
                <a:ea typeface="Courier New"/>
                <a:cs typeface="Courier New"/>
                <a:sym typeface="Courier New"/>
              </a:rPr>
              <a:t>x: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sk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Google Shape;260;p35"/>
          <p:cNvCxnSpPr/>
          <p:nvPr/>
        </p:nvCxnSpPr>
        <p:spPr>
          <a:xfrm>
            <a:off x="5430350" y="187500"/>
            <a:ext cx="0" cy="476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5"/>
          <p:cNvCxnSpPr/>
          <p:nvPr/>
        </p:nvCxnSpPr>
        <p:spPr>
          <a:xfrm>
            <a:off x="2511600" y="187500"/>
            <a:ext cx="0" cy="476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162725" y="187500"/>
            <a:ext cx="2207400" cy="45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>
                <a:latin typeface="Courier New"/>
                <a:ea typeface="Courier New"/>
                <a:cs typeface="Courier New"/>
                <a:sym typeface="Courier New"/>
              </a:rPr>
              <a:t>Pexeso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>
                <a:latin typeface="Courier New"/>
                <a:ea typeface="Courier New"/>
                <a:cs typeface="Courier New"/>
                <a:sym typeface="Courier New"/>
              </a:rPr>
              <a:t>A: 2x2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>
                <a:latin typeface="Courier New"/>
                <a:ea typeface="Courier New"/>
                <a:cs typeface="Courier New"/>
                <a:sym typeface="Courier New"/>
              </a:rPr>
              <a:t>B: 4x4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>
                <a:latin typeface="Courier New"/>
                <a:ea typeface="Courier New"/>
                <a:cs typeface="Courier New"/>
                <a:sym typeface="Courier New"/>
              </a:rPr>
              <a:t>C: 6x6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k" sz="2400">
                <a:latin typeface="Arial"/>
                <a:ea typeface="Arial"/>
                <a:cs typeface="Arial"/>
                <a:sym typeface="Arial"/>
              </a:rPr>
              <a:t>w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sk">
                <a:latin typeface="Courier New"/>
                <a:ea typeface="Courier New"/>
                <a:cs typeface="Courier New"/>
                <a:sym typeface="Courier New"/>
              </a:rPr>
              <a:t>Process finished with exit code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35"/>
          <p:cNvSpPr txBox="1"/>
          <p:nvPr>
            <p:ph idx="1" type="body"/>
          </p:nvPr>
        </p:nvSpPr>
        <p:spPr>
          <a:xfrm>
            <a:off x="2610650" y="-38350"/>
            <a:ext cx="2601900" cy="48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100">
                <a:latin typeface="Courier New"/>
                <a:ea typeface="Courier New"/>
                <a:cs typeface="Courier New"/>
                <a:sym typeface="Courier New"/>
              </a:rPr>
              <a:t>Pexeso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100">
                <a:latin typeface="Courier New"/>
                <a:ea typeface="Courier New"/>
                <a:cs typeface="Courier New"/>
                <a:sym typeface="Courier New"/>
              </a:rPr>
              <a:t>A: 2x2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100">
                <a:latin typeface="Courier New"/>
                <a:ea typeface="Courier New"/>
                <a:cs typeface="Courier New"/>
                <a:sym typeface="Courier New"/>
              </a:rPr>
              <a:t>B: 4x4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100">
                <a:latin typeface="Courier New"/>
                <a:ea typeface="Courier New"/>
                <a:cs typeface="Courier New"/>
                <a:sym typeface="Courier New"/>
              </a:rPr>
              <a:t>C: 6x6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k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100">
                <a:latin typeface="Courier New"/>
                <a:ea typeface="Courier New"/>
                <a:cs typeface="Courier New"/>
                <a:sym typeface="Courier New"/>
              </a:rPr>
              <a:t>      1  2  3  4 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100">
                <a:latin typeface="Courier New"/>
                <a:ea typeface="Courier New"/>
                <a:cs typeface="Courier New"/>
                <a:sym typeface="Courier New"/>
              </a:rPr>
              <a:t>      -  -  -  -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100">
                <a:latin typeface="Courier New"/>
                <a:ea typeface="Courier New"/>
                <a:cs typeface="Courier New"/>
                <a:sym typeface="Courier New"/>
              </a:rPr>
              <a:t>1  |  *  *  *  * 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100">
                <a:latin typeface="Courier New"/>
                <a:ea typeface="Courier New"/>
                <a:cs typeface="Courier New"/>
                <a:sym typeface="Courier New"/>
              </a:rPr>
              <a:t>2  |  *  *  *  * 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100">
                <a:latin typeface="Courier New"/>
                <a:ea typeface="Courier New"/>
                <a:cs typeface="Courier New"/>
                <a:sym typeface="Courier New"/>
              </a:rPr>
              <a:t>3  |  *  *  *  * 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100">
                <a:latin typeface="Courier New"/>
                <a:ea typeface="Courier New"/>
                <a:cs typeface="Courier New"/>
                <a:sym typeface="Courier New"/>
              </a:rPr>
              <a:t>4  |  *  *  *  * 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100">
                <a:latin typeface="Courier New"/>
                <a:ea typeface="Courier New"/>
                <a:cs typeface="Courier New"/>
                <a:sym typeface="Courier New"/>
              </a:rPr>
              <a:t>Player 1: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100">
                <a:latin typeface="Courier New"/>
                <a:ea typeface="Courier New"/>
                <a:cs typeface="Courier New"/>
                <a:sym typeface="Courier New"/>
              </a:rPr>
              <a:t>Zadajte poziciu 1. karty: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100">
                <a:latin typeface="Courier New"/>
                <a:ea typeface="Courier New"/>
                <a:cs typeface="Courier New"/>
                <a:sym typeface="Courier New"/>
              </a:rPr>
              <a:t>x: </a:t>
            </a:r>
            <a:r>
              <a:rPr b="1" lang="sk" sz="1200">
                <a:latin typeface="Arial"/>
                <a:ea typeface="Arial"/>
                <a:cs typeface="Arial"/>
                <a:sym typeface="Arial"/>
              </a:rPr>
              <a:t>1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100">
                <a:latin typeface="Courier New"/>
                <a:ea typeface="Courier New"/>
                <a:cs typeface="Courier New"/>
                <a:sym typeface="Courier New"/>
              </a:rPr>
              <a:t>y: </a:t>
            </a:r>
            <a:r>
              <a:rPr b="1" lang="sk" sz="1400">
                <a:latin typeface="Arial"/>
                <a:ea typeface="Arial"/>
                <a:cs typeface="Arial"/>
                <a:sym typeface="Arial"/>
              </a:rPr>
              <a:t>3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100">
                <a:latin typeface="Courier New"/>
                <a:ea typeface="Courier New"/>
                <a:cs typeface="Courier New"/>
                <a:sym typeface="Courier New"/>
              </a:rPr>
              <a:t>      1  2  3  4 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100">
                <a:latin typeface="Courier New"/>
                <a:ea typeface="Courier New"/>
                <a:cs typeface="Courier New"/>
                <a:sym typeface="Courier New"/>
              </a:rPr>
              <a:t>      -  -  -  -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100">
                <a:latin typeface="Courier New"/>
                <a:ea typeface="Courier New"/>
                <a:cs typeface="Courier New"/>
                <a:sym typeface="Courier New"/>
              </a:rPr>
              <a:t>1  |  *  *  *  * 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100">
                <a:latin typeface="Courier New"/>
                <a:ea typeface="Courier New"/>
                <a:cs typeface="Courier New"/>
                <a:sym typeface="Courier New"/>
              </a:rPr>
              <a:t>2  |  *  *  *  * 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100">
                <a:latin typeface="Courier New"/>
                <a:ea typeface="Courier New"/>
                <a:cs typeface="Courier New"/>
                <a:sym typeface="Courier New"/>
              </a:rPr>
              <a:t>3  |  G  *  *  * 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100">
                <a:latin typeface="Courier New"/>
                <a:ea typeface="Courier New"/>
                <a:cs typeface="Courier New"/>
                <a:sym typeface="Courier New"/>
              </a:rPr>
              <a:t>4  |  *  *  *  * 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100">
                <a:latin typeface="Courier New"/>
                <a:ea typeface="Courier New"/>
                <a:cs typeface="Courier New"/>
                <a:sym typeface="Courier New"/>
              </a:rPr>
              <a:t>Zadajte poziciu 2. karty: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100">
                <a:latin typeface="Courier New"/>
                <a:ea typeface="Courier New"/>
                <a:cs typeface="Courier New"/>
                <a:sym typeface="Courier New"/>
              </a:rPr>
              <a:t>x: </a:t>
            </a:r>
            <a:r>
              <a:rPr b="1" lang="sk" sz="1400">
                <a:latin typeface="Arial"/>
                <a:ea typeface="Arial"/>
                <a:cs typeface="Arial"/>
                <a:sym typeface="Arial"/>
              </a:rPr>
              <a:t>1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100">
                <a:latin typeface="Courier New"/>
                <a:ea typeface="Courier New"/>
                <a:cs typeface="Courier New"/>
                <a:sym typeface="Courier New"/>
              </a:rPr>
              <a:t>y: </a:t>
            </a:r>
            <a:r>
              <a:rPr b="1" lang="sk" sz="1400">
                <a:latin typeface="Arial"/>
                <a:ea typeface="Arial"/>
                <a:cs typeface="Arial"/>
                <a:sym typeface="Arial"/>
              </a:rPr>
              <a:t>3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100">
                <a:latin typeface="Courier New"/>
                <a:ea typeface="Courier New"/>
                <a:cs typeface="Courier New"/>
                <a:sym typeface="Courier New"/>
              </a:rPr>
              <a:t>Tato karta uz je otocena!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5695925" y="130800"/>
            <a:ext cx="2985000" cy="48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Pexeso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A: 2x2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B: 4x4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C: 6x6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k" sz="1200">
                <a:latin typeface="Arial"/>
                <a:ea typeface="Arial"/>
                <a:cs typeface="Arial"/>
                <a:sym typeface="Arial"/>
              </a:rPr>
              <a:t>b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      1  2  3  4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      -  -  -  -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1  |  *  *  *  *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2  |  *  *  *  *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3  |  *  *  *  *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4  |  *  *  *  *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Player 1: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Zadajte poziciu 1. karty: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x: </a:t>
            </a:r>
            <a:r>
              <a:rPr b="1" lang="sk" sz="1400">
                <a:latin typeface="Arial"/>
                <a:ea typeface="Arial"/>
                <a:cs typeface="Arial"/>
                <a:sym typeface="Arial"/>
              </a:rPr>
              <a:t>5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y: </a:t>
            </a:r>
            <a:r>
              <a:rPr b="1" lang="sk" sz="1400"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Zle suradnice!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x: </a:t>
            </a:r>
            <a:r>
              <a:rPr b="1" lang="sk" sz="1400">
                <a:latin typeface="Arial"/>
                <a:ea typeface="Arial"/>
                <a:cs typeface="Arial"/>
                <a:sym typeface="Arial"/>
              </a:rPr>
              <a:t>3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" sz="1400">
                <a:latin typeface="Courier New"/>
                <a:ea typeface="Courier New"/>
                <a:cs typeface="Courier New"/>
                <a:sym typeface="Courier New"/>
              </a:rPr>
              <a:t>y: </a:t>
            </a:r>
            <a:r>
              <a:rPr b="1" lang="sk" sz="1400">
                <a:latin typeface="Arial"/>
                <a:ea typeface="Arial"/>
                <a:cs typeface="Arial"/>
                <a:sym typeface="Arial"/>
              </a:rPr>
              <a:t>4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7200"/>
              <a:t>Dakujeme za pozornost</a:t>
            </a: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088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sk" sz="6000"/>
              <a:t>Analýza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024175"/>
            <a:ext cx="8520600" cy="39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sk" sz="2800">
                <a:latin typeface="Calibri"/>
                <a:ea typeface="Calibri"/>
                <a:cs typeface="Calibri"/>
                <a:sym typeface="Calibri"/>
              </a:rPr>
              <a:t>Vstupné premenné:   </a:t>
            </a:r>
            <a:r>
              <a:rPr lang="sk" sz="2400">
                <a:latin typeface="Calibri"/>
                <a:ea typeface="Calibri"/>
                <a:cs typeface="Calibri"/>
                <a:sym typeface="Calibri"/>
              </a:rPr>
              <a:t> b, x, 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sk" sz="2800">
                <a:latin typeface="Calibri"/>
                <a:ea typeface="Calibri"/>
                <a:cs typeface="Calibri"/>
                <a:sym typeface="Calibri"/>
              </a:rPr>
              <a:t>Výstupné premenné:  </a:t>
            </a:r>
            <a:r>
              <a:rPr lang="sk" sz="2400">
                <a:latin typeface="Calibri"/>
                <a:ea typeface="Calibri"/>
                <a:cs typeface="Calibri"/>
                <a:sym typeface="Calibri"/>
              </a:rPr>
              <a:t>body1, body2, pole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sk" sz="2800">
                <a:latin typeface="Calibri"/>
                <a:ea typeface="Calibri"/>
                <a:cs typeface="Calibri"/>
                <a:sym typeface="Calibri"/>
              </a:rPr>
              <a:t>Pomocné premenné: </a:t>
            </a:r>
            <a:r>
              <a:rPr lang="sk" sz="2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k" sz="2400">
                <a:latin typeface="Calibri"/>
                <a:ea typeface="Calibri"/>
                <a:cs typeface="Calibri"/>
                <a:sym typeface="Calibri"/>
              </a:rPr>
              <a:t>x1, y2, hraIde, onTurn, koniec,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sk" sz="2400"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sk" sz="1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k" sz="2400">
                <a:latin typeface="Calibri"/>
                <a:ea typeface="Calibri"/>
                <a:cs typeface="Calibri"/>
                <a:sym typeface="Calibri"/>
              </a:rPr>
              <a:t>                                         spravne, i, z, X, 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sk" sz="2800">
                <a:latin typeface="Calibri"/>
                <a:ea typeface="Calibri"/>
                <a:cs typeface="Calibri"/>
                <a:sym typeface="Calibri"/>
              </a:rPr>
              <a:t>Počiatočné hodnoty:   </a:t>
            </a:r>
            <a:r>
              <a:rPr i="1" lang="sk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sk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-1, </a:t>
            </a:r>
            <a:r>
              <a:rPr i="1" lang="sk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sk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-1, </a:t>
            </a:r>
            <a:r>
              <a:rPr i="1" lang="sk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x1 </a:t>
            </a:r>
            <a:r>
              <a:rPr lang="sk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-1, </a:t>
            </a:r>
            <a:r>
              <a:rPr i="1" lang="sk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y1 </a:t>
            </a:r>
            <a:r>
              <a:rPr lang="sk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-1, body1 = 0,              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sk" sz="2800">
                <a:latin typeface="Calibri"/>
                <a:ea typeface="Calibri"/>
                <a:cs typeface="Calibri"/>
                <a:sym typeface="Calibri"/>
              </a:rPr>
              <a:t>                                           </a:t>
            </a:r>
            <a:r>
              <a:rPr lang="sk" sz="2400">
                <a:latin typeface="Calibri"/>
                <a:ea typeface="Calibri"/>
                <a:cs typeface="Calibri"/>
                <a:sym typeface="Calibri"/>
              </a:rPr>
              <a:t>body2 = 0, hraIde = true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346675"/>
            <a:ext cx="8520600" cy="423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sk" sz="2800">
                <a:latin typeface="Calibri"/>
                <a:ea typeface="Calibri"/>
                <a:cs typeface="Calibri"/>
                <a:sym typeface="Calibri"/>
              </a:rPr>
              <a:t>Testy: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sk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sk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b="1" lang="sk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b="1"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b="1" lang="sk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 </a:t>
            </a:r>
            <a:r>
              <a:rPr b="1" lang="sk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pole</a:t>
            </a:r>
            <a:r>
              <a:rPr b="1"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sk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 </a:t>
            </a:r>
            <a:r>
              <a:rPr b="1"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b="1" lang="sk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b="1" lang="sk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b="1"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b="1" lang="sk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 </a:t>
            </a:r>
            <a:r>
              <a:rPr b="1" lang="sk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pole</a:t>
            </a:r>
            <a:r>
              <a:rPr b="1"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sk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System.</a:t>
            </a:r>
            <a:r>
              <a:rPr b="1" lang="sk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"Zle suradnice!"</a:t>
            </a:r>
            <a:r>
              <a:rPr b="1"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sk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 if</a:t>
            </a:r>
            <a:r>
              <a:rPr b="1"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sk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pole</a:t>
            </a:r>
            <a:r>
              <a:rPr b="1"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sk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1" lang="sk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b="1" lang="sk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b="1"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System.</a:t>
            </a:r>
            <a:r>
              <a:rPr b="1" lang="sk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"Tato karta uz bola uhadnuta!"</a:t>
            </a:r>
            <a:r>
              <a:rPr b="1"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sk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 if</a:t>
            </a:r>
            <a:r>
              <a:rPr b="1"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sk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lang="sk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x1 </a:t>
            </a:r>
            <a:r>
              <a:rPr b="1"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 </a:t>
            </a:r>
            <a:r>
              <a:rPr b="1" lang="sk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lang="sk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y1</a:t>
            </a:r>
            <a:r>
              <a:rPr b="1"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b="1" lang="sk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sk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"Tato karta uz je otocena!"</a:t>
            </a:r>
            <a:r>
              <a:rPr b="1"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sk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b="1"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spravne = </a:t>
            </a:r>
            <a:r>
              <a:rPr b="1" lang="sk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sk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9600"/>
              <a:t>Diagram</a:t>
            </a:r>
            <a:endParaRPr sz="9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3025641" y="213713"/>
            <a:ext cx="2356800" cy="5814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2510192" y="989004"/>
            <a:ext cx="3387000" cy="7104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pocPar = </a:t>
            </a:r>
            <a:r>
              <a:rPr b="0" i="1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pole</a:t>
            </a: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[0].length / 2 * </a:t>
            </a:r>
            <a:r>
              <a:rPr b="0" i="1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pole</a:t>
            </a: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.length;</a:t>
            </a:r>
            <a:endParaRPr/>
          </a:p>
        </p:txBody>
      </p:sp>
      <p:cxnSp>
        <p:nvCxnSpPr>
          <p:cNvPr id="92" name="Google Shape;92;p18"/>
          <p:cNvCxnSpPr>
            <a:stCxn id="90" idx="4"/>
            <a:endCxn id="91" idx="0"/>
          </p:cNvCxnSpPr>
          <p:nvPr/>
        </p:nvCxnSpPr>
        <p:spPr>
          <a:xfrm flipH="1">
            <a:off x="4203741" y="795113"/>
            <a:ext cx="300" cy="193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3" name="Google Shape;93;p18"/>
          <p:cNvSpPr/>
          <p:nvPr/>
        </p:nvSpPr>
        <p:spPr>
          <a:xfrm>
            <a:off x="1773837" y="2151942"/>
            <a:ext cx="4786200" cy="5169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 i = 65,z = 0; i &lt; pocPar + 65; i++, z++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2362921" y="2927233"/>
            <a:ext cx="3681600" cy="8400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 y =rn.nextInt(</a:t>
            </a:r>
            <a:r>
              <a:rPr b="0" i="1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pole</a:t>
            </a: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.length);</a:t>
            </a:r>
            <a:b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 x=rn.nextInt(</a:t>
            </a:r>
            <a:r>
              <a:rPr b="0" i="1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pole</a:t>
            </a: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.length);</a:t>
            </a:r>
            <a:endParaRPr/>
          </a:p>
        </p:txBody>
      </p:sp>
      <p:cxnSp>
        <p:nvCxnSpPr>
          <p:cNvPr id="95" name="Google Shape;95;p18"/>
          <p:cNvCxnSpPr>
            <a:stCxn id="91" idx="2"/>
          </p:cNvCxnSpPr>
          <p:nvPr/>
        </p:nvCxnSpPr>
        <p:spPr>
          <a:xfrm flipH="1">
            <a:off x="4202192" y="1699404"/>
            <a:ext cx="1500" cy="452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" name="Google Shape;96;p18"/>
          <p:cNvCxnSpPr>
            <a:endCxn id="94" idx="0"/>
          </p:cNvCxnSpPr>
          <p:nvPr/>
        </p:nvCxnSpPr>
        <p:spPr>
          <a:xfrm flipH="1">
            <a:off x="4203721" y="2668633"/>
            <a:ext cx="1500" cy="258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7" name="Google Shape;97;p18"/>
          <p:cNvCxnSpPr>
            <a:stCxn id="94" idx="2"/>
            <a:endCxn id="98" idx="0"/>
          </p:cNvCxnSpPr>
          <p:nvPr/>
        </p:nvCxnSpPr>
        <p:spPr>
          <a:xfrm>
            <a:off x="4203721" y="3767233"/>
            <a:ext cx="300" cy="452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8" name="Google Shape;98;p18"/>
          <p:cNvSpPr/>
          <p:nvPr/>
        </p:nvSpPr>
        <p:spPr>
          <a:xfrm>
            <a:off x="3761996" y="4219386"/>
            <a:ext cx="884100" cy="7104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374763" y="1570473"/>
            <a:ext cx="736200" cy="5814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8"/>
          <p:cNvCxnSpPr>
            <a:stCxn id="99" idx="4"/>
            <a:endCxn id="93" idx="3"/>
          </p:cNvCxnSpPr>
          <p:nvPr/>
        </p:nvCxnSpPr>
        <p:spPr>
          <a:xfrm flipH="1" rot="-5400000">
            <a:off x="1129113" y="1765623"/>
            <a:ext cx="258600" cy="10311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1" name="Google Shape;101;p18"/>
          <p:cNvSpPr/>
          <p:nvPr/>
        </p:nvSpPr>
        <p:spPr>
          <a:xfrm>
            <a:off x="7149230" y="3121056"/>
            <a:ext cx="1620000" cy="6459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8"/>
          <p:cNvCxnSpPr>
            <a:stCxn id="93" idx="0"/>
            <a:endCxn id="101" idx="0"/>
          </p:cNvCxnSpPr>
          <p:nvPr/>
        </p:nvCxnSpPr>
        <p:spPr>
          <a:xfrm>
            <a:off x="6560037" y="2410392"/>
            <a:ext cx="1399200" cy="7107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1700055" y="2212046"/>
            <a:ext cx="2494200" cy="8013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i--</a:t>
            </a:r>
            <a:r>
              <a:rPr lang="sk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z--;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continue;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1388300" y="663322"/>
            <a:ext cx="3117600" cy="1388700"/>
          </a:xfrm>
          <a:prstGeom prst="diamond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pole</a:t>
            </a: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[y][x] &gt;= 65 &amp;&amp; </a:t>
            </a:r>
            <a:r>
              <a:rPr b="0" i="1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pole</a:t>
            </a: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[y][x] &lt;= 90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2557381" y="75875"/>
            <a:ext cx="779100" cy="4803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9"/>
          <p:cNvCxnSpPr>
            <a:stCxn id="109" idx="4"/>
            <a:endCxn id="108" idx="0"/>
          </p:cNvCxnSpPr>
          <p:nvPr/>
        </p:nvCxnSpPr>
        <p:spPr>
          <a:xfrm>
            <a:off x="2946931" y="556175"/>
            <a:ext cx="300" cy="107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1" name="Google Shape;111;p19"/>
          <p:cNvCxnSpPr>
            <a:stCxn id="108" idx="2"/>
            <a:endCxn id="107" idx="0"/>
          </p:cNvCxnSpPr>
          <p:nvPr/>
        </p:nvCxnSpPr>
        <p:spPr>
          <a:xfrm>
            <a:off x="2947100" y="2052022"/>
            <a:ext cx="0" cy="159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2" name="Google Shape;112;p19"/>
          <p:cNvSpPr txBox="1"/>
          <p:nvPr/>
        </p:nvSpPr>
        <p:spPr>
          <a:xfrm>
            <a:off x="3207063" y="1860534"/>
            <a:ext cx="3276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4394366" y="698472"/>
            <a:ext cx="2781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207298" y="1945025"/>
            <a:ext cx="2025900" cy="4803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sk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pole</a:t>
            </a:r>
            <a:r>
              <a:rPr lang="sk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[y][x] = (char)i;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19"/>
          <p:cNvCxnSpPr>
            <a:stCxn id="108" idx="3"/>
            <a:endCxn id="114" idx="0"/>
          </p:cNvCxnSpPr>
          <p:nvPr/>
        </p:nvCxnSpPr>
        <p:spPr>
          <a:xfrm>
            <a:off x="4505900" y="1357672"/>
            <a:ext cx="1714200" cy="5874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6" name="Google Shape;116;p19"/>
          <p:cNvSpPr/>
          <p:nvPr/>
        </p:nvSpPr>
        <p:spPr>
          <a:xfrm>
            <a:off x="1933871" y="3280131"/>
            <a:ext cx="2025900" cy="961500"/>
          </a:xfrm>
          <a:prstGeom prst="diamond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 % 2 == 0</a:t>
            </a:r>
            <a:endParaRPr/>
          </a:p>
        </p:txBody>
      </p:sp>
      <p:cxnSp>
        <p:nvCxnSpPr>
          <p:cNvPr id="117" name="Google Shape;117;p19"/>
          <p:cNvCxnSpPr>
            <a:stCxn id="107" idx="2"/>
            <a:endCxn id="116" idx="0"/>
          </p:cNvCxnSpPr>
          <p:nvPr/>
        </p:nvCxnSpPr>
        <p:spPr>
          <a:xfrm flipH="1">
            <a:off x="2946855" y="3013346"/>
            <a:ext cx="300" cy="266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8" name="Google Shape;118;p19"/>
          <p:cNvCxnSpPr>
            <a:stCxn id="114" idx="2"/>
          </p:cNvCxnSpPr>
          <p:nvPr/>
        </p:nvCxnSpPr>
        <p:spPr>
          <a:xfrm rot="5400000">
            <a:off x="4236798" y="1135475"/>
            <a:ext cx="693600" cy="32733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19"/>
          <p:cNvSpPr/>
          <p:nvPr/>
        </p:nvSpPr>
        <p:spPr>
          <a:xfrm>
            <a:off x="2089749" y="4401621"/>
            <a:ext cx="1714500" cy="427200"/>
          </a:xfrm>
          <a:prstGeom prst="rect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i--;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9"/>
          <p:cNvCxnSpPr>
            <a:stCxn id="116" idx="2"/>
            <a:endCxn id="119" idx="0"/>
          </p:cNvCxnSpPr>
          <p:nvPr/>
        </p:nvCxnSpPr>
        <p:spPr>
          <a:xfrm>
            <a:off x="2946821" y="4241631"/>
            <a:ext cx="300" cy="159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1" name="Google Shape;121;p19"/>
          <p:cNvSpPr txBox="1"/>
          <p:nvPr/>
        </p:nvSpPr>
        <p:spPr>
          <a:xfrm>
            <a:off x="3258829" y="4081195"/>
            <a:ext cx="3276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7233705" y="4134600"/>
            <a:ext cx="701400" cy="4272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19"/>
          <p:cNvCxnSpPr>
            <a:stCxn id="119" idx="2"/>
            <a:endCxn id="122" idx="0"/>
          </p:cNvCxnSpPr>
          <p:nvPr/>
        </p:nvCxnSpPr>
        <p:spPr>
          <a:xfrm rot="-5400000">
            <a:off x="4918599" y="2163021"/>
            <a:ext cx="694200" cy="4637400"/>
          </a:xfrm>
          <a:prstGeom prst="bentConnector5">
            <a:avLst>
              <a:gd fmla="val -25638" name="adj1"/>
              <a:gd fmla="val 54930" name="adj2"/>
              <a:gd fmla="val 153563" name="adj3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4" name="Google Shape;124;p19"/>
          <p:cNvCxnSpPr>
            <a:stCxn id="116" idx="3"/>
          </p:cNvCxnSpPr>
          <p:nvPr/>
        </p:nvCxnSpPr>
        <p:spPr>
          <a:xfrm>
            <a:off x="3959771" y="3760881"/>
            <a:ext cx="1578000" cy="2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19"/>
          <p:cNvSpPr txBox="1"/>
          <p:nvPr/>
        </p:nvSpPr>
        <p:spPr>
          <a:xfrm>
            <a:off x="4116155" y="3440344"/>
            <a:ext cx="2781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1315036" y="77825"/>
            <a:ext cx="1694100" cy="4380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1043961" y="734472"/>
            <a:ext cx="2236500" cy="382800"/>
          </a:xfrm>
          <a:prstGeom prst="parallelogram">
            <a:avLst>
              <a:gd fmla="val 25000" name="adj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"       "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705118" y="1391119"/>
            <a:ext cx="3253200" cy="438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 i = 0; i &lt; </a:t>
            </a:r>
            <a:r>
              <a:rPr b="0" i="1" lang="sk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pole</a:t>
            </a:r>
            <a:r>
              <a:rPr b="0" i="0" lang="sk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.length; i++</a:t>
            </a:r>
            <a:endParaRPr b="0" i="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20"/>
          <p:cNvCxnSpPr>
            <a:stCxn id="130" idx="4"/>
            <a:endCxn id="131" idx="0"/>
          </p:cNvCxnSpPr>
          <p:nvPr/>
        </p:nvCxnSpPr>
        <p:spPr>
          <a:xfrm>
            <a:off x="2162086" y="515825"/>
            <a:ext cx="0" cy="218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4" name="Google Shape;134;p20"/>
          <p:cNvCxnSpPr>
            <a:stCxn id="131" idx="4"/>
          </p:cNvCxnSpPr>
          <p:nvPr/>
        </p:nvCxnSpPr>
        <p:spPr>
          <a:xfrm>
            <a:off x="2162211" y="1117272"/>
            <a:ext cx="34200" cy="273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5" name="Google Shape;135;p20"/>
          <p:cNvSpPr/>
          <p:nvPr/>
        </p:nvSpPr>
        <p:spPr>
          <a:xfrm>
            <a:off x="976193" y="2047766"/>
            <a:ext cx="2439900" cy="438000"/>
          </a:xfrm>
          <a:prstGeom prst="parallelogram">
            <a:avLst>
              <a:gd fmla="val 25000" name="adj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(i + 1) + "  "</a:t>
            </a:r>
            <a:endParaRPr/>
          </a:p>
        </p:txBody>
      </p:sp>
      <p:cxnSp>
        <p:nvCxnSpPr>
          <p:cNvPr id="136" name="Google Shape;136;p20"/>
          <p:cNvCxnSpPr>
            <a:endCxn id="135" idx="0"/>
          </p:cNvCxnSpPr>
          <p:nvPr/>
        </p:nvCxnSpPr>
        <p:spPr>
          <a:xfrm>
            <a:off x="2196143" y="1774466"/>
            <a:ext cx="0" cy="273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7" name="Google Shape;137;p20"/>
          <p:cNvCxnSpPr>
            <a:stCxn id="135" idx="4"/>
            <a:endCxn id="132" idx="3"/>
          </p:cNvCxnSpPr>
          <p:nvPr/>
        </p:nvCxnSpPr>
        <p:spPr>
          <a:xfrm flipH="1" rot="5400000">
            <a:off x="1012793" y="1302416"/>
            <a:ext cx="875700" cy="1491000"/>
          </a:xfrm>
          <a:prstGeom prst="bentConnector4">
            <a:avLst>
              <a:gd fmla="val -20671" name="adj1"/>
              <a:gd fmla="val 115023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8" name="Google Shape;138;p20"/>
          <p:cNvSpPr/>
          <p:nvPr/>
        </p:nvSpPr>
        <p:spPr>
          <a:xfrm>
            <a:off x="1450573" y="3032736"/>
            <a:ext cx="1897500" cy="438000"/>
          </a:xfrm>
          <a:prstGeom prst="parallelogram">
            <a:avLst>
              <a:gd fmla="val 25000" name="adj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"\n   "</a:t>
            </a:r>
            <a:endParaRPr/>
          </a:p>
        </p:txBody>
      </p:sp>
      <p:cxnSp>
        <p:nvCxnSpPr>
          <p:cNvPr id="139" name="Google Shape;139;p20"/>
          <p:cNvCxnSpPr>
            <a:stCxn id="132" idx="0"/>
            <a:endCxn id="138" idx="0"/>
          </p:cNvCxnSpPr>
          <p:nvPr/>
        </p:nvCxnSpPr>
        <p:spPr>
          <a:xfrm flipH="1">
            <a:off x="2399218" y="1610119"/>
            <a:ext cx="1559100" cy="1422600"/>
          </a:xfrm>
          <a:prstGeom prst="bentConnector4">
            <a:avLst>
              <a:gd fmla="val -14380" name="adj1"/>
              <a:gd fmla="val 57689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0" name="Google Shape;140;p20"/>
          <p:cNvSpPr/>
          <p:nvPr/>
        </p:nvSpPr>
        <p:spPr>
          <a:xfrm>
            <a:off x="772887" y="3689383"/>
            <a:ext cx="3456000" cy="3828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 i = 0; i &lt; </a:t>
            </a:r>
            <a:r>
              <a:rPr b="0" i="1" lang="sk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pole</a:t>
            </a:r>
            <a:r>
              <a:rPr b="0" i="0" lang="sk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.length; i++</a:t>
            </a:r>
            <a:endParaRPr b="0" i="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20"/>
          <p:cNvCxnSpPr>
            <a:stCxn id="138" idx="4"/>
          </p:cNvCxnSpPr>
          <p:nvPr/>
        </p:nvCxnSpPr>
        <p:spPr>
          <a:xfrm>
            <a:off x="2399323" y="3470736"/>
            <a:ext cx="0" cy="218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2" name="Google Shape;142;p20"/>
          <p:cNvSpPr/>
          <p:nvPr/>
        </p:nvSpPr>
        <p:spPr>
          <a:xfrm>
            <a:off x="1179498" y="4346030"/>
            <a:ext cx="2439900" cy="382800"/>
          </a:xfrm>
          <a:prstGeom prst="parallelogram">
            <a:avLst>
              <a:gd fmla="val 25000" name="adj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"-  "</a:t>
            </a:r>
            <a:endParaRPr/>
          </a:p>
        </p:txBody>
      </p:sp>
      <p:cxnSp>
        <p:nvCxnSpPr>
          <p:cNvPr id="143" name="Google Shape;143;p20"/>
          <p:cNvCxnSpPr>
            <a:endCxn id="142" idx="0"/>
          </p:cNvCxnSpPr>
          <p:nvPr/>
        </p:nvCxnSpPr>
        <p:spPr>
          <a:xfrm>
            <a:off x="2399448" y="4072730"/>
            <a:ext cx="0" cy="273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4" name="Google Shape;144;p20"/>
          <p:cNvCxnSpPr>
            <a:stCxn id="142" idx="3"/>
            <a:endCxn id="140" idx="3"/>
          </p:cNvCxnSpPr>
          <p:nvPr/>
        </p:nvCxnSpPr>
        <p:spPr>
          <a:xfrm flipH="1" rot="5400000">
            <a:off x="1138248" y="3515480"/>
            <a:ext cx="848100" cy="1578600"/>
          </a:xfrm>
          <a:prstGeom prst="bentConnector4">
            <a:avLst>
              <a:gd fmla="val -21337" name="adj1"/>
              <a:gd fmla="val 114293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5" name="Google Shape;145;p20"/>
          <p:cNvCxnSpPr>
            <a:stCxn id="140" idx="0"/>
            <a:endCxn id="146" idx="0"/>
          </p:cNvCxnSpPr>
          <p:nvPr/>
        </p:nvCxnSpPr>
        <p:spPr>
          <a:xfrm flipH="1" rot="10800000">
            <a:off x="4228887" y="515683"/>
            <a:ext cx="2541600" cy="3365100"/>
          </a:xfrm>
          <a:prstGeom prst="bentConnector4">
            <a:avLst>
              <a:gd fmla="val 28002" name="adj1"/>
              <a:gd fmla="val 105374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6" name="Google Shape;146;p20"/>
          <p:cNvSpPr/>
          <p:nvPr/>
        </p:nvSpPr>
        <p:spPr>
          <a:xfrm>
            <a:off x="5652226" y="515590"/>
            <a:ext cx="2236500" cy="273300"/>
          </a:xfrm>
          <a:prstGeom prst="parallelogram">
            <a:avLst>
              <a:gd fmla="val 25000" name="adj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6465449" y="1445840"/>
            <a:ext cx="609900" cy="4380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20"/>
          <p:cNvCxnSpPr>
            <a:stCxn id="146" idx="4"/>
            <a:endCxn id="147" idx="0"/>
          </p:cNvCxnSpPr>
          <p:nvPr/>
        </p:nvCxnSpPr>
        <p:spPr>
          <a:xfrm>
            <a:off x="6770476" y="788890"/>
            <a:ext cx="0" cy="657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9" name="Google Shape;149;p20"/>
          <p:cNvSpPr txBox="1"/>
          <p:nvPr/>
        </p:nvSpPr>
        <p:spPr>
          <a:xfrm>
            <a:off x="6162300" y="444800"/>
            <a:ext cx="20517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nový riadok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/>
          <p:nvPr/>
        </p:nvSpPr>
        <p:spPr>
          <a:xfrm>
            <a:off x="2624231" y="63675"/>
            <a:ext cx="628500" cy="4032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895322" y="639564"/>
            <a:ext cx="4086300" cy="403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 Y = 0; Y &lt; </a:t>
            </a:r>
            <a:r>
              <a:rPr b="0" i="1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pole</a:t>
            </a: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.length; Y++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1524016" y="1273041"/>
            <a:ext cx="2671800" cy="403200"/>
          </a:xfrm>
          <a:prstGeom prst="parallelogram">
            <a:avLst>
              <a:gd fmla="val 25000" name="adj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(Y + 1) + "| "</a:t>
            </a:r>
            <a:endParaRPr/>
          </a:p>
        </p:txBody>
      </p:sp>
      <p:cxnSp>
        <p:nvCxnSpPr>
          <p:cNvPr id="157" name="Google Shape;157;p21"/>
          <p:cNvCxnSpPr>
            <a:stCxn id="154" idx="4"/>
          </p:cNvCxnSpPr>
          <p:nvPr/>
        </p:nvCxnSpPr>
        <p:spPr>
          <a:xfrm>
            <a:off x="2938481" y="466875"/>
            <a:ext cx="0" cy="172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8" name="Google Shape;158;p21"/>
          <p:cNvCxnSpPr>
            <a:endCxn id="156" idx="1"/>
          </p:cNvCxnSpPr>
          <p:nvPr/>
        </p:nvCxnSpPr>
        <p:spPr>
          <a:xfrm flipH="1">
            <a:off x="2910316" y="927741"/>
            <a:ext cx="10200" cy="345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9" name="Google Shape;159;p21"/>
          <p:cNvSpPr/>
          <p:nvPr/>
        </p:nvSpPr>
        <p:spPr>
          <a:xfrm>
            <a:off x="816735" y="1906518"/>
            <a:ext cx="4400700" cy="403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 X = 0; X &lt; </a:t>
            </a:r>
            <a:r>
              <a:rPr b="0" i="1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pole</a:t>
            </a: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[Y].length; X++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21"/>
          <p:cNvCxnSpPr>
            <a:stCxn id="156" idx="4"/>
          </p:cNvCxnSpPr>
          <p:nvPr/>
        </p:nvCxnSpPr>
        <p:spPr>
          <a:xfrm>
            <a:off x="2859916" y="1676241"/>
            <a:ext cx="0" cy="230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1" name="Google Shape;161;p21"/>
          <p:cNvSpPr/>
          <p:nvPr/>
        </p:nvSpPr>
        <p:spPr>
          <a:xfrm>
            <a:off x="973909" y="2539996"/>
            <a:ext cx="3929400" cy="1439400"/>
          </a:xfrm>
          <a:prstGeom prst="diamond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sk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b="0" i="0" lang="sk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== Y &amp;&amp; </a:t>
            </a:r>
            <a:r>
              <a:rPr b="0" i="1" lang="sk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b="0" i="0" lang="sk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== X) || (</a:t>
            </a:r>
            <a:r>
              <a:rPr b="0" i="1" lang="sk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y1 </a:t>
            </a:r>
            <a:r>
              <a:rPr b="0" i="0" lang="sk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== Y &amp;&amp; </a:t>
            </a:r>
            <a:r>
              <a:rPr b="0" i="1" lang="sk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x1 </a:t>
            </a:r>
            <a:r>
              <a:rPr b="0" i="0" lang="sk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== X) || </a:t>
            </a:r>
            <a:r>
              <a:rPr b="0" i="1" lang="sk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pole</a:t>
            </a:r>
            <a:r>
              <a:rPr b="0" i="0" lang="sk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[Y][X] == ' '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1602603" y="4152483"/>
            <a:ext cx="2671800" cy="345300"/>
          </a:xfrm>
          <a:prstGeom prst="parallelogram">
            <a:avLst>
              <a:gd fmla="val 25000" name="adj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pole</a:t>
            </a: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[Y][X] + "  "</a:t>
            </a:r>
            <a:endParaRPr/>
          </a:p>
        </p:txBody>
      </p:sp>
      <p:cxnSp>
        <p:nvCxnSpPr>
          <p:cNvPr id="163" name="Google Shape;163;p21"/>
          <p:cNvCxnSpPr>
            <a:endCxn id="161" idx="0"/>
          </p:cNvCxnSpPr>
          <p:nvPr/>
        </p:nvCxnSpPr>
        <p:spPr>
          <a:xfrm>
            <a:off x="2938609" y="2309596"/>
            <a:ext cx="0" cy="230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4" name="Google Shape;164;p21"/>
          <p:cNvCxnSpPr>
            <a:stCxn id="161" idx="2"/>
            <a:endCxn id="162" idx="0"/>
          </p:cNvCxnSpPr>
          <p:nvPr/>
        </p:nvCxnSpPr>
        <p:spPr>
          <a:xfrm>
            <a:off x="2938609" y="3979396"/>
            <a:ext cx="0" cy="173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5" name="Google Shape;165;p21"/>
          <p:cNvSpPr/>
          <p:nvPr/>
        </p:nvSpPr>
        <p:spPr>
          <a:xfrm>
            <a:off x="6474985" y="2539996"/>
            <a:ext cx="2043300" cy="288000"/>
          </a:xfrm>
          <a:prstGeom prst="parallelogram">
            <a:avLst>
              <a:gd fmla="val 25000" name="adj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4588902" y="3749361"/>
            <a:ext cx="2436300" cy="345300"/>
          </a:xfrm>
          <a:prstGeom prst="parallelogram">
            <a:avLst>
              <a:gd fmla="val 25000" name="adj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"*  "</a:t>
            </a:r>
            <a:endParaRPr/>
          </a:p>
        </p:txBody>
      </p:sp>
      <p:cxnSp>
        <p:nvCxnSpPr>
          <p:cNvPr id="167" name="Google Shape;167;p21"/>
          <p:cNvCxnSpPr>
            <a:stCxn id="161" idx="3"/>
            <a:endCxn id="166" idx="0"/>
          </p:cNvCxnSpPr>
          <p:nvPr/>
        </p:nvCxnSpPr>
        <p:spPr>
          <a:xfrm>
            <a:off x="4903309" y="3259696"/>
            <a:ext cx="903600" cy="4896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8" name="Google Shape;168;p21"/>
          <p:cNvCxnSpPr>
            <a:stCxn id="162" idx="4"/>
            <a:endCxn id="159" idx="3"/>
          </p:cNvCxnSpPr>
          <p:nvPr/>
        </p:nvCxnSpPr>
        <p:spPr>
          <a:xfrm flipH="1" rot="5400000">
            <a:off x="682653" y="2241933"/>
            <a:ext cx="2389800" cy="2121900"/>
          </a:xfrm>
          <a:prstGeom prst="bentConnector4">
            <a:avLst>
              <a:gd fmla="val -7969" name="adj1"/>
              <a:gd fmla="val 112244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9" name="Google Shape;169;p21"/>
          <p:cNvCxnSpPr>
            <a:stCxn id="166" idx="3"/>
          </p:cNvCxnSpPr>
          <p:nvPr/>
        </p:nvCxnSpPr>
        <p:spPr>
          <a:xfrm rot="5400000">
            <a:off x="4059139" y="2978811"/>
            <a:ext cx="588900" cy="28206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21"/>
          <p:cNvSpPr txBox="1"/>
          <p:nvPr/>
        </p:nvSpPr>
        <p:spPr>
          <a:xfrm>
            <a:off x="3095752" y="3864539"/>
            <a:ext cx="327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sk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4981836" y="2885529"/>
            <a:ext cx="2787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21"/>
          <p:cNvCxnSpPr>
            <a:stCxn id="159" idx="0"/>
            <a:endCxn id="165" idx="0"/>
          </p:cNvCxnSpPr>
          <p:nvPr/>
        </p:nvCxnSpPr>
        <p:spPr>
          <a:xfrm>
            <a:off x="5217435" y="2108118"/>
            <a:ext cx="2279100" cy="4320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3" name="Google Shape;173;p21"/>
          <p:cNvCxnSpPr>
            <a:stCxn id="165" idx="4"/>
            <a:endCxn id="155" idx="3"/>
          </p:cNvCxnSpPr>
          <p:nvPr/>
        </p:nvCxnSpPr>
        <p:spPr>
          <a:xfrm flipH="1" rot="5400000">
            <a:off x="3202585" y="-1466054"/>
            <a:ext cx="1986900" cy="6601200"/>
          </a:xfrm>
          <a:prstGeom prst="bentConnector4">
            <a:avLst>
              <a:gd fmla="val -107636" name="adj1"/>
              <a:gd fmla="val 110671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4" name="Google Shape;174;p21"/>
          <p:cNvSpPr/>
          <p:nvPr/>
        </p:nvSpPr>
        <p:spPr>
          <a:xfrm>
            <a:off x="5846291" y="1330630"/>
            <a:ext cx="2200500" cy="403200"/>
          </a:xfrm>
          <a:prstGeom prst="ellipse">
            <a:avLst/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k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21"/>
          <p:cNvCxnSpPr>
            <a:stCxn id="155" idx="0"/>
            <a:endCxn id="174" idx="0"/>
          </p:cNvCxnSpPr>
          <p:nvPr/>
        </p:nvCxnSpPr>
        <p:spPr>
          <a:xfrm>
            <a:off x="4981622" y="841164"/>
            <a:ext cx="1965000" cy="4896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6" name="Google Shape;176;p21"/>
          <p:cNvSpPr txBox="1"/>
          <p:nvPr/>
        </p:nvSpPr>
        <p:spPr>
          <a:xfrm>
            <a:off x="6946625" y="2462400"/>
            <a:ext cx="20517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nový riadok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