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3" r:id="rId6"/>
    <p:sldId id="266" r:id="rId7"/>
    <p:sldId id="267" r:id="rId8"/>
    <p:sldId id="268" r:id="rId9"/>
    <p:sldId id="264" r:id="rId10"/>
    <p:sldId id="257" r:id="rId11"/>
    <p:sldId id="269" r:id="rId12"/>
    <p:sldId id="271" r:id="rId13"/>
    <p:sldId id="270" r:id="rId14"/>
    <p:sldId id="258" r:id="rId15"/>
    <p:sldId id="273" r:id="rId16"/>
    <p:sldId id="274" r:id="rId17"/>
    <p:sldId id="272" r:id="rId18"/>
    <p:sldId id="259" r:id="rId19"/>
    <p:sldId id="275" r:id="rId20"/>
    <p:sldId id="276" r:id="rId21"/>
    <p:sldId id="277" r:id="rId22"/>
    <p:sldId id="260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>
        <p:scale>
          <a:sx n="70" d="100"/>
          <a:sy n="70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C22-B87B-4024-ADD6-3DF7EB36BF2C}" type="datetimeFigureOut">
              <a:rPr lang="pt-BR" smtClean="0"/>
              <a:t>05/05/2018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A240-7C10-4F27-B5E5-0E084DFFF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4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C22-B87B-4024-ADD6-3DF7EB36BF2C}" type="datetimeFigureOut">
              <a:rPr lang="pt-BR" smtClean="0"/>
              <a:t>05/05/2018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A240-7C10-4F27-B5E5-0E084DFFF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5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C22-B87B-4024-ADD6-3DF7EB36BF2C}" type="datetimeFigureOut">
              <a:rPr lang="pt-BR" smtClean="0"/>
              <a:t>05/05/2018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A240-7C10-4F27-B5E5-0E084DFFF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0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C22-B87B-4024-ADD6-3DF7EB36BF2C}" type="datetimeFigureOut">
              <a:rPr lang="pt-BR" smtClean="0"/>
              <a:t>05/05/2018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A240-7C10-4F27-B5E5-0E084DFFF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25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C22-B87B-4024-ADD6-3DF7EB36BF2C}" type="datetimeFigureOut">
              <a:rPr lang="pt-BR" smtClean="0"/>
              <a:t>05/05/2018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A240-7C10-4F27-B5E5-0E084DFFF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16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C22-B87B-4024-ADD6-3DF7EB36BF2C}" type="datetimeFigureOut">
              <a:rPr lang="pt-BR" smtClean="0"/>
              <a:t>05/05/2018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A240-7C10-4F27-B5E5-0E084DFFF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C22-B87B-4024-ADD6-3DF7EB36BF2C}" type="datetimeFigureOut">
              <a:rPr lang="pt-BR" smtClean="0"/>
              <a:t>05/05/2018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A240-7C10-4F27-B5E5-0E084DFFF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4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C22-B87B-4024-ADD6-3DF7EB36BF2C}" type="datetimeFigureOut">
              <a:rPr lang="pt-BR" smtClean="0"/>
              <a:t>05/05/2018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A240-7C10-4F27-B5E5-0E084DFFF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3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C22-B87B-4024-ADD6-3DF7EB36BF2C}" type="datetimeFigureOut">
              <a:rPr lang="pt-BR" smtClean="0"/>
              <a:t>05/05/2018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A240-7C10-4F27-B5E5-0E084DFFF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7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C22-B87B-4024-ADD6-3DF7EB36BF2C}" type="datetimeFigureOut">
              <a:rPr lang="pt-BR" smtClean="0"/>
              <a:t>05/05/2018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A240-7C10-4F27-B5E5-0E084DFFF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C22-B87B-4024-ADD6-3DF7EB36BF2C}" type="datetimeFigureOut">
              <a:rPr lang="pt-BR" smtClean="0"/>
              <a:t>05/05/2018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A240-7C10-4F27-B5E5-0E084DFFF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5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5C22-B87B-4024-ADD6-3DF7EB36BF2C}" type="datetimeFigureOut">
              <a:rPr lang="pt-BR" smtClean="0"/>
              <a:t>05/05/2018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A240-7C10-4F27-B5E5-0E084DFFF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1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science/article/pii/S0268401214001066#bib017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8900" dirty="0" smtClean="0">
                <a:latin typeface="Arial Black" panose="020B0A04020102020204" pitchFamily="34" charset="0"/>
              </a:rPr>
              <a:t>BIG DATA </a:t>
            </a:r>
            <a:r>
              <a:rPr lang="pt-BR" dirty="0" smtClean="0">
                <a:latin typeface="Arial Black" panose="020B0A04020102020204" pitchFamily="34" charset="0"/>
              </a:rPr>
              <a:t>e os 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sz="8000" dirty="0" smtClean="0">
                <a:latin typeface="Arial Black" panose="020B0A04020102020204" pitchFamily="34" charset="0"/>
              </a:rPr>
              <a:t>NEGÓCIOS</a:t>
            </a:r>
            <a:endParaRPr lang="pt-BR" sz="8000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04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Por que gerar/guardar informação é importante?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1210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2. Como transformar dados armazenados em conhecimento?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031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>
                <a:solidFill>
                  <a:schemeClr val="accent1"/>
                </a:solidFill>
              </a:rPr>
              <a:t>3. Como o conhecimento dos dados da empresa pode auxiliar nos resultados obtidos?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847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Utilizando conhecimentos existentes na base de dados para gerar insights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5766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3"/>
                </a:solidFill>
              </a:rPr>
              <a:t>5. Boas compras geram boas vendas. Como os dados podem transformar esse discurso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95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3"/>
                </a:solidFill>
              </a:rPr>
              <a:t>6. Data </a:t>
            </a:r>
            <a:r>
              <a:rPr lang="pt-BR" dirty="0" err="1" smtClean="0">
                <a:solidFill>
                  <a:schemeClr val="accent3"/>
                </a:solidFill>
              </a:rPr>
              <a:t>Driven</a:t>
            </a:r>
            <a:r>
              <a:rPr lang="pt-BR" dirty="0" smtClean="0">
                <a:solidFill>
                  <a:schemeClr val="accent3"/>
                </a:solidFill>
              </a:rPr>
              <a:t> – o que é preciso para implantar?</a:t>
            </a:r>
            <a:endParaRPr lang="pt-BR" dirty="0" smtClean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89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3"/>
                </a:solidFill>
              </a:rPr>
              <a:t>7. Como os dados revelam os interesses de compra do cliente?</a:t>
            </a:r>
            <a:endParaRPr lang="pt-BR" dirty="0" smtClean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95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3"/>
                </a:solidFill>
              </a:rPr>
              <a:t>8. Como é possível prever qual será a próxima compra de um produto?</a:t>
            </a:r>
            <a:endParaRPr lang="pt-BR" dirty="0" smtClean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69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9. Como usar mineração de dados para elevar o ticket médio?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0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10. Como identificar clientes com potencial de aumento do volume de compra?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23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BIG DATA?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0"/>
          <a:stretch/>
        </p:blipFill>
        <p:spPr bwMode="auto">
          <a:xfrm>
            <a:off x="1691680" y="1844824"/>
            <a:ext cx="5040559" cy="404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42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>
                <a:solidFill>
                  <a:schemeClr val="accent6">
                    <a:lumMod val="75000"/>
                  </a:schemeClr>
                </a:solidFill>
              </a:rPr>
              <a:t>11. Como KPI e </a:t>
            </a:r>
            <a:r>
              <a:rPr lang="pt-BR" sz="3100" dirty="0" err="1" smtClean="0">
                <a:solidFill>
                  <a:schemeClr val="accent6">
                    <a:lumMod val="75000"/>
                  </a:schemeClr>
                </a:solidFill>
              </a:rPr>
              <a:t>Dashboard</a:t>
            </a:r>
            <a:r>
              <a:rPr lang="pt-BR" sz="3100" dirty="0" smtClean="0">
                <a:solidFill>
                  <a:schemeClr val="accent6">
                    <a:lumMod val="75000"/>
                  </a:schemeClr>
                </a:solidFill>
              </a:rPr>
              <a:t> podem lhe dar mais tempo para pensar e gerir </a:t>
            </a:r>
            <a:r>
              <a:rPr lang="pt-BR" sz="3100" dirty="0" err="1" smtClean="0">
                <a:solidFill>
                  <a:schemeClr val="accent6">
                    <a:lumMod val="75000"/>
                  </a:schemeClr>
                </a:solidFill>
              </a:rPr>
              <a:t>seunegócio</a:t>
            </a:r>
            <a:r>
              <a:rPr lang="pt-BR" sz="31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656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>
                <a:solidFill>
                  <a:schemeClr val="accent6">
                    <a:lumMod val="75000"/>
                  </a:schemeClr>
                </a:solidFill>
              </a:rPr>
              <a:t>12. </a:t>
            </a:r>
            <a:r>
              <a:rPr lang="pt-BR" sz="3200" dirty="0" err="1" smtClean="0">
                <a:solidFill>
                  <a:schemeClr val="accent6">
                    <a:lumMod val="75000"/>
                  </a:schemeClr>
                </a:solidFill>
              </a:rPr>
              <a:t>Churn</a:t>
            </a:r>
            <a:r>
              <a:rPr lang="pt-BR" sz="3200" dirty="0" smtClean="0">
                <a:solidFill>
                  <a:schemeClr val="accent6">
                    <a:lumMod val="75000"/>
                  </a:schemeClr>
                </a:solidFill>
              </a:rPr>
              <a:t> – como prever quanto tempo um cliente permanecerá ativo em sua empresa e quando deixará de comprar?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03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13. Criação de modelos preditivos inteligentes no auxílio à tomada de decisão;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67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14. Automatização – pessoas são mais importante que  máquinas. Seus colaboradores pensam e ensinam o que sistemas inteligentes devem aprender;</a:t>
            </a:r>
            <a:endParaRPr lang="pt-BR" sz="2800" dirty="0" smtClean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424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15. Data Science – seus dados, nossos dados. As pessoas e seus micro momentos</a:t>
            </a:r>
            <a:endParaRPr lang="pt-BR" sz="2800" dirty="0" smtClean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453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16. Utilização de Valor Esperado para direcionamento de campanhas de retenção/prospecção de clientes – eliminado os falso/positivos.</a:t>
            </a:r>
            <a:endParaRPr lang="pt-BR" sz="2800" dirty="0" smtClean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211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BIG DATA </a:t>
            </a:r>
            <a:r>
              <a:rPr lang="pt-BR" dirty="0" smtClean="0"/>
              <a:t>não inteligência!! </a:t>
            </a:r>
            <a:br>
              <a:rPr lang="pt-BR" dirty="0" smtClean="0"/>
            </a:br>
            <a:r>
              <a:rPr lang="pt-BR" dirty="0" smtClean="0"/>
              <a:t>É armazenamento e leitura de dados</a:t>
            </a:r>
            <a:endParaRPr lang="pt-BR" dirty="0"/>
          </a:p>
        </p:txBody>
      </p:sp>
      <p:pic>
        <p:nvPicPr>
          <p:cNvPr id="2050" name="Picture 2" descr="Resultado de imagem para imagem 5v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73237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28800"/>
            <a:ext cx="240651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40824" y="5715253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Big data is a term that describes large volumes of high velocity, complex and variable data that require advanced techniques and technologies to enable the capture, storage, distribution, management, and analysis of the information. 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	           (</a:t>
            </a:r>
            <a:r>
              <a:rPr lang="en-US" sz="1400" i="1" dirty="0" err="1" smtClean="0">
                <a:hlinkClick r:id="rId4"/>
              </a:rPr>
              <a:t>TechAmerica</a:t>
            </a:r>
            <a:r>
              <a:rPr lang="en-US" sz="1400" i="1" dirty="0" smtClean="0">
                <a:hlinkClick r:id="rId4"/>
              </a:rPr>
              <a:t> Foundation’s Federal Big Data Commission, 2012</a:t>
            </a:r>
            <a:r>
              <a:rPr lang="en-US" sz="1400" i="1" dirty="0" smtClean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8179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se fala Big Data – subentende computação distribuída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300192" y="4351676"/>
            <a:ext cx="360040" cy="877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04248" y="4149080"/>
            <a:ext cx="3600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308304" y="4351676"/>
            <a:ext cx="360040" cy="877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812360" y="4149080"/>
            <a:ext cx="3600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796136" y="4149080"/>
            <a:ext cx="3600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7962" y="2636912"/>
            <a:ext cx="3600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5038552" y="3933056"/>
            <a:ext cx="2988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827584" y="4495692"/>
            <a:ext cx="576064" cy="1107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19672" y="3645024"/>
            <a:ext cx="576064" cy="19580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411760" y="2132856"/>
            <a:ext cx="540060" cy="3470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860032" y="4149080"/>
            <a:ext cx="3600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>
            <a:off x="5040052" y="3933056"/>
            <a:ext cx="0" cy="41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976156" y="3933056"/>
            <a:ext cx="0" cy="41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444208" y="3946484"/>
            <a:ext cx="0" cy="41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948264" y="3717032"/>
            <a:ext cx="0" cy="41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7452320" y="3933056"/>
            <a:ext cx="0" cy="41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8028384" y="3933056"/>
            <a:ext cx="0" cy="41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ta para cima 27"/>
          <p:cNvSpPr/>
          <p:nvPr/>
        </p:nvSpPr>
        <p:spPr>
          <a:xfrm>
            <a:off x="3239852" y="2132856"/>
            <a:ext cx="288032" cy="3456384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>
              <a:latin typeface="Arial Black" panose="020B0A04020102020204" pitchFamily="34" charset="0"/>
            </a:endParaRPr>
          </a:p>
        </p:txBody>
      </p:sp>
      <p:sp>
        <p:nvSpPr>
          <p:cNvPr id="30" name="Seta para a esquerda e para a direita 29"/>
          <p:cNvSpPr/>
          <p:nvPr/>
        </p:nvSpPr>
        <p:spPr>
          <a:xfrm>
            <a:off x="4644008" y="5373216"/>
            <a:ext cx="3672408" cy="216024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1736978" y="3307341"/>
            <a:ext cx="376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Crescimento vertical</a:t>
            </a:r>
            <a:endParaRPr lang="pt-BR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986046" y="5589240"/>
            <a:ext cx="376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Crescimento horizontal</a:t>
            </a:r>
            <a:endParaRPr lang="pt-BR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4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se fala Big Data – subentende Machine Learning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8430"/>
            <a:ext cx="294324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62586"/>
            <a:ext cx="36099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3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se fala Big Data – subentende Inteligência Artificial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07393"/>
            <a:ext cx="2520280" cy="290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5366"/>
            <a:ext cx="3300605" cy="214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38700"/>
            <a:ext cx="424944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3016"/>
            <a:ext cx="2671515" cy="191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16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se fala Big Data – subentende Data Analytics</a:t>
            </a:r>
            <a:endParaRPr lang="pt-BR" dirty="0"/>
          </a:p>
        </p:txBody>
      </p:sp>
      <p:pic>
        <p:nvPicPr>
          <p:cNvPr id="6146" name="Picture 2" descr="Resultado de imagem para imagem data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8742"/>
            <a:ext cx="7952096" cy="439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71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se fala Big Data – subentende Data Science</a:t>
            </a:r>
            <a:endParaRPr lang="pt-BR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7634"/>
            <a:ext cx="6612010" cy="496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26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se vende Big Data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03" y="1412776"/>
            <a:ext cx="6781265" cy="475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83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10975</TotalTime>
  <Words>343</Words>
  <Application>Microsoft Office PowerPoint</Application>
  <PresentationFormat>Apresentação na tela (4:3)</PresentationFormat>
  <Paragraphs>29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BIG DATA e os  NEGÓCIOS</vt:lpstr>
      <vt:lpstr>O QUE É BIG DATA?</vt:lpstr>
      <vt:lpstr>BIG DATA não inteligência!!  É armazenamento e leitura de dados</vt:lpstr>
      <vt:lpstr>Quando se fala Big Data – subentende computação distribuída</vt:lpstr>
      <vt:lpstr>Quando se fala Big Data – subentende Machine Learning</vt:lpstr>
      <vt:lpstr>Quando se fala Big Data – subentende Inteligência Artificial</vt:lpstr>
      <vt:lpstr>Quando se fala Big Data – subentende Data Analytics</vt:lpstr>
      <vt:lpstr>Quando se fala Big Data – subentende Data Science</vt:lpstr>
      <vt:lpstr>Como se vende Big Data</vt:lpstr>
      <vt:lpstr>Por que gerar/guardar informação é importante?</vt:lpstr>
      <vt:lpstr>2. Como transformar dados armazenados em conhecimento? </vt:lpstr>
      <vt:lpstr>3. Como o conhecimento dos dados da empresa pode auxiliar nos resultados obtidos?</vt:lpstr>
      <vt:lpstr>Utilizando conhecimentos existentes na base de dados para gerar insights</vt:lpstr>
      <vt:lpstr>5. Boas compras geram boas vendas. Como os dados podem transformar esse discurso</vt:lpstr>
      <vt:lpstr>6. Data Driven – o que é preciso para implantar?</vt:lpstr>
      <vt:lpstr>7. Como os dados revelam os interesses de compra do cliente?</vt:lpstr>
      <vt:lpstr>8. Como é possível prever qual será a próxima compra de um produto?</vt:lpstr>
      <vt:lpstr>9. Como usar mineração de dados para elevar o ticket médio?</vt:lpstr>
      <vt:lpstr>10. Como identificar clientes com potencial de aumento do volume de compra?</vt:lpstr>
      <vt:lpstr>11. Como KPI e Dashboard podem lhe dar mais tempo para pensar e gerir seunegócio?</vt:lpstr>
      <vt:lpstr>12. Churn – como prever quanto tempo um cliente permanecerá ativo em sua empresa e quando deixará de comprar?</vt:lpstr>
      <vt:lpstr>13. Criação de modelos preditivos inteligentes no auxílio à tomada de decisão;</vt:lpstr>
      <vt:lpstr>14. Automatização – pessoas são mais importante que  máquinas. Seus colaboradores pensam e ensinam o que sistemas inteligentes devem aprender;</vt:lpstr>
      <vt:lpstr>15. Data Science – seus dados, nossos dados. As pessoas e seus micro momentos</vt:lpstr>
      <vt:lpstr>16. Utilização de Valor Esperado para direcionamento de campanhas de retenção/prospecção de clientes – eliminado os falso/positivos.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</dc:creator>
  <cp:lastModifiedBy>Marcus</cp:lastModifiedBy>
  <cp:revision>19</cp:revision>
  <dcterms:created xsi:type="dcterms:W3CDTF">2018-05-05T22:04:59Z</dcterms:created>
  <dcterms:modified xsi:type="dcterms:W3CDTF">2018-05-13T13:00:32Z</dcterms:modified>
</cp:coreProperties>
</file>