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7" r:id="rId1"/>
  </p:sldMasterIdLst>
  <p:notesMasterIdLst>
    <p:notesMasterId r:id="rId20"/>
  </p:notesMasterIdLst>
  <p:handoutMasterIdLst>
    <p:handoutMasterId r:id="rId21"/>
  </p:handoutMasterIdLst>
  <p:sldIdLst>
    <p:sldId id="264" r:id="rId2"/>
    <p:sldId id="300" r:id="rId3"/>
    <p:sldId id="294" r:id="rId4"/>
    <p:sldId id="299" r:id="rId5"/>
    <p:sldId id="272" r:id="rId6"/>
    <p:sldId id="295" r:id="rId7"/>
    <p:sldId id="273" r:id="rId8"/>
    <p:sldId id="297" r:id="rId9"/>
    <p:sldId id="298" r:id="rId10"/>
    <p:sldId id="287" r:id="rId11"/>
    <p:sldId id="289" r:id="rId12"/>
    <p:sldId id="290" r:id="rId13"/>
    <p:sldId id="291" r:id="rId14"/>
    <p:sldId id="292" r:id="rId15"/>
    <p:sldId id="293" r:id="rId16"/>
    <p:sldId id="270" r:id="rId17"/>
    <p:sldId id="271" r:id="rId18"/>
    <p:sldId id="262" r:id="rId19"/>
  </p:sldIdLst>
  <p:sldSz cx="18288000" cy="10287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856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3712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05685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7424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428091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4113710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4799328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484947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8123"/>
    <a:srgbClr val="105B95"/>
    <a:srgbClr val="289AC2"/>
    <a:srgbClr val="DD6909"/>
    <a:srgbClr val="0DA7A0"/>
    <a:srgbClr val="869B1D"/>
    <a:srgbClr val="BC1480"/>
    <a:srgbClr val="A818AC"/>
    <a:srgbClr val="BDAB29"/>
    <a:srgbClr val="0FC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049" autoAdjust="0"/>
  </p:normalViewPr>
  <p:slideViewPr>
    <p:cSldViewPr>
      <p:cViewPr varScale="1">
        <p:scale>
          <a:sx n="50" d="100"/>
          <a:sy n="50" d="100"/>
        </p:scale>
        <p:origin x="974" y="3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D3BAD1-04B5-4EEE-A8EB-0A8F5F6AB81D}" type="datetimeFigureOut">
              <a:rPr lang="pt-BR"/>
              <a:pPr>
                <a:defRPr/>
              </a:pPr>
              <a:t>26/04/2024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25ECD6-F5DB-4F3E-9689-E133323AC37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9726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5B27D2-8001-409F-9786-9B08DAA3F560}" type="datetimeFigureOut">
              <a:rPr lang="pt-BR"/>
              <a:pPr>
                <a:defRPr/>
              </a:pPr>
              <a:t>26/04/2024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AC094A0-DBFF-4992-80E8-A859C9DC32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4075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19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239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856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473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091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710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328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4947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094A0-DBFF-4992-80E8-A859C9DC321E}" type="slidenum">
              <a:rPr lang="pt-BR" altLang="pt-BR" smtClean="0"/>
              <a:pPr/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021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094A0-DBFF-4992-80E8-A859C9DC321E}" type="slidenum">
              <a:rPr lang="pt-BR" altLang="pt-BR" smtClean="0"/>
              <a:pPr/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904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094A0-DBFF-4992-80E8-A859C9DC321E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744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094A0-DBFF-4992-80E8-A859C9DC321E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111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094A0-DBFF-4992-80E8-A859C9DC321E}" type="slidenum">
              <a:rPr lang="pt-BR" altLang="pt-BR" smtClean="0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877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072" y="1615108"/>
            <a:ext cx="16233140" cy="3096344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105B95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791072" y="4999038"/>
            <a:ext cx="16233140" cy="3889375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t-BR" sz="6602" b="1" kern="1200" dirty="0" smtClean="0">
                <a:solidFill>
                  <a:srgbClr val="105B95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6602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6602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6602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6602" b="0" kern="1200" dirty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pt-BR" dirty="0"/>
              <a:t>Tempo/Duração</a:t>
            </a:r>
          </a:p>
        </p:txBody>
      </p:sp>
    </p:spTree>
    <p:extLst>
      <p:ext uri="{BB962C8B-B14F-4D97-AF65-F5344CB8AC3E}">
        <p14:creationId xmlns:p14="http://schemas.microsoft.com/office/powerpoint/2010/main" val="153071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606998"/>
            <a:ext cx="16044615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lang="pt-BR" sz="5400" b="1" cap="none" baseline="0" dirty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514299" marR="0" lvl="0" indent="-514299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979597" y="1636313"/>
            <a:ext cx="7516334" cy="7971237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6"/>
          </p:nvPr>
        </p:nvSpPr>
        <p:spPr>
          <a:xfrm>
            <a:off x="9441364" y="1636313"/>
            <a:ext cx="7585811" cy="7971237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72859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9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556197"/>
            <a:ext cx="16044615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5400" b="1" cap="none" baseline="0" dirty="0" smtClean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981293" y="2235447"/>
            <a:ext cx="7515007" cy="73721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441364" y="2235447"/>
            <a:ext cx="7583607" cy="73721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7548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87"/>
            <a:ext cx="18288000" cy="10287000"/>
          </a:xfrm>
          <a:prstGeom prst="rect">
            <a:avLst/>
          </a:prstGeom>
        </p:spPr>
      </p:pic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591125"/>
            <a:ext cx="16044615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5400" b="1" cap="none" baseline="0" dirty="0" smtClean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979595" y="3114099"/>
            <a:ext cx="7516705" cy="64934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441364" y="3114099"/>
            <a:ext cx="7585811" cy="64934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706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 + imagem ma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606998"/>
            <a:ext cx="9244526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5400" b="1" cap="none" baseline="0" dirty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11203719" y="0"/>
            <a:ext cx="6536594" cy="10287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979597" y="1636313"/>
            <a:ext cx="9244526" cy="7971237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06730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606998"/>
            <a:ext cx="16049474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5400" b="1" cap="none" baseline="0" dirty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9936088" y="1636313"/>
            <a:ext cx="7088124" cy="79712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979597" y="1636313"/>
            <a:ext cx="8092395" cy="797123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7104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6" y="606998"/>
            <a:ext cx="16044615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5400" b="1" cap="none" baseline="0" dirty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979597" y="1636313"/>
            <a:ext cx="7084281" cy="79712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9432032" y="1636314"/>
            <a:ext cx="7590278" cy="797123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07216" indent="-407216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1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48" indent="-404834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1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6682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 + imagem ma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556197"/>
            <a:ext cx="9244526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5400" b="1" cap="none" baseline="0" dirty="0" smtClean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979598" y="2235447"/>
            <a:ext cx="9244524" cy="73721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1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11203719" y="0"/>
            <a:ext cx="6535006" cy="10287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81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2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556197"/>
            <a:ext cx="16044616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5400" b="1" cap="none" baseline="0" dirty="0" smtClean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9936089" y="2308794"/>
            <a:ext cx="7070230" cy="729875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979597" y="2308794"/>
            <a:ext cx="8092395" cy="72987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72653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2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556197"/>
            <a:ext cx="16044616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5400" b="1" cap="none" baseline="0" dirty="0" smtClean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979596" y="2308794"/>
            <a:ext cx="7084281" cy="729875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9432032" y="2308794"/>
            <a:ext cx="7590278" cy="72987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07216" indent="-407216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1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48" indent="-404834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1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7706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 + imagem ma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87"/>
            <a:ext cx="18288000" cy="10287000"/>
          </a:xfrm>
          <a:prstGeom prst="rect">
            <a:avLst/>
          </a:prstGeom>
        </p:spPr>
      </p:pic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591125"/>
            <a:ext cx="9244526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5400" b="1" cap="none" baseline="0" dirty="0" smtClean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979597" y="3114098"/>
            <a:ext cx="9244526" cy="64934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9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9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8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11203719" y="0"/>
            <a:ext cx="6536594" cy="10287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6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979595" y="606997"/>
            <a:ext cx="15797253" cy="900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383382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75928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87"/>
            <a:ext cx="18288000" cy="10287000"/>
          </a:xfrm>
          <a:prstGeom prst="rect">
            <a:avLst/>
          </a:prstGeom>
        </p:spPr>
      </p:pic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5" y="591125"/>
            <a:ext cx="16044617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5400" b="1" cap="none" baseline="0" dirty="0" smtClean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9936088" y="3127276"/>
            <a:ext cx="7088124" cy="648027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979597" y="3127276"/>
            <a:ext cx="8092395" cy="648027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89742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6" y="591125"/>
            <a:ext cx="16044616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5400" b="0" cap="none" baseline="0" dirty="0" smtClean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371600" latinLnBrk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979596" y="3127276"/>
            <a:ext cx="7084281" cy="648027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9432032" y="3127276"/>
            <a:ext cx="7590278" cy="64802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07216" indent="-407216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1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48" indent="-404834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1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73401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3419364" y="3351806"/>
            <a:ext cx="13604848" cy="35643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Tx/>
              <a:buSzPct val="100000"/>
              <a:buFont typeface="+mj-lt"/>
              <a:buNone/>
              <a:defRPr sz="4500" b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273818" indent="0" algn="just">
              <a:lnSpc>
                <a:spcPts val="3150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09967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  <p15:guide id="3" orient="horz" pos="582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 + Au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3419364" y="3127276"/>
            <a:ext cx="13604848" cy="31683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Tx/>
              <a:buSzPct val="100000"/>
              <a:buFont typeface="+mj-lt"/>
              <a:buNone/>
              <a:defRPr sz="4500" b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273818" indent="0" algn="just">
              <a:lnSpc>
                <a:spcPts val="3150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419364" y="6439644"/>
            <a:ext cx="13604848" cy="6480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Tx/>
              <a:buSzPct val="100000"/>
              <a:buFont typeface="+mj-lt"/>
              <a:buNone/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273818" indent="0" algn="just">
              <a:lnSpc>
                <a:spcPts val="3150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7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  <p15:guide id="3" orient="horz" pos="582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3419364" y="3351806"/>
            <a:ext cx="13604848" cy="35643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Tx/>
              <a:buSzPct val="100000"/>
              <a:buFont typeface="+mj-lt"/>
              <a:buNone/>
              <a:defRPr sz="4500" b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273818" indent="0" algn="just">
              <a:lnSpc>
                <a:spcPts val="3150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5879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  <p15:guide id="3" orient="horz" pos="5826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1223120" y="0"/>
            <a:ext cx="7488833" cy="10287000"/>
          </a:xfrm>
          <a:prstGeom prst="rect">
            <a:avLst/>
          </a:prstGeom>
          <a:effectLst>
            <a:innerShdw blurRad="406400" dist="342900" dir="5400000">
              <a:prstClr val="black">
                <a:alpha val="53000"/>
              </a:prstClr>
            </a:innerShdw>
          </a:effectLst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576047" y="2779936"/>
            <a:ext cx="7448165" cy="475252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Tx/>
              <a:buSzPct val="100000"/>
              <a:buFont typeface="+mj-lt"/>
              <a:buNone/>
              <a:defRPr sz="4500" b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273818" indent="0" algn="just">
              <a:lnSpc>
                <a:spcPts val="3150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3920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79595" y="2875248"/>
            <a:ext cx="16328810" cy="46445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Tx/>
              <a:buSzPct val="100000"/>
              <a:buFont typeface="+mj-lt"/>
              <a:buNone/>
              <a:defRPr sz="4500" b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273818" indent="0" algn="just">
              <a:lnSpc>
                <a:spcPts val="3150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94373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3" r="41409"/>
          <a:stretch/>
        </p:blipFill>
        <p:spPr>
          <a:xfrm>
            <a:off x="7670676" y="4567436"/>
            <a:ext cx="2946649" cy="58262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0073B5F-E654-1E67-863B-F05B47B15F08}"/>
              </a:ext>
            </a:extLst>
          </p:cNvPr>
          <p:cNvSpPr txBox="1"/>
          <p:nvPr userDrawn="1"/>
        </p:nvSpPr>
        <p:spPr>
          <a:xfrm>
            <a:off x="1110023" y="8716319"/>
            <a:ext cx="16067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>
                <a:solidFill>
                  <a:srgbClr val="105B95"/>
                </a:solidFill>
                <a:latin typeface="+mj-lt"/>
              </a:rPr>
              <a:t>TODOS OS DIREITOS RESERVADOS. </a:t>
            </a:r>
            <a:br>
              <a:rPr lang="pt-BR" sz="2000" b="1">
                <a:solidFill>
                  <a:srgbClr val="105B95"/>
                </a:solidFill>
                <a:latin typeface="+mj-lt"/>
              </a:rPr>
            </a:br>
            <a:r>
              <a:rPr lang="pt-BR" sz="2000" b="1">
                <a:solidFill>
                  <a:srgbClr val="105B95"/>
                </a:solidFill>
                <a:latin typeface="+mj-lt"/>
              </a:rPr>
              <a:t>TEXTOS, VÍDEOS, SONS, IMAGENS, GRÁFICOS E DEMAIS COMPONENTES DESTE MATERIAL SÃO PROTEGIDOS POR DIREITOS AUTORAIS E OUTROS DIREITOS DE PROPRIEDADE INTELECTUAL, DE FORMA QUE É PROIBIDA A REPRODUÇÃO NO TODO OU EM PARTE, SEM A DEVIDA AUTORIZAÇÃO.</a:t>
            </a:r>
          </a:p>
        </p:txBody>
      </p:sp>
    </p:spTree>
    <p:extLst>
      <p:ext uri="{BB962C8B-B14F-4D97-AF65-F5344CB8AC3E}">
        <p14:creationId xmlns:p14="http://schemas.microsoft.com/office/powerpoint/2010/main" val="27441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979595" y="606996"/>
            <a:ext cx="15797253" cy="9001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606998"/>
            <a:ext cx="16049279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5400" b="1" cap="none" baseline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3818" indent="0" algn="just">
              <a:lnSpc>
                <a:spcPts val="3150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979595" y="1636313"/>
            <a:ext cx="16049279" cy="7971237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1213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587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556197"/>
            <a:ext cx="16044615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6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3818" indent="0" algn="just">
              <a:lnSpc>
                <a:spcPts val="3150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979597" y="2235447"/>
            <a:ext cx="16044615" cy="73721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3980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87"/>
            <a:ext cx="18288000" cy="10287000"/>
          </a:xfrm>
          <a:prstGeom prst="rect">
            <a:avLst/>
          </a:prstGeom>
        </p:spPr>
      </p:pic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591125"/>
            <a:ext cx="16044615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6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3818" indent="0" algn="just">
              <a:lnSpc>
                <a:spcPts val="3150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979597" y="3114099"/>
            <a:ext cx="16044615" cy="64934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407195" indent="-407195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2007" indent="-404813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934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8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979597" y="1688307"/>
            <a:ext cx="16044615" cy="791924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606998"/>
            <a:ext cx="16044615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5400" b="1" cap="none" baseline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3818" indent="0" algn="just">
              <a:lnSpc>
                <a:spcPts val="3150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38148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556197"/>
            <a:ext cx="16044615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6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3818" indent="0" algn="just">
              <a:lnSpc>
                <a:spcPts val="3150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979597" y="2235447"/>
            <a:ext cx="16044615" cy="737210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37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87"/>
            <a:ext cx="18288000" cy="10287000"/>
          </a:xfrm>
          <a:prstGeom prst="rect">
            <a:avLst/>
          </a:prstGeom>
        </p:spPr>
      </p:pic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79597" y="591125"/>
            <a:ext cx="16044615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3716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5400" b="1" cap="none" baseline="0">
                <a:solidFill>
                  <a:srgbClr val="105B95"/>
                </a:solidFill>
                <a:effectLst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3818" indent="0" algn="just">
              <a:lnSpc>
                <a:spcPts val="3150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2400"/>
            </a:lvl2pPr>
            <a:lvl3pPr>
              <a:lnSpc>
                <a:spcPts val="3449"/>
              </a:lnSpc>
              <a:spcBef>
                <a:spcPts val="0"/>
              </a:spcBef>
              <a:defRPr sz="2699"/>
            </a:lvl3pPr>
            <a:lvl4pPr>
              <a:lnSpc>
                <a:spcPts val="3449"/>
              </a:lnSpc>
              <a:spcBef>
                <a:spcPts val="0"/>
              </a:spcBef>
              <a:defRPr sz="2699"/>
            </a:lvl4pPr>
            <a:lvl5pPr>
              <a:lnSpc>
                <a:spcPts val="3449"/>
              </a:lnSpc>
              <a:spcBef>
                <a:spcPts val="0"/>
              </a:spcBef>
              <a:defRPr sz="26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979597" y="3114099"/>
            <a:ext cx="16044615" cy="649345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0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3" cy="102857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1" r:id="rId2"/>
    <p:sldLayoutId id="2147484356" r:id="rId3"/>
    <p:sldLayoutId id="2147484315" r:id="rId4"/>
    <p:sldLayoutId id="2147484343" r:id="rId5"/>
    <p:sldLayoutId id="2147484344" r:id="rId6"/>
    <p:sldLayoutId id="2147484339" r:id="rId7"/>
    <p:sldLayoutId id="2147484349" r:id="rId8"/>
    <p:sldLayoutId id="2147484350" r:id="rId9"/>
    <p:sldLayoutId id="2147484340" r:id="rId10"/>
    <p:sldLayoutId id="2147484345" r:id="rId11"/>
    <p:sldLayoutId id="2147484346" r:id="rId12"/>
    <p:sldLayoutId id="2147484342" r:id="rId13"/>
    <p:sldLayoutId id="2147484357" r:id="rId14"/>
    <p:sldLayoutId id="2147484358" r:id="rId15"/>
    <p:sldLayoutId id="2147484347" r:id="rId16"/>
    <p:sldLayoutId id="2147484359" r:id="rId17"/>
    <p:sldLayoutId id="2147484360" r:id="rId18"/>
    <p:sldLayoutId id="2147484348" r:id="rId19"/>
    <p:sldLayoutId id="2147484361" r:id="rId20"/>
    <p:sldLayoutId id="2147484362" r:id="rId21"/>
    <p:sldLayoutId id="2147484317" r:id="rId22"/>
    <p:sldLayoutId id="2147484363" r:id="rId23"/>
    <p:sldLayoutId id="2147484341" r:id="rId24"/>
    <p:sldLayoutId id="2147484338" r:id="rId25"/>
    <p:sldLayoutId id="2147484352" r:id="rId26"/>
    <p:sldLayoutId id="2147484364" r:id="rId2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2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2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2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2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2">
          <a:solidFill>
            <a:schemeClr val="tx1"/>
          </a:solidFill>
          <a:latin typeface="Calibri" pitchFamily="34" charset="0"/>
        </a:defRPr>
      </a:lvl5pPr>
      <a:lvl6pPr marL="685733" algn="ctr" rtl="0" fontAlgn="base">
        <a:spcBef>
          <a:spcPct val="0"/>
        </a:spcBef>
        <a:spcAft>
          <a:spcPct val="0"/>
        </a:spcAft>
        <a:defRPr sz="6602">
          <a:solidFill>
            <a:schemeClr val="tx1"/>
          </a:solidFill>
          <a:latin typeface="Calibri" pitchFamily="34" charset="0"/>
        </a:defRPr>
      </a:lvl6pPr>
      <a:lvl7pPr marL="1371464" algn="ctr" rtl="0" fontAlgn="base">
        <a:spcBef>
          <a:spcPct val="0"/>
        </a:spcBef>
        <a:spcAft>
          <a:spcPct val="0"/>
        </a:spcAft>
        <a:defRPr sz="6602">
          <a:solidFill>
            <a:schemeClr val="tx1"/>
          </a:solidFill>
          <a:latin typeface="Calibri" pitchFamily="34" charset="0"/>
        </a:defRPr>
      </a:lvl7pPr>
      <a:lvl8pPr marL="2057196" algn="ctr" rtl="0" fontAlgn="base">
        <a:spcBef>
          <a:spcPct val="0"/>
        </a:spcBef>
        <a:spcAft>
          <a:spcPct val="0"/>
        </a:spcAft>
        <a:defRPr sz="6602">
          <a:solidFill>
            <a:schemeClr val="tx1"/>
          </a:solidFill>
          <a:latin typeface="Calibri" pitchFamily="34" charset="0"/>
        </a:defRPr>
      </a:lvl8pPr>
      <a:lvl9pPr marL="2742927" algn="ctr" rtl="0" fontAlgn="base">
        <a:spcBef>
          <a:spcPct val="0"/>
        </a:spcBef>
        <a:spcAft>
          <a:spcPct val="0"/>
        </a:spcAft>
        <a:defRPr sz="6602">
          <a:solidFill>
            <a:schemeClr val="tx1"/>
          </a:solidFill>
          <a:latin typeface="Calibri" pitchFamily="34" charset="0"/>
        </a:defRPr>
      </a:lvl9pPr>
    </p:titleStyle>
    <p:bodyStyle>
      <a:lvl1pPr marL="514299" indent="-51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314" indent="-42858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31" indent="-34286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060" indent="-34286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99" kern="1200">
          <a:solidFill>
            <a:schemeClr val="tx1"/>
          </a:solidFill>
          <a:latin typeface="+mn-lt"/>
          <a:ea typeface="+mn-ea"/>
          <a:cs typeface="+mn-cs"/>
        </a:defRPr>
      </a:lvl4pPr>
      <a:lvl5pPr marL="3085794" indent="-342867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999" kern="1200">
          <a:solidFill>
            <a:schemeClr val="tx1"/>
          </a:solidFill>
          <a:latin typeface="+mn-lt"/>
          <a:ea typeface="+mn-ea"/>
          <a:cs typeface="+mn-cs"/>
        </a:defRPr>
      </a:lvl5pPr>
      <a:lvl6pPr marL="3771527" indent="-342867" algn="l" defTabSz="1371464" rtl="0" eaLnBrk="1" latinLnBrk="0" hangingPunct="1">
        <a:spcBef>
          <a:spcPct val="20000"/>
        </a:spcBef>
        <a:buFont typeface="Arial" pitchFamily="34" charset="0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6pPr>
      <a:lvl7pPr marL="4457258" indent="-342867" algn="l" defTabSz="1371464" rtl="0" eaLnBrk="1" latinLnBrk="0" hangingPunct="1">
        <a:spcBef>
          <a:spcPct val="20000"/>
        </a:spcBef>
        <a:buFont typeface="Arial" pitchFamily="34" charset="0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7pPr>
      <a:lvl8pPr marL="5142992" indent="-342867" algn="l" defTabSz="1371464" rtl="0" eaLnBrk="1" latinLnBrk="0" hangingPunct="1">
        <a:spcBef>
          <a:spcPct val="20000"/>
        </a:spcBef>
        <a:buFont typeface="Arial" pitchFamily="34" charset="0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8pPr>
      <a:lvl9pPr marL="5828721" indent="-342867" algn="l" defTabSz="1371464" rtl="0" eaLnBrk="1" latinLnBrk="0" hangingPunct="1">
        <a:spcBef>
          <a:spcPct val="20000"/>
        </a:spcBef>
        <a:buFont typeface="Arial" pitchFamily="34" charset="0"/>
        <a:buChar char="•"/>
        <a:defRPr sz="2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71464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33" algn="l" defTabSz="1371464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71464" algn="l" defTabSz="1371464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2057196" algn="l" defTabSz="1371464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927" algn="l" defTabSz="1371464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428660" algn="l" defTabSz="1371464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114394" algn="l" defTabSz="1371464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800123" algn="l" defTabSz="1371464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485854" algn="l" defTabSz="1371464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60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nge.com.br/blog/papel-do-business-intelligence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atividade individual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9CF55E7-AA83-BFE7-1FBC-72EAF49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07239"/>
              </p:ext>
            </p:extLst>
          </p:nvPr>
        </p:nvGraphicFramePr>
        <p:xfrm>
          <a:off x="1922866" y="5143500"/>
          <a:ext cx="13969552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2115">
                <a:tc>
                  <a:txBody>
                    <a:bodyPr/>
                    <a:lstStyle/>
                    <a:p>
                      <a:pPr marL="0" marR="0" lvl="0" indent="0" algn="l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 SemiBold" panose="020B0706030804020204" pitchFamily="34" charset="0"/>
                          <a:cs typeface="Arial" panose="020B0604020202020204" pitchFamily="34" charset="0"/>
                        </a:rPr>
                        <a:t>Estudante: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anose="020B0706030804020204" pitchFamily="34" charset="0"/>
                          <a:cs typeface="Arial" panose="020B0604020202020204" pitchFamily="34" charset="0"/>
                        </a:rPr>
                        <a:t>Marcus Felipe </a:t>
                      </a:r>
                      <a:r>
                        <a:rPr lang="pt-BR" sz="3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pen Sans SemiBold" panose="020B0706030804020204" pitchFamily="34" charset="0"/>
                          <a:cs typeface="Arial" panose="020B0604020202020204" pitchFamily="34" charset="0"/>
                        </a:rPr>
                        <a:t>Marinovic</a:t>
                      </a:r>
                      <a:endParaRPr lang="pt-BR" sz="3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Open Sans SemiBold" panose="020B070603080402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2115">
                <a:tc>
                  <a:txBody>
                    <a:bodyPr/>
                    <a:lstStyle/>
                    <a:p>
                      <a:pPr algn="l"/>
                      <a:r>
                        <a:rPr lang="pt-BR" sz="3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 SemiBold" panose="020B0706030804020204" pitchFamily="34" charset="0"/>
                          <a:cs typeface="Arial" panose="020B0604020202020204" pitchFamily="34" charset="0"/>
                        </a:rPr>
                        <a:t>Disciplina: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b="1" dirty="0">
                          <a:latin typeface="Arial" panose="020B0604020202020204" pitchFamily="34" charset="0"/>
                          <a:ea typeface="Open Sans SemiBold" panose="020B0706030804020204" pitchFamily="34" charset="0"/>
                          <a:cs typeface="Arial" panose="020B0604020202020204" pitchFamily="34" charset="0"/>
                        </a:rPr>
                        <a:t>Business </a:t>
                      </a:r>
                      <a:r>
                        <a:rPr lang="pt-BR" sz="3500" b="1" dirty="0" err="1">
                          <a:latin typeface="Arial" panose="020B0604020202020204" pitchFamily="34" charset="0"/>
                          <a:ea typeface="Open Sans SemiBold" panose="020B0706030804020204" pitchFamily="34" charset="0"/>
                          <a:cs typeface="Arial" panose="020B0604020202020204" pitchFamily="34" charset="0"/>
                        </a:rPr>
                        <a:t>Intelligence</a:t>
                      </a:r>
                      <a:endParaRPr lang="pt-BR" sz="3500" b="1" dirty="0">
                        <a:latin typeface="Arial" panose="020B0604020202020204" pitchFamily="34" charset="0"/>
                        <a:ea typeface="Open Sans SemiBold" panose="020B070603080402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32115">
                <a:tc>
                  <a:txBody>
                    <a:bodyPr/>
                    <a:lstStyle/>
                    <a:p>
                      <a:pPr marL="0" marR="0" lvl="0" indent="0" algn="l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Open Sans SemiBold" panose="020B0706030804020204" pitchFamily="34" charset="0"/>
                          <a:cs typeface="Arial" panose="020B0604020202020204" pitchFamily="34" charset="0"/>
                        </a:rPr>
                        <a:t>Turma: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3500" b="1" i="1" dirty="0">
                        <a:latin typeface="Arial" panose="020B0604020202020204" pitchFamily="34" charset="0"/>
                        <a:ea typeface="Open Sans SemiBold" panose="020B0706030804020204" pitchFamily="34" charset="0"/>
                        <a:cs typeface="Arial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9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57C157-AB71-BBE8-521D-00B7E6E2AB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Driven</a:t>
            </a:r>
            <a:r>
              <a:rPr lang="pt-BR" i="1" dirty="0"/>
              <a:t> </a:t>
            </a:r>
            <a:r>
              <a:rPr lang="pt-BR" i="1" dirty="0" err="1"/>
              <a:t>Canvas</a:t>
            </a:r>
            <a:endParaRPr lang="pt-BR" i="1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7E74DE46-1D40-04C7-B00D-064B0B7758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964" y="9530834"/>
            <a:ext cx="360040" cy="3600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21B46CB-D397-91AA-1172-36353CF27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4" y="1241729"/>
            <a:ext cx="11737304" cy="83296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FC006E6-B7FE-E8EF-1D49-736BEFDFB3A7}"/>
              </a:ext>
            </a:extLst>
          </p:cNvPr>
          <p:cNvSpPr txBox="1"/>
          <p:nvPr/>
        </p:nvSpPr>
        <p:spPr>
          <a:xfrm>
            <a:off x="215008" y="9674222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Formulário de uso livre por </a:t>
            </a:r>
            <a:r>
              <a:rPr lang="pt-BR" sz="1200" dirty="0" err="1"/>
              <a:t>iMaps</a:t>
            </a:r>
            <a:r>
              <a:rPr lang="pt-BR" sz="1200" dirty="0"/>
              <a:t> (2023).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E6CD6C-72CC-24F2-322A-706EB80C4FAA}"/>
              </a:ext>
            </a:extLst>
          </p:cNvPr>
          <p:cNvSpPr txBox="1"/>
          <p:nvPr/>
        </p:nvSpPr>
        <p:spPr>
          <a:xfrm>
            <a:off x="7703840" y="150183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RH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B877FD-8C3C-9E0F-16D7-F375F3A05BC5}"/>
              </a:ext>
            </a:extLst>
          </p:cNvPr>
          <p:cNvSpPr txBox="1"/>
          <p:nvPr/>
        </p:nvSpPr>
        <p:spPr>
          <a:xfrm>
            <a:off x="9360024" y="153334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Funcionários por quadro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5CF7C3-FEF4-DA43-AB12-E1157AD75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6" y="3426386"/>
            <a:ext cx="11233248" cy="34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44046 -0.2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5DA4F0-1F1D-58FF-7340-454865261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A3D1F86-32DC-2DB3-F7BA-6ACF11365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79579"/>
              </p:ext>
            </p:extLst>
          </p:nvPr>
        </p:nvGraphicFramePr>
        <p:xfrm>
          <a:off x="791071" y="1687116"/>
          <a:ext cx="16517333" cy="3627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3604">
                  <a:extLst>
                    <a:ext uri="{9D8B030D-6E8A-4147-A177-3AD203B41FA5}">
                      <a16:colId xmlns:a16="http://schemas.microsoft.com/office/drawing/2014/main" val="2102816488"/>
                    </a:ext>
                  </a:extLst>
                </a:gridCol>
              </a:tblGrid>
              <a:tr h="902496">
                <a:tc gridSpan="8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Mapeamento do Legado</a:t>
                      </a:r>
                    </a:p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11">
                <a:tc gridSpan="8">
                  <a:txBody>
                    <a:bodyPr/>
                    <a:lstStyle/>
                    <a:p>
                      <a:pPr algn="ctr"/>
                      <a:endParaRPr lang="pt-BR" sz="2000" b="1" i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93288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ID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Departamento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Nome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Descrição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Detalhes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Tempo carregado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Utilização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Nível (E/</a:t>
                      </a:r>
                      <a:r>
                        <a:rPr lang="pt-BR" sz="1400" b="1" i="0" dirty="0" err="1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T</a:t>
                      </a: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/O)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74"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Contagem de funcionários para clientes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Contagem de quantos funcionários eram responsáveis por quantos clientes por área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anos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RH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E/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21"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/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64400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46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81C1E3A-D041-65A9-A726-C6034DB0E472}"/>
              </a:ext>
            </a:extLst>
          </p:cNvPr>
          <p:cNvSpPr txBox="1"/>
          <p:nvPr/>
        </p:nvSpPr>
        <p:spPr>
          <a:xfrm>
            <a:off x="647056" y="9726874"/>
            <a:ext cx="368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</a:rPr>
              <a:t>Formulário adaptado de Oliveira e Rondina (2023). </a:t>
            </a:r>
          </a:p>
        </p:txBody>
      </p:sp>
    </p:spTree>
    <p:extLst>
      <p:ext uri="{BB962C8B-B14F-4D97-AF65-F5344CB8AC3E}">
        <p14:creationId xmlns:p14="http://schemas.microsoft.com/office/powerpoint/2010/main" val="353724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5DA4F0-1F1D-58FF-7340-454865261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A3D1F86-32DC-2DB3-F7BA-6ACF11365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97451"/>
              </p:ext>
            </p:extLst>
          </p:nvPr>
        </p:nvGraphicFramePr>
        <p:xfrm>
          <a:off x="791071" y="1687116"/>
          <a:ext cx="16237802" cy="3570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01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2496">
                <a:tc gridSpan="7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Mapeamento das Origens</a:t>
                      </a:r>
                    </a:p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11">
                <a:tc gridSpan="7">
                  <a:txBody>
                    <a:bodyPr/>
                    <a:lstStyle/>
                    <a:p>
                      <a:pPr algn="ctr"/>
                      <a:endParaRPr lang="pt-BR" sz="20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93288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ID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Origem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Empresa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Método de extração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 err="1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Filename</a:t>
                      </a:r>
                      <a:endParaRPr lang="pt-BR" sz="1400" b="1" i="0" dirty="0">
                        <a:solidFill>
                          <a:schemeClr val="bg1"/>
                        </a:solidFill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Periodicidade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Responsável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74"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CDL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r>
                        <a:rPr lang="pt-BR" sz="1400" b="0" i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Marinovic</a:t>
                      </a: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PBIX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Relatorio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Funcionarios.pbix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Mensal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Paulo.TI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r>
                        <a:rPr lang="pt-BR" sz="1400" b="0" i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Marinovic</a:t>
                      </a: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PBIX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Relatorio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Funcionarios.pbix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Mensal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Paulo.TI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21"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Agenda</a:t>
                      </a: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API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Agenda.ics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71464" rtl="0" eaLnBrk="1" fontAlgn="b" latinLnBrk="0" hangingPunct="1"/>
                      <a:r>
                        <a:rPr lang="pt-B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Diário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71464" rtl="0" eaLnBrk="1" fontAlgn="b" latinLnBrk="0" hangingPunct="1"/>
                      <a:r>
                        <a:rPr lang="pt-B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Roberta.TI</a:t>
                      </a:r>
                      <a:endParaRPr lang="pt-BR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64400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FPQ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46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Marinovic</a:t>
                      </a: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PBIX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Relatorio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Funcionarios.pbix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71464" rtl="0" eaLnBrk="1" fontAlgn="b" latinLnBrk="0" hangingPunct="1"/>
                      <a:r>
                        <a:rPr lang="pt-B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Mensal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71464" rtl="0" eaLnBrk="1" fontAlgn="b" latinLnBrk="0" hangingPunct="1"/>
                      <a:r>
                        <a:rPr lang="pt-BR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Paulo.TI</a:t>
                      </a:r>
                      <a:endParaRPr lang="pt-BR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E5AE45B-6E45-5806-B14F-E84E963C12AC}"/>
              </a:ext>
            </a:extLst>
          </p:cNvPr>
          <p:cNvSpPr txBox="1"/>
          <p:nvPr/>
        </p:nvSpPr>
        <p:spPr>
          <a:xfrm>
            <a:off x="647056" y="9726874"/>
            <a:ext cx="368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</a:rPr>
              <a:t>Formulário adaptado de Oliveira e Rondina (2023). </a:t>
            </a:r>
          </a:p>
        </p:txBody>
      </p:sp>
    </p:spTree>
    <p:extLst>
      <p:ext uri="{BB962C8B-B14F-4D97-AF65-F5344CB8AC3E}">
        <p14:creationId xmlns:p14="http://schemas.microsoft.com/office/powerpoint/2010/main" val="325959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5DA4F0-1F1D-58FF-7340-454865261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A3D1F86-32DC-2DB3-F7BA-6ACF11365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44723"/>
              </p:ext>
            </p:extLst>
          </p:nvPr>
        </p:nvGraphicFramePr>
        <p:xfrm>
          <a:off x="791071" y="1687116"/>
          <a:ext cx="16237804" cy="592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99762276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888092768"/>
                    </a:ext>
                  </a:extLst>
                </a:gridCol>
                <a:gridCol w="1476163">
                  <a:extLst>
                    <a:ext uri="{9D8B030D-6E8A-4147-A177-3AD203B41FA5}">
                      <a16:colId xmlns:a16="http://schemas.microsoft.com/office/drawing/2014/main" val="3204832646"/>
                    </a:ext>
                  </a:extLst>
                </a:gridCol>
              </a:tblGrid>
              <a:tr h="902496">
                <a:tc gridSpan="10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Metadados</a:t>
                      </a:r>
                    </a:p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11">
                <a:tc gridSpan="10">
                  <a:txBody>
                    <a:bodyPr/>
                    <a:lstStyle/>
                    <a:p>
                      <a:pPr algn="ctr"/>
                      <a:endParaRPr lang="pt-BR" sz="20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93288"/>
                  </a:ext>
                </a:extLst>
              </a:tr>
              <a:tr h="1413009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ID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Origem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Tabela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Dado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Alias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Tipo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Métrica</a:t>
                      </a:r>
                    </a:p>
                  </a:txBody>
                  <a:tcPr marL="144000" marR="144000" marT="36000" marB="36000" vert="vert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Dimensão</a:t>
                      </a:r>
                    </a:p>
                  </a:txBody>
                  <a:tcPr marL="144000" marR="144000" marT="36000" marB="36000" vert="vert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Descrição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utilização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57"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FPQ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r>
                        <a:rPr lang="pt-BR" sz="1400" b="0" i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resumo_geral</a:t>
                      </a: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Funcionários por quadro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Quantos funcionários são efetivos ou terceiros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 Funcionários p/ quadros 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r>
                        <a:rPr lang="pt-BR" sz="1400" b="0" i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Tab_clientes</a:t>
                      </a: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Clientes ADM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Clientes e seus valores de contratos + valor de contrato geral da área administrativa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 Clientes ADM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21"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CDL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r>
                        <a:rPr lang="pt-BR" sz="1400" b="0" i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Tab_clientes</a:t>
                      </a: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Clientes Logística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Clientes e seus valores de contratos + valor de contrato geral da área logística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 Clientes Logística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64400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46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Tab_calendario</a:t>
                      </a: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Ano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Anos da empresa e sua quantidade de contratações de funcionários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 Resumo Geral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QCL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46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resumo_geral</a:t>
                      </a: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Qtde</a:t>
                      </a:r>
                      <a:r>
                        <a:rPr lang="pt-BR" sz="14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contratação Logística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Quantidade de contratação de funcionários da Logística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 Resumo Geral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1295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46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resumo_geral</a:t>
                      </a: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Qtde</a:t>
                      </a:r>
                      <a:r>
                        <a:rPr lang="pt-BR" sz="14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pt-BR" sz="1400" b="1" i="0" u="none" strike="noStrike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contrtação</a:t>
                      </a:r>
                      <a:r>
                        <a:rPr lang="pt-BR" sz="14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Administrativo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Quantidade de contratação de funcionários da Administração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 Resumo Geral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221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60D41A6D-8B47-75F2-BB24-BC829C8AECAC}"/>
              </a:ext>
            </a:extLst>
          </p:cNvPr>
          <p:cNvSpPr txBox="1"/>
          <p:nvPr/>
        </p:nvSpPr>
        <p:spPr>
          <a:xfrm>
            <a:off x="647056" y="9726874"/>
            <a:ext cx="368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</a:rPr>
              <a:t>Formulário adaptado de Oliveira e Rondina (2023). </a:t>
            </a:r>
          </a:p>
        </p:txBody>
      </p:sp>
    </p:spTree>
    <p:extLst>
      <p:ext uri="{BB962C8B-B14F-4D97-AF65-F5344CB8AC3E}">
        <p14:creationId xmlns:p14="http://schemas.microsoft.com/office/powerpoint/2010/main" val="172283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5DA4F0-1F1D-58FF-7340-454865261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A3D1F86-32DC-2DB3-F7BA-6ACF11365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39343"/>
              </p:ext>
            </p:extLst>
          </p:nvPr>
        </p:nvGraphicFramePr>
        <p:xfrm>
          <a:off x="791071" y="1687116"/>
          <a:ext cx="16237803" cy="367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62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2496">
                <a:tc gridSpan="5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Indicadores</a:t>
                      </a:r>
                    </a:p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11">
                <a:tc gridSpan="5">
                  <a:txBody>
                    <a:bodyPr/>
                    <a:lstStyle/>
                    <a:p>
                      <a:pPr algn="ctr"/>
                      <a:endParaRPr lang="pt-BR" sz="20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93288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ID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Indicador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Fórmula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Conceito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Precisão decimal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74"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QCL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r>
                        <a:rPr lang="pt-BR" sz="1400" b="0" i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Qtde</a:t>
                      </a: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contratação Logística / Ano</a:t>
                      </a: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Verificar a necessidade de funcionários da logística ao longo dos anos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QCA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r>
                        <a:rPr lang="pt-BR" sz="1400" b="0" i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Qtde</a:t>
                      </a:r>
                      <a:r>
                        <a:rPr lang="pt-BR" sz="14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contratação Administrativo / Ano </a:t>
                      </a: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Verificar a necessidade de funcionários da administração ao longo dos anos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21"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64400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46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8B3A6D4-A99B-08EE-933F-DBAF0A7146B9}"/>
              </a:ext>
            </a:extLst>
          </p:cNvPr>
          <p:cNvSpPr txBox="1"/>
          <p:nvPr/>
        </p:nvSpPr>
        <p:spPr>
          <a:xfrm>
            <a:off x="647056" y="9726874"/>
            <a:ext cx="368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</a:rPr>
              <a:t>Formulário adaptado de Oliveira e Rondina (2023). </a:t>
            </a:r>
          </a:p>
        </p:txBody>
      </p:sp>
    </p:spTree>
    <p:extLst>
      <p:ext uri="{BB962C8B-B14F-4D97-AF65-F5344CB8AC3E}">
        <p14:creationId xmlns:p14="http://schemas.microsoft.com/office/powerpoint/2010/main" val="350736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5DA4F0-1F1D-58FF-7340-454865261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A3D1F86-32DC-2DB3-F7BA-6ACF11365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99367"/>
              </p:ext>
            </p:extLst>
          </p:nvPr>
        </p:nvGraphicFramePr>
        <p:xfrm>
          <a:off x="791071" y="1687116"/>
          <a:ext cx="16237803" cy="345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04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2496">
                <a:tc gridSpan="5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6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Regras customizadas</a:t>
                      </a:r>
                    </a:p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5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5B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11">
                <a:tc gridSpan="5">
                  <a:txBody>
                    <a:bodyPr/>
                    <a:lstStyle/>
                    <a:p>
                      <a:pPr algn="ctr"/>
                      <a:endParaRPr lang="pt-BR" sz="20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i="0" dirty="0">
                        <a:latin typeface="Arial Black" panose="020B0604020202020204" pitchFamily="34" charset="0"/>
                        <a:ea typeface="Open Sans SemiBold" panose="020B0706030804020204" pitchFamily="34" charset="0"/>
                        <a:cs typeface="Arial Black" panose="020B0604020202020204" pitchFamily="34" charset="0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93288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ID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Regra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Descrição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Utilização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dirty="0">
                          <a:solidFill>
                            <a:schemeClr val="bg1"/>
                          </a:solidFill>
                          <a:latin typeface="Arial Black" panose="020B0604020202020204" pitchFamily="34" charset="0"/>
                          <a:ea typeface="Open Sans SemiBold" panose="020B0706030804020204" pitchFamily="34" charset="0"/>
                          <a:cs typeface="Arial Black" panose="020B0604020202020204" pitchFamily="34" charset="0"/>
                        </a:rPr>
                        <a:t>observações</a:t>
                      </a: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74"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endParaRPr lang="pt-BR" sz="1400" b="0" i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21"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71464" rtl="0" eaLnBrk="1" latinLnBrk="0" hangingPunct="1"/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64400"/>
                  </a:ext>
                </a:extLst>
              </a:tr>
              <a:tr h="388048">
                <a:tc>
                  <a:txBody>
                    <a:bodyPr/>
                    <a:lstStyle/>
                    <a:p>
                      <a:pPr marL="0" algn="ctr" defTabSz="1371464" rtl="0" eaLnBrk="1" latinLnBrk="0" hangingPunct="1"/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36000" marB="3600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46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1" kern="12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9AD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CBB2D6C0-FEB3-9270-7A01-A821ACC70ECC}"/>
              </a:ext>
            </a:extLst>
          </p:cNvPr>
          <p:cNvSpPr txBox="1"/>
          <p:nvPr/>
        </p:nvSpPr>
        <p:spPr>
          <a:xfrm>
            <a:off x="647056" y="9726874"/>
            <a:ext cx="368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</a:rPr>
              <a:t>Formulário adaptado de Oliveira e Rondina (2023).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6B1FC6-EB03-CA09-2994-3C656CEB5B1A}"/>
              </a:ext>
            </a:extLst>
          </p:cNvPr>
          <p:cNvSpPr txBox="1"/>
          <p:nvPr/>
        </p:nvSpPr>
        <p:spPr>
          <a:xfrm>
            <a:off x="799456" y="9879274"/>
            <a:ext cx="3687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</a:rPr>
              <a:t>Formulário adaptado de Oliveira e Rondina (2023).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79287F-260B-3EC0-F716-4D318D99ACA4}"/>
              </a:ext>
            </a:extLst>
          </p:cNvPr>
          <p:cNvSpPr txBox="1"/>
          <p:nvPr/>
        </p:nvSpPr>
        <p:spPr>
          <a:xfrm>
            <a:off x="3077327" y="6252574"/>
            <a:ext cx="12133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FF0000"/>
                </a:solidFill>
              </a:rPr>
              <a:t>Não possui Regras Customizadas</a:t>
            </a:r>
          </a:p>
        </p:txBody>
      </p:sp>
    </p:spTree>
    <p:extLst>
      <p:ext uri="{BB962C8B-B14F-4D97-AF65-F5344CB8AC3E}">
        <p14:creationId xmlns:p14="http://schemas.microsoft.com/office/powerpoint/2010/main" val="61623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5998496-8BCD-9382-610E-DF30076E0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F753C4-3796-08D5-1DBD-3BCE5A4DB409}"/>
              </a:ext>
            </a:extLst>
          </p:cNvPr>
          <p:cNvSpPr txBox="1"/>
          <p:nvPr/>
        </p:nvSpPr>
        <p:spPr>
          <a:xfrm>
            <a:off x="12456368" y="9634541"/>
            <a:ext cx="475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1BDD32-F654-99FA-184E-786CA27F8DF2}"/>
              </a:ext>
            </a:extLst>
          </p:cNvPr>
          <p:cNvSpPr txBox="1"/>
          <p:nvPr/>
        </p:nvSpPr>
        <p:spPr>
          <a:xfrm>
            <a:off x="1799184" y="2047156"/>
            <a:ext cx="152296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O Business </a:t>
            </a:r>
            <a:r>
              <a:rPr lang="pt-BR" sz="3600" dirty="0" err="1"/>
              <a:t>Inteligence</a:t>
            </a:r>
            <a:r>
              <a:rPr lang="pt-BR" sz="3600" dirty="0"/>
              <a:t> (BI) se tornou uma ferramenta crucial para as empresas que desejam se destacar no mercado competitivo atual. (</a:t>
            </a:r>
            <a:r>
              <a:rPr lang="pt-BR" sz="3600" dirty="0" err="1"/>
              <a:t>Procenge</a:t>
            </a:r>
            <a:r>
              <a:rPr lang="pt-BR" sz="3600" dirty="0"/>
              <a:t>, 2024)</a:t>
            </a:r>
          </a:p>
          <a:p>
            <a:endParaRPr lang="pt-BR" sz="3600" dirty="0"/>
          </a:p>
          <a:p>
            <a:r>
              <a:rPr lang="pt-BR" sz="3600" dirty="0"/>
              <a:t>Através da coleta, organização e análise de dados de diversas fontes, o BI oferece insights valiosos que podem embasar decisões estratégicas mais assertivas, otimizar processos, aumentar a produtividade e impulsionar o crescimento do negócio.</a:t>
            </a:r>
          </a:p>
          <a:p>
            <a:endParaRPr lang="pt-BR" sz="3600" dirty="0"/>
          </a:p>
          <a:p>
            <a:r>
              <a:rPr lang="pt-BR" sz="3600" dirty="0"/>
              <a:t>Dentro do proposto e utilizando o BI, podemos concluir que a falta de funcionários nas áreas de Logística e Administração foi um ponto de importante e que deve ser resolvido para cumprir o objetivo da análise.</a:t>
            </a:r>
          </a:p>
        </p:txBody>
      </p:sp>
    </p:spTree>
    <p:extLst>
      <p:ext uri="{BB962C8B-B14F-4D97-AF65-F5344CB8AC3E}">
        <p14:creationId xmlns:p14="http://schemas.microsoft.com/office/powerpoint/2010/main" val="365610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D7342F-A61A-2C7D-03C0-A2D009E96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43154C-CD26-AD87-6B5B-FA0506326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sz="2800" b="0" dirty="0">
              <a:solidFill>
                <a:schemeClr val="tx2"/>
              </a:solidFill>
            </a:endParaRP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31F97CDC-906D-FE1E-10A4-2F7DBA4FDFAC}"/>
              </a:ext>
            </a:extLst>
          </p:cNvPr>
          <p:cNvSpPr txBox="1">
            <a:spLocks/>
          </p:cNvSpPr>
          <p:nvPr/>
        </p:nvSpPr>
        <p:spPr>
          <a:xfrm>
            <a:off x="1131995" y="1788713"/>
            <a:ext cx="16049279" cy="7971237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>
            <a:lvl1pPr marL="407195" indent="-407195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1pPr>
            <a:lvl2pPr marL="811213" indent="-404813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defRPr>
            </a:lvl2pPr>
            <a:lvl3pPr marL="1714331" indent="-342867" algn="l" rtl="0" eaLnBrk="0" fontAlgn="base" hangingPunct="0">
              <a:lnSpc>
                <a:spcPts val="3449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060" indent="-342867" algn="l" rtl="0" eaLnBrk="0" fontAlgn="base" hangingPunct="0">
              <a:lnSpc>
                <a:spcPts val="3449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794" indent="-342867" algn="l" rtl="0" eaLnBrk="0" fontAlgn="base" hangingPunct="0">
              <a:lnSpc>
                <a:spcPts val="3449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527" indent="-342867" algn="l" defTabSz="13714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258" indent="-342867" algn="l" defTabSz="13714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992" indent="-342867" algn="l" defTabSz="13714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721" indent="-342867" algn="l" defTabSz="13714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sz="2800" b="0" dirty="0">
                <a:solidFill>
                  <a:schemeClr val="tx2"/>
                </a:solidFill>
              </a:rPr>
              <a:t>IMAPS. </a:t>
            </a:r>
            <a:r>
              <a:rPr lang="pt-BR" sz="2800" dirty="0">
                <a:solidFill>
                  <a:schemeClr val="tx2"/>
                </a:solidFill>
              </a:rPr>
              <a:t>Torne sua empresa mais orientada a dados – método gratuito.</a:t>
            </a:r>
            <a:r>
              <a:rPr lang="pt-BR" sz="2800" b="0" dirty="0">
                <a:solidFill>
                  <a:schemeClr val="tx2"/>
                </a:solidFill>
              </a:rPr>
              <a:t> Porto Alegre: </a:t>
            </a:r>
            <a:r>
              <a:rPr lang="pt-BR" sz="2800" b="0" dirty="0" err="1">
                <a:solidFill>
                  <a:schemeClr val="tx2"/>
                </a:solidFill>
              </a:rPr>
              <a:t>iMaps</a:t>
            </a:r>
            <a:r>
              <a:rPr lang="pt-BR" sz="2800" b="0" dirty="0">
                <a:solidFill>
                  <a:schemeClr val="tx2"/>
                </a:solidFill>
              </a:rPr>
              <a:t> Data </a:t>
            </a:r>
            <a:r>
              <a:rPr lang="pt-BR" sz="2800" b="0" dirty="0" err="1">
                <a:solidFill>
                  <a:schemeClr val="tx2"/>
                </a:solidFill>
              </a:rPr>
              <a:t>Group</a:t>
            </a:r>
            <a:r>
              <a:rPr lang="pt-BR" sz="2800" b="0" dirty="0">
                <a:solidFill>
                  <a:schemeClr val="tx2"/>
                </a:solidFill>
              </a:rPr>
              <a:t>, 2023. Disponível em: &lt;https://</a:t>
            </a:r>
            <a:r>
              <a:rPr lang="pt-BR" sz="2800" b="0" dirty="0" err="1">
                <a:solidFill>
                  <a:schemeClr val="tx2"/>
                </a:solidFill>
              </a:rPr>
              <a:t>www.imaps.com.br</a:t>
            </a:r>
            <a:r>
              <a:rPr lang="pt-BR" sz="2800" b="0" dirty="0">
                <a:solidFill>
                  <a:schemeClr val="tx2"/>
                </a:solidFill>
              </a:rPr>
              <a:t>/</a:t>
            </a:r>
            <a:r>
              <a:rPr lang="pt-BR" sz="2800" b="0" dirty="0" err="1">
                <a:solidFill>
                  <a:schemeClr val="tx2"/>
                </a:solidFill>
              </a:rPr>
              <a:t>datadrivencanvas</a:t>
            </a:r>
            <a:r>
              <a:rPr lang="pt-BR" sz="2800" b="0" dirty="0">
                <a:solidFill>
                  <a:schemeClr val="tx2"/>
                </a:solidFill>
              </a:rPr>
              <a:t>&gt;. Acesso em: 27 abr. 2024.</a:t>
            </a:r>
          </a:p>
          <a:p>
            <a:pPr marL="0" indent="0">
              <a:buNone/>
            </a:pPr>
            <a:r>
              <a:rPr lang="pt-BR" sz="2800" b="0" dirty="0">
                <a:solidFill>
                  <a:schemeClr val="tx2"/>
                </a:solidFill>
              </a:rPr>
              <a:t>OLIVEIRA, R.; RONDINA, J. M. </a:t>
            </a:r>
            <a:r>
              <a:rPr lang="pt-BR" sz="2800" dirty="0">
                <a:solidFill>
                  <a:schemeClr val="tx2"/>
                </a:solidFill>
              </a:rPr>
              <a:t>Business </a:t>
            </a:r>
            <a:r>
              <a:rPr lang="pt-BR" sz="2800" dirty="0" err="1">
                <a:solidFill>
                  <a:schemeClr val="tx2"/>
                </a:solidFill>
              </a:rPr>
              <a:t>Intelligence</a:t>
            </a:r>
            <a:r>
              <a:rPr lang="pt-BR" sz="2800" b="0" dirty="0">
                <a:solidFill>
                  <a:schemeClr val="tx2"/>
                </a:solidFill>
              </a:rPr>
              <a:t>: ferramentas e métodos. Rio de Janeiro: FGV, 2023</a:t>
            </a:r>
          </a:p>
          <a:p>
            <a:pPr marL="0" indent="0">
              <a:buNone/>
            </a:pPr>
            <a:r>
              <a:rPr lang="en-US" sz="3000" b="0" dirty="0">
                <a:solidFill>
                  <a:schemeClr val="tx2"/>
                </a:solidFill>
              </a:rPr>
              <a:t>Turban, E., Sharda, R., </a:t>
            </a:r>
            <a:r>
              <a:rPr lang="en-US" sz="3000" b="0" dirty="0" err="1">
                <a:solidFill>
                  <a:schemeClr val="tx2"/>
                </a:solidFill>
              </a:rPr>
              <a:t>Delen</a:t>
            </a:r>
            <a:r>
              <a:rPr lang="en-US" sz="3000" b="0" dirty="0">
                <a:solidFill>
                  <a:schemeClr val="tx2"/>
                </a:solidFill>
              </a:rPr>
              <a:t>, D., &amp; Aronson, J. E. </a:t>
            </a:r>
            <a:r>
              <a:rPr lang="en-US" sz="2800" b="0" dirty="0">
                <a:solidFill>
                  <a:schemeClr val="tx2"/>
                </a:solidFill>
              </a:rPr>
              <a:t>(2019). </a:t>
            </a:r>
            <a:r>
              <a:rPr lang="en-US" sz="2800" dirty="0">
                <a:solidFill>
                  <a:schemeClr val="tx2"/>
                </a:solidFill>
              </a:rPr>
              <a:t>Business intelligence: a managerial approach</a:t>
            </a:r>
            <a:r>
              <a:rPr lang="en-US" sz="2800" b="0" dirty="0">
                <a:solidFill>
                  <a:schemeClr val="tx2"/>
                </a:solidFill>
              </a:rPr>
              <a:t> (4th ed.). Pearson Education. </a:t>
            </a:r>
            <a:r>
              <a:rPr lang="en-US" sz="2800" b="0" dirty="0" err="1">
                <a:solidFill>
                  <a:schemeClr val="tx2"/>
                </a:solidFill>
              </a:rPr>
              <a:t>Disponível</a:t>
            </a:r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800" b="0" dirty="0" err="1">
                <a:solidFill>
                  <a:schemeClr val="tx2"/>
                </a:solidFill>
              </a:rPr>
              <a:t>em</a:t>
            </a:r>
            <a:r>
              <a:rPr lang="en-US" sz="2800" b="0" dirty="0">
                <a:solidFill>
                  <a:schemeClr val="tx2"/>
                </a:solidFill>
              </a:rPr>
              <a:t>: &lt;https://books.google.com.br/books/about/Business_Intelligence.html?id=IvZ0RAAACAAJ&amp;redir_esc=y&gt; . </a:t>
            </a:r>
            <a:r>
              <a:rPr lang="en-US" sz="2800" b="0" dirty="0" err="1">
                <a:solidFill>
                  <a:schemeClr val="tx2"/>
                </a:solidFill>
              </a:rPr>
              <a:t>Acesso</a:t>
            </a:r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800" b="0" dirty="0" err="1">
                <a:solidFill>
                  <a:schemeClr val="tx2"/>
                </a:solidFill>
              </a:rPr>
              <a:t>em</a:t>
            </a:r>
            <a:r>
              <a:rPr lang="en-US" sz="2800" b="0" dirty="0">
                <a:solidFill>
                  <a:schemeClr val="tx2"/>
                </a:solidFill>
              </a:rPr>
              <a:t>: 20 abr. 2024.</a:t>
            </a:r>
            <a:endParaRPr lang="pt-BR" sz="12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chemeClr val="tx2"/>
                </a:solidFill>
              </a:rPr>
              <a:t>Sh</a:t>
            </a:r>
            <a:r>
              <a:rPr lang="en-US" sz="3000" b="0" dirty="0">
                <a:solidFill>
                  <a:schemeClr val="tx2"/>
                </a:solidFill>
              </a:rPr>
              <a:t>arda, R., </a:t>
            </a:r>
            <a:r>
              <a:rPr lang="en-US" sz="3000" b="0" dirty="0" err="1">
                <a:solidFill>
                  <a:schemeClr val="tx2"/>
                </a:solidFill>
              </a:rPr>
              <a:t>Delen</a:t>
            </a:r>
            <a:r>
              <a:rPr lang="en-US" sz="3000" b="0" dirty="0">
                <a:solidFill>
                  <a:schemeClr val="tx2"/>
                </a:solidFill>
              </a:rPr>
              <a:t>, D., &amp; Turban, E. </a:t>
            </a:r>
            <a:r>
              <a:rPr lang="en-US" sz="2800" b="0" dirty="0">
                <a:solidFill>
                  <a:schemeClr val="tx2"/>
                </a:solidFill>
              </a:rPr>
              <a:t>(2019). </a:t>
            </a:r>
            <a:r>
              <a:rPr lang="en-US" sz="2800" dirty="0">
                <a:solidFill>
                  <a:schemeClr val="tx2"/>
                </a:solidFill>
              </a:rPr>
              <a:t>Business intelligence, analytics, and data science: a managerial perspective </a:t>
            </a:r>
            <a:r>
              <a:rPr lang="en-US" sz="2800" b="0" dirty="0">
                <a:solidFill>
                  <a:schemeClr val="tx2"/>
                </a:solidFill>
              </a:rPr>
              <a:t>(5</a:t>
            </a:r>
            <a:r>
              <a:rPr lang="en-US" sz="2800" b="0" baseline="30000" dirty="0">
                <a:solidFill>
                  <a:schemeClr val="tx2"/>
                </a:solidFill>
              </a:rPr>
              <a:t>th</a:t>
            </a:r>
            <a:r>
              <a:rPr lang="en-US" sz="2800" b="0" dirty="0">
                <a:solidFill>
                  <a:schemeClr val="tx2"/>
                </a:solidFill>
              </a:rPr>
              <a:t> ed.). Pearson Education. </a:t>
            </a:r>
            <a:r>
              <a:rPr lang="en-US" sz="2800" b="0" dirty="0" err="1">
                <a:solidFill>
                  <a:schemeClr val="tx2"/>
                </a:solidFill>
              </a:rPr>
              <a:t>Disponível</a:t>
            </a:r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800" b="0" dirty="0" err="1">
                <a:solidFill>
                  <a:schemeClr val="tx2"/>
                </a:solidFill>
              </a:rPr>
              <a:t>em</a:t>
            </a:r>
            <a:r>
              <a:rPr lang="en-US" sz="2800" b="0" dirty="0">
                <a:solidFill>
                  <a:schemeClr val="tx2"/>
                </a:solidFill>
              </a:rPr>
              <a:t>: &lt;https://www.pearson.com/en-us/subject-catalog/p/business-intelligence-analytics-and-data-science-a-managerial-perspective/P200000001822/9780137305711&gt; . </a:t>
            </a:r>
            <a:r>
              <a:rPr lang="en-US" sz="2800" b="0" dirty="0" err="1">
                <a:solidFill>
                  <a:schemeClr val="tx2"/>
                </a:solidFill>
              </a:rPr>
              <a:t>Acesso</a:t>
            </a:r>
            <a:r>
              <a:rPr lang="en-US" sz="2800" b="0" dirty="0">
                <a:solidFill>
                  <a:schemeClr val="tx2"/>
                </a:solidFill>
              </a:rPr>
              <a:t> </a:t>
            </a:r>
            <a:r>
              <a:rPr lang="en-US" sz="2800" b="0" dirty="0" err="1">
                <a:solidFill>
                  <a:schemeClr val="tx2"/>
                </a:solidFill>
              </a:rPr>
              <a:t>em</a:t>
            </a:r>
            <a:r>
              <a:rPr lang="en-US" sz="2800" b="0" dirty="0">
                <a:solidFill>
                  <a:schemeClr val="tx2"/>
                </a:solidFill>
              </a:rPr>
              <a:t>: 20 abr. 2024. </a:t>
            </a:r>
          </a:p>
          <a:p>
            <a:pPr marL="0" indent="0">
              <a:buNone/>
            </a:pPr>
            <a:r>
              <a:rPr lang="pt-BR" sz="3000" b="0" dirty="0" err="1">
                <a:solidFill>
                  <a:schemeClr val="tx2"/>
                </a:solidFill>
              </a:rPr>
              <a:t>Toms</a:t>
            </a:r>
            <a:r>
              <a:rPr lang="pt-BR" sz="3000" b="0" dirty="0">
                <a:solidFill>
                  <a:schemeClr val="tx2"/>
                </a:solidFill>
              </a:rPr>
              <a:t>, E. G., Filipe, J., &amp; Isaías, P. </a:t>
            </a:r>
            <a:r>
              <a:rPr lang="pt-BR" sz="2800" b="0" dirty="0">
                <a:solidFill>
                  <a:schemeClr val="tx2"/>
                </a:solidFill>
              </a:rPr>
              <a:t>(2020). Business </a:t>
            </a:r>
            <a:r>
              <a:rPr lang="pt-BR" sz="2800" b="0" dirty="0" err="1">
                <a:solidFill>
                  <a:schemeClr val="tx2"/>
                </a:solidFill>
              </a:rPr>
              <a:t>intelligence</a:t>
            </a:r>
            <a:r>
              <a:rPr lang="pt-BR" sz="2800" b="0" dirty="0">
                <a:solidFill>
                  <a:schemeClr val="tx2"/>
                </a:solidFill>
              </a:rPr>
              <a:t> </a:t>
            </a:r>
            <a:r>
              <a:rPr lang="pt-BR" sz="2800" b="0" dirty="0" err="1">
                <a:solidFill>
                  <a:schemeClr val="tx2"/>
                </a:solidFill>
              </a:rPr>
              <a:t>and</a:t>
            </a:r>
            <a:r>
              <a:rPr lang="pt-BR" sz="2800" b="0" dirty="0">
                <a:solidFill>
                  <a:schemeClr val="tx2"/>
                </a:solidFill>
              </a:rPr>
              <a:t> </a:t>
            </a:r>
            <a:r>
              <a:rPr lang="pt-BR" sz="2800" b="0" dirty="0" err="1">
                <a:solidFill>
                  <a:schemeClr val="tx2"/>
                </a:solidFill>
              </a:rPr>
              <a:t>analytics</a:t>
            </a:r>
            <a:r>
              <a:rPr lang="pt-BR" sz="2800" b="0" dirty="0">
                <a:solidFill>
                  <a:schemeClr val="tx2"/>
                </a:solidFill>
              </a:rPr>
              <a:t> in </a:t>
            </a:r>
            <a:r>
              <a:rPr lang="pt-BR" sz="2800" b="0" dirty="0" err="1">
                <a:solidFill>
                  <a:schemeClr val="tx2"/>
                </a:solidFill>
              </a:rPr>
              <a:t>small</a:t>
            </a:r>
            <a:r>
              <a:rPr lang="pt-BR" sz="2800" b="0" dirty="0">
                <a:solidFill>
                  <a:schemeClr val="tx2"/>
                </a:solidFill>
              </a:rPr>
              <a:t> </a:t>
            </a:r>
            <a:r>
              <a:rPr lang="pt-BR" sz="2800" b="0" dirty="0" err="1">
                <a:solidFill>
                  <a:schemeClr val="tx2"/>
                </a:solidFill>
              </a:rPr>
              <a:t>and</a:t>
            </a:r>
            <a:r>
              <a:rPr lang="pt-BR" sz="2800" b="0" dirty="0">
                <a:solidFill>
                  <a:schemeClr val="tx2"/>
                </a:solidFill>
              </a:rPr>
              <a:t> </a:t>
            </a:r>
            <a:r>
              <a:rPr lang="pt-BR" sz="2800" b="0" dirty="0" err="1">
                <a:solidFill>
                  <a:schemeClr val="tx2"/>
                </a:solidFill>
              </a:rPr>
              <a:t>medium</a:t>
            </a:r>
            <a:r>
              <a:rPr lang="pt-BR" sz="2800" b="0" dirty="0">
                <a:solidFill>
                  <a:schemeClr val="tx2"/>
                </a:solidFill>
              </a:rPr>
              <a:t> </a:t>
            </a:r>
            <a:r>
              <a:rPr lang="pt-BR" sz="2800" b="0" dirty="0" err="1">
                <a:solidFill>
                  <a:schemeClr val="tx2"/>
                </a:solidFill>
              </a:rPr>
              <a:t>enterprises</a:t>
            </a:r>
            <a:r>
              <a:rPr lang="pt-BR" sz="2800" b="0" dirty="0">
                <a:solidFill>
                  <a:schemeClr val="tx2"/>
                </a:solidFill>
              </a:rPr>
              <a:t>. Em </a:t>
            </a:r>
            <a:r>
              <a:rPr lang="pt-BR" sz="3000" b="0" dirty="0">
                <a:solidFill>
                  <a:schemeClr val="tx2"/>
                </a:solidFill>
              </a:rPr>
              <a:t>Isaías, P., &amp; Conde, M. </a:t>
            </a:r>
            <a:r>
              <a:rPr lang="pt-BR" sz="2800" b="0" dirty="0">
                <a:solidFill>
                  <a:schemeClr val="tx2"/>
                </a:solidFill>
              </a:rPr>
              <a:t>(Eds.), </a:t>
            </a:r>
            <a:r>
              <a:rPr lang="pt-BR" sz="2800" i="1" dirty="0">
                <a:solidFill>
                  <a:schemeClr val="tx2"/>
                </a:solidFill>
              </a:rPr>
              <a:t>Business </a:t>
            </a:r>
            <a:r>
              <a:rPr lang="pt-BR" sz="2800" i="1" dirty="0" err="1">
                <a:solidFill>
                  <a:schemeClr val="tx2"/>
                </a:solidFill>
              </a:rPr>
              <a:t>Intelligence</a:t>
            </a:r>
            <a:r>
              <a:rPr lang="pt-BR" sz="2800" i="1" dirty="0">
                <a:solidFill>
                  <a:schemeClr val="tx2"/>
                </a:solidFill>
              </a:rPr>
              <a:t> </a:t>
            </a:r>
            <a:r>
              <a:rPr lang="pt-BR" sz="2800" i="1" dirty="0" err="1">
                <a:solidFill>
                  <a:schemeClr val="tx2"/>
                </a:solidFill>
              </a:rPr>
              <a:t>and</a:t>
            </a:r>
            <a:r>
              <a:rPr lang="pt-BR" sz="2800" i="1" dirty="0">
                <a:solidFill>
                  <a:schemeClr val="tx2"/>
                </a:solidFill>
              </a:rPr>
              <a:t> </a:t>
            </a:r>
            <a:r>
              <a:rPr lang="pt-BR" sz="2800" i="1" dirty="0" err="1">
                <a:solidFill>
                  <a:schemeClr val="tx2"/>
                </a:solidFill>
              </a:rPr>
              <a:t>Analytics</a:t>
            </a:r>
            <a:r>
              <a:rPr lang="pt-BR" sz="2800" i="1" dirty="0">
                <a:solidFill>
                  <a:schemeClr val="tx2"/>
                </a:solidFill>
              </a:rPr>
              <a:t> in </a:t>
            </a:r>
            <a:r>
              <a:rPr lang="pt-BR" sz="2800" i="1" dirty="0" err="1">
                <a:solidFill>
                  <a:schemeClr val="tx2"/>
                </a:solidFill>
              </a:rPr>
              <a:t>Small</a:t>
            </a:r>
            <a:r>
              <a:rPr lang="pt-BR" sz="2800" i="1" dirty="0">
                <a:solidFill>
                  <a:schemeClr val="tx2"/>
                </a:solidFill>
              </a:rPr>
              <a:t> </a:t>
            </a:r>
            <a:r>
              <a:rPr lang="pt-BR" sz="2800" i="1" dirty="0" err="1">
                <a:solidFill>
                  <a:schemeClr val="tx2"/>
                </a:solidFill>
              </a:rPr>
              <a:t>and</a:t>
            </a:r>
            <a:r>
              <a:rPr lang="pt-BR" sz="2800" i="1" dirty="0">
                <a:solidFill>
                  <a:schemeClr val="tx2"/>
                </a:solidFill>
              </a:rPr>
              <a:t> </a:t>
            </a:r>
            <a:r>
              <a:rPr lang="pt-BR" sz="2800" i="1" dirty="0" err="1">
                <a:solidFill>
                  <a:schemeClr val="tx2"/>
                </a:solidFill>
              </a:rPr>
              <a:t>Medium</a:t>
            </a:r>
            <a:r>
              <a:rPr lang="pt-BR" sz="2800" i="1" dirty="0">
                <a:solidFill>
                  <a:schemeClr val="tx2"/>
                </a:solidFill>
              </a:rPr>
              <a:t> </a:t>
            </a:r>
            <a:r>
              <a:rPr lang="pt-BR" sz="2800" i="1" dirty="0" err="1">
                <a:solidFill>
                  <a:schemeClr val="tx2"/>
                </a:solidFill>
              </a:rPr>
              <a:t>Enterprises</a:t>
            </a:r>
            <a:r>
              <a:rPr lang="pt-BR" sz="2800" i="1" dirty="0">
                <a:solidFill>
                  <a:schemeClr val="tx2"/>
                </a:solidFill>
              </a:rPr>
              <a:t>: </a:t>
            </a:r>
            <a:r>
              <a:rPr lang="pt-BR" sz="2800" i="1" dirty="0" err="1">
                <a:solidFill>
                  <a:schemeClr val="tx2"/>
                </a:solidFill>
              </a:rPr>
              <a:t>Research</a:t>
            </a:r>
            <a:r>
              <a:rPr lang="pt-BR" sz="2800" i="1" dirty="0">
                <a:solidFill>
                  <a:schemeClr val="tx2"/>
                </a:solidFill>
              </a:rPr>
              <a:t> </a:t>
            </a:r>
            <a:r>
              <a:rPr lang="pt-BR" sz="2800" i="1" dirty="0" err="1">
                <a:solidFill>
                  <a:schemeClr val="tx2"/>
                </a:solidFill>
              </a:rPr>
              <a:t>and</a:t>
            </a:r>
            <a:r>
              <a:rPr lang="pt-BR" sz="2800" i="1" dirty="0">
                <a:solidFill>
                  <a:schemeClr val="tx2"/>
                </a:solidFill>
              </a:rPr>
              <a:t> </a:t>
            </a:r>
            <a:r>
              <a:rPr lang="pt-BR" sz="2800" i="1" dirty="0" err="1">
                <a:solidFill>
                  <a:schemeClr val="tx2"/>
                </a:solidFill>
              </a:rPr>
              <a:t>Practice</a:t>
            </a:r>
            <a:r>
              <a:rPr lang="pt-BR" sz="2800" b="0" dirty="0">
                <a:solidFill>
                  <a:schemeClr val="tx2"/>
                </a:solidFill>
              </a:rPr>
              <a:t> (pp. 1-18). IGI Global. Disponível em: &lt;https://www.igi-global.com/book/business-</a:t>
            </a:r>
            <a:r>
              <a:rPr lang="pt-BR" sz="2800" b="0" dirty="0" err="1">
                <a:solidFill>
                  <a:schemeClr val="tx2"/>
                </a:solidFill>
              </a:rPr>
              <a:t>intelligence</a:t>
            </a:r>
            <a:r>
              <a:rPr lang="pt-BR" sz="2800" b="0" dirty="0">
                <a:solidFill>
                  <a:schemeClr val="tx2"/>
                </a:solidFill>
              </a:rPr>
              <a:t>-</a:t>
            </a:r>
            <a:r>
              <a:rPr lang="pt-BR" sz="2800" b="0" dirty="0" err="1">
                <a:solidFill>
                  <a:schemeClr val="tx2"/>
                </a:solidFill>
              </a:rPr>
              <a:t>analytics-small-medium</a:t>
            </a:r>
            <a:r>
              <a:rPr lang="pt-BR" sz="2800" b="0" dirty="0">
                <a:solidFill>
                  <a:schemeClr val="tx2"/>
                </a:solidFill>
              </a:rPr>
              <a:t>/237839&gt; . Acesso em: 21 abr. 2024.</a:t>
            </a:r>
          </a:p>
          <a:p>
            <a:pPr marL="0" indent="0">
              <a:buNone/>
            </a:pPr>
            <a:r>
              <a:rPr lang="pt-BR" sz="2800" b="0" dirty="0">
                <a:solidFill>
                  <a:schemeClr val="tx2"/>
                </a:solidFill>
              </a:rPr>
              <a:t>Redação </a:t>
            </a:r>
            <a:r>
              <a:rPr lang="pt-BR" sz="2800" b="0" dirty="0" err="1">
                <a:solidFill>
                  <a:schemeClr val="tx2"/>
                </a:solidFill>
              </a:rPr>
              <a:t>Selpe</a:t>
            </a:r>
            <a:r>
              <a:rPr lang="pt-BR" sz="2800" b="0" dirty="0">
                <a:solidFill>
                  <a:schemeClr val="tx2"/>
                </a:solidFill>
              </a:rPr>
              <a:t>. </a:t>
            </a:r>
            <a:r>
              <a:rPr lang="pt-BR" sz="2800" dirty="0">
                <a:solidFill>
                  <a:schemeClr val="tx2"/>
                </a:solidFill>
              </a:rPr>
              <a:t>Consultoria de RH: quais os benefícios para o seu negócio? </a:t>
            </a:r>
            <a:r>
              <a:rPr lang="pt-BR" sz="2800" b="0" dirty="0">
                <a:solidFill>
                  <a:schemeClr val="tx2"/>
                </a:solidFill>
              </a:rPr>
              <a:t>Gente e Gestão, 3 de agosto de 2023. Disponível em: &lt;https://www.gruposelpe.com.br/blog/consultoria-de-</a:t>
            </a:r>
            <a:r>
              <a:rPr lang="pt-BR" sz="2800" b="0" dirty="0" err="1">
                <a:solidFill>
                  <a:schemeClr val="tx2"/>
                </a:solidFill>
              </a:rPr>
              <a:t>rh</a:t>
            </a:r>
            <a:r>
              <a:rPr lang="pt-BR" sz="2800" b="0" dirty="0">
                <a:solidFill>
                  <a:schemeClr val="tx2"/>
                </a:solidFill>
              </a:rPr>
              <a:t>-o-que-e-como-funciona-e-quais-os-</a:t>
            </a:r>
            <a:r>
              <a:rPr lang="pt-BR" sz="2800" b="0" dirty="0" err="1">
                <a:solidFill>
                  <a:schemeClr val="tx2"/>
                </a:solidFill>
              </a:rPr>
              <a:t>beneficios</a:t>
            </a:r>
            <a:r>
              <a:rPr lang="pt-BR" sz="2800" b="0" dirty="0">
                <a:solidFill>
                  <a:schemeClr val="tx2"/>
                </a:solidFill>
              </a:rPr>
              <a:t>&gt;. Acesso em: 22 abr. 2024.</a:t>
            </a:r>
          </a:p>
          <a:p>
            <a:pPr marL="0" indent="0">
              <a:buNone/>
            </a:pPr>
            <a:r>
              <a:rPr lang="pt-BR" sz="2800" b="0" dirty="0" err="1">
                <a:solidFill>
                  <a:schemeClr val="tx2"/>
                </a:solidFill>
              </a:rPr>
              <a:t>Procenge</a:t>
            </a:r>
            <a:r>
              <a:rPr lang="pt-BR" sz="2800" b="0" dirty="0">
                <a:solidFill>
                  <a:schemeClr val="tx2"/>
                </a:solidFill>
              </a:rPr>
              <a:t>. </a:t>
            </a:r>
            <a:r>
              <a:rPr lang="pt-BR" sz="2800" dirty="0">
                <a:solidFill>
                  <a:schemeClr val="tx2"/>
                </a:solidFill>
              </a:rPr>
              <a:t>O Papel do Business </a:t>
            </a:r>
            <a:r>
              <a:rPr lang="pt-BR" sz="2800" dirty="0" err="1">
                <a:solidFill>
                  <a:schemeClr val="tx2"/>
                </a:solidFill>
              </a:rPr>
              <a:t>Intelligence</a:t>
            </a:r>
            <a:r>
              <a:rPr lang="pt-BR" sz="2800" dirty="0">
                <a:solidFill>
                  <a:schemeClr val="tx2"/>
                </a:solidFill>
              </a:rPr>
              <a:t>.</a:t>
            </a:r>
            <a:r>
              <a:rPr lang="pt-BR" sz="2800" b="0" dirty="0">
                <a:solidFill>
                  <a:schemeClr val="tx2"/>
                </a:solidFill>
              </a:rPr>
              <a:t> Disponível em</a:t>
            </a:r>
            <a:r>
              <a:rPr lang="pt-BR" sz="2800" dirty="0">
                <a:solidFill>
                  <a:schemeClr val="tx2"/>
                </a:solidFill>
              </a:rPr>
              <a:t>: </a:t>
            </a:r>
            <a:r>
              <a:rPr lang="pt-BR" sz="2800" b="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https://procenge.com.br/blog/papel-do-business-</a:t>
            </a:r>
            <a:r>
              <a:rPr lang="pt-BR" sz="2800" b="0" dirty="0" err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intelligence</a:t>
            </a:r>
            <a:r>
              <a:rPr lang="pt-BR" sz="2800" b="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800" b="0" dirty="0">
                <a:solidFill>
                  <a:schemeClr val="tx2"/>
                </a:solidFill>
              </a:rPr>
              <a:t>. Acesso em: 26 </a:t>
            </a:r>
            <a:r>
              <a:rPr lang="pt-BR" sz="2800" b="0" dirty="0" err="1">
                <a:solidFill>
                  <a:schemeClr val="tx2"/>
                </a:solidFill>
              </a:rPr>
              <a:t>abr</a:t>
            </a:r>
            <a:r>
              <a:rPr lang="pt-BR" sz="2800" b="0" dirty="0">
                <a:solidFill>
                  <a:schemeClr val="tx2"/>
                </a:solidFill>
              </a:rPr>
              <a:t>, 2024.</a:t>
            </a:r>
            <a:endParaRPr lang="en-US" sz="28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1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9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979595" y="1636313"/>
            <a:ext cx="16049279" cy="7107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b="0" dirty="0"/>
              <a:t>A Empresa </a:t>
            </a:r>
            <a:r>
              <a:rPr lang="pt-BR" sz="3600" b="0" dirty="0" err="1"/>
              <a:t>Marinovic</a:t>
            </a:r>
            <a:r>
              <a:rPr lang="pt-BR" sz="3600" b="0" dirty="0"/>
              <a:t> é uma consultoria de desenvolvimento organizacional e gestão de recursos humanos que utiliza o Power BI para analisar a contagem de funcionários e clientes. Fundada em 1989, a empresa se destaca por sua abordagem personalizada e foco no desenvolvimento sustentável das organizações. Seus serviços incluem consultoria em gestão de pessoas, desenvolvimento de liderança, avaliação de desempenho e treinamento e desenvolvimento.</a:t>
            </a:r>
          </a:p>
          <a:p>
            <a:pPr marL="0" indent="0">
              <a:buNone/>
            </a:pPr>
            <a:r>
              <a:rPr lang="pt-BR" sz="3600" b="0" dirty="0"/>
              <a:t>O relatório de Power BI é uma ferramenta essencial para a Empresa </a:t>
            </a:r>
            <a:r>
              <a:rPr lang="pt-BR" sz="3600" b="0" dirty="0" err="1"/>
              <a:t>Marinovic</a:t>
            </a:r>
            <a:r>
              <a:rPr lang="pt-BR" sz="3600" b="0" dirty="0"/>
              <a:t>, pois fornece informações valiosas sobre a estrutura organizacional e o alcance de cada cliente. Esses dados são fundamentais para personalizar os serviços e estratégias de atendimento da empresa, auxiliando-a a alcançar seu objetivo de analisar o crescimento de funcionários desde sua criação e aumentar o valor dos contratos das áreas de logística e administrativo.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236BA19-F2B4-742C-0B18-876E7FAD6204}"/>
              </a:ext>
            </a:extLst>
          </p:cNvPr>
          <p:cNvSpPr txBox="1"/>
          <p:nvPr/>
        </p:nvSpPr>
        <p:spPr>
          <a:xfrm>
            <a:off x="11160224" y="9680002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9903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979595" y="1636313"/>
            <a:ext cx="16049279" cy="71075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0" dirty="0"/>
              <a:t>Segundo </a:t>
            </a:r>
            <a:r>
              <a:rPr lang="pt-BR" b="0" dirty="0" err="1"/>
              <a:t>Turban</a:t>
            </a:r>
            <a:r>
              <a:rPr lang="pt-BR" b="0" dirty="0"/>
              <a:t> et al. (2019), Business </a:t>
            </a:r>
            <a:r>
              <a:rPr lang="pt-BR" b="0" dirty="0" err="1"/>
              <a:t>Intelligence</a:t>
            </a:r>
            <a:r>
              <a:rPr lang="pt-BR" b="0" dirty="0"/>
              <a:t> (BI) é o processo de coleta, organização, análise, compartilhamento e monitoramento de informações que oferecem suporte a tomada de decisões empresariais. O uso do Power BI pela Empresa </a:t>
            </a:r>
            <a:r>
              <a:rPr lang="pt-BR" b="0" dirty="0" err="1"/>
              <a:t>Marinovic</a:t>
            </a:r>
            <a:r>
              <a:rPr lang="pt-BR" b="0" dirty="0"/>
              <a:t> exemplifica a aplicação prática do BI, permitindo a análise de dados em tempo real e a geração de insights para a melhoria dos negócios.</a:t>
            </a:r>
          </a:p>
          <a:p>
            <a:pPr marL="0" indent="0">
              <a:buNone/>
            </a:pPr>
            <a:r>
              <a:rPr lang="pt-BR" b="0" dirty="0"/>
              <a:t>Além disso, o relatório de Power BI da Empresa </a:t>
            </a:r>
            <a:r>
              <a:rPr lang="pt-BR" b="0" dirty="0" err="1"/>
              <a:t>Marinovic</a:t>
            </a:r>
            <a:r>
              <a:rPr lang="pt-BR" b="0" dirty="0"/>
              <a:t> é atualizado regularmente, o que está alinhado com a ideia de BI em tempo real, conforme descrito por </a:t>
            </a:r>
            <a:r>
              <a:rPr lang="pt-BR" b="0" dirty="0" err="1"/>
              <a:t>Sharda</a:t>
            </a:r>
            <a:r>
              <a:rPr lang="pt-BR" b="0" dirty="0"/>
              <a:t> et al. (2019). Isso permite que a empresa acompanhe o crescimento de seus clientes, identifique tendências e oportunidades de mercado, e ofereça soluções cada vez mais eficazes e personalizadas, conforme preconizado por </a:t>
            </a:r>
            <a:r>
              <a:rPr lang="pt-BR" b="0" dirty="0" err="1"/>
              <a:t>Toms</a:t>
            </a:r>
            <a:r>
              <a:rPr lang="pt-BR" b="0" dirty="0"/>
              <a:t> et al. (2020).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236BA19-F2B4-742C-0B18-876E7FAD6204}"/>
              </a:ext>
            </a:extLst>
          </p:cNvPr>
          <p:cNvSpPr txBox="1"/>
          <p:nvPr/>
        </p:nvSpPr>
        <p:spPr>
          <a:xfrm>
            <a:off x="11160224" y="9680002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033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979595" y="1636313"/>
            <a:ext cx="16049279" cy="710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0" dirty="0"/>
              <a:t>Diante da complexidade do cenário empresarial atual, as empresas demandam soluções sob medida que atendam às suas necessidades e desafios específicos. Segundo a Redação </a:t>
            </a:r>
            <a:r>
              <a:rPr lang="pt-BR" sz="3600" b="0" dirty="0" err="1"/>
              <a:t>Selpe</a:t>
            </a:r>
            <a:r>
              <a:rPr lang="pt-BR" sz="3600" b="0" dirty="0"/>
              <a:t> (2023), consultorias em Desenvolvimento Organizacional (DO) e Recursos Humanos (RH) qualificadas oferecem essa expertise, auxiliando na formulação e implementação de estratégias eficazes. </a:t>
            </a:r>
          </a:p>
          <a:p>
            <a:pPr marL="0" indent="0">
              <a:buNone/>
            </a:pPr>
            <a:r>
              <a:rPr lang="pt-BR" sz="3600" b="0" dirty="0"/>
              <a:t>Em resumo, o caso da Empresa </a:t>
            </a:r>
            <a:r>
              <a:rPr lang="pt-BR" sz="3600" b="0" dirty="0" err="1"/>
              <a:t>Marinovic</a:t>
            </a:r>
            <a:r>
              <a:rPr lang="pt-BR" sz="3600" b="0" dirty="0"/>
              <a:t> ilustra como o uso do Power BI pode ser uma ferramenta poderosa para empresas que buscam melhorar seus processos de tomada de decisão e oferecer serviços mais personalizados e eficazes aos seus clientes.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236BA19-F2B4-742C-0B18-876E7FAD6204}"/>
              </a:ext>
            </a:extLst>
          </p:cNvPr>
          <p:cNvSpPr txBox="1"/>
          <p:nvPr/>
        </p:nvSpPr>
        <p:spPr>
          <a:xfrm>
            <a:off x="11160224" y="9680002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494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1105668" y="287314"/>
            <a:ext cx="16044615" cy="648071"/>
          </a:xfrm>
        </p:spPr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Driven</a:t>
            </a:r>
            <a:r>
              <a:rPr lang="pt-BR" i="1" dirty="0"/>
              <a:t> </a:t>
            </a:r>
            <a:r>
              <a:rPr lang="pt-BR" i="1" dirty="0" err="1"/>
              <a:t>Canvas</a:t>
            </a:r>
            <a:endParaRPr lang="pt-BR" i="1" dirty="0"/>
          </a:p>
        </p:txBody>
      </p:sp>
      <p:pic>
        <p:nvPicPr>
          <p:cNvPr id="10" name="Imagem 9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487FC7AE-7E34-5E09-773A-087B4BF0D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41"/>
          <a:stretch/>
        </p:blipFill>
        <p:spPr>
          <a:xfrm>
            <a:off x="0" y="1306135"/>
            <a:ext cx="17659746" cy="794294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540305B-B324-49FD-CCE2-35394EEB44B5}"/>
              </a:ext>
            </a:extLst>
          </p:cNvPr>
          <p:cNvSpPr txBox="1"/>
          <p:nvPr/>
        </p:nvSpPr>
        <p:spPr>
          <a:xfrm>
            <a:off x="143000" y="9419232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Formulário de uso livre por </a:t>
            </a:r>
            <a:r>
              <a:rPr lang="pt-BR" sz="1200" dirty="0" err="1"/>
              <a:t>iMaps</a:t>
            </a:r>
            <a:r>
              <a:rPr lang="pt-BR" sz="1200" dirty="0"/>
              <a:t> (2023).</a:t>
            </a:r>
          </a:p>
        </p:txBody>
      </p:sp>
      <p:sp>
        <p:nvSpPr>
          <p:cNvPr id="5" name="Retângulo: Único Canto Recortado 4">
            <a:extLst>
              <a:ext uri="{FF2B5EF4-FFF2-40B4-BE49-F238E27FC236}">
                <a16:creationId xmlns:a16="http://schemas.microsoft.com/office/drawing/2014/main" id="{3BE5F535-322B-45EE-F57C-1E59EDC1F095}"/>
              </a:ext>
            </a:extLst>
          </p:cNvPr>
          <p:cNvSpPr/>
          <p:nvPr/>
        </p:nvSpPr>
        <p:spPr>
          <a:xfrm>
            <a:off x="252600" y="3010832"/>
            <a:ext cx="2880321" cy="1490464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7A62B4-2CA8-6EF4-027F-C53CF6718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577" y="3010832"/>
            <a:ext cx="2901948" cy="15180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0B6E96-3C9E-7264-14B4-FFAC9FCA8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546" y="3010832"/>
            <a:ext cx="2901948" cy="15180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EC220D1-6F8E-A97E-24B1-B3342DC44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1323" y="3010832"/>
            <a:ext cx="2901948" cy="15180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BA069C-86B9-2DD0-8437-5F54218B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6949" y="4267669"/>
            <a:ext cx="2901948" cy="151803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FA20C6A-3751-6F9C-B10D-9D756DBA4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0534" y="3010832"/>
            <a:ext cx="2901948" cy="151803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4936B4-7DF7-94C0-6435-193F4A5A3679}"/>
              </a:ext>
            </a:extLst>
          </p:cNvPr>
          <p:cNvSpPr txBox="1"/>
          <p:nvPr/>
        </p:nvSpPr>
        <p:spPr>
          <a:xfrm>
            <a:off x="389735" y="3211204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Aumentar o valor do contrato da área Logística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1CBA16C-03D6-4F5C-6B2E-CD12A3CDF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79" y="4485633"/>
            <a:ext cx="2901948" cy="15180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6F0A60A-7F8E-4CD8-C21B-88207425A855}"/>
              </a:ext>
            </a:extLst>
          </p:cNvPr>
          <p:cNvSpPr txBox="1"/>
          <p:nvPr/>
        </p:nvSpPr>
        <p:spPr>
          <a:xfrm>
            <a:off x="389735" y="4585376"/>
            <a:ext cx="1864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Aumentar o valor do contrato da área Administrativa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F3E319-912F-3182-C65A-FE4D23197B4E}"/>
              </a:ext>
            </a:extLst>
          </p:cNvPr>
          <p:cNvSpPr txBox="1"/>
          <p:nvPr/>
        </p:nvSpPr>
        <p:spPr>
          <a:xfrm>
            <a:off x="3787232" y="3419112"/>
            <a:ext cx="261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Analisar o crescimento de funcionários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0D6220B-CA11-CC60-0E5F-7A03C03E88E8}"/>
              </a:ext>
            </a:extLst>
          </p:cNvPr>
          <p:cNvSpPr txBox="1"/>
          <p:nvPr/>
        </p:nvSpPr>
        <p:spPr>
          <a:xfrm>
            <a:off x="7204546" y="3419111"/>
            <a:ext cx="267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Qtde</a:t>
            </a:r>
            <a:r>
              <a:rPr lang="pt-BR" dirty="0">
                <a:solidFill>
                  <a:schemeClr val="bg1"/>
                </a:solidFill>
              </a:rPr>
              <a:t> de contratação na Logística/Ano</a:t>
            </a:r>
          </a:p>
        </p:txBody>
      </p:sp>
      <p:sp>
        <p:nvSpPr>
          <p:cNvPr id="19" name="Retângulo: Único Canto Recortado 18">
            <a:extLst>
              <a:ext uri="{FF2B5EF4-FFF2-40B4-BE49-F238E27FC236}">
                <a16:creationId xmlns:a16="http://schemas.microsoft.com/office/drawing/2014/main" id="{4828A88E-A54E-FDD9-F6C8-9A40811234D0}"/>
              </a:ext>
            </a:extLst>
          </p:cNvPr>
          <p:cNvSpPr/>
          <p:nvPr/>
        </p:nvSpPr>
        <p:spPr>
          <a:xfrm>
            <a:off x="7204546" y="4528868"/>
            <a:ext cx="2901948" cy="1488105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Qtde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contratação no Administrativo/Ano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5DC148-C762-737F-58C2-2E91AD5ED0C6}"/>
              </a:ext>
            </a:extLst>
          </p:cNvPr>
          <p:cNvSpPr txBox="1"/>
          <p:nvPr/>
        </p:nvSpPr>
        <p:spPr>
          <a:xfrm>
            <a:off x="10704373" y="3280611"/>
            <a:ext cx="2945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Karoline Silva, coordenadora administrativa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E1451F-B087-62E1-3281-307685BA1FBC}"/>
              </a:ext>
            </a:extLst>
          </p:cNvPr>
          <p:cNvSpPr txBox="1"/>
          <p:nvPr/>
        </p:nvSpPr>
        <p:spPr>
          <a:xfrm>
            <a:off x="10656563" y="4585376"/>
            <a:ext cx="294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Marcus </a:t>
            </a:r>
            <a:r>
              <a:rPr lang="pt-BR" dirty="0" err="1">
                <a:solidFill>
                  <a:schemeClr val="bg1"/>
                </a:solidFill>
              </a:rPr>
              <a:t>Marinovic</a:t>
            </a:r>
            <a:r>
              <a:rPr lang="pt-BR" dirty="0">
                <a:solidFill>
                  <a:schemeClr val="bg1"/>
                </a:solidFill>
              </a:rPr>
              <a:t>, CEO da empresa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9CDB37D-8B51-B7BF-9A84-043ACD3AA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8324" y="5583125"/>
            <a:ext cx="2901948" cy="145941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5063F0D3-6CA5-E5FF-A6AA-71BB6ED66788}"/>
              </a:ext>
            </a:extLst>
          </p:cNvPr>
          <p:cNvSpPr txBox="1"/>
          <p:nvPr/>
        </p:nvSpPr>
        <p:spPr>
          <a:xfrm>
            <a:off x="10708133" y="5904748"/>
            <a:ext cx="29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Cynthia Santos, coordenadora logística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B50997C-A526-3B8A-4305-EBCFB073AD16}"/>
              </a:ext>
            </a:extLst>
          </p:cNvPr>
          <p:cNvSpPr txBox="1"/>
          <p:nvPr/>
        </p:nvSpPr>
        <p:spPr>
          <a:xfrm>
            <a:off x="14236720" y="3186075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Em caso de falta de funcionários para os clientes, contratar efetivos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EB4AAE-1595-96EF-8F06-B75269888112}"/>
              </a:ext>
            </a:extLst>
          </p:cNvPr>
          <p:cNvSpPr txBox="1"/>
          <p:nvPr/>
        </p:nvSpPr>
        <p:spPr>
          <a:xfrm>
            <a:off x="389735" y="7951812"/>
            <a:ext cx="148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2"/>
                </a:solidFill>
              </a:rPr>
              <a:t>Qtde</a:t>
            </a:r>
            <a:r>
              <a:rPr lang="pt-BR" dirty="0">
                <a:solidFill>
                  <a:schemeClr val="tx2"/>
                </a:solidFill>
              </a:rPr>
              <a:t> de contratação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85EE630-AEC1-62E2-A989-F5C5FDEA5C2D}"/>
              </a:ext>
            </a:extLst>
          </p:cNvPr>
          <p:cNvSpPr txBox="1"/>
          <p:nvPr/>
        </p:nvSpPr>
        <p:spPr>
          <a:xfrm>
            <a:off x="1130463" y="8679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>
                <a:solidFill>
                  <a:schemeClr val="tx2"/>
                </a:solidFill>
              </a:rPr>
              <a:t>pbix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679595A-CA42-87FB-4206-A03EAA8F5D91}"/>
              </a:ext>
            </a:extLst>
          </p:cNvPr>
          <p:cNvSpPr txBox="1"/>
          <p:nvPr/>
        </p:nvSpPr>
        <p:spPr>
          <a:xfrm>
            <a:off x="2192176" y="7813312"/>
            <a:ext cx="148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2"/>
                </a:solidFill>
              </a:rPr>
              <a:t>Qtde</a:t>
            </a:r>
            <a:r>
              <a:rPr lang="pt-BR" dirty="0">
                <a:solidFill>
                  <a:schemeClr val="tx2"/>
                </a:solidFill>
              </a:rPr>
              <a:t> de contratação Logística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16C785-6DA5-2D93-2592-6CDC974691E6}"/>
              </a:ext>
            </a:extLst>
          </p:cNvPr>
          <p:cNvSpPr txBox="1"/>
          <p:nvPr/>
        </p:nvSpPr>
        <p:spPr>
          <a:xfrm>
            <a:off x="2796931" y="86791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>
                <a:solidFill>
                  <a:schemeClr val="tx2"/>
                </a:solidFill>
              </a:rPr>
              <a:t>pbix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6CBD773-AD7B-04F7-3992-6A8C530B6D78}"/>
              </a:ext>
            </a:extLst>
          </p:cNvPr>
          <p:cNvSpPr txBox="1"/>
          <p:nvPr/>
        </p:nvSpPr>
        <p:spPr>
          <a:xfrm>
            <a:off x="3949690" y="7813312"/>
            <a:ext cx="1481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2"/>
                </a:solidFill>
              </a:rPr>
              <a:t>Qtde</a:t>
            </a:r>
            <a:r>
              <a:rPr lang="pt-BR" dirty="0">
                <a:solidFill>
                  <a:schemeClr val="tx2"/>
                </a:solidFill>
              </a:rPr>
              <a:t> de contratação </a:t>
            </a:r>
            <a:r>
              <a:rPr lang="pt-BR" dirty="0" err="1">
                <a:solidFill>
                  <a:schemeClr val="tx2"/>
                </a:solidFill>
              </a:rPr>
              <a:t>Adm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8899AE8-D368-3B51-F37F-3DD8104AD1C6}"/>
              </a:ext>
            </a:extLst>
          </p:cNvPr>
          <p:cNvSpPr txBox="1"/>
          <p:nvPr/>
        </p:nvSpPr>
        <p:spPr>
          <a:xfrm>
            <a:off x="4521572" y="868441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>
                <a:solidFill>
                  <a:schemeClr val="tx2"/>
                </a:solidFill>
              </a:rPr>
              <a:t>pbix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95325C5-2FF3-714F-18EF-383F73326284}"/>
              </a:ext>
            </a:extLst>
          </p:cNvPr>
          <p:cNvSpPr txBox="1"/>
          <p:nvPr/>
        </p:nvSpPr>
        <p:spPr>
          <a:xfrm>
            <a:off x="5935148" y="8090311"/>
            <a:ext cx="94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Ano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385024-2133-FB80-9CFB-5D2FC71A9F29}"/>
              </a:ext>
            </a:extLst>
          </p:cNvPr>
          <p:cNvSpPr txBox="1"/>
          <p:nvPr/>
        </p:nvSpPr>
        <p:spPr>
          <a:xfrm>
            <a:off x="6234163" y="86658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>
                <a:solidFill>
                  <a:schemeClr val="tx2"/>
                </a:solidFill>
              </a:rPr>
              <a:t>pbix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A86EB49-D6EA-5F32-2687-3B917D809C4E}"/>
              </a:ext>
            </a:extLst>
          </p:cNvPr>
          <p:cNvSpPr txBox="1"/>
          <p:nvPr/>
        </p:nvSpPr>
        <p:spPr>
          <a:xfrm>
            <a:off x="10656563" y="151740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Marinovic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E824C5C-A2FE-B5EC-65A4-E9A65DED40DB}"/>
              </a:ext>
            </a:extLst>
          </p:cNvPr>
          <p:cNvSpPr txBox="1"/>
          <p:nvPr/>
        </p:nvSpPr>
        <p:spPr>
          <a:xfrm>
            <a:off x="13911488" y="159466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RH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FA0420B-B948-3948-225A-B11F97758F89}"/>
              </a:ext>
            </a:extLst>
          </p:cNvPr>
          <p:cNvSpPr txBox="1"/>
          <p:nvPr/>
        </p:nvSpPr>
        <p:spPr>
          <a:xfrm>
            <a:off x="7315140" y="8044144"/>
            <a:ext cx="157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Funcionários por quadro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ED74A80-8F91-F21E-C0FD-7C4D70601295}"/>
              </a:ext>
            </a:extLst>
          </p:cNvPr>
          <p:cNvSpPr txBox="1"/>
          <p:nvPr/>
        </p:nvSpPr>
        <p:spPr>
          <a:xfrm>
            <a:off x="7946754" y="86658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>
                <a:solidFill>
                  <a:schemeClr val="tx2"/>
                </a:solidFill>
              </a:rPr>
              <a:t>pbix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8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Driven</a:t>
            </a:r>
            <a:r>
              <a:rPr lang="pt-BR" i="1" dirty="0"/>
              <a:t> </a:t>
            </a:r>
            <a:r>
              <a:rPr lang="pt-BR" i="1" dirty="0" err="1"/>
              <a:t>Canvas</a:t>
            </a:r>
            <a:endParaRPr lang="pt-BR" i="1" dirty="0"/>
          </a:p>
        </p:txBody>
      </p:sp>
      <p:pic>
        <p:nvPicPr>
          <p:cNvPr id="10" name="Imagem 9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487FC7AE-7E34-5E09-773A-087B4BF0D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71061" r="-184" b="514"/>
          <a:stretch/>
        </p:blipFill>
        <p:spPr>
          <a:xfrm>
            <a:off x="0" y="3559324"/>
            <a:ext cx="17623000" cy="316835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540305B-B324-49FD-CCE2-35394EEB44B5}"/>
              </a:ext>
            </a:extLst>
          </p:cNvPr>
          <p:cNvSpPr txBox="1"/>
          <p:nvPr/>
        </p:nvSpPr>
        <p:spPr>
          <a:xfrm>
            <a:off x="287016" y="7663780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Formulário de uso livre por </a:t>
            </a:r>
            <a:r>
              <a:rPr lang="pt-BR" sz="1200" dirty="0" err="1"/>
              <a:t>iMaps</a:t>
            </a:r>
            <a:r>
              <a:rPr lang="pt-BR" sz="1200" dirty="0"/>
              <a:t> (2023).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C2ECE5-D02D-ECFA-68E1-D15D3D434EF6}"/>
              </a:ext>
            </a:extLst>
          </p:cNvPr>
          <p:cNvSpPr txBox="1"/>
          <p:nvPr/>
        </p:nvSpPr>
        <p:spPr>
          <a:xfrm>
            <a:off x="1494192" y="4395324"/>
            <a:ext cx="149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-Resumo Geral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9A2909-BBA2-9C56-7104-B7D555C3549B}"/>
              </a:ext>
            </a:extLst>
          </p:cNvPr>
          <p:cNvSpPr txBox="1"/>
          <p:nvPr/>
        </p:nvSpPr>
        <p:spPr>
          <a:xfrm>
            <a:off x="1479424" y="4909439"/>
            <a:ext cx="16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-Clientes ADM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9D0CC9-140B-7AF3-CB68-85015DCEDC61}"/>
              </a:ext>
            </a:extLst>
          </p:cNvPr>
          <p:cNvSpPr txBox="1"/>
          <p:nvPr/>
        </p:nvSpPr>
        <p:spPr>
          <a:xfrm>
            <a:off x="13663298" y="449312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-Funcionários por quadro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2345E3-339F-5669-D8AD-C54C0616F197}"/>
              </a:ext>
            </a:extLst>
          </p:cNvPr>
          <p:cNvSpPr txBox="1"/>
          <p:nvPr/>
        </p:nvSpPr>
        <p:spPr>
          <a:xfrm>
            <a:off x="1494192" y="5275985"/>
            <a:ext cx="164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-Clientes Log.</a:t>
            </a:r>
          </a:p>
        </p:txBody>
      </p:sp>
    </p:spTree>
    <p:extLst>
      <p:ext uri="{BB962C8B-B14F-4D97-AF65-F5344CB8AC3E}">
        <p14:creationId xmlns:p14="http://schemas.microsoft.com/office/powerpoint/2010/main" val="259362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57C157-AB71-BBE8-521D-00B7E6E2AB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Driven</a:t>
            </a:r>
            <a:r>
              <a:rPr lang="pt-BR" i="1" dirty="0"/>
              <a:t> </a:t>
            </a:r>
            <a:r>
              <a:rPr lang="pt-BR" i="1" dirty="0" err="1"/>
              <a:t>Canvas</a:t>
            </a:r>
            <a:endParaRPr lang="pt-BR" i="1" dirty="0"/>
          </a:p>
        </p:txBody>
      </p:sp>
      <p:pic>
        <p:nvPicPr>
          <p:cNvPr id="7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A1D30F9C-E7FE-8791-5897-CC366C0CF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48" y="1300065"/>
            <a:ext cx="11737304" cy="832379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E74DE46-1D40-04C7-B00D-064B0B775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964" y="9530834"/>
            <a:ext cx="360040" cy="3600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0C782C4-2196-9E1C-FE7A-DD788803E919}"/>
              </a:ext>
            </a:extLst>
          </p:cNvPr>
          <p:cNvSpPr txBox="1"/>
          <p:nvPr/>
        </p:nvSpPr>
        <p:spPr>
          <a:xfrm>
            <a:off x="215008" y="9674222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Formulário de uso livre por </a:t>
            </a:r>
            <a:r>
              <a:rPr lang="pt-BR" sz="1200" dirty="0" err="1"/>
              <a:t>iMaps</a:t>
            </a:r>
            <a:r>
              <a:rPr lang="pt-BR" sz="1200" dirty="0"/>
              <a:t> (2023).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FE5374-364E-A3EC-019F-453F9BB8F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4" y="2047156"/>
            <a:ext cx="11449272" cy="67687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29E5ECD-60AB-5F95-C68C-37E0DDA9DDF3}"/>
              </a:ext>
            </a:extLst>
          </p:cNvPr>
          <p:cNvSpPr txBox="1"/>
          <p:nvPr/>
        </p:nvSpPr>
        <p:spPr>
          <a:xfrm>
            <a:off x="7487816" y="16042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RH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A1CC20-6AE0-6BA6-46E0-082159E37C71}"/>
              </a:ext>
            </a:extLst>
          </p:cNvPr>
          <p:cNvSpPr txBox="1"/>
          <p:nvPr/>
        </p:nvSpPr>
        <p:spPr>
          <a:xfrm>
            <a:off x="9720064" y="162746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Resumo Geral</a:t>
            </a:r>
          </a:p>
        </p:txBody>
      </p:sp>
    </p:spTree>
    <p:extLst>
      <p:ext uri="{BB962C8B-B14F-4D97-AF65-F5344CB8AC3E}">
        <p14:creationId xmlns:p14="http://schemas.microsoft.com/office/powerpoint/2010/main" val="3372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44046 -0.2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57C157-AB71-BBE8-521D-00B7E6E2AB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Driven</a:t>
            </a:r>
            <a:r>
              <a:rPr lang="pt-BR" i="1" dirty="0"/>
              <a:t> </a:t>
            </a:r>
            <a:r>
              <a:rPr lang="pt-BR" i="1" dirty="0" err="1"/>
              <a:t>Canvas</a:t>
            </a:r>
            <a:endParaRPr lang="pt-BR" i="1" dirty="0"/>
          </a:p>
        </p:txBody>
      </p:sp>
      <p:pic>
        <p:nvPicPr>
          <p:cNvPr id="7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A1D30F9C-E7FE-8791-5897-CC366C0CF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48" y="1300065"/>
            <a:ext cx="11737304" cy="832379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E74DE46-1D40-04C7-B00D-064B0B775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964" y="9530834"/>
            <a:ext cx="360040" cy="3600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0C782C4-2196-9E1C-FE7A-DD788803E919}"/>
              </a:ext>
            </a:extLst>
          </p:cNvPr>
          <p:cNvSpPr txBox="1"/>
          <p:nvPr/>
        </p:nvSpPr>
        <p:spPr>
          <a:xfrm>
            <a:off x="215008" y="9674222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Formulário de uso livre por </a:t>
            </a:r>
            <a:r>
              <a:rPr lang="pt-BR" sz="1200" dirty="0" err="1"/>
              <a:t>iMaps</a:t>
            </a:r>
            <a:r>
              <a:rPr lang="pt-BR" sz="1200" dirty="0"/>
              <a:t> (2023).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C31FD6-3F2D-E4A7-7C33-9CE349724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72" y="2239218"/>
            <a:ext cx="11305256" cy="65046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EF171C3-02AA-86DE-979F-16AEB1BBE36F}"/>
              </a:ext>
            </a:extLst>
          </p:cNvPr>
          <p:cNvSpPr txBox="1"/>
          <p:nvPr/>
        </p:nvSpPr>
        <p:spPr>
          <a:xfrm>
            <a:off x="7559824" y="158497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RH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83776F-783F-2407-909B-8BB0E2E5817A}"/>
              </a:ext>
            </a:extLst>
          </p:cNvPr>
          <p:cNvSpPr txBox="1"/>
          <p:nvPr/>
        </p:nvSpPr>
        <p:spPr>
          <a:xfrm>
            <a:off x="9864080" y="1584976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Clientes ADM</a:t>
            </a:r>
          </a:p>
        </p:txBody>
      </p:sp>
    </p:spTree>
    <p:extLst>
      <p:ext uri="{BB962C8B-B14F-4D97-AF65-F5344CB8AC3E}">
        <p14:creationId xmlns:p14="http://schemas.microsoft.com/office/powerpoint/2010/main" val="125707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44046 -0.2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57C157-AB71-BBE8-521D-00B7E6E2AB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Driven</a:t>
            </a:r>
            <a:r>
              <a:rPr lang="pt-BR" i="1" dirty="0"/>
              <a:t> </a:t>
            </a:r>
            <a:r>
              <a:rPr lang="pt-BR" i="1" dirty="0" err="1"/>
              <a:t>Canvas</a:t>
            </a:r>
            <a:endParaRPr lang="pt-BR" i="1" dirty="0"/>
          </a:p>
        </p:txBody>
      </p:sp>
      <p:pic>
        <p:nvPicPr>
          <p:cNvPr id="7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A1D30F9C-E7FE-8791-5897-CC366C0CF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48" y="1300065"/>
            <a:ext cx="11737304" cy="832379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E74DE46-1D40-04C7-B00D-064B0B775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964" y="9530834"/>
            <a:ext cx="360040" cy="3600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0C782C4-2196-9E1C-FE7A-DD788803E919}"/>
              </a:ext>
            </a:extLst>
          </p:cNvPr>
          <p:cNvSpPr txBox="1"/>
          <p:nvPr/>
        </p:nvSpPr>
        <p:spPr>
          <a:xfrm>
            <a:off x="215008" y="9674222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Formulário de uso livre por </a:t>
            </a:r>
            <a:r>
              <a:rPr lang="pt-BR" sz="1200" dirty="0" err="1"/>
              <a:t>iMaps</a:t>
            </a:r>
            <a:r>
              <a:rPr lang="pt-BR" sz="1200" dirty="0"/>
              <a:t> (2023).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F171C3-02AA-86DE-979F-16AEB1BBE36F}"/>
              </a:ext>
            </a:extLst>
          </p:cNvPr>
          <p:cNvSpPr txBox="1"/>
          <p:nvPr/>
        </p:nvSpPr>
        <p:spPr>
          <a:xfrm>
            <a:off x="7559824" y="158497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RH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83776F-783F-2407-909B-8BB0E2E5817A}"/>
              </a:ext>
            </a:extLst>
          </p:cNvPr>
          <p:cNvSpPr txBox="1"/>
          <p:nvPr/>
        </p:nvSpPr>
        <p:spPr>
          <a:xfrm>
            <a:off x="9720064" y="158497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Clientes Logística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D1BDA5-911F-BDDC-D912-D0886D195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4" y="2186773"/>
            <a:ext cx="11449272" cy="66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44046 -0.2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Tema do Office">
  <a:themeElements>
    <a:clrScheme name="Personalizada 16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9236A4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38051</TotalTime>
  <Words>1473</Words>
  <Application>Microsoft Office PowerPoint</Application>
  <PresentationFormat>Personalizar</PresentationFormat>
  <Paragraphs>233</Paragraphs>
  <Slides>18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Wingdings</vt:lpstr>
      <vt:lpstr>2_Tema do Office</vt:lpstr>
      <vt:lpstr>Matriz de atividade individual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Fundação Getúlio Vargas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danielle.paiva</dc:creator>
  <cp:lastModifiedBy>Karoline Cristina da Silva</cp:lastModifiedBy>
  <cp:revision>1281</cp:revision>
  <dcterms:created xsi:type="dcterms:W3CDTF">2013-04-04T18:20:04Z</dcterms:created>
  <dcterms:modified xsi:type="dcterms:W3CDTF">2024-04-26T12:46:53Z</dcterms:modified>
</cp:coreProperties>
</file>