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 id="2147483852" r:id="rId2"/>
  </p:sldMasterIdLst>
  <p:notesMasterIdLst>
    <p:notesMasterId r:id="rId26"/>
  </p:notesMasterIdLst>
  <p:sldIdLst>
    <p:sldId id="256" r:id="rId3"/>
    <p:sldId id="257" r:id="rId4"/>
    <p:sldId id="274" r:id="rId5"/>
    <p:sldId id="276" r:id="rId6"/>
    <p:sldId id="277" r:id="rId7"/>
    <p:sldId id="258" r:id="rId8"/>
    <p:sldId id="266" r:id="rId9"/>
    <p:sldId id="259" r:id="rId10"/>
    <p:sldId id="261" r:id="rId11"/>
    <p:sldId id="260" r:id="rId12"/>
    <p:sldId id="263" r:id="rId13"/>
    <p:sldId id="268" r:id="rId14"/>
    <p:sldId id="264" r:id="rId15"/>
    <p:sldId id="265" r:id="rId16"/>
    <p:sldId id="267" r:id="rId17"/>
    <p:sldId id="280" r:id="rId18"/>
    <p:sldId id="269" r:id="rId19"/>
    <p:sldId id="271" r:id="rId20"/>
    <p:sldId id="270" r:id="rId21"/>
    <p:sldId id="272" r:id="rId22"/>
    <p:sldId id="273" r:id="rId23"/>
    <p:sldId id="275"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62" autoAdjust="0"/>
  </p:normalViewPr>
  <p:slideViewPr>
    <p:cSldViewPr snapToGrid="0">
      <p:cViewPr varScale="1">
        <p:scale>
          <a:sx n="82" d="100"/>
          <a:sy n="82" d="100"/>
        </p:scale>
        <p:origin x="72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313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D0F8F9-B270-4267-A27B-03A005F50A05}" type="datetimeFigureOut">
              <a:rPr lang="en-US" smtClean="0"/>
              <a:t>4/9/2019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0B03AD-F93D-4A2F-A1C2-9BF7307B28B1}" type="slidenum">
              <a:rPr lang="en-US" smtClean="0"/>
              <a:t>‹#›</a:t>
            </a:fld>
            <a:endParaRPr lang="en-US"/>
          </a:p>
        </p:txBody>
      </p:sp>
    </p:spTree>
    <p:extLst>
      <p:ext uri="{BB962C8B-B14F-4D97-AF65-F5344CB8AC3E}">
        <p14:creationId xmlns:p14="http://schemas.microsoft.com/office/powerpoint/2010/main" val="1621075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B03AD-F93D-4A2F-A1C2-9BF7307B28B1}" type="slidenum">
              <a:rPr lang="en-US" smtClean="0"/>
              <a:t>1</a:t>
            </a:fld>
            <a:endParaRPr lang="en-US"/>
          </a:p>
        </p:txBody>
      </p:sp>
    </p:spTree>
    <p:extLst>
      <p:ext uri="{BB962C8B-B14F-4D97-AF65-F5344CB8AC3E}">
        <p14:creationId xmlns:p14="http://schemas.microsoft.com/office/powerpoint/2010/main" val="4243381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tx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dirty="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dirty="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17056-0A4F-44C7-969F-59D2CBE297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67F38A-653F-4A3A-8244-737EB92159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3370C3-9322-46E9-8B95-B453194B9A3E}"/>
              </a:ext>
            </a:extLst>
          </p:cNvPr>
          <p:cNvSpPr>
            <a:spLocks noGrp="1"/>
          </p:cNvSpPr>
          <p:nvPr>
            <p:ph type="dt" sz="half" idx="10"/>
          </p:nvPr>
        </p:nvSpPr>
        <p:spPr/>
        <p:txBody>
          <a:bodyPr/>
          <a:lstStyle/>
          <a:p>
            <a:fld id="{21DE34AB-78EC-4614-BD69-68CDC1B22548}" type="datetimeFigureOut">
              <a:rPr lang="en-US" smtClean="0"/>
              <a:t>4/9/2019</a:t>
            </a:fld>
            <a:endParaRPr lang="en-US"/>
          </a:p>
        </p:txBody>
      </p:sp>
      <p:sp>
        <p:nvSpPr>
          <p:cNvPr id="5" name="Footer Placeholder 4">
            <a:extLst>
              <a:ext uri="{FF2B5EF4-FFF2-40B4-BE49-F238E27FC236}">
                <a16:creationId xmlns:a16="http://schemas.microsoft.com/office/drawing/2014/main" id="{61E1606D-FA3F-4269-BB42-0D4172B48B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5C522A-27E1-4AB4-8566-D71E7C42D968}"/>
              </a:ext>
            </a:extLst>
          </p:cNvPr>
          <p:cNvSpPr>
            <a:spLocks noGrp="1"/>
          </p:cNvSpPr>
          <p:nvPr>
            <p:ph type="sldNum" sz="quarter" idx="12"/>
          </p:nvPr>
        </p:nvSpPr>
        <p:spPr/>
        <p:txBody>
          <a:bodyPr/>
          <a:lstStyle/>
          <a:p>
            <a:fld id="{0EC26591-5008-4CDF-B161-7C380DBDFE95}" type="slidenum">
              <a:rPr lang="en-US" smtClean="0"/>
              <a:t>‹#›</a:t>
            </a:fld>
            <a:endParaRPr lang="en-US"/>
          </a:p>
        </p:txBody>
      </p:sp>
    </p:spTree>
    <p:extLst>
      <p:ext uri="{BB962C8B-B14F-4D97-AF65-F5344CB8AC3E}">
        <p14:creationId xmlns:p14="http://schemas.microsoft.com/office/powerpoint/2010/main" val="743944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7542F-43B0-4071-88C4-C0357D200F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D3700A-0A0F-4574-907E-06B4069871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852D26-5F63-4541-908F-E85A132269FD}"/>
              </a:ext>
            </a:extLst>
          </p:cNvPr>
          <p:cNvSpPr>
            <a:spLocks noGrp="1"/>
          </p:cNvSpPr>
          <p:nvPr>
            <p:ph type="dt" sz="half" idx="10"/>
          </p:nvPr>
        </p:nvSpPr>
        <p:spPr/>
        <p:txBody>
          <a:bodyPr/>
          <a:lstStyle/>
          <a:p>
            <a:fld id="{21DE34AB-78EC-4614-BD69-68CDC1B22548}" type="datetimeFigureOut">
              <a:rPr lang="en-US" smtClean="0"/>
              <a:t>4/9/2019</a:t>
            </a:fld>
            <a:endParaRPr lang="en-US"/>
          </a:p>
        </p:txBody>
      </p:sp>
      <p:sp>
        <p:nvSpPr>
          <p:cNvPr id="5" name="Footer Placeholder 4">
            <a:extLst>
              <a:ext uri="{FF2B5EF4-FFF2-40B4-BE49-F238E27FC236}">
                <a16:creationId xmlns:a16="http://schemas.microsoft.com/office/drawing/2014/main" id="{9D90C6EF-2759-4849-8920-17D7822C97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94B6FD-34FA-45BB-B718-89EBA955A474}"/>
              </a:ext>
            </a:extLst>
          </p:cNvPr>
          <p:cNvSpPr>
            <a:spLocks noGrp="1"/>
          </p:cNvSpPr>
          <p:nvPr>
            <p:ph type="sldNum" sz="quarter" idx="12"/>
          </p:nvPr>
        </p:nvSpPr>
        <p:spPr/>
        <p:txBody>
          <a:bodyPr/>
          <a:lstStyle/>
          <a:p>
            <a:fld id="{0EC26591-5008-4CDF-B161-7C380DBDFE95}" type="slidenum">
              <a:rPr lang="en-US" smtClean="0"/>
              <a:t>‹#›</a:t>
            </a:fld>
            <a:endParaRPr lang="en-US"/>
          </a:p>
        </p:txBody>
      </p:sp>
    </p:spTree>
    <p:extLst>
      <p:ext uri="{BB962C8B-B14F-4D97-AF65-F5344CB8AC3E}">
        <p14:creationId xmlns:p14="http://schemas.microsoft.com/office/powerpoint/2010/main" val="11893331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24CAC-4CDF-48FC-8D69-7BEAE94840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8A5BE1-45DF-4735-8351-008481E117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01B6E9-F256-4528-BCE3-AF3E9E9B16A8}"/>
              </a:ext>
            </a:extLst>
          </p:cNvPr>
          <p:cNvSpPr>
            <a:spLocks noGrp="1"/>
          </p:cNvSpPr>
          <p:nvPr>
            <p:ph type="dt" sz="half" idx="10"/>
          </p:nvPr>
        </p:nvSpPr>
        <p:spPr/>
        <p:txBody>
          <a:bodyPr/>
          <a:lstStyle/>
          <a:p>
            <a:fld id="{21DE34AB-78EC-4614-BD69-68CDC1B22548}" type="datetimeFigureOut">
              <a:rPr lang="en-US" smtClean="0"/>
              <a:t>4/9/2019</a:t>
            </a:fld>
            <a:endParaRPr lang="en-US"/>
          </a:p>
        </p:txBody>
      </p:sp>
      <p:sp>
        <p:nvSpPr>
          <p:cNvPr id="5" name="Footer Placeholder 4">
            <a:extLst>
              <a:ext uri="{FF2B5EF4-FFF2-40B4-BE49-F238E27FC236}">
                <a16:creationId xmlns:a16="http://schemas.microsoft.com/office/drawing/2014/main" id="{4DBCA484-A5BE-4DB7-87C4-6B1DFC0410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90F9F3-FD31-4DFD-9CBB-8C81FC57E528}"/>
              </a:ext>
            </a:extLst>
          </p:cNvPr>
          <p:cNvSpPr>
            <a:spLocks noGrp="1"/>
          </p:cNvSpPr>
          <p:nvPr>
            <p:ph type="sldNum" sz="quarter" idx="12"/>
          </p:nvPr>
        </p:nvSpPr>
        <p:spPr/>
        <p:txBody>
          <a:bodyPr/>
          <a:lstStyle/>
          <a:p>
            <a:fld id="{0EC26591-5008-4CDF-B161-7C380DBDFE95}" type="slidenum">
              <a:rPr lang="en-US" smtClean="0"/>
              <a:t>‹#›</a:t>
            </a:fld>
            <a:endParaRPr lang="en-US"/>
          </a:p>
        </p:txBody>
      </p:sp>
    </p:spTree>
    <p:extLst>
      <p:ext uri="{BB962C8B-B14F-4D97-AF65-F5344CB8AC3E}">
        <p14:creationId xmlns:p14="http://schemas.microsoft.com/office/powerpoint/2010/main" val="14397215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55E9A-23FB-4CD8-9BE3-832DAC80A7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BD1A24-A638-4907-9FB7-2FA4843C71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4FEBCE-B08C-4B8B-B5A0-DED208EEEB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BC451E-5D1B-41DE-919F-2A03FBA92AE3}"/>
              </a:ext>
            </a:extLst>
          </p:cNvPr>
          <p:cNvSpPr>
            <a:spLocks noGrp="1"/>
          </p:cNvSpPr>
          <p:nvPr>
            <p:ph type="dt" sz="half" idx="10"/>
          </p:nvPr>
        </p:nvSpPr>
        <p:spPr/>
        <p:txBody>
          <a:bodyPr/>
          <a:lstStyle/>
          <a:p>
            <a:fld id="{21DE34AB-78EC-4614-BD69-68CDC1B22548}" type="datetimeFigureOut">
              <a:rPr lang="en-US" smtClean="0"/>
              <a:t>4/9/2019</a:t>
            </a:fld>
            <a:endParaRPr lang="en-US"/>
          </a:p>
        </p:txBody>
      </p:sp>
      <p:sp>
        <p:nvSpPr>
          <p:cNvPr id="6" name="Footer Placeholder 5">
            <a:extLst>
              <a:ext uri="{FF2B5EF4-FFF2-40B4-BE49-F238E27FC236}">
                <a16:creationId xmlns:a16="http://schemas.microsoft.com/office/drawing/2014/main" id="{4E0F8F84-1498-418F-ABD2-A3F66E245E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B0EEEC-1F95-4BCE-9C3F-0CC519C63423}"/>
              </a:ext>
            </a:extLst>
          </p:cNvPr>
          <p:cNvSpPr>
            <a:spLocks noGrp="1"/>
          </p:cNvSpPr>
          <p:nvPr>
            <p:ph type="sldNum" sz="quarter" idx="12"/>
          </p:nvPr>
        </p:nvSpPr>
        <p:spPr/>
        <p:txBody>
          <a:bodyPr/>
          <a:lstStyle/>
          <a:p>
            <a:fld id="{0EC26591-5008-4CDF-B161-7C380DBDFE95}" type="slidenum">
              <a:rPr lang="en-US" smtClean="0"/>
              <a:t>‹#›</a:t>
            </a:fld>
            <a:endParaRPr lang="en-US"/>
          </a:p>
        </p:txBody>
      </p:sp>
    </p:spTree>
    <p:extLst>
      <p:ext uri="{BB962C8B-B14F-4D97-AF65-F5344CB8AC3E}">
        <p14:creationId xmlns:p14="http://schemas.microsoft.com/office/powerpoint/2010/main" val="26568010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33F84-01E8-4EA3-88E7-75E0B21E50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45554D-08E6-4DB3-B1A3-85D6C9902C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F3BBA4-999B-4D05-A574-B501CAA6A4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D48CC9-864F-416B-A192-60DF0FEF78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0EE775-5B02-43F1-B798-F0B6387015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C899C5-F3FD-483F-BEF5-D139D4B68032}"/>
              </a:ext>
            </a:extLst>
          </p:cNvPr>
          <p:cNvSpPr>
            <a:spLocks noGrp="1"/>
          </p:cNvSpPr>
          <p:nvPr>
            <p:ph type="dt" sz="half" idx="10"/>
          </p:nvPr>
        </p:nvSpPr>
        <p:spPr/>
        <p:txBody>
          <a:bodyPr/>
          <a:lstStyle/>
          <a:p>
            <a:fld id="{21DE34AB-78EC-4614-BD69-68CDC1B22548}" type="datetimeFigureOut">
              <a:rPr lang="en-US" smtClean="0"/>
              <a:t>4/9/2019</a:t>
            </a:fld>
            <a:endParaRPr lang="en-US"/>
          </a:p>
        </p:txBody>
      </p:sp>
      <p:sp>
        <p:nvSpPr>
          <p:cNvPr id="8" name="Footer Placeholder 7">
            <a:extLst>
              <a:ext uri="{FF2B5EF4-FFF2-40B4-BE49-F238E27FC236}">
                <a16:creationId xmlns:a16="http://schemas.microsoft.com/office/drawing/2014/main" id="{B038BF4C-630C-48C0-9423-01BD0128D0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4844A7-0D72-4A14-9E92-8BC0C00514FC}"/>
              </a:ext>
            </a:extLst>
          </p:cNvPr>
          <p:cNvSpPr>
            <a:spLocks noGrp="1"/>
          </p:cNvSpPr>
          <p:nvPr>
            <p:ph type="sldNum" sz="quarter" idx="12"/>
          </p:nvPr>
        </p:nvSpPr>
        <p:spPr/>
        <p:txBody>
          <a:bodyPr/>
          <a:lstStyle/>
          <a:p>
            <a:fld id="{0EC26591-5008-4CDF-B161-7C380DBDFE95}" type="slidenum">
              <a:rPr lang="en-US" smtClean="0"/>
              <a:t>‹#›</a:t>
            </a:fld>
            <a:endParaRPr lang="en-US"/>
          </a:p>
        </p:txBody>
      </p:sp>
    </p:spTree>
    <p:extLst>
      <p:ext uri="{BB962C8B-B14F-4D97-AF65-F5344CB8AC3E}">
        <p14:creationId xmlns:p14="http://schemas.microsoft.com/office/powerpoint/2010/main" val="31380564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D0DA1-C781-4DCF-8B34-92AFBEBC24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A12726-3173-48A8-BCAA-949981538647}"/>
              </a:ext>
            </a:extLst>
          </p:cNvPr>
          <p:cNvSpPr>
            <a:spLocks noGrp="1"/>
          </p:cNvSpPr>
          <p:nvPr>
            <p:ph type="dt" sz="half" idx="10"/>
          </p:nvPr>
        </p:nvSpPr>
        <p:spPr/>
        <p:txBody>
          <a:bodyPr/>
          <a:lstStyle/>
          <a:p>
            <a:fld id="{21DE34AB-78EC-4614-BD69-68CDC1B22548}" type="datetimeFigureOut">
              <a:rPr lang="en-US" smtClean="0"/>
              <a:t>4/9/2019</a:t>
            </a:fld>
            <a:endParaRPr lang="en-US"/>
          </a:p>
        </p:txBody>
      </p:sp>
      <p:sp>
        <p:nvSpPr>
          <p:cNvPr id="4" name="Footer Placeholder 3">
            <a:extLst>
              <a:ext uri="{FF2B5EF4-FFF2-40B4-BE49-F238E27FC236}">
                <a16:creationId xmlns:a16="http://schemas.microsoft.com/office/drawing/2014/main" id="{9EB8DA7C-65F1-45B0-AA63-6F534ABA1F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BEE55C-C733-44B6-9175-D5386CBE4812}"/>
              </a:ext>
            </a:extLst>
          </p:cNvPr>
          <p:cNvSpPr>
            <a:spLocks noGrp="1"/>
          </p:cNvSpPr>
          <p:nvPr>
            <p:ph type="sldNum" sz="quarter" idx="12"/>
          </p:nvPr>
        </p:nvSpPr>
        <p:spPr/>
        <p:txBody>
          <a:bodyPr/>
          <a:lstStyle/>
          <a:p>
            <a:fld id="{0EC26591-5008-4CDF-B161-7C380DBDFE95}" type="slidenum">
              <a:rPr lang="en-US" smtClean="0"/>
              <a:t>‹#›</a:t>
            </a:fld>
            <a:endParaRPr lang="en-US"/>
          </a:p>
        </p:txBody>
      </p:sp>
    </p:spTree>
    <p:extLst>
      <p:ext uri="{BB962C8B-B14F-4D97-AF65-F5344CB8AC3E}">
        <p14:creationId xmlns:p14="http://schemas.microsoft.com/office/powerpoint/2010/main" val="29081563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771D82-EB52-4705-9625-B91B892C016F}"/>
              </a:ext>
            </a:extLst>
          </p:cNvPr>
          <p:cNvSpPr>
            <a:spLocks noGrp="1"/>
          </p:cNvSpPr>
          <p:nvPr>
            <p:ph type="dt" sz="half" idx="10"/>
          </p:nvPr>
        </p:nvSpPr>
        <p:spPr/>
        <p:txBody>
          <a:bodyPr/>
          <a:lstStyle/>
          <a:p>
            <a:fld id="{21DE34AB-78EC-4614-BD69-68CDC1B22548}" type="datetimeFigureOut">
              <a:rPr lang="en-US" smtClean="0"/>
              <a:t>4/9/2019</a:t>
            </a:fld>
            <a:endParaRPr lang="en-US"/>
          </a:p>
        </p:txBody>
      </p:sp>
      <p:sp>
        <p:nvSpPr>
          <p:cNvPr id="3" name="Footer Placeholder 2">
            <a:extLst>
              <a:ext uri="{FF2B5EF4-FFF2-40B4-BE49-F238E27FC236}">
                <a16:creationId xmlns:a16="http://schemas.microsoft.com/office/drawing/2014/main" id="{2D08C3A9-89CD-4706-ABC6-5BBB95591E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313EB2-2BFD-4AE9-B0C8-EE816C68ACA9}"/>
              </a:ext>
            </a:extLst>
          </p:cNvPr>
          <p:cNvSpPr>
            <a:spLocks noGrp="1"/>
          </p:cNvSpPr>
          <p:nvPr>
            <p:ph type="sldNum" sz="quarter" idx="12"/>
          </p:nvPr>
        </p:nvSpPr>
        <p:spPr/>
        <p:txBody>
          <a:bodyPr/>
          <a:lstStyle/>
          <a:p>
            <a:fld id="{0EC26591-5008-4CDF-B161-7C380DBDFE95}" type="slidenum">
              <a:rPr lang="en-US" smtClean="0"/>
              <a:t>‹#›</a:t>
            </a:fld>
            <a:endParaRPr lang="en-US"/>
          </a:p>
        </p:txBody>
      </p:sp>
    </p:spTree>
    <p:extLst>
      <p:ext uri="{BB962C8B-B14F-4D97-AF65-F5344CB8AC3E}">
        <p14:creationId xmlns:p14="http://schemas.microsoft.com/office/powerpoint/2010/main" val="6292972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763CF-CE32-44BB-A535-365B7B0799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DC1832-B2AB-4769-9380-B742776437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71B0B1-E7D6-4B4A-8E1E-731C9D5C81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4AE162-10EA-4A3A-97FE-D5863AC61514}"/>
              </a:ext>
            </a:extLst>
          </p:cNvPr>
          <p:cNvSpPr>
            <a:spLocks noGrp="1"/>
          </p:cNvSpPr>
          <p:nvPr>
            <p:ph type="dt" sz="half" idx="10"/>
          </p:nvPr>
        </p:nvSpPr>
        <p:spPr/>
        <p:txBody>
          <a:bodyPr/>
          <a:lstStyle/>
          <a:p>
            <a:fld id="{21DE34AB-78EC-4614-BD69-68CDC1B22548}" type="datetimeFigureOut">
              <a:rPr lang="en-US" smtClean="0"/>
              <a:t>4/9/2019</a:t>
            </a:fld>
            <a:endParaRPr lang="en-US"/>
          </a:p>
        </p:txBody>
      </p:sp>
      <p:sp>
        <p:nvSpPr>
          <p:cNvPr id="6" name="Footer Placeholder 5">
            <a:extLst>
              <a:ext uri="{FF2B5EF4-FFF2-40B4-BE49-F238E27FC236}">
                <a16:creationId xmlns:a16="http://schemas.microsoft.com/office/drawing/2014/main" id="{15F9CC6C-A164-44F6-A61B-6620856F3C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F8832F-8A3B-403C-9D24-C8BF27C1A889}"/>
              </a:ext>
            </a:extLst>
          </p:cNvPr>
          <p:cNvSpPr>
            <a:spLocks noGrp="1"/>
          </p:cNvSpPr>
          <p:nvPr>
            <p:ph type="sldNum" sz="quarter" idx="12"/>
          </p:nvPr>
        </p:nvSpPr>
        <p:spPr/>
        <p:txBody>
          <a:bodyPr/>
          <a:lstStyle/>
          <a:p>
            <a:fld id="{0EC26591-5008-4CDF-B161-7C380DBDFE95}" type="slidenum">
              <a:rPr lang="en-US" smtClean="0"/>
              <a:t>‹#›</a:t>
            </a:fld>
            <a:endParaRPr lang="en-US"/>
          </a:p>
        </p:txBody>
      </p:sp>
    </p:spTree>
    <p:extLst>
      <p:ext uri="{BB962C8B-B14F-4D97-AF65-F5344CB8AC3E}">
        <p14:creationId xmlns:p14="http://schemas.microsoft.com/office/powerpoint/2010/main" val="3618794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dirty="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2C733-3AE8-4B50-9250-06E198DC38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A09641-3196-42E5-B433-DB56C98C6A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BC7A0D-9179-4077-BDE0-C1A238FC80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9C05F0-8D9C-499C-A558-447262BBA9D8}"/>
              </a:ext>
            </a:extLst>
          </p:cNvPr>
          <p:cNvSpPr>
            <a:spLocks noGrp="1"/>
          </p:cNvSpPr>
          <p:nvPr>
            <p:ph type="dt" sz="half" idx="10"/>
          </p:nvPr>
        </p:nvSpPr>
        <p:spPr/>
        <p:txBody>
          <a:bodyPr/>
          <a:lstStyle/>
          <a:p>
            <a:fld id="{21DE34AB-78EC-4614-BD69-68CDC1B22548}" type="datetimeFigureOut">
              <a:rPr lang="en-US" smtClean="0"/>
              <a:t>4/9/2019</a:t>
            </a:fld>
            <a:endParaRPr lang="en-US"/>
          </a:p>
        </p:txBody>
      </p:sp>
      <p:sp>
        <p:nvSpPr>
          <p:cNvPr id="6" name="Footer Placeholder 5">
            <a:extLst>
              <a:ext uri="{FF2B5EF4-FFF2-40B4-BE49-F238E27FC236}">
                <a16:creationId xmlns:a16="http://schemas.microsoft.com/office/drawing/2014/main" id="{FD73FFAB-1996-4F11-BA5E-B55509876E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CF1BA4-68F3-471D-9578-B0EC956EEA43}"/>
              </a:ext>
            </a:extLst>
          </p:cNvPr>
          <p:cNvSpPr>
            <a:spLocks noGrp="1"/>
          </p:cNvSpPr>
          <p:nvPr>
            <p:ph type="sldNum" sz="quarter" idx="12"/>
          </p:nvPr>
        </p:nvSpPr>
        <p:spPr/>
        <p:txBody>
          <a:bodyPr/>
          <a:lstStyle/>
          <a:p>
            <a:fld id="{0EC26591-5008-4CDF-B161-7C380DBDFE95}" type="slidenum">
              <a:rPr lang="en-US" smtClean="0"/>
              <a:t>‹#›</a:t>
            </a:fld>
            <a:endParaRPr lang="en-US"/>
          </a:p>
        </p:txBody>
      </p:sp>
    </p:spTree>
    <p:extLst>
      <p:ext uri="{BB962C8B-B14F-4D97-AF65-F5344CB8AC3E}">
        <p14:creationId xmlns:p14="http://schemas.microsoft.com/office/powerpoint/2010/main" val="42123006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4DB0-8FF3-4857-BEED-939BB29BAD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B564DF-1B9F-42EB-BF65-772B60A410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B1DBE4-4033-4CE3-A93C-9C6A41477D75}"/>
              </a:ext>
            </a:extLst>
          </p:cNvPr>
          <p:cNvSpPr>
            <a:spLocks noGrp="1"/>
          </p:cNvSpPr>
          <p:nvPr>
            <p:ph type="dt" sz="half" idx="10"/>
          </p:nvPr>
        </p:nvSpPr>
        <p:spPr/>
        <p:txBody>
          <a:bodyPr/>
          <a:lstStyle/>
          <a:p>
            <a:fld id="{21DE34AB-78EC-4614-BD69-68CDC1B22548}" type="datetimeFigureOut">
              <a:rPr lang="en-US" smtClean="0"/>
              <a:t>4/9/2019</a:t>
            </a:fld>
            <a:endParaRPr lang="en-US"/>
          </a:p>
        </p:txBody>
      </p:sp>
      <p:sp>
        <p:nvSpPr>
          <p:cNvPr id="5" name="Footer Placeholder 4">
            <a:extLst>
              <a:ext uri="{FF2B5EF4-FFF2-40B4-BE49-F238E27FC236}">
                <a16:creationId xmlns:a16="http://schemas.microsoft.com/office/drawing/2014/main" id="{706511DE-1669-4CCD-921F-EECFA0C69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6B8E4D-2EF2-40B2-A912-FF2DD1D63A1B}"/>
              </a:ext>
            </a:extLst>
          </p:cNvPr>
          <p:cNvSpPr>
            <a:spLocks noGrp="1"/>
          </p:cNvSpPr>
          <p:nvPr>
            <p:ph type="sldNum" sz="quarter" idx="12"/>
          </p:nvPr>
        </p:nvSpPr>
        <p:spPr/>
        <p:txBody>
          <a:bodyPr/>
          <a:lstStyle/>
          <a:p>
            <a:fld id="{0EC26591-5008-4CDF-B161-7C380DBDFE95}" type="slidenum">
              <a:rPr lang="en-US" smtClean="0"/>
              <a:t>‹#›</a:t>
            </a:fld>
            <a:endParaRPr lang="en-US"/>
          </a:p>
        </p:txBody>
      </p:sp>
    </p:spTree>
    <p:extLst>
      <p:ext uri="{BB962C8B-B14F-4D97-AF65-F5344CB8AC3E}">
        <p14:creationId xmlns:p14="http://schemas.microsoft.com/office/powerpoint/2010/main" val="25244936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7B7DD5-64A5-424F-B767-21748E1CED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8F958B-16DB-46CF-BDFE-1725AF2C81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950073-54D8-40BC-94A3-09B4829DE0AA}"/>
              </a:ext>
            </a:extLst>
          </p:cNvPr>
          <p:cNvSpPr>
            <a:spLocks noGrp="1"/>
          </p:cNvSpPr>
          <p:nvPr>
            <p:ph type="dt" sz="half" idx="10"/>
          </p:nvPr>
        </p:nvSpPr>
        <p:spPr/>
        <p:txBody>
          <a:bodyPr/>
          <a:lstStyle/>
          <a:p>
            <a:fld id="{21DE34AB-78EC-4614-BD69-68CDC1B22548}" type="datetimeFigureOut">
              <a:rPr lang="en-US" smtClean="0"/>
              <a:t>4/9/2019</a:t>
            </a:fld>
            <a:endParaRPr lang="en-US"/>
          </a:p>
        </p:txBody>
      </p:sp>
      <p:sp>
        <p:nvSpPr>
          <p:cNvPr id="5" name="Footer Placeholder 4">
            <a:extLst>
              <a:ext uri="{FF2B5EF4-FFF2-40B4-BE49-F238E27FC236}">
                <a16:creationId xmlns:a16="http://schemas.microsoft.com/office/drawing/2014/main" id="{4193B421-DC86-410C-9719-E0857B2F8F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4CB6C0-8B7F-489C-B5B4-1680DBF829DE}"/>
              </a:ext>
            </a:extLst>
          </p:cNvPr>
          <p:cNvSpPr>
            <a:spLocks noGrp="1"/>
          </p:cNvSpPr>
          <p:nvPr>
            <p:ph type="sldNum" sz="quarter" idx="12"/>
          </p:nvPr>
        </p:nvSpPr>
        <p:spPr/>
        <p:txBody>
          <a:bodyPr/>
          <a:lstStyle/>
          <a:p>
            <a:fld id="{0EC26591-5008-4CDF-B161-7C380DBDFE95}" type="slidenum">
              <a:rPr lang="en-US" smtClean="0"/>
              <a:t>‹#›</a:t>
            </a:fld>
            <a:endParaRPr lang="en-US"/>
          </a:p>
        </p:txBody>
      </p:sp>
    </p:spTree>
    <p:extLst>
      <p:ext uri="{BB962C8B-B14F-4D97-AF65-F5344CB8AC3E}">
        <p14:creationId xmlns:p14="http://schemas.microsoft.com/office/powerpoint/2010/main" val="1042774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dirty="0"/>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dirty="0"/>
              <a:t>4/9/2019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dirty="0"/>
              <a:t>4/9/2019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4/9/2019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Date Placeholder 8"/>
          <p:cNvSpPr>
            <a:spLocks noGrp="1"/>
          </p:cNvSpPr>
          <p:nvPr>
            <p:ph type="dt" sz="half" idx="10"/>
          </p:nvPr>
        </p:nvSpPr>
        <p:spPr/>
        <p:txBody>
          <a:bodyPr/>
          <a:lstStyle/>
          <a:p>
            <a:fld id="{5586B75A-687E-405C-8A0B-8D00578BA2C3}" type="datetimeFigureOut">
              <a:rPr lang="en-US" dirty="0"/>
              <a:pPr/>
              <a:t>4/9/2019</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dirty="0"/>
              <a:pPr/>
              <a:t>4/9/2019</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tx1">
                    <a:alpha val="20000"/>
                  </a:schemeClr>
                </a:solidFill>
                <a:latin typeface="+mj-lt"/>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85000"/>
        </a:lnSpc>
        <a:spcBef>
          <a:spcPct val="0"/>
        </a:spcBef>
        <a:buNone/>
        <a:defRPr sz="5400" kern="1200" spc="-12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accent1"/>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75000"/>
              <a:lumOff val="2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65000"/>
              <a:lumOff val="3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01FE22-A6B0-4E1A-9362-0158063BD9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25D239-9A75-4B07-BBB1-4E30855FDE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1439F-3081-4B2B-9A63-7101B30DCD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DE34AB-78EC-4614-BD69-68CDC1B22548}" type="datetimeFigureOut">
              <a:rPr lang="en-US" smtClean="0"/>
              <a:t>4/9/2019</a:t>
            </a:fld>
            <a:endParaRPr lang="en-US"/>
          </a:p>
        </p:txBody>
      </p:sp>
      <p:sp>
        <p:nvSpPr>
          <p:cNvPr id="5" name="Footer Placeholder 4">
            <a:extLst>
              <a:ext uri="{FF2B5EF4-FFF2-40B4-BE49-F238E27FC236}">
                <a16:creationId xmlns:a16="http://schemas.microsoft.com/office/drawing/2014/main" id="{140B1FF3-4C9D-403D-BAA6-921088B8A6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AEEA2B-0651-416B-B9AB-937CC86880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C26591-5008-4CDF-B161-7C380DBDFE95}" type="slidenum">
              <a:rPr lang="en-US" smtClean="0"/>
              <a:t>‹#›</a:t>
            </a:fld>
            <a:endParaRPr lang="en-US"/>
          </a:p>
        </p:txBody>
      </p:sp>
    </p:spTree>
    <p:extLst>
      <p:ext uri="{BB962C8B-B14F-4D97-AF65-F5344CB8AC3E}">
        <p14:creationId xmlns:p14="http://schemas.microsoft.com/office/powerpoint/2010/main" val="4260525763"/>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667512" y="565194"/>
            <a:ext cx="10782300" cy="3352800"/>
          </a:xfrm>
        </p:spPr>
        <p:txBody>
          <a:bodyPr/>
          <a:lstStyle/>
          <a:p>
            <a:r>
              <a:rPr lang="en-US" sz="7200" dirty="0"/>
              <a:t>US Rental Price Analysis</a:t>
            </a:r>
          </a:p>
        </p:txBody>
      </p:sp>
      <p:sp>
        <p:nvSpPr>
          <p:cNvPr id="3" name="Subtitle 2">
            <a:extLst>
              <a:ext uri="{FF2B5EF4-FFF2-40B4-BE49-F238E27FC236}">
                <a16:creationId xmlns:a16="http://schemas.microsoft.com/office/drawing/2014/main" id="{22DC747F-01D6-4E87-8DA6-BA9DCC48EC19}"/>
              </a:ext>
            </a:extLst>
          </p:cNvPr>
          <p:cNvSpPr>
            <a:spLocks noGrp="1"/>
          </p:cNvSpPr>
          <p:nvPr>
            <p:ph type="subTitle" idx="1"/>
          </p:nvPr>
        </p:nvSpPr>
        <p:spPr/>
        <p:txBody>
          <a:bodyPr>
            <a:normAutofit lnSpcReduction="10000"/>
          </a:bodyPr>
          <a:lstStyle/>
          <a:p>
            <a:r>
              <a:rPr lang="en-US" dirty="0"/>
              <a:t>Marcus McBride</a:t>
            </a:r>
          </a:p>
          <a:p>
            <a:r>
              <a:rPr lang="en-US" dirty="0"/>
              <a:t>Roopa </a:t>
            </a:r>
            <a:r>
              <a:rPr lang="en-US" dirty="0" err="1"/>
              <a:t>Karajgar</a:t>
            </a:r>
            <a:endParaRPr lang="en-US" dirty="0"/>
          </a:p>
          <a:p>
            <a:r>
              <a:rPr lang="en-US" dirty="0"/>
              <a:t>Alvin Kim</a:t>
            </a:r>
          </a:p>
        </p:txBody>
      </p:sp>
    </p:spTree>
    <p:extLst>
      <p:ext uri="{BB962C8B-B14F-4D97-AF65-F5344CB8AC3E}">
        <p14:creationId xmlns:p14="http://schemas.microsoft.com/office/powerpoint/2010/main" val="3149465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5" y="5805390"/>
            <a:ext cx="10715525" cy="596694"/>
          </a:xfrm>
        </p:spPr>
        <p:txBody>
          <a:bodyPr/>
          <a:lstStyle/>
          <a:p>
            <a:pPr algn="ctr"/>
            <a:r>
              <a:rPr lang="en-US" sz="2000" dirty="0"/>
              <a:t>Average annual rent increase:  3.9%</a:t>
            </a:r>
            <a:br>
              <a:rPr lang="en-US" sz="2000" dirty="0"/>
            </a:br>
            <a:r>
              <a:rPr lang="en-US" sz="2000" dirty="0"/>
              <a:t>($1700 per month)</a:t>
            </a:r>
            <a:endParaRPr lang="en-US" sz="2000" dirty="0">
              <a:solidFill>
                <a:srgbClr val="FFFF00"/>
              </a:solidFill>
            </a:endParaRPr>
          </a:p>
        </p:txBody>
      </p:sp>
      <p:sp>
        <p:nvSpPr>
          <p:cNvPr id="4" name="Title 1">
            <a:extLst>
              <a:ext uri="{FF2B5EF4-FFF2-40B4-BE49-F238E27FC236}">
                <a16:creationId xmlns:a16="http://schemas.microsoft.com/office/drawing/2014/main" id="{D384CF35-B8B9-41CF-8D5D-528DAF4955B3}"/>
              </a:ext>
            </a:extLst>
          </p:cNvPr>
          <p:cNvSpPr txBox="1">
            <a:spLocks/>
          </p:cNvSpPr>
          <p:nvPr/>
        </p:nvSpPr>
        <p:spPr>
          <a:xfrm>
            <a:off x="738236" y="537692"/>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r>
              <a:rPr lang="en-US" sz="2800" dirty="0"/>
              <a:t>How do the 20 most populous cities in the US stack up against the average nationwide?</a:t>
            </a:r>
            <a:endParaRPr lang="en-US" sz="2800" dirty="0">
              <a:solidFill>
                <a:srgbClr val="FFFF00"/>
              </a:solidFill>
            </a:endParaRPr>
          </a:p>
        </p:txBody>
      </p:sp>
      <p:pic>
        <p:nvPicPr>
          <p:cNvPr id="5" name="Picture 4">
            <a:extLst>
              <a:ext uri="{FF2B5EF4-FFF2-40B4-BE49-F238E27FC236}">
                <a16:creationId xmlns:a16="http://schemas.microsoft.com/office/drawing/2014/main" id="{5CE22345-9933-4C16-8BF3-BC7195F8DC87}"/>
              </a:ext>
            </a:extLst>
          </p:cNvPr>
          <p:cNvPicPr>
            <a:picLocks noChangeAspect="1"/>
          </p:cNvPicPr>
          <p:nvPr/>
        </p:nvPicPr>
        <p:blipFill>
          <a:blip r:embed="rId2"/>
          <a:stretch>
            <a:fillRect/>
          </a:stretch>
        </p:blipFill>
        <p:spPr>
          <a:xfrm>
            <a:off x="2762250" y="1285875"/>
            <a:ext cx="6667500" cy="4286250"/>
          </a:xfrm>
          <a:prstGeom prst="rect">
            <a:avLst/>
          </a:prstGeom>
        </p:spPr>
      </p:pic>
    </p:spTree>
    <p:extLst>
      <p:ext uri="{BB962C8B-B14F-4D97-AF65-F5344CB8AC3E}">
        <p14:creationId xmlns:p14="http://schemas.microsoft.com/office/powerpoint/2010/main" val="1726307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5" y="353278"/>
            <a:ext cx="10715525" cy="596694"/>
          </a:xfrm>
        </p:spPr>
        <p:txBody>
          <a:bodyPr/>
          <a:lstStyle/>
          <a:p>
            <a:pPr algn="ctr"/>
            <a:r>
              <a:rPr lang="en-US" sz="2800" dirty="0"/>
              <a:t>And what about Orange County?</a:t>
            </a:r>
            <a:endParaRPr lang="en-US" sz="2800" dirty="0">
              <a:solidFill>
                <a:srgbClr val="FFFF00"/>
              </a:solidFill>
            </a:endParaRPr>
          </a:p>
        </p:txBody>
      </p:sp>
      <p:sp>
        <p:nvSpPr>
          <p:cNvPr id="5" name="Title 1">
            <a:extLst>
              <a:ext uri="{FF2B5EF4-FFF2-40B4-BE49-F238E27FC236}">
                <a16:creationId xmlns:a16="http://schemas.microsoft.com/office/drawing/2014/main" id="{5233210E-EB53-4133-A3BC-BB76AB45C68E}"/>
              </a:ext>
            </a:extLst>
          </p:cNvPr>
          <p:cNvSpPr txBox="1">
            <a:spLocks/>
          </p:cNvSpPr>
          <p:nvPr/>
        </p:nvSpPr>
        <p:spPr>
          <a:xfrm>
            <a:off x="738235" y="5945117"/>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r>
              <a:rPr lang="en-US" sz="1600" dirty="0"/>
              <a:t>Average annual rent increase:  4.3% (versus the 1.7% national average).</a:t>
            </a:r>
          </a:p>
          <a:p>
            <a:pPr algn="ctr"/>
            <a:endParaRPr lang="en-US" sz="1600" dirty="0"/>
          </a:p>
          <a:p>
            <a:pPr algn="ctr"/>
            <a:r>
              <a:rPr lang="en-US" sz="1600" dirty="0"/>
              <a:t>Newport Beach topped the list of OC cities to rent in at $5174 per month, with Laguna Beach ($5120) and Villa Park ($4853) close behind.</a:t>
            </a:r>
          </a:p>
          <a:p>
            <a:pPr algn="ctr"/>
            <a:r>
              <a:rPr lang="en-US" sz="1600" dirty="0"/>
              <a:t> Laguna Woods was the least expensive &amp; closest to the national average at $2081 per month.</a:t>
            </a:r>
          </a:p>
        </p:txBody>
      </p:sp>
      <p:pic>
        <p:nvPicPr>
          <p:cNvPr id="4" name="Picture 3">
            <a:extLst>
              <a:ext uri="{FF2B5EF4-FFF2-40B4-BE49-F238E27FC236}">
                <a16:creationId xmlns:a16="http://schemas.microsoft.com/office/drawing/2014/main" id="{97A01BE4-A873-4A1A-89C0-7F729DD5B522}"/>
              </a:ext>
            </a:extLst>
          </p:cNvPr>
          <p:cNvPicPr>
            <a:picLocks noChangeAspect="1"/>
          </p:cNvPicPr>
          <p:nvPr/>
        </p:nvPicPr>
        <p:blipFill>
          <a:blip r:embed="rId2"/>
          <a:stretch>
            <a:fillRect/>
          </a:stretch>
        </p:blipFill>
        <p:spPr>
          <a:xfrm>
            <a:off x="2762247" y="1155246"/>
            <a:ext cx="6667500" cy="4286250"/>
          </a:xfrm>
          <a:prstGeom prst="rect">
            <a:avLst/>
          </a:prstGeom>
        </p:spPr>
      </p:pic>
    </p:spTree>
    <p:extLst>
      <p:ext uri="{BB962C8B-B14F-4D97-AF65-F5344CB8AC3E}">
        <p14:creationId xmlns:p14="http://schemas.microsoft.com/office/powerpoint/2010/main" val="2350117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7" y="1015765"/>
            <a:ext cx="10715525" cy="596694"/>
          </a:xfrm>
        </p:spPr>
        <p:txBody>
          <a:bodyPr/>
          <a:lstStyle/>
          <a:p>
            <a:pPr algn="ctr"/>
            <a:r>
              <a:rPr lang="en-US" sz="2800" dirty="0"/>
              <a:t>In some of the biggest of the big cities, it’s expensive.</a:t>
            </a:r>
            <a:br>
              <a:rPr lang="en-US" sz="2800" dirty="0">
                <a:solidFill>
                  <a:srgbClr val="FFFF00"/>
                </a:solidFill>
              </a:rPr>
            </a:br>
            <a:br>
              <a:rPr lang="en-US" sz="2800" dirty="0"/>
            </a:br>
            <a:endParaRPr lang="en-US" sz="2800" dirty="0"/>
          </a:p>
        </p:txBody>
      </p:sp>
      <p:sp>
        <p:nvSpPr>
          <p:cNvPr id="4" name="Title 1">
            <a:extLst>
              <a:ext uri="{FF2B5EF4-FFF2-40B4-BE49-F238E27FC236}">
                <a16:creationId xmlns:a16="http://schemas.microsoft.com/office/drawing/2014/main" id="{D809BC88-0D4F-4F83-8C15-D33AA9464A03}"/>
              </a:ext>
            </a:extLst>
          </p:cNvPr>
          <p:cNvSpPr txBox="1">
            <a:spLocks/>
          </p:cNvSpPr>
          <p:nvPr/>
        </p:nvSpPr>
        <p:spPr>
          <a:xfrm>
            <a:off x="738237" y="6215925"/>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br>
              <a:rPr lang="en-US" sz="2800" dirty="0">
                <a:solidFill>
                  <a:srgbClr val="FFFF00"/>
                </a:solidFill>
              </a:rPr>
            </a:br>
            <a:r>
              <a:rPr lang="en-US" sz="2000" dirty="0"/>
              <a:t>Of the 20 most populous cities, San Francisco was the only one to break the $4,000 per month mark.  San Jose was the only other city averaging over $3,000 per month in this group.</a:t>
            </a:r>
            <a:br>
              <a:rPr lang="en-US" sz="2800" dirty="0"/>
            </a:br>
            <a:endParaRPr lang="en-US" sz="2800" dirty="0"/>
          </a:p>
        </p:txBody>
      </p:sp>
      <p:pic>
        <p:nvPicPr>
          <p:cNvPr id="6" name="Picture 5">
            <a:extLst>
              <a:ext uri="{FF2B5EF4-FFF2-40B4-BE49-F238E27FC236}">
                <a16:creationId xmlns:a16="http://schemas.microsoft.com/office/drawing/2014/main" id="{A481D6B4-4732-4118-8840-ABC526278362}"/>
              </a:ext>
            </a:extLst>
          </p:cNvPr>
          <p:cNvPicPr>
            <a:picLocks noChangeAspect="1"/>
          </p:cNvPicPr>
          <p:nvPr/>
        </p:nvPicPr>
        <p:blipFill>
          <a:blip r:embed="rId2"/>
          <a:stretch>
            <a:fillRect/>
          </a:stretch>
        </p:blipFill>
        <p:spPr>
          <a:xfrm>
            <a:off x="2762250" y="1285875"/>
            <a:ext cx="6667500" cy="4286250"/>
          </a:xfrm>
          <a:prstGeom prst="rect">
            <a:avLst/>
          </a:prstGeom>
        </p:spPr>
      </p:pic>
    </p:spTree>
    <p:extLst>
      <p:ext uri="{BB962C8B-B14F-4D97-AF65-F5344CB8AC3E}">
        <p14:creationId xmlns:p14="http://schemas.microsoft.com/office/powerpoint/2010/main" val="973857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6" y="643813"/>
            <a:ext cx="10715525" cy="596694"/>
          </a:xfrm>
        </p:spPr>
        <p:txBody>
          <a:bodyPr/>
          <a:lstStyle/>
          <a:p>
            <a:pPr algn="ctr"/>
            <a:r>
              <a:rPr lang="en-US" sz="2800" dirty="0"/>
              <a:t>Which cities have accelerated past the national average?</a:t>
            </a:r>
            <a:br>
              <a:rPr lang="en-US" sz="2800" dirty="0"/>
            </a:br>
            <a:endParaRPr lang="en-US" sz="2800" dirty="0"/>
          </a:p>
        </p:txBody>
      </p:sp>
      <p:sp>
        <p:nvSpPr>
          <p:cNvPr id="4" name="Title 1">
            <a:extLst>
              <a:ext uri="{FF2B5EF4-FFF2-40B4-BE49-F238E27FC236}">
                <a16:creationId xmlns:a16="http://schemas.microsoft.com/office/drawing/2014/main" id="{D809BC88-0D4F-4F83-8C15-D33AA9464A03}"/>
              </a:ext>
            </a:extLst>
          </p:cNvPr>
          <p:cNvSpPr txBox="1">
            <a:spLocks/>
          </p:cNvSpPr>
          <p:nvPr/>
        </p:nvSpPr>
        <p:spPr>
          <a:xfrm>
            <a:off x="738235" y="5813204"/>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br>
              <a:rPr lang="en-US" sz="2800" dirty="0">
                <a:solidFill>
                  <a:srgbClr val="FFFF00"/>
                </a:solidFill>
              </a:rPr>
            </a:br>
            <a:br>
              <a:rPr lang="en-US" sz="2000" dirty="0"/>
            </a:br>
            <a:r>
              <a:rPr lang="en-US" sz="2000" dirty="0"/>
              <a:t>Denver job growth peaked at 4.3% during this time period, roughly double the national average of 2%.</a:t>
            </a:r>
            <a:br>
              <a:rPr lang="en-US" sz="2000" dirty="0"/>
            </a:br>
            <a:r>
              <a:rPr lang="en-US" sz="1400" dirty="0"/>
              <a:t>(sources: US Census Data, Forbes)</a:t>
            </a:r>
          </a:p>
        </p:txBody>
      </p:sp>
      <p:pic>
        <p:nvPicPr>
          <p:cNvPr id="6" name="Picture 5">
            <a:extLst>
              <a:ext uri="{FF2B5EF4-FFF2-40B4-BE49-F238E27FC236}">
                <a16:creationId xmlns:a16="http://schemas.microsoft.com/office/drawing/2014/main" id="{CD2F486A-BF8D-4EE7-BF37-10E58A218EC7}"/>
              </a:ext>
            </a:extLst>
          </p:cNvPr>
          <p:cNvPicPr>
            <a:picLocks noChangeAspect="1"/>
          </p:cNvPicPr>
          <p:nvPr/>
        </p:nvPicPr>
        <p:blipFill>
          <a:blip r:embed="rId2"/>
          <a:stretch>
            <a:fillRect/>
          </a:stretch>
        </p:blipFill>
        <p:spPr>
          <a:xfrm>
            <a:off x="2762250" y="1285875"/>
            <a:ext cx="6667500" cy="4286250"/>
          </a:xfrm>
          <a:prstGeom prst="rect">
            <a:avLst/>
          </a:prstGeom>
        </p:spPr>
      </p:pic>
    </p:spTree>
    <p:extLst>
      <p:ext uri="{BB962C8B-B14F-4D97-AF65-F5344CB8AC3E}">
        <p14:creationId xmlns:p14="http://schemas.microsoft.com/office/powerpoint/2010/main" val="2193004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6" y="643813"/>
            <a:ext cx="10715525" cy="596694"/>
          </a:xfrm>
        </p:spPr>
        <p:txBody>
          <a:bodyPr/>
          <a:lstStyle/>
          <a:p>
            <a:pPr algn="ctr"/>
            <a:r>
              <a:rPr lang="en-US" sz="2800" dirty="0"/>
              <a:t>Which cities are catching up?</a:t>
            </a:r>
            <a:br>
              <a:rPr lang="en-US" sz="2800" dirty="0"/>
            </a:br>
            <a:endParaRPr lang="en-US" sz="2800" dirty="0"/>
          </a:p>
        </p:txBody>
      </p:sp>
      <p:sp>
        <p:nvSpPr>
          <p:cNvPr id="4" name="Title 1">
            <a:extLst>
              <a:ext uri="{FF2B5EF4-FFF2-40B4-BE49-F238E27FC236}">
                <a16:creationId xmlns:a16="http://schemas.microsoft.com/office/drawing/2014/main" id="{D809BC88-0D4F-4F83-8C15-D33AA9464A03}"/>
              </a:ext>
            </a:extLst>
          </p:cNvPr>
          <p:cNvSpPr txBox="1">
            <a:spLocks/>
          </p:cNvSpPr>
          <p:nvPr/>
        </p:nvSpPr>
        <p:spPr>
          <a:xfrm>
            <a:off x="738235" y="6261306"/>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br>
              <a:rPr lang="en-US" sz="2800" dirty="0">
                <a:solidFill>
                  <a:srgbClr val="FFFF00"/>
                </a:solidFill>
              </a:rPr>
            </a:br>
            <a:r>
              <a:rPr lang="en-US" sz="2000" dirty="0"/>
              <a:t>For the period surveyed, Houston (the 4</a:t>
            </a:r>
            <a:r>
              <a:rPr lang="en-US" sz="2000" baseline="30000" dirty="0"/>
              <a:t>th</a:t>
            </a:r>
            <a:r>
              <a:rPr lang="en-US" sz="2000" dirty="0"/>
              <a:t> largest city in the country) had one of the highest rental vacancy rates in the country (7.1%)  for a city of its size. </a:t>
            </a:r>
            <a:br>
              <a:rPr lang="en-US" sz="2000" dirty="0"/>
            </a:br>
            <a:r>
              <a:rPr lang="en-US" sz="1600" dirty="0"/>
              <a:t>(source: www.chron.com)</a:t>
            </a:r>
            <a:br>
              <a:rPr lang="en-US" sz="2800" dirty="0"/>
            </a:br>
            <a:endParaRPr lang="en-US" sz="2800" dirty="0"/>
          </a:p>
        </p:txBody>
      </p:sp>
      <p:pic>
        <p:nvPicPr>
          <p:cNvPr id="5" name="Picture 4">
            <a:extLst>
              <a:ext uri="{FF2B5EF4-FFF2-40B4-BE49-F238E27FC236}">
                <a16:creationId xmlns:a16="http://schemas.microsoft.com/office/drawing/2014/main" id="{CDB236EA-6E7C-4A48-881C-F5EB116D6A6E}"/>
              </a:ext>
            </a:extLst>
          </p:cNvPr>
          <p:cNvPicPr>
            <a:picLocks noChangeAspect="1"/>
          </p:cNvPicPr>
          <p:nvPr/>
        </p:nvPicPr>
        <p:blipFill>
          <a:blip r:embed="rId2"/>
          <a:stretch>
            <a:fillRect/>
          </a:stretch>
        </p:blipFill>
        <p:spPr>
          <a:xfrm>
            <a:off x="2762248" y="1285875"/>
            <a:ext cx="6667500" cy="4286250"/>
          </a:xfrm>
          <a:prstGeom prst="rect">
            <a:avLst/>
          </a:prstGeom>
        </p:spPr>
      </p:pic>
    </p:spTree>
    <p:extLst>
      <p:ext uri="{BB962C8B-B14F-4D97-AF65-F5344CB8AC3E}">
        <p14:creationId xmlns:p14="http://schemas.microsoft.com/office/powerpoint/2010/main" val="24885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6" y="643813"/>
            <a:ext cx="10715525" cy="596694"/>
          </a:xfrm>
        </p:spPr>
        <p:txBody>
          <a:bodyPr/>
          <a:lstStyle/>
          <a:p>
            <a:pPr algn="ctr"/>
            <a:r>
              <a:rPr lang="en-US" sz="2800" dirty="0"/>
              <a:t>Which cities *aren’t* catching up?</a:t>
            </a:r>
            <a:br>
              <a:rPr lang="en-US" sz="2800" dirty="0"/>
            </a:br>
            <a:endParaRPr lang="en-US" sz="2800" dirty="0"/>
          </a:p>
        </p:txBody>
      </p:sp>
      <p:sp>
        <p:nvSpPr>
          <p:cNvPr id="4" name="Title 1">
            <a:extLst>
              <a:ext uri="{FF2B5EF4-FFF2-40B4-BE49-F238E27FC236}">
                <a16:creationId xmlns:a16="http://schemas.microsoft.com/office/drawing/2014/main" id="{D809BC88-0D4F-4F83-8C15-D33AA9464A03}"/>
              </a:ext>
            </a:extLst>
          </p:cNvPr>
          <p:cNvSpPr txBox="1">
            <a:spLocks/>
          </p:cNvSpPr>
          <p:nvPr/>
        </p:nvSpPr>
        <p:spPr>
          <a:xfrm>
            <a:off x="738235" y="6027807"/>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br>
              <a:rPr lang="en-US" sz="2800" dirty="0">
                <a:solidFill>
                  <a:srgbClr val="FFFF00"/>
                </a:solidFill>
              </a:rPr>
            </a:br>
            <a:r>
              <a:rPr lang="en-US" sz="1800" dirty="0"/>
              <a:t>Of the 20 largest cities in the U.S., Detroit and Memphis are the only ones to have gone down (albeit only slightly for Memphis).</a:t>
            </a:r>
            <a:br>
              <a:rPr lang="en-US" sz="1800" dirty="0"/>
            </a:br>
            <a:r>
              <a:rPr lang="en-US" sz="1800" dirty="0"/>
              <a:t>Despite being the 17</a:t>
            </a:r>
            <a:r>
              <a:rPr lang="en-US" sz="1800" baseline="30000" dirty="0"/>
              <a:t>th</a:t>
            </a:r>
            <a:r>
              <a:rPr lang="en-US" sz="1800" dirty="0"/>
              <a:t> largest city, Detroit is the least expensive to live in of the top 100 ($750 per month).</a:t>
            </a:r>
            <a:br>
              <a:rPr lang="en-US" sz="1800" dirty="0"/>
            </a:br>
            <a:endParaRPr lang="en-US" sz="1800" dirty="0"/>
          </a:p>
        </p:txBody>
      </p:sp>
      <p:pic>
        <p:nvPicPr>
          <p:cNvPr id="6" name="Picture 5">
            <a:extLst>
              <a:ext uri="{FF2B5EF4-FFF2-40B4-BE49-F238E27FC236}">
                <a16:creationId xmlns:a16="http://schemas.microsoft.com/office/drawing/2014/main" id="{57E17A0F-2717-4985-A31D-3780A8311203}"/>
              </a:ext>
            </a:extLst>
          </p:cNvPr>
          <p:cNvPicPr>
            <a:picLocks noChangeAspect="1"/>
          </p:cNvPicPr>
          <p:nvPr/>
        </p:nvPicPr>
        <p:blipFill>
          <a:blip r:embed="rId2"/>
          <a:stretch>
            <a:fillRect/>
          </a:stretch>
        </p:blipFill>
        <p:spPr>
          <a:xfrm>
            <a:off x="2762250" y="1285875"/>
            <a:ext cx="6667500" cy="4286250"/>
          </a:xfrm>
          <a:prstGeom prst="rect">
            <a:avLst/>
          </a:prstGeom>
        </p:spPr>
      </p:pic>
    </p:spTree>
    <p:extLst>
      <p:ext uri="{BB962C8B-B14F-4D97-AF65-F5344CB8AC3E}">
        <p14:creationId xmlns:p14="http://schemas.microsoft.com/office/powerpoint/2010/main" val="2832289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3" y="755780"/>
            <a:ext cx="10715525" cy="596694"/>
          </a:xfrm>
        </p:spPr>
        <p:txBody>
          <a:bodyPr/>
          <a:lstStyle/>
          <a:p>
            <a:pPr algn="ctr"/>
            <a:r>
              <a:rPr lang="en-US" sz="2800" dirty="0"/>
              <a:t>The priciest, mapped.</a:t>
            </a:r>
            <a:br>
              <a:rPr lang="en-US" sz="2800" dirty="0"/>
            </a:br>
            <a:endParaRPr lang="en-US" sz="2800" dirty="0"/>
          </a:p>
        </p:txBody>
      </p:sp>
      <p:sp>
        <p:nvSpPr>
          <p:cNvPr id="4" name="Title 1">
            <a:extLst>
              <a:ext uri="{FF2B5EF4-FFF2-40B4-BE49-F238E27FC236}">
                <a16:creationId xmlns:a16="http://schemas.microsoft.com/office/drawing/2014/main" id="{D809BC88-0D4F-4F83-8C15-D33AA9464A03}"/>
              </a:ext>
            </a:extLst>
          </p:cNvPr>
          <p:cNvSpPr txBox="1">
            <a:spLocks/>
          </p:cNvSpPr>
          <p:nvPr/>
        </p:nvSpPr>
        <p:spPr>
          <a:xfrm>
            <a:off x="738232" y="6261306"/>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br>
              <a:rPr lang="en-US" sz="2800" dirty="0">
                <a:solidFill>
                  <a:srgbClr val="FFFF00"/>
                </a:solidFill>
              </a:rPr>
            </a:br>
            <a:r>
              <a:rPr lang="en-US" sz="2000" dirty="0"/>
              <a:t>Atherton, CA.  Malibu, CA.  Rye, NY.  Scarsdale, NY.  Jupiter Island, FL.</a:t>
            </a:r>
            <a:br>
              <a:rPr lang="en-US" sz="2000" dirty="0"/>
            </a:br>
            <a:r>
              <a:rPr lang="en-US" sz="2000" dirty="0"/>
              <a:t>If you’re currently renting in any one of these, you’re paying for it.</a:t>
            </a:r>
            <a:br>
              <a:rPr lang="en-US" sz="2000" dirty="0"/>
            </a:br>
            <a:endParaRPr lang="en-US" sz="2000" dirty="0"/>
          </a:p>
          <a:p>
            <a:pPr algn="ctr"/>
            <a:r>
              <a:rPr lang="en-US" sz="2000" dirty="0"/>
              <a:t>There were 13 cities total that topped $10k per month; 8 are in California.</a:t>
            </a:r>
            <a:br>
              <a:rPr lang="en-US" sz="2800" dirty="0"/>
            </a:br>
            <a:endParaRPr lang="en-US" sz="2800" dirty="0"/>
          </a:p>
        </p:txBody>
      </p:sp>
      <p:pic>
        <p:nvPicPr>
          <p:cNvPr id="5" name="Picture 4">
            <a:extLst>
              <a:ext uri="{FF2B5EF4-FFF2-40B4-BE49-F238E27FC236}">
                <a16:creationId xmlns:a16="http://schemas.microsoft.com/office/drawing/2014/main" id="{26FDFC4E-F5A8-4B64-A568-B3E72D2B4F11}"/>
              </a:ext>
            </a:extLst>
          </p:cNvPr>
          <p:cNvPicPr>
            <a:picLocks noChangeAspect="1"/>
          </p:cNvPicPr>
          <p:nvPr/>
        </p:nvPicPr>
        <p:blipFill>
          <a:blip r:embed="rId2"/>
          <a:stretch>
            <a:fillRect/>
          </a:stretch>
        </p:blipFill>
        <p:spPr>
          <a:xfrm>
            <a:off x="3407805" y="1650449"/>
            <a:ext cx="5376383" cy="3557102"/>
          </a:xfrm>
          <a:prstGeom prst="rect">
            <a:avLst/>
          </a:prstGeom>
        </p:spPr>
      </p:pic>
    </p:spTree>
    <p:extLst>
      <p:ext uri="{BB962C8B-B14F-4D97-AF65-F5344CB8AC3E}">
        <p14:creationId xmlns:p14="http://schemas.microsoft.com/office/powerpoint/2010/main" val="4237740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6" y="643813"/>
            <a:ext cx="10715525" cy="596694"/>
          </a:xfrm>
        </p:spPr>
        <p:txBody>
          <a:bodyPr/>
          <a:lstStyle/>
          <a:p>
            <a:pPr algn="ctr"/>
            <a:r>
              <a:rPr lang="en-US" sz="2800" dirty="0"/>
              <a:t>The two extremes.</a:t>
            </a:r>
            <a:br>
              <a:rPr lang="en-US" sz="2800" dirty="0"/>
            </a:br>
            <a:endParaRPr lang="en-US" sz="2800" dirty="0"/>
          </a:p>
        </p:txBody>
      </p:sp>
      <p:sp>
        <p:nvSpPr>
          <p:cNvPr id="4" name="Title 1">
            <a:extLst>
              <a:ext uri="{FF2B5EF4-FFF2-40B4-BE49-F238E27FC236}">
                <a16:creationId xmlns:a16="http://schemas.microsoft.com/office/drawing/2014/main" id="{D809BC88-0D4F-4F83-8C15-D33AA9464A03}"/>
              </a:ext>
            </a:extLst>
          </p:cNvPr>
          <p:cNvSpPr txBox="1">
            <a:spLocks/>
          </p:cNvSpPr>
          <p:nvPr/>
        </p:nvSpPr>
        <p:spPr>
          <a:xfrm>
            <a:off x="738236" y="6214187"/>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br>
              <a:rPr lang="en-US" sz="2800" dirty="0">
                <a:solidFill>
                  <a:srgbClr val="FFFF00"/>
                </a:solidFill>
              </a:rPr>
            </a:br>
            <a:r>
              <a:rPr lang="en-US" sz="1800" dirty="0"/>
              <a:t>Atherton, CA (pop. 7,156 and home to many Silicon Valley CEOs) is the most expensive ZIP code in the United States</a:t>
            </a:r>
            <a:br>
              <a:rPr lang="en-US" sz="1800" dirty="0"/>
            </a:br>
            <a:r>
              <a:rPr lang="en-US" sz="1800" dirty="0"/>
              <a:t>(1029% over the national average).</a:t>
            </a:r>
            <a:br>
              <a:rPr lang="en-US" sz="1800" dirty="0"/>
            </a:br>
            <a:br>
              <a:rPr lang="en-US" sz="1800" dirty="0"/>
            </a:br>
            <a:r>
              <a:rPr lang="en-US" sz="1800" dirty="0"/>
              <a:t>At $549 a month, Flint, MI is currently the least expensive American city to rent in (62% less than the national average).</a:t>
            </a:r>
            <a:br>
              <a:rPr lang="en-US" sz="1800" dirty="0"/>
            </a:br>
            <a:endParaRPr lang="en-US" sz="1800" dirty="0"/>
          </a:p>
        </p:txBody>
      </p:sp>
      <p:pic>
        <p:nvPicPr>
          <p:cNvPr id="8" name="Picture 7">
            <a:extLst>
              <a:ext uri="{FF2B5EF4-FFF2-40B4-BE49-F238E27FC236}">
                <a16:creationId xmlns:a16="http://schemas.microsoft.com/office/drawing/2014/main" id="{B8A7FE4F-0E88-47A8-834D-2311588C8948}"/>
              </a:ext>
            </a:extLst>
          </p:cNvPr>
          <p:cNvPicPr>
            <a:picLocks noChangeAspect="1"/>
          </p:cNvPicPr>
          <p:nvPr/>
        </p:nvPicPr>
        <p:blipFill>
          <a:blip r:embed="rId2"/>
          <a:stretch>
            <a:fillRect/>
          </a:stretch>
        </p:blipFill>
        <p:spPr>
          <a:xfrm>
            <a:off x="2887120" y="1075144"/>
            <a:ext cx="6417755" cy="4278503"/>
          </a:xfrm>
          <a:prstGeom prst="rect">
            <a:avLst/>
          </a:prstGeom>
        </p:spPr>
      </p:pic>
    </p:spTree>
    <p:extLst>
      <p:ext uri="{BB962C8B-B14F-4D97-AF65-F5344CB8AC3E}">
        <p14:creationId xmlns:p14="http://schemas.microsoft.com/office/powerpoint/2010/main" val="2865697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5" y="1334279"/>
            <a:ext cx="10715525" cy="596694"/>
          </a:xfrm>
        </p:spPr>
        <p:txBody>
          <a:bodyPr/>
          <a:lstStyle/>
          <a:p>
            <a:pPr algn="ctr"/>
            <a:r>
              <a:rPr lang="en-US" sz="4000" dirty="0">
                <a:solidFill>
                  <a:srgbClr val="FFFF00"/>
                </a:solidFill>
              </a:rPr>
              <a:t>So…. why exactly have prices gone up?</a:t>
            </a:r>
            <a:br>
              <a:rPr lang="en-US" sz="2800" dirty="0"/>
            </a:br>
            <a:endParaRPr lang="en-US" sz="2800" dirty="0"/>
          </a:p>
        </p:txBody>
      </p:sp>
      <p:sp>
        <p:nvSpPr>
          <p:cNvPr id="4" name="Title 1">
            <a:extLst>
              <a:ext uri="{FF2B5EF4-FFF2-40B4-BE49-F238E27FC236}">
                <a16:creationId xmlns:a16="http://schemas.microsoft.com/office/drawing/2014/main" id="{D809BC88-0D4F-4F83-8C15-D33AA9464A03}"/>
              </a:ext>
            </a:extLst>
          </p:cNvPr>
          <p:cNvSpPr txBox="1">
            <a:spLocks/>
          </p:cNvSpPr>
          <p:nvPr/>
        </p:nvSpPr>
        <p:spPr>
          <a:xfrm>
            <a:off x="738234" y="4330334"/>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br>
              <a:rPr lang="en-US" sz="2800" dirty="0">
                <a:solidFill>
                  <a:srgbClr val="FFFF00"/>
                </a:solidFill>
              </a:rPr>
            </a:br>
            <a:endParaRPr lang="en-US" sz="2800" dirty="0">
              <a:solidFill>
                <a:srgbClr val="FFFF00"/>
              </a:solidFill>
            </a:endParaRPr>
          </a:p>
          <a:p>
            <a:pPr algn="ctr"/>
            <a:endParaRPr lang="en-US" sz="2800" dirty="0">
              <a:solidFill>
                <a:srgbClr val="FFFF00"/>
              </a:solidFill>
            </a:endParaRPr>
          </a:p>
          <a:p>
            <a:pPr algn="ctr"/>
            <a:endParaRPr lang="en-US" sz="2800" dirty="0">
              <a:solidFill>
                <a:srgbClr val="FFFF00"/>
              </a:solidFill>
            </a:endParaRPr>
          </a:p>
          <a:p>
            <a:pPr algn="ctr"/>
            <a:r>
              <a:rPr lang="en-US" sz="3200" dirty="0"/>
              <a:t>Our initial observation triggered a lot of questions… which in turn triggered a lot of other questions.</a:t>
            </a:r>
            <a:br>
              <a:rPr lang="en-US" sz="3200" dirty="0"/>
            </a:br>
            <a:br>
              <a:rPr lang="en-US" sz="3200" dirty="0"/>
            </a:br>
            <a:r>
              <a:rPr lang="en-US" sz="3200" dirty="0"/>
              <a:t>The full answers are probably beyond the time and scope of our first group project but we did find a few insights.</a:t>
            </a:r>
          </a:p>
        </p:txBody>
      </p:sp>
    </p:spTree>
    <p:extLst>
      <p:ext uri="{BB962C8B-B14F-4D97-AF65-F5344CB8AC3E}">
        <p14:creationId xmlns:p14="http://schemas.microsoft.com/office/powerpoint/2010/main" val="65035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6" y="643813"/>
            <a:ext cx="10715525" cy="596694"/>
          </a:xfrm>
        </p:spPr>
        <p:txBody>
          <a:bodyPr/>
          <a:lstStyle/>
          <a:p>
            <a:pPr algn="ctr"/>
            <a:r>
              <a:rPr lang="en-US" sz="2800" dirty="0"/>
              <a:t>Big cities are getting bigger.</a:t>
            </a:r>
            <a:br>
              <a:rPr lang="en-US" sz="2800" dirty="0"/>
            </a:br>
            <a:endParaRPr lang="en-US" sz="2800" dirty="0"/>
          </a:p>
        </p:txBody>
      </p:sp>
      <p:sp>
        <p:nvSpPr>
          <p:cNvPr id="4" name="Title 1">
            <a:extLst>
              <a:ext uri="{FF2B5EF4-FFF2-40B4-BE49-F238E27FC236}">
                <a16:creationId xmlns:a16="http://schemas.microsoft.com/office/drawing/2014/main" id="{D809BC88-0D4F-4F83-8C15-D33AA9464A03}"/>
              </a:ext>
            </a:extLst>
          </p:cNvPr>
          <p:cNvSpPr txBox="1">
            <a:spLocks/>
          </p:cNvSpPr>
          <p:nvPr/>
        </p:nvSpPr>
        <p:spPr>
          <a:xfrm>
            <a:off x="738236" y="5915840"/>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br>
              <a:rPr lang="en-US" sz="2800" dirty="0">
                <a:solidFill>
                  <a:srgbClr val="FFFF00"/>
                </a:solidFill>
              </a:rPr>
            </a:br>
            <a:r>
              <a:rPr lang="en-US" sz="2000" dirty="0"/>
              <a:t>The 20 largest U.S. cities combined add about 1.5 million new residents every year over the period surveyed.</a:t>
            </a:r>
            <a:br>
              <a:rPr lang="en-US" sz="2800" dirty="0"/>
            </a:br>
            <a:endParaRPr lang="en-US" sz="2800" dirty="0"/>
          </a:p>
        </p:txBody>
      </p:sp>
      <p:pic>
        <p:nvPicPr>
          <p:cNvPr id="5" name="Picture 4">
            <a:extLst>
              <a:ext uri="{FF2B5EF4-FFF2-40B4-BE49-F238E27FC236}">
                <a16:creationId xmlns:a16="http://schemas.microsoft.com/office/drawing/2014/main" id="{E244B32C-EBC7-46C9-9C57-7185E3655DED}"/>
              </a:ext>
            </a:extLst>
          </p:cNvPr>
          <p:cNvPicPr>
            <a:picLocks noChangeAspect="1"/>
          </p:cNvPicPr>
          <p:nvPr/>
        </p:nvPicPr>
        <p:blipFill>
          <a:blip r:embed="rId2"/>
          <a:stretch>
            <a:fillRect/>
          </a:stretch>
        </p:blipFill>
        <p:spPr>
          <a:xfrm>
            <a:off x="3088117" y="1423747"/>
            <a:ext cx="6015760" cy="4010506"/>
          </a:xfrm>
          <a:prstGeom prst="rect">
            <a:avLst/>
          </a:prstGeom>
        </p:spPr>
      </p:pic>
    </p:spTree>
    <p:extLst>
      <p:ext uri="{BB962C8B-B14F-4D97-AF65-F5344CB8AC3E}">
        <p14:creationId xmlns:p14="http://schemas.microsoft.com/office/powerpoint/2010/main" val="3418232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603504" y="770467"/>
            <a:ext cx="10782300" cy="4671545"/>
          </a:xfrm>
        </p:spPr>
        <p:txBody>
          <a:bodyPr/>
          <a:lstStyle/>
          <a:p>
            <a:pPr algn="ctr"/>
            <a:r>
              <a:rPr lang="en-US" sz="2800" dirty="0"/>
              <a:t>Our project began with a simple observation:</a:t>
            </a:r>
            <a:br>
              <a:rPr lang="en-US" sz="2800" dirty="0"/>
            </a:br>
            <a:br>
              <a:rPr lang="en-US" sz="2800" dirty="0"/>
            </a:br>
            <a:r>
              <a:rPr lang="en-US" sz="4000" dirty="0">
                <a:solidFill>
                  <a:srgbClr val="FFFF00"/>
                </a:solidFill>
              </a:rPr>
              <a:t>“Why are rent prices so high these days?”</a:t>
            </a:r>
            <a:br>
              <a:rPr lang="en-US" sz="2800" dirty="0"/>
            </a:br>
            <a:br>
              <a:rPr lang="en-US" sz="2800" dirty="0"/>
            </a:br>
            <a:br>
              <a:rPr lang="en-US" sz="2800" dirty="0"/>
            </a:br>
            <a:r>
              <a:rPr lang="en-US" sz="2800" dirty="0"/>
              <a:t>To delve into this, we utilized the following sources:</a:t>
            </a:r>
            <a:br>
              <a:rPr lang="en-US" sz="2800" dirty="0"/>
            </a:br>
            <a:br>
              <a:rPr lang="en-US" sz="2800" dirty="0"/>
            </a:br>
            <a:br>
              <a:rPr lang="en-US" sz="2000" dirty="0"/>
            </a:br>
            <a:r>
              <a:rPr lang="en-US" sz="2000" dirty="0">
                <a:solidFill>
                  <a:srgbClr val="FFFF00"/>
                </a:solidFill>
              </a:rPr>
              <a:t>Kaggle – average rental pricing info for roughly 17,000 American cities</a:t>
            </a:r>
            <a:br>
              <a:rPr lang="en-US" sz="2000" dirty="0">
                <a:solidFill>
                  <a:srgbClr val="FFFF00"/>
                </a:solidFill>
              </a:rPr>
            </a:br>
            <a:r>
              <a:rPr lang="en-US" sz="2000" dirty="0">
                <a:solidFill>
                  <a:srgbClr val="FFFF00"/>
                </a:solidFill>
              </a:rPr>
              <a:t>Zillow – used as a backup reference to Kaggle for specific data points</a:t>
            </a:r>
            <a:br>
              <a:rPr lang="en-US" sz="2000" dirty="0">
                <a:solidFill>
                  <a:srgbClr val="FFFF00"/>
                </a:solidFill>
              </a:rPr>
            </a:br>
            <a:r>
              <a:rPr lang="en-US" sz="2000" dirty="0">
                <a:solidFill>
                  <a:srgbClr val="FFFF00"/>
                </a:solidFill>
              </a:rPr>
              <a:t>US Census Bureau - population statistics, rental vacancy &amp; homeownership data</a:t>
            </a:r>
            <a:br>
              <a:rPr lang="en-US" sz="2000" dirty="0">
                <a:solidFill>
                  <a:srgbClr val="FFFF00"/>
                </a:solidFill>
              </a:rPr>
            </a:br>
            <a:r>
              <a:rPr lang="en-US" sz="2000" dirty="0">
                <a:solidFill>
                  <a:srgbClr val="FFFF00"/>
                </a:solidFill>
              </a:rPr>
              <a:t>Google Maps API – map building and location referencing</a:t>
            </a:r>
            <a:br>
              <a:rPr lang="en-US" sz="2000" dirty="0">
                <a:solidFill>
                  <a:srgbClr val="FFFF00"/>
                </a:solidFill>
              </a:rPr>
            </a:br>
            <a:r>
              <a:rPr lang="en-US" sz="2000" dirty="0">
                <a:solidFill>
                  <a:srgbClr val="FFFF00"/>
                </a:solidFill>
              </a:rPr>
              <a:t>Other various sources cited accordingly throughout this presentation</a:t>
            </a:r>
          </a:p>
        </p:txBody>
      </p:sp>
    </p:spTree>
    <p:extLst>
      <p:ext uri="{BB962C8B-B14F-4D97-AF65-F5344CB8AC3E}">
        <p14:creationId xmlns:p14="http://schemas.microsoft.com/office/powerpoint/2010/main" val="2582390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6" y="643813"/>
            <a:ext cx="10715525" cy="596694"/>
          </a:xfrm>
        </p:spPr>
        <p:txBody>
          <a:bodyPr/>
          <a:lstStyle/>
          <a:p>
            <a:pPr algn="ctr"/>
            <a:r>
              <a:rPr lang="en-US" sz="2800" dirty="0"/>
              <a:t>We’re buying less and (possibly) renting more.</a:t>
            </a:r>
            <a:br>
              <a:rPr lang="en-US" sz="2800" dirty="0"/>
            </a:br>
            <a:endParaRPr lang="en-US" sz="2800" dirty="0"/>
          </a:p>
        </p:txBody>
      </p:sp>
      <p:sp>
        <p:nvSpPr>
          <p:cNvPr id="4" name="Title 1">
            <a:extLst>
              <a:ext uri="{FF2B5EF4-FFF2-40B4-BE49-F238E27FC236}">
                <a16:creationId xmlns:a16="http://schemas.microsoft.com/office/drawing/2014/main" id="{D809BC88-0D4F-4F83-8C15-D33AA9464A03}"/>
              </a:ext>
            </a:extLst>
          </p:cNvPr>
          <p:cNvSpPr txBox="1">
            <a:spLocks/>
          </p:cNvSpPr>
          <p:nvPr/>
        </p:nvSpPr>
        <p:spPr>
          <a:xfrm>
            <a:off x="738236" y="5915840"/>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br>
              <a:rPr lang="en-US" sz="2800" dirty="0">
                <a:solidFill>
                  <a:srgbClr val="FFFF00"/>
                </a:solidFill>
              </a:rPr>
            </a:br>
            <a:r>
              <a:rPr lang="en-US" sz="2000" dirty="0"/>
              <a:t>Not by much but home-ownership in the U.S. has slowly declined over the period we had data for.</a:t>
            </a:r>
            <a:br>
              <a:rPr lang="en-US" sz="2800" dirty="0"/>
            </a:br>
            <a:endParaRPr lang="en-US" sz="2800" dirty="0"/>
          </a:p>
        </p:txBody>
      </p:sp>
      <p:pic>
        <p:nvPicPr>
          <p:cNvPr id="6" name="Picture 5">
            <a:extLst>
              <a:ext uri="{FF2B5EF4-FFF2-40B4-BE49-F238E27FC236}">
                <a16:creationId xmlns:a16="http://schemas.microsoft.com/office/drawing/2014/main" id="{B2C5C2C7-5A70-44A9-9B6A-AE59C9A66C55}"/>
              </a:ext>
            </a:extLst>
          </p:cNvPr>
          <p:cNvPicPr>
            <a:picLocks noChangeAspect="1"/>
          </p:cNvPicPr>
          <p:nvPr/>
        </p:nvPicPr>
        <p:blipFill>
          <a:blip r:embed="rId2"/>
          <a:stretch>
            <a:fillRect/>
          </a:stretch>
        </p:blipFill>
        <p:spPr>
          <a:xfrm>
            <a:off x="2762250" y="1285875"/>
            <a:ext cx="6667500" cy="4286250"/>
          </a:xfrm>
          <a:prstGeom prst="rect">
            <a:avLst/>
          </a:prstGeom>
        </p:spPr>
      </p:pic>
    </p:spTree>
    <p:extLst>
      <p:ext uri="{BB962C8B-B14F-4D97-AF65-F5344CB8AC3E}">
        <p14:creationId xmlns:p14="http://schemas.microsoft.com/office/powerpoint/2010/main" val="385512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6" y="643813"/>
            <a:ext cx="10715525" cy="596694"/>
          </a:xfrm>
        </p:spPr>
        <p:txBody>
          <a:bodyPr/>
          <a:lstStyle/>
          <a:p>
            <a:pPr algn="ctr"/>
            <a:r>
              <a:rPr lang="en-US" sz="2800" dirty="0"/>
              <a:t>There are fewer rentals on the market.</a:t>
            </a:r>
            <a:br>
              <a:rPr lang="en-US" sz="2800" dirty="0"/>
            </a:br>
            <a:endParaRPr lang="en-US" sz="2800" dirty="0"/>
          </a:p>
        </p:txBody>
      </p:sp>
      <p:sp>
        <p:nvSpPr>
          <p:cNvPr id="4" name="Title 1">
            <a:extLst>
              <a:ext uri="{FF2B5EF4-FFF2-40B4-BE49-F238E27FC236}">
                <a16:creationId xmlns:a16="http://schemas.microsoft.com/office/drawing/2014/main" id="{D809BC88-0D4F-4F83-8C15-D33AA9464A03}"/>
              </a:ext>
            </a:extLst>
          </p:cNvPr>
          <p:cNvSpPr txBox="1">
            <a:spLocks/>
          </p:cNvSpPr>
          <p:nvPr/>
        </p:nvSpPr>
        <p:spPr>
          <a:xfrm>
            <a:off x="738236" y="5915840"/>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br>
              <a:rPr lang="en-US" sz="2800" dirty="0">
                <a:solidFill>
                  <a:srgbClr val="FFFF00"/>
                </a:solidFill>
              </a:rPr>
            </a:br>
            <a:r>
              <a:rPr lang="en-US" sz="2000" dirty="0"/>
              <a:t>In 2010, there was nearly a 10% rental vacancy rate among the twenty largest American cities.</a:t>
            </a:r>
          </a:p>
          <a:p>
            <a:pPr algn="ctr"/>
            <a:r>
              <a:rPr lang="en-US" sz="2000" dirty="0"/>
              <a:t>It’s since dropped to a current rate of 6.6%.</a:t>
            </a:r>
            <a:br>
              <a:rPr lang="en-US" sz="2800" dirty="0"/>
            </a:br>
            <a:endParaRPr lang="en-US" sz="2800" dirty="0"/>
          </a:p>
        </p:txBody>
      </p:sp>
      <p:pic>
        <p:nvPicPr>
          <p:cNvPr id="5" name="Picture 4">
            <a:extLst>
              <a:ext uri="{FF2B5EF4-FFF2-40B4-BE49-F238E27FC236}">
                <a16:creationId xmlns:a16="http://schemas.microsoft.com/office/drawing/2014/main" id="{7D83D218-9045-4564-8D2E-0C07B200A6B1}"/>
              </a:ext>
            </a:extLst>
          </p:cNvPr>
          <p:cNvPicPr>
            <a:picLocks noChangeAspect="1"/>
          </p:cNvPicPr>
          <p:nvPr/>
        </p:nvPicPr>
        <p:blipFill>
          <a:blip r:embed="rId2"/>
          <a:stretch>
            <a:fillRect/>
          </a:stretch>
        </p:blipFill>
        <p:spPr>
          <a:xfrm>
            <a:off x="3082716" y="1420145"/>
            <a:ext cx="6026564" cy="4017709"/>
          </a:xfrm>
          <a:prstGeom prst="rect">
            <a:avLst/>
          </a:prstGeom>
        </p:spPr>
      </p:pic>
    </p:spTree>
    <p:extLst>
      <p:ext uri="{BB962C8B-B14F-4D97-AF65-F5344CB8AC3E}">
        <p14:creationId xmlns:p14="http://schemas.microsoft.com/office/powerpoint/2010/main" val="465725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5" y="986713"/>
            <a:ext cx="10715525" cy="596694"/>
          </a:xfrm>
        </p:spPr>
        <p:txBody>
          <a:bodyPr/>
          <a:lstStyle/>
          <a:p>
            <a:pPr algn="ctr"/>
            <a:r>
              <a:rPr lang="en-US" sz="4400" dirty="0">
                <a:solidFill>
                  <a:srgbClr val="FFFF00"/>
                </a:solidFill>
              </a:rPr>
              <a:t>Closing observations:</a:t>
            </a:r>
            <a:br>
              <a:rPr lang="en-US" sz="2800" dirty="0"/>
            </a:br>
            <a:endParaRPr lang="en-US" sz="2800" dirty="0"/>
          </a:p>
        </p:txBody>
      </p:sp>
      <p:sp>
        <p:nvSpPr>
          <p:cNvPr id="4" name="Title 1">
            <a:extLst>
              <a:ext uri="{FF2B5EF4-FFF2-40B4-BE49-F238E27FC236}">
                <a16:creationId xmlns:a16="http://schemas.microsoft.com/office/drawing/2014/main" id="{D809BC88-0D4F-4F83-8C15-D33AA9464A03}"/>
              </a:ext>
            </a:extLst>
          </p:cNvPr>
          <p:cNvSpPr txBox="1">
            <a:spLocks/>
          </p:cNvSpPr>
          <p:nvPr/>
        </p:nvSpPr>
        <p:spPr>
          <a:xfrm>
            <a:off x="738234" y="5209278"/>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r>
              <a:rPr lang="en-US" sz="2400" dirty="0"/>
              <a:t>Big cities are getting bigger and more expensive but not exclusively so.</a:t>
            </a:r>
            <a:br>
              <a:rPr lang="en-US" sz="2400" dirty="0"/>
            </a:br>
            <a:r>
              <a:rPr lang="en-US" sz="2400" dirty="0"/>
              <a:t>(Houston, Dallas, </a:t>
            </a:r>
            <a:r>
              <a:rPr lang="en-US" sz="2400" dirty="0" err="1"/>
              <a:t>etc</a:t>
            </a:r>
            <a:r>
              <a:rPr lang="en-US" sz="2400" dirty="0"/>
              <a:t>).</a:t>
            </a:r>
            <a:br>
              <a:rPr lang="en-US" sz="2400" dirty="0"/>
            </a:br>
            <a:br>
              <a:rPr lang="en-US" sz="2400" dirty="0"/>
            </a:br>
            <a:r>
              <a:rPr lang="en-US" sz="2400" dirty="0"/>
              <a:t>What were once “smaller” cities aren’t so small anymore, and their rental pricing reflects that.</a:t>
            </a:r>
          </a:p>
          <a:p>
            <a:pPr algn="ctr"/>
            <a:endParaRPr lang="en-US" sz="2400" dirty="0"/>
          </a:p>
          <a:p>
            <a:pPr algn="ctr"/>
            <a:r>
              <a:rPr lang="en-US" sz="2400" dirty="0"/>
              <a:t>A lot of that growth is out west.</a:t>
            </a:r>
            <a:br>
              <a:rPr lang="en-US" sz="2400" dirty="0"/>
            </a:br>
            <a:r>
              <a:rPr lang="en-US" sz="2400" dirty="0"/>
              <a:t>(11 of the 20 largest cities)</a:t>
            </a:r>
            <a:br>
              <a:rPr lang="en-US" sz="2400" dirty="0"/>
            </a:br>
            <a:br>
              <a:rPr lang="en-US" sz="2400" dirty="0"/>
            </a:br>
            <a:r>
              <a:rPr lang="en-US" sz="2400" dirty="0"/>
              <a:t>We’re renting more with fewer choices in our biggest cities.</a:t>
            </a:r>
          </a:p>
          <a:p>
            <a:pPr algn="ctr"/>
            <a:endParaRPr lang="en-US" sz="2400" dirty="0"/>
          </a:p>
          <a:p>
            <a:pPr algn="ctr"/>
            <a:r>
              <a:rPr lang="en-US" sz="2400" dirty="0"/>
              <a:t>The data used here is something of a rabbit hole.  In answering one question related to city size, rental data, and other economic factors, we often found ourselves asking even more questions as a result.</a:t>
            </a:r>
            <a:br>
              <a:rPr lang="en-US" sz="2800" dirty="0"/>
            </a:br>
            <a:endParaRPr lang="en-US" sz="2800" dirty="0"/>
          </a:p>
        </p:txBody>
      </p:sp>
    </p:spTree>
    <p:extLst>
      <p:ext uri="{BB962C8B-B14F-4D97-AF65-F5344CB8AC3E}">
        <p14:creationId xmlns:p14="http://schemas.microsoft.com/office/powerpoint/2010/main" val="2512645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7" y="2647562"/>
            <a:ext cx="10715525" cy="596694"/>
          </a:xfrm>
        </p:spPr>
        <p:txBody>
          <a:bodyPr/>
          <a:lstStyle/>
          <a:p>
            <a:pPr algn="ctr"/>
            <a:r>
              <a:rPr lang="en-US" sz="4400" dirty="0">
                <a:solidFill>
                  <a:srgbClr val="FFFF00"/>
                </a:solidFill>
              </a:rPr>
              <a:t>Questions &amp; Comments</a:t>
            </a:r>
            <a:br>
              <a:rPr lang="en-US" sz="2800" dirty="0"/>
            </a:br>
            <a:endParaRPr lang="en-US" sz="2800" dirty="0"/>
          </a:p>
        </p:txBody>
      </p:sp>
    </p:spTree>
    <p:extLst>
      <p:ext uri="{BB962C8B-B14F-4D97-AF65-F5344CB8AC3E}">
        <p14:creationId xmlns:p14="http://schemas.microsoft.com/office/powerpoint/2010/main" val="3944698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04850" y="4777012"/>
            <a:ext cx="10782300" cy="998638"/>
          </a:xfrm>
        </p:spPr>
        <p:txBody>
          <a:bodyPr/>
          <a:lstStyle/>
          <a:p>
            <a:pPr algn="ctr"/>
            <a:r>
              <a:rPr lang="en-US" sz="2800" dirty="0"/>
              <a:t>Development tools utilized in this project:</a:t>
            </a:r>
            <a:br>
              <a:rPr lang="en-US" sz="2800" dirty="0"/>
            </a:br>
            <a:br>
              <a:rPr lang="en-US" sz="2800" dirty="0"/>
            </a:br>
            <a:r>
              <a:rPr lang="en-US" sz="2800" dirty="0">
                <a:solidFill>
                  <a:srgbClr val="FFFF00"/>
                </a:solidFill>
              </a:rPr>
              <a:t>Python</a:t>
            </a:r>
            <a:br>
              <a:rPr lang="en-US" sz="2800" dirty="0">
                <a:solidFill>
                  <a:srgbClr val="FFFF00"/>
                </a:solidFill>
              </a:rPr>
            </a:br>
            <a:r>
              <a:rPr lang="en-US" sz="2800" dirty="0" err="1">
                <a:solidFill>
                  <a:srgbClr val="FFFF00"/>
                </a:solidFill>
              </a:rPr>
              <a:t>Jupyter</a:t>
            </a:r>
            <a:br>
              <a:rPr lang="en-US" sz="2800" dirty="0">
                <a:solidFill>
                  <a:srgbClr val="FFFF00"/>
                </a:solidFill>
              </a:rPr>
            </a:br>
            <a:r>
              <a:rPr lang="en-US" sz="2800" dirty="0">
                <a:solidFill>
                  <a:srgbClr val="FFFF00"/>
                </a:solidFill>
              </a:rPr>
              <a:t>Pandas/</a:t>
            </a:r>
            <a:r>
              <a:rPr lang="en-US" sz="2800" dirty="0" err="1">
                <a:solidFill>
                  <a:srgbClr val="FFFF00"/>
                </a:solidFill>
              </a:rPr>
              <a:t>Numpy</a:t>
            </a:r>
            <a:br>
              <a:rPr lang="en-US" sz="2800" dirty="0">
                <a:solidFill>
                  <a:srgbClr val="FFFF00"/>
                </a:solidFill>
              </a:rPr>
            </a:br>
            <a:r>
              <a:rPr lang="en-US" sz="2800" dirty="0">
                <a:solidFill>
                  <a:srgbClr val="FFFF00"/>
                </a:solidFill>
              </a:rPr>
              <a:t>Matplotlib</a:t>
            </a:r>
            <a:br>
              <a:rPr lang="en-US" sz="2800" dirty="0">
                <a:solidFill>
                  <a:srgbClr val="FFFF00"/>
                </a:solidFill>
              </a:rPr>
            </a:br>
            <a:r>
              <a:rPr lang="en-US" sz="2800" dirty="0">
                <a:solidFill>
                  <a:srgbClr val="FFFF00"/>
                </a:solidFill>
              </a:rPr>
              <a:t>Google Maps API</a:t>
            </a:r>
            <a:br>
              <a:rPr lang="en-US" sz="2800" dirty="0">
                <a:solidFill>
                  <a:srgbClr val="FFFF00"/>
                </a:solidFill>
              </a:rPr>
            </a:br>
            <a:r>
              <a:rPr lang="en-US" sz="2800" dirty="0">
                <a:solidFill>
                  <a:srgbClr val="FFFF00"/>
                </a:solidFill>
              </a:rPr>
              <a:t>Plotly.JS</a:t>
            </a:r>
            <a:br>
              <a:rPr lang="en-US" sz="2800" dirty="0">
                <a:solidFill>
                  <a:srgbClr val="FFFF00"/>
                </a:solidFill>
              </a:rPr>
            </a:br>
            <a:br>
              <a:rPr lang="en-US" sz="2800" dirty="0">
                <a:solidFill>
                  <a:srgbClr val="FFFF00"/>
                </a:solidFill>
              </a:rPr>
            </a:br>
            <a:r>
              <a:rPr lang="en-US" sz="2000" dirty="0"/>
              <a:t>Data cleaning was relatively straight-forward with only a few minor formatting issues to correct within certain data sets (converting values to floats, reorganizing table data for optimal use, </a:t>
            </a:r>
            <a:r>
              <a:rPr lang="en-US" sz="2000" dirty="0" err="1"/>
              <a:t>etc</a:t>
            </a:r>
            <a:r>
              <a:rPr lang="en-US" sz="2000" dirty="0"/>
              <a:t>).</a:t>
            </a:r>
            <a:br>
              <a:rPr lang="en-US" sz="2000" dirty="0"/>
            </a:br>
            <a:br>
              <a:rPr lang="en-US" sz="2000" dirty="0"/>
            </a:br>
            <a:r>
              <a:rPr lang="en-US" sz="2000" dirty="0"/>
              <a:t>With rental data for over 17k individual cities available, the .loc and .</a:t>
            </a:r>
            <a:r>
              <a:rPr lang="en-US" sz="2000" dirty="0" err="1"/>
              <a:t>iloc</a:t>
            </a:r>
            <a:r>
              <a:rPr lang="en-US" sz="2000" dirty="0"/>
              <a:t> features within Pandas were used to isolate data for individual cities in the various data graphs in this project (heavily).</a:t>
            </a:r>
            <a:br>
              <a:rPr lang="en-US" sz="2800" dirty="0">
                <a:solidFill>
                  <a:srgbClr val="FFFF00"/>
                </a:solidFill>
              </a:rPr>
            </a:br>
            <a:br>
              <a:rPr lang="en-US" sz="2800" dirty="0">
                <a:solidFill>
                  <a:srgbClr val="FFFF00"/>
                </a:solidFill>
              </a:rPr>
            </a:br>
            <a:endParaRPr lang="en-US" sz="2800" dirty="0">
              <a:solidFill>
                <a:srgbClr val="FFFF00"/>
              </a:solidFill>
            </a:endParaRPr>
          </a:p>
        </p:txBody>
      </p:sp>
    </p:spTree>
    <p:extLst>
      <p:ext uri="{BB962C8B-B14F-4D97-AF65-F5344CB8AC3E}">
        <p14:creationId xmlns:p14="http://schemas.microsoft.com/office/powerpoint/2010/main" val="6412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04849" y="820833"/>
            <a:ext cx="10782300" cy="998638"/>
          </a:xfrm>
        </p:spPr>
        <p:txBody>
          <a:bodyPr/>
          <a:lstStyle/>
          <a:p>
            <a:pPr algn="ctr"/>
            <a:r>
              <a:rPr lang="en-US" sz="2800" dirty="0"/>
              <a:t>About Plotly.JS</a:t>
            </a:r>
            <a:br>
              <a:rPr lang="en-US" sz="2800" dirty="0"/>
            </a:br>
            <a:br>
              <a:rPr lang="en-US" sz="1600" dirty="0"/>
            </a:br>
            <a:r>
              <a:rPr lang="en-US" sz="1600" dirty="0"/>
              <a:t>Plotly.JS is an open-source graphing library developed for </a:t>
            </a:r>
            <a:r>
              <a:rPr lang="en-US" sz="1600" dirty="0" err="1"/>
              <a:t>Javascript</a:t>
            </a:r>
            <a:r>
              <a:rPr lang="en-US" sz="1600" dirty="0"/>
              <a:t> that is also compatible with Python and </a:t>
            </a:r>
            <a:r>
              <a:rPr lang="en-US" sz="1600" dirty="0" err="1"/>
              <a:t>Jupyter</a:t>
            </a:r>
            <a:r>
              <a:rPr lang="en-US" sz="1600" dirty="0"/>
              <a:t>.  It allows developers to build roughly 20 different chart types, including 3D charts and statistical graphs.  </a:t>
            </a:r>
            <a:br>
              <a:rPr lang="en-US" sz="1600" dirty="0"/>
            </a:br>
            <a:br>
              <a:rPr lang="en-US" sz="1600" dirty="0"/>
            </a:br>
            <a:r>
              <a:rPr lang="en-US" sz="1600" dirty="0"/>
              <a:t>It’s ideally suited for building interactive data displays for websites; however, they will appear static when used outside of a web browser, such as this presentation.</a:t>
            </a:r>
            <a:endParaRPr lang="en-US" sz="2800" dirty="0">
              <a:solidFill>
                <a:srgbClr val="FFFF00"/>
              </a:solidFill>
            </a:endParaRPr>
          </a:p>
        </p:txBody>
      </p:sp>
      <p:pic>
        <p:nvPicPr>
          <p:cNvPr id="4" name="Picture 3">
            <a:extLst>
              <a:ext uri="{FF2B5EF4-FFF2-40B4-BE49-F238E27FC236}">
                <a16:creationId xmlns:a16="http://schemas.microsoft.com/office/drawing/2014/main" id="{D100427B-F21F-4340-AAD2-FBD8D8124238}"/>
              </a:ext>
            </a:extLst>
          </p:cNvPr>
          <p:cNvPicPr>
            <a:picLocks noChangeAspect="1"/>
          </p:cNvPicPr>
          <p:nvPr/>
        </p:nvPicPr>
        <p:blipFill>
          <a:blip r:embed="rId2"/>
          <a:stretch>
            <a:fillRect/>
          </a:stretch>
        </p:blipFill>
        <p:spPr>
          <a:xfrm>
            <a:off x="1794587" y="2230185"/>
            <a:ext cx="8602824" cy="4124223"/>
          </a:xfrm>
          <a:prstGeom prst="rect">
            <a:avLst/>
          </a:prstGeom>
        </p:spPr>
      </p:pic>
    </p:spTree>
    <p:extLst>
      <p:ext uri="{BB962C8B-B14F-4D97-AF65-F5344CB8AC3E}">
        <p14:creationId xmlns:p14="http://schemas.microsoft.com/office/powerpoint/2010/main" val="2336131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04849" y="783511"/>
            <a:ext cx="10782300" cy="998638"/>
          </a:xfrm>
        </p:spPr>
        <p:txBody>
          <a:bodyPr/>
          <a:lstStyle/>
          <a:p>
            <a:pPr algn="ctr"/>
            <a:r>
              <a:rPr lang="en-US" sz="2800" dirty="0"/>
              <a:t>Sample Plotly.JS Code</a:t>
            </a:r>
            <a:br>
              <a:rPr lang="en-US" sz="2800" dirty="0"/>
            </a:br>
            <a:br>
              <a:rPr lang="en-US" sz="1600" dirty="0"/>
            </a:br>
            <a:r>
              <a:rPr lang="en-US" sz="1600" dirty="0"/>
              <a:t>The visuals generated via </a:t>
            </a:r>
            <a:r>
              <a:rPr lang="en-US" sz="1600" dirty="0" err="1"/>
              <a:t>Plotly</a:t>
            </a:r>
            <a:r>
              <a:rPr lang="en-US" sz="1600" dirty="0"/>
              <a:t> require an import of the </a:t>
            </a:r>
            <a:r>
              <a:rPr lang="en-US" sz="1600" dirty="0" err="1"/>
              <a:t>Plotly</a:t>
            </a:r>
            <a:r>
              <a:rPr lang="en-US" sz="1600" dirty="0"/>
              <a:t> code library (via pip install) as well as an “offline” mode designation when not using the library for online development or display.</a:t>
            </a:r>
            <a:br>
              <a:rPr lang="en-US" sz="1600" dirty="0"/>
            </a:br>
            <a:br>
              <a:rPr lang="en-US" sz="1600" dirty="0"/>
            </a:br>
            <a:r>
              <a:rPr lang="en-US" sz="1600" dirty="0"/>
              <a:t>For Python/Pandas, the charts and graphs are coded as a dictionary with a nested “data” list and a “layout” dictionary.  Customization options are plentiful.</a:t>
            </a:r>
            <a:endParaRPr lang="en-US" sz="2800" dirty="0">
              <a:solidFill>
                <a:srgbClr val="FFFF00"/>
              </a:solidFill>
            </a:endParaRPr>
          </a:p>
        </p:txBody>
      </p:sp>
      <p:pic>
        <p:nvPicPr>
          <p:cNvPr id="5" name="Picture 4">
            <a:extLst>
              <a:ext uri="{FF2B5EF4-FFF2-40B4-BE49-F238E27FC236}">
                <a16:creationId xmlns:a16="http://schemas.microsoft.com/office/drawing/2014/main" id="{EB19AE95-2CF1-46AF-AFED-C5DE7978ACF9}"/>
              </a:ext>
            </a:extLst>
          </p:cNvPr>
          <p:cNvPicPr>
            <a:picLocks noChangeAspect="1"/>
          </p:cNvPicPr>
          <p:nvPr/>
        </p:nvPicPr>
        <p:blipFill>
          <a:blip r:embed="rId2"/>
          <a:stretch>
            <a:fillRect/>
          </a:stretch>
        </p:blipFill>
        <p:spPr>
          <a:xfrm>
            <a:off x="3256929" y="2057182"/>
            <a:ext cx="5678141" cy="4385729"/>
          </a:xfrm>
          <a:prstGeom prst="rect">
            <a:avLst/>
          </a:prstGeom>
        </p:spPr>
      </p:pic>
    </p:spTree>
    <p:extLst>
      <p:ext uri="{BB962C8B-B14F-4D97-AF65-F5344CB8AC3E}">
        <p14:creationId xmlns:p14="http://schemas.microsoft.com/office/powerpoint/2010/main" val="1778317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04850" y="1330304"/>
            <a:ext cx="10782300" cy="4671545"/>
          </a:xfrm>
        </p:spPr>
        <p:txBody>
          <a:bodyPr/>
          <a:lstStyle/>
          <a:p>
            <a:pPr algn="ctr"/>
            <a:r>
              <a:rPr lang="en-US" sz="2800" dirty="0"/>
              <a:t>For this project we looked at the available data from our sources between 2011 and 2017.</a:t>
            </a:r>
            <a:br>
              <a:rPr lang="en-US" sz="2800" dirty="0"/>
            </a:br>
            <a:br>
              <a:rPr lang="en-US" sz="2800" dirty="0"/>
            </a:br>
            <a:br>
              <a:rPr lang="en-US" sz="2800" dirty="0"/>
            </a:br>
            <a:r>
              <a:rPr lang="en-US" sz="2800" dirty="0"/>
              <a:t>We also asked ourselves a number of questions along the way:</a:t>
            </a:r>
            <a:br>
              <a:rPr lang="en-US" sz="2800" dirty="0"/>
            </a:br>
            <a:br>
              <a:rPr lang="en-US" sz="2800" dirty="0"/>
            </a:br>
            <a:br>
              <a:rPr lang="en-US" sz="2800" dirty="0"/>
            </a:br>
            <a:r>
              <a:rPr lang="en-US" sz="2800" dirty="0">
                <a:solidFill>
                  <a:srgbClr val="FFFF00"/>
                </a:solidFill>
              </a:rPr>
              <a:t>Are rental prices higher just in bigger cities or is it a nationwide trend?</a:t>
            </a:r>
            <a:br>
              <a:rPr lang="en-US" sz="2800" dirty="0">
                <a:solidFill>
                  <a:srgbClr val="FFFF00"/>
                </a:solidFill>
              </a:rPr>
            </a:br>
            <a:br>
              <a:rPr lang="en-US" sz="2800" dirty="0">
                <a:solidFill>
                  <a:srgbClr val="FFFF00"/>
                </a:solidFill>
              </a:rPr>
            </a:br>
            <a:r>
              <a:rPr lang="en-US" sz="2800" dirty="0">
                <a:solidFill>
                  <a:srgbClr val="FFFF00"/>
                </a:solidFill>
              </a:rPr>
              <a:t>Which cities have taken off, are catching up, or have fallen behind?</a:t>
            </a:r>
            <a:br>
              <a:rPr lang="en-US" sz="2800" dirty="0">
                <a:solidFill>
                  <a:srgbClr val="FFFF00"/>
                </a:solidFill>
              </a:rPr>
            </a:br>
            <a:br>
              <a:rPr lang="en-US" sz="2800" dirty="0">
                <a:solidFill>
                  <a:srgbClr val="FFFF00"/>
                </a:solidFill>
              </a:rPr>
            </a:br>
            <a:r>
              <a:rPr lang="en-US" sz="2800" dirty="0">
                <a:solidFill>
                  <a:srgbClr val="FFFF00"/>
                </a:solidFill>
              </a:rPr>
              <a:t>What factors could be causing the changes that we’ve seen?</a:t>
            </a:r>
            <a:br>
              <a:rPr lang="en-US" sz="2800" dirty="0">
                <a:solidFill>
                  <a:srgbClr val="FFFF00"/>
                </a:solidFill>
              </a:rPr>
            </a:br>
            <a:br>
              <a:rPr lang="en-US" sz="2800" dirty="0">
                <a:solidFill>
                  <a:srgbClr val="FFFF00"/>
                </a:solidFill>
              </a:rPr>
            </a:br>
            <a:br>
              <a:rPr lang="en-US" sz="2800" dirty="0">
                <a:solidFill>
                  <a:srgbClr val="FFFF00"/>
                </a:solidFill>
              </a:rPr>
            </a:br>
            <a:r>
              <a:rPr lang="en-US" sz="2000" dirty="0"/>
              <a:t>(and a lot of other questions… which we’ll come back to in a minute)</a:t>
            </a:r>
          </a:p>
        </p:txBody>
      </p:sp>
    </p:spTree>
    <p:extLst>
      <p:ext uri="{BB962C8B-B14F-4D97-AF65-F5344CB8AC3E}">
        <p14:creationId xmlns:p14="http://schemas.microsoft.com/office/powerpoint/2010/main" val="2891696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04850" y="1656874"/>
            <a:ext cx="10782300" cy="4671545"/>
          </a:xfrm>
        </p:spPr>
        <p:txBody>
          <a:bodyPr/>
          <a:lstStyle/>
          <a:p>
            <a:pPr algn="ctr"/>
            <a:br>
              <a:rPr lang="en-US" sz="4400" dirty="0">
                <a:solidFill>
                  <a:srgbClr val="FFFF00"/>
                </a:solidFill>
              </a:rPr>
            </a:br>
            <a:r>
              <a:rPr lang="en-US" sz="4400" dirty="0">
                <a:solidFill>
                  <a:srgbClr val="FFFF00"/>
                </a:solidFill>
              </a:rPr>
              <a:t>Data Quirks:</a:t>
            </a:r>
            <a:br>
              <a:rPr lang="en-US" sz="2800" dirty="0"/>
            </a:br>
            <a:br>
              <a:rPr lang="en-US" sz="2800" dirty="0"/>
            </a:br>
            <a:r>
              <a:rPr lang="en-US" sz="2000" dirty="0"/>
              <a:t>The Kaggle data that was used gave us rental prices for cities in the United States which were ranked by “city” population, not “metro” population.  Accordingly, certain cities in our study ranked higher or lower than they would have had they been ranked by their total metro population.</a:t>
            </a:r>
            <a:br>
              <a:rPr lang="en-US" sz="2000" dirty="0"/>
            </a:br>
            <a:br>
              <a:rPr lang="en-US" sz="2000" dirty="0"/>
            </a:br>
            <a:r>
              <a:rPr lang="en-US" sz="2000" dirty="0"/>
              <a:t>For larger cities with a wider range of rental pricing, the corresponding averages come out noticeably lower than one might think they would be.</a:t>
            </a:r>
            <a:br>
              <a:rPr lang="en-US" sz="2000" dirty="0"/>
            </a:br>
            <a:br>
              <a:rPr lang="en-US" sz="2000" dirty="0"/>
            </a:br>
            <a:r>
              <a:rPr lang="en-US" sz="2000" dirty="0"/>
              <a:t>As an example…</a:t>
            </a:r>
            <a:br>
              <a:rPr lang="en-US" sz="2000" dirty="0"/>
            </a:br>
            <a:br>
              <a:rPr lang="en-US" sz="2000" dirty="0"/>
            </a:br>
            <a:r>
              <a:rPr lang="en-US" sz="2000" dirty="0"/>
              <a:t>When looking at the Zillow data specific to Manhattan rental pricing, it would easy rank among the most expensive areas to rent in currently but because it’s grouped in with the other boroughs of New York City the average for the city comes out considerably lower.</a:t>
            </a:r>
            <a:br>
              <a:rPr lang="en-US" sz="2000" dirty="0"/>
            </a:br>
            <a:br>
              <a:rPr lang="en-US" sz="2000" dirty="0"/>
            </a:br>
            <a:r>
              <a:rPr lang="en-US" sz="2000" dirty="0"/>
              <a:t>Similar trends were noted in cities like Los Angeles, Chicago, Boston and Washington D.C.</a:t>
            </a:r>
            <a:br>
              <a:rPr lang="en-US" sz="2000" dirty="0"/>
            </a:br>
            <a:br>
              <a:rPr lang="en-US" sz="2000" dirty="0"/>
            </a:br>
            <a:br>
              <a:rPr lang="en-US" sz="2000" dirty="0"/>
            </a:br>
            <a:br>
              <a:rPr lang="en-US" sz="2800" dirty="0"/>
            </a:br>
            <a:br>
              <a:rPr lang="en-US" sz="2800" dirty="0"/>
            </a:br>
            <a:endParaRPr lang="en-US" sz="2000" dirty="0"/>
          </a:p>
        </p:txBody>
      </p:sp>
    </p:spTree>
    <p:extLst>
      <p:ext uri="{BB962C8B-B14F-4D97-AF65-F5344CB8AC3E}">
        <p14:creationId xmlns:p14="http://schemas.microsoft.com/office/powerpoint/2010/main" val="2870488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5" y="5908027"/>
            <a:ext cx="10715525" cy="596694"/>
          </a:xfrm>
        </p:spPr>
        <p:txBody>
          <a:bodyPr/>
          <a:lstStyle/>
          <a:p>
            <a:pPr algn="ctr"/>
            <a:r>
              <a:rPr lang="en-US" sz="2000" dirty="0"/>
              <a:t>Average annual rent increase:  1.7%</a:t>
            </a:r>
            <a:br>
              <a:rPr lang="en-US" sz="2000" dirty="0"/>
            </a:br>
            <a:br>
              <a:rPr lang="en-US" sz="2000" dirty="0"/>
            </a:br>
            <a:r>
              <a:rPr lang="en-US" sz="2000" dirty="0"/>
              <a:t>The average American paid $1467 in rent per month as of January 2017.</a:t>
            </a:r>
            <a:endParaRPr lang="en-US" sz="2000" dirty="0">
              <a:solidFill>
                <a:srgbClr val="FFFF00"/>
              </a:solidFill>
            </a:endParaRPr>
          </a:p>
        </p:txBody>
      </p:sp>
      <p:sp>
        <p:nvSpPr>
          <p:cNvPr id="4" name="Title 1">
            <a:extLst>
              <a:ext uri="{FF2B5EF4-FFF2-40B4-BE49-F238E27FC236}">
                <a16:creationId xmlns:a16="http://schemas.microsoft.com/office/drawing/2014/main" id="{688103D0-439B-4019-BC49-5AD98538DB53}"/>
              </a:ext>
            </a:extLst>
          </p:cNvPr>
          <p:cNvSpPr txBox="1">
            <a:spLocks/>
          </p:cNvSpPr>
          <p:nvPr/>
        </p:nvSpPr>
        <p:spPr>
          <a:xfrm>
            <a:off x="738236" y="428346"/>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r>
              <a:rPr lang="en-US" sz="2800" dirty="0"/>
              <a:t>Our base question is pretty broad, so let’s start with the national average.</a:t>
            </a:r>
            <a:endParaRPr lang="en-US" sz="2800" dirty="0">
              <a:solidFill>
                <a:srgbClr val="FFFF00"/>
              </a:solidFill>
            </a:endParaRPr>
          </a:p>
        </p:txBody>
      </p:sp>
      <p:pic>
        <p:nvPicPr>
          <p:cNvPr id="10" name="Picture 9">
            <a:extLst>
              <a:ext uri="{FF2B5EF4-FFF2-40B4-BE49-F238E27FC236}">
                <a16:creationId xmlns:a16="http://schemas.microsoft.com/office/drawing/2014/main" id="{9BD9EFB5-8E3F-426A-92B6-1C32454B4362}"/>
              </a:ext>
            </a:extLst>
          </p:cNvPr>
          <p:cNvPicPr>
            <a:picLocks noChangeAspect="1"/>
          </p:cNvPicPr>
          <p:nvPr/>
        </p:nvPicPr>
        <p:blipFill>
          <a:blip r:embed="rId2"/>
          <a:stretch>
            <a:fillRect/>
          </a:stretch>
        </p:blipFill>
        <p:spPr>
          <a:xfrm>
            <a:off x="2762250" y="1285875"/>
            <a:ext cx="6667500" cy="4286250"/>
          </a:xfrm>
          <a:prstGeom prst="rect">
            <a:avLst/>
          </a:prstGeom>
        </p:spPr>
      </p:pic>
    </p:spTree>
    <p:extLst>
      <p:ext uri="{BB962C8B-B14F-4D97-AF65-F5344CB8AC3E}">
        <p14:creationId xmlns:p14="http://schemas.microsoft.com/office/powerpoint/2010/main" val="84240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1" y="353512"/>
            <a:ext cx="10715525" cy="596694"/>
          </a:xfrm>
        </p:spPr>
        <p:txBody>
          <a:bodyPr/>
          <a:lstStyle/>
          <a:p>
            <a:pPr algn="ctr"/>
            <a:r>
              <a:rPr lang="en-US" sz="2800" dirty="0"/>
              <a:t>How do the 100 largest cities in the US stack up against the average nationwide?</a:t>
            </a:r>
            <a:endParaRPr lang="en-US" sz="2800" dirty="0">
              <a:solidFill>
                <a:srgbClr val="FFFF00"/>
              </a:solidFill>
            </a:endParaRPr>
          </a:p>
        </p:txBody>
      </p:sp>
      <p:sp>
        <p:nvSpPr>
          <p:cNvPr id="5" name="Title 1">
            <a:extLst>
              <a:ext uri="{FF2B5EF4-FFF2-40B4-BE49-F238E27FC236}">
                <a16:creationId xmlns:a16="http://schemas.microsoft.com/office/drawing/2014/main" id="{5233210E-EB53-4133-A3BC-BB76AB45C68E}"/>
              </a:ext>
            </a:extLst>
          </p:cNvPr>
          <p:cNvSpPr txBox="1">
            <a:spLocks/>
          </p:cNvSpPr>
          <p:nvPr/>
        </p:nvSpPr>
        <p:spPr>
          <a:xfrm>
            <a:off x="738230" y="5982671"/>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r>
              <a:rPr lang="en-US" sz="2000" dirty="0"/>
              <a:t>Average annual rent increase:  3%</a:t>
            </a:r>
            <a:br>
              <a:rPr lang="en-US" sz="2000" dirty="0"/>
            </a:br>
            <a:r>
              <a:rPr lang="en-US" sz="2000" dirty="0"/>
              <a:t>($1533 per month)</a:t>
            </a:r>
            <a:endParaRPr lang="en-US" sz="2000" dirty="0">
              <a:solidFill>
                <a:srgbClr val="FFFF00"/>
              </a:solidFill>
            </a:endParaRPr>
          </a:p>
        </p:txBody>
      </p:sp>
      <p:pic>
        <p:nvPicPr>
          <p:cNvPr id="6" name="Picture 5">
            <a:extLst>
              <a:ext uri="{FF2B5EF4-FFF2-40B4-BE49-F238E27FC236}">
                <a16:creationId xmlns:a16="http://schemas.microsoft.com/office/drawing/2014/main" id="{3362B998-EF24-4629-906D-067982456A90}"/>
              </a:ext>
            </a:extLst>
          </p:cNvPr>
          <p:cNvPicPr>
            <a:picLocks noChangeAspect="1"/>
          </p:cNvPicPr>
          <p:nvPr/>
        </p:nvPicPr>
        <p:blipFill>
          <a:blip r:embed="rId2"/>
          <a:stretch>
            <a:fillRect/>
          </a:stretch>
        </p:blipFill>
        <p:spPr>
          <a:xfrm>
            <a:off x="2400749" y="1053484"/>
            <a:ext cx="7390493" cy="4751031"/>
          </a:xfrm>
          <a:prstGeom prst="rect">
            <a:avLst/>
          </a:prstGeom>
        </p:spPr>
      </p:pic>
    </p:spTree>
    <p:extLst>
      <p:ext uri="{BB962C8B-B14F-4D97-AF65-F5344CB8AC3E}">
        <p14:creationId xmlns:p14="http://schemas.microsoft.com/office/powerpoint/2010/main" val="225606987"/>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44E3BB9A-3BF5-4BE4-90CF-48BFABC78514}"/>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1769</TotalTime>
  <Words>290</Words>
  <Application>Microsoft Office PowerPoint</Application>
  <PresentationFormat>Widescreen</PresentationFormat>
  <Paragraphs>54</Paragraphs>
  <Slides>23</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23</vt:i4>
      </vt:variant>
    </vt:vector>
  </HeadingPairs>
  <TitlesOfParts>
    <vt:vector size="28" baseType="lpstr">
      <vt:lpstr>Arial</vt:lpstr>
      <vt:lpstr>Calibri</vt:lpstr>
      <vt:lpstr>Calibri Light</vt:lpstr>
      <vt:lpstr>Metropolitan</vt:lpstr>
      <vt:lpstr>Custom Design</vt:lpstr>
      <vt:lpstr>US Rental Price Analysis</vt:lpstr>
      <vt:lpstr>Our project began with a simple observation:  “Why are rent prices so high these days?”   To delve into this, we utilized the following sources:   Kaggle – average rental pricing info for roughly 17,000 American cities Zillow – used as a backup reference to Kaggle for specific data points US Census Bureau - population statistics, rental vacancy &amp; homeownership data Google Maps API – map building and location referencing Other various sources cited accordingly throughout this presentation</vt:lpstr>
      <vt:lpstr>Development tools utilized in this project:  Python Jupyter Pandas/Numpy Matplotlib Google Maps API Plotly.JS  Data cleaning was relatively straight-forward with only a few minor formatting issues to correct within certain data sets (converting values to floats, reorganizing table data for optimal use, etc).  With rental data for over 17k individual cities available, the .loc and .iloc features within Pandas were used to isolate data for individual cities in the various data graphs in this project (heavily).  </vt:lpstr>
      <vt:lpstr>About Plotly.JS  Plotly.JS is an open-source graphing library developed for Javascript that is also compatible with Python and Jupyter.  It allows developers to build roughly 20 different chart types, including 3D charts and statistical graphs.    It’s ideally suited for building interactive data displays for websites; however, they will appear static when used outside of a web browser, such as this presentation.</vt:lpstr>
      <vt:lpstr>Sample Plotly.JS Code  The visuals generated via Plotly require an import of the Plotly code library (via pip install) as well as an “offline” mode designation when not using the library for online development or display.  For Python/Pandas, the charts and graphs are coded as a dictionary with a nested “data” list and a “layout” dictionary.  Customization options are plentiful.</vt:lpstr>
      <vt:lpstr>For this project we looked at the available data from our sources between 2011 and 2017.   We also asked ourselves a number of questions along the way:   Are rental prices higher just in bigger cities or is it a nationwide trend?  Which cities have taken off, are catching up, or have fallen behind?  What factors could be causing the changes that we’ve seen?   (and a lot of other questions… which we’ll come back to in a minute)</vt:lpstr>
      <vt:lpstr> Data Quirks:  The Kaggle data that was used gave us rental prices for cities in the United States which were ranked by “city” population, not “metro” population.  Accordingly, certain cities in our study ranked higher or lower than they would have had they been ranked by their total metro population.  For larger cities with a wider range of rental pricing, the corresponding averages come out noticeably lower than one might think they would be.  As an example…  When looking at the Zillow data specific to Manhattan rental pricing, it would easy rank among the most expensive areas to rent in currently but because it’s grouped in with the other boroughs of New York City the average for the city comes out considerably lower.  Similar trends were noted in cities like Los Angeles, Chicago, Boston and Washington D.C.     </vt:lpstr>
      <vt:lpstr>Average annual rent increase:  1.7%  The average American paid $1467 in rent per month as of January 2017.</vt:lpstr>
      <vt:lpstr>How do the 100 largest cities in the US stack up against the average nationwide?</vt:lpstr>
      <vt:lpstr>Average annual rent increase:  3.9% ($1700 per month)</vt:lpstr>
      <vt:lpstr>And what about Orange County?</vt:lpstr>
      <vt:lpstr>In some of the biggest of the big cities, it’s expensive.  </vt:lpstr>
      <vt:lpstr>Which cities have accelerated past the national average? </vt:lpstr>
      <vt:lpstr>Which cities are catching up? </vt:lpstr>
      <vt:lpstr>Which cities *aren’t* catching up? </vt:lpstr>
      <vt:lpstr>The priciest, mapped. </vt:lpstr>
      <vt:lpstr>The two extremes. </vt:lpstr>
      <vt:lpstr>So…. why exactly have prices gone up? </vt:lpstr>
      <vt:lpstr>Big cities are getting bigger. </vt:lpstr>
      <vt:lpstr>We’re buying less and (possibly) renting more. </vt:lpstr>
      <vt:lpstr>There are fewer rentals on the market. </vt:lpstr>
      <vt:lpstr>Closing observations: </vt:lpstr>
      <vt:lpstr>Questions &amp; Comments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Rental Analysis</dc:title>
  <dc:creator>MARCUS MCBRIDE</dc:creator>
  <cp:lastModifiedBy>MARCUS MCBRIDE</cp:lastModifiedBy>
  <cp:revision>60</cp:revision>
  <dcterms:created xsi:type="dcterms:W3CDTF">2019-04-07T21:18:03Z</dcterms:created>
  <dcterms:modified xsi:type="dcterms:W3CDTF">2019-04-10T03:57:44Z</dcterms:modified>
</cp:coreProperties>
</file>