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2"/>
  </p:notesMasterIdLst>
  <p:sldIdLst>
    <p:sldId id="256" r:id="rId3"/>
    <p:sldId id="257" r:id="rId4"/>
    <p:sldId id="274" r:id="rId5"/>
    <p:sldId id="258" r:id="rId6"/>
    <p:sldId id="266" r:id="rId7"/>
    <p:sldId id="259" r:id="rId8"/>
    <p:sldId id="261" r:id="rId9"/>
    <p:sldId id="260" r:id="rId10"/>
    <p:sldId id="263" r:id="rId11"/>
    <p:sldId id="268" r:id="rId12"/>
    <p:sldId id="264" r:id="rId13"/>
    <p:sldId id="265" r:id="rId14"/>
    <p:sldId id="267" r:id="rId15"/>
    <p:sldId id="269" r:id="rId16"/>
    <p:sldId id="271" r:id="rId17"/>
    <p:sldId id="270"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F8F9-B270-4267-A27B-03A005F50A05}"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AD-F93D-4A2F-A1C2-9BF7307B28B1}" type="slidenum">
              <a:rPr lang="en-US" smtClean="0"/>
              <a:t>‹#›</a:t>
            </a:fld>
            <a:endParaRPr lang="en-US"/>
          </a:p>
        </p:txBody>
      </p:sp>
    </p:spTree>
    <p:extLst>
      <p:ext uri="{BB962C8B-B14F-4D97-AF65-F5344CB8AC3E}">
        <p14:creationId xmlns:p14="http://schemas.microsoft.com/office/powerpoint/2010/main" val="162107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B03AD-F93D-4A2F-A1C2-9BF7307B28B1}" type="slidenum">
              <a:rPr lang="en-US" smtClean="0"/>
              <a:t>1</a:t>
            </a:fld>
            <a:endParaRPr lang="en-US"/>
          </a:p>
        </p:txBody>
      </p:sp>
    </p:spTree>
    <p:extLst>
      <p:ext uri="{BB962C8B-B14F-4D97-AF65-F5344CB8AC3E}">
        <p14:creationId xmlns:p14="http://schemas.microsoft.com/office/powerpoint/2010/main" val="424338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056-0A4F-44C7-969F-59D2CBE2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7F38A-653F-4A3A-8244-737EB921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370C3-9322-46E9-8B95-B453194B9A3E}"/>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61E1606D-FA3F-4269-BB42-0D4172B48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522A-27E1-4AB4-8566-D71E7C42D96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7439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42F-43B0-4071-88C4-C0357D200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700A-0A0F-4574-907E-06B406987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D26-5F63-4541-908F-E85A132269FD}"/>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9D90C6EF-2759-4849-8920-17D7822C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B6FD-34FA-45BB-B718-89EBA955A474}"/>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189333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4CAC-4CDF-48FC-8D69-7BEAE948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A5BE1-45DF-4735-8351-008481E1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1B6E9-F256-4528-BCE3-AF3E9E9B16A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DBCA484-A5BE-4DB7-87C4-6B1DFC041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F9F3-FD31-4DFD-9CBB-8C81FC57E52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439721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E9A-23FB-4CD8-9BE3-832DAC80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D1A24-A638-4907-9FB7-2FA4843C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FEBCE-B08C-4B8B-B5A0-DED208EEE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451E-5D1B-41DE-919F-2A03FBA92AE3}"/>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4E0F8F84-1498-418F-ABD2-A3F66E245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0EEEC-1F95-4BCE-9C3F-0CC519C6342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65680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F84-01E8-4EA3-88E7-75E0B21E5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5554D-08E6-4DB3-B1A3-85D6C9902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BBA4-999B-4D05-A574-B501CAA6A4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48CC9-864F-416B-A192-60DF0FEF7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EE775-5B02-43F1-B798-F0B638701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99C5-F3FD-483F-BEF5-D139D4B68032}"/>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8" name="Footer Placeholder 7">
            <a:extLst>
              <a:ext uri="{FF2B5EF4-FFF2-40B4-BE49-F238E27FC236}">
                <a16:creationId xmlns:a16="http://schemas.microsoft.com/office/drawing/2014/main" id="{B038BF4C-630C-48C0-9423-01BD0128D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44A7-0D72-4A14-9E92-8BC0C00514FC}"/>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13805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DA1-C781-4DCF-8B34-92AFBEBC2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2726-3173-48A8-BCAA-949981538647}"/>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4" name="Footer Placeholder 3">
            <a:extLst>
              <a:ext uri="{FF2B5EF4-FFF2-40B4-BE49-F238E27FC236}">
                <a16:creationId xmlns:a16="http://schemas.microsoft.com/office/drawing/2014/main" id="{9EB8DA7C-65F1-45B0-AA63-6F534ABA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EE55C-C733-44B6-9175-D5386CBE4812}"/>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908156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71D82-EB52-4705-9625-B91B892C016F}"/>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3" name="Footer Placeholder 2">
            <a:extLst>
              <a:ext uri="{FF2B5EF4-FFF2-40B4-BE49-F238E27FC236}">
                <a16:creationId xmlns:a16="http://schemas.microsoft.com/office/drawing/2014/main" id="{2D08C3A9-89CD-4706-ABC6-5BBB95591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3EB2-2BFD-4AE9-B0C8-EE816C68ACA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62929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3CF-CE32-44BB-A535-365B7B07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C1832-B2AB-4769-9380-B74277643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1B0B1-E7D6-4B4A-8E1E-731C9D5C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AE162-10EA-4A3A-97FE-D5863AC61514}"/>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15F9CC6C-A164-44F6-A61B-6620856F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8832F-8A3B-403C-9D24-C8BF27C1A88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618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C733-3AE8-4B50-9250-06E198D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09641-3196-42E5-B433-DB56C98C6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C7A0D-9179-4077-BDE0-C1A238F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C05F0-8D9C-499C-A558-447262BBA9D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FD73FFAB-1996-4F11-BA5E-B55509876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1BA4-68F3-471D-9578-B0EC956EEA4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4212300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4DB0-8FF3-4857-BEED-939BB29BA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4DF-1B9F-42EB-BF65-772B60A4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1DBE4-4033-4CE3-A93C-9C6A41477D75}"/>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706511DE-1669-4CCD-921F-EECFA0C69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8E4D-2EF2-40B2-A912-FF2DD1D63A1B}"/>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5244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B7DD5-64A5-424F-B767-21748E1C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958B-16DB-46CF-BDFE-1725AF2C8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50073-54D8-40BC-94A3-09B4829DE0AA}"/>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193B421-DC86-410C-9719-E0857B2F8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CB6C0-8B7F-489C-B5B4-1680DBF829DE}"/>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042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4/8/2019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1FE22-A6B0-4E1A-9362-0158063B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5D239-9A75-4B07-BBB1-4E30855FD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439F-3081-4B2B-9A63-7101B30DC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140B1FF3-4C9D-403D-BAA6-921088B8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EEA2B-0651-416B-B9AB-937CC8688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6591-5008-4CDF-B161-7C380DBDFE95}" type="slidenum">
              <a:rPr lang="en-US" smtClean="0"/>
              <a:t>‹#›</a:t>
            </a:fld>
            <a:endParaRPr lang="en-US"/>
          </a:p>
        </p:txBody>
      </p:sp>
    </p:spTree>
    <p:extLst>
      <p:ext uri="{BB962C8B-B14F-4D97-AF65-F5344CB8AC3E}">
        <p14:creationId xmlns:p14="http://schemas.microsoft.com/office/powerpoint/2010/main" val="4260525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67512" y="565194"/>
            <a:ext cx="10782300" cy="3352800"/>
          </a:xfrm>
        </p:spPr>
        <p:txBody>
          <a:bodyPr/>
          <a:lstStyle/>
          <a:p>
            <a:r>
              <a:rPr lang="en-US" sz="7200" dirty="0"/>
              <a:t>US Home Rental Analysis</a:t>
            </a:r>
          </a:p>
        </p:txBody>
      </p:sp>
      <p:sp>
        <p:nvSpPr>
          <p:cNvPr id="3" name="Subtitle 2">
            <a:extLst>
              <a:ext uri="{FF2B5EF4-FFF2-40B4-BE49-F238E27FC236}">
                <a16:creationId xmlns:a16="http://schemas.microsoft.com/office/drawing/2014/main" id="{22DC747F-01D6-4E87-8DA6-BA9DCC48EC19}"/>
              </a:ext>
            </a:extLst>
          </p:cNvPr>
          <p:cNvSpPr>
            <a:spLocks noGrp="1"/>
          </p:cNvSpPr>
          <p:nvPr>
            <p:ph type="subTitle" idx="1"/>
          </p:nvPr>
        </p:nvSpPr>
        <p:spPr/>
        <p:txBody>
          <a:bodyPr>
            <a:normAutofit lnSpcReduction="10000"/>
          </a:bodyPr>
          <a:lstStyle/>
          <a:p>
            <a:r>
              <a:rPr lang="en-US" dirty="0"/>
              <a:t>Marcus McBride</a:t>
            </a:r>
          </a:p>
          <a:p>
            <a:r>
              <a:rPr lang="en-US" dirty="0"/>
              <a:t>Roopa </a:t>
            </a:r>
            <a:r>
              <a:rPr lang="en-US" dirty="0" err="1"/>
              <a:t>Karajgar</a:t>
            </a:r>
            <a:endParaRPr lang="en-US" dirty="0"/>
          </a:p>
          <a:p>
            <a:r>
              <a:rPr lang="en-US" dirty="0"/>
              <a:t>Alvin Kim</a:t>
            </a:r>
          </a:p>
        </p:txBody>
      </p:sp>
    </p:spTree>
    <p:extLst>
      <p:ext uri="{BB962C8B-B14F-4D97-AF65-F5344CB8AC3E}">
        <p14:creationId xmlns:p14="http://schemas.microsoft.com/office/powerpoint/2010/main" val="314946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1015765"/>
            <a:ext cx="10715525" cy="596694"/>
          </a:xfrm>
        </p:spPr>
        <p:txBody>
          <a:bodyPr/>
          <a:lstStyle/>
          <a:p>
            <a:pPr algn="ctr"/>
            <a:r>
              <a:rPr lang="en-US" sz="2800" dirty="0"/>
              <a:t>In some of the biggest of the big cities, it’s expensive.</a:t>
            </a:r>
            <a:br>
              <a:rPr lang="en-US" sz="2800" dirty="0">
                <a:solidFill>
                  <a:srgbClr val="FFFF00"/>
                </a:solidFill>
              </a:rPr>
            </a:b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7" y="62159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Really expensive.</a:t>
            </a:r>
            <a:br>
              <a:rPr lang="en-US" sz="2000" dirty="0"/>
            </a:br>
            <a:r>
              <a:rPr lang="en-US" sz="2000" dirty="0"/>
              <a:t>San Francisco reigns supreme as the most expensive “big” city in the country to call home.</a:t>
            </a:r>
            <a:br>
              <a:rPr lang="en-US" sz="2800" dirty="0"/>
            </a:br>
            <a:endParaRPr lang="en-US" sz="2800" dirty="0"/>
          </a:p>
        </p:txBody>
      </p:sp>
      <p:pic>
        <p:nvPicPr>
          <p:cNvPr id="6" name="Picture 5">
            <a:extLst>
              <a:ext uri="{FF2B5EF4-FFF2-40B4-BE49-F238E27FC236}">
                <a16:creationId xmlns:a16="http://schemas.microsoft.com/office/drawing/2014/main" id="{A481D6B4-4732-4118-8840-ABC526278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9738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have accelerated past the national average?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Portland, Austin and Denver are the winners here.</a:t>
            </a:r>
            <a:br>
              <a:rPr lang="en-US" sz="2800" dirty="0"/>
            </a:br>
            <a:endParaRPr lang="en-US" sz="2800" dirty="0"/>
          </a:p>
        </p:txBody>
      </p:sp>
      <p:pic>
        <p:nvPicPr>
          <p:cNvPr id="6" name="Picture 5">
            <a:extLst>
              <a:ext uri="{FF2B5EF4-FFF2-40B4-BE49-F238E27FC236}">
                <a16:creationId xmlns:a16="http://schemas.microsoft.com/office/drawing/2014/main" id="{CD2F486A-BF8D-4EE7-BF37-10E58A218EC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19300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Look out Houston, Dallas, and Charlotte.  It’s starting to get a little pricey around there.</a:t>
            </a:r>
            <a:br>
              <a:rPr lang="en-US" sz="2800" dirty="0"/>
            </a:br>
            <a:endParaRPr lang="en-US" sz="2800" dirty="0"/>
          </a:p>
        </p:txBody>
      </p:sp>
      <p:pic>
        <p:nvPicPr>
          <p:cNvPr id="5" name="Picture 4">
            <a:extLst>
              <a:ext uri="{FF2B5EF4-FFF2-40B4-BE49-F238E27FC236}">
                <a16:creationId xmlns:a16="http://schemas.microsoft.com/office/drawing/2014/main" id="{CDB236EA-6E7C-4A48-881C-F5EB116D6A6E}"/>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488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*aren’t*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13044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Of the top 20 largest cities in the U.S., Detroit and Memphis are the only ones to have gone down.</a:t>
            </a:r>
            <a:br>
              <a:rPr lang="en-US" sz="2000" dirty="0"/>
            </a:br>
            <a:r>
              <a:rPr lang="en-US" sz="2000" dirty="0"/>
              <a:t>Despite being the 17</a:t>
            </a:r>
            <a:r>
              <a:rPr lang="en-US" sz="2000" baseline="30000" dirty="0"/>
              <a:t>th</a:t>
            </a:r>
            <a:r>
              <a:rPr lang="en-US" sz="2000" dirty="0"/>
              <a:t> largest city, Detroit is the least expensive to live in of the top 100.</a:t>
            </a:r>
            <a:br>
              <a:rPr lang="en-US" sz="2800" dirty="0"/>
            </a:br>
            <a:endParaRPr lang="en-US" sz="2800" dirty="0"/>
          </a:p>
        </p:txBody>
      </p:sp>
      <p:pic>
        <p:nvPicPr>
          <p:cNvPr id="6" name="Picture 5">
            <a:extLst>
              <a:ext uri="{FF2B5EF4-FFF2-40B4-BE49-F238E27FC236}">
                <a16:creationId xmlns:a16="http://schemas.microsoft.com/office/drawing/2014/main" id="{57E17A0F-2717-4985-A31D-3780A8311203}"/>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83228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 two extremes.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621418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(pop. 7,156) is the most expensive ZIP code in the United States (1029% over the national average).</a:t>
            </a:r>
            <a:br>
              <a:rPr lang="en-US" sz="2000" dirty="0"/>
            </a:br>
            <a:br>
              <a:rPr lang="en-US" sz="2000" dirty="0"/>
            </a:br>
            <a:r>
              <a:rPr lang="en-US" sz="2000" dirty="0"/>
              <a:t>At $549 a month, Flint, MI is currently the least expensive American city to rent in (62% less than the national average).</a:t>
            </a:r>
            <a:br>
              <a:rPr lang="en-US" sz="2800" dirty="0"/>
            </a:br>
            <a:endParaRPr lang="en-US" sz="2800" dirty="0"/>
          </a:p>
        </p:txBody>
      </p:sp>
      <p:pic>
        <p:nvPicPr>
          <p:cNvPr id="8" name="Picture 7">
            <a:extLst>
              <a:ext uri="{FF2B5EF4-FFF2-40B4-BE49-F238E27FC236}">
                <a16:creationId xmlns:a16="http://schemas.microsoft.com/office/drawing/2014/main" id="{B8A7FE4F-0E88-47A8-834D-2311588C8948}"/>
              </a:ext>
            </a:extLst>
          </p:cNvPr>
          <p:cNvPicPr>
            <a:picLocks noChangeAspect="1"/>
          </p:cNvPicPr>
          <p:nvPr/>
        </p:nvPicPr>
        <p:blipFill>
          <a:blip r:embed="rId2"/>
          <a:stretch>
            <a:fillRect/>
          </a:stretch>
        </p:blipFill>
        <p:spPr>
          <a:xfrm>
            <a:off x="2887120" y="1075144"/>
            <a:ext cx="6417755" cy="4278503"/>
          </a:xfrm>
          <a:prstGeom prst="rect">
            <a:avLst/>
          </a:prstGeom>
        </p:spPr>
      </p:pic>
    </p:spTree>
    <p:extLst>
      <p:ext uri="{BB962C8B-B14F-4D97-AF65-F5344CB8AC3E}">
        <p14:creationId xmlns:p14="http://schemas.microsoft.com/office/powerpoint/2010/main" val="286569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1334279"/>
            <a:ext cx="10715525" cy="596694"/>
          </a:xfrm>
        </p:spPr>
        <p:txBody>
          <a:bodyPr/>
          <a:lstStyle/>
          <a:p>
            <a:pPr algn="ctr"/>
            <a:r>
              <a:rPr lang="en-US" sz="4000" dirty="0">
                <a:solidFill>
                  <a:srgbClr val="FFFF00"/>
                </a:solidFill>
              </a:rPr>
              <a:t>So…. why, exactly have prices gone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433033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endParaRPr lang="en-US" sz="2800" dirty="0">
              <a:solidFill>
                <a:srgbClr val="FFFF00"/>
              </a:solidFill>
            </a:endParaRPr>
          </a:p>
          <a:p>
            <a:pPr algn="ctr"/>
            <a:endParaRPr lang="en-US" sz="2800" dirty="0">
              <a:solidFill>
                <a:srgbClr val="FFFF00"/>
              </a:solidFill>
            </a:endParaRPr>
          </a:p>
          <a:p>
            <a:pPr algn="ctr"/>
            <a:endParaRPr lang="en-US" sz="2800" dirty="0">
              <a:solidFill>
                <a:srgbClr val="FFFF00"/>
              </a:solidFill>
            </a:endParaRPr>
          </a:p>
          <a:p>
            <a:pPr algn="ctr"/>
            <a:r>
              <a:rPr lang="en-US" sz="3200" dirty="0"/>
              <a:t>Our initial observation triggered a lot of questions… which in turn triggered a lot of other questions.</a:t>
            </a:r>
            <a:br>
              <a:rPr lang="en-US" sz="3200" dirty="0"/>
            </a:br>
            <a:br>
              <a:rPr lang="en-US" sz="3200" dirty="0"/>
            </a:br>
            <a:r>
              <a:rPr lang="en-US" sz="3200" dirty="0"/>
              <a:t>The full answers are probably beyond the time and scope of our first group project but we did find a few insights.</a:t>
            </a:r>
          </a:p>
        </p:txBody>
      </p:sp>
    </p:spTree>
    <p:extLst>
      <p:ext uri="{BB962C8B-B14F-4D97-AF65-F5344CB8AC3E}">
        <p14:creationId xmlns:p14="http://schemas.microsoft.com/office/powerpoint/2010/main" val="6503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Big cities are getting bigger.</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The 20 largest U.S. cities combined add about 1.5 million new residents every year over the period surveyed.</a:t>
            </a:r>
            <a:br>
              <a:rPr lang="en-US" sz="2800" dirty="0"/>
            </a:br>
            <a:endParaRPr lang="en-US" sz="2800" dirty="0"/>
          </a:p>
        </p:txBody>
      </p:sp>
      <p:pic>
        <p:nvPicPr>
          <p:cNvPr id="5" name="Picture 4">
            <a:extLst>
              <a:ext uri="{FF2B5EF4-FFF2-40B4-BE49-F238E27FC236}">
                <a16:creationId xmlns:a16="http://schemas.microsoft.com/office/drawing/2014/main" id="{E244B32C-EBC7-46C9-9C57-7185E3655DED}"/>
              </a:ext>
            </a:extLst>
          </p:cNvPr>
          <p:cNvPicPr>
            <a:picLocks noChangeAspect="1"/>
          </p:cNvPicPr>
          <p:nvPr/>
        </p:nvPicPr>
        <p:blipFill>
          <a:blip r:embed="rId2"/>
          <a:stretch>
            <a:fillRect/>
          </a:stretch>
        </p:blipFill>
        <p:spPr>
          <a:xfrm>
            <a:off x="3088117" y="1423747"/>
            <a:ext cx="6015760" cy="4010506"/>
          </a:xfrm>
          <a:prstGeom prst="rect">
            <a:avLst/>
          </a:prstGeom>
        </p:spPr>
      </p:pic>
    </p:spTree>
    <p:extLst>
      <p:ext uri="{BB962C8B-B14F-4D97-AF65-F5344CB8AC3E}">
        <p14:creationId xmlns:p14="http://schemas.microsoft.com/office/powerpoint/2010/main" val="341823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We’re buying less and (possibly) renting more.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Not by much but home-ownership in the U.S. has slowly declined over the period we had data for.</a:t>
            </a:r>
            <a:br>
              <a:rPr lang="en-US" sz="2800" dirty="0"/>
            </a:br>
            <a:endParaRPr lang="en-US" sz="2800" dirty="0"/>
          </a:p>
        </p:txBody>
      </p:sp>
      <p:pic>
        <p:nvPicPr>
          <p:cNvPr id="6" name="Picture 5">
            <a:extLst>
              <a:ext uri="{FF2B5EF4-FFF2-40B4-BE49-F238E27FC236}">
                <a16:creationId xmlns:a16="http://schemas.microsoft.com/office/drawing/2014/main" id="{B2C5C2C7-5A70-44A9-9B6A-AE59C9A66C55}"/>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3855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There are fewer rentals on the market.</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In 2010, there was nearly a 10% rental vacancy rate among the twenty largest American cities.</a:t>
            </a:r>
          </a:p>
          <a:p>
            <a:pPr algn="ctr"/>
            <a:r>
              <a:rPr lang="en-US" sz="2000" dirty="0"/>
              <a:t>It’s since dropped to a current rate of 6.6%.</a:t>
            </a:r>
            <a:br>
              <a:rPr lang="en-US" sz="2800" dirty="0"/>
            </a:br>
            <a:endParaRPr lang="en-US" sz="2800" dirty="0"/>
          </a:p>
        </p:txBody>
      </p:sp>
      <p:pic>
        <p:nvPicPr>
          <p:cNvPr id="5" name="Picture 4">
            <a:extLst>
              <a:ext uri="{FF2B5EF4-FFF2-40B4-BE49-F238E27FC236}">
                <a16:creationId xmlns:a16="http://schemas.microsoft.com/office/drawing/2014/main" id="{7D83D218-9045-4564-8D2E-0C07B200A6B1}"/>
              </a:ext>
            </a:extLst>
          </p:cNvPr>
          <p:cNvPicPr>
            <a:picLocks noChangeAspect="1"/>
          </p:cNvPicPr>
          <p:nvPr/>
        </p:nvPicPr>
        <p:blipFill>
          <a:blip r:embed="rId2"/>
          <a:stretch>
            <a:fillRect/>
          </a:stretch>
        </p:blipFill>
        <p:spPr>
          <a:xfrm>
            <a:off x="3082716" y="1420145"/>
            <a:ext cx="6026564" cy="4017709"/>
          </a:xfrm>
          <a:prstGeom prst="rect">
            <a:avLst/>
          </a:prstGeom>
        </p:spPr>
      </p:pic>
    </p:spTree>
    <p:extLst>
      <p:ext uri="{BB962C8B-B14F-4D97-AF65-F5344CB8AC3E}">
        <p14:creationId xmlns:p14="http://schemas.microsoft.com/office/powerpoint/2010/main" val="46572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986713"/>
            <a:ext cx="10715525" cy="596694"/>
          </a:xfrm>
        </p:spPr>
        <p:txBody>
          <a:bodyPr/>
          <a:lstStyle/>
          <a:p>
            <a:pPr algn="ctr"/>
            <a:r>
              <a:rPr lang="en-US" sz="4400" dirty="0">
                <a:solidFill>
                  <a:srgbClr val="FFFF00"/>
                </a:solidFill>
              </a:rPr>
              <a:t>Closing observations: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486750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Big cities are getting bigger and more expensive but not exclusively so.</a:t>
            </a:r>
            <a:br>
              <a:rPr lang="en-US" sz="2800" dirty="0"/>
            </a:br>
            <a:r>
              <a:rPr lang="en-US" sz="2800" dirty="0"/>
              <a:t>(Houston, Dallas, </a:t>
            </a:r>
            <a:r>
              <a:rPr lang="en-US" sz="2800" dirty="0" err="1"/>
              <a:t>etc</a:t>
            </a:r>
            <a:r>
              <a:rPr lang="en-US" sz="2800" dirty="0"/>
              <a:t>).</a:t>
            </a:r>
          </a:p>
          <a:p>
            <a:pPr algn="ctr"/>
            <a:endParaRPr lang="en-US" sz="2800" dirty="0"/>
          </a:p>
          <a:p>
            <a:pPr algn="ctr"/>
            <a:r>
              <a:rPr lang="en-US" sz="2800" dirty="0"/>
              <a:t>A lot of that growth is out west.</a:t>
            </a:r>
            <a:br>
              <a:rPr lang="en-US" sz="2800" dirty="0"/>
            </a:br>
            <a:r>
              <a:rPr lang="en-US" sz="2800" dirty="0"/>
              <a:t>(11 of the 20 largest cities)</a:t>
            </a:r>
            <a:br>
              <a:rPr lang="en-US" sz="2800" dirty="0"/>
            </a:br>
            <a:br>
              <a:rPr lang="en-US" sz="2800" dirty="0"/>
            </a:br>
            <a:r>
              <a:rPr lang="en-US" sz="2800" dirty="0"/>
              <a:t>We’re renting more with fewer choices in our biggest cities.</a:t>
            </a:r>
          </a:p>
          <a:p>
            <a:pPr algn="ctr"/>
            <a:endParaRPr lang="en-US" sz="2800" dirty="0"/>
          </a:p>
          <a:p>
            <a:pPr algn="ctr"/>
            <a:r>
              <a:rPr lang="en-US" sz="2800" dirty="0"/>
              <a:t>The data used here is a deep rabbit hole.</a:t>
            </a:r>
            <a:br>
              <a:rPr lang="en-US" sz="2800" dirty="0"/>
            </a:br>
            <a:endParaRPr lang="en-US" sz="2800" dirty="0"/>
          </a:p>
        </p:txBody>
      </p:sp>
    </p:spTree>
    <p:extLst>
      <p:ext uri="{BB962C8B-B14F-4D97-AF65-F5344CB8AC3E}">
        <p14:creationId xmlns:p14="http://schemas.microsoft.com/office/powerpoint/2010/main" val="251264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03504" y="770467"/>
            <a:ext cx="10782300" cy="4671545"/>
          </a:xfrm>
        </p:spPr>
        <p:txBody>
          <a:bodyPr/>
          <a:lstStyle/>
          <a:p>
            <a:pPr algn="ctr"/>
            <a:r>
              <a:rPr lang="en-US" sz="2800" dirty="0"/>
              <a:t>Our project began with a simple observation:</a:t>
            </a:r>
            <a:br>
              <a:rPr lang="en-US" sz="2800" dirty="0"/>
            </a:br>
            <a:br>
              <a:rPr lang="en-US" sz="2800" dirty="0"/>
            </a:br>
            <a:r>
              <a:rPr lang="en-US" sz="4000" dirty="0">
                <a:solidFill>
                  <a:srgbClr val="FFFF00"/>
                </a:solidFill>
              </a:rPr>
              <a:t>“Home rental prices are really high these days. Why?”</a:t>
            </a:r>
            <a:br>
              <a:rPr lang="en-US" sz="2800" dirty="0"/>
            </a:br>
            <a:br>
              <a:rPr lang="en-US" sz="2800" dirty="0"/>
            </a:br>
            <a:br>
              <a:rPr lang="en-US" sz="2800" dirty="0"/>
            </a:br>
            <a:r>
              <a:rPr lang="en-US" sz="2800" dirty="0"/>
              <a:t>To delve into this project, we utilized the following sources:</a:t>
            </a:r>
            <a:br>
              <a:rPr lang="en-US" sz="2800" dirty="0"/>
            </a:br>
            <a:br>
              <a:rPr lang="en-US" sz="2800" dirty="0"/>
            </a:br>
            <a:br>
              <a:rPr lang="en-US" sz="2800" dirty="0"/>
            </a:br>
            <a:r>
              <a:rPr lang="en-US" sz="2800" dirty="0">
                <a:solidFill>
                  <a:srgbClr val="FFFF00"/>
                </a:solidFill>
              </a:rPr>
              <a:t>Kaggle (rental info for nearly every city in the US)</a:t>
            </a:r>
            <a:br>
              <a:rPr lang="en-US" sz="2800" dirty="0">
                <a:solidFill>
                  <a:srgbClr val="FFFF00"/>
                </a:solidFill>
              </a:rPr>
            </a:br>
            <a:r>
              <a:rPr lang="en-US" sz="2800" dirty="0">
                <a:solidFill>
                  <a:srgbClr val="FFFF00"/>
                </a:solidFill>
              </a:rPr>
              <a:t>Zillow (additional rental and city data)</a:t>
            </a:r>
            <a:br>
              <a:rPr lang="en-US" sz="2800" dirty="0">
                <a:solidFill>
                  <a:srgbClr val="FFFF00"/>
                </a:solidFill>
              </a:rPr>
            </a:br>
            <a:r>
              <a:rPr lang="en-US" sz="2800" dirty="0">
                <a:solidFill>
                  <a:srgbClr val="FFFF00"/>
                </a:solidFill>
              </a:rPr>
              <a:t>The US Census Bureau (population statistics &amp; job growth data)</a:t>
            </a:r>
          </a:p>
        </p:txBody>
      </p:sp>
    </p:spTree>
    <p:extLst>
      <p:ext uri="{BB962C8B-B14F-4D97-AF65-F5344CB8AC3E}">
        <p14:creationId xmlns:p14="http://schemas.microsoft.com/office/powerpoint/2010/main" val="258239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503592"/>
            <a:ext cx="10782300" cy="998638"/>
          </a:xfrm>
        </p:spPr>
        <p:txBody>
          <a:bodyPr/>
          <a:lstStyle/>
          <a:p>
            <a:pPr algn="ctr"/>
            <a:r>
              <a:rPr lang="en-US" sz="2800" dirty="0"/>
              <a:t>Tools utilized in this project:</a:t>
            </a:r>
            <a:br>
              <a:rPr lang="en-US" sz="2800" dirty="0"/>
            </a:br>
            <a:br>
              <a:rPr lang="en-US" sz="2800" dirty="0"/>
            </a:br>
            <a:r>
              <a:rPr lang="en-US" sz="2800" dirty="0">
                <a:solidFill>
                  <a:srgbClr val="FFFF00"/>
                </a:solidFill>
              </a:rPr>
              <a:t>Python | </a:t>
            </a:r>
            <a:r>
              <a:rPr lang="en-US" sz="2800" dirty="0" err="1">
                <a:solidFill>
                  <a:srgbClr val="FFFF00"/>
                </a:solidFill>
              </a:rPr>
              <a:t>Jupyter</a:t>
            </a:r>
            <a:r>
              <a:rPr lang="en-US" sz="2800" dirty="0">
                <a:solidFill>
                  <a:srgbClr val="FFFF00"/>
                </a:solidFill>
              </a:rPr>
              <a:t> | Pandas/</a:t>
            </a:r>
            <a:r>
              <a:rPr lang="en-US" sz="2800" dirty="0" err="1">
                <a:solidFill>
                  <a:srgbClr val="FFFF00"/>
                </a:solidFill>
              </a:rPr>
              <a:t>Numpy</a:t>
            </a:r>
            <a:r>
              <a:rPr lang="en-US" sz="2800" dirty="0">
                <a:solidFill>
                  <a:srgbClr val="FFFF00"/>
                </a:solidFill>
              </a:rPr>
              <a:t> | Matplotlib | Plotly.JS</a:t>
            </a:r>
          </a:p>
        </p:txBody>
      </p:sp>
      <p:pic>
        <p:nvPicPr>
          <p:cNvPr id="4" name="Picture 3">
            <a:extLst>
              <a:ext uri="{FF2B5EF4-FFF2-40B4-BE49-F238E27FC236}">
                <a16:creationId xmlns:a16="http://schemas.microsoft.com/office/drawing/2014/main" id="{A36DB6D0-DA90-45DB-B7D2-A358C2A28321}"/>
              </a:ext>
            </a:extLst>
          </p:cNvPr>
          <p:cNvPicPr>
            <a:picLocks noChangeAspect="1"/>
          </p:cNvPicPr>
          <p:nvPr/>
        </p:nvPicPr>
        <p:blipFill>
          <a:blip r:embed="rId2"/>
          <a:stretch>
            <a:fillRect/>
          </a:stretch>
        </p:blipFill>
        <p:spPr>
          <a:xfrm>
            <a:off x="1525022" y="1819469"/>
            <a:ext cx="9141955" cy="4382684"/>
          </a:xfrm>
          <a:prstGeom prst="rect">
            <a:avLst/>
          </a:prstGeom>
        </p:spPr>
      </p:pic>
    </p:spTree>
    <p:extLst>
      <p:ext uri="{BB962C8B-B14F-4D97-AF65-F5344CB8AC3E}">
        <p14:creationId xmlns:p14="http://schemas.microsoft.com/office/powerpoint/2010/main" val="64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330304"/>
            <a:ext cx="10782300" cy="4671545"/>
          </a:xfrm>
        </p:spPr>
        <p:txBody>
          <a:bodyPr/>
          <a:lstStyle/>
          <a:p>
            <a:pPr algn="ctr"/>
            <a:r>
              <a:rPr lang="en-US" sz="2800" dirty="0"/>
              <a:t>For this project we looked at the available data from our sources between 2011 and 2017.</a:t>
            </a:r>
            <a:br>
              <a:rPr lang="en-US" sz="2800" dirty="0"/>
            </a:br>
            <a:br>
              <a:rPr lang="en-US" sz="2800" dirty="0"/>
            </a:br>
            <a:br>
              <a:rPr lang="en-US" sz="2800" dirty="0"/>
            </a:br>
            <a:r>
              <a:rPr lang="en-US" sz="2800" dirty="0"/>
              <a:t>We also asked ourselves a number of questions along the way:</a:t>
            </a:r>
            <a:br>
              <a:rPr lang="en-US" sz="2800" dirty="0"/>
            </a:br>
            <a:br>
              <a:rPr lang="en-US" sz="2800" dirty="0"/>
            </a:br>
            <a:br>
              <a:rPr lang="en-US" sz="2800" dirty="0"/>
            </a:br>
            <a:r>
              <a:rPr lang="en-US" sz="2800" dirty="0">
                <a:solidFill>
                  <a:srgbClr val="FFFF00"/>
                </a:solidFill>
              </a:rPr>
              <a:t>Are rental prices higher just in bigger cities or is it a nationwide?</a:t>
            </a:r>
            <a:br>
              <a:rPr lang="en-US" sz="2800" dirty="0">
                <a:solidFill>
                  <a:srgbClr val="FFFF00"/>
                </a:solidFill>
              </a:rPr>
            </a:br>
            <a:br>
              <a:rPr lang="en-US" sz="2800" dirty="0">
                <a:solidFill>
                  <a:srgbClr val="FFFF00"/>
                </a:solidFill>
              </a:rPr>
            </a:br>
            <a:r>
              <a:rPr lang="en-US" sz="2800" dirty="0">
                <a:solidFill>
                  <a:srgbClr val="FFFF00"/>
                </a:solidFill>
              </a:rPr>
              <a:t>Which cities have taken off, are catching up, or have fallen behind?</a:t>
            </a:r>
            <a:br>
              <a:rPr lang="en-US" sz="2800" dirty="0">
                <a:solidFill>
                  <a:srgbClr val="FFFF00"/>
                </a:solidFill>
              </a:rPr>
            </a:br>
            <a:br>
              <a:rPr lang="en-US" sz="2800" dirty="0">
                <a:solidFill>
                  <a:srgbClr val="FFFF00"/>
                </a:solidFill>
              </a:rPr>
            </a:br>
            <a:r>
              <a:rPr lang="en-US" sz="2800" dirty="0">
                <a:solidFill>
                  <a:srgbClr val="FFFF00"/>
                </a:solidFill>
              </a:rPr>
              <a:t>What factors could be causing the changes that we’ve seen?</a:t>
            </a:r>
            <a:br>
              <a:rPr lang="en-US" sz="2800" dirty="0">
                <a:solidFill>
                  <a:srgbClr val="FFFF00"/>
                </a:solidFill>
              </a:rPr>
            </a:br>
            <a:br>
              <a:rPr lang="en-US" sz="2800" dirty="0">
                <a:solidFill>
                  <a:srgbClr val="FFFF00"/>
                </a:solidFill>
              </a:rPr>
            </a:br>
            <a:br>
              <a:rPr lang="en-US" sz="2800" dirty="0">
                <a:solidFill>
                  <a:srgbClr val="FFFF00"/>
                </a:solidFill>
              </a:rPr>
            </a:br>
            <a:r>
              <a:rPr lang="en-US" sz="2000" dirty="0"/>
              <a:t>(and a lot of other questions… which we’ll come back to in a minute)</a:t>
            </a:r>
          </a:p>
        </p:txBody>
      </p:sp>
    </p:spTree>
    <p:extLst>
      <p:ext uri="{BB962C8B-B14F-4D97-AF65-F5344CB8AC3E}">
        <p14:creationId xmlns:p14="http://schemas.microsoft.com/office/powerpoint/2010/main" val="289169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740849"/>
            <a:ext cx="10782300" cy="4671545"/>
          </a:xfrm>
        </p:spPr>
        <p:txBody>
          <a:bodyPr/>
          <a:lstStyle/>
          <a:p>
            <a:pPr algn="ctr"/>
            <a:r>
              <a:rPr lang="en-US" sz="4400" dirty="0">
                <a:solidFill>
                  <a:srgbClr val="FFFF00"/>
                </a:solidFill>
              </a:rPr>
              <a:t>One Minor Data Quirk:</a:t>
            </a:r>
            <a:br>
              <a:rPr lang="en-US" sz="2800" dirty="0"/>
            </a:br>
            <a:br>
              <a:rPr lang="en-US" sz="2800" dirty="0"/>
            </a:br>
            <a:r>
              <a:rPr lang="en-US" sz="2800" dirty="0"/>
              <a:t>The Kaggle data that we used is based off rental prices in cities in the</a:t>
            </a:r>
            <a:br>
              <a:rPr lang="en-US" sz="2800" dirty="0"/>
            </a:br>
            <a:r>
              <a:rPr lang="en-US" sz="2800" dirty="0"/>
              <a:t>United States which are ranked by “city” population, not “metro” population.</a:t>
            </a:r>
            <a:br>
              <a:rPr lang="en-US" sz="2800" dirty="0"/>
            </a:br>
            <a:br>
              <a:rPr lang="en-US" sz="2800" dirty="0"/>
            </a:br>
            <a:r>
              <a:rPr lang="en-US" sz="2800" dirty="0"/>
              <a:t>When considering the following data keep in mind it refers only to each “city” population, not to the entire “metro” area.</a:t>
            </a:r>
            <a:br>
              <a:rPr lang="en-US" sz="2800" dirty="0"/>
            </a:br>
            <a:br>
              <a:rPr lang="en-US" sz="2800" dirty="0"/>
            </a:br>
            <a:r>
              <a:rPr lang="en-US" sz="2800" dirty="0"/>
              <a:t>For example, Orange County is considered as part of the Los Angeles “metro” population but its rental data is broken down individually by each city.</a:t>
            </a:r>
            <a:br>
              <a:rPr lang="en-US" sz="2800" dirty="0"/>
            </a:br>
            <a:br>
              <a:rPr lang="en-US" sz="2800" dirty="0"/>
            </a:br>
            <a:r>
              <a:rPr lang="en-US" sz="2800" dirty="0"/>
              <a:t>Conversely, all 5 boroughs of New York are combined together, leading to a lower average overall despite considerably higher rents in various parts of the city (Manhattan, </a:t>
            </a:r>
            <a:r>
              <a:rPr lang="en-US" sz="2800" dirty="0" err="1"/>
              <a:t>etc</a:t>
            </a:r>
            <a:r>
              <a:rPr lang="en-US" sz="2800" dirty="0"/>
              <a:t>).</a:t>
            </a:r>
            <a:br>
              <a:rPr lang="en-US" sz="2800" dirty="0"/>
            </a:br>
            <a:br>
              <a:rPr lang="en-US" sz="2800" dirty="0"/>
            </a:br>
            <a:br>
              <a:rPr lang="en-US" sz="2800" dirty="0"/>
            </a:br>
            <a:endParaRPr lang="en-US" sz="2000" dirty="0"/>
          </a:p>
        </p:txBody>
      </p:sp>
    </p:spTree>
    <p:extLst>
      <p:ext uri="{BB962C8B-B14F-4D97-AF65-F5344CB8AC3E}">
        <p14:creationId xmlns:p14="http://schemas.microsoft.com/office/powerpoint/2010/main" val="287048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1.7% among the 17K cities surveyed</a:t>
            </a:r>
            <a:endParaRPr lang="en-US" sz="2000" dirty="0">
              <a:solidFill>
                <a:srgbClr val="FFFF00"/>
              </a:solidFill>
            </a:endParaRPr>
          </a:p>
        </p:txBody>
      </p:sp>
      <p:sp>
        <p:nvSpPr>
          <p:cNvPr id="4" name="Title 1">
            <a:extLst>
              <a:ext uri="{FF2B5EF4-FFF2-40B4-BE49-F238E27FC236}">
                <a16:creationId xmlns:a16="http://schemas.microsoft.com/office/drawing/2014/main" id="{688103D0-439B-4019-BC49-5AD98538DB53}"/>
              </a:ext>
            </a:extLst>
          </p:cNvPr>
          <p:cNvSpPr txBox="1">
            <a:spLocks/>
          </p:cNvSpPr>
          <p:nvPr/>
        </p:nvSpPr>
        <p:spPr>
          <a:xfrm>
            <a:off x="738236" y="42834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Let’s start with the national average.</a:t>
            </a:r>
            <a:endParaRPr lang="en-US" sz="2800" dirty="0">
              <a:solidFill>
                <a:srgbClr val="FFFF00"/>
              </a:solidFill>
            </a:endParaRPr>
          </a:p>
        </p:txBody>
      </p:sp>
      <p:pic>
        <p:nvPicPr>
          <p:cNvPr id="10" name="Picture 9">
            <a:extLst>
              <a:ext uri="{FF2B5EF4-FFF2-40B4-BE49-F238E27FC236}">
                <a16:creationId xmlns:a16="http://schemas.microsoft.com/office/drawing/2014/main" id="{9BD9EFB5-8E3F-426A-92B6-1C32454B4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8424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1" y="353512"/>
            <a:ext cx="10715525" cy="596694"/>
          </a:xfrm>
        </p:spPr>
        <p:txBody>
          <a:bodyPr/>
          <a:lstStyle/>
          <a:p>
            <a:pPr algn="ctr"/>
            <a:r>
              <a:rPr lang="en-US" sz="2800" dirty="0"/>
              <a:t>How do the 100 largest cities in the US stack up against the average nationwide?</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2" y="569342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3%</a:t>
            </a:r>
            <a:endParaRPr lang="en-US" sz="2000" dirty="0">
              <a:solidFill>
                <a:srgbClr val="FFFF00"/>
              </a:solidFill>
            </a:endParaRPr>
          </a:p>
        </p:txBody>
      </p:sp>
      <p:pic>
        <p:nvPicPr>
          <p:cNvPr id="6" name="Picture 5">
            <a:extLst>
              <a:ext uri="{FF2B5EF4-FFF2-40B4-BE49-F238E27FC236}">
                <a16:creationId xmlns:a16="http://schemas.microsoft.com/office/drawing/2014/main" id="{3362B998-EF24-4629-906D-067982456A90}"/>
              </a:ext>
            </a:extLst>
          </p:cNvPr>
          <p:cNvPicPr>
            <a:picLocks noChangeAspect="1"/>
          </p:cNvPicPr>
          <p:nvPr/>
        </p:nvPicPr>
        <p:blipFill>
          <a:blip r:embed="rId2"/>
          <a:stretch>
            <a:fillRect/>
          </a:stretch>
        </p:blipFill>
        <p:spPr>
          <a:xfrm>
            <a:off x="2400749" y="1053484"/>
            <a:ext cx="7390493" cy="4751031"/>
          </a:xfrm>
          <a:prstGeom prst="rect">
            <a:avLst/>
          </a:prstGeom>
        </p:spPr>
      </p:pic>
    </p:spTree>
    <p:extLst>
      <p:ext uri="{BB962C8B-B14F-4D97-AF65-F5344CB8AC3E}">
        <p14:creationId xmlns:p14="http://schemas.microsoft.com/office/powerpoint/2010/main" val="22560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3.9%</a:t>
            </a:r>
            <a:endParaRPr lang="en-US" sz="2000" dirty="0">
              <a:solidFill>
                <a:srgbClr val="FFFF00"/>
              </a:solidFill>
            </a:endParaRPr>
          </a:p>
        </p:txBody>
      </p:sp>
      <p:sp>
        <p:nvSpPr>
          <p:cNvPr id="4" name="Title 1">
            <a:extLst>
              <a:ext uri="{FF2B5EF4-FFF2-40B4-BE49-F238E27FC236}">
                <a16:creationId xmlns:a16="http://schemas.microsoft.com/office/drawing/2014/main" id="{D384CF35-B8B9-41CF-8D5D-528DAF4955B3}"/>
              </a:ext>
            </a:extLst>
          </p:cNvPr>
          <p:cNvSpPr txBox="1">
            <a:spLocks/>
          </p:cNvSpPr>
          <p:nvPr/>
        </p:nvSpPr>
        <p:spPr>
          <a:xfrm>
            <a:off x="738236" y="53769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How do the 20 most populous cities in the US stack up against the average nationwide?</a:t>
            </a:r>
            <a:endParaRPr lang="en-US" sz="2800" dirty="0">
              <a:solidFill>
                <a:srgbClr val="FFFF00"/>
              </a:solidFill>
            </a:endParaRPr>
          </a:p>
        </p:txBody>
      </p:sp>
      <p:pic>
        <p:nvPicPr>
          <p:cNvPr id="5" name="Picture 4">
            <a:extLst>
              <a:ext uri="{FF2B5EF4-FFF2-40B4-BE49-F238E27FC236}">
                <a16:creationId xmlns:a16="http://schemas.microsoft.com/office/drawing/2014/main" id="{5CE22345-9933-4C16-8BF3-BC7195F8DC8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72630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390834"/>
            <a:ext cx="10715525" cy="596694"/>
          </a:xfrm>
        </p:spPr>
        <p:txBody>
          <a:bodyPr/>
          <a:lstStyle/>
          <a:p>
            <a:pPr algn="ctr"/>
            <a:r>
              <a:rPr lang="en-US" sz="2800" dirty="0"/>
              <a:t>And what about Southern California?</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6" y="55721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4.3% (2.6% more than the national average)</a:t>
            </a:r>
            <a:endParaRPr lang="en-US" sz="2000" dirty="0">
              <a:solidFill>
                <a:srgbClr val="FFFF00"/>
              </a:solidFill>
            </a:endParaRPr>
          </a:p>
        </p:txBody>
      </p:sp>
      <p:pic>
        <p:nvPicPr>
          <p:cNvPr id="4" name="Picture 3">
            <a:extLst>
              <a:ext uri="{FF2B5EF4-FFF2-40B4-BE49-F238E27FC236}">
                <a16:creationId xmlns:a16="http://schemas.microsoft.com/office/drawing/2014/main" id="{97A01BE4-A873-4A1A-89C0-7F729DD5B52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3501174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TotalTime>
  <Words>225</Words>
  <Application>Microsoft Office PowerPoint</Application>
  <PresentationFormat>Widescreen</PresentationFormat>
  <Paragraphs>45</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Metropolitan</vt:lpstr>
      <vt:lpstr>Custom Design</vt:lpstr>
      <vt:lpstr>US Home Rental Analysis</vt:lpstr>
      <vt:lpstr>Our project began with a simple observation:  “Home rental prices are really high these days. Why?”   To delve into this project, we utilized the following sources:   Kaggle (rental info for nearly every city in the US) Zillow (additional rental and city data) The US Census Bureau (population statistics &amp; job growth data)</vt:lpstr>
      <vt:lpstr>Tools utilized in this project:  Python | Jupyter | Pandas/Numpy | Matplotlib | Plotly.JS</vt:lpstr>
      <vt:lpstr>For this project we looked at the available data from our sources between 2011 and 2017.   We also asked ourselves a number of questions along the way:   Are rental prices higher just in bigger cities or is it a nationwide?  Which cities have taken off, are catching up, or have fallen behind?  What factors could be causing the changes that we’ve seen?   (and a lot of other questions… which we’ll come back to in a minute)</vt:lpstr>
      <vt:lpstr>One Minor Data Quirk:  The Kaggle data that we used is based off rental prices in cities in the United States which are ranked by “city” population, not “metro” population.  When considering the following data keep in mind it refers only to each “city” population, not to the entire “metro” area.  For example, Orange County is considered as part of the Los Angeles “metro” population but its rental data is broken down individually by each city.  Conversely, all 5 boroughs of New York are combined together, leading to a lower average overall despite considerably higher rents in various parts of the city (Manhattan, etc).   </vt:lpstr>
      <vt:lpstr>Average annual rent increase:  1.7% among the 17K cities surveyed</vt:lpstr>
      <vt:lpstr>How do the 100 largest cities in the US stack up against the average nationwide?</vt:lpstr>
      <vt:lpstr>Average annual rent increase:  3.9%</vt:lpstr>
      <vt:lpstr>And what about Southern California?</vt:lpstr>
      <vt:lpstr>In some of the biggest of the big cities, it’s expensive.  </vt:lpstr>
      <vt:lpstr>Which cities have accelerated past the national average? </vt:lpstr>
      <vt:lpstr>Which cities are catching up? </vt:lpstr>
      <vt:lpstr>Which cities *aren’t* catching up? </vt:lpstr>
      <vt:lpstr>The two extremes. </vt:lpstr>
      <vt:lpstr>So…. why, exactly have prices gone up? </vt:lpstr>
      <vt:lpstr>Big cities are getting bigger. </vt:lpstr>
      <vt:lpstr>We’re buying less and (possibly) renting more. </vt:lpstr>
      <vt:lpstr>There are fewer rentals on the market. </vt:lpstr>
      <vt:lpstr>Closing observations: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dc:title>
  <dc:creator>MARCUS MCBRIDE</dc:creator>
  <cp:lastModifiedBy>MARCUS MCBRIDE</cp:lastModifiedBy>
  <cp:revision>39</cp:revision>
  <dcterms:created xsi:type="dcterms:W3CDTF">2019-04-07T21:18:03Z</dcterms:created>
  <dcterms:modified xsi:type="dcterms:W3CDTF">2019-04-08T20:01:32Z</dcterms:modified>
</cp:coreProperties>
</file>