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Quicksand" charset="1" panose="00000000000000000000"/>
      <p:regular r:id="rId10"/>
    </p:embeddedFont>
    <p:embeddedFont>
      <p:font typeface="Funtastic" charset="1" panose="00000000000000000000"/>
      <p:regular r:id="rId11"/>
    </p:embeddedFont>
    <p:embeddedFont>
      <p:font typeface="Futura" charset="1" panose="020B0502020204020303"/>
      <p:regular r:id="rId12"/>
    </p:embeddedFont>
    <p:embeddedFont>
      <p:font typeface="Futura Bold Italics" charset="1" panose="020B07020202040902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D8BA4"/>
        </a:solidFill>
      </p:bgPr>
    </p:bg>
    <p:spTree>
      <p:nvGrpSpPr>
        <p:cNvPr id="1" name=""/>
        <p:cNvGrpSpPr/>
        <p:nvPr/>
      </p:nvGrpSpPr>
      <p:grpSpPr>
        <a:xfrm>
          <a:off x="0" y="0"/>
          <a:ext cx="0" cy="0"/>
          <a:chOff x="0" y="0"/>
          <a:chExt cx="0" cy="0"/>
        </a:xfrm>
      </p:grpSpPr>
      <p:sp>
        <p:nvSpPr>
          <p:cNvPr name="Freeform 2" id="2"/>
          <p:cNvSpPr/>
          <p:nvPr/>
        </p:nvSpPr>
        <p:spPr>
          <a:xfrm flipH="false" flipV="false" rot="0">
            <a:off x="2448806" y="1028700"/>
            <a:ext cx="13866641" cy="7174385"/>
          </a:xfrm>
          <a:custGeom>
            <a:avLst/>
            <a:gdLst/>
            <a:ahLst/>
            <a:cxnLst/>
            <a:rect r="r" b="b" t="t" l="l"/>
            <a:pathLst>
              <a:path h="7174385" w="13866641">
                <a:moveTo>
                  <a:pt x="0" y="0"/>
                </a:moveTo>
                <a:lnTo>
                  <a:pt x="13866641" y="0"/>
                </a:lnTo>
                <a:lnTo>
                  <a:pt x="13866641" y="7174385"/>
                </a:lnTo>
                <a:lnTo>
                  <a:pt x="0" y="7174385"/>
                </a:lnTo>
                <a:lnTo>
                  <a:pt x="0" y="0"/>
                </a:lnTo>
                <a:close/>
              </a:path>
            </a:pathLst>
          </a:custGeom>
          <a:blipFill>
            <a:blip r:embed="rId2"/>
            <a:stretch>
              <a:fillRect l="-1930" t="-167" r="0" b="-167"/>
            </a:stretch>
          </a:blipFill>
        </p:spPr>
      </p:sp>
      <p:sp>
        <p:nvSpPr>
          <p:cNvPr name="Freeform 3" id="3"/>
          <p:cNvSpPr/>
          <p:nvPr/>
        </p:nvSpPr>
        <p:spPr>
          <a:xfrm flipH="false" flipV="false" rot="0">
            <a:off x="746566" y="3274794"/>
            <a:ext cx="2427976" cy="7012206"/>
          </a:xfrm>
          <a:custGeom>
            <a:avLst/>
            <a:gdLst/>
            <a:ahLst/>
            <a:cxnLst/>
            <a:rect r="r" b="b" t="t" l="l"/>
            <a:pathLst>
              <a:path h="7012206" w="2427976">
                <a:moveTo>
                  <a:pt x="0" y="0"/>
                </a:moveTo>
                <a:lnTo>
                  <a:pt x="2427976" y="0"/>
                </a:lnTo>
                <a:lnTo>
                  <a:pt x="2427976" y="7012206"/>
                </a:lnTo>
                <a:lnTo>
                  <a:pt x="0" y="70122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9050" y="19050"/>
            <a:ext cx="2177523" cy="2177523"/>
          </a:xfrm>
          <a:custGeom>
            <a:avLst/>
            <a:gdLst/>
            <a:ahLst/>
            <a:cxnLst/>
            <a:rect r="r" b="b" t="t" l="l"/>
            <a:pathLst>
              <a:path h="2177523" w="2177523">
                <a:moveTo>
                  <a:pt x="0" y="0"/>
                </a:moveTo>
                <a:lnTo>
                  <a:pt x="2177523" y="0"/>
                </a:lnTo>
                <a:lnTo>
                  <a:pt x="2177523" y="2177523"/>
                </a:lnTo>
                <a:lnTo>
                  <a:pt x="0" y="2177523"/>
                </a:lnTo>
                <a:lnTo>
                  <a:pt x="0" y="0"/>
                </a:lnTo>
                <a:close/>
              </a:path>
            </a:pathLst>
          </a:custGeom>
          <a:blipFill>
            <a:blip r:embed="rId5"/>
            <a:stretch>
              <a:fillRect l="0" t="0" r="0" b="0"/>
            </a:stretch>
          </a:blipFill>
        </p:spPr>
      </p:sp>
      <p:sp>
        <p:nvSpPr>
          <p:cNvPr name="TextBox 5" id="5"/>
          <p:cNvSpPr txBox="true"/>
          <p:nvPr/>
        </p:nvSpPr>
        <p:spPr>
          <a:xfrm rot="0">
            <a:off x="5067313" y="8098310"/>
            <a:ext cx="8629628" cy="994451"/>
          </a:xfrm>
          <a:prstGeom prst="rect">
            <a:avLst/>
          </a:prstGeom>
        </p:spPr>
        <p:txBody>
          <a:bodyPr anchor="t" rtlCol="false" tIns="0" lIns="0" bIns="0" rIns="0">
            <a:spAutoFit/>
          </a:bodyPr>
          <a:lstStyle/>
          <a:p>
            <a:pPr algn="ctr">
              <a:lnSpc>
                <a:spcPts val="8187"/>
              </a:lnSpc>
            </a:pPr>
            <a:r>
              <a:rPr lang="en-US" sz="5848">
                <a:solidFill>
                  <a:srgbClr val="47763B"/>
                </a:solidFill>
                <a:latin typeface="Quicksand"/>
                <a:ea typeface="Quicksand"/>
                <a:cs typeface="Quicksand"/>
                <a:sym typeface="Quicksand"/>
              </a:rPr>
              <a:t>MIAN</a:t>
            </a:r>
            <a:r>
              <a:rPr lang="en-US" sz="5848">
                <a:solidFill>
                  <a:srgbClr val="456476"/>
                </a:solidFill>
                <a:latin typeface="Quicksand"/>
                <a:ea typeface="Quicksand"/>
                <a:cs typeface="Quicksand"/>
                <a:sym typeface="Quicksand"/>
              </a:rPr>
              <a:t> </a:t>
            </a:r>
            <a:r>
              <a:rPr lang="en-US" sz="5848">
                <a:solidFill>
                  <a:srgbClr val="EE3E2A"/>
                </a:solidFill>
                <a:latin typeface="Quicksand"/>
                <a:ea typeface="Quicksand"/>
                <a:cs typeface="Quicksand"/>
                <a:sym typeface="Quicksand"/>
              </a:rPr>
              <a:t>TECH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5647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31294"/>
            <a:ext cx="3442011" cy="7024512"/>
          </a:xfrm>
          <a:custGeom>
            <a:avLst/>
            <a:gdLst/>
            <a:ahLst/>
            <a:cxnLst/>
            <a:rect r="r" b="b" t="t" l="l"/>
            <a:pathLst>
              <a:path h="7024512" w="3442011">
                <a:moveTo>
                  <a:pt x="0" y="0"/>
                </a:moveTo>
                <a:lnTo>
                  <a:pt x="3442011" y="0"/>
                </a:lnTo>
                <a:lnTo>
                  <a:pt x="3442011" y="7024513"/>
                </a:lnTo>
                <a:lnTo>
                  <a:pt x="0" y="7024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25772" y="1347367"/>
            <a:ext cx="13433528" cy="2379519"/>
          </a:xfrm>
          <a:prstGeom prst="rect">
            <a:avLst/>
          </a:prstGeom>
        </p:spPr>
        <p:txBody>
          <a:bodyPr anchor="t" rtlCol="false" tIns="0" lIns="0" bIns="0" rIns="0">
            <a:spAutoFit/>
          </a:bodyPr>
          <a:lstStyle/>
          <a:p>
            <a:pPr algn="ctr">
              <a:lnSpc>
                <a:spcPts val="8551"/>
              </a:lnSpc>
            </a:pPr>
            <a:r>
              <a:rPr lang="en-US" sz="8302">
                <a:solidFill>
                  <a:srgbClr val="FFFFFF"/>
                </a:solidFill>
                <a:latin typeface="Funtastic"/>
                <a:ea typeface="Funtastic"/>
                <a:cs typeface="Funtastic"/>
                <a:sym typeface="Funtastic"/>
              </a:rPr>
              <a:t>THE CHALLENGE WE TACKLED</a:t>
            </a:r>
          </a:p>
        </p:txBody>
      </p:sp>
      <p:sp>
        <p:nvSpPr>
          <p:cNvPr name="TextBox 4" id="4"/>
          <p:cNvSpPr txBox="true"/>
          <p:nvPr/>
        </p:nvSpPr>
        <p:spPr>
          <a:xfrm rot="0">
            <a:off x="4598353" y="4902257"/>
            <a:ext cx="12660947" cy="3253825"/>
          </a:xfrm>
          <a:prstGeom prst="rect">
            <a:avLst/>
          </a:prstGeom>
        </p:spPr>
        <p:txBody>
          <a:bodyPr anchor="t" rtlCol="false" tIns="0" lIns="0" bIns="0" rIns="0">
            <a:spAutoFit/>
          </a:bodyPr>
          <a:lstStyle/>
          <a:p>
            <a:pPr algn="ctr">
              <a:lnSpc>
                <a:spcPts val="4200"/>
              </a:lnSpc>
            </a:pPr>
            <a:r>
              <a:rPr lang="en-US" sz="4078">
                <a:solidFill>
                  <a:srgbClr val="FFFFFF"/>
                </a:solidFill>
                <a:latin typeface="Futura"/>
                <a:ea typeface="Futura"/>
                <a:cs typeface="Futura"/>
                <a:sym typeface="Futura"/>
              </a:rPr>
              <a:t>•Problem Overview: Our challenge was to</a:t>
            </a:r>
            <a:r>
              <a:rPr lang="en-US" b="true" sz="4078" i="true">
                <a:solidFill>
                  <a:srgbClr val="FFFFFF"/>
                </a:solidFill>
                <a:latin typeface="Futura Bold Italics"/>
                <a:ea typeface="Futura Bold Italics"/>
                <a:cs typeface="Futura Bold Italics"/>
                <a:sym typeface="Futura Bold Italics"/>
              </a:rPr>
              <a:t>" model the relationship between climate change and gender inequality, and propose a solution that promotes equality and action to support sustainable development for all."</a:t>
            </a:r>
          </a:p>
          <a:p>
            <a:pPr algn="ctr">
              <a:lnSpc>
                <a:spcPts val="420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D8BA4"/>
        </a:solidFill>
      </p:bgPr>
    </p:bg>
    <p:spTree>
      <p:nvGrpSpPr>
        <p:cNvPr id="1" name=""/>
        <p:cNvGrpSpPr/>
        <p:nvPr/>
      </p:nvGrpSpPr>
      <p:grpSpPr>
        <a:xfrm>
          <a:off x="0" y="0"/>
          <a:ext cx="0" cy="0"/>
          <a:chOff x="0" y="0"/>
          <a:chExt cx="0" cy="0"/>
        </a:xfrm>
      </p:grpSpPr>
      <p:sp>
        <p:nvSpPr>
          <p:cNvPr name="Freeform 2" id="2"/>
          <p:cNvSpPr/>
          <p:nvPr/>
        </p:nvSpPr>
        <p:spPr>
          <a:xfrm flipH="false" flipV="false" rot="0">
            <a:off x="203975" y="-2401"/>
            <a:ext cx="3257695" cy="3115171"/>
          </a:xfrm>
          <a:custGeom>
            <a:avLst/>
            <a:gdLst/>
            <a:ahLst/>
            <a:cxnLst/>
            <a:rect r="r" b="b" t="t" l="l"/>
            <a:pathLst>
              <a:path h="3115171" w="3257695">
                <a:moveTo>
                  <a:pt x="0" y="0"/>
                </a:moveTo>
                <a:lnTo>
                  <a:pt x="3257695" y="0"/>
                </a:lnTo>
                <a:lnTo>
                  <a:pt x="3257695" y="3115172"/>
                </a:lnTo>
                <a:lnTo>
                  <a:pt x="0" y="3115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9755" y="1526610"/>
            <a:ext cx="16230600" cy="1150445"/>
          </a:xfrm>
          <a:prstGeom prst="rect">
            <a:avLst/>
          </a:prstGeom>
        </p:spPr>
        <p:txBody>
          <a:bodyPr anchor="t" rtlCol="false" tIns="0" lIns="0" bIns="0" rIns="0">
            <a:spAutoFit/>
          </a:bodyPr>
          <a:lstStyle/>
          <a:p>
            <a:pPr algn="ctr">
              <a:lnSpc>
                <a:spcPts val="7632"/>
              </a:lnSpc>
              <a:spcBef>
                <a:spcPct val="0"/>
              </a:spcBef>
            </a:pPr>
            <a:r>
              <a:rPr lang="en-US" sz="7410">
                <a:solidFill>
                  <a:srgbClr val="FFFFFF"/>
                </a:solidFill>
                <a:latin typeface="Funtastic"/>
                <a:ea typeface="Funtastic"/>
                <a:cs typeface="Funtastic"/>
                <a:sym typeface="Funtastic"/>
              </a:rPr>
              <a:t>OUR SOLUTION</a:t>
            </a:r>
          </a:p>
        </p:txBody>
      </p:sp>
      <p:sp>
        <p:nvSpPr>
          <p:cNvPr name="TextBox 4" id="4"/>
          <p:cNvSpPr txBox="true"/>
          <p:nvPr/>
        </p:nvSpPr>
        <p:spPr>
          <a:xfrm rot="0">
            <a:off x="2916958" y="3103246"/>
            <a:ext cx="13803875" cy="6732253"/>
          </a:xfrm>
          <a:prstGeom prst="rect">
            <a:avLst/>
          </a:prstGeom>
        </p:spPr>
        <p:txBody>
          <a:bodyPr anchor="t" rtlCol="false" tIns="0" lIns="0" bIns="0" rIns="0">
            <a:spAutoFit/>
          </a:bodyPr>
          <a:lstStyle/>
          <a:p>
            <a:pPr algn="ctr">
              <a:lnSpc>
                <a:spcPts val="2634"/>
              </a:lnSpc>
            </a:pPr>
            <a:r>
              <a:rPr lang="en-US" sz="2558">
                <a:solidFill>
                  <a:srgbClr val="FFFFFF"/>
                </a:solidFill>
                <a:latin typeface="Futura"/>
                <a:ea typeface="Futura"/>
                <a:cs typeface="Futura"/>
                <a:sym typeface="Futura"/>
              </a:rPr>
              <a:t>•Key features of the technology used: We used tools such as “DSSAT(Decision SupportSytem for Agritechnology Transfer),HOMER Pro(Hybrid Optimization of Multiple Energy Resources), Community-Based Early Warning Systems(EWS), Online Advocay Platforms(Change.org), and Social Media Campaign Tools (Hootsuite)” to design a solution that:</a:t>
            </a:r>
          </a:p>
          <a:p>
            <a:pPr algn="ctr">
              <a:lnSpc>
                <a:spcPts val="2634"/>
              </a:lnSpc>
            </a:pPr>
          </a:p>
          <a:p>
            <a:pPr algn="ctr">
              <a:lnSpc>
                <a:spcPts val="2634"/>
              </a:lnSpc>
            </a:pPr>
            <a:r>
              <a:rPr lang="en-US" sz="2558">
                <a:solidFill>
                  <a:srgbClr val="FFFFFF"/>
                </a:solidFill>
                <a:latin typeface="Futura"/>
                <a:ea typeface="Futura"/>
                <a:cs typeface="Futura"/>
                <a:sym typeface="Futura"/>
              </a:rPr>
              <a:t>I.Promotes Gender Resilient Livelihoods: By implementing climate-smart agriculture and renewable energy solutions, the project can forcus on training women in sustainable practices while engaging men to challenge traditional roles in climate decision-making.</a:t>
            </a:r>
          </a:p>
          <a:p>
            <a:pPr algn="ctr">
              <a:lnSpc>
                <a:spcPts val="2634"/>
              </a:lnSpc>
            </a:pPr>
          </a:p>
          <a:p>
            <a:pPr algn="ctr">
              <a:lnSpc>
                <a:spcPts val="2634"/>
              </a:lnSpc>
            </a:pPr>
            <a:r>
              <a:rPr lang="en-US" sz="2558">
                <a:solidFill>
                  <a:srgbClr val="FFFFFF"/>
                </a:solidFill>
                <a:latin typeface="Futura"/>
                <a:ea typeface="Futura"/>
                <a:cs typeface="Futura"/>
                <a:sym typeface="Futura"/>
              </a:rPr>
              <a:t>II.Strengthens Climate Adaptation for women: Introduce community based early-warning systems and disaster preparedness programs that actively involve women in decision making and response strategies</a:t>
            </a:r>
          </a:p>
          <a:p>
            <a:pPr algn="ctr">
              <a:lnSpc>
                <a:spcPts val="2634"/>
              </a:lnSpc>
            </a:pPr>
          </a:p>
          <a:p>
            <a:pPr algn="ctr">
              <a:lnSpc>
                <a:spcPts val="2634"/>
              </a:lnSpc>
            </a:pPr>
            <a:r>
              <a:rPr lang="en-US" sz="2558">
                <a:solidFill>
                  <a:srgbClr val="FFFFFF"/>
                </a:solidFill>
                <a:latin typeface="Futura"/>
                <a:ea typeface="Futura"/>
                <a:cs typeface="Futura"/>
                <a:sym typeface="Futura"/>
              </a:rPr>
              <a:t>III.Increase Access to Climate Finance: Use mobile banking specifically targeting women to fund climate resilient projects such as renewable energy systems or water conservation projects.</a:t>
            </a:r>
          </a:p>
          <a:p>
            <a:pPr algn="ctr">
              <a:lnSpc>
                <a:spcPts val="2634"/>
              </a:lnSpc>
            </a:pPr>
          </a:p>
          <a:p>
            <a:pPr algn="ctr">
              <a:lnSpc>
                <a:spcPts val="2634"/>
              </a:lnSpc>
            </a:pPr>
            <a:r>
              <a:rPr lang="en-US" sz="2558">
                <a:solidFill>
                  <a:srgbClr val="FFFFFF"/>
                </a:solidFill>
                <a:latin typeface="Futura"/>
                <a:ea typeface="Futura"/>
                <a:cs typeface="Futura"/>
                <a:sym typeface="Futura"/>
              </a:rPr>
              <a:t>IV.Advocate for Gender Sensitive Climate Policy: Use advocacy and Geographical Information System(GIS) tools to present data backed arguments for inclusive climate policies, ensuring that women ate represented in decision making processes at local, national and international levels.</a:t>
            </a:r>
          </a:p>
          <a:p>
            <a:pPr algn="ctr">
              <a:lnSpc>
                <a:spcPts val="2634"/>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56476"/>
        </a:solidFill>
      </p:bgPr>
    </p:bg>
    <p:spTree>
      <p:nvGrpSpPr>
        <p:cNvPr id="1" name=""/>
        <p:cNvGrpSpPr/>
        <p:nvPr/>
      </p:nvGrpSpPr>
      <p:grpSpPr>
        <a:xfrm>
          <a:off x="0" y="0"/>
          <a:ext cx="0" cy="0"/>
          <a:chOff x="0" y="0"/>
          <a:chExt cx="0" cy="0"/>
        </a:xfrm>
      </p:grpSpPr>
      <p:grpSp>
        <p:nvGrpSpPr>
          <p:cNvPr name="Group 2" id="2"/>
          <p:cNvGrpSpPr/>
          <p:nvPr/>
        </p:nvGrpSpPr>
        <p:grpSpPr>
          <a:xfrm rot="0">
            <a:off x="2751050" y="3083660"/>
            <a:ext cx="14218092" cy="4918488"/>
            <a:chOff x="0" y="0"/>
            <a:chExt cx="4419965" cy="1529006"/>
          </a:xfrm>
        </p:grpSpPr>
        <p:sp>
          <p:nvSpPr>
            <p:cNvPr name="Freeform 3" id="3"/>
            <p:cNvSpPr/>
            <p:nvPr/>
          </p:nvSpPr>
          <p:spPr>
            <a:xfrm flipH="false" flipV="false" rot="0">
              <a:off x="0" y="0"/>
              <a:ext cx="4419965" cy="1529006"/>
            </a:xfrm>
            <a:custGeom>
              <a:avLst/>
              <a:gdLst/>
              <a:ahLst/>
              <a:cxnLst/>
              <a:rect r="r" b="b" t="t" l="l"/>
              <a:pathLst>
                <a:path h="1529006" w="4419965">
                  <a:moveTo>
                    <a:pt x="27770" y="0"/>
                  </a:moveTo>
                  <a:lnTo>
                    <a:pt x="4392195" y="0"/>
                  </a:lnTo>
                  <a:cubicBezTo>
                    <a:pt x="4407532" y="0"/>
                    <a:pt x="4419965" y="12433"/>
                    <a:pt x="4419965" y="27770"/>
                  </a:cubicBezTo>
                  <a:lnTo>
                    <a:pt x="4419965" y="1501236"/>
                  </a:lnTo>
                  <a:cubicBezTo>
                    <a:pt x="4419965" y="1516573"/>
                    <a:pt x="4407532" y="1529006"/>
                    <a:pt x="4392195" y="1529006"/>
                  </a:cubicBezTo>
                  <a:lnTo>
                    <a:pt x="27770" y="1529006"/>
                  </a:lnTo>
                  <a:cubicBezTo>
                    <a:pt x="12433" y="1529006"/>
                    <a:pt x="0" y="1516573"/>
                    <a:pt x="0" y="1501236"/>
                  </a:cubicBezTo>
                  <a:lnTo>
                    <a:pt x="0" y="27770"/>
                  </a:lnTo>
                  <a:cubicBezTo>
                    <a:pt x="0" y="12433"/>
                    <a:pt x="12433" y="0"/>
                    <a:pt x="27770" y="0"/>
                  </a:cubicBezTo>
                  <a:close/>
                </a:path>
              </a:pathLst>
            </a:custGeom>
            <a:solidFill>
              <a:srgbClr val="CBE1ED"/>
            </a:solidFill>
          </p:spPr>
        </p:sp>
        <p:sp>
          <p:nvSpPr>
            <p:cNvPr name="TextBox 4" id="4"/>
            <p:cNvSpPr txBox="true"/>
            <p:nvPr/>
          </p:nvSpPr>
          <p:spPr>
            <a:xfrm>
              <a:off x="0" y="-38100"/>
              <a:ext cx="4419965" cy="1567106"/>
            </a:xfrm>
            <a:prstGeom prst="rect">
              <a:avLst/>
            </a:prstGeom>
          </p:spPr>
          <p:txBody>
            <a:bodyPr anchor="ctr" rtlCol="false" tIns="50800" lIns="50800" bIns="50800" rIns="50800"/>
            <a:lstStyle/>
            <a:p>
              <a:pPr algn="ctr">
                <a:lnSpc>
                  <a:spcPts val="2660"/>
                </a:lnSpc>
              </a:pPr>
            </a:p>
          </p:txBody>
        </p:sp>
      </p:grpSp>
      <p:sp>
        <p:nvSpPr>
          <p:cNvPr name="Freeform 5" id="5"/>
          <p:cNvSpPr/>
          <p:nvPr/>
        </p:nvSpPr>
        <p:spPr>
          <a:xfrm flipH="false" flipV="false" rot="0">
            <a:off x="573057" y="509240"/>
            <a:ext cx="1857079" cy="3222697"/>
          </a:xfrm>
          <a:custGeom>
            <a:avLst/>
            <a:gdLst/>
            <a:ahLst/>
            <a:cxnLst/>
            <a:rect r="r" b="b" t="t" l="l"/>
            <a:pathLst>
              <a:path h="3222697" w="1857079">
                <a:moveTo>
                  <a:pt x="0" y="0"/>
                </a:moveTo>
                <a:lnTo>
                  <a:pt x="1857079" y="0"/>
                </a:lnTo>
                <a:lnTo>
                  <a:pt x="1857079" y="3222697"/>
                </a:lnTo>
                <a:lnTo>
                  <a:pt x="0" y="32226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842486" y="592779"/>
            <a:ext cx="11496012" cy="1659798"/>
          </a:xfrm>
          <a:prstGeom prst="rect">
            <a:avLst/>
          </a:prstGeom>
        </p:spPr>
        <p:txBody>
          <a:bodyPr anchor="t" rtlCol="false" tIns="0" lIns="0" bIns="0" rIns="0">
            <a:spAutoFit/>
          </a:bodyPr>
          <a:lstStyle/>
          <a:p>
            <a:pPr algn="l">
              <a:lnSpc>
                <a:spcPts val="11022"/>
              </a:lnSpc>
            </a:pPr>
            <a:r>
              <a:rPr lang="en-US" sz="10701" u="sng">
                <a:solidFill>
                  <a:srgbClr val="FFFFFF"/>
                </a:solidFill>
                <a:latin typeface="Funtastic"/>
                <a:ea typeface="Funtastic"/>
                <a:cs typeface="Funtastic"/>
                <a:sym typeface="Funtastic"/>
              </a:rPr>
              <a:t>WHY IT MATTERS</a:t>
            </a:r>
          </a:p>
        </p:txBody>
      </p:sp>
      <p:sp>
        <p:nvSpPr>
          <p:cNvPr name="TextBox 7" id="7"/>
          <p:cNvSpPr txBox="true"/>
          <p:nvPr/>
        </p:nvSpPr>
        <p:spPr>
          <a:xfrm rot="0">
            <a:off x="3056781" y="3712887"/>
            <a:ext cx="13606631" cy="4055600"/>
          </a:xfrm>
          <a:prstGeom prst="rect">
            <a:avLst/>
          </a:prstGeom>
        </p:spPr>
        <p:txBody>
          <a:bodyPr anchor="t" rtlCol="false" tIns="0" lIns="0" bIns="0" rIns="0">
            <a:spAutoFit/>
          </a:bodyPr>
          <a:lstStyle/>
          <a:p>
            <a:pPr algn="ctr">
              <a:lnSpc>
                <a:spcPts val="3939"/>
              </a:lnSpc>
            </a:pPr>
            <a:r>
              <a:rPr lang="en-US" sz="3825">
                <a:solidFill>
                  <a:srgbClr val="000000"/>
                </a:solidFill>
                <a:latin typeface="Futura"/>
                <a:ea typeface="Futura"/>
                <a:cs typeface="Futura"/>
                <a:sym typeface="Futura"/>
              </a:rPr>
              <a:t>•Real-World Impact:  </a:t>
            </a:r>
          </a:p>
          <a:p>
            <a:pPr algn="ctr">
              <a:lnSpc>
                <a:spcPts val="3939"/>
              </a:lnSpc>
            </a:pPr>
            <a:r>
              <a:rPr lang="en-US" sz="3825">
                <a:solidFill>
                  <a:srgbClr val="000000"/>
                </a:solidFill>
                <a:latin typeface="Futura"/>
                <a:ea typeface="Futura"/>
                <a:cs typeface="Futura"/>
                <a:sym typeface="Futura"/>
              </a:rPr>
              <a:t>"By intergrating data collection, modelling, and solution oriented tools, this approach ensures that the relationship between climate change and gender inequality is fully understood , and that gender sensitive solutions are proposed, implemented, and sustainedfor long-term climate resilience and equality"</a:t>
            </a:r>
          </a:p>
          <a:p>
            <a:pPr algn="ctr">
              <a:lnSpc>
                <a:spcPts val="393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DAGStJBV-vw</dc:identifier>
  <dcterms:modified xsi:type="dcterms:W3CDTF">2011-08-01T06:04:30Z</dcterms:modified>
  <cp:revision>1</cp:revision>
  <dc:title>MIAN TECH</dc:title>
</cp:coreProperties>
</file>