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22"/>
  </p:notesMasterIdLst>
  <p:sldIdLst>
    <p:sldId id="256" r:id="rId3"/>
    <p:sldId id="257" r:id="rId4"/>
    <p:sldId id="258" r:id="rId5"/>
    <p:sldId id="259" r:id="rId6"/>
    <p:sldId id="260" r:id="rId7"/>
    <p:sldId id="41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416" r:id="rId18"/>
    <p:sldId id="270" r:id="rId19"/>
    <p:sldId id="271" r:id="rId20"/>
    <p:sldId id="272" r:id="rId21"/>
    <p:sldId id="273" r:id="rId22"/>
    <p:sldId id="39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94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9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419" r:id="rId71"/>
    <p:sldId id="323" r:id="rId72"/>
    <p:sldId id="324" r:id="rId73"/>
    <p:sldId id="325" r:id="rId74"/>
    <p:sldId id="326" r:id="rId75"/>
    <p:sldId id="327" r:id="rId76"/>
    <p:sldId id="410" r:id="rId77"/>
    <p:sldId id="398" r:id="rId78"/>
    <p:sldId id="399" r:id="rId79"/>
    <p:sldId id="400" r:id="rId80"/>
    <p:sldId id="401" r:id="rId81"/>
    <p:sldId id="402" r:id="rId82"/>
    <p:sldId id="403" r:id="rId83"/>
    <p:sldId id="408" r:id="rId84"/>
    <p:sldId id="404" r:id="rId85"/>
    <p:sldId id="405" r:id="rId86"/>
    <p:sldId id="406" r:id="rId87"/>
    <p:sldId id="407" r:id="rId88"/>
    <p:sldId id="411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412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413" r:id="rId108"/>
    <p:sldId id="338" r:id="rId109"/>
    <p:sldId id="339" r:id="rId110"/>
    <p:sldId id="417" r:id="rId111"/>
    <p:sldId id="340" r:id="rId112"/>
    <p:sldId id="341" r:id="rId113"/>
    <p:sldId id="418" r:id="rId114"/>
    <p:sldId id="342" r:id="rId115"/>
    <p:sldId id="343" r:id="rId116"/>
    <p:sldId id="344" r:id="rId117"/>
    <p:sldId id="414" r:id="rId118"/>
    <p:sldId id="345" r:id="rId119"/>
    <p:sldId id="379" r:id="rId120"/>
    <p:sldId id="367" r:id="rId121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roid Sans"/>
        <a:cs typeface="Droid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1911" autoAdjust="0"/>
  </p:normalViewPr>
  <p:slideViewPr>
    <p:cSldViewPr snapToGrid="0">
      <p:cViewPr>
        <p:scale>
          <a:sx n="100" d="100"/>
          <a:sy n="100" d="100"/>
        </p:scale>
        <p:origin x="-744" y="-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2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3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4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5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16263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16262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38" name="Rectangle 3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46625" cy="3546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110" name="Rectangle 3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11775" cy="426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16263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16262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081DCCDA-707F-46B1-9D7C-55A0C2FC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74FDA58-E358-48A1-B054-C70A8CC2893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180B06-515D-4EC5-BAD5-D2918F5033A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8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8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8DE0F0-E74D-4166-BC3F-E97BD95CC80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0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0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81E76B-E319-443B-A943-06B2B2E08F9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1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1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6160DA-83DB-4B06-9E7C-F7F19BC3384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2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2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014202-48B5-44CB-9F3C-5996BC14BAE1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3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3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8B25AB-D08E-436F-A13E-25E8D17F4D7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4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4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A6488E-515A-497D-8A08-F0BB69B016E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5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836385-453E-488D-A16F-8EFAFA6AA06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6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6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F6EA25-2F98-45A8-ABED-E5B16AE5BB7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7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7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056D81-F6F3-4461-81E5-F21C566799E1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8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8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1527AE-D994-4C6B-AF22-72A5B697908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109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39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9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8EEE68-ECE5-4E8D-A3DE-2B224ED10A36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9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9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5E77AA-9D91-4657-B740-06030754E30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0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0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ADF5E1-5783-4679-9216-7F1F6498A1C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1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1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84CC20-4D9B-425A-8C4A-464A7D18686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2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2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12AF12-E77B-476B-BC03-EAEDB4A12A66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3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3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0DDFB5-A426-4435-8A2B-4F873FEC68F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4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4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FA85C8-4859-482D-979B-167EC06DE1E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5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DDEB0AB-9004-4A99-86FC-A5CA85A2324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6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6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999C4F-DB7A-440A-86F5-F8A5168C9E7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7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7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234366-3E21-4765-B08C-C4F55B9F0AD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8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8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lIns="90000" tIns="46800" rIns="90000" bIns="4680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latin typeface="Times New Roman" pitchFamily="18" charset="0"/>
                <a:ea typeface="Droid Sans"/>
                <a:cs typeface="Droid Sans"/>
              </a:rPr>
              <a:t>The resukts show how much of the loss id due</a:t>
            </a: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61D303-39E2-482F-B913-FA07F5ABB34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119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49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9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91DCA4-2517-4066-B2DE-23761B603AF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0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0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A4E4BE-0D64-42D2-A635-9400AC5CB26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1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1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40AC2C-AF6F-4514-BF3F-C63BC027B85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6A6A5B-B142-4458-8272-C0D8D30A0F8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3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416018-F47A-46B3-932E-137DE2ECD41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4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4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DB9EB5-B744-4734-9D0B-D75FBB61795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5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5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7F80CC-0068-4B22-BBF1-5BFAE011A51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6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6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AD63DB-A12F-448E-8CF1-5C8E585EFF3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19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7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7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F00691-C7F1-4DD2-BB41-B681B42AA2D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0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0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7B4A3B-532F-44BF-8457-4085CAAE1FD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8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8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44C669-B077-454A-8589-FB99ABBF1A1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49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9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62687A-2854-46A7-8164-30126054E93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0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0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590D7D-ECFD-48FD-B6E6-DB516FD6ECF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1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1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7A9B80-FA4A-4567-B1DA-16D5C878C56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2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2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8831DD-BED6-40A8-A749-4112ED5AAFB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3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4C9F34F-617F-4443-8A27-1C51E9EEA92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4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4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09E5EF-7AB9-40A6-9380-D03E95D6A61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5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5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311BA8-12A0-466C-B3DA-75ADC18887C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6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6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033F6D-13DD-428E-BF1C-406E13BA35F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29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7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7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A2BD84-6263-4926-B18E-1BE0525247C1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1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1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C2241B-5785-45FB-81E7-5DF4A722B8E6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8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8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2D416E-806F-41AA-967E-FBBDFF2EBA7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59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9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505421-A578-40DF-A801-7460EE98BCC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0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0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A8FACE-BD77-4AB9-AF5D-80FEE1B8598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1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1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B56F27-7FD6-46B0-9E25-918AC11EE61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2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2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9F0ED0-78FF-45C9-9939-CBD277AD376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3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A32455-D39B-4FE5-93E1-C97409669B8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4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4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D43443-B545-499E-9F0D-58F1685BC15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5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5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887BA0-5452-481A-BC00-51D5870D25B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6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6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8C92EB-CBDE-43B3-8D94-65B75C603FE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39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7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7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BC0D86-8EBA-445A-B919-7507BA2C502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2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2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DD4C7F-185B-4AB5-B657-6BEB4AB70E9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8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8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C35237-FBE5-415E-8CBE-104A3A46A3A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69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9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D2CAAF-804D-4D9E-A577-73321ABF148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1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1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D3D519-0722-4893-8D1D-7FB2F02CF084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2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2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E1B633-51B9-49AC-B205-598ABC50CA0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3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3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45903C-1977-4D2E-A56F-6215250D80A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4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FD440E-7CE1-456A-8030-54F7AC21A0D6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5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5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580976-8845-4316-BDAD-5714C7F8C30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6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6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85E158-9881-47F9-A03F-172FBCD3D8D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7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7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209039-EFB5-467E-B07F-3A17149E203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49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8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8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21F25F-0C12-4DFB-8223-AC922413DD7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3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E44B06-A1C6-4491-83AE-29A45CFF88B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79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9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2DB156-DD9E-4E2F-A141-1F502E8F405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0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0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EF74F4-2C15-4F67-9812-19248665568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1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1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5F5189-D10E-4B0A-99EE-BE0EEB081C8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2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2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1F7BFE-17B8-4C15-837A-61DFCC44092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3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3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5C6850-DF9D-4093-9897-2FFBB7E323C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4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D55AA6-C22D-41AA-A031-3CE0D43FE5F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5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5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282233-67D1-4D76-88C9-5C72D49F5454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6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6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98EDEB-1D1E-44EE-8A07-CB44DB15596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7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7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EC8968-048F-4B93-9A4B-1F4B984AF4B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59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8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8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733D3C3-A64D-4D9F-A7AE-0EE0BD67F48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1817E0-B337-4D00-93CB-DB974C4BC54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89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9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CC94A3-8560-4968-A2DB-4B5E36E3F58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24E370-559C-433A-A2FE-9385BAC166E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1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1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EAE74D-D7F3-48E5-B69E-5359F70642E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2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2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C120EE-D4D2-4E7B-BF59-7550B219BD7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3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3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D29FAF-2CFB-49D4-A7C7-952CC2E30AC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4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C8B15B-EDCE-46AE-8B44-8F1D8B75F1D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5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A15D2-61A3-44FC-819C-BC7B57FBA75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6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6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612A4F-5182-4798-B947-D9A7599F166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7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7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30910C6-ED06-41F5-BC25-02ABCD8EE49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69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8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8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44559A-96CE-43CE-873D-9211B51A488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49BB97-94D0-4FEB-BA41-20C63E3AF38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99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42B72F-5114-406E-96E8-005F97B9FDF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0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0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200283-E680-4B6A-9908-9EAC56BD2A0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1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1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F64E65-7853-4E37-9ECA-22B3BE32282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2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2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CED344-CAC7-4FE4-88A5-13CE0042310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3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3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4F6F96-F55E-4965-B1D8-A2A1547EE7A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4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2BA3F4-5495-444A-AD82-E976E7D8CB37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5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5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4D07D5-71A9-4BED-8DB8-3E8BC86D02C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6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6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E4E941-857F-44A4-9C11-CED4A53FE74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7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7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7E8C9A-57D7-4D75-8922-B330B1561C98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79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8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8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9E9166-D202-4D2B-9A5A-71CFE39139C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14709F-45C7-4B38-9A58-5E136D6EA4B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09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9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739E1B-92CC-4D3D-854C-167E7C77861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0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0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C08CD6-5C5F-47E2-A3D2-5B1CE86CE6A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1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1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B23ABF-B3B7-4960-8356-650F9DD6B1D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2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2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ADF8D1-20A7-4F66-8AB4-821CC52C4FCB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4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4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8F106B-DDAD-4058-A41C-3ECDE66CA17E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5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17D6C4-3E26-40CD-9C8A-7F9941B7DD5D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6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6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3C93DD-8F92-44CC-BEBF-980FA4D28B41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7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7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5CA95A-36CE-468D-AF65-B4F93E9108F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8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8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5DF939-4DC2-47E2-A012-1A92BDC0A8D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89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19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9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64343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41DB6D-A047-44D1-94FE-B529B7115C2F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137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7D0551-22E7-4C64-A5A2-B9DDC75E813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90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0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0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B2A270-20F9-4096-B7AD-6BB7A5494AB3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91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1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1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lIns="90000" tIns="46800" rIns="90000" bIns="4680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latin typeface="Times New Roman" pitchFamily="18" charset="0"/>
                <a:ea typeface="Droid Sans"/>
                <a:cs typeface="Droid Sans"/>
              </a:rPr>
              <a:t>Emphasize diversity </a:t>
            </a:r>
            <a:r>
              <a:rPr lang="en-US" smtClean="0">
                <a:latin typeface="Wingdings" pitchFamily="2" charset="2"/>
                <a:ea typeface="Droid Sans"/>
                <a:cs typeface="Droid Sans"/>
              </a:rPr>
              <a:t></a:t>
            </a:r>
            <a:r>
              <a:rPr lang="en-US" smtClean="0">
                <a:latin typeface="Times New Roman" pitchFamily="18" charset="0"/>
                <a:ea typeface="Droid Sans"/>
                <a:cs typeface="Droid Sans"/>
              </a:rPr>
              <a:t> slope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5514C4-1FE0-4BE3-9737-C9665027415A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92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2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2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89745A-D045-42AF-9D4D-58DC68005892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93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3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3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84B0F9-D472-4305-BDFD-AE2A0FB16C4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94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4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4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982B73-C76E-4AFA-AA21-A2910F037109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95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5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96EAB0-F05A-4E8F-BAF5-C6E74DEA7F4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96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6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6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0503B5-512C-4ACA-88F8-C4AA7077D54C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97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7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7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83FB10-0753-4D62-A4A4-A4645E662100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98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8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8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4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D08C41-61EC-43A4-8F51-E74045EED875}" type="slidenum">
              <a:rPr lang="en-US" smtClean="0">
                <a:latin typeface="Times New Roman" pitchFamily="18" charset="0"/>
                <a:ea typeface="Droid Sans"/>
                <a:cs typeface="DejaVu Sans" pitchFamily="34" charset="0"/>
              </a:rPr>
              <a:pPr/>
              <a:t>99</a:t>
            </a:fld>
            <a:endParaRPr lang="en-US" smtClean="0">
              <a:latin typeface="Times New Roman" pitchFamily="18" charset="0"/>
              <a:ea typeface="Droid Sans"/>
              <a:cs typeface="DejaVu Sans" pitchFamily="34" charset="0"/>
            </a:endParaRPr>
          </a:p>
        </p:txBody>
      </p:sp>
      <p:sp>
        <p:nvSpPr>
          <p:cNvPr id="229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9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02DF1-7109-41D9-899D-19FC149337C4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8FE3-AB63-40CB-AE26-F9F4E81BC48F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04800"/>
            <a:ext cx="2043112" cy="5070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80113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AFFBC-E346-498D-AF3E-FCA94CA7A61F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18425" cy="860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11613" cy="3927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7413" y="1447800"/>
            <a:ext cx="4011612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97413" y="3487738"/>
            <a:ext cx="4011612" cy="1887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62418-F520-4500-A92B-5C9B9E1ACA56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19538" cy="3927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604963"/>
            <a:ext cx="3921125" cy="3927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292975" y="6399213"/>
            <a:ext cx="1851025" cy="4587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D7AB-91A3-4F8A-A396-EE293D7EA5BC}" type="slidenum">
              <a:rPr lang="en-US"/>
              <a:pPr>
                <a:defRPr/>
              </a:pPr>
              <a:t>‹#›</a:t>
            </a:fld>
            <a:r>
              <a:rPr lang="en-US" dirty="0"/>
              <a:t>/119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296150" y="6257925"/>
            <a:ext cx="12287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A2FC650E-7322-4257-B2B5-A580EA9BD7BE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chemeClr val="tx1"/>
                </a:solidFill>
              </a:rPr>
              <a:t> /119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1604963"/>
            <a:ext cx="2108200" cy="3927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173788" cy="3927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324725" y="6381750"/>
            <a:ext cx="11525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Slide2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1728788"/>
            <a:ext cx="7718425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BC24-160E-413E-A25D-B180DBD46E81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11613" cy="3927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447800"/>
            <a:ext cx="4011612" cy="3927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88889-5409-40B5-A0F1-95CEC9D76D2E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0A399-F807-454E-B384-45D37CFC1771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66C05-8717-42AF-A9EB-4545D6A671EE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4310-52E9-4881-9DA5-0DDD15D8C9F9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D9D3-B483-4FAB-A5CD-1C275F5A020C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4D139-48A1-4AF3-81F2-06BC495A6B4D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18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75625" cy="392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100" y="6477000"/>
            <a:ext cx="18510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324600"/>
            <a:ext cx="39084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477000"/>
            <a:ext cx="18510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4E958EA-EB71-4112-A457-1B6A35AAD085}" type="slidenum">
              <a:rPr lang="en-US"/>
              <a:pPr>
                <a:defRPr/>
              </a:pPr>
              <a:t>‹#›</a:t>
            </a:fld>
            <a:r>
              <a:rPr lang="en-US"/>
              <a:t>/84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228600" y="1371600"/>
            <a:ext cx="8716963" cy="4953000"/>
          </a:xfrm>
          <a:prstGeom prst="roundRect">
            <a:avLst>
              <a:gd name="adj" fmla="val 9880"/>
            </a:avLst>
          </a:prstGeom>
          <a:noFill/>
          <a:ln w="2556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8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1728788"/>
            <a:ext cx="7718425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7993063" cy="392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9" r:id="rId9"/>
    <p:sldLayoutId id="2147483696" r:id="rId10"/>
    <p:sldLayoutId id="2147483697" r:id="rId11"/>
    <p:sldLayoutId id="2147483700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3366"/>
          </a:solidFill>
          <a:latin typeface="Times New Roman" pitchFamily="16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62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file:///\\..\..\..\..\..\..\..\..\..\..\..\..\..\..\..\..\..\..\..\..\..\..\..\..\..\..\..\..\..\..\..\..\..\..\..\..\..\..\..\..\..\..\..\..\..\..\..\..\..\..\..\..\..\..\..\..\..\..\..\..\..\..\..\..\..\..\..\..\..\..\%20http:\www.inference.phy.cam.ac.uk\mackay\codes\alist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erence.phy.cam.ac.uk/mackay/codes/alist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8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9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69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2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79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80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561975"/>
            <a:ext cx="7772400" cy="19224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Guided Tour of CML,</a:t>
            </a:r>
            <a:br>
              <a:rPr lang="en-US" smtClean="0"/>
            </a:br>
            <a:r>
              <a:rPr lang="en-US" smtClean="0"/>
              <a:t>the Coded Modulation Library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214813" y="3009900"/>
            <a:ext cx="4516437" cy="2828925"/>
          </a:xfrm>
        </p:spPr>
        <p:txBody>
          <a:bodyPr lIns="90000" tIns="46800" rIns="90000" bIns="46800"/>
          <a:lstStyle/>
          <a:p>
            <a:pPr marL="0" indent="0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 smtClean="0"/>
              <a:t>last updated on</a:t>
            </a:r>
          </a:p>
          <a:p>
            <a:pPr marL="0" indent="0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 smtClean="0"/>
              <a:t>**March. 27, 2013</a:t>
            </a:r>
          </a:p>
          <a:p>
            <a:pPr marL="0" indent="0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2000" dirty="0" smtClean="0"/>
          </a:p>
          <a:p>
            <a:pPr marL="0" indent="0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 smtClean="0"/>
              <a:t>Matthew </a:t>
            </a:r>
            <a:r>
              <a:rPr lang="en-US" sz="2000" dirty="0" err="1" smtClean="0"/>
              <a:t>Valenti</a:t>
            </a:r>
            <a:r>
              <a:rPr lang="en-US" sz="2000" dirty="0" smtClean="0"/>
              <a:t> **and Terry </a:t>
            </a:r>
            <a:r>
              <a:rPr lang="en-US" sz="2000" dirty="0" err="1" smtClean="0"/>
              <a:t>Ferrett</a:t>
            </a:r>
            <a:endParaRPr lang="en-US" sz="2000" dirty="0" smtClean="0"/>
          </a:p>
          <a:p>
            <a:pPr marL="0" indent="0" eaLnBrk="1" hangingPunct="1">
              <a:spcBef>
                <a:spcPts val="45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 smtClean="0"/>
              <a:t>Iterative Solutions</a:t>
            </a:r>
          </a:p>
          <a:p>
            <a:pPr marL="0" indent="0" eaLnBrk="1" hangingPunct="1">
              <a:spcBef>
                <a:spcPts val="45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 smtClean="0"/>
              <a:t>and West Virginia University</a:t>
            </a:r>
          </a:p>
          <a:p>
            <a:pPr marL="0" indent="0" eaLnBrk="1" hangingPunct="1">
              <a:spcBef>
                <a:spcPts val="45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 smtClean="0"/>
              <a:t>Morgantown, WV 26506-6109</a:t>
            </a:r>
          </a:p>
          <a:p>
            <a:pPr marL="0" indent="0" eaLnBrk="1" hangingPunct="1">
              <a:spcBef>
                <a:spcPts val="450"/>
              </a:spcBef>
              <a:buClrTx/>
              <a:buSzPct val="80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 smtClean="0"/>
              <a:t>mvalenti@wvu.edu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WebCML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WebCML is a new initiative sponsored by NASA and NSF.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Idea is to upload simulation parameters to a website and hit a “simulate” button.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Simulation begins on the webserver.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webserver will divide the simulation into multiple jobs which are sent to a grid computer.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Results can be retrieved while simulation is running and once it has completed.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grid is comprised of ordinary desktop computers.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grid compute engine is a screen saver.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Kicks in only when computer is idle.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Users of WebCML are encouraged to donate their organizations computers to the grid.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7999-0808-400E-AA30-1EBF8CAA32DD}" type="slidenum">
              <a:rPr lang="en-US"/>
              <a:pPr>
                <a:defRPr/>
              </a:pPr>
              <a:t>10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Digital Network Coding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952750" y="5773738"/>
            <a:ext cx="37385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Tx Phase 2 - Block Diagram</a:t>
            </a:r>
          </a:p>
        </p:txBody>
      </p:sp>
      <p:pic>
        <p:nvPicPr>
          <p:cNvPr id="1095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425" y="1381125"/>
            <a:ext cx="6858000" cy="425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2377B-CC53-456D-81A8-FD42C8DD3FA7}" type="slidenum">
              <a:rPr lang="en-US" smtClean="0"/>
              <a:pPr>
                <a:defRPr/>
              </a:pPr>
              <a:t>100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Digital Network Coding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86725" cy="5032375"/>
          </a:xfrm>
        </p:spPr>
        <p:txBody>
          <a:bodyPr/>
          <a:lstStyle/>
          <a:p>
            <a:pPr indent="-30797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CML DNC Implementation [2]</a:t>
            </a:r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Topology:  Two-way Relay Channel</a:t>
            </a:r>
            <a:br>
              <a:rPr lang="en-US" smtClean="0"/>
            </a:br>
            <a:endParaRPr lang="en-US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Network encoding scheme at relay.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Exclusive-or</a:t>
            </a:r>
            <a:br>
              <a:rPr lang="en-US" sz="1800" smtClean="0"/>
            </a:br>
            <a:endParaRPr lang="en-US" sz="1800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Demodulation scheme at relay which performs network encoding.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Noncoherent FSK</a:t>
            </a:r>
            <a:br>
              <a:rPr lang="en-US" sz="1800" smtClean="0"/>
            </a:br>
            <a:endParaRPr lang="en-US" sz="1800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Demodulator producing soft-output channel observations suitable for capacity-approaching iterative decoding.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Codes supported: Turbo and LDPC</a:t>
            </a:r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224338" y="2940050"/>
          <a:ext cx="1006475" cy="282575"/>
        </p:xfrm>
        <a:graphic>
          <a:graphicData uri="http://schemas.openxmlformats.org/presentationml/2006/ole">
            <p:oleObj spid="_x0000_s26626" r:id="rId4" imgW="678960" imgH="201600" progId="Equation.3">
              <p:embed/>
            </p:oleObj>
          </a:graphicData>
        </a:graphic>
      </p:graphicFrame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17538" y="5873750"/>
            <a:ext cx="8408987" cy="606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[2] M. C. Valenti, D. Torrieri, and T. Ferrett, “Noncoherent physical-layer network coding using binary CPFSK modulation,” Proc. IEEE Military Commun. Conf., Oct. 2009.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8D4D8-8A99-4627-9422-6233803F9602}" type="slidenum">
              <a:rPr lang="en-US" smtClean="0"/>
              <a:pPr>
                <a:defRPr/>
              </a:pPr>
              <a:t>101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Digital Network Coding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86725" cy="4732338"/>
          </a:xfrm>
        </p:spPr>
        <p:txBody>
          <a:bodyPr/>
          <a:lstStyle/>
          <a:p>
            <a:pPr indent="-30797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CML DNC Performance Simulation</a:t>
            </a:r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Compute relay error rate as a function of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Modulation order  {2, 4, 8, 16 …}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Channel Type  {Rayleigh, AWGN}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Channel State Information  {full, partial, none}</a:t>
            </a:r>
          </a:p>
          <a:p>
            <a:pPr marL="2255838" lvl="2" indent="-427038"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Channel code  {Turbo, LDPC}</a:t>
            </a:r>
            <a:br>
              <a:rPr lang="en-US" sz="1800" smtClean="0"/>
            </a:br>
            <a:endParaRPr lang="en-US" sz="1800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137C9-0FE0-449B-828B-CA260C009810}" type="slidenum">
              <a:rPr lang="en-US" smtClean="0"/>
              <a:pPr>
                <a:defRPr/>
              </a:pPr>
              <a:t>102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DNC Simulation Example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Scenario: DncTwrc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    Record: 1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sim_type = 'uncoded'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topology = 'twrc'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twrc_param.protocol = 'dnc'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twrc_param.energy_ratio = 1   % sources use same Tx energy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modulation = 'FSK'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mod_order = 4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channel = 'Rayleigh'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csi_flag = 1  % Partial CSI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SNR = [ 0 : 0.5 : 50 ]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7D8EC-50A1-4C41-90FA-DB8AD5215AEC}" type="slidenum">
              <a:rPr lang="en-US"/>
              <a:pPr>
                <a:defRPr/>
              </a:pPr>
              <a:t>103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DNC Simulation Example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b="1" smtClean="0"/>
              <a:t>User Simulation Steps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Start MATLAB and initialize CML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CmlStartup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Execute DNC simulation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CmlSimulate('DncTwrc', 1)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Plot results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CmlPlot('DncTwrc', 1)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63DCF-A8AB-4C4C-AD11-D9018A4C8756}" type="slidenum">
              <a:rPr lang="en-US"/>
              <a:pPr>
                <a:defRPr/>
              </a:pPr>
              <a:t>104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DNC Simulation Example</a:t>
            </a:r>
          </a:p>
        </p:txBody>
      </p:sp>
      <p:pic>
        <p:nvPicPr>
          <p:cNvPr id="1136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1565275"/>
            <a:ext cx="5486400" cy="464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E87A2-0773-47B6-B9C8-1704D1E39A3F}" type="slidenum">
              <a:rPr lang="en-US"/>
              <a:pPr>
                <a:defRPr/>
              </a:pPr>
              <a:t>105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error rate of digital network coding for non-channel-coded 4-FSK in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540EC-EE56-4A5A-82D4-77C4EFE74449}" type="slidenum">
              <a:rPr lang="en-US"/>
              <a:pPr>
                <a:defRPr/>
              </a:pPr>
              <a:t>106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Main Program Flow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CmlSimulate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ReadScenario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Runs SingleRead for each record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Performs sanity check on sim_param structure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Initializes or restores the sim_state structure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each record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SingleSimulate if a simulation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Otherwise, runs one of the analysis functions:</a:t>
            </a:r>
          </a:p>
          <a:p>
            <a:pPr marL="1546225" lvl="3" indent="-17462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CalculateThroughput</a:t>
            </a:r>
          </a:p>
          <a:p>
            <a:pPr marL="1546225" lvl="3" indent="-17462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CalculateMinSNR</a:t>
            </a:r>
          </a:p>
          <a:p>
            <a:pPr marL="1546225" lvl="3" indent="-17462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CalculateMinSNRvsB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40F4-EA76-4DBD-85AC-5A8875193F72}" type="slidenum">
              <a:rPr lang="en-US"/>
              <a:pPr>
                <a:defRPr/>
              </a:pPr>
              <a:t>107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SingleSimulate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Seeds random number generator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Branches into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SimulateMod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For uncoded, coded, and bloutage point-to-point channel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SimulateTwrc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For uncoded, coded, two-way relay channel</a:t>
            </a: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SimulateUGI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For a blocklength-constrained outage simulation with unconstrained Gaussian input.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SimulateCapacity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SimulateCapacityTwrc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SimulateOutage</a:t>
            </a:r>
            <a:endParaRPr lang="en-US" sz="180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42DF8-B5C4-43ED-B8CB-89D60AF9D4F1}" type="slidenum">
              <a:rPr lang="en-US"/>
              <a:pPr>
                <a:defRPr/>
              </a:pPr>
              <a:t>108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SimulateMod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/>
          </a:p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/>
              <a:t>Main subfunctions (coded/uncoded) cases: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CmlEncode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CmlChannel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CmlDecode</a:t>
            </a:r>
          </a:p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/>
              <a:t>For bloutage, replace CmlDecode with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Somap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capacity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51B79-A110-4689-9022-4F2E214F2A8A}" type="slidenum">
              <a:rPr lang="en-US"/>
              <a:pPr>
                <a:defRPr/>
              </a:pPr>
              <a:t>109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Getting Started with CML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Download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www.iterativesolutions.com/download.htm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Decompress downloaded archive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Root directory will be ./cml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About simulation databases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large database of previous simulation results is available.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Unzip each database and place each extracted directory into the ./cml/output directory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About C-mex files.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C-mex files are compiled for PC computers.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unix and mac computers, must compile.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Within matlab, cd to ./cml/source and type “make”.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E80FB-3E67-4539-B684-2F66E84FABE9}" type="slidenum">
              <a:rPr lang="en-US"/>
              <a:pPr>
                <a:defRPr/>
              </a:pPr>
              <a:t>11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SimulateTwrc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/>
          </a:p>
          <a:p>
            <a:pPr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/>
              <a:t>Main subfunctions (coded/uncoded) cases: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CmlEncode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CmlTwrcRelayChannel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CmlTwrcRelayComputeSymbolLh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CmlInitSomap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CmlTwrcRelaySomap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/>
              <a:t>CmlTwrcRelayDecode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E6764-293A-4652-9163-C716396CB298}" type="slidenum">
              <a:rPr lang="en-US"/>
              <a:pPr>
                <a:defRPr/>
              </a:pPr>
              <a:t>110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SimulateCapacity</a:t>
            </a:r>
          </a:p>
        </p:txBody>
      </p:sp>
      <p:sp>
        <p:nvSpPr>
          <p:cNvPr id="1157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r>
              <a:rPr lang="en-US" dirty="0" smtClean="0"/>
              <a:t>Operates like </a:t>
            </a:r>
            <a:r>
              <a:rPr lang="en-US" dirty="0" err="1" smtClean="0"/>
              <a:t>SimulateMod</a:t>
            </a:r>
            <a:r>
              <a:rPr lang="en-US" dirty="0" smtClean="0"/>
              <a:t> with </a:t>
            </a:r>
            <a:r>
              <a:rPr lang="en-US" dirty="0" err="1" smtClean="0"/>
              <a:t>sim_type</a:t>
            </a:r>
            <a:r>
              <a:rPr lang="en-US" dirty="0" smtClean="0"/>
              <a:t> = ‘</a:t>
            </a:r>
            <a:r>
              <a:rPr lang="en-US" dirty="0" err="1" smtClean="0"/>
              <a:t>bloutage</a:t>
            </a:r>
            <a:r>
              <a:rPr lang="en-US" dirty="0" smtClean="0"/>
              <a:t>’</a:t>
            </a:r>
          </a:p>
          <a:p>
            <a:pPr marL="688975" lvl="1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r>
              <a:rPr lang="en-US" dirty="0" smtClean="0"/>
              <a:t>However, instead of comparing MI of each codeword against the rate, keeps a running average of MI.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Times New Roman" pitchFamily="18" charset="0"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endParaRPr lang="en-US" dirty="0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r>
              <a:rPr lang="en-US" dirty="0" smtClean="0"/>
              <a:t>In case of exit simulation, computes detector and decoder mutual information characteristics</a:t>
            </a:r>
          </a:p>
          <a:p>
            <a:pPr marL="288925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  <a:defRPr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0A1F0-617D-446E-88FE-C4C5B9EA3546}" type="slidenum">
              <a:rPr lang="en-US"/>
              <a:pPr>
                <a:defRPr/>
              </a:pPr>
              <a:t>111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SimulateCapacityTwrc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Similar to SimulateTwrc but computes mutual information at output of detector and Somap rather than error rates</a:t>
            </a:r>
            <a:br>
              <a:rPr lang="en-US" smtClean="0"/>
            </a:b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In case of exit simulation, computes detector and decoder mutual information characteristic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C0AA6-1FFA-4CBD-AEDC-CB2F62C414C8}" type="slidenum">
              <a:rPr lang="en-US"/>
              <a:pPr>
                <a:defRPr/>
              </a:pPr>
              <a:t>112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SimulateOutage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Randomly generates SNR for each block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Performs table lookup to get MI from SNR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Compares MI against threshold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5E10C-3E81-46BD-981F-540CBDFEF8C3}" type="slidenum">
              <a:rPr lang="en-US"/>
              <a:pPr>
                <a:defRPr/>
              </a:pPr>
              <a:t>113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Times New Roman" pitchFamily="18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CML overview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What is it?  How to set it up and get started?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Uncoded modulation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Simulate uncoded BPSK and QAM in AWGN and Rayleigh fading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Coded modulation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Simulate a turbo code from UMTS 25.212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Ergodic (Shannon) capacity analysis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Determine the modulation constrained capacity of BPSK and QAM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Outage analysis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Determine the outage probability over block fading channels.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Clr>
                <a:srgbClr val="A0A0A0"/>
              </a:buClr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>
                <a:solidFill>
                  <a:srgbClr val="A0A0A0"/>
                </a:solidFill>
              </a:rPr>
              <a:t>Determine the outage probability of finite-length codes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>
                <a:solidFill>
                  <a:srgbClr val="A0A0A0"/>
                </a:solidFill>
              </a:rPr>
              <a:t>The internals of CML</a:t>
            </a:r>
            <a:r>
              <a:rPr lang="en-US" sz="1800" smtClean="0"/>
              <a:t> </a:t>
            </a:r>
          </a:p>
          <a:p>
            <a:pPr marL="327025" indent="-3270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Arial" pitchFamily="34" charset="0"/>
              <a:buAutoNum type="arabicPeriod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800" smtClean="0"/>
              <a:t>Throughput calculation</a:t>
            </a:r>
          </a:p>
          <a:p>
            <a:pPr marL="746125" lvl="1" indent="-288925" eaLnBrk="1" hangingPunct="1">
              <a:lnSpc>
                <a:spcPct val="90000"/>
              </a:lnSpc>
              <a:spcBef>
                <a:spcPts val="400"/>
              </a:spcBef>
              <a:buFont typeface="Times New Roman" pitchFamily="18" charset="0"/>
              <a:buChar char="•"/>
              <a:tabLst>
                <a:tab pos="327025" algn="l"/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</a:tabLst>
            </a:pPr>
            <a:r>
              <a:rPr lang="en-US" sz="1600" smtClean="0"/>
              <a:t>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FA676-93F5-4580-9830-831BAEB6BF6C}" type="slidenum">
              <a:rPr lang="en-US"/>
              <a:pPr>
                <a:defRPr/>
              </a:pPr>
              <a:t>114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Hybrid-ARQ</a:t>
            </a:r>
            <a:br>
              <a:rPr lang="en-US" sz="3600" smtClean="0"/>
            </a:br>
            <a:r>
              <a:rPr lang="en-US" sz="3600" smtClean="0"/>
              <a:t>(Caire and Tunnineti 2001)</a:t>
            </a:r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382000" cy="502920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Once              the codeword can be decoded with high reliability.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Therefore, why continue to transmit any more blocks?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With hybrid-ARQ, the idea is to request retransmissions until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With hybrid-ARQ, outages can be avoided.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issue then becomes one of latency and throughput.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27656" name="Rectangle 3"/>
          <p:cNvSpPr>
            <a:spLocks noChangeArrowheads="1"/>
          </p:cNvSpPr>
          <p:nvPr/>
        </p:nvSpPr>
        <p:spPr bwMode="auto">
          <a:xfrm>
            <a:off x="19812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30480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58" name="Rectangle 5"/>
          <p:cNvSpPr>
            <a:spLocks noChangeArrowheads="1"/>
          </p:cNvSpPr>
          <p:nvPr/>
        </p:nvSpPr>
        <p:spPr bwMode="auto">
          <a:xfrm>
            <a:off x="41148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59" name="Rectangle 6"/>
          <p:cNvSpPr>
            <a:spLocks noChangeArrowheads="1"/>
          </p:cNvSpPr>
          <p:nvPr/>
        </p:nvSpPr>
        <p:spPr bwMode="auto">
          <a:xfrm>
            <a:off x="51816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60" name="Rectangle 7"/>
          <p:cNvSpPr>
            <a:spLocks noChangeArrowheads="1"/>
          </p:cNvSpPr>
          <p:nvPr/>
        </p:nvSpPr>
        <p:spPr bwMode="auto">
          <a:xfrm>
            <a:off x="62484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7661" name="Text Box 8"/>
          <p:cNvSpPr txBox="1">
            <a:spLocks noChangeArrowheads="1"/>
          </p:cNvSpPr>
          <p:nvPr/>
        </p:nvSpPr>
        <p:spPr bwMode="auto">
          <a:xfrm>
            <a:off x="1933575" y="3287713"/>
            <a:ext cx="1144588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b=1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 = log(1+</a:t>
            </a: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662" name="Text Box 9"/>
          <p:cNvSpPr txBox="1">
            <a:spLocks noChangeArrowheads="1"/>
          </p:cNvSpPr>
          <p:nvPr/>
        </p:nvSpPr>
        <p:spPr bwMode="auto">
          <a:xfrm>
            <a:off x="33480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b=2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63" name="Text Box 10"/>
          <p:cNvSpPr txBox="1">
            <a:spLocks noChangeArrowheads="1"/>
          </p:cNvSpPr>
          <p:nvPr/>
        </p:nvSpPr>
        <p:spPr bwMode="auto">
          <a:xfrm>
            <a:off x="44148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b=3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64" name="Text Box 11"/>
          <p:cNvSpPr txBox="1">
            <a:spLocks noChangeArrowheads="1"/>
          </p:cNvSpPr>
          <p:nvPr/>
        </p:nvSpPr>
        <p:spPr bwMode="auto">
          <a:xfrm>
            <a:off x="5481638" y="3292475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b=4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65" name="Text Box 12"/>
          <p:cNvSpPr txBox="1">
            <a:spLocks noChangeArrowheads="1"/>
          </p:cNvSpPr>
          <p:nvPr/>
        </p:nvSpPr>
        <p:spPr bwMode="auto">
          <a:xfrm>
            <a:off x="65484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b=5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5</a:t>
            </a:r>
          </a:p>
        </p:txBody>
      </p:sp>
      <p:graphicFrame>
        <p:nvGraphicFramePr>
          <p:cNvPr id="27650" name="Object 13"/>
          <p:cNvGraphicFramePr>
            <a:graphicFrameLocks noChangeAspect="1"/>
          </p:cNvGraphicFramePr>
          <p:nvPr/>
        </p:nvGraphicFramePr>
        <p:xfrm>
          <a:off x="1600200" y="1443038"/>
          <a:ext cx="774700" cy="385762"/>
        </p:xfrm>
        <a:graphic>
          <a:graphicData uri="http://schemas.openxmlformats.org/presentationml/2006/ole">
            <p:oleObj spid="_x0000_s27650" r:id="rId4" imgW="459000" imgH="224280" progId="Equation.3">
              <p:embed/>
            </p:oleObj>
          </a:graphicData>
        </a:graphic>
      </p:graphicFrame>
      <p:graphicFrame>
        <p:nvGraphicFramePr>
          <p:cNvPr id="27651" name="Object 14"/>
          <p:cNvGraphicFramePr>
            <a:graphicFrameLocks noChangeAspect="1"/>
          </p:cNvGraphicFramePr>
          <p:nvPr/>
        </p:nvGraphicFramePr>
        <p:xfrm>
          <a:off x="7835900" y="2133600"/>
          <a:ext cx="774700" cy="385763"/>
        </p:xfrm>
        <a:graphic>
          <a:graphicData uri="http://schemas.openxmlformats.org/presentationml/2006/ole">
            <p:oleObj spid="_x0000_s27651" r:id="rId5" imgW="459000" imgH="224280" progId="Equation.3">
              <p:embed/>
            </p:oleObj>
          </a:graphicData>
        </a:graphic>
      </p:graphicFrame>
      <p:graphicFrame>
        <p:nvGraphicFramePr>
          <p:cNvPr id="27652" name="Object 15"/>
          <p:cNvGraphicFramePr>
            <a:graphicFrameLocks noChangeAspect="1"/>
          </p:cNvGraphicFramePr>
          <p:nvPr/>
        </p:nvGraphicFramePr>
        <p:xfrm>
          <a:off x="1676400" y="3856038"/>
          <a:ext cx="6159500" cy="2005012"/>
        </p:xfrm>
        <a:graphic>
          <a:graphicData uri="http://schemas.openxmlformats.org/presentationml/2006/ole">
            <p:oleObj spid="_x0000_s27652" r:id="rId6" imgW="5689440" imgH="3576240" progId="Excel.Sheet.8">
              <p:embed/>
            </p:oleObj>
          </a:graphicData>
        </a:graphic>
      </p:graphicFrame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1600200" y="4865688"/>
            <a:ext cx="6235700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068388" y="4724400"/>
            <a:ext cx="300037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2205038" y="5867400"/>
            <a:ext cx="50720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 NACK             NACK              ACK            {Wasted transmissions}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A6B9C-4576-43D5-8EAA-598AD7A702EF}" type="slidenum">
              <a:rPr lang="en-US" smtClean="0"/>
              <a:pPr>
                <a:defRPr/>
              </a:pPr>
              <a:t>115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error rate of digital network coding for non-channel-coded 4-FSK in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CD009-A622-4977-922B-2B2B22FC80CB}" type="slidenum">
              <a:rPr lang="en-US"/>
              <a:pPr>
                <a:defRPr/>
              </a:pPr>
              <a:t>116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Latency and Throughput</a:t>
            </a:r>
            <a:br>
              <a:rPr lang="en-US" sz="3600" smtClean="0"/>
            </a:br>
            <a:r>
              <a:rPr lang="en-US" sz="3600" smtClean="0"/>
              <a:t>of Hybrid-ARQ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With hybrid-ARQ B is now a random variable.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average </a:t>
            </a:r>
            <a:r>
              <a:rPr lang="en-US" b="1" i="1" smtClean="0">
                <a:solidFill>
                  <a:srgbClr val="0000FF"/>
                </a:solidFill>
              </a:rPr>
              <a:t>latency</a:t>
            </a:r>
            <a:r>
              <a:rPr lang="en-US" smtClean="0"/>
              <a:t> is proportional to E[B].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average </a:t>
            </a:r>
            <a:r>
              <a:rPr lang="en-US" b="1" i="1" smtClean="0">
                <a:solidFill>
                  <a:srgbClr val="0000FF"/>
                </a:solidFill>
              </a:rPr>
              <a:t>throughput </a:t>
            </a:r>
            <a:r>
              <a:rPr lang="en-US" smtClean="0"/>
              <a:t>is inversely proportional to E[B].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Often, there is a practical upper limit on B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Rateless coding (e.g. Raptor codes) can allow B</a:t>
            </a:r>
            <a:r>
              <a:rPr lang="en-US" baseline="-25000" smtClean="0"/>
              <a:t>max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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An example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HSDPA: High-speed downlink packet access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16-QAM and QPSK modulation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UMTS turbo code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HSET-1/2/3 from TS 25.101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</a:t>
            </a:r>
            <a:r>
              <a:rPr lang="en-US" baseline="-25000" smtClean="0"/>
              <a:t>max</a:t>
            </a:r>
            <a:r>
              <a:rPr lang="en-US" smtClean="0"/>
              <a:t> =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AC02-B471-4888-85E3-297332C0278D}" type="slidenum">
              <a:rPr lang="en-US"/>
              <a:pPr>
                <a:defRPr/>
              </a:pPr>
              <a:t>117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1"/>
          <p:cNvGrpSpPr>
            <a:grpSpLocks/>
          </p:cNvGrpSpPr>
          <p:nvPr/>
        </p:nvGrpSpPr>
        <p:grpSpPr bwMode="auto">
          <a:xfrm>
            <a:off x="307975" y="376238"/>
            <a:ext cx="8066088" cy="6361112"/>
            <a:chOff x="194" y="237"/>
            <a:chExt cx="5081" cy="4007"/>
          </a:xfrm>
        </p:grpSpPr>
        <p:sp>
          <p:nvSpPr>
            <p:cNvPr id="125956" name="Line 2"/>
            <p:cNvSpPr>
              <a:spLocks noChangeShapeType="1"/>
            </p:cNvSpPr>
            <p:nvPr/>
          </p:nvSpPr>
          <p:spPr bwMode="auto">
            <a:xfrm>
              <a:off x="751" y="327"/>
              <a:ext cx="441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57" name="Freeform 3"/>
            <p:cNvSpPr>
              <a:spLocks noChangeArrowheads="1"/>
            </p:cNvSpPr>
            <p:nvPr/>
          </p:nvSpPr>
          <p:spPr bwMode="auto">
            <a:xfrm>
              <a:off x="751" y="327"/>
              <a:ext cx="4417" cy="3485"/>
            </a:xfrm>
            <a:custGeom>
              <a:avLst/>
              <a:gdLst>
                <a:gd name="T0" fmla="*/ 0 w 380"/>
                <a:gd name="T1" fmla="*/ 434810 h 312"/>
                <a:gd name="T2" fmla="*/ 596783 w 380"/>
                <a:gd name="T3" fmla="*/ 434810 h 312"/>
                <a:gd name="T4" fmla="*/ 596783 w 380"/>
                <a:gd name="T5" fmla="*/ 0 h 312"/>
                <a:gd name="T6" fmla="*/ 0 60000 65536"/>
                <a:gd name="T7" fmla="*/ 0 60000 65536"/>
                <a:gd name="T8" fmla="*/ 0 60000 65536"/>
                <a:gd name="T9" fmla="*/ 0 w 380"/>
                <a:gd name="T10" fmla="*/ 0 h 312"/>
                <a:gd name="T11" fmla="*/ 380 w 38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312">
                  <a:moveTo>
                    <a:pt x="0" y="312"/>
                  </a:moveTo>
                  <a:lnTo>
                    <a:pt x="380" y="312"/>
                  </a:lnTo>
                  <a:lnTo>
                    <a:pt x="380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5958" name="Line 4"/>
            <p:cNvSpPr>
              <a:spLocks noChangeShapeType="1"/>
            </p:cNvSpPr>
            <p:nvPr/>
          </p:nvSpPr>
          <p:spPr bwMode="auto">
            <a:xfrm flipV="1">
              <a:off x="751" y="293"/>
              <a:ext cx="0" cy="355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59" name="Line 5"/>
            <p:cNvSpPr>
              <a:spLocks noChangeShapeType="1"/>
            </p:cNvSpPr>
            <p:nvPr/>
          </p:nvSpPr>
          <p:spPr bwMode="auto">
            <a:xfrm>
              <a:off x="751" y="3846"/>
              <a:ext cx="441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0" name="Line 6"/>
            <p:cNvSpPr>
              <a:spLocks noChangeShapeType="1"/>
            </p:cNvSpPr>
            <p:nvPr/>
          </p:nvSpPr>
          <p:spPr bwMode="auto">
            <a:xfrm flipV="1">
              <a:off x="751" y="293"/>
              <a:ext cx="0" cy="355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1" name="Line 7"/>
            <p:cNvSpPr>
              <a:spLocks noChangeShapeType="1"/>
            </p:cNvSpPr>
            <p:nvPr/>
          </p:nvSpPr>
          <p:spPr bwMode="auto">
            <a:xfrm flipV="1">
              <a:off x="751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Line 8"/>
            <p:cNvSpPr>
              <a:spLocks noChangeShapeType="1"/>
            </p:cNvSpPr>
            <p:nvPr/>
          </p:nvSpPr>
          <p:spPr bwMode="auto">
            <a:xfrm>
              <a:off x="751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3" name="Rectangle 9"/>
            <p:cNvSpPr>
              <a:spLocks noChangeArrowheads="1"/>
            </p:cNvSpPr>
            <p:nvPr/>
          </p:nvSpPr>
          <p:spPr bwMode="auto">
            <a:xfrm>
              <a:off x="614" y="3880"/>
              <a:ext cx="207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-10</a:t>
              </a:r>
            </a:p>
          </p:txBody>
        </p:sp>
        <p:sp>
          <p:nvSpPr>
            <p:cNvPr id="125964" name="Line 10"/>
            <p:cNvSpPr>
              <a:spLocks noChangeShapeType="1"/>
            </p:cNvSpPr>
            <p:nvPr/>
          </p:nvSpPr>
          <p:spPr bwMode="auto">
            <a:xfrm flipV="1">
              <a:off x="1301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5" name="Line 11"/>
            <p:cNvSpPr>
              <a:spLocks noChangeShapeType="1"/>
            </p:cNvSpPr>
            <p:nvPr/>
          </p:nvSpPr>
          <p:spPr bwMode="auto">
            <a:xfrm>
              <a:off x="1301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Rectangle 12"/>
            <p:cNvSpPr>
              <a:spLocks noChangeArrowheads="1"/>
            </p:cNvSpPr>
            <p:nvPr/>
          </p:nvSpPr>
          <p:spPr bwMode="auto">
            <a:xfrm>
              <a:off x="1209" y="3880"/>
              <a:ext cx="127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-5</a:t>
              </a:r>
            </a:p>
          </p:txBody>
        </p:sp>
        <p:sp>
          <p:nvSpPr>
            <p:cNvPr id="125967" name="Line 13"/>
            <p:cNvSpPr>
              <a:spLocks noChangeShapeType="1"/>
            </p:cNvSpPr>
            <p:nvPr/>
          </p:nvSpPr>
          <p:spPr bwMode="auto">
            <a:xfrm flipV="1">
              <a:off x="1865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Line 14"/>
            <p:cNvSpPr>
              <a:spLocks noChangeShapeType="1"/>
            </p:cNvSpPr>
            <p:nvPr/>
          </p:nvSpPr>
          <p:spPr bwMode="auto">
            <a:xfrm>
              <a:off x="1865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9" name="Rectangle 15"/>
            <p:cNvSpPr>
              <a:spLocks noChangeArrowheads="1"/>
            </p:cNvSpPr>
            <p:nvPr/>
          </p:nvSpPr>
          <p:spPr bwMode="auto">
            <a:xfrm>
              <a:off x="1820" y="3880"/>
              <a:ext cx="7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25970" name="Line 16"/>
            <p:cNvSpPr>
              <a:spLocks noChangeShapeType="1"/>
            </p:cNvSpPr>
            <p:nvPr/>
          </p:nvSpPr>
          <p:spPr bwMode="auto">
            <a:xfrm flipV="1">
              <a:off x="2412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Line 17"/>
            <p:cNvSpPr>
              <a:spLocks noChangeShapeType="1"/>
            </p:cNvSpPr>
            <p:nvPr/>
          </p:nvSpPr>
          <p:spPr bwMode="auto">
            <a:xfrm>
              <a:off x="2412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Rectangle 18"/>
            <p:cNvSpPr>
              <a:spLocks noChangeArrowheads="1"/>
            </p:cNvSpPr>
            <p:nvPr/>
          </p:nvSpPr>
          <p:spPr bwMode="auto">
            <a:xfrm>
              <a:off x="2371" y="3880"/>
              <a:ext cx="7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25973" name="Line 19"/>
            <p:cNvSpPr>
              <a:spLocks noChangeShapeType="1"/>
            </p:cNvSpPr>
            <p:nvPr/>
          </p:nvSpPr>
          <p:spPr bwMode="auto">
            <a:xfrm flipV="1">
              <a:off x="2973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Line 20"/>
            <p:cNvSpPr>
              <a:spLocks noChangeShapeType="1"/>
            </p:cNvSpPr>
            <p:nvPr/>
          </p:nvSpPr>
          <p:spPr bwMode="auto">
            <a:xfrm>
              <a:off x="2973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Rectangle 21"/>
            <p:cNvSpPr>
              <a:spLocks noChangeArrowheads="1"/>
            </p:cNvSpPr>
            <p:nvPr/>
          </p:nvSpPr>
          <p:spPr bwMode="auto">
            <a:xfrm>
              <a:off x="2889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125976" name="Line 22"/>
            <p:cNvSpPr>
              <a:spLocks noChangeShapeType="1"/>
            </p:cNvSpPr>
            <p:nvPr/>
          </p:nvSpPr>
          <p:spPr bwMode="auto">
            <a:xfrm flipV="1">
              <a:off x="3523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7" name="Line 23"/>
            <p:cNvSpPr>
              <a:spLocks noChangeShapeType="1"/>
            </p:cNvSpPr>
            <p:nvPr/>
          </p:nvSpPr>
          <p:spPr bwMode="auto">
            <a:xfrm>
              <a:off x="3523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Rectangle 24"/>
            <p:cNvSpPr>
              <a:spLocks noChangeArrowheads="1"/>
            </p:cNvSpPr>
            <p:nvPr/>
          </p:nvSpPr>
          <p:spPr bwMode="auto">
            <a:xfrm>
              <a:off x="3439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125979" name="Line 25"/>
            <p:cNvSpPr>
              <a:spLocks noChangeShapeType="1"/>
            </p:cNvSpPr>
            <p:nvPr/>
          </p:nvSpPr>
          <p:spPr bwMode="auto">
            <a:xfrm flipV="1">
              <a:off x="4087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Line 26"/>
            <p:cNvSpPr>
              <a:spLocks noChangeShapeType="1"/>
            </p:cNvSpPr>
            <p:nvPr/>
          </p:nvSpPr>
          <p:spPr bwMode="auto">
            <a:xfrm>
              <a:off x="4087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Rectangle 27"/>
            <p:cNvSpPr>
              <a:spLocks noChangeArrowheads="1"/>
            </p:cNvSpPr>
            <p:nvPr/>
          </p:nvSpPr>
          <p:spPr bwMode="auto">
            <a:xfrm>
              <a:off x="4003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125982" name="Line 28"/>
            <p:cNvSpPr>
              <a:spLocks noChangeShapeType="1"/>
            </p:cNvSpPr>
            <p:nvPr/>
          </p:nvSpPr>
          <p:spPr bwMode="auto">
            <a:xfrm flipV="1">
              <a:off x="4639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29"/>
            <p:cNvSpPr>
              <a:spLocks noChangeShapeType="1"/>
            </p:cNvSpPr>
            <p:nvPr/>
          </p:nvSpPr>
          <p:spPr bwMode="auto">
            <a:xfrm>
              <a:off x="4639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Rectangle 30"/>
            <p:cNvSpPr>
              <a:spLocks noChangeArrowheads="1"/>
            </p:cNvSpPr>
            <p:nvPr/>
          </p:nvSpPr>
          <p:spPr bwMode="auto">
            <a:xfrm>
              <a:off x="4550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25</a:t>
              </a:r>
            </a:p>
          </p:txBody>
        </p:sp>
        <p:sp>
          <p:nvSpPr>
            <p:cNvPr id="125985" name="Line 31"/>
            <p:cNvSpPr>
              <a:spLocks noChangeShapeType="1"/>
            </p:cNvSpPr>
            <p:nvPr/>
          </p:nvSpPr>
          <p:spPr bwMode="auto">
            <a:xfrm flipV="1">
              <a:off x="5202" y="3767"/>
              <a:ext cx="0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Line 32"/>
            <p:cNvSpPr>
              <a:spLocks noChangeShapeType="1"/>
            </p:cNvSpPr>
            <p:nvPr/>
          </p:nvSpPr>
          <p:spPr bwMode="auto">
            <a:xfrm>
              <a:off x="5202" y="327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Rectangle 33"/>
            <p:cNvSpPr>
              <a:spLocks noChangeArrowheads="1"/>
            </p:cNvSpPr>
            <p:nvPr/>
          </p:nvSpPr>
          <p:spPr bwMode="auto">
            <a:xfrm>
              <a:off x="5116" y="3880"/>
              <a:ext cx="1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125988" name="Line 34"/>
            <p:cNvSpPr>
              <a:spLocks noChangeShapeType="1"/>
            </p:cNvSpPr>
            <p:nvPr/>
          </p:nvSpPr>
          <p:spPr bwMode="auto">
            <a:xfrm>
              <a:off x="751" y="384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9" name="Line 35"/>
            <p:cNvSpPr>
              <a:spLocks noChangeShapeType="1"/>
            </p:cNvSpPr>
            <p:nvPr/>
          </p:nvSpPr>
          <p:spPr bwMode="auto">
            <a:xfrm flipH="1">
              <a:off x="5118" y="384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0" name="Rectangle 36"/>
            <p:cNvSpPr>
              <a:spLocks noChangeArrowheads="1"/>
            </p:cNvSpPr>
            <p:nvPr/>
          </p:nvSpPr>
          <p:spPr bwMode="auto">
            <a:xfrm>
              <a:off x="611" y="3756"/>
              <a:ext cx="7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25991" name="Line 37"/>
            <p:cNvSpPr>
              <a:spLocks noChangeShapeType="1"/>
            </p:cNvSpPr>
            <p:nvPr/>
          </p:nvSpPr>
          <p:spPr bwMode="auto">
            <a:xfrm>
              <a:off x="751" y="3485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2" name="Line 38"/>
            <p:cNvSpPr>
              <a:spLocks noChangeShapeType="1"/>
            </p:cNvSpPr>
            <p:nvPr/>
          </p:nvSpPr>
          <p:spPr bwMode="auto">
            <a:xfrm flipH="1">
              <a:off x="5118" y="3485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3" name="Rectangle 39"/>
            <p:cNvSpPr>
              <a:spLocks noChangeArrowheads="1"/>
            </p:cNvSpPr>
            <p:nvPr/>
          </p:nvSpPr>
          <p:spPr bwMode="auto">
            <a:xfrm>
              <a:off x="473" y="3395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125994" name="Line 40"/>
            <p:cNvSpPr>
              <a:spLocks noChangeShapeType="1"/>
            </p:cNvSpPr>
            <p:nvPr/>
          </p:nvSpPr>
          <p:spPr bwMode="auto">
            <a:xfrm>
              <a:off x="751" y="313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5" name="Line 41"/>
            <p:cNvSpPr>
              <a:spLocks noChangeShapeType="1"/>
            </p:cNvSpPr>
            <p:nvPr/>
          </p:nvSpPr>
          <p:spPr bwMode="auto">
            <a:xfrm flipH="1">
              <a:off x="5118" y="313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6" name="Rectangle 42"/>
            <p:cNvSpPr>
              <a:spLocks noChangeArrowheads="1"/>
            </p:cNvSpPr>
            <p:nvPr/>
          </p:nvSpPr>
          <p:spPr bwMode="auto">
            <a:xfrm>
              <a:off x="473" y="3045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0.2</a:t>
              </a:r>
            </a:p>
          </p:txBody>
        </p:sp>
        <p:sp>
          <p:nvSpPr>
            <p:cNvPr id="125997" name="Line 43"/>
            <p:cNvSpPr>
              <a:spLocks noChangeShapeType="1"/>
            </p:cNvSpPr>
            <p:nvPr/>
          </p:nvSpPr>
          <p:spPr bwMode="auto">
            <a:xfrm>
              <a:off x="751" y="278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8" name="Line 44"/>
            <p:cNvSpPr>
              <a:spLocks noChangeShapeType="1"/>
            </p:cNvSpPr>
            <p:nvPr/>
          </p:nvSpPr>
          <p:spPr bwMode="auto">
            <a:xfrm flipH="1">
              <a:off x="5118" y="278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9" name="Rectangle 45"/>
            <p:cNvSpPr>
              <a:spLocks noChangeArrowheads="1"/>
            </p:cNvSpPr>
            <p:nvPr/>
          </p:nvSpPr>
          <p:spPr bwMode="auto">
            <a:xfrm>
              <a:off x="473" y="269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0.3</a:t>
              </a:r>
            </a:p>
          </p:txBody>
        </p:sp>
        <p:sp>
          <p:nvSpPr>
            <p:cNvPr id="126000" name="Line 46"/>
            <p:cNvSpPr>
              <a:spLocks noChangeShapeType="1"/>
            </p:cNvSpPr>
            <p:nvPr/>
          </p:nvSpPr>
          <p:spPr bwMode="auto">
            <a:xfrm>
              <a:off x="751" y="243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1" name="Line 47"/>
            <p:cNvSpPr>
              <a:spLocks noChangeShapeType="1"/>
            </p:cNvSpPr>
            <p:nvPr/>
          </p:nvSpPr>
          <p:spPr bwMode="auto">
            <a:xfrm flipH="1">
              <a:off x="5118" y="243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2" name="Rectangle 48"/>
            <p:cNvSpPr>
              <a:spLocks noChangeArrowheads="1"/>
            </p:cNvSpPr>
            <p:nvPr/>
          </p:nvSpPr>
          <p:spPr bwMode="auto">
            <a:xfrm>
              <a:off x="473" y="234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0.4</a:t>
              </a:r>
            </a:p>
          </p:txBody>
        </p:sp>
        <p:sp>
          <p:nvSpPr>
            <p:cNvPr id="126003" name="Line 49"/>
            <p:cNvSpPr>
              <a:spLocks noChangeShapeType="1"/>
            </p:cNvSpPr>
            <p:nvPr/>
          </p:nvSpPr>
          <p:spPr bwMode="auto">
            <a:xfrm>
              <a:off x="751" y="2087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4" name="Line 50"/>
            <p:cNvSpPr>
              <a:spLocks noChangeShapeType="1"/>
            </p:cNvSpPr>
            <p:nvPr/>
          </p:nvSpPr>
          <p:spPr bwMode="auto">
            <a:xfrm flipH="1">
              <a:off x="5118" y="2087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5" name="Rectangle 51"/>
            <p:cNvSpPr>
              <a:spLocks noChangeArrowheads="1"/>
            </p:cNvSpPr>
            <p:nvPr/>
          </p:nvSpPr>
          <p:spPr bwMode="auto">
            <a:xfrm>
              <a:off x="473" y="199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0.5</a:t>
              </a:r>
            </a:p>
          </p:txBody>
        </p:sp>
        <p:sp>
          <p:nvSpPr>
            <p:cNvPr id="126006" name="Line 52"/>
            <p:cNvSpPr>
              <a:spLocks noChangeShapeType="1"/>
            </p:cNvSpPr>
            <p:nvPr/>
          </p:nvSpPr>
          <p:spPr bwMode="auto">
            <a:xfrm>
              <a:off x="751" y="172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7" name="Line 53"/>
            <p:cNvSpPr>
              <a:spLocks noChangeShapeType="1"/>
            </p:cNvSpPr>
            <p:nvPr/>
          </p:nvSpPr>
          <p:spPr bwMode="auto">
            <a:xfrm flipH="1">
              <a:off x="5118" y="172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8" name="Rectangle 54"/>
            <p:cNvSpPr>
              <a:spLocks noChangeArrowheads="1"/>
            </p:cNvSpPr>
            <p:nvPr/>
          </p:nvSpPr>
          <p:spPr bwMode="auto">
            <a:xfrm>
              <a:off x="473" y="163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0.6</a:t>
              </a:r>
            </a:p>
          </p:txBody>
        </p:sp>
        <p:sp>
          <p:nvSpPr>
            <p:cNvPr id="126009" name="Line 55"/>
            <p:cNvSpPr>
              <a:spLocks noChangeShapeType="1"/>
            </p:cNvSpPr>
            <p:nvPr/>
          </p:nvSpPr>
          <p:spPr bwMode="auto">
            <a:xfrm>
              <a:off x="751" y="137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0" name="Line 56"/>
            <p:cNvSpPr>
              <a:spLocks noChangeShapeType="1"/>
            </p:cNvSpPr>
            <p:nvPr/>
          </p:nvSpPr>
          <p:spPr bwMode="auto">
            <a:xfrm flipH="1">
              <a:off x="5118" y="137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1" name="Rectangle 57"/>
            <p:cNvSpPr>
              <a:spLocks noChangeArrowheads="1"/>
            </p:cNvSpPr>
            <p:nvPr/>
          </p:nvSpPr>
          <p:spPr bwMode="auto">
            <a:xfrm>
              <a:off x="473" y="128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0.7</a:t>
              </a:r>
            </a:p>
          </p:txBody>
        </p:sp>
        <p:sp>
          <p:nvSpPr>
            <p:cNvPr id="126012" name="Line 58"/>
            <p:cNvSpPr>
              <a:spLocks noChangeShapeType="1"/>
            </p:cNvSpPr>
            <p:nvPr/>
          </p:nvSpPr>
          <p:spPr bwMode="auto">
            <a:xfrm>
              <a:off x="751" y="1026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3" name="Line 59"/>
            <p:cNvSpPr>
              <a:spLocks noChangeShapeType="1"/>
            </p:cNvSpPr>
            <p:nvPr/>
          </p:nvSpPr>
          <p:spPr bwMode="auto">
            <a:xfrm flipH="1">
              <a:off x="5118" y="1026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4" name="Rectangle 60"/>
            <p:cNvSpPr>
              <a:spLocks noChangeArrowheads="1"/>
            </p:cNvSpPr>
            <p:nvPr/>
          </p:nvSpPr>
          <p:spPr bwMode="auto">
            <a:xfrm>
              <a:off x="473" y="936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0.8</a:t>
              </a:r>
            </a:p>
          </p:txBody>
        </p:sp>
        <p:sp>
          <p:nvSpPr>
            <p:cNvPr id="126015" name="Line 61"/>
            <p:cNvSpPr>
              <a:spLocks noChangeShapeType="1"/>
            </p:cNvSpPr>
            <p:nvPr/>
          </p:nvSpPr>
          <p:spPr bwMode="auto">
            <a:xfrm>
              <a:off x="751" y="677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6" name="Line 62"/>
            <p:cNvSpPr>
              <a:spLocks noChangeShapeType="1"/>
            </p:cNvSpPr>
            <p:nvPr/>
          </p:nvSpPr>
          <p:spPr bwMode="auto">
            <a:xfrm flipH="1">
              <a:off x="5118" y="677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7" name="Rectangle 63"/>
            <p:cNvSpPr>
              <a:spLocks noChangeArrowheads="1"/>
            </p:cNvSpPr>
            <p:nvPr/>
          </p:nvSpPr>
          <p:spPr bwMode="auto">
            <a:xfrm>
              <a:off x="473" y="587"/>
              <a:ext cx="19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0.9</a:t>
              </a:r>
            </a:p>
          </p:txBody>
        </p:sp>
        <p:sp>
          <p:nvSpPr>
            <p:cNvPr id="126018" name="Line 64"/>
            <p:cNvSpPr>
              <a:spLocks noChangeShapeType="1"/>
            </p:cNvSpPr>
            <p:nvPr/>
          </p:nvSpPr>
          <p:spPr bwMode="auto">
            <a:xfrm>
              <a:off x="751" y="327"/>
              <a:ext cx="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9" name="Line 65"/>
            <p:cNvSpPr>
              <a:spLocks noChangeShapeType="1"/>
            </p:cNvSpPr>
            <p:nvPr/>
          </p:nvSpPr>
          <p:spPr bwMode="auto">
            <a:xfrm flipH="1">
              <a:off x="5118" y="327"/>
              <a:ext cx="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0" name="Rectangle 66"/>
            <p:cNvSpPr>
              <a:spLocks noChangeArrowheads="1"/>
            </p:cNvSpPr>
            <p:nvPr/>
          </p:nvSpPr>
          <p:spPr bwMode="auto">
            <a:xfrm>
              <a:off x="611" y="237"/>
              <a:ext cx="7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26021" name="Freeform 67"/>
            <p:cNvSpPr>
              <a:spLocks noChangeArrowheads="1"/>
            </p:cNvSpPr>
            <p:nvPr/>
          </p:nvSpPr>
          <p:spPr bwMode="auto">
            <a:xfrm>
              <a:off x="751" y="327"/>
              <a:ext cx="4417" cy="3485"/>
            </a:xfrm>
            <a:custGeom>
              <a:avLst/>
              <a:gdLst>
                <a:gd name="T0" fmla="*/ 0 w 380"/>
                <a:gd name="T1" fmla="*/ 434810 h 312"/>
                <a:gd name="T2" fmla="*/ 596783 w 380"/>
                <a:gd name="T3" fmla="*/ 434810 h 312"/>
                <a:gd name="T4" fmla="*/ 596783 w 380"/>
                <a:gd name="T5" fmla="*/ 0 h 312"/>
                <a:gd name="T6" fmla="*/ 0 60000 65536"/>
                <a:gd name="T7" fmla="*/ 0 60000 65536"/>
                <a:gd name="T8" fmla="*/ 0 60000 65536"/>
                <a:gd name="T9" fmla="*/ 0 w 380"/>
                <a:gd name="T10" fmla="*/ 0 h 312"/>
                <a:gd name="T11" fmla="*/ 380 w 38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312">
                  <a:moveTo>
                    <a:pt x="0" y="312"/>
                  </a:moveTo>
                  <a:lnTo>
                    <a:pt x="380" y="312"/>
                  </a:lnTo>
                  <a:lnTo>
                    <a:pt x="380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2" name="Line 68"/>
            <p:cNvSpPr>
              <a:spLocks noChangeShapeType="1"/>
            </p:cNvSpPr>
            <p:nvPr/>
          </p:nvSpPr>
          <p:spPr bwMode="auto">
            <a:xfrm flipV="1">
              <a:off x="751" y="293"/>
              <a:ext cx="0" cy="355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3" name="Freeform 69"/>
            <p:cNvSpPr>
              <a:spLocks noChangeArrowheads="1"/>
            </p:cNvSpPr>
            <p:nvPr/>
          </p:nvSpPr>
          <p:spPr bwMode="auto">
            <a:xfrm>
              <a:off x="751" y="327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396 h 3508"/>
                <a:gd name="T4" fmla="*/ 217 w 4458"/>
                <a:gd name="T5" fmla="*/ 3353 h 3508"/>
                <a:gd name="T6" fmla="*/ 319 w 4458"/>
                <a:gd name="T7" fmla="*/ 3276 h 3508"/>
                <a:gd name="T8" fmla="*/ 434 w 4458"/>
                <a:gd name="T9" fmla="*/ 3156 h 3508"/>
                <a:gd name="T10" fmla="*/ 536 w 4458"/>
                <a:gd name="T11" fmla="*/ 3002 h 3508"/>
                <a:gd name="T12" fmla="*/ 650 w 4458"/>
                <a:gd name="T13" fmla="*/ 2793 h 3508"/>
                <a:gd name="T14" fmla="*/ 753 w 4458"/>
                <a:gd name="T15" fmla="*/ 2575 h 3508"/>
                <a:gd name="T16" fmla="*/ 867 w 4458"/>
                <a:gd name="T17" fmla="*/ 2322 h 3508"/>
                <a:gd name="T18" fmla="*/ 970 w 4458"/>
                <a:gd name="T19" fmla="*/ 2081 h 3508"/>
                <a:gd name="T20" fmla="*/ 1084 w 4458"/>
                <a:gd name="T21" fmla="*/ 1863 h 3508"/>
                <a:gd name="T22" fmla="*/ 1187 w 4458"/>
                <a:gd name="T23" fmla="*/ 1654 h 3508"/>
                <a:gd name="T24" fmla="*/ 1301 w 4458"/>
                <a:gd name="T25" fmla="*/ 1457 h 3508"/>
                <a:gd name="T26" fmla="*/ 1404 w 4458"/>
                <a:gd name="T27" fmla="*/ 1303 h 3508"/>
                <a:gd name="T28" fmla="*/ 1518 w 4458"/>
                <a:gd name="T29" fmla="*/ 1140 h 3508"/>
                <a:gd name="T30" fmla="*/ 1621 w 4458"/>
                <a:gd name="T31" fmla="*/ 997 h 3508"/>
                <a:gd name="T32" fmla="*/ 1735 w 4458"/>
                <a:gd name="T33" fmla="*/ 845 h 3508"/>
                <a:gd name="T34" fmla="*/ 1838 w 4458"/>
                <a:gd name="T35" fmla="*/ 724 h 3508"/>
                <a:gd name="T36" fmla="*/ 1952 w 4458"/>
                <a:gd name="T37" fmla="*/ 602 h 3508"/>
                <a:gd name="T38" fmla="*/ 2054 w 4458"/>
                <a:gd name="T39" fmla="*/ 493 h 3508"/>
                <a:gd name="T40" fmla="*/ 2169 w 4458"/>
                <a:gd name="T41" fmla="*/ 428 h 3508"/>
                <a:gd name="T42" fmla="*/ 2271 w 4458"/>
                <a:gd name="T43" fmla="*/ 352 h 3508"/>
                <a:gd name="T44" fmla="*/ 2385 w 4458"/>
                <a:gd name="T45" fmla="*/ 273 h 3508"/>
                <a:gd name="T46" fmla="*/ 2487 w 4458"/>
                <a:gd name="T47" fmla="*/ 231 h 3508"/>
                <a:gd name="T48" fmla="*/ 2601 w 4458"/>
                <a:gd name="T49" fmla="*/ 186 h 3508"/>
                <a:gd name="T50" fmla="*/ 2704 w 4458"/>
                <a:gd name="T51" fmla="*/ 144 h 3508"/>
                <a:gd name="T52" fmla="*/ 2818 w 4458"/>
                <a:gd name="T53" fmla="*/ 121 h 3508"/>
                <a:gd name="T54" fmla="*/ 2921 w 4458"/>
                <a:gd name="T55" fmla="*/ 99 h 3508"/>
                <a:gd name="T56" fmla="*/ 3035 w 4458"/>
                <a:gd name="T57" fmla="*/ 76 h 3508"/>
                <a:gd name="T58" fmla="*/ 3138 w 4458"/>
                <a:gd name="T59" fmla="*/ 53 h 3508"/>
                <a:gd name="T60" fmla="*/ 3252 w 4458"/>
                <a:gd name="T61" fmla="*/ 45 h 3508"/>
                <a:gd name="T62" fmla="*/ 3355 w 4458"/>
                <a:gd name="T63" fmla="*/ 34 h 3508"/>
                <a:gd name="T64" fmla="*/ 3469 w 4458"/>
                <a:gd name="T65" fmla="*/ 23 h 3508"/>
                <a:gd name="T66" fmla="*/ 3572 w 4458"/>
                <a:gd name="T67" fmla="*/ 23 h 3508"/>
                <a:gd name="T68" fmla="*/ 3685 w 4458"/>
                <a:gd name="T69" fmla="*/ 11 h 3508"/>
                <a:gd name="T70" fmla="*/ 3789 w 4458"/>
                <a:gd name="T71" fmla="*/ 11 h 3508"/>
                <a:gd name="T72" fmla="*/ 3902 w 4458"/>
                <a:gd name="T73" fmla="*/ 11 h 3508"/>
                <a:gd name="T74" fmla="*/ 4004 w 4458"/>
                <a:gd name="T75" fmla="*/ 0 h 3508"/>
                <a:gd name="T76" fmla="*/ 4119 w 4458"/>
                <a:gd name="T77" fmla="*/ 0 h 3508"/>
                <a:gd name="T78" fmla="*/ 4221 w 4458"/>
                <a:gd name="T79" fmla="*/ 0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497"/>
                  </a:lnTo>
                  <a:lnTo>
                    <a:pt x="223" y="3452"/>
                  </a:lnTo>
                  <a:lnTo>
                    <a:pt x="328" y="3373"/>
                  </a:lnTo>
                  <a:lnTo>
                    <a:pt x="446" y="3249"/>
                  </a:lnTo>
                  <a:lnTo>
                    <a:pt x="551" y="3091"/>
                  </a:lnTo>
                  <a:lnTo>
                    <a:pt x="668" y="2876"/>
                  </a:lnTo>
                  <a:lnTo>
                    <a:pt x="774" y="2651"/>
                  </a:lnTo>
                  <a:lnTo>
                    <a:pt x="891" y="2391"/>
                  </a:lnTo>
                  <a:lnTo>
                    <a:pt x="997" y="2143"/>
                  </a:lnTo>
                  <a:lnTo>
                    <a:pt x="1114" y="1918"/>
                  </a:lnTo>
                  <a:lnTo>
                    <a:pt x="1220" y="1703"/>
                  </a:lnTo>
                  <a:lnTo>
                    <a:pt x="1337" y="1500"/>
                  </a:lnTo>
                  <a:lnTo>
                    <a:pt x="1443" y="1342"/>
                  </a:lnTo>
                  <a:lnTo>
                    <a:pt x="1560" y="1173"/>
                  </a:lnTo>
                  <a:lnTo>
                    <a:pt x="1666" y="1027"/>
                  </a:lnTo>
                  <a:lnTo>
                    <a:pt x="1783" y="869"/>
                  </a:lnTo>
                  <a:lnTo>
                    <a:pt x="1889" y="745"/>
                  </a:lnTo>
                  <a:lnTo>
                    <a:pt x="2006" y="620"/>
                  </a:lnTo>
                  <a:lnTo>
                    <a:pt x="2111" y="508"/>
                  </a:lnTo>
                  <a:lnTo>
                    <a:pt x="2229" y="440"/>
                  </a:lnTo>
                  <a:lnTo>
                    <a:pt x="2334" y="361"/>
                  </a:lnTo>
                  <a:lnTo>
                    <a:pt x="2452" y="282"/>
                  </a:lnTo>
                  <a:lnTo>
                    <a:pt x="2557" y="237"/>
                  </a:lnTo>
                  <a:lnTo>
                    <a:pt x="2674" y="192"/>
                  </a:lnTo>
                  <a:lnTo>
                    <a:pt x="2780" y="147"/>
                  </a:lnTo>
                  <a:lnTo>
                    <a:pt x="2897" y="124"/>
                  </a:lnTo>
                  <a:lnTo>
                    <a:pt x="3003" y="102"/>
                  </a:lnTo>
                  <a:lnTo>
                    <a:pt x="3120" y="79"/>
                  </a:lnTo>
                  <a:lnTo>
                    <a:pt x="3226" y="56"/>
                  </a:lnTo>
                  <a:lnTo>
                    <a:pt x="3343" y="45"/>
                  </a:lnTo>
                  <a:lnTo>
                    <a:pt x="3449" y="34"/>
                  </a:lnTo>
                  <a:lnTo>
                    <a:pt x="3566" y="23"/>
                  </a:lnTo>
                  <a:lnTo>
                    <a:pt x="3672" y="23"/>
                  </a:lnTo>
                  <a:lnTo>
                    <a:pt x="3789" y="11"/>
                  </a:lnTo>
                  <a:lnTo>
                    <a:pt x="3895" y="11"/>
                  </a:lnTo>
                  <a:lnTo>
                    <a:pt x="4012" y="11"/>
                  </a:lnTo>
                  <a:lnTo>
                    <a:pt x="4117" y="0"/>
                  </a:lnTo>
                  <a:lnTo>
                    <a:pt x="4235" y="0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4" name="Freeform 70"/>
            <p:cNvSpPr>
              <a:spLocks noChangeArrowheads="1"/>
            </p:cNvSpPr>
            <p:nvPr/>
          </p:nvSpPr>
          <p:spPr bwMode="auto">
            <a:xfrm>
              <a:off x="751" y="327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396 h 3508"/>
                <a:gd name="T4" fmla="*/ 217 w 4458"/>
                <a:gd name="T5" fmla="*/ 3353 h 3508"/>
                <a:gd name="T6" fmla="*/ 319 w 4458"/>
                <a:gd name="T7" fmla="*/ 3287 h 3508"/>
                <a:gd name="T8" fmla="*/ 434 w 4458"/>
                <a:gd name="T9" fmla="*/ 3156 h 3508"/>
                <a:gd name="T10" fmla="*/ 536 w 4458"/>
                <a:gd name="T11" fmla="*/ 3013 h 3508"/>
                <a:gd name="T12" fmla="*/ 650 w 4458"/>
                <a:gd name="T13" fmla="*/ 2815 h 3508"/>
                <a:gd name="T14" fmla="*/ 753 w 4458"/>
                <a:gd name="T15" fmla="*/ 2596 h 3508"/>
                <a:gd name="T16" fmla="*/ 867 w 4458"/>
                <a:gd name="T17" fmla="*/ 2366 h 3508"/>
                <a:gd name="T18" fmla="*/ 970 w 4458"/>
                <a:gd name="T19" fmla="*/ 2137 h 3508"/>
                <a:gd name="T20" fmla="*/ 1084 w 4458"/>
                <a:gd name="T21" fmla="*/ 1917 h 3508"/>
                <a:gd name="T22" fmla="*/ 1187 w 4458"/>
                <a:gd name="T23" fmla="*/ 1731 h 3508"/>
                <a:gd name="T24" fmla="*/ 1301 w 4458"/>
                <a:gd name="T25" fmla="*/ 1534 h 3508"/>
                <a:gd name="T26" fmla="*/ 1404 w 4458"/>
                <a:gd name="T27" fmla="*/ 1359 h 3508"/>
                <a:gd name="T28" fmla="*/ 1518 w 4458"/>
                <a:gd name="T29" fmla="*/ 1205 h 3508"/>
                <a:gd name="T30" fmla="*/ 1621 w 4458"/>
                <a:gd name="T31" fmla="*/ 1053 h 3508"/>
                <a:gd name="T32" fmla="*/ 1735 w 4458"/>
                <a:gd name="T33" fmla="*/ 909 h 3508"/>
                <a:gd name="T34" fmla="*/ 1838 w 4458"/>
                <a:gd name="T35" fmla="*/ 788 h 3508"/>
                <a:gd name="T36" fmla="*/ 1952 w 4458"/>
                <a:gd name="T37" fmla="*/ 658 h 3508"/>
                <a:gd name="T38" fmla="*/ 2054 w 4458"/>
                <a:gd name="T39" fmla="*/ 558 h 3508"/>
                <a:gd name="T40" fmla="*/ 2169 w 4458"/>
                <a:gd name="T41" fmla="*/ 460 h 3508"/>
                <a:gd name="T42" fmla="*/ 2271 w 4458"/>
                <a:gd name="T43" fmla="*/ 383 h 3508"/>
                <a:gd name="T44" fmla="*/ 2385 w 4458"/>
                <a:gd name="T45" fmla="*/ 307 h 3508"/>
                <a:gd name="T46" fmla="*/ 2487 w 4458"/>
                <a:gd name="T47" fmla="*/ 253 h 3508"/>
                <a:gd name="T48" fmla="*/ 2601 w 4458"/>
                <a:gd name="T49" fmla="*/ 208 h 3508"/>
                <a:gd name="T50" fmla="*/ 2704 w 4458"/>
                <a:gd name="T51" fmla="*/ 163 h 3508"/>
                <a:gd name="T52" fmla="*/ 2818 w 4458"/>
                <a:gd name="T53" fmla="*/ 132 h 3508"/>
                <a:gd name="T54" fmla="*/ 2921 w 4458"/>
                <a:gd name="T55" fmla="*/ 110 h 3508"/>
                <a:gd name="T56" fmla="*/ 3035 w 4458"/>
                <a:gd name="T57" fmla="*/ 87 h 3508"/>
                <a:gd name="T58" fmla="*/ 3138 w 4458"/>
                <a:gd name="T59" fmla="*/ 65 h 3508"/>
                <a:gd name="T60" fmla="*/ 3252 w 4458"/>
                <a:gd name="T61" fmla="*/ 53 h 3508"/>
                <a:gd name="T62" fmla="*/ 3355 w 4458"/>
                <a:gd name="T63" fmla="*/ 45 h 3508"/>
                <a:gd name="T64" fmla="*/ 3469 w 4458"/>
                <a:gd name="T65" fmla="*/ 34 h 3508"/>
                <a:gd name="T66" fmla="*/ 3572 w 4458"/>
                <a:gd name="T67" fmla="*/ 23 h 3508"/>
                <a:gd name="T68" fmla="*/ 3685 w 4458"/>
                <a:gd name="T69" fmla="*/ 23 h 3508"/>
                <a:gd name="T70" fmla="*/ 3789 w 4458"/>
                <a:gd name="T71" fmla="*/ 11 h 3508"/>
                <a:gd name="T72" fmla="*/ 3902 w 4458"/>
                <a:gd name="T73" fmla="*/ 11 h 3508"/>
                <a:gd name="T74" fmla="*/ 4004 w 4458"/>
                <a:gd name="T75" fmla="*/ 11 h 3508"/>
                <a:gd name="T76" fmla="*/ 4119 w 4458"/>
                <a:gd name="T77" fmla="*/ 0 h 3508"/>
                <a:gd name="T78" fmla="*/ 4221 w 4458"/>
                <a:gd name="T79" fmla="*/ 0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497"/>
                  </a:lnTo>
                  <a:lnTo>
                    <a:pt x="223" y="3452"/>
                  </a:lnTo>
                  <a:lnTo>
                    <a:pt x="328" y="3384"/>
                  </a:lnTo>
                  <a:lnTo>
                    <a:pt x="446" y="3249"/>
                  </a:lnTo>
                  <a:lnTo>
                    <a:pt x="551" y="3102"/>
                  </a:lnTo>
                  <a:lnTo>
                    <a:pt x="668" y="2899"/>
                  </a:lnTo>
                  <a:lnTo>
                    <a:pt x="774" y="2673"/>
                  </a:lnTo>
                  <a:lnTo>
                    <a:pt x="891" y="2436"/>
                  </a:lnTo>
                  <a:lnTo>
                    <a:pt x="997" y="2200"/>
                  </a:lnTo>
                  <a:lnTo>
                    <a:pt x="1114" y="1974"/>
                  </a:lnTo>
                  <a:lnTo>
                    <a:pt x="1220" y="1782"/>
                  </a:lnTo>
                  <a:lnTo>
                    <a:pt x="1337" y="1579"/>
                  </a:lnTo>
                  <a:lnTo>
                    <a:pt x="1443" y="1399"/>
                  </a:lnTo>
                  <a:lnTo>
                    <a:pt x="1560" y="1241"/>
                  </a:lnTo>
                  <a:lnTo>
                    <a:pt x="1666" y="1083"/>
                  </a:lnTo>
                  <a:lnTo>
                    <a:pt x="1783" y="936"/>
                  </a:lnTo>
                  <a:lnTo>
                    <a:pt x="1889" y="812"/>
                  </a:lnTo>
                  <a:lnTo>
                    <a:pt x="2006" y="677"/>
                  </a:lnTo>
                  <a:lnTo>
                    <a:pt x="2111" y="575"/>
                  </a:lnTo>
                  <a:lnTo>
                    <a:pt x="2229" y="474"/>
                  </a:lnTo>
                  <a:lnTo>
                    <a:pt x="2334" y="395"/>
                  </a:lnTo>
                  <a:lnTo>
                    <a:pt x="2452" y="316"/>
                  </a:lnTo>
                  <a:lnTo>
                    <a:pt x="2557" y="260"/>
                  </a:lnTo>
                  <a:lnTo>
                    <a:pt x="2674" y="214"/>
                  </a:lnTo>
                  <a:lnTo>
                    <a:pt x="2780" y="169"/>
                  </a:lnTo>
                  <a:lnTo>
                    <a:pt x="2897" y="135"/>
                  </a:lnTo>
                  <a:lnTo>
                    <a:pt x="3003" y="113"/>
                  </a:lnTo>
                  <a:lnTo>
                    <a:pt x="3120" y="90"/>
                  </a:lnTo>
                  <a:lnTo>
                    <a:pt x="3226" y="68"/>
                  </a:lnTo>
                  <a:lnTo>
                    <a:pt x="3343" y="56"/>
                  </a:lnTo>
                  <a:lnTo>
                    <a:pt x="3449" y="45"/>
                  </a:lnTo>
                  <a:lnTo>
                    <a:pt x="3566" y="34"/>
                  </a:lnTo>
                  <a:lnTo>
                    <a:pt x="3672" y="23"/>
                  </a:lnTo>
                  <a:lnTo>
                    <a:pt x="3789" y="23"/>
                  </a:lnTo>
                  <a:lnTo>
                    <a:pt x="3895" y="11"/>
                  </a:lnTo>
                  <a:lnTo>
                    <a:pt x="4012" y="11"/>
                  </a:lnTo>
                  <a:lnTo>
                    <a:pt x="4117" y="11"/>
                  </a:lnTo>
                  <a:lnTo>
                    <a:pt x="4235" y="0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5" name="Freeform 71"/>
            <p:cNvSpPr>
              <a:spLocks noChangeArrowheads="1"/>
            </p:cNvSpPr>
            <p:nvPr/>
          </p:nvSpPr>
          <p:spPr bwMode="auto">
            <a:xfrm>
              <a:off x="751" y="327"/>
              <a:ext cx="4417" cy="3485"/>
            </a:xfrm>
            <a:custGeom>
              <a:avLst/>
              <a:gdLst>
                <a:gd name="T0" fmla="*/ 0 w 4458"/>
                <a:gd name="T1" fmla="*/ 3418 h 3519"/>
                <a:gd name="T2" fmla="*/ 102 w 4458"/>
                <a:gd name="T3" fmla="*/ 3407 h 3519"/>
                <a:gd name="T4" fmla="*/ 217 w 4458"/>
                <a:gd name="T5" fmla="*/ 3407 h 3519"/>
                <a:gd name="T6" fmla="*/ 319 w 4458"/>
                <a:gd name="T7" fmla="*/ 3374 h 3519"/>
                <a:gd name="T8" fmla="*/ 434 w 4458"/>
                <a:gd name="T9" fmla="*/ 3320 h 3519"/>
                <a:gd name="T10" fmla="*/ 536 w 4458"/>
                <a:gd name="T11" fmla="*/ 3221 h 3519"/>
                <a:gd name="T12" fmla="*/ 650 w 4458"/>
                <a:gd name="T13" fmla="*/ 3046 h 3519"/>
                <a:gd name="T14" fmla="*/ 753 w 4458"/>
                <a:gd name="T15" fmla="*/ 2882 h 3519"/>
                <a:gd name="T16" fmla="*/ 867 w 4458"/>
                <a:gd name="T17" fmla="*/ 2663 h 3519"/>
                <a:gd name="T18" fmla="*/ 970 w 4458"/>
                <a:gd name="T19" fmla="*/ 2410 h 3519"/>
                <a:gd name="T20" fmla="*/ 1084 w 4458"/>
                <a:gd name="T21" fmla="*/ 2169 h 3519"/>
                <a:gd name="T22" fmla="*/ 1187 w 4458"/>
                <a:gd name="T23" fmla="*/ 1917 h 3519"/>
                <a:gd name="T24" fmla="*/ 1301 w 4458"/>
                <a:gd name="T25" fmla="*/ 1720 h 3519"/>
                <a:gd name="T26" fmla="*/ 1404 w 4458"/>
                <a:gd name="T27" fmla="*/ 1489 h 3519"/>
                <a:gd name="T28" fmla="*/ 1518 w 4458"/>
                <a:gd name="T29" fmla="*/ 1303 h 3519"/>
                <a:gd name="T30" fmla="*/ 1621 w 4458"/>
                <a:gd name="T31" fmla="*/ 1172 h 3519"/>
                <a:gd name="T32" fmla="*/ 1735 w 4458"/>
                <a:gd name="T33" fmla="*/ 985 h 3519"/>
                <a:gd name="T34" fmla="*/ 1838 w 4458"/>
                <a:gd name="T35" fmla="*/ 855 h 3519"/>
                <a:gd name="T36" fmla="*/ 1952 w 4458"/>
                <a:gd name="T37" fmla="*/ 724 h 3519"/>
                <a:gd name="T38" fmla="*/ 2054 w 4458"/>
                <a:gd name="T39" fmla="*/ 602 h 3519"/>
                <a:gd name="T40" fmla="*/ 2169 w 4458"/>
                <a:gd name="T41" fmla="*/ 527 h 3519"/>
                <a:gd name="T42" fmla="*/ 2271 w 4458"/>
                <a:gd name="T43" fmla="*/ 439 h 3519"/>
                <a:gd name="T44" fmla="*/ 2385 w 4458"/>
                <a:gd name="T45" fmla="*/ 352 h 3519"/>
                <a:gd name="T46" fmla="*/ 2487 w 4458"/>
                <a:gd name="T47" fmla="*/ 273 h 3519"/>
                <a:gd name="T48" fmla="*/ 2601 w 4458"/>
                <a:gd name="T49" fmla="*/ 231 h 3519"/>
                <a:gd name="T50" fmla="*/ 2704 w 4458"/>
                <a:gd name="T51" fmla="*/ 186 h 3519"/>
                <a:gd name="T52" fmla="*/ 2818 w 4458"/>
                <a:gd name="T53" fmla="*/ 144 h 3519"/>
                <a:gd name="T54" fmla="*/ 2921 w 4458"/>
                <a:gd name="T55" fmla="*/ 121 h 3519"/>
                <a:gd name="T56" fmla="*/ 3035 w 4458"/>
                <a:gd name="T57" fmla="*/ 99 h 3519"/>
                <a:gd name="T58" fmla="*/ 3138 w 4458"/>
                <a:gd name="T59" fmla="*/ 76 h 3519"/>
                <a:gd name="T60" fmla="*/ 3252 w 4458"/>
                <a:gd name="T61" fmla="*/ 53 h 3519"/>
                <a:gd name="T62" fmla="*/ 3355 w 4458"/>
                <a:gd name="T63" fmla="*/ 45 h 3519"/>
                <a:gd name="T64" fmla="*/ 3469 w 4458"/>
                <a:gd name="T65" fmla="*/ 34 h 3519"/>
                <a:gd name="T66" fmla="*/ 3572 w 4458"/>
                <a:gd name="T67" fmla="*/ 34 h 3519"/>
                <a:gd name="T68" fmla="*/ 3685 w 4458"/>
                <a:gd name="T69" fmla="*/ 23 h 3519"/>
                <a:gd name="T70" fmla="*/ 3789 w 4458"/>
                <a:gd name="T71" fmla="*/ 11 h 3519"/>
                <a:gd name="T72" fmla="*/ 3902 w 4458"/>
                <a:gd name="T73" fmla="*/ 11 h 3519"/>
                <a:gd name="T74" fmla="*/ 4004 w 4458"/>
                <a:gd name="T75" fmla="*/ 11 h 3519"/>
                <a:gd name="T76" fmla="*/ 4119 w 4458"/>
                <a:gd name="T77" fmla="*/ 0 h 3519"/>
                <a:gd name="T78" fmla="*/ 4221 w 4458"/>
                <a:gd name="T79" fmla="*/ 0 h 3519"/>
                <a:gd name="T80" fmla="*/ 4336 w 4458"/>
                <a:gd name="T81" fmla="*/ 0 h 35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19"/>
                <a:gd name="T125" fmla="*/ 4458 w 4458"/>
                <a:gd name="T126" fmla="*/ 3519 h 351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19">
                  <a:moveTo>
                    <a:pt x="0" y="3519"/>
                  </a:moveTo>
                  <a:lnTo>
                    <a:pt x="105" y="3508"/>
                  </a:lnTo>
                  <a:lnTo>
                    <a:pt x="223" y="3508"/>
                  </a:lnTo>
                  <a:lnTo>
                    <a:pt x="328" y="3474"/>
                  </a:lnTo>
                  <a:lnTo>
                    <a:pt x="446" y="3418"/>
                  </a:lnTo>
                  <a:lnTo>
                    <a:pt x="551" y="3316"/>
                  </a:lnTo>
                  <a:lnTo>
                    <a:pt x="668" y="3136"/>
                  </a:lnTo>
                  <a:lnTo>
                    <a:pt x="774" y="2967"/>
                  </a:lnTo>
                  <a:lnTo>
                    <a:pt x="891" y="2741"/>
                  </a:lnTo>
                  <a:lnTo>
                    <a:pt x="997" y="2482"/>
                  </a:lnTo>
                  <a:lnTo>
                    <a:pt x="1114" y="2233"/>
                  </a:lnTo>
                  <a:lnTo>
                    <a:pt x="1220" y="1974"/>
                  </a:lnTo>
                  <a:lnTo>
                    <a:pt x="1337" y="1771"/>
                  </a:lnTo>
                  <a:lnTo>
                    <a:pt x="1443" y="1534"/>
                  </a:lnTo>
                  <a:lnTo>
                    <a:pt x="1560" y="1342"/>
                  </a:lnTo>
                  <a:lnTo>
                    <a:pt x="1666" y="1207"/>
                  </a:lnTo>
                  <a:lnTo>
                    <a:pt x="1783" y="1015"/>
                  </a:lnTo>
                  <a:lnTo>
                    <a:pt x="1889" y="880"/>
                  </a:lnTo>
                  <a:lnTo>
                    <a:pt x="2006" y="745"/>
                  </a:lnTo>
                  <a:lnTo>
                    <a:pt x="2111" y="620"/>
                  </a:lnTo>
                  <a:lnTo>
                    <a:pt x="2229" y="542"/>
                  </a:lnTo>
                  <a:lnTo>
                    <a:pt x="2334" y="451"/>
                  </a:lnTo>
                  <a:lnTo>
                    <a:pt x="2452" y="361"/>
                  </a:lnTo>
                  <a:lnTo>
                    <a:pt x="2557" y="282"/>
                  </a:lnTo>
                  <a:lnTo>
                    <a:pt x="2674" y="237"/>
                  </a:lnTo>
                  <a:lnTo>
                    <a:pt x="2780" y="192"/>
                  </a:lnTo>
                  <a:lnTo>
                    <a:pt x="2897" y="147"/>
                  </a:lnTo>
                  <a:lnTo>
                    <a:pt x="3003" y="124"/>
                  </a:lnTo>
                  <a:lnTo>
                    <a:pt x="3120" y="102"/>
                  </a:lnTo>
                  <a:lnTo>
                    <a:pt x="3226" y="79"/>
                  </a:lnTo>
                  <a:lnTo>
                    <a:pt x="3343" y="56"/>
                  </a:lnTo>
                  <a:lnTo>
                    <a:pt x="3449" y="45"/>
                  </a:lnTo>
                  <a:lnTo>
                    <a:pt x="3566" y="34"/>
                  </a:lnTo>
                  <a:lnTo>
                    <a:pt x="3672" y="34"/>
                  </a:lnTo>
                  <a:lnTo>
                    <a:pt x="3789" y="23"/>
                  </a:lnTo>
                  <a:lnTo>
                    <a:pt x="3895" y="11"/>
                  </a:lnTo>
                  <a:lnTo>
                    <a:pt x="4012" y="11"/>
                  </a:lnTo>
                  <a:lnTo>
                    <a:pt x="4117" y="11"/>
                  </a:lnTo>
                  <a:lnTo>
                    <a:pt x="4235" y="0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6" name="Freeform 72"/>
            <p:cNvSpPr>
              <a:spLocks noChangeArrowheads="1"/>
            </p:cNvSpPr>
            <p:nvPr/>
          </p:nvSpPr>
          <p:spPr bwMode="auto">
            <a:xfrm>
              <a:off x="751" y="338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407 h 3508"/>
                <a:gd name="T4" fmla="*/ 217 w 4458"/>
                <a:gd name="T5" fmla="*/ 3396 h 3508"/>
                <a:gd name="T6" fmla="*/ 319 w 4458"/>
                <a:gd name="T7" fmla="*/ 3396 h 3508"/>
                <a:gd name="T8" fmla="*/ 434 w 4458"/>
                <a:gd name="T9" fmla="*/ 3386 h 3508"/>
                <a:gd name="T10" fmla="*/ 536 w 4458"/>
                <a:gd name="T11" fmla="*/ 3353 h 3508"/>
                <a:gd name="T12" fmla="*/ 650 w 4458"/>
                <a:gd name="T13" fmla="*/ 3287 h 3508"/>
                <a:gd name="T14" fmla="*/ 753 w 4458"/>
                <a:gd name="T15" fmla="*/ 3166 h 3508"/>
                <a:gd name="T16" fmla="*/ 867 w 4458"/>
                <a:gd name="T17" fmla="*/ 3023 h 3508"/>
                <a:gd name="T18" fmla="*/ 970 w 4458"/>
                <a:gd name="T19" fmla="*/ 2859 h 3508"/>
                <a:gd name="T20" fmla="*/ 1084 w 4458"/>
                <a:gd name="T21" fmla="*/ 2652 h 3508"/>
                <a:gd name="T22" fmla="*/ 1187 w 4458"/>
                <a:gd name="T23" fmla="*/ 2444 h 3508"/>
                <a:gd name="T24" fmla="*/ 1301 w 4458"/>
                <a:gd name="T25" fmla="*/ 2224 h 3508"/>
                <a:gd name="T26" fmla="*/ 1404 w 4458"/>
                <a:gd name="T27" fmla="*/ 2027 h 3508"/>
                <a:gd name="T28" fmla="*/ 1518 w 4458"/>
                <a:gd name="T29" fmla="*/ 1841 h 3508"/>
                <a:gd name="T30" fmla="*/ 1621 w 4458"/>
                <a:gd name="T31" fmla="*/ 1676 h 3508"/>
                <a:gd name="T32" fmla="*/ 1735 w 4458"/>
                <a:gd name="T33" fmla="*/ 1501 h 3508"/>
                <a:gd name="T34" fmla="*/ 1838 w 4458"/>
                <a:gd name="T35" fmla="*/ 1349 h 3508"/>
                <a:gd name="T36" fmla="*/ 1952 w 4458"/>
                <a:gd name="T37" fmla="*/ 1205 h 3508"/>
                <a:gd name="T38" fmla="*/ 2054 w 4458"/>
                <a:gd name="T39" fmla="*/ 1042 h 3508"/>
                <a:gd name="T40" fmla="*/ 2169 w 4458"/>
                <a:gd name="T41" fmla="*/ 910 h 3508"/>
                <a:gd name="T42" fmla="*/ 2271 w 4458"/>
                <a:gd name="T43" fmla="*/ 766 h 3508"/>
                <a:gd name="T44" fmla="*/ 2385 w 4458"/>
                <a:gd name="T45" fmla="*/ 658 h 3508"/>
                <a:gd name="T46" fmla="*/ 2487 w 4458"/>
                <a:gd name="T47" fmla="*/ 549 h 3508"/>
                <a:gd name="T48" fmla="*/ 2601 w 4458"/>
                <a:gd name="T49" fmla="*/ 460 h 3508"/>
                <a:gd name="T50" fmla="*/ 2704 w 4458"/>
                <a:gd name="T51" fmla="*/ 372 h 3508"/>
                <a:gd name="T52" fmla="*/ 2818 w 4458"/>
                <a:gd name="T53" fmla="*/ 307 h 3508"/>
                <a:gd name="T54" fmla="*/ 2921 w 4458"/>
                <a:gd name="T55" fmla="*/ 253 h 3508"/>
                <a:gd name="T56" fmla="*/ 3035 w 4458"/>
                <a:gd name="T57" fmla="*/ 197 h 3508"/>
                <a:gd name="T58" fmla="*/ 3138 w 4458"/>
                <a:gd name="T59" fmla="*/ 153 h 3508"/>
                <a:gd name="T60" fmla="*/ 3252 w 4458"/>
                <a:gd name="T61" fmla="*/ 121 h 3508"/>
                <a:gd name="T62" fmla="*/ 3355 w 4458"/>
                <a:gd name="T63" fmla="*/ 99 h 3508"/>
                <a:gd name="T64" fmla="*/ 3469 w 4458"/>
                <a:gd name="T65" fmla="*/ 76 h 3508"/>
                <a:gd name="T66" fmla="*/ 3572 w 4458"/>
                <a:gd name="T67" fmla="*/ 54 h 3508"/>
                <a:gd name="T68" fmla="*/ 3685 w 4458"/>
                <a:gd name="T69" fmla="*/ 45 h 3508"/>
                <a:gd name="T70" fmla="*/ 3789 w 4458"/>
                <a:gd name="T71" fmla="*/ 34 h 3508"/>
                <a:gd name="T72" fmla="*/ 3902 w 4458"/>
                <a:gd name="T73" fmla="*/ 23 h 3508"/>
                <a:gd name="T74" fmla="*/ 4004 w 4458"/>
                <a:gd name="T75" fmla="*/ 12 h 3508"/>
                <a:gd name="T76" fmla="*/ 4119 w 4458"/>
                <a:gd name="T77" fmla="*/ 12 h 3508"/>
                <a:gd name="T78" fmla="*/ 4221 w 4458"/>
                <a:gd name="T79" fmla="*/ 0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508"/>
                  </a:lnTo>
                  <a:lnTo>
                    <a:pt x="223" y="3497"/>
                  </a:lnTo>
                  <a:lnTo>
                    <a:pt x="328" y="3497"/>
                  </a:lnTo>
                  <a:lnTo>
                    <a:pt x="446" y="3486"/>
                  </a:lnTo>
                  <a:lnTo>
                    <a:pt x="551" y="3452"/>
                  </a:lnTo>
                  <a:lnTo>
                    <a:pt x="668" y="3384"/>
                  </a:lnTo>
                  <a:lnTo>
                    <a:pt x="774" y="3260"/>
                  </a:lnTo>
                  <a:lnTo>
                    <a:pt x="891" y="3113"/>
                  </a:lnTo>
                  <a:lnTo>
                    <a:pt x="997" y="2944"/>
                  </a:lnTo>
                  <a:lnTo>
                    <a:pt x="1114" y="2730"/>
                  </a:lnTo>
                  <a:lnTo>
                    <a:pt x="1220" y="2516"/>
                  </a:lnTo>
                  <a:lnTo>
                    <a:pt x="1337" y="2290"/>
                  </a:lnTo>
                  <a:lnTo>
                    <a:pt x="1443" y="2087"/>
                  </a:lnTo>
                  <a:lnTo>
                    <a:pt x="1560" y="1895"/>
                  </a:lnTo>
                  <a:lnTo>
                    <a:pt x="1666" y="1726"/>
                  </a:lnTo>
                  <a:lnTo>
                    <a:pt x="1783" y="1546"/>
                  </a:lnTo>
                  <a:lnTo>
                    <a:pt x="1889" y="1388"/>
                  </a:lnTo>
                  <a:lnTo>
                    <a:pt x="2006" y="1241"/>
                  </a:lnTo>
                  <a:lnTo>
                    <a:pt x="2111" y="1072"/>
                  </a:lnTo>
                  <a:lnTo>
                    <a:pt x="2229" y="937"/>
                  </a:lnTo>
                  <a:lnTo>
                    <a:pt x="2334" y="790"/>
                  </a:lnTo>
                  <a:lnTo>
                    <a:pt x="2452" y="677"/>
                  </a:lnTo>
                  <a:lnTo>
                    <a:pt x="2557" y="564"/>
                  </a:lnTo>
                  <a:lnTo>
                    <a:pt x="2674" y="474"/>
                  </a:lnTo>
                  <a:lnTo>
                    <a:pt x="2780" y="384"/>
                  </a:lnTo>
                  <a:lnTo>
                    <a:pt x="2897" y="316"/>
                  </a:lnTo>
                  <a:lnTo>
                    <a:pt x="3003" y="260"/>
                  </a:lnTo>
                  <a:lnTo>
                    <a:pt x="3120" y="203"/>
                  </a:lnTo>
                  <a:lnTo>
                    <a:pt x="3226" y="158"/>
                  </a:lnTo>
                  <a:lnTo>
                    <a:pt x="3343" y="124"/>
                  </a:lnTo>
                  <a:lnTo>
                    <a:pt x="3449" y="102"/>
                  </a:lnTo>
                  <a:lnTo>
                    <a:pt x="3566" y="79"/>
                  </a:lnTo>
                  <a:lnTo>
                    <a:pt x="3672" y="57"/>
                  </a:lnTo>
                  <a:lnTo>
                    <a:pt x="3789" y="45"/>
                  </a:lnTo>
                  <a:lnTo>
                    <a:pt x="3895" y="34"/>
                  </a:lnTo>
                  <a:lnTo>
                    <a:pt x="4012" y="23"/>
                  </a:lnTo>
                  <a:lnTo>
                    <a:pt x="4117" y="12"/>
                  </a:lnTo>
                  <a:lnTo>
                    <a:pt x="4235" y="12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7" name="Freeform 73"/>
            <p:cNvSpPr>
              <a:spLocks noChangeArrowheads="1"/>
            </p:cNvSpPr>
            <p:nvPr/>
          </p:nvSpPr>
          <p:spPr bwMode="auto">
            <a:xfrm>
              <a:off x="751" y="338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407 h 3508"/>
                <a:gd name="T4" fmla="*/ 217 w 4458"/>
                <a:gd name="T5" fmla="*/ 3407 h 3508"/>
                <a:gd name="T6" fmla="*/ 319 w 4458"/>
                <a:gd name="T7" fmla="*/ 3396 h 3508"/>
                <a:gd name="T8" fmla="*/ 434 w 4458"/>
                <a:gd name="T9" fmla="*/ 3396 h 3508"/>
                <a:gd name="T10" fmla="*/ 536 w 4458"/>
                <a:gd name="T11" fmla="*/ 3374 h 3508"/>
                <a:gd name="T12" fmla="*/ 650 w 4458"/>
                <a:gd name="T13" fmla="*/ 3342 h 3508"/>
                <a:gd name="T14" fmla="*/ 753 w 4458"/>
                <a:gd name="T15" fmla="*/ 3243 h 3508"/>
                <a:gd name="T16" fmla="*/ 867 w 4458"/>
                <a:gd name="T17" fmla="*/ 3122 h 3508"/>
                <a:gd name="T18" fmla="*/ 970 w 4458"/>
                <a:gd name="T19" fmla="*/ 2969 h 3508"/>
                <a:gd name="T20" fmla="*/ 1084 w 4458"/>
                <a:gd name="T21" fmla="*/ 2783 h 3508"/>
                <a:gd name="T22" fmla="*/ 1187 w 4458"/>
                <a:gd name="T23" fmla="*/ 2575 h 3508"/>
                <a:gd name="T24" fmla="*/ 1301 w 4458"/>
                <a:gd name="T25" fmla="*/ 2355 h 3508"/>
                <a:gd name="T26" fmla="*/ 1404 w 4458"/>
                <a:gd name="T27" fmla="*/ 2158 h 3508"/>
                <a:gd name="T28" fmla="*/ 1518 w 4458"/>
                <a:gd name="T29" fmla="*/ 1961 h 3508"/>
                <a:gd name="T30" fmla="*/ 1621 w 4458"/>
                <a:gd name="T31" fmla="*/ 1764 h 3508"/>
                <a:gd name="T32" fmla="*/ 1735 w 4458"/>
                <a:gd name="T33" fmla="*/ 1599 h 3508"/>
                <a:gd name="T34" fmla="*/ 1838 w 4458"/>
                <a:gd name="T35" fmla="*/ 1447 h 3508"/>
                <a:gd name="T36" fmla="*/ 1952 w 4458"/>
                <a:gd name="T37" fmla="*/ 1281 h 3508"/>
                <a:gd name="T38" fmla="*/ 2054 w 4458"/>
                <a:gd name="T39" fmla="*/ 1129 h 3508"/>
                <a:gd name="T40" fmla="*/ 2169 w 4458"/>
                <a:gd name="T41" fmla="*/ 974 h 3508"/>
                <a:gd name="T42" fmla="*/ 2271 w 4458"/>
                <a:gd name="T43" fmla="*/ 865 h 3508"/>
                <a:gd name="T44" fmla="*/ 2385 w 4458"/>
                <a:gd name="T45" fmla="*/ 724 h 3508"/>
                <a:gd name="T46" fmla="*/ 2487 w 4458"/>
                <a:gd name="T47" fmla="*/ 625 h 3508"/>
                <a:gd name="T48" fmla="*/ 2601 w 4458"/>
                <a:gd name="T49" fmla="*/ 527 h 3508"/>
                <a:gd name="T50" fmla="*/ 2704 w 4458"/>
                <a:gd name="T51" fmla="*/ 417 h 3508"/>
                <a:gd name="T52" fmla="*/ 2818 w 4458"/>
                <a:gd name="T53" fmla="*/ 341 h 3508"/>
                <a:gd name="T54" fmla="*/ 2921 w 4458"/>
                <a:gd name="T55" fmla="*/ 285 h 3508"/>
                <a:gd name="T56" fmla="*/ 3035 w 4458"/>
                <a:gd name="T57" fmla="*/ 231 h 3508"/>
                <a:gd name="T58" fmla="*/ 3138 w 4458"/>
                <a:gd name="T59" fmla="*/ 175 h 3508"/>
                <a:gd name="T60" fmla="*/ 3252 w 4458"/>
                <a:gd name="T61" fmla="*/ 144 h 3508"/>
                <a:gd name="T62" fmla="*/ 3355 w 4458"/>
                <a:gd name="T63" fmla="*/ 110 h 3508"/>
                <a:gd name="T64" fmla="*/ 3469 w 4458"/>
                <a:gd name="T65" fmla="*/ 88 h 3508"/>
                <a:gd name="T66" fmla="*/ 3572 w 4458"/>
                <a:gd name="T67" fmla="*/ 65 h 3508"/>
                <a:gd name="T68" fmla="*/ 3685 w 4458"/>
                <a:gd name="T69" fmla="*/ 45 h 3508"/>
                <a:gd name="T70" fmla="*/ 3789 w 4458"/>
                <a:gd name="T71" fmla="*/ 34 h 3508"/>
                <a:gd name="T72" fmla="*/ 3902 w 4458"/>
                <a:gd name="T73" fmla="*/ 23 h 3508"/>
                <a:gd name="T74" fmla="*/ 4004 w 4458"/>
                <a:gd name="T75" fmla="*/ 23 h 3508"/>
                <a:gd name="T76" fmla="*/ 4119 w 4458"/>
                <a:gd name="T77" fmla="*/ 12 h 3508"/>
                <a:gd name="T78" fmla="*/ 4221 w 4458"/>
                <a:gd name="T79" fmla="*/ 0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508"/>
                  </a:lnTo>
                  <a:lnTo>
                    <a:pt x="223" y="3508"/>
                  </a:lnTo>
                  <a:lnTo>
                    <a:pt x="328" y="3497"/>
                  </a:lnTo>
                  <a:lnTo>
                    <a:pt x="446" y="3497"/>
                  </a:lnTo>
                  <a:lnTo>
                    <a:pt x="551" y="3474"/>
                  </a:lnTo>
                  <a:lnTo>
                    <a:pt x="668" y="3441"/>
                  </a:lnTo>
                  <a:lnTo>
                    <a:pt x="774" y="3339"/>
                  </a:lnTo>
                  <a:lnTo>
                    <a:pt x="891" y="3215"/>
                  </a:lnTo>
                  <a:lnTo>
                    <a:pt x="997" y="3057"/>
                  </a:lnTo>
                  <a:lnTo>
                    <a:pt x="1114" y="2865"/>
                  </a:lnTo>
                  <a:lnTo>
                    <a:pt x="1220" y="2651"/>
                  </a:lnTo>
                  <a:lnTo>
                    <a:pt x="1337" y="2425"/>
                  </a:lnTo>
                  <a:lnTo>
                    <a:pt x="1443" y="2222"/>
                  </a:lnTo>
                  <a:lnTo>
                    <a:pt x="1560" y="2019"/>
                  </a:lnTo>
                  <a:lnTo>
                    <a:pt x="1666" y="1816"/>
                  </a:lnTo>
                  <a:lnTo>
                    <a:pt x="1783" y="1647"/>
                  </a:lnTo>
                  <a:lnTo>
                    <a:pt x="1889" y="1489"/>
                  </a:lnTo>
                  <a:lnTo>
                    <a:pt x="2006" y="1320"/>
                  </a:lnTo>
                  <a:lnTo>
                    <a:pt x="2111" y="1162"/>
                  </a:lnTo>
                  <a:lnTo>
                    <a:pt x="2229" y="1004"/>
                  </a:lnTo>
                  <a:lnTo>
                    <a:pt x="2334" y="891"/>
                  </a:lnTo>
                  <a:lnTo>
                    <a:pt x="2452" y="745"/>
                  </a:lnTo>
                  <a:lnTo>
                    <a:pt x="2557" y="643"/>
                  </a:lnTo>
                  <a:lnTo>
                    <a:pt x="2674" y="542"/>
                  </a:lnTo>
                  <a:lnTo>
                    <a:pt x="2780" y="429"/>
                  </a:lnTo>
                  <a:lnTo>
                    <a:pt x="2897" y="350"/>
                  </a:lnTo>
                  <a:lnTo>
                    <a:pt x="3003" y="294"/>
                  </a:lnTo>
                  <a:lnTo>
                    <a:pt x="3120" y="237"/>
                  </a:lnTo>
                  <a:lnTo>
                    <a:pt x="3226" y="181"/>
                  </a:lnTo>
                  <a:lnTo>
                    <a:pt x="3343" y="147"/>
                  </a:lnTo>
                  <a:lnTo>
                    <a:pt x="3449" y="113"/>
                  </a:lnTo>
                  <a:lnTo>
                    <a:pt x="3566" y="91"/>
                  </a:lnTo>
                  <a:lnTo>
                    <a:pt x="3672" y="68"/>
                  </a:lnTo>
                  <a:lnTo>
                    <a:pt x="3789" y="45"/>
                  </a:lnTo>
                  <a:lnTo>
                    <a:pt x="3895" y="34"/>
                  </a:lnTo>
                  <a:lnTo>
                    <a:pt x="4012" y="23"/>
                  </a:lnTo>
                  <a:lnTo>
                    <a:pt x="4117" y="23"/>
                  </a:lnTo>
                  <a:lnTo>
                    <a:pt x="4235" y="12"/>
                  </a:lnTo>
                  <a:lnTo>
                    <a:pt x="4340" y="0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8" name="Freeform 74"/>
            <p:cNvSpPr>
              <a:spLocks noChangeArrowheads="1"/>
            </p:cNvSpPr>
            <p:nvPr/>
          </p:nvSpPr>
          <p:spPr bwMode="auto">
            <a:xfrm>
              <a:off x="751" y="338"/>
              <a:ext cx="4417" cy="3474"/>
            </a:xfrm>
            <a:custGeom>
              <a:avLst/>
              <a:gdLst>
                <a:gd name="T0" fmla="*/ 0 w 4458"/>
                <a:gd name="T1" fmla="*/ 3407 h 3508"/>
                <a:gd name="T2" fmla="*/ 102 w 4458"/>
                <a:gd name="T3" fmla="*/ 3407 h 3508"/>
                <a:gd name="T4" fmla="*/ 217 w 4458"/>
                <a:gd name="T5" fmla="*/ 3407 h 3508"/>
                <a:gd name="T6" fmla="*/ 319 w 4458"/>
                <a:gd name="T7" fmla="*/ 3407 h 3508"/>
                <a:gd name="T8" fmla="*/ 434 w 4458"/>
                <a:gd name="T9" fmla="*/ 3407 h 3508"/>
                <a:gd name="T10" fmla="*/ 536 w 4458"/>
                <a:gd name="T11" fmla="*/ 3396 h 3508"/>
                <a:gd name="T12" fmla="*/ 650 w 4458"/>
                <a:gd name="T13" fmla="*/ 3396 h 3508"/>
                <a:gd name="T14" fmla="*/ 753 w 4458"/>
                <a:gd name="T15" fmla="*/ 3374 h 3508"/>
                <a:gd name="T16" fmla="*/ 867 w 4458"/>
                <a:gd name="T17" fmla="*/ 3309 h 3508"/>
                <a:gd name="T18" fmla="*/ 970 w 4458"/>
                <a:gd name="T19" fmla="*/ 3210 h 3508"/>
                <a:gd name="T20" fmla="*/ 1084 w 4458"/>
                <a:gd name="T21" fmla="*/ 3068 h 3508"/>
                <a:gd name="T22" fmla="*/ 1187 w 4458"/>
                <a:gd name="T23" fmla="*/ 2882 h 3508"/>
                <a:gd name="T24" fmla="*/ 1301 w 4458"/>
                <a:gd name="T25" fmla="*/ 2695 h 3508"/>
                <a:gd name="T26" fmla="*/ 1404 w 4458"/>
                <a:gd name="T27" fmla="*/ 2465 h 3508"/>
                <a:gd name="T28" fmla="*/ 1518 w 4458"/>
                <a:gd name="T29" fmla="*/ 2224 h 3508"/>
                <a:gd name="T30" fmla="*/ 1621 w 4458"/>
                <a:gd name="T31" fmla="*/ 2005 h 3508"/>
                <a:gd name="T32" fmla="*/ 1735 w 4458"/>
                <a:gd name="T33" fmla="*/ 1775 h 3508"/>
                <a:gd name="T34" fmla="*/ 1838 w 4458"/>
                <a:gd name="T35" fmla="*/ 1599 h 3508"/>
                <a:gd name="T36" fmla="*/ 1952 w 4458"/>
                <a:gd name="T37" fmla="*/ 1413 h 3508"/>
                <a:gd name="T38" fmla="*/ 2054 w 4458"/>
                <a:gd name="T39" fmla="*/ 1271 h 3508"/>
                <a:gd name="T40" fmla="*/ 2169 w 4458"/>
                <a:gd name="T41" fmla="*/ 1118 h 3508"/>
                <a:gd name="T42" fmla="*/ 2271 w 4458"/>
                <a:gd name="T43" fmla="*/ 932 h 3508"/>
                <a:gd name="T44" fmla="*/ 2385 w 4458"/>
                <a:gd name="T45" fmla="*/ 811 h 3508"/>
                <a:gd name="T46" fmla="*/ 2487 w 4458"/>
                <a:gd name="T47" fmla="*/ 701 h 3508"/>
                <a:gd name="T48" fmla="*/ 2601 w 4458"/>
                <a:gd name="T49" fmla="*/ 580 h 3508"/>
                <a:gd name="T50" fmla="*/ 2704 w 4458"/>
                <a:gd name="T51" fmla="*/ 504 h 3508"/>
                <a:gd name="T52" fmla="*/ 2818 w 4458"/>
                <a:gd name="T53" fmla="*/ 406 h 3508"/>
                <a:gd name="T54" fmla="*/ 2921 w 4458"/>
                <a:gd name="T55" fmla="*/ 330 h 3508"/>
                <a:gd name="T56" fmla="*/ 3035 w 4458"/>
                <a:gd name="T57" fmla="*/ 262 h 3508"/>
                <a:gd name="T58" fmla="*/ 3138 w 4458"/>
                <a:gd name="T59" fmla="*/ 220 h 3508"/>
                <a:gd name="T60" fmla="*/ 3252 w 4458"/>
                <a:gd name="T61" fmla="*/ 164 h 3508"/>
                <a:gd name="T62" fmla="*/ 3355 w 4458"/>
                <a:gd name="T63" fmla="*/ 133 h 3508"/>
                <a:gd name="T64" fmla="*/ 3469 w 4458"/>
                <a:gd name="T65" fmla="*/ 110 h 3508"/>
                <a:gd name="T66" fmla="*/ 3572 w 4458"/>
                <a:gd name="T67" fmla="*/ 76 h 3508"/>
                <a:gd name="T68" fmla="*/ 3685 w 4458"/>
                <a:gd name="T69" fmla="*/ 65 h 3508"/>
                <a:gd name="T70" fmla="*/ 3789 w 4458"/>
                <a:gd name="T71" fmla="*/ 45 h 3508"/>
                <a:gd name="T72" fmla="*/ 3902 w 4458"/>
                <a:gd name="T73" fmla="*/ 34 h 3508"/>
                <a:gd name="T74" fmla="*/ 4004 w 4458"/>
                <a:gd name="T75" fmla="*/ 23 h 3508"/>
                <a:gd name="T76" fmla="*/ 4119 w 4458"/>
                <a:gd name="T77" fmla="*/ 12 h 3508"/>
                <a:gd name="T78" fmla="*/ 4221 w 4458"/>
                <a:gd name="T79" fmla="*/ 12 h 3508"/>
                <a:gd name="T80" fmla="*/ 4336 w 4458"/>
                <a:gd name="T81" fmla="*/ 0 h 3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58"/>
                <a:gd name="T124" fmla="*/ 0 h 3508"/>
                <a:gd name="T125" fmla="*/ 4458 w 4458"/>
                <a:gd name="T126" fmla="*/ 3508 h 3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58" h="3508">
                  <a:moveTo>
                    <a:pt x="0" y="3508"/>
                  </a:moveTo>
                  <a:lnTo>
                    <a:pt x="105" y="3508"/>
                  </a:lnTo>
                  <a:lnTo>
                    <a:pt x="223" y="3508"/>
                  </a:lnTo>
                  <a:lnTo>
                    <a:pt x="328" y="3508"/>
                  </a:lnTo>
                  <a:lnTo>
                    <a:pt x="446" y="3508"/>
                  </a:lnTo>
                  <a:lnTo>
                    <a:pt x="551" y="3497"/>
                  </a:lnTo>
                  <a:lnTo>
                    <a:pt x="668" y="3497"/>
                  </a:lnTo>
                  <a:lnTo>
                    <a:pt x="774" y="3474"/>
                  </a:lnTo>
                  <a:lnTo>
                    <a:pt x="891" y="3407"/>
                  </a:lnTo>
                  <a:lnTo>
                    <a:pt x="997" y="3305"/>
                  </a:lnTo>
                  <a:lnTo>
                    <a:pt x="1114" y="3159"/>
                  </a:lnTo>
                  <a:lnTo>
                    <a:pt x="1220" y="2967"/>
                  </a:lnTo>
                  <a:lnTo>
                    <a:pt x="1337" y="2775"/>
                  </a:lnTo>
                  <a:lnTo>
                    <a:pt x="1443" y="2538"/>
                  </a:lnTo>
                  <a:lnTo>
                    <a:pt x="1560" y="2290"/>
                  </a:lnTo>
                  <a:lnTo>
                    <a:pt x="1666" y="2065"/>
                  </a:lnTo>
                  <a:lnTo>
                    <a:pt x="1783" y="1828"/>
                  </a:lnTo>
                  <a:lnTo>
                    <a:pt x="1889" y="1647"/>
                  </a:lnTo>
                  <a:lnTo>
                    <a:pt x="2006" y="1455"/>
                  </a:lnTo>
                  <a:lnTo>
                    <a:pt x="2111" y="1309"/>
                  </a:lnTo>
                  <a:lnTo>
                    <a:pt x="2229" y="1151"/>
                  </a:lnTo>
                  <a:lnTo>
                    <a:pt x="2334" y="959"/>
                  </a:lnTo>
                  <a:lnTo>
                    <a:pt x="2452" y="835"/>
                  </a:lnTo>
                  <a:lnTo>
                    <a:pt x="2557" y="722"/>
                  </a:lnTo>
                  <a:lnTo>
                    <a:pt x="2674" y="598"/>
                  </a:lnTo>
                  <a:lnTo>
                    <a:pt x="2780" y="519"/>
                  </a:lnTo>
                  <a:lnTo>
                    <a:pt x="2897" y="418"/>
                  </a:lnTo>
                  <a:lnTo>
                    <a:pt x="3003" y="339"/>
                  </a:lnTo>
                  <a:lnTo>
                    <a:pt x="3120" y="271"/>
                  </a:lnTo>
                  <a:lnTo>
                    <a:pt x="3226" y="226"/>
                  </a:lnTo>
                  <a:lnTo>
                    <a:pt x="3343" y="170"/>
                  </a:lnTo>
                  <a:lnTo>
                    <a:pt x="3449" y="136"/>
                  </a:lnTo>
                  <a:lnTo>
                    <a:pt x="3566" y="113"/>
                  </a:lnTo>
                  <a:lnTo>
                    <a:pt x="3672" y="79"/>
                  </a:lnTo>
                  <a:lnTo>
                    <a:pt x="3789" y="68"/>
                  </a:lnTo>
                  <a:lnTo>
                    <a:pt x="3895" y="45"/>
                  </a:lnTo>
                  <a:lnTo>
                    <a:pt x="4012" y="34"/>
                  </a:lnTo>
                  <a:lnTo>
                    <a:pt x="4117" y="23"/>
                  </a:lnTo>
                  <a:lnTo>
                    <a:pt x="4235" y="12"/>
                  </a:lnTo>
                  <a:lnTo>
                    <a:pt x="4340" y="12"/>
                  </a:lnTo>
                  <a:lnTo>
                    <a:pt x="4458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29" name="Rectangle 75"/>
            <p:cNvSpPr>
              <a:spLocks noChangeArrowheads="1"/>
            </p:cNvSpPr>
            <p:nvPr/>
          </p:nvSpPr>
          <p:spPr bwMode="auto">
            <a:xfrm>
              <a:off x="2546" y="4072"/>
              <a:ext cx="7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Es/No in dB</a:t>
              </a:r>
            </a:p>
          </p:txBody>
        </p:sp>
        <p:sp>
          <p:nvSpPr>
            <p:cNvPr id="126030" name="Rectangle 76"/>
            <p:cNvSpPr>
              <a:spLocks noChangeArrowheads="1"/>
            </p:cNvSpPr>
            <p:nvPr/>
          </p:nvSpPr>
          <p:spPr bwMode="auto">
            <a:xfrm>
              <a:off x="194" y="1371"/>
              <a:ext cx="172" cy="14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rtl="1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Normalized throughput</a:t>
              </a:r>
            </a:p>
          </p:txBody>
        </p:sp>
        <p:sp>
          <p:nvSpPr>
            <p:cNvPr id="126031" name="Rectangle 77"/>
            <p:cNvSpPr>
              <a:spLocks noChangeArrowheads="1"/>
            </p:cNvSpPr>
            <p:nvPr/>
          </p:nvSpPr>
          <p:spPr bwMode="auto">
            <a:xfrm>
              <a:off x="2341" y="3012"/>
              <a:ext cx="2680" cy="552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32" name="Line 78"/>
            <p:cNvSpPr>
              <a:spLocks noChangeShapeType="1"/>
            </p:cNvSpPr>
            <p:nvPr/>
          </p:nvSpPr>
          <p:spPr bwMode="auto">
            <a:xfrm>
              <a:off x="2341" y="3012"/>
              <a:ext cx="268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3" name="Freeform 79"/>
            <p:cNvSpPr>
              <a:spLocks noChangeArrowheads="1"/>
            </p:cNvSpPr>
            <p:nvPr/>
          </p:nvSpPr>
          <p:spPr bwMode="auto">
            <a:xfrm>
              <a:off x="2341" y="3012"/>
              <a:ext cx="2680" cy="552"/>
            </a:xfrm>
            <a:custGeom>
              <a:avLst/>
              <a:gdLst>
                <a:gd name="T0" fmla="*/ 0 w 232"/>
                <a:gd name="T1" fmla="*/ 62206 h 52"/>
                <a:gd name="T2" fmla="*/ 357630 w 232"/>
                <a:gd name="T3" fmla="*/ 62206 h 52"/>
                <a:gd name="T4" fmla="*/ 357630 w 232"/>
                <a:gd name="T5" fmla="*/ 0 h 52"/>
                <a:gd name="T6" fmla="*/ 0 60000 65536"/>
                <a:gd name="T7" fmla="*/ 0 60000 65536"/>
                <a:gd name="T8" fmla="*/ 0 60000 65536"/>
                <a:gd name="T9" fmla="*/ 0 w 232"/>
                <a:gd name="T10" fmla="*/ 0 h 52"/>
                <a:gd name="T11" fmla="*/ 232 w 23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52">
                  <a:moveTo>
                    <a:pt x="0" y="52"/>
                  </a:moveTo>
                  <a:lnTo>
                    <a:pt x="232" y="52"/>
                  </a:lnTo>
                  <a:lnTo>
                    <a:pt x="232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34" name="Line 80"/>
            <p:cNvSpPr>
              <a:spLocks noChangeShapeType="1"/>
            </p:cNvSpPr>
            <p:nvPr/>
          </p:nvSpPr>
          <p:spPr bwMode="auto">
            <a:xfrm flipV="1">
              <a:off x="2341" y="2978"/>
              <a:ext cx="0" cy="6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5" name="Freeform 81"/>
            <p:cNvSpPr>
              <a:spLocks noChangeArrowheads="1"/>
            </p:cNvSpPr>
            <p:nvPr/>
          </p:nvSpPr>
          <p:spPr bwMode="auto">
            <a:xfrm>
              <a:off x="2341" y="3012"/>
              <a:ext cx="2680" cy="552"/>
            </a:xfrm>
            <a:custGeom>
              <a:avLst/>
              <a:gdLst>
                <a:gd name="T0" fmla="*/ 0 w 232"/>
                <a:gd name="T1" fmla="*/ 62206 h 52"/>
                <a:gd name="T2" fmla="*/ 0 w 232"/>
                <a:gd name="T3" fmla="*/ 0 h 52"/>
                <a:gd name="T4" fmla="*/ 357630 w 232"/>
                <a:gd name="T5" fmla="*/ 0 h 52"/>
                <a:gd name="T6" fmla="*/ 0 60000 65536"/>
                <a:gd name="T7" fmla="*/ 0 60000 65536"/>
                <a:gd name="T8" fmla="*/ 0 60000 65536"/>
                <a:gd name="T9" fmla="*/ 0 w 232"/>
                <a:gd name="T10" fmla="*/ 0 h 52"/>
                <a:gd name="T11" fmla="*/ 232 w 23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52">
                  <a:moveTo>
                    <a:pt x="0" y="52"/>
                  </a:moveTo>
                  <a:lnTo>
                    <a:pt x="0" y="0"/>
                  </a:lnTo>
                  <a:lnTo>
                    <a:pt x="232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6036" name="Line 82"/>
            <p:cNvSpPr>
              <a:spLocks noChangeShapeType="1"/>
            </p:cNvSpPr>
            <p:nvPr/>
          </p:nvSpPr>
          <p:spPr bwMode="auto">
            <a:xfrm flipV="1">
              <a:off x="2341" y="2978"/>
              <a:ext cx="0" cy="6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7" name="Rectangle 83"/>
            <p:cNvSpPr>
              <a:spLocks noChangeArrowheads="1"/>
            </p:cNvSpPr>
            <p:nvPr/>
          </p:nvSpPr>
          <p:spPr bwMode="auto">
            <a:xfrm>
              <a:off x="2783" y="3034"/>
              <a:ext cx="1932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Unconstrained Gaussian Input</a:t>
              </a:r>
            </a:p>
          </p:txBody>
        </p:sp>
        <p:sp>
          <p:nvSpPr>
            <p:cNvPr id="126038" name="Rectangle 84"/>
            <p:cNvSpPr>
              <a:spLocks noChangeArrowheads="1"/>
            </p:cNvSpPr>
            <p:nvPr/>
          </p:nvSpPr>
          <p:spPr bwMode="auto">
            <a:xfrm>
              <a:off x="2758" y="3215"/>
              <a:ext cx="187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Modulation Constrained Input</a:t>
              </a:r>
            </a:p>
          </p:txBody>
        </p:sp>
        <p:sp>
          <p:nvSpPr>
            <p:cNvPr id="126039" name="Rectangle 85"/>
            <p:cNvSpPr>
              <a:spLocks noChangeArrowheads="1"/>
            </p:cNvSpPr>
            <p:nvPr/>
          </p:nvSpPr>
          <p:spPr bwMode="auto">
            <a:xfrm>
              <a:off x="2786" y="3395"/>
              <a:ext cx="2037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Simulated HSDPA Performance</a:t>
              </a:r>
            </a:p>
          </p:txBody>
        </p:sp>
        <p:sp>
          <p:nvSpPr>
            <p:cNvPr id="126040" name="Line 86"/>
            <p:cNvSpPr>
              <a:spLocks noChangeShapeType="1"/>
            </p:cNvSpPr>
            <p:nvPr/>
          </p:nvSpPr>
          <p:spPr bwMode="auto">
            <a:xfrm>
              <a:off x="2422" y="3113"/>
              <a:ext cx="23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1" name="Line 87"/>
            <p:cNvSpPr>
              <a:spLocks noChangeShapeType="1"/>
            </p:cNvSpPr>
            <p:nvPr/>
          </p:nvSpPr>
          <p:spPr bwMode="auto">
            <a:xfrm>
              <a:off x="2422" y="3305"/>
              <a:ext cx="23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2" name="Line 88"/>
            <p:cNvSpPr>
              <a:spLocks noChangeShapeType="1"/>
            </p:cNvSpPr>
            <p:nvPr/>
          </p:nvSpPr>
          <p:spPr bwMode="auto">
            <a:xfrm>
              <a:off x="2422" y="3485"/>
              <a:ext cx="23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3" name="Rectangle 89"/>
            <p:cNvSpPr>
              <a:spLocks noChangeArrowheads="1"/>
            </p:cNvSpPr>
            <p:nvPr/>
          </p:nvSpPr>
          <p:spPr bwMode="auto">
            <a:xfrm>
              <a:off x="2470" y="2350"/>
              <a:ext cx="57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16-QAM </a:t>
              </a:r>
            </a:p>
          </p:txBody>
        </p:sp>
        <p:sp>
          <p:nvSpPr>
            <p:cNvPr id="126044" name="Rectangle 90"/>
            <p:cNvSpPr>
              <a:spLocks noChangeArrowheads="1"/>
            </p:cNvSpPr>
            <p:nvPr/>
          </p:nvSpPr>
          <p:spPr bwMode="auto">
            <a:xfrm>
              <a:off x="1209" y="2350"/>
              <a:ext cx="44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FF0000"/>
                  </a:solidFill>
                  <a:latin typeface="Arial" pitchFamily="34" charset="0"/>
                </a:rPr>
                <a:t>QPSK </a:t>
              </a:r>
            </a:p>
          </p:txBody>
        </p:sp>
        <p:sp>
          <p:nvSpPr>
            <p:cNvPr id="126045" name="Text Box 91"/>
            <p:cNvSpPr txBox="1">
              <a:spLocks noChangeArrowheads="1"/>
            </p:cNvSpPr>
            <p:nvPr/>
          </p:nvSpPr>
          <p:spPr bwMode="auto">
            <a:xfrm>
              <a:off x="3511" y="1618"/>
              <a:ext cx="1587" cy="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R = 3202/2400 for QPSK</a:t>
              </a:r>
            </a:p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R = 4664/1920 for QAM</a:t>
              </a:r>
            </a:p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B</a:t>
              </a:r>
              <a:r>
                <a:rPr lang="en-US" sz="1800" baseline="-25000">
                  <a:solidFill>
                    <a:srgbClr val="000000"/>
                  </a:solidFill>
                </a:rPr>
                <a:t>max</a:t>
              </a:r>
              <a:r>
                <a:rPr lang="en-US" sz="1800">
                  <a:solidFill>
                    <a:srgbClr val="000000"/>
                  </a:solidFill>
                </a:rPr>
                <a:t> = 4</a:t>
              </a:r>
            </a:p>
          </p:txBody>
        </p:sp>
      </p:grpSp>
      <p:sp>
        <p:nvSpPr>
          <p:cNvPr id="125955" name="Text Box 92"/>
          <p:cNvSpPr txBox="1">
            <a:spLocks noChangeArrowheads="1"/>
          </p:cNvSpPr>
          <p:nvPr/>
        </p:nvSpPr>
        <p:spPr bwMode="auto">
          <a:xfrm>
            <a:off x="3797300" y="4052888"/>
            <a:ext cx="4524375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T. Ghanim and M.C. Valenti, “The throughput of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hybrid-ARQ in block fading under modulation constraints,”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in </a:t>
            </a:r>
            <a:r>
              <a:rPr lang="en-US" sz="1400" i="1">
                <a:solidFill>
                  <a:srgbClr val="0000FF"/>
                </a:solidFill>
              </a:rPr>
              <a:t>Proc. Conf. on Info. Sci. and Sys.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i="1">
                <a:solidFill>
                  <a:srgbClr val="0000FF"/>
                </a:solidFill>
              </a:rPr>
              <a:t>(CISS)</a:t>
            </a:r>
            <a:r>
              <a:rPr lang="en-US" sz="1400">
                <a:solidFill>
                  <a:srgbClr val="0000FF"/>
                </a:solidFill>
              </a:rPr>
              <a:t>, Mar. 2006.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Conclusions: Design Flow with CML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When designing a system, first determine its capacity.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Only requires a slight modification of the modulation simulation.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Does not require the code to be simulated.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Allows for optimization with respect to free parameters.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After optimizing with respect to capacity, design the code.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BICM with a good off-the-shelf code.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Optimize code with respect to the EXIT curve of the modulation.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Information outage analysis can be used to characterize: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Performance in slow fading channels.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Delay and throughput of hybrid-ARQ retransmission protocols.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Finite codeword lengths.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407B0-CB31-4D0A-B211-57BFC6E554C9}" type="slidenum">
              <a:rPr lang="en-US"/>
              <a:pPr>
                <a:defRPr/>
              </a:pPr>
              <a:t>119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Starting and Interacting with CML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94263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Launch MATLAB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Cd to the &lt;CMLROOT&gt; directory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Type “CmlStartup”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This sets up paths and determines the version of MATLAB.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To run CML, only two functions are needed: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CmlSimulate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Runs one or more simulations.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parameters are stored in .m scripts.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Input arguments tell CML which simulation(s) to run.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CmlPlot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Plots the results of one or more simulations.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909F7-621E-4BB4-9D13-B5F748091A1B}" type="slidenum">
              <a:rPr lang="en-US"/>
              <a:pPr>
                <a:defRPr/>
              </a:pPr>
              <a:t>12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Scenario Files </a:t>
            </a:r>
            <a:br>
              <a:rPr lang="en-US" sz="3600" smtClean="0"/>
            </a:br>
            <a:r>
              <a:rPr lang="en-US" sz="3600" smtClean="0"/>
              <a:t>and the SimParam Structure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parameters associated with a set of simulations is stored in a scenario file.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Located in one of two directories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./cml/scenarios for publicly available scenarios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./cml/localscenarios for personal user scenarios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Other directories could be used if they are on the matlab path.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.m extension.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Exercise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Edit the example scenario file: UncodedScenarios.m</a:t>
            </a:r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main content of the scenario file is a structure called sim_param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 is an array.</a:t>
            </a:r>
          </a:p>
          <a:p>
            <a:pPr marL="688975"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Each element of the array is called a </a:t>
            </a:r>
            <a:r>
              <a:rPr lang="en-US" i="1" smtClean="0"/>
              <a:t>record </a:t>
            </a:r>
            <a:r>
              <a:rPr lang="en-US" smtClean="0"/>
              <a:t>and corresponds to a single distinct simulation.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F4669-1F4F-4C9E-9D50-0164102B84D5}" type="slidenum">
              <a:rPr lang="en-US"/>
              <a:pPr>
                <a:defRPr/>
              </a:pPr>
              <a:t>13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Common Parameters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List of all parameters can be found in: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 ./cml/mat/DefineStructures.m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./cml/documentation/readme.pdf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Default values are in the DefineStructures.m file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Some parameters can be changed between runs, others cannot.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sim_param_changeable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sim_param_unchangeable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5610D-CA2F-4DAC-B3FD-0AFCB422B79E}" type="slidenum">
              <a:rPr lang="en-US"/>
              <a:pPr>
                <a:defRPr/>
              </a:pPr>
              <a:t>14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Dissecting the SimParam Structure:</a:t>
            </a:r>
            <a:br>
              <a:rPr lang="en-US" sz="3600" smtClean="0"/>
            </a:br>
            <a:r>
              <a:rPr lang="en-US" sz="3600" smtClean="0"/>
              <a:t>The simulation type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dirty="0" err="1" smtClean="0">
                <a:solidFill>
                  <a:srgbClr val="FF0000"/>
                </a:solidFill>
              </a:rPr>
              <a:t>sim_param</a:t>
            </a:r>
            <a:r>
              <a:rPr lang="en-US" sz="2000" dirty="0" smtClean="0">
                <a:solidFill>
                  <a:srgbClr val="FF0000"/>
                </a:solidFill>
              </a:rPr>
              <a:t>(record).</a:t>
            </a:r>
            <a:r>
              <a:rPr lang="en-US" sz="2000" dirty="0" err="1" smtClean="0">
                <a:solidFill>
                  <a:srgbClr val="FF0000"/>
                </a:solidFill>
              </a:rPr>
              <a:t>sim_type</a:t>
            </a:r>
            <a:r>
              <a:rPr lang="en-US" sz="2000" dirty="0" smtClean="0"/>
              <a:t> =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</a:t>
            </a:r>
            <a:r>
              <a:rPr lang="en-US" sz="1800" dirty="0" err="1" smtClean="0"/>
              <a:t>uncoded</a:t>
            </a:r>
            <a:r>
              <a:rPr lang="en-US" sz="1800" dirty="0" smtClean="0"/>
              <a:t>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BER and SER of </a:t>
            </a:r>
            <a:r>
              <a:rPr lang="en-US" sz="1600" dirty="0" err="1" smtClean="0"/>
              <a:t>uncoded</a:t>
            </a:r>
            <a:r>
              <a:rPr lang="en-US" sz="1600" dirty="0" smtClean="0"/>
              <a:t> modulation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‘coded’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BER and FER of coded modulation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‘capacity’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The Shannon capacity under modulation constraints.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**‘</a:t>
            </a:r>
            <a:r>
              <a:rPr lang="en-US" sz="1800" dirty="0" smtClean="0"/>
              <a:t>exit’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EXIT characteristic of selected detector and parameterized LDPC code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‘outage’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The information outage probability of block fading channels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Assumes </a:t>
            </a:r>
            <a:r>
              <a:rPr lang="en-US" sz="1600" dirty="0" err="1" smtClean="0"/>
              <a:t>codewords</a:t>
            </a:r>
            <a:r>
              <a:rPr lang="en-US" sz="1600" dirty="0" smtClean="0"/>
              <a:t> are infinite in length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‘</a:t>
            </a:r>
            <a:r>
              <a:rPr lang="en-US" sz="1800" dirty="0" err="1" smtClean="0"/>
              <a:t>bloutage</a:t>
            </a:r>
            <a:r>
              <a:rPr lang="en-US" sz="1800" dirty="0" smtClean="0"/>
              <a:t>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Information outage probability in AWGN or </a:t>
            </a:r>
            <a:r>
              <a:rPr lang="en-US" sz="1600" dirty="0" err="1" smtClean="0"/>
              <a:t>ergodic</a:t>
            </a:r>
            <a:r>
              <a:rPr lang="en-US" sz="1600" dirty="0" smtClean="0"/>
              <a:t>/block fading channels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dirty="0" smtClean="0"/>
              <a:t>Takes into account </a:t>
            </a:r>
            <a:r>
              <a:rPr lang="en-US" sz="1600" dirty="0" err="1" smtClean="0"/>
              <a:t>lenth</a:t>
            </a:r>
            <a:r>
              <a:rPr lang="en-US" sz="1600" dirty="0" smtClean="0"/>
              <a:t> of the code.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EAFB5-A01E-481E-905F-20AA396FCB45}" type="slidenum">
              <a:rPr lang="en-US"/>
              <a:pPr>
                <a:defRPr/>
              </a:pPr>
              <a:t>15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Dissecting the SimParam Structure:</a:t>
            </a:r>
            <a:br>
              <a:rPr lang="en-US" sz="3600" smtClean="0"/>
            </a:br>
            <a:r>
              <a:rPr lang="en-US" sz="3600" smtClean="0"/>
              <a:t>The simulation type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sim_param(record).sim_type</a:t>
            </a:r>
            <a:r>
              <a:rPr lang="en-US" sz="2000" smtClean="0"/>
              <a:t> =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‘throughput’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By using FER curves, determines throughput of hybrid ARQ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This is an example of an </a:t>
            </a:r>
            <a:r>
              <a:rPr lang="en-US" sz="1600" i="1" smtClean="0"/>
              <a:t>analysis</a:t>
            </a:r>
            <a:r>
              <a:rPr lang="en-US" sz="1600" smtClean="0"/>
              <a:t> function … no simulation involved.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EEA33-D52B-4CDB-8EE0-BF776E0C65CA}" type="slidenum">
              <a:rPr lang="en-US"/>
              <a:pPr>
                <a:defRPr/>
              </a:pPr>
              <a:t>16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Lesser Used Simulation Types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sim_param(record).sim_type</a:t>
            </a:r>
            <a:r>
              <a:rPr lang="en-US" sz="2000" smtClean="0"/>
              <a:t> =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‘bwcapacity’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Shannon capacity of CPFSK under bandwidth constraints.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‘minSNRvsB’ 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Capacity limit of CPFSK as a function of bandwidth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0D7EE-547F-4E3C-8FE6-3621210B993F}" type="slidenum">
              <a:rPr lang="en-US"/>
              <a:pPr>
                <a:defRPr/>
              </a:pPr>
              <a:t>17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Parameters Common to All Simulations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comment = {string}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Text, can be anything.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legend = {string}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What to put in figure caption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linetype = {string} 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Color, type, and marker of line.  Uses syntax from matlab “plot”.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filename = {string}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Where to save the results of the simulation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Once filename is changed, any parameter can be changed.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reset = {0,1} with default of 0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Indication to resume “0” or restart “1” simulation when run again.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If reset = 1, any parameter may be changed.</a:t>
            </a:r>
          </a:p>
          <a:p>
            <a:pPr marL="688975"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66911-BA18-471E-AFB0-69BA5390654F}" type="slidenum">
              <a:rPr lang="en-US"/>
              <a:pPr>
                <a:defRPr/>
              </a:pPr>
              <a:t>18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the Simulation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SNR = {vector}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Vector containing SNR points in dB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Can add or remove SNR points between runs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SNR_type = {‘Eb/No in dB’ or ‘Es/No in dB’}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For some simulation types, only one option is supported.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E.g. for </a:t>
            </a:r>
            <a:r>
              <a:rPr lang="en-US" sz="1800" i="1" smtClean="0"/>
              <a:t>capacity</a:t>
            </a:r>
            <a:r>
              <a:rPr lang="en-US" sz="1800" smtClean="0"/>
              <a:t> simulations, it must be Es/No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save_rate = {scalar integer}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An integer specifying how often the state of the simulation is saved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of trials between saves.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echoes a period ‘.’ every time it saves.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4DF4-5E35-47FC-BF90-F61083E3F558}" type="slidenum">
              <a:rPr lang="en-US"/>
              <a:pPr>
                <a:defRPr/>
              </a:pPr>
              <a:t>19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*Outline</a:t>
            </a:r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uncoded BPSK and QAM in AWGN and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*Specify a custom eIRA LDPC parity check matrix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modulation constrained capacity of BPSK and QAM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4C106-2C97-434B-8275-45315715A705}" type="slidenum">
              <a:rPr lang="en-US"/>
              <a:pPr>
                <a:defRPr/>
              </a:pPr>
              <a:t>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the Simulation (cont’d)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max_trials = {vector}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 vector of integers, one for each SNR point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Tells simulation maximum number of trials to run per point.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max_frame_errors = {vector}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Also a vector of integers, one for each SNR point.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Tells simulation maximum number of frame errors to log per point.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echoes a ‘x’ every time it logs a frame error.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minBER = {scalar}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halts once this BER is reached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minFER = {scalar}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Simulation halts once this FER is reached.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7BE30-272C-4E8D-8B2A-9F508D064887}" type="slidenum">
              <a:rPr lang="en-US"/>
              <a:pPr>
                <a:defRPr/>
              </a:pPr>
              <a:t>20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Simulate uncoded BPSK and QAM in AWGN and Rayleigh fading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*Specify a custom eIRA LDPC parity check matrix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modulation constrained capacity of BPSK and QAM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D2886-9242-452B-BF1E-4F2B2DE7472B}" type="slidenum">
              <a:rPr lang="en-US"/>
              <a:pPr>
                <a:defRPr/>
              </a:pPr>
              <a:t>21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Modulation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8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modulation = {string}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Specifies the modulation type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May be ‘BPSK’, ‘QPSK’, ‘QAM’, ‘PSK’, ‘APSK’, ‘HEX’, or ‘FSK’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‘HSDPA’ used to indicate QPSK and QAM used in HSDPA.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All but FSK are 2 dimensional modulations</a:t>
            </a:r>
          </a:p>
          <a:p>
            <a:pPr marL="1546225" lvl="3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Uses a complex scalar value for each symbol.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Default is ‘BPSK’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New (version 1.9 and above): Can also be set to “custom”. 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 mod_order = {integer scalar}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Number of points in the constellation.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Power of 2.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Default is 2.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In some cases, M=0 is used to indicate an unconstrained Gaussian input.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S_matrix = {complex vector}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Only used for “custom” modulation type.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 vector of length “mod_order” containing the values of the symbols in the signal set 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C81D4-0FDE-4B51-8A34-1EF98334910D}" type="slidenum">
              <a:rPr lang="en-US"/>
              <a:pPr>
                <a:defRPr/>
              </a:pPr>
              <a:t>22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Modulation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8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mapping = {integer vector}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 vector of length M specifying how data bits are mapped to symbols.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Vector contains the integers 0 through M-1 exactly once.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ith element of vector is the set of bits associated with the ith symbol.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Alternatively, can be a string describing the modulation, like ‘gray’ or ‘sp’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Default is ‘gray’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framesize = {integer scalar}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The number of symbols per Monte Carlo trial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For coded systems, this is number of bits per codeword</a:t>
            </a:r>
          </a:p>
          <a:p>
            <a:pPr marL="688975" lvl="1" indent="-231775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demod_type = {integer scalar}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 flag indicating how to implement the demodulator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		0 = log-MAP (approximated linearly)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		1 = max-log-MAP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		2 = constant-log-MAP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		3 and 4 other implementations of log-MAP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Max-log-MAP is fastest.</a:t>
            </a:r>
          </a:p>
          <a:p>
            <a:pPr marL="1089025" lvl="2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Does not effect the uncoded error rate.</a:t>
            </a:r>
          </a:p>
          <a:p>
            <a:pPr marL="1546225" lvl="3" indent="-174625" eaLnBrk="1" hangingPunct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However, effects coded performance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BC614-3D92-4D60-9CD2-7075E2CB6BD8}" type="slidenum">
              <a:rPr lang="en-US"/>
              <a:pPr>
                <a:defRPr/>
              </a:pPr>
              <a:t>23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M-ary Complex Modulation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12286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>
                <a:latin typeface="Symbol" pitchFamily="18" charset="2"/>
              </a:rPr>
              <a:t></a:t>
            </a:r>
            <a:r>
              <a:rPr lang="en-US" sz="2000" smtClean="0"/>
              <a:t> = log</a:t>
            </a:r>
            <a:r>
              <a:rPr lang="en-US" sz="2000" baseline="-25000" smtClean="0"/>
              <a:t>2</a:t>
            </a:r>
            <a:r>
              <a:rPr lang="en-US" sz="2000" smtClean="0"/>
              <a:t> M bits are mapped to the symbol </a:t>
            </a:r>
            <a:r>
              <a:rPr lang="en-US" sz="2000" b="1" smtClean="0"/>
              <a:t>x</a:t>
            </a:r>
            <a:r>
              <a:rPr lang="en-US" sz="2000" baseline="-25000" smtClean="0"/>
              <a:t>k</a:t>
            </a:r>
            <a:r>
              <a:rPr lang="en-US" sz="2000" smtClean="0"/>
              <a:t>, which is chosen from the set S = {</a:t>
            </a:r>
            <a:r>
              <a:rPr lang="en-US" sz="2000" b="1" smtClean="0"/>
              <a:t>x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b="1" smtClean="0"/>
              <a:t>x</a:t>
            </a:r>
            <a:r>
              <a:rPr lang="en-US" sz="2000" baseline="-25000" smtClean="0"/>
              <a:t>2</a:t>
            </a:r>
            <a:r>
              <a:rPr lang="en-US" sz="2000" smtClean="0"/>
              <a:t>, …, </a:t>
            </a:r>
            <a:r>
              <a:rPr lang="en-US" sz="2000" b="1" smtClean="0"/>
              <a:t>x</a:t>
            </a:r>
            <a:r>
              <a:rPr lang="en-US" sz="2000" baseline="-25000" smtClean="0"/>
              <a:t>M</a:t>
            </a:r>
            <a:r>
              <a:rPr lang="en-US" sz="2000" smtClean="0"/>
              <a:t>}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symbol is multidimensional.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2-D Examples: QPSK, M-PSK, QAM, APSK, HEX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These 2-D signals take on complex values.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M-D Example: FSK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FSK signals are represented by the M-dimensional complex vector </a:t>
            </a:r>
            <a:r>
              <a:rPr lang="en-US" sz="1600" b="1" smtClean="0"/>
              <a:t>X</a:t>
            </a:r>
            <a:r>
              <a:rPr lang="en-US" sz="1600" smtClean="0"/>
              <a:t>.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The signal</a:t>
            </a:r>
            <a:r>
              <a:rPr lang="en-US" sz="2000" b="1" smtClean="0"/>
              <a:t> </a:t>
            </a:r>
            <a:r>
              <a:rPr lang="en-US" sz="2000" smtClean="0"/>
              <a:t>y = hx</a:t>
            </a:r>
            <a:r>
              <a:rPr lang="en-US" sz="2000" baseline="-25000" smtClean="0"/>
              <a:t>k</a:t>
            </a:r>
            <a:r>
              <a:rPr lang="en-US" sz="2000" smtClean="0"/>
              <a:t> + n is received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 is a complex fading coefficient (scalar valued).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 is complex-valued AWGN noise sample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More generally (FSK), </a:t>
            </a:r>
            <a:r>
              <a:rPr lang="en-US" sz="1800" b="1" smtClean="0"/>
              <a:t>Y</a:t>
            </a:r>
            <a:r>
              <a:rPr lang="en-US" sz="1800" smtClean="0"/>
              <a:t> = h </a:t>
            </a:r>
            <a:r>
              <a:rPr lang="en-US" sz="1800" b="1" smtClean="0"/>
              <a:t>X</a:t>
            </a:r>
            <a:r>
              <a:rPr lang="en-US" sz="1800" smtClean="0"/>
              <a:t> + </a:t>
            </a:r>
            <a:r>
              <a:rPr lang="en-US" sz="1800" b="1" smtClean="0"/>
              <a:t>N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Flat-fading: All FSK tones multiplied by the same fading coefficient h.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Modulation implementation in CML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complex signal set S is created with the </a:t>
            </a:r>
            <a:r>
              <a:rPr lang="en-US" sz="1800" b="1" smtClean="0">
                <a:solidFill>
                  <a:srgbClr val="0000FF"/>
                </a:solidFill>
              </a:rPr>
              <a:t>CreateConstellation</a:t>
            </a:r>
            <a:r>
              <a:rPr lang="en-US" sz="1800" smtClean="0"/>
              <a:t> function.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Modulation is performed using the </a:t>
            </a:r>
            <a:r>
              <a:rPr lang="en-US" sz="1800" b="1" smtClean="0">
                <a:solidFill>
                  <a:srgbClr val="0000FF"/>
                </a:solidFill>
              </a:rPr>
              <a:t>Modulate</a:t>
            </a:r>
            <a:r>
              <a:rPr lang="en-US" sz="1800" smtClean="0"/>
              <a:t> function.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BBEF5-7E4C-4696-9898-EA2424605D01}" type="slidenum">
              <a:rPr lang="en-US"/>
              <a:pPr>
                <a:defRPr/>
              </a:pPr>
              <a:t>24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Log-likelihood of Received Symbols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4737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Let p(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="1" smtClean="0"/>
              <a:t>y</a:t>
            </a:r>
            <a:r>
              <a:rPr lang="en-US" smtClean="0"/>
              <a:t>) denote the probability that signal 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</a:t>
            </a:r>
            <a:r>
              <a:rPr lang="en-US" smtClean="0"/>
              <a:t>S was transmitted given that </a:t>
            </a:r>
            <a:r>
              <a:rPr lang="en-US" b="1" smtClean="0"/>
              <a:t>y</a:t>
            </a:r>
            <a:r>
              <a:rPr lang="en-US" smtClean="0"/>
              <a:t> was received.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Let f(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="1" smtClean="0"/>
              <a:t>y</a:t>
            </a:r>
            <a:r>
              <a:rPr lang="en-US" smtClean="0"/>
              <a:t>) = </a:t>
            </a:r>
            <a:r>
              <a:rPr lang="en-US" smtClean="0">
                <a:latin typeface="Symbol" pitchFamily="18" charset="2"/>
              </a:rPr>
              <a:t></a:t>
            </a:r>
            <a:r>
              <a:rPr lang="en-US" smtClean="0"/>
              <a:t> p(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="1" smtClean="0"/>
              <a:t>y</a:t>
            </a:r>
            <a:r>
              <a:rPr lang="en-US" smtClean="0"/>
              <a:t>), where </a:t>
            </a:r>
            <a:r>
              <a:rPr lang="en-US" smtClean="0">
                <a:latin typeface="Symbol" pitchFamily="18" charset="2"/>
              </a:rPr>
              <a:t></a:t>
            </a:r>
            <a:r>
              <a:rPr lang="en-US" smtClean="0"/>
              <a:t> is any multiplicative term that is constant for all </a:t>
            </a:r>
            <a:r>
              <a:rPr lang="en-US" b="1" smtClean="0"/>
              <a:t>x</a:t>
            </a:r>
            <a:r>
              <a:rPr lang="en-US" baseline="-25000" smtClean="0"/>
              <a:t>k.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When all symbols are equally likely, f(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="1" smtClean="0"/>
              <a:t>y</a:t>
            </a:r>
            <a:r>
              <a:rPr lang="en-US" smtClean="0"/>
              <a:t>) </a:t>
            </a:r>
            <a:r>
              <a:rPr lang="en-US" smtClean="0">
                <a:latin typeface="Symbol" pitchFamily="18" charset="2"/>
              </a:rPr>
              <a:t></a:t>
            </a:r>
            <a:r>
              <a:rPr lang="en-US" smtClean="0"/>
              <a:t>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 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each signal in S, the receiver computes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This function depends on the modulation, channel, and receiver.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Implemented by the </a:t>
            </a:r>
            <a:r>
              <a:rPr lang="en-US" b="1" smtClean="0">
                <a:solidFill>
                  <a:srgbClr val="0000FF"/>
                </a:solidFill>
              </a:rPr>
              <a:t>Demod2D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</a:rPr>
              <a:t>DemodFSK</a:t>
            </a:r>
            <a:r>
              <a:rPr lang="en-US" smtClean="0"/>
              <a:t> functions, which actually computes  log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). 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Assuming that all symbols are equally likely, the most likely symbol 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 is found by making a hard decision on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 or log f(</a:t>
            </a:r>
            <a:r>
              <a:rPr lang="en-US" b="1" smtClean="0"/>
              <a:t>y</a:t>
            </a:r>
            <a:r>
              <a:rPr lang="en-US" smtClean="0"/>
              <a:t>|</a:t>
            </a:r>
            <a:r>
              <a:rPr lang="en-US" b="1" smtClean="0"/>
              <a:t>x</a:t>
            </a:r>
            <a:r>
              <a:rPr lang="en-US" baseline="-25000" smtClean="0"/>
              <a:t>k</a:t>
            </a:r>
            <a:r>
              <a:rPr lang="en-US" smtClean="0"/>
              <a:t>).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ADC92-C2B3-41C4-92FF-C0FD1F77F2A4}" type="slidenum">
              <a:rPr lang="en-US"/>
              <a:pPr>
                <a:defRPr/>
              </a:pPr>
              <a:t>25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Example: QAM over AWGN.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Let y = x + n, where n is complex </a:t>
            </a:r>
            <a:r>
              <a:rPr lang="en-US" dirty="0" err="1" smtClean="0"/>
              <a:t>i.i.d</a:t>
            </a:r>
            <a:r>
              <a:rPr lang="en-US" dirty="0" smtClean="0"/>
              <a:t>. N(0,N</a:t>
            </a:r>
            <a:r>
              <a:rPr lang="en-US" baseline="-25000" dirty="0" smtClean="0"/>
              <a:t>0</a:t>
            </a:r>
            <a:r>
              <a:rPr lang="en-US" dirty="0" smtClean="0"/>
              <a:t>/2 ) and the average energy per symbol is E[|x|</a:t>
            </a:r>
            <a:r>
              <a:rPr lang="en-US" baseline="30000" dirty="0" smtClean="0"/>
              <a:t>2</a:t>
            </a:r>
            <a:r>
              <a:rPr lang="en-US" dirty="0" smtClean="0"/>
              <a:t>] = E</a:t>
            </a:r>
            <a:r>
              <a:rPr lang="en-US" baseline="-25000" dirty="0" smtClean="0"/>
              <a:t>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847850" y="2159000"/>
          <a:ext cx="4111625" cy="3878263"/>
        </p:xfrm>
        <a:graphic>
          <a:graphicData uri="http://schemas.openxmlformats.org/presentationml/2006/ole">
            <p:oleObj spid="_x0000_s1026" name="Equation" r:id="rId4" imgW="2247840" imgH="223488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28A7B-9BDB-47D1-9113-90901DEABF43}" type="slidenum">
              <a:rPr lang="en-US"/>
              <a:pPr>
                <a:defRPr/>
              </a:pPr>
              <a:t>26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Converting symbol liklihoods </a:t>
            </a:r>
            <a:br>
              <a:rPr lang="en-US" sz="3600" smtClean="0"/>
            </a:br>
            <a:r>
              <a:rPr lang="en-US" sz="3600" smtClean="0"/>
              <a:t>to bit LLR</a:t>
            </a:r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367088"/>
            <a:ext cx="8229600" cy="323532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The symbol likelihoods must be transformed into bit       log-likelihood ratios (LLRs):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Where          </a:t>
            </a:r>
            <a:r>
              <a:rPr lang="en-US" dirty="0" smtClean="0"/>
              <a:t>represents the set of symbols whose nth bit is a 1.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and </a:t>
            </a:r>
            <a:r>
              <a:rPr lang="en-US" dirty="0" smtClean="0"/>
              <a:t>         </a:t>
            </a:r>
            <a:r>
              <a:rPr lang="en-US" dirty="0" smtClean="0"/>
              <a:t>is the set of symbols whose nth bit is a 0.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sp>
        <p:nvSpPr>
          <p:cNvPr id="2058" name="Rectangle 3"/>
          <p:cNvSpPr>
            <a:spLocks noChangeArrowheads="1"/>
          </p:cNvSpPr>
          <p:nvPr/>
        </p:nvSpPr>
        <p:spPr bwMode="auto">
          <a:xfrm>
            <a:off x="990600" y="1828800"/>
            <a:ext cx="1570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59" name="Text Box 4"/>
          <p:cNvSpPr txBox="1">
            <a:spLocks noChangeArrowheads="1"/>
          </p:cNvSpPr>
          <p:nvPr/>
        </p:nvSpPr>
        <p:spPr bwMode="auto">
          <a:xfrm>
            <a:off x="1158875" y="1828800"/>
            <a:ext cx="115570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060" name="Line 5"/>
          <p:cNvSpPr>
            <a:spLocks noChangeShapeType="1"/>
          </p:cNvSpPr>
          <p:nvPr/>
        </p:nvSpPr>
        <p:spPr bwMode="auto">
          <a:xfrm>
            <a:off x="2560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61" name="Group 6"/>
          <p:cNvGrpSpPr>
            <a:grpSpLocks/>
          </p:cNvGrpSpPr>
          <p:nvPr/>
        </p:nvGrpSpPr>
        <p:grpSpPr bwMode="auto">
          <a:xfrm>
            <a:off x="3024188" y="2147888"/>
            <a:ext cx="320675" cy="250825"/>
            <a:chOff x="1905" y="1353"/>
            <a:chExt cx="202" cy="158"/>
          </a:xfrm>
        </p:grpSpPr>
        <p:sp>
          <p:nvSpPr>
            <p:cNvPr id="2108" name="Oval 7"/>
            <p:cNvSpPr>
              <a:spLocks noChangeArrowheads="1"/>
            </p:cNvSpPr>
            <p:nvPr/>
          </p:nvSpPr>
          <p:spPr bwMode="auto">
            <a:xfrm>
              <a:off x="190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2109" name="Line 8"/>
            <p:cNvSpPr>
              <a:spLocks noChangeShapeType="1"/>
            </p:cNvSpPr>
            <p:nvPr/>
          </p:nvSpPr>
          <p:spPr bwMode="auto">
            <a:xfrm>
              <a:off x="1932" y="1437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9"/>
            <p:cNvSpPr>
              <a:spLocks noChangeShapeType="1"/>
            </p:cNvSpPr>
            <p:nvPr/>
          </p:nvSpPr>
          <p:spPr bwMode="auto">
            <a:xfrm>
              <a:off x="2011" y="1380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2" name="Line 10"/>
          <p:cNvSpPr>
            <a:spLocks noChangeShapeType="1"/>
          </p:cNvSpPr>
          <p:nvPr/>
        </p:nvSpPr>
        <p:spPr bwMode="auto">
          <a:xfrm flipV="1">
            <a:off x="3221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3" name="Text Box 11"/>
          <p:cNvSpPr txBox="1">
            <a:spLocks noChangeArrowheads="1"/>
          </p:cNvSpPr>
          <p:nvPr/>
        </p:nvSpPr>
        <p:spPr bwMode="auto">
          <a:xfrm>
            <a:off x="2643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2064" name="Text Box 12"/>
          <p:cNvSpPr txBox="1">
            <a:spLocks noChangeArrowheads="1"/>
          </p:cNvSpPr>
          <p:nvPr/>
        </p:nvSpPr>
        <p:spPr bwMode="auto">
          <a:xfrm>
            <a:off x="3360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2065" name="Rectangle 13"/>
          <p:cNvSpPr>
            <a:spLocks noChangeArrowheads="1"/>
          </p:cNvSpPr>
          <p:nvPr/>
        </p:nvSpPr>
        <p:spPr bwMode="auto">
          <a:xfrm>
            <a:off x="3886200" y="1843088"/>
            <a:ext cx="1630363" cy="11874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66" name="Rectangle 14"/>
          <p:cNvSpPr>
            <a:spLocks noChangeArrowheads="1"/>
          </p:cNvSpPr>
          <p:nvPr/>
        </p:nvSpPr>
        <p:spPr bwMode="auto">
          <a:xfrm>
            <a:off x="3886200" y="1843088"/>
            <a:ext cx="2133600" cy="1135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)for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3398838" y="2300288"/>
            <a:ext cx="485775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3481388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069" name="Rectangle 17"/>
          <p:cNvSpPr>
            <a:spLocks noChangeArrowheads="1"/>
          </p:cNvSpPr>
          <p:nvPr/>
        </p:nvSpPr>
        <p:spPr bwMode="auto">
          <a:xfrm>
            <a:off x="6278563" y="1828800"/>
            <a:ext cx="1828800" cy="12017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70" name="Rectangle 18"/>
          <p:cNvSpPr>
            <a:spLocks noChangeArrowheads="1"/>
          </p:cNvSpPr>
          <p:nvPr/>
        </p:nvSpPr>
        <p:spPr bwMode="auto">
          <a:xfrm>
            <a:off x="6324600" y="1887538"/>
            <a:ext cx="2133600" cy="1135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Demapper: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set of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71" name="Line 19"/>
          <p:cNvSpPr>
            <a:spLocks noChangeShapeType="1"/>
          </p:cNvSpPr>
          <p:nvPr/>
        </p:nvSpPr>
        <p:spPr bwMode="auto">
          <a:xfrm>
            <a:off x="5516563" y="2300288"/>
            <a:ext cx="762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>
            <a:off x="457200" y="2300288"/>
            <a:ext cx="533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3" name="Rectangle 21"/>
          <p:cNvSpPr>
            <a:spLocks noChangeArrowheads="1"/>
          </p:cNvSpPr>
          <p:nvPr/>
        </p:nvSpPr>
        <p:spPr bwMode="auto">
          <a:xfrm>
            <a:off x="5540375" y="1600200"/>
            <a:ext cx="774700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74" name="Rectangle 22"/>
          <p:cNvSpPr>
            <a:spLocks noChangeArrowheads="1"/>
          </p:cNvSpPr>
          <p:nvPr/>
        </p:nvSpPr>
        <p:spPr bwMode="auto">
          <a:xfrm>
            <a:off x="8201025" y="1949450"/>
            <a:ext cx="4016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075" name="Line 23"/>
          <p:cNvSpPr>
            <a:spLocks noChangeShapeType="1"/>
          </p:cNvSpPr>
          <p:nvPr/>
        </p:nvSpPr>
        <p:spPr bwMode="auto">
          <a:xfrm>
            <a:off x="8107363" y="2300288"/>
            <a:ext cx="50323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6" name="Rectangle 24"/>
          <p:cNvSpPr>
            <a:spLocks noChangeArrowheads="1"/>
          </p:cNvSpPr>
          <p:nvPr/>
        </p:nvSpPr>
        <p:spPr bwMode="auto">
          <a:xfrm>
            <a:off x="458788" y="1949450"/>
            <a:ext cx="51911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077" name="Text Box 25"/>
          <p:cNvSpPr txBox="1">
            <a:spLocks noChangeArrowheads="1"/>
          </p:cNvSpPr>
          <p:nvPr/>
        </p:nvSpPr>
        <p:spPr bwMode="auto">
          <a:xfrm>
            <a:off x="8167688" y="2359025"/>
            <a:ext cx="7477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to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decoder</a:t>
            </a:r>
          </a:p>
        </p:txBody>
      </p:sp>
      <p:graphicFrame>
        <p:nvGraphicFramePr>
          <p:cNvPr id="2050" name="Object 26"/>
          <p:cNvGraphicFramePr>
            <a:graphicFrameLocks noChangeAspect="1"/>
          </p:cNvGraphicFramePr>
          <p:nvPr/>
        </p:nvGraphicFramePr>
        <p:xfrm>
          <a:off x="523875" y="4183063"/>
          <a:ext cx="4645025" cy="1211262"/>
        </p:xfrm>
        <a:graphic>
          <a:graphicData uri="http://schemas.openxmlformats.org/presentationml/2006/ole">
            <p:oleObj spid="_x0000_s2050" name="Equation" r:id="rId4" imgW="2616120" imgH="812520" progId="Equation.3">
              <p:embed/>
            </p:oleObj>
          </a:graphicData>
        </a:graphic>
      </p:graphicFrame>
      <p:graphicFrame>
        <p:nvGraphicFramePr>
          <p:cNvPr id="2051" name="Object 27"/>
          <p:cNvGraphicFramePr>
            <a:graphicFrameLocks noChangeAspect="1"/>
          </p:cNvGraphicFramePr>
          <p:nvPr/>
        </p:nvGraphicFramePr>
        <p:xfrm>
          <a:off x="1981199" y="5391150"/>
          <a:ext cx="628651" cy="457200"/>
        </p:xfrm>
        <a:graphic>
          <a:graphicData uri="http://schemas.openxmlformats.org/presentationml/2006/ole">
            <p:oleObj spid="_x0000_s2051" name="Equation" r:id="rId5" imgW="279360" imgH="241200" progId="Equation.3">
              <p:embed/>
            </p:oleObj>
          </a:graphicData>
        </a:graphic>
      </p:graphicFrame>
      <p:graphicFrame>
        <p:nvGraphicFramePr>
          <p:cNvPr id="2052" name="Object 28"/>
          <p:cNvGraphicFramePr>
            <a:graphicFrameLocks noChangeAspect="1"/>
          </p:cNvGraphicFramePr>
          <p:nvPr/>
        </p:nvGraphicFramePr>
        <p:xfrm>
          <a:off x="1749425" y="5761370"/>
          <a:ext cx="546100" cy="536243"/>
        </p:xfrm>
        <a:graphic>
          <a:graphicData uri="http://schemas.openxmlformats.org/presentationml/2006/ole">
            <p:oleObj spid="_x0000_s2052" name="Equation" r:id="rId6" imgW="291960" imgH="241200" progId="Equation.3">
              <p:embed/>
            </p:oleObj>
          </a:graphicData>
        </a:graphic>
      </p:graphicFrame>
      <p:sp>
        <p:nvSpPr>
          <p:cNvPr id="2078" name="Line 37"/>
          <p:cNvSpPr>
            <a:spLocks noChangeShapeType="1"/>
          </p:cNvSpPr>
          <p:nvPr/>
        </p:nvSpPr>
        <p:spPr bwMode="auto">
          <a:xfrm>
            <a:off x="5594350" y="4451350"/>
            <a:ext cx="109538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38"/>
          <p:cNvSpPr>
            <a:spLocks noChangeShapeType="1"/>
          </p:cNvSpPr>
          <p:nvPr/>
        </p:nvSpPr>
        <p:spPr bwMode="auto">
          <a:xfrm flipH="1">
            <a:off x="5594350" y="4451350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43"/>
          <p:cNvSpPr>
            <a:spLocks noChangeShapeType="1"/>
          </p:cNvSpPr>
          <p:nvPr/>
        </p:nvSpPr>
        <p:spPr bwMode="auto">
          <a:xfrm>
            <a:off x="6361113" y="3830638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Line 44"/>
          <p:cNvSpPr>
            <a:spLocks noChangeShapeType="1"/>
          </p:cNvSpPr>
          <p:nvPr/>
        </p:nvSpPr>
        <p:spPr bwMode="auto">
          <a:xfrm flipH="1">
            <a:off x="6361113" y="3830638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" name="Text Box 45"/>
          <p:cNvSpPr txBox="1">
            <a:spLocks noChangeArrowheads="1"/>
          </p:cNvSpPr>
          <p:nvPr/>
        </p:nvSpPr>
        <p:spPr bwMode="auto">
          <a:xfrm>
            <a:off x="6178550" y="38306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00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83" name="Text Box 46"/>
          <p:cNvSpPr txBox="1">
            <a:spLocks noChangeArrowheads="1"/>
          </p:cNvSpPr>
          <p:nvPr/>
        </p:nvSpPr>
        <p:spPr bwMode="auto">
          <a:xfrm>
            <a:off x="6689725" y="40497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00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84" name="Text Box 47"/>
          <p:cNvSpPr txBox="1">
            <a:spLocks noChangeArrowheads="1"/>
          </p:cNvSpPr>
          <p:nvPr/>
        </p:nvSpPr>
        <p:spPr bwMode="auto">
          <a:xfrm>
            <a:off x="6908800" y="44148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01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85" name="Text Box 48"/>
          <p:cNvSpPr txBox="1">
            <a:spLocks noChangeArrowheads="1"/>
          </p:cNvSpPr>
          <p:nvPr/>
        </p:nvSpPr>
        <p:spPr bwMode="auto">
          <a:xfrm>
            <a:off x="6653213" y="49990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01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86" name="Text Box 49"/>
          <p:cNvSpPr txBox="1">
            <a:spLocks noChangeArrowheads="1"/>
          </p:cNvSpPr>
          <p:nvPr/>
        </p:nvSpPr>
        <p:spPr bwMode="auto">
          <a:xfrm>
            <a:off x="6142038" y="5181600"/>
            <a:ext cx="4508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11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87" name="Text Box 50"/>
          <p:cNvSpPr txBox="1">
            <a:spLocks noChangeArrowheads="1"/>
          </p:cNvSpPr>
          <p:nvPr/>
        </p:nvSpPr>
        <p:spPr bwMode="auto">
          <a:xfrm>
            <a:off x="5630863" y="49260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11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88" name="Text Box 51"/>
          <p:cNvSpPr txBox="1">
            <a:spLocks noChangeArrowheads="1"/>
          </p:cNvSpPr>
          <p:nvPr/>
        </p:nvSpPr>
        <p:spPr bwMode="auto">
          <a:xfrm>
            <a:off x="5411788" y="4451350"/>
            <a:ext cx="4508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10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89" name="Text Box 52"/>
          <p:cNvSpPr txBox="1">
            <a:spLocks noChangeArrowheads="1"/>
          </p:cNvSpPr>
          <p:nvPr/>
        </p:nvSpPr>
        <p:spPr bwMode="auto">
          <a:xfrm>
            <a:off x="5667375" y="40497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10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9482375" y="3849688"/>
            <a:ext cx="0" cy="0"/>
            <a:chOff x="-34366" y="2425"/>
            <a:chExt cx="39175" cy="31967"/>
          </a:xfrm>
        </p:grpSpPr>
        <p:sp>
          <p:nvSpPr>
            <p:cNvPr id="2107" name="Rectangle 54"/>
            <p:cNvSpPr>
              <a:spLocks noChangeArrowheads="1"/>
            </p:cNvSpPr>
            <p:nvPr/>
          </p:nvSpPr>
          <p:spPr bwMode="auto">
            <a:xfrm rot="-1320000">
              <a:off x="-32018" y="10802"/>
              <a:ext cx="30726" cy="1851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graphicFrame>
          <p:nvGraphicFramePr>
            <p:cNvPr id="2053" name="Object 55"/>
            <p:cNvGraphicFramePr>
              <a:graphicFrameLocks noChangeAspect="1"/>
            </p:cNvGraphicFramePr>
            <p:nvPr/>
          </p:nvGraphicFramePr>
          <p:xfrm>
            <a:off x="-2273" y="2425"/>
            <a:ext cx="7082" cy="12130"/>
          </p:xfrm>
          <a:graphic>
            <a:graphicData uri="http://schemas.openxmlformats.org/presentationml/2006/ole">
              <p:oleObj spid="_x0000_s2053" r:id="rId7" imgW="320400" imgH="231480" progId="Equation.3">
                <p:embed/>
              </p:oleObj>
            </a:graphicData>
          </a:graphic>
        </p:graphicFrame>
      </p:grpSp>
      <p:sp>
        <p:nvSpPr>
          <p:cNvPr id="2091" name="Text Box 56"/>
          <p:cNvSpPr txBox="1">
            <a:spLocks noChangeArrowheads="1"/>
          </p:cNvSpPr>
          <p:nvPr/>
        </p:nvSpPr>
        <p:spPr bwMode="auto">
          <a:xfrm>
            <a:off x="3881438" y="3048000"/>
            <a:ext cx="15525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</a:rPr>
              <a:t>Demod2D function</a:t>
            </a:r>
          </a:p>
        </p:txBody>
      </p:sp>
      <p:sp>
        <p:nvSpPr>
          <p:cNvPr id="2092" name="Text Box 57"/>
          <p:cNvSpPr txBox="1">
            <a:spLocks noChangeArrowheads="1"/>
          </p:cNvSpPr>
          <p:nvPr/>
        </p:nvSpPr>
        <p:spPr bwMode="auto">
          <a:xfrm>
            <a:off x="6383338" y="3030538"/>
            <a:ext cx="13589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</a:rPr>
              <a:t>SoMAP function</a:t>
            </a:r>
          </a:p>
        </p:txBody>
      </p:sp>
      <p:sp>
        <p:nvSpPr>
          <p:cNvPr id="2093" name="Line 44"/>
          <p:cNvSpPr>
            <a:spLocks noChangeShapeType="1"/>
          </p:cNvSpPr>
          <p:nvPr/>
        </p:nvSpPr>
        <p:spPr bwMode="auto">
          <a:xfrm flipH="1">
            <a:off x="5849938" y="4049713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4" name="Line 43"/>
          <p:cNvSpPr>
            <a:spLocks noChangeShapeType="1"/>
          </p:cNvSpPr>
          <p:nvPr/>
        </p:nvSpPr>
        <p:spPr bwMode="auto">
          <a:xfrm>
            <a:off x="5849938" y="4049713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5" name="Line 38"/>
          <p:cNvSpPr>
            <a:spLocks noChangeShapeType="1"/>
          </p:cNvSpPr>
          <p:nvPr/>
        </p:nvSpPr>
        <p:spPr bwMode="auto">
          <a:xfrm flipH="1">
            <a:off x="5813425" y="4889500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6" name="Line 37"/>
          <p:cNvSpPr>
            <a:spLocks noChangeShapeType="1"/>
          </p:cNvSpPr>
          <p:nvPr/>
        </p:nvSpPr>
        <p:spPr bwMode="auto">
          <a:xfrm>
            <a:off x="5813425" y="4889500"/>
            <a:ext cx="109538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7" name="Line 37"/>
          <p:cNvSpPr>
            <a:spLocks noChangeShapeType="1"/>
          </p:cNvSpPr>
          <p:nvPr/>
        </p:nvSpPr>
        <p:spPr bwMode="auto">
          <a:xfrm>
            <a:off x="7091363" y="4414838"/>
            <a:ext cx="109537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8" name="Line 38"/>
          <p:cNvSpPr>
            <a:spLocks noChangeShapeType="1"/>
          </p:cNvSpPr>
          <p:nvPr/>
        </p:nvSpPr>
        <p:spPr bwMode="auto">
          <a:xfrm flipH="1">
            <a:off x="7091363" y="4414838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" name="Line 38"/>
          <p:cNvSpPr>
            <a:spLocks noChangeShapeType="1"/>
          </p:cNvSpPr>
          <p:nvPr/>
        </p:nvSpPr>
        <p:spPr bwMode="auto">
          <a:xfrm flipH="1">
            <a:off x="6872288" y="4049713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" name="Line 37"/>
          <p:cNvSpPr>
            <a:spLocks noChangeShapeType="1"/>
          </p:cNvSpPr>
          <p:nvPr/>
        </p:nvSpPr>
        <p:spPr bwMode="auto">
          <a:xfrm>
            <a:off x="6872288" y="4049713"/>
            <a:ext cx="109537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1" name="Line 44"/>
          <p:cNvSpPr>
            <a:spLocks noChangeShapeType="1"/>
          </p:cNvSpPr>
          <p:nvPr/>
        </p:nvSpPr>
        <p:spPr bwMode="auto">
          <a:xfrm flipH="1">
            <a:off x="6835775" y="4999038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2" name="Line 43"/>
          <p:cNvSpPr>
            <a:spLocks noChangeShapeType="1"/>
          </p:cNvSpPr>
          <p:nvPr/>
        </p:nvSpPr>
        <p:spPr bwMode="auto">
          <a:xfrm>
            <a:off x="6835775" y="4999038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3" name="Line 43"/>
          <p:cNvSpPr>
            <a:spLocks noChangeShapeType="1"/>
          </p:cNvSpPr>
          <p:nvPr/>
        </p:nvSpPr>
        <p:spPr bwMode="auto">
          <a:xfrm>
            <a:off x="6324600" y="5181600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4" name="Line 44"/>
          <p:cNvSpPr>
            <a:spLocks noChangeShapeType="1"/>
          </p:cNvSpPr>
          <p:nvPr/>
        </p:nvSpPr>
        <p:spPr bwMode="auto">
          <a:xfrm flipH="1">
            <a:off x="6324600" y="5181600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 bwMode="auto">
          <a:xfrm rot="20437473">
            <a:off x="5506750" y="4179071"/>
            <a:ext cx="1743845" cy="83259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graphicFrame>
        <p:nvGraphicFramePr>
          <p:cNvPr id="2054" name="Object 64"/>
          <p:cNvGraphicFramePr>
            <a:graphicFrameLocks noChangeAspect="1"/>
          </p:cNvGraphicFramePr>
          <p:nvPr/>
        </p:nvGraphicFramePr>
        <p:xfrm>
          <a:off x="7412037" y="3940175"/>
          <a:ext cx="446087" cy="457200"/>
        </p:xfrm>
        <a:graphic>
          <a:graphicData uri="http://schemas.openxmlformats.org/presentationml/2006/ole">
            <p:oleObj spid="_x0000_s2054" name="Equation" r:id="rId8" imgW="291960" imgH="241200" progId="Equation.3">
              <p:embed/>
            </p:oleObj>
          </a:graphicData>
        </a:graphic>
      </p:graphicFrame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C0EFB-8903-430F-B186-CF83D79D283F}" type="slidenum">
              <a:rPr lang="en-US"/>
              <a:pPr>
                <a:defRPr/>
              </a:pPr>
              <a:t>27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Log-domain Implementation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19088" y="1601788"/>
          <a:ext cx="7010400" cy="3979862"/>
        </p:xfrm>
        <a:graphic>
          <a:graphicData uri="http://schemas.openxmlformats.org/presentationml/2006/ole">
            <p:oleObj spid="_x0000_s3074" name="Equation" r:id="rId4" imgW="3327120" imgH="1854000" progId="Equation.3">
              <p:embed/>
            </p:oleObj>
          </a:graphicData>
        </a:graphic>
      </p:graphicFrame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7346950" y="4086225"/>
            <a:ext cx="1350963" cy="138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log-MAP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demod_type = 0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/>
            </a:r>
            <a:br>
              <a:rPr lang="en-US" sz="1400">
                <a:solidFill>
                  <a:srgbClr val="000000"/>
                </a:solidFill>
              </a:rPr>
            </a:br>
            <a:endParaRPr lang="en-US" sz="1400">
              <a:solidFill>
                <a:srgbClr val="000000"/>
              </a:solidFill>
            </a:endParaRP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max-log-MAP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demod_type =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D21E5-FE3C-49D8-B510-947898CBBF2F}" type="slidenum">
              <a:rPr lang="en-US"/>
              <a:pPr>
                <a:defRPr/>
              </a:pPr>
              <a:t>28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The max* function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741488" y="1549400"/>
            <a:ext cx="6640512" cy="4391025"/>
          </a:xfrm>
          <a:prstGeom prst="rect">
            <a:avLst/>
          </a:prstGeom>
          <a:noFill/>
          <a:ln w="1584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03" name="Line 3"/>
          <p:cNvSpPr>
            <a:spLocks noChangeShapeType="1"/>
          </p:cNvSpPr>
          <p:nvPr/>
        </p:nvSpPr>
        <p:spPr bwMode="auto">
          <a:xfrm>
            <a:off x="1741488" y="1549400"/>
            <a:ext cx="66405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Freeform 4"/>
          <p:cNvSpPr>
            <a:spLocks noChangeArrowheads="1"/>
          </p:cNvSpPr>
          <p:nvPr/>
        </p:nvSpPr>
        <p:spPr bwMode="auto">
          <a:xfrm>
            <a:off x="1741488" y="1549400"/>
            <a:ext cx="6640512" cy="4391025"/>
          </a:xfrm>
          <a:custGeom>
            <a:avLst/>
            <a:gdLst>
              <a:gd name="T0" fmla="*/ 0 w 433"/>
              <a:gd name="T1" fmla="*/ 2147483647 h 341"/>
              <a:gd name="T2" fmla="*/ 2147483647 w 433"/>
              <a:gd name="T3" fmla="*/ 2147483647 h 341"/>
              <a:gd name="T4" fmla="*/ 2147483647 w 433"/>
              <a:gd name="T5" fmla="*/ 0 h 341"/>
              <a:gd name="T6" fmla="*/ 0 60000 65536"/>
              <a:gd name="T7" fmla="*/ 0 60000 65536"/>
              <a:gd name="T8" fmla="*/ 0 60000 65536"/>
              <a:gd name="T9" fmla="*/ 0 w 433"/>
              <a:gd name="T10" fmla="*/ 0 h 341"/>
              <a:gd name="T11" fmla="*/ 433 w 433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3" h="341">
                <a:moveTo>
                  <a:pt x="0" y="341"/>
                </a:moveTo>
                <a:lnTo>
                  <a:pt x="433" y="341"/>
                </a:lnTo>
                <a:lnTo>
                  <a:pt x="433" y="0"/>
                </a:lnTo>
              </a:path>
            </a:pathLst>
          </a:custGeom>
          <a:noFill/>
          <a:ln w="158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05" name="Line 5"/>
          <p:cNvSpPr>
            <a:spLocks noChangeShapeType="1"/>
          </p:cNvSpPr>
          <p:nvPr/>
        </p:nvSpPr>
        <p:spPr bwMode="auto">
          <a:xfrm flipV="1">
            <a:off x="1741488" y="1495425"/>
            <a:ext cx="1587" cy="44989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6"/>
          <p:cNvSpPr>
            <a:spLocks noChangeShapeType="1"/>
          </p:cNvSpPr>
          <p:nvPr/>
        </p:nvSpPr>
        <p:spPr bwMode="auto">
          <a:xfrm>
            <a:off x="1741488" y="5940425"/>
            <a:ext cx="66405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7"/>
          <p:cNvSpPr>
            <a:spLocks noChangeShapeType="1"/>
          </p:cNvSpPr>
          <p:nvPr/>
        </p:nvSpPr>
        <p:spPr bwMode="auto">
          <a:xfrm flipV="1">
            <a:off x="1741488" y="1495425"/>
            <a:ext cx="1587" cy="44989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8"/>
          <p:cNvSpPr>
            <a:spLocks noChangeShapeType="1"/>
          </p:cNvSpPr>
          <p:nvPr/>
        </p:nvSpPr>
        <p:spPr bwMode="auto">
          <a:xfrm flipV="1">
            <a:off x="17414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Line 9"/>
          <p:cNvSpPr>
            <a:spLocks noChangeShapeType="1"/>
          </p:cNvSpPr>
          <p:nvPr/>
        </p:nvSpPr>
        <p:spPr bwMode="auto">
          <a:xfrm>
            <a:off x="17414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Rectangle 10"/>
          <p:cNvSpPr>
            <a:spLocks noChangeArrowheads="1"/>
          </p:cNvSpPr>
          <p:nvPr/>
        </p:nvSpPr>
        <p:spPr bwMode="auto">
          <a:xfrm>
            <a:off x="16954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11" name="Line 11"/>
          <p:cNvSpPr>
            <a:spLocks noChangeShapeType="1"/>
          </p:cNvSpPr>
          <p:nvPr/>
        </p:nvSpPr>
        <p:spPr bwMode="auto">
          <a:xfrm flipV="1">
            <a:off x="24003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Line 12"/>
          <p:cNvSpPr>
            <a:spLocks noChangeShapeType="1"/>
          </p:cNvSpPr>
          <p:nvPr/>
        </p:nvSpPr>
        <p:spPr bwMode="auto">
          <a:xfrm>
            <a:off x="24003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Rectangle 13"/>
          <p:cNvSpPr>
            <a:spLocks noChangeArrowheads="1"/>
          </p:cNvSpPr>
          <p:nvPr/>
        </p:nvSpPr>
        <p:spPr bwMode="auto">
          <a:xfrm>
            <a:off x="2354263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114" name="Line 14"/>
          <p:cNvSpPr>
            <a:spLocks noChangeShapeType="1"/>
          </p:cNvSpPr>
          <p:nvPr/>
        </p:nvSpPr>
        <p:spPr bwMode="auto">
          <a:xfrm flipV="1">
            <a:off x="30749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15"/>
          <p:cNvSpPr>
            <a:spLocks noChangeShapeType="1"/>
          </p:cNvSpPr>
          <p:nvPr/>
        </p:nvSpPr>
        <p:spPr bwMode="auto">
          <a:xfrm>
            <a:off x="30749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30289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117" name="Line 17"/>
          <p:cNvSpPr>
            <a:spLocks noChangeShapeType="1"/>
          </p:cNvSpPr>
          <p:nvPr/>
        </p:nvSpPr>
        <p:spPr bwMode="auto">
          <a:xfrm flipV="1">
            <a:off x="37353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18"/>
          <p:cNvSpPr>
            <a:spLocks noChangeShapeType="1"/>
          </p:cNvSpPr>
          <p:nvPr/>
        </p:nvSpPr>
        <p:spPr bwMode="auto">
          <a:xfrm>
            <a:off x="37353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9" name="Rectangle 19"/>
          <p:cNvSpPr>
            <a:spLocks noChangeArrowheads="1"/>
          </p:cNvSpPr>
          <p:nvPr/>
        </p:nvSpPr>
        <p:spPr bwMode="auto">
          <a:xfrm>
            <a:off x="36893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20" name="Line 20"/>
          <p:cNvSpPr>
            <a:spLocks noChangeShapeType="1"/>
          </p:cNvSpPr>
          <p:nvPr/>
        </p:nvSpPr>
        <p:spPr bwMode="auto">
          <a:xfrm flipV="1">
            <a:off x="43942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21"/>
          <p:cNvSpPr>
            <a:spLocks noChangeShapeType="1"/>
          </p:cNvSpPr>
          <p:nvPr/>
        </p:nvSpPr>
        <p:spPr bwMode="auto">
          <a:xfrm>
            <a:off x="43942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Rectangle 22"/>
          <p:cNvSpPr>
            <a:spLocks noChangeArrowheads="1"/>
          </p:cNvSpPr>
          <p:nvPr/>
        </p:nvSpPr>
        <p:spPr bwMode="auto">
          <a:xfrm>
            <a:off x="4348163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123" name="Line 23"/>
          <p:cNvSpPr>
            <a:spLocks noChangeShapeType="1"/>
          </p:cNvSpPr>
          <p:nvPr/>
        </p:nvSpPr>
        <p:spPr bwMode="auto">
          <a:xfrm flipV="1">
            <a:off x="50688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4" name="Line 24"/>
          <p:cNvSpPr>
            <a:spLocks noChangeShapeType="1"/>
          </p:cNvSpPr>
          <p:nvPr/>
        </p:nvSpPr>
        <p:spPr bwMode="auto">
          <a:xfrm>
            <a:off x="50688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5" name="Rectangle 25"/>
          <p:cNvSpPr>
            <a:spLocks noChangeArrowheads="1"/>
          </p:cNvSpPr>
          <p:nvPr/>
        </p:nvSpPr>
        <p:spPr bwMode="auto">
          <a:xfrm>
            <a:off x="50228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126" name="Line 26"/>
          <p:cNvSpPr>
            <a:spLocks noChangeShapeType="1"/>
          </p:cNvSpPr>
          <p:nvPr/>
        </p:nvSpPr>
        <p:spPr bwMode="auto">
          <a:xfrm flipV="1">
            <a:off x="5729288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27"/>
          <p:cNvSpPr>
            <a:spLocks noChangeShapeType="1"/>
          </p:cNvSpPr>
          <p:nvPr/>
        </p:nvSpPr>
        <p:spPr bwMode="auto">
          <a:xfrm>
            <a:off x="5729288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8" name="Rectangle 28"/>
          <p:cNvSpPr>
            <a:spLocks noChangeArrowheads="1"/>
          </p:cNvSpPr>
          <p:nvPr/>
        </p:nvSpPr>
        <p:spPr bwMode="auto">
          <a:xfrm>
            <a:off x="56832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129" name="Line 29"/>
          <p:cNvSpPr>
            <a:spLocks noChangeShapeType="1"/>
          </p:cNvSpPr>
          <p:nvPr/>
        </p:nvSpPr>
        <p:spPr bwMode="auto">
          <a:xfrm flipV="1">
            <a:off x="63881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0" name="Line 30"/>
          <p:cNvSpPr>
            <a:spLocks noChangeShapeType="1"/>
          </p:cNvSpPr>
          <p:nvPr/>
        </p:nvSpPr>
        <p:spPr bwMode="auto">
          <a:xfrm>
            <a:off x="63881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1" name="Rectangle 31"/>
          <p:cNvSpPr>
            <a:spLocks noChangeArrowheads="1"/>
          </p:cNvSpPr>
          <p:nvPr/>
        </p:nvSpPr>
        <p:spPr bwMode="auto">
          <a:xfrm>
            <a:off x="6342063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132" name="Line 32"/>
          <p:cNvSpPr>
            <a:spLocks noChangeShapeType="1"/>
          </p:cNvSpPr>
          <p:nvPr/>
        </p:nvSpPr>
        <p:spPr bwMode="auto">
          <a:xfrm flipV="1">
            <a:off x="7046913" y="5835650"/>
            <a:ext cx="1587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3" name="Line 33"/>
          <p:cNvSpPr>
            <a:spLocks noChangeShapeType="1"/>
          </p:cNvSpPr>
          <p:nvPr/>
        </p:nvSpPr>
        <p:spPr bwMode="auto">
          <a:xfrm>
            <a:off x="7046913" y="1549400"/>
            <a:ext cx="1587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4" name="Rectangle 34"/>
          <p:cNvSpPr>
            <a:spLocks noChangeArrowheads="1"/>
          </p:cNvSpPr>
          <p:nvPr/>
        </p:nvSpPr>
        <p:spPr bwMode="auto">
          <a:xfrm>
            <a:off x="7000875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135" name="Line 35"/>
          <p:cNvSpPr>
            <a:spLocks noChangeShapeType="1"/>
          </p:cNvSpPr>
          <p:nvPr/>
        </p:nvSpPr>
        <p:spPr bwMode="auto">
          <a:xfrm flipV="1">
            <a:off x="77216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6" name="Line 36"/>
          <p:cNvSpPr>
            <a:spLocks noChangeShapeType="1"/>
          </p:cNvSpPr>
          <p:nvPr/>
        </p:nvSpPr>
        <p:spPr bwMode="auto">
          <a:xfrm>
            <a:off x="77216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" name="Rectangle 37"/>
          <p:cNvSpPr>
            <a:spLocks noChangeArrowheads="1"/>
          </p:cNvSpPr>
          <p:nvPr/>
        </p:nvSpPr>
        <p:spPr bwMode="auto">
          <a:xfrm>
            <a:off x="7677150" y="5992813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4138" name="Line 38"/>
          <p:cNvSpPr>
            <a:spLocks noChangeShapeType="1"/>
          </p:cNvSpPr>
          <p:nvPr/>
        </p:nvSpPr>
        <p:spPr bwMode="auto">
          <a:xfrm flipV="1">
            <a:off x="8382000" y="5835650"/>
            <a:ext cx="1588" cy="158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9" name="Line 39"/>
          <p:cNvSpPr>
            <a:spLocks noChangeShapeType="1"/>
          </p:cNvSpPr>
          <p:nvPr/>
        </p:nvSpPr>
        <p:spPr bwMode="auto">
          <a:xfrm>
            <a:off x="8382000" y="1549400"/>
            <a:ext cx="1588" cy="523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0" name="Rectangle 40"/>
          <p:cNvSpPr>
            <a:spLocks noChangeArrowheads="1"/>
          </p:cNvSpPr>
          <p:nvPr/>
        </p:nvSpPr>
        <p:spPr bwMode="auto">
          <a:xfrm>
            <a:off x="8274050" y="5992813"/>
            <a:ext cx="1841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141" name="Line 41"/>
          <p:cNvSpPr>
            <a:spLocks noChangeShapeType="1"/>
          </p:cNvSpPr>
          <p:nvPr/>
        </p:nvSpPr>
        <p:spPr bwMode="auto">
          <a:xfrm>
            <a:off x="1741488" y="5940425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2" name="Line 42"/>
          <p:cNvSpPr>
            <a:spLocks noChangeShapeType="1"/>
          </p:cNvSpPr>
          <p:nvPr/>
        </p:nvSpPr>
        <p:spPr bwMode="auto">
          <a:xfrm flipH="1">
            <a:off x="8266113" y="5940425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3" name="Rectangle 43"/>
          <p:cNvSpPr>
            <a:spLocks noChangeArrowheads="1"/>
          </p:cNvSpPr>
          <p:nvPr/>
        </p:nvSpPr>
        <p:spPr bwMode="auto">
          <a:xfrm>
            <a:off x="1341438" y="5838825"/>
            <a:ext cx="284162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-0.1</a:t>
            </a:r>
          </a:p>
        </p:txBody>
      </p:sp>
      <p:sp>
        <p:nvSpPr>
          <p:cNvPr id="4144" name="Line 44"/>
          <p:cNvSpPr>
            <a:spLocks noChangeShapeType="1"/>
          </p:cNvSpPr>
          <p:nvPr/>
        </p:nvSpPr>
        <p:spPr bwMode="auto">
          <a:xfrm>
            <a:off x="1741488" y="5387975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5" name="Line 45"/>
          <p:cNvSpPr>
            <a:spLocks noChangeShapeType="1"/>
          </p:cNvSpPr>
          <p:nvPr/>
        </p:nvSpPr>
        <p:spPr bwMode="auto">
          <a:xfrm flipH="1">
            <a:off x="8266113" y="5387975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6" name="Rectangle 46"/>
          <p:cNvSpPr>
            <a:spLocks noChangeArrowheads="1"/>
          </p:cNvSpPr>
          <p:nvPr/>
        </p:nvSpPr>
        <p:spPr bwMode="auto">
          <a:xfrm>
            <a:off x="1571625" y="5284788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47" name="Line 47"/>
          <p:cNvSpPr>
            <a:spLocks noChangeShapeType="1"/>
          </p:cNvSpPr>
          <p:nvPr/>
        </p:nvSpPr>
        <p:spPr bwMode="auto">
          <a:xfrm>
            <a:off x="1741488" y="4846638"/>
            <a:ext cx="60325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8" name="Line 48"/>
          <p:cNvSpPr>
            <a:spLocks noChangeShapeType="1"/>
          </p:cNvSpPr>
          <p:nvPr/>
        </p:nvSpPr>
        <p:spPr bwMode="auto">
          <a:xfrm flipH="1">
            <a:off x="8266113" y="4846638"/>
            <a:ext cx="16986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9" name="Rectangle 49"/>
          <p:cNvSpPr>
            <a:spLocks noChangeArrowheads="1"/>
          </p:cNvSpPr>
          <p:nvPr/>
        </p:nvSpPr>
        <p:spPr bwMode="auto">
          <a:xfrm>
            <a:off x="1403350" y="4743450"/>
            <a:ext cx="228600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0.1</a:t>
            </a:r>
          </a:p>
        </p:txBody>
      </p:sp>
      <p:sp>
        <p:nvSpPr>
          <p:cNvPr id="4150" name="Line 50"/>
          <p:cNvSpPr>
            <a:spLocks noChangeShapeType="1"/>
          </p:cNvSpPr>
          <p:nvPr/>
        </p:nvSpPr>
        <p:spPr bwMode="auto">
          <a:xfrm>
            <a:off x="1741488" y="4292600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1" name="Line 51"/>
          <p:cNvSpPr>
            <a:spLocks noChangeShapeType="1"/>
          </p:cNvSpPr>
          <p:nvPr/>
        </p:nvSpPr>
        <p:spPr bwMode="auto">
          <a:xfrm flipH="1">
            <a:off x="8266113" y="4292600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2" name="Rectangle 52"/>
          <p:cNvSpPr>
            <a:spLocks noChangeArrowheads="1"/>
          </p:cNvSpPr>
          <p:nvPr/>
        </p:nvSpPr>
        <p:spPr bwMode="auto">
          <a:xfrm>
            <a:off x="1403350" y="4189413"/>
            <a:ext cx="22860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0.2</a:t>
            </a:r>
          </a:p>
        </p:txBody>
      </p:sp>
      <p:sp>
        <p:nvSpPr>
          <p:cNvPr id="4153" name="Line 53"/>
          <p:cNvSpPr>
            <a:spLocks noChangeShapeType="1"/>
          </p:cNvSpPr>
          <p:nvPr/>
        </p:nvSpPr>
        <p:spPr bwMode="auto">
          <a:xfrm>
            <a:off x="1741488" y="3751263"/>
            <a:ext cx="60325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4" name="Line 54"/>
          <p:cNvSpPr>
            <a:spLocks noChangeShapeType="1"/>
          </p:cNvSpPr>
          <p:nvPr/>
        </p:nvSpPr>
        <p:spPr bwMode="auto">
          <a:xfrm flipH="1">
            <a:off x="8266113" y="3751263"/>
            <a:ext cx="16986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5" name="Rectangle 55"/>
          <p:cNvSpPr>
            <a:spLocks noChangeArrowheads="1"/>
          </p:cNvSpPr>
          <p:nvPr/>
        </p:nvSpPr>
        <p:spPr bwMode="auto">
          <a:xfrm>
            <a:off x="1403350" y="3649663"/>
            <a:ext cx="22860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0.3</a:t>
            </a:r>
          </a:p>
        </p:txBody>
      </p:sp>
      <p:sp>
        <p:nvSpPr>
          <p:cNvPr id="4156" name="Line 56"/>
          <p:cNvSpPr>
            <a:spLocks noChangeShapeType="1"/>
          </p:cNvSpPr>
          <p:nvPr/>
        </p:nvSpPr>
        <p:spPr bwMode="auto">
          <a:xfrm>
            <a:off x="1741488" y="3198813"/>
            <a:ext cx="60325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7" name="Line 57"/>
          <p:cNvSpPr>
            <a:spLocks noChangeShapeType="1"/>
          </p:cNvSpPr>
          <p:nvPr/>
        </p:nvSpPr>
        <p:spPr bwMode="auto">
          <a:xfrm flipH="1">
            <a:off x="8266113" y="3198813"/>
            <a:ext cx="16986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8" name="Rectangle 58"/>
          <p:cNvSpPr>
            <a:spLocks noChangeArrowheads="1"/>
          </p:cNvSpPr>
          <p:nvPr/>
        </p:nvSpPr>
        <p:spPr bwMode="auto">
          <a:xfrm>
            <a:off x="1403350" y="3095625"/>
            <a:ext cx="228600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0.4</a:t>
            </a:r>
          </a:p>
        </p:txBody>
      </p:sp>
      <p:sp>
        <p:nvSpPr>
          <p:cNvPr id="4159" name="Line 59"/>
          <p:cNvSpPr>
            <a:spLocks noChangeShapeType="1"/>
          </p:cNvSpPr>
          <p:nvPr/>
        </p:nvSpPr>
        <p:spPr bwMode="auto">
          <a:xfrm>
            <a:off x="1741488" y="2644775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0" name="Line 60"/>
          <p:cNvSpPr>
            <a:spLocks noChangeShapeType="1"/>
          </p:cNvSpPr>
          <p:nvPr/>
        </p:nvSpPr>
        <p:spPr bwMode="auto">
          <a:xfrm flipH="1">
            <a:off x="8266113" y="2644775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1" name="Rectangle 61"/>
          <p:cNvSpPr>
            <a:spLocks noChangeArrowheads="1"/>
          </p:cNvSpPr>
          <p:nvPr/>
        </p:nvSpPr>
        <p:spPr bwMode="auto">
          <a:xfrm>
            <a:off x="1403350" y="2541588"/>
            <a:ext cx="22860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4162" name="Line 62"/>
          <p:cNvSpPr>
            <a:spLocks noChangeShapeType="1"/>
          </p:cNvSpPr>
          <p:nvPr/>
        </p:nvSpPr>
        <p:spPr bwMode="auto">
          <a:xfrm>
            <a:off x="1741488" y="2103438"/>
            <a:ext cx="60325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3" name="Line 63"/>
          <p:cNvSpPr>
            <a:spLocks noChangeShapeType="1"/>
          </p:cNvSpPr>
          <p:nvPr/>
        </p:nvSpPr>
        <p:spPr bwMode="auto">
          <a:xfrm flipH="1">
            <a:off x="8266113" y="2103438"/>
            <a:ext cx="16986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4" name="Rectangle 64"/>
          <p:cNvSpPr>
            <a:spLocks noChangeArrowheads="1"/>
          </p:cNvSpPr>
          <p:nvPr/>
        </p:nvSpPr>
        <p:spPr bwMode="auto">
          <a:xfrm>
            <a:off x="1403350" y="2000250"/>
            <a:ext cx="228600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0.6</a:t>
            </a:r>
          </a:p>
        </p:txBody>
      </p:sp>
      <p:sp>
        <p:nvSpPr>
          <p:cNvPr id="4165" name="Line 65"/>
          <p:cNvSpPr>
            <a:spLocks noChangeShapeType="1"/>
          </p:cNvSpPr>
          <p:nvPr/>
        </p:nvSpPr>
        <p:spPr bwMode="auto">
          <a:xfrm>
            <a:off x="1741488" y="1549400"/>
            <a:ext cx="60325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6" name="Line 66"/>
          <p:cNvSpPr>
            <a:spLocks noChangeShapeType="1"/>
          </p:cNvSpPr>
          <p:nvPr/>
        </p:nvSpPr>
        <p:spPr bwMode="auto">
          <a:xfrm flipH="1">
            <a:off x="8266113" y="1549400"/>
            <a:ext cx="16986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" name="Rectangle 67"/>
          <p:cNvSpPr>
            <a:spLocks noChangeArrowheads="1"/>
          </p:cNvSpPr>
          <p:nvPr/>
        </p:nvSpPr>
        <p:spPr bwMode="auto">
          <a:xfrm>
            <a:off x="1403350" y="1447800"/>
            <a:ext cx="228600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0.7</a:t>
            </a:r>
          </a:p>
        </p:txBody>
      </p:sp>
      <p:sp>
        <p:nvSpPr>
          <p:cNvPr id="4168" name="Line 68"/>
          <p:cNvSpPr>
            <a:spLocks noChangeShapeType="1"/>
          </p:cNvSpPr>
          <p:nvPr/>
        </p:nvSpPr>
        <p:spPr bwMode="auto">
          <a:xfrm>
            <a:off x="1741488" y="1549400"/>
            <a:ext cx="66405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" name="Freeform 69"/>
          <p:cNvSpPr>
            <a:spLocks noChangeArrowheads="1"/>
          </p:cNvSpPr>
          <p:nvPr/>
        </p:nvSpPr>
        <p:spPr bwMode="auto">
          <a:xfrm>
            <a:off x="1741488" y="1549400"/>
            <a:ext cx="6640512" cy="4391025"/>
          </a:xfrm>
          <a:custGeom>
            <a:avLst/>
            <a:gdLst>
              <a:gd name="T0" fmla="*/ 0 w 433"/>
              <a:gd name="T1" fmla="*/ 2147483647 h 341"/>
              <a:gd name="T2" fmla="*/ 2147483647 w 433"/>
              <a:gd name="T3" fmla="*/ 2147483647 h 341"/>
              <a:gd name="T4" fmla="*/ 2147483647 w 433"/>
              <a:gd name="T5" fmla="*/ 0 h 341"/>
              <a:gd name="T6" fmla="*/ 0 60000 65536"/>
              <a:gd name="T7" fmla="*/ 0 60000 65536"/>
              <a:gd name="T8" fmla="*/ 0 60000 65536"/>
              <a:gd name="T9" fmla="*/ 0 w 433"/>
              <a:gd name="T10" fmla="*/ 0 h 341"/>
              <a:gd name="T11" fmla="*/ 433 w 433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3" h="341">
                <a:moveTo>
                  <a:pt x="0" y="341"/>
                </a:moveTo>
                <a:lnTo>
                  <a:pt x="433" y="341"/>
                </a:lnTo>
                <a:lnTo>
                  <a:pt x="433" y="0"/>
                </a:lnTo>
              </a:path>
            </a:pathLst>
          </a:custGeom>
          <a:noFill/>
          <a:ln w="158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70" name="Line 70"/>
          <p:cNvSpPr>
            <a:spLocks noChangeShapeType="1"/>
          </p:cNvSpPr>
          <p:nvPr/>
        </p:nvSpPr>
        <p:spPr bwMode="auto">
          <a:xfrm flipV="1">
            <a:off x="1741488" y="1495425"/>
            <a:ext cx="1587" cy="44989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1" name="Freeform 71"/>
          <p:cNvSpPr>
            <a:spLocks noChangeArrowheads="1"/>
          </p:cNvSpPr>
          <p:nvPr/>
        </p:nvSpPr>
        <p:spPr bwMode="auto">
          <a:xfrm>
            <a:off x="1741488" y="1589088"/>
            <a:ext cx="6640512" cy="3798887"/>
          </a:xfrm>
          <a:custGeom>
            <a:avLst/>
            <a:gdLst>
              <a:gd name="T0" fmla="*/ 2147483647 w 4183"/>
              <a:gd name="T1" fmla="*/ 2147483647 h 2393"/>
              <a:gd name="T2" fmla="*/ 2147483647 w 4183"/>
              <a:gd name="T3" fmla="*/ 2147483647 h 2393"/>
              <a:gd name="T4" fmla="*/ 2147483647 w 4183"/>
              <a:gd name="T5" fmla="*/ 2147483647 h 2393"/>
              <a:gd name="T6" fmla="*/ 2147483647 w 4183"/>
              <a:gd name="T7" fmla="*/ 2147483647 h 2393"/>
              <a:gd name="T8" fmla="*/ 2147483647 w 4183"/>
              <a:gd name="T9" fmla="*/ 2147483647 h 2393"/>
              <a:gd name="T10" fmla="*/ 2147483647 w 4183"/>
              <a:gd name="T11" fmla="*/ 2147483647 h 2393"/>
              <a:gd name="T12" fmla="*/ 2147483647 w 4183"/>
              <a:gd name="T13" fmla="*/ 2147483647 h 2393"/>
              <a:gd name="T14" fmla="*/ 2147483647 w 4183"/>
              <a:gd name="T15" fmla="*/ 2147483647 h 2393"/>
              <a:gd name="T16" fmla="*/ 2147483647 w 4183"/>
              <a:gd name="T17" fmla="*/ 2147483647 h 2393"/>
              <a:gd name="T18" fmla="*/ 2147483647 w 4183"/>
              <a:gd name="T19" fmla="*/ 2147483647 h 2393"/>
              <a:gd name="T20" fmla="*/ 2147483647 w 4183"/>
              <a:gd name="T21" fmla="*/ 2147483647 h 2393"/>
              <a:gd name="T22" fmla="*/ 2147483647 w 4183"/>
              <a:gd name="T23" fmla="*/ 2147483647 h 2393"/>
              <a:gd name="T24" fmla="*/ 2147483647 w 4183"/>
              <a:gd name="T25" fmla="*/ 2147483647 h 2393"/>
              <a:gd name="T26" fmla="*/ 2147483647 w 4183"/>
              <a:gd name="T27" fmla="*/ 2147483647 h 2393"/>
              <a:gd name="T28" fmla="*/ 2147483647 w 4183"/>
              <a:gd name="T29" fmla="*/ 2147483647 h 2393"/>
              <a:gd name="T30" fmla="*/ 2147483647 w 4183"/>
              <a:gd name="T31" fmla="*/ 2147483647 h 2393"/>
              <a:gd name="T32" fmla="*/ 2147483647 w 4183"/>
              <a:gd name="T33" fmla="*/ 2147483647 h 2393"/>
              <a:gd name="T34" fmla="*/ 2147483647 w 4183"/>
              <a:gd name="T35" fmla="*/ 2147483647 h 2393"/>
              <a:gd name="T36" fmla="*/ 2147483647 w 4183"/>
              <a:gd name="T37" fmla="*/ 2147483647 h 2393"/>
              <a:gd name="T38" fmla="*/ 2147483647 w 4183"/>
              <a:gd name="T39" fmla="*/ 2147483647 h 2393"/>
              <a:gd name="T40" fmla="*/ 2147483647 w 4183"/>
              <a:gd name="T41" fmla="*/ 2147483647 h 2393"/>
              <a:gd name="T42" fmla="*/ 2147483647 w 4183"/>
              <a:gd name="T43" fmla="*/ 2147483647 h 2393"/>
              <a:gd name="T44" fmla="*/ 2147483647 w 4183"/>
              <a:gd name="T45" fmla="*/ 2147483647 h 2393"/>
              <a:gd name="T46" fmla="*/ 2147483647 w 4183"/>
              <a:gd name="T47" fmla="*/ 2147483647 h 2393"/>
              <a:gd name="T48" fmla="*/ 2147483647 w 4183"/>
              <a:gd name="T49" fmla="*/ 2147483647 h 2393"/>
              <a:gd name="T50" fmla="*/ 2147483647 w 4183"/>
              <a:gd name="T51" fmla="*/ 2147483647 h 2393"/>
              <a:gd name="T52" fmla="*/ 2147483647 w 4183"/>
              <a:gd name="T53" fmla="*/ 2147483647 h 2393"/>
              <a:gd name="T54" fmla="*/ 2147483647 w 4183"/>
              <a:gd name="T55" fmla="*/ 2147483647 h 2393"/>
              <a:gd name="T56" fmla="*/ 2147483647 w 4183"/>
              <a:gd name="T57" fmla="*/ 2147483647 h 2393"/>
              <a:gd name="T58" fmla="*/ 2147483647 w 4183"/>
              <a:gd name="T59" fmla="*/ 2147483647 h 2393"/>
              <a:gd name="T60" fmla="*/ 2147483647 w 4183"/>
              <a:gd name="T61" fmla="*/ 2147483647 h 2393"/>
              <a:gd name="T62" fmla="*/ 2147483647 w 4183"/>
              <a:gd name="T63" fmla="*/ 2147483647 h 2393"/>
              <a:gd name="T64" fmla="*/ 2147483647 w 4183"/>
              <a:gd name="T65" fmla="*/ 2147483647 h 2393"/>
              <a:gd name="T66" fmla="*/ 2147483647 w 4183"/>
              <a:gd name="T67" fmla="*/ 2147483647 h 2393"/>
              <a:gd name="T68" fmla="*/ 2147483647 w 4183"/>
              <a:gd name="T69" fmla="*/ 2147483647 h 2393"/>
              <a:gd name="T70" fmla="*/ 2147483647 w 4183"/>
              <a:gd name="T71" fmla="*/ 2147483647 h 2393"/>
              <a:gd name="T72" fmla="*/ 2147483647 w 4183"/>
              <a:gd name="T73" fmla="*/ 2147483647 h 2393"/>
              <a:gd name="T74" fmla="*/ 2147483647 w 4183"/>
              <a:gd name="T75" fmla="*/ 2147483647 h 2393"/>
              <a:gd name="T76" fmla="*/ 2147483647 w 4183"/>
              <a:gd name="T77" fmla="*/ 2147483647 h 2393"/>
              <a:gd name="T78" fmla="*/ 2147483647 w 4183"/>
              <a:gd name="T79" fmla="*/ 2147483647 h 2393"/>
              <a:gd name="T80" fmla="*/ 2147483647 w 4183"/>
              <a:gd name="T81" fmla="*/ 2147483647 h 2393"/>
              <a:gd name="T82" fmla="*/ 2147483647 w 4183"/>
              <a:gd name="T83" fmla="*/ 2147483647 h 2393"/>
              <a:gd name="T84" fmla="*/ 2147483647 w 4183"/>
              <a:gd name="T85" fmla="*/ 2147483647 h 2393"/>
              <a:gd name="T86" fmla="*/ 2147483647 w 4183"/>
              <a:gd name="T87" fmla="*/ 2147483647 h 2393"/>
              <a:gd name="T88" fmla="*/ 2147483647 w 4183"/>
              <a:gd name="T89" fmla="*/ 2147483647 h 2393"/>
              <a:gd name="T90" fmla="*/ 2147483647 w 4183"/>
              <a:gd name="T91" fmla="*/ 2147483647 h 2393"/>
              <a:gd name="T92" fmla="*/ 2147483647 w 4183"/>
              <a:gd name="T93" fmla="*/ 2147483647 h 2393"/>
              <a:gd name="T94" fmla="*/ 2147483647 w 4183"/>
              <a:gd name="T95" fmla="*/ 2147483647 h 2393"/>
              <a:gd name="T96" fmla="*/ 2147483647 w 4183"/>
              <a:gd name="T97" fmla="*/ 2147483647 h 2393"/>
              <a:gd name="T98" fmla="*/ 2147483647 w 4183"/>
              <a:gd name="T99" fmla="*/ 2147483647 h 2393"/>
              <a:gd name="T100" fmla="*/ 2147483647 w 4183"/>
              <a:gd name="T101" fmla="*/ 2147483647 h 2393"/>
              <a:gd name="T102" fmla="*/ 2147483647 w 4183"/>
              <a:gd name="T103" fmla="*/ 2147483647 h 2393"/>
              <a:gd name="T104" fmla="*/ 2147483647 w 4183"/>
              <a:gd name="T105" fmla="*/ 2147483647 h 2393"/>
              <a:gd name="T106" fmla="*/ 2147483647 w 4183"/>
              <a:gd name="T107" fmla="*/ 2147483647 h 2393"/>
              <a:gd name="T108" fmla="*/ 2147483647 w 4183"/>
              <a:gd name="T109" fmla="*/ 2147483647 h 2393"/>
              <a:gd name="T110" fmla="*/ 2147483647 w 4183"/>
              <a:gd name="T111" fmla="*/ 2147483647 h 2393"/>
              <a:gd name="T112" fmla="*/ 2147483647 w 4183"/>
              <a:gd name="T113" fmla="*/ 2147483647 h 2393"/>
              <a:gd name="T114" fmla="*/ 2147483647 w 4183"/>
              <a:gd name="T115" fmla="*/ 2147483647 h 239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183"/>
              <a:gd name="T175" fmla="*/ 0 h 2393"/>
              <a:gd name="T176" fmla="*/ 4183 w 4183"/>
              <a:gd name="T177" fmla="*/ 2393 h 239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183" h="2393">
                <a:moveTo>
                  <a:pt x="0" y="0"/>
                </a:moveTo>
                <a:lnTo>
                  <a:pt x="0" y="8"/>
                </a:lnTo>
                <a:lnTo>
                  <a:pt x="9" y="16"/>
                </a:lnTo>
                <a:lnTo>
                  <a:pt x="9" y="24"/>
                </a:lnTo>
                <a:lnTo>
                  <a:pt x="9" y="32"/>
                </a:lnTo>
                <a:lnTo>
                  <a:pt x="9" y="40"/>
                </a:lnTo>
                <a:lnTo>
                  <a:pt x="9" y="48"/>
                </a:lnTo>
                <a:lnTo>
                  <a:pt x="19" y="57"/>
                </a:lnTo>
                <a:lnTo>
                  <a:pt x="19" y="65"/>
                </a:lnTo>
                <a:lnTo>
                  <a:pt x="19" y="73"/>
                </a:lnTo>
                <a:lnTo>
                  <a:pt x="19" y="81"/>
                </a:lnTo>
                <a:lnTo>
                  <a:pt x="19" y="89"/>
                </a:lnTo>
                <a:lnTo>
                  <a:pt x="29" y="97"/>
                </a:lnTo>
                <a:lnTo>
                  <a:pt x="29" y="105"/>
                </a:lnTo>
                <a:lnTo>
                  <a:pt x="29" y="113"/>
                </a:lnTo>
                <a:lnTo>
                  <a:pt x="29" y="121"/>
                </a:lnTo>
                <a:lnTo>
                  <a:pt x="29" y="130"/>
                </a:lnTo>
                <a:lnTo>
                  <a:pt x="38" y="138"/>
                </a:lnTo>
                <a:lnTo>
                  <a:pt x="38" y="146"/>
                </a:lnTo>
                <a:lnTo>
                  <a:pt x="38" y="154"/>
                </a:lnTo>
                <a:lnTo>
                  <a:pt x="38" y="162"/>
                </a:lnTo>
                <a:lnTo>
                  <a:pt x="38" y="170"/>
                </a:lnTo>
                <a:lnTo>
                  <a:pt x="48" y="178"/>
                </a:lnTo>
                <a:lnTo>
                  <a:pt x="48" y="186"/>
                </a:lnTo>
                <a:lnTo>
                  <a:pt x="48" y="194"/>
                </a:lnTo>
                <a:lnTo>
                  <a:pt x="48" y="203"/>
                </a:lnTo>
                <a:lnTo>
                  <a:pt x="58" y="211"/>
                </a:lnTo>
                <a:lnTo>
                  <a:pt x="58" y="219"/>
                </a:lnTo>
                <a:lnTo>
                  <a:pt x="58" y="227"/>
                </a:lnTo>
                <a:lnTo>
                  <a:pt x="58" y="235"/>
                </a:lnTo>
                <a:lnTo>
                  <a:pt x="58" y="243"/>
                </a:lnTo>
                <a:lnTo>
                  <a:pt x="67" y="251"/>
                </a:lnTo>
                <a:lnTo>
                  <a:pt x="67" y="259"/>
                </a:lnTo>
                <a:lnTo>
                  <a:pt x="67" y="267"/>
                </a:lnTo>
                <a:lnTo>
                  <a:pt x="67" y="276"/>
                </a:lnTo>
                <a:lnTo>
                  <a:pt x="77" y="284"/>
                </a:lnTo>
                <a:lnTo>
                  <a:pt x="77" y="292"/>
                </a:lnTo>
                <a:lnTo>
                  <a:pt x="77" y="300"/>
                </a:lnTo>
                <a:lnTo>
                  <a:pt x="77" y="308"/>
                </a:lnTo>
                <a:lnTo>
                  <a:pt x="77" y="316"/>
                </a:lnTo>
                <a:lnTo>
                  <a:pt x="87" y="324"/>
                </a:lnTo>
                <a:lnTo>
                  <a:pt x="87" y="332"/>
                </a:lnTo>
                <a:lnTo>
                  <a:pt x="87" y="340"/>
                </a:lnTo>
                <a:lnTo>
                  <a:pt x="87" y="349"/>
                </a:lnTo>
                <a:lnTo>
                  <a:pt x="96" y="357"/>
                </a:lnTo>
                <a:lnTo>
                  <a:pt x="96" y="365"/>
                </a:lnTo>
                <a:lnTo>
                  <a:pt x="96" y="373"/>
                </a:lnTo>
                <a:lnTo>
                  <a:pt x="96" y="381"/>
                </a:lnTo>
                <a:lnTo>
                  <a:pt x="96" y="389"/>
                </a:lnTo>
                <a:lnTo>
                  <a:pt x="106" y="397"/>
                </a:lnTo>
                <a:lnTo>
                  <a:pt x="106" y="405"/>
                </a:lnTo>
                <a:lnTo>
                  <a:pt x="106" y="413"/>
                </a:lnTo>
                <a:lnTo>
                  <a:pt x="106" y="422"/>
                </a:lnTo>
                <a:lnTo>
                  <a:pt x="116" y="430"/>
                </a:lnTo>
                <a:lnTo>
                  <a:pt x="116" y="438"/>
                </a:lnTo>
                <a:lnTo>
                  <a:pt x="116" y="446"/>
                </a:lnTo>
                <a:lnTo>
                  <a:pt x="116" y="454"/>
                </a:lnTo>
                <a:lnTo>
                  <a:pt x="125" y="462"/>
                </a:lnTo>
                <a:lnTo>
                  <a:pt x="125" y="470"/>
                </a:lnTo>
                <a:lnTo>
                  <a:pt x="125" y="478"/>
                </a:lnTo>
                <a:lnTo>
                  <a:pt x="125" y="486"/>
                </a:lnTo>
                <a:lnTo>
                  <a:pt x="135" y="495"/>
                </a:lnTo>
                <a:lnTo>
                  <a:pt x="135" y="503"/>
                </a:lnTo>
                <a:lnTo>
                  <a:pt x="135" y="511"/>
                </a:lnTo>
                <a:lnTo>
                  <a:pt x="135" y="519"/>
                </a:lnTo>
                <a:lnTo>
                  <a:pt x="145" y="527"/>
                </a:lnTo>
                <a:lnTo>
                  <a:pt x="145" y="535"/>
                </a:lnTo>
                <a:lnTo>
                  <a:pt x="145" y="543"/>
                </a:lnTo>
                <a:lnTo>
                  <a:pt x="145" y="551"/>
                </a:lnTo>
                <a:lnTo>
                  <a:pt x="154" y="559"/>
                </a:lnTo>
                <a:lnTo>
                  <a:pt x="154" y="568"/>
                </a:lnTo>
                <a:lnTo>
                  <a:pt x="154" y="576"/>
                </a:lnTo>
                <a:lnTo>
                  <a:pt x="154" y="584"/>
                </a:lnTo>
                <a:lnTo>
                  <a:pt x="154" y="592"/>
                </a:lnTo>
                <a:lnTo>
                  <a:pt x="164" y="600"/>
                </a:lnTo>
                <a:lnTo>
                  <a:pt x="164" y="608"/>
                </a:lnTo>
                <a:lnTo>
                  <a:pt x="164" y="616"/>
                </a:lnTo>
                <a:lnTo>
                  <a:pt x="164" y="624"/>
                </a:lnTo>
                <a:lnTo>
                  <a:pt x="174" y="632"/>
                </a:lnTo>
                <a:lnTo>
                  <a:pt x="174" y="641"/>
                </a:lnTo>
                <a:lnTo>
                  <a:pt x="174" y="649"/>
                </a:lnTo>
                <a:lnTo>
                  <a:pt x="183" y="657"/>
                </a:lnTo>
                <a:lnTo>
                  <a:pt x="183" y="665"/>
                </a:lnTo>
                <a:lnTo>
                  <a:pt x="183" y="673"/>
                </a:lnTo>
                <a:lnTo>
                  <a:pt x="183" y="681"/>
                </a:lnTo>
                <a:lnTo>
                  <a:pt x="193" y="689"/>
                </a:lnTo>
                <a:lnTo>
                  <a:pt x="193" y="697"/>
                </a:lnTo>
                <a:lnTo>
                  <a:pt x="193" y="705"/>
                </a:lnTo>
                <a:lnTo>
                  <a:pt x="193" y="714"/>
                </a:lnTo>
                <a:lnTo>
                  <a:pt x="202" y="722"/>
                </a:lnTo>
                <a:lnTo>
                  <a:pt x="202" y="730"/>
                </a:lnTo>
                <a:lnTo>
                  <a:pt x="202" y="738"/>
                </a:lnTo>
                <a:lnTo>
                  <a:pt x="202" y="746"/>
                </a:lnTo>
                <a:lnTo>
                  <a:pt x="212" y="754"/>
                </a:lnTo>
                <a:lnTo>
                  <a:pt x="212" y="762"/>
                </a:lnTo>
                <a:lnTo>
                  <a:pt x="212" y="770"/>
                </a:lnTo>
                <a:lnTo>
                  <a:pt x="222" y="778"/>
                </a:lnTo>
                <a:lnTo>
                  <a:pt x="222" y="787"/>
                </a:lnTo>
                <a:lnTo>
                  <a:pt x="222" y="795"/>
                </a:lnTo>
                <a:lnTo>
                  <a:pt x="222" y="803"/>
                </a:lnTo>
                <a:lnTo>
                  <a:pt x="231" y="811"/>
                </a:lnTo>
                <a:lnTo>
                  <a:pt x="231" y="819"/>
                </a:lnTo>
                <a:lnTo>
                  <a:pt x="231" y="827"/>
                </a:lnTo>
                <a:lnTo>
                  <a:pt x="231" y="835"/>
                </a:lnTo>
                <a:lnTo>
                  <a:pt x="241" y="843"/>
                </a:lnTo>
                <a:lnTo>
                  <a:pt x="241" y="851"/>
                </a:lnTo>
                <a:lnTo>
                  <a:pt x="241" y="860"/>
                </a:lnTo>
                <a:lnTo>
                  <a:pt x="251" y="868"/>
                </a:lnTo>
                <a:lnTo>
                  <a:pt x="251" y="876"/>
                </a:lnTo>
                <a:lnTo>
                  <a:pt x="251" y="884"/>
                </a:lnTo>
                <a:lnTo>
                  <a:pt x="251" y="892"/>
                </a:lnTo>
                <a:lnTo>
                  <a:pt x="260" y="900"/>
                </a:lnTo>
                <a:lnTo>
                  <a:pt x="260" y="908"/>
                </a:lnTo>
                <a:lnTo>
                  <a:pt x="260" y="916"/>
                </a:lnTo>
                <a:lnTo>
                  <a:pt x="270" y="924"/>
                </a:lnTo>
                <a:lnTo>
                  <a:pt x="270" y="933"/>
                </a:lnTo>
                <a:lnTo>
                  <a:pt x="270" y="941"/>
                </a:lnTo>
                <a:lnTo>
                  <a:pt x="270" y="949"/>
                </a:lnTo>
                <a:lnTo>
                  <a:pt x="280" y="957"/>
                </a:lnTo>
                <a:lnTo>
                  <a:pt x="280" y="965"/>
                </a:lnTo>
                <a:lnTo>
                  <a:pt x="280" y="973"/>
                </a:lnTo>
                <a:lnTo>
                  <a:pt x="289" y="981"/>
                </a:lnTo>
                <a:lnTo>
                  <a:pt x="289" y="989"/>
                </a:lnTo>
                <a:lnTo>
                  <a:pt x="289" y="997"/>
                </a:lnTo>
                <a:lnTo>
                  <a:pt x="299" y="1006"/>
                </a:lnTo>
                <a:lnTo>
                  <a:pt x="299" y="1014"/>
                </a:lnTo>
                <a:lnTo>
                  <a:pt x="299" y="1022"/>
                </a:lnTo>
                <a:lnTo>
                  <a:pt x="309" y="1030"/>
                </a:lnTo>
                <a:lnTo>
                  <a:pt x="309" y="1038"/>
                </a:lnTo>
                <a:lnTo>
                  <a:pt x="309" y="1046"/>
                </a:lnTo>
                <a:lnTo>
                  <a:pt x="309" y="1054"/>
                </a:lnTo>
                <a:lnTo>
                  <a:pt x="318" y="1062"/>
                </a:lnTo>
                <a:lnTo>
                  <a:pt x="318" y="1070"/>
                </a:lnTo>
                <a:lnTo>
                  <a:pt x="318" y="1079"/>
                </a:lnTo>
                <a:lnTo>
                  <a:pt x="328" y="1087"/>
                </a:lnTo>
                <a:lnTo>
                  <a:pt x="328" y="1095"/>
                </a:lnTo>
                <a:lnTo>
                  <a:pt x="328" y="1103"/>
                </a:lnTo>
                <a:lnTo>
                  <a:pt x="338" y="1111"/>
                </a:lnTo>
                <a:lnTo>
                  <a:pt x="338" y="1119"/>
                </a:lnTo>
                <a:lnTo>
                  <a:pt x="338" y="1127"/>
                </a:lnTo>
                <a:lnTo>
                  <a:pt x="347" y="1135"/>
                </a:lnTo>
                <a:lnTo>
                  <a:pt x="347" y="1143"/>
                </a:lnTo>
                <a:lnTo>
                  <a:pt x="347" y="1152"/>
                </a:lnTo>
                <a:lnTo>
                  <a:pt x="357" y="1160"/>
                </a:lnTo>
                <a:lnTo>
                  <a:pt x="357" y="1168"/>
                </a:lnTo>
                <a:lnTo>
                  <a:pt x="357" y="1176"/>
                </a:lnTo>
                <a:lnTo>
                  <a:pt x="367" y="1184"/>
                </a:lnTo>
                <a:lnTo>
                  <a:pt x="367" y="1192"/>
                </a:lnTo>
                <a:lnTo>
                  <a:pt x="367" y="1200"/>
                </a:lnTo>
                <a:lnTo>
                  <a:pt x="376" y="1208"/>
                </a:lnTo>
                <a:lnTo>
                  <a:pt x="376" y="1216"/>
                </a:lnTo>
                <a:lnTo>
                  <a:pt x="376" y="1225"/>
                </a:lnTo>
                <a:lnTo>
                  <a:pt x="386" y="1233"/>
                </a:lnTo>
                <a:lnTo>
                  <a:pt x="386" y="1241"/>
                </a:lnTo>
                <a:lnTo>
                  <a:pt x="396" y="1249"/>
                </a:lnTo>
                <a:lnTo>
                  <a:pt x="396" y="1257"/>
                </a:lnTo>
                <a:lnTo>
                  <a:pt x="396" y="1265"/>
                </a:lnTo>
                <a:lnTo>
                  <a:pt x="405" y="1273"/>
                </a:lnTo>
                <a:lnTo>
                  <a:pt x="405" y="1281"/>
                </a:lnTo>
                <a:lnTo>
                  <a:pt x="405" y="1289"/>
                </a:lnTo>
                <a:lnTo>
                  <a:pt x="415" y="1298"/>
                </a:lnTo>
                <a:lnTo>
                  <a:pt x="415" y="1306"/>
                </a:lnTo>
                <a:lnTo>
                  <a:pt x="425" y="1314"/>
                </a:lnTo>
                <a:lnTo>
                  <a:pt x="425" y="1322"/>
                </a:lnTo>
                <a:lnTo>
                  <a:pt x="425" y="1330"/>
                </a:lnTo>
                <a:lnTo>
                  <a:pt x="434" y="1338"/>
                </a:lnTo>
                <a:lnTo>
                  <a:pt x="434" y="1346"/>
                </a:lnTo>
                <a:lnTo>
                  <a:pt x="434" y="1354"/>
                </a:lnTo>
                <a:lnTo>
                  <a:pt x="444" y="1362"/>
                </a:lnTo>
                <a:lnTo>
                  <a:pt x="444" y="1371"/>
                </a:lnTo>
                <a:lnTo>
                  <a:pt x="454" y="1379"/>
                </a:lnTo>
                <a:lnTo>
                  <a:pt x="454" y="1387"/>
                </a:lnTo>
                <a:lnTo>
                  <a:pt x="454" y="1395"/>
                </a:lnTo>
                <a:lnTo>
                  <a:pt x="463" y="1403"/>
                </a:lnTo>
                <a:lnTo>
                  <a:pt x="463" y="1411"/>
                </a:lnTo>
                <a:lnTo>
                  <a:pt x="473" y="1419"/>
                </a:lnTo>
                <a:lnTo>
                  <a:pt x="473" y="1427"/>
                </a:lnTo>
                <a:lnTo>
                  <a:pt x="473" y="1436"/>
                </a:lnTo>
                <a:lnTo>
                  <a:pt x="483" y="1444"/>
                </a:lnTo>
                <a:lnTo>
                  <a:pt x="483" y="1452"/>
                </a:lnTo>
                <a:lnTo>
                  <a:pt x="492" y="1460"/>
                </a:lnTo>
                <a:lnTo>
                  <a:pt x="492" y="1468"/>
                </a:lnTo>
                <a:lnTo>
                  <a:pt x="502" y="1476"/>
                </a:lnTo>
                <a:lnTo>
                  <a:pt x="502" y="1484"/>
                </a:lnTo>
                <a:lnTo>
                  <a:pt x="512" y="1492"/>
                </a:lnTo>
                <a:lnTo>
                  <a:pt x="512" y="1500"/>
                </a:lnTo>
                <a:lnTo>
                  <a:pt x="512" y="1509"/>
                </a:lnTo>
                <a:lnTo>
                  <a:pt x="521" y="1517"/>
                </a:lnTo>
                <a:lnTo>
                  <a:pt x="521" y="1525"/>
                </a:lnTo>
                <a:lnTo>
                  <a:pt x="531" y="1533"/>
                </a:lnTo>
                <a:lnTo>
                  <a:pt x="531" y="1541"/>
                </a:lnTo>
                <a:lnTo>
                  <a:pt x="541" y="1549"/>
                </a:lnTo>
                <a:lnTo>
                  <a:pt x="541" y="1557"/>
                </a:lnTo>
                <a:lnTo>
                  <a:pt x="550" y="1565"/>
                </a:lnTo>
                <a:lnTo>
                  <a:pt x="550" y="1573"/>
                </a:lnTo>
                <a:lnTo>
                  <a:pt x="560" y="1582"/>
                </a:lnTo>
                <a:lnTo>
                  <a:pt x="560" y="1590"/>
                </a:lnTo>
                <a:lnTo>
                  <a:pt x="570" y="1598"/>
                </a:lnTo>
                <a:lnTo>
                  <a:pt x="570" y="1606"/>
                </a:lnTo>
                <a:lnTo>
                  <a:pt x="579" y="1614"/>
                </a:lnTo>
                <a:lnTo>
                  <a:pt x="579" y="1622"/>
                </a:lnTo>
                <a:lnTo>
                  <a:pt x="589" y="1630"/>
                </a:lnTo>
                <a:lnTo>
                  <a:pt x="589" y="1638"/>
                </a:lnTo>
                <a:lnTo>
                  <a:pt x="599" y="1646"/>
                </a:lnTo>
                <a:lnTo>
                  <a:pt x="599" y="1655"/>
                </a:lnTo>
                <a:lnTo>
                  <a:pt x="608" y="1663"/>
                </a:lnTo>
                <a:lnTo>
                  <a:pt x="608" y="1671"/>
                </a:lnTo>
                <a:lnTo>
                  <a:pt x="618" y="1679"/>
                </a:lnTo>
                <a:lnTo>
                  <a:pt x="618" y="1687"/>
                </a:lnTo>
                <a:lnTo>
                  <a:pt x="628" y="1695"/>
                </a:lnTo>
                <a:lnTo>
                  <a:pt x="628" y="1703"/>
                </a:lnTo>
                <a:lnTo>
                  <a:pt x="637" y="1711"/>
                </a:lnTo>
                <a:lnTo>
                  <a:pt x="647" y="1719"/>
                </a:lnTo>
                <a:lnTo>
                  <a:pt x="647" y="1728"/>
                </a:lnTo>
                <a:lnTo>
                  <a:pt x="657" y="1736"/>
                </a:lnTo>
                <a:lnTo>
                  <a:pt x="657" y="1744"/>
                </a:lnTo>
                <a:lnTo>
                  <a:pt x="666" y="1752"/>
                </a:lnTo>
                <a:lnTo>
                  <a:pt x="676" y="1760"/>
                </a:lnTo>
                <a:lnTo>
                  <a:pt x="676" y="1768"/>
                </a:lnTo>
                <a:lnTo>
                  <a:pt x="686" y="1776"/>
                </a:lnTo>
                <a:lnTo>
                  <a:pt x="686" y="1784"/>
                </a:lnTo>
                <a:lnTo>
                  <a:pt x="695" y="1792"/>
                </a:lnTo>
                <a:lnTo>
                  <a:pt x="705" y="1801"/>
                </a:lnTo>
                <a:lnTo>
                  <a:pt x="705" y="1809"/>
                </a:lnTo>
                <a:lnTo>
                  <a:pt x="715" y="1817"/>
                </a:lnTo>
                <a:lnTo>
                  <a:pt x="724" y="1825"/>
                </a:lnTo>
                <a:lnTo>
                  <a:pt x="724" y="1833"/>
                </a:lnTo>
                <a:lnTo>
                  <a:pt x="734" y="1841"/>
                </a:lnTo>
                <a:lnTo>
                  <a:pt x="744" y="1849"/>
                </a:lnTo>
                <a:lnTo>
                  <a:pt x="744" y="1857"/>
                </a:lnTo>
                <a:lnTo>
                  <a:pt x="753" y="1865"/>
                </a:lnTo>
                <a:lnTo>
                  <a:pt x="763" y="1874"/>
                </a:lnTo>
                <a:lnTo>
                  <a:pt x="773" y="1882"/>
                </a:lnTo>
                <a:lnTo>
                  <a:pt x="773" y="1890"/>
                </a:lnTo>
                <a:lnTo>
                  <a:pt x="782" y="1898"/>
                </a:lnTo>
                <a:lnTo>
                  <a:pt x="792" y="1906"/>
                </a:lnTo>
                <a:lnTo>
                  <a:pt x="801" y="1914"/>
                </a:lnTo>
                <a:lnTo>
                  <a:pt x="801" y="1922"/>
                </a:lnTo>
                <a:lnTo>
                  <a:pt x="811" y="1930"/>
                </a:lnTo>
                <a:lnTo>
                  <a:pt x="821" y="1938"/>
                </a:lnTo>
                <a:lnTo>
                  <a:pt x="830" y="1947"/>
                </a:lnTo>
                <a:lnTo>
                  <a:pt x="840" y="1955"/>
                </a:lnTo>
                <a:lnTo>
                  <a:pt x="850" y="1963"/>
                </a:lnTo>
                <a:lnTo>
                  <a:pt x="859" y="1971"/>
                </a:lnTo>
                <a:lnTo>
                  <a:pt x="859" y="1979"/>
                </a:lnTo>
                <a:lnTo>
                  <a:pt x="869" y="1987"/>
                </a:lnTo>
                <a:lnTo>
                  <a:pt x="879" y="1995"/>
                </a:lnTo>
                <a:lnTo>
                  <a:pt x="888" y="2003"/>
                </a:lnTo>
                <a:lnTo>
                  <a:pt x="898" y="2011"/>
                </a:lnTo>
                <a:lnTo>
                  <a:pt x="908" y="2020"/>
                </a:lnTo>
                <a:lnTo>
                  <a:pt x="917" y="2028"/>
                </a:lnTo>
                <a:lnTo>
                  <a:pt x="927" y="2036"/>
                </a:lnTo>
                <a:lnTo>
                  <a:pt x="937" y="2044"/>
                </a:lnTo>
                <a:lnTo>
                  <a:pt x="946" y="2052"/>
                </a:lnTo>
                <a:lnTo>
                  <a:pt x="956" y="2060"/>
                </a:lnTo>
                <a:lnTo>
                  <a:pt x="966" y="2068"/>
                </a:lnTo>
                <a:lnTo>
                  <a:pt x="975" y="2076"/>
                </a:lnTo>
                <a:lnTo>
                  <a:pt x="985" y="2084"/>
                </a:lnTo>
                <a:lnTo>
                  <a:pt x="995" y="2093"/>
                </a:lnTo>
                <a:lnTo>
                  <a:pt x="1004" y="2101"/>
                </a:lnTo>
                <a:lnTo>
                  <a:pt x="1014" y="2109"/>
                </a:lnTo>
                <a:lnTo>
                  <a:pt x="1024" y="2109"/>
                </a:lnTo>
                <a:lnTo>
                  <a:pt x="1033" y="2117"/>
                </a:lnTo>
                <a:lnTo>
                  <a:pt x="1043" y="2125"/>
                </a:lnTo>
                <a:lnTo>
                  <a:pt x="1053" y="2133"/>
                </a:lnTo>
                <a:lnTo>
                  <a:pt x="1062" y="2133"/>
                </a:lnTo>
                <a:lnTo>
                  <a:pt x="1072" y="2141"/>
                </a:lnTo>
                <a:lnTo>
                  <a:pt x="1082" y="2149"/>
                </a:lnTo>
                <a:lnTo>
                  <a:pt x="1091" y="2149"/>
                </a:lnTo>
                <a:lnTo>
                  <a:pt x="1101" y="2157"/>
                </a:lnTo>
                <a:lnTo>
                  <a:pt x="1111" y="2166"/>
                </a:lnTo>
                <a:lnTo>
                  <a:pt x="1120" y="2166"/>
                </a:lnTo>
                <a:lnTo>
                  <a:pt x="1130" y="2174"/>
                </a:lnTo>
                <a:lnTo>
                  <a:pt x="1140" y="2182"/>
                </a:lnTo>
                <a:lnTo>
                  <a:pt x="1149" y="2182"/>
                </a:lnTo>
                <a:lnTo>
                  <a:pt x="1159" y="2190"/>
                </a:lnTo>
                <a:lnTo>
                  <a:pt x="1169" y="2190"/>
                </a:lnTo>
                <a:lnTo>
                  <a:pt x="1178" y="2198"/>
                </a:lnTo>
                <a:lnTo>
                  <a:pt x="1188" y="2198"/>
                </a:lnTo>
                <a:lnTo>
                  <a:pt x="1198" y="2206"/>
                </a:lnTo>
                <a:lnTo>
                  <a:pt x="1207" y="2206"/>
                </a:lnTo>
                <a:lnTo>
                  <a:pt x="1217" y="2214"/>
                </a:lnTo>
                <a:lnTo>
                  <a:pt x="1227" y="2222"/>
                </a:lnTo>
                <a:lnTo>
                  <a:pt x="1236" y="2222"/>
                </a:lnTo>
                <a:lnTo>
                  <a:pt x="1246" y="2222"/>
                </a:lnTo>
                <a:lnTo>
                  <a:pt x="1256" y="2230"/>
                </a:lnTo>
                <a:lnTo>
                  <a:pt x="1265" y="2230"/>
                </a:lnTo>
                <a:lnTo>
                  <a:pt x="1275" y="2239"/>
                </a:lnTo>
                <a:lnTo>
                  <a:pt x="1285" y="2239"/>
                </a:lnTo>
                <a:lnTo>
                  <a:pt x="1294" y="2247"/>
                </a:lnTo>
                <a:lnTo>
                  <a:pt x="1304" y="2247"/>
                </a:lnTo>
                <a:lnTo>
                  <a:pt x="1314" y="2255"/>
                </a:lnTo>
                <a:lnTo>
                  <a:pt x="1323" y="2255"/>
                </a:lnTo>
                <a:lnTo>
                  <a:pt x="1333" y="2255"/>
                </a:lnTo>
                <a:lnTo>
                  <a:pt x="1343" y="2263"/>
                </a:lnTo>
                <a:lnTo>
                  <a:pt x="1352" y="2263"/>
                </a:lnTo>
                <a:lnTo>
                  <a:pt x="1362" y="2263"/>
                </a:lnTo>
                <a:lnTo>
                  <a:pt x="1372" y="2271"/>
                </a:lnTo>
                <a:lnTo>
                  <a:pt x="1381" y="2271"/>
                </a:lnTo>
                <a:lnTo>
                  <a:pt x="1391" y="2271"/>
                </a:lnTo>
                <a:lnTo>
                  <a:pt x="1400" y="2279"/>
                </a:lnTo>
                <a:lnTo>
                  <a:pt x="1410" y="2279"/>
                </a:lnTo>
                <a:lnTo>
                  <a:pt x="1420" y="2279"/>
                </a:lnTo>
                <a:lnTo>
                  <a:pt x="1429" y="2287"/>
                </a:lnTo>
                <a:lnTo>
                  <a:pt x="1439" y="2287"/>
                </a:lnTo>
                <a:lnTo>
                  <a:pt x="1449" y="2287"/>
                </a:lnTo>
                <a:lnTo>
                  <a:pt x="1458" y="2295"/>
                </a:lnTo>
                <a:lnTo>
                  <a:pt x="1468" y="2295"/>
                </a:lnTo>
                <a:lnTo>
                  <a:pt x="1478" y="2295"/>
                </a:lnTo>
                <a:lnTo>
                  <a:pt x="1487" y="2303"/>
                </a:lnTo>
                <a:lnTo>
                  <a:pt x="1497" y="2303"/>
                </a:lnTo>
                <a:lnTo>
                  <a:pt x="1507" y="2303"/>
                </a:lnTo>
                <a:lnTo>
                  <a:pt x="1516" y="2303"/>
                </a:lnTo>
                <a:lnTo>
                  <a:pt x="1526" y="2312"/>
                </a:lnTo>
                <a:lnTo>
                  <a:pt x="1536" y="2312"/>
                </a:lnTo>
                <a:lnTo>
                  <a:pt x="1545" y="2312"/>
                </a:lnTo>
                <a:lnTo>
                  <a:pt x="1555" y="2312"/>
                </a:lnTo>
                <a:lnTo>
                  <a:pt x="1565" y="2312"/>
                </a:lnTo>
                <a:lnTo>
                  <a:pt x="1574" y="2320"/>
                </a:lnTo>
                <a:lnTo>
                  <a:pt x="1584" y="2320"/>
                </a:lnTo>
                <a:lnTo>
                  <a:pt x="1594" y="2320"/>
                </a:lnTo>
                <a:lnTo>
                  <a:pt x="1603" y="2320"/>
                </a:lnTo>
                <a:lnTo>
                  <a:pt x="1613" y="2328"/>
                </a:lnTo>
                <a:lnTo>
                  <a:pt x="1623" y="2328"/>
                </a:lnTo>
                <a:lnTo>
                  <a:pt x="1632" y="2328"/>
                </a:lnTo>
                <a:lnTo>
                  <a:pt x="1642" y="2328"/>
                </a:lnTo>
                <a:lnTo>
                  <a:pt x="1652" y="2328"/>
                </a:lnTo>
                <a:lnTo>
                  <a:pt x="1661" y="2336"/>
                </a:lnTo>
                <a:lnTo>
                  <a:pt x="1671" y="2336"/>
                </a:lnTo>
                <a:lnTo>
                  <a:pt x="1681" y="2336"/>
                </a:lnTo>
                <a:lnTo>
                  <a:pt x="1690" y="2336"/>
                </a:lnTo>
                <a:lnTo>
                  <a:pt x="1700" y="2336"/>
                </a:lnTo>
                <a:lnTo>
                  <a:pt x="1710" y="2336"/>
                </a:lnTo>
                <a:lnTo>
                  <a:pt x="1719" y="2344"/>
                </a:lnTo>
                <a:lnTo>
                  <a:pt x="1729" y="2344"/>
                </a:lnTo>
                <a:lnTo>
                  <a:pt x="1739" y="2344"/>
                </a:lnTo>
                <a:lnTo>
                  <a:pt x="1748" y="2344"/>
                </a:lnTo>
                <a:lnTo>
                  <a:pt x="1758" y="2344"/>
                </a:lnTo>
                <a:lnTo>
                  <a:pt x="1768" y="2344"/>
                </a:lnTo>
                <a:lnTo>
                  <a:pt x="1777" y="2344"/>
                </a:lnTo>
                <a:lnTo>
                  <a:pt x="1787" y="2352"/>
                </a:lnTo>
                <a:lnTo>
                  <a:pt x="1797" y="2352"/>
                </a:lnTo>
                <a:lnTo>
                  <a:pt x="1806" y="2352"/>
                </a:lnTo>
                <a:lnTo>
                  <a:pt x="1816" y="2352"/>
                </a:lnTo>
                <a:lnTo>
                  <a:pt x="1826" y="2352"/>
                </a:lnTo>
                <a:lnTo>
                  <a:pt x="1835" y="2352"/>
                </a:lnTo>
                <a:lnTo>
                  <a:pt x="1845" y="2352"/>
                </a:lnTo>
                <a:lnTo>
                  <a:pt x="1855" y="2352"/>
                </a:lnTo>
                <a:lnTo>
                  <a:pt x="1864" y="2360"/>
                </a:lnTo>
                <a:lnTo>
                  <a:pt x="1874" y="2360"/>
                </a:lnTo>
                <a:lnTo>
                  <a:pt x="1884" y="2360"/>
                </a:lnTo>
                <a:lnTo>
                  <a:pt x="1893" y="2360"/>
                </a:lnTo>
                <a:lnTo>
                  <a:pt x="1903" y="2360"/>
                </a:lnTo>
                <a:lnTo>
                  <a:pt x="1913" y="2360"/>
                </a:lnTo>
                <a:lnTo>
                  <a:pt x="1922" y="2360"/>
                </a:lnTo>
                <a:lnTo>
                  <a:pt x="1932" y="2360"/>
                </a:lnTo>
                <a:lnTo>
                  <a:pt x="1942" y="2360"/>
                </a:lnTo>
                <a:lnTo>
                  <a:pt x="1951" y="2360"/>
                </a:lnTo>
                <a:lnTo>
                  <a:pt x="1961" y="2368"/>
                </a:lnTo>
                <a:lnTo>
                  <a:pt x="1971" y="2368"/>
                </a:lnTo>
                <a:lnTo>
                  <a:pt x="1980" y="2368"/>
                </a:lnTo>
                <a:lnTo>
                  <a:pt x="1990" y="2368"/>
                </a:lnTo>
                <a:lnTo>
                  <a:pt x="1999" y="2368"/>
                </a:lnTo>
                <a:lnTo>
                  <a:pt x="2009" y="2368"/>
                </a:lnTo>
                <a:lnTo>
                  <a:pt x="2019" y="2368"/>
                </a:lnTo>
                <a:lnTo>
                  <a:pt x="2028" y="2368"/>
                </a:lnTo>
                <a:lnTo>
                  <a:pt x="2038" y="2368"/>
                </a:lnTo>
                <a:lnTo>
                  <a:pt x="2048" y="2368"/>
                </a:lnTo>
                <a:lnTo>
                  <a:pt x="2057" y="2368"/>
                </a:lnTo>
                <a:lnTo>
                  <a:pt x="2067" y="2368"/>
                </a:lnTo>
                <a:lnTo>
                  <a:pt x="2077" y="2368"/>
                </a:lnTo>
                <a:lnTo>
                  <a:pt x="2086" y="2376"/>
                </a:lnTo>
                <a:lnTo>
                  <a:pt x="2096" y="2376"/>
                </a:lnTo>
                <a:lnTo>
                  <a:pt x="2106" y="2376"/>
                </a:lnTo>
                <a:lnTo>
                  <a:pt x="2115" y="2376"/>
                </a:lnTo>
                <a:lnTo>
                  <a:pt x="2125" y="2376"/>
                </a:lnTo>
                <a:lnTo>
                  <a:pt x="2135" y="2376"/>
                </a:lnTo>
                <a:lnTo>
                  <a:pt x="2144" y="2376"/>
                </a:lnTo>
                <a:lnTo>
                  <a:pt x="2154" y="2376"/>
                </a:lnTo>
                <a:lnTo>
                  <a:pt x="2164" y="2376"/>
                </a:lnTo>
                <a:lnTo>
                  <a:pt x="2173" y="2376"/>
                </a:lnTo>
                <a:lnTo>
                  <a:pt x="2183" y="2376"/>
                </a:lnTo>
                <a:lnTo>
                  <a:pt x="2193" y="2376"/>
                </a:lnTo>
                <a:lnTo>
                  <a:pt x="2202" y="2376"/>
                </a:lnTo>
                <a:lnTo>
                  <a:pt x="2212" y="2376"/>
                </a:lnTo>
                <a:lnTo>
                  <a:pt x="2222" y="2376"/>
                </a:lnTo>
                <a:lnTo>
                  <a:pt x="2231" y="2376"/>
                </a:lnTo>
                <a:lnTo>
                  <a:pt x="2241" y="2376"/>
                </a:lnTo>
                <a:lnTo>
                  <a:pt x="2251" y="2376"/>
                </a:lnTo>
                <a:lnTo>
                  <a:pt x="2260" y="2376"/>
                </a:lnTo>
                <a:lnTo>
                  <a:pt x="2270" y="2385"/>
                </a:lnTo>
                <a:lnTo>
                  <a:pt x="2280" y="2385"/>
                </a:lnTo>
                <a:lnTo>
                  <a:pt x="2289" y="2385"/>
                </a:lnTo>
                <a:lnTo>
                  <a:pt x="2299" y="2385"/>
                </a:lnTo>
                <a:lnTo>
                  <a:pt x="2309" y="2385"/>
                </a:lnTo>
                <a:lnTo>
                  <a:pt x="2318" y="2385"/>
                </a:lnTo>
                <a:lnTo>
                  <a:pt x="2328" y="2385"/>
                </a:lnTo>
                <a:lnTo>
                  <a:pt x="2338" y="2385"/>
                </a:lnTo>
                <a:lnTo>
                  <a:pt x="2347" y="2385"/>
                </a:lnTo>
                <a:lnTo>
                  <a:pt x="2357" y="2385"/>
                </a:lnTo>
                <a:lnTo>
                  <a:pt x="2367" y="2385"/>
                </a:lnTo>
                <a:lnTo>
                  <a:pt x="2376" y="2385"/>
                </a:lnTo>
                <a:lnTo>
                  <a:pt x="2386" y="2385"/>
                </a:lnTo>
                <a:lnTo>
                  <a:pt x="2396" y="2385"/>
                </a:lnTo>
                <a:lnTo>
                  <a:pt x="2405" y="2385"/>
                </a:lnTo>
                <a:lnTo>
                  <a:pt x="2415" y="2385"/>
                </a:lnTo>
                <a:lnTo>
                  <a:pt x="2425" y="2385"/>
                </a:lnTo>
                <a:lnTo>
                  <a:pt x="2434" y="2385"/>
                </a:lnTo>
                <a:lnTo>
                  <a:pt x="2444" y="2385"/>
                </a:lnTo>
                <a:lnTo>
                  <a:pt x="2454" y="2385"/>
                </a:lnTo>
                <a:lnTo>
                  <a:pt x="2463" y="2385"/>
                </a:lnTo>
                <a:lnTo>
                  <a:pt x="2473" y="2385"/>
                </a:lnTo>
                <a:lnTo>
                  <a:pt x="2483" y="2385"/>
                </a:lnTo>
                <a:lnTo>
                  <a:pt x="2492" y="2385"/>
                </a:lnTo>
                <a:lnTo>
                  <a:pt x="2502" y="2385"/>
                </a:lnTo>
                <a:lnTo>
                  <a:pt x="2512" y="2385"/>
                </a:lnTo>
                <a:lnTo>
                  <a:pt x="2521" y="2385"/>
                </a:lnTo>
                <a:lnTo>
                  <a:pt x="2531" y="2385"/>
                </a:lnTo>
                <a:lnTo>
                  <a:pt x="2541" y="2385"/>
                </a:lnTo>
                <a:lnTo>
                  <a:pt x="2550" y="2385"/>
                </a:lnTo>
                <a:lnTo>
                  <a:pt x="2560" y="2385"/>
                </a:lnTo>
                <a:lnTo>
                  <a:pt x="2569" y="2385"/>
                </a:lnTo>
                <a:lnTo>
                  <a:pt x="2579" y="2385"/>
                </a:lnTo>
                <a:lnTo>
                  <a:pt x="2589" y="2393"/>
                </a:lnTo>
                <a:lnTo>
                  <a:pt x="2598" y="2393"/>
                </a:lnTo>
                <a:lnTo>
                  <a:pt x="2608" y="2393"/>
                </a:lnTo>
                <a:lnTo>
                  <a:pt x="2618" y="2393"/>
                </a:lnTo>
                <a:lnTo>
                  <a:pt x="2627" y="2393"/>
                </a:lnTo>
                <a:lnTo>
                  <a:pt x="2637" y="2393"/>
                </a:lnTo>
                <a:lnTo>
                  <a:pt x="2647" y="2393"/>
                </a:lnTo>
                <a:lnTo>
                  <a:pt x="2656" y="2393"/>
                </a:lnTo>
                <a:lnTo>
                  <a:pt x="2666" y="2393"/>
                </a:lnTo>
                <a:lnTo>
                  <a:pt x="2676" y="2393"/>
                </a:lnTo>
                <a:lnTo>
                  <a:pt x="2685" y="2393"/>
                </a:lnTo>
                <a:lnTo>
                  <a:pt x="2695" y="2393"/>
                </a:lnTo>
                <a:lnTo>
                  <a:pt x="2705" y="2393"/>
                </a:lnTo>
                <a:lnTo>
                  <a:pt x="2714" y="2393"/>
                </a:lnTo>
                <a:lnTo>
                  <a:pt x="2724" y="2393"/>
                </a:lnTo>
                <a:lnTo>
                  <a:pt x="2734" y="2393"/>
                </a:lnTo>
                <a:lnTo>
                  <a:pt x="2743" y="2393"/>
                </a:lnTo>
                <a:lnTo>
                  <a:pt x="2753" y="2393"/>
                </a:lnTo>
                <a:lnTo>
                  <a:pt x="2763" y="2393"/>
                </a:lnTo>
                <a:lnTo>
                  <a:pt x="2772" y="2393"/>
                </a:lnTo>
                <a:lnTo>
                  <a:pt x="2782" y="2393"/>
                </a:lnTo>
                <a:lnTo>
                  <a:pt x="2792" y="2393"/>
                </a:lnTo>
                <a:lnTo>
                  <a:pt x="2801" y="2393"/>
                </a:lnTo>
                <a:lnTo>
                  <a:pt x="2811" y="2393"/>
                </a:lnTo>
                <a:lnTo>
                  <a:pt x="2821" y="2393"/>
                </a:lnTo>
                <a:lnTo>
                  <a:pt x="2830" y="2393"/>
                </a:lnTo>
                <a:lnTo>
                  <a:pt x="2840" y="2393"/>
                </a:lnTo>
                <a:lnTo>
                  <a:pt x="2850" y="2393"/>
                </a:lnTo>
                <a:lnTo>
                  <a:pt x="2859" y="2393"/>
                </a:lnTo>
                <a:lnTo>
                  <a:pt x="2869" y="2393"/>
                </a:lnTo>
                <a:lnTo>
                  <a:pt x="2879" y="2393"/>
                </a:lnTo>
                <a:lnTo>
                  <a:pt x="2888" y="2393"/>
                </a:lnTo>
                <a:lnTo>
                  <a:pt x="2898" y="2393"/>
                </a:lnTo>
                <a:lnTo>
                  <a:pt x="2908" y="2393"/>
                </a:lnTo>
                <a:lnTo>
                  <a:pt x="2917" y="2393"/>
                </a:lnTo>
                <a:lnTo>
                  <a:pt x="2927" y="2393"/>
                </a:lnTo>
                <a:lnTo>
                  <a:pt x="2937" y="2393"/>
                </a:lnTo>
                <a:lnTo>
                  <a:pt x="2946" y="2393"/>
                </a:lnTo>
                <a:lnTo>
                  <a:pt x="2956" y="2393"/>
                </a:lnTo>
                <a:lnTo>
                  <a:pt x="2966" y="2393"/>
                </a:lnTo>
                <a:lnTo>
                  <a:pt x="2975" y="2393"/>
                </a:lnTo>
                <a:lnTo>
                  <a:pt x="2985" y="2393"/>
                </a:lnTo>
                <a:lnTo>
                  <a:pt x="2995" y="2393"/>
                </a:lnTo>
                <a:lnTo>
                  <a:pt x="3004" y="2393"/>
                </a:lnTo>
                <a:lnTo>
                  <a:pt x="3014" y="2393"/>
                </a:lnTo>
                <a:lnTo>
                  <a:pt x="3024" y="2393"/>
                </a:lnTo>
                <a:lnTo>
                  <a:pt x="3033" y="2393"/>
                </a:lnTo>
                <a:lnTo>
                  <a:pt x="3043" y="2393"/>
                </a:lnTo>
                <a:lnTo>
                  <a:pt x="3053" y="2393"/>
                </a:lnTo>
                <a:lnTo>
                  <a:pt x="3062" y="2393"/>
                </a:lnTo>
                <a:lnTo>
                  <a:pt x="3072" y="2393"/>
                </a:lnTo>
                <a:lnTo>
                  <a:pt x="3082" y="2393"/>
                </a:lnTo>
                <a:lnTo>
                  <a:pt x="3091" y="2393"/>
                </a:lnTo>
                <a:lnTo>
                  <a:pt x="3101" y="2393"/>
                </a:lnTo>
                <a:lnTo>
                  <a:pt x="3111" y="2393"/>
                </a:lnTo>
                <a:lnTo>
                  <a:pt x="3120" y="2393"/>
                </a:lnTo>
                <a:lnTo>
                  <a:pt x="3130" y="2393"/>
                </a:lnTo>
                <a:lnTo>
                  <a:pt x="3140" y="2393"/>
                </a:lnTo>
                <a:lnTo>
                  <a:pt x="3149" y="2393"/>
                </a:lnTo>
                <a:lnTo>
                  <a:pt x="3159" y="2393"/>
                </a:lnTo>
                <a:lnTo>
                  <a:pt x="3168" y="2393"/>
                </a:lnTo>
                <a:lnTo>
                  <a:pt x="3178" y="2393"/>
                </a:lnTo>
                <a:lnTo>
                  <a:pt x="3188" y="2393"/>
                </a:lnTo>
                <a:lnTo>
                  <a:pt x="3197" y="2393"/>
                </a:lnTo>
                <a:lnTo>
                  <a:pt x="3207" y="2393"/>
                </a:lnTo>
                <a:lnTo>
                  <a:pt x="3217" y="2393"/>
                </a:lnTo>
                <a:lnTo>
                  <a:pt x="3226" y="2393"/>
                </a:lnTo>
                <a:lnTo>
                  <a:pt x="3236" y="2393"/>
                </a:lnTo>
                <a:lnTo>
                  <a:pt x="3246" y="2393"/>
                </a:lnTo>
                <a:lnTo>
                  <a:pt x="3255" y="2393"/>
                </a:lnTo>
                <a:lnTo>
                  <a:pt x="3265" y="2393"/>
                </a:lnTo>
                <a:lnTo>
                  <a:pt x="3275" y="2393"/>
                </a:lnTo>
                <a:lnTo>
                  <a:pt x="3284" y="2393"/>
                </a:lnTo>
                <a:lnTo>
                  <a:pt x="3294" y="2393"/>
                </a:lnTo>
                <a:lnTo>
                  <a:pt x="3304" y="2393"/>
                </a:lnTo>
                <a:lnTo>
                  <a:pt x="3313" y="2393"/>
                </a:lnTo>
                <a:lnTo>
                  <a:pt x="3323" y="2393"/>
                </a:lnTo>
                <a:lnTo>
                  <a:pt x="3333" y="2393"/>
                </a:lnTo>
                <a:lnTo>
                  <a:pt x="3342" y="2393"/>
                </a:lnTo>
                <a:lnTo>
                  <a:pt x="3352" y="2393"/>
                </a:lnTo>
                <a:lnTo>
                  <a:pt x="3362" y="2393"/>
                </a:lnTo>
                <a:lnTo>
                  <a:pt x="3371" y="2393"/>
                </a:lnTo>
                <a:lnTo>
                  <a:pt x="3381" y="2393"/>
                </a:lnTo>
                <a:lnTo>
                  <a:pt x="3391" y="2393"/>
                </a:lnTo>
                <a:lnTo>
                  <a:pt x="3400" y="2393"/>
                </a:lnTo>
                <a:lnTo>
                  <a:pt x="3410" y="2393"/>
                </a:lnTo>
                <a:lnTo>
                  <a:pt x="3420" y="2393"/>
                </a:lnTo>
                <a:lnTo>
                  <a:pt x="3429" y="2393"/>
                </a:lnTo>
                <a:lnTo>
                  <a:pt x="3439" y="2393"/>
                </a:lnTo>
                <a:lnTo>
                  <a:pt x="3449" y="2393"/>
                </a:lnTo>
                <a:lnTo>
                  <a:pt x="3458" y="2393"/>
                </a:lnTo>
                <a:lnTo>
                  <a:pt x="3468" y="2393"/>
                </a:lnTo>
                <a:lnTo>
                  <a:pt x="3478" y="2393"/>
                </a:lnTo>
                <a:lnTo>
                  <a:pt x="3487" y="2393"/>
                </a:lnTo>
                <a:lnTo>
                  <a:pt x="3497" y="2393"/>
                </a:lnTo>
                <a:lnTo>
                  <a:pt x="3507" y="2393"/>
                </a:lnTo>
                <a:lnTo>
                  <a:pt x="3516" y="2393"/>
                </a:lnTo>
                <a:lnTo>
                  <a:pt x="3526" y="2393"/>
                </a:lnTo>
                <a:lnTo>
                  <a:pt x="3536" y="2393"/>
                </a:lnTo>
                <a:lnTo>
                  <a:pt x="3545" y="2393"/>
                </a:lnTo>
                <a:lnTo>
                  <a:pt x="3555" y="2393"/>
                </a:lnTo>
                <a:lnTo>
                  <a:pt x="3565" y="2393"/>
                </a:lnTo>
                <a:lnTo>
                  <a:pt x="3574" y="2393"/>
                </a:lnTo>
                <a:lnTo>
                  <a:pt x="3584" y="2393"/>
                </a:lnTo>
                <a:lnTo>
                  <a:pt x="3594" y="2393"/>
                </a:lnTo>
                <a:lnTo>
                  <a:pt x="3603" y="2393"/>
                </a:lnTo>
                <a:lnTo>
                  <a:pt x="3613" y="2393"/>
                </a:lnTo>
                <a:lnTo>
                  <a:pt x="3623" y="2393"/>
                </a:lnTo>
                <a:lnTo>
                  <a:pt x="3632" y="2393"/>
                </a:lnTo>
                <a:lnTo>
                  <a:pt x="3642" y="2393"/>
                </a:lnTo>
                <a:lnTo>
                  <a:pt x="3652" y="2393"/>
                </a:lnTo>
                <a:lnTo>
                  <a:pt x="3661" y="2393"/>
                </a:lnTo>
                <a:lnTo>
                  <a:pt x="3671" y="2393"/>
                </a:lnTo>
                <a:lnTo>
                  <a:pt x="3681" y="2393"/>
                </a:lnTo>
                <a:lnTo>
                  <a:pt x="3690" y="2393"/>
                </a:lnTo>
                <a:lnTo>
                  <a:pt x="3700" y="2393"/>
                </a:lnTo>
                <a:lnTo>
                  <a:pt x="3710" y="2393"/>
                </a:lnTo>
                <a:lnTo>
                  <a:pt x="3719" y="2393"/>
                </a:lnTo>
                <a:lnTo>
                  <a:pt x="3729" y="2393"/>
                </a:lnTo>
                <a:lnTo>
                  <a:pt x="3739" y="2393"/>
                </a:lnTo>
                <a:lnTo>
                  <a:pt x="3748" y="2393"/>
                </a:lnTo>
                <a:lnTo>
                  <a:pt x="3758" y="2393"/>
                </a:lnTo>
                <a:lnTo>
                  <a:pt x="3767" y="2393"/>
                </a:lnTo>
                <a:lnTo>
                  <a:pt x="3777" y="2393"/>
                </a:lnTo>
                <a:lnTo>
                  <a:pt x="3787" y="2393"/>
                </a:lnTo>
                <a:lnTo>
                  <a:pt x="3796" y="2393"/>
                </a:lnTo>
                <a:lnTo>
                  <a:pt x="3806" y="2393"/>
                </a:lnTo>
                <a:lnTo>
                  <a:pt x="3816" y="2393"/>
                </a:lnTo>
                <a:lnTo>
                  <a:pt x="3825" y="2393"/>
                </a:lnTo>
                <a:lnTo>
                  <a:pt x="3835" y="2393"/>
                </a:lnTo>
                <a:lnTo>
                  <a:pt x="3845" y="2393"/>
                </a:lnTo>
                <a:lnTo>
                  <a:pt x="3854" y="2393"/>
                </a:lnTo>
                <a:lnTo>
                  <a:pt x="3864" y="2393"/>
                </a:lnTo>
                <a:lnTo>
                  <a:pt x="3874" y="2393"/>
                </a:lnTo>
                <a:lnTo>
                  <a:pt x="3883" y="2393"/>
                </a:lnTo>
                <a:lnTo>
                  <a:pt x="3893" y="2393"/>
                </a:lnTo>
                <a:lnTo>
                  <a:pt x="3903" y="2393"/>
                </a:lnTo>
                <a:lnTo>
                  <a:pt x="3912" y="2393"/>
                </a:lnTo>
                <a:lnTo>
                  <a:pt x="3922" y="2393"/>
                </a:lnTo>
                <a:lnTo>
                  <a:pt x="3932" y="2393"/>
                </a:lnTo>
                <a:lnTo>
                  <a:pt x="3941" y="2393"/>
                </a:lnTo>
                <a:lnTo>
                  <a:pt x="3951" y="2393"/>
                </a:lnTo>
                <a:lnTo>
                  <a:pt x="3961" y="2393"/>
                </a:lnTo>
                <a:lnTo>
                  <a:pt x="3970" y="2393"/>
                </a:lnTo>
                <a:lnTo>
                  <a:pt x="3980" y="2393"/>
                </a:lnTo>
                <a:lnTo>
                  <a:pt x="3990" y="2393"/>
                </a:lnTo>
                <a:lnTo>
                  <a:pt x="3999" y="2393"/>
                </a:lnTo>
                <a:lnTo>
                  <a:pt x="4009" y="2393"/>
                </a:lnTo>
                <a:lnTo>
                  <a:pt x="4019" y="2393"/>
                </a:lnTo>
                <a:lnTo>
                  <a:pt x="4028" y="2393"/>
                </a:lnTo>
                <a:lnTo>
                  <a:pt x="4038" y="2393"/>
                </a:lnTo>
                <a:lnTo>
                  <a:pt x="4048" y="2393"/>
                </a:lnTo>
                <a:lnTo>
                  <a:pt x="4057" y="2393"/>
                </a:lnTo>
                <a:lnTo>
                  <a:pt x="4067" y="2393"/>
                </a:lnTo>
                <a:lnTo>
                  <a:pt x="4077" y="2393"/>
                </a:lnTo>
                <a:lnTo>
                  <a:pt x="4086" y="2393"/>
                </a:lnTo>
                <a:lnTo>
                  <a:pt x="4096" y="2393"/>
                </a:lnTo>
                <a:lnTo>
                  <a:pt x="4106" y="2393"/>
                </a:lnTo>
                <a:lnTo>
                  <a:pt x="4115" y="2393"/>
                </a:lnTo>
                <a:lnTo>
                  <a:pt x="4125" y="2393"/>
                </a:lnTo>
                <a:lnTo>
                  <a:pt x="4135" y="2393"/>
                </a:lnTo>
                <a:lnTo>
                  <a:pt x="4144" y="2393"/>
                </a:lnTo>
                <a:lnTo>
                  <a:pt x="4154" y="2393"/>
                </a:lnTo>
                <a:lnTo>
                  <a:pt x="4164" y="2393"/>
                </a:lnTo>
                <a:lnTo>
                  <a:pt x="4173" y="2393"/>
                </a:lnTo>
                <a:lnTo>
                  <a:pt x="4183" y="2393"/>
                </a:lnTo>
              </a:path>
            </a:pathLst>
          </a:custGeom>
          <a:noFill/>
          <a:ln w="1584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72" name="Freeform 72"/>
          <p:cNvSpPr>
            <a:spLocks noChangeArrowheads="1"/>
          </p:cNvSpPr>
          <p:nvPr/>
        </p:nvSpPr>
        <p:spPr bwMode="auto">
          <a:xfrm>
            <a:off x="1741488" y="1589088"/>
            <a:ext cx="6640512" cy="3798887"/>
          </a:xfrm>
          <a:custGeom>
            <a:avLst/>
            <a:gdLst>
              <a:gd name="T0" fmla="*/ 2147483647 w 4183"/>
              <a:gd name="T1" fmla="*/ 2147483647 h 2393"/>
              <a:gd name="T2" fmla="*/ 2147483647 w 4183"/>
              <a:gd name="T3" fmla="*/ 2147483647 h 2393"/>
              <a:gd name="T4" fmla="*/ 2147483647 w 4183"/>
              <a:gd name="T5" fmla="*/ 2147483647 h 2393"/>
              <a:gd name="T6" fmla="*/ 2147483647 w 4183"/>
              <a:gd name="T7" fmla="*/ 2147483647 h 2393"/>
              <a:gd name="T8" fmla="*/ 2147483647 w 4183"/>
              <a:gd name="T9" fmla="*/ 2147483647 h 2393"/>
              <a:gd name="T10" fmla="*/ 2147483647 w 4183"/>
              <a:gd name="T11" fmla="*/ 2147483647 h 2393"/>
              <a:gd name="T12" fmla="*/ 2147483647 w 4183"/>
              <a:gd name="T13" fmla="*/ 2147483647 h 2393"/>
              <a:gd name="T14" fmla="*/ 2147483647 w 4183"/>
              <a:gd name="T15" fmla="*/ 2147483647 h 2393"/>
              <a:gd name="T16" fmla="*/ 2147483647 w 4183"/>
              <a:gd name="T17" fmla="*/ 2147483647 h 2393"/>
              <a:gd name="T18" fmla="*/ 2147483647 w 4183"/>
              <a:gd name="T19" fmla="*/ 2147483647 h 2393"/>
              <a:gd name="T20" fmla="*/ 2147483647 w 4183"/>
              <a:gd name="T21" fmla="*/ 2147483647 h 2393"/>
              <a:gd name="T22" fmla="*/ 2147483647 w 4183"/>
              <a:gd name="T23" fmla="*/ 2147483647 h 2393"/>
              <a:gd name="T24" fmla="*/ 2147483647 w 4183"/>
              <a:gd name="T25" fmla="*/ 2147483647 h 2393"/>
              <a:gd name="T26" fmla="*/ 2147483647 w 4183"/>
              <a:gd name="T27" fmla="*/ 2147483647 h 2393"/>
              <a:gd name="T28" fmla="*/ 2147483647 w 4183"/>
              <a:gd name="T29" fmla="*/ 2147483647 h 2393"/>
              <a:gd name="T30" fmla="*/ 2147483647 w 4183"/>
              <a:gd name="T31" fmla="*/ 2147483647 h 2393"/>
              <a:gd name="T32" fmla="*/ 2147483647 w 4183"/>
              <a:gd name="T33" fmla="*/ 2147483647 h 2393"/>
              <a:gd name="T34" fmla="*/ 2147483647 w 4183"/>
              <a:gd name="T35" fmla="*/ 2147483647 h 2393"/>
              <a:gd name="T36" fmla="*/ 2147483647 w 4183"/>
              <a:gd name="T37" fmla="*/ 2147483647 h 2393"/>
              <a:gd name="T38" fmla="*/ 2147483647 w 4183"/>
              <a:gd name="T39" fmla="*/ 2147483647 h 2393"/>
              <a:gd name="T40" fmla="*/ 2147483647 w 4183"/>
              <a:gd name="T41" fmla="*/ 2147483647 h 2393"/>
              <a:gd name="T42" fmla="*/ 2147483647 w 4183"/>
              <a:gd name="T43" fmla="*/ 2147483647 h 2393"/>
              <a:gd name="T44" fmla="*/ 2147483647 w 4183"/>
              <a:gd name="T45" fmla="*/ 2147483647 h 2393"/>
              <a:gd name="T46" fmla="*/ 2147483647 w 4183"/>
              <a:gd name="T47" fmla="*/ 2147483647 h 2393"/>
              <a:gd name="T48" fmla="*/ 2147483647 w 4183"/>
              <a:gd name="T49" fmla="*/ 2147483647 h 2393"/>
              <a:gd name="T50" fmla="*/ 2147483647 w 4183"/>
              <a:gd name="T51" fmla="*/ 2147483647 h 2393"/>
              <a:gd name="T52" fmla="*/ 2147483647 w 4183"/>
              <a:gd name="T53" fmla="*/ 2147483647 h 2393"/>
              <a:gd name="T54" fmla="*/ 2147483647 w 4183"/>
              <a:gd name="T55" fmla="*/ 2147483647 h 2393"/>
              <a:gd name="T56" fmla="*/ 2147483647 w 4183"/>
              <a:gd name="T57" fmla="*/ 2147483647 h 2393"/>
              <a:gd name="T58" fmla="*/ 2147483647 w 4183"/>
              <a:gd name="T59" fmla="*/ 2147483647 h 2393"/>
              <a:gd name="T60" fmla="*/ 2147483647 w 4183"/>
              <a:gd name="T61" fmla="*/ 2147483647 h 2393"/>
              <a:gd name="T62" fmla="*/ 2147483647 w 4183"/>
              <a:gd name="T63" fmla="*/ 2147483647 h 2393"/>
              <a:gd name="T64" fmla="*/ 2147483647 w 4183"/>
              <a:gd name="T65" fmla="*/ 2147483647 h 2393"/>
              <a:gd name="T66" fmla="*/ 2147483647 w 4183"/>
              <a:gd name="T67" fmla="*/ 2147483647 h 2393"/>
              <a:gd name="T68" fmla="*/ 2147483647 w 4183"/>
              <a:gd name="T69" fmla="*/ 2147483647 h 2393"/>
              <a:gd name="T70" fmla="*/ 2147483647 w 4183"/>
              <a:gd name="T71" fmla="*/ 2147483647 h 2393"/>
              <a:gd name="T72" fmla="*/ 2147483647 w 4183"/>
              <a:gd name="T73" fmla="*/ 2147483647 h 2393"/>
              <a:gd name="T74" fmla="*/ 2147483647 w 4183"/>
              <a:gd name="T75" fmla="*/ 2147483647 h 2393"/>
              <a:gd name="T76" fmla="*/ 2147483647 w 4183"/>
              <a:gd name="T77" fmla="*/ 2147483647 h 2393"/>
              <a:gd name="T78" fmla="*/ 2147483647 w 4183"/>
              <a:gd name="T79" fmla="*/ 2147483647 h 2393"/>
              <a:gd name="T80" fmla="*/ 2147483647 w 4183"/>
              <a:gd name="T81" fmla="*/ 2147483647 h 2393"/>
              <a:gd name="T82" fmla="*/ 2147483647 w 4183"/>
              <a:gd name="T83" fmla="*/ 2147483647 h 2393"/>
              <a:gd name="T84" fmla="*/ 2147483647 w 4183"/>
              <a:gd name="T85" fmla="*/ 2147483647 h 2393"/>
              <a:gd name="T86" fmla="*/ 2147483647 w 4183"/>
              <a:gd name="T87" fmla="*/ 2147483647 h 2393"/>
              <a:gd name="T88" fmla="*/ 2147483647 w 4183"/>
              <a:gd name="T89" fmla="*/ 2147483647 h 2393"/>
              <a:gd name="T90" fmla="*/ 2147483647 w 4183"/>
              <a:gd name="T91" fmla="*/ 2147483647 h 2393"/>
              <a:gd name="T92" fmla="*/ 2147483647 w 4183"/>
              <a:gd name="T93" fmla="*/ 2147483647 h 2393"/>
              <a:gd name="T94" fmla="*/ 2147483647 w 4183"/>
              <a:gd name="T95" fmla="*/ 2147483647 h 2393"/>
              <a:gd name="T96" fmla="*/ 2147483647 w 4183"/>
              <a:gd name="T97" fmla="*/ 2147483647 h 2393"/>
              <a:gd name="T98" fmla="*/ 2147483647 w 4183"/>
              <a:gd name="T99" fmla="*/ 2147483647 h 2393"/>
              <a:gd name="T100" fmla="*/ 2147483647 w 4183"/>
              <a:gd name="T101" fmla="*/ 2147483647 h 2393"/>
              <a:gd name="T102" fmla="*/ 2147483647 w 4183"/>
              <a:gd name="T103" fmla="*/ 2147483647 h 2393"/>
              <a:gd name="T104" fmla="*/ 2147483647 w 4183"/>
              <a:gd name="T105" fmla="*/ 2147483647 h 2393"/>
              <a:gd name="T106" fmla="*/ 2147483647 w 4183"/>
              <a:gd name="T107" fmla="*/ 2147483647 h 2393"/>
              <a:gd name="T108" fmla="*/ 2147483647 w 4183"/>
              <a:gd name="T109" fmla="*/ 2147483647 h 2393"/>
              <a:gd name="T110" fmla="*/ 2147483647 w 4183"/>
              <a:gd name="T111" fmla="*/ 2147483647 h 2393"/>
              <a:gd name="T112" fmla="*/ 2147483647 w 4183"/>
              <a:gd name="T113" fmla="*/ 2147483647 h 2393"/>
              <a:gd name="T114" fmla="*/ 2147483647 w 4183"/>
              <a:gd name="T115" fmla="*/ 2147483647 h 239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183"/>
              <a:gd name="T175" fmla="*/ 0 h 2393"/>
              <a:gd name="T176" fmla="*/ 4183 w 4183"/>
              <a:gd name="T177" fmla="*/ 2393 h 239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183" h="2393">
                <a:moveTo>
                  <a:pt x="0" y="0"/>
                </a:moveTo>
                <a:lnTo>
                  <a:pt x="0" y="8"/>
                </a:lnTo>
                <a:lnTo>
                  <a:pt x="9" y="16"/>
                </a:lnTo>
                <a:lnTo>
                  <a:pt x="9" y="24"/>
                </a:lnTo>
                <a:lnTo>
                  <a:pt x="9" y="32"/>
                </a:lnTo>
                <a:lnTo>
                  <a:pt x="9" y="40"/>
                </a:lnTo>
                <a:lnTo>
                  <a:pt x="9" y="48"/>
                </a:lnTo>
                <a:lnTo>
                  <a:pt x="19" y="57"/>
                </a:lnTo>
                <a:lnTo>
                  <a:pt x="19" y="65"/>
                </a:lnTo>
                <a:lnTo>
                  <a:pt x="19" y="73"/>
                </a:lnTo>
                <a:lnTo>
                  <a:pt x="19" y="81"/>
                </a:lnTo>
                <a:lnTo>
                  <a:pt x="19" y="89"/>
                </a:lnTo>
                <a:lnTo>
                  <a:pt x="29" y="97"/>
                </a:lnTo>
                <a:lnTo>
                  <a:pt x="29" y="105"/>
                </a:lnTo>
                <a:lnTo>
                  <a:pt x="29" y="113"/>
                </a:lnTo>
                <a:lnTo>
                  <a:pt x="29" y="121"/>
                </a:lnTo>
                <a:lnTo>
                  <a:pt x="29" y="130"/>
                </a:lnTo>
                <a:lnTo>
                  <a:pt x="38" y="138"/>
                </a:lnTo>
                <a:lnTo>
                  <a:pt x="38" y="146"/>
                </a:lnTo>
                <a:lnTo>
                  <a:pt x="38" y="154"/>
                </a:lnTo>
                <a:lnTo>
                  <a:pt x="38" y="162"/>
                </a:lnTo>
                <a:lnTo>
                  <a:pt x="38" y="170"/>
                </a:lnTo>
                <a:lnTo>
                  <a:pt x="48" y="178"/>
                </a:lnTo>
                <a:lnTo>
                  <a:pt x="48" y="186"/>
                </a:lnTo>
                <a:lnTo>
                  <a:pt x="48" y="194"/>
                </a:lnTo>
                <a:lnTo>
                  <a:pt x="48" y="203"/>
                </a:lnTo>
                <a:lnTo>
                  <a:pt x="58" y="211"/>
                </a:lnTo>
                <a:lnTo>
                  <a:pt x="58" y="219"/>
                </a:lnTo>
                <a:lnTo>
                  <a:pt x="58" y="227"/>
                </a:lnTo>
                <a:lnTo>
                  <a:pt x="58" y="235"/>
                </a:lnTo>
                <a:lnTo>
                  <a:pt x="58" y="243"/>
                </a:lnTo>
                <a:lnTo>
                  <a:pt x="67" y="251"/>
                </a:lnTo>
                <a:lnTo>
                  <a:pt x="67" y="259"/>
                </a:lnTo>
                <a:lnTo>
                  <a:pt x="67" y="267"/>
                </a:lnTo>
                <a:lnTo>
                  <a:pt x="67" y="276"/>
                </a:lnTo>
                <a:lnTo>
                  <a:pt x="77" y="284"/>
                </a:lnTo>
                <a:lnTo>
                  <a:pt x="77" y="292"/>
                </a:lnTo>
                <a:lnTo>
                  <a:pt x="77" y="300"/>
                </a:lnTo>
                <a:lnTo>
                  <a:pt x="77" y="308"/>
                </a:lnTo>
                <a:lnTo>
                  <a:pt x="77" y="316"/>
                </a:lnTo>
                <a:lnTo>
                  <a:pt x="87" y="324"/>
                </a:lnTo>
                <a:lnTo>
                  <a:pt x="87" y="332"/>
                </a:lnTo>
                <a:lnTo>
                  <a:pt x="87" y="340"/>
                </a:lnTo>
                <a:lnTo>
                  <a:pt x="87" y="349"/>
                </a:lnTo>
                <a:lnTo>
                  <a:pt x="96" y="357"/>
                </a:lnTo>
                <a:lnTo>
                  <a:pt x="96" y="365"/>
                </a:lnTo>
                <a:lnTo>
                  <a:pt x="96" y="373"/>
                </a:lnTo>
                <a:lnTo>
                  <a:pt x="96" y="381"/>
                </a:lnTo>
                <a:lnTo>
                  <a:pt x="96" y="389"/>
                </a:lnTo>
                <a:lnTo>
                  <a:pt x="106" y="397"/>
                </a:lnTo>
                <a:lnTo>
                  <a:pt x="106" y="405"/>
                </a:lnTo>
                <a:lnTo>
                  <a:pt x="106" y="413"/>
                </a:lnTo>
                <a:lnTo>
                  <a:pt x="106" y="422"/>
                </a:lnTo>
                <a:lnTo>
                  <a:pt x="116" y="430"/>
                </a:lnTo>
                <a:lnTo>
                  <a:pt x="116" y="438"/>
                </a:lnTo>
                <a:lnTo>
                  <a:pt x="116" y="446"/>
                </a:lnTo>
                <a:lnTo>
                  <a:pt x="116" y="454"/>
                </a:lnTo>
                <a:lnTo>
                  <a:pt x="125" y="462"/>
                </a:lnTo>
                <a:lnTo>
                  <a:pt x="125" y="470"/>
                </a:lnTo>
                <a:lnTo>
                  <a:pt x="125" y="478"/>
                </a:lnTo>
                <a:lnTo>
                  <a:pt x="125" y="486"/>
                </a:lnTo>
                <a:lnTo>
                  <a:pt x="135" y="495"/>
                </a:lnTo>
                <a:lnTo>
                  <a:pt x="135" y="503"/>
                </a:lnTo>
                <a:lnTo>
                  <a:pt x="135" y="511"/>
                </a:lnTo>
                <a:lnTo>
                  <a:pt x="135" y="519"/>
                </a:lnTo>
                <a:lnTo>
                  <a:pt x="145" y="527"/>
                </a:lnTo>
                <a:lnTo>
                  <a:pt x="145" y="535"/>
                </a:lnTo>
                <a:lnTo>
                  <a:pt x="145" y="543"/>
                </a:lnTo>
                <a:lnTo>
                  <a:pt x="145" y="551"/>
                </a:lnTo>
                <a:lnTo>
                  <a:pt x="154" y="559"/>
                </a:lnTo>
                <a:lnTo>
                  <a:pt x="154" y="568"/>
                </a:lnTo>
                <a:lnTo>
                  <a:pt x="154" y="576"/>
                </a:lnTo>
                <a:lnTo>
                  <a:pt x="154" y="584"/>
                </a:lnTo>
                <a:lnTo>
                  <a:pt x="154" y="592"/>
                </a:lnTo>
                <a:lnTo>
                  <a:pt x="164" y="600"/>
                </a:lnTo>
                <a:lnTo>
                  <a:pt x="164" y="608"/>
                </a:lnTo>
                <a:lnTo>
                  <a:pt x="164" y="616"/>
                </a:lnTo>
                <a:lnTo>
                  <a:pt x="164" y="624"/>
                </a:lnTo>
                <a:lnTo>
                  <a:pt x="174" y="632"/>
                </a:lnTo>
                <a:lnTo>
                  <a:pt x="174" y="641"/>
                </a:lnTo>
                <a:lnTo>
                  <a:pt x="174" y="649"/>
                </a:lnTo>
                <a:lnTo>
                  <a:pt x="183" y="657"/>
                </a:lnTo>
                <a:lnTo>
                  <a:pt x="183" y="665"/>
                </a:lnTo>
                <a:lnTo>
                  <a:pt x="183" y="673"/>
                </a:lnTo>
                <a:lnTo>
                  <a:pt x="183" y="681"/>
                </a:lnTo>
                <a:lnTo>
                  <a:pt x="193" y="689"/>
                </a:lnTo>
                <a:lnTo>
                  <a:pt x="193" y="697"/>
                </a:lnTo>
                <a:lnTo>
                  <a:pt x="193" y="705"/>
                </a:lnTo>
                <a:lnTo>
                  <a:pt x="193" y="714"/>
                </a:lnTo>
                <a:lnTo>
                  <a:pt x="202" y="722"/>
                </a:lnTo>
                <a:lnTo>
                  <a:pt x="202" y="730"/>
                </a:lnTo>
                <a:lnTo>
                  <a:pt x="202" y="738"/>
                </a:lnTo>
                <a:lnTo>
                  <a:pt x="202" y="746"/>
                </a:lnTo>
                <a:lnTo>
                  <a:pt x="212" y="754"/>
                </a:lnTo>
                <a:lnTo>
                  <a:pt x="212" y="762"/>
                </a:lnTo>
                <a:lnTo>
                  <a:pt x="212" y="770"/>
                </a:lnTo>
                <a:lnTo>
                  <a:pt x="222" y="778"/>
                </a:lnTo>
                <a:lnTo>
                  <a:pt x="222" y="787"/>
                </a:lnTo>
                <a:lnTo>
                  <a:pt x="222" y="795"/>
                </a:lnTo>
                <a:lnTo>
                  <a:pt x="222" y="803"/>
                </a:lnTo>
                <a:lnTo>
                  <a:pt x="231" y="811"/>
                </a:lnTo>
                <a:lnTo>
                  <a:pt x="231" y="819"/>
                </a:lnTo>
                <a:lnTo>
                  <a:pt x="231" y="827"/>
                </a:lnTo>
                <a:lnTo>
                  <a:pt x="231" y="835"/>
                </a:lnTo>
                <a:lnTo>
                  <a:pt x="241" y="843"/>
                </a:lnTo>
                <a:lnTo>
                  <a:pt x="241" y="851"/>
                </a:lnTo>
                <a:lnTo>
                  <a:pt x="241" y="860"/>
                </a:lnTo>
                <a:lnTo>
                  <a:pt x="251" y="868"/>
                </a:lnTo>
                <a:lnTo>
                  <a:pt x="251" y="876"/>
                </a:lnTo>
                <a:lnTo>
                  <a:pt x="251" y="884"/>
                </a:lnTo>
                <a:lnTo>
                  <a:pt x="251" y="892"/>
                </a:lnTo>
                <a:lnTo>
                  <a:pt x="260" y="900"/>
                </a:lnTo>
                <a:lnTo>
                  <a:pt x="260" y="908"/>
                </a:lnTo>
                <a:lnTo>
                  <a:pt x="260" y="916"/>
                </a:lnTo>
                <a:lnTo>
                  <a:pt x="270" y="924"/>
                </a:lnTo>
                <a:lnTo>
                  <a:pt x="270" y="933"/>
                </a:lnTo>
                <a:lnTo>
                  <a:pt x="270" y="941"/>
                </a:lnTo>
                <a:lnTo>
                  <a:pt x="270" y="949"/>
                </a:lnTo>
                <a:lnTo>
                  <a:pt x="280" y="957"/>
                </a:lnTo>
                <a:lnTo>
                  <a:pt x="280" y="965"/>
                </a:lnTo>
                <a:lnTo>
                  <a:pt x="280" y="973"/>
                </a:lnTo>
                <a:lnTo>
                  <a:pt x="289" y="981"/>
                </a:lnTo>
                <a:lnTo>
                  <a:pt x="289" y="989"/>
                </a:lnTo>
                <a:lnTo>
                  <a:pt x="289" y="997"/>
                </a:lnTo>
                <a:lnTo>
                  <a:pt x="299" y="1006"/>
                </a:lnTo>
                <a:lnTo>
                  <a:pt x="299" y="1014"/>
                </a:lnTo>
                <a:lnTo>
                  <a:pt x="299" y="1022"/>
                </a:lnTo>
                <a:lnTo>
                  <a:pt x="309" y="1030"/>
                </a:lnTo>
                <a:lnTo>
                  <a:pt x="309" y="1038"/>
                </a:lnTo>
                <a:lnTo>
                  <a:pt x="309" y="1046"/>
                </a:lnTo>
                <a:lnTo>
                  <a:pt x="309" y="1054"/>
                </a:lnTo>
                <a:lnTo>
                  <a:pt x="318" y="1062"/>
                </a:lnTo>
                <a:lnTo>
                  <a:pt x="318" y="1070"/>
                </a:lnTo>
                <a:lnTo>
                  <a:pt x="318" y="1079"/>
                </a:lnTo>
                <a:lnTo>
                  <a:pt x="328" y="1087"/>
                </a:lnTo>
                <a:lnTo>
                  <a:pt x="328" y="1095"/>
                </a:lnTo>
                <a:lnTo>
                  <a:pt x="328" y="1103"/>
                </a:lnTo>
                <a:lnTo>
                  <a:pt x="338" y="1111"/>
                </a:lnTo>
                <a:lnTo>
                  <a:pt x="338" y="1119"/>
                </a:lnTo>
                <a:lnTo>
                  <a:pt x="338" y="1127"/>
                </a:lnTo>
                <a:lnTo>
                  <a:pt x="347" y="1135"/>
                </a:lnTo>
                <a:lnTo>
                  <a:pt x="347" y="1143"/>
                </a:lnTo>
                <a:lnTo>
                  <a:pt x="347" y="1152"/>
                </a:lnTo>
                <a:lnTo>
                  <a:pt x="357" y="1160"/>
                </a:lnTo>
                <a:lnTo>
                  <a:pt x="357" y="1168"/>
                </a:lnTo>
                <a:lnTo>
                  <a:pt x="357" y="1176"/>
                </a:lnTo>
                <a:lnTo>
                  <a:pt x="367" y="1184"/>
                </a:lnTo>
                <a:lnTo>
                  <a:pt x="367" y="1192"/>
                </a:lnTo>
                <a:lnTo>
                  <a:pt x="367" y="1200"/>
                </a:lnTo>
                <a:lnTo>
                  <a:pt x="376" y="1208"/>
                </a:lnTo>
                <a:lnTo>
                  <a:pt x="376" y="1216"/>
                </a:lnTo>
                <a:lnTo>
                  <a:pt x="376" y="1225"/>
                </a:lnTo>
                <a:lnTo>
                  <a:pt x="386" y="1233"/>
                </a:lnTo>
                <a:lnTo>
                  <a:pt x="386" y="1241"/>
                </a:lnTo>
                <a:lnTo>
                  <a:pt x="396" y="1249"/>
                </a:lnTo>
                <a:lnTo>
                  <a:pt x="396" y="1257"/>
                </a:lnTo>
                <a:lnTo>
                  <a:pt x="396" y="1265"/>
                </a:lnTo>
                <a:lnTo>
                  <a:pt x="405" y="1273"/>
                </a:lnTo>
                <a:lnTo>
                  <a:pt x="405" y="1281"/>
                </a:lnTo>
                <a:lnTo>
                  <a:pt x="405" y="1289"/>
                </a:lnTo>
                <a:lnTo>
                  <a:pt x="415" y="1298"/>
                </a:lnTo>
                <a:lnTo>
                  <a:pt x="415" y="1306"/>
                </a:lnTo>
                <a:lnTo>
                  <a:pt x="425" y="1314"/>
                </a:lnTo>
                <a:lnTo>
                  <a:pt x="425" y="1322"/>
                </a:lnTo>
                <a:lnTo>
                  <a:pt x="425" y="1330"/>
                </a:lnTo>
                <a:lnTo>
                  <a:pt x="434" y="1338"/>
                </a:lnTo>
                <a:lnTo>
                  <a:pt x="434" y="1346"/>
                </a:lnTo>
                <a:lnTo>
                  <a:pt x="434" y="1354"/>
                </a:lnTo>
                <a:lnTo>
                  <a:pt x="444" y="1362"/>
                </a:lnTo>
                <a:lnTo>
                  <a:pt x="444" y="1371"/>
                </a:lnTo>
                <a:lnTo>
                  <a:pt x="454" y="1379"/>
                </a:lnTo>
                <a:lnTo>
                  <a:pt x="454" y="1387"/>
                </a:lnTo>
                <a:lnTo>
                  <a:pt x="454" y="1395"/>
                </a:lnTo>
                <a:lnTo>
                  <a:pt x="463" y="1403"/>
                </a:lnTo>
                <a:lnTo>
                  <a:pt x="463" y="1411"/>
                </a:lnTo>
                <a:lnTo>
                  <a:pt x="473" y="1419"/>
                </a:lnTo>
                <a:lnTo>
                  <a:pt x="473" y="1427"/>
                </a:lnTo>
                <a:lnTo>
                  <a:pt x="473" y="1436"/>
                </a:lnTo>
                <a:lnTo>
                  <a:pt x="483" y="1444"/>
                </a:lnTo>
                <a:lnTo>
                  <a:pt x="483" y="1452"/>
                </a:lnTo>
                <a:lnTo>
                  <a:pt x="492" y="1460"/>
                </a:lnTo>
                <a:lnTo>
                  <a:pt x="492" y="1468"/>
                </a:lnTo>
                <a:lnTo>
                  <a:pt x="502" y="1476"/>
                </a:lnTo>
                <a:lnTo>
                  <a:pt x="502" y="1484"/>
                </a:lnTo>
                <a:lnTo>
                  <a:pt x="512" y="1492"/>
                </a:lnTo>
                <a:lnTo>
                  <a:pt x="512" y="1500"/>
                </a:lnTo>
                <a:lnTo>
                  <a:pt x="512" y="1509"/>
                </a:lnTo>
                <a:lnTo>
                  <a:pt x="521" y="1517"/>
                </a:lnTo>
                <a:lnTo>
                  <a:pt x="521" y="1525"/>
                </a:lnTo>
                <a:lnTo>
                  <a:pt x="531" y="1533"/>
                </a:lnTo>
                <a:lnTo>
                  <a:pt x="531" y="1541"/>
                </a:lnTo>
                <a:lnTo>
                  <a:pt x="541" y="1549"/>
                </a:lnTo>
                <a:lnTo>
                  <a:pt x="541" y="1557"/>
                </a:lnTo>
                <a:lnTo>
                  <a:pt x="550" y="1565"/>
                </a:lnTo>
                <a:lnTo>
                  <a:pt x="550" y="1573"/>
                </a:lnTo>
                <a:lnTo>
                  <a:pt x="560" y="1582"/>
                </a:lnTo>
                <a:lnTo>
                  <a:pt x="560" y="1590"/>
                </a:lnTo>
                <a:lnTo>
                  <a:pt x="570" y="1598"/>
                </a:lnTo>
                <a:lnTo>
                  <a:pt x="570" y="1606"/>
                </a:lnTo>
                <a:lnTo>
                  <a:pt x="579" y="1614"/>
                </a:lnTo>
                <a:lnTo>
                  <a:pt x="579" y="1622"/>
                </a:lnTo>
                <a:lnTo>
                  <a:pt x="589" y="1630"/>
                </a:lnTo>
                <a:lnTo>
                  <a:pt x="589" y="1638"/>
                </a:lnTo>
                <a:lnTo>
                  <a:pt x="599" y="1646"/>
                </a:lnTo>
                <a:lnTo>
                  <a:pt x="599" y="1655"/>
                </a:lnTo>
                <a:lnTo>
                  <a:pt x="608" y="1663"/>
                </a:lnTo>
                <a:lnTo>
                  <a:pt x="608" y="1671"/>
                </a:lnTo>
                <a:lnTo>
                  <a:pt x="618" y="1679"/>
                </a:lnTo>
                <a:lnTo>
                  <a:pt x="618" y="1687"/>
                </a:lnTo>
                <a:lnTo>
                  <a:pt x="628" y="1695"/>
                </a:lnTo>
                <a:lnTo>
                  <a:pt x="628" y="1703"/>
                </a:lnTo>
                <a:lnTo>
                  <a:pt x="637" y="1711"/>
                </a:lnTo>
                <a:lnTo>
                  <a:pt x="647" y="1719"/>
                </a:lnTo>
                <a:lnTo>
                  <a:pt x="647" y="1728"/>
                </a:lnTo>
                <a:lnTo>
                  <a:pt x="657" y="1736"/>
                </a:lnTo>
                <a:lnTo>
                  <a:pt x="657" y="1744"/>
                </a:lnTo>
                <a:lnTo>
                  <a:pt x="666" y="1752"/>
                </a:lnTo>
                <a:lnTo>
                  <a:pt x="676" y="1760"/>
                </a:lnTo>
                <a:lnTo>
                  <a:pt x="676" y="1768"/>
                </a:lnTo>
                <a:lnTo>
                  <a:pt x="686" y="1776"/>
                </a:lnTo>
                <a:lnTo>
                  <a:pt x="686" y="1784"/>
                </a:lnTo>
                <a:lnTo>
                  <a:pt x="695" y="1792"/>
                </a:lnTo>
                <a:lnTo>
                  <a:pt x="705" y="1801"/>
                </a:lnTo>
                <a:lnTo>
                  <a:pt x="705" y="1809"/>
                </a:lnTo>
                <a:lnTo>
                  <a:pt x="715" y="1817"/>
                </a:lnTo>
                <a:lnTo>
                  <a:pt x="724" y="1825"/>
                </a:lnTo>
                <a:lnTo>
                  <a:pt x="724" y="1833"/>
                </a:lnTo>
                <a:lnTo>
                  <a:pt x="734" y="1841"/>
                </a:lnTo>
                <a:lnTo>
                  <a:pt x="744" y="1849"/>
                </a:lnTo>
                <a:lnTo>
                  <a:pt x="744" y="1857"/>
                </a:lnTo>
                <a:lnTo>
                  <a:pt x="753" y="1865"/>
                </a:lnTo>
                <a:lnTo>
                  <a:pt x="763" y="1874"/>
                </a:lnTo>
                <a:lnTo>
                  <a:pt x="773" y="1882"/>
                </a:lnTo>
                <a:lnTo>
                  <a:pt x="773" y="1890"/>
                </a:lnTo>
                <a:lnTo>
                  <a:pt x="782" y="1898"/>
                </a:lnTo>
                <a:lnTo>
                  <a:pt x="792" y="1906"/>
                </a:lnTo>
                <a:lnTo>
                  <a:pt x="801" y="1914"/>
                </a:lnTo>
                <a:lnTo>
                  <a:pt x="801" y="1922"/>
                </a:lnTo>
                <a:lnTo>
                  <a:pt x="811" y="1930"/>
                </a:lnTo>
                <a:lnTo>
                  <a:pt x="821" y="1938"/>
                </a:lnTo>
                <a:lnTo>
                  <a:pt x="830" y="1947"/>
                </a:lnTo>
                <a:lnTo>
                  <a:pt x="840" y="1955"/>
                </a:lnTo>
                <a:lnTo>
                  <a:pt x="850" y="1963"/>
                </a:lnTo>
                <a:lnTo>
                  <a:pt x="859" y="1971"/>
                </a:lnTo>
                <a:lnTo>
                  <a:pt x="859" y="1979"/>
                </a:lnTo>
                <a:lnTo>
                  <a:pt x="869" y="1987"/>
                </a:lnTo>
                <a:lnTo>
                  <a:pt x="879" y="1995"/>
                </a:lnTo>
                <a:lnTo>
                  <a:pt x="888" y="2003"/>
                </a:lnTo>
                <a:lnTo>
                  <a:pt x="898" y="2011"/>
                </a:lnTo>
                <a:lnTo>
                  <a:pt x="908" y="2020"/>
                </a:lnTo>
                <a:lnTo>
                  <a:pt x="917" y="2028"/>
                </a:lnTo>
                <a:lnTo>
                  <a:pt x="927" y="2036"/>
                </a:lnTo>
                <a:lnTo>
                  <a:pt x="937" y="2044"/>
                </a:lnTo>
                <a:lnTo>
                  <a:pt x="946" y="2052"/>
                </a:lnTo>
                <a:lnTo>
                  <a:pt x="956" y="2060"/>
                </a:lnTo>
                <a:lnTo>
                  <a:pt x="966" y="2068"/>
                </a:lnTo>
                <a:lnTo>
                  <a:pt x="975" y="2076"/>
                </a:lnTo>
                <a:lnTo>
                  <a:pt x="985" y="2084"/>
                </a:lnTo>
                <a:lnTo>
                  <a:pt x="995" y="2093"/>
                </a:lnTo>
                <a:lnTo>
                  <a:pt x="1004" y="2101"/>
                </a:lnTo>
                <a:lnTo>
                  <a:pt x="1014" y="2109"/>
                </a:lnTo>
                <a:lnTo>
                  <a:pt x="1024" y="2109"/>
                </a:lnTo>
                <a:lnTo>
                  <a:pt x="1033" y="2117"/>
                </a:lnTo>
                <a:lnTo>
                  <a:pt x="1043" y="2125"/>
                </a:lnTo>
                <a:lnTo>
                  <a:pt x="1053" y="2133"/>
                </a:lnTo>
                <a:lnTo>
                  <a:pt x="1062" y="2133"/>
                </a:lnTo>
                <a:lnTo>
                  <a:pt x="1072" y="2141"/>
                </a:lnTo>
                <a:lnTo>
                  <a:pt x="1082" y="2149"/>
                </a:lnTo>
                <a:lnTo>
                  <a:pt x="1091" y="2149"/>
                </a:lnTo>
                <a:lnTo>
                  <a:pt x="1101" y="2157"/>
                </a:lnTo>
                <a:lnTo>
                  <a:pt x="1111" y="2166"/>
                </a:lnTo>
                <a:lnTo>
                  <a:pt x="1120" y="2166"/>
                </a:lnTo>
                <a:lnTo>
                  <a:pt x="1130" y="2174"/>
                </a:lnTo>
                <a:lnTo>
                  <a:pt x="1140" y="2182"/>
                </a:lnTo>
                <a:lnTo>
                  <a:pt x="1149" y="2182"/>
                </a:lnTo>
                <a:lnTo>
                  <a:pt x="1159" y="2190"/>
                </a:lnTo>
                <a:lnTo>
                  <a:pt x="1169" y="2190"/>
                </a:lnTo>
                <a:lnTo>
                  <a:pt x="1178" y="2198"/>
                </a:lnTo>
                <a:lnTo>
                  <a:pt x="1188" y="2198"/>
                </a:lnTo>
                <a:lnTo>
                  <a:pt x="1198" y="2206"/>
                </a:lnTo>
                <a:lnTo>
                  <a:pt x="1207" y="2206"/>
                </a:lnTo>
                <a:lnTo>
                  <a:pt x="1217" y="2214"/>
                </a:lnTo>
                <a:lnTo>
                  <a:pt x="1227" y="2222"/>
                </a:lnTo>
                <a:lnTo>
                  <a:pt x="1236" y="2222"/>
                </a:lnTo>
                <a:lnTo>
                  <a:pt x="1246" y="2222"/>
                </a:lnTo>
                <a:lnTo>
                  <a:pt x="1256" y="2230"/>
                </a:lnTo>
                <a:lnTo>
                  <a:pt x="1265" y="2230"/>
                </a:lnTo>
                <a:lnTo>
                  <a:pt x="1275" y="2239"/>
                </a:lnTo>
                <a:lnTo>
                  <a:pt x="1285" y="2239"/>
                </a:lnTo>
                <a:lnTo>
                  <a:pt x="1294" y="2247"/>
                </a:lnTo>
                <a:lnTo>
                  <a:pt x="1304" y="2247"/>
                </a:lnTo>
                <a:lnTo>
                  <a:pt x="1314" y="2255"/>
                </a:lnTo>
                <a:lnTo>
                  <a:pt x="1323" y="2255"/>
                </a:lnTo>
                <a:lnTo>
                  <a:pt x="1333" y="2255"/>
                </a:lnTo>
                <a:lnTo>
                  <a:pt x="1343" y="2263"/>
                </a:lnTo>
                <a:lnTo>
                  <a:pt x="1352" y="2263"/>
                </a:lnTo>
                <a:lnTo>
                  <a:pt x="1362" y="2263"/>
                </a:lnTo>
                <a:lnTo>
                  <a:pt x="1372" y="2271"/>
                </a:lnTo>
                <a:lnTo>
                  <a:pt x="1381" y="2271"/>
                </a:lnTo>
                <a:lnTo>
                  <a:pt x="1391" y="2271"/>
                </a:lnTo>
                <a:lnTo>
                  <a:pt x="1400" y="2279"/>
                </a:lnTo>
                <a:lnTo>
                  <a:pt x="1410" y="2279"/>
                </a:lnTo>
                <a:lnTo>
                  <a:pt x="1420" y="2279"/>
                </a:lnTo>
                <a:lnTo>
                  <a:pt x="1429" y="2287"/>
                </a:lnTo>
                <a:lnTo>
                  <a:pt x="1439" y="2287"/>
                </a:lnTo>
                <a:lnTo>
                  <a:pt x="1449" y="2287"/>
                </a:lnTo>
                <a:lnTo>
                  <a:pt x="1458" y="2295"/>
                </a:lnTo>
                <a:lnTo>
                  <a:pt x="1468" y="2295"/>
                </a:lnTo>
                <a:lnTo>
                  <a:pt x="1478" y="2295"/>
                </a:lnTo>
                <a:lnTo>
                  <a:pt x="1487" y="2303"/>
                </a:lnTo>
                <a:lnTo>
                  <a:pt x="1497" y="2303"/>
                </a:lnTo>
                <a:lnTo>
                  <a:pt x="1507" y="2303"/>
                </a:lnTo>
                <a:lnTo>
                  <a:pt x="1516" y="2303"/>
                </a:lnTo>
                <a:lnTo>
                  <a:pt x="1526" y="2312"/>
                </a:lnTo>
                <a:lnTo>
                  <a:pt x="1536" y="2312"/>
                </a:lnTo>
                <a:lnTo>
                  <a:pt x="1545" y="2312"/>
                </a:lnTo>
                <a:lnTo>
                  <a:pt x="1555" y="2312"/>
                </a:lnTo>
                <a:lnTo>
                  <a:pt x="1565" y="2312"/>
                </a:lnTo>
                <a:lnTo>
                  <a:pt x="1574" y="2320"/>
                </a:lnTo>
                <a:lnTo>
                  <a:pt x="1584" y="2320"/>
                </a:lnTo>
                <a:lnTo>
                  <a:pt x="1594" y="2320"/>
                </a:lnTo>
                <a:lnTo>
                  <a:pt x="1603" y="2320"/>
                </a:lnTo>
                <a:lnTo>
                  <a:pt x="1613" y="2328"/>
                </a:lnTo>
                <a:lnTo>
                  <a:pt x="1623" y="2328"/>
                </a:lnTo>
                <a:lnTo>
                  <a:pt x="1632" y="2328"/>
                </a:lnTo>
                <a:lnTo>
                  <a:pt x="1642" y="2328"/>
                </a:lnTo>
                <a:lnTo>
                  <a:pt x="1652" y="2328"/>
                </a:lnTo>
                <a:lnTo>
                  <a:pt x="1661" y="2336"/>
                </a:lnTo>
                <a:lnTo>
                  <a:pt x="1671" y="2336"/>
                </a:lnTo>
                <a:lnTo>
                  <a:pt x="1681" y="2336"/>
                </a:lnTo>
                <a:lnTo>
                  <a:pt x="1690" y="2336"/>
                </a:lnTo>
                <a:lnTo>
                  <a:pt x="1700" y="2336"/>
                </a:lnTo>
                <a:lnTo>
                  <a:pt x="1710" y="2336"/>
                </a:lnTo>
                <a:lnTo>
                  <a:pt x="1719" y="2344"/>
                </a:lnTo>
                <a:lnTo>
                  <a:pt x="1729" y="2344"/>
                </a:lnTo>
                <a:lnTo>
                  <a:pt x="1739" y="2344"/>
                </a:lnTo>
                <a:lnTo>
                  <a:pt x="1748" y="2344"/>
                </a:lnTo>
                <a:lnTo>
                  <a:pt x="1758" y="2344"/>
                </a:lnTo>
                <a:lnTo>
                  <a:pt x="1768" y="2344"/>
                </a:lnTo>
                <a:lnTo>
                  <a:pt x="1777" y="2344"/>
                </a:lnTo>
                <a:lnTo>
                  <a:pt x="1787" y="2352"/>
                </a:lnTo>
                <a:lnTo>
                  <a:pt x="1797" y="2352"/>
                </a:lnTo>
                <a:lnTo>
                  <a:pt x="1806" y="2352"/>
                </a:lnTo>
                <a:lnTo>
                  <a:pt x="1816" y="2352"/>
                </a:lnTo>
                <a:lnTo>
                  <a:pt x="1826" y="2352"/>
                </a:lnTo>
                <a:lnTo>
                  <a:pt x="1835" y="2352"/>
                </a:lnTo>
                <a:lnTo>
                  <a:pt x="1845" y="2352"/>
                </a:lnTo>
                <a:lnTo>
                  <a:pt x="1855" y="2352"/>
                </a:lnTo>
                <a:lnTo>
                  <a:pt x="1864" y="2360"/>
                </a:lnTo>
                <a:lnTo>
                  <a:pt x="1874" y="2360"/>
                </a:lnTo>
                <a:lnTo>
                  <a:pt x="1884" y="2360"/>
                </a:lnTo>
                <a:lnTo>
                  <a:pt x="1893" y="2360"/>
                </a:lnTo>
                <a:lnTo>
                  <a:pt x="1903" y="2360"/>
                </a:lnTo>
                <a:lnTo>
                  <a:pt x="1913" y="2360"/>
                </a:lnTo>
                <a:lnTo>
                  <a:pt x="1922" y="2360"/>
                </a:lnTo>
                <a:lnTo>
                  <a:pt x="1932" y="2360"/>
                </a:lnTo>
                <a:lnTo>
                  <a:pt x="1942" y="2360"/>
                </a:lnTo>
                <a:lnTo>
                  <a:pt x="1951" y="2360"/>
                </a:lnTo>
                <a:lnTo>
                  <a:pt x="1961" y="2368"/>
                </a:lnTo>
                <a:lnTo>
                  <a:pt x="1971" y="2368"/>
                </a:lnTo>
                <a:lnTo>
                  <a:pt x="1980" y="2368"/>
                </a:lnTo>
                <a:lnTo>
                  <a:pt x="1990" y="2368"/>
                </a:lnTo>
                <a:lnTo>
                  <a:pt x="1999" y="2368"/>
                </a:lnTo>
                <a:lnTo>
                  <a:pt x="2009" y="2368"/>
                </a:lnTo>
                <a:lnTo>
                  <a:pt x="2019" y="2368"/>
                </a:lnTo>
                <a:lnTo>
                  <a:pt x="2028" y="2368"/>
                </a:lnTo>
                <a:lnTo>
                  <a:pt x="2038" y="2368"/>
                </a:lnTo>
                <a:lnTo>
                  <a:pt x="2048" y="2368"/>
                </a:lnTo>
                <a:lnTo>
                  <a:pt x="2057" y="2368"/>
                </a:lnTo>
                <a:lnTo>
                  <a:pt x="2067" y="2368"/>
                </a:lnTo>
                <a:lnTo>
                  <a:pt x="2077" y="2368"/>
                </a:lnTo>
                <a:lnTo>
                  <a:pt x="2086" y="2376"/>
                </a:lnTo>
                <a:lnTo>
                  <a:pt x="2096" y="2376"/>
                </a:lnTo>
                <a:lnTo>
                  <a:pt x="2106" y="2376"/>
                </a:lnTo>
                <a:lnTo>
                  <a:pt x="2115" y="2376"/>
                </a:lnTo>
                <a:lnTo>
                  <a:pt x="2125" y="2376"/>
                </a:lnTo>
                <a:lnTo>
                  <a:pt x="2135" y="2376"/>
                </a:lnTo>
                <a:lnTo>
                  <a:pt x="2144" y="2376"/>
                </a:lnTo>
                <a:lnTo>
                  <a:pt x="2154" y="2376"/>
                </a:lnTo>
                <a:lnTo>
                  <a:pt x="2164" y="2376"/>
                </a:lnTo>
                <a:lnTo>
                  <a:pt x="2173" y="2376"/>
                </a:lnTo>
                <a:lnTo>
                  <a:pt x="2183" y="2376"/>
                </a:lnTo>
                <a:lnTo>
                  <a:pt x="2193" y="2376"/>
                </a:lnTo>
                <a:lnTo>
                  <a:pt x="2202" y="2376"/>
                </a:lnTo>
                <a:lnTo>
                  <a:pt x="2212" y="2376"/>
                </a:lnTo>
                <a:lnTo>
                  <a:pt x="2222" y="2376"/>
                </a:lnTo>
                <a:lnTo>
                  <a:pt x="2231" y="2376"/>
                </a:lnTo>
                <a:lnTo>
                  <a:pt x="2241" y="2376"/>
                </a:lnTo>
                <a:lnTo>
                  <a:pt x="2251" y="2376"/>
                </a:lnTo>
                <a:lnTo>
                  <a:pt x="2260" y="2376"/>
                </a:lnTo>
                <a:lnTo>
                  <a:pt x="2270" y="2385"/>
                </a:lnTo>
                <a:lnTo>
                  <a:pt x="2280" y="2385"/>
                </a:lnTo>
                <a:lnTo>
                  <a:pt x="2289" y="2385"/>
                </a:lnTo>
                <a:lnTo>
                  <a:pt x="2299" y="2385"/>
                </a:lnTo>
                <a:lnTo>
                  <a:pt x="2309" y="2385"/>
                </a:lnTo>
                <a:lnTo>
                  <a:pt x="2318" y="2385"/>
                </a:lnTo>
                <a:lnTo>
                  <a:pt x="2328" y="2385"/>
                </a:lnTo>
                <a:lnTo>
                  <a:pt x="2338" y="2385"/>
                </a:lnTo>
                <a:lnTo>
                  <a:pt x="2347" y="2385"/>
                </a:lnTo>
                <a:lnTo>
                  <a:pt x="2357" y="2385"/>
                </a:lnTo>
                <a:lnTo>
                  <a:pt x="2367" y="2385"/>
                </a:lnTo>
                <a:lnTo>
                  <a:pt x="2376" y="2385"/>
                </a:lnTo>
                <a:lnTo>
                  <a:pt x="2386" y="2385"/>
                </a:lnTo>
                <a:lnTo>
                  <a:pt x="2396" y="2385"/>
                </a:lnTo>
                <a:lnTo>
                  <a:pt x="2405" y="2385"/>
                </a:lnTo>
                <a:lnTo>
                  <a:pt x="2415" y="2385"/>
                </a:lnTo>
                <a:lnTo>
                  <a:pt x="2425" y="2385"/>
                </a:lnTo>
                <a:lnTo>
                  <a:pt x="2434" y="2385"/>
                </a:lnTo>
                <a:lnTo>
                  <a:pt x="2444" y="2385"/>
                </a:lnTo>
                <a:lnTo>
                  <a:pt x="2454" y="2385"/>
                </a:lnTo>
                <a:lnTo>
                  <a:pt x="2463" y="2385"/>
                </a:lnTo>
                <a:lnTo>
                  <a:pt x="2473" y="2385"/>
                </a:lnTo>
                <a:lnTo>
                  <a:pt x="2483" y="2385"/>
                </a:lnTo>
                <a:lnTo>
                  <a:pt x="2492" y="2385"/>
                </a:lnTo>
                <a:lnTo>
                  <a:pt x="2502" y="2385"/>
                </a:lnTo>
                <a:lnTo>
                  <a:pt x="2512" y="2385"/>
                </a:lnTo>
                <a:lnTo>
                  <a:pt x="2521" y="2385"/>
                </a:lnTo>
                <a:lnTo>
                  <a:pt x="2531" y="2385"/>
                </a:lnTo>
                <a:lnTo>
                  <a:pt x="2541" y="2385"/>
                </a:lnTo>
                <a:lnTo>
                  <a:pt x="2550" y="2385"/>
                </a:lnTo>
                <a:lnTo>
                  <a:pt x="2560" y="2385"/>
                </a:lnTo>
                <a:lnTo>
                  <a:pt x="2569" y="2385"/>
                </a:lnTo>
                <a:lnTo>
                  <a:pt x="2579" y="2385"/>
                </a:lnTo>
                <a:lnTo>
                  <a:pt x="2589" y="2393"/>
                </a:lnTo>
                <a:lnTo>
                  <a:pt x="2598" y="2393"/>
                </a:lnTo>
                <a:lnTo>
                  <a:pt x="2608" y="2393"/>
                </a:lnTo>
                <a:lnTo>
                  <a:pt x="2618" y="2393"/>
                </a:lnTo>
                <a:lnTo>
                  <a:pt x="2627" y="2393"/>
                </a:lnTo>
                <a:lnTo>
                  <a:pt x="2637" y="2393"/>
                </a:lnTo>
                <a:lnTo>
                  <a:pt x="2647" y="2393"/>
                </a:lnTo>
                <a:lnTo>
                  <a:pt x="2656" y="2393"/>
                </a:lnTo>
                <a:lnTo>
                  <a:pt x="2666" y="2393"/>
                </a:lnTo>
                <a:lnTo>
                  <a:pt x="2676" y="2393"/>
                </a:lnTo>
                <a:lnTo>
                  <a:pt x="2685" y="2393"/>
                </a:lnTo>
                <a:lnTo>
                  <a:pt x="2695" y="2393"/>
                </a:lnTo>
                <a:lnTo>
                  <a:pt x="2705" y="2393"/>
                </a:lnTo>
                <a:lnTo>
                  <a:pt x="2714" y="2393"/>
                </a:lnTo>
                <a:lnTo>
                  <a:pt x="2724" y="2393"/>
                </a:lnTo>
                <a:lnTo>
                  <a:pt x="2734" y="2393"/>
                </a:lnTo>
                <a:lnTo>
                  <a:pt x="2743" y="2393"/>
                </a:lnTo>
                <a:lnTo>
                  <a:pt x="2753" y="2393"/>
                </a:lnTo>
                <a:lnTo>
                  <a:pt x="2763" y="2393"/>
                </a:lnTo>
                <a:lnTo>
                  <a:pt x="2772" y="2393"/>
                </a:lnTo>
                <a:lnTo>
                  <a:pt x="2782" y="2393"/>
                </a:lnTo>
                <a:lnTo>
                  <a:pt x="2792" y="2393"/>
                </a:lnTo>
                <a:lnTo>
                  <a:pt x="2801" y="2393"/>
                </a:lnTo>
                <a:lnTo>
                  <a:pt x="2811" y="2393"/>
                </a:lnTo>
                <a:lnTo>
                  <a:pt x="2821" y="2393"/>
                </a:lnTo>
                <a:lnTo>
                  <a:pt x="2830" y="2393"/>
                </a:lnTo>
                <a:lnTo>
                  <a:pt x="2840" y="2393"/>
                </a:lnTo>
                <a:lnTo>
                  <a:pt x="2850" y="2393"/>
                </a:lnTo>
                <a:lnTo>
                  <a:pt x="2859" y="2393"/>
                </a:lnTo>
                <a:lnTo>
                  <a:pt x="2869" y="2393"/>
                </a:lnTo>
                <a:lnTo>
                  <a:pt x="2879" y="2393"/>
                </a:lnTo>
                <a:lnTo>
                  <a:pt x="2888" y="2393"/>
                </a:lnTo>
                <a:lnTo>
                  <a:pt x="2898" y="2393"/>
                </a:lnTo>
                <a:lnTo>
                  <a:pt x="2908" y="2393"/>
                </a:lnTo>
                <a:lnTo>
                  <a:pt x="2917" y="2393"/>
                </a:lnTo>
                <a:lnTo>
                  <a:pt x="2927" y="2393"/>
                </a:lnTo>
                <a:lnTo>
                  <a:pt x="2937" y="2393"/>
                </a:lnTo>
                <a:lnTo>
                  <a:pt x="2946" y="2393"/>
                </a:lnTo>
                <a:lnTo>
                  <a:pt x="2956" y="2393"/>
                </a:lnTo>
                <a:lnTo>
                  <a:pt x="2966" y="2393"/>
                </a:lnTo>
                <a:lnTo>
                  <a:pt x="2975" y="2393"/>
                </a:lnTo>
                <a:lnTo>
                  <a:pt x="2985" y="2393"/>
                </a:lnTo>
                <a:lnTo>
                  <a:pt x="2995" y="2393"/>
                </a:lnTo>
                <a:lnTo>
                  <a:pt x="3004" y="2393"/>
                </a:lnTo>
                <a:lnTo>
                  <a:pt x="3014" y="2393"/>
                </a:lnTo>
                <a:lnTo>
                  <a:pt x="3024" y="2393"/>
                </a:lnTo>
                <a:lnTo>
                  <a:pt x="3033" y="2393"/>
                </a:lnTo>
                <a:lnTo>
                  <a:pt x="3043" y="2393"/>
                </a:lnTo>
                <a:lnTo>
                  <a:pt x="3053" y="2393"/>
                </a:lnTo>
                <a:lnTo>
                  <a:pt x="3062" y="2393"/>
                </a:lnTo>
                <a:lnTo>
                  <a:pt x="3072" y="2393"/>
                </a:lnTo>
                <a:lnTo>
                  <a:pt x="3082" y="2393"/>
                </a:lnTo>
                <a:lnTo>
                  <a:pt x="3091" y="2393"/>
                </a:lnTo>
                <a:lnTo>
                  <a:pt x="3101" y="2393"/>
                </a:lnTo>
                <a:lnTo>
                  <a:pt x="3111" y="2393"/>
                </a:lnTo>
                <a:lnTo>
                  <a:pt x="3120" y="2393"/>
                </a:lnTo>
                <a:lnTo>
                  <a:pt x="3130" y="2393"/>
                </a:lnTo>
                <a:lnTo>
                  <a:pt x="3140" y="2393"/>
                </a:lnTo>
                <a:lnTo>
                  <a:pt x="3149" y="2393"/>
                </a:lnTo>
                <a:lnTo>
                  <a:pt x="3159" y="2393"/>
                </a:lnTo>
                <a:lnTo>
                  <a:pt x="3168" y="2393"/>
                </a:lnTo>
                <a:lnTo>
                  <a:pt x="3178" y="2393"/>
                </a:lnTo>
                <a:lnTo>
                  <a:pt x="3188" y="2393"/>
                </a:lnTo>
                <a:lnTo>
                  <a:pt x="3197" y="2393"/>
                </a:lnTo>
                <a:lnTo>
                  <a:pt x="3207" y="2393"/>
                </a:lnTo>
                <a:lnTo>
                  <a:pt x="3217" y="2393"/>
                </a:lnTo>
                <a:lnTo>
                  <a:pt x="3226" y="2393"/>
                </a:lnTo>
                <a:lnTo>
                  <a:pt x="3236" y="2393"/>
                </a:lnTo>
                <a:lnTo>
                  <a:pt x="3246" y="2393"/>
                </a:lnTo>
                <a:lnTo>
                  <a:pt x="3255" y="2393"/>
                </a:lnTo>
                <a:lnTo>
                  <a:pt x="3265" y="2393"/>
                </a:lnTo>
                <a:lnTo>
                  <a:pt x="3275" y="2393"/>
                </a:lnTo>
                <a:lnTo>
                  <a:pt x="3284" y="2393"/>
                </a:lnTo>
                <a:lnTo>
                  <a:pt x="3294" y="2393"/>
                </a:lnTo>
                <a:lnTo>
                  <a:pt x="3304" y="2393"/>
                </a:lnTo>
                <a:lnTo>
                  <a:pt x="3313" y="2393"/>
                </a:lnTo>
                <a:lnTo>
                  <a:pt x="3323" y="2393"/>
                </a:lnTo>
                <a:lnTo>
                  <a:pt x="3333" y="2393"/>
                </a:lnTo>
                <a:lnTo>
                  <a:pt x="3342" y="2393"/>
                </a:lnTo>
                <a:lnTo>
                  <a:pt x="3352" y="2393"/>
                </a:lnTo>
                <a:lnTo>
                  <a:pt x="3362" y="2393"/>
                </a:lnTo>
                <a:lnTo>
                  <a:pt x="3371" y="2393"/>
                </a:lnTo>
                <a:lnTo>
                  <a:pt x="3381" y="2393"/>
                </a:lnTo>
                <a:lnTo>
                  <a:pt x="3391" y="2393"/>
                </a:lnTo>
                <a:lnTo>
                  <a:pt x="3400" y="2393"/>
                </a:lnTo>
                <a:lnTo>
                  <a:pt x="3410" y="2393"/>
                </a:lnTo>
                <a:lnTo>
                  <a:pt x="3420" y="2393"/>
                </a:lnTo>
                <a:lnTo>
                  <a:pt x="3429" y="2393"/>
                </a:lnTo>
                <a:lnTo>
                  <a:pt x="3439" y="2393"/>
                </a:lnTo>
                <a:lnTo>
                  <a:pt x="3449" y="2393"/>
                </a:lnTo>
                <a:lnTo>
                  <a:pt x="3458" y="2393"/>
                </a:lnTo>
                <a:lnTo>
                  <a:pt x="3468" y="2393"/>
                </a:lnTo>
                <a:lnTo>
                  <a:pt x="3478" y="2393"/>
                </a:lnTo>
                <a:lnTo>
                  <a:pt x="3487" y="2393"/>
                </a:lnTo>
                <a:lnTo>
                  <a:pt x="3497" y="2393"/>
                </a:lnTo>
                <a:lnTo>
                  <a:pt x="3507" y="2393"/>
                </a:lnTo>
                <a:lnTo>
                  <a:pt x="3516" y="2393"/>
                </a:lnTo>
                <a:lnTo>
                  <a:pt x="3526" y="2393"/>
                </a:lnTo>
                <a:lnTo>
                  <a:pt x="3536" y="2393"/>
                </a:lnTo>
                <a:lnTo>
                  <a:pt x="3545" y="2393"/>
                </a:lnTo>
                <a:lnTo>
                  <a:pt x="3555" y="2393"/>
                </a:lnTo>
                <a:lnTo>
                  <a:pt x="3565" y="2393"/>
                </a:lnTo>
                <a:lnTo>
                  <a:pt x="3574" y="2393"/>
                </a:lnTo>
                <a:lnTo>
                  <a:pt x="3584" y="2393"/>
                </a:lnTo>
                <a:lnTo>
                  <a:pt x="3594" y="2393"/>
                </a:lnTo>
                <a:lnTo>
                  <a:pt x="3603" y="2393"/>
                </a:lnTo>
                <a:lnTo>
                  <a:pt x="3613" y="2393"/>
                </a:lnTo>
                <a:lnTo>
                  <a:pt x="3623" y="2393"/>
                </a:lnTo>
                <a:lnTo>
                  <a:pt x="3632" y="2393"/>
                </a:lnTo>
                <a:lnTo>
                  <a:pt x="3642" y="2393"/>
                </a:lnTo>
                <a:lnTo>
                  <a:pt x="3652" y="2393"/>
                </a:lnTo>
                <a:lnTo>
                  <a:pt x="3661" y="2393"/>
                </a:lnTo>
                <a:lnTo>
                  <a:pt x="3671" y="2393"/>
                </a:lnTo>
                <a:lnTo>
                  <a:pt x="3681" y="2393"/>
                </a:lnTo>
                <a:lnTo>
                  <a:pt x="3690" y="2393"/>
                </a:lnTo>
                <a:lnTo>
                  <a:pt x="3700" y="2393"/>
                </a:lnTo>
                <a:lnTo>
                  <a:pt x="3710" y="2393"/>
                </a:lnTo>
                <a:lnTo>
                  <a:pt x="3719" y="2393"/>
                </a:lnTo>
                <a:lnTo>
                  <a:pt x="3729" y="2393"/>
                </a:lnTo>
                <a:lnTo>
                  <a:pt x="3739" y="2393"/>
                </a:lnTo>
                <a:lnTo>
                  <a:pt x="3748" y="2393"/>
                </a:lnTo>
                <a:lnTo>
                  <a:pt x="3758" y="2393"/>
                </a:lnTo>
                <a:lnTo>
                  <a:pt x="3767" y="2393"/>
                </a:lnTo>
                <a:lnTo>
                  <a:pt x="3777" y="2393"/>
                </a:lnTo>
                <a:lnTo>
                  <a:pt x="3787" y="2393"/>
                </a:lnTo>
                <a:lnTo>
                  <a:pt x="3796" y="2393"/>
                </a:lnTo>
                <a:lnTo>
                  <a:pt x="3806" y="2393"/>
                </a:lnTo>
                <a:lnTo>
                  <a:pt x="3816" y="2393"/>
                </a:lnTo>
                <a:lnTo>
                  <a:pt x="3825" y="2393"/>
                </a:lnTo>
                <a:lnTo>
                  <a:pt x="3835" y="2393"/>
                </a:lnTo>
                <a:lnTo>
                  <a:pt x="3845" y="2393"/>
                </a:lnTo>
                <a:lnTo>
                  <a:pt x="3854" y="2393"/>
                </a:lnTo>
                <a:lnTo>
                  <a:pt x="3864" y="2393"/>
                </a:lnTo>
                <a:lnTo>
                  <a:pt x="3874" y="2393"/>
                </a:lnTo>
                <a:lnTo>
                  <a:pt x="3883" y="2393"/>
                </a:lnTo>
                <a:lnTo>
                  <a:pt x="3893" y="2393"/>
                </a:lnTo>
                <a:lnTo>
                  <a:pt x="3903" y="2393"/>
                </a:lnTo>
                <a:lnTo>
                  <a:pt x="3912" y="2393"/>
                </a:lnTo>
                <a:lnTo>
                  <a:pt x="3922" y="2393"/>
                </a:lnTo>
                <a:lnTo>
                  <a:pt x="3932" y="2393"/>
                </a:lnTo>
                <a:lnTo>
                  <a:pt x="3941" y="2393"/>
                </a:lnTo>
                <a:lnTo>
                  <a:pt x="3951" y="2393"/>
                </a:lnTo>
                <a:lnTo>
                  <a:pt x="3961" y="2393"/>
                </a:lnTo>
                <a:lnTo>
                  <a:pt x="3970" y="2393"/>
                </a:lnTo>
                <a:lnTo>
                  <a:pt x="3980" y="2393"/>
                </a:lnTo>
                <a:lnTo>
                  <a:pt x="3990" y="2393"/>
                </a:lnTo>
                <a:lnTo>
                  <a:pt x="3999" y="2393"/>
                </a:lnTo>
                <a:lnTo>
                  <a:pt x="4009" y="2393"/>
                </a:lnTo>
                <a:lnTo>
                  <a:pt x="4019" y="2393"/>
                </a:lnTo>
                <a:lnTo>
                  <a:pt x="4028" y="2393"/>
                </a:lnTo>
                <a:lnTo>
                  <a:pt x="4038" y="2393"/>
                </a:lnTo>
                <a:lnTo>
                  <a:pt x="4048" y="2393"/>
                </a:lnTo>
                <a:lnTo>
                  <a:pt x="4057" y="2393"/>
                </a:lnTo>
                <a:lnTo>
                  <a:pt x="4067" y="2393"/>
                </a:lnTo>
                <a:lnTo>
                  <a:pt x="4077" y="2393"/>
                </a:lnTo>
                <a:lnTo>
                  <a:pt x="4086" y="2393"/>
                </a:lnTo>
                <a:lnTo>
                  <a:pt x="4096" y="2393"/>
                </a:lnTo>
                <a:lnTo>
                  <a:pt x="4106" y="2393"/>
                </a:lnTo>
                <a:lnTo>
                  <a:pt x="4115" y="2393"/>
                </a:lnTo>
                <a:lnTo>
                  <a:pt x="4125" y="2393"/>
                </a:lnTo>
                <a:lnTo>
                  <a:pt x="4135" y="2393"/>
                </a:lnTo>
                <a:lnTo>
                  <a:pt x="4144" y="2393"/>
                </a:lnTo>
                <a:lnTo>
                  <a:pt x="4154" y="2393"/>
                </a:lnTo>
                <a:lnTo>
                  <a:pt x="4164" y="2393"/>
                </a:lnTo>
                <a:lnTo>
                  <a:pt x="4173" y="2393"/>
                </a:lnTo>
                <a:lnTo>
                  <a:pt x="4183" y="2393"/>
                </a:lnTo>
              </a:path>
            </a:pathLst>
          </a:custGeom>
          <a:noFill/>
          <a:ln w="1584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73" name="Freeform 73"/>
          <p:cNvSpPr>
            <a:spLocks noChangeArrowheads="1"/>
          </p:cNvSpPr>
          <p:nvPr/>
        </p:nvSpPr>
        <p:spPr bwMode="auto">
          <a:xfrm>
            <a:off x="1741488" y="1601788"/>
            <a:ext cx="6640512" cy="3786187"/>
          </a:xfrm>
          <a:custGeom>
            <a:avLst/>
            <a:gdLst>
              <a:gd name="T0" fmla="*/ 2147483647 w 4183"/>
              <a:gd name="T1" fmla="*/ 2147483647 h 2385"/>
              <a:gd name="T2" fmla="*/ 2147483647 w 4183"/>
              <a:gd name="T3" fmla="*/ 2147483647 h 2385"/>
              <a:gd name="T4" fmla="*/ 2147483647 w 4183"/>
              <a:gd name="T5" fmla="*/ 2147483647 h 2385"/>
              <a:gd name="T6" fmla="*/ 2147483647 w 4183"/>
              <a:gd name="T7" fmla="*/ 2147483647 h 2385"/>
              <a:gd name="T8" fmla="*/ 2147483647 w 4183"/>
              <a:gd name="T9" fmla="*/ 2147483647 h 2385"/>
              <a:gd name="T10" fmla="*/ 2147483647 w 4183"/>
              <a:gd name="T11" fmla="*/ 2147483647 h 2385"/>
              <a:gd name="T12" fmla="*/ 2147483647 w 4183"/>
              <a:gd name="T13" fmla="*/ 2147483647 h 2385"/>
              <a:gd name="T14" fmla="*/ 2147483647 w 4183"/>
              <a:gd name="T15" fmla="*/ 2147483647 h 2385"/>
              <a:gd name="T16" fmla="*/ 2147483647 w 4183"/>
              <a:gd name="T17" fmla="*/ 2147483647 h 2385"/>
              <a:gd name="T18" fmla="*/ 2147483647 w 4183"/>
              <a:gd name="T19" fmla="*/ 2147483647 h 2385"/>
              <a:gd name="T20" fmla="*/ 2147483647 w 4183"/>
              <a:gd name="T21" fmla="*/ 2147483647 h 2385"/>
              <a:gd name="T22" fmla="*/ 2147483647 w 4183"/>
              <a:gd name="T23" fmla="*/ 2147483647 h 2385"/>
              <a:gd name="T24" fmla="*/ 2147483647 w 4183"/>
              <a:gd name="T25" fmla="*/ 2147483647 h 2385"/>
              <a:gd name="T26" fmla="*/ 2147483647 w 4183"/>
              <a:gd name="T27" fmla="*/ 2147483647 h 2385"/>
              <a:gd name="T28" fmla="*/ 2147483647 w 4183"/>
              <a:gd name="T29" fmla="*/ 2147483647 h 2385"/>
              <a:gd name="T30" fmla="*/ 2147483647 w 4183"/>
              <a:gd name="T31" fmla="*/ 2147483647 h 2385"/>
              <a:gd name="T32" fmla="*/ 2147483647 w 4183"/>
              <a:gd name="T33" fmla="*/ 2147483647 h 2385"/>
              <a:gd name="T34" fmla="*/ 2147483647 w 4183"/>
              <a:gd name="T35" fmla="*/ 2147483647 h 2385"/>
              <a:gd name="T36" fmla="*/ 2147483647 w 4183"/>
              <a:gd name="T37" fmla="*/ 2147483647 h 2385"/>
              <a:gd name="T38" fmla="*/ 2147483647 w 4183"/>
              <a:gd name="T39" fmla="*/ 2147483647 h 2385"/>
              <a:gd name="T40" fmla="*/ 2147483647 w 4183"/>
              <a:gd name="T41" fmla="*/ 2147483647 h 2385"/>
              <a:gd name="T42" fmla="*/ 2147483647 w 4183"/>
              <a:gd name="T43" fmla="*/ 2147483647 h 2385"/>
              <a:gd name="T44" fmla="*/ 2147483647 w 4183"/>
              <a:gd name="T45" fmla="*/ 2147483647 h 2385"/>
              <a:gd name="T46" fmla="*/ 2147483647 w 4183"/>
              <a:gd name="T47" fmla="*/ 2147483647 h 2385"/>
              <a:gd name="T48" fmla="*/ 2147483647 w 4183"/>
              <a:gd name="T49" fmla="*/ 2147483647 h 2385"/>
              <a:gd name="T50" fmla="*/ 2147483647 w 4183"/>
              <a:gd name="T51" fmla="*/ 2147483647 h 2385"/>
              <a:gd name="T52" fmla="*/ 2147483647 w 4183"/>
              <a:gd name="T53" fmla="*/ 2147483647 h 2385"/>
              <a:gd name="T54" fmla="*/ 2147483647 w 4183"/>
              <a:gd name="T55" fmla="*/ 2147483647 h 2385"/>
              <a:gd name="T56" fmla="*/ 2147483647 w 4183"/>
              <a:gd name="T57" fmla="*/ 2147483647 h 2385"/>
              <a:gd name="T58" fmla="*/ 2147483647 w 4183"/>
              <a:gd name="T59" fmla="*/ 2147483647 h 2385"/>
              <a:gd name="T60" fmla="*/ 2147483647 w 4183"/>
              <a:gd name="T61" fmla="*/ 2147483647 h 2385"/>
              <a:gd name="T62" fmla="*/ 2147483647 w 4183"/>
              <a:gd name="T63" fmla="*/ 2147483647 h 2385"/>
              <a:gd name="T64" fmla="*/ 2147483647 w 4183"/>
              <a:gd name="T65" fmla="*/ 2147483647 h 2385"/>
              <a:gd name="T66" fmla="*/ 2147483647 w 4183"/>
              <a:gd name="T67" fmla="*/ 2147483647 h 2385"/>
              <a:gd name="T68" fmla="*/ 2147483647 w 4183"/>
              <a:gd name="T69" fmla="*/ 2147483647 h 2385"/>
              <a:gd name="T70" fmla="*/ 2147483647 w 4183"/>
              <a:gd name="T71" fmla="*/ 2147483647 h 2385"/>
              <a:gd name="T72" fmla="*/ 2147483647 w 4183"/>
              <a:gd name="T73" fmla="*/ 2147483647 h 2385"/>
              <a:gd name="T74" fmla="*/ 2147483647 w 4183"/>
              <a:gd name="T75" fmla="*/ 2147483647 h 2385"/>
              <a:gd name="T76" fmla="*/ 2147483647 w 4183"/>
              <a:gd name="T77" fmla="*/ 2147483647 h 2385"/>
              <a:gd name="T78" fmla="*/ 2147483647 w 4183"/>
              <a:gd name="T79" fmla="*/ 2147483647 h 2385"/>
              <a:gd name="T80" fmla="*/ 2147483647 w 4183"/>
              <a:gd name="T81" fmla="*/ 2147483647 h 2385"/>
              <a:gd name="T82" fmla="*/ 2147483647 w 4183"/>
              <a:gd name="T83" fmla="*/ 2147483647 h 2385"/>
              <a:gd name="T84" fmla="*/ 2147483647 w 4183"/>
              <a:gd name="T85" fmla="*/ 2147483647 h 2385"/>
              <a:gd name="T86" fmla="*/ 2147483647 w 4183"/>
              <a:gd name="T87" fmla="*/ 2147483647 h 2385"/>
              <a:gd name="T88" fmla="*/ 2147483647 w 4183"/>
              <a:gd name="T89" fmla="*/ 2147483647 h 2385"/>
              <a:gd name="T90" fmla="*/ 2147483647 w 4183"/>
              <a:gd name="T91" fmla="*/ 2147483647 h 2385"/>
              <a:gd name="T92" fmla="*/ 2147483647 w 4183"/>
              <a:gd name="T93" fmla="*/ 2147483647 h 2385"/>
              <a:gd name="T94" fmla="*/ 2147483647 w 4183"/>
              <a:gd name="T95" fmla="*/ 2147483647 h 2385"/>
              <a:gd name="T96" fmla="*/ 2147483647 w 4183"/>
              <a:gd name="T97" fmla="*/ 2147483647 h 2385"/>
              <a:gd name="T98" fmla="*/ 2147483647 w 4183"/>
              <a:gd name="T99" fmla="*/ 2147483647 h 2385"/>
              <a:gd name="T100" fmla="*/ 2147483647 w 4183"/>
              <a:gd name="T101" fmla="*/ 2147483647 h 2385"/>
              <a:gd name="T102" fmla="*/ 2147483647 w 4183"/>
              <a:gd name="T103" fmla="*/ 2147483647 h 2385"/>
              <a:gd name="T104" fmla="*/ 2147483647 w 4183"/>
              <a:gd name="T105" fmla="*/ 2147483647 h 2385"/>
              <a:gd name="T106" fmla="*/ 2147483647 w 4183"/>
              <a:gd name="T107" fmla="*/ 2147483647 h 2385"/>
              <a:gd name="T108" fmla="*/ 2147483647 w 4183"/>
              <a:gd name="T109" fmla="*/ 2147483647 h 2385"/>
              <a:gd name="T110" fmla="*/ 2147483647 w 4183"/>
              <a:gd name="T111" fmla="*/ 2147483647 h 2385"/>
              <a:gd name="T112" fmla="*/ 2147483647 w 4183"/>
              <a:gd name="T113" fmla="*/ 2147483647 h 2385"/>
              <a:gd name="T114" fmla="*/ 2147483647 w 4183"/>
              <a:gd name="T115" fmla="*/ 2147483647 h 23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183"/>
              <a:gd name="T175" fmla="*/ 0 h 2385"/>
              <a:gd name="T176" fmla="*/ 4183 w 4183"/>
              <a:gd name="T177" fmla="*/ 2385 h 238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183" h="2385">
                <a:moveTo>
                  <a:pt x="0" y="0"/>
                </a:moveTo>
                <a:lnTo>
                  <a:pt x="0" y="8"/>
                </a:lnTo>
                <a:lnTo>
                  <a:pt x="0" y="16"/>
                </a:lnTo>
                <a:lnTo>
                  <a:pt x="9" y="24"/>
                </a:lnTo>
                <a:lnTo>
                  <a:pt x="9" y="32"/>
                </a:lnTo>
                <a:lnTo>
                  <a:pt x="9" y="40"/>
                </a:lnTo>
                <a:lnTo>
                  <a:pt x="9" y="49"/>
                </a:lnTo>
                <a:lnTo>
                  <a:pt x="19" y="57"/>
                </a:lnTo>
                <a:lnTo>
                  <a:pt x="19" y="65"/>
                </a:lnTo>
                <a:lnTo>
                  <a:pt x="19" y="73"/>
                </a:lnTo>
                <a:lnTo>
                  <a:pt x="19" y="81"/>
                </a:lnTo>
                <a:lnTo>
                  <a:pt x="19" y="89"/>
                </a:lnTo>
                <a:lnTo>
                  <a:pt x="29" y="97"/>
                </a:lnTo>
                <a:lnTo>
                  <a:pt x="29" y="105"/>
                </a:lnTo>
                <a:lnTo>
                  <a:pt x="29" y="113"/>
                </a:lnTo>
                <a:lnTo>
                  <a:pt x="29" y="122"/>
                </a:lnTo>
                <a:lnTo>
                  <a:pt x="38" y="130"/>
                </a:lnTo>
                <a:lnTo>
                  <a:pt x="38" y="138"/>
                </a:lnTo>
                <a:lnTo>
                  <a:pt x="38" y="146"/>
                </a:lnTo>
                <a:lnTo>
                  <a:pt x="38" y="154"/>
                </a:lnTo>
                <a:lnTo>
                  <a:pt x="48" y="162"/>
                </a:lnTo>
                <a:lnTo>
                  <a:pt x="48" y="170"/>
                </a:lnTo>
                <a:lnTo>
                  <a:pt x="48" y="178"/>
                </a:lnTo>
                <a:lnTo>
                  <a:pt x="48" y="186"/>
                </a:lnTo>
                <a:lnTo>
                  <a:pt x="48" y="195"/>
                </a:lnTo>
                <a:lnTo>
                  <a:pt x="58" y="203"/>
                </a:lnTo>
                <a:lnTo>
                  <a:pt x="58" y="211"/>
                </a:lnTo>
                <a:lnTo>
                  <a:pt x="58" y="219"/>
                </a:lnTo>
                <a:lnTo>
                  <a:pt x="58" y="227"/>
                </a:lnTo>
                <a:lnTo>
                  <a:pt x="67" y="235"/>
                </a:lnTo>
                <a:lnTo>
                  <a:pt x="67" y="243"/>
                </a:lnTo>
                <a:lnTo>
                  <a:pt x="67" y="251"/>
                </a:lnTo>
                <a:lnTo>
                  <a:pt x="67" y="259"/>
                </a:lnTo>
                <a:lnTo>
                  <a:pt x="67" y="268"/>
                </a:lnTo>
                <a:lnTo>
                  <a:pt x="77" y="276"/>
                </a:lnTo>
                <a:lnTo>
                  <a:pt x="77" y="284"/>
                </a:lnTo>
                <a:lnTo>
                  <a:pt x="77" y="292"/>
                </a:lnTo>
                <a:lnTo>
                  <a:pt x="77" y="300"/>
                </a:lnTo>
                <a:lnTo>
                  <a:pt x="87" y="308"/>
                </a:lnTo>
                <a:lnTo>
                  <a:pt x="87" y="316"/>
                </a:lnTo>
                <a:lnTo>
                  <a:pt x="87" y="324"/>
                </a:lnTo>
                <a:lnTo>
                  <a:pt x="87" y="332"/>
                </a:lnTo>
                <a:lnTo>
                  <a:pt x="96" y="341"/>
                </a:lnTo>
                <a:lnTo>
                  <a:pt x="96" y="349"/>
                </a:lnTo>
                <a:lnTo>
                  <a:pt x="96" y="357"/>
                </a:lnTo>
                <a:lnTo>
                  <a:pt x="96" y="365"/>
                </a:lnTo>
                <a:lnTo>
                  <a:pt x="96" y="373"/>
                </a:lnTo>
                <a:lnTo>
                  <a:pt x="106" y="381"/>
                </a:lnTo>
                <a:lnTo>
                  <a:pt x="106" y="389"/>
                </a:lnTo>
                <a:lnTo>
                  <a:pt x="106" y="397"/>
                </a:lnTo>
                <a:lnTo>
                  <a:pt x="106" y="405"/>
                </a:lnTo>
                <a:lnTo>
                  <a:pt x="116" y="414"/>
                </a:lnTo>
                <a:lnTo>
                  <a:pt x="116" y="422"/>
                </a:lnTo>
                <a:lnTo>
                  <a:pt x="116" y="430"/>
                </a:lnTo>
                <a:lnTo>
                  <a:pt x="116" y="438"/>
                </a:lnTo>
                <a:lnTo>
                  <a:pt x="116" y="446"/>
                </a:lnTo>
                <a:lnTo>
                  <a:pt x="125" y="454"/>
                </a:lnTo>
                <a:lnTo>
                  <a:pt x="125" y="462"/>
                </a:lnTo>
                <a:lnTo>
                  <a:pt x="125" y="470"/>
                </a:lnTo>
                <a:lnTo>
                  <a:pt x="125" y="478"/>
                </a:lnTo>
                <a:lnTo>
                  <a:pt x="135" y="487"/>
                </a:lnTo>
                <a:lnTo>
                  <a:pt x="135" y="495"/>
                </a:lnTo>
                <a:lnTo>
                  <a:pt x="135" y="503"/>
                </a:lnTo>
                <a:lnTo>
                  <a:pt x="135" y="511"/>
                </a:lnTo>
                <a:lnTo>
                  <a:pt x="145" y="519"/>
                </a:lnTo>
                <a:lnTo>
                  <a:pt x="145" y="527"/>
                </a:lnTo>
                <a:lnTo>
                  <a:pt x="145" y="535"/>
                </a:lnTo>
                <a:lnTo>
                  <a:pt x="145" y="543"/>
                </a:lnTo>
                <a:lnTo>
                  <a:pt x="145" y="551"/>
                </a:lnTo>
                <a:lnTo>
                  <a:pt x="154" y="560"/>
                </a:lnTo>
                <a:lnTo>
                  <a:pt x="154" y="568"/>
                </a:lnTo>
                <a:lnTo>
                  <a:pt x="154" y="576"/>
                </a:lnTo>
                <a:lnTo>
                  <a:pt x="154" y="584"/>
                </a:lnTo>
                <a:lnTo>
                  <a:pt x="164" y="592"/>
                </a:lnTo>
                <a:lnTo>
                  <a:pt x="164" y="600"/>
                </a:lnTo>
                <a:lnTo>
                  <a:pt x="164" y="608"/>
                </a:lnTo>
                <a:lnTo>
                  <a:pt x="164" y="616"/>
                </a:lnTo>
                <a:lnTo>
                  <a:pt x="164" y="624"/>
                </a:lnTo>
                <a:lnTo>
                  <a:pt x="174" y="633"/>
                </a:lnTo>
                <a:lnTo>
                  <a:pt x="174" y="641"/>
                </a:lnTo>
                <a:lnTo>
                  <a:pt x="174" y="649"/>
                </a:lnTo>
                <a:lnTo>
                  <a:pt x="174" y="657"/>
                </a:lnTo>
                <a:lnTo>
                  <a:pt x="183" y="665"/>
                </a:lnTo>
                <a:lnTo>
                  <a:pt x="183" y="673"/>
                </a:lnTo>
                <a:lnTo>
                  <a:pt x="183" y="681"/>
                </a:lnTo>
                <a:lnTo>
                  <a:pt x="193" y="689"/>
                </a:lnTo>
                <a:lnTo>
                  <a:pt x="193" y="697"/>
                </a:lnTo>
                <a:lnTo>
                  <a:pt x="193" y="706"/>
                </a:lnTo>
                <a:lnTo>
                  <a:pt x="193" y="714"/>
                </a:lnTo>
                <a:lnTo>
                  <a:pt x="202" y="722"/>
                </a:lnTo>
                <a:lnTo>
                  <a:pt x="202" y="730"/>
                </a:lnTo>
                <a:lnTo>
                  <a:pt x="202" y="738"/>
                </a:lnTo>
                <a:lnTo>
                  <a:pt x="212" y="746"/>
                </a:lnTo>
                <a:lnTo>
                  <a:pt x="212" y="754"/>
                </a:lnTo>
                <a:lnTo>
                  <a:pt x="212" y="762"/>
                </a:lnTo>
                <a:lnTo>
                  <a:pt x="222" y="770"/>
                </a:lnTo>
                <a:lnTo>
                  <a:pt x="222" y="779"/>
                </a:lnTo>
                <a:lnTo>
                  <a:pt x="222" y="787"/>
                </a:lnTo>
                <a:lnTo>
                  <a:pt x="222" y="795"/>
                </a:lnTo>
                <a:lnTo>
                  <a:pt x="231" y="803"/>
                </a:lnTo>
                <a:lnTo>
                  <a:pt x="231" y="811"/>
                </a:lnTo>
                <a:lnTo>
                  <a:pt x="231" y="819"/>
                </a:lnTo>
                <a:lnTo>
                  <a:pt x="241" y="827"/>
                </a:lnTo>
                <a:lnTo>
                  <a:pt x="241" y="835"/>
                </a:lnTo>
                <a:lnTo>
                  <a:pt x="241" y="843"/>
                </a:lnTo>
                <a:lnTo>
                  <a:pt x="241" y="852"/>
                </a:lnTo>
                <a:lnTo>
                  <a:pt x="251" y="860"/>
                </a:lnTo>
                <a:lnTo>
                  <a:pt x="251" y="868"/>
                </a:lnTo>
                <a:lnTo>
                  <a:pt x="251" y="876"/>
                </a:lnTo>
                <a:lnTo>
                  <a:pt x="260" y="884"/>
                </a:lnTo>
                <a:lnTo>
                  <a:pt x="260" y="892"/>
                </a:lnTo>
                <a:lnTo>
                  <a:pt x="260" y="900"/>
                </a:lnTo>
                <a:lnTo>
                  <a:pt x="260" y="908"/>
                </a:lnTo>
                <a:lnTo>
                  <a:pt x="270" y="916"/>
                </a:lnTo>
                <a:lnTo>
                  <a:pt x="270" y="925"/>
                </a:lnTo>
                <a:lnTo>
                  <a:pt x="270" y="933"/>
                </a:lnTo>
                <a:lnTo>
                  <a:pt x="280" y="941"/>
                </a:lnTo>
                <a:lnTo>
                  <a:pt x="280" y="949"/>
                </a:lnTo>
                <a:lnTo>
                  <a:pt x="280" y="957"/>
                </a:lnTo>
                <a:lnTo>
                  <a:pt x="289" y="965"/>
                </a:lnTo>
                <a:lnTo>
                  <a:pt x="289" y="973"/>
                </a:lnTo>
                <a:lnTo>
                  <a:pt x="289" y="981"/>
                </a:lnTo>
                <a:lnTo>
                  <a:pt x="289" y="989"/>
                </a:lnTo>
                <a:lnTo>
                  <a:pt x="299" y="998"/>
                </a:lnTo>
                <a:lnTo>
                  <a:pt x="299" y="1006"/>
                </a:lnTo>
                <a:lnTo>
                  <a:pt x="299" y="1014"/>
                </a:lnTo>
                <a:lnTo>
                  <a:pt x="309" y="1022"/>
                </a:lnTo>
                <a:lnTo>
                  <a:pt x="309" y="1030"/>
                </a:lnTo>
                <a:lnTo>
                  <a:pt x="309" y="1038"/>
                </a:lnTo>
                <a:lnTo>
                  <a:pt x="309" y="1046"/>
                </a:lnTo>
                <a:lnTo>
                  <a:pt x="318" y="1054"/>
                </a:lnTo>
                <a:lnTo>
                  <a:pt x="318" y="1062"/>
                </a:lnTo>
                <a:lnTo>
                  <a:pt x="318" y="1071"/>
                </a:lnTo>
                <a:lnTo>
                  <a:pt x="328" y="1079"/>
                </a:lnTo>
                <a:lnTo>
                  <a:pt x="328" y="1087"/>
                </a:lnTo>
                <a:lnTo>
                  <a:pt x="328" y="1095"/>
                </a:lnTo>
                <a:lnTo>
                  <a:pt x="338" y="1103"/>
                </a:lnTo>
                <a:lnTo>
                  <a:pt x="338" y="1111"/>
                </a:lnTo>
                <a:lnTo>
                  <a:pt x="338" y="1119"/>
                </a:lnTo>
                <a:lnTo>
                  <a:pt x="338" y="1127"/>
                </a:lnTo>
                <a:lnTo>
                  <a:pt x="347" y="1135"/>
                </a:lnTo>
                <a:lnTo>
                  <a:pt x="347" y="1144"/>
                </a:lnTo>
                <a:lnTo>
                  <a:pt x="347" y="1152"/>
                </a:lnTo>
                <a:lnTo>
                  <a:pt x="357" y="1160"/>
                </a:lnTo>
                <a:lnTo>
                  <a:pt x="357" y="1168"/>
                </a:lnTo>
                <a:lnTo>
                  <a:pt x="357" y="1176"/>
                </a:lnTo>
                <a:lnTo>
                  <a:pt x="367" y="1184"/>
                </a:lnTo>
                <a:lnTo>
                  <a:pt x="367" y="1192"/>
                </a:lnTo>
                <a:lnTo>
                  <a:pt x="376" y="1200"/>
                </a:lnTo>
                <a:lnTo>
                  <a:pt x="376" y="1208"/>
                </a:lnTo>
                <a:lnTo>
                  <a:pt x="376" y="1217"/>
                </a:lnTo>
                <a:lnTo>
                  <a:pt x="386" y="1225"/>
                </a:lnTo>
                <a:lnTo>
                  <a:pt x="386" y="1233"/>
                </a:lnTo>
                <a:lnTo>
                  <a:pt x="396" y="1241"/>
                </a:lnTo>
                <a:lnTo>
                  <a:pt x="396" y="1249"/>
                </a:lnTo>
                <a:lnTo>
                  <a:pt x="396" y="1257"/>
                </a:lnTo>
                <a:lnTo>
                  <a:pt x="405" y="1265"/>
                </a:lnTo>
                <a:lnTo>
                  <a:pt x="405" y="1273"/>
                </a:lnTo>
                <a:lnTo>
                  <a:pt x="415" y="1281"/>
                </a:lnTo>
                <a:lnTo>
                  <a:pt x="415" y="1290"/>
                </a:lnTo>
                <a:lnTo>
                  <a:pt x="415" y="1298"/>
                </a:lnTo>
                <a:lnTo>
                  <a:pt x="425" y="1306"/>
                </a:lnTo>
                <a:lnTo>
                  <a:pt x="425" y="1314"/>
                </a:lnTo>
                <a:lnTo>
                  <a:pt x="434" y="1322"/>
                </a:lnTo>
                <a:lnTo>
                  <a:pt x="434" y="1330"/>
                </a:lnTo>
                <a:lnTo>
                  <a:pt x="434" y="1338"/>
                </a:lnTo>
                <a:lnTo>
                  <a:pt x="444" y="1346"/>
                </a:lnTo>
                <a:lnTo>
                  <a:pt x="444" y="1354"/>
                </a:lnTo>
                <a:lnTo>
                  <a:pt x="454" y="1363"/>
                </a:lnTo>
                <a:lnTo>
                  <a:pt x="454" y="1371"/>
                </a:lnTo>
                <a:lnTo>
                  <a:pt x="454" y="1379"/>
                </a:lnTo>
                <a:lnTo>
                  <a:pt x="463" y="1387"/>
                </a:lnTo>
                <a:lnTo>
                  <a:pt x="463" y="1395"/>
                </a:lnTo>
                <a:lnTo>
                  <a:pt x="473" y="1403"/>
                </a:lnTo>
                <a:lnTo>
                  <a:pt x="473" y="1411"/>
                </a:lnTo>
                <a:lnTo>
                  <a:pt x="473" y="1419"/>
                </a:lnTo>
                <a:lnTo>
                  <a:pt x="483" y="1428"/>
                </a:lnTo>
                <a:lnTo>
                  <a:pt x="483" y="1436"/>
                </a:lnTo>
                <a:lnTo>
                  <a:pt x="492" y="1444"/>
                </a:lnTo>
                <a:lnTo>
                  <a:pt x="492" y="1452"/>
                </a:lnTo>
                <a:lnTo>
                  <a:pt x="492" y="1460"/>
                </a:lnTo>
                <a:lnTo>
                  <a:pt x="502" y="1468"/>
                </a:lnTo>
                <a:lnTo>
                  <a:pt x="502" y="1476"/>
                </a:lnTo>
                <a:lnTo>
                  <a:pt x="512" y="1484"/>
                </a:lnTo>
                <a:lnTo>
                  <a:pt x="512" y="1492"/>
                </a:lnTo>
                <a:lnTo>
                  <a:pt x="512" y="1501"/>
                </a:lnTo>
                <a:lnTo>
                  <a:pt x="521" y="1509"/>
                </a:lnTo>
                <a:lnTo>
                  <a:pt x="521" y="1517"/>
                </a:lnTo>
                <a:lnTo>
                  <a:pt x="531" y="1525"/>
                </a:lnTo>
                <a:lnTo>
                  <a:pt x="531" y="1533"/>
                </a:lnTo>
                <a:lnTo>
                  <a:pt x="531" y="1541"/>
                </a:lnTo>
                <a:lnTo>
                  <a:pt x="541" y="1549"/>
                </a:lnTo>
                <a:lnTo>
                  <a:pt x="541" y="1557"/>
                </a:lnTo>
                <a:lnTo>
                  <a:pt x="550" y="1565"/>
                </a:lnTo>
                <a:lnTo>
                  <a:pt x="550" y="1574"/>
                </a:lnTo>
                <a:lnTo>
                  <a:pt x="560" y="1582"/>
                </a:lnTo>
                <a:lnTo>
                  <a:pt x="560" y="1590"/>
                </a:lnTo>
                <a:lnTo>
                  <a:pt x="570" y="1598"/>
                </a:lnTo>
                <a:lnTo>
                  <a:pt x="570" y="1606"/>
                </a:lnTo>
                <a:lnTo>
                  <a:pt x="579" y="1614"/>
                </a:lnTo>
                <a:lnTo>
                  <a:pt x="589" y="1622"/>
                </a:lnTo>
                <a:lnTo>
                  <a:pt x="589" y="1630"/>
                </a:lnTo>
                <a:lnTo>
                  <a:pt x="599" y="1638"/>
                </a:lnTo>
                <a:lnTo>
                  <a:pt x="599" y="1647"/>
                </a:lnTo>
                <a:lnTo>
                  <a:pt x="608" y="1655"/>
                </a:lnTo>
                <a:lnTo>
                  <a:pt x="608" y="1663"/>
                </a:lnTo>
                <a:lnTo>
                  <a:pt x="618" y="1671"/>
                </a:lnTo>
                <a:lnTo>
                  <a:pt x="628" y="1679"/>
                </a:lnTo>
                <a:lnTo>
                  <a:pt x="628" y="1687"/>
                </a:lnTo>
                <a:lnTo>
                  <a:pt x="637" y="1695"/>
                </a:lnTo>
                <a:lnTo>
                  <a:pt x="637" y="1703"/>
                </a:lnTo>
                <a:lnTo>
                  <a:pt x="647" y="1711"/>
                </a:lnTo>
                <a:lnTo>
                  <a:pt x="657" y="1720"/>
                </a:lnTo>
                <a:lnTo>
                  <a:pt x="657" y="1728"/>
                </a:lnTo>
                <a:lnTo>
                  <a:pt x="666" y="1736"/>
                </a:lnTo>
                <a:lnTo>
                  <a:pt x="666" y="1744"/>
                </a:lnTo>
                <a:lnTo>
                  <a:pt x="676" y="1752"/>
                </a:lnTo>
                <a:lnTo>
                  <a:pt x="686" y="1760"/>
                </a:lnTo>
                <a:lnTo>
                  <a:pt x="686" y="1768"/>
                </a:lnTo>
                <a:lnTo>
                  <a:pt x="695" y="1776"/>
                </a:lnTo>
                <a:lnTo>
                  <a:pt x="695" y="1784"/>
                </a:lnTo>
                <a:lnTo>
                  <a:pt x="705" y="1793"/>
                </a:lnTo>
                <a:lnTo>
                  <a:pt x="705" y="1801"/>
                </a:lnTo>
                <a:lnTo>
                  <a:pt x="715" y="1809"/>
                </a:lnTo>
                <a:lnTo>
                  <a:pt x="724" y="1817"/>
                </a:lnTo>
                <a:lnTo>
                  <a:pt x="724" y="1825"/>
                </a:lnTo>
                <a:lnTo>
                  <a:pt x="734" y="1833"/>
                </a:lnTo>
                <a:lnTo>
                  <a:pt x="734" y="1841"/>
                </a:lnTo>
                <a:lnTo>
                  <a:pt x="744" y="1849"/>
                </a:lnTo>
                <a:lnTo>
                  <a:pt x="753" y="1857"/>
                </a:lnTo>
                <a:lnTo>
                  <a:pt x="753" y="1866"/>
                </a:lnTo>
                <a:lnTo>
                  <a:pt x="763" y="1874"/>
                </a:lnTo>
                <a:lnTo>
                  <a:pt x="773" y="1882"/>
                </a:lnTo>
                <a:lnTo>
                  <a:pt x="782" y="1890"/>
                </a:lnTo>
                <a:lnTo>
                  <a:pt x="782" y="1898"/>
                </a:lnTo>
                <a:lnTo>
                  <a:pt x="792" y="1906"/>
                </a:lnTo>
                <a:lnTo>
                  <a:pt x="801" y="1914"/>
                </a:lnTo>
                <a:lnTo>
                  <a:pt x="811" y="1922"/>
                </a:lnTo>
                <a:lnTo>
                  <a:pt x="821" y="1930"/>
                </a:lnTo>
                <a:lnTo>
                  <a:pt x="830" y="1939"/>
                </a:lnTo>
                <a:lnTo>
                  <a:pt x="840" y="1947"/>
                </a:lnTo>
                <a:lnTo>
                  <a:pt x="850" y="1955"/>
                </a:lnTo>
                <a:lnTo>
                  <a:pt x="859" y="1963"/>
                </a:lnTo>
                <a:lnTo>
                  <a:pt x="869" y="1971"/>
                </a:lnTo>
                <a:lnTo>
                  <a:pt x="879" y="1979"/>
                </a:lnTo>
                <a:lnTo>
                  <a:pt x="888" y="1987"/>
                </a:lnTo>
                <a:lnTo>
                  <a:pt x="898" y="1995"/>
                </a:lnTo>
                <a:lnTo>
                  <a:pt x="908" y="2003"/>
                </a:lnTo>
                <a:lnTo>
                  <a:pt x="917" y="2012"/>
                </a:lnTo>
                <a:lnTo>
                  <a:pt x="927" y="2020"/>
                </a:lnTo>
                <a:lnTo>
                  <a:pt x="927" y="2028"/>
                </a:lnTo>
                <a:lnTo>
                  <a:pt x="937" y="2036"/>
                </a:lnTo>
                <a:lnTo>
                  <a:pt x="946" y="2044"/>
                </a:lnTo>
                <a:lnTo>
                  <a:pt x="956" y="2052"/>
                </a:lnTo>
                <a:lnTo>
                  <a:pt x="966" y="2060"/>
                </a:lnTo>
                <a:lnTo>
                  <a:pt x="975" y="2068"/>
                </a:lnTo>
                <a:lnTo>
                  <a:pt x="985" y="2076"/>
                </a:lnTo>
                <a:lnTo>
                  <a:pt x="995" y="2085"/>
                </a:lnTo>
                <a:lnTo>
                  <a:pt x="1004" y="2093"/>
                </a:lnTo>
                <a:lnTo>
                  <a:pt x="1014" y="2101"/>
                </a:lnTo>
                <a:lnTo>
                  <a:pt x="1024" y="2109"/>
                </a:lnTo>
                <a:lnTo>
                  <a:pt x="1033" y="2117"/>
                </a:lnTo>
                <a:lnTo>
                  <a:pt x="1043" y="2117"/>
                </a:lnTo>
                <a:lnTo>
                  <a:pt x="1053" y="2125"/>
                </a:lnTo>
                <a:lnTo>
                  <a:pt x="1062" y="2125"/>
                </a:lnTo>
                <a:lnTo>
                  <a:pt x="1072" y="2133"/>
                </a:lnTo>
                <a:lnTo>
                  <a:pt x="1082" y="2141"/>
                </a:lnTo>
                <a:lnTo>
                  <a:pt x="1091" y="2141"/>
                </a:lnTo>
                <a:lnTo>
                  <a:pt x="1101" y="2149"/>
                </a:lnTo>
                <a:lnTo>
                  <a:pt x="1111" y="2149"/>
                </a:lnTo>
                <a:lnTo>
                  <a:pt x="1120" y="2158"/>
                </a:lnTo>
                <a:lnTo>
                  <a:pt x="1130" y="2158"/>
                </a:lnTo>
                <a:lnTo>
                  <a:pt x="1140" y="2166"/>
                </a:lnTo>
                <a:lnTo>
                  <a:pt x="1149" y="2174"/>
                </a:lnTo>
                <a:lnTo>
                  <a:pt x="1159" y="2174"/>
                </a:lnTo>
                <a:lnTo>
                  <a:pt x="1169" y="2182"/>
                </a:lnTo>
                <a:lnTo>
                  <a:pt x="1178" y="2182"/>
                </a:lnTo>
                <a:lnTo>
                  <a:pt x="1188" y="2190"/>
                </a:lnTo>
                <a:lnTo>
                  <a:pt x="1198" y="2198"/>
                </a:lnTo>
                <a:lnTo>
                  <a:pt x="1207" y="2198"/>
                </a:lnTo>
                <a:lnTo>
                  <a:pt x="1217" y="2206"/>
                </a:lnTo>
                <a:lnTo>
                  <a:pt x="1227" y="2206"/>
                </a:lnTo>
                <a:lnTo>
                  <a:pt x="1236" y="2214"/>
                </a:lnTo>
                <a:lnTo>
                  <a:pt x="1246" y="2222"/>
                </a:lnTo>
                <a:lnTo>
                  <a:pt x="1256" y="2222"/>
                </a:lnTo>
                <a:lnTo>
                  <a:pt x="1265" y="2231"/>
                </a:lnTo>
                <a:lnTo>
                  <a:pt x="1275" y="2231"/>
                </a:lnTo>
                <a:lnTo>
                  <a:pt x="1285" y="2239"/>
                </a:lnTo>
                <a:lnTo>
                  <a:pt x="1294" y="2247"/>
                </a:lnTo>
                <a:lnTo>
                  <a:pt x="1304" y="2247"/>
                </a:lnTo>
                <a:lnTo>
                  <a:pt x="1314" y="2247"/>
                </a:lnTo>
                <a:lnTo>
                  <a:pt x="1323" y="2247"/>
                </a:lnTo>
                <a:lnTo>
                  <a:pt x="1333" y="2255"/>
                </a:lnTo>
                <a:lnTo>
                  <a:pt x="1343" y="2255"/>
                </a:lnTo>
                <a:lnTo>
                  <a:pt x="1352" y="2255"/>
                </a:lnTo>
                <a:lnTo>
                  <a:pt x="1362" y="2263"/>
                </a:lnTo>
                <a:lnTo>
                  <a:pt x="1372" y="2263"/>
                </a:lnTo>
                <a:lnTo>
                  <a:pt x="1381" y="2263"/>
                </a:lnTo>
                <a:lnTo>
                  <a:pt x="1391" y="2263"/>
                </a:lnTo>
                <a:lnTo>
                  <a:pt x="1400" y="2271"/>
                </a:lnTo>
                <a:lnTo>
                  <a:pt x="1410" y="2271"/>
                </a:lnTo>
                <a:lnTo>
                  <a:pt x="1420" y="2271"/>
                </a:lnTo>
                <a:lnTo>
                  <a:pt x="1429" y="2271"/>
                </a:lnTo>
                <a:lnTo>
                  <a:pt x="1439" y="2279"/>
                </a:lnTo>
                <a:lnTo>
                  <a:pt x="1449" y="2279"/>
                </a:lnTo>
                <a:lnTo>
                  <a:pt x="1458" y="2279"/>
                </a:lnTo>
                <a:lnTo>
                  <a:pt x="1468" y="2287"/>
                </a:lnTo>
                <a:lnTo>
                  <a:pt x="1478" y="2287"/>
                </a:lnTo>
                <a:lnTo>
                  <a:pt x="1487" y="2287"/>
                </a:lnTo>
                <a:lnTo>
                  <a:pt x="1497" y="2287"/>
                </a:lnTo>
                <a:lnTo>
                  <a:pt x="1507" y="2295"/>
                </a:lnTo>
                <a:lnTo>
                  <a:pt x="1516" y="2295"/>
                </a:lnTo>
                <a:lnTo>
                  <a:pt x="1526" y="2295"/>
                </a:lnTo>
                <a:lnTo>
                  <a:pt x="1536" y="2295"/>
                </a:lnTo>
                <a:lnTo>
                  <a:pt x="1545" y="2304"/>
                </a:lnTo>
                <a:lnTo>
                  <a:pt x="1555" y="2304"/>
                </a:lnTo>
                <a:lnTo>
                  <a:pt x="1565" y="2304"/>
                </a:lnTo>
                <a:lnTo>
                  <a:pt x="1574" y="2304"/>
                </a:lnTo>
                <a:lnTo>
                  <a:pt x="1584" y="2312"/>
                </a:lnTo>
                <a:lnTo>
                  <a:pt x="1594" y="2312"/>
                </a:lnTo>
                <a:lnTo>
                  <a:pt x="1603" y="2312"/>
                </a:lnTo>
                <a:lnTo>
                  <a:pt x="1613" y="2320"/>
                </a:lnTo>
                <a:lnTo>
                  <a:pt x="1623" y="2320"/>
                </a:lnTo>
                <a:lnTo>
                  <a:pt x="1632" y="2320"/>
                </a:lnTo>
                <a:lnTo>
                  <a:pt x="1642" y="2320"/>
                </a:lnTo>
                <a:lnTo>
                  <a:pt x="1652" y="2328"/>
                </a:lnTo>
                <a:lnTo>
                  <a:pt x="1661" y="2328"/>
                </a:lnTo>
                <a:lnTo>
                  <a:pt x="1671" y="2328"/>
                </a:lnTo>
                <a:lnTo>
                  <a:pt x="1681" y="2328"/>
                </a:lnTo>
                <a:lnTo>
                  <a:pt x="1690" y="2336"/>
                </a:lnTo>
                <a:lnTo>
                  <a:pt x="1700" y="2336"/>
                </a:lnTo>
                <a:lnTo>
                  <a:pt x="1710" y="2336"/>
                </a:lnTo>
                <a:lnTo>
                  <a:pt x="1719" y="2336"/>
                </a:lnTo>
                <a:lnTo>
                  <a:pt x="1729" y="2336"/>
                </a:lnTo>
                <a:lnTo>
                  <a:pt x="1739" y="2336"/>
                </a:lnTo>
                <a:lnTo>
                  <a:pt x="1748" y="2336"/>
                </a:lnTo>
                <a:lnTo>
                  <a:pt x="1758" y="2336"/>
                </a:lnTo>
                <a:lnTo>
                  <a:pt x="1768" y="2336"/>
                </a:lnTo>
                <a:lnTo>
                  <a:pt x="1777" y="2344"/>
                </a:lnTo>
                <a:lnTo>
                  <a:pt x="1787" y="2344"/>
                </a:lnTo>
                <a:lnTo>
                  <a:pt x="1797" y="2344"/>
                </a:lnTo>
                <a:lnTo>
                  <a:pt x="1806" y="2344"/>
                </a:lnTo>
                <a:lnTo>
                  <a:pt x="1816" y="2344"/>
                </a:lnTo>
                <a:lnTo>
                  <a:pt x="1826" y="2344"/>
                </a:lnTo>
                <a:lnTo>
                  <a:pt x="1835" y="2344"/>
                </a:lnTo>
                <a:lnTo>
                  <a:pt x="1845" y="2344"/>
                </a:lnTo>
                <a:lnTo>
                  <a:pt x="1855" y="2344"/>
                </a:lnTo>
                <a:lnTo>
                  <a:pt x="1864" y="2344"/>
                </a:lnTo>
                <a:lnTo>
                  <a:pt x="1874" y="2344"/>
                </a:lnTo>
                <a:lnTo>
                  <a:pt x="1884" y="2352"/>
                </a:lnTo>
                <a:lnTo>
                  <a:pt x="1893" y="2352"/>
                </a:lnTo>
                <a:lnTo>
                  <a:pt x="1903" y="2352"/>
                </a:lnTo>
                <a:lnTo>
                  <a:pt x="1913" y="2352"/>
                </a:lnTo>
                <a:lnTo>
                  <a:pt x="1922" y="2352"/>
                </a:lnTo>
                <a:lnTo>
                  <a:pt x="1932" y="2352"/>
                </a:lnTo>
                <a:lnTo>
                  <a:pt x="1942" y="2352"/>
                </a:lnTo>
                <a:lnTo>
                  <a:pt x="1951" y="2352"/>
                </a:lnTo>
                <a:lnTo>
                  <a:pt x="1961" y="2352"/>
                </a:lnTo>
                <a:lnTo>
                  <a:pt x="1971" y="2352"/>
                </a:lnTo>
                <a:lnTo>
                  <a:pt x="1980" y="2352"/>
                </a:lnTo>
                <a:lnTo>
                  <a:pt x="1990" y="2352"/>
                </a:lnTo>
                <a:lnTo>
                  <a:pt x="1999" y="2360"/>
                </a:lnTo>
                <a:lnTo>
                  <a:pt x="2009" y="2360"/>
                </a:lnTo>
                <a:lnTo>
                  <a:pt x="2019" y="2360"/>
                </a:lnTo>
                <a:lnTo>
                  <a:pt x="2028" y="2360"/>
                </a:lnTo>
                <a:lnTo>
                  <a:pt x="2038" y="2360"/>
                </a:lnTo>
                <a:lnTo>
                  <a:pt x="2048" y="2360"/>
                </a:lnTo>
                <a:lnTo>
                  <a:pt x="2057" y="2360"/>
                </a:lnTo>
                <a:lnTo>
                  <a:pt x="2067" y="2360"/>
                </a:lnTo>
                <a:lnTo>
                  <a:pt x="2077" y="2360"/>
                </a:lnTo>
                <a:lnTo>
                  <a:pt x="2086" y="2360"/>
                </a:lnTo>
                <a:lnTo>
                  <a:pt x="2096" y="2360"/>
                </a:lnTo>
                <a:lnTo>
                  <a:pt x="2106" y="2360"/>
                </a:lnTo>
                <a:lnTo>
                  <a:pt x="2115" y="2368"/>
                </a:lnTo>
                <a:lnTo>
                  <a:pt x="2125" y="2368"/>
                </a:lnTo>
                <a:lnTo>
                  <a:pt x="2135" y="2368"/>
                </a:lnTo>
                <a:lnTo>
                  <a:pt x="2144" y="2368"/>
                </a:lnTo>
                <a:lnTo>
                  <a:pt x="2154" y="2368"/>
                </a:lnTo>
                <a:lnTo>
                  <a:pt x="2164" y="2368"/>
                </a:lnTo>
                <a:lnTo>
                  <a:pt x="2173" y="2368"/>
                </a:lnTo>
                <a:lnTo>
                  <a:pt x="2183" y="2368"/>
                </a:lnTo>
                <a:lnTo>
                  <a:pt x="2193" y="2368"/>
                </a:lnTo>
                <a:lnTo>
                  <a:pt x="2202" y="2368"/>
                </a:lnTo>
                <a:lnTo>
                  <a:pt x="2212" y="2368"/>
                </a:lnTo>
                <a:lnTo>
                  <a:pt x="2222" y="2368"/>
                </a:lnTo>
                <a:lnTo>
                  <a:pt x="2231" y="2377"/>
                </a:lnTo>
                <a:lnTo>
                  <a:pt x="2241" y="2377"/>
                </a:lnTo>
                <a:lnTo>
                  <a:pt x="2251" y="2377"/>
                </a:lnTo>
                <a:lnTo>
                  <a:pt x="2260" y="2377"/>
                </a:lnTo>
                <a:lnTo>
                  <a:pt x="2270" y="2377"/>
                </a:lnTo>
                <a:lnTo>
                  <a:pt x="2280" y="2377"/>
                </a:lnTo>
                <a:lnTo>
                  <a:pt x="2289" y="2377"/>
                </a:lnTo>
                <a:lnTo>
                  <a:pt x="2299" y="2377"/>
                </a:lnTo>
                <a:lnTo>
                  <a:pt x="2309" y="2377"/>
                </a:lnTo>
                <a:lnTo>
                  <a:pt x="2318" y="2377"/>
                </a:lnTo>
                <a:lnTo>
                  <a:pt x="2328" y="2377"/>
                </a:lnTo>
                <a:lnTo>
                  <a:pt x="2338" y="2377"/>
                </a:lnTo>
                <a:lnTo>
                  <a:pt x="2347" y="2385"/>
                </a:lnTo>
                <a:lnTo>
                  <a:pt x="2357" y="2385"/>
                </a:lnTo>
                <a:lnTo>
                  <a:pt x="2367" y="2385"/>
                </a:lnTo>
                <a:lnTo>
                  <a:pt x="2376" y="2385"/>
                </a:lnTo>
                <a:lnTo>
                  <a:pt x="2386" y="2385"/>
                </a:lnTo>
                <a:lnTo>
                  <a:pt x="2396" y="2385"/>
                </a:lnTo>
                <a:lnTo>
                  <a:pt x="2405" y="2385"/>
                </a:lnTo>
                <a:lnTo>
                  <a:pt x="2415" y="2385"/>
                </a:lnTo>
                <a:lnTo>
                  <a:pt x="2425" y="2385"/>
                </a:lnTo>
                <a:lnTo>
                  <a:pt x="2434" y="2385"/>
                </a:lnTo>
                <a:lnTo>
                  <a:pt x="2444" y="2385"/>
                </a:lnTo>
                <a:lnTo>
                  <a:pt x="2454" y="2385"/>
                </a:lnTo>
                <a:lnTo>
                  <a:pt x="2463" y="2385"/>
                </a:lnTo>
                <a:lnTo>
                  <a:pt x="2473" y="2385"/>
                </a:lnTo>
                <a:lnTo>
                  <a:pt x="2483" y="2385"/>
                </a:lnTo>
                <a:lnTo>
                  <a:pt x="2492" y="2385"/>
                </a:lnTo>
                <a:lnTo>
                  <a:pt x="2502" y="2385"/>
                </a:lnTo>
                <a:lnTo>
                  <a:pt x="2512" y="2385"/>
                </a:lnTo>
                <a:lnTo>
                  <a:pt x="2521" y="2385"/>
                </a:lnTo>
                <a:lnTo>
                  <a:pt x="2531" y="2385"/>
                </a:lnTo>
                <a:lnTo>
                  <a:pt x="2541" y="2385"/>
                </a:lnTo>
                <a:lnTo>
                  <a:pt x="2550" y="2385"/>
                </a:lnTo>
                <a:lnTo>
                  <a:pt x="2560" y="2385"/>
                </a:lnTo>
                <a:lnTo>
                  <a:pt x="2569" y="2385"/>
                </a:lnTo>
                <a:lnTo>
                  <a:pt x="2579" y="2385"/>
                </a:lnTo>
                <a:lnTo>
                  <a:pt x="2589" y="2385"/>
                </a:lnTo>
                <a:lnTo>
                  <a:pt x="2598" y="2385"/>
                </a:lnTo>
                <a:lnTo>
                  <a:pt x="2608" y="2385"/>
                </a:lnTo>
                <a:lnTo>
                  <a:pt x="2618" y="2385"/>
                </a:lnTo>
                <a:lnTo>
                  <a:pt x="2627" y="2385"/>
                </a:lnTo>
                <a:lnTo>
                  <a:pt x="2637" y="2385"/>
                </a:lnTo>
                <a:lnTo>
                  <a:pt x="2647" y="2385"/>
                </a:lnTo>
                <a:lnTo>
                  <a:pt x="2656" y="2385"/>
                </a:lnTo>
                <a:lnTo>
                  <a:pt x="2666" y="2385"/>
                </a:lnTo>
                <a:lnTo>
                  <a:pt x="2676" y="2385"/>
                </a:lnTo>
                <a:lnTo>
                  <a:pt x="2685" y="2385"/>
                </a:lnTo>
                <a:lnTo>
                  <a:pt x="2695" y="2385"/>
                </a:lnTo>
                <a:lnTo>
                  <a:pt x="2705" y="2385"/>
                </a:lnTo>
                <a:lnTo>
                  <a:pt x="2714" y="2385"/>
                </a:lnTo>
                <a:lnTo>
                  <a:pt x="2724" y="2385"/>
                </a:lnTo>
                <a:lnTo>
                  <a:pt x="2734" y="2385"/>
                </a:lnTo>
                <a:lnTo>
                  <a:pt x="2743" y="2385"/>
                </a:lnTo>
                <a:lnTo>
                  <a:pt x="2753" y="2385"/>
                </a:lnTo>
                <a:lnTo>
                  <a:pt x="2763" y="2385"/>
                </a:lnTo>
                <a:lnTo>
                  <a:pt x="2772" y="2385"/>
                </a:lnTo>
                <a:lnTo>
                  <a:pt x="2782" y="2385"/>
                </a:lnTo>
                <a:lnTo>
                  <a:pt x="2792" y="2385"/>
                </a:lnTo>
                <a:lnTo>
                  <a:pt x="2801" y="2385"/>
                </a:lnTo>
                <a:lnTo>
                  <a:pt x="2811" y="2385"/>
                </a:lnTo>
                <a:lnTo>
                  <a:pt x="2821" y="2385"/>
                </a:lnTo>
                <a:lnTo>
                  <a:pt x="2830" y="2385"/>
                </a:lnTo>
                <a:lnTo>
                  <a:pt x="2840" y="2385"/>
                </a:lnTo>
                <a:lnTo>
                  <a:pt x="2850" y="2385"/>
                </a:lnTo>
                <a:lnTo>
                  <a:pt x="2859" y="2385"/>
                </a:lnTo>
                <a:lnTo>
                  <a:pt x="2869" y="2385"/>
                </a:lnTo>
                <a:lnTo>
                  <a:pt x="2879" y="2385"/>
                </a:lnTo>
                <a:lnTo>
                  <a:pt x="2888" y="2385"/>
                </a:lnTo>
                <a:lnTo>
                  <a:pt x="2898" y="2385"/>
                </a:lnTo>
                <a:lnTo>
                  <a:pt x="2908" y="2385"/>
                </a:lnTo>
                <a:lnTo>
                  <a:pt x="2917" y="2385"/>
                </a:lnTo>
                <a:lnTo>
                  <a:pt x="2927" y="2385"/>
                </a:lnTo>
                <a:lnTo>
                  <a:pt x="2937" y="2385"/>
                </a:lnTo>
                <a:lnTo>
                  <a:pt x="2946" y="2385"/>
                </a:lnTo>
                <a:lnTo>
                  <a:pt x="2956" y="2385"/>
                </a:lnTo>
                <a:lnTo>
                  <a:pt x="2966" y="2385"/>
                </a:lnTo>
                <a:lnTo>
                  <a:pt x="2975" y="2385"/>
                </a:lnTo>
                <a:lnTo>
                  <a:pt x="2985" y="2385"/>
                </a:lnTo>
                <a:lnTo>
                  <a:pt x="2995" y="2385"/>
                </a:lnTo>
                <a:lnTo>
                  <a:pt x="3004" y="2385"/>
                </a:lnTo>
                <a:lnTo>
                  <a:pt x="3014" y="2385"/>
                </a:lnTo>
                <a:lnTo>
                  <a:pt x="3024" y="2385"/>
                </a:lnTo>
                <a:lnTo>
                  <a:pt x="3033" y="2385"/>
                </a:lnTo>
                <a:lnTo>
                  <a:pt x="3043" y="2385"/>
                </a:lnTo>
                <a:lnTo>
                  <a:pt x="3053" y="2385"/>
                </a:lnTo>
                <a:lnTo>
                  <a:pt x="3062" y="2385"/>
                </a:lnTo>
                <a:lnTo>
                  <a:pt x="3072" y="2385"/>
                </a:lnTo>
                <a:lnTo>
                  <a:pt x="3082" y="2385"/>
                </a:lnTo>
                <a:lnTo>
                  <a:pt x="3091" y="2385"/>
                </a:lnTo>
                <a:lnTo>
                  <a:pt x="3101" y="2385"/>
                </a:lnTo>
                <a:lnTo>
                  <a:pt x="3111" y="2385"/>
                </a:lnTo>
                <a:lnTo>
                  <a:pt x="3120" y="2385"/>
                </a:lnTo>
                <a:lnTo>
                  <a:pt x="3130" y="2385"/>
                </a:lnTo>
                <a:lnTo>
                  <a:pt x="3140" y="2385"/>
                </a:lnTo>
                <a:lnTo>
                  <a:pt x="3149" y="2385"/>
                </a:lnTo>
                <a:lnTo>
                  <a:pt x="3159" y="2385"/>
                </a:lnTo>
                <a:lnTo>
                  <a:pt x="3168" y="2385"/>
                </a:lnTo>
                <a:lnTo>
                  <a:pt x="3178" y="2385"/>
                </a:lnTo>
                <a:lnTo>
                  <a:pt x="3188" y="2385"/>
                </a:lnTo>
                <a:lnTo>
                  <a:pt x="3197" y="2385"/>
                </a:lnTo>
                <a:lnTo>
                  <a:pt x="3207" y="2385"/>
                </a:lnTo>
                <a:lnTo>
                  <a:pt x="3217" y="2385"/>
                </a:lnTo>
                <a:lnTo>
                  <a:pt x="3226" y="2385"/>
                </a:lnTo>
                <a:lnTo>
                  <a:pt x="3236" y="2385"/>
                </a:lnTo>
                <a:lnTo>
                  <a:pt x="3246" y="2385"/>
                </a:lnTo>
                <a:lnTo>
                  <a:pt x="3255" y="2385"/>
                </a:lnTo>
                <a:lnTo>
                  <a:pt x="3265" y="2385"/>
                </a:lnTo>
                <a:lnTo>
                  <a:pt x="3275" y="2385"/>
                </a:lnTo>
                <a:lnTo>
                  <a:pt x="3284" y="2385"/>
                </a:lnTo>
                <a:lnTo>
                  <a:pt x="3294" y="2385"/>
                </a:lnTo>
                <a:lnTo>
                  <a:pt x="3304" y="2385"/>
                </a:lnTo>
                <a:lnTo>
                  <a:pt x="3313" y="2385"/>
                </a:lnTo>
                <a:lnTo>
                  <a:pt x="3323" y="2385"/>
                </a:lnTo>
                <a:lnTo>
                  <a:pt x="3333" y="2385"/>
                </a:lnTo>
                <a:lnTo>
                  <a:pt x="3342" y="2385"/>
                </a:lnTo>
                <a:lnTo>
                  <a:pt x="3352" y="2385"/>
                </a:lnTo>
                <a:lnTo>
                  <a:pt x="3362" y="2385"/>
                </a:lnTo>
                <a:lnTo>
                  <a:pt x="3371" y="2385"/>
                </a:lnTo>
                <a:lnTo>
                  <a:pt x="3381" y="2385"/>
                </a:lnTo>
                <a:lnTo>
                  <a:pt x="3391" y="2385"/>
                </a:lnTo>
                <a:lnTo>
                  <a:pt x="3400" y="2385"/>
                </a:lnTo>
                <a:lnTo>
                  <a:pt x="3410" y="2385"/>
                </a:lnTo>
                <a:lnTo>
                  <a:pt x="3420" y="2385"/>
                </a:lnTo>
                <a:lnTo>
                  <a:pt x="3429" y="2385"/>
                </a:lnTo>
                <a:lnTo>
                  <a:pt x="3439" y="2385"/>
                </a:lnTo>
                <a:lnTo>
                  <a:pt x="3449" y="2385"/>
                </a:lnTo>
                <a:lnTo>
                  <a:pt x="3458" y="2385"/>
                </a:lnTo>
                <a:lnTo>
                  <a:pt x="3468" y="2385"/>
                </a:lnTo>
                <a:lnTo>
                  <a:pt x="3478" y="2385"/>
                </a:lnTo>
                <a:lnTo>
                  <a:pt x="3487" y="2385"/>
                </a:lnTo>
                <a:lnTo>
                  <a:pt x="3497" y="2385"/>
                </a:lnTo>
                <a:lnTo>
                  <a:pt x="3507" y="2385"/>
                </a:lnTo>
                <a:lnTo>
                  <a:pt x="3516" y="2385"/>
                </a:lnTo>
                <a:lnTo>
                  <a:pt x="3526" y="2385"/>
                </a:lnTo>
                <a:lnTo>
                  <a:pt x="3536" y="2385"/>
                </a:lnTo>
                <a:lnTo>
                  <a:pt x="3545" y="2385"/>
                </a:lnTo>
                <a:lnTo>
                  <a:pt x="3555" y="2385"/>
                </a:lnTo>
                <a:lnTo>
                  <a:pt x="3565" y="2385"/>
                </a:lnTo>
                <a:lnTo>
                  <a:pt x="3574" y="2385"/>
                </a:lnTo>
                <a:lnTo>
                  <a:pt x="3584" y="2385"/>
                </a:lnTo>
                <a:lnTo>
                  <a:pt x="3594" y="2385"/>
                </a:lnTo>
                <a:lnTo>
                  <a:pt x="3603" y="2385"/>
                </a:lnTo>
                <a:lnTo>
                  <a:pt x="3613" y="2385"/>
                </a:lnTo>
                <a:lnTo>
                  <a:pt x="3623" y="2385"/>
                </a:lnTo>
                <a:lnTo>
                  <a:pt x="3632" y="2385"/>
                </a:lnTo>
                <a:lnTo>
                  <a:pt x="3642" y="2385"/>
                </a:lnTo>
                <a:lnTo>
                  <a:pt x="3652" y="2385"/>
                </a:lnTo>
                <a:lnTo>
                  <a:pt x="3661" y="2385"/>
                </a:lnTo>
                <a:lnTo>
                  <a:pt x="3671" y="2385"/>
                </a:lnTo>
                <a:lnTo>
                  <a:pt x="3681" y="2385"/>
                </a:lnTo>
                <a:lnTo>
                  <a:pt x="3690" y="2385"/>
                </a:lnTo>
                <a:lnTo>
                  <a:pt x="3700" y="2385"/>
                </a:lnTo>
                <a:lnTo>
                  <a:pt x="3710" y="2385"/>
                </a:lnTo>
                <a:lnTo>
                  <a:pt x="3719" y="2385"/>
                </a:lnTo>
                <a:lnTo>
                  <a:pt x="3729" y="2385"/>
                </a:lnTo>
                <a:lnTo>
                  <a:pt x="3739" y="2385"/>
                </a:lnTo>
                <a:lnTo>
                  <a:pt x="3748" y="2385"/>
                </a:lnTo>
                <a:lnTo>
                  <a:pt x="3758" y="2385"/>
                </a:lnTo>
                <a:lnTo>
                  <a:pt x="3767" y="2385"/>
                </a:lnTo>
                <a:lnTo>
                  <a:pt x="3777" y="2385"/>
                </a:lnTo>
                <a:lnTo>
                  <a:pt x="3787" y="2385"/>
                </a:lnTo>
                <a:lnTo>
                  <a:pt x="3796" y="2385"/>
                </a:lnTo>
                <a:lnTo>
                  <a:pt x="3806" y="2385"/>
                </a:lnTo>
                <a:lnTo>
                  <a:pt x="3816" y="2385"/>
                </a:lnTo>
                <a:lnTo>
                  <a:pt x="3825" y="2385"/>
                </a:lnTo>
                <a:lnTo>
                  <a:pt x="3835" y="2385"/>
                </a:lnTo>
                <a:lnTo>
                  <a:pt x="3845" y="2385"/>
                </a:lnTo>
                <a:lnTo>
                  <a:pt x="3854" y="2385"/>
                </a:lnTo>
                <a:lnTo>
                  <a:pt x="3864" y="2385"/>
                </a:lnTo>
                <a:lnTo>
                  <a:pt x="3874" y="2385"/>
                </a:lnTo>
                <a:lnTo>
                  <a:pt x="3883" y="2385"/>
                </a:lnTo>
                <a:lnTo>
                  <a:pt x="3893" y="2385"/>
                </a:lnTo>
                <a:lnTo>
                  <a:pt x="3903" y="2385"/>
                </a:lnTo>
                <a:lnTo>
                  <a:pt x="3912" y="2385"/>
                </a:lnTo>
                <a:lnTo>
                  <a:pt x="3922" y="2385"/>
                </a:lnTo>
                <a:lnTo>
                  <a:pt x="3932" y="2385"/>
                </a:lnTo>
                <a:lnTo>
                  <a:pt x="3941" y="2385"/>
                </a:lnTo>
                <a:lnTo>
                  <a:pt x="3951" y="2385"/>
                </a:lnTo>
                <a:lnTo>
                  <a:pt x="3961" y="2385"/>
                </a:lnTo>
                <a:lnTo>
                  <a:pt x="3970" y="2385"/>
                </a:lnTo>
                <a:lnTo>
                  <a:pt x="3980" y="2385"/>
                </a:lnTo>
                <a:lnTo>
                  <a:pt x="3990" y="2385"/>
                </a:lnTo>
                <a:lnTo>
                  <a:pt x="3999" y="2385"/>
                </a:lnTo>
                <a:lnTo>
                  <a:pt x="4009" y="2385"/>
                </a:lnTo>
                <a:lnTo>
                  <a:pt x="4019" y="2385"/>
                </a:lnTo>
                <a:lnTo>
                  <a:pt x="4028" y="2385"/>
                </a:lnTo>
                <a:lnTo>
                  <a:pt x="4038" y="2385"/>
                </a:lnTo>
                <a:lnTo>
                  <a:pt x="4048" y="2385"/>
                </a:lnTo>
                <a:lnTo>
                  <a:pt x="4057" y="2385"/>
                </a:lnTo>
                <a:lnTo>
                  <a:pt x="4067" y="2385"/>
                </a:lnTo>
                <a:lnTo>
                  <a:pt x="4077" y="2385"/>
                </a:lnTo>
                <a:lnTo>
                  <a:pt x="4086" y="2385"/>
                </a:lnTo>
                <a:lnTo>
                  <a:pt x="4096" y="2385"/>
                </a:lnTo>
                <a:lnTo>
                  <a:pt x="4106" y="2385"/>
                </a:lnTo>
                <a:lnTo>
                  <a:pt x="4115" y="2385"/>
                </a:lnTo>
                <a:lnTo>
                  <a:pt x="4125" y="2385"/>
                </a:lnTo>
                <a:lnTo>
                  <a:pt x="4135" y="2385"/>
                </a:lnTo>
                <a:lnTo>
                  <a:pt x="4144" y="2385"/>
                </a:lnTo>
                <a:lnTo>
                  <a:pt x="4154" y="2385"/>
                </a:lnTo>
                <a:lnTo>
                  <a:pt x="4164" y="2385"/>
                </a:lnTo>
                <a:lnTo>
                  <a:pt x="4173" y="2385"/>
                </a:lnTo>
                <a:lnTo>
                  <a:pt x="4183" y="2385"/>
                </a:lnTo>
              </a:path>
            </a:pathLst>
          </a:custGeom>
          <a:noFill/>
          <a:ln w="1584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174" name="Line 74"/>
          <p:cNvSpPr>
            <a:spLocks noChangeShapeType="1"/>
          </p:cNvSpPr>
          <p:nvPr/>
        </p:nvSpPr>
        <p:spPr bwMode="auto">
          <a:xfrm>
            <a:off x="1741488" y="1589088"/>
            <a:ext cx="60325" cy="15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5" name="Line 75"/>
          <p:cNvSpPr>
            <a:spLocks noChangeShapeType="1"/>
          </p:cNvSpPr>
          <p:nvPr/>
        </p:nvSpPr>
        <p:spPr bwMode="auto">
          <a:xfrm>
            <a:off x="1741488" y="1549400"/>
            <a:ext cx="1587" cy="904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6" name="Line 76"/>
          <p:cNvSpPr>
            <a:spLocks noChangeShapeType="1"/>
          </p:cNvSpPr>
          <p:nvPr/>
        </p:nvSpPr>
        <p:spPr bwMode="auto">
          <a:xfrm>
            <a:off x="1955800" y="2619375"/>
            <a:ext cx="122238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7" name="Line 77"/>
          <p:cNvSpPr>
            <a:spLocks noChangeShapeType="1"/>
          </p:cNvSpPr>
          <p:nvPr/>
        </p:nvSpPr>
        <p:spPr bwMode="auto">
          <a:xfrm>
            <a:off x="2017713" y="2566988"/>
            <a:ext cx="1587" cy="1031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8" name="Line 78"/>
          <p:cNvSpPr>
            <a:spLocks noChangeShapeType="1"/>
          </p:cNvSpPr>
          <p:nvPr/>
        </p:nvSpPr>
        <p:spPr bwMode="auto">
          <a:xfrm>
            <a:off x="2246313" y="3443288"/>
            <a:ext cx="123825" cy="15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9" name="Line 79"/>
          <p:cNvSpPr>
            <a:spLocks noChangeShapeType="1"/>
          </p:cNvSpPr>
          <p:nvPr/>
        </p:nvSpPr>
        <p:spPr bwMode="auto">
          <a:xfrm>
            <a:off x="2308225" y="3390900"/>
            <a:ext cx="1588" cy="1031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0" name="Line 80"/>
          <p:cNvSpPr>
            <a:spLocks noChangeShapeType="1"/>
          </p:cNvSpPr>
          <p:nvPr/>
        </p:nvSpPr>
        <p:spPr bwMode="auto">
          <a:xfrm>
            <a:off x="2554288" y="4086225"/>
            <a:ext cx="122237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1" name="Line 81"/>
          <p:cNvSpPr>
            <a:spLocks noChangeShapeType="1"/>
          </p:cNvSpPr>
          <p:nvPr/>
        </p:nvSpPr>
        <p:spPr bwMode="auto">
          <a:xfrm>
            <a:off x="2614613" y="4035425"/>
            <a:ext cx="1587" cy="1031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2" name="Line 82"/>
          <p:cNvSpPr>
            <a:spLocks noChangeShapeType="1"/>
          </p:cNvSpPr>
          <p:nvPr/>
        </p:nvSpPr>
        <p:spPr bwMode="auto">
          <a:xfrm>
            <a:off x="2890838" y="4576763"/>
            <a:ext cx="122237" cy="15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3" name="Line 83"/>
          <p:cNvSpPr>
            <a:spLocks noChangeShapeType="1"/>
          </p:cNvSpPr>
          <p:nvPr/>
        </p:nvSpPr>
        <p:spPr bwMode="auto">
          <a:xfrm>
            <a:off x="2952750" y="4524375"/>
            <a:ext cx="1588" cy="1031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4" name="Line 84"/>
          <p:cNvSpPr>
            <a:spLocks noChangeShapeType="1"/>
          </p:cNvSpPr>
          <p:nvPr/>
        </p:nvSpPr>
        <p:spPr bwMode="auto">
          <a:xfrm>
            <a:off x="3275013" y="4924425"/>
            <a:ext cx="122237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5" name="Line 85"/>
          <p:cNvSpPr>
            <a:spLocks noChangeShapeType="1"/>
          </p:cNvSpPr>
          <p:nvPr/>
        </p:nvSpPr>
        <p:spPr bwMode="auto">
          <a:xfrm>
            <a:off x="3335338" y="4872038"/>
            <a:ext cx="1587" cy="1031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6" name="Line 86"/>
          <p:cNvSpPr>
            <a:spLocks noChangeShapeType="1"/>
          </p:cNvSpPr>
          <p:nvPr/>
        </p:nvSpPr>
        <p:spPr bwMode="auto">
          <a:xfrm>
            <a:off x="3765550" y="5156200"/>
            <a:ext cx="122238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7" name="Line 87"/>
          <p:cNvSpPr>
            <a:spLocks noChangeShapeType="1"/>
          </p:cNvSpPr>
          <p:nvPr/>
        </p:nvSpPr>
        <p:spPr bwMode="auto">
          <a:xfrm>
            <a:off x="3827463" y="5103813"/>
            <a:ext cx="1587" cy="1031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8" name="Line 88"/>
          <p:cNvSpPr>
            <a:spLocks noChangeShapeType="1"/>
          </p:cNvSpPr>
          <p:nvPr/>
        </p:nvSpPr>
        <p:spPr bwMode="auto">
          <a:xfrm>
            <a:off x="4394200" y="5297488"/>
            <a:ext cx="122238" cy="15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9" name="Line 89"/>
          <p:cNvSpPr>
            <a:spLocks noChangeShapeType="1"/>
          </p:cNvSpPr>
          <p:nvPr/>
        </p:nvSpPr>
        <p:spPr bwMode="auto">
          <a:xfrm>
            <a:off x="4456113" y="5245100"/>
            <a:ext cx="1587" cy="1031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0" name="Line 90"/>
          <p:cNvSpPr>
            <a:spLocks noChangeShapeType="1"/>
          </p:cNvSpPr>
          <p:nvPr/>
        </p:nvSpPr>
        <p:spPr bwMode="auto">
          <a:xfrm>
            <a:off x="5391150" y="5375275"/>
            <a:ext cx="122238" cy="15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1" name="Line 91"/>
          <p:cNvSpPr>
            <a:spLocks noChangeShapeType="1"/>
          </p:cNvSpPr>
          <p:nvPr/>
        </p:nvSpPr>
        <p:spPr bwMode="auto">
          <a:xfrm>
            <a:off x="5453063" y="5322888"/>
            <a:ext cx="1587" cy="1031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2" name="Line 92"/>
          <p:cNvSpPr>
            <a:spLocks noChangeShapeType="1"/>
          </p:cNvSpPr>
          <p:nvPr/>
        </p:nvSpPr>
        <p:spPr bwMode="auto">
          <a:xfrm>
            <a:off x="1741488" y="1589088"/>
            <a:ext cx="30162" cy="254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3" name="Line 93"/>
          <p:cNvSpPr>
            <a:spLocks noChangeShapeType="1"/>
          </p:cNvSpPr>
          <p:nvPr/>
        </p:nvSpPr>
        <p:spPr bwMode="auto">
          <a:xfrm flipH="1">
            <a:off x="1687513" y="1563688"/>
            <a:ext cx="138112" cy="23812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4" name="Line 94"/>
          <p:cNvSpPr>
            <a:spLocks noChangeShapeType="1"/>
          </p:cNvSpPr>
          <p:nvPr/>
        </p:nvSpPr>
        <p:spPr bwMode="auto">
          <a:xfrm>
            <a:off x="1985963" y="2592388"/>
            <a:ext cx="6191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5" name="Line 95"/>
          <p:cNvSpPr>
            <a:spLocks noChangeShapeType="1"/>
          </p:cNvSpPr>
          <p:nvPr/>
        </p:nvSpPr>
        <p:spPr bwMode="auto">
          <a:xfrm flipH="1">
            <a:off x="1931988" y="2592388"/>
            <a:ext cx="16986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6" name="Line 96"/>
          <p:cNvSpPr>
            <a:spLocks noChangeShapeType="1"/>
          </p:cNvSpPr>
          <p:nvPr/>
        </p:nvSpPr>
        <p:spPr bwMode="auto">
          <a:xfrm>
            <a:off x="2278063" y="3417888"/>
            <a:ext cx="60325" cy="508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7" name="Line 97"/>
          <p:cNvSpPr>
            <a:spLocks noChangeShapeType="1"/>
          </p:cNvSpPr>
          <p:nvPr/>
        </p:nvSpPr>
        <p:spPr bwMode="auto">
          <a:xfrm flipH="1">
            <a:off x="2224088" y="3417888"/>
            <a:ext cx="168275" cy="508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" name="Line 98"/>
          <p:cNvSpPr>
            <a:spLocks noChangeShapeType="1"/>
          </p:cNvSpPr>
          <p:nvPr/>
        </p:nvSpPr>
        <p:spPr bwMode="auto">
          <a:xfrm>
            <a:off x="2584450" y="4060825"/>
            <a:ext cx="61913" cy="523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" name="Line 99"/>
          <p:cNvSpPr>
            <a:spLocks noChangeShapeType="1"/>
          </p:cNvSpPr>
          <p:nvPr/>
        </p:nvSpPr>
        <p:spPr bwMode="auto">
          <a:xfrm flipH="1">
            <a:off x="2530475" y="4060825"/>
            <a:ext cx="169863" cy="523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" name="Line 100"/>
          <p:cNvSpPr>
            <a:spLocks noChangeShapeType="1"/>
          </p:cNvSpPr>
          <p:nvPr/>
        </p:nvSpPr>
        <p:spPr bwMode="auto">
          <a:xfrm>
            <a:off x="2922588" y="4549775"/>
            <a:ext cx="60325" cy="523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" name="Line 101"/>
          <p:cNvSpPr>
            <a:spLocks noChangeShapeType="1"/>
          </p:cNvSpPr>
          <p:nvPr/>
        </p:nvSpPr>
        <p:spPr bwMode="auto">
          <a:xfrm flipH="1">
            <a:off x="2868613" y="4549775"/>
            <a:ext cx="168275" cy="52388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" name="Line 102"/>
          <p:cNvSpPr>
            <a:spLocks noChangeShapeType="1"/>
          </p:cNvSpPr>
          <p:nvPr/>
        </p:nvSpPr>
        <p:spPr bwMode="auto">
          <a:xfrm>
            <a:off x="3305175" y="4897438"/>
            <a:ext cx="61913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" name="Line 103"/>
          <p:cNvSpPr>
            <a:spLocks noChangeShapeType="1"/>
          </p:cNvSpPr>
          <p:nvPr/>
        </p:nvSpPr>
        <p:spPr bwMode="auto">
          <a:xfrm flipH="1">
            <a:off x="3251200" y="4897438"/>
            <a:ext cx="169863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" name="Line 104"/>
          <p:cNvSpPr>
            <a:spLocks noChangeShapeType="1"/>
          </p:cNvSpPr>
          <p:nvPr/>
        </p:nvSpPr>
        <p:spPr bwMode="auto">
          <a:xfrm>
            <a:off x="3795713" y="5129213"/>
            <a:ext cx="6191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5" name="Line 105"/>
          <p:cNvSpPr>
            <a:spLocks noChangeShapeType="1"/>
          </p:cNvSpPr>
          <p:nvPr/>
        </p:nvSpPr>
        <p:spPr bwMode="auto">
          <a:xfrm flipH="1">
            <a:off x="3741738" y="5129213"/>
            <a:ext cx="16986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" name="Line 106"/>
          <p:cNvSpPr>
            <a:spLocks noChangeShapeType="1"/>
          </p:cNvSpPr>
          <p:nvPr/>
        </p:nvSpPr>
        <p:spPr bwMode="auto">
          <a:xfrm>
            <a:off x="4424363" y="5272088"/>
            <a:ext cx="61912" cy="508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7" name="Line 107"/>
          <p:cNvSpPr>
            <a:spLocks noChangeShapeType="1"/>
          </p:cNvSpPr>
          <p:nvPr/>
        </p:nvSpPr>
        <p:spPr bwMode="auto">
          <a:xfrm flipH="1">
            <a:off x="4370388" y="5272088"/>
            <a:ext cx="169862" cy="50800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8" name="Line 108"/>
          <p:cNvSpPr>
            <a:spLocks noChangeShapeType="1"/>
          </p:cNvSpPr>
          <p:nvPr/>
        </p:nvSpPr>
        <p:spPr bwMode="auto">
          <a:xfrm>
            <a:off x="5421313" y="5348288"/>
            <a:ext cx="6191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9" name="Line 109"/>
          <p:cNvSpPr>
            <a:spLocks noChangeShapeType="1"/>
          </p:cNvSpPr>
          <p:nvPr/>
        </p:nvSpPr>
        <p:spPr bwMode="auto">
          <a:xfrm flipH="1">
            <a:off x="5367338" y="5348288"/>
            <a:ext cx="169862" cy="52387"/>
          </a:xfrm>
          <a:prstGeom prst="line">
            <a:avLst/>
          </a:prstGeom>
          <a:noFill/>
          <a:ln w="15840">
            <a:solidFill>
              <a:srgbClr val="00BFB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10" name="Text Box 110"/>
          <p:cNvSpPr txBox="1">
            <a:spLocks noChangeArrowheads="1"/>
          </p:cNvSpPr>
          <p:nvPr/>
        </p:nvSpPr>
        <p:spPr bwMode="auto">
          <a:xfrm>
            <a:off x="4411663" y="6356350"/>
            <a:ext cx="5349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|y-x|</a:t>
            </a:r>
          </a:p>
        </p:txBody>
      </p:sp>
      <p:sp>
        <p:nvSpPr>
          <p:cNvPr id="4211" name="Text Box 111"/>
          <p:cNvSpPr txBox="1">
            <a:spLocks noChangeArrowheads="1"/>
          </p:cNvSpPr>
          <p:nvPr/>
        </p:nvSpPr>
        <p:spPr bwMode="auto">
          <a:xfrm>
            <a:off x="395288" y="3697288"/>
            <a:ext cx="787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</a:t>
            </a:r>
            <a:r>
              <a:rPr lang="en-US" sz="1600" baseline="-25000">
                <a:solidFill>
                  <a:srgbClr val="000000"/>
                </a:solidFill>
              </a:rPr>
              <a:t>c</a:t>
            </a:r>
            <a:r>
              <a:rPr lang="en-US" sz="1600">
                <a:solidFill>
                  <a:srgbClr val="000000"/>
                </a:solidFill>
              </a:rPr>
              <a:t>(|y-x|)</a:t>
            </a:r>
          </a:p>
        </p:txBody>
      </p:sp>
      <p:graphicFrame>
        <p:nvGraphicFramePr>
          <p:cNvPr id="4098" name="Object 112"/>
          <p:cNvGraphicFramePr>
            <a:graphicFrameLocks noChangeAspect="1"/>
          </p:cNvGraphicFramePr>
          <p:nvPr/>
        </p:nvGraphicFramePr>
        <p:xfrm>
          <a:off x="4149725" y="3879850"/>
          <a:ext cx="3159125" cy="465138"/>
        </p:xfrm>
        <a:graphic>
          <a:graphicData uri="http://schemas.openxmlformats.org/presentationml/2006/ole">
            <p:oleObj spid="_x0000_s4098" r:id="rId4" imgW="1664640" imgH="227520" progId="Equation.3">
              <p:embed/>
            </p:oleObj>
          </a:graphicData>
        </a:graphic>
      </p:graphicFrame>
      <p:graphicFrame>
        <p:nvGraphicFramePr>
          <p:cNvPr id="4099" name="Object 113"/>
          <p:cNvGraphicFramePr>
            <a:graphicFrameLocks noChangeAspect="1"/>
          </p:cNvGraphicFramePr>
          <p:nvPr/>
        </p:nvGraphicFramePr>
        <p:xfrm>
          <a:off x="2616200" y="1808163"/>
          <a:ext cx="5408613" cy="1390650"/>
        </p:xfrm>
        <a:graphic>
          <a:graphicData uri="http://schemas.openxmlformats.org/presentationml/2006/ole">
            <p:oleObj spid="_x0000_s4099" r:id="rId5" imgW="2226960" imgH="645120" progId="Equation.3">
              <p:embed/>
            </p:oleObj>
          </a:graphicData>
        </a:graphic>
      </p:graphicFrame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E2A37-7AC7-4B29-BDDA-6D4958B4D2FF}" type="slidenum">
              <a:rPr lang="en-US"/>
              <a:pPr>
                <a:defRPr/>
              </a:pPr>
              <a:t>29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**Outline</a:t>
            </a:r>
            <a:endParaRPr lang="en-US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error rate of digital network coding for non-channel-coded 4-FSK in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1CB5-78FE-449B-AF97-EEA7D5C23FFC}" type="slidenum">
              <a:rPr lang="en-US"/>
              <a:pPr>
                <a:defRPr/>
              </a:pPr>
              <a:t>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FSK-Specific Parameters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h = {scalar}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modulation index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h=1 is orthogonal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csi_flag = {integer scalar}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0 = coherent (only available when h=1)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 = noncoherent w/ perfect amplitudes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2 = noncoherent without amplitude estimates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	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365CA-DFB6-48A7-9DB6-1FDC27B2C895}" type="slidenum">
              <a:rPr lang="en-US"/>
              <a:pPr>
                <a:defRPr/>
              </a:pPr>
              <a:t>30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Specifying the Channel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channel = {‘AWGN’, ‘Rayleigh’, ‘block’}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‘Rayleigh’ is “fully-interleaved” Rayleigh fading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‘block’ is for coded simulation type only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blocks_per_frame = {scalar integer}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For block channel only.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Number of independent blocks per frame.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Block length is framesize/blocks_per_frame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bicm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0 do not interleave bits prior to modulation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1 interleave bits prior to modulation (default)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2 interleave and perform iterative demodulation/decoding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This option is irrelevant unless a channel code is used</a:t>
            </a:r>
            <a:br>
              <a:rPr lang="en-US" sz="1600" smtClean="0"/>
            </a:br>
            <a:endParaRPr lang="en-US" sz="1600" smtClean="0"/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>
                <a:latin typeface="Times New Roman" pitchFamily="18" charset="0"/>
              </a:rPr>
              <a:t>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6D7A3-DC90-4939-828D-D86DDB7D7FC6}" type="slidenum">
              <a:rPr lang="en-US"/>
              <a:pPr>
                <a:defRPr/>
              </a:pPr>
              <a:t>31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Exercises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Create and run the following simulations: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BPSK in AWGN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64QAM with gray labeling in AWGN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64QAM with gray labeling in Rayleigh fading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Choices that need to be made?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Framesize?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Save_rate?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Min_BER?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Min_frame_errors?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Demod_type?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Plot all the results on the same figure.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56CF5-F28F-46A4-829D-CF1AA2A42296}" type="slidenum">
              <a:rPr lang="en-US"/>
              <a:pPr>
                <a:defRPr/>
              </a:pPr>
              <a:t>32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uncoded BPSK and QAM in AWGN and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*Specify a custom eIRA LDPC parity check matrix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modulation constrained capacity of BPSK and QAM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F8BB1-7C52-494E-A609-D39CD8624DF1}" type="slidenum">
              <a:rPr lang="en-US"/>
              <a:pPr>
                <a:defRPr/>
              </a:pPr>
              <a:t>33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Coded Systems:</a:t>
            </a:r>
            <a:br>
              <a:rPr lang="en-US" sz="3600" smtClean="0"/>
            </a:br>
            <a:r>
              <a:rPr lang="en-US" sz="3600" smtClean="0"/>
              <a:t>Code Configuration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Only for </a:t>
            </a:r>
            <a:r>
              <a:rPr lang="en-US" dirty="0" err="1" smtClean="0"/>
              <a:t>sim_param</a:t>
            </a:r>
            <a:r>
              <a:rPr lang="en-US" dirty="0" smtClean="0"/>
              <a:t>(record).</a:t>
            </a:r>
            <a:r>
              <a:rPr lang="en-US" dirty="0" err="1" smtClean="0"/>
              <a:t>sim_type</a:t>
            </a:r>
            <a:r>
              <a:rPr lang="en-US" dirty="0" smtClean="0"/>
              <a:t> = ‘coded’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err="1" smtClean="0">
                <a:solidFill>
                  <a:srgbClr val="FF0000"/>
                </a:solidFill>
              </a:rPr>
              <a:t>sim_param</a:t>
            </a:r>
            <a:r>
              <a:rPr lang="en-US" dirty="0" smtClean="0">
                <a:solidFill>
                  <a:srgbClr val="FF0000"/>
                </a:solidFill>
              </a:rPr>
              <a:t>(record).</a:t>
            </a:r>
            <a:r>
              <a:rPr lang="en-US" dirty="0" err="1" smtClean="0">
                <a:solidFill>
                  <a:srgbClr val="FF0000"/>
                </a:solidFill>
              </a:rPr>
              <a:t>code_configuration</a:t>
            </a:r>
            <a:r>
              <a:rPr lang="en-US" dirty="0" smtClean="0">
                <a:solidFill>
                  <a:srgbClr val="FF0000"/>
                </a:solidFill>
              </a:rPr>
              <a:t> = {scalar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0 = </a:t>
            </a:r>
            <a:r>
              <a:rPr lang="en-US" dirty="0" err="1" smtClean="0"/>
              <a:t>Convolutional</a:t>
            </a: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1 = binary turbo code (PCCC)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2 = LDPC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3 = HSDPA turbo code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4 = UMTS turbo code with rate matching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5 = </a:t>
            </a:r>
            <a:r>
              <a:rPr lang="en-US" dirty="0" err="1" smtClean="0"/>
              <a:t>WiMAX</a:t>
            </a:r>
            <a:r>
              <a:rPr lang="en-US" dirty="0" smtClean="0"/>
              <a:t> </a:t>
            </a:r>
            <a:r>
              <a:rPr lang="en-US" dirty="0" err="1" smtClean="0"/>
              <a:t>duobinary</a:t>
            </a:r>
            <a:r>
              <a:rPr lang="en-US" dirty="0" smtClean="0"/>
              <a:t> </a:t>
            </a:r>
            <a:r>
              <a:rPr lang="en-US" dirty="0" err="1" smtClean="0"/>
              <a:t>tailbiting</a:t>
            </a:r>
            <a:r>
              <a:rPr lang="en-US" dirty="0" smtClean="0"/>
              <a:t> turbo code (CTC)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6 = DVB-RCS </a:t>
            </a:r>
            <a:r>
              <a:rPr lang="en-US" dirty="0" err="1" smtClean="0"/>
              <a:t>duobinary</a:t>
            </a:r>
            <a:r>
              <a:rPr lang="en-US" dirty="0" smtClean="0"/>
              <a:t> </a:t>
            </a:r>
            <a:r>
              <a:rPr lang="en-US" dirty="0" err="1" smtClean="0"/>
              <a:t>tailbiting</a:t>
            </a:r>
            <a:r>
              <a:rPr lang="en-US" dirty="0" smtClean="0"/>
              <a:t> turbo code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70401-A99A-4E56-8DEC-ABC73E1E8650}" type="slidenum">
              <a:rPr lang="en-US"/>
              <a:pPr>
                <a:defRPr/>
              </a:pPr>
              <a:t>34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Convolutional Codes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16255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Only rate 1/n mother codes supported.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Can puncture to higher rate.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Code is always terminated by a tail.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Can puncture out the tail.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g1 = {binary matrix}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Example: (133,171) code from Proakis</a:t>
            </a:r>
          </a:p>
          <a:p>
            <a:pPr marL="1546225" lvl="3" indent="-174625" eaLnBrk="1" hangingPunct="1"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g1 = [1 0 1 1 0 1 1</a:t>
            </a:r>
          </a:p>
          <a:p>
            <a:pPr marL="1546225" lvl="3" indent="-174625" eaLnBrk="1" hangingPunct="1"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             1 1 1 1 0 0 1];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Constraint length = number of columns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Rate 1/n where n is number of rows.</a:t>
            </a:r>
          </a:p>
          <a:p>
            <a:pPr marL="688975" lvl="1" indent="-231775" eaLnBrk="1" hangingPunct="1"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nsc_flag1 = {scalar integer}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0 for RSC</a:t>
            </a:r>
          </a:p>
          <a:p>
            <a:pPr marL="1089025" lvl="2" indent="-174625" eaLnBrk="1" hangingPunct="1"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1 for NSC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Can handle cyclic block codes as a rate 1 terminated RSC code</a:t>
            </a:r>
          </a:p>
          <a:p>
            <a:pPr marL="1089025" lvl="2" indent="-174625" eaLnBrk="1" hangingPunct="1">
              <a:spcBef>
                <a:spcPts val="5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5C6E5-BBEE-42B3-8311-74B6F5CC9233}" type="slidenum">
              <a:rPr lang="en-US"/>
              <a:pPr>
                <a:defRPr/>
              </a:pPr>
              <a:t>35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Convolutional Codes: </a:t>
            </a:r>
            <a:br>
              <a:rPr lang="en-US" sz="3600" smtClean="0"/>
            </a:br>
            <a:r>
              <a:rPr lang="en-US" sz="3600" smtClean="0"/>
              <a:t>Decoding Algorithms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sim_param(record).decoder_type = {integer scalar}</a:t>
            </a:r>
          </a:p>
          <a:p>
            <a:pPr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	  negative value for Viterbi algorithm</a:t>
            </a:r>
          </a:p>
          <a:p>
            <a:pPr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0 = log-MAP (approximated linearly)</a:t>
            </a:r>
          </a:p>
          <a:p>
            <a:pPr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 = max-log-MAP</a:t>
            </a:r>
          </a:p>
          <a:p>
            <a:pPr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2 = constant-log-MAP</a:t>
            </a:r>
          </a:p>
          <a:p>
            <a:pPr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3 and 4 other implementations of log-MAP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Decodes over entire trellis (no sliding window traceback)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FA1B7-7550-4CB0-BDC4-D6BA992D2983}" type="slidenum">
              <a:rPr lang="en-US"/>
              <a:pPr>
                <a:defRPr/>
              </a:pPr>
              <a:t>36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Punctured Convolutional Codes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pun_pattern1 = {binary matrix}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Puncturing pattern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 rows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arbitrary number of columns (depends on puncture period)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 means keep bit, 0 puncture it.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greater than 1 is number of times to repeat bit.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tail_pattern1 = {binary matrix}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tail can have its own puncturing pattern.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E9B8C-8BF4-47CD-AAF5-7FD6A6575F9A}" type="slidenum">
              <a:rPr lang="en-US"/>
              <a:pPr>
                <a:defRPr/>
              </a:pPr>
              <a:t>37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Turbo Codes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Parameters for first constituent code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g1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nsc_flag1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pun_pattern1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tail_pattern1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Parameters for second constituent code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g2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nsc_flag2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pun_pattern2</a:t>
            </a:r>
          </a:p>
          <a:p>
            <a:pPr marL="1089025" lvl="2" indent="-174625" eaLnBrk="1" hangingPunct="1">
              <a:buClr>
                <a:srgbClr val="FF0000"/>
              </a:buClr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tail_pattern2</a:t>
            </a:r>
          </a:p>
          <a:p>
            <a:pPr marL="1089025" lvl="2" indent="-1746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C5F97-5FD2-470E-9DC5-5EAD2AB4AD88}" type="slidenum">
              <a:rPr lang="en-US"/>
              <a:pPr>
                <a:defRPr/>
              </a:pPr>
              <a:t>38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Turbo Codes (cont’d)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392738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code_interleaver = {string}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A string containing the command used to generate the interleaver.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Examples include: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“CreateUmtsInterleaver(5114)” % UMTS interleaver.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“CreateLTEInterleaver(6144)” % LTS interleaver.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“CreateCCSDSInterleaver(8920)” % CCSDS interleaver.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“randperm(40)-1” % a random interleaver of length 40.</a:t>
            </a:r>
          </a:p>
          <a:p>
            <a:pPr marL="1546225" lvl="3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Can replace above lengths with other valid lengths.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decoder_type = {integer scalar} 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Same options as for convolutional codes (except no Viterbi allowed).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max_iterations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Number of decoder iterations.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Decoder will automatically halt once codeword is correct.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plot_iterations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Which iterations to plot, in addition to max_iterations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1089025" lvl="2" indent="-17462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0E5AB-A555-4149-B188-6A4A8034E14F}" type="slidenum">
              <a:rPr lang="en-US"/>
              <a:pPr>
                <a:defRPr/>
              </a:pPr>
              <a:t>39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What is CML?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is an open source toolbox for simulating capacity approaching codes in MATLAB. 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Available for free at the </a:t>
            </a:r>
            <a:r>
              <a:rPr lang="en-US" b="1" smtClean="0">
                <a:solidFill>
                  <a:srgbClr val="003366"/>
                </a:solidFill>
              </a:rPr>
              <a:t>Iterative Solutions</a:t>
            </a:r>
            <a:r>
              <a:rPr lang="en-US" smtClean="0"/>
              <a:t> website: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www.iterativesolutions.com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Runs in MATLAB, but uses c-mex for efficiency.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First release was in Oct. 2005.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Used code that has been developed since 1996.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904875" cy="90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31A0C-CB2C-4700-A37C-246A5EEF4F43}" type="slidenum">
              <a:rPr lang="en-US"/>
              <a:pPr>
                <a:defRPr/>
              </a:pPr>
              <a:t>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UMTS Rate Matching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framesize = {integer 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of data bits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code_bits_per_frame = {integer scalar}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of code bits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When code_configuration = 4, automatically determines rate matching parameters according to UMTS (25.212)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8B15A-6B7B-4750-AC71-0945AA93930A}" type="slidenum">
              <a:rPr lang="en-US"/>
              <a:pPr>
                <a:defRPr/>
              </a:pPr>
              <a:t>40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HSDPA Specific Parameters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513715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N_IR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Size of the virtual IR buffer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X_set = {integer vector}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Sequence of redundancy versions (one value per ARQ transmission)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P = {integer scalar}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Number of physical channels per turbo codeword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Examples from HSET-6 TS 25.101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N_IR = 9600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QPSK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framesize = 6438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X_set = [0 2 5 6]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P = 5 (i.e. 10 physical channels used for 2 turbo codewords)  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16-QAM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framesze = 9377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X_set = [6 2 1 5]</a:t>
            </a:r>
          </a:p>
          <a:p>
            <a:pPr marL="1089025" lvl="2" indent="-17462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P = 4 (i.e. 8 physical channels used for 2 turbo codewords)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4DB17-E5E8-47A2-9048-BFB18A48D77D}" type="slidenum">
              <a:rPr lang="en-US"/>
              <a:pPr>
                <a:defRPr/>
              </a:pPr>
              <a:t>41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LDPC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parity_check_matrix = {string}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 string used to generate the parity check matrix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decoder_type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0 Sum-product (default)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1 Min-sum 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2 Approximate-min-star</a:t>
            </a:r>
          </a:p>
          <a:p>
            <a:pPr marL="688975" lvl="1" indent="-231775" eaLnBrk="1" hangingPunct="1"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max_iterations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Number of decoder iterations.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Decoder will automatically halt once codeword is correct.</a:t>
            </a:r>
          </a:p>
          <a:p>
            <a:pPr marL="688975" lvl="1" indent="-231775" eaLnBrk="1" hangingPunct="1">
              <a:buClr>
                <a:srgbClr val="0000FF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0000FF"/>
                </a:solidFill>
              </a:rPr>
              <a:t>plot_iterations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Which iterations to plot, in addition to max_iterations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E01F3-018A-4D18-B0CC-D2002924A76B}" type="slidenum">
              <a:rPr lang="en-US"/>
              <a:pPr>
                <a:defRPr/>
              </a:pPr>
              <a:t>42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**LDPC</a:t>
            </a:r>
            <a:endParaRPr lang="en-US" dirty="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23862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</a:p>
          <a:p>
            <a:pPr marL="1466850" lvl="1" indent="-5524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Several methods available</a:t>
            </a:r>
          </a:p>
          <a:p>
            <a:pPr marL="2266950" lvl="2" indent="-4381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DVB-S2 type via CML function '</a:t>
            </a:r>
            <a:r>
              <a:rPr lang="en-US" sz="1800" smtClean="0">
                <a:solidFill>
                  <a:srgbClr val="0000FF"/>
                </a:solidFill>
              </a:rPr>
              <a:t>InitializeDVBS2()</a:t>
            </a:r>
            <a:r>
              <a:rPr lang="en-US" sz="1800" smtClean="0"/>
              <a:t>'</a:t>
            </a:r>
          </a:p>
          <a:p>
            <a:pPr marL="2266950" lvl="2" indent="-4381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Flat-text </a:t>
            </a:r>
            <a:r>
              <a:rPr lang="en-US" sz="1800" smtClean="0">
                <a:solidFill>
                  <a:srgbClr val="0000FF"/>
                </a:solidFill>
              </a:rPr>
              <a:t>alist</a:t>
            </a:r>
            <a:r>
              <a:rPr lang="en-US" sz="1800" smtClean="0"/>
              <a:t> file</a:t>
            </a:r>
            <a:r>
              <a:rPr lang="en-US" sz="2200" b="1" smtClean="0"/>
              <a:t> </a:t>
            </a:r>
            <a:r>
              <a:rPr lang="en-US" sz="1800" smtClean="0"/>
              <a:t>[1]</a:t>
            </a:r>
          </a:p>
          <a:p>
            <a:pPr marL="2266950" lvl="2" indent="-4381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CML-native </a:t>
            </a:r>
            <a:r>
              <a:rPr lang="en-US" sz="1800" smtClean="0">
                <a:solidFill>
                  <a:srgbClr val="0000FF"/>
                </a:solidFill>
              </a:rPr>
              <a:t>H_rows, H_cols</a:t>
            </a:r>
            <a:r>
              <a:rPr lang="en-US" sz="1800" smtClean="0"/>
              <a:t> format stored as .mat file</a:t>
            </a:r>
          </a:p>
          <a:p>
            <a:pPr marL="2266950" lvl="2" indent="-438150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1466850" lvl="1" indent="-552450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All parity check matrix data files must be stored in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&lt;CMLROOT&gt;/data/ldpc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Example: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 &lt;CMLROOT&gt;/data/ldpc/</a:t>
            </a:r>
            <a:r>
              <a:rPr lang="en-US" smtClean="0">
                <a:solidFill>
                  <a:srgbClr val="0000FF"/>
                </a:solidFill>
              </a:rPr>
              <a:t>test_ldpc_hmat.alist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744538" y="5818188"/>
            <a:ext cx="7713662" cy="30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[1] </a:t>
            </a:r>
            <a:r>
              <a:rPr lang="en-US" sz="1400">
                <a:solidFill>
                  <a:srgbClr val="CCCCFF"/>
                </a:solidFill>
                <a:hlinkClick r:id="rId3"/>
              </a:rPr>
              <a:t> http://www.inference.phy.cam.ac.uk/mackay/codes/alist.html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6AD65-749D-4DA2-B230-8FCD5EAD7CF6}" type="slidenum">
              <a:rPr lang="en-US"/>
              <a:pPr>
                <a:defRPr/>
              </a:pPr>
              <a:t>43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**LDPC</a:t>
            </a:r>
            <a:endParaRPr lang="en-US" dirty="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4505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Function InitializeDVBS2()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Generates parity check matrix conforming to DVB-S2 standard</a:t>
            </a:r>
            <a:br>
              <a:rPr lang="en-US" smtClean="0"/>
            </a:br>
            <a:endParaRPr lang="en-US" smtClean="0"/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Example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Scenario:  LdpcHmat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Record: 1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0B5A4-88F5-4EF3-BC32-940F75B42436}" type="slidenum">
              <a:rPr lang="en-US"/>
              <a:pPr>
                <a:defRPr/>
              </a:pPr>
              <a:t>44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**LDPC</a:t>
            </a:r>
            <a:endParaRPr lang="en-US" dirty="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6351588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File-based specification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Consider an eIRA LDPC code having rate K/N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parity check matrix has form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User-specified parity check matrices define the N-K x K sub-matrix denoted by (1)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0063" y="3008313"/>
            <a:ext cx="5486400" cy="2332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CE56A-AA20-4ABB-AF24-3E37B6B1CD77}" type="slidenum">
              <a:rPr lang="en-US"/>
              <a:pPr>
                <a:defRPr/>
              </a:pPr>
              <a:t>45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**LDPC</a:t>
            </a:r>
            <a:endParaRPr lang="en-US" dirty="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6462713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H_rows, H_cols format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Parity check matrix stored as .mat file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File contains two variables, H_rows and H_cols</a:t>
            </a:r>
          </a:p>
          <a:p>
            <a:pPr marL="2270125" lvl="2" indent="-441325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H_rows: </a:t>
            </a:r>
            <a:r>
              <a:rPr lang="en-US" sz="1800" smtClean="0">
                <a:solidFill>
                  <a:srgbClr val="FF0000"/>
                </a:solidFill>
              </a:rPr>
              <a:t> N-K x R</a:t>
            </a:r>
            <a:r>
              <a:rPr lang="en-US" sz="1800" smtClean="0"/>
              <a:t> double matrix</a:t>
            </a:r>
          </a:p>
          <a:p>
            <a:pPr marL="2270125" lvl="2" indent="-441325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H_cols: </a:t>
            </a:r>
            <a:r>
              <a:rPr lang="en-US" sz="1800" smtClean="0">
                <a:solidFill>
                  <a:srgbClr val="FF0000"/>
                </a:solidFill>
              </a:rPr>
              <a:t>K x C</a:t>
            </a:r>
            <a:r>
              <a:rPr lang="en-US" sz="1800" smtClean="0"/>
              <a:t> double matrix</a:t>
            </a:r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                        </a:t>
            </a:r>
            <a:r>
              <a:rPr lang="en-US" sz="1800" smtClean="0"/>
              <a:t>where </a:t>
            </a:r>
            <a:r>
              <a:rPr lang="en-US" sz="1800" smtClean="0">
                <a:solidFill>
                  <a:srgbClr val="FF0000"/>
                </a:solidFill>
              </a:rPr>
              <a:t>R</a:t>
            </a:r>
            <a:r>
              <a:rPr lang="en-US" sz="1800" smtClean="0"/>
              <a:t> denotes the maximum weight of all rows and</a:t>
            </a:r>
            <a:br>
              <a:rPr lang="en-US" sz="1800" smtClean="0"/>
            </a:br>
            <a:r>
              <a:rPr lang="en-US" sz="1800" smtClean="0"/>
              <a:t>	                         </a:t>
            </a:r>
            <a:r>
              <a:rPr lang="en-US" sz="1800" smtClean="0">
                <a:solidFill>
                  <a:srgbClr val="FF0000"/>
                </a:solidFill>
              </a:rPr>
              <a:t>C</a:t>
            </a:r>
            <a:r>
              <a:rPr lang="en-US" sz="1800" smtClean="0"/>
              <a:t> denotes the maximum weight of all columns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First dimension of H_rows and H_cols denotes a particular parity check matrix row or column, respectively.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Each entry of H_rows and H_cols denotes the location of a “1” for row or column specified by the first dimension with entry “0” denoting the absence of a “1”.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F982C-EA48-4DC6-93EA-3702FB58CB7D}" type="slidenum">
              <a:rPr lang="en-US"/>
              <a:pPr>
                <a:defRPr/>
              </a:pPr>
              <a:t>46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**LDPC</a:t>
            </a:r>
            <a:endParaRPr lang="en-US" dirty="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23862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H_rows, H_cols format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Trivial Example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850" y="2700338"/>
            <a:ext cx="6400800" cy="327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DE1CD-0716-4942-B8B9-A0A123116C8A}" type="slidenum">
              <a:rPr lang="en-US"/>
              <a:pPr>
                <a:defRPr/>
              </a:pPr>
              <a:t>47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**LDPC</a:t>
            </a:r>
            <a:endParaRPr lang="en-US" dirty="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748213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alist format</a:t>
            </a:r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Parity check matrix stored as .alist file in</a:t>
            </a:r>
          </a:p>
          <a:p>
            <a:pPr marL="2270125" lvl="2" indent="-441325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&lt;CMLROOT&gt;/data/ldpc</a:t>
            </a:r>
            <a:br>
              <a:rPr lang="en-US" sz="1800" smtClean="0"/>
            </a:br>
            <a:endParaRPr lang="en-US" sz="1800" smtClean="0"/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Parity check matrix must obey eIRA constraint</a:t>
            </a:r>
            <a:br>
              <a:rPr lang="en-US" smtClean="0"/>
            </a:br>
            <a:endParaRPr lang="en-US" smtClean="0"/>
          </a:p>
          <a:p>
            <a:pPr marL="1468438" lvl="1" indent="-55403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a full description of the alist format, see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CCCCFF"/>
                </a:solidFill>
                <a:hlinkClick r:id="rId3"/>
              </a:rPr>
              <a:t>http://www.inference.phy.cam.ac.uk/mackay/codes/alist.html</a:t>
            </a:r>
          </a:p>
          <a:p>
            <a:pPr marL="1468438" lvl="1" indent="-554038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96965-2E2B-49E7-9781-6F40018CE01E}" type="slidenum">
              <a:rPr lang="en-US"/>
              <a:pPr>
                <a:defRPr/>
              </a:pPr>
              <a:t>48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**LDPC</a:t>
            </a:r>
            <a:endParaRPr lang="en-US" dirty="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76567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Specifying a Parity Check Matrix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Examples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Scenario: LdpcHmat</a:t>
            </a:r>
          </a:p>
          <a:p>
            <a:pPr marL="2211388" lvl="1" indent="-83978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 1: InitializeDVBS2()</a:t>
            </a:r>
            <a:br>
              <a:rPr lang="en-US" smtClean="0"/>
            </a:br>
            <a:endParaRPr lang="en-US" smtClean="0"/>
          </a:p>
          <a:p>
            <a:pPr marL="2211388" lvl="1" indent="-83978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 2: alist</a:t>
            </a:r>
          </a:p>
          <a:p>
            <a:pPr marL="2271713" lvl="2" indent="-442913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Data file: </a:t>
            </a:r>
            <a:r>
              <a:rPr lang="en-US" sz="1800" smtClean="0">
                <a:solidFill>
                  <a:srgbClr val="FF0000"/>
                </a:solidFill>
              </a:rPr>
              <a:t>&lt;CMLROOT&gt;/data/ldpc/</a:t>
            </a:r>
            <a:r>
              <a:rPr lang="en-US" sz="1800" smtClean="0">
                <a:solidFill>
                  <a:srgbClr val="0000FF"/>
                </a:solidFill>
              </a:rPr>
              <a:t>test_ldpc_hmat.alist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2211388" lvl="1" indent="-839788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 3: H_rows, H_cols</a:t>
            </a:r>
          </a:p>
          <a:p>
            <a:pPr marL="2271713" lvl="2" indent="-442913" eaLnBrk="1" hangingPunct="1"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Data file: </a:t>
            </a:r>
            <a:r>
              <a:rPr lang="en-US" sz="1800" smtClean="0">
                <a:solidFill>
                  <a:srgbClr val="FF0000"/>
                </a:solidFill>
              </a:rPr>
              <a:t>&lt;CMLROOT&gt;/data/ldpc/</a:t>
            </a:r>
            <a:r>
              <a:rPr lang="en-US" sz="1800" smtClean="0">
                <a:solidFill>
                  <a:srgbClr val="0000FF"/>
                </a:solidFill>
              </a:rPr>
              <a:t>test_ldpc_hmat.mat</a:t>
            </a:r>
          </a:p>
          <a:p>
            <a:pPr marL="2271713" lvl="2" indent="-442913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>
              <a:solidFill>
                <a:srgbClr val="0000FF"/>
              </a:solidFill>
            </a:endParaRP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D4413-A5BB-4855-8B4D-DF107E864AD0}" type="slidenum">
              <a:rPr lang="en-US"/>
              <a:pPr>
                <a:defRPr/>
              </a:pPr>
              <a:t>49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Features</a:t>
            </a:r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Simulation of BICM (bit interleaved coded modulation)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Turbo, LDPC, or </a:t>
            </a:r>
            <a:r>
              <a:rPr lang="en-US" sz="1800" dirty="0" err="1" smtClean="0"/>
              <a:t>convolutional</a:t>
            </a:r>
            <a:r>
              <a:rPr lang="en-US" sz="1800" dirty="0" smtClean="0"/>
              <a:t> codes.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User-specified </a:t>
            </a:r>
            <a:r>
              <a:rPr lang="en-US" sz="1800" dirty="0" err="1" smtClean="0"/>
              <a:t>eIRA</a:t>
            </a:r>
            <a:r>
              <a:rPr lang="en-US" sz="1800" dirty="0" smtClean="0"/>
              <a:t> LDPC parity check matrices.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PSK, QAM, FSK modulation.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BICM-ID: Iterative demodulation and decoding.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Generation of </a:t>
            </a:r>
            <a:r>
              <a:rPr lang="en-US" dirty="0" err="1" smtClean="0"/>
              <a:t>ergodic</a:t>
            </a:r>
            <a:r>
              <a:rPr lang="en-US" dirty="0" smtClean="0"/>
              <a:t> capacity curves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BICM/CM constrained modulation.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analysis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Generate LDPC EXIT characteristics for all CML detector types.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Information outage probability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Block fading channels.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err="1" smtClean="0"/>
              <a:t>Blocklength</a:t>
            </a:r>
            <a:r>
              <a:rPr lang="en-US" dirty="0" smtClean="0"/>
              <a:t>-constrained channels (AWGN or fading)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0641F-CE04-43CB-90D4-CEF674CA4AB2}" type="slidenum">
              <a:rPr lang="en-US"/>
              <a:pPr>
                <a:defRPr/>
              </a:pPr>
              <a:t>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Block Fading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For coded simulations, block fading is supported.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Sim_param(record).channel = ‘block’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Sim_param(record).blocks_per_frame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number of independent blocks per frame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Example, HSDPA with independent retransmissions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blocks_per_frame = length(X_set );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E94F5-D637-49D7-BB86-822BC05C5FC6}" type="slidenum">
              <a:rPr lang="en-US"/>
              <a:pPr>
                <a:defRPr/>
              </a:pPr>
              <a:t>50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Exercises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convolutional code with g=(7,5) over AWGN with BPSK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same convolutional code punctured to rate 3/4.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 The UMTS turbo code with 16-QAM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Unpunctured w/ 640 input bits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Punctured to force the rate to be 1/2.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Compare log-MAP and max-log-MAP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HSDPA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HSET-6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Quasi-static block fading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7C6B3-2165-467A-A87C-656B6FD3CE20}" type="slidenum">
              <a:rPr lang="en-US"/>
              <a:pPr>
                <a:defRPr/>
              </a:pPr>
              <a:t>51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uncoded BPSK and QAM in AWGN and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*Specify a custom eIRA LDPC parity check matrix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Determine the modulation constrained capacity of BPSK and QAM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11512-4790-4C9D-8C21-89F464121000}" type="slidenum">
              <a:rPr lang="en-US"/>
              <a:pPr>
                <a:defRPr/>
              </a:pPr>
              <a:t>52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Noisy Channel Coding Theorem</a:t>
            </a:r>
            <a:br>
              <a:rPr lang="en-US" sz="3600" smtClean="0"/>
            </a:br>
            <a:r>
              <a:rPr lang="en-US" sz="3600" smtClean="0"/>
              <a:t>(Shannon 1948)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dirty="0" smtClean="0"/>
              <a:t>Consider a </a:t>
            </a:r>
            <a:r>
              <a:rPr lang="en-US" sz="2000" dirty="0" err="1" smtClean="0"/>
              <a:t>memoryless</a:t>
            </a:r>
            <a:r>
              <a:rPr lang="en-US" sz="2000" dirty="0" smtClean="0"/>
              <a:t> channel with input X and output Y</a:t>
            </a:r>
          </a:p>
          <a:p>
            <a:pPr marL="741363" lvl="1" indent="-231775" eaLnBrk="1" hangingPunct="1"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dirty="0" smtClean="0"/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dirty="0" smtClean="0"/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dirty="0" smtClean="0"/>
          </a:p>
          <a:p>
            <a:pPr marL="741363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The channel is completely characterized by p(</a:t>
            </a:r>
            <a:r>
              <a:rPr lang="en-US" sz="1800" dirty="0" err="1" smtClean="0"/>
              <a:t>x,y</a:t>
            </a:r>
            <a:r>
              <a:rPr lang="en-US" sz="1800" dirty="0" smtClean="0"/>
              <a:t>)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dirty="0" smtClean="0"/>
              <a:t>The </a:t>
            </a:r>
            <a:r>
              <a:rPr lang="en-US" sz="2000" b="1" i="1" dirty="0" smtClean="0">
                <a:solidFill>
                  <a:srgbClr val="0000FF"/>
                </a:solidFill>
              </a:rPr>
              <a:t>capacity</a:t>
            </a:r>
            <a:r>
              <a:rPr lang="en-US" sz="2000" dirty="0" smtClean="0"/>
              <a:t> C of the channel is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dirty="0" smtClean="0"/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dirty="0" smtClean="0"/>
          </a:p>
          <a:p>
            <a:pPr marL="741363" lvl="1" indent="-231775" eaLnBrk="1" hangingPunct="1"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dirty="0" smtClean="0"/>
          </a:p>
          <a:p>
            <a:pPr marL="741363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where </a:t>
            </a:r>
            <a:r>
              <a:rPr lang="en-US" sz="1800" dirty="0" smtClean="0">
                <a:latin typeface="Times New Roman" pitchFamily="18" charset="0"/>
              </a:rPr>
              <a:t>I(X,Y)</a:t>
            </a:r>
            <a:r>
              <a:rPr lang="en-US" sz="1800" dirty="0" smtClean="0"/>
              <a:t> is the (average) </a:t>
            </a:r>
            <a:r>
              <a:rPr lang="en-US" sz="1800" b="1" i="1" dirty="0" smtClean="0">
                <a:solidFill>
                  <a:srgbClr val="0000FF"/>
                </a:solidFill>
              </a:rPr>
              <a:t>mutual information</a:t>
            </a:r>
            <a:r>
              <a:rPr lang="en-US" sz="1800" dirty="0" smtClean="0"/>
              <a:t> between X and Y. 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dirty="0" smtClean="0"/>
              <a:t>The channel capacity is an upper bound on </a:t>
            </a:r>
            <a:r>
              <a:rPr lang="en-US" sz="2000" b="1" i="1" dirty="0" smtClean="0">
                <a:solidFill>
                  <a:srgbClr val="0000FF"/>
                </a:solidFill>
              </a:rPr>
              <a:t>information rate</a:t>
            </a:r>
            <a:r>
              <a:rPr lang="en-US" sz="2000" dirty="0" smtClean="0"/>
              <a:t> r.</a:t>
            </a:r>
          </a:p>
          <a:p>
            <a:pPr marL="741363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There exists a code of rate r &lt; C that achieves reliable communications.</a:t>
            </a:r>
          </a:p>
          <a:p>
            <a:pPr marL="741363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dirty="0" smtClean="0"/>
              <a:t>“Reliable” means an arbitrarily small error probability.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225550" y="3575050"/>
          <a:ext cx="6227763" cy="868363"/>
        </p:xfrm>
        <a:graphic>
          <a:graphicData uri="http://schemas.openxmlformats.org/presentationml/2006/ole">
            <p:oleObj spid="_x0000_s5122" name="Equation" r:id="rId4" imgW="3340080" imgH="457200" progId="Equation.3">
              <p:embed/>
            </p:oleObj>
          </a:graphicData>
        </a:graphic>
      </p:graphicFrame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2743200" y="1981200"/>
            <a:ext cx="738188" cy="6096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2803525" y="1992313"/>
            <a:ext cx="6778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Source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p(x)</a:t>
            </a:r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>
            <a:off x="3481388" y="2286000"/>
            <a:ext cx="785812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4267200" y="1981200"/>
            <a:ext cx="914400" cy="6096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4327525" y="1992313"/>
            <a:ext cx="7778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Channel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p(y|x)</a:t>
            </a:r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5181600" y="2286000"/>
            <a:ext cx="609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Text Box 10"/>
          <p:cNvSpPr txBox="1">
            <a:spLocks noChangeArrowheads="1"/>
          </p:cNvSpPr>
          <p:nvPr/>
        </p:nvSpPr>
        <p:spPr bwMode="auto">
          <a:xfrm>
            <a:off x="3735388" y="1981200"/>
            <a:ext cx="3095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33" name="Text Box 11"/>
          <p:cNvSpPr txBox="1">
            <a:spLocks noChangeArrowheads="1"/>
          </p:cNvSpPr>
          <p:nvPr/>
        </p:nvSpPr>
        <p:spPr bwMode="auto">
          <a:xfrm>
            <a:off x="5335588" y="1981200"/>
            <a:ext cx="3095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5791200" y="1981200"/>
            <a:ext cx="817563" cy="6096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5791200" y="2133600"/>
            <a:ext cx="8159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4C074-9F2C-4DB2-B34E-9DE5865C5CA2}" type="slidenum">
              <a:rPr lang="en-US"/>
              <a:pPr>
                <a:defRPr/>
              </a:pPr>
              <a:t>53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Capacity of the AWGN Channel </a:t>
            </a:r>
            <a:br>
              <a:rPr lang="en-US" sz="3600" smtClean="0"/>
            </a:br>
            <a:r>
              <a:rPr lang="en-US" sz="3600" smtClean="0"/>
              <a:t>with Unconstrained Input</a:t>
            </a: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46685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Consider the one-dimensional AWGN channel </a:t>
            </a:r>
          </a:p>
          <a:p>
            <a:pPr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				</a:t>
            </a:r>
          </a:p>
          <a:p>
            <a:pPr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The capacity is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The X that attains capacity is Gaussian distributed.</a:t>
            </a:r>
          </a:p>
          <a:p>
            <a:pPr lvl="1" indent="-231775" eaLnBrk="1" hangingPunct="1">
              <a:lnSpc>
                <a:spcPct val="90000"/>
              </a:lnSpc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Strictly speaking, Gaussian X is not practical.</a:t>
            </a:r>
          </a:p>
          <a:p>
            <a:pPr lvl="2" indent="-17462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dirty="0" smtClean="0"/>
          </a:p>
          <a:p>
            <a:pPr lvl="1" indent="-23177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963738" y="3830638"/>
          <a:ext cx="3803650" cy="900112"/>
        </p:xfrm>
        <a:graphic>
          <a:graphicData uri="http://schemas.openxmlformats.org/presentationml/2006/ole">
            <p:oleObj spid="_x0000_s6146" name="Equation" r:id="rId4" imgW="1650960" imgH="482400" progId="Equation.3">
              <p:embed/>
            </p:oleObj>
          </a:graphicData>
        </a:graphic>
      </p:graphicFrame>
      <p:grpSp>
        <p:nvGrpSpPr>
          <p:cNvPr id="6151" name="Group 4"/>
          <p:cNvGrpSpPr>
            <a:grpSpLocks/>
          </p:cNvGrpSpPr>
          <p:nvPr/>
        </p:nvGrpSpPr>
        <p:grpSpPr bwMode="auto">
          <a:xfrm>
            <a:off x="3736975" y="2171700"/>
            <a:ext cx="1012825" cy="603250"/>
            <a:chOff x="2354" y="1368"/>
            <a:chExt cx="638" cy="380"/>
          </a:xfrm>
        </p:grpSpPr>
        <p:sp>
          <p:nvSpPr>
            <p:cNvPr id="6158" name="Oval 6"/>
            <p:cNvSpPr>
              <a:spLocks noChangeArrowheads="1"/>
            </p:cNvSpPr>
            <p:nvPr/>
          </p:nvSpPr>
          <p:spPr bwMode="auto">
            <a:xfrm>
              <a:off x="2594" y="1368"/>
              <a:ext cx="158" cy="131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6159" name="Line 9"/>
            <p:cNvSpPr>
              <a:spLocks noChangeShapeType="1"/>
            </p:cNvSpPr>
            <p:nvPr/>
          </p:nvSpPr>
          <p:spPr bwMode="auto">
            <a:xfrm>
              <a:off x="2354" y="1455"/>
              <a:ext cx="20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0"/>
            <p:cNvSpPr>
              <a:spLocks noChangeShapeType="1"/>
            </p:cNvSpPr>
            <p:nvPr/>
          </p:nvSpPr>
          <p:spPr bwMode="auto">
            <a:xfrm flipV="1">
              <a:off x="2690" y="1507"/>
              <a:ext cx="0" cy="2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1"/>
            <p:cNvSpPr>
              <a:spLocks noChangeShapeType="1"/>
            </p:cNvSpPr>
            <p:nvPr/>
          </p:nvSpPr>
          <p:spPr bwMode="auto">
            <a:xfrm>
              <a:off x="2786" y="1455"/>
              <a:ext cx="20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1290638" y="1914525"/>
            <a:ext cx="2216150" cy="97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457200" lvl="1" indent="0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The input X is drawn </a:t>
            </a:r>
          </a:p>
          <a:p>
            <a:pPr marL="457200" lvl="1" indent="0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from </a:t>
            </a:r>
            <a:r>
              <a:rPr lang="en-US" sz="1400" b="1" i="1">
                <a:solidFill>
                  <a:srgbClr val="000000"/>
                </a:solidFill>
              </a:rPr>
              <a:t>any </a:t>
            </a:r>
            <a:r>
              <a:rPr lang="en-US" sz="1400">
                <a:solidFill>
                  <a:srgbClr val="000000"/>
                </a:solidFill>
              </a:rPr>
              <a:t>distribution </a:t>
            </a:r>
          </a:p>
          <a:p>
            <a:pPr marL="457200" lvl="1" indent="0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with average energy </a:t>
            </a:r>
          </a:p>
          <a:p>
            <a:pPr marL="457200" lvl="1" indent="0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E[X</a:t>
            </a:r>
            <a:r>
              <a:rPr lang="en-US" sz="1400" baseline="30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] = E</a:t>
            </a:r>
            <a:r>
              <a:rPr lang="en-US" sz="1400" baseline="-25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3730625" y="1997075"/>
            <a:ext cx="30956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4324350" y="2606675"/>
            <a:ext cx="2306638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N~zero-mean white Gaussian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with energy E[N</a:t>
            </a:r>
            <a:r>
              <a:rPr lang="en-US" sz="1400" baseline="30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]= N</a:t>
            </a:r>
            <a:r>
              <a:rPr lang="en-US" sz="1400" baseline="-25000">
                <a:solidFill>
                  <a:srgbClr val="000000"/>
                </a:solidFill>
              </a:rPr>
              <a:t>0</a:t>
            </a:r>
            <a:r>
              <a:rPr lang="en-US" sz="1400">
                <a:solidFill>
                  <a:srgbClr val="000000"/>
                </a:solidFill>
              </a:rPr>
              <a:t>/2</a:t>
            </a:r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491038" y="1997075"/>
            <a:ext cx="858837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Y = X+N</a:t>
            </a:r>
          </a:p>
        </p:txBody>
      </p:sp>
      <p:sp>
        <p:nvSpPr>
          <p:cNvPr id="6156" name="Text Box 16"/>
          <p:cNvSpPr txBox="1">
            <a:spLocks noChangeArrowheads="1"/>
          </p:cNvSpPr>
          <p:nvPr/>
        </p:nvSpPr>
        <p:spPr bwMode="auto">
          <a:xfrm>
            <a:off x="6243638" y="4191000"/>
            <a:ext cx="16002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bits per channel use</a:t>
            </a:r>
          </a:p>
        </p:txBody>
      </p:sp>
      <p:graphicFrame>
        <p:nvGraphicFramePr>
          <p:cNvPr id="6147" name="Object 22"/>
          <p:cNvGraphicFramePr>
            <a:graphicFrameLocks noChangeAspect="1"/>
          </p:cNvGraphicFramePr>
          <p:nvPr/>
        </p:nvGraphicFramePr>
        <p:xfrm>
          <a:off x="4116388" y="2136775"/>
          <a:ext cx="320675" cy="260350"/>
        </p:xfrm>
        <a:graphic>
          <a:graphicData uri="http://schemas.openxmlformats.org/presentationml/2006/ole">
            <p:oleObj spid="_x0000_s6147" name="Equation" r:id="rId5" imgW="139680" imgH="139680" progId="Equation.3">
              <p:embed/>
            </p:oleObj>
          </a:graphicData>
        </a:graphic>
      </p:graphicFrame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20193-BEBE-41CC-9C58-563D2F1AF31E}" type="slidenum">
              <a:rPr lang="en-US"/>
              <a:pPr>
                <a:defRPr/>
              </a:pPr>
              <a:t>54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Capacity of the AWGN Channel </a:t>
            </a:r>
            <a:br>
              <a:rPr lang="en-US" sz="3600" smtClean="0"/>
            </a:br>
            <a:r>
              <a:rPr lang="en-US" sz="3600" smtClean="0"/>
              <a:t>with a Modulation-Constrained Input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Suppose X is drawn with equal probability from the finite set S = {X</a:t>
            </a:r>
            <a:r>
              <a:rPr lang="en-US" baseline="-25000" smtClean="0"/>
              <a:t>1</a:t>
            </a:r>
            <a:r>
              <a:rPr lang="en-US" smtClean="0"/>
              <a:t>,X</a:t>
            </a:r>
            <a:r>
              <a:rPr lang="en-US" baseline="-25000" smtClean="0"/>
              <a:t>2</a:t>
            </a:r>
            <a:r>
              <a:rPr lang="en-US" smtClean="0"/>
              <a:t>, …, X</a:t>
            </a:r>
            <a:r>
              <a:rPr lang="en-US" baseline="-25000" smtClean="0"/>
              <a:t>M</a:t>
            </a:r>
            <a:r>
              <a:rPr lang="en-US" smtClean="0"/>
              <a:t>}</a:t>
            </a:r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where  f(Y|X</a:t>
            </a:r>
            <a:r>
              <a:rPr lang="en-US" baseline="-25000" smtClean="0"/>
              <a:t>k</a:t>
            </a:r>
            <a:r>
              <a:rPr lang="en-US" smtClean="0"/>
              <a:t>) = </a:t>
            </a:r>
            <a:r>
              <a:rPr lang="en-US" smtClean="0">
                <a:latin typeface="Symbol" pitchFamily="18" charset="2"/>
              </a:rPr>
              <a:t></a:t>
            </a:r>
            <a:r>
              <a:rPr lang="en-US" smtClean="0"/>
              <a:t> p(Y|X</a:t>
            </a:r>
            <a:r>
              <a:rPr lang="en-US" baseline="-25000" smtClean="0"/>
              <a:t>k</a:t>
            </a:r>
            <a:r>
              <a:rPr lang="en-US" smtClean="0"/>
              <a:t>) for any </a:t>
            </a:r>
            <a:r>
              <a:rPr lang="en-US" smtClean="0">
                <a:latin typeface="Symbol" pitchFamily="18" charset="2"/>
              </a:rPr>
              <a:t></a:t>
            </a:r>
            <a:r>
              <a:rPr lang="en-US" smtClean="0"/>
              <a:t> common to all X</a:t>
            </a:r>
            <a:r>
              <a:rPr lang="en-US" baseline="-25000" smtClean="0"/>
              <a:t>k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Since p(x) is now fixed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741363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i.e. calculating capacity boils down to calculating mutual info.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549525" y="5029200"/>
          <a:ext cx="3165475" cy="531813"/>
        </p:xfrm>
        <a:graphic>
          <a:graphicData uri="http://schemas.openxmlformats.org/presentationml/2006/ole">
            <p:oleObj spid="_x0000_s7170" r:id="rId4" imgW="1263240" imgH="202680" progId="Equation.3">
              <p:embed/>
            </p:oleObj>
          </a:graphicData>
        </a:graphic>
      </p:graphicFrame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676400" y="2532063"/>
            <a:ext cx="2209800" cy="99853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1685925" y="2532063"/>
            <a:ext cx="2159000" cy="110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 from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S= {X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</a:rPr>
              <a:t>,X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</a:rPr>
              <a:t>, …, X</a:t>
            </a:r>
            <a:r>
              <a:rPr lang="en-US" sz="1600" baseline="-25000">
                <a:solidFill>
                  <a:srgbClr val="000000"/>
                </a:solidFill>
              </a:rPr>
              <a:t>M</a:t>
            </a:r>
            <a:r>
              <a:rPr lang="en-US" sz="1400">
                <a:solidFill>
                  <a:srgbClr val="000000"/>
                </a:solidFill>
              </a:rPr>
              <a:t>}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76" name="Line 6"/>
          <p:cNvSpPr>
            <a:spLocks noChangeShapeType="1"/>
          </p:cNvSpPr>
          <p:nvPr/>
        </p:nvSpPr>
        <p:spPr bwMode="auto">
          <a:xfrm>
            <a:off x="3886200" y="3003550"/>
            <a:ext cx="46355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177" name="Group 7"/>
          <p:cNvGrpSpPr>
            <a:grpSpLocks/>
          </p:cNvGrpSpPr>
          <p:nvPr/>
        </p:nvGrpSpPr>
        <p:grpSpPr bwMode="auto">
          <a:xfrm>
            <a:off x="4349750" y="2851150"/>
            <a:ext cx="320675" cy="250825"/>
            <a:chOff x="2740" y="1796"/>
            <a:chExt cx="202" cy="158"/>
          </a:xfrm>
        </p:grpSpPr>
        <p:sp>
          <p:nvSpPr>
            <p:cNvPr id="7186" name="Oval 8"/>
            <p:cNvSpPr>
              <a:spLocks noChangeArrowheads="1"/>
            </p:cNvSpPr>
            <p:nvPr/>
          </p:nvSpPr>
          <p:spPr bwMode="auto">
            <a:xfrm>
              <a:off x="2740" y="1796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7187" name="Line 9"/>
            <p:cNvSpPr>
              <a:spLocks noChangeShapeType="1"/>
            </p:cNvSpPr>
            <p:nvPr/>
          </p:nvSpPr>
          <p:spPr bwMode="auto">
            <a:xfrm>
              <a:off x="2767" y="1872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0"/>
            <p:cNvSpPr>
              <a:spLocks noChangeShapeType="1"/>
            </p:cNvSpPr>
            <p:nvPr/>
          </p:nvSpPr>
          <p:spPr bwMode="auto">
            <a:xfrm>
              <a:off x="2842" y="1823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8" name="Line 11"/>
          <p:cNvSpPr>
            <a:spLocks noChangeShapeType="1"/>
          </p:cNvSpPr>
          <p:nvPr/>
        </p:nvSpPr>
        <p:spPr bwMode="auto">
          <a:xfrm flipV="1">
            <a:off x="4546600" y="3101975"/>
            <a:ext cx="1588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3968750" y="2635250"/>
            <a:ext cx="385763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4686300" y="3243263"/>
            <a:ext cx="385763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5410200" y="2546350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5410200" y="2546350"/>
            <a:ext cx="2133600" cy="890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ML 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4724400" y="3003550"/>
            <a:ext cx="6858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4852988" y="26670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8D6E0-E1F6-4A0C-A7D7-A531FDC5F056}" type="slidenum">
              <a:rPr lang="en-US"/>
              <a:pPr>
                <a:defRPr/>
              </a:pPr>
              <a:t>55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Entropy and Conditional Entropy </a:t>
            </a: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474788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Mutual information can be expressed as: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Where the </a:t>
            </a:r>
            <a:r>
              <a:rPr lang="en-US" b="1" i="1" smtClean="0">
                <a:solidFill>
                  <a:srgbClr val="0000FF"/>
                </a:solidFill>
              </a:rPr>
              <a:t>entropy</a:t>
            </a:r>
            <a:r>
              <a:rPr lang="en-US" smtClean="0"/>
              <a:t> of X is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And the </a:t>
            </a:r>
            <a:r>
              <a:rPr lang="en-US" b="1" i="1" smtClean="0">
                <a:solidFill>
                  <a:srgbClr val="0000FF"/>
                </a:solidFill>
              </a:rPr>
              <a:t>conditional entropy</a:t>
            </a:r>
            <a:r>
              <a:rPr lang="en-US" smtClean="0"/>
              <a:t> of X given Y is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416175" y="2608263"/>
          <a:ext cx="4519613" cy="666750"/>
        </p:xfrm>
        <a:graphic>
          <a:graphicData uri="http://schemas.openxmlformats.org/presentationml/2006/ole">
            <p:oleObj spid="_x0000_s8194" name="Equation" r:id="rId4" imgW="1752480" imgH="279360" progId="Equation.3">
              <p:embed/>
            </p:oleObj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454400" y="3173413"/>
          <a:ext cx="3462338" cy="796925"/>
        </p:xfrm>
        <a:graphic>
          <a:graphicData uri="http://schemas.openxmlformats.org/presentationml/2006/ole">
            <p:oleObj spid="_x0000_s8195" name="Equation" r:id="rId5" imgW="1612800" imgH="419040" progId="Equation.3">
              <p:embed/>
            </p:oleObj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647825" y="5016500"/>
          <a:ext cx="6253163" cy="666750"/>
        </p:xfrm>
        <a:graphic>
          <a:graphicData uri="http://schemas.openxmlformats.org/presentationml/2006/ole">
            <p:oleObj spid="_x0000_s8196" name="Equation" r:id="rId6" imgW="2705040" imgH="279360" progId="Equation.3">
              <p:embed/>
            </p:oleObj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3114675" y="5741988"/>
          <a:ext cx="2447925" cy="354012"/>
        </p:xfrm>
        <a:graphic>
          <a:graphicData uri="http://schemas.openxmlformats.org/presentationml/2006/ole">
            <p:oleObj spid="_x0000_s8197" r:id="rId7" imgW="1494360" imgH="183240" progId="Equation.3">
              <p:embed/>
            </p:oleObj>
          </a:graphicData>
        </a:graphic>
      </p:graphicFrame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2520950" y="3368675"/>
            <a:ext cx="6762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where</a:t>
            </a:r>
          </a:p>
        </p:txBody>
      </p:sp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2432050" y="5727700"/>
            <a:ext cx="6762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where</a:t>
            </a:r>
          </a:p>
        </p:txBody>
      </p:sp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2217738" y="1871663"/>
          <a:ext cx="3141662" cy="441325"/>
        </p:xfrm>
        <a:graphic>
          <a:graphicData uri="http://schemas.openxmlformats.org/presentationml/2006/ole">
            <p:oleObj spid="_x0000_s8198" name="Equation" r:id="rId8" imgW="1498320" imgH="215640" progId="Equation.3">
              <p:embed/>
            </p:oleObj>
          </a:graphicData>
        </a:graphic>
      </p:graphicFrame>
      <p:sp>
        <p:nvSpPr>
          <p:cNvPr id="8204" name="AutoShape 10"/>
          <p:cNvSpPr>
            <a:spLocks/>
          </p:cNvSpPr>
          <p:nvPr/>
        </p:nvSpPr>
        <p:spPr bwMode="auto">
          <a:xfrm rot="16200000" flipV="1">
            <a:off x="5073650" y="2347913"/>
            <a:ext cx="166688" cy="3484562"/>
          </a:xfrm>
          <a:prstGeom prst="leftBrace">
            <a:avLst>
              <a:gd name="adj1" fmla="val 162592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4451350" y="4179888"/>
            <a:ext cx="14986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self-information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64830-B0B2-43C1-BF32-0A7DA6CE0907}" type="slidenum">
              <a:rPr lang="en-US"/>
              <a:pPr>
                <a:defRPr/>
              </a:pPr>
              <a:t>56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Calculating Modulation-Constrained Capacity</a:t>
            </a: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752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To calculate: 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We first need to compute H(X)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lnSpc>
                <a:spcPct val="90000"/>
              </a:lnSpc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Next, we need to compute H(X|Y)=E[h(X|Y)]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This is the “hard” part.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 some cases, it can be done through numerical integration.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Instead, let’s use Monte Carlo simulation to compute it.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522538" y="1714500"/>
          <a:ext cx="3525837" cy="441325"/>
        </p:xfrm>
        <a:graphic>
          <a:graphicData uri="http://schemas.openxmlformats.org/presentationml/2006/ole">
            <p:oleObj spid="_x0000_s9218" name="Equation" r:id="rId4" imgW="1498320" imgH="215640" progId="Equation.3">
              <p:embed/>
            </p:oleObj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2562225" y="2359025"/>
          <a:ext cx="2571750" cy="2451100"/>
        </p:xfrm>
        <a:graphic>
          <a:graphicData uri="http://schemas.openxmlformats.org/presentationml/2006/ole">
            <p:oleObj spid="_x0000_s9219" name="Equation" r:id="rId5" imgW="1269720" imgH="1143000" progId="Equation.3">
              <p:embed/>
            </p:oleObj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5816600" y="3798888"/>
          <a:ext cx="884238" cy="633412"/>
        </p:xfrm>
        <a:graphic>
          <a:graphicData uri="http://schemas.openxmlformats.org/presentationml/2006/ole">
            <p:oleObj spid="_x0000_s9220" name="Equation" r:id="rId6" imgW="660240" imgH="393480" progId="Equation.3">
              <p:embed/>
            </p:oleObj>
          </a:graphicData>
        </a:graphic>
      </p:graphicFrame>
      <p:sp>
        <p:nvSpPr>
          <p:cNvPr id="9224" name="AutoShape 6"/>
          <p:cNvSpPr>
            <a:spLocks/>
          </p:cNvSpPr>
          <p:nvPr/>
        </p:nvSpPr>
        <p:spPr bwMode="auto">
          <a:xfrm>
            <a:off x="4833938" y="3527425"/>
            <a:ext cx="968375" cy="685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427 w 21600"/>
              <a:gd name="T19" fmla="*/ 0 h 21600"/>
              <a:gd name="T20" fmla="*/ 21599 w 21600"/>
              <a:gd name="T21" fmla="*/ 215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293" y="11"/>
                </a:moveTo>
                <a:cubicBezTo>
                  <a:pt x="10461" y="3"/>
                  <a:pt x="1063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017" y="21600"/>
                  <a:pt x="5342" y="20526"/>
                  <a:pt x="3332" y="18601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293" y="11"/>
                </a:moveTo>
                <a:cubicBezTo>
                  <a:pt x="10461" y="3"/>
                  <a:pt x="1063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017" y="21600"/>
                  <a:pt x="5342" y="20526"/>
                  <a:pt x="3332" y="18601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00069-06C0-4ACF-B7A2-EF1B4C67AC8D}" type="slidenum">
              <a:rPr lang="en-US"/>
              <a:pPr>
                <a:defRPr/>
              </a:pPr>
              <a:t>57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Step 1: Obtain p(x|y) from f(y|x)</a:t>
            </a: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1752600" y="1828800"/>
            <a:ext cx="1951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7" name="Text Box 3"/>
          <p:cNvSpPr txBox="1">
            <a:spLocks noChangeArrowheads="1"/>
          </p:cNvSpPr>
          <p:nvPr/>
        </p:nvSpPr>
        <p:spPr bwMode="auto">
          <a:xfrm>
            <a:off x="1925638" y="1828800"/>
            <a:ext cx="1665287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</a:t>
            </a:r>
          </a:p>
        </p:txBody>
      </p:sp>
      <p:sp>
        <p:nvSpPr>
          <p:cNvPr id="10248" name="Line 4"/>
          <p:cNvSpPr>
            <a:spLocks noChangeShapeType="1"/>
          </p:cNvSpPr>
          <p:nvPr/>
        </p:nvSpPr>
        <p:spPr bwMode="auto">
          <a:xfrm>
            <a:off x="3703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249" name="Group 5"/>
          <p:cNvGrpSpPr>
            <a:grpSpLocks/>
          </p:cNvGrpSpPr>
          <p:nvPr/>
        </p:nvGrpSpPr>
        <p:grpSpPr bwMode="auto">
          <a:xfrm>
            <a:off x="4167188" y="2147888"/>
            <a:ext cx="320675" cy="250825"/>
            <a:chOff x="2625" y="1353"/>
            <a:chExt cx="202" cy="158"/>
          </a:xfrm>
        </p:grpSpPr>
        <p:sp>
          <p:nvSpPr>
            <p:cNvPr id="10260" name="Oval 6"/>
            <p:cNvSpPr>
              <a:spLocks noChangeArrowheads="1"/>
            </p:cNvSpPr>
            <p:nvPr/>
          </p:nvSpPr>
          <p:spPr bwMode="auto">
            <a:xfrm>
              <a:off x="262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61" name="Line 7"/>
            <p:cNvSpPr>
              <a:spLocks noChangeShapeType="1"/>
            </p:cNvSpPr>
            <p:nvPr/>
          </p:nvSpPr>
          <p:spPr bwMode="auto">
            <a:xfrm>
              <a:off x="2646" y="1432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2724" y="1377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0" name="Line 9"/>
          <p:cNvSpPr>
            <a:spLocks noChangeShapeType="1"/>
          </p:cNvSpPr>
          <p:nvPr/>
        </p:nvSpPr>
        <p:spPr bwMode="auto">
          <a:xfrm flipV="1">
            <a:off x="4364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786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4503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3706813" y="3030538"/>
            <a:ext cx="15160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Noise Generator</a:t>
            </a: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5227638" y="1843088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5227638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4541838" y="2300288"/>
            <a:ext cx="685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4699000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graphicFrame>
        <p:nvGraphicFramePr>
          <p:cNvPr id="10242" name="Object 17"/>
          <p:cNvGraphicFramePr>
            <a:graphicFrameLocks noChangeAspect="1"/>
          </p:cNvGraphicFramePr>
          <p:nvPr/>
        </p:nvGraphicFramePr>
        <p:xfrm>
          <a:off x="2209800" y="3600450"/>
          <a:ext cx="1570038" cy="596900"/>
        </p:xfrm>
        <a:graphic>
          <a:graphicData uri="http://schemas.openxmlformats.org/presentationml/2006/ole">
            <p:oleObj spid="_x0000_s10242" r:id="rId4" imgW="1080720" imgH="320760" progId="Equation.3">
              <p:embed/>
            </p:oleObj>
          </a:graphicData>
        </a:graphic>
      </p:graphicFrame>
      <p:graphicFrame>
        <p:nvGraphicFramePr>
          <p:cNvPr id="10243" name="Object 18"/>
          <p:cNvGraphicFramePr>
            <a:graphicFrameLocks noChangeAspect="1"/>
          </p:cNvGraphicFramePr>
          <p:nvPr/>
        </p:nvGraphicFramePr>
        <p:xfrm>
          <a:off x="1050925" y="4648200"/>
          <a:ext cx="5970588" cy="1414463"/>
        </p:xfrm>
        <a:graphic>
          <a:graphicData uri="http://schemas.openxmlformats.org/presentationml/2006/ole">
            <p:oleObj spid="_x0000_s10243" r:id="rId5" imgW="3842280" imgH="813600" progId="Equation.3">
              <p:embed/>
            </p:oleObj>
          </a:graphicData>
        </a:graphic>
      </p:graphicFrame>
      <p:sp>
        <p:nvSpPr>
          <p:cNvPr id="10258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367088"/>
            <a:ext cx="8458200" cy="2881312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Since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We can get p(x|y) from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EE4E9-5C90-4A5D-9D84-AEB596A96739}" type="slidenum">
              <a:rPr lang="en-US"/>
              <a:pPr>
                <a:defRPr/>
              </a:pPr>
              <a:t>58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Step 2: Calculate h(x|y)</a:t>
            </a: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1752600" y="1828800"/>
            <a:ext cx="1951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1271" name="Text Box 3"/>
          <p:cNvSpPr txBox="1">
            <a:spLocks noChangeArrowheads="1"/>
          </p:cNvSpPr>
          <p:nvPr/>
        </p:nvSpPr>
        <p:spPr bwMode="auto">
          <a:xfrm>
            <a:off x="1925638" y="1828800"/>
            <a:ext cx="1665287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</a:t>
            </a:r>
          </a:p>
        </p:txBody>
      </p:sp>
      <p:sp>
        <p:nvSpPr>
          <p:cNvPr id="11272" name="Line 4"/>
          <p:cNvSpPr>
            <a:spLocks noChangeShapeType="1"/>
          </p:cNvSpPr>
          <p:nvPr/>
        </p:nvSpPr>
        <p:spPr bwMode="auto">
          <a:xfrm>
            <a:off x="3703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273" name="Group 5"/>
          <p:cNvGrpSpPr>
            <a:grpSpLocks/>
          </p:cNvGrpSpPr>
          <p:nvPr/>
        </p:nvGrpSpPr>
        <p:grpSpPr bwMode="auto">
          <a:xfrm>
            <a:off x="4167188" y="2147888"/>
            <a:ext cx="320675" cy="250825"/>
            <a:chOff x="2625" y="1353"/>
            <a:chExt cx="202" cy="158"/>
          </a:xfrm>
        </p:grpSpPr>
        <p:sp>
          <p:nvSpPr>
            <p:cNvPr id="11284" name="Oval 6"/>
            <p:cNvSpPr>
              <a:spLocks noChangeArrowheads="1"/>
            </p:cNvSpPr>
            <p:nvPr/>
          </p:nvSpPr>
          <p:spPr bwMode="auto">
            <a:xfrm>
              <a:off x="262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1285" name="Line 7"/>
            <p:cNvSpPr>
              <a:spLocks noChangeShapeType="1"/>
            </p:cNvSpPr>
            <p:nvPr/>
          </p:nvSpPr>
          <p:spPr bwMode="auto">
            <a:xfrm>
              <a:off x="2652" y="1434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2731" y="1386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4" name="Line 9"/>
          <p:cNvSpPr>
            <a:spLocks noChangeShapeType="1"/>
          </p:cNvSpPr>
          <p:nvPr/>
        </p:nvSpPr>
        <p:spPr bwMode="auto">
          <a:xfrm flipV="1">
            <a:off x="4364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3786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4503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3706813" y="3030538"/>
            <a:ext cx="15160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Noise Generator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5227638" y="1843088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5227638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4541838" y="2300288"/>
            <a:ext cx="685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4699000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282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367088"/>
            <a:ext cx="8458200" cy="2881312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Given a value of x and y (from the simulation) compute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Then compute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graphicFrame>
        <p:nvGraphicFramePr>
          <p:cNvPr id="11266" name="Object 18"/>
          <p:cNvGraphicFramePr>
            <a:graphicFrameLocks noChangeAspect="1"/>
          </p:cNvGraphicFramePr>
          <p:nvPr/>
        </p:nvGraphicFramePr>
        <p:xfrm>
          <a:off x="2973388" y="3810000"/>
          <a:ext cx="2387600" cy="928688"/>
        </p:xfrm>
        <a:graphic>
          <a:graphicData uri="http://schemas.openxmlformats.org/presentationml/2006/ole">
            <p:oleObj spid="_x0000_s11266" r:id="rId4" imgW="1527480" imgH="526680" progId="Equation.3">
              <p:embed/>
            </p:oleObj>
          </a:graphicData>
        </a:graphic>
      </p:graphicFrame>
      <p:graphicFrame>
        <p:nvGraphicFramePr>
          <p:cNvPr id="11267" name="Object 19"/>
          <p:cNvGraphicFramePr>
            <a:graphicFrameLocks noChangeAspect="1"/>
          </p:cNvGraphicFramePr>
          <p:nvPr/>
        </p:nvGraphicFramePr>
        <p:xfrm>
          <a:off x="873125" y="5162550"/>
          <a:ext cx="6638925" cy="639763"/>
        </p:xfrm>
        <a:graphic>
          <a:graphicData uri="http://schemas.openxmlformats.org/presentationml/2006/ole">
            <p:oleObj spid="_x0000_s11267" name="Equation" r:id="rId5" imgW="3429000" imgH="342720" progId="Equation.3">
              <p:embed/>
            </p:oleObj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F433C-4FBB-451F-9867-358E2D8136D2}" type="slidenum">
              <a:rPr lang="en-US"/>
              <a:pPr>
                <a:defRPr/>
              </a:pPr>
              <a:t>59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Features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**Digital </a:t>
            </a:r>
            <a:r>
              <a:rPr lang="en-US" dirty="0" smtClean="0"/>
              <a:t>network coding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Error-rate of digital network coding in the two-way relay channel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err="1" smtClean="0"/>
              <a:t>Noncoherent</a:t>
            </a:r>
            <a:r>
              <a:rPr lang="en-US" dirty="0" smtClean="0"/>
              <a:t> FSK modulation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Calculation of throughput of hybrid-ARQ.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A7F9-25DC-4BA4-9D43-000750A75879}" type="slidenum">
              <a:rPr lang="en-US"/>
              <a:pPr>
                <a:defRPr/>
              </a:pPr>
              <a:t>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Step 3: Calculating H(X|Y)</a:t>
            </a: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1752600" y="1828800"/>
            <a:ext cx="1951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1925638" y="1828800"/>
            <a:ext cx="1665287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</a:t>
            </a:r>
          </a:p>
        </p:txBody>
      </p:sp>
      <p:sp>
        <p:nvSpPr>
          <p:cNvPr id="12296" name="Line 4"/>
          <p:cNvSpPr>
            <a:spLocks noChangeShapeType="1"/>
          </p:cNvSpPr>
          <p:nvPr/>
        </p:nvSpPr>
        <p:spPr bwMode="auto">
          <a:xfrm>
            <a:off x="3703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297" name="Group 5"/>
          <p:cNvGrpSpPr>
            <a:grpSpLocks/>
          </p:cNvGrpSpPr>
          <p:nvPr/>
        </p:nvGrpSpPr>
        <p:grpSpPr bwMode="auto">
          <a:xfrm>
            <a:off x="4167188" y="2151063"/>
            <a:ext cx="320675" cy="250825"/>
            <a:chOff x="2625" y="1353"/>
            <a:chExt cx="202" cy="158"/>
          </a:xfrm>
        </p:grpSpPr>
        <p:sp>
          <p:nvSpPr>
            <p:cNvPr id="12308" name="Oval 6"/>
            <p:cNvSpPr>
              <a:spLocks noChangeArrowheads="1"/>
            </p:cNvSpPr>
            <p:nvPr/>
          </p:nvSpPr>
          <p:spPr bwMode="auto">
            <a:xfrm>
              <a:off x="262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309" name="Line 7"/>
            <p:cNvSpPr>
              <a:spLocks noChangeShapeType="1"/>
            </p:cNvSpPr>
            <p:nvPr/>
          </p:nvSpPr>
          <p:spPr bwMode="auto">
            <a:xfrm>
              <a:off x="2660" y="1431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8"/>
            <p:cNvSpPr>
              <a:spLocks noChangeShapeType="1"/>
            </p:cNvSpPr>
            <p:nvPr/>
          </p:nvSpPr>
          <p:spPr bwMode="auto">
            <a:xfrm>
              <a:off x="2730" y="1386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4364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786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4503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3706813" y="3030538"/>
            <a:ext cx="15160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Noise Generator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5227638" y="1843088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5227638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>
            <a:off x="4541838" y="2300288"/>
            <a:ext cx="685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4699000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2306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367088"/>
            <a:ext cx="8458200" cy="3190875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Since: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Because the simulation is ergodic, H(X|Y) can be found by taking the sample mean: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where (X</a:t>
            </a:r>
            <a:r>
              <a:rPr lang="en-US" sz="1800" baseline="30000" smtClean="0"/>
              <a:t>(n)</a:t>
            </a:r>
            <a:r>
              <a:rPr lang="en-US" sz="1800" smtClean="0"/>
              <a:t>,Y</a:t>
            </a:r>
            <a:r>
              <a:rPr lang="en-US" sz="1800" baseline="30000" smtClean="0"/>
              <a:t>(n)</a:t>
            </a:r>
            <a:r>
              <a:rPr lang="en-US" sz="1800" smtClean="0"/>
              <a:t>) is the n</a:t>
            </a:r>
            <a:r>
              <a:rPr lang="en-US" sz="1800" baseline="30000" smtClean="0"/>
              <a:t>th</a:t>
            </a:r>
            <a:r>
              <a:rPr lang="en-US" sz="1800" smtClean="0"/>
              <a:t> realization of the random pair (X,Y).</a:t>
            </a:r>
          </a:p>
          <a:p>
            <a:pPr marL="688975" lvl="1" indent="-231775" eaLnBrk="1" hangingPunct="1">
              <a:lnSpc>
                <a:spcPct val="90000"/>
              </a:lnSpc>
              <a:spcBef>
                <a:spcPts val="40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600" smtClean="0"/>
              <a:t>i.e. the result of the n</a:t>
            </a:r>
            <a:r>
              <a:rPr lang="en-US" sz="1600" baseline="30000" smtClean="0"/>
              <a:t>th</a:t>
            </a:r>
            <a:r>
              <a:rPr lang="en-US" sz="1600" smtClean="0"/>
              <a:t> simulation trial.</a:t>
            </a:r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  <a:p>
            <a:pPr marL="288925" indent="-288925" eaLnBrk="1" hangingPunct="1">
              <a:lnSpc>
                <a:spcPct val="90000"/>
              </a:lnSpc>
              <a:spcBef>
                <a:spcPts val="45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graphicFrame>
        <p:nvGraphicFramePr>
          <p:cNvPr id="12290" name="Object 18"/>
          <p:cNvGraphicFramePr>
            <a:graphicFrameLocks noChangeAspect="1"/>
          </p:cNvGraphicFramePr>
          <p:nvPr/>
        </p:nvGraphicFramePr>
        <p:xfrm>
          <a:off x="1689100" y="3268663"/>
          <a:ext cx="6121400" cy="666750"/>
        </p:xfrm>
        <a:graphic>
          <a:graphicData uri="http://schemas.openxmlformats.org/presentationml/2006/ole">
            <p:oleObj spid="_x0000_s12290" name="Equation" r:id="rId4" imgW="2705040" imgH="279360" progId="Equation.3">
              <p:embed/>
            </p:oleObj>
          </a:graphicData>
        </a:graphic>
      </p:graphicFrame>
      <p:graphicFrame>
        <p:nvGraphicFramePr>
          <p:cNvPr id="12291" name="Object 19"/>
          <p:cNvGraphicFramePr>
            <a:graphicFrameLocks noChangeAspect="1"/>
          </p:cNvGraphicFramePr>
          <p:nvPr/>
        </p:nvGraphicFramePr>
        <p:xfrm>
          <a:off x="2959100" y="4524375"/>
          <a:ext cx="2355850" cy="849313"/>
        </p:xfrm>
        <a:graphic>
          <a:graphicData uri="http://schemas.openxmlformats.org/presentationml/2006/ole">
            <p:oleObj spid="_x0000_s12291" name="Equation" r:id="rId5" imgW="1130040" imgH="431640" progId="Equation.3">
              <p:embed/>
            </p:oleObj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56820-A390-4F6E-AF4A-8917008521F3}" type="slidenum">
              <a:rPr lang="en-US"/>
              <a:pPr>
                <a:defRPr/>
              </a:pPr>
              <a:t>60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Example: BPSK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276600"/>
            <a:ext cx="8229600" cy="2971800"/>
          </a:xfrm>
        </p:spPr>
        <p:txBody>
          <a:bodyPr/>
          <a:lstStyle/>
          <a:p>
            <a:pPr marL="341313" indent="-288925" eaLnBrk="1" hangingPunct="1">
              <a:buClrTx/>
              <a:buSzPct val="80000"/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  <a:p>
            <a:pPr marL="341313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Suppose that S ={+1,-1} and N has variance N</a:t>
            </a:r>
            <a:r>
              <a:rPr lang="en-US" baseline="-25000" smtClean="0"/>
              <a:t>0</a:t>
            </a:r>
            <a:r>
              <a:rPr lang="en-US" smtClean="0"/>
              <a:t>/2E</a:t>
            </a:r>
            <a:r>
              <a:rPr lang="en-US" baseline="-25000" smtClean="0"/>
              <a:t>s</a:t>
            </a:r>
          </a:p>
          <a:p>
            <a:pPr marL="341313" indent="-288925" eaLnBrk="1" hangingPunct="1">
              <a:buClrTx/>
              <a:buSzPct val="80000"/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  <a:p>
            <a:pPr marL="341313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Then:</a:t>
            </a:r>
          </a:p>
          <a:p>
            <a:pPr marL="341313" indent="-288925" eaLnBrk="1" hangingPunct="1">
              <a:buClrTx/>
              <a:buSzPct val="80000"/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362200" y="4700588"/>
          <a:ext cx="2982913" cy="785812"/>
        </p:xfrm>
        <a:graphic>
          <a:graphicData uri="http://schemas.openxmlformats.org/presentationml/2006/ole">
            <p:oleObj spid="_x0000_s13314" r:id="rId4" imgW="1778040" imgH="425880" progId="Equation.3">
              <p:embed/>
            </p:oleObj>
          </a:graphicData>
        </a:graphic>
      </p:graphicFrame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752600" y="1828800"/>
            <a:ext cx="1951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925638" y="1828800"/>
            <a:ext cx="1665287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at random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 </a:t>
            </a:r>
            <a:r>
              <a:rPr lang="en-US" sz="1400">
                <a:solidFill>
                  <a:srgbClr val="000000"/>
                </a:solidFill>
              </a:rPr>
              <a:t>={+1,-1} </a:t>
            </a:r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3703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4167188" y="2147888"/>
            <a:ext cx="320675" cy="250825"/>
            <a:chOff x="2625" y="1353"/>
            <a:chExt cx="202" cy="158"/>
          </a:xfrm>
        </p:grpSpPr>
        <p:sp>
          <p:nvSpPr>
            <p:cNvPr id="13331" name="Oval 8"/>
            <p:cNvSpPr>
              <a:spLocks noChangeArrowheads="1"/>
            </p:cNvSpPr>
            <p:nvPr/>
          </p:nvSpPr>
          <p:spPr bwMode="auto">
            <a:xfrm>
              <a:off x="262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3332" name="Line 9"/>
            <p:cNvSpPr>
              <a:spLocks noChangeShapeType="1"/>
            </p:cNvSpPr>
            <p:nvPr/>
          </p:nvSpPr>
          <p:spPr bwMode="auto">
            <a:xfrm>
              <a:off x="2649" y="1434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0"/>
            <p:cNvSpPr>
              <a:spLocks noChangeShapeType="1"/>
            </p:cNvSpPr>
            <p:nvPr/>
          </p:nvSpPr>
          <p:spPr bwMode="auto">
            <a:xfrm>
              <a:off x="2731" y="1380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Line 11"/>
          <p:cNvSpPr>
            <a:spLocks noChangeShapeType="1"/>
          </p:cNvSpPr>
          <p:nvPr/>
        </p:nvSpPr>
        <p:spPr bwMode="auto">
          <a:xfrm flipV="1">
            <a:off x="4364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3786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503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3706813" y="3030538"/>
            <a:ext cx="15160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Noise Generator</a:t>
            </a: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5227638" y="1843088"/>
            <a:ext cx="1905000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5227638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4541838" y="2300288"/>
            <a:ext cx="685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4699000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0AC1F-0F94-4291-9A23-D0FC3CA31609}" type="slidenum">
              <a:rPr lang="en-US"/>
              <a:pPr>
                <a:defRPr/>
              </a:pPr>
              <a:t>61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BPSK Capacity as a Function of </a:t>
            </a:r>
            <a:br>
              <a:rPr lang="en-US" sz="3600" smtClean="0"/>
            </a:br>
            <a:r>
              <a:rPr lang="en-US" sz="3600" smtClean="0"/>
              <a:t>Number of Simulation Trials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4800" y="1676400"/>
            <a:ext cx="4114800" cy="3352800"/>
          </a:xfrm>
        </p:spPr>
        <p:txBody>
          <a:bodyPr/>
          <a:lstStyle/>
          <a:p>
            <a:pPr indent="-288925" eaLnBrk="1" hangingPunct="1">
              <a:buClrTx/>
              <a:buSzPct val="80000"/>
              <a:buFontTx/>
              <a:buNone/>
              <a:tabLst>
                <a:tab pos="342900" algn="l"/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  <a:tab pos="10006013" algn="l"/>
                <a:tab pos="10463213" algn="l"/>
                <a:tab pos="10464800" algn="l"/>
                <a:tab pos="10466388" algn="l"/>
                <a:tab pos="10467975" algn="l"/>
                <a:tab pos="10469563" algn="l"/>
                <a:tab pos="10471150" algn="l"/>
                <a:tab pos="10472738" algn="l"/>
                <a:tab pos="10474325" algn="l"/>
                <a:tab pos="10475913" algn="l"/>
                <a:tab pos="10477500" algn="l"/>
                <a:tab pos="10479088" algn="l"/>
                <a:tab pos="10480675" algn="l"/>
                <a:tab pos="10482263" algn="l"/>
                <a:tab pos="10483850" algn="l"/>
                <a:tab pos="10485438" algn="l"/>
                <a:tab pos="10487025" algn="l"/>
                <a:tab pos="10488613" algn="l"/>
                <a:tab pos="10490200" algn="l"/>
                <a:tab pos="10491788" algn="l"/>
              </a:tabLst>
            </a:pPr>
            <a:r>
              <a:rPr lang="en-US" smtClean="0"/>
              <a:t>	E</a:t>
            </a:r>
            <a:r>
              <a:rPr lang="en-US" baseline="-25000" smtClean="0"/>
              <a:t>b</a:t>
            </a:r>
            <a:r>
              <a:rPr lang="en-US" smtClean="0"/>
              <a:t>/N</a:t>
            </a:r>
            <a:r>
              <a:rPr lang="en-US" baseline="-25000" smtClean="0"/>
              <a:t>o</a:t>
            </a:r>
            <a:r>
              <a:rPr lang="en-US" smtClean="0"/>
              <a:t> = 0.2 dB</a:t>
            </a:r>
          </a:p>
          <a:p>
            <a:pPr indent="-288925" eaLnBrk="1" hangingPunct="1">
              <a:buClrTx/>
              <a:buSzPct val="80000"/>
              <a:buFontTx/>
              <a:buNone/>
              <a:tabLst>
                <a:tab pos="342900" algn="l"/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  <a:tab pos="10006013" algn="l"/>
                <a:tab pos="10463213" algn="l"/>
                <a:tab pos="10464800" algn="l"/>
                <a:tab pos="10466388" algn="l"/>
                <a:tab pos="10467975" algn="l"/>
                <a:tab pos="10469563" algn="l"/>
                <a:tab pos="10471150" algn="l"/>
                <a:tab pos="10472738" algn="l"/>
                <a:tab pos="10474325" algn="l"/>
                <a:tab pos="10475913" algn="l"/>
                <a:tab pos="10477500" algn="l"/>
                <a:tab pos="10479088" algn="l"/>
                <a:tab pos="10480675" algn="l"/>
                <a:tab pos="10482263" algn="l"/>
                <a:tab pos="10483850" algn="l"/>
                <a:tab pos="10485438" algn="l"/>
                <a:tab pos="10487025" algn="l"/>
                <a:tab pos="10488613" algn="l"/>
                <a:tab pos="10490200" algn="l"/>
                <a:tab pos="10491788" algn="l"/>
              </a:tabLst>
            </a:pPr>
            <a:r>
              <a:rPr lang="en-US" smtClean="0"/>
              <a:t>	</a:t>
            </a:r>
          </a:p>
          <a:p>
            <a:pPr indent="-288925" eaLnBrk="1" hangingPunct="1">
              <a:buClrTx/>
              <a:buSzPct val="80000"/>
              <a:buFontTx/>
              <a:buNone/>
              <a:tabLst>
                <a:tab pos="342900" algn="l"/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  <a:tab pos="10006013" algn="l"/>
                <a:tab pos="10463213" algn="l"/>
                <a:tab pos="10464800" algn="l"/>
                <a:tab pos="10466388" algn="l"/>
                <a:tab pos="10467975" algn="l"/>
                <a:tab pos="10469563" algn="l"/>
                <a:tab pos="10471150" algn="l"/>
                <a:tab pos="10472738" algn="l"/>
                <a:tab pos="10474325" algn="l"/>
                <a:tab pos="10475913" algn="l"/>
                <a:tab pos="10477500" algn="l"/>
                <a:tab pos="10479088" algn="l"/>
                <a:tab pos="10480675" algn="l"/>
                <a:tab pos="10482263" algn="l"/>
                <a:tab pos="10483850" algn="l"/>
                <a:tab pos="10485438" algn="l"/>
                <a:tab pos="10487025" algn="l"/>
                <a:tab pos="10488613" algn="l"/>
                <a:tab pos="10490200" algn="l"/>
                <a:tab pos="10491788" algn="l"/>
              </a:tabLst>
            </a:pPr>
            <a:r>
              <a:rPr lang="en-US" smtClean="0"/>
              <a:t>	As N gets large, capacity converges to C=0.5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1192213" y="1646238"/>
            <a:ext cx="7086600" cy="45593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1192213" y="164623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0" name="Freeform 5"/>
          <p:cNvSpPr>
            <a:spLocks noChangeArrowheads="1"/>
          </p:cNvSpPr>
          <p:nvPr/>
        </p:nvSpPr>
        <p:spPr bwMode="auto">
          <a:xfrm>
            <a:off x="1192213" y="1646238"/>
            <a:ext cx="7086600" cy="45593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2951" name="Line 6"/>
          <p:cNvSpPr>
            <a:spLocks noChangeShapeType="1"/>
          </p:cNvSpPr>
          <p:nvPr/>
        </p:nvSpPr>
        <p:spPr bwMode="auto">
          <a:xfrm flipV="1">
            <a:off x="1192213" y="1592263"/>
            <a:ext cx="1587" cy="4667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2" name="Line 7"/>
          <p:cNvSpPr>
            <a:spLocks noChangeShapeType="1"/>
          </p:cNvSpPr>
          <p:nvPr/>
        </p:nvSpPr>
        <p:spPr bwMode="auto">
          <a:xfrm>
            <a:off x="1192213" y="620553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3" name="Line 8"/>
          <p:cNvSpPr>
            <a:spLocks noChangeShapeType="1"/>
          </p:cNvSpPr>
          <p:nvPr/>
        </p:nvSpPr>
        <p:spPr bwMode="auto">
          <a:xfrm flipV="1">
            <a:off x="1192213" y="1592263"/>
            <a:ext cx="1587" cy="4667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Line 9"/>
          <p:cNvSpPr>
            <a:spLocks noChangeShapeType="1"/>
          </p:cNvSpPr>
          <p:nvPr/>
        </p:nvSpPr>
        <p:spPr bwMode="auto">
          <a:xfrm flipV="1">
            <a:off x="11922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5" name="Line 10"/>
          <p:cNvSpPr>
            <a:spLocks noChangeShapeType="1"/>
          </p:cNvSpPr>
          <p:nvPr/>
        </p:nvSpPr>
        <p:spPr bwMode="auto">
          <a:xfrm>
            <a:off x="11922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V="1">
            <a:off x="1192213" y="60848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1192213" y="1646238"/>
            <a:ext cx="1587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Rectangle 13"/>
          <p:cNvSpPr>
            <a:spLocks noChangeArrowheads="1"/>
          </p:cNvSpPr>
          <p:nvPr/>
        </p:nvSpPr>
        <p:spPr bwMode="auto">
          <a:xfrm>
            <a:off x="1044575" y="63119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2959" name="Rectangle 14"/>
          <p:cNvSpPr>
            <a:spLocks noChangeArrowheads="1"/>
          </p:cNvSpPr>
          <p:nvPr/>
        </p:nvSpPr>
        <p:spPr bwMode="auto">
          <a:xfrm>
            <a:off x="1273175" y="6245225"/>
            <a:ext cx="71438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 flipV="1">
            <a:off x="16160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16160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18621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>
            <a:off x="18621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V="1">
            <a:off x="20415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5" name="Line 20"/>
          <p:cNvSpPr>
            <a:spLocks noChangeShapeType="1"/>
          </p:cNvSpPr>
          <p:nvPr/>
        </p:nvSpPr>
        <p:spPr bwMode="auto">
          <a:xfrm>
            <a:off x="20415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6" name="Line 21"/>
          <p:cNvSpPr>
            <a:spLocks noChangeShapeType="1"/>
          </p:cNvSpPr>
          <p:nvPr/>
        </p:nvSpPr>
        <p:spPr bwMode="auto">
          <a:xfrm flipV="1">
            <a:off x="21717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7" name="Line 22"/>
          <p:cNvSpPr>
            <a:spLocks noChangeShapeType="1"/>
          </p:cNvSpPr>
          <p:nvPr/>
        </p:nvSpPr>
        <p:spPr bwMode="auto">
          <a:xfrm>
            <a:off x="21717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8" name="Line 23"/>
          <p:cNvSpPr>
            <a:spLocks noChangeShapeType="1"/>
          </p:cNvSpPr>
          <p:nvPr/>
        </p:nvSpPr>
        <p:spPr bwMode="auto">
          <a:xfrm flipV="1">
            <a:off x="22860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9" name="Line 24"/>
          <p:cNvSpPr>
            <a:spLocks noChangeShapeType="1"/>
          </p:cNvSpPr>
          <p:nvPr/>
        </p:nvSpPr>
        <p:spPr bwMode="auto">
          <a:xfrm>
            <a:off x="22860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0" name="Line 25"/>
          <p:cNvSpPr>
            <a:spLocks noChangeShapeType="1"/>
          </p:cNvSpPr>
          <p:nvPr/>
        </p:nvSpPr>
        <p:spPr bwMode="auto">
          <a:xfrm flipV="1">
            <a:off x="23844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1" name="Line 26"/>
          <p:cNvSpPr>
            <a:spLocks noChangeShapeType="1"/>
          </p:cNvSpPr>
          <p:nvPr/>
        </p:nvSpPr>
        <p:spPr bwMode="auto">
          <a:xfrm>
            <a:off x="23844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2" name="Line 27"/>
          <p:cNvSpPr>
            <a:spLocks noChangeShapeType="1"/>
          </p:cNvSpPr>
          <p:nvPr/>
        </p:nvSpPr>
        <p:spPr bwMode="auto">
          <a:xfrm flipV="1">
            <a:off x="24653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3" name="Line 28"/>
          <p:cNvSpPr>
            <a:spLocks noChangeShapeType="1"/>
          </p:cNvSpPr>
          <p:nvPr/>
        </p:nvSpPr>
        <p:spPr bwMode="auto">
          <a:xfrm>
            <a:off x="24653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4" name="Line 29"/>
          <p:cNvSpPr>
            <a:spLocks noChangeShapeType="1"/>
          </p:cNvSpPr>
          <p:nvPr/>
        </p:nvSpPr>
        <p:spPr bwMode="auto">
          <a:xfrm flipV="1">
            <a:off x="25304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5" name="Line 30"/>
          <p:cNvSpPr>
            <a:spLocks noChangeShapeType="1"/>
          </p:cNvSpPr>
          <p:nvPr/>
        </p:nvSpPr>
        <p:spPr bwMode="auto">
          <a:xfrm>
            <a:off x="25304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6" name="Line 31"/>
          <p:cNvSpPr>
            <a:spLocks noChangeShapeType="1"/>
          </p:cNvSpPr>
          <p:nvPr/>
        </p:nvSpPr>
        <p:spPr bwMode="auto">
          <a:xfrm flipV="1">
            <a:off x="259556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7" name="Line 32"/>
          <p:cNvSpPr>
            <a:spLocks noChangeShapeType="1"/>
          </p:cNvSpPr>
          <p:nvPr/>
        </p:nvSpPr>
        <p:spPr bwMode="auto">
          <a:xfrm>
            <a:off x="259556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8" name="Line 33"/>
          <p:cNvSpPr>
            <a:spLocks noChangeShapeType="1"/>
          </p:cNvSpPr>
          <p:nvPr/>
        </p:nvSpPr>
        <p:spPr bwMode="auto">
          <a:xfrm flipV="1">
            <a:off x="2595563" y="60848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9" name="Line 34"/>
          <p:cNvSpPr>
            <a:spLocks noChangeShapeType="1"/>
          </p:cNvSpPr>
          <p:nvPr/>
        </p:nvSpPr>
        <p:spPr bwMode="auto">
          <a:xfrm>
            <a:off x="2595563" y="1646238"/>
            <a:ext cx="1587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0" name="Rectangle 35"/>
          <p:cNvSpPr>
            <a:spLocks noChangeArrowheads="1"/>
          </p:cNvSpPr>
          <p:nvPr/>
        </p:nvSpPr>
        <p:spPr bwMode="auto">
          <a:xfrm>
            <a:off x="2449513" y="63119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2981" name="Rectangle 36"/>
          <p:cNvSpPr>
            <a:spLocks noChangeArrowheads="1"/>
          </p:cNvSpPr>
          <p:nvPr/>
        </p:nvSpPr>
        <p:spPr bwMode="auto">
          <a:xfrm>
            <a:off x="2678113" y="6245225"/>
            <a:ext cx="7143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2982" name="Line 37"/>
          <p:cNvSpPr>
            <a:spLocks noChangeShapeType="1"/>
          </p:cNvSpPr>
          <p:nvPr/>
        </p:nvSpPr>
        <p:spPr bwMode="auto">
          <a:xfrm flipV="1">
            <a:off x="30210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3" name="Line 38"/>
          <p:cNvSpPr>
            <a:spLocks noChangeShapeType="1"/>
          </p:cNvSpPr>
          <p:nvPr/>
        </p:nvSpPr>
        <p:spPr bwMode="auto">
          <a:xfrm>
            <a:off x="30210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4" name="Line 39"/>
          <p:cNvSpPr>
            <a:spLocks noChangeShapeType="1"/>
          </p:cNvSpPr>
          <p:nvPr/>
        </p:nvSpPr>
        <p:spPr bwMode="auto">
          <a:xfrm flipV="1">
            <a:off x="328136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5" name="Line 40"/>
          <p:cNvSpPr>
            <a:spLocks noChangeShapeType="1"/>
          </p:cNvSpPr>
          <p:nvPr/>
        </p:nvSpPr>
        <p:spPr bwMode="auto">
          <a:xfrm>
            <a:off x="328136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6" name="Line 41"/>
          <p:cNvSpPr>
            <a:spLocks noChangeShapeType="1"/>
          </p:cNvSpPr>
          <p:nvPr/>
        </p:nvSpPr>
        <p:spPr bwMode="auto">
          <a:xfrm flipV="1">
            <a:off x="34623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7" name="Line 42"/>
          <p:cNvSpPr>
            <a:spLocks noChangeShapeType="1"/>
          </p:cNvSpPr>
          <p:nvPr/>
        </p:nvSpPr>
        <p:spPr bwMode="auto">
          <a:xfrm>
            <a:off x="34623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8" name="Line 43"/>
          <p:cNvSpPr>
            <a:spLocks noChangeShapeType="1"/>
          </p:cNvSpPr>
          <p:nvPr/>
        </p:nvSpPr>
        <p:spPr bwMode="auto">
          <a:xfrm flipV="1">
            <a:off x="35925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9" name="Line 44"/>
          <p:cNvSpPr>
            <a:spLocks noChangeShapeType="1"/>
          </p:cNvSpPr>
          <p:nvPr/>
        </p:nvSpPr>
        <p:spPr bwMode="auto">
          <a:xfrm>
            <a:off x="35925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0" name="Line 45"/>
          <p:cNvSpPr>
            <a:spLocks noChangeShapeType="1"/>
          </p:cNvSpPr>
          <p:nvPr/>
        </p:nvSpPr>
        <p:spPr bwMode="auto">
          <a:xfrm flipV="1">
            <a:off x="37068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1" name="Line 46"/>
          <p:cNvSpPr>
            <a:spLocks noChangeShapeType="1"/>
          </p:cNvSpPr>
          <p:nvPr/>
        </p:nvSpPr>
        <p:spPr bwMode="auto">
          <a:xfrm>
            <a:off x="37068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2" name="Line 47"/>
          <p:cNvSpPr>
            <a:spLocks noChangeShapeType="1"/>
          </p:cNvSpPr>
          <p:nvPr/>
        </p:nvSpPr>
        <p:spPr bwMode="auto">
          <a:xfrm flipV="1">
            <a:off x="38052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3" name="Line 48"/>
          <p:cNvSpPr>
            <a:spLocks noChangeShapeType="1"/>
          </p:cNvSpPr>
          <p:nvPr/>
        </p:nvSpPr>
        <p:spPr bwMode="auto">
          <a:xfrm>
            <a:off x="38052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4" name="Line 49"/>
          <p:cNvSpPr>
            <a:spLocks noChangeShapeType="1"/>
          </p:cNvSpPr>
          <p:nvPr/>
        </p:nvSpPr>
        <p:spPr bwMode="auto">
          <a:xfrm flipV="1">
            <a:off x="38862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5" name="Line 50"/>
          <p:cNvSpPr>
            <a:spLocks noChangeShapeType="1"/>
          </p:cNvSpPr>
          <p:nvPr/>
        </p:nvSpPr>
        <p:spPr bwMode="auto">
          <a:xfrm>
            <a:off x="38862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6" name="Line 51"/>
          <p:cNvSpPr>
            <a:spLocks noChangeShapeType="1"/>
          </p:cNvSpPr>
          <p:nvPr/>
        </p:nvSpPr>
        <p:spPr bwMode="auto">
          <a:xfrm flipV="1">
            <a:off x="39512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7" name="Line 52"/>
          <p:cNvSpPr>
            <a:spLocks noChangeShapeType="1"/>
          </p:cNvSpPr>
          <p:nvPr/>
        </p:nvSpPr>
        <p:spPr bwMode="auto">
          <a:xfrm>
            <a:off x="39512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8" name="Line 53"/>
          <p:cNvSpPr>
            <a:spLocks noChangeShapeType="1"/>
          </p:cNvSpPr>
          <p:nvPr/>
        </p:nvSpPr>
        <p:spPr bwMode="auto">
          <a:xfrm flipV="1">
            <a:off x="40163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99" name="Line 54"/>
          <p:cNvSpPr>
            <a:spLocks noChangeShapeType="1"/>
          </p:cNvSpPr>
          <p:nvPr/>
        </p:nvSpPr>
        <p:spPr bwMode="auto">
          <a:xfrm>
            <a:off x="40163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0" name="Line 55"/>
          <p:cNvSpPr>
            <a:spLocks noChangeShapeType="1"/>
          </p:cNvSpPr>
          <p:nvPr/>
        </p:nvSpPr>
        <p:spPr bwMode="auto">
          <a:xfrm flipV="1">
            <a:off x="4016375" y="60848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1" name="Line 56"/>
          <p:cNvSpPr>
            <a:spLocks noChangeShapeType="1"/>
          </p:cNvSpPr>
          <p:nvPr/>
        </p:nvSpPr>
        <p:spPr bwMode="auto">
          <a:xfrm>
            <a:off x="4016375" y="1646238"/>
            <a:ext cx="1588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2" name="Rectangle 57"/>
          <p:cNvSpPr>
            <a:spLocks noChangeArrowheads="1"/>
          </p:cNvSpPr>
          <p:nvPr/>
        </p:nvSpPr>
        <p:spPr bwMode="auto">
          <a:xfrm>
            <a:off x="3870325" y="63119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003" name="Rectangle 58"/>
          <p:cNvSpPr>
            <a:spLocks noChangeArrowheads="1"/>
          </p:cNvSpPr>
          <p:nvPr/>
        </p:nvSpPr>
        <p:spPr bwMode="auto">
          <a:xfrm>
            <a:off x="4098925" y="6245225"/>
            <a:ext cx="71438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3004" name="Line 59"/>
          <p:cNvSpPr>
            <a:spLocks noChangeShapeType="1"/>
          </p:cNvSpPr>
          <p:nvPr/>
        </p:nvSpPr>
        <p:spPr bwMode="auto">
          <a:xfrm flipV="1">
            <a:off x="44418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5" name="Line 60"/>
          <p:cNvSpPr>
            <a:spLocks noChangeShapeType="1"/>
          </p:cNvSpPr>
          <p:nvPr/>
        </p:nvSpPr>
        <p:spPr bwMode="auto">
          <a:xfrm>
            <a:off x="44418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6" name="Line 61"/>
          <p:cNvSpPr>
            <a:spLocks noChangeShapeType="1"/>
          </p:cNvSpPr>
          <p:nvPr/>
        </p:nvSpPr>
        <p:spPr bwMode="auto">
          <a:xfrm flipV="1">
            <a:off x="47021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7" name="Line 62"/>
          <p:cNvSpPr>
            <a:spLocks noChangeShapeType="1"/>
          </p:cNvSpPr>
          <p:nvPr/>
        </p:nvSpPr>
        <p:spPr bwMode="auto">
          <a:xfrm>
            <a:off x="47021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8" name="Line 63"/>
          <p:cNvSpPr>
            <a:spLocks noChangeShapeType="1"/>
          </p:cNvSpPr>
          <p:nvPr/>
        </p:nvSpPr>
        <p:spPr bwMode="auto">
          <a:xfrm flipV="1">
            <a:off x="48656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09" name="Line 64"/>
          <p:cNvSpPr>
            <a:spLocks noChangeShapeType="1"/>
          </p:cNvSpPr>
          <p:nvPr/>
        </p:nvSpPr>
        <p:spPr bwMode="auto">
          <a:xfrm>
            <a:off x="48656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0" name="Line 65"/>
          <p:cNvSpPr>
            <a:spLocks noChangeShapeType="1"/>
          </p:cNvSpPr>
          <p:nvPr/>
        </p:nvSpPr>
        <p:spPr bwMode="auto">
          <a:xfrm flipV="1">
            <a:off x="50133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1" name="Line 66"/>
          <p:cNvSpPr>
            <a:spLocks noChangeShapeType="1"/>
          </p:cNvSpPr>
          <p:nvPr/>
        </p:nvSpPr>
        <p:spPr bwMode="auto">
          <a:xfrm>
            <a:off x="50133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2" name="Line 67"/>
          <p:cNvSpPr>
            <a:spLocks noChangeShapeType="1"/>
          </p:cNvSpPr>
          <p:nvPr/>
        </p:nvSpPr>
        <p:spPr bwMode="auto">
          <a:xfrm flipV="1">
            <a:off x="51276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3" name="Line 68"/>
          <p:cNvSpPr>
            <a:spLocks noChangeShapeType="1"/>
          </p:cNvSpPr>
          <p:nvPr/>
        </p:nvSpPr>
        <p:spPr bwMode="auto">
          <a:xfrm>
            <a:off x="51276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4" name="Line 69"/>
          <p:cNvSpPr>
            <a:spLocks noChangeShapeType="1"/>
          </p:cNvSpPr>
          <p:nvPr/>
        </p:nvSpPr>
        <p:spPr bwMode="auto">
          <a:xfrm flipV="1">
            <a:off x="52085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5" name="Line 70"/>
          <p:cNvSpPr>
            <a:spLocks noChangeShapeType="1"/>
          </p:cNvSpPr>
          <p:nvPr/>
        </p:nvSpPr>
        <p:spPr bwMode="auto">
          <a:xfrm>
            <a:off x="52085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6" name="Line 71"/>
          <p:cNvSpPr>
            <a:spLocks noChangeShapeType="1"/>
          </p:cNvSpPr>
          <p:nvPr/>
        </p:nvSpPr>
        <p:spPr bwMode="auto">
          <a:xfrm flipV="1">
            <a:off x="52911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7" name="Line 72"/>
          <p:cNvSpPr>
            <a:spLocks noChangeShapeType="1"/>
          </p:cNvSpPr>
          <p:nvPr/>
        </p:nvSpPr>
        <p:spPr bwMode="auto">
          <a:xfrm>
            <a:off x="52911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8" name="Line 73"/>
          <p:cNvSpPr>
            <a:spLocks noChangeShapeType="1"/>
          </p:cNvSpPr>
          <p:nvPr/>
        </p:nvSpPr>
        <p:spPr bwMode="auto">
          <a:xfrm flipV="1">
            <a:off x="53721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19" name="Line 74"/>
          <p:cNvSpPr>
            <a:spLocks noChangeShapeType="1"/>
          </p:cNvSpPr>
          <p:nvPr/>
        </p:nvSpPr>
        <p:spPr bwMode="auto">
          <a:xfrm>
            <a:off x="53721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0" name="Line 75"/>
          <p:cNvSpPr>
            <a:spLocks noChangeShapeType="1"/>
          </p:cNvSpPr>
          <p:nvPr/>
        </p:nvSpPr>
        <p:spPr bwMode="auto">
          <a:xfrm flipV="1">
            <a:off x="54371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1" name="Line 76"/>
          <p:cNvSpPr>
            <a:spLocks noChangeShapeType="1"/>
          </p:cNvSpPr>
          <p:nvPr/>
        </p:nvSpPr>
        <p:spPr bwMode="auto">
          <a:xfrm>
            <a:off x="54371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2" name="Line 77"/>
          <p:cNvSpPr>
            <a:spLocks noChangeShapeType="1"/>
          </p:cNvSpPr>
          <p:nvPr/>
        </p:nvSpPr>
        <p:spPr bwMode="auto">
          <a:xfrm flipV="1">
            <a:off x="5437188" y="60848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3" name="Line 78"/>
          <p:cNvSpPr>
            <a:spLocks noChangeShapeType="1"/>
          </p:cNvSpPr>
          <p:nvPr/>
        </p:nvSpPr>
        <p:spPr bwMode="auto">
          <a:xfrm>
            <a:off x="5437188" y="1646238"/>
            <a:ext cx="1587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4" name="Rectangle 79"/>
          <p:cNvSpPr>
            <a:spLocks noChangeArrowheads="1"/>
          </p:cNvSpPr>
          <p:nvPr/>
        </p:nvSpPr>
        <p:spPr bwMode="auto">
          <a:xfrm>
            <a:off x="5291138" y="63119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025" name="Rectangle 80"/>
          <p:cNvSpPr>
            <a:spLocks noChangeArrowheads="1"/>
          </p:cNvSpPr>
          <p:nvPr/>
        </p:nvSpPr>
        <p:spPr bwMode="auto">
          <a:xfrm>
            <a:off x="5519738" y="6245225"/>
            <a:ext cx="7143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3026" name="Line 81"/>
          <p:cNvSpPr>
            <a:spLocks noChangeShapeType="1"/>
          </p:cNvSpPr>
          <p:nvPr/>
        </p:nvSpPr>
        <p:spPr bwMode="auto">
          <a:xfrm flipV="1">
            <a:off x="58626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7" name="Line 82"/>
          <p:cNvSpPr>
            <a:spLocks noChangeShapeType="1"/>
          </p:cNvSpPr>
          <p:nvPr/>
        </p:nvSpPr>
        <p:spPr bwMode="auto">
          <a:xfrm>
            <a:off x="58626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8" name="Line 83"/>
          <p:cNvSpPr>
            <a:spLocks noChangeShapeType="1"/>
          </p:cNvSpPr>
          <p:nvPr/>
        </p:nvSpPr>
        <p:spPr bwMode="auto">
          <a:xfrm flipV="1">
            <a:off x="61071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29" name="Line 84"/>
          <p:cNvSpPr>
            <a:spLocks noChangeShapeType="1"/>
          </p:cNvSpPr>
          <p:nvPr/>
        </p:nvSpPr>
        <p:spPr bwMode="auto">
          <a:xfrm>
            <a:off x="61071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0" name="Line 85"/>
          <p:cNvSpPr>
            <a:spLocks noChangeShapeType="1"/>
          </p:cNvSpPr>
          <p:nvPr/>
        </p:nvSpPr>
        <p:spPr bwMode="auto">
          <a:xfrm flipV="1">
            <a:off x="62865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1" name="Line 86"/>
          <p:cNvSpPr>
            <a:spLocks noChangeShapeType="1"/>
          </p:cNvSpPr>
          <p:nvPr/>
        </p:nvSpPr>
        <p:spPr bwMode="auto">
          <a:xfrm>
            <a:off x="62865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2" name="Line 87"/>
          <p:cNvSpPr>
            <a:spLocks noChangeShapeType="1"/>
          </p:cNvSpPr>
          <p:nvPr/>
        </p:nvSpPr>
        <p:spPr bwMode="auto">
          <a:xfrm flipV="1">
            <a:off x="643413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3" name="Line 88"/>
          <p:cNvSpPr>
            <a:spLocks noChangeShapeType="1"/>
          </p:cNvSpPr>
          <p:nvPr/>
        </p:nvSpPr>
        <p:spPr bwMode="auto">
          <a:xfrm>
            <a:off x="643413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4" name="Line 89"/>
          <p:cNvSpPr>
            <a:spLocks noChangeShapeType="1"/>
          </p:cNvSpPr>
          <p:nvPr/>
        </p:nvSpPr>
        <p:spPr bwMode="auto">
          <a:xfrm flipV="1">
            <a:off x="65309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5" name="Line 90"/>
          <p:cNvSpPr>
            <a:spLocks noChangeShapeType="1"/>
          </p:cNvSpPr>
          <p:nvPr/>
        </p:nvSpPr>
        <p:spPr bwMode="auto">
          <a:xfrm>
            <a:off x="65309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6" name="Line 91"/>
          <p:cNvSpPr>
            <a:spLocks noChangeShapeType="1"/>
          </p:cNvSpPr>
          <p:nvPr/>
        </p:nvSpPr>
        <p:spPr bwMode="auto">
          <a:xfrm flipV="1">
            <a:off x="66294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7" name="Line 92"/>
          <p:cNvSpPr>
            <a:spLocks noChangeShapeType="1"/>
          </p:cNvSpPr>
          <p:nvPr/>
        </p:nvSpPr>
        <p:spPr bwMode="auto">
          <a:xfrm>
            <a:off x="66294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8" name="Line 93"/>
          <p:cNvSpPr>
            <a:spLocks noChangeShapeType="1"/>
          </p:cNvSpPr>
          <p:nvPr/>
        </p:nvSpPr>
        <p:spPr bwMode="auto">
          <a:xfrm flipV="1">
            <a:off x="671036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39" name="Line 94"/>
          <p:cNvSpPr>
            <a:spLocks noChangeShapeType="1"/>
          </p:cNvSpPr>
          <p:nvPr/>
        </p:nvSpPr>
        <p:spPr bwMode="auto">
          <a:xfrm>
            <a:off x="671036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0" name="Line 95"/>
          <p:cNvSpPr>
            <a:spLocks noChangeShapeType="1"/>
          </p:cNvSpPr>
          <p:nvPr/>
        </p:nvSpPr>
        <p:spPr bwMode="auto">
          <a:xfrm flipV="1">
            <a:off x="67929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1" name="Line 96"/>
          <p:cNvSpPr>
            <a:spLocks noChangeShapeType="1"/>
          </p:cNvSpPr>
          <p:nvPr/>
        </p:nvSpPr>
        <p:spPr bwMode="auto">
          <a:xfrm>
            <a:off x="67929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2" name="Line 97"/>
          <p:cNvSpPr>
            <a:spLocks noChangeShapeType="1"/>
          </p:cNvSpPr>
          <p:nvPr/>
        </p:nvSpPr>
        <p:spPr bwMode="auto">
          <a:xfrm flipV="1">
            <a:off x="6858000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3" name="Line 98"/>
          <p:cNvSpPr>
            <a:spLocks noChangeShapeType="1"/>
          </p:cNvSpPr>
          <p:nvPr/>
        </p:nvSpPr>
        <p:spPr bwMode="auto">
          <a:xfrm>
            <a:off x="6858000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4" name="Line 99"/>
          <p:cNvSpPr>
            <a:spLocks noChangeShapeType="1"/>
          </p:cNvSpPr>
          <p:nvPr/>
        </p:nvSpPr>
        <p:spPr bwMode="auto">
          <a:xfrm flipV="1">
            <a:off x="6858000" y="60848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5" name="Line 100"/>
          <p:cNvSpPr>
            <a:spLocks noChangeShapeType="1"/>
          </p:cNvSpPr>
          <p:nvPr/>
        </p:nvSpPr>
        <p:spPr bwMode="auto">
          <a:xfrm>
            <a:off x="6858000" y="1646238"/>
            <a:ext cx="1588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6" name="Rectangle 101"/>
          <p:cNvSpPr>
            <a:spLocks noChangeArrowheads="1"/>
          </p:cNvSpPr>
          <p:nvPr/>
        </p:nvSpPr>
        <p:spPr bwMode="auto">
          <a:xfrm>
            <a:off x="6710363" y="63119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047" name="Rectangle 102"/>
          <p:cNvSpPr>
            <a:spLocks noChangeArrowheads="1"/>
          </p:cNvSpPr>
          <p:nvPr/>
        </p:nvSpPr>
        <p:spPr bwMode="auto">
          <a:xfrm>
            <a:off x="6938963" y="6245225"/>
            <a:ext cx="7143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3048" name="Line 103"/>
          <p:cNvSpPr>
            <a:spLocks noChangeShapeType="1"/>
          </p:cNvSpPr>
          <p:nvPr/>
        </p:nvSpPr>
        <p:spPr bwMode="auto">
          <a:xfrm flipV="1">
            <a:off x="728186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49" name="Line 104"/>
          <p:cNvSpPr>
            <a:spLocks noChangeShapeType="1"/>
          </p:cNvSpPr>
          <p:nvPr/>
        </p:nvSpPr>
        <p:spPr bwMode="auto">
          <a:xfrm>
            <a:off x="728186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0" name="Line 105"/>
          <p:cNvSpPr>
            <a:spLocks noChangeShapeType="1"/>
          </p:cNvSpPr>
          <p:nvPr/>
        </p:nvSpPr>
        <p:spPr bwMode="auto">
          <a:xfrm flipV="1">
            <a:off x="75279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1" name="Line 106"/>
          <p:cNvSpPr>
            <a:spLocks noChangeShapeType="1"/>
          </p:cNvSpPr>
          <p:nvPr/>
        </p:nvSpPr>
        <p:spPr bwMode="auto">
          <a:xfrm>
            <a:off x="75279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2" name="Line 107"/>
          <p:cNvSpPr>
            <a:spLocks noChangeShapeType="1"/>
          </p:cNvSpPr>
          <p:nvPr/>
        </p:nvSpPr>
        <p:spPr bwMode="auto">
          <a:xfrm flipV="1">
            <a:off x="77073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3" name="Line 108"/>
          <p:cNvSpPr>
            <a:spLocks noChangeShapeType="1"/>
          </p:cNvSpPr>
          <p:nvPr/>
        </p:nvSpPr>
        <p:spPr bwMode="auto">
          <a:xfrm>
            <a:off x="77073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4" name="Line 109"/>
          <p:cNvSpPr>
            <a:spLocks noChangeShapeType="1"/>
          </p:cNvSpPr>
          <p:nvPr/>
        </p:nvSpPr>
        <p:spPr bwMode="auto">
          <a:xfrm flipV="1">
            <a:off x="78374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5" name="Line 110"/>
          <p:cNvSpPr>
            <a:spLocks noChangeShapeType="1"/>
          </p:cNvSpPr>
          <p:nvPr/>
        </p:nvSpPr>
        <p:spPr bwMode="auto">
          <a:xfrm>
            <a:off x="78374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6" name="Line 111"/>
          <p:cNvSpPr>
            <a:spLocks noChangeShapeType="1"/>
          </p:cNvSpPr>
          <p:nvPr/>
        </p:nvSpPr>
        <p:spPr bwMode="auto">
          <a:xfrm flipV="1">
            <a:off x="7951788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7" name="Line 112"/>
          <p:cNvSpPr>
            <a:spLocks noChangeShapeType="1"/>
          </p:cNvSpPr>
          <p:nvPr/>
        </p:nvSpPr>
        <p:spPr bwMode="auto">
          <a:xfrm>
            <a:off x="7951788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8" name="Line 113"/>
          <p:cNvSpPr>
            <a:spLocks noChangeShapeType="1"/>
          </p:cNvSpPr>
          <p:nvPr/>
        </p:nvSpPr>
        <p:spPr bwMode="auto">
          <a:xfrm flipV="1">
            <a:off x="80502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59" name="Line 114"/>
          <p:cNvSpPr>
            <a:spLocks noChangeShapeType="1"/>
          </p:cNvSpPr>
          <p:nvPr/>
        </p:nvSpPr>
        <p:spPr bwMode="auto">
          <a:xfrm>
            <a:off x="80502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0" name="Line 115"/>
          <p:cNvSpPr>
            <a:spLocks noChangeShapeType="1"/>
          </p:cNvSpPr>
          <p:nvPr/>
        </p:nvSpPr>
        <p:spPr bwMode="auto">
          <a:xfrm flipV="1">
            <a:off x="813117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1" name="Line 116"/>
          <p:cNvSpPr>
            <a:spLocks noChangeShapeType="1"/>
          </p:cNvSpPr>
          <p:nvPr/>
        </p:nvSpPr>
        <p:spPr bwMode="auto">
          <a:xfrm>
            <a:off x="813117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2" name="Line 117"/>
          <p:cNvSpPr>
            <a:spLocks noChangeShapeType="1"/>
          </p:cNvSpPr>
          <p:nvPr/>
        </p:nvSpPr>
        <p:spPr bwMode="auto">
          <a:xfrm flipV="1">
            <a:off x="8213725" y="61118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3" name="Line 118"/>
          <p:cNvSpPr>
            <a:spLocks noChangeShapeType="1"/>
          </p:cNvSpPr>
          <p:nvPr/>
        </p:nvSpPr>
        <p:spPr bwMode="auto">
          <a:xfrm>
            <a:off x="8213725" y="1646238"/>
            <a:ext cx="1588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4" name="Line 119"/>
          <p:cNvSpPr>
            <a:spLocks noChangeShapeType="1"/>
          </p:cNvSpPr>
          <p:nvPr/>
        </p:nvSpPr>
        <p:spPr bwMode="auto">
          <a:xfrm flipV="1">
            <a:off x="8278813" y="61118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5" name="Line 120"/>
          <p:cNvSpPr>
            <a:spLocks noChangeShapeType="1"/>
          </p:cNvSpPr>
          <p:nvPr/>
        </p:nvSpPr>
        <p:spPr bwMode="auto">
          <a:xfrm>
            <a:off x="8278813" y="1646238"/>
            <a:ext cx="1587" cy="269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6" name="Line 121"/>
          <p:cNvSpPr>
            <a:spLocks noChangeShapeType="1"/>
          </p:cNvSpPr>
          <p:nvPr/>
        </p:nvSpPr>
        <p:spPr bwMode="auto">
          <a:xfrm flipV="1">
            <a:off x="8278813" y="60848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7" name="Line 122"/>
          <p:cNvSpPr>
            <a:spLocks noChangeShapeType="1"/>
          </p:cNvSpPr>
          <p:nvPr/>
        </p:nvSpPr>
        <p:spPr bwMode="auto">
          <a:xfrm>
            <a:off x="8278813" y="1646238"/>
            <a:ext cx="1587" cy="52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8" name="Rectangle 123"/>
          <p:cNvSpPr>
            <a:spLocks noChangeArrowheads="1"/>
          </p:cNvSpPr>
          <p:nvPr/>
        </p:nvSpPr>
        <p:spPr bwMode="auto">
          <a:xfrm>
            <a:off x="8131175" y="63119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069" name="Rectangle 124"/>
          <p:cNvSpPr>
            <a:spLocks noChangeArrowheads="1"/>
          </p:cNvSpPr>
          <p:nvPr/>
        </p:nvSpPr>
        <p:spPr bwMode="auto">
          <a:xfrm>
            <a:off x="8359775" y="6245225"/>
            <a:ext cx="71438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3070" name="Line 125"/>
          <p:cNvSpPr>
            <a:spLocks noChangeShapeType="1"/>
          </p:cNvSpPr>
          <p:nvPr/>
        </p:nvSpPr>
        <p:spPr bwMode="auto">
          <a:xfrm>
            <a:off x="1192213" y="62055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1" name="Line 126"/>
          <p:cNvSpPr>
            <a:spLocks noChangeShapeType="1"/>
          </p:cNvSpPr>
          <p:nvPr/>
        </p:nvSpPr>
        <p:spPr bwMode="auto">
          <a:xfrm flipH="1">
            <a:off x="8142288" y="62055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2" name="Rectangle 127"/>
          <p:cNvSpPr>
            <a:spLocks noChangeArrowheads="1"/>
          </p:cNvSpPr>
          <p:nvPr/>
        </p:nvSpPr>
        <p:spPr bwMode="auto">
          <a:xfrm>
            <a:off x="833438" y="609917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0.1</a:t>
            </a:r>
          </a:p>
        </p:txBody>
      </p:sp>
      <p:sp>
        <p:nvSpPr>
          <p:cNvPr id="83073" name="Line 128"/>
          <p:cNvSpPr>
            <a:spLocks noChangeShapeType="1"/>
          </p:cNvSpPr>
          <p:nvPr/>
        </p:nvSpPr>
        <p:spPr bwMode="auto">
          <a:xfrm>
            <a:off x="1192213" y="563245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4" name="Line 129"/>
          <p:cNvSpPr>
            <a:spLocks noChangeShapeType="1"/>
          </p:cNvSpPr>
          <p:nvPr/>
        </p:nvSpPr>
        <p:spPr bwMode="auto">
          <a:xfrm flipH="1">
            <a:off x="8142288" y="563245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5" name="Rectangle 130"/>
          <p:cNvSpPr>
            <a:spLocks noChangeArrowheads="1"/>
          </p:cNvSpPr>
          <p:nvPr/>
        </p:nvSpPr>
        <p:spPr bwMode="auto">
          <a:xfrm>
            <a:off x="833438" y="55245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0.2</a:t>
            </a:r>
          </a:p>
        </p:txBody>
      </p:sp>
      <p:sp>
        <p:nvSpPr>
          <p:cNvPr id="83076" name="Line 131"/>
          <p:cNvSpPr>
            <a:spLocks noChangeShapeType="1"/>
          </p:cNvSpPr>
          <p:nvPr/>
        </p:nvSpPr>
        <p:spPr bwMode="auto">
          <a:xfrm>
            <a:off x="1192213" y="505936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7" name="Line 132"/>
          <p:cNvSpPr>
            <a:spLocks noChangeShapeType="1"/>
          </p:cNvSpPr>
          <p:nvPr/>
        </p:nvSpPr>
        <p:spPr bwMode="auto">
          <a:xfrm flipH="1">
            <a:off x="8142288" y="505936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8" name="Rectangle 133"/>
          <p:cNvSpPr>
            <a:spLocks noChangeArrowheads="1"/>
          </p:cNvSpPr>
          <p:nvPr/>
        </p:nvSpPr>
        <p:spPr bwMode="auto">
          <a:xfrm>
            <a:off x="833438" y="4951413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0.3</a:t>
            </a:r>
          </a:p>
        </p:txBody>
      </p:sp>
      <p:sp>
        <p:nvSpPr>
          <p:cNvPr id="83079" name="Line 134"/>
          <p:cNvSpPr>
            <a:spLocks noChangeShapeType="1"/>
          </p:cNvSpPr>
          <p:nvPr/>
        </p:nvSpPr>
        <p:spPr bwMode="auto">
          <a:xfrm>
            <a:off x="1192213" y="44846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0" name="Line 135"/>
          <p:cNvSpPr>
            <a:spLocks noChangeShapeType="1"/>
          </p:cNvSpPr>
          <p:nvPr/>
        </p:nvSpPr>
        <p:spPr bwMode="auto">
          <a:xfrm flipH="1">
            <a:off x="8142288" y="448468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1" name="Rectangle 136"/>
          <p:cNvSpPr>
            <a:spLocks noChangeArrowheads="1"/>
          </p:cNvSpPr>
          <p:nvPr/>
        </p:nvSpPr>
        <p:spPr bwMode="auto">
          <a:xfrm>
            <a:off x="833438" y="437832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0.4</a:t>
            </a:r>
          </a:p>
        </p:txBody>
      </p:sp>
      <p:sp>
        <p:nvSpPr>
          <p:cNvPr id="83082" name="Line 137"/>
          <p:cNvSpPr>
            <a:spLocks noChangeShapeType="1"/>
          </p:cNvSpPr>
          <p:nvPr/>
        </p:nvSpPr>
        <p:spPr bwMode="auto">
          <a:xfrm>
            <a:off x="1192213" y="39258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3" name="Line 138"/>
          <p:cNvSpPr>
            <a:spLocks noChangeShapeType="1"/>
          </p:cNvSpPr>
          <p:nvPr/>
        </p:nvSpPr>
        <p:spPr bwMode="auto">
          <a:xfrm flipH="1">
            <a:off x="8142288" y="392588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4" name="Rectangle 139"/>
          <p:cNvSpPr>
            <a:spLocks noChangeArrowheads="1"/>
          </p:cNvSpPr>
          <p:nvPr/>
        </p:nvSpPr>
        <p:spPr bwMode="auto">
          <a:xfrm>
            <a:off x="833438" y="381952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83085" name="Line 140"/>
          <p:cNvSpPr>
            <a:spLocks noChangeShapeType="1"/>
          </p:cNvSpPr>
          <p:nvPr/>
        </p:nvSpPr>
        <p:spPr bwMode="auto">
          <a:xfrm>
            <a:off x="1192213" y="335280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6" name="Line 141"/>
          <p:cNvSpPr>
            <a:spLocks noChangeShapeType="1"/>
          </p:cNvSpPr>
          <p:nvPr/>
        </p:nvSpPr>
        <p:spPr bwMode="auto">
          <a:xfrm flipH="1">
            <a:off x="8142288" y="335280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7" name="Rectangle 142"/>
          <p:cNvSpPr>
            <a:spLocks noChangeArrowheads="1"/>
          </p:cNvSpPr>
          <p:nvPr/>
        </p:nvSpPr>
        <p:spPr bwMode="auto">
          <a:xfrm>
            <a:off x="833438" y="324485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0.6</a:t>
            </a:r>
          </a:p>
        </p:txBody>
      </p:sp>
      <p:sp>
        <p:nvSpPr>
          <p:cNvPr id="83088" name="Line 143"/>
          <p:cNvSpPr>
            <a:spLocks noChangeShapeType="1"/>
          </p:cNvSpPr>
          <p:nvPr/>
        </p:nvSpPr>
        <p:spPr bwMode="auto">
          <a:xfrm>
            <a:off x="1192213" y="277971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89" name="Line 144"/>
          <p:cNvSpPr>
            <a:spLocks noChangeShapeType="1"/>
          </p:cNvSpPr>
          <p:nvPr/>
        </p:nvSpPr>
        <p:spPr bwMode="auto">
          <a:xfrm flipH="1">
            <a:off x="8142288" y="277971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0" name="Rectangle 145"/>
          <p:cNvSpPr>
            <a:spLocks noChangeArrowheads="1"/>
          </p:cNvSpPr>
          <p:nvPr/>
        </p:nvSpPr>
        <p:spPr bwMode="auto">
          <a:xfrm>
            <a:off x="833438" y="2671763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0.7</a:t>
            </a:r>
          </a:p>
        </p:txBody>
      </p:sp>
      <p:sp>
        <p:nvSpPr>
          <p:cNvPr id="83091" name="Line 146"/>
          <p:cNvSpPr>
            <a:spLocks noChangeShapeType="1"/>
          </p:cNvSpPr>
          <p:nvPr/>
        </p:nvSpPr>
        <p:spPr bwMode="auto">
          <a:xfrm>
            <a:off x="1192213" y="22050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2" name="Line 147"/>
          <p:cNvSpPr>
            <a:spLocks noChangeShapeType="1"/>
          </p:cNvSpPr>
          <p:nvPr/>
        </p:nvSpPr>
        <p:spPr bwMode="auto">
          <a:xfrm flipH="1">
            <a:off x="8142288" y="22050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3" name="Rectangle 148"/>
          <p:cNvSpPr>
            <a:spLocks noChangeArrowheads="1"/>
          </p:cNvSpPr>
          <p:nvPr/>
        </p:nvSpPr>
        <p:spPr bwMode="auto">
          <a:xfrm>
            <a:off x="833438" y="209867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0.8</a:t>
            </a:r>
          </a:p>
        </p:txBody>
      </p:sp>
      <p:sp>
        <p:nvSpPr>
          <p:cNvPr id="83094" name="Line 149"/>
          <p:cNvSpPr>
            <a:spLocks noChangeShapeType="1"/>
          </p:cNvSpPr>
          <p:nvPr/>
        </p:nvSpPr>
        <p:spPr bwMode="auto">
          <a:xfrm>
            <a:off x="1192213" y="16462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5" name="Line 150"/>
          <p:cNvSpPr>
            <a:spLocks noChangeShapeType="1"/>
          </p:cNvSpPr>
          <p:nvPr/>
        </p:nvSpPr>
        <p:spPr bwMode="auto">
          <a:xfrm flipH="1">
            <a:off x="8142288" y="16462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6" name="Rectangle 151"/>
          <p:cNvSpPr>
            <a:spLocks noChangeArrowheads="1"/>
          </p:cNvSpPr>
          <p:nvPr/>
        </p:nvSpPr>
        <p:spPr bwMode="auto">
          <a:xfrm>
            <a:off x="833438" y="1539875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0.9</a:t>
            </a:r>
          </a:p>
        </p:txBody>
      </p:sp>
      <p:sp>
        <p:nvSpPr>
          <p:cNvPr id="83097" name="Line 152"/>
          <p:cNvSpPr>
            <a:spLocks noChangeShapeType="1"/>
          </p:cNvSpPr>
          <p:nvPr/>
        </p:nvSpPr>
        <p:spPr bwMode="auto">
          <a:xfrm>
            <a:off x="1192213" y="164623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98" name="Freeform 153"/>
          <p:cNvSpPr>
            <a:spLocks noChangeArrowheads="1"/>
          </p:cNvSpPr>
          <p:nvPr/>
        </p:nvSpPr>
        <p:spPr bwMode="auto">
          <a:xfrm>
            <a:off x="1192213" y="1646238"/>
            <a:ext cx="7086600" cy="45593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099" name="Line 154"/>
          <p:cNvSpPr>
            <a:spLocks noChangeShapeType="1"/>
          </p:cNvSpPr>
          <p:nvPr/>
        </p:nvSpPr>
        <p:spPr bwMode="auto">
          <a:xfrm flipV="1">
            <a:off x="1192213" y="1592263"/>
            <a:ext cx="1587" cy="4667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00" name="Oval 155"/>
          <p:cNvSpPr>
            <a:spLocks noChangeArrowheads="1"/>
          </p:cNvSpPr>
          <p:nvPr/>
        </p:nvSpPr>
        <p:spPr bwMode="auto">
          <a:xfrm>
            <a:off x="1158875" y="428466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1" name="Oval 156"/>
          <p:cNvSpPr>
            <a:spLocks noChangeArrowheads="1"/>
          </p:cNvSpPr>
          <p:nvPr/>
        </p:nvSpPr>
        <p:spPr bwMode="auto">
          <a:xfrm>
            <a:off x="1208088" y="19796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2" name="Oval 157"/>
          <p:cNvSpPr>
            <a:spLocks noChangeArrowheads="1"/>
          </p:cNvSpPr>
          <p:nvPr/>
        </p:nvSpPr>
        <p:spPr bwMode="auto">
          <a:xfrm>
            <a:off x="12573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3" name="Oval 158"/>
          <p:cNvSpPr>
            <a:spLocks noChangeArrowheads="1"/>
          </p:cNvSpPr>
          <p:nvPr/>
        </p:nvSpPr>
        <p:spPr bwMode="auto">
          <a:xfrm>
            <a:off x="1306513" y="249872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4" name="Oval 159"/>
          <p:cNvSpPr>
            <a:spLocks noChangeArrowheads="1"/>
          </p:cNvSpPr>
          <p:nvPr/>
        </p:nvSpPr>
        <p:spPr bwMode="auto">
          <a:xfrm>
            <a:off x="1355725" y="396557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5" name="Oval 160"/>
          <p:cNvSpPr>
            <a:spLocks noChangeArrowheads="1"/>
          </p:cNvSpPr>
          <p:nvPr/>
        </p:nvSpPr>
        <p:spPr bwMode="auto">
          <a:xfrm>
            <a:off x="1404938" y="60055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6" name="Oval 161"/>
          <p:cNvSpPr>
            <a:spLocks noChangeArrowheads="1"/>
          </p:cNvSpPr>
          <p:nvPr/>
        </p:nvSpPr>
        <p:spPr bwMode="auto">
          <a:xfrm>
            <a:off x="1436688" y="38195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7" name="Oval 162"/>
          <p:cNvSpPr>
            <a:spLocks noChangeArrowheads="1"/>
          </p:cNvSpPr>
          <p:nvPr/>
        </p:nvSpPr>
        <p:spPr bwMode="auto">
          <a:xfrm>
            <a:off x="1485900" y="33385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8" name="Oval 163"/>
          <p:cNvSpPr>
            <a:spLocks noChangeArrowheads="1"/>
          </p:cNvSpPr>
          <p:nvPr/>
        </p:nvSpPr>
        <p:spPr bwMode="auto">
          <a:xfrm>
            <a:off x="1519238" y="30861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09" name="Oval 164"/>
          <p:cNvSpPr>
            <a:spLocks noChangeArrowheads="1"/>
          </p:cNvSpPr>
          <p:nvPr/>
        </p:nvSpPr>
        <p:spPr bwMode="auto">
          <a:xfrm>
            <a:off x="1550988" y="42052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0" name="Oval 165"/>
          <p:cNvSpPr>
            <a:spLocks noChangeArrowheads="1"/>
          </p:cNvSpPr>
          <p:nvPr/>
        </p:nvSpPr>
        <p:spPr bwMode="auto">
          <a:xfrm>
            <a:off x="1584325" y="429895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1" name="Oval 166"/>
          <p:cNvSpPr>
            <a:spLocks noChangeArrowheads="1"/>
          </p:cNvSpPr>
          <p:nvPr/>
        </p:nvSpPr>
        <p:spPr bwMode="auto">
          <a:xfrm>
            <a:off x="1600200" y="505936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2" name="Oval 167"/>
          <p:cNvSpPr>
            <a:spLocks noChangeArrowheads="1"/>
          </p:cNvSpPr>
          <p:nvPr/>
        </p:nvSpPr>
        <p:spPr bwMode="auto">
          <a:xfrm>
            <a:off x="1633538" y="28860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3" name="Oval 168"/>
          <p:cNvSpPr>
            <a:spLocks noChangeArrowheads="1"/>
          </p:cNvSpPr>
          <p:nvPr/>
        </p:nvSpPr>
        <p:spPr bwMode="auto">
          <a:xfrm>
            <a:off x="1665288" y="4165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4" name="Oval 169"/>
          <p:cNvSpPr>
            <a:spLocks noChangeArrowheads="1"/>
          </p:cNvSpPr>
          <p:nvPr/>
        </p:nvSpPr>
        <p:spPr bwMode="auto">
          <a:xfrm>
            <a:off x="1698625" y="372586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5" name="Oval 170"/>
          <p:cNvSpPr>
            <a:spLocks noChangeArrowheads="1"/>
          </p:cNvSpPr>
          <p:nvPr/>
        </p:nvSpPr>
        <p:spPr bwMode="auto">
          <a:xfrm>
            <a:off x="1714500" y="349885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6" name="Oval 171"/>
          <p:cNvSpPr>
            <a:spLocks noChangeArrowheads="1"/>
          </p:cNvSpPr>
          <p:nvPr/>
        </p:nvSpPr>
        <p:spPr bwMode="auto">
          <a:xfrm>
            <a:off x="1747838" y="268605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7" name="Oval 172"/>
          <p:cNvSpPr>
            <a:spLocks noChangeArrowheads="1"/>
          </p:cNvSpPr>
          <p:nvPr/>
        </p:nvSpPr>
        <p:spPr bwMode="auto">
          <a:xfrm>
            <a:off x="1763713" y="4205288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8" name="Oval 173"/>
          <p:cNvSpPr>
            <a:spLocks noChangeArrowheads="1"/>
          </p:cNvSpPr>
          <p:nvPr/>
        </p:nvSpPr>
        <p:spPr bwMode="auto">
          <a:xfrm>
            <a:off x="1779588" y="27527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19" name="Oval 174"/>
          <p:cNvSpPr>
            <a:spLocks noChangeArrowheads="1"/>
          </p:cNvSpPr>
          <p:nvPr/>
        </p:nvSpPr>
        <p:spPr bwMode="auto">
          <a:xfrm>
            <a:off x="1812925" y="272573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0" name="Oval 175"/>
          <p:cNvSpPr>
            <a:spLocks noChangeArrowheads="1"/>
          </p:cNvSpPr>
          <p:nvPr/>
        </p:nvSpPr>
        <p:spPr bwMode="auto">
          <a:xfrm>
            <a:off x="1828800" y="511175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1" name="Oval 176"/>
          <p:cNvSpPr>
            <a:spLocks noChangeArrowheads="1"/>
          </p:cNvSpPr>
          <p:nvPr/>
        </p:nvSpPr>
        <p:spPr bwMode="auto">
          <a:xfrm>
            <a:off x="1844675" y="236537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2" name="Oval 177"/>
          <p:cNvSpPr>
            <a:spLocks noChangeArrowheads="1"/>
          </p:cNvSpPr>
          <p:nvPr/>
        </p:nvSpPr>
        <p:spPr bwMode="auto">
          <a:xfrm>
            <a:off x="1862138" y="455136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3" name="Oval 178"/>
          <p:cNvSpPr>
            <a:spLocks noChangeArrowheads="1"/>
          </p:cNvSpPr>
          <p:nvPr/>
        </p:nvSpPr>
        <p:spPr bwMode="auto">
          <a:xfrm>
            <a:off x="1893888" y="39258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4" name="Oval 179"/>
          <p:cNvSpPr>
            <a:spLocks noChangeArrowheads="1"/>
          </p:cNvSpPr>
          <p:nvPr/>
        </p:nvSpPr>
        <p:spPr bwMode="auto">
          <a:xfrm>
            <a:off x="1909763" y="4165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5" name="Oval 180"/>
          <p:cNvSpPr>
            <a:spLocks noChangeArrowheads="1"/>
          </p:cNvSpPr>
          <p:nvPr/>
        </p:nvSpPr>
        <p:spPr bwMode="auto">
          <a:xfrm>
            <a:off x="1927225" y="379253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6" name="Oval 181"/>
          <p:cNvSpPr>
            <a:spLocks noChangeArrowheads="1"/>
          </p:cNvSpPr>
          <p:nvPr/>
        </p:nvSpPr>
        <p:spPr bwMode="auto">
          <a:xfrm>
            <a:off x="1943100" y="395287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7" name="Oval 182"/>
          <p:cNvSpPr>
            <a:spLocks noChangeArrowheads="1"/>
          </p:cNvSpPr>
          <p:nvPr/>
        </p:nvSpPr>
        <p:spPr bwMode="auto">
          <a:xfrm>
            <a:off x="1958975" y="400526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8" name="Oval 183"/>
          <p:cNvSpPr>
            <a:spLocks noChangeArrowheads="1"/>
          </p:cNvSpPr>
          <p:nvPr/>
        </p:nvSpPr>
        <p:spPr bwMode="auto">
          <a:xfrm>
            <a:off x="1976438" y="4471988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29" name="Oval 184"/>
          <p:cNvSpPr>
            <a:spLocks noChangeArrowheads="1"/>
          </p:cNvSpPr>
          <p:nvPr/>
        </p:nvSpPr>
        <p:spPr bwMode="auto">
          <a:xfrm>
            <a:off x="1992313" y="3405188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0" name="Oval 185"/>
          <p:cNvSpPr>
            <a:spLocks noChangeArrowheads="1"/>
          </p:cNvSpPr>
          <p:nvPr/>
        </p:nvSpPr>
        <p:spPr bwMode="auto">
          <a:xfrm>
            <a:off x="2008188" y="49926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1" name="Oval 186"/>
          <p:cNvSpPr>
            <a:spLocks noChangeArrowheads="1"/>
          </p:cNvSpPr>
          <p:nvPr/>
        </p:nvSpPr>
        <p:spPr bwMode="auto">
          <a:xfrm>
            <a:off x="2024063" y="323215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2" name="Oval 187"/>
          <p:cNvSpPr>
            <a:spLocks noChangeArrowheads="1"/>
          </p:cNvSpPr>
          <p:nvPr/>
        </p:nvSpPr>
        <p:spPr bwMode="auto">
          <a:xfrm>
            <a:off x="2041525" y="3632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3" name="Oval 188"/>
          <p:cNvSpPr>
            <a:spLocks noChangeArrowheads="1"/>
          </p:cNvSpPr>
          <p:nvPr/>
        </p:nvSpPr>
        <p:spPr bwMode="auto">
          <a:xfrm>
            <a:off x="2041525" y="36195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4" name="Oval 189"/>
          <p:cNvSpPr>
            <a:spLocks noChangeArrowheads="1"/>
          </p:cNvSpPr>
          <p:nvPr/>
        </p:nvSpPr>
        <p:spPr bwMode="auto">
          <a:xfrm>
            <a:off x="2057400" y="299243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5" name="Oval 190"/>
          <p:cNvSpPr>
            <a:spLocks noChangeArrowheads="1"/>
          </p:cNvSpPr>
          <p:nvPr/>
        </p:nvSpPr>
        <p:spPr bwMode="auto">
          <a:xfrm>
            <a:off x="2073275" y="47386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6" name="Oval 191"/>
          <p:cNvSpPr>
            <a:spLocks noChangeArrowheads="1"/>
          </p:cNvSpPr>
          <p:nvPr/>
        </p:nvSpPr>
        <p:spPr bwMode="auto">
          <a:xfrm>
            <a:off x="2090738" y="34194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7" name="Oval 192"/>
          <p:cNvSpPr>
            <a:spLocks noChangeArrowheads="1"/>
          </p:cNvSpPr>
          <p:nvPr/>
        </p:nvSpPr>
        <p:spPr bwMode="auto">
          <a:xfrm>
            <a:off x="2106613" y="45116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8" name="Oval 193"/>
          <p:cNvSpPr>
            <a:spLocks noChangeArrowheads="1"/>
          </p:cNvSpPr>
          <p:nvPr/>
        </p:nvSpPr>
        <p:spPr bwMode="auto">
          <a:xfrm>
            <a:off x="2122488" y="344487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39" name="Oval 194"/>
          <p:cNvSpPr>
            <a:spLocks noChangeArrowheads="1"/>
          </p:cNvSpPr>
          <p:nvPr/>
        </p:nvSpPr>
        <p:spPr bwMode="auto">
          <a:xfrm>
            <a:off x="2122488" y="3378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0" name="Oval 195"/>
          <p:cNvSpPr>
            <a:spLocks noChangeArrowheads="1"/>
          </p:cNvSpPr>
          <p:nvPr/>
        </p:nvSpPr>
        <p:spPr bwMode="auto">
          <a:xfrm>
            <a:off x="2138363" y="47117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1" name="Oval 196"/>
          <p:cNvSpPr>
            <a:spLocks noChangeArrowheads="1"/>
          </p:cNvSpPr>
          <p:nvPr/>
        </p:nvSpPr>
        <p:spPr bwMode="auto">
          <a:xfrm>
            <a:off x="2155825" y="30321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2" name="Oval 197"/>
          <p:cNvSpPr>
            <a:spLocks noChangeArrowheads="1"/>
          </p:cNvSpPr>
          <p:nvPr/>
        </p:nvSpPr>
        <p:spPr bwMode="auto">
          <a:xfrm>
            <a:off x="2171700" y="30321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3" name="Oval 198"/>
          <p:cNvSpPr>
            <a:spLocks noChangeArrowheads="1"/>
          </p:cNvSpPr>
          <p:nvPr/>
        </p:nvSpPr>
        <p:spPr bwMode="auto">
          <a:xfrm>
            <a:off x="2171700" y="35782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4" name="Oval 199"/>
          <p:cNvSpPr>
            <a:spLocks noChangeArrowheads="1"/>
          </p:cNvSpPr>
          <p:nvPr/>
        </p:nvSpPr>
        <p:spPr bwMode="auto">
          <a:xfrm>
            <a:off x="2187575" y="320516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5" name="Oval 200"/>
          <p:cNvSpPr>
            <a:spLocks noChangeArrowheads="1"/>
          </p:cNvSpPr>
          <p:nvPr/>
        </p:nvSpPr>
        <p:spPr bwMode="auto">
          <a:xfrm>
            <a:off x="2205038" y="372586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6" name="Oval 201"/>
          <p:cNvSpPr>
            <a:spLocks noChangeArrowheads="1"/>
          </p:cNvSpPr>
          <p:nvPr/>
        </p:nvSpPr>
        <p:spPr bwMode="auto">
          <a:xfrm>
            <a:off x="2205038" y="399256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pSp>
        <p:nvGrpSpPr>
          <p:cNvPr id="83147" name="Group 202"/>
          <p:cNvGrpSpPr>
            <a:grpSpLocks/>
          </p:cNvGrpSpPr>
          <p:nvPr/>
        </p:nvGrpSpPr>
        <p:grpSpPr bwMode="auto">
          <a:xfrm>
            <a:off x="2220913" y="3152775"/>
            <a:ext cx="3063875" cy="2051050"/>
            <a:chOff x="1399" y="1986"/>
            <a:chExt cx="1930" cy="1292"/>
          </a:xfrm>
        </p:grpSpPr>
        <p:sp>
          <p:nvSpPr>
            <p:cNvPr id="83326" name="Oval 203"/>
            <p:cNvSpPr>
              <a:spLocks noChangeArrowheads="1"/>
            </p:cNvSpPr>
            <p:nvPr/>
          </p:nvSpPr>
          <p:spPr bwMode="auto">
            <a:xfrm>
              <a:off x="1399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27" name="Oval 204"/>
            <p:cNvSpPr>
              <a:spLocks noChangeArrowheads="1"/>
            </p:cNvSpPr>
            <p:nvPr/>
          </p:nvSpPr>
          <p:spPr bwMode="auto">
            <a:xfrm>
              <a:off x="1409" y="276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28" name="Oval 205"/>
            <p:cNvSpPr>
              <a:spLocks noChangeArrowheads="1"/>
            </p:cNvSpPr>
            <p:nvPr/>
          </p:nvSpPr>
          <p:spPr bwMode="auto">
            <a:xfrm>
              <a:off x="1409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29" name="Oval 206"/>
            <p:cNvSpPr>
              <a:spLocks noChangeArrowheads="1"/>
            </p:cNvSpPr>
            <p:nvPr/>
          </p:nvSpPr>
          <p:spPr bwMode="auto">
            <a:xfrm>
              <a:off x="1419" y="25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0" name="Oval 207"/>
            <p:cNvSpPr>
              <a:spLocks noChangeArrowheads="1"/>
            </p:cNvSpPr>
            <p:nvPr/>
          </p:nvSpPr>
          <p:spPr bwMode="auto">
            <a:xfrm>
              <a:off x="1430" y="231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1" name="Oval 208"/>
            <p:cNvSpPr>
              <a:spLocks noChangeArrowheads="1"/>
            </p:cNvSpPr>
            <p:nvPr/>
          </p:nvSpPr>
          <p:spPr bwMode="auto">
            <a:xfrm>
              <a:off x="1430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2" name="Oval 209"/>
            <p:cNvSpPr>
              <a:spLocks noChangeArrowheads="1"/>
            </p:cNvSpPr>
            <p:nvPr/>
          </p:nvSpPr>
          <p:spPr bwMode="auto">
            <a:xfrm>
              <a:off x="1440" y="264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3" name="Oval 210"/>
            <p:cNvSpPr>
              <a:spLocks noChangeArrowheads="1"/>
            </p:cNvSpPr>
            <p:nvPr/>
          </p:nvSpPr>
          <p:spPr bwMode="auto">
            <a:xfrm>
              <a:off x="1440" y="207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4" name="Oval 211"/>
            <p:cNvSpPr>
              <a:spLocks noChangeArrowheads="1"/>
            </p:cNvSpPr>
            <p:nvPr/>
          </p:nvSpPr>
          <p:spPr bwMode="auto">
            <a:xfrm>
              <a:off x="1450" y="308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5" name="Oval 212"/>
            <p:cNvSpPr>
              <a:spLocks noChangeArrowheads="1"/>
            </p:cNvSpPr>
            <p:nvPr/>
          </p:nvSpPr>
          <p:spPr bwMode="auto">
            <a:xfrm>
              <a:off x="1461" y="288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6" name="Oval 213"/>
            <p:cNvSpPr>
              <a:spLocks noChangeArrowheads="1"/>
            </p:cNvSpPr>
            <p:nvPr/>
          </p:nvSpPr>
          <p:spPr bwMode="auto">
            <a:xfrm>
              <a:off x="1461" y="307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7" name="Oval 214"/>
            <p:cNvSpPr>
              <a:spLocks noChangeArrowheads="1"/>
            </p:cNvSpPr>
            <p:nvPr/>
          </p:nvSpPr>
          <p:spPr bwMode="auto">
            <a:xfrm>
              <a:off x="1471" y="252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8" name="Oval 215"/>
            <p:cNvSpPr>
              <a:spLocks noChangeArrowheads="1"/>
            </p:cNvSpPr>
            <p:nvPr/>
          </p:nvSpPr>
          <p:spPr bwMode="auto">
            <a:xfrm>
              <a:off x="1471" y="265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39" name="Oval 216"/>
            <p:cNvSpPr>
              <a:spLocks noChangeArrowheads="1"/>
            </p:cNvSpPr>
            <p:nvPr/>
          </p:nvSpPr>
          <p:spPr bwMode="auto">
            <a:xfrm>
              <a:off x="1481" y="327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0" name="Oval 217"/>
            <p:cNvSpPr>
              <a:spLocks noChangeArrowheads="1"/>
            </p:cNvSpPr>
            <p:nvPr/>
          </p:nvSpPr>
          <p:spPr bwMode="auto">
            <a:xfrm>
              <a:off x="1481" y="266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1" name="Oval 218"/>
            <p:cNvSpPr>
              <a:spLocks noChangeArrowheads="1"/>
            </p:cNvSpPr>
            <p:nvPr/>
          </p:nvSpPr>
          <p:spPr bwMode="auto">
            <a:xfrm>
              <a:off x="1491" y="219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2" name="Oval 219"/>
            <p:cNvSpPr>
              <a:spLocks noChangeArrowheads="1"/>
            </p:cNvSpPr>
            <p:nvPr/>
          </p:nvSpPr>
          <p:spPr bwMode="auto">
            <a:xfrm>
              <a:off x="1491" y="212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3" name="Oval 220"/>
            <p:cNvSpPr>
              <a:spLocks noChangeArrowheads="1"/>
            </p:cNvSpPr>
            <p:nvPr/>
          </p:nvSpPr>
          <p:spPr bwMode="auto">
            <a:xfrm>
              <a:off x="1502" y="264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4" name="Oval 221"/>
            <p:cNvSpPr>
              <a:spLocks noChangeArrowheads="1"/>
            </p:cNvSpPr>
            <p:nvPr/>
          </p:nvSpPr>
          <p:spPr bwMode="auto">
            <a:xfrm>
              <a:off x="1502" y="218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5" name="Oval 222"/>
            <p:cNvSpPr>
              <a:spLocks noChangeArrowheads="1"/>
            </p:cNvSpPr>
            <p:nvPr/>
          </p:nvSpPr>
          <p:spPr bwMode="auto">
            <a:xfrm>
              <a:off x="1512" y="207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6" name="Oval 223"/>
            <p:cNvSpPr>
              <a:spLocks noChangeArrowheads="1"/>
            </p:cNvSpPr>
            <p:nvPr/>
          </p:nvSpPr>
          <p:spPr bwMode="auto">
            <a:xfrm>
              <a:off x="1512" y="223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7" name="Oval 224"/>
            <p:cNvSpPr>
              <a:spLocks noChangeArrowheads="1"/>
            </p:cNvSpPr>
            <p:nvPr/>
          </p:nvSpPr>
          <p:spPr bwMode="auto">
            <a:xfrm>
              <a:off x="1522" y="273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8" name="Oval 225"/>
            <p:cNvSpPr>
              <a:spLocks noChangeArrowheads="1"/>
            </p:cNvSpPr>
            <p:nvPr/>
          </p:nvSpPr>
          <p:spPr bwMode="auto">
            <a:xfrm>
              <a:off x="1522" y="205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49" name="Oval 226"/>
            <p:cNvSpPr>
              <a:spLocks noChangeArrowheads="1"/>
            </p:cNvSpPr>
            <p:nvPr/>
          </p:nvSpPr>
          <p:spPr bwMode="auto">
            <a:xfrm>
              <a:off x="1533" y="270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0" name="Oval 227"/>
            <p:cNvSpPr>
              <a:spLocks noChangeArrowheads="1"/>
            </p:cNvSpPr>
            <p:nvPr/>
          </p:nvSpPr>
          <p:spPr bwMode="auto">
            <a:xfrm>
              <a:off x="1533" y="277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1" name="Oval 228"/>
            <p:cNvSpPr>
              <a:spLocks noChangeArrowheads="1"/>
            </p:cNvSpPr>
            <p:nvPr/>
          </p:nvSpPr>
          <p:spPr bwMode="auto">
            <a:xfrm>
              <a:off x="1543" y="214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2" name="Oval 229"/>
            <p:cNvSpPr>
              <a:spLocks noChangeArrowheads="1"/>
            </p:cNvSpPr>
            <p:nvPr/>
          </p:nvSpPr>
          <p:spPr bwMode="auto">
            <a:xfrm>
              <a:off x="1543" y="231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3" name="Oval 230"/>
            <p:cNvSpPr>
              <a:spLocks noChangeArrowheads="1"/>
            </p:cNvSpPr>
            <p:nvPr/>
          </p:nvSpPr>
          <p:spPr bwMode="auto">
            <a:xfrm>
              <a:off x="1553" y="198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4" name="Oval 231"/>
            <p:cNvSpPr>
              <a:spLocks noChangeArrowheads="1"/>
            </p:cNvSpPr>
            <p:nvPr/>
          </p:nvSpPr>
          <p:spPr bwMode="auto">
            <a:xfrm>
              <a:off x="1553" y="269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5" name="Oval 232"/>
            <p:cNvSpPr>
              <a:spLocks noChangeArrowheads="1"/>
            </p:cNvSpPr>
            <p:nvPr/>
          </p:nvSpPr>
          <p:spPr bwMode="auto">
            <a:xfrm>
              <a:off x="1563" y="323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6" name="Oval 233"/>
            <p:cNvSpPr>
              <a:spLocks noChangeArrowheads="1"/>
            </p:cNvSpPr>
            <p:nvPr/>
          </p:nvSpPr>
          <p:spPr bwMode="auto">
            <a:xfrm>
              <a:off x="1563" y="277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7" name="Oval 234"/>
            <p:cNvSpPr>
              <a:spLocks noChangeArrowheads="1"/>
            </p:cNvSpPr>
            <p:nvPr/>
          </p:nvSpPr>
          <p:spPr bwMode="auto">
            <a:xfrm>
              <a:off x="1563" y="285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8" name="Oval 235"/>
            <p:cNvSpPr>
              <a:spLocks noChangeArrowheads="1"/>
            </p:cNvSpPr>
            <p:nvPr/>
          </p:nvSpPr>
          <p:spPr bwMode="auto">
            <a:xfrm>
              <a:off x="1574" y="217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59" name="Oval 236"/>
            <p:cNvSpPr>
              <a:spLocks noChangeArrowheads="1"/>
            </p:cNvSpPr>
            <p:nvPr/>
          </p:nvSpPr>
          <p:spPr bwMode="auto">
            <a:xfrm>
              <a:off x="1574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0" name="Oval 237"/>
            <p:cNvSpPr>
              <a:spLocks noChangeArrowheads="1"/>
            </p:cNvSpPr>
            <p:nvPr/>
          </p:nvSpPr>
          <p:spPr bwMode="auto">
            <a:xfrm>
              <a:off x="1584" y="208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1" name="Oval 238"/>
            <p:cNvSpPr>
              <a:spLocks noChangeArrowheads="1"/>
            </p:cNvSpPr>
            <p:nvPr/>
          </p:nvSpPr>
          <p:spPr bwMode="auto">
            <a:xfrm>
              <a:off x="1584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2" name="Oval 239"/>
            <p:cNvSpPr>
              <a:spLocks noChangeArrowheads="1"/>
            </p:cNvSpPr>
            <p:nvPr/>
          </p:nvSpPr>
          <p:spPr bwMode="auto">
            <a:xfrm>
              <a:off x="1594" y="2212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3" name="Oval 240"/>
            <p:cNvSpPr>
              <a:spLocks noChangeArrowheads="1"/>
            </p:cNvSpPr>
            <p:nvPr/>
          </p:nvSpPr>
          <p:spPr bwMode="auto">
            <a:xfrm>
              <a:off x="1594" y="255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4" name="Oval 241"/>
            <p:cNvSpPr>
              <a:spLocks noChangeArrowheads="1"/>
            </p:cNvSpPr>
            <p:nvPr/>
          </p:nvSpPr>
          <p:spPr bwMode="auto">
            <a:xfrm>
              <a:off x="1594" y="260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5" name="Oval 242"/>
            <p:cNvSpPr>
              <a:spLocks noChangeArrowheads="1"/>
            </p:cNvSpPr>
            <p:nvPr/>
          </p:nvSpPr>
          <p:spPr bwMode="auto">
            <a:xfrm>
              <a:off x="1605" y="225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6" name="Oval 243"/>
            <p:cNvSpPr>
              <a:spLocks noChangeArrowheads="1"/>
            </p:cNvSpPr>
            <p:nvPr/>
          </p:nvSpPr>
          <p:spPr bwMode="auto">
            <a:xfrm>
              <a:off x="1605" y="254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7" name="Oval 244"/>
            <p:cNvSpPr>
              <a:spLocks noChangeArrowheads="1"/>
            </p:cNvSpPr>
            <p:nvPr/>
          </p:nvSpPr>
          <p:spPr bwMode="auto">
            <a:xfrm>
              <a:off x="1615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8" name="Oval 245"/>
            <p:cNvSpPr>
              <a:spLocks noChangeArrowheads="1"/>
            </p:cNvSpPr>
            <p:nvPr/>
          </p:nvSpPr>
          <p:spPr bwMode="auto">
            <a:xfrm>
              <a:off x="1615" y="23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69" name="Oval 246"/>
            <p:cNvSpPr>
              <a:spLocks noChangeArrowheads="1"/>
            </p:cNvSpPr>
            <p:nvPr/>
          </p:nvSpPr>
          <p:spPr bwMode="auto">
            <a:xfrm>
              <a:off x="1615" y="217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0" name="Oval 247"/>
            <p:cNvSpPr>
              <a:spLocks noChangeArrowheads="1"/>
            </p:cNvSpPr>
            <p:nvPr/>
          </p:nvSpPr>
          <p:spPr bwMode="auto">
            <a:xfrm>
              <a:off x="1656" y="290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1" name="Oval 248"/>
            <p:cNvSpPr>
              <a:spLocks noChangeArrowheads="1"/>
            </p:cNvSpPr>
            <p:nvPr/>
          </p:nvSpPr>
          <p:spPr bwMode="auto">
            <a:xfrm>
              <a:off x="1687" y="242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2" name="Oval 249"/>
            <p:cNvSpPr>
              <a:spLocks noChangeArrowheads="1"/>
            </p:cNvSpPr>
            <p:nvPr/>
          </p:nvSpPr>
          <p:spPr bwMode="auto">
            <a:xfrm>
              <a:off x="1718" y="317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3" name="Oval 250"/>
            <p:cNvSpPr>
              <a:spLocks noChangeArrowheads="1"/>
            </p:cNvSpPr>
            <p:nvPr/>
          </p:nvSpPr>
          <p:spPr bwMode="auto">
            <a:xfrm>
              <a:off x="1749" y="206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4" name="Oval 251"/>
            <p:cNvSpPr>
              <a:spLocks noChangeArrowheads="1"/>
            </p:cNvSpPr>
            <p:nvPr/>
          </p:nvSpPr>
          <p:spPr bwMode="auto">
            <a:xfrm>
              <a:off x="1779" y="267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5" name="Oval 252"/>
            <p:cNvSpPr>
              <a:spLocks noChangeArrowheads="1"/>
            </p:cNvSpPr>
            <p:nvPr/>
          </p:nvSpPr>
          <p:spPr bwMode="auto">
            <a:xfrm>
              <a:off x="1800" y="270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6" name="Oval 253"/>
            <p:cNvSpPr>
              <a:spLocks noChangeArrowheads="1"/>
            </p:cNvSpPr>
            <p:nvPr/>
          </p:nvSpPr>
          <p:spPr bwMode="auto">
            <a:xfrm>
              <a:off x="1821" y="269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7" name="Oval 254"/>
            <p:cNvSpPr>
              <a:spLocks noChangeArrowheads="1"/>
            </p:cNvSpPr>
            <p:nvPr/>
          </p:nvSpPr>
          <p:spPr bwMode="auto">
            <a:xfrm>
              <a:off x="1841" y="210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8" name="Oval 255"/>
            <p:cNvSpPr>
              <a:spLocks noChangeArrowheads="1"/>
            </p:cNvSpPr>
            <p:nvPr/>
          </p:nvSpPr>
          <p:spPr bwMode="auto">
            <a:xfrm>
              <a:off x="1862" y="242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79" name="Oval 256"/>
            <p:cNvSpPr>
              <a:spLocks noChangeArrowheads="1"/>
            </p:cNvSpPr>
            <p:nvPr/>
          </p:nvSpPr>
          <p:spPr bwMode="auto">
            <a:xfrm>
              <a:off x="1882" y="248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0" name="Oval 257"/>
            <p:cNvSpPr>
              <a:spLocks noChangeArrowheads="1"/>
            </p:cNvSpPr>
            <p:nvPr/>
          </p:nvSpPr>
          <p:spPr bwMode="auto">
            <a:xfrm>
              <a:off x="1903" y="241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1" name="Oval 258"/>
            <p:cNvSpPr>
              <a:spLocks noChangeArrowheads="1"/>
            </p:cNvSpPr>
            <p:nvPr/>
          </p:nvSpPr>
          <p:spPr bwMode="auto">
            <a:xfrm>
              <a:off x="1923" y="252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2" name="Oval 259"/>
            <p:cNvSpPr>
              <a:spLocks noChangeArrowheads="1"/>
            </p:cNvSpPr>
            <p:nvPr/>
          </p:nvSpPr>
          <p:spPr bwMode="auto">
            <a:xfrm>
              <a:off x="1944" y="231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3" name="Oval 260"/>
            <p:cNvSpPr>
              <a:spLocks noChangeArrowheads="1"/>
            </p:cNvSpPr>
            <p:nvPr/>
          </p:nvSpPr>
          <p:spPr bwMode="auto">
            <a:xfrm>
              <a:off x="1954" y="199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4" name="Oval 261"/>
            <p:cNvSpPr>
              <a:spLocks noChangeArrowheads="1"/>
            </p:cNvSpPr>
            <p:nvPr/>
          </p:nvSpPr>
          <p:spPr bwMode="auto">
            <a:xfrm>
              <a:off x="1975" y="221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5" name="Oval 262"/>
            <p:cNvSpPr>
              <a:spLocks noChangeArrowheads="1"/>
            </p:cNvSpPr>
            <p:nvPr/>
          </p:nvSpPr>
          <p:spPr bwMode="auto">
            <a:xfrm>
              <a:off x="1985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6" name="Oval 263"/>
            <p:cNvSpPr>
              <a:spLocks noChangeArrowheads="1"/>
            </p:cNvSpPr>
            <p:nvPr/>
          </p:nvSpPr>
          <p:spPr bwMode="auto">
            <a:xfrm>
              <a:off x="2006" y="24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7" name="Oval 264"/>
            <p:cNvSpPr>
              <a:spLocks noChangeArrowheads="1"/>
            </p:cNvSpPr>
            <p:nvPr/>
          </p:nvSpPr>
          <p:spPr bwMode="auto">
            <a:xfrm>
              <a:off x="2016" y="263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8" name="Oval 265"/>
            <p:cNvSpPr>
              <a:spLocks noChangeArrowheads="1"/>
            </p:cNvSpPr>
            <p:nvPr/>
          </p:nvSpPr>
          <p:spPr bwMode="auto">
            <a:xfrm>
              <a:off x="2026" y="224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89" name="Oval 266"/>
            <p:cNvSpPr>
              <a:spLocks noChangeArrowheads="1"/>
            </p:cNvSpPr>
            <p:nvPr/>
          </p:nvSpPr>
          <p:spPr bwMode="auto">
            <a:xfrm>
              <a:off x="2047" y="261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0" name="Oval 267"/>
            <p:cNvSpPr>
              <a:spLocks noChangeArrowheads="1"/>
            </p:cNvSpPr>
            <p:nvPr/>
          </p:nvSpPr>
          <p:spPr bwMode="auto">
            <a:xfrm>
              <a:off x="2057" y="248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1" name="Oval 268"/>
            <p:cNvSpPr>
              <a:spLocks noChangeArrowheads="1"/>
            </p:cNvSpPr>
            <p:nvPr/>
          </p:nvSpPr>
          <p:spPr bwMode="auto">
            <a:xfrm>
              <a:off x="2067" y="2389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2" name="Oval 269"/>
            <p:cNvSpPr>
              <a:spLocks noChangeArrowheads="1"/>
            </p:cNvSpPr>
            <p:nvPr/>
          </p:nvSpPr>
          <p:spPr bwMode="auto">
            <a:xfrm>
              <a:off x="2078" y="269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3" name="Oval 270"/>
            <p:cNvSpPr>
              <a:spLocks noChangeArrowheads="1"/>
            </p:cNvSpPr>
            <p:nvPr/>
          </p:nvSpPr>
          <p:spPr bwMode="auto">
            <a:xfrm>
              <a:off x="2088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4" name="Oval 271"/>
            <p:cNvSpPr>
              <a:spLocks noChangeArrowheads="1"/>
            </p:cNvSpPr>
            <p:nvPr/>
          </p:nvSpPr>
          <p:spPr bwMode="auto">
            <a:xfrm>
              <a:off x="2109" y="225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5" name="Oval 272"/>
            <p:cNvSpPr>
              <a:spLocks noChangeArrowheads="1"/>
            </p:cNvSpPr>
            <p:nvPr/>
          </p:nvSpPr>
          <p:spPr bwMode="auto">
            <a:xfrm>
              <a:off x="2119" y="235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6" name="Oval 273"/>
            <p:cNvSpPr>
              <a:spLocks noChangeArrowheads="1"/>
            </p:cNvSpPr>
            <p:nvPr/>
          </p:nvSpPr>
          <p:spPr bwMode="auto">
            <a:xfrm>
              <a:off x="2129" y="2389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7" name="Oval 274"/>
            <p:cNvSpPr>
              <a:spLocks noChangeArrowheads="1"/>
            </p:cNvSpPr>
            <p:nvPr/>
          </p:nvSpPr>
          <p:spPr bwMode="auto">
            <a:xfrm>
              <a:off x="2139" y="260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8" name="Oval 275"/>
            <p:cNvSpPr>
              <a:spLocks noChangeArrowheads="1"/>
            </p:cNvSpPr>
            <p:nvPr/>
          </p:nvSpPr>
          <p:spPr bwMode="auto">
            <a:xfrm>
              <a:off x="2150" y="222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399" name="Oval 276"/>
            <p:cNvSpPr>
              <a:spLocks noChangeArrowheads="1"/>
            </p:cNvSpPr>
            <p:nvPr/>
          </p:nvSpPr>
          <p:spPr bwMode="auto">
            <a:xfrm>
              <a:off x="2160" y="247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0" name="Oval 277"/>
            <p:cNvSpPr>
              <a:spLocks noChangeArrowheads="1"/>
            </p:cNvSpPr>
            <p:nvPr/>
          </p:nvSpPr>
          <p:spPr bwMode="auto">
            <a:xfrm>
              <a:off x="2160" y="226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1" name="Oval 278"/>
            <p:cNvSpPr>
              <a:spLocks noChangeArrowheads="1"/>
            </p:cNvSpPr>
            <p:nvPr/>
          </p:nvSpPr>
          <p:spPr bwMode="auto">
            <a:xfrm>
              <a:off x="2170" y="276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2" name="Oval 279"/>
            <p:cNvSpPr>
              <a:spLocks noChangeArrowheads="1"/>
            </p:cNvSpPr>
            <p:nvPr/>
          </p:nvSpPr>
          <p:spPr bwMode="auto">
            <a:xfrm>
              <a:off x="2181" y="217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3" name="Oval 280"/>
            <p:cNvSpPr>
              <a:spLocks noChangeArrowheads="1"/>
            </p:cNvSpPr>
            <p:nvPr/>
          </p:nvSpPr>
          <p:spPr bwMode="auto">
            <a:xfrm>
              <a:off x="2191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4" name="Oval 281"/>
            <p:cNvSpPr>
              <a:spLocks noChangeArrowheads="1"/>
            </p:cNvSpPr>
            <p:nvPr/>
          </p:nvSpPr>
          <p:spPr bwMode="auto">
            <a:xfrm>
              <a:off x="2201" y="239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5" name="Oval 282"/>
            <p:cNvSpPr>
              <a:spLocks noChangeArrowheads="1"/>
            </p:cNvSpPr>
            <p:nvPr/>
          </p:nvSpPr>
          <p:spPr bwMode="auto">
            <a:xfrm>
              <a:off x="2211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6" name="Oval 283"/>
            <p:cNvSpPr>
              <a:spLocks noChangeArrowheads="1"/>
            </p:cNvSpPr>
            <p:nvPr/>
          </p:nvSpPr>
          <p:spPr bwMode="auto">
            <a:xfrm>
              <a:off x="2222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7" name="Oval 284"/>
            <p:cNvSpPr>
              <a:spLocks noChangeArrowheads="1"/>
            </p:cNvSpPr>
            <p:nvPr/>
          </p:nvSpPr>
          <p:spPr bwMode="auto">
            <a:xfrm>
              <a:off x="2222" y="2532"/>
              <a:ext cx="17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8" name="Oval 285"/>
            <p:cNvSpPr>
              <a:spLocks noChangeArrowheads="1"/>
            </p:cNvSpPr>
            <p:nvPr/>
          </p:nvSpPr>
          <p:spPr bwMode="auto">
            <a:xfrm>
              <a:off x="2232" y="249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09" name="Oval 286"/>
            <p:cNvSpPr>
              <a:spLocks noChangeArrowheads="1"/>
            </p:cNvSpPr>
            <p:nvPr/>
          </p:nvSpPr>
          <p:spPr bwMode="auto">
            <a:xfrm>
              <a:off x="2242" y="244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0" name="Oval 287"/>
            <p:cNvSpPr>
              <a:spLocks noChangeArrowheads="1"/>
            </p:cNvSpPr>
            <p:nvPr/>
          </p:nvSpPr>
          <p:spPr bwMode="auto">
            <a:xfrm>
              <a:off x="2253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1" name="Oval 288"/>
            <p:cNvSpPr>
              <a:spLocks noChangeArrowheads="1"/>
            </p:cNvSpPr>
            <p:nvPr/>
          </p:nvSpPr>
          <p:spPr bwMode="auto">
            <a:xfrm>
              <a:off x="2253" y="227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2" name="Oval 289"/>
            <p:cNvSpPr>
              <a:spLocks noChangeArrowheads="1"/>
            </p:cNvSpPr>
            <p:nvPr/>
          </p:nvSpPr>
          <p:spPr bwMode="auto">
            <a:xfrm>
              <a:off x="2263" y="249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3" name="Oval 290"/>
            <p:cNvSpPr>
              <a:spLocks noChangeArrowheads="1"/>
            </p:cNvSpPr>
            <p:nvPr/>
          </p:nvSpPr>
          <p:spPr bwMode="auto">
            <a:xfrm>
              <a:off x="2273" y="236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4" name="Oval 291"/>
            <p:cNvSpPr>
              <a:spLocks noChangeArrowheads="1"/>
            </p:cNvSpPr>
            <p:nvPr/>
          </p:nvSpPr>
          <p:spPr bwMode="auto">
            <a:xfrm>
              <a:off x="2283" y="248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5" name="Oval 292"/>
            <p:cNvSpPr>
              <a:spLocks noChangeArrowheads="1"/>
            </p:cNvSpPr>
            <p:nvPr/>
          </p:nvSpPr>
          <p:spPr bwMode="auto">
            <a:xfrm>
              <a:off x="2283" y="2322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6" name="Oval 293"/>
            <p:cNvSpPr>
              <a:spLocks noChangeArrowheads="1"/>
            </p:cNvSpPr>
            <p:nvPr/>
          </p:nvSpPr>
          <p:spPr bwMode="auto">
            <a:xfrm>
              <a:off x="2294" y="258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7" name="Oval 294"/>
            <p:cNvSpPr>
              <a:spLocks noChangeArrowheads="1"/>
            </p:cNvSpPr>
            <p:nvPr/>
          </p:nvSpPr>
          <p:spPr bwMode="auto">
            <a:xfrm>
              <a:off x="2304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8" name="Oval 295"/>
            <p:cNvSpPr>
              <a:spLocks noChangeArrowheads="1"/>
            </p:cNvSpPr>
            <p:nvPr/>
          </p:nvSpPr>
          <p:spPr bwMode="auto">
            <a:xfrm>
              <a:off x="2304" y="249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19" name="Oval 296"/>
            <p:cNvSpPr>
              <a:spLocks noChangeArrowheads="1"/>
            </p:cNvSpPr>
            <p:nvPr/>
          </p:nvSpPr>
          <p:spPr bwMode="auto">
            <a:xfrm>
              <a:off x="2314" y="273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0" name="Oval 297"/>
            <p:cNvSpPr>
              <a:spLocks noChangeArrowheads="1"/>
            </p:cNvSpPr>
            <p:nvPr/>
          </p:nvSpPr>
          <p:spPr bwMode="auto">
            <a:xfrm>
              <a:off x="2314" y="245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1" name="Oval 298"/>
            <p:cNvSpPr>
              <a:spLocks noChangeArrowheads="1"/>
            </p:cNvSpPr>
            <p:nvPr/>
          </p:nvSpPr>
          <p:spPr bwMode="auto">
            <a:xfrm>
              <a:off x="2325" y="247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2" name="Oval 299"/>
            <p:cNvSpPr>
              <a:spLocks noChangeArrowheads="1"/>
            </p:cNvSpPr>
            <p:nvPr/>
          </p:nvSpPr>
          <p:spPr bwMode="auto">
            <a:xfrm>
              <a:off x="2335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3" name="Oval 300"/>
            <p:cNvSpPr>
              <a:spLocks noChangeArrowheads="1"/>
            </p:cNvSpPr>
            <p:nvPr/>
          </p:nvSpPr>
          <p:spPr bwMode="auto">
            <a:xfrm>
              <a:off x="2335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4" name="Oval 301"/>
            <p:cNvSpPr>
              <a:spLocks noChangeArrowheads="1"/>
            </p:cNvSpPr>
            <p:nvPr/>
          </p:nvSpPr>
          <p:spPr bwMode="auto">
            <a:xfrm>
              <a:off x="2345" y="243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5" name="Oval 302"/>
            <p:cNvSpPr>
              <a:spLocks noChangeArrowheads="1"/>
            </p:cNvSpPr>
            <p:nvPr/>
          </p:nvSpPr>
          <p:spPr bwMode="auto">
            <a:xfrm>
              <a:off x="2345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6" name="Oval 303"/>
            <p:cNvSpPr>
              <a:spLocks noChangeArrowheads="1"/>
            </p:cNvSpPr>
            <p:nvPr/>
          </p:nvSpPr>
          <p:spPr bwMode="auto">
            <a:xfrm>
              <a:off x="2355" y="241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7" name="Oval 304"/>
            <p:cNvSpPr>
              <a:spLocks noChangeArrowheads="1"/>
            </p:cNvSpPr>
            <p:nvPr/>
          </p:nvSpPr>
          <p:spPr bwMode="auto">
            <a:xfrm>
              <a:off x="2366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8" name="Oval 305"/>
            <p:cNvSpPr>
              <a:spLocks noChangeArrowheads="1"/>
            </p:cNvSpPr>
            <p:nvPr/>
          </p:nvSpPr>
          <p:spPr bwMode="auto">
            <a:xfrm>
              <a:off x="2366" y="23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29" name="Oval 306"/>
            <p:cNvSpPr>
              <a:spLocks noChangeArrowheads="1"/>
            </p:cNvSpPr>
            <p:nvPr/>
          </p:nvSpPr>
          <p:spPr bwMode="auto">
            <a:xfrm>
              <a:off x="2376" y="233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0" name="Oval 307"/>
            <p:cNvSpPr>
              <a:spLocks noChangeArrowheads="1"/>
            </p:cNvSpPr>
            <p:nvPr/>
          </p:nvSpPr>
          <p:spPr bwMode="auto">
            <a:xfrm>
              <a:off x="2376" y="237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1" name="Oval 308"/>
            <p:cNvSpPr>
              <a:spLocks noChangeArrowheads="1"/>
            </p:cNvSpPr>
            <p:nvPr/>
          </p:nvSpPr>
          <p:spPr bwMode="auto">
            <a:xfrm>
              <a:off x="2386" y="256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2" name="Oval 309"/>
            <p:cNvSpPr>
              <a:spLocks noChangeArrowheads="1"/>
            </p:cNvSpPr>
            <p:nvPr/>
          </p:nvSpPr>
          <p:spPr bwMode="auto">
            <a:xfrm>
              <a:off x="2386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3" name="Oval 310"/>
            <p:cNvSpPr>
              <a:spLocks noChangeArrowheads="1"/>
            </p:cNvSpPr>
            <p:nvPr/>
          </p:nvSpPr>
          <p:spPr bwMode="auto">
            <a:xfrm>
              <a:off x="2397" y="228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4" name="Oval 311"/>
            <p:cNvSpPr>
              <a:spLocks noChangeArrowheads="1"/>
            </p:cNvSpPr>
            <p:nvPr/>
          </p:nvSpPr>
          <p:spPr bwMode="auto">
            <a:xfrm>
              <a:off x="2397" y="2355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5" name="Oval 312"/>
            <p:cNvSpPr>
              <a:spLocks noChangeArrowheads="1"/>
            </p:cNvSpPr>
            <p:nvPr/>
          </p:nvSpPr>
          <p:spPr bwMode="auto">
            <a:xfrm>
              <a:off x="2407" y="23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6" name="Oval 313"/>
            <p:cNvSpPr>
              <a:spLocks noChangeArrowheads="1"/>
            </p:cNvSpPr>
            <p:nvPr/>
          </p:nvSpPr>
          <p:spPr bwMode="auto">
            <a:xfrm>
              <a:off x="2407" y="25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7" name="Oval 314"/>
            <p:cNvSpPr>
              <a:spLocks noChangeArrowheads="1"/>
            </p:cNvSpPr>
            <p:nvPr/>
          </p:nvSpPr>
          <p:spPr bwMode="auto">
            <a:xfrm>
              <a:off x="2417" y="238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8" name="Oval 315"/>
            <p:cNvSpPr>
              <a:spLocks noChangeArrowheads="1"/>
            </p:cNvSpPr>
            <p:nvPr/>
          </p:nvSpPr>
          <p:spPr bwMode="auto">
            <a:xfrm>
              <a:off x="2417" y="255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39" name="Oval 316"/>
            <p:cNvSpPr>
              <a:spLocks noChangeArrowheads="1"/>
            </p:cNvSpPr>
            <p:nvPr/>
          </p:nvSpPr>
          <p:spPr bwMode="auto">
            <a:xfrm>
              <a:off x="2427" y="2372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0" name="Oval 317"/>
            <p:cNvSpPr>
              <a:spLocks noChangeArrowheads="1"/>
            </p:cNvSpPr>
            <p:nvPr/>
          </p:nvSpPr>
          <p:spPr bwMode="auto">
            <a:xfrm>
              <a:off x="2427" y="26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1" name="Oval 318"/>
            <p:cNvSpPr>
              <a:spLocks noChangeArrowheads="1"/>
            </p:cNvSpPr>
            <p:nvPr/>
          </p:nvSpPr>
          <p:spPr bwMode="auto">
            <a:xfrm>
              <a:off x="2438" y="249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2" name="Oval 319"/>
            <p:cNvSpPr>
              <a:spLocks noChangeArrowheads="1"/>
            </p:cNvSpPr>
            <p:nvPr/>
          </p:nvSpPr>
          <p:spPr bwMode="auto">
            <a:xfrm>
              <a:off x="2438" y="241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3" name="Oval 320"/>
            <p:cNvSpPr>
              <a:spLocks noChangeArrowheads="1"/>
            </p:cNvSpPr>
            <p:nvPr/>
          </p:nvSpPr>
          <p:spPr bwMode="auto">
            <a:xfrm>
              <a:off x="2448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4" name="Oval 321"/>
            <p:cNvSpPr>
              <a:spLocks noChangeArrowheads="1"/>
            </p:cNvSpPr>
            <p:nvPr/>
          </p:nvSpPr>
          <p:spPr bwMode="auto">
            <a:xfrm>
              <a:off x="2448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5" name="Oval 322"/>
            <p:cNvSpPr>
              <a:spLocks noChangeArrowheads="1"/>
            </p:cNvSpPr>
            <p:nvPr/>
          </p:nvSpPr>
          <p:spPr bwMode="auto">
            <a:xfrm>
              <a:off x="2448" y="264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6" name="Oval 323"/>
            <p:cNvSpPr>
              <a:spLocks noChangeArrowheads="1"/>
            </p:cNvSpPr>
            <p:nvPr/>
          </p:nvSpPr>
          <p:spPr bwMode="auto">
            <a:xfrm>
              <a:off x="2458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7" name="Oval 324"/>
            <p:cNvSpPr>
              <a:spLocks noChangeArrowheads="1"/>
            </p:cNvSpPr>
            <p:nvPr/>
          </p:nvSpPr>
          <p:spPr bwMode="auto">
            <a:xfrm>
              <a:off x="2458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8" name="Oval 325"/>
            <p:cNvSpPr>
              <a:spLocks noChangeArrowheads="1"/>
            </p:cNvSpPr>
            <p:nvPr/>
          </p:nvSpPr>
          <p:spPr bwMode="auto">
            <a:xfrm>
              <a:off x="2469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49" name="Oval 326"/>
            <p:cNvSpPr>
              <a:spLocks noChangeArrowheads="1"/>
            </p:cNvSpPr>
            <p:nvPr/>
          </p:nvSpPr>
          <p:spPr bwMode="auto">
            <a:xfrm>
              <a:off x="2469" y="242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0" name="Oval 327"/>
            <p:cNvSpPr>
              <a:spLocks noChangeArrowheads="1"/>
            </p:cNvSpPr>
            <p:nvPr/>
          </p:nvSpPr>
          <p:spPr bwMode="auto">
            <a:xfrm>
              <a:off x="2479" y="2490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1" name="Oval 328"/>
            <p:cNvSpPr>
              <a:spLocks noChangeArrowheads="1"/>
            </p:cNvSpPr>
            <p:nvPr/>
          </p:nvSpPr>
          <p:spPr bwMode="auto">
            <a:xfrm>
              <a:off x="2479" y="252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2" name="Oval 329"/>
            <p:cNvSpPr>
              <a:spLocks noChangeArrowheads="1"/>
            </p:cNvSpPr>
            <p:nvPr/>
          </p:nvSpPr>
          <p:spPr bwMode="auto">
            <a:xfrm>
              <a:off x="2479" y="2532"/>
              <a:ext cx="17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3" name="Oval 330"/>
            <p:cNvSpPr>
              <a:spLocks noChangeArrowheads="1"/>
            </p:cNvSpPr>
            <p:nvPr/>
          </p:nvSpPr>
          <p:spPr bwMode="auto">
            <a:xfrm>
              <a:off x="2489" y="260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4" name="Oval 331"/>
            <p:cNvSpPr>
              <a:spLocks noChangeArrowheads="1"/>
            </p:cNvSpPr>
            <p:nvPr/>
          </p:nvSpPr>
          <p:spPr bwMode="auto">
            <a:xfrm>
              <a:off x="2489" y="2389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5" name="Oval 332"/>
            <p:cNvSpPr>
              <a:spLocks noChangeArrowheads="1"/>
            </p:cNvSpPr>
            <p:nvPr/>
          </p:nvSpPr>
          <p:spPr bwMode="auto">
            <a:xfrm>
              <a:off x="2499" y="249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6" name="Oval 333"/>
            <p:cNvSpPr>
              <a:spLocks noChangeArrowheads="1"/>
            </p:cNvSpPr>
            <p:nvPr/>
          </p:nvSpPr>
          <p:spPr bwMode="auto">
            <a:xfrm>
              <a:off x="2499" y="2532"/>
              <a:ext cx="18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7" name="Oval 334"/>
            <p:cNvSpPr>
              <a:spLocks noChangeArrowheads="1"/>
            </p:cNvSpPr>
            <p:nvPr/>
          </p:nvSpPr>
          <p:spPr bwMode="auto">
            <a:xfrm>
              <a:off x="2499" y="239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8" name="Oval 335"/>
            <p:cNvSpPr>
              <a:spLocks noChangeArrowheads="1"/>
            </p:cNvSpPr>
            <p:nvPr/>
          </p:nvSpPr>
          <p:spPr bwMode="auto">
            <a:xfrm>
              <a:off x="2510" y="234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59" name="Oval 336"/>
            <p:cNvSpPr>
              <a:spLocks noChangeArrowheads="1"/>
            </p:cNvSpPr>
            <p:nvPr/>
          </p:nvSpPr>
          <p:spPr bwMode="auto">
            <a:xfrm>
              <a:off x="2510" y="2582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0" name="Oval 337"/>
            <p:cNvSpPr>
              <a:spLocks noChangeArrowheads="1"/>
            </p:cNvSpPr>
            <p:nvPr/>
          </p:nvSpPr>
          <p:spPr bwMode="auto">
            <a:xfrm>
              <a:off x="2551" y="25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1" name="Oval 338"/>
            <p:cNvSpPr>
              <a:spLocks noChangeArrowheads="1"/>
            </p:cNvSpPr>
            <p:nvPr/>
          </p:nvSpPr>
          <p:spPr bwMode="auto">
            <a:xfrm>
              <a:off x="2582" y="238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2" name="Oval 339"/>
            <p:cNvSpPr>
              <a:spLocks noChangeArrowheads="1"/>
            </p:cNvSpPr>
            <p:nvPr/>
          </p:nvSpPr>
          <p:spPr bwMode="auto">
            <a:xfrm>
              <a:off x="2613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3" name="Oval 340"/>
            <p:cNvSpPr>
              <a:spLocks noChangeArrowheads="1"/>
            </p:cNvSpPr>
            <p:nvPr/>
          </p:nvSpPr>
          <p:spPr bwMode="auto">
            <a:xfrm>
              <a:off x="2643" y="254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4" name="Oval 341"/>
            <p:cNvSpPr>
              <a:spLocks noChangeArrowheads="1"/>
            </p:cNvSpPr>
            <p:nvPr/>
          </p:nvSpPr>
          <p:spPr bwMode="auto">
            <a:xfrm>
              <a:off x="2664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5" name="Oval 342"/>
            <p:cNvSpPr>
              <a:spLocks noChangeArrowheads="1"/>
            </p:cNvSpPr>
            <p:nvPr/>
          </p:nvSpPr>
          <p:spPr bwMode="auto">
            <a:xfrm>
              <a:off x="2695" y="25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6" name="Oval 343"/>
            <p:cNvSpPr>
              <a:spLocks noChangeArrowheads="1"/>
            </p:cNvSpPr>
            <p:nvPr/>
          </p:nvSpPr>
          <p:spPr bwMode="auto">
            <a:xfrm>
              <a:off x="2715" y="245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7" name="Oval 344"/>
            <p:cNvSpPr>
              <a:spLocks noChangeArrowheads="1"/>
            </p:cNvSpPr>
            <p:nvPr/>
          </p:nvSpPr>
          <p:spPr bwMode="auto">
            <a:xfrm>
              <a:off x="2736" y="238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8" name="Oval 345"/>
            <p:cNvSpPr>
              <a:spLocks noChangeArrowheads="1"/>
            </p:cNvSpPr>
            <p:nvPr/>
          </p:nvSpPr>
          <p:spPr bwMode="auto">
            <a:xfrm>
              <a:off x="2757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69" name="Oval 346"/>
            <p:cNvSpPr>
              <a:spLocks noChangeArrowheads="1"/>
            </p:cNvSpPr>
            <p:nvPr/>
          </p:nvSpPr>
          <p:spPr bwMode="auto">
            <a:xfrm>
              <a:off x="2777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0" name="Oval 347"/>
            <p:cNvSpPr>
              <a:spLocks noChangeArrowheads="1"/>
            </p:cNvSpPr>
            <p:nvPr/>
          </p:nvSpPr>
          <p:spPr bwMode="auto">
            <a:xfrm>
              <a:off x="2798" y="238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1" name="Oval 348"/>
            <p:cNvSpPr>
              <a:spLocks noChangeArrowheads="1"/>
            </p:cNvSpPr>
            <p:nvPr/>
          </p:nvSpPr>
          <p:spPr bwMode="auto">
            <a:xfrm>
              <a:off x="2818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2" name="Oval 349"/>
            <p:cNvSpPr>
              <a:spLocks noChangeArrowheads="1"/>
            </p:cNvSpPr>
            <p:nvPr/>
          </p:nvSpPr>
          <p:spPr bwMode="auto">
            <a:xfrm>
              <a:off x="2829" y="249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3" name="Oval 350"/>
            <p:cNvSpPr>
              <a:spLocks noChangeArrowheads="1"/>
            </p:cNvSpPr>
            <p:nvPr/>
          </p:nvSpPr>
          <p:spPr bwMode="auto">
            <a:xfrm>
              <a:off x="2849" y="246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4" name="Oval 351"/>
            <p:cNvSpPr>
              <a:spLocks noChangeArrowheads="1"/>
            </p:cNvSpPr>
            <p:nvPr/>
          </p:nvSpPr>
          <p:spPr bwMode="auto">
            <a:xfrm>
              <a:off x="2870" y="25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5" name="Oval 352"/>
            <p:cNvSpPr>
              <a:spLocks noChangeArrowheads="1"/>
            </p:cNvSpPr>
            <p:nvPr/>
          </p:nvSpPr>
          <p:spPr bwMode="auto">
            <a:xfrm>
              <a:off x="2880" y="24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6" name="Oval 353"/>
            <p:cNvSpPr>
              <a:spLocks noChangeArrowheads="1"/>
            </p:cNvSpPr>
            <p:nvPr/>
          </p:nvSpPr>
          <p:spPr bwMode="auto">
            <a:xfrm>
              <a:off x="2901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7" name="Oval 354"/>
            <p:cNvSpPr>
              <a:spLocks noChangeArrowheads="1"/>
            </p:cNvSpPr>
            <p:nvPr/>
          </p:nvSpPr>
          <p:spPr bwMode="auto">
            <a:xfrm>
              <a:off x="2911" y="2532"/>
              <a:ext cx="17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8" name="Oval 355"/>
            <p:cNvSpPr>
              <a:spLocks noChangeArrowheads="1"/>
            </p:cNvSpPr>
            <p:nvPr/>
          </p:nvSpPr>
          <p:spPr bwMode="auto">
            <a:xfrm>
              <a:off x="2921" y="2389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79" name="Oval 356"/>
            <p:cNvSpPr>
              <a:spLocks noChangeArrowheads="1"/>
            </p:cNvSpPr>
            <p:nvPr/>
          </p:nvSpPr>
          <p:spPr bwMode="auto">
            <a:xfrm>
              <a:off x="2942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0" name="Oval 357"/>
            <p:cNvSpPr>
              <a:spLocks noChangeArrowheads="1"/>
            </p:cNvSpPr>
            <p:nvPr/>
          </p:nvSpPr>
          <p:spPr bwMode="auto">
            <a:xfrm>
              <a:off x="2952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1" name="Oval 358"/>
            <p:cNvSpPr>
              <a:spLocks noChangeArrowheads="1"/>
            </p:cNvSpPr>
            <p:nvPr/>
          </p:nvSpPr>
          <p:spPr bwMode="auto">
            <a:xfrm>
              <a:off x="2962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2" name="Oval 359"/>
            <p:cNvSpPr>
              <a:spLocks noChangeArrowheads="1"/>
            </p:cNvSpPr>
            <p:nvPr/>
          </p:nvSpPr>
          <p:spPr bwMode="auto">
            <a:xfrm>
              <a:off x="2973" y="24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3" name="Oval 360"/>
            <p:cNvSpPr>
              <a:spLocks noChangeArrowheads="1"/>
            </p:cNvSpPr>
            <p:nvPr/>
          </p:nvSpPr>
          <p:spPr bwMode="auto">
            <a:xfrm>
              <a:off x="2983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4" name="Oval 361"/>
            <p:cNvSpPr>
              <a:spLocks noChangeArrowheads="1"/>
            </p:cNvSpPr>
            <p:nvPr/>
          </p:nvSpPr>
          <p:spPr bwMode="auto">
            <a:xfrm>
              <a:off x="2993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5" name="Oval 362"/>
            <p:cNvSpPr>
              <a:spLocks noChangeArrowheads="1"/>
            </p:cNvSpPr>
            <p:nvPr/>
          </p:nvSpPr>
          <p:spPr bwMode="auto">
            <a:xfrm>
              <a:off x="3003" y="240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6" name="Oval 363"/>
            <p:cNvSpPr>
              <a:spLocks noChangeArrowheads="1"/>
            </p:cNvSpPr>
            <p:nvPr/>
          </p:nvSpPr>
          <p:spPr bwMode="auto">
            <a:xfrm>
              <a:off x="3014" y="25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7" name="Oval 364"/>
            <p:cNvSpPr>
              <a:spLocks noChangeArrowheads="1"/>
            </p:cNvSpPr>
            <p:nvPr/>
          </p:nvSpPr>
          <p:spPr bwMode="auto">
            <a:xfrm>
              <a:off x="3024" y="240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8" name="Oval 365"/>
            <p:cNvSpPr>
              <a:spLocks noChangeArrowheads="1"/>
            </p:cNvSpPr>
            <p:nvPr/>
          </p:nvSpPr>
          <p:spPr bwMode="auto">
            <a:xfrm>
              <a:off x="3034" y="2523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89" name="Oval 366"/>
            <p:cNvSpPr>
              <a:spLocks noChangeArrowheads="1"/>
            </p:cNvSpPr>
            <p:nvPr/>
          </p:nvSpPr>
          <p:spPr bwMode="auto">
            <a:xfrm>
              <a:off x="3045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0" name="Oval 367"/>
            <p:cNvSpPr>
              <a:spLocks noChangeArrowheads="1"/>
            </p:cNvSpPr>
            <p:nvPr/>
          </p:nvSpPr>
          <p:spPr bwMode="auto">
            <a:xfrm>
              <a:off x="3055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1" name="Oval 368"/>
            <p:cNvSpPr>
              <a:spLocks noChangeArrowheads="1"/>
            </p:cNvSpPr>
            <p:nvPr/>
          </p:nvSpPr>
          <p:spPr bwMode="auto">
            <a:xfrm>
              <a:off x="3065" y="244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2" name="Oval 369"/>
            <p:cNvSpPr>
              <a:spLocks noChangeArrowheads="1"/>
            </p:cNvSpPr>
            <p:nvPr/>
          </p:nvSpPr>
          <p:spPr bwMode="auto">
            <a:xfrm>
              <a:off x="3075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3" name="Oval 370"/>
            <p:cNvSpPr>
              <a:spLocks noChangeArrowheads="1"/>
            </p:cNvSpPr>
            <p:nvPr/>
          </p:nvSpPr>
          <p:spPr bwMode="auto">
            <a:xfrm>
              <a:off x="3086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4" name="Oval 371"/>
            <p:cNvSpPr>
              <a:spLocks noChangeArrowheads="1"/>
            </p:cNvSpPr>
            <p:nvPr/>
          </p:nvSpPr>
          <p:spPr bwMode="auto">
            <a:xfrm>
              <a:off x="3096" y="24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5" name="Oval 372"/>
            <p:cNvSpPr>
              <a:spLocks noChangeArrowheads="1"/>
            </p:cNvSpPr>
            <p:nvPr/>
          </p:nvSpPr>
          <p:spPr bwMode="auto">
            <a:xfrm>
              <a:off x="3106" y="251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6" name="Oval 373"/>
            <p:cNvSpPr>
              <a:spLocks noChangeArrowheads="1"/>
            </p:cNvSpPr>
            <p:nvPr/>
          </p:nvSpPr>
          <p:spPr bwMode="auto">
            <a:xfrm>
              <a:off x="3106" y="249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7" name="Oval 374"/>
            <p:cNvSpPr>
              <a:spLocks noChangeArrowheads="1"/>
            </p:cNvSpPr>
            <p:nvPr/>
          </p:nvSpPr>
          <p:spPr bwMode="auto">
            <a:xfrm>
              <a:off x="3117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8" name="Oval 375"/>
            <p:cNvSpPr>
              <a:spLocks noChangeArrowheads="1"/>
            </p:cNvSpPr>
            <p:nvPr/>
          </p:nvSpPr>
          <p:spPr bwMode="auto">
            <a:xfrm>
              <a:off x="3127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499" name="Oval 376"/>
            <p:cNvSpPr>
              <a:spLocks noChangeArrowheads="1"/>
            </p:cNvSpPr>
            <p:nvPr/>
          </p:nvSpPr>
          <p:spPr bwMode="auto">
            <a:xfrm>
              <a:off x="3137" y="2456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0" name="Oval 377"/>
            <p:cNvSpPr>
              <a:spLocks noChangeArrowheads="1"/>
            </p:cNvSpPr>
            <p:nvPr/>
          </p:nvSpPr>
          <p:spPr bwMode="auto">
            <a:xfrm>
              <a:off x="3147" y="244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1" name="Oval 378"/>
            <p:cNvSpPr>
              <a:spLocks noChangeArrowheads="1"/>
            </p:cNvSpPr>
            <p:nvPr/>
          </p:nvSpPr>
          <p:spPr bwMode="auto">
            <a:xfrm>
              <a:off x="3147" y="2490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2" name="Oval 379"/>
            <p:cNvSpPr>
              <a:spLocks noChangeArrowheads="1"/>
            </p:cNvSpPr>
            <p:nvPr/>
          </p:nvSpPr>
          <p:spPr bwMode="auto">
            <a:xfrm>
              <a:off x="3158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3" name="Oval 380"/>
            <p:cNvSpPr>
              <a:spLocks noChangeArrowheads="1"/>
            </p:cNvSpPr>
            <p:nvPr/>
          </p:nvSpPr>
          <p:spPr bwMode="auto">
            <a:xfrm>
              <a:off x="3168" y="243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4" name="Oval 381"/>
            <p:cNvSpPr>
              <a:spLocks noChangeArrowheads="1"/>
            </p:cNvSpPr>
            <p:nvPr/>
          </p:nvSpPr>
          <p:spPr bwMode="auto">
            <a:xfrm>
              <a:off x="3168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5" name="Oval 382"/>
            <p:cNvSpPr>
              <a:spLocks noChangeArrowheads="1"/>
            </p:cNvSpPr>
            <p:nvPr/>
          </p:nvSpPr>
          <p:spPr bwMode="auto">
            <a:xfrm>
              <a:off x="3178" y="243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6" name="Oval 383"/>
            <p:cNvSpPr>
              <a:spLocks noChangeArrowheads="1"/>
            </p:cNvSpPr>
            <p:nvPr/>
          </p:nvSpPr>
          <p:spPr bwMode="auto">
            <a:xfrm>
              <a:off x="3189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7" name="Oval 384"/>
            <p:cNvSpPr>
              <a:spLocks noChangeArrowheads="1"/>
            </p:cNvSpPr>
            <p:nvPr/>
          </p:nvSpPr>
          <p:spPr bwMode="auto">
            <a:xfrm>
              <a:off x="3199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8" name="Oval 385"/>
            <p:cNvSpPr>
              <a:spLocks noChangeArrowheads="1"/>
            </p:cNvSpPr>
            <p:nvPr/>
          </p:nvSpPr>
          <p:spPr bwMode="auto">
            <a:xfrm>
              <a:off x="3209" y="241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09" name="Oval 386"/>
            <p:cNvSpPr>
              <a:spLocks noChangeArrowheads="1"/>
            </p:cNvSpPr>
            <p:nvPr/>
          </p:nvSpPr>
          <p:spPr bwMode="auto">
            <a:xfrm>
              <a:off x="3209" y="2397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0" name="Oval 387"/>
            <p:cNvSpPr>
              <a:spLocks noChangeArrowheads="1"/>
            </p:cNvSpPr>
            <p:nvPr/>
          </p:nvSpPr>
          <p:spPr bwMode="auto">
            <a:xfrm>
              <a:off x="3219" y="2532"/>
              <a:ext cx="18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1" name="Oval 388"/>
            <p:cNvSpPr>
              <a:spLocks noChangeArrowheads="1"/>
            </p:cNvSpPr>
            <p:nvPr/>
          </p:nvSpPr>
          <p:spPr bwMode="auto">
            <a:xfrm>
              <a:off x="3219" y="243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2" name="Oval 389"/>
            <p:cNvSpPr>
              <a:spLocks noChangeArrowheads="1"/>
            </p:cNvSpPr>
            <p:nvPr/>
          </p:nvSpPr>
          <p:spPr bwMode="auto">
            <a:xfrm>
              <a:off x="3230" y="2397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3" name="Oval 390"/>
            <p:cNvSpPr>
              <a:spLocks noChangeArrowheads="1"/>
            </p:cNvSpPr>
            <p:nvPr/>
          </p:nvSpPr>
          <p:spPr bwMode="auto">
            <a:xfrm>
              <a:off x="3240" y="246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4" name="Oval 391"/>
            <p:cNvSpPr>
              <a:spLocks noChangeArrowheads="1"/>
            </p:cNvSpPr>
            <p:nvPr/>
          </p:nvSpPr>
          <p:spPr bwMode="auto">
            <a:xfrm>
              <a:off x="3250" y="2422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5" name="Oval 392"/>
            <p:cNvSpPr>
              <a:spLocks noChangeArrowheads="1"/>
            </p:cNvSpPr>
            <p:nvPr/>
          </p:nvSpPr>
          <p:spPr bwMode="auto">
            <a:xfrm>
              <a:off x="3250" y="236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6" name="Oval 393"/>
            <p:cNvSpPr>
              <a:spLocks noChangeArrowheads="1"/>
            </p:cNvSpPr>
            <p:nvPr/>
          </p:nvSpPr>
          <p:spPr bwMode="auto">
            <a:xfrm>
              <a:off x="3261" y="2448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7" name="Oval 394"/>
            <p:cNvSpPr>
              <a:spLocks noChangeArrowheads="1"/>
            </p:cNvSpPr>
            <p:nvPr/>
          </p:nvSpPr>
          <p:spPr bwMode="auto">
            <a:xfrm>
              <a:off x="3261" y="2414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8" name="Oval 395"/>
            <p:cNvSpPr>
              <a:spLocks noChangeArrowheads="1"/>
            </p:cNvSpPr>
            <p:nvPr/>
          </p:nvSpPr>
          <p:spPr bwMode="auto">
            <a:xfrm>
              <a:off x="3271" y="2523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19" name="Oval 396"/>
            <p:cNvSpPr>
              <a:spLocks noChangeArrowheads="1"/>
            </p:cNvSpPr>
            <p:nvPr/>
          </p:nvSpPr>
          <p:spPr bwMode="auto">
            <a:xfrm>
              <a:off x="3281" y="2448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0" name="Oval 397"/>
            <p:cNvSpPr>
              <a:spLocks noChangeArrowheads="1"/>
            </p:cNvSpPr>
            <p:nvPr/>
          </p:nvSpPr>
          <p:spPr bwMode="auto">
            <a:xfrm>
              <a:off x="3281" y="2481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1" name="Oval 398"/>
            <p:cNvSpPr>
              <a:spLocks noChangeArrowheads="1"/>
            </p:cNvSpPr>
            <p:nvPr/>
          </p:nvSpPr>
          <p:spPr bwMode="auto">
            <a:xfrm>
              <a:off x="3291" y="2355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2" name="Oval 399"/>
            <p:cNvSpPr>
              <a:spLocks noChangeArrowheads="1"/>
            </p:cNvSpPr>
            <p:nvPr/>
          </p:nvSpPr>
          <p:spPr bwMode="auto">
            <a:xfrm>
              <a:off x="3291" y="2414"/>
              <a:ext cx="18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3" name="Oval 400"/>
            <p:cNvSpPr>
              <a:spLocks noChangeArrowheads="1"/>
            </p:cNvSpPr>
            <p:nvPr/>
          </p:nvSpPr>
          <p:spPr bwMode="auto">
            <a:xfrm>
              <a:off x="3302" y="2439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4" name="Oval 401"/>
            <p:cNvSpPr>
              <a:spLocks noChangeArrowheads="1"/>
            </p:cNvSpPr>
            <p:nvPr/>
          </p:nvSpPr>
          <p:spPr bwMode="auto">
            <a:xfrm>
              <a:off x="3302" y="2481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3525" name="Oval 402"/>
            <p:cNvSpPr>
              <a:spLocks noChangeArrowheads="1"/>
            </p:cNvSpPr>
            <p:nvPr/>
          </p:nvSpPr>
          <p:spPr bwMode="auto">
            <a:xfrm>
              <a:off x="3312" y="2456"/>
              <a:ext cx="17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sp>
        <p:nvSpPr>
          <p:cNvPr id="83148" name="Oval 403"/>
          <p:cNvSpPr>
            <a:spLocks noChangeArrowheads="1"/>
          </p:cNvSpPr>
          <p:nvPr/>
        </p:nvSpPr>
        <p:spPr bwMode="auto">
          <a:xfrm>
            <a:off x="5257800" y="39116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49" name="Oval 404"/>
          <p:cNvSpPr>
            <a:spLocks noChangeArrowheads="1"/>
          </p:cNvSpPr>
          <p:nvPr/>
        </p:nvSpPr>
        <p:spPr bwMode="auto">
          <a:xfrm>
            <a:off x="5257800" y="38449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0" name="Oval 405"/>
          <p:cNvSpPr>
            <a:spLocks noChangeArrowheads="1"/>
          </p:cNvSpPr>
          <p:nvPr/>
        </p:nvSpPr>
        <p:spPr bwMode="auto">
          <a:xfrm>
            <a:off x="5273675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1" name="Oval 406"/>
          <p:cNvSpPr>
            <a:spLocks noChangeArrowheads="1"/>
          </p:cNvSpPr>
          <p:nvPr/>
        </p:nvSpPr>
        <p:spPr bwMode="auto">
          <a:xfrm>
            <a:off x="5273675" y="38449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2" name="Oval 407"/>
          <p:cNvSpPr>
            <a:spLocks noChangeArrowheads="1"/>
          </p:cNvSpPr>
          <p:nvPr/>
        </p:nvSpPr>
        <p:spPr bwMode="auto">
          <a:xfrm>
            <a:off x="52911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3" name="Oval 408"/>
          <p:cNvSpPr>
            <a:spLocks noChangeArrowheads="1"/>
          </p:cNvSpPr>
          <p:nvPr/>
        </p:nvSpPr>
        <p:spPr bwMode="auto">
          <a:xfrm>
            <a:off x="5291138" y="384492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4" name="Oval 409"/>
          <p:cNvSpPr>
            <a:spLocks noChangeArrowheads="1"/>
          </p:cNvSpPr>
          <p:nvPr/>
        </p:nvSpPr>
        <p:spPr bwMode="auto">
          <a:xfrm>
            <a:off x="5307013" y="381952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5" name="Oval 410"/>
          <p:cNvSpPr>
            <a:spLocks noChangeArrowheads="1"/>
          </p:cNvSpPr>
          <p:nvPr/>
        </p:nvSpPr>
        <p:spPr bwMode="auto">
          <a:xfrm>
            <a:off x="53070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6" name="Oval 411"/>
          <p:cNvSpPr>
            <a:spLocks noChangeArrowheads="1"/>
          </p:cNvSpPr>
          <p:nvPr/>
        </p:nvSpPr>
        <p:spPr bwMode="auto">
          <a:xfrm>
            <a:off x="5322888" y="38592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7" name="Oval 412"/>
          <p:cNvSpPr>
            <a:spLocks noChangeArrowheads="1"/>
          </p:cNvSpPr>
          <p:nvPr/>
        </p:nvSpPr>
        <p:spPr bwMode="auto">
          <a:xfrm>
            <a:off x="5322888" y="38322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8" name="Oval 413"/>
          <p:cNvSpPr>
            <a:spLocks noChangeArrowheads="1"/>
          </p:cNvSpPr>
          <p:nvPr/>
        </p:nvSpPr>
        <p:spPr bwMode="auto">
          <a:xfrm>
            <a:off x="5338763" y="39385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59" name="Oval 414"/>
          <p:cNvSpPr>
            <a:spLocks noChangeArrowheads="1"/>
          </p:cNvSpPr>
          <p:nvPr/>
        </p:nvSpPr>
        <p:spPr bwMode="auto">
          <a:xfrm>
            <a:off x="5338763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0" name="Oval 415"/>
          <p:cNvSpPr>
            <a:spLocks noChangeArrowheads="1"/>
          </p:cNvSpPr>
          <p:nvPr/>
        </p:nvSpPr>
        <p:spPr bwMode="auto">
          <a:xfrm>
            <a:off x="53387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1" name="Oval 416"/>
          <p:cNvSpPr>
            <a:spLocks noChangeArrowheads="1"/>
          </p:cNvSpPr>
          <p:nvPr/>
        </p:nvSpPr>
        <p:spPr bwMode="auto">
          <a:xfrm>
            <a:off x="5356225" y="39116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2" name="Oval 417"/>
          <p:cNvSpPr>
            <a:spLocks noChangeArrowheads="1"/>
          </p:cNvSpPr>
          <p:nvPr/>
        </p:nvSpPr>
        <p:spPr bwMode="auto">
          <a:xfrm>
            <a:off x="5356225" y="38322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3" name="Oval 418"/>
          <p:cNvSpPr>
            <a:spLocks noChangeArrowheads="1"/>
          </p:cNvSpPr>
          <p:nvPr/>
        </p:nvSpPr>
        <p:spPr bwMode="auto">
          <a:xfrm>
            <a:off x="5372100" y="392588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4" name="Oval 419"/>
          <p:cNvSpPr>
            <a:spLocks noChangeArrowheads="1"/>
          </p:cNvSpPr>
          <p:nvPr/>
        </p:nvSpPr>
        <p:spPr bwMode="auto">
          <a:xfrm>
            <a:off x="53721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5" name="Oval 420"/>
          <p:cNvSpPr>
            <a:spLocks noChangeArrowheads="1"/>
          </p:cNvSpPr>
          <p:nvPr/>
        </p:nvSpPr>
        <p:spPr bwMode="auto">
          <a:xfrm>
            <a:off x="5372100" y="38592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6" name="Oval 421"/>
          <p:cNvSpPr>
            <a:spLocks noChangeArrowheads="1"/>
          </p:cNvSpPr>
          <p:nvPr/>
        </p:nvSpPr>
        <p:spPr bwMode="auto">
          <a:xfrm>
            <a:off x="53879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7" name="Oval 422"/>
          <p:cNvSpPr>
            <a:spLocks noChangeArrowheads="1"/>
          </p:cNvSpPr>
          <p:nvPr/>
        </p:nvSpPr>
        <p:spPr bwMode="auto">
          <a:xfrm>
            <a:off x="5387975" y="39258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8" name="Oval 423"/>
          <p:cNvSpPr>
            <a:spLocks noChangeArrowheads="1"/>
          </p:cNvSpPr>
          <p:nvPr/>
        </p:nvSpPr>
        <p:spPr bwMode="auto">
          <a:xfrm>
            <a:off x="5405438" y="39528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69" name="Oval 424"/>
          <p:cNvSpPr>
            <a:spLocks noChangeArrowheads="1"/>
          </p:cNvSpPr>
          <p:nvPr/>
        </p:nvSpPr>
        <p:spPr bwMode="auto">
          <a:xfrm>
            <a:off x="54054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0" name="Oval 425"/>
          <p:cNvSpPr>
            <a:spLocks noChangeArrowheads="1"/>
          </p:cNvSpPr>
          <p:nvPr/>
        </p:nvSpPr>
        <p:spPr bwMode="auto">
          <a:xfrm>
            <a:off x="54530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1" name="Oval 426"/>
          <p:cNvSpPr>
            <a:spLocks noChangeArrowheads="1"/>
          </p:cNvSpPr>
          <p:nvPr/>
        </p:nvSpPr>
        <p:spPr bwMode="auto">
          <a:xfrm>
            <a:off x="5519738" y="38592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2" name="Oval 427"/>
          <p:cNvSpPr>
            <a:spLocks noChangeArrowheads="1"/>
          </p:cNvSpPr>
          <p:nvPr/>
        </p:nvSpPr>
        <p:spPr bwMode="auto">
          <a:xfrm>
            <a:off x="55673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3" name="Oval 428"/>
          <p:cNvSpPr>
            <a:spLocks noChangeArrowheads="1"/>
          </p:cNvSpPr>
          <p:nvPr/>
        </p:nvSpPr>
        <p:spPr bwMode="auto">
          <a:xfrm>
            <a:off x="5616575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4" name="Oval 429"/>
          <p:cNvSpPr>
            <a:spLocks noChangeArrowheads="1"/>
          </p:cNvSpPr>
          <p:nvPr/>
        </p:nvSpPr>
        <p:spPr bwMode="auto">
          <a:xfrm>
            <a:off x="5649913" y="3938588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5" name="Oval 430"/>
          <p:cNvSpPr>
            <a:spLocks noChangeArrowheads="1"/>
          </p:cNvSpPr>
          <p:nvPr/>
        </p:nvSpPr>
        <p:spPr bwMode="auto">
          <a:xfrm>
            <a:off x="56991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6" name="Oval 431"/>
          <p:cNvSpPr>
            <a:spLocks noChangeArrowheads="1"/>
          </p:cNvSpPr>
          <p:nvPr/>
        </p:nvSpPr>
        <p:spPr bwMode="auto">
          <a:xfrm>
            <a:off x="5730875" y="395287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7" name="Oval 432"/>
          <p:cNvSpPr>
            <a:spLocks noChangeArrowheads="1"/>
          </p:cNvSpPr>
          <p:nvPr/>
        </p:nvSpPr>
        <p:spPr bwMode="auto">
          <a:xfrm>
            <a:off x="57642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8" name="Oval 433"/>
          <p:cNvSpPr>
            <a:spLocks noChangeArrowheads="1"/>
          </p:cNvSpPr>
          <p:nvPr/>
        </p:nvSpPr>
        <p:spPr bwMode="auto">
          <a:xfrm>
            <a:off x="57959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79" name="Oval 434"/>
          <p:cNvSpPr>
            <a:spLocks noChangeArrowheads="1"/>
          </p:cNvSpPr>
          <p:nvPr/>
        </p:nvSpPr>
        <p:spPr bwMode="auto">
          <a:xfrm>
            <a:off x="5829300" y="38592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0" name="Oval 435"/>
          <p:cNvSpPr>
            <a:spLocks noChangeArrowheads="1"/>
          </p:cNvSpPr>
          <p:nvPr/>
        </p:nvSpPr>
        <p:spPr bwMode="auto">
          <a:xfrm>
            <a:off x="5862638" y="395287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1" name="Oval 436"/>
          <p:cNvSpPr>
            <a:spLocks noChangeArrowheads="1"/>
          </p:cNvSpPr>
          <p:nvPr/>
        </p:nvSpPr>
        <p:spPr bwMode="auto">
          <a:xfrm>
            <a:off x="5894388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2" name="Oval 437"/>
          <p:cNvSpPr>
            <a:spLocks noChangeArrowheads="1"/>
          </p:cNvSpPr>
          <p:nvPr/>
        </p:nvSpPr>
        <p:spPr bwMode="auto">
          <a:xfrm>
            <a:off x="59102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3" name="Oval 438"/>
          <p:cNvSpPr>
            <a:spLocks noChangeArrowheads="1"/>
          </p:cNvSpPr>
          <p:nvPr/>
        </p:nvSpPr>
        <p:spPr bwMode="auto">
          <a:xfrm>
            <a:off x="59436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4" name="Oval 439"/>
          <p:cNvSpPr>
            <a:spLocks noChangeArrowheads="1"/>
          </p:cNvSpPr>
          <p:nvPr/>
        </p:nvSpPr>
        <p:spPr bwMode="auto">
          <a:xfrm>
            <a:off x="59594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5" name="Oval 440"/>
          <p:cNvSpPr>
            <a:spLocks noChangeArrowheads="1"/>
          </p:cNvSpPr>
          <p:nvPr/>
        </p:nvSpPr>
        <p:spPr bwMode="auto">
          <a:xfrm>
            <a:off x="59928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6" name="Oval 441"/>
          <p:cNvSpPr>
            <a:spLocks noChangeArrowheads="1"/>
          </p:cNvSpPr>
          <p:nvPr/>
        </p:nvSpPr>
        <p:spPr bwMode="auto">
          <a:xfrm>
            <a:off x="60086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7" name="Oval 442"/>
          <p:cNvSpPr>
            <a:spLocks noChangeArrowheads="1"/>
          </p:cNvSpPr>
          <p:nvPr/>
        </p:nvSpPr>
        <p:spPr bwMode="auto">
          <a:xfrm>
            <a:off x="60420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8" name="Oval 443"/>
          <p:cNvSpPr>
            <a:spLocks noChangeArrowheads="1"/>
          </p:cNvSpPr>
          <p:nvPr/>
        </p:nvSpPr>
        <p:spPr bwMode="auto">
          <a:xfrm>
            <a:off x="60579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89" name="Oval 444"/>
          <p:cNvSpPr>
            <a:spLocks noChangeArrowheads="1"/>
          </p:cNvSpPr>
          <p:nvPr/>
        </p:nvSpPr>
        <p:spPr bwMode="auto">
          <a:xfrm>
            <a:off x="60737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0" name="Oval 445"/>
          <p:cNvSpPr>
            <a:spLocks noChangeArrowheads="1"/>
          </p:cNvSpPr>
          <p:nvPr/>
        </p:nvSpPr>
        <p:spPr bwMode="auto">
          <a:xfrm>
            <a:off x="6107113" y="38592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1" name="Oval 446"/>
          <p:cNvSpPr>
            <a:spLocks noChangeArrowheads="1"/>
          </p:cNvSpPr>
          <p:nvPr/>
        </p:nvSpPr>
        <p:spPr bwMode="auto">
          <a:xfrm>
            <a:off x="6122988" y="38592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2" name="Oval 447"/>
          <p:cNvSpPr>
            <a:spLocks noChangeArrowheads="1"/>
          </p:cNvSpPr>
          <p:nvPr/>
        </p:nvSpPr>
        <p:spPr bwMode="auto">
          <a:xfrm>
            <a:off x="6138863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3" name="Oval 448"/>
          <p:cNvSpPr>
            <a:spLocks noChangeArrowheads="1"/>
          </p:cNvSpPr>
          <p:nvPr/>
        </p:nvSpPr>
        <p:spPr bwMode="auto">
          <a:xfrm>
            <a:off x="6156325" y="3832225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4" name="Oval 449"/>
          <p:cNvSpPr>
            <a:spLocks noChangeArrowheads="1"/>
          </p:cNvSpPr>
          <p:nvPr/>
        </p:nvSpPr>
        <p:spPr bwMode="auto">
          <a:xfrm>
            <a:off x="61722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5" name="Oval 450"/>
          <p:cNvSpPr>
            <a:spLocks noChangeArrowheads="1"/>
          </p:cNvSpPr>
          <p:nvPr/>
        </p:nvSpPr>
        <p:spPr bwMode="auto">
          <a:xfrm>
            <a:off x="6188075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6" name="Oval 451"/>
          <p:cNvSpPr>
            <a:spLocks noChangeArrowheads="1"/>
          </p:cNvSpPr>
          <p:nvPr/>
        </p:nvSpPr>
        <p:spPr bwMode="auto">
          <a:xfrm>
            <a:off x="62055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7" name="Oval 452"/>
          <p:cNvSpPr>
            <a:spLocks noChangeArrowheads="1"/>
          </p:cNvSpPr>
          <p:nvPr/>
        </p:nvSpPr>
        <p:spPr bwMode="auto">
          <a:xfrm>
            <a:off x="62214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8" name="Oval 453"/>
          <p:cNvSpPr>
            <a:spLocks noChangeArrowheads="1"/>
          </p:cNvSpPr>
          <p:nvPr/>
        </p:nvSpPr>
        <p:spPr bwMode="auto">
          <a:xfrm>
            <a:off x="6237288" y="38322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199" name="Oval 454"/>
          <p:cNvSpPr>
            <a:spLocks noChangeArrowheads="1"/>
          </p:cNvSpPr>
          <p:nvPr/>
        </p:nvSpPr>
        <p:spPr bwMode="auto">
          <a:xfrm>
            <a:off x="62531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0" name="Oval 455"/>
          <p:cNvSpPr>
            <a:spLocks noChangeArrowheads="1"/>
          </p:cNvSpPr>
          <p:nvPr/>
        </p:nvSpPr>
        <p:spPr bwMode="auto">
          <a:xfrm>
            <a:off x="6270625" y="38592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1" name="Oval 456"/>
          <p:cNvSpPr>
            <a:spLocks noChangeArrowheads="1"/>
          </p:cNvSpPr>
          <p:nvPr/>
        </p:nvSpPr>
        <p:spPr bwMode="auto">
          <a:xfrm>
            <a:off x="62865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2" name="Oval 457"/>
          <p:cNvSpPr>
            <a:spLocks noChangeArrowheads="1"/>
          </p:cNvSpPr>
          <p:nvPr/>
        </p:nvSpPr>
        <p:spPr bwMode="auto">
          <a:xfrm>
            <a:off x="63023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3" name="Oval 458"/>
          <p:cNvSpPr>
            <a:spLocks noChangeArrowheads="1"/>
          </p:cNvSpPr>
          <p:nvPr/>
        </p:nvSpPr>
        <p:spPr bwMode="auto">
          <a:xfrm>
            <a:off x="6319838" y="38719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4" name="Oval 459"/>
          <p:cNvSpPr>
            <a:spLocks noChangeArrowheads="1"/>
          </p:cNvSpPr>
          <p:nvPr/>
        </p:nvSpPr>
        <p:spPr bwMode="auto">
          <a:xfrm>
            <a:off x="6335713" y="3844925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5" name="Oval 460"/>
          <p:cNvSpPr>
            <a:spLocks noChangeArrowheads="1"/>
          </p:cNvSpPr>
          <p:nvPr/>
        </p:nvSpPr>
        <p:spPr bwMode="auto">
          <a:xfrm>
            <a:off x="6335713" y="38592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6" name="Oval 461"/>
          <p:cNvSpPr>
            <a:spLocks noChangeArrowheads="1"/>
          </p:cNvSpPr>
          <p:nvPr/>
        </p:nvSpPr>
        <p:spPr bwMode="auto">
          <a:xfrm>
            <a:off x="63515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7" name="Oval 462"/>
          <p:cNvSpPr>
            <a:spLocks noChangeArrowheads="1"/>
          </p:cNvSpPr>
          <p:nvPr/>
        </p:nvSpPr>
        <p:spPr bwMode="auto">
          <a:xfrm>
            <a:off x="6367463" y="3925888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8" name="Oval 463"/>
          <p:cNvSpPr>
            <a:spLocks noChangeArrowheads="1"/>
          </p:cNvSpPr>
          <p:nvPr/>
        </p:nvSpPr>
        <p:spPr bwMode="auto">
          <a:xfrm>
            <a:off x="63849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09" name="Oval 464"/>
          <p:cNvSpPr>
            <a:spLocks noChangeArrowheads="1"/>
          </p:cNvSpPr>
          <p:nvPr/>
        </p:nvSpPr>
        <p:spPr bwMode="auto">
          <a:xfrm>
            <a:off x="64008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0" name="Oval 465"/>
          <p:cNvSpPr>
            <a:spLocks noChangeArrowheads="1"/>
          </p:cNvSpPr>
          <p:nvPr/>
        </p:nvSpPr>
        <p:spPr bwMode="auto">
          <a:xfrm>
            <a:off x="6400800" y="39116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1" name="Oval 466"/>
          <p:cNvSpPr>
            <a:spLocks noChangeArrowheads="1"/>
          </p:cNvSpPr>
          <p:nvPr/>
        </p:nvSpPr>
        <p:spPr bwMode="auto">
          <a:xfrm>
            <a:off x="6416675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2" name="Oval 467"/>
          <p:cNvSpPr>
            <a:spLocks noChangeArrowheads="1"/>
          </p:cNvSpPr>
          <p:nvPr/>
        </p:nvSpPr>
        <p:spPr bwMode="auto">
          <a:xfrm>
            <a:off x="64341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3" name="Oval 468"/>
          <p:cNvSpPr>
            <a:spLocks noChangeArrowheads="1"/>
          </p:cNvSpPr>
          <p:nvPr/>
        </p:nvSpPr>
        <p:spPr bwMode="auto">
          <a:xfrm>
            <a:off x="6434138" y="39116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4" name="Oval 469"/>
          <p:cNvSpPr>
            <a:spLocks noChangeArrowheads="1"/>
          </p:cNvSpPr>
          <p:nvPr/>
        </p:nvSpPr>
        <p:spPr bwMode="auto">
          <a:xfrm>
            <a:off x="6450013" y="38719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5" name="Oval 470"/>
          <p:cNvSpPr>
            <a:spLocks noChangeArrowheads="1"/>
          </p:cNvSpPr>
          <p:nvPr/>
        </p:nvSpPr>
        <p:spPr bwMode="auto">
          <a:xfrm>
            <a:off x="64658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6" name="Oval 471"/>
          <p:cNvSpPr>
            <a:spLocks noChangeArrowheads="1"/>
          </p:cNvSpPr>
          <p:nvPr/>
        </p:nvSpPr>
        <p:spPr bwMode="auto">
          <a:xfrm>
            <a:off x="64817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7" name="Oval 472"/>
          <p:cNvSpPr>
            <a:spLocks noChangeArrowheads="1"/>
          </p:cNvSpPr>
          <p:nvPr/>
        </p:nvSpPr>
        <p:spPr bwMode="auto">
          <a:xfrm>
            <a:off x="64992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8" name="Oval 473"/>
          <p:cNvSpPr>
            <a:spLocks noChangeArrowheads="1"/>
          </p:cNvSpPr>
          <p:nvPr/>
        </p:nvSpPr>
        <p:spPr bwMode="auto">
          <a:xfrm>
            <a:off x="64992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19" name="Oval 474"/>
          <p:cNvSpPr>
            <a:spLocks noChangeArrowheads="1"/>
          </p:cNvSpPr>
          <p:nvPr/>
        </p:nvSpPr>
        <p:spPr bwMode="auto">
          <a:xfrm>
            <a:off x="65151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0" name="Oval 475"/>
          <p:cNvSpPr>
            <a:spLocks noChangeArrowheads="1"/>
          </p:cNvSpPr>
          <p:nvPr/>
        </p:nvSpPr>
        <p:spPr bwMode="auto">
          <a:xfrm>
            <a:off x="65309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1" name="Oval 476"/>
          <p:cNvSpPr>
            <a:spLocks noChangeArrowheads="1"/>
          </p:cNvSpPr>
          <p:nvPr/>
        </p:nvSpPr>
        <p:spPr bwMode="auto">
          <a:xfrm>
            <a:off x="65309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2" name="Oval 477"/>
          <p:cNvSpPr>
            <a:spLocks noChangeArrowheads="1"/>
          </p:cNvSpPr>
          <p:nvPr/>
        </p:nvSpPr>
        <p:spPr bwMode="auto">
          <a:xfrm>
            <a:off x="65484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3" name="Oval 478"/>
          <p:cNvSpPr>
            <a:spLocks noChangeArrowheads="1"/>
          </p:cNvSpPr>
          <p:nvPr/>
        </p:nvSpPr>
        <p:spPr bwMode="auto">
          <a:xfrm>
            <a:off x="65643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4" name="Oval 479"/>
          <p:cNvSpPr>
            <a:spLocks noChangeArrowheads="1"/>
          </p:cNvSpPr>
          <p:nvPr/>
        </p:nvSpPr>
        <p:spPr bwMode="auto">
          <a:xfrm>
            <a:off x="65801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5" name="Oval 480"/>
          <p:cNvSpPr>
            <a:spLocks noChangeArrowheads="1"/>
          </p:cNvSpPr>
          <p:nvPr/>
        </p:nvSpPr>
        <p:spPr bwMode="auto">
          <a:xfrm>
            <a:off x="6596063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6" name="Oval 481"/>
          <p:cNvSpPr>
            <a:spLocks noChangeArrowheads="1"/>
          </p:cNvSpPr>
          <p:nvPr/>
        </p:nvSpPr>
        <p:spPr bwMode="auto">
          <a:xfrm>
            <a:off x="65960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7" name="Oval 482"/>
          <p:cNvSpPr>
            <a:spLocks noChangeArrowheads="1"/>
          </p:cNvSpPr>
          <p:nvPr/>
        </p:nvSpPr>
        <p:spPr bwMode="auto">
          <a:xfrm>
            <a:off x="6613525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8" name="Oval 483"/>
          <p:cNvSpPr>
            <a:spLocks noChangeArrowheads="1"/>
          </p:cNvSpPr>
          <p:nvPr/>
        </p:nvSpPr>
        <p:spPr bwMode="auto">
          <a:xfrm>
            <a:off x="6613525" y="393858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29" name="Oval 484"/>
          <p:cNvSpPr>
            <a:spLocks noChangeArrowheads="1"/>
          </p:cNvSpPr>
          <p:nvPr/>
        </p:nvSpPr>
        <p:spPr bwMode="auto">
          <a:xfrm>
            <a:off x="6629400" y="3925888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0" name="Oval 485"/>
          <p:cNvSpPr>
            <a:spLocks noChangeArrowheads="1"/>
          </p:cNvSpPr>
          <p:nvPr/>
        </p:nvSpPr>
        <p:spPr bwMode="auto">
          <a:xfrm>
            <a:off x="66294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1" name="Oval 486"/>
          <p:cNvSpPr>
            <a:spLocks noChangeArrowheads="1"/>
          </p:cNvSpPr>
          <p:nvPr/>
        </p:nvSpPr>
        <p:spPr bwMode="auto">
          <a:xfrm>
            <a:off x="66452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2" name="Oval 487"/>
          <p:cNvSpPr>
            <a:spLocks noChangeArrowheads="1"/>
          </p:cNvSpPr>
          <p:nvPr/>
        </p:nvSpPr>
        <p:spPr bwMode="auto">
          <a:xfrm>
            <a:off x="66627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3" name="Oval 488"/>
          <p:cNvSpPr>
            <a:spLocks noChangeArrowheads="1"/>
          </p:cNvSpPr>
          <p:nvPr/>
        </p:nvSpPr>
        <p:spPr bwMode="auto">
          <a:xfrm>
            <a:off x="66786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4" name="Oval 489"/>
          <p:cNvSpPr>
            <a:spLocks noChangeArrowheads="1"/>
          </p:cNvSpPr>
          <p:nvPr/>
        </p:nvSpPr>
        <p:spPr bwMode="auto">
          <a:xfrm>
            <a:off x="66944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5" name="Oval 490"/>
          <p:cNvSpPr>
            <a:spLocks noChangeArrowheads="1"/>
          </p:cNvSpPr>
          <p:nvPr/>
        </p:nvSpPr>
        <p:spPr bwMode="auto">
          <a:xfrm>
            <a:off x="66944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6" name="Oval 491"/>
          <p:cNvSpPr>
            <a:spLocks noChangeArrowheads="1"/>
          </p:cNvSpPr>
          <p:nvPr/>
        </p:nvSpPr>
        <p:spPr bwMode="auto">
          <a:xfrm>
            <a:off x="6710363" y="38592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7" name="Oval 492"/>
          <p:cNvSpPr>
            <a:spLocks noChangeArrowheads="1"/>
          </p:cNvSpPr>
          <p:nvPr/>
        </p:nvSpPr>
        <p:spPr bwMode="auto">
          <a:xfrm>
            <a:off x="67103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8" name="Oval 493"/>
          <p:cNvSpPr>
            <a:spLocks noChangeArrowheads="1"/>
          </p:cNvSpPr>
          <p:nvPr/>
        </p:nvSpPr>
        <p:spPr bwMode="auto">
          <a:xfrm>
            <a:off x="6727825" y="39116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39" name="Oval 494"/>
          <p:cNvSpPr>
            <a:spLocks noChangeArrowheads="1"/>
          </p:cNvSpPr>
          <p:nvPr/>
        </p:nvSpPr>
        <p:spPr bwMode="auto">
          <a:xfrm>
            <a:off x="6727825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0" name="Oval 495"/>
          <p:cNvSpPr>
            <a:spLocks noChangeArrowheads="1"/>
          </p:cNvSpPr>
          <p:nvPr/>
        </p:nvSpPr>
        <p:spPr bwMode="auto">
          <a:xfrm>
            <a:off x="67278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1" name="Oval 496"/>
          <p:cNvSpPr>
            <a:spLocks noChangeArrowheads="1"/>
          </p:cNvSpPr>
          <p:nvPr/>
        </p:nvSpPr>
        <p:spPr bwMode="auto">
          <a:xfrm>
            <a:off x="67437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2" name="Oval 497"/>
          <p:cNvSpPr>
            <a:spLocks noChangeArrowheads="1"/>
          </p:cNvSpPr>
          <p:nvPr/>
        </p:nvSpPr>
        <p:spPr bwMode="auto">
          <a:xfrm>
            <a:off x="67595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3" name="Oval 498"/>
          <p:cNvSpPr>
            <a:spLocks noChangeArrowheads="1"/>
          </p:cNvSpPr>
          <p:nvPr/>
        </p:nvSpPr>
        <p:spPr bwMode="auto">
          <a:xfrm>
            <a:off x="67595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4" name="Oval 499"/>
          <p:cNvSpPr>
            <a:spLocks noChangeArrowheads="1"/>
          </p:cNvSpPr>
          <p:nvPr/>
        </p:nvSpPr>
        <p:spPr bwMode="auto">
          <a:xfrm>
            <a:off x="67770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5" name="Oval 500"/>
          <p:cNvSpPr>
            <a:spLocks noChangeArrowheads="1"/>
          </p:cNvSpPr>
          <p:nvPr/>
        </p:nvSpPr>
        <p:spPr bwMode="auto">
          <a:xfrm>
            <a:off x="6777038" y="38592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6" name="Oval 501"/>
          <p:cNvSpPr>
            <a:spLocks noChangeArrowheads="1"/>
          </p:cNvSpPr>
          <p:nvPr/>
        </p:nvSpPr>
        <p:spPr bwMode="auto">
          <a:xfrm>
            <a:off x="6777038" y="3871913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7" name="Oval 502"/>
          <p:cNvSpPr>
            <a:spLocks noChangeArrowheads="1"/>
          </p:cNvSpPr>
          <p:nvPr/>
        </p:nvSpPr>
        <p:spPr bwMode="auto">
          <a:xfrm>
            <a:off x="67929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8" name="Oval 503"/>
          <p:cNvSpPr>
            <a:spLocks noChangeArrowheads="1"/>
          </p:cNvSpPr>
          <p:nvPr/>
        </p:nvSpPr>
        <p:spPr bwMode="auto">
          <a:xfrm>
            <a:off x="67929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49" name="Oval 504"/>
          <p:cNvSpPr>
            <a:spLocks noChangeArrowheads="1"/>
          </p:cNvSpPr>
          <p:nvPr/>
        </p:nvSpPr>
        <p:spPr bwMode="auto">
          <a:xfrm>
            <a:off x="68087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0" name="Oval 505"/>
          <p:cNvSpPr>
            <a:spLocks noChangeArrowheads="1"/>
          </p:cNvSpPr>
          <p:nvPr/>
        </p:nvSpPr>
        <p:spPr bwMode="auto">
          <a:xfrm>
            <a:off x="68087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1" name="Oval 506"/>
          <p:cNvSpPr>
            <a:spLocks noChangeArrowheads="1"/>
          </p:cNvSpPr>
          <p:nvPr/>
        </p:nvSpPr>
        <p:spPr bwMode="auto">
          <a:xfrm>
            <a:off x="68246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2" name="Oval 507"/>
          <p:cNvSpPr>
            <a:spLocks noChangeArrowheads="1"/>
          </p:cNvSpPr>
          <p:nvPr/>
        </p:nvSpPr>
        <p:spPr bwMode="auto">
          <a:xfrm>
            <a:off x="6873875" y="3844925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3" name="Oval 508"/>
          <p:cNvSpPr>
            <a:spLocks noChangeArrowheads="1"/>
          </p:cNvSpPr>
          <p:nvPr/>
        </p:nvSpPr>
        <p:spPr bwMode="auto">
          <a:xfrm>
            <a:off x="69389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4" name="Oval 509"/>
          <p:cNvSpPr>
            <a:spLocks noChangeArrowheads="1"/>
          </p:cNvSpPr>
          <p:nvPr/>
        </p:nvSpPr>
        <p:spPr bwMode="auto">
          <a:xfrm>
            <a:off x="6988175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5" name="Oval 510"/>
          <p:cNvSpPr>
            <a:spLocks noChangeArrowheads="1"/>
          </p:cNvSpPr>
          <p:nvPr/>
        </p:nvSpPr>
        <p:spPr bwMode="auto">
          <a:xfrm>
            <a:off x="70215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6" name="Oval 511"/>
          <p:cNvSpPr>
            <a:spLocks noChangeArrowheads="1"/>
          </p:cNvSpPr>
          <p:nvPr/>
        </p:nvSpPr>
        <p:spPr bwMode="auto">
          <a:xfrm>
            <a:off x="70707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7" name="Oval 512"/>
          <p:cNvSpPr>
            <a:spLocks noChangeArrowheads="1"/>
          </p:cNvSpPr>
          <p:nvPr/>
        </p:nvSpPr>
        <p:spPr bwMode="auto">
          <a:xfrm>
            <a:off x="7102475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8" name="Oval 513"/>
          <p:cNvSpPr>
            <a:spLocks noChangeArrowheads="1"/>
          </p:cNvSpPr>
          <p:nvPr/>
        </p:nvSpPr>
        <p:spPr bwMode="auto">
          <a:xfrm>
            <a:off x="71516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59" name="Oval 514"/>
          <p:cNvSpPr>
            <a:spLocks noChangeArrowheads="1"/>
          </p:cNvSpPr>
          <p:nvPr/>
        </p:nvSpPr>
        <p:spPr bwMode="auto">
          <a:xfrm>
            <a:off x="71850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0" name="Oval 515"/>
          <p:cNvSpPr>
            <a:spLocks noChangeArrowheads="1"/>
          </p:cNvSpPr>
          <p:nvPr/>
        </p:nvSpPr>
        <p:spPr bwMode="auto">
          <a:xfrm>
            <a:off x="72167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1" name="Oval 516"/>
          <p:cNvSpPr>
            <a:spLocks noChangeArrowheads="1"/>
          </p:cNvSpPr>
          <p:nvPr/>
        </p:nvSpPr>
        <p:spPr bwMode="auto">
          <a:xfrm>
            <a:off x="72501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2" name="Oval 517"/>
          <p:cNvSpPr>
            <a:spLocks noChangeArrowheads="1"/>
          </p:cNvSpPr>
          <p:nvPr/>
        </p:nvSpPr>
        <p:spPr bwMode="auto">
          <a:xfrm>
            <a:off x="7281863" y="39116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3" name="Oval 518"/>
          <p:cNvSpPr>
            <a:spLocks noChangeArrowheads="1"/>
          </p:cNvSpPr>
          <p:nvPr/>
        </p:nvSpPr>
        <p:spPr bwMode="auto">
          <a:xfrm>
            <a:off x="72993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4" name="Oval 519"/>
          <p:cNvSpPr>
            <a:spLocks noChangeArrowheads="1"/>
          </p:cNvSpPr>
          <p:nvPr/>
        </p:nvSpPr>
        <p:spPr bwMode="auto">
          <a:xfrm>
            <a:off x="73310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5" name="Oval 520"/>
          <p:cNvSpPr>
            <a:spLocks noChangeArrowheads="1"/>
          </p:cNvSpPr>
          <p:nvPr/>
        </p:nvSpPr>
        <p:spPr bwMode="auto">
          <a:xfrm>
            <a:off x="73644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6" name="Oval 521"/>
          <p:cNvSpPr>
            <a:spLocks noChangeArrowheads="1"/>
          </p:cNvSpPr>
          <p:nvPr/>
        </p:nvSpPr>
        <p:spPr bwMode="auto">
          <a:xfrm>
            <a:off x="73802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7" name="Oval 522"/>
          <p:cNvSpPr>
            <a:spLocks noChangeArrowheads="1"/>
          </p:cNvSpPr>
          <p:nvPr/>
        </p:nvSpPr>
        <p:spPr bwMode="auto">
          <a:xfrm>
            <a:off x="74136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8" name="Oval 523"/>
          <p:cNvSpPr>
            <a:spLocks noChangeArrowheads="1"/>
          </p:cNvSpPr>
          <p:nvPr/>
        </p:nvSpPr>
        <p:spPr bwMode="auto">
          <a:xfrm>
            <a:off x="74295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69" name="Oval 524"/>
          <p:cNvSpPr>
            <a:spLocks noChangeArrowheads="1"/>
          </p:cNvSpPr>
          <p:nvPr/>
        </p:nvSpPr>
        <p:spPr bwMode="auto">
          <a:xfrm>
            <a:off x="74628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0" name="Oval 525"/>
          <p:cNvSpPr>
            <a:spLocks noChangeArrowheads="1"/>
          </p:cNvSpPr>
          <p:nvPr/>
        </p:nvSpPr>
        <p:spPr bwMode="auto">
          <a:xfrm>
            <a:off x="74787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1" name="Oval 526"/>
          <p:cNvSpPr>
            <a:spLocks noChangeArrowheads="1"/>
          </p:cNvSpPr>
          <p:nvPr/>
        </p:nvSpPr>
        <p:spPr bwMode="auto">
          <a:xfrm>
            <a:off x="74945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2" name="Oval 527"/>
          <p:cNvSpPr>
            <a:spLocks noChangeArrowheads="1"/>
          </p:cNvSpPr>
          <p:nvPr/>
        </p:nvSpPr>
        <p:spPr bwMode="auto">
          <a:xfrm>
            <a:off x="75104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3" name="Oval 528"/>
          <p:cNvSpPr>
            <a:spLocks noChangeArrowheads="1"/>
          </p:cNvSpPr>
          <p:nvPr/>
        </p:nvSpPr>
        <p:spPr bwMode="auto">
          <a:xfrm>
            <a:off x="7543800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4" name="Oval 529"/>
          <p:cNvSpPr>
            <a:spLocks noChangeArrowheads="1"/>
          </p:cNvSpPr>
          <p:nvPr/>
        </p:nvSpPr>
        <p:spPr bwMode="auto">
          <a:xfrm>
            <a:off x="75596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5" name="Oval 530"/>
          <p:cNvSpPr>
            <a:spLocks noChangeArrowheads="1"/>
          </p:cNvSpPr>
          <p:nvPr/>
        </p:nvSpPr>
        <p:spPr bwMode="auto">
          <a:xfrm>
            <a:off x="75771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6" name="Oval 531"/>
          <p:cNvSpPr>
            <a:spLocks noChangeArrowheads="1"/>
          </p:cNvSpPr>
          <p:nvPr/>
        </p:nvSpPr>
        <p:spPr bwMode="auto">
          <a:xfrm>
            <a:off x="75930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7" name="Oval 532"/>
          <p:cNvSpPr>
            <a:spLocks noChangeArrowheads="1"/>
          </p:cNvSpPr>
          <p:nvPr/>
        </p:nvSpPr>
        <p:spPr bwMode="auto">
          <a:xfrm>
            <a:off x="76088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8" name="Oval 533"/>
          <p:cNvSpPr>
            <a:spLocks noChangeArrowheads="1"/>
          </p:cNvSpPr>
          <p:nvPr/>
        </p:nvSpPr>
        <p:spPr bwMode="auto">
          <a:xfrm>
            <a:off x="76247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79" name="Oval 534"/>
          <p:cNvSpPr>
            <a:spLocks noChangeArrowheads="1"/>
          </p:cNvSpPr>
          <p:nvPr/>
        </p:nvSpPr>
        <p:spPr bwMode="auto">
          <a:xfrm>
            <a:off x="76422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0" name="Oval 535"/>
          <p:cNvSpPr>
            <a:spLocks noChangeArrowheads="1"/>
          </p:cNvSpPr>
          <p:nvPr/>
        </p:nvSpPr>
        <p:spPr bwMode="auto">
          <a:xfrm>
            <a:off x="76581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1" name="Oval 536"/>
          <p:cNvSpPr>
            <a:spLocks noChangeArrowheads="1"/>
          </p:cNvSpPr>
          <p:nvPr/>
        </p:nvSpPr>
        <p:spPr bwMode="auto">
          <a:xfrm>
            <a:off x="76739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2" name="Oval 537"/>
          <p:cNvSpPr>
            <a:spLocks noChangeArrowheads="1"/>
          </p:cNvSpPr>
          <p:nvPr/>
        </p:nvSpPr>
        <p:spPr bwMode="auto">
          <a:xfrm>
            <a:off x="76914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3" name="Oval 538"/>
          <p:cNvSpPr>
            <a:spLocks noChangeArrowheads="1"/>
          </p:cNvSpPr>
          <p:nvPr/>
        </p:nvSpPr>
        <p:spPr bwMode="auto">
          <a:xfrm>
            <a:off x="7707313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4" name="Oval 539"/>
          <p:cNvSpPr>
            <a:spLocks noChangeArrowheads="1"/>
          </p:cNvSpPr>
          <p:nvPr/>
        </p:nvSpPr>
        <p:spPr bwMode="auto">
          <a:xfrm>
            <a:off x="77231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5" name="Oval 540"/>
          <p:cNvSpPr>
            <a:spLocks noChangeArrowheads="1"/>
          </p:cNvSpPr>
          <p:nvPr/>
        </p:nvSpPr>
        <p:spPr bwMode="auto">
          <a:xfrm>
            <a:off x="77390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6" name="Oval 541"/>
          <p:cNvSpPr>
            <a:spLocks noChangeArrowheads="1"/>
          </p:cNvSpPr>
          <p:nvPr/>
        </p:nvSpPr>
        <p:spPr bwMode="auto">
          <a:xfrm>
            <a:off x="77565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7" name="Oval 542"/>
          <p:cNvSpPr>
            <a:spLocks noChangeArrowheads="1"/>
          </p:cNvSpPr>
          <p:nvPr/>
        </p:nvSpPr>
        <p:spPr bwMode="auto">
          <a:xfrm>
            <a:off x="7772400" y="38989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8" name="Oval 543"/>
          <p:cNvSpPr>
            <a:spLocks noChangeArrowheads="1"/>
          </p:cNvSpPr>
          <p:nvPr/>
        </p:nvSpPr>
        <p:spPr bwMode="auto">
          <a:xfrm>
            <a:off x="77882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89" name="Oval 544"/>
          <p:cNvSpPr>
            <a:spLocks noChangeArrowheads="1"/>
          </p:cNvSpPr>
          <p:nvPr/>
        </p:nvSpPr>
        <p:spPr bwMode="auto">
          <a:xfrm>
            <a:off x="78057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0" name="Oval 545"/>
          <p:cNvSpPr>
            <a:spLocks noChangeArrowheads="1"/>
          </p:cNvSpPr>
          <p:nvPr/>
        </p:nvSpPr>
        <p:spPr bwMode="auto">
          <a:xfrm>
            <a:off x="78216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1" name="Oval 546"/>
          <p:cNvSpPr>
            <a:spLocks noChangeArrowheads="1"/>
          </p:cNvSpPr>
          <p:nvPr/>
        </p:nvSpPr>
        <p:spPr bwMode="auto">
          <a:xfrm>
            <a:off x="7837488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2" name="Oval 547"/>
          <p:cNvSpPr>
            <a:spLocks noChangeArrowheads="1"/>
          </p:cNvSpPr>
          <p:nvPr/>
        </p:nvSpPr>
        <p:spPr bwMode="auto">
          <a:xfrm>
            <a:off x="7853363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3" name="Oval 548"/>
          <p:cNvSpPr>
            <a:spLocks noChangeArrowheads="1"/>
          </p:cNvSpPr>
          <p:nvPr/>
        </p:nvSpPr>
        <p:spPr bwMode="auto">
          <a:xfrm>
            <a:off x="78533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4" name="Oval 549"/>
          <p:cNvSpPr>
            <a:spLocks noChangeArrowheads="1"/>
          </p:cNvSpPr>
          <p:nvPr/>
        </p:nvSpPr>
        <p:spPr bwMode="auto">
          <a:xfrm>
            <a:off x="78708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5" name="Oval 550"/>
          <p:cNvSpPr>
            <a:spLocks noChangeArrowheads="1"/>
          </p:cNvSpPr>
          <p:nvPr/>
        </p:nvSpPr>
        <p:spPr bwMode="auto">
          <a:xfrm>
            <a:off x="78867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6" name="Oval 551"/>
          <p:cNvSpPr>
            <a:spLocks noChangeArrowheads="1"/>
          </p:cNvSpPr>
          <p:nvPr/>
        </p:nvSpPr>
        <p:spPr bwMode="auto">
          <a:xfrm>
            <a:off x="79025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7" name="Oval 552"/>
          <p:cNvSpPr>
            <a:spLocks noChangeArrowheads="1"/>
          </p:cNvSpPr>
          <p:nvPr/>
        </p:nvSpPr>
        <p:spPr bwMode="auto">
          <a:xfrm>
            <a:off x="79200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8" name="Oval 553"/>
          <p:cNvSpPr>
            <a:spLocks noChangeArrowheads="1"/>
          </p:cNvSpPr>
          <p:nvPr/>
        </p:nvSpPr>
        <p:spPr bwMode="auto">
          <a:xfrm>
            <a:off x="79359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299" name="Oval 554"/>
          <p:cNvSpPr>
            <a:spLocks noChangeArrowheads="1"/>
          </p:cNvSpPr>
          <p:nvPr/>
        </p:nvSpPr>
        <p:spPr bwMode="auto">
          <a:xfrm>
            <a:off x="79517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0" name="Oval 555"/>
          <p:cNvSpPr>
            <a:spLocks noChangeArrowheads="1"/>
          </p:cNvSpPr>
          <p:nvPr/>
        </p:nvSpPr>
        <p:spPr bwMode="auto">
          <a:xfrm>
            <a:off x="79676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1" name="Oval 556"/>
          <p:cNvSpPr>
            <a:spLocks noChangeArrowheads="1"/>
          </p:cNvSpPr>
          <p:nvPr/>
        </p:nvSpPr>
        <p:spPr bwMode="auto">
          <a:xfrm>
            <a:off x="79851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2" name="Oval 557"/>
          <p:cNvSpPr>
            <a:spLocks noChangeArrowheads="1"/>
          </p:cNvSpPr>
          <p:nvPr/>
        </p:nvSpPr>
        <p:spPr bwMode="auto">
          <a:xfrm>
            <a:off x="7985125" y="3871913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3" name="Oval 558"/>
          <p:cNvSpPr>
            <a:spLocks noChangeArrowheads="1"/>
          </p:cNvSpPr>
          <p:nvPr/>
        </p:nvSpPr>
        <p:spPr bwMode="auto">
          <a:xfrm>
            <a:off x="80010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4" name="Oval 559"/>
          <p:cNvSpPr>
            <a:spLocks noChangeArrowheads="1"/>
          </p:cNvSpPr>
          <p:nvPr/>
        </p:nvSpPr>
        <p:spPr bwMode="auto">
          <a:xfrm>
            <a:off x="80168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5" name="Oval 560"/>
          <p:cNvSpPr>
            <a:spLocks noChangeArrowheads="1"/>
          </p:cNvSpPr>
          <p:nvPr/>
        </p:nvSpPr>
        <p:spPr bwMode="auto">
          <a:xfrm>
            <a:off x="80343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6" name="Oval 561"/>
          <p:cNvSpPr>
            <a:spLocks noChangeArrowheads="1"/>
          </p:cNvSpPr>
          <p:nvPr/>
        </p:nvSpPr>
        <p:spPr bwMode="auto">
          <a:xfrm>
            <a:off x="80502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7" name="Oval 562"/>
          <p:cNvSpPr>
            <a:spLocks noChangeArrowheads="1"/>
          </p:cNvSpPr>
          <p:nvPr/>
        </p:nvSpPr>
        <p:spPr bwMode="auto">
          <a:xfrm>
            <a:off x="8066088" y="38989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8" name="Oval 563"/>
          <p:cNvSpPr>
            <a:spLocks noChangeArrowheads="1"/>
          </p:cNvSpPr>
          <p:nvPr/>
        </p:nvSpPr>
        <p:spPr bwMode="auto">
          <a:xfrm>
            <a:off x="80660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09" name="Oval 564"/>
          <p:cNvSpPr>
            <a:spLocks noChangeArrowheads="1"/>
          </p:cNvSpPr>
          <p:nvPr/>
        </p:nvSpPr>
        <p:spPr bwMode="auto">
          <a:xfrm>
            <a:off x="80819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0" name="Oval 565"/>
          <p:cNvSpPr>
            <a:spLocks noChangeArrowheads="1"/>
          </p:cNvSpPr>
          <p:nvPr/>
        </p:nvSpPr>
        <p:spPr bwMode="auto">
          <a:xfrm>
            <a:off x="80994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1" name="Oval 566"/>
          <p:cNvSpPr>
            <a:spLocks noChangeArrowheads="1"/>
          </p:cNvSpPr>
          <p:nvPr/>
        </p:nvSpPr>
        <p:spPr bwMode="auto">
          <a:xfrm>
            <a:off x="81153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2" name="Oval 567"/>
          <p:cNvSpPr>
            <a:spLocks noChangeArrowheads="1"/>
          </p:cNvSpPr>
          <p:nvPr/>
        </p:nvSpPr>
        <p:spPr bwMode="auto">
          <a:xfrm>
            <a:off x="81311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3" name="Oval 568"/>
          <p:cNvSpPr>
            <a:spLocks noChangeArrowheads="1"/>
          </p:cNvSpPr>
          <p:nvPr/>
        </p:nvSpPr>
        <p:spPr bwMode="auto">
          <a:xfrm>
            <a:off x="8148638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4" name="Oval 569"/>
          <p:cNvSpPr>
            <a:spLocks noChangeArrowheads="1"/>
          </p:cNvSpPr>
          <p:nvPr/>
        </p:nvSpPr>
        <p:spPr bwMode="auto">
          <a:xfrm>
            <a:off x="8148638" y="38989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5" name="Oval 570"/>
          <p:cNvSpPr>
            <a:spLocks noChangeArrowheads="1"/>
          </p:cNvSpPr>
          <p:nvPr/>
        </p:nvSpPr>
        <p:spPr bwMode="auto">
          <a:xfrm>
            <a:off x="8164513" y="3886200"/>
            <a:ext cx="80962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6" name="Oval 571"/>
          <p:cNvSpPr>
            <a:spLocks noChangeArrowheads="1"/>
          </p:cNvSpPr>
          <p:nvPr/>
        </p:nvSpPr>
        <p:spPr bwMode="auto">
          <a:xfrm>
            <a:off x="8180388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7" name="Oval 572"/>
          <p:cNvSpPr>
            <a:spLocks noChangeArrowheads="1"/>
          </p:cNvSpPr>
          <p:nvPr/>
        </p:nvSpPr>
        <p:spPr bwMode="auto">
          <a:xfrm>
            <a:off x="8196263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8" name="Oval 573"/>
          <p:cNvSpPr>
            <a:spLocks noChangeArrowheads="1"/>
          </p:cNvSpPr>
          <p:nvPr/>
        </p:nvSpPr>
        <p:spPr bwMode="auto">
          <a:xfrm>
            <a:off x="8196263" y="3871913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19" name="Oval 574"/>
          <p:cNvSpPr>
            <a:spLocks noChangeArrowheads="1"/>
          </p:cNvSpPr>
          <p:nvPr/>
        </p:nvSpPr>
        <p:spPr bwMode="auto">
          <a:xfrm>
            <a:off x="8213725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20" name="Oval 575"/>
          <p:cNvSpPr>
            <a:spLocks noChangeArrowheads="1"/>
          </p:cNvSpPr>
          <p:nvPr/>
        </p:nvSpPr>
        <p:spPr bwMode="auto">
          <a:xfrm>
            <a:off x="8229600" y="3886200"/>
            <a:ext cx="80963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21" name="Oval 576"/>
          <p:cNvSpPr>
            <a:spLocks noChangeArrowheads="1"/>
          </p:cNvSpPr>
          <p:nvPr/>
        </p:nvSpPr>
        <p:spPr bwMode="auto">
          <a:xfrm>
            <a:off x="8245475" y="3886200"/>
            <a:ext cx="82550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322" name="Rectangle 577"/>
          <p:cNvSpPr>
            <a:spLocks noChangeArrowheads="1"/>
          </p:cNvSpPr>
          <p:nvPr/>
        </p:nvSpPr>
        <p:spPr bwMode="auto">
          <a:xfrm>
            <a:off x="4489450" y="6538913"/>
            <a:ext cx="3794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trials</a:t>
            </a:r>
          </a:p>
        </p:txBody>
      </p:sp>
      <p:sp>
        <p:nvSpPr>
          <p:cNvPr id="83323" name="Rectangle 578"/>
          <p:cNvSpPr>
            <a:spLocks noChangeArrowheads="1"/>
          </p:cNvSpPr>
          <p:nvPr/>
        </p:nvSpPr>
        <p:spPr bwMode="auto">
          <a:xfrm>
            <a:off x="438150" y="3616325"/>
            <a:ext cx="212725" cy="65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capacity</a:t>
            </a:r>
          </a:p>
        </p:txBody>
      </p:sp>
      <p:sp>
        <p:nvSpPr>
          <p:cNvPr id="83324" name="Line 579"/>
          <p:cNvSpPr>
            <a:spLocks noChangeShapeType="1"/>
          </p:cNvSpPr>
          <p:nvPr/>
        </p:nvSpPr>
        <p:spPr bwMode="auto">
          <a:xfrm>
            <a:off x="1208088" y="3911600"/>
            <a:ext cx="7072312" cy="1588"/>
          </a:xfrm>
          <a:prstGeom prst="line">
            <a:avLst/>
          </a:prstGeom>
          <a:noFill/>
          <a:ln w="126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" name="Slide Number Placeholder 5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33E-EB6F-447C-866D-F0A376B3CBCB}" type="slidenum">
              <a:rPr lang="en-US"/>
              <a:pPr>
                <a:defRPr/>
              </a:pPr>
              <a:t>62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Unconstrained vs. </a:t>
            </a:r>
            <a:br>
              <a:rPr lang="en-US" sz="3600" smtClean="0"/>
            </a:br>
            <a:r>
              <a:rPr lang="en-US" sz="3600" smtClean="0"/>
              <a:t>BPSK Constrained Capacity</a:t>
            </a:r>
          </a:p>
        </p:txBody>
      </p:sp>
      <p:sp>
        <p:nvSpPr>
          <p:cNvPr id="83971" name="Freeform 2"/>
          <p:cNvSpPr>
            <a:spLocks noChangeArrowheads="1"/>
          </p:cNvSpPr>
          <p:nvPr/>
        </p:nvSpPr>
        <p:spPr bwMode="auto">
          <a:xfrm>
            <a:off x="1473200" y="2170113"/>
            <a:ext cx="6734175" cy="4032250"/>
          </a:xfrm>
          <a:custGeom>
            <a:avLst/>
            <a:gdLst>
              <a:gd name="T0" fmla="*/ 0 w 3501"/>
              <a:gd name="T1" fmla="*/ 2147483647 h 2304"/>
              <a:gd name="T2" fmla="*/ 2147483647 w 3501"/>
              <a:gd name="T3" fmla="*/ 2147483647 h 2304"/>
              <a:gd name="T4" fmla="*/ 2147483647 w 3501"/>
              <a:gd name="T5" fmla="*/ 2147483647 h 2304"/>
              <a:gd name="T6" fmla="*/ 2147483647 w 3501"/>
              <a:gd name="T7" fmla="*/ 2147483647 h 2304"/>
              <a:gd name="T8" fmla="*/ 2147483647 w 3501"/>
              <a:gd name="T9" fmla="*/ 2147483647 h 2304"/>
              <a:gd name="T10" fmla="*/ 2147483647 w 3501"/>
              <a:gd name="T11" fmla="*/ 2147483647 h 2304"/>
              <a:gd name="T12" fmla="*/ 2147483647 w 3501"/>
              <a:gd name="T13" fmla="*/ 2147483647 h 2304"/>
              <a:gd name="T14" fmla="*/ 2147483647 w 3501"/>
              <a:gd name="T15" fmla="*/ 2147483647 h 2304"/>
              <a:gd name="T16" fmla="*/ 2147483647 w 3501"/>
              <a:gd name="T17" fmla="*/ 2147483647 h 2304"/>
              <a:gd name="T18" fmla="*/ 2147483647 w 3501"/>
              <a:gd name="T19" fmla="*/ 2147483647 h 2304"/>
              <a:gd name="T20" fmla="*/ 2147483647 w 3501"/>
              <a:gd name="T21" fmla="*/ 2147483647 h 2304"/>
              <a:gd name="T22" fmla="*/ 2147483647 w 3501"/>
              <a:gd name="T23" fmla="*/ 2147483647 h 2304"/>
              <a:gd name="T24" fmla="*/ 2147483647 w 3501"/>
              <a:gd name="T25" fmla="*/ 2147483647 h 23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501"/>
              <a:gd name="T40" fmla="*/ 0 h 2304"/>
              <a:gd name="T41" fmla="*/ 3501 w 3501"/>
              <a:gd name="T42" fmla="*/ 2304 h 230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501" h="2304">
                <a:moveTo>
                  <a:pt x="0" y="2304"/>
                </a:moveTo>
                <a:cubicBezTo>
                  <a:pt x="38" y="2213"/>
                  <a:pt x="77" y="2123"/>
                  <a:pt x="138" y="1985"/>
                </a:cubicBezTo>
                <a:cubicBezTo>
                  <a:pt x="199" y="1847"/>
                  <a:pt x="289" y="1638"/>
                  <a:pt x="369" y="1478"/>
                </a:cubicBezTo>
                <a:cubicBezTo>
                  <a:pt x="449" y="1318"/>
                  <a:pt x="545" y="1143"/>
                  <a:pt x="617" y="1027"/>
                </a:cubicBezTo>
                <a:cubicBezTo>
                  <a:pt x="689" y="911"/>
                  <a:pt x="739" y="859"/>
                  <a:pt x="804" y="779"/>
                </a:cubicBezTo>
                <a:cubicBezTo>
                  <a:pt x="869" y="699"/>
                  <a:pt x="935" y="619"/>
                  <a:pt x="1008" y="548"/>
                </a:cubicBezTo>
                <a:cubicBezTo>
                  <a:pt x="1081" y="477"/>
                  <a:pt x="1169" y="405"/>
                  <a:pt x="1239" y="356"/>
                </a:cubicBezTo>
                <a:cubicBezTo>
                  <a:pt x="1309" y="307"/>
                  <a:pt x="1361" y="283"/>
                  <a:pt x="1426" y="251"/>
                </a:cubicBezTo>
                <a:cubicBezTo>
                  <a:pt x="1491" y="219"/>
                  <a:pt x="1550" y="192"/>
                  <a:pt x="1630" y="163"/>
                </a:cubicBezTo>
                <a:cubicBezTo>
                  <a:pt x="1710" y="134"/>
                  <a:pt x="1779" y="99"/>
                  <a:pt x="1905" y="75"/>
                </a:cubicBezTo>
                <a:cubicBezTo>
                  <a:pt x="2031" y="51"/>
                  <a:pt x="2225" y="32"/>
                  <a:pt x="2389" y="20"/>
                </a:cubicBezTo>
                <a:cubicBezTo>
                  <a:pt x="2553" y="8"/>
                  <a:pt x="2705" y="6"/>
                  <a:pt x="2890" y="3"/>
                </a:cubicBezTo>
                <a:cubicBezTo>
                  <a:pt x="3075" y="0"/>
                  <a:pt x="3288" y="1"/>
                  <a:pt x="3501" y="3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972" name="Line 3"/>
          <p:cNvSpPr>
            <a:spLocks noChangeShapeType="1"/>
          </p:cNvSpPr>
          <p:nvPr/>
        </p:nvSpPr>
        <p:spPr bwMode="auto">
          <a:xfrm flipV="1">
            <a:off x="1452563" y="1736725"/>
            <a:ext cx="2160587" cy="4519613"/>
          </a:xfrm>
          <a:prstGeom prst="line">
            <a:avLst/>
          </a:prstGeom>
          <a:noFill/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1252538" y="1790700"/>
            <a:ext cx="6934200" cy="44037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1812925" y="6156325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>
            <a:off x="2389188" y="6156325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6" name="Line 7"/>
          <p:cNvSpPr>
            <a:spLocks noChangeShapeType="1"/>
          </p:cNvSpPr>
          <p:nvPr/>
        </p:nvSpPr>
        <p:spPr bwMode="auto">
          <a:xfrm>
            <a:off x="2967038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7" name="Line 8"/>
          <p:cNvSpPr>
            <a:spLocks noChangeShapeType="1"/>
          </p:cNvSpPr>
          <p:nvPr/>
        </p:nvSpPr>
        <p:spPr bwMode="auto">
          <a:xfrm>
            <a:off x="355441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8" name="Line 9"/>
          <p:cNvSpPr>
            <a:spLocks noChangeShapeType="1"/>
          </p:cNvSpPr>
          <p:nvPr/>
        </p:nvSpPr>
        <p:spPr bwMode="auto">
          <a:xfrm>
            <a:off x="411956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9" name="Line 10"/>
          <p:cNvSpPr>
            <a:spLocks noChangeShapeType="1"/>
          </p:cNvSpPr>
          <p:nvPr/>
        </p:nvSpPr>
        <p:spPr bwMode="auto">
          <a:xfrm>
            <a:off x="4708525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0" name="Line 11"/>
          <p:cNvSpPr>
            <a:spLocks noChangeShapeType="1"/>
          </p:cNvSpPr>
          <p:nvPr/>
        </p:nvSpPr>
        <p:spPr bwMode="auto">
          <a:xfrm>
            <a:off x="5297488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1" name="Line 12"/>
          <p:cNvSpPr>
            <a:spLocks noChangeShapeType="1"/>
          </p:cNvSpPr>
          <p:nvPr/>
        </p:nvSpPr>
        <p:spPr bwMode="auto">
          <a:xfrm>
            <a:off x="5873750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2" name="Line 13"/>
          <p:cNvSpPr>
            <a:spLocks noChangeShapeType="1"/>
          </p:cNvSpPr>
          <p:nvPr/>
        </p:nvSpPr>
        <p:spPr bwMode="auto">
          <a:xfrm>
            <a:off x="6451600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3" name="Line 14"/>
          <p:cNvSpPr>
            <a:spLocks noChangeShapeType="1"/>
          </p:cNvSpPr>
          <p:nvPr/>
        </p:nvSpPr>
        <p:spPr bwMode="auto">
          <a:xfrm>
            <a:off x="7040563" y="6156325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760571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1189038" y="2185988"/>
            <a:ext cx="11588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6" name="Line 17"/>
          <p:cNvSpPr>
            <a:spLocks noChangeShapeType="1"/>
          </p:cNvSpPr>
          <p:nvPr/>
        </p:nvSpPr>
        <p:spPr bwMode="auto">
          <a:xfrm>
            <a:off x="1200150" y="4202113"/>
            <a:ext cx="1158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2287588" y="6288088"/>
            <a:ext cx="255587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3988" name="Text Box 19"/>
          <p:cNvSpPr txBox="1">
            <a:spLocks noChangeArrowheads="1"/>
          </p:cNvSpPr>
          <p:nvPr/>
        </p:nvSpPr>
        <p:spPr bwMode="auto">
          <a:xfrm>
            <a:off x="280511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989" name="Text Box 20"/>
          <p:cNvSpPr txBox="1">
            <a:spLocks noChangeArrowheads="1"/>
          </p:cNvSpPr>
          <p:nvPr/>
        </p:nvSpPr>
        <p:spPr bwMode="auto">
          <a:xfrm>
            <a:off x="3425825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397986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3991" name="Text Box 22"/>
          <p:cNvSpPr txBox="1">
            <a:spLocks noChangeArrowheads="1"/>
          </p:cNvSpPr>
          <p:nvPr/>
        </p:nvSpPr>
        <p:spPr bwMode="auto">
          <a:xfrm>
            <a:off x="456406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3992" name="Text Box 23"/>
          <p:cNvSpPr txBox="1">
            <a:spLocks noChangeArrowheads="1"/>
          </p:cNvSpPr>
          <p:nvPr/>
        </p:nvSpPr>
        <p:spPr bwMode="auto">
          <a:xfrm>
            <a:off x="518001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5734050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6299200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6891338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7469188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83997" name="Text Box 28"/>
          <p:cNvSpPr txBox="1">
            <a:spLocks noChangeArrowheads="1"/>
          </p:cNvSpPr>
          <p:nvPr/>
        </p:nvSpPr>
        <p:spPr bwMode="auto">
          <a:xfrm>
            <a:off x="8004175" y="6288088"/>
            <a:ext cx="4000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1676400" y="6288088"/>
            <a:ext cx="2984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83999" name="Text Box 30"/>
          <p:cNvSpPr txBox="1">
            <a:spLocks noChangeArrowheads="1"/>
          </p:cNvSpPr>
          <p:nvPr/>
        </p:nvSpPr>
        <p:spPr bwMode="auto">
          <a:xfrm>
            <a:off x="1062038" y="6288088"/>
            <a:ext cx="2984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84000" name="Text Box 31"/>
          <p:cNvSpPr txBox="1">
            <a:spLocks noChangeArrowheads="1"/>
          </p:cNvSpPr>
          <p:nvPr/>
        </p:nvSpPr>
        <p:spPr bwMode="auto">
          <a:xfrm>
            <a:off x="842963" y="4103688"/>
            <a:ext cx="360362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84001" name="Text Box 32"/>
          <p:cNvSpPr txBox="1">
            <a:spLocks noChangeArrowheads="1"/>
          </p:cNvSpPr>
          <p:nvPr/>
        </p:nvSpPr>
        <p:spPr bwMode="auto">
          <a:xfrm>
            <a:off x="842963" y="2120900"/>
            <a:ext cx="360362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1.0</a:t>
            </a:r>
          </a:p>
        </p:txBody>
      </p:sp>
      <p:sp>
        <p:nvSpPr>
          <p:cNvPr id="84002" name="Text Box 33"/>
          <p:cNvSpPr txBox="1">
            <a:spLocks noChangeArrowheads="1"/>
          </p:cNvSpPr>
          <p:nvPr/>
        </p:nvSpPr>
        <p:spPr bwMode="auto">
          <a:xfrm>
            <a:off x="2716213" y="6519863"/>
            <a:ext cx="3263900" cy="24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Eb/No in dB</a:t>
            </a:r>
          </a:p>
        </p:txBody>
      </p:sp>
      <p:sp>
        <p:nvSpPr>
          <p:cNvPr id="84003" name="Text Box 34"/>
          <p:cNvSpPr txBox="1">
            <a:spLocks noChangeArrowheads="1"/>
          </p:cNvSpPr>
          <p:nvPr/>
        </p:nvSpPr>
        <p:spPr bwMode="auto">
          <a:xfrm rot="-480000">
            <a:off x="3271838" y="2122488"/>
            <a:ext cx="3262312" cy="220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BPSK Capacity Bound</a:t>
            </a:r>
          </a:p>
        </p:txBody>
      </p:sp>
      <p:sp>
        <p:nvSpPr>
          <p:cNvPr id="84004" name="Text Box 35"/>
          <p:cNvSpPr txBox="1">
            <a:spLocks noChangeArrowheads="1"/>
          </p:cNvSpPr>
          <p:nvPr/>
        </p:nvSpPr>
        <p:spPr bwMode="auto">
          <a:xfrm>
            <a:off x="515938" y="3348038"/>
            <a:ext cx="333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2160" tIns="46080" rIns="92160" bIns="46080" anchor="ctr">
            <a:spAutoFit/>
          </a:bodyPr>
          <a:lstStyle/>
          <a:p>
            <a:pPr algn="ctr" rtl="1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Code Rate r</a:t>
            </a:r>
          </a:p>
        </p:txBody>
      </p:sp>
      <p:sp>
        <p:nvSpPr>
          <p:cNvPr id="84005" name="Text Box 36"/>
          <p:cNvSpPr txBox="1">
            <a:spLocks noChangeArrowheads="1"/>
          </p:cNvSpPr>
          <p:nvPr/>
        </p:nvSpPr>
        <p:spPr bwMode="auto">
          <a:xfrm rot="-4080000">
            <a:off x="992188" y="3502025"/>
            <a:ext cx="2967037" cy="220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Shannon Capacity Bound</a:t>
            </a:r>
          </a:p>
        </p:txBody>
      </p:sp>
      <p:sp>
        <p:nvSpPr>
          <p:cNvPr id="84006" name="Text Box 37"/>
          <p:cNvSpPr txBox="1">
            <a:spLocks noChangeArrowheads="1"/>
          </p:cNvSpPr>
          <p:nvPr/>
        </p:nvSpPr>
        <p:spPr bwMode="auto">
          <a:xfrm>
            <a:off x="182563" y="2959100"/>
            <a:ext cx="333375" cy="208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2160" tIns="46080" rIns="92160" bIns="46080" anchor="ctr">
            <a:spAutoFit/>
          </a:bodyPr>
          <a:lstStyle/>
          <a:p>
            <a:pPr algn="ctr" rtl="1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Spectral Efficiency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4344988" y="3810000"/>
            <a:ext cx="1704975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It is theoretically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possible to operate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in this region.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1296988" y="1828800"/>
            <a:ext cx="1917700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It is theoretically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impossible to operate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in this region.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F1B22-D57B-479B-93C7-FD08F53C260B}" type="slidenum">
              <a:rPr lang="en-US"/>
              <a:pPr>
                <a:defRPr/>
              </a:pPr>
              <a:t>63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#ppt_#ppt_#ppt_#ppt_#ppt_#ppt_#ppt_#ppt_#ppt_#ppt_#ppt_#ppt_#ppt_#ppt_#ppt_#ppt_#ppt_#ppt_#ppt_#ppt_#ppt_#ppt_#ppt_#ppt_#ppt_#ppt_#ppt_#ppt_#ppt_#ppt_x+(cos(-2*pi*(1-$))*-#ppt_#ppt_#ppt_#ppt_#ppt_#ppt_#ppt_#ppt_#ppt_#ppt_#ppt_#ppt_#ppt_#ppt_#ppt_#ppt_#ppt_#ppt_#ppt_#ppt_#ppt_#ppt_#ppt_#ppt_#ppt_#ppt_#ppt_#ppt_#ppt_#ppt_#ppt_x-sin(-2*pi*(1-$))*(1-#ppt_#ppt_#ppt_#ppt_#ppt_#ppt_#ppt_#ppt_#ppt_#ppt_#ppt_#ppt_#ppt_#ppt_#ppt_#ppt_#ppt_#ppt_#ppt_#ppt_#ppt_#ppt_#ppt_#ppt_#ppt_#ppt_#ppt_#ppt_#ppt_#ppt_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#ppt_#ppt_#ppt_#ppt_#ppt_#ppt_#ppt_#ppt_#ppt_#ppt_#ppt_#ppt_#ppt_#ppt_#ppt_#ppt_#ppt_#ppt_#ppt_#ppt_#ppt_#ppt_#ppt_#ppt_#ppt_#ppt_#ppt_#ppt_#ppt_#ppt_y+(sin(-2*pi*(1-$))*-#ppt_#ppt_#ppt_#ppt_#ppt_#ppt_#ppt_#ppt_#ppt_#ppt_#ppt_#ppt_#ppt_#ppt_#ppt_#ppt_#ppt_#ppt_#ppt_#ppt_#ppt_#ppt_#ppt_#ppt_#ppt_#ppt_#ppt_#ppt_#ppt_#ppt_#ppt_x+cos(-2*pi*(1-$))*(1-#ppt_#ppt_#ppt_#ppt_#ppt_#ppt_#ppt_#ppt_#ppt_#ppt_#ppt_#ppt_#ppt_#ppt_#ppt_#ppt_#ppt_#ppt_#ppt_#ppt_#ppt_#ppt_#ppt_#ppt_#ppt_#ppt_#ppt_#ppt_#ppt_#ppt_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#ppt_#ppt_#ppt_#ppt_#ppt_#ppt_#ppt_#ppt_#ppt_#ppt_#ppt_#ppt_#ppt_#ppt_#ppt_#ppt_#ppt_#ppt_#ppt_#ppt_#ppt_#ppt_#ppt_#ppt_#ppt_#ppt_#ppt_#ppt_#ppt_#ppt_x+(cos(-2*pi*(1-$))*-#ppt_#ppt_#ppt_#ppt_#ppt_#ppt_#ppt_#ppt_#ppt_#ppt_#ppt_#ppt_#ppt_#ppt_#ppt_#ppt_#ppt_#ppt_#ppt_#ppt_#ppt_#ppt_#ppt_#ppt_#ppt_#ppt_#ppt_#ppt_#ppt_#ppt_#ppt_x-sin(-2*pi*(1-$))*(1-#ppt_#ppt_#ppt_#ppt_#ppt_#ppt_#ppt_#ppt_#ppt_#ppt_#ppt_#ppt_#ppt_#ppt_#ppt_#ppt_#ppt_#ppt_#ppt_#ppt_#ppt_#ppt_#ppt_#ppt_#ppt_#ppt_#ppt_#ppt_#ppt_#ppt_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#ppt_#ppt_#ppt_#ppt_#ppt_#ppt_#ppt_#ppt_#ppt_#ppt_#ppt_#ppt_#ppt_#ppt_#ppt_#ppt_#ppt_#ppt_#ppt_#ppt_#ppt_#ppt_#ppt_#ppt_#ppt_#ppt_#ppt_#ppt_#ppt_#ppt_y+(sin(-2*pi*(1-$))*-#ppt_#ppt_#ppt_#ppt_#ppt_#ppt_#ppt_#ppt_#ppt_#ppt_#ppt_#ppt_#ppt_#ppt_#ppt_#ppt_#ppt_#ppt_#ppt_#ppt_#ppt_#ppt_#ppt_#ppt_#ppt_#ppt_#ppt_#ppt_#ppt_#ppt_#ppt_x+cos(-2*pi*(1-$))*(1-#ppt_#ppt_#ppt_#ppt_#ppt_#ppt_#ppt_#ppt_#ppt_#ppt_#ppt_#ppt_#ppt_#ppt_#ppt_#ppt_#ppt_#ppt_#ppt_#ppt_#ppt_#ppt_#ppt_#ppt_#ppt_#ppt_#ppt_#ppt_#ppt_#ppt_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Power Efficiency of Standard</a:t>
            </a:r>
            <a:br>
              <a:rPr lang="en-US" sz="3600" smtClean="0"/>
            </a:br>
            <a:r>
              <a:rPr lang="en-US" sz="3600" smtClean="0"/>
              <a:t>Binary Channel Codes</a:t>
            </a:r>
          </a:p>
        </p:txBody>
      </p:sp>
      <p:sp>
        <p:nvSpPr>
          <p:cNvPr id="14341" name="Freeform 2"/>
          <p:cNvSpPr>
            <a:spLocks noChangeArrowheads="1"/>
          </p:cNvSpPr>
          <p:nvPr/>
        </p:nvSpPr>
        <p:spPr bwMode="auto">
          <a:xfrm>
            <a:off x="1473200" y="2170113"/>
            <a:ext cx="6734175" cy="4032250"/>
          </a:xfrm>
          <a:custGeom>
            <a:avLst/>
            <a:gdLst>
              <a:gd name="T0" fmla="*/ 0 w 3501"/>
              <a:gd name="T1" fmla="*/ 2147483647 h 2304"/>
              <a:gd name="T2" fmla="*/ 2147483647 w 3501"/>
              <a:gd name="T3" fmla="*/ 2147483647 h 2304"/>
              <a:gd name="T4" fmla="*/ 2147483647 w 3501"/>
              <a:gd name="T5" fmla="*/ 2147483647 h 2304"/>
              <a:gd name="T6" fmla="*/ 2147483647 w 3501"/>
              <a:gd name="T7" fmla="*/ 2147483647 h 2304"/>
              <a:gd name="T8" fmla="*/ 2147483647 w 3501"/>
              <a:gd name="T9" fmla="*/ 2147483647 h 2304"/>
              <a:gd name="T10" fmla="*/ 2147483647 w 3501"/>
              <a:gd name="T11" fmla="*/ 2147483647 h 2304"/>
              <a:gd name="T12" fmla="*/ 2147483647 w 3501"/>
              <a:gd name="T13" fmla="*/ 2147483647 h 2304"/>
              <a:gd name="T14" fmla="*/ 2147483647 w 3501"/>
              <a:gd name="T15" fmla="*/ 2147483647 h 2304"/>
              <a:gd name="T16" fmla="*/ 2147483647 w 3501"/>
              <a:gd name="T17" fmla="*/ 2147483647 h 2304"/>
              <a:gd name="T18" fmla="*/ 2147483647 w 3501"/>
              <a:gd name="T19" fmla="*/ 2147483647 h 2304"/>
              <a:gd name="T20" fmla="*/ 2147483647 w 3501"/>
              <a:gd name="T21" fmla="*/ 2147483647 h 2304"/>
              <a:gd name="T22" fmla="*/ 2147483647 w 3501"/>
              <a:gd name="T23" fmla="*/ 2147483647 h 2304"/>
              <a:gd name="T24" fmla="*/ 2147483647 w 3501"/>
              <a:gd name="T25" fmla="*/ 2147483647 h 23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501"/>
              <a:gd name="T40" fmla="*/ 0 h 2304"/>
              <a:gd name="T41" fmla="*/ 3501 w 3501"/>
              <a:gd name="T42" fmla="*/ 2304 h 230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501" h="2304">
                <a:moveTo>
                  <a:pt x="0" y="2304"/>
                </a:moveTo>
                <a:cubicBezTo>
                  <a:pt x="38" y="2213"/>
                  <a:pt x="77" y="2123"/>
                  <a:pt x="138" y="1985"/>
                </a:cubicBezTo>
                <a:cubicBezTo>
                  <a:pt x="199" y="1847"/>
                  <a:pt x="289" y="1638"/>
                  <a:pt x="369" y="1478"/>
                </a:cubicBezTo>
                <a:cubicBezTo>
                  <a:pt x="449" y="1318"/>
                  <a:pt x="545" y="1143"/>
                  <a:pt x="617" y="1027"/>
                </a:cubicBezTo>
                <a:cubicBezTo>
                  <a:pt x="689" y="911"/>
                  <a:pt x="739" y="859"/>
                  <a:pt x="804" y="779"/>
                </a:cubicBezTo>
                <a:cubicBezTo>
                  <a:pt x="869" y="699"/>
                  <a:pt x="935" y="619"/>
                  <a:pt x="1008" y="548"/>
                </a:cubicBezTo>
                <a:cubicBezTo>
                  <a:pt x="1081" y="477"/>
                  <a:pt x="1169" y="405"/>
                  <a:pt x="1239" y="356"/>
                </a:cubicBezTo>
                <a:cubicBezTo>
                  <a:pt x="1309" y="307"/>
                  <a:pt x="1361" y="283"/>
                  <a:pt x="1426" y="251"/>
                </a:cubicBezTo>
                <a:cubicBezTo>
                  <a:pt x="1491" y="219"/>
                  <a:pt x="1550" y="192"/>
                  <a:pt x="1630" y="163"/>
                </a:cubicBezTo>
                <a:cubicBezTo>
                  <a:pt x="1710" y="134"/>
                  <a:pt x="1779" y="99"/>
                  <a:pt x="1905" y="75"/>
                </a:cubicBezTo>
                <a:cubicBezTo>
                  <a:pt x="2031" y="51"/>
                  <a:pt x="2225" y="32"/>
                  <a:pt x="2389" y="20"/>
                </a:cubicBezTo>
                <a:cubicBezTo>
                  <a:pt x="2553" y="8"/>
                  <a:pt x="2705" y="6"/>
                  <a:pt x="2890" y="3"/>
                </a:cubicBezTo>
                <a:cubicBezTo>
                  <a:pt x="3075" y="0"/>
                  <a:pt x="3288" y="1"/>
                  <a:pt x="3501" y="3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 flipV="1">
            <a:off x="1452563" y="1736725"/>
            <a:ext cx="2160587" cy="4519613"/>
          </a:xfrm>
          <a:prstGeom prst="line">
            <a:avLst/>
          </a:prstGeom>
          <a:noFill/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252538" y="1790700"/>
            <a:ext cx="6934200" cy="44037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1812925" y="6156325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2389188" y="6156325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2967038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355441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411956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4708525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1"/>
          <p:cNvSpPr>
            <a:spLocks noChangeShapeType="1"/>
          </p:cNvSpPr>
          <p:nvPr/>
        </p:nvSpPr>
        <p:spPr bwMode="auto">
          <a:xfrm>
            <a:off x="5297488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2"/>
          <p:cNvSpPr>
            <a:spLocks noChangeShapeType="1"/>
          </p:cNvSpPr>
          <p:nvPr/>
        </p:nvSpPr>
        <p:spPr bwMode="auto">
          <a:xfrm>
            <a:off x="5873750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3"/>
          <p:cNvSpPr>
            <a:spLocks noChangeShapeType="1"/>
          </p:cNvSpPr>
          <p:nvPr/>
        </p:nvSpPr>
        <p:spPr bwMode="auto">
          <a:xfrm>
            <a:off x="6451600" y="6165850"/>
            <a:ext cx="1588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>
            <a:off x="7040563" y="6156325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15"/>
          <p:cNvSpPr>
            <a:spLocks noChangeShapeType="1"/>
          </p:cNvSpPr>
          <p:nvPr/>
        </p:nvSpPr>
        <p:spPr bwMode="auto">
          <a:xfrm>
            <a:off x="7605713" y="6165850"/>
            <a:ext cx="1587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6"/>
          <p:cNvSpPr>
            <a:spLocks noChangeShapeType="1"/>
          </p:cNvSpPr>
          <p:nvPr/>
        </p:nvSpPr>
        <p:spPr bwMode="auto">
          <a:xfrm>
            <a:off x="1189038" y="2185988"/>
            <a:ext cx="11588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17"/>
          <p:cNvSpPr>
            <a:spLocks noChangeShapeType="1"/>
          </p:cNvSpPr>
          <p:nvPr/>
        </p:nvSpPr>
        <p:spPr bwMode="auto">
          <a:xfrm>
            <a:off x="1200150" y="4202113"/>
            <a:ext cx="1158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57" name="Group 18"/>
          <p:cNvGrpSpPr>
            <a:grpSpLocks/>
          </p:cNvGrpSpPr>
          <p:nvPr/>
        </p:nvGrpSpPr>
        <p:grpSpPr bwMode="auto">
          <a:xfrm>
            <a:off x="2646363" y="3929063"/>
            <a:ext cx="850900" cy="334962"/>
            <a:chOff x="1667" y="2475"/>
            <a:chExt cx="536" cy="211"/>
          </a:xfrm>
        </p:grpSpPr>
        <p:grpSp>
          <p:nvGrpSpPr>
            <p:cNvPr id="14404" name="Group 19"/>
            <p:cNvGrpSpPr>
              <a:grpSpLocks/>
            </p:cNvGrpSpPr>
            <p:nvPr/>
          </p:nvGrpSpPr>
          <p:grpSpPr bwMode="auto">
            <a:xfrm>
              <a:off x="1741" y="2622"/>
              <a:ext cx="24" cy="19"/>
              <a:chOff x="1741" y="2622"/>
              <a:chExt cx="24" cy="19"/>
            </a:xfrm>
          </p:grpSpPr>
          <p:sp>
            <p:nvSpPr>
              <p:cNvPr id="14406" name="Line 20"/>
              <p:cNvSpPr>
                <a:spLocks noChangeShapeType="1"/>
              </p:cNvSpPr>
              <p:nvPr/>
            </p:nvSpPr>
            <p:spPr bwMode="auto">
              <a:xfrm>
                <a:off x="1748" y="2622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7" name="Line 21"/>
              <p:cNvSpPr>
                <a:spLocks noChangeShapeType="1"/>
              </p:cNvSpPr>
              <p:nvPr/>
            </p:nvSpPr>
            <p:spPr bwMode="auto">
              <a:xfrm flipH="1">
                <a:off x="1740" y="2622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05" name="Text Box 22"/>
            <p:cNvSpPr txBox="1">
              <a:spLocks noChangeArrowheads="1"/>
            </p:cNvSpPr>
            <p:nvPr/>
          </p:nvSpPr>
          <p:spPr bwMode="auto">
            <a:xfrm>
              <a:off x="1667" y="2475"/>
              <a:ext cx="536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8000"/>
                  </a:solidFill>
                  <a:latin typeface="Arial" pitchFamily="34" charset="0"/>
                </a:rPr>
                <a:t>Turbo Code</a:t>
              </a:r>
            </a:p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8000"/>
                  </a:solidFill>
                  <a:latin typeface="Arial" pitchFamily="34" charset="0"/>
                </a:rPr>
                <a:t>1993</a:t>
              </a:r>
            </a:p>
          </p:txBody>
        </p:sp>
      </p:grpSp>
      <p:grpSp>
        <p:nvGrpSpPr>
          <p:cNvPr id="14358" name="Group 23"/>
          <p:cNvGrpSpPr>
            <a:grpSpLocks/>
          </p:cNvGrpSpPr>
          <p:nvPr/>
        </p:nvGrpSpPr>
        <p:grpSpPr bwMode="auto">
          <a:xfrm>
            <a:off x="4668838" y="3898900"/>
            <a:ext cx="1225550" cy="1376363"/>
            <a:chOff x="2941" y="2456"/>
            <a:chExt cx="772" cy="867"/>
          </a:xfrm>
        </p:grpSpPr>
        <p:grpSp>
          <p:nvGrpSpPr>
            <p:cNvPr id="14395" name="Group 24"/>
            <p:cNvGrpSpPr>
              <a:grpSpLocks/>
            </p:cNvGrpSpPr>
            <p:nvPr/>
          </p:nvGrpSpPr>
          <p:grpSpPr bwMode="auto">
            <a:xfrm>
              <a:off x="3126" y="2622"/>
              <a:ext cx="24" cy="19"/>
              <a:chOff x="3126" y="2622"/>
              <a:chExt cx="24" cy="19"/>
            </a:xfrm>
          </p:grpSpPr>
          <p:sp>
            <p:nvSpPr>
              <p:cNvPr id="14402" name="Line 25"/>
              <p:cNvSpPr>
                <a:spLocks noChangeShapeType="1"/>
              </p:cNvSpPr>
              <p:nvPr/>
            </p:nvSpPr>
            <p:spPr bwMode="auto">
              <a:xfrm>
                <a:off x="3144" y="2622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3" name="Line 26"/>
              <p:cNvSpPr>
                <a:spLocks noChangeShapeType="1"/>
              </p:cNvSpPr>
              <p:nvPr/>
            </p:nvSpPr>
            <p:spPr bwMode="auto">
              <a:xfrm flipH="1">
                <a:off x="3125" y="2622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6" name="Group 27"/>
            <p:cNvGrpSpPr>
              <a:grpSpLocks/>
            </p:cNvGrpSpPr>
            <p:nvPr/>
          </p:nvGrpSpPr>
          <p:grpSpPr bwMode="auto">
            <a:xfrm>
              <a:off x="2941" y="3048"/>
              <a:ext cx="24" cy="19"/>
              <a:chOff x="2941" y="3048"/>
              <a:chExt cx="24" cy="19"/>
            </a:xfrm>
          </p:grpSpPr>
          <p:sp>
            <p:nvSpPr>
              <p:cNvPr id="14400" name="Line 28"/>
              <p:cNvSpPr>
                <a:spLocks noChangeShapeType="1"/>
              </p:cNvSpPr>
              <p:nvPr/>
            </p:nvSpPr>
            <p:spPr bwMode="auto">
              <a:xfrm>
                <a:off x="2948" y="3048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1" name="Line 29"/>
              <p:cNvSpPr>
                <a:spLocks noChangeShapeType="1"/>
              </p:cNvSpPr>
              <p:nvPr/>
            </p:nvSpPr>
            <p:spPr bwMode="auto">
              <a:xfrm flipH="1">
                <a:off x="2940" y="3048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97" name="Text Box 30"/>
            <p:cNvSpPr txBox="1">
              <a:spLocks noChangeArrowheads="1"/>
            </p:cNvSpPr>
            <p:nvPr/>
          </p:nvSpPr>
          <p:spPr bwMode="auto">
            <a:xfrm>
              <a:off x="3117" y="2755"/>
              <a:ext cx="597" cy="2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Odenwalder</a:t>
              </a:r>
            </a:p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Convolutional</a:t>
              </a:r>
            </a:p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Codes 1976</a:t>
              </a:r>
            </a:p>
          </p:txBody>
        </p:sp>
        <p:sp>
          <p:nvSpPr>
            <p:cNvPr id="14398" name="Freeform 31"/>
            <p:cNvSpPr>
              <a:spLocks/>
            </p:cNvSpPr>
            <p:nvPr/>
          </p:nvSpPr>
          <p:spPr bwMode="auto">
            <a:xfrm>
              <a:off x="3231" y="2456"/>
              <a:ext cx="200" cy="234"/>
            </a:xfrm>
            <a:custGeom>
              <a:avLst/>
              <a:gdLst>
                <a:gd name="T0" fmla="*/ 178 w 196"/>
                <a:gd name="T1" fmla="*/ 217 h 243"/>
                <a:gd name="T2" fmla="*/ 178 w 196"/>
                <a:gd name="T3" fmla="*/ 18 h 243"/>
                <a:gd name="T4" fmla="*/ 0 w 196"/>
                <a:gd name="T5" fmla="*/ 105 h 243"/>
                <a:gd name="T6" fmla="*/ 0 60000 65536"/>
                <a:gd name="T7" fmla="*/ 0 60000 65536"/>
                <a:gd name="T8" fmla="*/ 0 60000 65536"/>
                <a:gd name="T9" fmla="*/ 0 w 196"/>
                <a:gd name="T10" fmla="*/ 0 h 243"/>
                <a:gd name="T11" fmla="*/ 196 w 196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" h="243">
                  <a:moveTo>
                    <a:pt x="168" y="243"/>
                  </a:moveTo>
                  <a:cubicBezTo>
                    <a:pt x="182" y="142"/>
                    <a:pt x="196" y="42"/>
                    <a:pt x="168" y="21"/>
                  </a:cubicBezTo>
                  <a:cubicBezTo>
                    <a:pt x="140" y="0"/>
                    <a:pt x="29" y="100"/>
                    <a:pt x="0" y="117"/>
                  </a:cubicBezTo>
                </a:path>
              </a:pathLst>
            </a:custGeom>
            <a:noFill/>
            <a:ln w="126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4399" name="Freeform 32"/>
            <p:cNvSpPr>
              <a:spLocks/>
            </p:cNvSpPr>
            <p:nvPr/>
          </p:nvSpPr>
          <p:spPr bwMode="auto">
            <a:xfrm>
              <a:off x="3035" y="3075"/>
              <a:ext cx="413" cy="248"/>
            </a:xfrm>
            <a:custGeom>
              <a:avLst/>
              <a:gdLst>
                <a:gd name="T0" fmla="*/ 427 w 379"/>
                <a:gd name="T1" fmla="*/ 0 h 256"/>
                <a:gd name="T2" fmla="*/ 420 w 379"/>
                <a:gd name="T3" fmla="*/ 224 h 256"/>
                <a:gd name="T4" fmla="*/ 0 w 379"/>
                <a:gd name="T5" fmla="*/ 54 h 256"/>
                <a:gd name="T6" fmla="*/ 0 60000 65536"/>
                <a:gd name="T7" fmla="*/ 0 60000 65536"/>
                <a:gd name="T8" fmla="*/ 0 60000 65536"/>
                <a:gd name="T9" fmla="*/ 0 w 379"/>
                <a:gd name="T10" fmla="*/ 0 h 256"/>
                <a:gd name="T11" fmla="*/ 379 w 379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9" h="256">
                  <a:moveTo>
                    <a:pt x="330" y="0"/>
                  </a:moveTo>
                  <a:cubicBezTo>
                    <a:pt x="354" y="118"/>
                    <a:pt x="379" y="236"/>
                    <a:pt x="324" y="246"/>
                  </a:cubicBezTo>
                  <a:cubicBezTo>
                    <a:pt x="269" y="256"/>
                    <a:pt x="56" y="87"/>
                    <a:pt x="0" y="60"/>
                  </a:cubicBezTo>
                </a:path>
              </a:pathLst>
            </a:custGeom>
            <a:noFill/>
            <a:ln w="126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sp>
        <p:nvSpPr>
          <p:cNvPr id="14359" name="Text Box 33"/>
          <p:cNvSpPr txBox="1">
            <a:spLocks noChangeArrowheads="1"/>
          </p:cNvSpPr>
          <p:nvPr/>
        </p:nvSpPr>
        <p:spPr bwMode="auto">
          <a:xfrm>
            <a:off x="2287588" y="6288088"/>
            <a:ext cx="255587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4360" name="Text Box 34"/>
          <p:cNvSpPr txBox="1">
            <a:spLocks noChangeArrowheads="1"/>
          </p:cNvSpPr>
          <p:nvPr/>
        </p:nvSpPr>
        <p:spPr bwMode="auto">
          <a:xfrm>
            <a:off x="280511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4361" name="Text Box 35"/>
          <p:cNvSpPr txBox="1">
            <a:spLocks noChangeArrowheads="1"/>
          </p:cNvSpPr>
          <p:nvPr/>
        </p:nvSpPr>
        <p:spPr bwMode="auto">
          <a:xfrm>
            <a:off x="3425825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4362" name="Text Box 36"/>
          <p:cNvSpPr txBox="1">
            <a:spLocks noChangeArrowheads="1"/>
          </p:cNvSpPr>
          <p:nvPr/>
        </p:nvSpPr>
        <p:spPr bwMode="auto">
          <a:xfrm>
            <a:off x="397986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4363" name="Text Box 37"/>
          <p:cNvSpPr txBox="1">
            <a:spLocks noChangeArrowheads="1"/>
          </p:cNvSpPr>
          <p:nvPr/>
        </p:nvSpPr>
        <p:spPr bwMode="auto">
          <a:xfrm>
            <a:off x="456406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4364" name="Text Box 38"/>
          <p:cNvSpPr txBox="1">
            <a:spLocks noChangeArrowheads="1"/>
          </p:cNvSpPr>
          <p:nvPr/>
        </p:nvSpPr>
        <p:spPr bwMode="auto">
          <a:xfrm>
            <a:off x="5180013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4365" name="Text Box 39"/>
          <p:cNvSpPr txBox="1">
            <a:spLocks noChangeArrowheads="1"/>
          </p:cNvSpPr>
          <p:nvPr/>
        </p:nvSpPr>
        <p:spPr bwMode="auto">
          <a:xfrm>
            <a:off x="5734050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4366" name="Text Box 40"/>
          <p:cNvSpPr txBox="1">
            <a:spLocks noChangeArrowheads="1"/>
          </p:cNvSpPr>
          <p:nvPr/>
        </p:nvSpPr>
        <p:spPr bwMode="auto">
          <a:xfrm>
            <a:off x="6299200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4367" name="Text Box 41"/>
          <p:cNvSpPr txBox="1">
            <a:spLocks noChangeArrowheads="1"/>
          </p:cNvSpPr>
          <p:nvPr/>
        </p:nvSpPr>
        <p:spPr bwMode="auto">
          <a:xfrm>
            <a:off x="6891338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4368" name="Text Box 42"/>
          <p:cNvSpPr txBox="1">
            <a:spLocks noChangeArrowheads="1"/>
          </p:cNvSpPr>
          <p:nvPr/>
        </p:nvSpPr>
        <p:spPr bwMode="auto">
          <a:xfrm>
            <a:off x="7469188" y="6288088"/>
            <a:ext cx="3079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4369" name="Text Box 43"/>
          <p:cNvSpPr txBox="1">
            <a:spLocks noChangeArrowheads="1"/>
          </p:cNvSpPr>
          <p:nvPr/>
        </p:nvSpPr>
        <p:spPr bwMode="auto">
          <a:xfrm>
            <a:off x="8004175" y="6288088"/>
            <a:ext cx="4000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4370" name="Text Box 44"/>
          <p:cNvSpPr txBox="1">
            <a:spLocks noChangeArrowheads="1"/>
          </p:cNvSpPr>
          <p:nvPr/>
        </p:nvSpPr>
        <p:spPr bwMode="auto">
          <a:xfrm>
            <a:off x="1676400" y="6288088"/>
            <a:ext cx="2984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4371" name="Text Box 45"/>
          <p:cNvSpPr txBox="1">
            <a:spLocks noChangeArrowheads="1"/>
          </p:cNvSpPr>
          <p:nvPr/>
        </p:nvSpPr>
        <p:spPr bwMode="auto">
          <a:xfrm>
            <a:off x="1062038" y="6288088"/>
            <a:ext cx="298450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14372" name="Text Box 46"/>
          <p:cNvSpPr txBox="1">
            <a:spLocks noChangeArrowheads="1"/>
          </p:cNvSpPr>
          <p:nvPr/>
        </p:nvSpPr>
        <p:spPr bwMode="auto">
          <a:xfrm>
            <a:off x="842963" y="4103688"/>
            <a:ext cx="360362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14373" name="Text Box 47"/>
          <p:cNvSpPr txBox="1">
            <a:spLocks noChangeArrowheads="1"/>
          </p:cNvSpPr>
          <p:nvPr/>
        </p:nvSpPr>
        <p:spPr bwMode="auto">
          <a:xfrm>
            <a:off x="842963" y="2120900"/>
            <a:ext cx="360362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1.0</a:t>
            </a:r>
          </a:p>
        </p:txBody>
      </p:sp>
      <p:sp>
        <p:nvSpPr>
          <p:cNvPr id="14374" name="Text Box 48"/>
          <p:cNvSpPr txBox="1">
            <a:spLocks noChangeArrowheads="1"/>
          </p:cNvSpPr>
          <p:nvPr/>
        </p:nvSpPr>
        <p:spPr bwMode="auto">
          <a:xfrm>
            <a:off x="2716213" y="6519863"/>
            <a:ext cx="3263900" cy="24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Eb/No in dB</a:t>
            </a:r>
          </a:p>
        </p:txBody>
      </p:sp>
      <p:sp>
        <p:nvSpPr>
          <p:cNvPr id="14375" name="Text Box 49"/>
          <p:cNvSpPr txBox="1">
            <a:spLocks noChangeArrowheads="1"/>
          </p:cNvSpPr>
          <p:nvPr/>
        </p:nvSpPr>
        <p:spPr bwMode="auto">
          <a:xfrm rot="-480000">
            <a:off x="3271838" y="2122488"/>
            <a:ext cx="3262312" cy="220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BPSK Capacity Bound</a:t>
            </a:r>
          </a:p>
        </p:txBody>
      </p:sp>
      <p:sp>
        <p:nvSpPr>
          <p:cNvPr id="14376" name="Text Box 50"/>
          <p:cNvSpPr txBox="1">
            <a:spLocks noChangeArrowheads="1"/>
          </p:cNvSpPr>
          <p:nvPr/>
        </p:nvSpPr>
        <p:spPr bwMode="auto">
          <a:xfrm>
            <a:off x="515938" y="3348038"/>
            <a:ext cx="3333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2160" tIns="46080" rIns="92160" bIns="46080" anchor="ctr">
            <a:spAutoFit/>
          </a:bodyPr>
          <a:lstStyle/>
          <a:p>
            <a:pPr algn="ctr" rtl="1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Code Rate r</a:t>
            </a:r>
          </a:p>
        </p:txBody>
      </p:sp>
      <p:sp>
        <p:nvSpPr>
          <p:cNvPr id="14377" name="Text Box 51"/>
          <p:cNvSpPr txBox="1">
            <a:spLocks noChangeArrowheads="1"/>
          </p:cNvSpPr>
          <p:nvPr/>
        </p:nvSpPr>
        <p:spPr bwMode="auto">
          <a:xfrm rot="-4080000">
            <a:off x="992188" y="3502025"/>
            <a:ext cx="2967037" cy="220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Shannon Capacity Bound</a:t>
            </a:r>
          </a:p>
        </p:txBody>
      </p:sp>
      <p:grpSp>
        <p:nvGrpSpPr>
          <p:cNvPr id="14378" name="Group 52"/>
          <p:cNvGrpSpPr>
            <a:grpSpLocks/>
          </p:cNvGrpSpPr>
          <p:nvPr/>
        </p:nvGrpSpPr>
        <p:grpSpPr bwMode="auto">
          <a:xfrm>
            <a:off x="7493000" y="2130425"/>
            <a:ext cx="688975" cy="439738"/>
            <a:chOff x="4720" y="1342"/>
            <a:chExt cx="434" cy="277"/>
          </a:xfrm>
        </p:grpSpPr>
        <p:grpSp>
          <p:nvGrpSpPr>
            <p:cNvPr id="14391" name="Group 53"/>
            <p:cNvGrpSpPr>
              <a:grpSpLocks/>
            </p:cNvGrpSpPr>
            <p:nvPr/>
          </p:nvGrpSpPr>
          <p:grpSpPr bwMode="auto">
            <a:xfrm>
              <a:off x="4991" y="1342"/>
              <a:ext cx="24" cy="19"/>
              <a:chOff x="4991" y="1342"/>
              <a:chExt cx="24" cy="19"/>
            </a:xfrm>
          </p:grpSpPr>
          <p:sp>
            <p:nvSpPr>
              <p:cNvPr id="14393" name="Line 54"/>
              <p:cNvSpPr>
                <a:spLocks noChangeShapeType="1"/>
              </p:cNvSpPr>
              <p:nvPr/>
            </p:nvSpPr>
            <p:spPr bwMode="auto">
              <a:xfrm>
                <a:off x="4997" y="1342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4" name="Line 55"/>
              <p:cNvSpPr>
                <a:spLocks noChangeShapeType="1"/>
              </p:cNvSpPr>
              <p:nvPr/>
            </p:nvSpPr>
            <p:spPr bwMode="auto">
              <a:xfrm flipH="1">
                <a:off x="4990" y="1342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92" name="Text Box 56"/>
            <p:cNvSpPr txBox="1">
              <a:spLocks noChangeArrowheads="1"/>
            </p:cNvSpPr>
            <p:nvPr/>
          </p:nvSpPr>
          <p:spPr bwMode="auto">
            <a:xfrm>
              <a:off x="4720" y="1408"/>
              <a:ext cx="434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Uncoded</a:t>
              </a:r>
            </a:p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BPSK</a:t>
              </a:r>
            </a:p>
          </p:txBody>
        </p:sp>
      </p:grpSp>
      <p:grpSp>
        <p:nvGrpSpPr>
          <p:cNvPr id="14379" name="Group 57"/>
          <p:cNvGrpSpPr>
            <a:grpSpLocks/>
          </p:cNvGrpSpPr>
          <p:nvPr/>
        </p:nvGrpSpPr>
        <p:grpSpPr bwMode="auto">
          <a:xfrm>
            <a:off x="4244975" y="4171950"/>
            <a:ext cx="485775" cy="379413"/>
            <a:chOff x="2674" y="2628"/>
            <a:chExt cx="306" cy="239"/>
          </a:xfrm>
        </p:grpSpPr>
        <p:grpSp>
          <p:nvGrpSpPr>
            <p:cNvPr id="14387" name="Group 58"/>
            <p:cNvGrpSpPr>
              <a:grpSpLocks/>
            </p:cNvGrpSpPr>
            <p:nvPr/>
          </p:nvGrpSpPr>
          <p:grpSpPr bwMode="auto">
            <a:xfrm>
              <a:off x="2754" y="2628"/>
              <a:ext cx="24" cy="19"/>
              <a:chOff x="2754" y="2628"/>
              <a:chExt cx="24" cy="19"/>
            </a:xfrm>
          </p:grpSpPr>
          <p:sp>
            <p:nvSpPr>
              <p:cNvPr id="14389" name="Line 59"/>
              <p:cNvSpPr>
                <a:spLocks noChangeShapeType="1"/>
              </p:cNvSpPr>
              <p:nvPr/>
            </p:nvSpPr>
            <p:spPr bwMode="auto">
              <a:xfrm>
                <a:off x="2760" y="2628"/>
                <a:ext cx="0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60"/>
              <p:cNvSpPr>
                <a:spLocks noChangeShapeType="1"/>
              </p:cNvSpPr>
              <p:nvPr/>
            </p:nvSpPr>
            <p:spPr bwMode="auto">
              <a:xfrm flipH="1">
                <a:off x="2753" y="2628"/>
                <a:ext cx="26" cy="19"/>
              </a:xfrm>
              <a:prstGeom prst="line">
                <a:avLst/>
              </a:prstGeom>
              <a:noFill/>
              <a:ln w="1908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8" name="Text Box 61"/>
            <p:cNvSpPr txBox="1">
              <a:spLocks noChangeArrowheads="1"/>
            </p:cNvSpPr>
            <p:nvPr/>
          </p:nvSpPr>
          <p:spPr bwMode="auto">
            <a:xfrm>
              <a:off x="2674" y="2676"/>
              <a:ext cx="30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ts val="25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IS-95</a:t>
              </a:r>
              <a:br>
                <a:rPr lang="en-US" sz="1000">
                  <a:solidFill>
                    <a:srgbClr val="000099"/>
                  </a:solidFill>
                  <a:latin typeface="Arial" pitchFamily="34" charset="0"/>
                </a:rPr>
              </a:br>
              <a:r>
                <a:rPr lang="en-US" sz="1000">
                  <a:solidFill>
                    <a:srgbClr val="000099"/>
                  </a:solidFill>
                  <a:latin typeface="Arial" pitchFamily="34" charset="0"/>
                </a:rPr>
                <a:t>1991</a:t>
              </a:r>
            </a:p>
          </p:txBody>
        </p:sp>
      </p:grpSp>
      <p:graphicFrame>
        <p:nvGraphicFramePr>
          <p:cNvPr id="14338" name="Object 62"/>
          <p:cNvGraphicFramePr>
            <a:graphicFrameLocks noChangeAspect="1"/>
          </p:cNvGraphicFramePr>
          <p:nvPr/>
        </p:nvGraphicFramePr>
        <p:xfrm>
          <a:off x="7372350" y="5826125"/>
          <a:ext cx="779463" cy="327025"/>
        </p:xfrm>
        <a:graphic>
          <a:graphicData uri="http://schemas.openxmlformats.org/presentationml/2006/ole">
            <p:oleObj spid="_x0000_s14338" r:id="rId4" imgW="670320" imgH="224280" progId="Equation.3">
              <p:embed/>
            </p:oleObj>
          </a:graphicData>
        </a:graphic>
      </p:graphicFrame>
      <p:sp>
        <p:nvSpPr>
          <p:cNvPr id="14380" name="Text Box 63"/>
          <p:cNvSpPr txBox="1">
            <a:spLocks noChangeArrowheads="1"/>
          </p:cNvSpPr>
          <p:nvPr/>
        </p:nvSpPr>
        <p:spPr bwMode="auto">
          <a:xfrm>
            <a:off x="182563" y="2959100"/>
            <a:ext cx="333375" cy="208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2160" tIns="46080" rIns="92160" bIns="46080" anchor="ctr">
            <a:spAutoFit/>
          </a:bodyPr>
          <a:lstStyle/>
          <a:p>
            <a:pPr algn="ctr" rtl="1">
              <a:lnSpc>
                <a:spcPct val="70000"/>
              </a:lnSpc>
              <a:spcBef>
                <a:spcPts val="3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Spectral Efficiency</a:t>
            </a:r>
          </a:p>
        </p:txBody>
      </p:sp>
      <p:sp>
        <p:nvSpPr>
          <p:cNvPr id="14381" name="Text Box 64"/>
          <p:cNvSpPr txBox="1">
            <a:spLocks noChangeArrowheads="1"/>
          </p:cNvSpPr>
          <p:nvPr/>
        </p:nvSpPr>
        <p:spPr bwMode="auto">
          <a:xfrm>
            <a:off x="6861175" y="5562600"/>
            <a:ext cx="13462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arbitrarily low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9900"/>
                </a:solidFill>
              </a:rPr>
              <a:t>BER:</a:t>
            </a:r>
          </a:p>
        </p:txBody>
      </p:sp>
      <p:grpSp>
        <p:nvGrpSpPr>
          <p:cNvPr id="14382" name="Group 65"/>
          <p:cNvGrpSpPr>
            <a:grpSpLocks/>
          </p:cNvGrpSpPr>
          <p:nvPr/>
        </p:nvGrpSpPr>
        <p:grpSpPr bwMode="auto">
          <a:xfrm>
            <a:off x="2554288" y="4160838"/>
            <a:ext cx="38100" cy="30162"/>
            <a:chOff x="1609" y="2621"/>
            <a:chExt cx="24" cy="19"/>
          </a:xfrm>
        </p:grpSpPr>
        <p:sp>
          <p:nvSpPr>
            <p:cNvPr id="14385" name="Line 66"/>
            <p:cNvSpPr>
              <a:spLocks noChangeShapeType="1"/>
            </p:cNvSpPr>
            <p:nvPr/>
          </p:nvSpPr>
          <p:spPr bwMode="auto">
            <a:xfrm>
              <a:off x="1616" y="2621"/>
              <a:ext cx="0" cy="19"/>
            </a:xfrm>
            <a:prstGeom prst="line">
              <a:avLst/>
            </a:prstGeom>
            <a:noFill/>
            <a:ln w="1908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Line 67"/>
            <p:cNvSpPr>
              <a:spLocks noChangeShapeType="1"/>
            </p:cNvSpPr>
            <p:nvPr/>
          </p:nvSpPr>
          <p:spPr bwMode="auto">
            <a:xfrm flipH="1">
              <a:off x="1608" y="2621"/>
              <a:ext cx="26" cy="19"/>
            </a:xfrm>
            <a:prstGeom prst="line">
              <a:avLst/>
            </a:prstGeom>
            <a:noFill/>
            <a:ln w="1908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3" name="Text Box 68"/>
          <p:cNvSpPr txBox="1">
            <a:spLocks noChangeArrowheads="1"/>
          </p:cNvSpPr>
          <p:nvPr/>
        </p:nvSpPr>
        <p:spPr bwMode="auto">
          <a:xfrm>
            <a:off x="2133600" y="4297363"/>
            <a:ext cx="1373188" cy="58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FF0000"/>
                </a:solidFill>
                <a:latin typeface="Arial" pitchFamily="34" charset="0"/>
              </a:rPr>
              <a:t>LDPC Code</a:t>
            </a:r>
          </a:p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FF0000"/>
                </a:solidFill>
                <a:latin typeface="Arial" pitchFamily="34" charset="0"/>
              </a:rPr>
              <a:t>2001</a:t>
            </a:r>
            <a:br>
              <a:rPr lang="en-US" sz="1000">
                <a:solidFill>
                  <a:srgbClr val="FF0000"/>
                </a:solidFill>
                <a:latin typeface="Arial" pitchFamily="34" charset="0"/>
              </a:rPr>
            </a:br>
            <a:r>
              <a:rPr lang="en-US" sz="1000">
                <a:solidFill>
                  <a:srgbClr val="FF0000"/>
                </a:solidFill>
                <a:latin typeface="Arial" pitchFamily="34" charset="0"/>
              </a:rPr>
              <a:t>Chung, Forney,</a:t>
            </a:r>
          </a:p>
          <a:p>
            <a:pPr algn="ctr">
              <a:lnSpc>
                <a:spcPct val="70000"/>
              </a:lnSpc>
              <a:spcBef>
                <a:spcPts val="2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FF0000"/>
                </a:solidFill>
                <a:latin typeface="Arial" pitchFamily="34" charset="0"/>
              </a:rPr>
              <a:t>Richardson, Urbanke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83BF-8115-4ADA-A4AD-15E4EC8ED4D8}" type="slidenum">
              <a:rPr lang="en-US"/>
              <a:pPr>
                <a:defRPr/>
              </a:pPr>
              <a:t>64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ChangeArrowheads="1"/>
          </p:cNvSpPr>
          <p:nvPr/>
        </p:nvSpPr>
        <p:spPr bwMode="auto">
          <a:xfrm>
            <a:off x="1192213" y="527050"/>
            <a:ext cx="7086600" cy="5627688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1192213" y="527050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6" name="Freeform 3"/>
          <p:cNvSpPr>
            <a:spLocks noChangeArrowheads="1"/>
          </p:cNvSpPr>
          <p:nvPr/>
        </p:nvSpPr>
        <p:spPr bwMode="auto">
          <a:xfrm>
            <a:off x="1192213" y="527050"/>
            <a:ext cx="7086600" cy="5627688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4997" name="Line 4"/>
          <p:cNvSpPr>
            <a:spLocks noChangeShapeType="1"/>
          </p:cNvSpPr>
          <p:nvPr/>
        </p:nvSpPr>
        <p:spPr bwMode="auto">
          <a:xfrm flipV="1">
            <a:off x="1192213" y="473075"/>
            <a:ext cx="1587" cy="5735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8" name="Line 5"/>
          <p:cNvSpPr>
            <a:spLocks noChangeShapeType="1"/>
          </p:cNvSpPr>
          <p:nvPr/>
        </p:nvSpPr>
        <p:spPr bwMode="auto">
          <a:xfrm flipV="1">
            <a:off x="1192213" y="473075"/>
            <a:ext cx="1587" cy="5735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9" name="Line 6"/>
          <p:cNvSpPr>
            <a:spLocks noChangeShapeType="1"/>
          </p:cNvSpPr>
          <p:nvPr/>
        </p:nvSpPr>
        <p:spPr bwMode="auto">
          <a:xfrm flipV="1">
            <a:off x="1192213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0" name="Line 7"/>
          <p:cNvSpPr>
            <a:spLocks noChangeShapeType="1"/>
          </p:cNvSpPr>
          <p:nvPr/>
        </p:nvSpPr>
        <p:spPr bwMode="auto">
          <a:xfrm>
            <a:off x="1192213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1077913" y="6203950"/>
            <a:ext cx="1920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85002" name="Line 9"/>
          <p:cNvSpPr>
            <a:spLocks noChangeShapeType="1"/>
          </p:cNvSpPr>
          <p:nvPr/>
        </p:nvSpPr>
        <p:spPr bwMode="auto">
          <a:xfrm flipV="1">
            <a:off x="1828800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10"/>
          <p:cNvSpPr>
            <a:spLocks noChangeShapeType="1"/>
          </p:cNvSpPr>
          <p:nvPr/>
        </p:nvSpPr>
        <p:spPr bwMode="auto">
          <a:xfrm>
            <a:off x="1828800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4" name="Rectangle 11"/>
          <p:cNvSpPr>
            <a:spLocks noChangeArrowheads="1"/>
          </p:cNvSpPr>
          <p:nvPr/>
        </p:nvSpPr>
        <p:spPr bwMode="auto">
          <a:xfrm>
            <a:off x="1779588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5005" name="Line 12"/>
          <p:cNvSpPr>
            <a:spLocks noChangeShapeType="1"/>
          </p:cNvSpPr>
          <p:nvPr/>
        </p:nvSpPr>
        <p:spPr bwMode="auto">
          <a:xfrm flipV="1">
            <a:off x="2465388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Line 13"/>
          <p:cNvSpPr>
            <a:spLocks noChangeShapeType="1"/>
          </p:cNvSpPr>
          <p:nvPr/>
        </p:nvSpPr>
        <p:spPr bwMode="auto">
          <a:xfrm>
            <a:off x="2465388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2416175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V="1">
            <a:off x="3119438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>
            <a:off x="3119438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0" name="Rectangle 17"/>
          <p:cNvSpPr>
            <a:spLocks noChangeArrowheads="1"/>
          </p:cNvSpPr>
          <p:nvPr/>
        </p:nvSpPr>
        <p:spPr bwMode="auto">
          <a:xfrm>
            <a:off x="3070225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V="1">
            <a:off x="3756025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>
            <a:off x="3756025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3" name="Rectangle 20"/>
          <p:cNvSpPr>
            <a:spLocks noChangeArrowheads="1"/>
          </p:cNvSpPr>
          <p:nvPr/>
        </p:nvSpPr>
        <p:spPr bwMode="auto">
          <a:xfrm>
            <a:off x="3706813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 flipV="1">
            <a:off x="4408488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>
            <a:off x="4408488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6" name="Rectangle 23"/>
          <p:cNvSpPr>
            <a:spLocks noChangeArrowheads="1"/>
          </p:cNvSpPr>
          <p:nvPr/>
        </p:nvSpPr>
        <p:spPr bwMode="auto">
          <a:xfrm>
            <a:off x="4359275" y="62039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5017" name="Line 24"/>
          <p:cNvSpPr>
            <a:spLocks noChangeShapeType="1"/>
          </p:cNvSpPr>
          <p:nvPr/>
        </p:nvSpPr>
        <p:spPr bwMode="auto">
          <a:xfrm flipV="1">
            <a:off x="5045075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8" name="Line 25"/>
          <p:cNvSpPr>
            <a:spLocks noChangeShapeType="1"/>
          </p:cNvSpPr>
          <p:nvPr/>
        </p:nvSpPr>
        <p:spPr bwMode="auto">
          <a:xfrm>
            <a:off x="5045075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9" name="Rectangle 26"/>
          <p:cNvSpPr>
            <a:spLocks noChangeArrowheads="1"/>
          </p:cNvSpPr>
          <p:nvPr/>
        </p:nvSpPr>
        <p:spPr bwMode="auto">
          <a:xfrm>
            <a:off x="4929188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5020" name="Line 27"/>
          <p:cNvSpPr>
            <a:spLocks noChangeShapeType="1"/>
          </p:cNvSpPr>
          <p:nvPr/>
        </p:nvSpPr>
        <p:spPr bwMode="auto">
          <a:xfrm flipV="1">
            <a:off x="5699125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1" name="Line 28"/>
          <p:cNvSpPr>
            <a:spLocks noChangeShapeType="1"/>
          </p:cNvSpPr>
          <p:nvPr/>
        </p:nvSpPr>
        <p:spPr bwMode="auto">
          <a:xfrm>
            <a:off x="5699125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2" name="Rectangle 29"/>
          <p:cNvSpPr>
            <a:spLocks noChangeArrowheads="1"/>
          </p:cNvSpPr>
          <p:nvPr/>
        </p:nvSpPr>
        <p:spPr bwMode="auto">
          <a:xfrm>
            <a:off x="5583238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85023" name="Line 30"/>
          <p:cNvSpPr>
            <a:spLocks noChangeShapeType="1"/>
          </p:cNvSpPr>
          <p:nvPr/>
        </p:nvSpPr>
        <p:spPr bwMode="auto">
          <a:xfrm flipV="1">
            <a:off x="6335713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4" name="Line 31"/>
          <p:cNvSpPr>
            <a:spLocks noChangeShapeType="1"/>
          </p:cNvSpPr>
          <p:nvPr/>
        </p:nvSpPr>
        <p:spPr bwMode="auto">
          <a:xfrm>
            <a:off x="6335713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5" name="Rectangle 32"/>
          <p:cNvSpPr>
            <a:spLocks noChangeArrowheads="1"/>
          </p:cNvSpPr>
          <p:nvPr/>
        </p:nvSpPr>
        <p:spPr bwMode="auto">
          <a:xfrm>
            <a:off x="6221413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85026" name="Line 33"/>
          <p:cNvSpPr>
            <a:spLocks noChangeShapeType="1"/>
          </p:cNvSpPr>
          <p:nvPr/>
        </p:nvSpPr>
        <p:spPr bwMode="auto">
          <a:xfrm flipV="1">
            <a:off x="6988175" y="6018213"/>
            <a:ext cx="1588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7" name="Line 34"/>
          <p:cNvSpPr>
            <a:spLocks noChangeShapeType="1"/>
          </p:cNvSpPr>
          <p:nvPr/>
        </p:nvSpPr>
        <p:spPr bwMode="auto">
          <a:xfrm>
            <a:off x="6988175" y="527050"/>
            <a:ext cx="1588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28" name="Rectangle 35"/>
          <p:cNvSpPr>
            <a:spLocks noChangeArrowheads="1"/>
          </p:cNvSpPr>
          <p:nvPr/>
        </p:nvSpPr>
        <p:spPr bwMode="auto">
          <a:xfrm>
            <a:off x="6873875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85029" name="Line 36"/>
          <p:cNvSpPr>
            <a:spLocks noChangeShapeType="1"/>
          </p:cNvSpPr>
          <p:nvPr/>
        </p:nvSpPr>
        <p:spPr bwMode="auto">
          <a:xfrm flipV="1">
            <a:off x="7624763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0" name="Line 37"/>
          <p:cNvSpPr>
            <a:spLocks noChangeShapeType="1"/>
          </p:cNvSpPr>
          <p:nvPr/>
        </p:nvSpPr>
        <p:spPr bwMode="auto">
          <a:xfrm>
            <a:off x="7624763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1" name="Rectangle 38"/>
          <p:cNvSpPr>
            <a:spLocks noChangeArrowheads="1"/>
          </p:cNvSpPr>
          <p:nvPr/>
        </p:nvSpPr>
        <p:spPr bwMode="auto">
          <a:xfrm>
            <a:off x="7508875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18</a:t>
            </a:r>
          </a:p>
        </p:txBody>
      </p:sp>
      <p:sp>
        <p:nvSpPr>
          <p:cNvPr id="85032" name="Line 39"/>
          <p:cNvSpPr>
            <a:spLocks noChangeShapeType="1"/>
          </p:cNvSpPr>
          <p:nvPr/>
        </p:nvSpPr>
        <p:spPr bwMode="auto">
          <a:xfrm flipV="1">
            <a:off x="8278813" y="6018213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3" name="Line 40"/>
          <p:cNvSpPr>
            <a:spLocks noChangeShapeType="1"/>
          </p:cNvSpPr>
          <p:nvPr/>
        </p:nvSpPr>
        <p:spPr bwMode="auto">
          <a:xfrm>
            <a:off x="8278813" y="527050"/>
            <a:ext cx="1587" cy="650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4" name="Rectangle 41"/>
          <p:cNvSpPr>
            <a:spLocks noChangeArrowheads="1"/>
          </p:cNvSpPr>
          <p:nvPr/>
        </p:nvSpPr>
        <p:spPr bwMode="auto">
          <a:xfrm>
            <a:off x="8164513" y="62039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85035" name="Line 42"/>
          <p:cNvSpPr>
            <a:spLocks noChangeShapeType="1"/>
          </p:cNvSpPr>
          <p:nvPr/>
        </p:nvSpPr>
        <p:spPr bwMode="auto">
          <a:xfrm>
            <a:off x="1192213" y="61547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6" name="Line 43"/>
          <p:cNvSpPr>
            <a:spLocks noChangeShapeType="1"/>
          </p:cNvSpPr>
          <p:nvPr/>
        </p:nvSpPr>
        <p:spPr bwMode="auto">
          <a:xfrm flipH="1">
            <a:off x="8142288" y="61547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7" name="Rectangle 44"/>
          <p:cNvSpPr>
            <a:spLocks noChangeArrowheads="1"/>
          </p:cNvSpPr>
          <p:nvPr/>
        </p:nvSpPr>
        <p:spPr bwMode="auto">
          <a:xfrm>
            <a:off x="1012825" y="6022975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5038" name="Line 45"/>
          <p:cNvSpPr>
            <a:spLocks noChangeShapeType="1"/>
          </p:cNvSpPr>
          <p:nvPr/>
        </p:nvSpPr>
        <p:spPr bwMode="auto">
          <a:xfrm>
            <a:off x="1192213" y="548005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39" name="Line 46"/>
          <p:cNvSpPr>
            <a:spLocks noChangeShapeType="1"/>
          </p:cNvSpPr>
          <p:nvPr/>
        </p:nvSpPr>
        <p:spPr bwMode="auto">
          <a:xfrm flipH="1">
            <a:off x="8142288" y="548005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0" name="Rectangle 47"/>
          <p:cNvSpPr>
            <a:spLocks noChangeArrowheads="1"/>
          </p:cNvSpPr>
          <p:nvPr/>
        </p:nvSpPr>
        <p:spPr bwMode="auto">
          <a:xfrm>
            <a:off x="1012825" y="534828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5041" name="Line 48"/>
          <p:cNvSpPr>
            <a:spLocks noChangeShapeType="1"/>
          </p:cNvSpPr>
          <p:nvPr/>
        </p:nvSpPr>
        <p:spPr bwMode="auto">
          <a:xfrm>
            <a:off x="1192213" y="48212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2" name="Line 49"/>
          <p:cNvSpPr>
            <a:spLocks noChangeShapeType="1"/>
          </p:cNvSpPr>
          <p:nvPr/>
        </p:nvSpPr>
        <p:spPr bwMode="auto">
          <a:xfrm flipH="1">
            <a:off x="8142288" y="48212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3" name="Rectangle 50"/>
          <p:cNvSpPr>
            <a:spLocks noChangeArrowheads="1"/>
          </p:cNvSpPr>
          <p:nvPr/>
        </p:nvSpPr>
        <p:spPr bwMode="auto">
          <a:xfrm>
            <a:off x="1012825" y="4691063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5044" name="Line 51"/>
          <p:cNvSpPr>
            <a:spLocks noChangeShapeType="1"/>
          </p:cNvSpPr>
          <p:nvPr/>
        </p:nvSpPr>
        <p:spPr bwMode="auto">
          <a:xfrm>
            <a:off x="1192213" y="416401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5" name="Line 52"/>
          <p:cNvSpPr>
            <a:spLocks noChangeShapeType="1"/>
          </p:cNvSpPr>
          <p:nvPr/>
        </p:nvSpPr>
        <p:spPr bwMode="auto">
          <a:xfrm flipH="1">
            <a:off x="8142288" y="416401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6" name="Rectangle 53"/>
          <p:cNvSpPr>
            <a:spLocks noChangeArrowheads="1"/>
          </p:cNvSpPr>
          <p:nvPr/>
        </p:nvSpPr>
        <p:spPr bwMode="auto">
          <a:xfrm>
            <a:off x="1012825" y="40322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5047" name="Line 54"/>
          <p:cNvSpPr>
            <a:spLocks noChangeShapeType="1"/>
          </p:cNvSpPr>
          <p:nvPr/>
        </p:nvSpPr>
        <p:spPr bwMode="auto">
          <a:xfrm>
            <a:off x="1192213" y="350520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8" name="Line 55"/>
          <p:cNvSpPr>
            <a:spLocks noChangeShapeType="1"/>
          </p:cNvSpPr>
          <p:nvPr/>
        </p:nvSpPr>
        <p:spPr bwMode="auto">
          <a:xfrm flipH="1">
            <a:off x="8142288" y="350520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49" name="Rectangle 56"/>
          <p:cNvSpPr>
            <a:spLocks noChangeArrowheads="1"/>
          </p:cNvSpPr>
          <p:nvPr/>
        </p:nvSpPr>
        <p:spPr bwMode="auto">
          <a:xfrm>
            <a:off x="1012825" y="33734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5050" name="Line 57"/>
          <p:cNvSpPr>
            <a:spLocks noChangeShapeType="1"/>
          </p:cNvSpPr>
          <p:nvPr/>
        </p:nvSpPr>
        <p:spPr bwMode="auto">
          <a:xfrm>
            <a:off x="1192213" y="283051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1" name="Line 58"/>
          <p:cNvSpPr>
            <a:spLocks noChangeShapeType="1"/>
          </p:cNvSpPr>
          <p:nvPr/>
        </p:nvSpPr>
        <p:spPr bwMode="auto">
          <a:xfrm flipH="1">
            <a:off x="8142288" y="283051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2" name="Rectangle 59"/>
          <p:cNvSpPr>
            <a:spLocks noChangeArrowheads="1"/>
          </p:cNvSpPr>
          <p:nvPr/>
        </p:nvSpPr>
        <p:spPr bwMode="auto">
          <a:xfrm>
            <a:off x="1012825" y="269875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5053" name="Line 60"/>
          <p:cNvSpPr>
            <a:spLocks noChangeShapeType="1"/>
          </p:cNvSpPr>
          <p:nvPr/>
        </p:nvSpPr>
        <p:spPr bwMode="auto">
          <a:xfrm>
            <a:off x="1192213" y="217170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4" name="Line 61"/>
          <p:cNvSpPr>
            <a:spLocks noChangeShapeType="1"/>
          </p:cNvSpPr>
          <p:nvPr/>
        </p:nvSpPr>
        <p:spPr bwMode="auto">
          <a:xfrm flipH="1">
            <a:off x="8142288" y="217170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5" name="Rectangle 62"/>
          <p:cNvSpPr>
            <a:spLocks noChangeArrowheads="1"/>
          </p:cNvSpPr>
          <p:nvPr/>
        </p:nvSpPr>
        <p:spPr bwMode="auto">
          <a:xfrm>
            <a:off x="1012825" y="20399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5056" name="Line 63"/>
          <p:cNvSpPr>
            <a:spLocks noChangeShapeType="1"/>
          </p:cNvSpPr>
          <p:nvPr/>
        </p:nvSpPr>
        <p:spPr bwMode="auto">
          <a:xfrm>
            <a:off x="1192213" y="151447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7" name="Line 64"/>
          <p:cNvSpPr>
            <a:spLocks noChangeShapeType="1"/>
          </p:cNvSpPr>
          <p:nvPr/>
        </p:nvSpPr>
        <p:spPr bwMode="auto">
          <a:xfrm flipH="1">
            <a:off x="8142288" y="151447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8" name="Rectangle 65"/>
          <p:cNvSpPr>
            <a:spLocks noChangeArrowheads="1"/>
          </p:cNvSpPr>
          <p:nvPr/>
        </p:nvSpPr>
        <p:spPr bwMode="auto">
          <a:xfrm>
            <a:off x="1012825" y="1382713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5059" name="Line 66"/>
          <p:cNvSpPr>
            <a:spLocks noChangeShapeType="1"/>
          </p:cNvSpPr>
          <p:nvPr/>
        </p:nvSpPr>
        <p:spPr bwMode="auto">
          <a:xfrm>
            <a:off x="1192213" y="85566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0" name="Line 67"/>
          <p:cNvSpPr>
            <a:spLocks noChangeShapeType="1"/>
          </p:cNvSpPr>
          <p:nvPr/>
        </p:nvSpPr>
        <p:spPr bwMode="auto">
          <a:xfrm flipH="1">
            <a:off x="8142288" y="85566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1" name="Rectangle 68"/>
          <p:cNvSpPr>
            <a:spLocks noChangeArrowheads="1"/>
          </p:cNvSpPr>
          <p:nvPr/>
        </p:nvSpPr>
        <p:spPr bwMode="auto">
          <a:xfrm>
            <a:off x="1012825" y="723900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5062" name="Line 69"/>
          <p:cNvSpPr>
            <a:spLocks noChangeShapeType="1"/>
          </p:cNvSpPr>
          <p:nvPr/>
        </p:nvSpPr>
        <p:spPr bwMode="auto">
          <a:xfrm>
            <a:off x="1192213" y="527050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3" name="Line 70"/>
          <p:cNvSpPr>
            <a:spLocks noChangeShapeType="1"/>
          </p:cNvSpPr>
          <p:nvPr/>
        </p:nvSpPr>
        <p:spPr bwMode="auto">
          <a:xfrm flipV="1">
            <a:off x="1192213" y="473075"/>
            <a:ext cx="1587" cy="5735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4" name="Freeform 71"/>
          <p:cNvSpPr>
            <a:spLocks noChangeArrowheads="1"/>
          </p:cNvSpPr>
          <p:nvPr/>
        </p:nvSpPr>
        <p:spPr bwMode="auto">
          <a:xfrm>
            <a:off x="1338263" y="3784600"/>
            <a:ext cx="2041525" cy="2336800"/>
          </a:xfrm>
          <a:custGeom>
            <a:avLst/>
            <a:gdLst>
              <a:gd name="T0" fmla="*/ 2147483647 w 1286"/>
              <a:gd name="T1" fmla="*/ 2147483647 h 1472"/>
              <a:gd name="T2" fmla="*/ 2147483647 w 1286"/>
              <a:gd name="T3" fmla="*/ 2147483647 h 1472"/>
              <a:gd name="T4" fmla="*/ 2147483647 w 1286"/>
              <a:gd name="T5" fmla="*/ 2147483647 h 1472"/>
              <a:gd name="T6" fmla="*/ 2147483647 w 1286"/>
              <a:gd name="T7" fmla="*/ 2147483647 h 1472"/>
              <a:gd name="T8" fmla="*/ 2147483647 w 1286"/>
              <a:gd name="T9" fmla="*/ 2147483647 h 1472"/>
              <a:gd name="T10" fmla="*/ 2147483647 w 1286"/>
              <a:gd name="T11" fmla="*/ 2147483647 h 1472"/>
              <a:gd name="T12" fmla="*/ 2147483647 w 1286"/>
              <a:gd name="T13" fmla="*/ 2147483647 h 1472"/>
              <a:gd name="T14" fmla="*/ 2147483647 w 1286"/>
              <a:gd name="T15" fmla="*/ 2147483647 h 1472"/>
              <a:gd name="T16" fmla="*/ 2147483647 w 1286"/>
              <a:gd name="T17" fmla="*/ 2147483647 h 1472"/>
              <a:gd name="T18" fmla="*/ 2147483647 w 1286"/>
              <a:gd name="T19" fmla="*/ 2147483647 h 1472"/>
              <a:gd name="T20" fmla="*/ 2147483647 w 1286"/>
              <a:gd name="T21" fmla="*/ 2147483647 h 1472"/>
              <a:gd name="T22" fmla="*/ 2147483647 w 1286"/>
              <a:gd name="T23" fmla="*/ 2147483647 h 1472"/>
              <a:gd name="T24" fmla="*/ 2147483647 w 1286"/>
              <a:gd name="T25" fmla="*/ 2147483647 h 1472"/>
              <a:gd name="T26" fmla="*/ 2147483647 w 1286"/>
              <a:gd name="T27" fmla="*/ 2147483647 h 1472"/>
              <a:gd name="T28" fmla="*/ 2147483647 w 1286"/>
              <a:gd name="T29" fmla="*/ 2147483647 h 1472"/>
              <a:gd name="T30" fmla="*/ 2147483647 w 1286"/>
              <a:gd name="T31" fmla="*/ 2147483647 h 1472"/>
              <a:gd name="T32" fmla="*/ 2147483647 w 1286"/>
              <a:gd name="T33" fmla="*/ 2147483647 h 1472"/>
              <a:gd name="T34" fmla="*/ 2147483647 w 1286"/>
              <a:gd name="T35" fmla="*/ 2147483647 h 1472"/>
              <a:gd name="T36" fmla="*/ 2147483647 w 1286"/>
              <a:gd name="T37" fmla="*/ 2147483647 h 1472"/>
              <a:gd name="T38" fmla="*/ 2147483647 w 1286"/>
              <a:gd name="T39" fmla="*/ 2147483647 h 1472"/>
              <a:gd name="T40" fmla="*/ 2147483647 w 1286"/>
              <a:gd name="T41" fmla="*/ 2147483647 h 1472"/>
              <a:gd name="T42" fmla="*/ 2147483647 w 1286"/>
              <a:gd name="T43" fmla="*/ 2147483647 h 1472"/>
              <a:gd name="T44" fmla="*/ 2147483647 w 1286"/>
              <a:gd name="T45" fmla="*/ 2147483647 h 1472"/>
              <a:gd name="T46" fmla="*/ 2147483647 w 1286"/>
              <a:gd name="T47" fmla="*/ 2147483647 h 1472"/>
              <a:gd name="T48" fmla="*/ 2147483647 w 1286"/>
              <a:gd name="T49" fmla="*/ 2147483647 h 1472"/>
              <a:gd name="T50" fmla="*/ 2147483647 w 1286"/>
              <a:gd name="T51" fmla="*/ 2147483647 h 1472"/>
              <a:gd name="T52" fmla="*/ 2147483647 w 1286"/>
              <a:gd name="T53" fmla="*/ 2147483647 h 1472"/>
              <a:gd name="T54" fmla="*/ 2147483647 w 1286"/>
              <a:gd name="T55" fmla="*/ 2147483647 h 1472"/>
              <a:gd name="T56" fmla="*/ 2147483647 w 1286"/>
              <a:gd name="T57" fmla="*/ 2147483647 h 1472"/>
              <a:gd name="T58" fmla="*/ 2147483647 w 1286"/>
              <a:gd name="T59" fmla="*/ 2147483647 h 1472"/>
              <a:gd name="T60" fmla="*/ 2147483647 w 1286"/>
              <a:gd name="T61" fmla="*/ 2147483647 h 1472"/>
              <a:gd name="T62" fmla="*/ 2147483647 w 1286"/>
              <a:gd name="T63" fmla="*/ 2147483647 h 1472"/>
              <a:gd name="T64" fmla="*/ 2147483647 w 1286"/>
              <a:gd name="T65" fmla="*/ 2147483647 h 1472"/>
              <a:gd name="T66" fmla="*/ 2147483647 w 1286"/>
              <a:gd name="T67" fmla="*/ 2147483647 h 1472"/>
              <a:gd name="T68" fmla="*/ 2147483647 w 1286"/>
              <a:gd name="T69" fmla="*/ 2147483647 h 1472"/>
              <a:gd name="T70" fmla="*/ 2147483647 w 1286"/>
              <a:gd name="T71" fmla="*/ 2147483647 h 1472"/>
              <a:gd name="T72" fmla="*/ 2147483647 w 1286"/>
              <a:gd name="T73" fmla="*/ 2147483647 h 1472"/>
              <a:gd name="T74" fmla="*/ 2147483647 w 1286"/>
              <a:gd name="T75" fmla="*/ 2147483647 h 1472"/>
              <a:gd name="T76" fmla="*/ 2147483647 w 1286"/>
              <a:gd name="T77" fmla="*/ 2147483647 h 1472"/>
              <a:gd name="T78" fmla="*/ 2147483647 w 1286"/>
              <a:gd name="T79" fmla="*/ 2147483647 h 1472"/>
              <a:gd name="T80" fmla="*/ 2147483647 w 1286"/>
              <a:gd name="T81" fmla="*/ 2147483647 h 1472"/>
              <a:gd name="T82" fmla="*/ 2147483647 w 1286"/>
              <a:gd name="T83" fmla="*/ 2147483647 h 14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86"/>
              <a:gd name="T127" fmla="*/ 0 h 1472"/>
              <a:gd name="T128" fmla="*/ 1286 w 1286"/>
              <a:gd name="T129" fmla="*/ 1472 h 14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86" h="1472">
                <a:moveTo>
                  <a:pt x="0" y="1472"/>
                </a:moveTo>
                <a:lnTo>
                  <a:pt x="0" y="1462"/>
                </a:lnTo>
                <a:lnTo>
                  <a:pt x="11" y="1452"/>
                </a:lnTo>
                <a:lnTo>
                  <a:pt x="31" y="1431"/>
                </a:lnTo>
                <a:lnTo>
                  <a:pt x="31" y="1421"/>
                </a:lnTo>
                <a:lnTo>
                  <a:pt x="42" y="1410"/>
                </a:lnTo>
                <a:lnTo>
                  <a:pt x="62" y="1389"/>
                </a:lnTo>
                <a:lnTo>
                  <a:pt x="62" y="1379"/>
                </a:lnTo>
                <a:lnTo>
                  <a:pt x="72" y="1369"/>
                </a:lnTo>
                <a:lnTo>
                  <a:pt x="83" y="1358"/>
                </a:lnTo>
                <a:lnTo>
                  <a:pt x="103" y="1338"/>
                </a:lnTo>
                <a:lnTo>
                  <a:pt x="103" y="1327"/>
                </a:lnTo>
                <a:lnTo>
                  <a:pt x="114" y="1317"/>
                </a:lnTo>
                <a:lnTo>
                  <a:pt x="134" y="1296"/>
                </a:lnTo>
                <a:lnTo>
                  <a:pt x="134" y="1286"/>
                </a:lnTo>
                <a:lnTo>
                  <a:pt x="144" y="1275"/>
                </a:lnTo>
                <a:lnTo>
                  <a:pt x="165" y="1255"/>
                </a:lnTo>
                <a:lnTo>
                  <a:pt x="165" y="1244"/>
                </a:lnTo>
                <a:lnTo>
                  <a:pt x="175" y="1234"/>
                </a:lnTo>
                <a:lnTo>
                  <a:pt x="186" y="1224"/>
                </a:lnTo>
                <a:lnTo>
                  <a:pt x="196" y="1213"/>
                </a:lnTo>
                <a:lnTo>
                  <a:pt x="216" y="1193"/>
                </a:lnTo>
                <a:lnTo>
                  <a:pt x="216" y="1182"/>
                </a:lnTo>
                <a:lnTo>
                  <a:pt x="227" y="1172"/>
                </a:lnTo>
                <a:lnTo>
                  <a:pt x="247" y="1151"/>
                </a:lnTo>
                <a:lnTo>
                  <a:pt x="247" y="1141"/>
                </a:lnTo>
                <a:lnTo>
                  <a:pt x="258" y="1130"/>
                </a:lnTo>
                <a:lnTo>
                  <a:pt x="268" y="1120"/>
                </a:lnTo>
                <a:lnTo>
                  <a:pt x="288" y="1099"/>
                </a:lnTo>
                <a:lnTo>
                  <a:pt x="288" y="1089"/>
                </a:lnTo>
                <a:lnTo>
                  <a:pt x="299" y="1078"/>
                </a:lnTo>
                <a:lnTo>
                  <a:pt x="309" y="1068"/>
                </a:lnTo>
                <a:lnTo>
                  <a:pt x="319" y="1058"/>
                </a:lnTo>
                <a:lnTo>
                  <a:pt x="340" y="1037"/>
                </a:lnTo>
                <a:lnTo>
                  <a:pt x="340" y="1027"/>
                </a:lnTo>
                <a:lnTo>
                  <a:pt x="350" y="1016"/>
                </a:lnTo>
                <a:lnTo>
                  <a:pt x="360" y="1006"/>
                </a:lnTo>
                <a:lnTo>
                  <a:pt x="371" y="996"/>
                </a:lnTo>
                <a:lnTo>
                  <a:pt x="391" y="975"/>
                </a:lnTo>
                <a:lnTo>
                  <a:pt x="391" y="964"/>
                </a:lnTo>
                <a:lnTo>
                  <a:pt x="402" y="954"/>
                </a:lnTo>
                <a:lnTo>
                  <a:pt x="412" y="944"/>
                </a:lnTo>
                <a:lnTo>
                  <a:pt x="422" y="933"/>
                </a:lnTo>
                <a:lnTo>
                  <a:pt x="443" y="913"/>
                </a:lnTo>
                <a:lnTo>
                  <a:pt x="443" y="902"/>
                </a:lnTo>
                <a:lnTo>
                  <a:pt x="453" y="892"/>
                </a:lnTo>
                <a:lnTo>
                  <a:pt x="463" y="882"/>
                </a:lnTo>
                <a:lnTo>
                  <a:pt x="474" y="871"/>
                </a:lnTo>
                <a:lnTo>
                  <a:pt x="484" y="861"/>
                </a:lnTo>
                <a:lnTo>
                  <a:pt x="494" y="850"/>
                </a:lnTo>
                <a:lnTo>
                  <a:pt x="515" y="830"/>
                </a:lnTo>
                <a:lnTo>
                  <a:pt x="515" y="819"/>
                </a:lnTo>
                <a:lnTo>
                  <a:pt x="525" y="809"/>
                </a:lnTo>
                <a:lnTo>
                  <a:pt x="535" y="799"/>
                </a:lnTo>
                <a:lnTo>
                  <a:pt x="546" y="788"/>
                </a:lnTo>
                <a:lnTo>
                  <a:pt x="556" y="778"/>
                </a:lnTo>
                <a:lnTo>
                  <a:pt x="576" y="757"/>
                </a:lnTo>
                <a:lnTo>
                  <a:pt x="576" y="747"/>
                </a:lnTo>
                <a:lnTo>
                  <a:pt x="587" y="736"/>
                </a:lnTo>
                <a:lnTo>
                  <a:pt x="597" y="726"/>
                </a:lnTo>
                <a:lnTo>
                  <a:pt x="607" y="716"/>
                </a:lnTo>
                <a:lnTo>
                  <a:pt x="618" y="705"/>
                </a:lnTo>
                <a:lnTo>
                  <a:pt x="628" y="695"/>
                </a:lnTo>
                <a:lnTo>
                  <a:pt x="638" y="685"/>
                </a:lnTo>
                <a:lnTo>
                  <a:pt x="648" y="674"/>
                </a:lnTo>
                <a:lnTo>
                  <a:pt x="669" y="653"/>
                </a:lnTo>
                <a:lnTo>
                  <a:pt x="669" y="643"/>
                </a:lnTo>
                <a:lnTo>
                  <a:pt x="679" y="633"/>
                </a:lnTo>
                <a:lnTo>
                  <a:pt x="690" y="622"/>
                </a:lnTo>
                <a:lnTo>
                  <a:pt x="700" y="612"/>
                </a:lnTo>
                <a:lnTo>
                  <a:pt x="710" y="602"/>
                </a:lnTo>
                <a:lnTo>
                  <a:pt x="720" y="591"/>
                </a:lnTo>
                <a:lnTo>
                  <a:pt x="731" y="581"/>
                </a:lnTo>
                <a:lnTo>
                  <a:pt x="741" y="571"/>
                </a:lnTo>
                <a:lnTo>
                  <a:pt x="751" y="560"/>
                </a:lnTo>
                <a:lnTo>
                  <a:pt x="762" y="550"/>
                </a:lnTo>
                <a:lnTo>
                  <a:pt x="782" y="529"/>
                </a:lnTo>
                <a:lnTo>
                  <a:pt x="782" y="519"/>
                </a:lnTo>
                <a:lnTo>
                  <a:pt x="792" y="508"/>
                </a:lnTo>
                <a:lnTo>
                  <a:pt x="803" y="498"/>
                </a:lnTo>
                <a:lnTo>
                  <a:pt x="813" y="488"/>
                </a:lnTo>
                <a:lnTo>
                  <a:pt x="823" y="477"/>
                </a:lnTo>
                <a:lnTo>
                  <a:pt x="834" y="467"/>
                </a:lnTo>
                <a:lnTo>
                  <a:pt x="844" y="456"/>
                </a:lnTo>
                <a:lnTo>
                  <a:pt x="854" y="446"/>
                </a:lnTo>
                <a:lnTo>
                  <a:pt x="864" y="436"/>
                </a:lnTo>
                <a:lnTo>
                  <a:pt x="875" y="425"/>
                </a:lnTo>
                <a:lnTo>
                  <a:pt x="885" y="415"/>
                </a:lnTo>
                <a:lnTo>
                  <a:pt x="906" y="394"/>
                </a:lnTo>
                <a:lnTo>
                  <a:pt x="895" y="394"/>
                </a:lnTo>
                <a:lnTo>
                  <a:pt x="906" y="394"/>
                </a:lnTo>
                <a:lnTo>
                  <a:pt x="926" y="374"/>
                </a:lnTo>
                <a:lnTo>
                  <a:pt x="926" y="363"/>
                </a:lnTo>
                <a:lnTo>
                  <a:pt x="936" y="353"/>
                </a:lnTo>
                <a:lnTo>
                  <a:pt x="947" y="342"/>
                </a:lnTo>
                <a:lnTo>
                  <a:pt x="957" y="332"/>
                </a:lnTo>
                <a:lnTo>
                  <a:pt x="967" y="322"/>
                </a:lnTo>
                <a:lnTo>
                  <a:pt x="978" y="311"/>
                </a:lnTo>
                <a:lnTo>
                  <a:pt x="988" y="301"/>
                </a:lnTo>
                <a:lnTo>
                  <a:pt x="998" y="291"/>
                </a:lnTo>
                <a:lnTo>
                  <a:pt x="1008" y="280"/>
                </a:lnTo>
                <a:lnTo>
                  <a:pt x="1019" y="270"/>
                </a:lnTo>
                <a:lnTo>
                  <a:pt x="1029" y="260"/>
                </a:lnTo>
                <a:lnTo>
                  <a:pt x="1039" y="249"/>
                </a:lnTo>
                <a:lnTo>
                  <a:pt x="1050" y="239"/>
                </a:lnTo>
                <a:lnTo>
                  <a:pt x="1060" y="228"/>
                </a:lnTo>
                <a:lnTo>
                  <a:pt x="1070" y="218"/>
                </a:lnTo>
                <a:lnTo>
                  <a:pt x="1080" y="208"/>
                </a:lnTo>
                <a:lnTo>
                  <a:pt x="1091" y="197"/>
                </a:lnTo>
                <a:lnTo>
                  <a:pt x="1101" y="187"/>
                </a:lnTo>
                <a:lnTo>
                  <a:pt x="1111" y="177"/>
                </a:lnTo>
                <a:lnTo>
                  <a:pt x="1122" y="166"/>
                </a:lnTo>
                <a:lnTo>
                  <a:pt x="1132" y="156"/>
                </a:lnTo>
                <a:lnTo>
                  <a:pt x="1142" y="145"/>
                </a:lnTo>
                <a:lnTo>
                  <a:pt x="1152" y="135"/>
                </a:lnTo>
                <a:lnTo>
                  <a:pt x="1163" y="125"/>
                </a:lnTo>
                <a:lnTo>
                  <a:pt x="1173" y="114"/>
                </a:lnTo>
                <a:lnTo>
                  <a:pt x="1183" y="104"/>
                </a:lnTo>
                <a:lnTo>
                  <a:pt x="1194" y="94"/>
                </a:lnTo>
                <a:lnTo>
                  <a:pt x="1204" y="83"/>
                </a:lnTo>
                <a:lnTo>
                  <a:pt x="1214" y="73"/>
                </a:lnTo>
                <a:lnTo>
                  <a:pt x="1224" y="63"/>
                </a:lnTo>
                <a:lnTo>
                  <a:pt x="1235" y="52"/>
                </a:lnTo>
                <a:lnTo>
                  <a:pt x="1245" y="42"/>
                </a:lnTo>
                <a:lnTo>
                  <a:pt x="1255" y="31"/>
                </a:lnTo>
                <a:lnTo>
                  <a:pt x="1266" y="21"/>
                </a:lnTo>
                <a:lnTo>
                  <a:pt x="1276" y="11"/>
                </a:lnTo>
                <a:lnTo>
                  <a:pt x="1286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5" name="Freeform 72"/>
          <p:cNvSpPr>
            <a:spLocks noChangeArrowheads="1"/>
          </p:cNvSpPr>
          <p:nvPr/>
        </p:nvSpPr>
        <p:spPr bwMode="auto">
          <a:xfrm>
            <a:off x="3379788" y="1958975"/>
            <a:ext cx="1976437" cy="1825625"/>
          </a:xfrm>
          <a:custGeom>
            <a:avLst/>
            <a:gdLst>
              <a:gd name="T0" fmla="*/ 2147483647 w 1245"/>
              <a:gd name="T1" fmla="*/ 2147483647 h 1150"/>
              <a:gd name="T2" fmla="*/ 2147483647 w 1245"/>
              <a:gd name="T3" fmla="*/ 2147483647 h 1150"/>
              <a:gd name="T4" fmla="*/ 2147483647 w 1245"/>
              <a:gd name="T5" fmla="*/ 2147483647 h 1150"/>
              <a:gd name="T6" fmla="*/ 2147483647 w 1245"/>
              <a:gd name="T7" fmla="*/ 2147483647 h 1150"/>
              <a:gd name="T8" fmla="*/ 2147483647 w 1245"/>
              <a:gd name="T9" fmla="*/ 2147483647 h 1150"/>
              <a:gd name="T10" fmla="*/ 2147483647 w 1245"/>
              <a:gd name="T11" fmla="*/ 2147483647 h 1150"/>
              <a:gd name="T12" fmla="*/ 2147483647 w 1245"/>
              <a:gd name="T13" fmla="*/ 2147483647 h 1150"/>
              <a:gd name="T14" fmla="*/ 2147483647 w 1245"/>
              <a:gd name="T15" fmla="*/ 2147483647 h 1150"/>
              <a:gd name="T16" fmla="*/ 2147483647 w 1245"/>
              <a:gd name="T17" fmla="*/ 2147483647 h 1150"/>
              <a:gd name="T18" fmla="*/ 2147483647 w 1245"/>
              <a:gd name="T19" fmla="*/ 2147483647 h 1150"/>
              <a:gd name="T20" fmla="*/ 2147483647 w 1245"/>
              <a:gd name="T21" fmla="*/ 2147483647 h 1150"/>
              <a:gd name="T22" fmla="*/ 2147483647 w 1245"/>
              <a:gd name="T23" fmla="*/ 2147483647 h 1150"/>
              <a:gd name="T24" fmla="*/ 2147483647 w 1245"/>
              <a:gd name="T25" fmla="*/ 2147483647 h 1150"/>
              <a:gd name="T26" fmla="*/ 2147483647 w 1245"/>
              <a:gd name="T27" fmla="*/ 2147483647 h 1150"/>
              <a:gd name="T28" fmla="*/ 2147483647 w 1245"/>
              <a:gd name="T29" fmla="*/ 2147483647 h 1150"/>
              <a:gd name="T30" fmla="*/ 2147483647 w 1245"/>
              <a:gd name="T31" fmla="*/ 2147483647 h 1150"/>
              <a:gd name="T32" fmla="*/ 2147483647 w 1245"/>
              <a:gd name="T33" fmla="*/ 2147483647 h 1150"/>
              <a:gd name="T34" fmla="*/ 2147483647 w 1245"/>
              <a:gd name="T35" fmla="*/ 2147483647 h 1150"/>
              <a:gd name="T36" fmla="*/ 2147483647 w 1245"/>
              <a:gd name="T37" fmla="*/ 2147483647 h 1150"/>
              <a:gd name="T38" fmla="*/ 2147483647 w 1245"/>
              <a:gd name="T39" fmla="*/ 2147483647 h 1150"/>
              <a:gd name="T40" fmla="*/ 2147483647 w 1245"/>
              <a:gd name="T41" fmla="*/ 2147483647 h 1150"/>
              <a:gd name="T42" fmla="*/ 2147483647 w 1245"/>
              <a:gd name="T43" fmla="*/ 2147483647 h 1150"/>
              <a:gd name="T44" fmla="*/ 2147483647 w 1245"/>
              <a:gd name="T45" fmla="*/ 2147483647 h 1150"/>
              <a:gd name="T46" fmla="*/ 2147483647 w 1245"/>
              <a:gd name="T47" fmla="*/ 2147483647 h 1150"/>
              <a:gd name="T48" fmla="*/ 2147483647 w 1245"/>
              <a:gd name="T49" fmla="*/ 2147483647 h 1150"/>
              <a:gd name="T50" fmla="*/ 2147483647 w 1245"/>
              <a:gd name="T51" fmla="*/ 2147483647 h 1150"/>
              <a:gd name="T52" fmla="*/ 2147483647 w 1245"/>
              <a:gd name="T53" fmla="*/ 2147483647 h 1150"/>
              <a:gd name="T54" fmla="*/ 2147483647 w 1245"/>
              <a:gd name="T55" fmla="*/ 2147483647 h 1150"/>
              <a:gd name="T56" fmla="*/ 2147483647 w 1245"/>
              <a:gd name="T57" fmla="*/ 2147483647 h 1150"/>
              <a:gd name="T58" fmla="*/ 2147483647 w 1245"/>
              <a:gd name="T59" fmla="*/ 2147483647 h 1150"/>
              <a:gd name="T60" fmla="*/ 2147483647 w 1245"/>
              <a:gd name="T61" fmla="*/ 2147483647 h 1150"/>
              <a:gd name="T62" fmla="*/ 2147483647 w 1245"/>
              <a:gd name="T63" fmla="*/ 2147483647 h 1150"/>
              <a:gd name="T64" fmla="*/ 2147483647 w 1245"/>
              <a:gd name="T65" fmla="*/ 2147483647 h 1150"/>
              <a:gd name="T66" fmla="*/ 2147483647 w 1245"/>
              <a:gd name="T67" fmla="*/ 2147483647 h 1150"/>
              <a:gd name="T68" fmla="*/ 2147483647 w 1245"/>
              <a:gd name="T69" fmla="*/ 2147483647 h 1150"/>
              <a:gd name="T70" fmla="*/ 2147483647 w 1245"/>
              <a:gd name="T71" fmla="*/ 2147483647 h 1150"/>
              <a:gd name="T72" fmla="*/ 2147483647 w 1245"/>
              <a:gd name="T73" fmla="*/ 2147483647 h 1150"/>
              <a:gd name="T74" fmla="*/ 2147483647 w 1245"/>
              <a:gd name="T75" fmla="*/ 2147483647 h 1150"/>
              <a:gd name="T76" fmla="*/ 2147483647 w 1245"/>
              <a:gd name="T77" fmla="*/ 2147483647 h 1150"/>
              <a:gd name="T78" fmla="*/ 2147483647 w 1245"/>
              <a:gd name="T79" fmla="*/ 2147483647 h 1150"/>
              <a:gd name="T80" fmla="*/ 2147483647 w 1245"/>
              <a:gd name="T81" fmla="*/ 2147483647 h 1150"/>
              <a:gd name="T82" fmla="*/ 2147483647 w 1245"/>
              <a:gd name="T83" fmla="*/ 2147483647 h 115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45"/>
              <a:gd name="T127" fmla="*/ 0 h 1150"/>
              <a:gd name="T128" fmla="*/ 1245 w 1245"/>
              <a:gd name="T129" fmla="*/ 1150 h 115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45" h="1150">
                <a:moveTo>
                  <a:pt x="0" y="1150"/>
                </a:moveTo>
                <a:lnTo>
                  <a:pt x="10" y="1140"/>
                </a:lnTo>
                <a:lnTo>
                  <a:pt x="21" y="1130"/>
                </a:lnTo>
                <a:lnTo>
                  <a:pt x="31" y="1119"/>
                </a:lnTo>
                <a:lnTo>
                  <a:pt x="41" y="1109"/>
                </a:lnTo>
                <a:lnTo>
                  <a:pt x="52" y="1099"/>
                </a:lnTo>
                <a:lnTo>
                  <a:pt x="62" y="1088"/>
                </a:lnTo>
                <a:lnTo>
                  <a:pt x="72" y="1078"/>
                </a:lnTo>
                <a:lnTo>
                  <a:pt x="82" y="1067"/>
                </a:lnTo>
                <a:lnTo>
                  <a:pt x="93" y="1057"/>
                </a:lnTo>
                <a:lnTo>
                  <a:pt x="103" y="1047"/>
                </a:lnTo>
                <a:lnTo>
                  <a:pt x="113" y="1036"/>
                </a:lnTo>
                <a:lnTo>
                  <a:pt x="124" y="1026"/>
                </a:lnTo>
                <a:lnTo>
                  <a:pt x="134" y="1016"/>
                </a:lnTo>
                <a:lnTo>
                  <a:pt x="144" y="1005"/>
                </a:lnTo>
                <a:lnTo>
                  <a:pt x="154" y="995"/>
                </a:lnTo>
                <a:lnTo>
                  <a:pt x="165" y="995"/>
                </a:lnTo>
                <a:lnTo>
                  <a:pt x="185" y="974"/>
                </a:lnTo>
                <a:lnTo>
                  <a:pt x="175" y="974"/>
                </a:lnTo>
                <a:lnTo>
                  <a:pt x="185" y="974"/>
                </a:lnTo>
                <a:lnTo>
                  <a:pt x="206" y="953"/>
                </a:lnTo>
                <a:lnTo>
                  <a:pt x="196" y="953"/>
                </a:lnTo>
                <a:lnTo>
                  <a:pt x="206" y="953"/>
                </a:lnTo>
                <a:lnTo>
                  <a:pt x="216" y="943"/>
                </a:lnTo>
                <a:lnTo>
                  <a:pt x="226" y="933"/>
                </a:lnTo>
                <a:lnTo>
                  <a:pt x="237" y="922"/>
                </a:lnTo>
                <a:lnTo>
                  <a:pt x="247" y="912"/>
                </a:lnTo>
                <a:lnTo>
                  <a:pt x="257" y="902"/>
                </a:lnTo>
                <a:lnTo>
                  <a:pt x="268" y="891"/>
                </a:lnTo>
                <a:lnTo>
                  <a:pt x="278" y="881"/>
                </a:lnTo>
                <a:lnTo>
                  <a:pt x="288" y="870"/>
                </a:lnTo>
                <a:lnTo>
                  <a:pt x="298" y="860"/>
                </a:lnTo>
                <a:lnTo>
                  <a:pt x="309" y="850"/>
                </a:lnTo>
                <a:lnTo>
                  <a:pt x="319" y="839"/>
                </a:lnTo>
                <a:lnTo>
                  <a:pt x="329" y="829"/>
                </a:lnTo>
                <a:lnTo>
                  <a:pt x="340" y="819"/>
                </a:lnTo>
                <a:lnTo>
                  <a:pt x="350" y="808"/>
                </a:lnTo>
                <a:lnTo>
                  <a:pt x="360" y="798"/>
                </a:lnTo>
                <a:lnTo>
                  <a:pt x="370" y="788"/>
                </a:lnTo>
                <a:lnTo>
                  <a:pt x="381" y="777"/>
                </a:lnTo>
                <a:lnTo>
                  <a:pt x="391" y="777"/>
                </a:lnTo>
                <a:lnTo>
                  <a:pt x="412" y="756"/>
                </a:lnTo>
                <a:lnTo>
                  <a:pt x="401" y="756"/>
                </a:lnTo>
                <a:lnTo>
                  <a:pt x="412" y="756"/>
                </a:lnTo>
                <a:lnTo>
                  <a:pt x="422" y="746"/>
                </a:lnTo>
                <a:lnTo>
                  <a:pt x="432" y="736"/>
                </a:lnTo>
                <a:lnTo>
                  <a:pt x="442" y="725"/>
                </a:lnTo>
                <a:lnTo>
                  <a:pt x="453" y="715"/>
                </a:lnTo>
                <a:lnTo>
                  <a:pt x="463" y="705"/>
                </a:lnTo>
                <a:lnTo>
                  <a:pt x="473" y="694"/>
                </a:lnTo>
                <a:lnTo>
                  <a:pt x="484" y="684"/>
                </a:lnTo>
                <a:lnTo>
                  <a:pt x="494" y="673"/>
                </a:lnTo>
                <a:lnTo>
                  <a:pt x="504" y="663"/>
                </a:lnTo>
                <a:lnTo>
                  <a:pt x="514" y="653"/>
                </a:lnTo>
                <a:lnTo>
                  <a:pt x="525" y="653"/>
                </a:lnTo>
                <a:lnTo>
                  <a:pt x="545" y="632"/>
                </a:lnTo>
                <a:lnTo>
                  <a:pt x="535" y="632"/>
                </a:lnTo>
                <a:lnTo>
                  <a:pt x="545" y="632"/>
                </a:lnTo>
                <a:lnTo>
                  <a:pt x="556" y="622"/>
                </a:lnTo>
                <a:lnTo>
                  <a:pt x="566" y="611"/>
                </a:lnTo>
                <a:lnTo>
                  <a:pt x="576" y="601"/>
                </a:lnTo>
                <a:lnTo>
                  <a:pt x="586" y="591"/>
                </a:lnTo>
                <a:lnTo>
                  <a:pt x="597" y="580"/>
                </a:lnTo>
                <a:lnTo>
                  <a:pt x="607" y="570"/>
                </a:lnTo>
                <a:lnTo>
                  <a:pt x="617" y="559"/>
                </a:lnTo>
                <a:lnTo>
                  <a:pt x="628" y="549"/>
                </a:lnTo>
                <a:lnTo>
                  <a:pt x="638" y="549"/>
                </a:lnTo>
                <a:lnTo>
                  <a:pt x="658" y="528"/>
                </a:lnTo>
                <a:lnTo>
                  <a:pt x="648" y="528"/>
                </a:lnTo>
                <a:lnTo>
                  <a:pt x="658" y="528"/>
                </a:lnTo>
                <a:lnTo>
                  <a:pt x="669" y="518"/>
                </a:lnTo>
                <a:lnTo>
                  <a:pt x="679" y="508"/>
                </a:lnTo>
                <a:lnTo>
                  <a:pt x="689" y="497"/>
                </a:lnTo>
                <a:lnTo>
                  <a:pt x="700" y="487"/>
                </a:lnTo>
                <a:lnTo>
                  <a:pt x="710" y="477"/>
                </a:lnTo>
                <a:lnTo>
                  <a:pt x="720" y="466"/>
                </a:lnTo>
                <a:lnTo>
                  <a:pt x="730" y="456"/>
                </a:lnTo>
                <a:lnTo>
                  <a:pt x="741" y="445"/>
                </a:lnTo>
                <a:lnTo>
                  <a:pt x="751" y="435"/>
                </a:lnTo>
                <a:lnTo>
                  <a:pt x="761" y="435"/>
                </a:lnTo>
                <a:lnTo>
                  <a:pt x="772" y="425"/>
                </a:lnTo>
                <a:lnTo>
                  <a:pt x="782" y="414"/>
                </a:lnTo>
                <a:lnTo>
                  <a:pt x="792" y="404"/>
                </a:lnTo>
                <a:lnTo>
                  <a:pt x="802" y="394"/>
                </a:lnTo>
                <a:lnTo>
                  <a:pt x="813" y="383"/>
                </a:lnTo>
                <a:lnTo>
                  <a:pt x="823" y="373"/>
                </a:lnTo>
                <a:lnTo>
                  <a:pt x="833" y="362"/>
                </a:lnTo>
                <a:lnTo>
                  <a:pt x="844" y="352"/>
                </a:lnTo>
                <a:lnTo>
                  <a:pt x="854" y="352"/>
                </a:lnTo>
                <a:lnTo>
                  <a:pt x="864" y="342"/>
                </a:lnTo>
                <a:lnTo>
                  <a:pt x="874" y="331"/>
                </a:lnTo>
                <a:lnTo>
                  <a:pt x="885" y="321"/>
                </a:lnTo>
                <a:lnTo>
                  <a:pt x="895" y="311"/>
                </a:lnTo>
                <a:lnTo>
                  <a:pt x="905" y="300"/>
                </a:lnTo>
                <a:lnTo>
                  <a:pt x="916" y="290"/>
                </a:lnTo>
                <a:lnTo>
                  <a:pt x="926" y="280"/>
                </a:lnTo>
                <a:lnTo>
                  <a:pt x="936" y="269"/>
                </a:lnTo>
                <a:lnTo>
                  <a:pt x="946" y="269"/>
                </a:lnTo>
                <a:lnTo>
                  <a:pt x="957" y="259"/>
                </a:lnTo>
                <a:lnTo>
                  <a:pt x="967" y="248"/>
                </a:lnTo>
                <a:lnTo>
                  <a:pt x="977" y="238"/>
                </a:lnTo>
                <a:lnTo>
                  <a:pt x="988" y="228"/>
                </a:lnTo>
                <a:lnTo>
                  <a:pt x="998" y="217"/>
                </a:lnTo>
                <a:lnTo>
                  <a:pt x="1008" y="207"/>
                </a:lnTo>
                <a:lnTo>
                  <a:pt x="1018" y="207"/>
                </a:lnTo>
                <a:lnTo>
                  <a:pt x="1039" y="186"/>
                </a:lnTo>
                <a:lnTo>
                  <a:pt x="1029" y="186"/>
                </a:lnTo>
                <a:lnTo>
                  <a:pt x="1039" y="186"/>
                </a:lnTo>
                <a:lnTo>
                  <a:pt x="1049" y="176"/>
                </a:lnTo>
                <a:lnTo>
                  <a:pt x="1060" y="166"/>
                </a:lnTo>
                <a:lnTo>
                  <a:pt x="1070" y="155"/>
                </a:lnTo>
                <a:lnTo>
                  <a:pt x="1080" y="145"/>
                </a:lnTo>
                <a:lnTo>
                  <a:pt x="1090" y="134"/>
                </a:lnTo>
                <a:lnTo>
                  <a:pt x="1101" y="124"/>
                </a:lnTo>
                <a:lnTo>
                  <a:pt x="1111" y="114"/>
                </a:lnTo>
                <a:lnTo>
                  <a:pt x="1121" y="114"/>
                </a:lnTo>
                <a:lnTo>
                  <a:pt x="1132" y="103"/>
                </a:lnTo>
                <a:lnTo>
                  <a:pt x="1142" y="93"/>
                </a:lnTo>
                <a:lnTo>
                  <a:pt x="1152" y="83"/>
                </a:lnTo>
                <a:lnTo>
                  <a:pt x="1162" y="72"/>
                </a:lnTo>
                <a:lnTo>
                  <a:pt x="1173" y="62"/>
                </a:lnTo>
                <a:lnTo>
                  <a:pt x="1183" y="51"/>
                </a:lnTo>
                <a:lnTo>
                  <a:pt x="1193" y="51"/>
                </a:lnTo>
                <a:lnTo>
                  <a:pt x="1204" y="41"/>
                </a:lnTo>
                <a:lnTo>
                  <a:pt x="1214" y="31"/>
                </a:lnTo>
                <a:lnTo>
                  <a:pt x="1224" y="20"/>
                </a:lnTo>
                <a:lnTo>
                  <a:pt x="1234" y="10"/>
                </a:lnTo>
                <a:lnTo>
                  <a:pt x="1245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6" name="Freeform 73"/>
          <p:cNvSpPr>
            <a:spLocks noChangeArrowheads="1"/>
          </p:cNvSpPr>
          <p:nvPr/>
        </p:nvSpPr>
        <p:spPr bwMode="auto">
          <a:xfrm>
            <a:off x="5356225" y="527050"/>
            <a:ext cx="1714500" cy="1431925"/>
          </a:xfrm>
          <a:custGeom>
            <a:avLst/>
            <a:gdLst>
              <a:gd name="T0" fmla="*/ 2147483647 w 1080"/>
              <a:gd name="T1" fmla="*/ 2147483647 h 902"/>
              <a:gd name="T2" fmla="*/ 2147483647 w 1080"/>
              <a:gd name="T3" fmla="*/ 2147483647 h 902"/>
              <a:gd name="T4" fmla="*/ 2147483647 w 1080"/>
              <a:gd name="T5" fmla="*/ 2147483647 h 902"/>
              <a:gd name="T6" fmla="*/ 2147483647 w 1080"/>
              <a:gd name="T7" fmla="*/ 2147483647 h 902"/>
              <a:gd name="T8" fmla="*/ 2147483647 w 1080"/>
              <a:gd name="T9" fmla="*/ 2147483647 h 902"/>
              <a:gd name="T10" fmla="*/ 2147483647 w 1080"/>
              <a:gd name="T11" fmla="*/ 2147483647 h 902"/>
              <a:gd name="T12" fmla="*/ 2147483647 w 1080"/>
              <a:gd name="T13" fmla="*/ 2147483647 h 902"/>
              <a:gd name="T14" fmla="*/ 2147483647 w 1080"/>
              <a:gd name="T15" fmla="*/ 2147483647 h 902"/>
              <a:gd name="T16" fmla="*/ 2147483647 w 1080"/>
              <a:gd name="T17" fmla="*/ 2147483647 h 902"/>
              <a:gd name="T18" fmla="*/ 2147483647 w 1080"/>
              <a:gd name="T19" fmla="*/ 2147483647 h 902"/>
              <a:gd name="T20" fmla="*/ 2147483647 w 1080"/>
              <a:gd name="T21" fmla="*/ 2147483647 h 902"/>
              <a:gd name="T22" fmla="*/ 2147483647 w 1080"/>
              <a:gd name="T23" fmla="*/ 2147483647 h 902"/>
              <a:gd name="T24" fmla="*/ 2147483647 w 1080"/>
              <a:gd name="T25" fmla="*/ 2147483647 h 902"/>
              <a:gd name="T26" fmla="*/ 2147483647 w 1080"/>
              <a:gd name="T27" fmla="*/ 2147483647 h 902"/>
              <a:gd name="T28" fmla="*/ 2147483647 w 1080"/>
              <a:gd name="T29" fmla="*/ 2147483647 h 902"/>
              <a:gd name="T30" fmla="*/ 2147483647 w 1080"/>
              <a:gd name="T31" fmla="*/ 2147483647 h 902"/>
              <a:gd name="T32" fmla="*/ 2147483647 w 1080"/>
              <a:gd name="T33" fmla="*/ 2147483647 h 902"/>
              <a:gd name="T34" fmla="*/ 2147483647 w 1080"/>
              <a:gd name="T35" fmla="*/ 2147483647 h 902"/>
              <a:gd name="T36" fmla="*/ 2147483647 w 1080"/>
              <a:gd name="T37" fmla="*/ 2147483647 h 902"/>
              <a:gd name="T38" fmla="*/ 2147483647 w 1080"/>
              <a:gd name="T39" fmla="*/ 2147483647 h 902"/>
              <a:gd name="T40" fmla="*/ 2147483647 w 1080"/>
              <a:gd name="T41" fmla="*/ 2147483647 h 902"/>
              <a:gd name="T42" fmla="*/ 2147483647 w 1080"/>
              <a:gd name="T43" fmla="*/ 2147483647 h 902"/>
              <a:gd name="T44" fmla="*/ 2147483647 w 1080"/>
              <a:gd name="T45" fmla="*/ 2147483647 h 902"/>
              <a:gd name="T46" fmla="*/ 2147483647 w 1080"/>
              <a:gd name="T47" fmla="*/ 2147483647 h 902"/>
              <a:gd name="T48" fmla="*/ 2147483647 w 1080"/>
              <a:gd name="T49" fmla="*/ 2147483647 h 902"/>
              <a:gd name="T50" fmla="*/ 2147483647 w 1080"/>
              <a:gd name="T51" fmla="*/ 2147483647 h 902"/>
              <a:gd name="T52" fmla="*/ 2147483647 w 1080"/>
              <a:gd name="T53" fmla="*/ 2147483647 h 902"/>
              <a:gd name="T54" fmla="*/ 2147483647 w 1080"/>
              <a:gd name="T55" fmla="*/ 2147483647 h 902"/>
              <a:gd name="T56" fmla="*/ 2147483647 w 1080"/>
              <a:gd name="T57" fmla="*/ 2147483647 h 902"/>
              <a:gd name="T58" fmla="*/ 2147483647 w 1080"/>
              <a:gd name="T59" fmla="*/ 2147483647 h 902"/>
              <a:gd name="T60" fmla="*/ 2147483647 w 1080"/>
              <a:gd name="T61" fmla="*/ 2147483647 h 902"/>
              <a:gd name="T62" fmla="*/ 2147483647 w 1080"/>
              <a:gd name="T63" fmla="*/ 2147483647 h 902"/>
              <a:gd name="T64" fmla="*/ 2147483647 w 1080"/>
              <a:gd name="T65" fmla="*/ 2147483647 h 902"/>
              <a:gd name="T66" fmla="*/ 2147483647 w 1080"/>
              <a:gd name="T67" fmla="*/ 2147483647 h 902"/>
              <a:gd name="T68" fmla="*/ 2147483647 w 1080"/>
              <a:gd name="T69" fmla="*/ 2147483647 h 902"/>
              <a:gd name="T70" fmla="*/ 2147483647 w 1080"/>
              <a:gd name="T71" fmla="*/ 2147483647 h 902"/>
              <a:gd name="T72" fmla="*/ 2147483647 w 1080"/>
              <a:gd name="T73" fmla="*/ 2147483647 h 902"/>
              <a:gd name="T74" fmla="*/ 2147483647 w 1080"/>
              <a:gd name="T75" fmla="*/ 2147483647 h 902"/>
              <a:gd name="T76" fmla="*/ 2147483647 w 1080"/>
              <a:gd name="T77" fmla="*/ 2147483647 h 902"/>
              <a:gd name="T78" fmla="*/ 2147483647 w 1080"/>
              <a:gd name="T79" fmla="*/ 2147483647 h 902"/>
              <a:gd name="T80" fmla="*/ 2147483647 w 1080"/>
              <a:gd name="T81" fmla="*/ 2147483647 h 902"/>
              <a:gd name="T82" fmla="*/ 2147483647 w 1080"/>
              <a:gd name="T83" fmla="*/ 2147483647 h 902"/>
              <a:gd name="T84" fmla="*/ 2147483647 w 1080"/>
              <a:gd name="T85" fmla="*/ 2147483647 h 902"/>
              <a:gd name="T86" fmla="*/ 2147483647 w 1080"/>
              <a:gd name="T87" fmla="*/ 2147483647 h 902"/>
              <a:gd name="T88" fmla="*/ 2147483647 w 1080"/>
              <a:gd name="T89" fmla="*/ 2147483647 h 902"/>
              <a:gd name="T90" fmla="*/ 2147483647 w 1080"/>
              <a:gd name="T91" fmla="*/ 2147483647 h 902"/>
              <a:gd name="T92" fmla="*/ 2147483647 w 1080"/>
              <a:gd name="T93" fmla="*/ 2147483647 h 902"/>
              <a:gd name="T94" fmla="*/ 2147483647 w 1080"/>
              <a:gd name="T95" fmla="*/ 2147483647 h 902"/>
              <a:gd name="T96" fmla="*/ 2147483647 w 1080"/>
              <a:gd name="T97" fmla="*/ 2147483647 h 902"/>
              <a:gd name="T98" fmla="*/ 2147483647 w 1080"/>
              <a:gd name="T99" fmla="*/ 2147483647 h 902"/>
              <a:gd name="T100" fmla="*/ 2147483647 w 1080"/>
              <a:gd name="T101" fmla="*/ 2147483647 h 902"/>
              <a:gd name="T102" fmla="*/ 2147483647 w 1080"/>
              <a:gd name="T103" fmla="*/ 2147483647 h 902"/>
              <a:gd name="T104" fmla="*/ 2147483647 w 1080"/>
              <a:gd name="T105" fmla="*/ 2147483647 h 902"/>
              <a:gd name="T106" fmla="*/ 2147483647 w 1080"/>
              <a:gd name="T107" fmla="*/ 0 h 90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080"/>
              <a:gd name="T163" fmla="*/ 0 h 902"/>
              <a:gd name="T164" fmla="*/ 1080 w 1080"/>
              <a:gd name="T165" fmla="*/ 902 h 90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080" h="902">
                <a:moveTo>
                  <a:pt x="0" y="902"/>
                </a:moveTo>
                <a:lnTo>
                  <a:pt x="10" y="891"/>
                </a:lnTo>
                <a:lnTo>
                  <a:pt x="20" y="891"/>
                </a:lnTo>
                <a:lnTo>
                  <a:pt x="41" y="871"/>
                </a:lnTo>
                <a:lnTo>
                  <a:pt x="31" y="871"/>
                </a:lnTo>
                <a:lnTo>
                  <a:pt x="41" y="871"/>
                </a:lnTo>
                <a:lnTo>
                  <a:pt x="51" y="860"/>
                </a:lnTo>
                <a:lnTo>
                  <a:pt x="61" y="850"/>
                </a:lnTo>
                <a:lnTo>
                  <a:pt x="72" y="839"/>
                </a:lnTo>
                <a:lnTo>
                  <a:pt x="82" y="829"/>
                </a:lnTo>
                <a:lnTo>
                  <a:pt x="92" y="829"/>
                </a:lnTo>
                <a:lnTo>
                  <a:pt x="103" y="819"/>
                </a:lnTo>
                <a:lnTo>
                  <a:pt x="113" y="808"/>
                </a:lnTo>
                <a:lnTo>
                  <a:pt x="123" y="798"/>
                </a:lnTo>
                <a:lnTo>
                  <a:pt x="133" y="788"/>
                </a:lnTo>
                <a:lnTo>
                  <a:pt x="144" y="777"/>
                </a:lnTo>
                <a:lnTo>
                  <a:pt x="154" y="767"/>
                </a:lnTo>
                <a:lnTo>
                  <a:pt x="164" y="767"/>
                </a:lnTo>
                <a:lnTo>
                  <a:pt x="175" y="757"/>
                </a:lnTo>
                <a:lnTo>
                  <a:pt x="185" y="746"/>
                </a:lnTo>
                <a:lnTo>
                  <a:pt x="195" y="736"/>
                </a:lnTo>
                <a:lnTo>
                  <a:pt x="205" y="725"/>
                </a:lnTo>
                <a:lnTo>
                  <a:pt x="216" y="715"/>
                </a:lnTo>
                <a:lnTo>
                  <a:pt x="226" y="705"/>
                </a:lnTo>
                <a:lnTo>
                  <a:pt x="236" y="694"/>
                </a:lnTo>
                <a:lnTo>
                  <a:pt x="247" y="694"/>
                </a:lnTo>
                <a:lnTo>
                  <a:pt x="257" y="684"/>
                </a:lnTo>
                <a:lnTo>
                  <a:pt x="267" y="674"/>
                </a:lnTo>
                <a:lnTo>
                  <a:pt x="277" y="663"/>
                </a:lnTo>
                <a:lnTo>
                  <a:pt x="288" y="653"/>
                </a:lnTo>
                <a:lnTo>
                  <a:pt x="298" y="642"/>
                </a:lnTo>
                <a:lnTo>
                  <a:pt x="308" y="632"/>
                </a:lnTo>
                <a:lnTo>
                  <a:pt x="319" y="632"/>
                </a:lnTo>
                <a:lnTo>
                  <a:pt x="329" y="622"/>
                </a:lnTo>
                <a:lnTo>
                  <a:pt x="339" y="611"/>
                </a:lnTo>
                <a:lnTo>
                  <a:pt x="349" y="601"/>
                </a:lnTo>
                <a:lnTo>
                  <a:pt x="360" y="591"/>
                </a:lnTo>
                <a:lnTo>
                  <a:pt x="370" y="591"/>
                </a:lnTo>
                <a:lnTo>
                  <a:pt x="380" y="580"/>
                </a:lnTo>
                <a:lnTo>
                  <a:pt x="391" y="570"/>
                </a:lnTo>
                <a:lnTo>
                  <a:pt x="401" y="560"/>
                </a:lnTo>
                <a:lnTo>
                  <a:pt x="411" y="549"/>
                </a:lnTo>
                <a:lnTo>
                  <a:pt x="421" y="539"/>
                </a:lnTo>
                <a:lnTo>
                  <a:pt x="432" y="528"/>
                </a:lnTo>
                <a:lnTo>
                  <a:pt x="442" y="528"/>
                </a:lnTo>
                <a:lnTo>
                  <a:pt x="452" y="518"/>
                </a:lnTo>
                <a:lnTo>
                  <a:pt x="463" y="508"/>
                </a:lnTo>
                <a:lnTo>
                  <a:pt x="473" y="497"/>
                </a:lnTo>
                <a:lnTo>
                  <a:pt x="483" y="487"/>
                </a:lnTo>
                <a:lnTo>
                  <a:pt x="493" y="487"/>
                </a:lnTo>
                <a:lnTo>
                  <a:pt x="514" y="466"/>
                </a:lnTo>
                <a:lnTo>
                  <a:pt x="504" y="466"/>
                </a:lnTo>
                <a:lnTo>
                  <a:pt x="514" y="466"/>
                </a:lnTo>
                <a:lnTo>
                  <a:pt x="524" y="456"/>
                </a:lnTo>
                <a:lnTo>
                  <a:pt x="535" y="446"/>
                </a:lnTo>
                <a:lnTo>
                  <a:pt x="545" y="435"/>
                </a:lnTo>
                <a:lnTo>
                  <a:pt x="555" y="425"/>
                </a:lnTo>
                <a:lnTo>
                  <a:pt x="565" y="425"/>
                </a:lnTo>
                <a:lnTo>
                  <a:pt x="576" y="414"/>
                </a:lnTo>
                <a:lnTo>
                  <a:pt x="586" y="404"/>
                </a:lnTo>
                <a:lnTo>
                  <a:pt x="596" y="394"/>
                </a:lnTo>
                <a:lnTo>
                  <a:pt x="607" y="383"/>
                </a:lnTo>
                <a:lnTo>
                  <a:pt x="617" y="383"/>
                </a:lnTo>
                <a:lnTo>
                  <a:pt x="627" y="373"/>
                </a:lnTo>
                <a:lnTo>
                  <a:pt x="637" y="363"/>
                </a:lnTo>
                <a:lnTo>
                  <a:pt x="648" y="352"/>
                </a:lnTo>
                <a:lnTo>
                  <a:pt x="658" y="342"/>
                </a:lnTo>
                <a:lnTo>
                  <a:pt x="668" y="331"/>
                </a:lnTo>
                <a:lnTo>
                  <a:pt x="679" y="321"/>
                </a:lnTo>
                <a:lnTo>
                  <a:pt x="689" y="311"/>
                </a:lnTo>
                <a:lnTo>
                  <a:pt x="699" y="311"/>
                </a:lnTo>
                <a:lnTo>
                  <a:pt x="709" y="300"/>
                </a:lnTo>
                <a:lnTo>
                  <a:pt x="720" y="290"/>
                </a:lnTo>
                <a:lnTo>
                  <a:pt x="730" y="280"/>
                </a:lnTo>
                <a:lnTo>
                  <a:pt x="740" y="269"/>
                </a:lnTo>
                <a:lnTo>
                  <a:pt x="751" y="269"/>
                </a:lnTo>
                <a:lnTo>
                  <a:pt x="761" y="259"/>
                </a:lnTo>
                <a:lnTo>
                  <a:pt x="771" y="249"/>
                </a:lnTo>
                <a:lnTo>
                  <a:pt x="781" y="238"/>
                </a:lnTo>
                <a:lnTo>
                  <a:pt x="792" y="228"/>
                </a:lnTo>
                <a:lnTo>
                  <a:pt x="802" y="228"/>
                </a:lnTo>
                <a:lnTo>
                  <a:pt x="812" y="217"/>
                </a:lnTo>
                <a:lnTo>
                  <a:pt x="823" y="207"/>
                </a:lnTo>
                <a:lnTo>
                  <a:pt x="833" y="197"/>
                </a:lnTo>
                <a:lnTo>
                  <a:pt x="843" y="186"/>
                </a:lnTo>
                <a:lnTo>
                  <a:pt x="853" y="176"/>
                </a:lnTo>
                <a:lnTo>
                  <a:pt x="864" y="166"/>
                </a:lnTo>
                <a:lnTo>
                  <a:pt x="874" y="166"/>
                </a:lnTo>
                <a:lnTo>
                  <a:pt x="884" y="155"/>
                </a:lnTo>
                <a:lnTo>
                  <a:pt x="895" y="145"/>
                </a:lnTo>
                <a:lnTo>
                  <a:pt x="905" y="135"/>
                </a:lnTo>
                <a:lnTo>
                  <a:pt x="915" y="124"/>
                </a:lnTo>
                <a:lnTo>
                  <a:pt x="925" y="124"/>
                </a:lnTo>
                <a:lnTo>
                  <a:pt x="936" y="114"/>
                </a:lnTo>
                <a:lnTo>
                  <a:pt x="946" y="103"/>
                </a:lnTo>
                <a:lnTo>
                  <a:pt x="956" y="93"/>
                </a:lnTo>
                <a:lnTo>
                  <a:pt x="967" y="83"/>
                </a:lnTo>
                <a:lnTo>
                  <a:pt x="977" y="83"/>
                </a:lnTo>
                <a:lnTo>
                  <a:pt x="987" y="72"/>
                </a:lnTo>
                <a:lnTo>
                  <a:pt x="997" y="62"/>
                </a:lnTo>
                <a:lnTo>
                  <a:pt x="1008" y="52"/>
                </a:lnTo>
                <a:lnTo>
                  <a:pt x="1018" y="41"/>
                </a:lnTo>
                <a:lnTo>
                  <a:pt x="1028" y="41"/>
                </a:lnTo>
                <a:lnTo>
                  <a:pt x="1039" y="31"/>
                </a:lnTo>
                <a:lnTo>
                  <a:pt x="1049" y="20"/>
                </a:lnTo>
                <a:lnTo>
                  <a:pt x="1059" y="10"/>
                </a:lnTo>
                <a:lnTo>
                  <a:pt x="1069" y="0"/>
                </a:lnTo>
                <a:lnTo>
                  <a:pt x="1080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7" name="Freeform 74"/>
          <p:cNvSpPr>
            <a:spLocks noChangeArrowheads="1"/>
          </p:cNvSpPr>
          <p:nvPr/>
        </p:nvSpPr>
        <p:spPr bwMode="auto">
          <a:xfrm>
            <a:off x="1470025" y="5480050"/>
            <a:ext cx="6824663" cy="576263"/>
          </a:xfrm>
          <a:custGeom>
            <a:avLst/>
            <a:gdLst>
              <a:gd name="T0" fmla="*/ 0 w 4299"/>
              <a:gd name="T1" fmla="*/ 2147483647 h 363"/>
              <a:gd name="T2" fmla="*/ 0 w 4299"/>
              <a:gd name="T3" fmla="*/ 2147483647 h 363"/>
              <a:gd name="T4" fmla="*/ 2147483647 w 4299"/>
              <a:gd name="T5" fmla="*/ 2147483647 h 363"/>
              <a:gd name="T6" fmla="*/ 2147483647 w 4299"/>
              <a:gd name="T7" fmla="*/ 2147483647 h 363"/>
              <a:gd name="T8" fmla="*/ 2147483647 w 4299"/>
              <a:gd name="T9" fmla="*/ 2147483647 h 363"/>
              <a:gd name="T10" fmla="*/ 2147483647 w 4299"/>
              <a:gd name="T11" fmla="*/ 2147483647 h 363"/>
              <a:gd name="T12" fmla="*/ 2147483647 w 4299"/>
              <a:gd name="T13" fmla="*/ 2147483647 h 363"/>
              <a:gd name="T14" fmla="*/ 2147483647 w 4299"/>
              <a:gd name="T15" fmla="*/ 2147483647 h 363"/>
              <a:gd name="T16" fmla="*/ 2147483647 w 4299"/>
              <a:gd name="T17" fmla="*/ 2147483647 h 363"/>
              <a:gd name="T18" fmla="*/ 2147483647 w 4299"/>
              <a:gd name="T19" fmla="*/ 2147483647 h 363"/>
              <a:gd name="T20" fmla="*/ 2147483647 w 4299"/>
              <a:gd name="T21" fmla="*/ 2147483647 h 363"/>
              <a:gd name="T22" fmla="*/ 2147483647 w 4299"/>
              <a:gd name="T23" fmla="*/ 2147483647 h 363"/>
              <a:gd name="T24" fmla="*/ 2147483647 w 4299"/>
              <a:gd name="T25" fmla="*/ 2147483647 h 363"/>
              <a:gd name="T26" fmla="*/ 2147483647 w 4299"/>
              <a:gd name="T27" fmla="*/ 2147483647 h 363"/>
              <a:gd name="T28" fmla="*/ 2147483647 w 4299"/>
              <a:gd name="T29" fmla="*/ 2147483647 h 363"/>
              <a:gd name="T30" fmla="*/ 2147483647 w 4299"/>
              <a:gd name="T31" fmla="*/ 2147483647 h 363"/>
              <a:gd name="T32" fmla="*/ 2147483647 w 4299"/>
              <a:gd name="T33" fmla="*/ 2147483647 h 363"/>
              <a:gd name="T34" fmla="*/ 2147483647 w 4299"/>
              <a:gd name="T35" fmla="*/ 0 h 363"/>
              <a:gd name="T36" fmla="*/ 2147483647 w 4299"/>
              <a:gd name="T37" fmla="*/ 0 h 363"/>
              <a:gd name="T38" fmla="*/ 2147483647 w 4299"/>
              <a:gd name="T39" fmla="*/ 0 h 363"/>
              <a:gd name="T40" fmla="*/ 2147483647 w 4299"/>
              <a:gd name="T41" fmla="*/ 0 h 363"/>
              <a:gd name="T42" fmla="*/ 2147483647 w 4299"/>
              <a:gd name="T43" fmla="*/ 0 h 363"/>
              <a:gd name="T44" fmla="*/ 2147483647 w 4299"/>
              <a:gd name="T45" fmla="*/ 0 h 363"/>
              <a:gd name="T46" fmla="*/ 2147483647 w 4299"/>
              <a:gd name="T47" fmla="*/ 0 h 363"/>
              <a:gd name="T48" fmla="*/ 2147483647 w 4299"/>
              <a:gd name="T49" fmla="*/ 0 h 363"/>
              <a:gd name="T50" fmla="*/ 2147483647 w 4299"/>
              <a:gd name="T51" fmla="*/ 0 h 363"/>
              <a:gd name="T52" fmla="*/ 2147483647 w 4299"/>
              <a:gd name="T53" fmla="*/ 0 h 363"/>
              <a:gd name="T54" fmla="*/ 2147483647 w 4299"/>
              <a:gd name="T55" fmla="*/ 0 h 363"/>
              <a:gd name="T56" fmla="*/ 2147483647 w 4299"/>
              <a:gd name="T57" fmla="*/ 0 h 363"/>
              <a:gd name="T58" fmla="*/ 2147483647 w 4299"/>
              <a:gd name="T59" fmla="*/ 0 h 363"/>
              <a:gd name="T60" fmla="*/ 2147483647 w 4299"/>
              <a:gd name="T61" fmla="*/ 0 h 363"/>
              <a:gd name="T62" fmla="*/ 2147483647 w 4299"/>
              <a:gd name="T63" fmla="*/ 0 h 3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299"/>
              <a:gd name="T97" fmla="*/ 0 h 363"/>
              <a:gd name="T98" fmla="*/ 4299 w 4299"/>
              <a:gd name="T99" fmla="*/ 363 h 3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299" h="363">
                <a:moveTo>
                  <a:pt x="0" y="363"/>
                </a:moveTo>
                <a:lnTo>
                  <a:pt x="0" y="353"/>
                </a:lnTo>
                <a:lnTo>
                  <a:pt x="31" y="342"/>
                </a:lnTo>
                <a:lnTo>
                  <a:pt x="61" y="321"/>
                </a:lnTo>
                <a:lnTo>
                  <a:pt x="92" y="301"/>
                </a:lnTo>
                <a:lnTo>
                  <a:pt x="133" y="270"/>
                </a:lnTo>
                <a:lnTo>
                  <a:pt x="185" y="249"/>
                </a:lnTo>
                <a:lnTo>
                  <a:pt x="247" y="218"/>
                </a:lnTo>
                <a:lnTo>
                  <a:pt x="329" y="187"/>
                </a:lnTo>
                <a:lnTo>
                  <a:pt x="411" y="156"/>
                </a:lnTo>
                <a:lnTo>
                  <a:pt x="514" y="114"/>
                </a:lnTo>
                <a:lnTo>
                  <a:pt x="627" y="83"/>
                </a:lnTo>
                <a:lnTo>
                  <a:pt x="761" y="62"/>
                </a:lnTo>
                <a:lnTo>
                  <a:pt x="915" y="42"/>
                </a:lnTo>
                <a:lnTo>
                  <a:pt x="1080" y="21"/>
                </a:lnTo>
                <a:lnTo>
                  <a:pt x="1265" y="10"/>
                </a:lnTo>
                <a:lnTo>
                  <a:pt x="1450" y="10"/>
                </a:lnTo>
                <a:lnTo>
                  <a:pt x="1645" y="0"/>
                </a:lnTo>
                <a:lnTo>
                  <a:pt x="1851" y="0"/>
                </a:lnTo>
                <a:lnTo>
                  <a:pt x="2057" y="0"/>
                </a:lnTo>
                <a:lnTo>
                  <a:pt x="2252" y="0"/>
                </a:lnTo>
                <a:lnTo>
                  <a:pt x="2458" y="0"/>
                </a:lnTo>
                <a:lnTo>
                  <a:pt x="2664" y="0"/>
                </a:lnTo>
                <a:lnTo>
                  <a:pt x="2859" y="0"/>
                </a:lnTo>
                <a:lnTo>
                  <a:pt x="3065" y="0"/>
                </a:lnTo>
                <a:lnTo>
                  <a:pt x="3271" y="0"/>
                </a:lnTo>
                <a:lnTo>
                  <a:pt x="3476" y="0"/>
                </a:lnTo>
                <a:lnTo>
                  <a:pt x="3672" y="0"/>
                </a:lnTo>
                <a:lnTo>
                  <a:pt x="3877" y="0"/>
                </a:lnTo>
                <a:lnTo>
                  <a:pt x="4083" y="0"/>
                </a:lnTo>
                <a:lnTo>
                  <a:pt x="4289" y="0"/>
                </a:lnTo>
                <a:lnTo>
                  <a:pt x="4299" y="0"/>
                </a:lnTo>
              </a:path>
            </a:pathLst>
          </a:custGeom>
          <a:noFill/>
          <a:ln w="25560">
            <a:solidFill>
              <a:srgbClr val="00FF00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8" name="Freeform 75"/>
          <p:cNvSpPr>
            <a:spLocks noChangeArrowheads="1"/>
          </p:cNvSpPr>
          <p:nvPr/>
        </p:nvSpPr>
        <p:spPr bwMode="auto">
          <a:xfrm>
            <a:off x="1371600" y="4821238"/>
            <a:ext cx="5470525" cy="1235075"/>
          </a:xfrm>
          <a:custGeom>
            <a:avLst/>
            <a:gdLst>
              <a:gd name="T0" fmla="*/ 2147483647 w 3446"/>
              <a:gd name="T1" fmla="*/ 2147483647 h 778"/>
              <a:gd name="T2" fmla="*/ 2147483647 w 3446"/>
              <a:gd name="T3" fmla="*/ 2147483647 h 778"/>
              <a:gd name="T4" fmla="*/ 2147483647 w 3446"/>
              <a:gd name="T5" fmla="*/ 2147483647 h 778"/>
              <a:gd name="T6" fmla="*/ 2147483647 w 3446"/>
              <a:gd name="T7" fmla="*/ 2147483647 h 778"/>
              <a:gd name="T8" fmla="*/ 2147483647 w 3446"/>
              <a:gd name="T9" fmla="*/ 2147483647 h 778"/>
              <a:gd name="T10" fmla="*/ 2147483647 w 3446"/>
              <a:gd name="T11" fmla="*/ 2147483647 h 778"/>
              <a:gd name="T12" fmla="*/ 2147483647 w 3446"/>
              <a:gd name="T13" fmla="*/ 2147483647 h 778"/>
              <a:gd name="T14" fmla="*/ 2147483647 w 3446"/>
              <a:gd name="T15" fmla="*/ 2147483647 h 778"/>
              <a:gd name="T16" fmla="*/ 2147483647 w 3446"/>
              <a:gd name="T17" fmla="*/ 2147483647 h 778"/>
              <a:gd name="T18" fmla="*/ 2147483647 w 3446"/>
              <a:gd name="T19" fmla="*/ 2147483647 h 778"/>
              <a:gd name="T20" fmla="*/ 2147483647 w 3446"/>
              <a:gd name="T21" fmla="*/ 2147483647 h 778"/>
              <a:gd name="T22" fmla="*/ 2147483647 w 3446"/>
              <a:gd name="T23" fmla="*/ 2147483647 h 778"/>
              <a:gd name="T24" fmla="*/ 2147483647 w 3446"/>
              <a:gd name="T25" fmla="*/ 2147483647 h 778"/>
              <a:gd name="T26" fmla="*/ 2147483647 w 3446"/>
              <a:gd name="T27" fmla="*/ 2147483647 h 778"/>
              <a:gd name="T28" fmla="*/ 2147483647 w 3446"/>
              <a:gd name="T29" fmla="*/ 2147483647 h 778"/>
              <a:gd name="T30" fmla="*/ 2147483647 w 3446"/>
              <a:gd name="T31" fmla="*/ 2147483647 h 778"/>
              <a:gd name="T32" fmla="*/ 2147483647 w 3446"/>
              <a:gd name="T33" fmla="*/ 2147483647 h 778"/>
              <a:gd name="T34" fmla="*/ 2147483647 w 3446"/>
              <a:gd name="T35" fmla="*/ 2147483647 h 778"/>
              <a:gd name="T36" fmla="*/ 2147483647 w 3446"/>
              <a:gd name="T37" fmla="*/ 2147483647 h 778"/>
              <a:gd name="T38" fmla="*/ 2147483647 w 3446"/>
              <a:gd name="T39" fmla="*/ 2147483647 h 778"/>
              <a:gd name="T40" fmla="*/ 2147483647 w 3446"/>
              <a:gd name="T41" fmla="*/ 2147483647 h 778"/>
              <a:gd name="T42" fmla="*/ 2147483647 w 3446"/>
              <a:gd name="T43" fmla="*/ 2147483647 h 778"/>
              <a:gd name="T44" fmla="*/ 2147483647 w 3446"/>
              <a:gd name="T45" fmla="*/ 2147483647 h 778"/>
              <a:gd name="T46" fmla="*/ 2147483647 w 3446"/>
              <a:gd name="T47" fmla="*/ 2147483647 h 778"/>
              <a:gd name="T48" fmla="*/ 2147483647 w 3446"/>
              <a:gd name="T49" fmla="*/ 2147483647 h 778"/>
              <a:gd name="T50" fmla="*/ 2147483647 w 3446"/>
              <a:gd name="T51" fmla="*/ 2147483647 h 778"/>
              <a:gd name="T52" fmla="*/ 2147483647 w 3446"/>
              <a:gd name="T53" fmla="*/ 2147483647 h 778"/>
              <a:gd name="T54" fmla="*/ 2147483647 w 3446"/>
              <a:gd name="T55" fmla="*/ 0 h 778"/>
              <a:gd name="T56" fmla="*/ 2147483647 w 3446"/>
              <a:gd name="T57" fmla="*/ 0 h 778"/>
              <a:gd name="T58" fmla="*/ 2147483647 w 3446"/>
              <a:gd name="T59" fmla="*/ 0 h 778"/>
              <a:gd name="T60" fmla="*/ 2147483647 w 3446"/>
              <a:gd name="T61" fmla="*/ 0 h 778"/>
              <a:gd name="T62" fmla="*/ 2147483647 w 3446"/>
              <a:gd name="T63" fmla="*/ 0 h 778"/>
              <a:gd name="T64" fmla="*/ 2147483647 w 3446"/>
              <a:gd name="T65" fmla="*/ 0 h 778"/>
              <a:gd name="T66" fmla="*/ 2147483647 w 3446"/>
              <a:gd name="T67" fmla="*/ 0 h 778"/>
              <a:gd name="T68" fmla="*/ 2147483647 w 3446"/>
              <a:gd name="T69" fmla="*/ 0 h 778"/>
              <a:gd name="T70" fmla="*/ 2147483647 w 3446"/>
              <a:gd name="T71" fmla="*/ 0 h 778"/>
              <a:gd name="T72" fmla="*/ 2147483647 w 3446"/>
              <a:gd name="T73" fmla="*/ 0 h 778"/>
              <a:gd name="T74" fmla="*/ 2147483647 w 3446"/>
              <a:gd name="T75" fmla="*/ 0 h 778"/>
              <a:gd name="T76" fmla="*/ 2147483647 w 3446"/>
              <a:gd name="T77" fmla="*/ 0 h 778"/>
              <a:gd name="T78" fmla="*/ 2147483647 w 3446"/>
              <a:gd name="T79" fmla="*/ 0 h 778"/>
              <a:gd name="T80" fmla="*/ 2147483647 w 3446"/>
              <a:gd name="T81" fmla="*/ 0 h 778"/>
              <a:gd name="T82" fmla="*/ 2147483647 w 3446"/>
              <a:gd name="T83" fmla="*/ 0 h 77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446"/>
              <a:gd name="T127" fmla="*/ 0 h 778"/>
              <a:gd name="T128" fmla="*/ 3446 w 3446"/>
              <a:gd name="T129" fmla="*/ 778 h 77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446" h="778">
                <a:moveTo>
                  <a:pt x="10" y="778"/>
                </a:moveTo>
                <a:lnTo>
                  <a:pt x="0" y="778"/>
                </a:lnTo>
                <a:lnTo>
                  <a:pt x="21" y="778"/>
                </a:lnTo>
                <a:lnTo>
                  <a:pt x="10" y="768"/>
                </a:lnTo>
                <a:lnTo>
                  <a:pt x="21" y="757"/>
                </a:lnTo>
                <a:lnTo>
                  <a:pt x="31" y="747"/>
                </a:lnTo>
                <a:lnTo>
                  <a:pt x="21" y="747"/>
                </a:lnTo>
                <a:lnTo>
                  <a:pt x="31" y="747"/>
                </a:lnTo>
                <a:lnTo>
                  <a:pt x="41" y="736"/>
                </a:lnTo>
                <a:lnTo>
                  <a:pt x="62" y="716"/>
                </a:lnTo>
                <a:lnTo>
                  <a:pt x="62" y="705"/>
                </a:lnTo>
                <a:lnTo>
                  <a:pt x="82" y="685"/>
                </a:lnTo>
                <a:lnTo>
                  <a:pt x="82" y="674"/>
                </a:lnTo>
                <a:lnTo>
                  <a:pt x="93" y="664"/>
                </a:lnTo>
                <a:lnTo>
                  <a:pt x="103" y="654"/>
                </a:lnTo>
                <a:lnTo>
                  <a:pt x="113" y="643"/>
                </a:lnTo>
                <a:lnTo>
                  <a:pt x="134" y="622"/>
                </a:lnTo>
                <a:lnTo>
                  <a:pt x="134" y="612"/>
                </a:lnTo>
                <a:lnTo>
                  <a:pt x="154" y="602"/>
                </a:lnTo>
                <a:lnTo>
                  <a:pt x="154" y="591"/>
                </a:lnTo>
                <a:lnTo>
                  <a:pt x="165" y="581"/>
                </a:lnTo>
                <a:lnTo>
                  <a:pt x="165" y="571"/>
                </a:lnTo>
                <a:lnTo>
                  <a:pt x="185" y="560"/>
                </a:lnTo>
                <a:lnTo>
                  <a:pt x="185" y="550"/>
                </a:lnTo>
                <a:lnTo>
                  <a:pt x="195" y="540"/>
                </a:lnTo>
                <a:lnTo>
                  <a:pt x="206" y="529"/>
                </a:lnTo>
                <a:lnTo>
                  <a:pt x="216" y="519"/>
                </a:lnTo>
                <a:lnTo>
                  <a:pt x="226" y="508"/>
                </a:lnTo>
                <a:lnTo>
                  <a:pt x="237" y="498"/>
                </a:lnTo>
                <a:lnTo>
                  <a:pt x="257" y="488"/>
                </a:lnTo>
                <a:lnTo>
                  <a:pt x="267" y="477"/>
                </a:lnTo>
                <a:lnTo>
                  <a:pt x="278" y="467"/>
                </a:lnTo>
                <a:lnTo>
                  <a:pt x="288" y="457"/>
                </a:lnTo>
                <a:lnTo>
                  <a:pt x="298" y="446"/>
                </a:lnTo>
                <a:lnTo>
                  <a:pt x="309" y="425"/>
                </a:lnTo>
                <a:lnTo>
                  <a:pt x="329" y="415"/>
                </a:lnTo>
                <a:lnTo>
                  <a:pt x="339" y="405"/>
                </a:lnTo>
                <a:lnTo>
                  <a:pt x="350" y="394"/>
                </a:lnTo>
                <a:lnTo>
                  <a:pt x="370" y="384"/>
                </a:lnTo>
                <a:lnTo>
                  <a:pt x="391" y="363"/>
                </a:lnTo>
                <a:lnTo>
                  <a:pt x="401" y="353"/>
                </a:lnTo>
                <a:lnTo>
                  <a:pt x="422" y="343"/>
                </a:lnTo>
                <a:lnTo>
                  <a:pt x="442" y="322"/>
                </a:lnTo>
                <a:lnTo>
                  <a:pt x="453" y="311"/>
                </a:lnTo>
                <a:lnTo>
                  <a:pt x="473" y="301"/>
                </a:lnTo>
                <a:lnTo>
                  <a:pt x="494" y="291"/>
                </a:lnTo>
                <a:lnTo>
                  <a:pt x="514" y="270"/>
                </a:lnTo>
                <a:lnTo>
                  <a:pt x="535" y="260"/>
                </a:lnTo>
                <a:lnTo>
                  <a:pt x="555" y="249"/>
                </a:lnTo>
                <a:lnTo>
                  <a:pt x="576" y="229"/>
                </a:lnTo>
                <a:lnTo>
                  <a:pt x="597" y="218"/>
                </a:lnTo>
                <a:lnTo>
                  <a:pt x="617" y="208"/>
                </a:lnTo>
                <a:lnTo>
                  <a:pt x="648" y="197"/>
                </a:lnTo>
                <a:lnTo>
                  <a:pt x="669" y="187"/>
                </a:lnTo>
                <a:lnTo>
                  <a:pt x="689" y="177"/>
                </a:lnTo>
                <a:lnTo>
                  <a:pt x="720" y="156"/>
                </a:lnTo>
                <a:lnTo>
                  <a:pt x="741" y="146"/>
                </a:lnTo>
                <a:lnTo>
                  <a:pt x="771" y="135"/>
                </a:lnTo>
                <a:lnTo>
                  <a:pt x="792" y="125"/>
                </a:lnTo>
                <a:lnTo>
                  <a:pt x="823" y="114"/>
                </a:lnTo>
                <a:lnTo>
                  <a:pt x="854" y="104"/>
                </a:lnTo>
                <a:lnTo>
                  <a:pt x="885" y="104"/>
                </a:lnTo>
                <a:lnTo>
                  <a:pt x="915" y="94"/>
                </a:lnTo>
                <a:lnTo>
                  <a:pt x="946" y="83"/>
                </a:lnTo>
                <a:lnTo>
                  <a:pt x="977" y="73"/>
                </a:lnTo>
                <a:lnTo>
                  <a:pt x="1008" y="63"/>
                </a:lnTo>
                <a:lnTo>
                  <a:pt x="1039" y="63"/>
                </a:lnTo>
                <a:lnTo>
                  <a:pt x="1070" y="52"/>
                </a:lnTo>
                <a:lnTo>
                  <a:pt x="1111" y="52"/>
                </a:lnTo>
                <a:lnTo>
                  <a:pt x="1142" y="42"/>
                </a:lnTo>
                <a:lnTo>
                  <a:pt x="1173" y="32"/>
                </a:lnTo>
                <a:lnTo>
                  <a:pt x="1214" y="32"/>
                </a:lnTo>
                <a:lnTo>
                  <a:pt x="1245" y="32"/>
                </a:lnTo>
                <a:lnTo>
                  <a:pt x="1286" y="21"/>
                </a:lnTo>
                <a:lnTo>
                  <a:pt x="1317" y="21"/>
                </a:lnTo>
                <a:lnTo>
                  <a:pt x="1358" y="21"/>
                </a:lnTo>
                <a:lnTo>
                  <a:pt x="1399" y="11"/>
                </a:lnTo>
                <a:lnTo>
                  <a:pt x="1430" y="11"/>
                </a:lnTo>
                <a:lnTo>
                  <a:pt x="1471" y="11"/>
                </a:lnTo>
                <a:lnTo>
                  <a:pt x="1512" y="11"/>
                </a:lnTo>
                <a:lnTo>
                  <a:pt x="1553" y="11"/>
                </a:lnTo>
                <a:lnTo>
                  <a:pt x="1594" y="11"/>
                </a:lnTo>
                <a:lnTo>
                  <a:pt x="1625" y="0"/>
                </a:lnTo>
                <a:lnTo>
                  <a:pt x="1666" y="0"/>
                </a:lnTo>
                <a:lnTo>
                  <a:pt x="1707" y="0"/>
                </a:lnTo>
                <a:lnTo>
                  <a:pt x="1749" y="0"/>
                </a:lnTo>
                <a:lnTo>
                  <a:pt x="1790" y="0"/>
                </a:lnTo>
                <a:lnTo>
                  <a:pt x="1831" y="0"/>
                </a:lnTo>
                <a:lnTo>
                  <a:pt x="1872" y="0"/>
                </a:lnTo>
                <a:lnTo>
                  <a:pt x="1913" y="0"/>
                </a:lnTo>
                <a:lnTo>
                  <a:pt x="1954" y="0"/>
                </a:lnTo>
                <a:lnTo>
                  <a:pt x="1995" y="0"/>
                </a:lnTo>
                <a:lnTo>
                  <a:pt x="2026" y="0"/>
                </a:lnTo>
                <a:lnTo>
                  <a:pt x="2067" y="0"/>
                </a:lnTo>
                <a:lnTo>
                  <a:pt x="2109" y="0"/>
                </a:lnTo>
                <a:lnTo>
                  <a:pt x="2150" y="0"/>
                </a:lnTo>
                <a:lnTo>
                  <a:pt x="2191" y="0"/>
                </a:lnTo>
                <a:lnTo>
                  <a:pt x="2232" y="0"/>
                </a:lnTo>
                <a:lnTo>
                  <a:pt x="2273" y="0"/>
                </a:lnTo>
                <a:lnTo>
                  <a:pt x="2314" y="0"/>
                </a:lnTo>
                <a:lnTo>
                  <a:pt x="2355" y="0"/>
                </a:lnTo>
                <a:lnTo>
                  <a:pt x="2397" y="0"/>
                </a:lnTo>
                <a:lnTo>
                  <a:pt x="2438" y="0"/>
                </a:lnTo>
                <a:lnTo>
                  <a:pt x="2479" y="0"/>
                </a:lnTo>
                <a:lnTo>
                  <a:pt x="2520" y="0"/>
                </a:lnTo>
                <a:lnTo>
                  <a:pt x="2561" y="0"/>
                </a:lnTo>
                <a:lnTo>
                  <a:pt x="2602" y="0"/>
                </a:lnTo>
                <a:lnTo>
                  <a:pt x="2643" y="0"/>
                </a:lnTo>
                <a:lnTo>
                  <a:pt x="2685" y="0"/>
                </a:lnTo>
                <a:lnTo>
                  <a:pt x="2715" y="0"/>
                </a:lnTo>
                <a:lnTo>
                  <a:pt x="2757" y="0"/>
                </a:lnTo>
                <a:lnTo>
                  <a:pt x="2798" y="0"/>
                </a:lnTo>
                <a:lnTo>
                  <a:pt x="2839" y="0"/>
                </a:lnTo>
                <a:lnTo>
                  <a:pt x="2880" y="0"/>
                </a:lnTo>
                <a:lnTo>
                  <a:pt x="2921" y="0"/>
                </a:lnTo>
                <a:lnTo>
                  <a:pt x="2962" y="0"/>
                </a:lnTo>
                <a:lnTo>
                  <a:pt x="3003" y="0"/>
                </a:lnTo>
                <a:lnTo>
                  <a:pt x="3045" y="0"/>
                </a:lnTo>
                <a:lnTo>
                  <a:pt x="3086" y="0"/>
                </a:lnTo>
                <a:lnTo>
                  <a:pt x="3127" y="0"/>
                </a:lnTo>
                <a:lnTo>
                  <a:pt x="3168" y="0"/>
                </a:lnTo>
                <a:lnTo>
                  <a:pt x="3209" y="0"/>
                </a:lnTo>
                <a:lnTo>
                  <a:pt x="3250" y="0"/>
                </a:lnTo>
                <a:lnTo>
                  <a:pt x="3291" y="0"/>
                </a:lnTo>
                <a:lnTo>
                  <a:pt x="3333" y="0"/>
                </a:lnTo>
                <a:lnTo>
                  <a:pt x="3374" y="0"/>
                </a:lnTo>
                <a:lnTo>
                  <a:pt x="3415" y="0"/>
                </a:lnTo>
                <a:lnTo>
                  <a:pt x="3446" y="0"/>
                </a:lnTo>
              </a:path>
            </a:pathLst>
          </a:custGeom>
          <a:noFill/>
          <a:ln w="25560">
            <a:solidFill>
              <a:srgbClr val="0000FF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69" name="Freeform 76"/>
          <p:cNvSpPr>
            <a:spLocks noChangeArrowheads="1"/>
          </p:cNvSpPr>
          <p:nvPr/>
        </p:nvSpPr>
        <p:spPr bwMode="auto">
          <a:xfrm>
            <a:off x="6842125" y="4821238"/>
            <a:ext cx="1452563" cy="1587"/>
          </a:xfrm>
          <a:custGeom>
            <a:avLst/>
            <a:gdLst>
              <a:gd name="T0" fmla="*/ 0 w 915"/>
              <a:gd name="T1" fmla="*/ 0 h 1587"/>
              <a:gd name="T2" fmla="*/ 2147483647 w 915"/>
              <a:gd name="T3" fmla="*/ 0 h 1587"/>
              <a:gd name="T4" fmla="*/ 2147483647 w 915"/>
              <a:gd name="T5" fmla="*/ 0 h 1587"/>
              <a:gd name="T6" fmla="*/ 2147483647 w 915"/>
              <a:gd name="T7" fmla="*/ 0 h 1587"/>
              <a:gd name="T8" fmla="*/ 2147483647 w 915"/>
              <a:gd name="T9" fmla="*/ 0 h 1587"/>
              <a:gd name="T10" fmla="*/ 2147483647 w 915"/>
              <a:gd name="T11" fmla="*/ 0 h 1587"/>
              <a:gd name="T12" fmla="*/ 2147483647 w 915"/>
              <a:gd name="T13" fmla="*/ 0 h 1587"/>
              <a:gd name="T14" fmla="*/ 2147483647 w 915"/>
              <a:gd name="T15" fmla="*/ 0 h 1587"/>
              <a:gd name="T16" fmla="*/ 2147483647 w 915"/>
              <a:gd name="T17" fmla="*/ 0 h 1587"/>
              <a:gd name="T18" fmla="*/ 2147483647 w 915"/>
              <a:gd name="T19" fmla="*/ 0 h 1587"/>
              <a:gd name="T20" fmla="*/ 2147483647 w 915"/>
              <a:gd name="T21" fmla="*/ 0 h 1587"/>
              <a:gd name="T22" fmla="*/ 2147483647 w 915"/>
              <a:gd name="T23" fmla="*/ 0 h 1587"/>
              <a:gd name="T24" fmla="*/ 2147483647 w 915"/>
              <a:gd name="T25" fmla="*/ 0 h 1587"/>
              <a:gd name="T26" fmla="*/ 2147483647 w 915"/>
              <a:gd name="T27" fmla="*/ 0 h 1587"/>
              <a:gd name="T28" fmla="*/ 2147483647 w 915"/>
              <a:gd name="T29" fmla="*/ 0 h 1587"/>
              <a:gd name="T30" fmla="*/ 2147483647 w 915"/>
              <a:gd name="T31" fmla="*/ 0 h 1587"/>
              <a:gd name="T32" fmla="*/ 2147483647 w 915"/>
              <a:gd name="T33" fmla="*/ 0 h 1587"/>
              <a:gd name="T34" fmla="*/ 2147483647 w 915"/>
              <a:gd name="T35" fmla="*/ 0 h 1587"/>
              <a:gd name="T36" fmla="*/ 2147483647 w 915"/>
              <a:gd name="T37" fmla="*/ 0 h 1587"/>
              <a:gd name="T38" fmla="*/ 2147483647 w 915"/>
              <a:gd name="T39" fmla="*/ 0 h 1587"/>
              <a:gd name="T40" fmla="*/ 2147483647 w 915"/>
              <a:gd name="T41" fmla="*/ 0 h 1587"/>
              <a:gd name="T42" fmla="*/ 2147483647 w 915"/>
              <a:gd name="T43" fmla="*/ 0 h 1587"/>
              <a:gd name="T44" fmla="*/ 2147483647 w 915"/>
              <a:gd name="T45" fmla="*/ 0 h 1587"/>
              <a:gd name="T46" fmla="*/ 2147483647 w 915"/>
              <a:gd name="T47" fmla="*/ 0 h 158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915"/>
              <a:gd name="T73" fmla="*/ 0 h 1587"/>
              <a:gd name="T74" fmla="*/ 915 w 915"/>
              <a:gd name="T75" fmla="*/ 1587 h 1587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915" h="1587">
                <a:moveTo>
                  <a:pt x="0" y="0"/>
                </a:moveTo>
                <a:lnTo>
                  <a:pt x="41" y="0"/>
                </a:lnTo>
                <a:lnTo>
                  <a:pt x="82" y="0"/>
                </a:lnTo>
                <a:lnTo>
                  <a:pt x="123" y="0"/>
                </a:lnTo>
                <a:lnTo>
                  <a:pt x="164" y="0"/>
                </a:lnTo>
                <a:lnTo>
                  <a:pt x="205" y="0"/>
                </a:lnTo>
                <a:lnTo>
                  <a:pt x="247" y="0"/>
                </a:lnTo>
                <a:lnTo>
                  <a:pt x="288" y="0"/>
                </a:lnTo>
                <a:lnTo>
                  <a:pt x="329" y="0"/>
                </a:lnTo>
                <a:lnTo>
                  <a:pt x="370" y="0"/>
                </a:lnTo>
                <a:lnTo>
                  <a:pt x="411" y="0"/>
                </a:lnTo>
                <a:lnTo>
                  <a:pt x="452" y="0"/>
                </a:lnTo>
                <a:lnTo>
                  <a:pt x="493" y="0"/>
                </a:lnTo>
                <a:lnTo>
                  <a:pt x="535" y="0"/>
                </a:lnTo>
                <a:lnTo>
                  <a:pt x="576" y="0"/>
                </a:lnTo>
                <a:lnTo>
                  <a:pt x="617" y="0"/>
                </a:lnTo>
                <a:lnTo>
                  <a:pt x="658" y="0"/>
                </a:lnTo>
                <a:lnTo>
                  <a:pt x="699" y="0"/>
                </a:lnTo>
                <a:lnTo>
                  <a:pt x="740" y="0"/>
                </a:lnTo>
                <a:lnTo>
                  <a:pt x="771" y="0"/>
                </a:lnTo>
                <a:lnTo>
                  <a:pt x="812" y="0"/>
                </a:lnTo>
                <a:lnTo>
                  <a:pt x="853" y="0"/>
                </a:lnTo>
                <a:lnTo>
                  <a:pt x="895" y="0"/>
                </a:lnTo>
                <a:lnTo>
                  <a:pt x="915" y="0"/>
                </a:lnTo>
              </a:path>
            </a:pathLst>
          </a:custGeom>
          <a:noFill/>
          <a:ln w="25560">
            <a:solidFill>
              <a:srgbClr val="0000FF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0" name="Freeform 77"/>
          <p:cNvSpPr>
            <a:spLocks noChangeArrowheads="1"/>
          </p:cNvSpPr>
          <p:nvPr/>
        </p:nvSpPr>
        <p:spPr bwMode="auto">
          <a:xfrm>
            <a:off x="1404938" y="4164013"/>
            <a:ext cx="5076825" cy="1876425"/>
          </a:xfrm>
          <a:custGeom>
            <a:avLst/>
            <a:gdLst>
              <a:gd name="T0" fmla="*/ 2147483647 w 3198"/>
              <a:gd name="T1" fmla="*/ 2147483647 h 1182"/>
              <a:gd name="T2" fmla="*/ 2147483647 w 3198"/>
              <a:gd name="T3" fmla="*/ 2147483647 h 1182"/>
              <a:gd name="T4" fmla="*/ 2147483647 w 3198"/>
              <a:gd name="T5" fmla="*/ 2147483647 h 1182"/>
              <a:gd name="T6" fmla="*/ 2147483647 w 3198"/>
              <a:gd name="T7" fmla="*/ 2147483647 h 1182"/>
              <a:gd name="T8" fmla="*/ 2147483647 w 3198"/>
              <a:gd name="T9" fmla="*/ 2147483647 h 1182"/>
              <a:gd name="T10" fmla="*/ 2147483647 w 3198"/>
              <a:gd name="T11" fmla="*/ 2147483647 h 1182"/>
              <a:gd name="T12" fmla="*/ 2147483647 w 3198"/>
              <a:gd name="T13" fmla="*/ 2147483647 h 1182"/>
              <a:gd name="T14" fmla="*/ 2147483647 w 3198"/>
              <a:gd name="T15" fmla="*/ 2147483647 h 1182"/>
              <a:gd name="T16" fmla="*/ 2147483647 w 3198"/>
              <a:gd name="T17" fmla="*/ 2147483647 h 1182"/>
              <a:gd name="T18" fmla="*/ 2147483647 w 3198"/>
              <a:gd name="T19" fmla="*/ 2147483647 h 1182"/>
              <a:gd name="T20" fmla="*/ 2147483647 w 3198"/>
              <a:gd name="T21" fmla="*/ 2147483647 h 1182"/>
              <a:gd name="T22" fmla="*/ 2147483647 w 3198"/>
              <a:gd name="T23" fmla="*/ 2147483647 h 1182"/>
              <a:gd name="T24" fmla="*/ 2147483647 w 3198"/>
              <a:gd name="T25" fmla="*/ 2147483647 h 1182"/>
              <a:gd name="T26" fmla="*/ 2147483647 w 3198"/>
              <a:gd name="T27" fmla="*/ 2147483647 h 1182"/>
              <a:gd name="T28" fmla="*/ 2147483647 w 3198"/>
              <a:gd name="T29" fmla="*/ 2147483647 h 1182"/>
              <a:gd name="T30" fmla="*/ 2147483647 w 3198"/>
              <a:gd name="T31" fmla="*/ 2147483647 h 1182"/>
              <a:gd name="T32" fmla="*/ 2147483647 w 3198"/>
              <a:gd name="T33" fmla="*/ 2147483647 h 1182"/>
              <a:gd name="T34" fmla="*/ 2147483647 w 3198"/>
              <a:gd name="T35" fmla="*/ 2147483647 h 1182"/>
              <a:gd name="T36" fmla="*/ 2147483647 w 3198"/>
              <a:gd name="T37" fmla="*/ 2147483647 h 1182"/>
              <a:gd name="T38" fmla="*/ 2147483647 w 3198"/>
              <a:gd name="T39" fmla="*/ 2147483647 h 1182"/>
              <a:gd name="T40" fmla="*/ 2147483647 w 3198"/>
              <a:gd name="T41" fmla="*/ 2147483647 h 1182"/>
              <a:gd name="T42" fmla="*/ 2147483647 w 3198"/>
              <a:gd name="T43" fmla="*/ 2147483647 h 1182"/>
              <a:gd name="T44" fmla="*/ 2147483647 w 3198"/>
              <a:gd name="T45" fmla="*/ 2147483647 h 1182"/>
              <a:gd name="T46" fmla="*/ 2147483647 w 3198"/>
              <a:gd name="T47" fmla="*/ 2147483647 h 1182"/>
              <a:gd name="T48" fmla="*/ 2147483647 w 3198"/>
              <a:gd name="T49" fmla="*/ 2147483647 h 1182"/>
              <a:gd name="T50" fmla="*/ 2147483647 w 3198"/>
              <a:gd name="T51" fmla="*/ 2147483647 h 1182"/>
              <a:gd name="T52" fmla="*/ 2147483647 w 3198"/>
              <a:gd name="T53" fmla="*/ 2147483647 h 1182"/>
              <a:gd name="T54" fmla="*/ 2147483647 w 3198"/>
              <a:gd name="T55" fmla="*/ 2147483647 h 1182"/>
              <a:gd name="T56" fmla="*/ 2147483647 w 3198"/>
              <a:gd name="T57" fmla="*/ 2147483647 h 1182"/>
              <a:gd name="T58" fmla="*/ 2147483647 w 3198"/>
              <a:gd name="T59" fmla="*/ 2147483647 h 1182"/>
              <a:gd name="T60" fmla="*/ 2147483647 w 3198"/>
              <a:gd name="T61" fmla="*/ 2147483647 h 1182"/>
              <a:gd name="T62" fmla="*/ 2147483647 w 3198"/>
              <a:gd name="T63" fmla="*/ 2147483647 h 1182"/>
              <a:gd name="T64" fmla="*/ 2147483647 w 3198"/>
              <a:gd name="T65" fmla="*/ 2147483647 h 1182"/>
              <a:gd name="T66" fmla="*/ 2147483647 w 3198"/>
              <a:gd name="T67" fmla="*/ 2147483647 h 1182"/>
              <a:gd name="T68" fmla="*/ 2147483647 w 3198"/>
              <a:gd name="T69" fmla="*/ 0 h 1182"/>
              <a:gd name="T70" fmla="*/ 2147483647 w 3198"/>
              <a:gd name="T71" fmla="*/ 0 h 1182"/>
              <a:gd name="T72" fmla="*/ 2147483647 w 3198"/>
              <a:gd name="T73" fmla="*/ 0 h 1182"/>
              <a:gd name="T74" fmla="*/ 2147483647 w 3198"/>
              <a:gd name="T75" fmla="*/ 0 h 1182"/>
              <a:gd name="T76" fmla="*/ 2147483647 w 3198"/>
              <a:gd name="T77" fmla="*/ 0 h 1182"/>
              <a:gd name="T78" fmla="*/ 2147483647 w 3198"/>
              <a:gd name="T79" fmla="*/ 0 h 1182"/>
              <a:gd name="T80" fmla="*/ 2147483647 w 3198"/>
              <a:gd name="T81" fmla="*/ 0 h 1182"/>
              <a:gd name="T82" fmla="*/ 2147483647 w 3198"/>
              <a:gd name="T83" fmla="*/ 0 h 118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98"/>
              <a:gd name="T127" fmla="*/ 0 h 1182"/>
              <a:gd name="T128" fmla="*/ 3198 w 3198"/>
              <a:gd name="T129" fmla="*/ 1182 h 118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98" h="1182">
                <a:moveTo>
                  <a:pt x="0" y="1182"/>
                </a:moveTo>
                <a:lnTo>
                  <a:pt x="0" y="1171"/>
                </a:lnTo>
                <a:lnTo>
                  <a:pt x="20" y="1150"/>
                </a:lnTo>
                <a:lnTo>
                  <a:pt x="20" y="1140"/>
                </a:lnTo>
                <a:lnTo>
                  <a:pt x="30" y="1130"/>
                </a:lnTo>
                <a:lnTo>
                  <a:pt x="51" y="1109"/>
                </a:lnTo>
                <a:lnTo>
                  <a:pt x="51" y="1099"/>
                </a:lnTo>
                <a:lnTo>
                  <a:pt x="61" y="1088"/>
                </a:lnTo>
                <a:lnTo>
                  <a:pt x="72" y="1078"/>
                </a:lnTo>
                <a:lnTo>
                  <a:pt x="82" y="1068"/>
                </a:lnTo>
                <a:lnTo>
                  <a:pt x="92" y="1057"/>
                </a:lnTo>
                <a:lnTo>
                  <a:pt x="92" y="1047"/>
                </a:lnTo>
                <a:lnTo>
                  <a:pt x="102" y="1036"/>
                </a:lnTo>
                <a:lnTo>
                  <a:pt x="113" y="1036"/>
                </a:lnTo>
                <a:lnTo>
                  <a:pt x="123" y="1026"/>
                </a:lnTo>
                <a:lnTo>
                  <a:pt x="123" y="1016"/>
                </a:lnTo>
                <a:lnTo>
                  <a:pt x="133" y="1005"/>
                </a:lnTo>
                <a:lnTo>
                  <a:pt x="144" y="995"/>
                </a:lnTo>
                <a:lnTo>
                  <a:pt x="154" y="985"/>
                </a:lnTo>
                <a:lnTo>
                  <a:pt x="164" y="974"/>
                </a:lnTo>
                <a:lnTo>
                  <a:pt x="164" y="964"/>
                </a:lnTo>
                <a:lnTo>
                  <a:pt x="174" y="954"/>
                </a:lnTo>
                <a:lnTo>
                  <a:pt x="185" y="943"/>
                </a:lnTo>
                <a:lnTo>
                  <a:pt x="195" y="933"/>
                </a:lnTo>
                <a:lnTo>
                  <a:pt x="205" y="922"/>
                </a:lnTo>
                <a:lnTo>
                  <a:pt x="216" y="912"/>
                </a:lnTo>
                <a:lnTo>
                  <a:pt x="226" y="902"/>
                </a:lnTo>
                <a:lnTo>
                  <a:pt x="236" y="891"/>
                </a:lnTo>
                <a:lnTo>
                  <a:pt x="246" y="881"/>
                </a:lnTo>
                <a:lnTo>
                  <a:pt x="257" y="871"/>
                </a:lnTo>
                <a:lnTo>
                  <a:pt x="267" y="850"/>
                </a:lnTo>
                <a:lnTo>
                  <a:pt x="288" y="839"/>
                </a:lnTo>
                <a:lnTo>
                  <a:pt x="298" y="829"/>
                </a:lnTo>
                <a:lnTo>
                  <a:pt x="308" y="819"/>
                </a:lnTo>
                <a:lnTo>
                  <a:pt x="329" y="798"/>
                </a:lnTo>
                <a:lnTo>
                  <a:pt x="339" y="788"/>
                </a:lnTo>
                <a:lnTo>
                  <a:pt x="349" y="777"/>
                </a:lnTo>
                <a:lnTo>
                  <a:pt x="370" y="757"/>
                </a:lnTo>
                <a:lnTo>
                  <a:pt x="380" y="746"/>
                </a:lnTo>
                <a:lnTo>
                  <a:pt x="401" y="725"/>
                </a:lnTo>
                <a:lnTo>
                  <a:pt x="411" y="715"/>
                </a:lnTo>
                <a:lnTo>
                  <a:pt x="432" y="705"/>
                </a:lnTo>
                <a:lnTo>
                  <a:pt x="442" y="684"/>
                </a:lnTo>
                <a:lnTo>
                  <a:pt x="462" y="674"/>
                </a:lnTo>
                <a:lnTo>
                  <a:pt x="483" y="653"/>
                </a:lnTo>
                <a:lnTo>
                  <a:pt x="504" y="643"/>
                </a:lnTo>
                <a:lnTo>
                  <a:pt x="524" y="622"/>
                </a:lnTo>
                <a:lnTo>
                  <a:pt x="534" y="611"/>
                </a:lnTo>
                <a:lnTo>
                  <a:pt x="565" y="591"/>
                </a:lnTo>
                <a:lnTo>
                  <a:pt x="576" y="580"/>
                </a:lnTo>
                <a:lnTo>
                  <a:pt x="596" y="560"/>
                </a:lnTo>
                <a:lnTo>
                  <a:pt x="617" y="549"/>
                </a:lnTo>
                <a:lnTo>
                  <a:pt x="648" y="528"/>
                </a:lnTo>
                <a:lnTo>
                  <a:pt x="668" y="518"/>
                </a:lnTo>
                <a:lnTo>
                  <a:pt x="689" y="508"/>
                </a:lnTo>
                <a:lnTo>
                  <a:pt x="709" y="487"/>
                </a:lnTo>
                <a:lnTo>
                  <a:pt x="730" y="477"/>
                </a:lnTo>
                <a:lnTo>
                  <a:pt x="761" y="456"/>
                </a:lnTo>
                <a:lnTo>
                  <a:pt x="781" y="446"/>
                </a:lnTo>
                <a:lnTo>
                  <a:pt x="802" y="425"/>
                </a:lnTo>
                <a:lnTo>
                  <a:pt x="833" y="414"/>
                </a:lnTo>
                <a:lnTo>
                  <a:pt x="853" y="394"/>
                </a:lnTo>
                <a:lnTo>
                  <a:pt x="884" y="383"/>
                </a:lnTo>
                <a:lnTo>
                  <a:pt x="905" y="363"/>
                </a:lnTo>
                <a:lnTo>
                  <a:pt x="936" y="352"/>
                </a:lnTo>
                <a:lnTo>
                  <a:pt x="956" y="342"/>
                </a:lnTo>
                <a:lnTo>
                  <a:pt x="987" y="321"/>
                </a:lnTo>
                <a:lnTo>
                  <a:pt x="1008" y="311"/>
                </a:lnTo>
                <a:lnTo>
                  <a:pt x="1038" y="300"/>
                </a:lnTo>
                <a:lnTo>
                  <a:pt x="1069" y="280"/>
                </a:lnTo>
                <a:lnTo>
                  <a:pt x="1100" y="269"/>
                </a:lnTo>
                <a:lnTo>
                  <a:pt x="1121" y="259"/>
                </a:lnTo>
                <a:lnTo>
                  <a:pt x="1152" y="238"/>
                </a:lnTo>
                <a:lnTo>
                  <a:pt x="1182" y="228"/>
                </a:lnTo>
                <a:lnTo>
                  <a:pt x="1213" y="217"/>
                </a:lnTo>
                <a:lnTo>
                  <a:pt x="1244" y="207"/>
                </a:lnTo>
                <a:lnTo>
                  <a:pt x="1275" y="186"/>
                </a:lnTo>
                <a:lnTo>
                  <a:pt x="1306" y="176"/>
                </a:lnTo>
                <a:lnTo>
                  <a:pt x="1337" y="166"/>
                </a:lnTo>
                <a:lnTo>
                  <a:pt x="1368" y="155"/>
                </a:lnTo>
                <a:lnTo>
                  <a:pt x="1398" y="145"/>
                </a:lnTo>
                <a:lnTo>
                  <a:pt x="1429" y="135"/>
                </a:lnTo>
                <a:lnTo>
                  <a:pt x="1460" y="124"/>
                </a:lnTo>
                <a:lnTo>
                  <a:pt x="1491" y="114"/>
                </a:lnTo>
                <a:lnTo>
                  <a:pt x="1522" y="103"/>
                </a:lnTo>
                <a:lnTo>
                  <a:pt x="1563" y="93"/>
                </a:lnTo>
                <a:lnTo>
                  <a:pt x="1594" y="83"/>
                </a:lnTo>
                <a:lnTo>
                  <a:pt x="1625" y="72"/>
                </a:lnTo>
                <a:lnTo>
                  <a:pt x="1666" y="72"/>
                </a:lnTo>
                <a:lnTo>
                  <a:pt x="1697" y="62"/>
                </a:lnTo>
                <a:lnTo>
                  <a:pt x="1738" y="52"/>
                </a:lnTo>
                <a:lnTo>
                  <a:pt x="1769" y="52"/>
                </a:lnTo>
                <a:lnTo>
                  <a:pt x="1810" y="41"/>
                </a:lnTo>
                <a:lnTo>
                  <a:pt x="1841" y="41"/>
                </a:lnTo>
                <a:lnTo>
                  <a:pt x="1882" y="31"/>
                </a:lnTo>
                <a:lnTo>
                  <a:pt x="1913" y="31"/>
                </a:lnTo>
                <a:lnTo>
                  <a:pt x="1954" y="21"/>
                </a:lnTo>
                <a:lnTo>
                  <a:pt x="1995" y="21"/>
                </a:lnTo>
                <a:lnTo>
                  <a:pt x="2026" y="21"/>
                </a:lnTo>
                <a:lnTo>
                  <a:pt x="2067" y="10"/>
                </a:lnTo>
                <a:lnTo>
                  <a:pt x="2108" y="10"/>
                </a:lnTo>
                <a:lnTo>
                  <a:pt x="2149" y="10"/>
                </a:lnTo>
                <a:lnTo>
                  <a:pt x="2190" y="10"/>
                </a:lnTo>
                <a:lnTo>
                  <a:pt x="2221" y="10"/>
                </a:lnTo>
                <a:lnTo>
                  <a:pt x="2262" y="0"/>
                </a:lnTo>
                <a:lnTo>
                  <a:pt x="2304" y="0"/>
                </a:lnTo>
                <a:lnTo>
                  <a:pt x="2345" y="0"/>
                </a:lnTo>
                <a:lnTo>
                  <a:pt x="2386" y="0"/>
                </a:lnTo>
                <a:lnTo>
                  <a:pt x="2427" y="0"/>
                </a:lnTo>
                <a:lnTo>
                  <a:pt x="2468" y="0"/>
                </a:lnTo>
                <a:lnTo>
                  <a:pt x="2509" y="0"/>
                </a:lnTo>
                <a:lnTo>
                  <a:pt x="2550" y="0"/>
                </a:lnTo>
                <a:lnTo>
                  <a:pt x="2581" y="0"/>
                </a:lnTo>
                <a:lnTo>
                  <a:pt x="2622" y="0"/>
                </a:lnTo>
                <a:lnTo>
                  <a:pt x="2664" y="0"/>
                </a:lnTo>
                <a:lnTo>
                  <a:pt x="2705" y="0"/>
                </a:lnTo>
                <a:lnTo>
                  <a:pt x="2746" y="0"/>
                </a:lnTo>
                <a:lnTo>
                  <a:pt x="2787" y="0"/>
                </a:lnTo>
                <a:lnTo>
                  <a:pt x="2828" y="0"/>
                </a:lnTo>
                <a:lnTo>
                  <a:pt x="2869" y="0"/>
                </a:lnTo>
                <a:lnTo>
                  <a:pt x="2910" y="0"/>
                </a:lnTo>
                <a:lnTo>
                  <a:pt x="2952" y="0"/>
                </a:lnTo>
                <a:lnTo>
                  <a:pt x="2993" y="0"/>
                </a:lnTo>
                <a:lnTo>
                  <a:pt x="3034" y="0"/>
                </a:lnTo>
                <a:lnTo>
                  <a:pt x="3075" y="0"/>
                </a:lnTo>
                <a:lnTo>
                  <a:pt x="3116" y="0"/>
                </a:lnTo>
                <a:lnTo>
                  <a:pt x="3157" y="0"/>
                </a:lnTo>
                <a:lnTo>
                  <a:pt x="3198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1" name="Freeform 78"/>
          <p:cNvSpPr>
            <a:spLocks noChangeArrowheads="1"/>
          </p:cNvSpPr>
          <p:nvPr/>
        </p:nvSpPr>
        <p:spPr bwMode="auto">
          <a:xfrm>
            <a:off x="6481763" y="4164013"/>
            <a:ext cx="1812925" cy="1587"/>
          </a:xfrm>
          <a:custGeom>
            <a:avLst/>
            <a:gdLst>
              <a:gd name="T0" fmla="*/ 0 w 1142"/>
              <a:gd name="T1" fmla="*/ 0 h 1587"/>
              <a:gd name="T2" fmla="*/ 2147483647 w 1142"/>
              <a:gd name="T3" fmla="*/ 0 h 1587"/>
              <a:gd name="T4" fmla="*/ 2147483647 w 1142"/>
              <a:gd name="T5" fmla="*/ 0 h 1587"/>
              <a:gd name="T6" fmla="*/ 2147483647 w 1142"/>
              <a:gd name="T7" fmla="*/ 0 h 1587"/>
              <a:gd name="T8" fmla="*/ 2147483647 w 1142"/>
              <a:gd name="T9" fmla="*/ 0 h 1587"/>
              <a:gd name="T10" fmla="*/ 2147483647 w 1142"/>
              <a:gd name="T11" fmla="*/ 0 h 1587"/>
              <a:gd name="T12" fmla="*/ 2147483647 w 1142"/>
              <a:gd name="T13" fmla="*/ 0 h 1587"/>
              <a:gd name="T14" fmla="*/ 2147483647 w 1142"/>
              <a:gd name="T15" fmla="*/ 0 h 1587"/>
              <a:gd name="T16" fmla="*/ 2147483647 w 1142"/>
              <a:gd name="T17" fmla="*/ 0 h 1587"/>
              <a:gd name="T18" fmla="*/ 2147483647 w 1142"/>
              <a:gd name="T19" fmla="*/ 0 h 1587"/>
              <a:gd name="T20" fmla="*/ 2147483647 w 1142"/>
              <a:gd name="T21" fmla="*/ 0 h 1587"/>
              <a:gd name="T22" fmla="*/ 2147483647 w 1142"/>
              <a:gd name="T23" fmla="*/ 0 h 1587"/>
              <a:gd name="T24" fmla="*/ 2147483647 w 1142"/>
              <a:gd name="T25" fmla="*/ 0 h 1587"/>
              <a:gd name="T26" fmla="*/ 2147483647 w 1142"/>
              <a:gd name="T27" fmla="*/ 0 h 1587"/>
              <a:gd name="T28" fmla="*/ 2147483647 w 1142"/>
              <a:gd name="T29" fmla="*/ 0 h 1587"/>
              <a:gd name="T30" fmla="*/ 2147483647 w 1142"/>
              <a:gd name="T31" fmla="*/ 0 h 1587"/>
              <a:gd name="T32" fmla="*/ 2147483647 w 1142"/>
              <a:gd name="T33" fmla="*/ 0 h 1587"/>
              <a:gd name="T34" fmla="*/ 2147483647 w 1142"/>
              <a:gd name="T35" fmla="*/ 0 h 1587"/>
              <a:gd name="T36" fmla="*/ 2147483647 w 1142"/>
              <a:gd name="T37" fmla="*/ 0 h 1587"/>
              <a:gd name="T38" fmla="*/ 2147483647 w 1142"/>
              <a:gd name="T39" fmla="*/ 0 h 1587"/>
              <a:gd name="T40" fmla="*/ 2147483647 w 1142"/>
              <a:gd name="T41" fmla="*/ 0 h 1587"/>
              <a:gd name="T42" fmla="*/ 2147483647 w 1142"/>
              <a:gd name="T43" fmla="*/ 0 h 1587"/>
              <a:gd name="T44" fmla="*/ 2147483647 w 1142"/>
              <a:gd name="T45" fmla="*/ 0 h 1587"/>
              <a:gd name="T46" fmla="*/ 2147483647 w 1142"/>
              <a:gd name="T47" fmla="*/ 0 h 1587"/>
              <a:gd name="T48" fmla="*/ 2147483647 w 1142"/>
              <a:gd name="T49" fmla="*/ 0 h 1587"/>
              <a:gd name="T50" fmla="*/ 2147483647 w 1142"/>
              <a:gd name="T51" fmla="*/ 0 h 1587"/>
              <a:gd name="T52" fmla="*/ 2147483647 w 1142"/>
              <a:gd name="T53" fmla="*/ 0 h 1587"/>
              <a:gd name="T54" fmla="*/ 2147483647 w 1142"/>
              <a:gd name="T55" fmla="*/ 0 h 1587"/>
              <a:gd name="T56" fmla="*/ 2147483647 w 1142"/>
              <a:gd name="T57" fmla="*/ 0 h 1587"/>
              <a:gd name="T58" fmla="*/ 2147483647 w 1142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42"/>
              <a:gd name="T91" fmla="*/ 0 h 1587"/>
              <a:gd name="T92" fmla="*/ 1142 w 1142"/>
              <a:gd name="T93" fmla="*/ 1587 h 158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42" h="1587">
                <a:moveTo>
                  <a:pt x="0" y="0"/>
                </a:moveTo>
                <a:lnTo>
                  <a:pt x="42" y="0"/>
                </a:lnTo>
                <a:lnTo>
                  <a:pt x="72" y="0"/>
                </a:lnTo>
                <a:lnTo>
                  <a:pt x="114" y="0"/>
                </a:lnTo>
                <a:lnTo>
                  <a:pt x="155" y="0"/>
                </a:lnTo>
                <a:lnTo>
                  <a:pt x="196" y="0"/>
                </a:lnTo>
                <a:lnTo>
                  <a:pt x="237" y="0"/>
                </a:lnTo>
                <a:lnTo>
                  <a:pt x="278" y="0"/>
                </a:lnTo>
                <a:lnTo>
                  <a:pt x="319" y="0"/>
                </a:lnTo>
                <a:lnTo>
                  <a:pt x="360" y="0"/>
                </a:lnTo>
                <a:lnTo>
                  <a:pt x="402" y="0"/>
                </a:lnTo>
                <a:lnTo>
                  <a:pt x="443" y="0"/>
                </a:lnTo>
                <a:lnTo>
                  <a:pt x="484" y="0"/>
                </a:lnTo>
                <a:lnTo>
                  <a:pt x="525" y="0"/>
                </a:lnTo>
                <a:lnTo>
                  <a:pt x="566" y="0"/>
                </a:lnTo>
                <a:lnTo>
                  <a:pt x="607" y="0"/>
                </a:lnTo>
                <a:lnTo>
                  <a:pt x="648" y="0"/>
                </a:lnTo>
                <a:lnTo>
                  <a:pt x="690" y="0"/>
                </a:lnTo>
                <a:lnTo>
                  <a:pt x="731" y="0"/>
                </a:lnTo>
                <a:lnTo>
                  <a:pt x="772" y="0"/>
                </a:lnTo>
                <a:lnTo>
                  <a:pt x="813" y="0"/>
                </a:lnTo>
                <a:lnTo>
                  <a:pt x="844" y="0"/>
                </a:lnTo>
                <a:lnTo>
                  <a:pt x="885" y="0"/>
                </a:lnTo>
                <a:lnTo>
                  <a:pt x="926" y="0"/>
                </a:lnTo>
                <a:lnTo>
                  <a:pt x="967" y="0"/>
                </a:lnTo>
                <a:lnTo>
                  <a:pt x="1008" y="0"/>
                </a:lnTo>
                <a:lnTo>
                  <a:pt x="1050" y="0"/>
                </a:lnTo>
                <a:lnTo>
                  <a:pt x="1091" y="0"/>
                </a:lnTo>
                <a:lnTo>
                  <a:pt x="1132" y="0"/>
                </a:lnTo>
                <a:lnTo>
                  <a:pt x="1142" y="0"/>
                </a:lnTo>
              </a:path>
            </a:pathLst>
          </a:custGeom>
          <a:noFill/>
          <a:ln w="2556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2" name="Freeform 79"/>
          <p:cNvSpPr>
            <a:spLocks noChangeArrowheads="1"/>
          </p:cNvSpPr>
          <p:nvPr/>
        </p:nvSpPr>
        <p:spPr bwMode="auto">
          <a:xfrm>
            <a:off x="1387475" y="3505200"/>
            <a:ext cx="6907213" cy="2551113"/>
          </a:xfrm>
          <a:custGeom>
            <a:avLst/>
            <a:gdLst>
              <a:gd name="T0" fmla="*/ 0 w 4351"/>
              <a:gd name="T1" fmla="*/ 2147483647 h 1607"/>
              <a:gd name="T2" fmla="*/ 2147483647 w 4351"/>
              <a:gd name="T3" fmla="*/ 2147483647 h 1607"/>
              <a:gd name="T4" fmla="*/ 2147483647 w 4351"/>
              <a:gd name="T5" fmla="*/ 2147483647 h 1607"/>
              <a:gd name="T6" fmla="*/ 2147483647 w 4351"/>
              <a:gd name="T7" fmla="*/ 2147483647 h 1607"/>
              <a:gd name="T8" fmla="*/ 2147483647 w 4351"/>
              <a:gd name="T9" fmla="*/ 2147483647 h 1607"/>
              <a:gd name="T10" fmla="*/ 2147483647 w 4351"/>
              <a:gd name="T11" fmla="*/ 2147483647 h 1607"/>
              <a:gd name="T12" fmla="*/ 2147483647 w 4351"/>
              <a:gd name="T13" fmla="*/ 2147483647 h 1607"/>
              <a:gd name="T14" fmla="*/ 2147483647 w 4351"/>
              <a:gd name="T15" fmla="*/ 2147483647 h 1607"/>
              <a:gd name="T16" fmla="*/ 2147483647 w 4351"/>
              <a:gd name="T17" fmla="*/ 2147483647 h 1607"/>
              <a:gd name="T18" fmla="*/ 2147483647 w 4351"/>
              <a:gd name="T19" fmla="*/ 2147483647 h 1607"/>
              <a:gd name="T20" fmla="*/ 2147483647 w 4351"/>
              <a:gd name="T21" fmla="*/ 2147483647 h 1607"/>
              <a:gd name="T22" fmla="*/ 2147483647 w 4351"/>
              <a:gd name="T23" fmla="*/ 2147483647 h 1607"/>
              <a:gd name="T24" fmla="*/ 2147483647 w 4351"/>
              <a:gd name="T25" fmla="*/ 2147483647 h 1607"/>
              <a:gd name="T26" fmla="*/ 2147483647 w 4351"/>
              <a:gd name="T27" fmla="*/ 2147483647 h 1607"/>
              <a:gd name="T28" fmla="*/ 2147483647 w 4351"/>
              <a:gd name="T29" fmla="*/ 2147483647 h 1607"/>
              <a:gd name="T30" fmla="*/ 2147483647 w 4351"/>
              <a:gd name="T31" fmla="*/ 2147483647 h 1607"/>
              <a:gd name="T32" fmla="*/ 2147483647 w 4351"/>
              <a:gd name="T33" fmla="*/ 2147483647 h 1607"/>
              <a:gd name="T34" fmla="*/ 2147483647 w 4351"/>
              <a:gd name="T35" fmla="*/ 2147483647 h 1607"/>
              <a:gd name="T36" fmla="*/ 2147483647 w 4351"/>
              <a:gd name="T37" fmla="*/ 2147483647 h 1607"/>
              <a:gd name="T38" fmla="*/ 2147483647 w 4351"/>
              <a:gd name="T39" fmla="*/ 2147483647 h 1607"/>
              <a:gd name="T40" fmla="*/ 2147483647 w 4351"/>
              <a:gd name="T41" fmla="*/ 2147483647 h 1607"/>
              <a:gd name="T42" fmla="*/ 2147483647 w 4351"/>
              <a:gd name="T43" fmla="*/ 2147483647 h 1607"/>
              <a:gd name="T44" fmla="*/ 2147483647 w 4351"/>
              <a:gd name="T45" fmla="*/ 2147483647 h 1607"/>
              <a:gd name="T46" fmla="*/ 2147483647 w 4351"/>
              <a:gd name="T47" fmla="*/ 2147483647 h 1607"/>
              <a:gd name="T48" fmla="*/ 2147483647 w 4351"/>
              <a:gd name="T49" fmla="*/ 2147483647 h 1607"/>
              <a:gd name="T50" fmla="*/ 2147483647 w 4351"/>
              <a:gd name="T51" fmla="*/ 2147483647 h 1607"/>
              <a:gd name="T52" fmla="*/ 2147483647 w 4351"/>
              <a:gd name="T53" fmla="*/ 2147483647 h 1607"/>
              <a:gd name="T54" fmla="*/ 2147483647 w 4351"/>
              <a:gd name="T55" fmla="*/ 2147483647 h 1607"/>
              <a:gd name="T56" fmla="*/ 2147483647 w 4351"/>
              <a:gd name="T57" fmla="*/ 2147483647 h 1607"/>
              <a:gd name="T58" fmla="*/ 2147483647 w 4351"/>
              <a:gd name="T59" fmla="*/ 2147483647 h 1607"/>
              <a:gd name="T60" fmla="*/ 2147483647 w 4351"/>
              <a:gd name="T61" fmla="*/ 0 h 1607"/>
              <a:gd name="T62" fmla="*/ 2147483647 w 4351"/>
              <a:gd name="T63" fmla="*/ 0 h 1607"/>
              <a:gd name="T64" fmla="*/ 2147483647 w 4351"/>
              <a:gd name="T65" fmla="*/ 0 h 1607"/>
              <a:gd name="T66" fmla="*/ 2147483647 w 4351"/>
              <a:gd name="T67" fmla="*/ 0 h 1607"/>
              <a:gd name="T68" fmla="*/ 2147483647 w 4351"/>
              <a:gd name="T69" fmla="*/ 0 h 1607"/>
              <a:gd name="T70" fmla="*/ 2147483647 w 4351"/>
              <a:gd name="T71" fmla="*/ 0 h 1607"/>
              <a:gd name="T72" fmla="*/ 2147483647 w 4351"/>
              <a:gd name="T73" fmla="*/ 0 h 1607"/>
              <a:gd name="T74" fmla="*/ 2147483647 w 4351"/>
              <a:gd name="T75" fmla="*/ 0 h 16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351"/>
              <a:gd name="T115" fmla="*/ 0 h 1607"/>
              <a:gd name="T116" fmla="*/ 4351 w 4351"/>
              <a:gd name="T117" fmla="*/ 1607 h 160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351" h="1607">
                <a:moveTo>
                  <a:pt x="0" y="1607"/>
                </a:moveTo>
                <a:lnTo>
                  <a:pt x="11" y="1597"/>
                </a:lnTo>
                <a:lnTo>
                  <a:pt x="31" y="1576"/>
                </a:lnTo>
                <a:lnTo>
                  <a:pt x="52" y="1555"/>
                </a:lnTo>
                <a:lnTo>
                  <a:pt x="52" y="1534"/>
                </a:lnTo>
                <a:lnTo>
                  <a:pt x="83" y="1503"/>
                </a:lnTo>
                <a:lnTo>
                  <a:pt x="103" y="1462"/>
                </a:lnTo>
                <a:lnTo>
                  <a:pt x="144" y="1420"/>
                </a:lnTo>
                <a:lnTo>
                  <a:pt x="185" y="1369"/>
                </a:lnTo>
                <a:lnTo>
                  <a:pt x="237" y="1317"/>
                </a:lnTo>
                <a:lnTo>
                  <a:pt x="299" y="1254"/>
                </a:lnTo>
                <a:lnTo>
                  <a:pt x="360" y="1192"/>
                </a:lnTo>
                <a:lnTo>
                  <a:pt x="443" y="1109"/>
                </a:lnTo>
                <a:lnTo>
                  <a:pt x="535" y="1037"/>
                </a:lnTo>
                <a:lnTo>
                  <a:pt x="638" y="964"/>
                </a:lnTo>
                <a:lnTo>
                  <a:pt x="741" y="892"/>
                </a:lnTo>
                <a:lnTo>
                  <a:pt x="864" y="809"/>
                </a:lnTo>
                <a:lnTo>
                  <a:pt x="998" y="736"/>
                </a:lnTo>
                <a:lnTo>
                  <a:pt x="1132" y="664"/>
                </a:lnTo>
                <a:lnTo>
                  <a:pt x="1265" y="591"/>
                </a:lnTo>
                <a:lnTo>
                  <a:pt x="1420" y="518"/>
                </a:lnTo>
                <a:lnTo>
                  <a:pt x="1564" y="446"/>
                </a:lnTo>
                <a:lnTo>
                  <a:pt x="1718" y="373"/>
                </a:lnTo>
                <a:lnTo>
                  <a:pt x="1872" y="301"/>
                </a:lnTo>
                <a:lnTo>
                  <a:pt x="2037" y="239"/>
                </a:lnTo>
                <a:lnTo>
                  <a:pt x="2201" y="176"/>
                </a:lnTo>
                <a:lnTo>
                  <a:pt x="2376" y="125"/>
                </a:lnTo>
                <a:lnTo>
                  <a:pt x="2551" y="73"/>
                </a:lnTo>
                <a:lnTo>
                  <a:pt x="2736" y="42"/>
                </a:lnTo>
                <a:lnTo>
                  <a:pt x="2921" y="21"/>
                </a:lnTo>
                <a:lnTo>
                  <a:pt x="3117" y="0"/>
                </a:lnTo>
                <a:lnTo>
                  <a:pt x="3323" y="0"/>
                </a:lnTo>
                <a:lnTo>
                  <a:pt x="3518" y="0"/>
                </a:lnTo>
                <a:lnTo>
                  <a:pt x="3724" y="0"/>
                </a:lnTo>
                <a:lnTo>
                  <a:pt x="3929" y="0"/>
                </a:lnTo>
                <a:lnTo>
                  <a:pt x="4125" y="0"/>
                </a:lnTo>
                <a:lnTo>
                  <a:pt x="4331" y="0"/>
                </a:lnTo>
                <a:lnTo>
                  <a:pt x="4351" y="0"/>
                </a:lnTo>
              </a:path>
            </a:pathLst>
          </a:custGeom>
          <a:noFill/>
          <a:ln w="25560">
            <a:solidFill>
              <a:srgbClr val="FF0000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3" name="Freeform 80"/>
          <p:cNvSpPr>
            <a:spLocks noChangeArrowheads="1"/>
          </p:cNvSpPr>
          <p:nvPr/>
        </p:nvSpPr>
        <p:spPr bwMode="auto">
          <a:xfrm>
            <a:off x="1404938" y="3505200"/>
            <a:ext cx="4538662" cy="2535238"/>
          </a:xfrm>
          <a:custGeom>
            <a:avLst/>
            <a:gdLst>
              <a:gd name="T0" fmla="*/ 2147483647 w 2859"/>
              <a:gd name="T1" fmla="*/ 2147483647 h 1597"/>
              <a:gd name="T2" fmla="*/ 2147483647 w 2859"/>
              <a:gd name="T3" fmla="*/ 2147483647 h 1597"/>
              <a:gd name="T4" fmla="*/ 2147483647 w 2859"/>
              <a:gd name="T5" fmla="*/ 2147483647 h 1597"/>
              <a:gd name="T6" fmla="*/ 2147483647 w 2859"/>
              <a:gd name="T7" fmla="*/ 2147483647 h 1597"/>
              <a:gd name="T8" fmla="*/ 2147483647 w 2859"/>
              <a:gd name="T9" fmla="*/ 2147483647 h 1597"/>
              <a:gd name="T10" fmla="*/ 2147483647 w 2859"/>
              <a:gd name="T11" fmla="*/ 2147483647 h 1597"/>
              <a:gd name="T12" fmla="*/ 2147483647 w 2859"/>
              <a:gd name="T13" fmla="*/ 2147483647 h 1597"/>
              <a:gd name="T14" fmla="*/ 2147483647 w 2859"/>
              <a:gd name="T15" fmla="*/ 2147483647 h 1597"/>
              <a:gd name="T16" fmla="*/ 2147483647 w 2859"/>
              <a:gd name="T17" fmla="*/ 2147483647 h 1597"/>
              <a:gd name="T18" fmla="*/ 2147483647 w 2859"/>
              <a:gd name="T19" fmla="*/ 2147483647 h 1597"/>
              <a:gd name="T20" fmla="*/ 2147483647 w 2859"/>
              <a:gd name="T21" fmla="*/ 2147483647 h 1597"/>
              <a:gd name="T22" fmla="*/ 2147483647 w 2859"/>
              <a:gd name="T23" fmla="*/ 2147483647 h 1597"/>
              <a:gd name="T24" fmla="*/ 2147483647 w 2859"/>
              <a:gd name="T25" fmla="*/ 2147483647 h 1597"/>
              <a:gd name="T26" fmla="*/ 2147483647 w 2859"/>
              <a:gd name="T27" fmla="*/ 2147483647 h 1597"/>
              <a:gd name="T28" fmla="*/ 2147483647 w 2859"/>
              <a:gd name="T29" fmla="*/ 2147483647 h 1597"/>
              <a:gd name="T30" fmla="*/ 2147483647 w 2859"/>
              <a:gd name="T31" fmla="*/ 2147483647 h 1597"/>
              <a:gd name="T32" fmla="*/ 2147483647 w 2859"/>
              <a:gd name="T33" fmla="*/ 2147483647 h 1597"/>
              <a:gd name="T34" fmla="*/ 2147483647 w 2859"/>
              <a:gd name="T35" fmla="*/ 2147483647 h 1597"/>
              <a:gd name="T36" fmla="*/ 2147483647 w 2859"/>
              <a:gd name="T37" fmla="*/ 2147483647 h 1597"/>
              <a:gd name="T38" fmla="*/ 2147483647 w 2859"/>
              <a:gd name="T39" fmla="*/ 2147483647 h 1597"/>
              <a:gd name="T40" fmla="*/ 2147483647 w 2859"/>
              <a:gd name="T41" fmla="*/ 2147483647 h 1597"/>
              <a:gd name="T42" fmla="*/ 2147483647 w 2859"/>
              <a:gd name="T43" fmla="*/ 2147483647 h 1597"/>
              <a:gd name="T44" fmla="*/ 2147483647 w 2859"/>
              <a:gd name="T45" fmla="*/ 2147483647 h 1597"/>
              <a:gd name="T46" fmla="*/ 2147483647 w 2859"/>
              <a:gd name="T47" fmla="*/ 2147483647 h 1597"/>
              <a:gd name="T48" fmla="*/ 2147483647 w 2859"/>
              <a:gd name="T49" fmla="*/ 2147483647 h 1597"/>
              <a:gd name="T50" fmla="*/ 2147483647 w 2859"/>
              <a:gd name="T51" fmla="*/ 2147483647 h 1597"/>
              <a:gd name="T52" fmla="*/ 2147483647 w 2859"/>
              <a:gd name="T53" fmla="*/ 2147483647 h 1597"/>
              <a:gd name="T54" fmla="*/ 2147483647 w 2859"/>
              <a:gd name="T55" fmla="*/ 2147483647 h 1597"/>
              <a:gd name="T56" fmla="*/ 2147483647 w 2859"/>
              <a:gd name="T57" fmla="*/ 2147483647 h 1597"/>
              <a:gd name="T58" fmla="*/ 2147483647 w 2859"/>
              <a:gd name="T59" fmla="*/ 2147483647 h 1597"/>
              <a:gd name="T60" fmla="*/ 2147483647 w 2859"/>
              <a:gd name="T61" fmla="*/ 2147483647 h 1597"/>
              <a:gd name="T62" fmla="*/ 2147483647 w 2859"/>
              <a:gd name="T63" fmla="*/ 2147483647 h 1597"/>
              <a:gd name="T64" fmla="*/ 2147483647 w 2859"/>
              <a:gd name="T65" fmla="*/ 2147483647 h 1597"/>
              <a:gd name="T66" fmla="*/ 2147483647 w 2859"/>
              <a:gd name="T67" fmla="*/ 2147483647 h 1597"/>
              <a:gd name="T68" fmla="*/ 2147483647 w 2859"/>
              <a:gd name="T69" fmla="*/ 2147483647 h 1597"/>
              <a:gd name="T70" fmla="*/ 2147483647 w 2859"/>
              <a:gd name="T71" fmla="*/ 2147483647 h 1597"/>
              <a:gd name="T72" fmla="*/ 2147483647 w 2859"/>
              <a:gd name="T73" fmla="*/ 2147483647 h 1597"/>
              <a:gd name="T74" fmla="*/ 2147483647 w 2859"/>
              <a:gd name="T75" fmla="*/ 2147483647 h 1597"/>
              <a:gd name="T76" fmla="*/ 2147483647 w 2859"/>
              <a:gd name="T77" fmla="*/ 0 h 1597"/>
              <a:gd name="T78" fmla="*/ 2147483647 w 2859"/>
              <a:gd name="T79" fmla="*/ 0 h 1597"/>
              <a:gd name="T80" fmla="*/ 2147483647 w 2859"/>
              <a:gd name="T81" fmla="*/ 0 h 1597"/>
              <a:gd name="T82" fmla="*/ 2147483647 w 2859"/>
              <a:gd name="T83" fmla="*/ 0 h 159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59"/>
              <a:gd name="T127" fmla="*/ 0 h 1597"/>
              <a:gd name="T128" fmla="*/ 2859 w 2859"/>
              <a:gd name="T129" fmla="*/ 1597 h 159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59" h="1597">
                <a:moveTo>
                  <a:pt x="0" y="1597"/>
                </a:moveTo>
                <a:lnTo>
                  <a:pt x="0" y="1586"/>
                </a:lnTo>
                <a:lnTo>
                  <a:pt x="20" y="1565"/>
                </a:lnTo>
                <a:lnTo>
                  <a:pt x="20" y="1555"/>
                </a:lnTo>
                <a:lnTo>
                  <a:pt x="30" y="1555"/>
                </a:lnTo>
                <a:lnTo>
                  <a:pt x="20" y="1545"/>
                </a:lnTo>
                <a:lnTo>
                  <a:pt x="30" y="1534"/>
                </a:lnTo>
                <a:lnTo>
                  <a:pt x="41" y="1534"/>
                </a:lnTo>
                <a:lnTo>
                  <a:pt x="61" y="1514"/>
                </a:lnTo>
                <a:lnTo>
                  <a:pt x="61" y="1503"/>
                </a:lnTo>
                <a:lnTo>
                  <a:pt x="72" y="1493"/>
                </a:lnTo>
                <a:lnTo>
                  <a:pt x="82" y="1483"/>
                </a:lnTo>
                <a:lnTo>
                  <a:pt x="92" y="1472"/>
                </a:lnTo>
                <a:lnTo>
                  <a:pt x="92" y="1462"/>
                </a:lnTo>
                <a:lnTo>
                  <a:pt x="102" y="1451"/>
                </a:lnTo>
                <a:lnTo>
                  <a:pt x="102" y="1441"/>
                </a:lnTo>
                <a:lnTo>
                  <a:pt x="123" y="1441"/>
                </a:lnTo>
                <a:lnTo>
                  <a:pt x="123" y="1431"/>
                </a:lnTo>
                <a:lnTo>
                  <a:pt x="133" y="1420"/>
                </a:lnTo>
                <a:lnTo>
                  <a:pt x="133" y="1410"/>
                </a:lnTo>
                <a:lnTo>
                  <a:pt x="144" y="1400"/>
                </a:lnTo>
                <a:lnTo>
                  <a:pt x="154" y="1389"/>
                </a:lnTo>
                <a:lnTo>
                  <a:pt x="164" y="1379"/>
                </a:lnTo>
                <a:lnTo>
                  <a:pt x="174" y="1369"/>
                </a:lnTo>
                <a:lnTo>
                  <a:pt x="185" y="1358"/>
                </a:lnTo>
                <a:lnTo>
                  <a:pt x="185" y="1348"/>
                </a:lnTo>
                <a:lnTo>
                  <a:pt x="205" y="1337"/>
                </a:lnTo>
                <a:lnTo>
                  <a:pt x="216" y="1327"/>
                </a:lnTo>
                <a:lnTo>
                  <a:pt x="216" y="1317"/>
                </a:lnTo>
                <a:lnTo>
                  <a:pt x="226" y="1306"/>
                </a:lnTo>
                <a:lnTo>
                  <a:pt x="236" y="1286"/>
                </a:lnTo>
                <a:lnTo>
                  <a:pt x="257" y="1275"/>
                </a:lnTo>
                <a:lnTo>
                  <a:pt x="267" y="1265"/>
                </a:lnTo>
                <a:lnTo>
                  <a:pt x="277" y="1254"/>
                </a:lnTo>
                <a:lnTo>
                  <a:pt x="288" y="1234"/>
                </a:lnTo>
                <a:lnTo>
                  <a:pt x="298" y="1223"/>
                </a:lnTo>
                <a:lnTo>
                  <a:pt x="318" y="1213"/>
                </a:lnTo>
                <a:lnTo>
                  <a:pt x="329" y="1192"/>
                </a:lnTo>
                <a:lnTo>
                  <a:pt x="339" y="1182"/>
                </a:lnTo>
                <a:lnTo>
                  <a:pt x="349" y="1161"/>
                </a:lnTo>
                <a:lnTo>
                  <a:pt x="370" y="1151"/>
                </a:lnTo>
                <a:lnTo>
                  <a:pt x="380" y="1130"/>
                </a:lnTo>
                <a:lnTo>
                  <a:pt x="401" y="1120"/>
                </a:lnTo>
                <a:lnTo>
                  <a:pt x="411" y="1099"/>
                </a:lnTo>
                <a:lnTo>
                  <a:pt x="432" y="1089"/>
                </a:lnTo>
                <a:lnTo>
                  <a:pt x="442" y="1068"/>
                </a:lnTo>
                <a:lnTo>
                  <a:pt x="462" y="1058"/>
                </a:lnTo>
                <a:lnTo>
                  <a:pt x="473" y="1037"/>
                </a:lnTo>
                <a:lnTo>
                  <a:pt x="493" y="1026"/>
                </a:lnTo>
                <a:lnTo>
                  <a:pt x="514" y="1006"/>
                </a:lnTo>
                <a:lnTo>
                  <a:pt x="534" y="985"/>
                </a:lnTo>
                <a:lnTo>
                  <a:pt x="545" y="964"/>
                </a:lnTo>
                <a:lnTo>
                  <a:pt x="565" y="954"/>
                </a:lnTo>
                <a:lnTo>
                  <a:pt x="586" y="933"/>
                </a:lnTo>
                <a:lnTo>
                  <a:pt x="606" y="912"/>
                </a:lnTo>
                <a:lnTo>
                  <a:pt x="617" y="892"/>
                </a:lnTo>
                <a:lnTo>
                  <a:pt x="637" y="881"/>
                </a:lnTo>
                <a:lnTo>
                  <a:pt x="658" y="861"/>
                </a:lnTo>
                <a:lnTo>
                  <a:pt x="678" y="840"/>
                </a:lnTo>
                <a:lnTo>
                  <a:pt x="699" y="819"/>
                </a:lnTo>
                <a:lnTo>
                  <a:pt x="720" y="809"/>
                </a:lnTo>
                <a:lnTo>
                  <a:pt x="740" y="788"/>
                </a:lnTo>
                <a:lnTo>
                  <a:pt x="771" y="767"/>
                </a:lnTo>
                <a:lnTo>
                  <a:pt x="792" y="747"/>
                </a:lnTo>
                <a:lnTo>
                  <a:pt x="812" y="726"/>
                </a:lnTo>
                <a:lnTo>
                  <a:pt x="833" y="705"/>
                </a:lnTo>
                <a:lnTo>
                  <a:pt x="853" y="684"/>
                </a:lnTo>
                <a:lnTo>
                  <a:pt x="874" y="664"/>
                </a:lnTo>
                <a:lnTo>
                  <a:pt x="905" y="643"/>
                </a:lnTo>
                <a:lnTo>
                  <a:pt x="925" y="622"/>
                </a:lnTo>
                <a:lnTo>
                  <a:pt x="946" y="601"/>
                </a:lnTo>
                <a:lnTo>
                  <a:pt x="966" y="581"/>
                </a:lnTo>
                <a:lnTo>
                  <a:pt x="997" y="560"/>
                </a:lnTo>
                <a:lnTo>
                  <a:pt x="1018" y="539"/>
                </a:lnTo>
                <a:lnTo>
                  <a:pt x="1049" y="529"/>
                </a:lnTo>
                <a:lnTo>
                  <a:pt x="1069" y="508"/>
                </a:lnTo>
                <a:lnTo>
                  <a:pt x="1100" y="487"/>
                </a:lnTo>
                <a:lnTo>
                  <a:pt x="1121" y="467"/>
                </a:lnTo>
                <a:lnTo>
                  <a:pt x="1141" y="446"/>
                </a:lnTo>
                <a:lnTo>
                  <a:pt x="1172" y="425"/>
                </a:lnTo>
                <a:lnTo>
                  <a:pt x="1203" y="404"/>
                </a:lnTo>
                <a:lnTo>
                  <a:pt x="1224" y="384"/>
                </a:lnTo>
                <a:lnTo>
                  <a:pt x="1254" y="363"/>
                </a:lnTo>
                <a:lnTo>
                  <a:pt x="1285" y="342"/>
                </a:lnTo>
                <a:lnTo>
                  <a:pt x="1306" y="321"/>
                </a:lnTo>
                <a:lnTo>
                  <a:pt x="1337" y="311"/>
                </a:lnTo>
                <a:lnTo>
                  <a:pt x="1368" y="290"/>
                </a:lnTo>
                <a:lnTo>
                  <a:pt x="1398" y="270"/>
                </a:lnTo>
                <a:lnTo>
                  <a:pt x="1419" y="249"/>
                </a:lnTo>
                <a:lnTo>
                  <a:pt x="1450" y="239"/>
                </a:lnTo>
                <a:lnTo>
                  <a:pt x="1481" y="218"/>
                </a:lnTo>
                <a:lnTo>
                  <a:pt x="1512" y="197"/>
                </a:lnTo>
                <a:lnTo>
                  <a:pt x="1542" y="187"/>
                </a:lnTo>
                <a:lnTo>
                  <a:pt x="1573" y="166"/>
                </a:lnTo>
                <a:lnTo>
                  <a:pt x="1614" y="156"/>
                </a:lnTo>
                <a:lnTo>
                  <a:pt x="1645" y="145"/>
                </a:lnTo>
                <a:lnTo>
                  <a:pt x="1676" y="125"/>
                </a:lnTo>
                <a:lnTo>
                  <a:pt x="1707" y="114"/>
                </a:lnTo>
                <a:lnTo>
                  <a:pt x="1738" y="104"/>
                </a:lnTo>
                <a:lnTo>
                  <a:pt x="1779" y="93"/>
                </a:lnTo>
                <a:lnTo>
                  <a:pt x="1810" y="83"/>
                </a:lnTo>
                <a:lnTo>
                  <a:pt x="1851" y="73"/>
                </a:lnTo>
                <a:lnTo>
                  <a:pt x="1882" y="62"/>
                </a:lnTo>
                <a:lnTo>
                  <a:pt x="1923" y="52"/>
                </a:lnTo>
                <a:lnTo>
                  <a:pt x="1954" y="52"/>
                </a:lnTo>
                <a:lnTo>
                  <a:pt x="1995" y="42"/>
                </a:lnTo>
                <a:lnTo>
                  <a:pt x="2026" y="31"/>
                </a:lnTo>
                <a:lnTo>
                  <a:pt x="2067" y="31"/>
                </a:lnTo>
                <a:lnTo>
                  <a:pt x="2108" y="21"/>
                </a:lnTo>
                <a:lnTo>
                  <a:pt x="2139" y="21"/>
                </a:lnTo>
                <a:lnTo>
                  <a:pt x="2180" y="21"/>
                </a:lnTo>
                <a:lnTo>
                  <a:pt x="2221" y="10"/>
                </a:lnTo>
                <a:lnTo>
                  <a:pt x="2262" y="10"/>
                </a:lnTo>
                <a:lnTo>
                  <a:pt x="2293" y="10"/>
                </a:lnTo>
                <a:lnTo>
                  <a:pt x="2334" y="10"/>
                </a:lnTo>
                <a:lnTo>
                  <a:pt x="2376" y="0"/>
                </a:lnTo>
                <a:lnTo>
                  <a:pt x="2417" y="0"/>
                </a:lnTo>
                <a:lnTo>
                  <a:pt x="2458" y="0"/>
                </a:lnTo>
                <a:lnTo>
                  <a:pt x="2499" y="0"/>
                </a:lnTo>
                <a:lnTo>
                  <a:pt x="2540" y="0"/>
                </a:lnTo>
                <a:lnTo>
                  <a:pt x="2581" y="0"/>
                </a:lnTo>
                <a:lnTo>
                  <a:pt x="2612" y="0"/>
                </a:lnTo>
                <a:lnTo>
                  <a:pt x="2653" y="0"/>
                </a:lnTo>
                <a:lnTo>
                  <a:pt x="2694" y="0"/>
                </a:lnTo>
                <a:lnTo>
                  <a:pt x="2736" y="0"/>
                </a:lnTo>
                <a:lnTo>
                  <a:pt x="2777" y="0"/>
                </a:lnTo>
                <a:lnTo>
                  <a:pt x="2818" y="0"/>
                </a:lnTo>
                <a:lnTo>
                  <a:pt x="2859" y="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4" name="Freeform 81"/>
          <p:cNvSpPr>
            <a:spLocks noChangeArrowheads="1"/>
          </p:cNvSpPr>
          <p:nvPr/>
        </p:nvSpPr>
        <p:spPr bwMode="auto">
          <a:xfrm>
            <a:off x="5943600" y="3505200"/>
            <a:ext cx="2351088" cy="1588"/>
          </a:xfrm>
          <a:custGeom>
            <a:avLst/>
            <a:gdLst>
              <a:gd name="T0" fmla="*/ 0 w 1481"/>
              <a:gd name="T1" fmla="*/ 0 h 1588"/>
              <a:gd name="T2" fmla="*/ 2147483647 w 1481"/>
              <a:gd name="T3" fmla="*/ 0 h 1588"/>
              <a:gd name="T4" fmla="*/ 2147483647 w 1481"/>
              <a:gd name="T5" fmla="*/ 0 h 1588"/>
              <a:gd name="T6" fmla="*/ 2147483647 w 1481"/>
              <a:gd name="T7" fmla="*/ 0 h 1588"/>
              <a:gd name="T8" fmla="*/ 2147483647 w 1481"/>
              <a:gd name="T9" fmla="*/ 0 h 1588"/>
              <a:gd name="T10" fmla="*/ 2147483647 w 1481"/>
              <a:gd name="T11" fmla="*/ 0 h 1588"/>
              <a:gd name="T12" fmla="*/ 2147483647 w 1481"/>
              <a:gd name="T13" fmla="*/ 0 h 1588"/>
              <a:gd name="T14" fmla="*/ 2147483647 w 1481"/>
              <a:gd name="T15" fmla="*/ 0 h 1588"/>
              <a:gd name="T16" fmla="*/ 2147483647 w 1481"/>
              <a:gd name="T17" fmla="*/ 0 h 1588"/>
              <a:gd name="T18" fmla="*/ 2147483647 w 1481"/>
              <a:gd name="T19" fmla="*/ 0 h 1588"/>
              <a:gd name="T20" fmla="*/ 2147483647 w 1481"/>
              <a:gd name="T21" fmla="*/ 0 h 1588"/>
              <a:gd name="T22" fmla="*/ 2147483647 w 1481"/>
              <a:gd name="T23" fmla="*/ 0 h 1588"/>
              <a:gd name="T24" fmla="*/ 2147483647 w 1481"/>
              <a:gd name="T25" fmla="*/ 0 h 1588"/>
              <a:gd name="T26" fmla="*/ 2147483647 w 1481"/>
              <a:gd name="T27" fmla="*/ 0 h 1588"/>
              <a:gd name="T28" fmla="*/ 2147483647 w 1481"/>
              <a:gd name="T29" fmla="*/ 0 h 1588"/>
              <a:gd name="T30" fmla="*/ 2147483647 w 1481"/>
              <a:gd name="T31" fmla="*/ 0 h 1588"/>
              <a:gd name="T32" fmla="*/ 2147483647 w 1481"/>
              <a:gd name="T33" fmla="*/ 0 h 1588"/>
              <a:gd name="T34" fmla="*/ 2147483647 w 1481"/>
              <a:gd name="T35" fmla="*/ 0 h 1588"/>
              <a:gd name="T36" fmla="*/ 2147483647 w 1481"/>
              <a:gd name="T37" fmla="*/ 0 h 1588"/>
              <a:gd name="T38" fmla="*/ 2147483647 w 1481"/>
              <a:gd name="T39" fmla="*/ 0 h 1588"/>
              <a:gd name="T40" fmla="*/ 2147483647 w 1481"/>
              <a:gd name="T41" fmla="*/ 0 h 1588"/>
              <a:gd name="T42" fmla="*/ 2147483647 w 1481"/>
              <a:gd name="T43" fmla="*/ 0 h 1588"/>
              <a:gd name="T44" fmla="*/ 2147483647 w 1481"/>
              <a:gd name="T45" fmla="*/ 0 h 1588"/>
              <a:gd name="T46" fmla="*/ 2147483647 w 1481"/>
              <a:gd name="T47" fmla="*/ 0 h 1588"/>
              <a:gd name="T48" fmla="*/ 2147483647 w 1481"/>
              <a:gd name="T49" fmla="*/ 0 h 1588"/>
              <a:gd name="T50" fmla="*/ 2147483647 w 1481"/>
              <a:gd name="T51" fmla="*/ 0 h 1588"/>
              <a:gd name="T52" fmla="*/ 2147483647 w 1481"/>
              <a:gd name="T53" fmla="*/ 0 h 1588"/>
              <a:gd name="T54" fmla="*/ 2147483647 w 1481"/>
              <a:gd name="T55" fmla="*/ 0 h 1588"/>
              <a:gd name="T56" fmla="*/ 2147483647 w 1481"/>
              <a:gd name="T57" fmla="*/ 0 h 1588"/>
              <a:gd name="T58" fmla="*/ 2147483647 w 1481"/>
              <a:gd name="T59" fmla="*/ 0 h 1588"/>
              <a:gd name="T60" fmla="*/ 2147483647 w 1481"/>
              <a:gd name="T61" fmla="*/ 0 h 1588"/>
              <a:gd name="T62" fmla="*/ 2147483647 w 1481"/>
              <a:gd name="T63" fmla="*/ 0 h 1588"/>
              <a:gd name="T64" fmla="*/ 2147483647 w 1481"/>
              <a:gd name="T65" fmla="*/ 0 h 1588"/>
              <a:gd name="T66" fmla="*/ 2147483647 w 1481"/>
              <a:gd name="T67" fmla="*/ 0 h 1588"/>
              <a:gd name="T68" fmla="*/ 2147483647 w 1481"/>
              <a:gd name="T69" fmla="*/ 0 h 1588"/>
              <a:gd name="T70" fmla="*/ 2147483647 w 1481"/>
              <a:gd name="T71" fmla="*/ 0 h 1588"/>
              <a:gd name="T72" fmla="*/ 2147483647 w 1481"/>
              <a:gd name="T73" fmla="*/ 0 h 1588"/>
              <a:gd name="T74" fmla="*/ 2147483647 w 1481"/>
              <a:gd name="T75" fmla="*/ 0 h 15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481"/>
              <a:gd name="T115" fmla="*/ 0 h 1588"/>
              <a:gd name="T116" fmla="*/ 1481 w 1481"/>
              <a:gd name="T117" fmla="*/ 1588 h 158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481" h="1588">
                <a:moveTo>
                  <a:pt x="0" y="0"/>
                </a:moveTo>
                <a:lnTo>
                  <a:pt x="41" y="0"/>
                </a:lnTo>
                <a:lnTo>
                  <a:pt x="82" y="0"/>
                </a:lnTo>
                <a:lnTo>
                  <a:pt x="123" y="0"/>
                </a:lnTo>
                <a:lnTo>
                  <a:pt x="165" y="0"/>
                </a:lnTo>
                <a:lnTo>
                  <a:pt x="206" y="0"/>
                </a:lnTo>
                <a:lnTo>
                  <a:pt x="247" y="0"/>
                </a:lnTo>
                <a:lnTo>
                  <a:pt x="288" y="0"/>
                </a:lnTo>
                <a:lnTo>
                  <a:pt x="329" y="0"/>
                </a:lnTo>
                <a:lnTo>
                  <a:pt x="370" y="0"/>
                </a:lnTo>
                <a:lnTo>
                  <a:pt x="411" y="0"/>
                </a:lnTo>
                <a:lnTo>
                  <a:pt x="442" y="0"/>
                </a:lnTo>
                <a:lnTo>
                  <a:pt x="483" y="0"/>
                </a:lnTo>
                <a:lnTo>
                  <a:pt x="525" y="0"/>
                </a:lnTo>
                <a:lnTo>
                  <a:pt x="566" y="0"/>
                </a:lnTo>
                <a:lnTo>
                  <a:pt x="607" y="0"/>
                </a:lnTo>
                <a:lnTo>
                  <a:pt x="648" y="0"/>
                </a:lnTo>
                <a:lnTo>
                  <a:pt x="689" y="0"/>
                </a:lnTo>
                <a:lnTo>
                  <a:pt x="730" y="0"/>
                </a:lnTo>
                <a:lnTo>
                  <a:pt x="771" y="0"/>
                </a:lnTo>
                <a:lnTo>
                  <a:pt x="813" y="0"/>
                </a:lnTo>
                <a:lnTo>
                  <a:pt x="854" y="0"/>
                </a:lnTo>
                <a:lnTo>
                  <a:pt x="895" y="0"/>
                </a:lnTo>
                <a:lnTo>
                  <a:pt x="936" y="0"/>
                </a:lnTo>
                <a:lnTo>
                  <a:pt x="977" y="0"/>
                </a:lnTo>
                <a:lnTo>
                  <a:pt x="1018" y="0"/>
                </a:lnTo>
                <a:lnTo>
                  <a:pt x="1059" y="0"/>
                </a:lnTo>
                <a:lnTo>
                  <a:pt x="1101" y="0"/>
                </a:lnTo>
                <a:lnTo>
                  <a:pt x="1142" y="0"/>
                </a:lnTo>
                <a:lnTo>
                  <a:pt x="1173" y="0"/>
                </a:lnTo>
                <a:lnTo>
                  <a:pt x="1214" y="0"/>
                </a:lnTo>
                <a:lnTo>
                  <a:pt x="1255" y="0"/>
                </a:lnTo>
                <a:lnTo>
                  <a:pt x="1296" y="0"/>
                </a:lnTo>
                <a:lnTo>
                  <a:pt x="1337" y="0"/>
                </a:lnTo>
                <a:lnTo>
                  <a:pt x="1378" y="0"/>
                </a:lnTo>
                <a:lnTo>
                  <a:pt x="1419" y="0"/>
                </a:lnTo>
                <a:lnTo>
                  <a:pt x="1461" y="0"/>
                </a:lnTo>
                <a:lnTo>
                  <a:pt x="1481" y="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5" name="Freeform 82"/>
          <p:cNvSpPr>
            <a:spLocks noChangeArrowheads="1"/>
          </p:cNvSpPr>
          <p:nvPr/>
        </p:nvSpPr>
        <p:spPr bwMode="auto">
          <a:xfrm>
            <a:off x="1371600" y="2419350"/>
            <a:ext cx="4098925" cy="3636963"/>
          </a:xfrm>
          <a:custGeom>
            <a:avLst/>
            <a:gdLst>
              <a:gd name="T0" fmla="*/ 2147483647 w 2582"/>
              <a:gd name="T1" fmla="*/ 2147483647 h 2291"/>
              <a:gd name="T2" fmla="*/ 2147483647 w 2582"/>
              <a:gd name="T3" fmla="*/ 2147483647 h 2291"/>
              <a:gd name="T4" fmla="*/ 2147483647 w 2582"/>
              <a:gd name="T5" fmla="*/ 2147483647 h 2291"/>
              <a:gd name="T6" fmla="*/ 2147483647 w 2582"/>
              <a:gd name="T7" fmla="*/ 2147483647 h 2291"/>
              <a:gd name="T8" fmla="*/ 2147483647 w 2582"/>
              <a:gd name="T9" fmla="*/ 2147483647 h 2291"/>
              <a:gd name="T10" fmla="*/ 2147483647 w 2582"/>
              <a:gd name="T11" fmla="*/ 2147483647 h 2291"/>
              <a:gd name="T12" fmla="*/ 2147483647 w 2582"/>
              <a:gd name="T13" fmla="*/ 2147483647 h 2291"/>
              <a:gd name="T14" fmla="*/ 2147483647 w 2582"/>
              <a:gd name="T15" fmla="*/ 2147483647 h 2291"/>
              <a:gd name="T16" fmla="*/ 2147483647 w 2582"/>
              <a:gd name="T17" fmla="*/ 2147483647 h 2291"/>
              <a:gd name="T18" fmla="*/ 2147483647 w 2582"/>
              <a:gd name="T19" fmla="*/ 2147483647 h 2291"/>
              <a:gd name="T20" fmla="*/ 2147483647 w 2582"/>
              <a:gd name="T21" fmla="*/ 2147483647 h 2291"/>
              <a:gd name="T22" fmla="*/ 2147483647 w 2582"/>
              <a:gd name="T23" fmla="*/ 2147483647 h 2291"/>
              <a:gd name="T24" fmla="*/ 2147483647 w 2582"/>
              <a:gd name="T25" fmla="*/ 2147483647 h 2291"/>
              <a:gd name="T26" fmla="*/ 2147483647 w 2582"/>
              <a:gd name="T27" fmla="*/ 2147483647 h 2291"/>
              <a:gd name="T28" fmla="*/ 2147483647 w 2582"/>
              <a:gd name="T29" fmla="*/ 2147483647 h 2291"/>
              <a:gd name="T30" fmla="*/ 2147483647 w 2582"/>
              <a:gd name="T31" fmla="*/ 2147483647 h 2291"/>
              <a:gd name="T32" fmla="*/ 2147483647 w 2582"/>
              <a:gd name="T33" fmla="*/ 2147483647 h 2291"/>
              <a:gd name="T34" fmla="*/ 2147483647 w 2582"/>
              <a:gd name="T35" fmla="*/ 2147483647 h 2291"/>
              <a:gd name="T36" fmla="*/ 2147483647 w 2582"/>
              <a:gd name="T37" fmla="*/ 2147483647 h 2291"/>
              <a:gd name="T38" fmla="*/ 2147483647 w 2582"/>
              <a:gd name="T39" fmla="*/ 2147483647 h 2291"/>
              <a:gd name="T40" fmla="*/ 2147483647 w 2582"/>
              <a:gd name="T41" fmla="*/ 2147483647 h 2291"/>
              <a:gd name="T42" fmla="*/ 2147483647 w 2582"/>
              <a:gd name="T43" fmla="*/ 2147483647 h 2291"/>
              <a:gd name="T44" fmla="*/ 2147483647 w 2582"/>
              <a:gd name="T45" fmla="*/ 2147483647 h 2291"/>
              <a:gd name="T46" fmla="*/ 2147483647 w 2582"/>
              <a:gd name="T47" fmla="*/ 2147483647 h 2291"/>
              <a:gd name="T48" fmla="*/ 2147483647 w 2582"/>
              <a:gd name="T49" fmla="*/ 2147483647 h 2291"/>
              <a:gd name="T50" fmla="*/ 2147483647 w 2582"/>
              <a:gd name="T51" fmla="*/ 2147483647 h 2291"/>
              <a:gd name="T52" fmla="*/ 2147483647 w 2582"/>
              <a:gd name="T53" fmla="*/ 2147483647 h 2291"/>
              <a:gd name="T54" fmla="*/ 2147483647 w 2582"/>
              <a:gd name="T55" fmla="*/ 2147483647 h 2291"/>
              <a:gd name="T56" fmla="*/ 2147483647 w 2582"/>
              <a:gd name="T57" fmla="*/ 2147483647 h 2291"/>
              <a:gd name="T58" fmla="*/ 2147483647 w 2582"/>
              <a:gd name="T59" fmla="*/ 2147483647 h 2291"/>
              <a:gd name="T60" fmla="*/ 2147483647 w 2582"/>
              <a:gd name="T61" fmla="*/ 2147483647 h 2291"/>
              <a:gd name="T62" fmla="*/ 2147483647 w 2582"/>
              <a:gd name="T63" fmla="*/ 2147483647 h 2291"/>
              <a:gd name="T64" fmla="*/ 2147483647 w 2582"/>
              <a:gd name="T65" fmla="*/ 2147483647 h 2291"/>
              <a:gd name="T66" fmla="*/ 2147483647 w 2582"/>
              <a:gd name="T67" fmla="*/ 2147483647 h 2291"/>
              <a:gd name="T68" fmla="*/ 2147483647 w 2582"/>
              <a:gd name="T69" fmla="*/ 2147483647 h 2291"/>
              <a:gd name="T70" fmla="*/ 2147483647 w 2582"/>
              <a:gd name="T71" fmla="*/ 2147483647 h 2291"/>
              <a:gd name="T72" fmla="*/ 2147483647 w 2582"/>
              <a:gd name="T73" fmla="*/ 2147483647 h 2291"/>
              <a:gd name="T74" fmla="*/ 2147483647 w 2582"/>
              <a:gd name="T75" fmla="*/ 2147483647 h 2291"/>
              <a:gd name="T76" fmla="*/ 2147483647 w 2582"/>
              <a:gd name="T77" fmla="*/ 2147483647 h 2291"/>
              <a:gd name="T78" fmla="*/ 2147483647 w 2582"/>
              <a:gd name="T79" fmla="*/ 2147483647 h 2291"/>
              <a:gd name="T80" fmla="*/ 2147483647 w 2582"/>
              <a:gd name="T81" fmla="*/ 2147483647 h 2291"/>
              <a:gd name="T82" fmla="*/ 2147483647 w 2582"/>
              <a:gd name="T83" fmla="*/ 2147483647 h 22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82"/>
              <a:gd name="T127" fmla="*/ 0 h 2291"/>
              <a:gd name="T128" fmla="*/ 2582 w 2582"/>
              <a:gd name="T129" fmla="*/ 2291 h 229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82" h="2291">
                <a:moveTo>
                  <a:pt x="0" y="2291"/>
                </a:moveTo>
                <a:lnTo>
                  <a:pt x="10" y="2281"/>
                </a:lnTo>
                <a:lnTo>
                  <a:pt x="21" y="2281"/>
                </a:lnTo>
                <a:lnTo>
                  <a:pt x="10" y="2270"/>
                </a:lnTo>
                <a:lnTo>
                  <a:pt x="21" y="2270"/>
                </a:lnTo>
                <a:lnTo>
                  <a:pt x="31" y="2260"/>
                </a:lnTo>
                <a:lnTo>
                  <a:pt x="41" y="2249"/>
                </a:lnTo>
                <a:lnTo>
                  <a:pt x="41" y="2239"/>
                </a:lnTo>
                <a:lnTo>
                  <a:pt x="51" y="2229"/>
                </a:lnTo>
                <a:lnTo>
                  <a:pt x="72" y="2208"/>
                </a:lnTo>
                <a:lnTo>
                  <a:pt x="72" y="2198"/>
                </a:lnTo>
                <a:lnTo>
                  <a:pt x="82" y="2187"/>
                </a:lnTo>
                <a:lnTo>
                  <a:pt x="93" y="2177"/>
                </a:lnTo>
                <a:lnTo>
                  <a:pt x="103" y="2167"/>
                </a:lnTo>
                <a:lnTo>
                  <a:pt x="113" y="2156"/>
                </a:lnTo>
                <a:lnTo>
                  <a:pt x="134" y="2135"/>
                </a:lnTo>
                <a:lnTo>
                  <a:pt x="134" y="2125"/>
                </a:lnTo>
                <a:lnTo>
                  <a:pt x="144" y="2115"/>
                </a:lnTo>
                <a:lnTo>
                  <a:pt x="154" y="2104"/>
                </a:lnTo>
                <a:lnTo>
                  <a:pt x="165" y="2094"/>
                </a:lnTo>
                <a:lnTo>
                  <a:pt x="165" y="2084"/>
                </a:lnTo>
                <a:lnTo>
                  <a:pt x="175" y="2073"/>
                </a:lnTo>
                <a:lnTo>
                  <a:pt x="185" y="2063"/>
                </a:lnTo>
                <a:lnTo>
                  <a:pt x="195" y="2053"/>
                </a:lnTo>
                <a:lnTo>
                  <a:pt x="206" y="2042"/>
                </a:lnTo>
                <a:lnTo>
                  <a:pt x="206" y="2032"/>
                </a:lnTo>
                <a:lnTo>
                  <a:pt x="216" y="2021"/>
                </a:lnTo>
                <a:lnTo>
                  <a:pt x="237" y="2011"/>
                </a:lnTo>
                <a:lnTo>
                  <a:pt x="237" y="2001"/>
                </a:lnTo>
                <a:lnTo>
                  <a:pt x="247" y="1990"/>
                </a:lnTo>
                <a:lnTo>
                  <a:pt x="257" y="1970"/>
                </a:lnTo>
                <a:lnTo>
                  <a:pt x="267" y="1959"/>
                </a:lnTo>
                <a:lnTo>
                  <a:pt x="278" y="1949"/>
                </a:lnTo>
                <a:lnTo>
                  <a:pt x="298" y="1938"/>
                </a:lnTo>
                <a:lnTo>
                  <a:pt x="309" y="1918"/>
                </a:lnTo>
                <a:lnTo>
                  <a:pt x="319" y="1907"/>
                </a:lnTo>
                <a:lnTo>
                  <a:pt x="329" y="1897"/>
                </a:lnTo>
                <a:lnTo>
                  <a:pt x="339" y="1876"/>
                </a:lnTo>
                <a:lnTo>
                  <a:pt x="360" y="1866"/>
                </a:lnTo>
                <a:lnTo>
                  <a:pt x="370" y="1845"/>
                </a:lnTo>
                <a:lnTo>
                  <a:pt x="381" y="1835"/>
                </a:lnTo>
                <a:lnTo>
                  <a:pt x="401" y="1814"/>
                </a:lnTo>
                <a:lnTo>
                  <a:pt x="411" y="1804"/>
                </a:lnTo>
                <a:lnTo>
                  <a:pt x="432" y="1783"/>
                </a:lnTo>
                <a:lnTo>
                  <a:pt x="442" y="1773"/>
                </a:lnTo>
                <a:lnTo>
                  <a:pt x="463" y="1752"/>
                </a:lnTo>
                <a:lnTo>
                  <a:pt x="473" y="1731"/>
                </a:lnTo>
                <a:lnTo>
                  <a:pt x="494" y="1721"/>
                </a:lnTo>
                <a:lnTo>
                  <a:pt x="514" y="1700"/>
                </a:lnTo>
                <a:lnTo>
                  <a:pt x="525" y="1679"/>
                </a:lnTo>
                <a:lnTo>
                  <a:pt x="545" y="1669"/>
                </a:lnTo>
                <a:lnTo>
                  <a:pt x="566" y="1648"/>
                </a:lnTo>
                <a:lnTo>
                  <a:pt x="576" y="1627"/>
                </a:lnTo>
                <a:lnTo>
                  <a:pt x="597" y="1607"/>
                </a:lnTo>
                <a:lnTo>
                  <a:pt x="617" y="1596"/>
                </a:lnTo>
                <a:lnTo>
                  <a:pt x="638" y="1576"/>
                </a:lnTo>
                <a:lnTo>
                  <a:pt x="658" y="1555"/>
                </a:lnTo>
                <a:lnTo>
                  <a:pt x="679" y="1534"/>
                </a:lnTo>
                <a:lnTo>
                  <a:pt x="689" y="1513"/>
                </a:lnTo>
                <a:lnTo>
                  <a:pt x="720" y="1493"/>
                </a:lnTo>
                <a:lnTo>
                  <a:pt x="730" y="1482"/>
                </a:lnTo>
                <a:lnTo>
                  <a:pt x="751" y="1462"/>
                </a:lnTo>
                <a:lnTo>
                  <a:pt x="782" y="1441"/>
                </a:lnTo>
                <a:lnTo>
                  <a:pt x="792" y="1420"/>
                </a:lnTo>
                <a:lnTo>
                  <a:pt x="823" y="1399"/>
                </a:lnTo>
                <a:lnTo>
                  <a:pt x="843" y="1379"/>
                </a:lnTo>
                <a:lnTo>
                  <a:pt x="864" y="1358"/>
                </a:lnTo>
                <a:lnTo>
                  <a:pt x="885" y="1337"/>
                </a:lnTo>
                <a:lnTo>
                  <a:pt x="905" y="1316"/>
                </a:lnTo>
                <a:lnTo>
                  <a:pt x="926" y="1296"/>
                </a:lnTo>
                <a:lnTo>
                  <a:pt x="957" y="1275"/>
                </a:lnTo>
                <a:lnTo>
                  <a:pt x="977" y="1254"/>
                </a:lnTo>
                <a:lnTo>
                  <a:pt x="998" y="1234"/>
                </a:lnTo>
                <a:lnTo>
                  <a:pt x="1029" y="1202"/>
                </a:lnTo>
                <a:lnTo>
                  <a:pt x="1049" y="1182"/>
                </a:lnTo>
                <a:lnTo>
                  <a:pt x="1070" y="1161"/>
                </a:lnTo>
                <a:lnTo>
                  <a:pt x="1101" y="1140"/>
                </a:lnTo>
                <a:lnTo>
                  <a:pt x="1121" y="1120"/>
                </a:lnTo>
                <a:lnTo>
                  <a:pt x="1142" y="1099"/>
                </a:lnTo>
                <a:lnTo>
                  <a:pt x="1173" y="1078"/>
                </a:lnTo>
                <a:lnTo>
                  <a:pt x="1193" y="1057"/>
                </a:lnTo>
                <a:lnTo>
                  <a:pt x="1224" y="1026"/>
                </a:lnTo>
                <a:lnTo>
                  <a:pt x="1245" y="1005"/>
                </a:lnTo>
                <a:lnTo>
                  <a:pt x="1275" y="985"/>
                </a:lnTo>
                <a:lnTo>
                  <a:pt x="1296" y="964"/>
                </a:lnTo>
                <a:lnTo>
                  <a:pt x="1327" y="943"/>
                </a:lnTo>
                <a:lnTo>
                  <a:pt x="1347" y="912"/>
                </a:lnTo>
                <a:lnTo>
                  <a:pt x="1378" y="891"/>
                </a:lnTo>
                <a:lnTo>
                  <a:pt x="1409" y="871"/>
                </a:lnTo>
                <a:lnTo>
                  <a:pt x="1430" y="850"/>
                </a:lnTo>
                <a:lnTo>
                  <a:pt x="1461" y="819"/>
                </a:lnTo>
                <a:lnTo>
                  <a:pt x="1491" y="798"/>
                </a:lnTo>
                <a:lnTo>
                  <a:pt x="1512" y="777"/>
                </a:lnTo>
                <a:lnTo>
                  <a:pt x="1543" y="757"/>
                </a:lnTo>
                <a:lnTo>
                  <a:pt x="1563" y="726"/>
                </a:lnTo>
                <a:lnTo>
                  <a:pt x="1594" y="705"/>
                </a:lnTo>
                <a:lnTo>
                  <a:pt x="1625" y="684"/>
                </a:lnTo>
                <a:lnTo>
                  <a:pt x="1656" y="663"/>
                </a:lnTo>
                <a:lnTo>
                  <a:pt x="1677" y="632"/>
                </a:lnTo>
                <a:lnTo>
                  <a:pt x="1707" y="612"/>
                </a:lnTo>
                <a:lnTo>
                  <a:pt x="1738" y="580"/>
                </a:lnTo>
                <a:lnTo>
                  <a:pt x="1769" y="560"/>
                </a:lnTo>
                <a:lnTo>
                  <a:pt x="1790" y="539"/>
                </a:lnTo>
                <a:lnTo>
                  <a:pt x="1821" y="518"/>
                </a:lnTo>
                <a:lnTo>
                  <a:pt x="1851" y="487"/>
                </a:lnTo>
                <a:lnTo>
                  <a:pt x="1882" y="466"/>
                </a:lnTo>
                <a:lnTo>
                  <a:pt x="1913" y="446"/>
                </a:lnTo>
                <a:lnTo>
                  <a:pt x="1944" y="425"/>
                </a:lnTo>
                <a:lnTo>
                  <a:pt x="1975" y="394"/>
                </a:lnTo>
                <a:lnTo>
                  <a:pt x="2006" y="373"/>
                </a:lnTo>
                <a:lnTo>
                  <a:pt x="2026" y="352"/>
                </a:lnTo>
                <a:lnTo>
                  <a:pt x="2057" y="321"/>
                </a:lnTo>
                <a:lnTo>
                  <a:pt x="2088" y="301"/>
                </a:lnTo>
                <a:lnTo>
                  <a:pt x="2119" y="280"/>
                </a:lnTo>
                <a:lnTo>
                  <a:pt x="2150" y="259"/>
                </a:lnTo>
                <a:lnTo>
                  <a:pt x="2181" y="228"/>
                </a:lnTo>
                <a:lnTo>
                  <a:pt x="2211" y="207"/>
                </a:lnTo>
                <a:lnTo>
                  <a:pt x="2253" y="187"/>
                </a:lnTo>
                <a:lnTo>
                  <a:pt x="2283" y="166"/>
                </a:lnTo>
                <a:lnTo>
                  <a:pt x="2314" y="145"/>
                </a:lnTo>
                <a:lnTo>
                  <a:pt x="2345" y="124"/>
                </a:lnTo>
                <a:lnTo>
                  <a:pt x="2376" y="104"/>
                </a:lnTo>
                <a:lnTo>
                  <a:pt x="2407" y="93"/>
                </a:lnTo>
                <a:lnTo>
                  <a:pt x="2448" y="72"/>
                </a:lnTo>
                <a:lnTo>
                  <a:pt x="2479" y="52"/>
                </a:lnTo>
                <a:lnTo>
                  <a:pt x="2510" y="31"/>
                </a:lnTo>
                <a:lnTo>
                  <a:pt x="2551" y="21"/>
                </a:lnTo>
                <a:lnTo>
                  <a:pt x="2582" y="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6" name="Freeform 83"/>
          <p:cNvSpPr>
            <a:spLocks noChangeArrowheads="1"/>
          </p:cNvSpPr>
          <p:nvPr/>
        </p:nvSpPr>
        <p:spPr bwMode="auto">
          <a:xfrm>
            <a:off x="5470525" y="2171700"/>
            <a:ext cx="2824163" cy="247650"/>
          </a:xfrm>
          <a:custGeom>
            <a:avLst/>
            <a:gdLst>
              <a:gd name="T0" fmla="*/ 0 w 1779"/>
              <a:gd name="T1" fmla="*/ 2147483647 h 156"/>
              <a:gd name="T2" fmla="*/ 2147483647 w 1779"/>
              <a:gd name="T3" fmla="*/ 2147483647 h 156"/>
              <a:gd name="T4" fmla="*/ 2147483647 w 1779"/>
              <a:gd name="T5" fmla="*/ 2147483647 h 156"/>
              <a:gd name="T6" fmla="*/ 2147483647 w 1779"/>
              <a:gd name="T7" fmla="*/ 2147483647 h 156"/>
              <a:gd name="T8" fmla="*/ 2147483647 w 1779"/>
              <a:gd name="T9" fmla="*/ 2147483647 h 156"/>
              <a:gd name="T10" fmla="*/ 2147483647 w 1779"/>
              <a:gd name="T11" fmla="*/ 2147483647 h 156"/>
              <a:gd name="T12" fmla="*/ 2147483647 w 1779"/>
              <a:gd name="T13" fmla="*/ 2147483647 h 156"/>
              <a:gd name="T14" fmla="*/ 2147483647 w 1779"/>
              <a:gd name="T15" fmla="*/ 2147483647 h 156"/>
              <a:gd name="T16" fmla="*/ 2147483647 w 1779"/>
              <a:gd name="T17" fmla="*/ 2147483647 h 156"/>
              <a:gd name="T18" fmla="*/ 2147483647 w 1779"/>
              <a:gd name="T19" fmla="*/ 2147483647 h 156"/>
              <a:gd name="T20" fmla="*/ 2147483647 w 1779"/>
              <a:gd name="T21" fmla="*/ 2147483647 h 156"/>
              <a:gd name="T22" fmla="*/ 2147483647 w 1779"/>
              <a:gd name="T23" fmla="*/ 2147483647 h 156"/>
              <a:gd name="T24" fmla="*/ 2147483647 w 1779"/>
              <a:gd name="T25" fmla="*/ 2147483647 h 156"/>
              <a:gd name="T26" fmla="*/ 2147483647 w 1779"/>
              <a:gd name="T27" fmla="*/ 2147483647 h 156"/>
              <a:gd name="T28" fmla="*/ 2147483647 w 1779"/>
              <a:gd name="T29" fmla="*/ 2147483647 h 156"/>
              <a:gd name="T30" fmla="*/ 2147483647 w 1779"/>
              <a:gd name="T31" fmla="*/ 2147483647 h 156"/>
              <a:gd name="T32" fmla="*/ 2147483647 w 1779"/>
              <a:gd name="T33" fmla="*/ 2147483647 h 156"/>
              <a:gd name="T34" fmla="*/ 2147483647 w 1779"/>
              <a:gd name="T35" fmla="*/ 2147483647 h 156"/>
              <a:gd name="T36" fmla="*/ 2147483647 w 1779"/>
              <a:gd name="T37" fmla="*/ 2147483647 h 156"/>
              <a:gd name="T38" fmla="*/ 2147483647 w 1779"/>
              <a:gd name="T39" fmla="*/ 2147483647 h 156"/>
              <a:gd name="T40" fmla="*/ 2147483647 w 1779"/>
              <a:gd name="T41" fmla="*/ 2147483647 h 156"/>
              <a:gd name="T42" fmla="*/ 2147483647 w 1779"/>
              <a:gd name="T43" fmla="*/ 2147483647 h 156"/>
              <a:gd name="T44" fmla="*/ 2147483647 w 1779"/>
              <a:gd name="T45" fmla="*/ 2147483647 h 156"/>
              <a:gd name="T46" fmla="*/ 2147483647 w 1779"/>
              <a:gd name="T47" fmla="*/ 0 h 156"/>
              <a:gd name="T48" fmla="*/ 2147483647 w 1779"/>
              <a:gd name="T49" fmla="*/ 0 h 156"/>
              <a:gd name="T50" fmla="*/ 2147483647 w 1779"/>
              <a:gd name="T51" fmla="*/ 0 h 156"/>
              <a:gd name="T52" fmla="*/ 2147483647 w 1779"/>
              <a:gd name="T53" fmla="*/ 0 h 156"/>
              <a:gd name="T54" fmla="*/ 2147483647 w 1779"/>
              <a:gd name="T55" fmla="*/ 0 h 156"/>
              <a:gd name="T56" fmla="*/ 2147483647 w 1779"/>
              <a:gd name="T57" fmla="*/ 0 h 156"/>
              <a:gd name="T58" fmla="*/ 2147483647 w 1779"/>
              <a:gd name="T59" fmla="*/ 0 h 156"/>
              <a:gd name="T60" fmla="*/ 2147483647 w 1779"/>
              <a:gd name="T61" fmla="*/ 0 h 156"/>
              <a:gd name="T62" fmla="*/ 2147483647 w 1779"/>
              <a:gd name="T63" fmla="*/ 0 h 156"/>
              <a:gd name="T64" fmla="*/ 2147483647 w 1779"/>
              <a:gd name="T65" fmla="*/ 0 h 156"/>
              <a:gd name="T66" fmla="*/ 2147483647 w 1779"/>
              <a:gd name="T67" fmla="*/ 0 h 156"/>
              <a:gd name="T68" fmla="*/ 2147483647 w 1779"/>
              <a:gd name="T69" fmla="*/ 0 h 156"/>
              <a:gd name="T70" fmla="*/ 2147483647 w 1779"/>
              <a:gd name="T71" fmla="*/ 0 h 156"/>
              <a:gd name="T72" fmla="*/ 2147483647 w 1779"/>
              <a:gd name="T73" fmla="*/ 0 h 156"/>
              <a:gd name="T74" fmla="*/ 2147483647 w 1779"/>
              <a:gd name="T75" fmla="*/ 0 h 156"/>
              <a:gd name="T76" fmla="*/ 2147483647 w 1779"/>
              <a:gd name="T77" fmla="*/ 0 h 156"/>
              <a:gd name="T78" fmla="*/ 2147483647 w 1779"/>
              <a:gd name="T79" fmla="*/ 0 h 156"/>
              <a:gd name="T80" fmla="*/ 2147483647 w 1779"/>
              <a:gd name="T81" fmla="*/ 0 h 156"/>
              <a:gd name="T82" fmla="*/ 2147483647 w 1779"/>
              <a:gd name="T83" fmla="*/ 0 h 156"/>
              <a:gd name="T84" fmla="*/ 2147483647 w 1779"/>
              <a:gd name="T85" fmla="*/ 0 h 156"/>
              <a:gd name="T86" fmla="*/ 2147483647 w 1779"/>
              <a:gd name="T87" fmla="*/ 0 h 156"/>
              <a:gd name="T88" fmla="*/ 2147483647 w 1779"/>
              <a:gd name="T89" fmla="*/ 0 h 156"/>
              <a:gd name="T90" fmla="*/ 2147483647 w 1779"/>
              <a:gd name="T91" fmla="*/ 0 h 156"/>
              <a:gd name="T92" fmla="*/ 2147483647 w 1779"/>
              <a:gd name="T93" fmla="*/ 0 h 1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79"/>
              <a:gd name="T142" fmla="*/ 0 h 156"/>
              <a:gd name="T143" fmla="*/ 1779 w 1779"/>
              <a:gd name="T144" fmla="*/ 156 h 15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79" h="156">
                <a:moveTo>
                  <a:pt x="0" y="156"/>
                </a:moveTo>
                <a:lnTo>
                  <a:pt x="31" y="146"/>
                </a:lnTo>
                <a:lnTo>
                  <a:pt x="72" y="135"/>
                </a:lnTo>
                <a:lnTo>
                  <a:pt x="103" y="114"/>
                </a:lnTo>
                <a:lnTo>
                  <a:pt x="144" y="104"/>
                </a:lnTo>
                <a:lnTo>
                  <a:pt x="175" y="94"/>
                </a:lnTo>
                <a:lnTo>
                  <a:pt x="216" y="83"/>
                </a:lnTo>
                <a:lnTo>
                  <a:pt x="247" y="73"/>
                </a:lnTo>
                <a:lnTo>
                  <a:pt x="288" y="63"/>
                </a:lnTo>
                <a:lnTo>
                  <a:pt x="329" y="52"/>
                </a:lnTo>
                <a:lnTo>
                  <a:pt x="360" y="52"/>
                </a:lnTo>
                <a:lnTo>
                  <a:pt x="401" y="42"/>
                </a:lnTo>
                <a:lnTo>
                  <a:pt x="442" y="32"/>
                </a:lnTo>
                <a:lnTo>
                  <a:pt x="483" y="32"/>
                </a:lnTo>
                <a:lnTo>
                  <a:pt x="514" y="32"/>
                </a:lnTo>
                <a:lnTo>
                  <a:pt x="555" y="21"/>
                </a:lnTo>
                <a:lnTo>
                  <a:pt x="596" y="21"/>
                </a:lnTo>
                <a:lnTo>
                  <a:pt x="637" y="21"/>
                </a:lnTo>
                <a:lnTo>
                  <a:pt x="679" y="11"/>
                </a:lnTo>
                <a:lnTo>
                  <a:pt x="720" y="11"/>
                </a:lnTo>
                <a:lnTo>
                  <a:pt x="751" y="11"/>
                </a:lnTo>
                <a:lnTo>
                  <a:pt x="792" y="11"/>
                </a:lnTo>
                <a:lnTo>
                  <a:pt x="833" y="11"/>
                </a:lnTo>
                <a:lnTo>
                  <a:pt x="874" y="0"/>
                </a:lnTo>
                <a:lnTo>
                  <a:pt x="915" y="0"/>
                </a:lnTo>
                <a:lnTo>
                  <a:pt x="956" y="0"/>
                </a:lnTo>
                <a:lnTo>
                  <a:pt x="997" y="0"/>
                </a:lnTo>
                <a:lnTo>
                  <a:pt x="1039" y="0"/>
                </a:lnTo>
                <a:lnTo>
                  <a:pt x="1080" y="0"/>
                </a:lnTo>
                <a:lnTo>
                  <a:pt x="1121" y="0"/>
                </a:lnTo>
                <a:lnTo>
                  <a:pt x="1162" y="0"/>
                </a:lnTo>
                <a:lnTo>
                  <a:pt x="1203" y="0"/>
                </a:lnTo>
                <a:lnTo>
                  <a:pt x="1244" y="0"/>
                </a:lnTo>
                <a:lnTo>
                  <a:pt x="1285" y="0"/>
                </a:lnTo>
                <a:lnTo>
                  <a:pt x="1316" y="0"/>
                </a:lnTo>
                <a:lnTo>
                  <a:pt x="1357" y="0"/>
                </a:lnTo>
                <a:lnTo>
                  <a:pt x="1399" y="0"/>
                </a:lnTo>
                <a:lnTo>
                  <a:pt x="1440" y="0"/>
                </a:lnTo>
                <a:lnTo>
                  <a:pt x="1481" y="0"/>
                </a:lnTo>
                <a:lnTo>
                  <a:pt x="1522" y="0"/>
                </a:lnTo>
                <a:lnTo>
                  <a:pt x="1563" y="0"/>
                </a:lnTo>
                <a:lnTo>
                  <a:pt x="1604" y="0"/>
                </a:lnTo>
                <a:lnTo>
                  <a:pt x="1645" y="0"/>
                </a:lnTo>
                <a:lnTo>
                  <a:pt x="1687" y="0"/>
                </a:lnTo>
                <a:lnTo>
                  <a:pt x="1728" y="0"/>
                </a:lnTo>
                <a:lnTo>
                  <a:pt x="1769" y="0"/>
                </a:lnTo>
                <a:lnTo>
                  <a:pt x="1779" y="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7" name="Freeform 84"/>
          <p:cNvSpPr>
            <a:spLocks noChangeArrowheads="1"/>
          </p:cNvSpPr>
          <p:nvPr/>
        </p:nvSpPr>
        <p:spPr bwMode="auto">
          <a:xfrm>
            <a:off x="1371600" y="855663"/>
            <a:ext cx="6923088" cy="5200650"/>
          </a:xfrm>
          <a:custGeom>
            <a:avLst/>
            <a:gdLst>
              <a:gd name="T0" fmla="*/ 0 w 4361"/>
              <a:gd name="T1" fmla="*/ 2147483647 h 3276"/>
              <a:gd name="T2" fmla="*/ 2147483647 w 4361"/>
              <a:gd name="T3" fmla="*/ 2147483647 h 3276"/>
              <a:gd name="T4" fmla="*/ 2147483647 w 4361"/>
              <a:gd name="T5" fmla="*/ 2147483647 h 3276"/>
              <a:gd name="T6" fmla="*/ 2147483647 w 4361"/>
              <a:gd name="T7" fmla="*/ 2147483647 h 3276"/>
              <a:gd name="T8" fmla="*/ 2147483647 w 4361"/>
              <a:gd name="T9" fmla="*/ 2147483647 h 3276"/>
              <a:gd name="T10" fmla="*/ 2147483647 w 4361"/>
              <a:gd name="T11" fmla="*/ 2147483647 h 3276"/>
              <a:gd name="T12" fmla="*/ 2147483647 w 4361"/>
              <a:gd name="T13" fmla="*/ 2147483647 h 3276"/>
              <a:gd name="T14" fmla="*/ 2147483647 w 4361"/>
              <a:gd name="T15" fmla="*/ 2147483647 h 3276"/>
              <a:gd name="T16" fmla="*/ 2147483647 w 4361"/>
              <a:gd name="T17" fmla="*/ 2147483647 h 3276"/>
              <a:gd name="T18" fmla="*/ 2147483647 w 4361"/>
              <a:gd name="T19" fmla="*/ 2147483647 h 3276"/>
              <a:gd name="T20" fmla="*/ 2147483647 w 4361"/>
              <a:gd name="T21" fmla="*/ 2147483647 h 3276"/>
              <a:gd name="T22" fmla="*/ 2147483647 w 4361"/>
              <a:gd name="T23" fmla="*/ 2147483647 h 3276"/>
              <a:gd name="T24" fmla="*/ 2147483647 w 4361"/>
              <a:gd name="T25" fmla="*/ 2147483647 h 3276"/>
              <a:gd name="T26" fmla="*/ 2147483647 w 4361"/>
              <a:gd name="T27" fmla="*/ 2147483647 h 3276"/>
              <a:gd name="T28" fmla="*/ 2147483647 w 4361"/>
              <a:gd name="T29" fmla="*/ 2147483647 h 3276"/>
              <a:gd name="T30" fmla="*/ 2147483647 w 4361"/>
              <a:gd name="T31" fmla="*/ 2147483647 h 3276"/>
              <a:gd name="T32" fmla="*/ 2147483647 w 4361"/>
              <a:gd name="T33" fmla="*/ 2147483647 h 3276"/>
              <a:gd name="T34" fmla="*/ 2147483647 w 4361"/>
              <a:gd name="T35" fmla="*/ 2147483647 h 3276"/>
              <a:gd name="T36" fmla="*/ 2147483647 w 4361"/>
              <a:gd name="T37" fmla="*/ 2147483647 h 3276"/>
              <a:gd name="T38" fmla="*/ 2147483647 w 4361"/>
              <a:gd name="T39" fmla="*/ 2147483647 h 3276"/>
              <a:gd name="T40" fmla="*/ 2147483647 w 4361"/>
              <a:gd name="T41" fmla="*/ 2147483647 h 3276"/>
              <a:gd name="T42" fmla="*/ 2147483647 w 4361"/>
              <a:gd name="T43" fmla="*/ 2147483647 h 3276"/>
              <a:gd name="T44" fmla="*/ 2147483647 w 4361"/>
              <a:gd name="T45" fmla="*/ 2147483647 h 3276"/>
              <a:gd name="T46" fmla="*/ 2147483647 w 4361"/>
              <a:gd name="T47" fmla="*/ 2147483647 h 3276"/>
              <a:gd name="T48" fmla="*/ 2147483647 w 4361"/>
              <a:gd name="T49" fmla="*/ 2147483647 h 3276"/>
              <a:gd name="T50" fmla="*/ 2147483647 w 4361"/>
              <a:gd name="T51" fmla="*/ 2147483647 h 3276"/>
              <a:gd name="T52" fmla="*/ 2147483647 w 4361"/>
              <a:gd name="T53" fmla="*/ 2147483647 h 3276"/>
              <a:gd name="T54" fmla="*/ 2147483647 w 4361"/>
              <a:gd name="T55" fmla="*/ 2147483647 h 3276"/>
              <a:gd name="T56" fmla="*/ 2147483647 w 4361"/>
              <a:gd name="T57" fmla="*/ 2147483647 h 3276"/>
              <a:gd name="T58" fmla="*/ 2147483647 w 4361"/>
              <a:gd name="T59" fmla="*/ 2147483647 h 3276"/>
              <a:gd name="T60" fmla="*/ 2147483647 w 4361"/>
              <a:gd name="T61" fmla="*/ 2147483647 h 3276"/>
              <a:gd name="T62" fmla="*/ 2147483647 w 4361"/>
              <a:gd name="T63" fmla="*/ 2147483647 h 3276"/>
              <a:gd name="T64" fmla="*/ 2147483647 w 4361"/>
              <a:gd name="T65" fmla="*/ 2147483647 h 3276"/>
              <a:gd name="T66" fmla="*/ 2147483647 w 4361"/>
              <a:gd name="T67" fmla="*/ 2147483647 h 3276"/>
              <a:gd name="T68" fmla="*/ 2147483647 w 4361"/>
              <a:gd name="T69" fmla="*/ 2147483647 h 3276"/>
              <a:gd name="T70" fmla="*/ 2147483647 w 4361"/>
              <a:gd name="T71" fmla="*/ 2147483647 h 3276"/>
              <a:gd name="T72" fmla="*/ 2147483647 w 4361"/>
              <a:gd name="T73" fmla="*/ 2147483647 h 3276"/>
              <a:gd name="T74" fmla="*/ 2147483647 w 4361"/>
              <a:gd name="T75" fmla="*/ 2147483647 h 3276"/>
              <a:gd name="T76" fmla="*/ 2147483647 w 4361"/>
              <a:gd name="T77" fmla="*/ 2147483647 h 3276"/>
              <a:gd name="T78" fmla="*/ 2147483647 w 4361"/>
              <a:gd name="T79" fmla="*/ 2147483647 h 3276"/>
              <a:gd name="T80" fmla="*/ 2147483647 w 4361"/>
              <a:gd name="T81" fmla="*/ 2147483647 h 3276"/>
              <a:gd name="T82" fmla="*/ 2147483647 w 4361"/>
              <a:gd name="T83" fmla="*/ 2147483647 h 3276"/>
              <a:gd name="T84" fmla="*/ 2147483647 w 4361"/>
              <a:gd name="T85" fmla="*/ 2147483647 h 3276"/>
              <a:gd name="T86" fmla="*/ 2147483647 w 4361"/>
              <a:gd name="T87" fmla="*/ 0 h 3276"/>
              <a:gd name="T88" fmla="*/ 2147483647 w 4361"/>
              <a:gd name="T89" fmla="*/ 0 h 32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361"/>
              <a:gd name="T136" fmla="*/ 0 h 3276"/>
              <a:gd name="T137" fmla="*/ 4361 w 4361"/>
              <a:gd name="T138" fmla="*/ 3276 h 327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361" h="3276">
                <a:moveTo>
                  <a:pt x="0" y="3276"/>
                </a:moveTo>
                <a:lnTo>
                  <a:pt x="21" y="3276"/>
                </a:lnTo>
                <a:lnTo>
                  <a:pt x="10" y="3266"/>
                </a:lnTo>
                <a:lnTo>
                  <a:pt x="31" y="3245"/>
                </a:lnTo>
                <a:lnTo>
                  <a:pt x="21" y="3245"/>
                </a:lnTo>
                <a:lnTo>
                  <a:pt x="31" y="3245"/>
                </a:lnTo>
                <a:lnTo>
                  <a:pt x="41" y="3234"/>
                </a:lnTo>
                <a:lnTo>
                  <a:pt x="51" y="3224"/>
                </a:lnTo>
                <a:lnTo>
                  <a:pt x="51" y="3193"/>
                </a:lnTo>
                <a:lnTo>
                  <a:pt x="82" y="3162"/>
                </a:lnTo>
                <a:lnTo>
                  <a:pt x="123" y="3131"/>
                </a:lnTo>
                <a:lnTo>
                  <a:pt x="154" y="3089"/>
                </a:lnTo>
                <a:lnTo>
                  <a:pt x="195" y="3038"/>
                </a:lnTo>
                <a:lnTo>
                  <a:pt x="237" y="2986"/>
                </a:lnTo>
                <a:lnTo>
                  <a:pt x="298" y="2923"/>
                </a:lnTo>
                <a:lnTo>
                  <a:pt x="350" y="2841"/>
                </a:lnTo>
                <a:lnTo>
                  <a:pt x="432" y="2768"/>
                </a:lnTo>
                <a:lnTo>
                  <a:pt x="514" y="2685"/>
                </a:lnTo>
                <a:lnTo>
                  <a:pt x="597" y="2592"/>
                </a:lnTo>
                <a:lnTo>
                  <a:pt x="689" y="2498"/>
                </a:lnTo>
                <a:lnTo>
                  <a:pt x="792" y="2405"/>
                </a:lnTo>
                <a:lnTo>
                  <a:pt x="905" y="2291"/>
                </a:lnTo>
                <a:lnTo>
                  <a:pt x="1018" y="2187"/>
                </a:lnTo>
                <a:lnTo>
                  <a:pt x="1142" y="2084"/>
                </a:lnTo>
                <a:lnTo>
                  <a:pt x="1265" y="1959"/>
                </a:lnTo>
                <a:lnTo>
                  <a:pt x="1399" y="1845"/>
                </a:lnTo>
                <a:lnTo>
                  <a:pt x="1533" y="1731"/>
                </a:lnTo>
                <a:lnTo>
                  <a:pt x="1677" y="1607"/>
                </a:lnTo>
                <a:lnTo>
                  <a:pt x="1821" y="1483"/>
                </a:lnTo>
                <a:lnTo>
                  <a:pt x="1965" y="1358"/>
                </a:lnTo>
                <a:lnTo>
                  <a:pt x="2109" y="1234"/>
                </a:lnTo>
                <a:lnTo>
                  <a:pt x="2263" y="1109"/>
                </a:lnTo>
                <a:lnTo>
                  <a:pt x="2417" y="975"/>
                </a:lnTo>
                <a:lnTo>
                  <a:pt x="2571" y="850"/>
                </a:lnTo>
                <a:lnTo>
                  <a:pt x="2726" y="726"/>
                </a:lnTo>
                <a:lnTo>
                  <a:pt x="2890" y="591"/>
                </a:lnTo>
                <a:lnTo>
                  <a:pt x="3055" y="467"/>
                </a:lnTo>
                <a:lnTo>
                  <a:pt x="3219" y="353"/>
                </a:lnTo>
                <a:lnTo>
                  <a:pt x="3394" y="239"/>
                </a:lnTo>
                <a:lnTo>
                  <a:pt x="3569" y="156"/>
                </a:lnTo>
                <a:lnTo>
                  <a:pt x="3754" y="93"/>
                </a:lnTo>
                <a:lnTo>
                  <a:pt x="3950" y="42"/>
                </a:lnTo>
                <a:lnTo>
                  <a:pt x="4145" y="21"/>
                </a:lnTo>
                <a:lnTo>
                  <a:pt x="4341" y="0"/>
                </a:lnTo>
                <a:lnTo>
                  <a:pt x="4361" y="0"/>
                </a:lnTo>
              </a:path>
            </a:pathLst>
          </a:custGeom>
          <a:noFill/>
          <a:ln w="2556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5078" name="Rectangle 85"/>
          <p:cNvSpPr>
            <a:spLocks noChangeArrowheads="1"/>
          </p:cNvSpPr>
          <p:nvPr/>
        </p:nvSpPr>
        <p:spPr bwMode="auto">
          <a:xfrm>
            <a:off x="4146550" y="6483350"/>
            <a:ext cx="11557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Eb/No in dB</a:t>
            </a:r>
          </a:p>
        </p:txBody>
      </p:sp>
      <p:sp>
        <p:nvSpPr>
          <p:cNvPr id="85079" name="Rectangle 86"/>
          <p:cNvSpPr>
            <a:spLocks noChangeArrowheads="1"/>
          </p:cNvSpPr>
          <p:nvPr/>
        </p:nvSpPr>
        <p:spPr bwMode="auto">
          <a:xfrm>
            <a:off x="650875" y="2097088"/>
            <a:ext cx="260350" cy="250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Capacity (bits per symbol)</a:t>
            </a:r>
          </a:p>
        </p:txBody>
      </p:sp>
      <p:sp>
        <p:nvSpPr>
          <p:cNvPr id="85080" name="Text Box 87"/>
          <p:cNvSpPr txBox="1">
            <a:spLocks noChangeArrowheads="1"/>
          </p:cNvSpPr>
          <p:nvPr/>
        </p:nvSpPr>
        <p:spPr bwMode="auto">
          <a:xfrm rot="-2580000">
            <a:off x="3071813" y="2571750"/>
            <a:ext cx="22320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2-D Unconstrained Capacity</a:t>
            </a:r>
          </a:p>
        </p:txBody>
      </p:sp>
      <p:sp>
        <p:nvSpPr>
          <p:cNvPr id="85081" name="Text Box 88"/>
          <p:cNvSpPr txBox="1">
            <a:spLocks noChangeArrowheads="1"/>
          </p:cNvSpPr>
          <p:nvPr/>
        </p:nvSpPr>
        <p:spPr bwMode="auto">
          <a:xfrm>
            <a:off x="7426325" y="1001713"/>
            <a:ext cx="868363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256QAM</a:t>
            </a:r>
          </a:p>
        </p:txBody>
      </p:sp>
      <p:sp>
        <p:nvSpPr>
          <p:cNvPr id="85082" name="Text Box 89"/>
          <p:cNvSpPr txBox="1">
            <a:spLocks noChangeArrowheads="1"/>
          </p:cNvSpPr>
          <p:nvPr/>
        </p:nvSpPr>
        <p:spPr bwMode="auto">
          <a:xfrm>
            <a:off x="7334250" y="2201863"/>
            <a:ext cx="777875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64QAM</a:t>
            </a:r>
          </a:p>
        </p:txBody>
      </p:sp>
      <p:sp>
        <p:nvSpPr>
          <p:cNvPr id="85083" name="Text Box 90"/>
          <p:cNvSpPr txBox="1">
            <a:spLocks noChangeArrowheads="1"/>
          </p:cNvSpPr>
          <p:nvPr/>
        </p:nvSpPr>
        <p:spPr bwMode="auto">
          <a:xfrm>
            <a:off x="4316413" y="3287713"/>
            <a:ext cx="777875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16QAM</a:t>
            </a:r>
          </a:p>
        </p:txBody>
      </p:sp>
      <p:sp>
        <p:nvSpPr>
          <p:cNvPr id="85084" name="Text Box 91"/>
          <p:cNvSpPr txBox="1">
            <a:spLocks noChangeArrowheads="1"/>
          </p:cNvSpPr>
          <p:nvPr/>
        </p:nvSpPr>
        <p:spPr bwMode="auto">
          <a:xfrm>
            <a:off x="4914900" y="3727450"/>
            <a:ext cx="6889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16PSK</a:t>
            </a:r>
          </a:p>
        </p:txBody>
      </p:sp>
      <p:sp>
        <p:nvSpPr>
          <p:cNvPr id="85085" name="Text Box 92"/>
          <p:cNvSpPr txBox="1">
            <a:spLocks noChangeArrowheads="1"/>
          </p:cNvSpPr>
          <p:nvPr/>
        </p:nvSpPr>
        <p:spPr bwMode="auto">
          <a:xfrm>
            <a:off x="7554913" y="4114800"/>
            <a:ext cx="598487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8PSK</a:t>
            </a:r>
          </a:p>
        </p:txBody>
      </p:sp>
      <p:sp>
        <p:nvSpPr>
          <p:cNvPr id="85086" name="Text Box 93"/>
          <p:cNvSpPr txBox="1">
            <a:spLocks noChangeArrowheads="1"/>
          </p:cNvSpPr>
          <p:nvPr/>
        </p:nvSpPr>
        <p:spPr bwMode="auto">
          <a:xfrm>
            <a:off x="7543800" y="4800600"/>
            <a:ext cx="6381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QPSK</a:t>
            </a:r>
          </a:p>
        </p:txBody>
      </p:sp>
      <p:sp>
        <p:nvSpPr>
          <p:cNvPr id="85087" name="Text Box 94"/>
          <p:cNvSpPr txBox="1">
            <a:spLocks noChangeArrowheads="1"/>
          </p:cNvSpPr>
          <p:nvPr/>
        </p:nvSpPr>
        <p:spPr bwMode="auto">
          <a:xfrm>
            <a:off x="1373188" y="723900"/>
            <a:ext cx="4870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Capacity of PSK and QAM in AWGN</a:t>
            </a:r>
          </a:p>
        </p:txBody>
      </p:sp>
      <p:sp>
        <p:nvSpPr>
          <p:cNvPr id="85088" name="Text Box 95"/>
          <p:cNvSpPr txBox="1">
            <a:spLocks noChangeArrowheads="1"/>
          </p:cNvSpPr>
          <p:nvPr/>
        </p:nvSpPr>
        <p:spPr bwMode="auto">
          <a:xfrm>
            <a:off x="7532688" y="5486400"/>
            <a:ext cx="6270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8000"/>
                </a:solidFill>
              </a:rPr>
              <a:t>BPSK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A240B-40D8-4254-A354-998572D3B653}" type="slidenum">
              <a:rPr lang="en-US"/>
              <a:pPr>
                <a:defRPr/>
              </a:pPr>
              <a:t>65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smtClean="0"/>
              <a:t>Capacity of Noncoherent Orthogonal FSK in AWGN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2586038" y="777875"/>
            <a:ext cx="6059487" cy="1373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W. E. Stark, “Capacity and cutoff rate of noncoherent FSK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with nonselective Rician fading,” </a:t>
            </a:r>
            <a:r>
              <a:rPr lang="en-US" sz="1400" i="1">
                <a:solidFill>
                  <a:srgbClr val="000000"/>
                </a:solidFill>
              </a:rPr>
              <a:t>IEEE Trans. Commun</a:t>
            </a:r>
            <a:r>
              <a:rPr lang="en-US" sz="1400">
                <a:solidFill>
                  <a:srgbClr val="000000"/>
                </a:solidFill>
              </a:rPr>
              <a:t>., Nov. 1985.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>
              <a:solidFill>
                <a:srgbClr val="000000"/>
              </a:solidFill>
            </a:endParaRP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M.C. Valenti and S. Cheng, “Iterative demodulation and decoding of turbo coded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M-ary noncoherent orthogonal modulation,” </a:t>
            </a:r>
            <a:r>
              <a:rPr lang="en-US" sz="1400" i="1">
                <a:solidFill>
                  <a:srgbClr val="000000"/>
                </a:solidFill>
              </a:rPr>
              <a:t>IEEE JSAC</a:t>
            </a:r>
            <a:r>
              <a:rPr lang="en-US" sz="1400">
                <a:solidFill>
                  <a:srgbClr val="000000"/>
                </a:solidFill>
              </a:rPr>
              <a:t>, 2005.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86020" name="Group 3"/>
          <p:cNvGrpSpPr>
            <a:grpSpLocks/>
          </p:cNvGrpSpPr>
          <p:nvPr/>
        </p:nvGrpSpPr>
        <p:grpSpPr bwMode="auto">
          <a:xfrm>
            <a:off x="119063" y="212725"/>
            <a:ext cx="8809037" cy="6592888"/>
            <a:chOff x="75" y="134"/>
            <a:chExt cx="5549" cy="4153"/>
          </a:xfrm>
        </p:grpSpPr>
        <p:sp>
          <p:nvSpPr>
            <p:cNvPr id="86024" name="Rectangle 4"/>
            <p:cNvSpPr>
              <a:spLocks noChangeArrowheads="1"/>
            </p:cNvSpPr>
            <p:nvPr/>
          </p:nvSpPr>
          <p:spPr bwMode="auto">
            <a:xfrm>
              <a:off x="539" y="220"/>
              <a:ext cx="5019" cy="3674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25" name="Line 5"/>
            <p:cNvSpPr>
              <a:spLocks noChangeShapeType="1"/>
            </p:cNvSpPr>
            <p:nvPr/>
          </p:nvSpPr>
          <p:spPr bwMode="auto">
            <a:xfrm>
              <a:off x="539" y="220"/>
              <a:ext cx="501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6" name="Freeform 6"/>
            <p:cNvSpPr>
              <a:spLocks noChangeArrowheads="1"/>
            </p:cNvSpPr>
            <p:nvPr/>
          </p:nvSpPr>
          <p:spPr bwMode="auto">
            <a:xfrm>
              <a:off x="539" y="220"/>
              <a:ext cx="5019" cy="3674"/>
            </a:xfrm>
            <a:custGeom>
              <a:avLst/>
              <a:gdLst>
                <a:gd name="T0" fmla="*/ 0 w 434"/>
                <a:gd name="T1" fmla="*/ 424003 h 342"/>
                <a:gd name="T2" fmla="*/ 671228 w 434"/>
                <a:gd name="T3" fmla="*/ 424003 h 342"/>
                <a:gd name="T4" fmla="*/ 671228 w 434"/>
                <a:gd name="T5" fmla="*/ 0 h 342"/>
                <a:gd name="T6" fmla="*/ 0 60000 65536"/>
                <a:gd name="T7" fmla="*/ 0 60000 65536"/>
                <a:gd name="T8" fmla="*/ 0 60000 65536"/>
                <a:gd name="T9" fmla="*/ 0 w 434"/>
                <a:gd name="T10" fmla="*/ 0 h 342"/>
                <a:gd name="T11" fmla="*/ 434 w 434"/>
                <a:gd name="T12" fmla="*/ 342 h 3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27" name="Line 7"/>
            <p:cNvSpPr>
              <a:spLocks noChangeShapeType="1"/>
            </p:cNvSpPr>
            <p:nvPr/>
          </p:nvSpPr>
          <p:spPr bwMode="auto">
            <a:xfrm flipV="1">
              <a:off x="539" y="186"/>
              <a:ext cx="0" cy="37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Line 8"/>
            <p:cNvSpPr>
              <a:spLocks noChangeShapeType="1"/>
            </p:cNvSpPr>
            <p:nvPr/>
          </p:nvSpPr>
          <p:spPr bwMode="auto">
            <a:xfrm flipV="1">
              <a:off x="539" y="186"/>
              <a:ext cx="0" cy="37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Line 9"/>
            <p:cNvSpPr>
              <a:spLocks noChangeShapeType="1"/>
            </p:cNvSpPr>
            <p:nvPr/>
          </p:nvSpPr>
          <p:spPr bwMode="auto">
            <a:xfrm flipV="1">
              <a:off x="539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Line 10"/>
            <p:cNvSpPr>
              <a:spLocks noChangeShapeType="1"/>
            </p:cNvSpPr>
            <p:nvPr/>
          </p:nvSpPr>
          <p:spPr bwMode="auto">
            <a:xfrm>
              <a:off x="539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Rectangle 11"/>
            <p:cNvSpPr>
              <a:spLocks noChangeArrowheads="1"/>
            </p:cNvSpPr>
            <p:nvPr/>
          </p:nvSpPr>
          <p:spPr bwMode="auto">
            <a:xfrm>
              <a:off x="503" y="3960"/>
              <a:ext cx="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86032" name="Line 12"/>
            <p:cNvSpPr>
              <a:spLocks noChangeShapeType="1"/>
            </p:cNvSpPr>
            <p:nvPr/>
          </p:nvSpPr>
          <p:spPr bwMode="auto">
            <a:xfrm flipV="1">
              <a:off x="1043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Line 13"/>
            <p:cNvSpPr>
              <a:spLocks noChangeShapeType="1"/>
            </p:cNvSpPr>
            <p:nvPr/>
          </p:nvSpPr>
          <p:spPr bwMode="auto">
            <a:xfrm>
              <a:off x="1043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Rectangle 14"/>
            <p:cNvSpPr>
              <a:spLocks noChangeArrowheads="1"/>
            </p:cNvSpPr>
            <p:nvPr/>
          </p:nvSpPr>
          <p:spPr bwMode="auto">
            <a:xfrm>
              <a:off x="904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0.1</a:t>
              </a:r>
            </a:p>
          </p:txBody>
        </p:sp>
        <p:sp>
          <p:nvSpPr>
            <p:cNvPr id="86035" name="Line 15"/>
            <p:cNvSpPr>
              <a:spLocks noChangeShapeType="1"/>
            </p:cNvSpPr>
            <p:nvPr/>
          </p:nvSpPr>
          <p:spPr bwMode="auto">
            <a:xfrm flipV="1">
              <a:off x="1545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Line 16"/>
            <p:cNvSpPr>
              <a:spLocks noChangeShapeType="1"/>
            </p:cNvSpPr>
            <p:nvPr/>
          </p:nvSpPr>
          <p:spPr bwMode="auto">
            <a:xfrm>
              <a:off x="1545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Rectangle 17"/>
            <p:cNvSpPr>
              <a:spLocks noChangeArrowheads="1"/>
            </p:cNvSpPr>
            <p:nvPr/>
          </p:nvSpPr>
          <p:spPr bwMode="auto">
            <a:xfrm>
              <a:off x="1408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0.2</a:t>
              </a:r>
            </a:p>
          </p:txBody>
        </p:sp>
        <p:sp>
          <p:nvSpPr>
            <p:cNvPr id="86038" name="Line 18"/>
            <p:cNvSpPr>
              <a:spLocks noChangeShapeType="1"/>
            </p:cNvSpPr>
            <p:nvPr/>
          </p:nvSpPr>
          <p:spPr bwMode="auto">
            <a:xfrm flipV="1">
              <a:off x="2062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19"/>
            <p:cNvSpPr>
              <a:spLocks noChangeShapeType="1"/>
            </p:cNvSpPr>
            <p:nvPr/>
          </p:nvSpPr>
          <p:spPr bwMode="auto">
            <a:xfrm>
              <a:off x="2062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Rectangle 20"/>
            <p:cNvSpPr>
              <a:spLocks noChangeArrowheads="1"/>
            </p:cNvSpPr>
            <p:nvPr/>
          </p:nvSpPr>
          <p:spPr bwMode="auto">
            <a:xfrm>
              <a:off x="1923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0.3</a:t>
              </a:r>
            </a:p>
          </p:txBody>
        </p:sp>
        <p:sp>
          <p:nvSpPr>
            <p:cNvPr id="86041" name="Line 21"/>
            <p:cNvSpPr>
              <a:spLocks noChangeShapeType="1"/>
            </p:cNvSpPr>
            <p:nvPr/>
          </p:nvSpPr>
          <p:spPr bwMode="auto">
            <a:xfrm flipV="1">
              <a:off x="2548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Line 22"/>
            <p:cNvSpPr>
              <a:spLocks noChangeShapeType="1"/>
            </p:cNvSpPr>
            <p:nvPr/>
          </p:nvSpPr>
          <p:spPr bwMode="auto">
            <a:xfrm>
              <a:off x="2548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Rectangle 23"/>
            <p:cNvSpPr>
              <a:spLocks noChangeArrowheads="1"/>
            </p:cNvSpPr>
            <p:nvPr/>
          </p:nvSpPr>
          <p:spPr bwMode="auto">
            <a:xfrm>
              <a:off x="2422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0.4</a:t>
              </a:r>
            </a:p>
          </p:txBody>
        </p:sp>
        <p:sp>
          <p:nvSpPr>
            <p:cNvPr id="86044" name="Line 24"/>
            <p:cNvSpPr>
              <a:spLocks noChangeShapeType="1"/>
            </p:cNvSpPr>
            <p:nvPr/>
          </p:nvSpPr>
          <p:spPr bwMode="auto">
            <a:xfrm flipV="1">
              <a:off x="3052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Line 25"/>
            <p:cNvSpPr>
              <a:spLocks noChangeShapeType="1"/>
            </p:cNvSpPr>
            <p:nvPr/>
          </p:nvSpPr>
          <p:spPr bwMode="auto">
            <a:xfrm>
              <a:off x="3052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Rectangle 26"/>
            <p:cNvSpPr>
              <a:spLocks noChangeArrowheads="1"/>
            </p:cNvSpPr>
            <p:nvPr/>
          </p:nvSpPr>
          <p:spPr bwMode="auto">
            <a:xfrm>
              <a:off x="2922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0.5</a:t>
              </a:r>
            </a:p>
          </p:txBody>
        </p:sp>
        <p:sp>
          <p:nvSpPr>
            <p:cNvPr id="86047" name="Line 27"/>
            <p:cNvSpPr>
              <a:spLocks noChangeShapeType="1"/>
            </p:cNvSpPr>
            <p:nvPr/>
          </p:nvSpPr>
          <p:spPr bwMode="auto">
            <a:xfrm flipV="1">
              <a:off x="3555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Line 28"/>
            <p:cNvSpPr>
              <a:spLocks noChangeShapeType="1"/>
            </p:cNvSpPr>
            <p:nvPr/>
          </p:nvSpPr>
          <p:spPr bwMode="auto">
            <a:xfrm>
              <a:off x="3555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Rectangle 29"/>
            <p:cNvSpPr>
              <a:spLocks noChangeArrowheads="1"/>
            </p:cNvSpPr>
            <p:nvPr/>
          </p:nvSpPr>
          <p:spPr bwMode="auto">
            <a:xfrm>
              <a:off x="3422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0.6</a:t>
              </a:r>
            </a:p>
          </p:txBody>
        </p:sp>
        <p:sp>
          <p:nvSpPr>
            <p:cNvPr id="86050" name="Line 30"/>
            <p:cNvSpPr>
              <a:spLocks noChangeShapeType="1"/>
            </p:cNvSpPr>
            <p:nvPr/>
          </p:nvSpPr>
          <p:spPr bwMode="auto">
            <a:xfrm flipV="1">
              <a:off x="4059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1" name="Line 31"/>
            <p:cNvSpPr>
              <a:spLocks noChangeShapeType="1"/>
            </p:cNvSpPr>
            <p:nvPr/>
          </p:nvSpPr>
          <p:spPr bwMode="auto">
            <a:xfrm>
              <a:off x="4059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2" name="Rectangle 32"/>
            <p:cNvSpPr>
              <a:spLocks noChangeArrowheads="1"/>
            </p:cNvSpPr>
            <p:nvPr/>
          </p:nvSpPr>
          <p:spPr bwMode="auto">
            <a:xfrm>
              <a:off x="3927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0.7</a:t>
              </a:r>
            </a:p>
          </p:txBody>
        </p:sp>
        <p:sp>
          <p:nvSpPr>
            <p:cNvPr id="86053" name="Line 33"/>
            <p:cNvSpPr>
              <a:spLocks noChangeShapeType="1"/>
            </p:cNvSpPr>
            <p:nvPr/>
          </p:nvSpPr>
          <p:spPr bwMode="auto">
            <a:xfrm flipV="1">
              <a:off x="4574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4" name="Line 34"/>
            <p:cNvSpPr>
              <a:spLocks noChangeShapeType="1"/>
            </p:cNvSpPr>
            <p:nvPr/>
          </p:nvSpPr>
          <p:spPr bwMode="auto">
            <a:xfrm>
              <a:off x="4574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5" name="Rectangle 35"/>
            <p:cNvSpPr>
              <a:spLocks noChangeArrowheads="1"/>
            </p:cNvSpPr>
            <p:nvPr/>
          </p:nvSpPr>
          <p:spPr bwMode="auto">
            <a:xfrm>
              <a:off x="4434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0.8</a:t>
              </a:r>
            </a:p>
          </p:txBody>
        </p:sp>
        <p:sp>
          <p:nvSpPr>
            <p:cNvPr id="86056" name="Line 36"/>
            <p:cNvSpPr>
              <a:spLocks noChangeShapeType="1"/>
            </p:cNvSpPr>
            <p:nvPr/>
          </p:nvSpPr>
          <p:spPr bwMode="auto">
            <a:xfrm flipV="1">
              <a:off x="5078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7" name="Line 37"/>
            <p:cNvSpPr>
              <a:spLocks noChangeShapeType="1"/>
            </p:cNvSpPr>
            <p:nvPr/>
          </p:nvSpPr>
          <p:spPr bwMode="auto">
            <a:xfrm>
              <a:off x="5078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Rectangle 38"/>
            <p:cNvSpPr>
              <a:spLocks noChangeArrowheads="1"/>
            </p:cNvSpPr>
            <p:nvPr/>
          </p:nvSpPr>
          <p:spPr bwMode="auto">
            <a:xfrm>
              <a:off x="4938" y="3960"/>
              <a:ext cx="1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0.9</a:t>
              </a:r>
            </a:p>
          </p:txBody>
        </p:sp>
        <p:sp>
          <p:nvSpPr>
            <p:cNvPr id="86059" name="Line 39"/>
            <p:cNvSpPr>
              <a:spLocks noChangeShapeType="1"/>
            </p:cNvSpPr>
            <p:nvPr/>
          </p:nvSpPr>
          <p:spPr bwMode="auto">
            <a:xfrm flipV="1">
              <a:off x="5593" y="3839"/>
              <a:ext cx="0" cy="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0" name="Line 40"/>
            <p:cNvSpPr>
              <a:spLocks noChangeShapeType="1"/>
            </p:cNvSpPr>
            <p:nvPr/>
          </p:nvSpPr>
          <p:spPr bwMode="auto">
            <a:xfrm>
              <a:off x="5593" y="220"/>
              <a:ext cx="0" cy="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1" name="Rectangle 41"/>
            <p:cNvSpPr>
              <a:spLocks noChangeArrowheads="1"/>
            </p:cNvSpPr>
            <p:nvPr/>
          </p:nvSpPr>
          <p:spPr bwMode="auto">
            <a:xfrm>
              <a:off x="5558" y="3960"/>
              <a:ext cx="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86062" name="Line 42"/>
            <p:cNvSpPr>
              <a:spLocks noChangeShapeType="1"/>
            </p:cNvSpPr>
            <p:nvPr/>
          </p:nvSpPr>
          <p:spPr bwMode="auto">
            <a:xfrm>
              <a:off x="539" y="3928"/>
              <a:ext cx="1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3" name="Line 43"/>
            <p:cNvSpPr>
              <a:spLocks noChangeShapeType="1"/>
            </p:cNvSpPr>
            <p:nvPr/>
          </p:nvSpPr>
          <p:spPr bwMode="auto">
            <a:xfrm flipH="1">
              <a:off x="5495" y="3928"/>
              <a:ext cx="9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4" name="Rectangle 44"/>
            <p:cNvSpPr>
              <a:spLocks noChangeArrowheads="1"/>
            </p:cNvSpPr>
            <p:nvPr/>
          </p:nvSpPr>
          <p:spPr bwMode="auto">
            <a:xfrm>
              <a:off x="408" y="3841"/>
              <a:ext cx="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86065" name="Line 45"/>
            <p:cNvSpPr>
              <a:spLocks noChangeShapeType="1"/>
            </p:cNvSpPr>
            <p:nvPr/>
          </p:nvSpPr>
          <p:spPr bwMode="auto">
            <a:xfrm>
              <a:off x="539" y="2692"/>
              <a:ext cx="1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6" name="Line 46"/>
            <p:cNvSpPr>
              <a:spLocks noChangeShapeType="1"/>
            </p:cNvSpPr>
            <p:nvPr/>
          </p:nvSpPr>
          <p:spPr bwMode="auto">
            <a:xfrm flipH="1">
              <a:off x="5495" y="2692"/>
              <a:ext cx="9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7" name="Rectangle 47"/>
            <p:cNvSpPr>
              <a:spLocks noChangeArrowheads="1"/>
            </p:cNvSpPr>
            <p:nvPr/>
          </p:nvSpPr>
          <p:spPr bwMode="auto">
            <a:xfrm>
              <a:off x="408" y="2605"/>
              <a:ext cx="67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86068" name="Line 48"/>
            <p:cNvSpPr>
              <a:spLocks noChangeShapeType="1"/>
            </p:cNvSpPr>
            <p:nvPr/>
          </p:nvSpPr>
          <p:spPr bwMode="auto">
            <a:xfrm>
              <a:off x="539" y="1455"/>
              <a:ext cx="1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9" name="Line 49"/>
            <p:cNvSpPr>
              <a:spLocks noChangeShapeType="1"/>
            </p:cNvSpPr>
            <p:nvPr/>
          </p:nvSpPr>
          <p:spPr bwMode="auto">
            <a:xfrm flipH="1">
              <a:off x="5495" y="1455"/>
              <a:ext cx="9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0" name="Rectangle 50"/>
            <p:cNvSpPr>
              <a:spLocks noChangeArrowheads="1"/>
            </p:cNvSpPr>
            <p:nvPr/>
          </p:nvSpPr>
          <p:spPr bwMode="auto">
            <a:xfrm>
              <a:off x="298" y="1370"/>
              <a:ext cx="134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86071" name="Line 51"/>
            <p:cNvSpPr>
              <a:spLocks noChangeShapeType="1"/>
            </p:cNvSpPr>
            <p:nvPr/>
          </p:nvSpPr>
          <p:spPr bwMode="auto">
            <a:xfrm>
              <a:off x="539" y="220"/>
              <a:ext cx="1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2" name="Line 52"/>
            <p:cNvSpPr>
              <a:spLocks noChangeShapeType="1"/>
            </p:cNvSpPr>
            <p:nvPr/>
          </p:nvSpPr>
          <p:spPr bwMode="auto">
            <a:xfrm flipH="1">
              <a:off x="5495" y="220"/>
              <a:ext cx="9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3" name="Rectangle 53"/>
            <p:cNvSpPr>
              <a:spLocks noChangeArrowheads="1"/>
            </p:cNvSpPr>
            <p:nvPr/>
          </p:nvSpPr>
          <p:spPr bwMode="auto">
            <a:xfrm>
              <a:off x="298" y="134"/>
              <a:ext cx="134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86074" name="Line 54"/>
            <p:cNvSpPr>
              <a:spLocks noChangeShapeType="1"/>
            </p:cNvSpPr>
            <p:nvPr/>
          </p:nvSpPr>
          <p:spPr bwMode="auto">
            <a:xfrm>
              <a:off x="539" y="220"/>
              <a:ext cx="501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5" name="Line 55"/>
            <p:cNvSpPr>
              <a:spLocks noChangeShapeType="1"/>
            </p:cNvSpPr>
            <p:nvPr/>
          </p:nvSpPr>
          <p:spPr bwMode="auto">
            <a:xfrm flipV="1">
              <a:off x="539" y="186"/>
              <a:ext cx="0" cy="37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6" name="Freeform 56"/>
            <p:cNvSpPr>
              <a:spLocks noChangeArrowheads="1"/>
            </p:cNvSpPr>
            <p:nvPr/>
          </p:nvSpPr>
          <p:spPr bwMode="auto">
            <a:xfrm>
              <a:off x="551" y="220"/>
              <a:ext cx="4996" cy="2004"/>
            </a:xfrm>
            <a:custGeom>
              <a:avLst/>
              <a:gdLst>
                <a:gd name="T0" fmla="*/ 0 w 3919"/>
                <a:gd name="T1" fmla="*/ 251 h 1706"/>
                <a:gd name="T2" fmla="*/ 18 w 3919"/>
                <a:gd name="T3" fmla="*/ 500 h 1706"/>
                <a:gd name="T4" fmla="*/ 37 w 3919"/>
                <a:gd name="T5" fmla="*/ 735 h 1706"/>
                <a:gd name="T6" fmla="*/ 59 w 3919"/>
                <a:gd name="T7" fmla="*/ 853 h 1706"/>
                <a:gd name="T8" fmla="*/ 76 w 3919"/>
                <a:gd name="T9" fmla="*/ 1014 h 1706"/>
                <a:gd name="T10" fmla="*/ 113 w 3919"/>
                <a:gd name="T11" fmla="*/ 1162 h 1706"/>
                <a:gd name="T12" fmla="*/ 134 w 3919"/>
                <a:gd name="T13" fmla="*/ 1280 h 1706"/>
                <a:gd name="T14" fmla="*/ 171 w 3919"/>
                <a:gd name="T15" fmla="*/ 1398 h 1706"/>
                <a:gd name="T16" fmla="*/ 226 w 3919"/>
                <a:gd name="T17" fmla="*/ 1531 h 1706"/>
                <a:gd name="T18" fmla="*/ 282 w 3919"/>
                <a:gd name="T19" fmla="*/ 1661 h 1706"/>
                <a:gd name="T20" fmla="*/ 339 w 3919"/>
                <a:gd name="T21" fmla="*/ 1764 h 1706"/>
                <a:gd name="T22" fmla="*/ 414 w 3919"/>
                <a:gd name="T23" fmla="*/ 1882 h 1706"/>
                <a:gd name="T24" fmla="*/ 507 w 3919"/>
                <a:gd name="T25" fmla="*/ 2000 h 1706"/>
                <a:gd name="T26" fmla="*/ 640 w 3919"/>
                <a:gd name="T27" fmla="*/ 2118 h 1706"/>
                <a:gd name="T28" fmla="*/ 752 w 3919"/>
                <a:gd name="T29" fmla="*/ 2206 h 1706"/>
                <a:gd name="T30" fmla="*/ 922 w 3919"/>
                <a:gd name="T31" fmla="*/ 2309 h 1706"/>
                <a:gd name="T32" fmla="*/ 1090 w 3919"/>
                <a:gd name="T33" fmla="*/ 2396 h 1706"/>
                <a:gd name="T34" fmla="*/ 1296 w 3919"/>
                <a:gd name="T35" fmla="*/ 2456 h 1706"/>
                <a:gd name="T36" fmla="*/ 1541 w 3919"/>
                <a:gd name="T37" fmla="*/ 2530 h 1706"/>
                <a:gd name="T38" fmla="*/ 1804 w 3919"/>
                <a:gd name="T39" fmla="*/ 2604 h 1706"/>
                <a:gd name="T40" fmla="*/ 2105 w 3919"/>
                <a:gd name="T41" fmla="*/ 2662 h 1706"/>
                <a:gd name="T42" fmla="*/ 2444 w 3919"/>
                <a:gd name="T43" fmla="*/ 2691 h 1706"/>
                <a:gd name="T44" fmla="*/ 2820 w 3919"/>
                <a:gd name="T45" fmla="*/ 2736 h 1706"/>
                <a:gd name="T46" fmla="*/ 3216 w 3919"/>
                <a:gd name="T47" fmla="*/ 2765 h 1706"/>
                <a:gd name="T48" fmla="*/ 3647 w 3919"/>
                <a:gd name="T49" fmla="*/ 2765 h 1706"/>
                <a:gd name="T50" fmla="*/ 4099 w 3919"/>
                <a:gd name="T51" fmla="*/ 2765 h 1706"/>
                <a:gd name="T52" fmla="*/ 4549 w 3919"/>
                <a:gd name="T53" fmla="*/ 2750 h 1706"/>
                <a:gd name="T54" fmla="*/ 5019 w 3919"/>
                <a:gd name="T55" fmla="*/ 2736 h 1706"/>
                <a:gd name="T56" fmla="*/ 5470 w 3919"/>
                <a:gd name="T57" fmla="*/ 2691 h 1706"/>
                <a:gd name="T58" fmla="*/ 5920 w 3919"/>
                <a:gd name="T59" fmla="*/ 2632 h 1706"/>
                <a:gd name="T60" fmla="*/ 6333 w 3919"/>
                <a:gd name="T61" fmla="*/ 2560 h 1706"/>
                <a:gd name="T62" fmla="*/ 6711 w 3919"/>
                <a:gd name="T63" fmla="*/ 2486 h 1706"/>
                <a:gd name="T64" fmla="*/ 7048 w 3919"/>
                <a:gd name="T65" fmla="*/ 2383 h 1706"/>
                <a:gd name="T66" fmla="*/ 7329 w 3919"/>
                <a:gd name="T67" fmla="*/ 2280 h 1706"/>
                <a:gd name="T68" fmla="*/ 7575 w 3919"/>
                <a:gd name="T69" fmla="*/ 2147 h 1706"/>
                <a:gd name="T70" fmla="*/ 7743 w 3919"/>
                <a:gd name="T71" fmla="*/ 2015 h 1706"/>
                <a:gd name="T72" fmla="*/ 7894 w 3919"/>
                <a:gd name="T73" fmla="*/ 1882 h 1706"/>
                <a:gd name="T74" fmla="*/ 7989 w 3919"/>
                <a:gd name="T75" fmla="*/ 1722 h 1706"/>
                <a:gd name="T76" fmla="*/ 8044 w 3919"/>
                <a:gd name="T77" fmla="*/ 1574 h 1706"/>
                <a:gd name="T78" fmla="*/ 8082 w 3919"/>
                <a:gd name="T79" fmla="*/ 1412 h 1706"/>
                <a:gd name="T80" fmla="*/ 8101 w 3919"/>
                <a:gd name="T81" fmla="*/ 1250 h 1706"/>
                <a:gd name="T82" fmla="*/ 8119 w 3919"/>
                <a:gd name="T83" fmla="*/ 0 h 17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919"/>
                <a:gd name="T127" fmla="*/ 0 h 1706"/>
                <a:gd name="T128" fmla="*/ 3919 w 3919"/>
                <a:gd name="T129" fmla="*/ 1706 h 170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919" h="1706">
                  <a:moveTo>
                    <a:pt x="0" y="18"/>
                  </a:moveTo>
                  <a:lnTo>
                    <a:pt x="0" y="155"/>
                  </a:lnTo>
                  <a:lnTo>
                    <a:pt x="9" y="209"/>
                  </a:lnTo>
                  <a:lnTo>
                    <a:pt x="9" y="309"/>
                  </a:lnTo>
                  <a:lnTo>
                    <a:pt x="18" y="345"/>
                  </a:lnTo>
                  <a:lnTo>
                    <a:pt x="18" y="454"/>
                  </a:lnTo>
                  <a:lnTo>
                    <a:pt x="28" y="490"/>
                  </a:lnTo>
                  <a:lnTo>
                    <a:pt x="28" y="526"/>
                  </a:lnTo>
                  <a:lnTo>
                    <a:pt x="37" y="590"/>
                  </a:lnTo>
                  <a:lnTo>
                    <a:pt x="37" y="626"/>
                  </a:lnTo>
                  <a:lnTo>
                    <a:pt x="46" y="663"/>
                  </a:lnTo>
                  <a:lnTo>
                    <a:pt x="55" y="717"/>
                  </a:lnTo>
                  <a:lnTo>
                    <a:pt x="55" y="753"/>
                  </a:lnTo>
                  <a:lnTo>
                    <a:pt x="64" y="790"/>
                  </a:lnTo>
                  <a:lnTo>
                    <a:pt x="73" y="826"/>
                  </a:lnTo>
                  <a:lnTo>
                    <a:pt x="82" y="862"/>
                  </a:lnTo>
                  <a:lnTo>
                    <a:pt x="100" y="917"/>
                  </a:lnTo>
                  <a:lnTo>
                    <a:pt x="109" y="944"/>
                  </a:lnTo>
                  <a:lnTo>
                    <a:pt x="118" y="980"/>
                  </a:lnTo>
                  <a:lnTo>
                    <a:pt x="136" y="1025"/>
                  </a:lnTo>
                  <a:lnTo>
                    <a:pt x="145" y="1062"/>
                  </a:lnTo>
                  <a:lnTo>
                    <a:pt x="164" y="1089"/>
                  </a:lnTo>
                  <a:lnTo>
                    <a:pt x="182" y="1125"/>
                  </a:lnTo>
                  <a:lnTo>
                    <a:pt x="200" y="1161"/>
                  </a:lnTo>
                  <a:lnTo>
                    <a:pt x="227" y="1198"/>
                  </a:lnTo>
                  <a:lnTo>
                    <a:pt x="245" y="1234"/>
                  </a:lnTo>
                  <a:lnTo>
                    <a:pt x="282" y="1270"/>
                  </a:lnTo>
                  <a:lnTo>
                    <a:pt x="309" y="1307"/>
                  </a:lnTo>
                  <a:lnTo>
                    <a:pt x="336" y="1334"/>
                  </a:lnTo>
                  <a:lnTo>
                    <a:pt x="363" y="1361"/>
                  </a:lnTo>
                  <a:lnTo>
                    <a:pt x="409" y="1397"/>
                  </a:lnTo>
                  <a:lnTo>
                    <a:pt x="445" y="1425"/>
                  </a:lnTo>
                  <a:lnTo>
                    <a:pt x="481" y="1443"/>
                  </a:lnTo>
                  <a:lnTo>
                    <a:pt x="526" y="1479"/>
                  </a:lnTo>
                  <a:lnTo>
                    <a:pt x="581" y="1497"/>
                  </a:lnTo>
                  <a:lnTo>
                    <a:pt x="626" y="1515"/>
                  </a:lnTo>
                  <a:lnTo>
                    <a:pt x="681" y="1542"/>
                  </a:lnTo>
                  <a:lnTo>
                    <a:pt x="744" y="1561"/>
                  </a:lnTo>
                  <a:lnTo>
                    <a:pt x="808" y="1579"/>
                  </a:lnTo>
                  <a:lnTo>
                    <a:pt x="871" y="1606"/>
                  </a:lnTo>
                  <a:lnTo>
                    <a:pt x="944" y="1624"/>
                  </a:lnTo>
                  <a:lnTo>
                    <a:pt x="1016" y="1642"/>
                  </a:lnTo>
                  <a:lnTo>
                    <a:pt x="1098" y="1651"/>
                  </a:lnTo>
                  <a:lnTo>
                    <a:pt x="1180" y="1660"/>
                  </a:lnTo>
                  <a:lnTo>
                    <a:pt x="1270" y="1679"/>
                  </a:lnTo>
                  <a:lnTo>
                    <a:pt x="1361" y="1688"/>
                  </a:lnTo>
                  <a:lnTo>
                    <a:pt x="1452" y="1697"/>
                  </a:lnTo>
                  <a:lnTo>
                    <a:pt x="1552" y="1706"/>
                  </a:lnTo>
                  <a:lnTo>
                    <a:pt x="1660" y="1706"/>
                  </a:lnTo>
                  <a:lnTo>
                    <a:pt x="1760" y="1706"/>
                  </a:lnTo>
                  <a:lnTo>
                    <a:pt x="1869" y="1706"/>
                  </a:lnTo>
                  <a:lnTo>
                    <a:pt x="1978" y="1706"/>
                  </a:lnTo>
                  <a:lnTo>
                    <a:pt x="2087" y="1706"/>
                  </a:lnTo>
                  <a:lnTo>
                    <a:pt x="2196" y="1697"/>
                  </a:lnTo>
                  <a:lnTo>
                    <a:pt x="2304" y="1697"/>
                  </a:lnTo>
                  <a:lnTo>
                    <a:pt x="2422" y="1688"/>
                  </a:lnTo>
                  <a:lnTo>
                    <a:pt x="2531" y="1669"/>
                  </a:lnTo>
                  <a:lnTo>
                    <a:pt x="2640" y="1660"/>
                  </a:lnTo>
                  <a:lnTo>
                    <a:pt x="2749" y="1642"/>
                  </a:lnTo>
                  <a:lnTo>
                    <a:pt x="2858" y="1624"/>
                  </a:lnTo>
                  <a:lnTo>
                    <a:pt x="2958" y="1606"/>
                  </a:lnTo>
                  <a:lnTo>
                    <a:pt x="3057" y="1579"/>
                  </a:lnTo>
                  <a:lnTo>
                    <a:pt x="3157" y="1561"/>
                  </a:lnTo>
                  <a:lnTo>
                    <a:pt x="3239" y="1533"/>
                  </a:lnTo>
                  <a:lnTo>
                    <a:pt x="3320" y="1506"/>
                  </a:lnTo>
                  <a:lnTo>
                    <a:pt x="3402" y="1470"/>
                  </a:lnTo>
                  <a:lnTo>
                    <a:pt x="3475" y="1443"/>
                  </a:lnTo>
                  <a:lnTo>
                    <a:pt x="3538" y="1406"/>
                  </a:lnTo>
                  <a:lnTo>
                    <a:pt x="3602" y="1370"/>
                  </a:lnTo>
                  <a:lnTo>
                    <a:pt x="3656" y="1325"/>
                  </a:lnTo>
                  <a:lnTo>
                    <a:pt x="3701" y="1288"/>
                  </a:lnTo>
                  <a:lnTo>
                    <a:pt x="3738" y="1243"/>
                  </a:lnTo>
                  <a:lnTo>
                    <a:pt x="3774" y="1207"/>
                  </a:lnTo>
                  <a:lnTo>
                    <a:pt x="3810" y="1161"/>
                  </a:lnTo>
                  <a:lnTo>
                    <a:pt x="3838" y="1116"/>
                  </a:lnTo>
                  <a:lnTo>
                    <a:pt x="3856" y="1062"/>
                  </a:lnTo>
                  <a:lnTo>
                    <a:pt x="3874" y="1016"/>
                  </a:lnTo>
                  <a:lnTo>
                    <a:pt x="3883" y="971"/>
                  </a:lnTo>
                  <a:lnTo>
                    <a:pt x="3892" y="917"/>
                  </a:lnTo>
                  <a:lnTo>
                    <a:pt x="3901" y="871"/>
                  </a:lnTo>
                  <a:lnTo>
                    <a:pt x="3910" y="817"/>
                  </a:lnTo>
                  <a:lnTo>
                    <a:pt x="3910" y="771"/>
                  </a:lnTo>
                  <a:lnTo>
                    <a:pt x="3919" y="717"/>
                  </a:lnTo>
                  <a:lnTo>
                    <a:pt x="3919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77" name="Freeform 57"/>
            <p:cNvSpPr>
              <a:spLocks noChangeArrowheads="1"/>
            </p:cNvSpPr>
            <p:nvPr/>
          </p:nvSpPr>
          <p:spPr bwMode="auto">
            <a:xfrm>
              <a:off x="551" y="664"/>
              <a:ext cx="4996" cy="2189"/>
            </a:xfrm>
            <a:custGeom>
              <a:avLst/>
              <a:gdLst>
                <a:gd name="T0" fmla="*/ 0 w 3919"/>
                <a:gd name="T1" fmla="*/ 473 h 1860"/>
                <a:gd name="T2" fmla="*/ 18 w 3919"/>
                <a:gd name="T3" fmla="*/ 726 h 1860"/>
                <a:gd name="T4" fmla="*/ 37 w 3919"/>
                <a:gd name="T5" fmla="*/ 918 h 1860"/>
                <a:gd name="T6" fmla="*/ 59 w 3919"/>
                <a:gd name="T7" fmla="*/ 1096 h 1860"/>
                <a:gd name="T8" fmla="*/ 96 w 3919"/>
                <a:gd name="T9" fmla="*/ 1243 h 1860"/>
                <a:gd name="T10" fmla="*/ 113 w 3919"/>
                <a:gd name="T11" fmla="*/ 1376 h 1860"/>
                <a:gd name="T12" fmla="*/ 152 w 3919"/>
                <a:gd name="T13" fmla="*/ 1524 h 1860"/>
                <a:gd name="T14" fmla="*/ 189 w 3919"/>
                <a:gd name="T15" fmla="*/ 1685 h 1860"/>
                <a:gd name="T16" fmla="*/ 226 w 3919"/>
                <a:gd name="T17" fmla="*/ 1776 h 1860"/>
                <a:gd name="T18" fmla="*/ 301 w 3919"/>
                <a:gd name="T19" fmla="*/ 1924 h 1860"/>
                <a:gd name="T20" fmla="*/ 377 w 3919"/>
                <a:gd name="T21" fmla="*/ 2055 h 1860"/>
                <a:gd name="T22" fmla="*/ 451 w 3919"/>
                <a:gd name="T23" fmla="*/ 2145 h 1860"/>
                <a:gd name="T24" fmla="*/ 563 w 3919"/>
                <a:gd name="T25" fmla="*/ 2263 h 1860"/>
                <a:gd name="T26" fmla="*/ 678 w 3919"/>
                <a:gd name="T27" fmla="*/ 2367 h 1860"/>
                <a:gd name="T28" fmla="*/ 808 w 3919"/>
                <a:gd name="T29" fmla="*/ 2469 h 1860"/>
                <a:gd name="T30" fmla="*/ 978 w 3919"/>
                <a:gd name="T31" fmla="*/ 2574 h 1860"/>
                <a:gd name="T32" fmla="*/ 1184 w 3919"/>
                <a:gd name="T33" fmla="*/ 2662 h 1860"/>
                <a:gd name="T34" fmla="*/ 1393 w 3919"/>
                <a:gd name="T35" fmla="*/ 2735 h 1860"/>
                <a:gd name="T36" fmla="*/ 1656 w 3919"/>
                <a:gd name="T37" fmla="*/ 2810 h 1860"/>
                <a:gd name="T38" fmla="*/ 1938 w 3919"/>
                <a:gd name="T39" fmla="*/ 2868 h 1860"/>
                <a:gd name="T40" fmla="*/ 2276 w 3919"/>
                <a:gd name="T41" fmla="*/ 2928 h 1860"/>
                <a:gd name="T42" fmla="*/ 2631 w 3919"/>
                <a:gd name="T43" fmla="*/ 2974 h 1860"/>
                <a:gd name="T44" fmla="*/ 3028 w 3919"/>
                <a:gd name="T45" fmla="*/ 3002 h 1860"/>
                <a:gd name="T46" fmla="*/ 3439 w 3919"/>
                <a:gd name="T47" fmla="*/ 3016 h 1860"/>
                <a:gd name="T48" fmla="*/ 3873 w 3919"/>
                <a:gd name="T49" fmla="*/ 3032 h 1860"/>
                <a:gd name="T50" fmla="*/ 4342 w 3919"/>
                <a:gd name="T51" fmla="*/ 3032 h 1860"/>
                <a:gd name="T52" fmla="*/ 4832 w 3919"/>
                <a:gd name="T53" fmla="*/ 3016 h 1860"/>
                <a:gd name="T54" fmla="*/ 5299 w 3919"/>
                <a:gd name="T55" fmla="*/ 2988 h 1860"/>
                <a:gd name="T56" fmla="*/ 5770 w 3919"/>
                <a:gd name="T57" fmla="*/ 2928 h 1860"/>
                <a:gd name="T58" fmla="*/ 6203 w 3919"/>
                <a:gd name="T59" fmla="*/ 2868 h 1860"/>
                <a:gd name="T60" fmla="*/ 6596 w 3919"/>
                <a:gd name="T61" fmla="*/ 2795 h 1860"/>
                <a:gd name="T62" fmla="*/ 6973 w 3919"/>
                <a:gd name="T63" fmla="*/ 2707 h 1860"/>
                <a:gd name="T64" fmla="*/ 7274 w 3919"/>
                <a:gd name="T65" fmla="*/ 2602 h 1860"/>
                <a:gd name="T66" fmla="*/ 7518 w 3919"/>
                <a:gd name="T67" fmla="*/ 2484 h 1860"/>
                <a:gd name="T68" fmla="*/ 7725 w 3919"/>
                <a:gd name="T69" fmla="*/ 2351 h 1860"/>
                <a:gd name="T70" fmla="*/ 7876 w 3919"/>
                <a:gd name="T71" fmla="*/ 2203 h 1860"/>
                <a:gd name="T72" fmla="*/ 7970 w 3919"/>
                <a:gd name="T73" fmla="*/ 2055 h 1860"/>
                <a:gd name="T74" fmla="*/ 8044 w 3919"/>
                <a:gd name="T75" fmla="*/ 1908 h 1860"/>
                <a:gd name="T76" fmla="*/ 8082 w 3919"/>
                <a:gd name="T77" fmla="*/ 1745 h 1860"/>
                <a:gd name="T78" fmla="*/ 8101 w 3919"/>
                <a:gd name="T79" fmla="*/ 1583 h 1860"/>
                <a:gd name="T80" fmla="*/ 8119 w 3919"/>
                <a:gd name="T81" fmla="*/ 399 h 18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919"/>
                <a:gd name="T124" fmla="*/ 0 h 1860"/>
                <a:gd name="T125" fmla="*/ 3919 w 3919"/>
                <a:gd name="T126" fmla="*/ 1860 h 18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919" h="1860">
                  <a:moveTo>
                    <a:pt x="0" y="0"/>
                  </a:moveTo>
                  <a:lnTo>
                    <a:pt x="0" y="291"/>
                  </a:lnTo>
                  <a:lnTo>
                    <a:pt x="9" y="318"/>
                  </a:lnTo>
                  <a:lnTo>
                    <a:pt x="9" y="445"/>
                  </a:lnTo>
                  <a:lnTo>
                    <a:pt x="18" y="517"/>
                  </a:lnTo>
                  <a:lnTo>
                    <a:pt x="18" y="563"/>
                  </a:lnTo>
                  <a:lnTo>
                    <a:pt x="28" y="617"/>
                  </a:lnTo>
                  <a:lnTo>
                    <a:pt x="28" y="672"/>
                  </a:lnTo>
                  <a:lnTo>
                    <a:pt x="37" y="726"/>
                  </a:lnTo>
                  <a:lnTo>
                    <a:pt x="46" y="762"/>
                  </a:lnTo>
                  <a:lnTo>
                    <a:pt x="46" y="808"/>
                  </a:lnTo>
                  <a:lnTo>
                    <a:pt x="55" y="844"/>
                  </a:lnTo>
                  <a:lnTo>
                    <a:pt x="64" y="907"/>
                  </a:lnTo>
                  <a:lnTo>
                    <a:pt x="73" y="935"/>
                  </a:lnTo>
                  <a:lnTo>
                    <a:pt x="82" y="971"/>
                  </a:lnTo>
                  <a:lnTo>
                    <a:pt x="91" y="1034"/>
                  </a:lnTo>
                  <a:lnTo>
                    <a:pt x="100" y="1062"/>
                  </a:lnTo>
                  <a:lnTo>
                    <a:pt x="109" y="1089"/>
                  </a:lnTo>
                  <a:lnTo>
                    <a:pt x="127" y="1143"/>
                  </a:lnTo>
                  <a:lnTo>
                    <a:pt x="145" y="1180"/>
                  </a:lnTo>
                  <a:lnTo>
                    <a:pt x="164" y="1216"/>
                  </a:lnTo>
                  <a:lnTo>
                    <a:pt x="182" y="1261"/>
                  </a:lnTo>
                  <a:lnTo>
                    <a:pt x="200" y="1288"/>
                  </a:lnTo>
                  <a:lnTo>
                    <a:pt x="218" y="1316"/>
                  </a:lnTo>
                  <a:lnTo>
                    <a:pt x="245" y="1361"/>
                  </a:lnTo>
                  <a:lnTo>
                    <a:pt x="272" y="1388"/>
                  </a:lnTo>
                  <a:lnTo>
                    <a:pt x="300" y="1424"/>
                  </a:lnTo>
                  <a:lnTo>
                    <a:pt x="327" y="1452"/>
                  </a:lnTo>
                  <a:lnTo>
                    <a:pt x="354" y="1488"/>
                  </a:lnTo>
                  <a:lnTo>
                    <a:pt x="390" y="1515"/>
                  </a:lnTo>
                  <a:lnTo>
                    <a:pt x="436" y="1542"/>
                  </a:lnTo>
                  <a:lnTo>
                    <a:pt x="472" y="1579"/>
                  </a:lnTo>
                  <a:lnTo>
                    <a:pt x="517" y="1606"/>
                  </a:lnTo>
                  <a:lnTo>
                    <a:pt x="572" y="1633"/>
                  </a:lnTo>
                  <a:lnTo>
                    <a:pt x="617" y="1660"/>
                  </a:lnTo>
                  <a:lnTo>
                    <a:pt x="672" y="1678"/>
                  </a:lnTo>
                  <a:lnTo>
                    <a:pt x="735" y="1706"/>
                  </a:lnTo>
                  <a:lnTo>
                    <a:pt x="799" y="1724"/>
                  </a:lnTo>
                  <a:lnTo>
                    <a:pt x="862" y="1742"/>
                  </a:lnTo>
                  <a:lnTo>
                    <a:pt x="935" y="1760"/>
                  </a:lnTo>
                  <a:lnTo>
                    <a:pt x="1016" y="1778"/>
                  </a:lnTo>
                  <a:lnTo>
                    <a:pt x="1098" y="1796"/>
                  </a:lnTo>
                  <a:lnTo>
                    <a:pt x="1180" y="1805"/>
                  </a:lnTo>
                  <a:lnTo>
                    <a:pt x="1270" y="1824"/>
                  </a:lnTo>
                  <a:lnTo>
                    <a:pt x="1361" y="1833"/>
                  </a:lnTo>
                  <a:lnTo>
                    <a:pt x="1461" y="1842"/>
                  </a:lnTo>
                  <a:lnTo>
                    <a:pt x="1561" y="1851"/>
                  </a:lnTo>
                  <a:lnTo>
                    <a:pt x="1660" y="1851"/>
                  </a:lnTo>
                  <a:lnTo>
                    <a:pt x="1769" y="1860"/>
                  </a:lnTo>
                  <a:lnTo>
                    <a:pt x="1869" y="1860"/>
                  </a:lnTo>
                  <a:lnTo>
                    <a:pt x="1987" y="1860"/>
                  </a:lnTo>
                  <a:lnTo>
                    <a:pt x="2096" y="1860"/>
                  </a:lnTo>
                  <a:lnTo>
                    <a:pt x="2214" y="1851"/>
                  </a:lnTo>
                  <a:lnTo>
                    <a:pt x="2332" y="1851"/>
                  </a:lnTo>
                  <a:lnTo>
                    <a:pt x="2450" y="1842"/>
                  </a:lnTo>
                  <a:lnTo>
                    <a:pt x="2558" y="1833"/>
                  </a:lnTo>
                  <a:lnTo>
                    <a:pt x="2676" y="1815"/>
                  </a:lnTo>
                  <a:lnTo>
                    <a:pt x="2785" y="1796"/>
                  </a:lnTo>
                  <a:lnTo>
                    <a:pt x="2894" y="1778"/>
                  </a:lnTo>
                  <a:lnTo>
                    <a:pt x="2994" y="1760"/>
                  </a:lnTo>
                  <a:lnTo>
                    <a:pt x="3094" y="1742"/>
                  </a:lnTo>
                  <a:lnTo>
                    <a:pt x="3184" y="1715"/>
                  </a:lnTo>
                  <a:lnTo>
                    <a:pt x="3275" y="1688"/>
                  </a:lnTo>
                  <a:lnTo>
                    <a:pt x="3366" y="1660"/>
                  </a:lnTo>
                  <a:lnTo>
                    <a:pt x="3438" y="1624"/>
                  </a:lnTo>
                  <a:lnTo>
                    <a:pt x="3511" y="1597"/>
                  </a:lnTo>
                  <a:lnTo>
                    <a:pt x="3574" y="1561"/>
                  </a:lnTo>
                  <a:lnTo>
                    <a:pt x="3629" y="1524"/>
                  </a:lnTo>
                  <a:lnTo>
                    <a:pt x="3683" y="1479"/>
                  </a:lnTo>
                  <a:lnTo>
                    <a:pt x="3729" y="1443"/>
                  </a:lnTo>
                  <a:lnTo>
                    <a:pt x="3765" y="1397"/>
                  </a:lnTo>
                  <a:lnTo>
                    <a:pt x="3801" y="1352"/>
                  </a:lnTo>
                  <a:lnTo>
                    <a:pt x="3828" y="1307"/>
                  </a:lnTo>
                  <a:lnTo>
                    <a:pt x="3847" y="1261"/>
                  </a:lnTo>
                  <a:lnTo>
                    <a:pt x="3865" y="1216"/>
                  </a:lnTo>
                  <a:lnTo>
                    <a:pt x="3883" y="1170"/>
                  </a:lnTo>
                  <a:lnTo>
                    <a:pt x="3892" y="1116"/>
                  </a:lnTo>
                  <a:lnTo>
                    <a:pt x="3901" y="1071"/>
                  </a:lnTo>
                  <a:lnTo>
                    <a:pt x="3910" y="1016"/>
                  </a:lnTo>
                  <a:lnTo>
                    <a:pt x="3910" y="971"/>
                  </a:lnTo>
                  <a:lnTo>
                    <a:pt x="3919" y="916"/>
                  </a:lnTo>
                  <a:lnTo>
                    <a:pt x="3919" y="245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78" name="Freeform 58"/>
            <p:cNvSpPr>
              <a:spLocks noChangeArrowheads="1"/>
            </p:cNvSpPr>
            <p:nvPr/>
          </p:nvSpPr>
          <p:spPr bwMode="auto">
            <a:xfrm>
              <a:off x="539" y="979"/>
              <a:ext cx="5008" cy="2405"/>
            </a:xfrm>
            <a:custGeom>
              <a:avLst/>
              <a:gdLst>
                <a:gd name="T0" fmla="*/ 0 w 3928"/>
                <a:gd name="T1" fmla="*/ 237 h 2041"/>
                <a:gd name="T2" fmla="*/ 18 w 3928"/>
                <a:gd name="T3" fmla="*/ 685 h 2041"/>
                <a:gd name="T4" fmla="*/ 37 w 3928"/>
                <a:gd name="T5" fmla="*/ 965 h 2041"/>
                <a:gd name="T6" fmla="*/ 55 w 3928"/>
                <a:gd name="T7" fmla="*/ 1202 h 2041"/>
                <a:gd name="T8" fmla="*/ 76 w 3928"/>
                <a:gd name="T9" fmla="*/ 1307 h 2041"/>
                <a:gd name="T10" fmla="*/ 113 w 3928"/>
                <a:gd name="T11" fmla="*/ 1501 h 2041"/>
                <a:gd name="T12" fmla="*/ 134 w 3928"/>
                <a:gd name="T13" fmla="*/ 1618 h 2041"/>
                <a:gd name="T14" fmla="*/ 171 w 3928"/>
                <a:gd name="T15" fmla="*/ 1768 h 2041"/>
                <a:gd name="T16" fmla="*/ 207 w 3928"/>
                <a:gd name="T17" fmla="*/ 1899 h 2041"/>
                <a:gd name="T18" fmla="*/ 244 w 3928"/>
                <a:gd name="T19" fmla="*/ 2003 h 2041"/>
                <a:gd name="T20" fmla="*/ 301 w 3928"/>
                <a:gd name="T21" fmla="*/ 2139 h 2041"/>
                <a:gd name="T22" fmla="*/ 377 w 3928"/>
                <a:gd name="T23" fmla="*/ 2272 h 2041"/>
                <a:gd name="T24" fmla="*/ 469 w 3928"/>
                <a:gd name="T25" fmla="*/ 2405 h 2041"/>
                <a:gd name="T26" fmla="*/ 564 w 3928"/>
                <a:gd name="T27" fmla="*/ 2508 h 2041"/>
                <a:gd name="T28" fmla="*/ 696 w 3928"/>
                <a:gd name="T29" fmla="*/ 2627 h 2041"/>
                <a:gd name="T30" fmla="*/ 827 w 3928"/>
                <a:gd name="T31" fmla="*/ 2731 h 2041"/>
                <a:gd name="T32" fmla="*/ 997 w 3928"/>
                <a:gd name="T33" fmla="*/ 2820 h 2041"/>
                <a:gd name="T34" fmla="*/ 1184 w 3928"/>
                <a:gd name="T35" fmla="*/ 2909 h 2041"/>
                <a:gd name="T36" fmla="*/ 1411 w 3928"/>
                <a:gd name="T37" fmla="*/ 2999 h 2041"/>
                <a:gd name="T38" fmla="*/ 1693 w 3928"/>
                <a:gd name="T39" fmla="*/ 3073 h 2041"/>
                <a:gd name="T40" fmla="*/ 1975 w 3928"/>
                <a:gd name="T41" fmla="*/ 3146 h 2041"/>
                <a:gd name="T42" fmla="*/ 2313 w 3928"/>
                <a:gd name="T43" fmla="*/ 3207 h 2041"/>
                <a:gd name="T44" fmla="*/ 2668 w 3928"/>
                <a:gd name="T45" fmla="*/ 3251 h 2041"/>
                <a:gd name="T46" fmla="*/ 3084 w 3928"/>
                <a:gd name="T47" fmla="*/ 3295 h 2041"/>
                <a:gd name="T48" fmla="*/ 3518 w 3928"/>
                <a:gd name="T49" fmla="*/ 3310 h 2041"/>
                <a:gd name="T50" fmla="*/ 3985 w 3928"/>
                <a:gd name="T51" fmla="*/ 3324 h 2041"/>
                <a:gd name="T52" fmla="*/ 4475 w 3928"/>
                <a:gd name="T53" fmla="*/ 3324 h 2041"/>
                <a:gd name="T54" fmla="*/ 4983 w 3928"/>
                <a:gd name="T55" fmla="*/ 3310 h 2041"/>
                <a:gd name="T56" fmla="*/ 5471 w 3928"/>
                <a:gd name="T57" fmla="*/ 3281 h 2041"/>
                <a:gd name="T58" fmla="*/ 5960 w 3928"/>
                <a:gd name="T59" fmla="*/ 3237 h 2041"/>
                <a:gd name="T60" fmla="*/ 6413 w 3928"/>
                <a:gd name="T61" fmla="*/ 3177 h 2041"/>
                <a:gd name="T62" fmla="*/ 6824 w 3928"/>
                <a:gd name="T63" fmla="*/ 3101 h 2041"/>
                <a:gd name="T64" fmla="*/ 7161 w 3928"/>
                <a:gd name="T65" fmla="*/ 2999 h 2041"/>
                <a:gd name="T66" fmla="*/ 7465 w 3928"/>
                <a:gd name="T67" fmla="*/ 2894 h 2041"/>
                <a:gd name="T68" fmla="*/ 7689 w 3928"/>
                <a:gd name="T69" fmla="*/ 2762 h 2041"/>
                <a:gd name="T70" fmla="*/ 7859 w 3928"/>
                <a:gd name="T71" fmla="*/ 2627 h 2041"/>
                <a:gd name="T72" fmla="*/ 7991 w 3928"/>
                <a:gd name="T73" fmla="*/ 2478 h 2041"/>
                <a:gd name="T74" fmla="*/ 8065 w 3928"/>
                <a:gd name="T75" fmla="*/ 2331 h 2041"/>
                <a:gd name="T76" fmla="*/ 8104 w 3928"/>
                <a:gd name="T77" fmla="*/ 2167 h 2041"/>
                <a:gd name="T78" fmla="*/ 8123 w 3928"/>
                <a:gd name="T79" fmla="*/ 2003 h 2041"/>
                <a:gd name="T80" fmla="*/ 8141 w 3928"/>
                <a:gd name="T81" fmla="*/ 995 h 20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928"/>
                <a:gd name="T124" fmla="*/ 0 h 2041"/>
                <a:gd name="T125" fmla="*/ 3928 w 3928"/>
                <a:gd name="T126" fmla="*/ 2041 h 204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928" h="2041">
                  <a:moveTo>
                    <a:pt x="0" y="0"/>
                  </a:moveTo>
                  <a:lnTo>
                    <a:pt x="0" y="145"/>
                  </a:lnTo>
                  <a:lnTo>
                    <a:pt x="9" y="182"/>
                  </a:lnTo>
                  <a:lnTo>
                    <a:pt x="9" y="418"/>
                  </a:lnTo>
                  <a:lnTo>
                    <a:pt x="18" y="472"/>
                  </a:lnTo>
                  <a:lnTo>
                    <a:pt x="18" y="590"/>
                  </a:lnTo>
                  <a:lnTo>
                    <a:pt x="27" y="644"/>
                  </a:lnTo>
                  <a:lnTo>
                    <a:pt x="27" y="735"/>
                  </a:lnTo>
                  <a:lnTo>
                    <a:pt x="37" y="771"/>
                  </a:lnTo>
                  <a:lnTo>
                    <a:pt x="37" y="799"/>
                  </a:lnTo>
                  <a:lnTo>
                    <a:pt x="46" y="871"/>
                  </a:lnTo>
                  <a:lnTo>
                    <a:pt x="55" y="917"/>
                  </a:lnTo>
                  <a:lnTo>
                    <a:pt x="55" y="944"/>
                  </a:lnTo>
                  <a:lnTo>
                    <a:pt x="64" y="989"/>
                  </a:lnTo>
                  <a:lnTo>
                    <a:pt x="73" y="1044"/>
                  </a:lnTo>
                  <a:lnTo>
                    <a:pt x="82" y="1080"/>
                  </a:lnTo>
                  <a:lnTo>
                    <a:pt x="91" y="1125"/>
                  </a:lnTo>
                  <a:lnTo>
                    <a:pt x="100" y="1161"/>
                  </a:lnTo>
                  <a:lnTo>
                    <a:pt x="109" y="1198"/>
                  </a:lnTo>
                  <a:lnTo>
                    <a:pt x="118" y="1225"/>
                  </a:lnTo>
                  <a:lnTo>
                    <a:pt x="136" y="1279"/>
                  </a:lnTo>
                  <a:lnTo>
                    <a:pt x="145" y="1307"/>
                  </a:lnTo>
                  <a:lnTo>
                    <a:pt x="164" y="1352"/>
                  </a:lnTo>
                  <a:lnTo>
                    <a:pt x="182" y="1388"/>
                  </a:lnTo>
                  <a:lnTo>
                    <a:pt x="200" y="1425"/>
                  </a:lnTo>
                  <a:lnTo>
                    <a:pt x="227" y="1470"/>
                  </a:lnTo>
                  <a:lnTo>
                    <a:pt x="245" y="1497"/>
                  </a:lnTo>
                  <a:lnTo>
                    <a:pt x="272" y="1533"/>
                  </a:lnTo>
                  <a:lnTo>
                    <a:pt x="300" y="1570"/>
                  </a:lnTo>
                  <a:lnTo>
                    <a:pt x="336" y="1606"/>
                  </a:lnTo>
                  <a:lnTo>
                    <a:pt x="363" y="1624"/>
                  </a:lnTo>
                  <a:lnTo>
                    <a:pt x="399" y="1669"/>
                  </a:lnTo>
                  <a:lnTo>
                    <a:pt x="436" y="1697"/>
                  </a:lnTo>
                  <a:lnTo>
                    <a:pt x="481" y="1724"/>
                  </a:lnTo>
                  <a:lnTo>
                    <a:pt x="526" y="1751"/>
                  </a:lnTo>
                  <a:lnTo>
                    <a:pt x="572" y="1778"/>
                  </a:lnTo>
                  <a:lnTo>
                    <a:pt x="626" y="1806"/>
                  </a:lnTo>
                  <a:lnTo>
                    <a:pt x="681" y="1833"/>
                  </a:lnTo>
                  <a:lnTo>
                    <a:pt x="744" y="1860"/>
                  </a:lnTo>
                  <a:lnTo>
                    <a:pt x="817" y="1878"/>
                  </a:lnTo>
                  <a:lnTo>
                    <a:pt x="880" y="1905"/>
                  </a:lnTo>
                  <a:lnTo>
                    <a:pt x="953" y="1923"/>
                  </a:lnTo>
                  <a:lnTo>
                    <a:pt x="1025" y="1942"/>
                  </a:lnTo>
                  <a:lnTo>
                    <a:pt x="1116" y="1960"/>
                  </a:lnTo>
                  <a:lnTo>
                    <a:pt x="1198" y="1978"/>
                  </a:lnTo>
                  <a:lnTo>
                    <a:pt x="1288" y="1987"/>
                  </a:lnTo>
                  <a:lnTo>
                    <a:pt x="1388" y="1996"/>
                  </a:lnTo>
                  <a:lnTo>
                    <a:pt x="1488" y="2014"/>
                  </a:lnTo>
                  <a:lnTo>
                    <a:pt x="1597" y="2023"/>
                  </a:lnTo>
                  <a:lnTo>
                    <a:pt x="1697" y="2023"/>
                  </a:lnTo>
                  <a:lnTo>
                    <a:pt x="1815" y="2032"/>
                  </a:lnTo>
                  <a:lnTo>
                    <a:pt x="1923" y="2032"/>
                  </a:lnTo>
                  <a:lnTo>
                    <a:pt x="2050" y="2041"/>
                  </a:lnTo>
                  <a:lnTo>
                    <a:pt x="2159" y="2032"/>
                  </a:lnTo>
                  <a:lnTo>
                    <a:pt x="2286" y="2032"/>
                  </a:lnTo>
                  <a:lnTo>
                    <a:pt x="2404" y="2023"/>
                  </a:lnTo>
                  <a:lnTo>
                    <a:pt x="2522" y="2014"/>
                  </a:lnTo>
                  <a:lnTo>
                    <a:pt x="2640" y="2005"/>
                  </a:lnTo>
                  <a:lnTo>
                    <a:pt x="2758" y="1996"/>
                  </a:lnTo>
                  <a:lnTo>
                    <a:pt x="2876" y="1978"/>
                  </a:lnTo>
                  <a:lnTo>
                    <a:pt x="2985" y="1960"/>
                  </a:lnTo>
                  <a:lnTo>
                    <a:pt x="3094" y="1942"/>
                  </a:lnTo>
                  <a:lnTo>
                    <a:pt x="3193" y="1914"/>
                  </a:lnTo>
                  <a:lnTo>
                    <a:pt x="3293" y="1896"/>
                  </a:lnTo>
                  <a:lnTo>
                    <a:pt x="3375" y="1869"/>
                  </a:lnTo>
                  <a:lnTo>
                    <a:pt x="3456" y="1833"/>
                  </a:lnTo>
                  <a:lnTo>
                    <a:pt x="3529" y="1806"/>
                  </a:lnTo>
                  <a:lnTo>
                    <a:pt x="3602" y="1769"/>
                  </a:lnTo>
                  <a:lnTo>
                    <a:pt x="3656" y="1733"/>
                  </a:lnTo>
                  <a:lnTo>
                    <a:pt x="3710" y="1688"/>
                  </a:lnTo>
                  <a:lnTo>
                    <a:pt x="3756" y="1651"/>
                  </a:lnTo>
                  <a:lnTo>
                    <a:pt x="3792" y="1606"/>
                  </a:lnTo>
                  <a:lnTo>
                    <a:pt x="3828" y="1561"/>
                  </a:lnTo>
                  <a:lnTo>
                    <a:pt x="3856" y="1515"/>
                  </a:lnTo>
                  <a:lnTo>
                    <a:pt x="3874" y="1470"/>
                  </a:lnTo>
                  <a:lnTo>
                    <a:pt x="3892" y="1425"/>
                  </a:lnTo>
                  <a:lnTo>
                    <a:pt x="3901" y="1379"/>
                  </a:lnTo>
                  <a:lnTo>
                    <a:pt x="3910" y="1325"/>
                  </a:lnTo>
                  <a:lnTo>
                    <a:pt x="3919" y="1279"/>
                  </a:lnTo>
                  <a:lnTo>
                    <a:pt x="3919" y="1225"/>
                  </a:lnTo>
                  <a:lnTo>
                    <a:pt x="3928" y="1171"/>
                  </a:lnTo>
                  <a:lnTo>
                    <a:pt x="3928" y="608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79" name="Freeform 59"/>
            <p:cNvSpPr>
              <a:spLocks noChangeArrowheads="1"/>
            </p:cNvSpPr>
            <p:nvPr/>
          </p:nvSpPr>
          <p:spPr bwMode="auto">
            <a:xfrm>
              <a:off x="539" y="990"/>
              <a:ext cx="5008" cy="2622"/>
            </a:xfrm>
            <a:custGeom>
              <a:avLst/>
              <a:gdLst>
                <a:gd name="T0" fmla="*/ 0 w 3928"/>
                <a:gd name="T1" fmla="*/ 478 h 2223"/>
                <a:gd name="T2" fmla="*/ 18 w 3928"/>
                <a:gd name="T3" fmla="*/ 984 h 2223"/>
                <a:gd name="T4" fmla="*/ 37 w 3928"/>
                <a:gd name="T5" fmla="*/ 1264 h 2223"/>
                <a:gd name="T6" fmla="*/ 55 w 3928"/>
                <a:gd name="T7" fmla="*/ 1490 h 2223"/>
                <a:gd name="T8" fmla="*/ 76 w 3928"/>
                <a:gd name="T9" fmla="*/ 1637 h 2223"/>
                <a:gd name="T10" fmla="*/ 96 w 3928"/>
                <a:gd name="T11" fmla="*/ 1773 h 2223"/>
                <a:gd name="T12" fmla="*/ 134 w 3928"/>
                <a:gd name="T13" fmla="*/ 1907 h 2223"/>
                <a:gd name="T14" fmla="*/ 152 w 3928"/>
                <a:gd name="T15" fmla="*/ 2039 h 2223"/>
                <a:gd name="T16" fmla="*/ 189 w 3928"/>
                <a:gd name="T17" fmla="*/ 2175 h 2223"/>
                <a:gd name="T18" fmla="*/ 244 w 3928"/>
                <a:gd name="T19" fmla="*/ 2307 h 2223"/>
                <a:gd name="T20" fmla="*/ 301 w 3928"/>
                <a:gd name="T21" fmla="*/ 2442 h 2223"/>
                <a:gd name="T22" fmla="*/ 377 w 3928"/>
                <a:gd name="T23" fmla="*/ 2561 h 2223"/>
                <a:gd name="T24" fmla="*/ 451 w 3928"/>
                <a:gd name="T25" fmla="*/ 2680 h 2223"/>
                <a:gd name="T26" fmla="*/ 544 w 3928"/>
                <a:gd name="T27" fmla="*/ 2785 h 2223"/>
                <a:gd name="T28" fmla="*/ 658 w 3928"/>
                <a:gd name="T29" fmla="*/ 2889 h 2223"/>
                <a:gd name="T30" fmla="*/ 790 w 3928"/>
                <a:gd name="T31" fmla="*/ 3008 h 2223"/>
                <a:gd name="T32" fmla="*/ 959 w 3928"/>
                <a:gd name="T33" fmla="*/ 3097 h 2223"/>
                <a:gd name="T34" fmla="*/ 1147 w 3928"/>
                <a:gd name="T35" fmla="*/ 3187 h 2223"/>
                <a:gd name="T36" fmla="*/ 1372 w 3928"/>
                <a:gd name="T37" fmla="*/ 3275 h 2223"/>
                <a:gd name="T38" fmla="*/ 1615 w 3928"/>
                <a:gd name="T39" fmla="*/ 3365 h 2223"/>
                <a:gd name="T40" fmla="*/ 1920 w 3928"/>
                <a:gd name="T41" fmla="*/ 3439 h 2223"/>
                <a:gd name="T42" fmla="*/ 2239 w 3928"/>
                <a:gd name="T43" fmla="*/ 3498 h 2223"/>
                <a:gd name="T44" fmla="*/ 2614 w 3928"/>
                <a:gd name="T45" fmla="*/ 3543 h 2223"/>
                <a:gd name="T46" fmla="*/ 3009 w 3928"/>
                <a:gd name="T47" fmla="*/ 3589 h 2223"/>
                <a:gd name="T48" fmla="*/ 3459 w 3928"/>
                <a:gd name="T49" fmla="*/ 3633 h 2223"/>
                <a:gd name="T50" fmla="*/ 3949 w 3928"/>
                <a:gd name="T51" fmla="*/ 3648 h 2223"/>
                <a:gd name="T52" fmla="*/ 4438 w 3928"/>
                <a:gd name="T53" fmla="*/ 3648 h 2223"/>
                <a:gd name="T54" fmla="*/ 4944 w 3928"/>
                <a:gd name="T55" fmla="*/ 3648 h 2223"/>
                <a:gd name="T56" fmla="*/ 5471 w 3928"/>
                <a:gd name="T57" fmla="*/ 3619 h 2223"/>
                <a:gd name="T58" fmla="*/ 5960 w 3928"/>
                <a:gd name="T59" fmla="*/ 3574 h 2223"/>
                <a:gd name="T60" fmla="*/ 6431 w 3928"/>
                <a:gd name="T61" fmla="*/ 3513 h 2223"/>
                <a:gd name="T62" fmla="*/ 6862 w 3928"/>
                <a:gd name="T63" fmla="*/ 3439 h 2223"/>
                <a:gd name="T64" fmla="*/ 7220 w 3928"/>
                <a:gd name="T65" fmla="*/ 3349 h 2223"/>
                <a:gd name="T66" fmla="*/ 7521 w 3928"/>
                <a:gd name="T67" fmla="*/ 3246 h 2223"/>
                <a:gd name="T68" fmla="*/ 7747 w 3928"/>
                <a:gd name="T69" fmla="*/ 3110 h 2223"/>
                <a:gd name="T70" fmla="*/ 7915 w 3928"/>
                <a:gd name="T71" fmla="*/ 2978 h 2223"/>
                <a:gd name="T72" fmla="*/ 8028 w 3928"/>
                <a:gd name="T73" fmla="*/ 2828 h 2223"/>
                <a:gd name="T74" fmla="*/ 8086 w 3928"/>
                <a:gd name="T75" fmla="*/ 2664 h 2223"/>
                <a:gd name="T76" fmla="*/ 8123 w 3928"/>
                <a:gd name="T77" fmla="*/ 2502 h 2223"/>
                <a:gd name="T78" fmla="*/ 8141 w 3928"/>
                <a:gd name="T79" fmla="*/ 1579 h 22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28"/>
                <a:gd name="T121" fmla="*/ 0 h 2223"/>
                <a:gd name="T122" fmla="*/ 3928 w 3928"/>
                <a:gd name="T123" fmla="*/ 2223 h 222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28" h="2223">
                  <a:moveTo>
                    <a:pt x="0" y="0"/>
                  </a:moveTo>
                  <a:lnTo>
                    <a:pt x="0" y="291"/>
                  </a:lnTo>
                  <a:lnTo>
                    <a:pt x="9" y="345"/>
                  </a:lnTo>
                  <a:lnTo>
                    <a:pt x="9" y="599"/>
                  </a:lnTo>
                  <a:lnTo>
                    <a:pt x="18" y="644"/>
                  </a:lnTo>
                  <a:lnTo>
                    <a:pt x="18" y="771"/>
                  </a:lnTo>
                  <a:lnTo>
                    <a:pt x="27" y="826"/>
                  </a:lnTo>
                  <a:lnTo>
                    <a:pt x="27" y="908"/>
                  </a:lnTo>
                  <a:lnTo>
                    <a:pt x="37" y="944"/>
                  </a:lnTo>
                  <a:lnTo>
                    <a:pt x="37" y="998"/>
                  </a:lnTo>
                  <a:lnTo>
                    <a:pt x="46" y="1035"/>
                  </a:lnTo>
                  <a:lnTo>
                    <a:pt x="46" y="1080"/>
                  </a:lnTo>
                  <a:lnTo>
                    <a:pt x="55" y="1116"/>
                  </a:lnTo>
                  <a:lnTo>
                    <a:pt x="64" y="1162"/>
                  </a:lnTo>
                  <a:lnTo>
                    <a:pt x="73" y="1207"/>
                  </a:lnTo>
                  <a:lnTo>
                    <a:pt x="73" y="1243"/>
                  </a:lnTo>
                  <a:lnTo>
                    <a:pt x="82" y="1289"/>
                  </a:lnTo>
                  <a:lnTo>
                    <a:pt x="91" y="1325"/>
                  </a:lnTo>
                  <a:lnTo>
                    <a:pt x="109" y="1370"/>
                  </a:lnTo>
                  <a:lnTo>
                    <a:pt x="118" y="1406"/>
                  </a:lnTo>
                  <a:lnTo>
                    <a:pt x="127" y="1452"/>
                  </a:lnTo>
                  <a:lnTo>
                    <a:pt x="145" y="1488"/>
                  </a:lnTo>
                  <a:lnTo>
                    <a:pt x="164" y="1524"/>
                  </a:lnTo>
                  <a:lnTo>
                    <a:pt x="182" y="1561"/>
                  </a:lnTo>
                  <a:lnTo>
                    <a:pt x="200" y="1597"/>
                  </a:lnTo>
                  <a:lnTo>
                    <a:pt x="218" y="1633"/>
                  </a:lnTo>
                  <a:lnTo>
                    <a:pt x="236" y="1670"/>
                  </a:lnTo>
                  <a:lnTo>
                    <a:pt x="263" y="1697"/>
                  </a:lnTo>
                  <a:lnTo>
                    <a:pt x="291" y="1733"/>
                  </a:lnTo>
                  <a:lnTo>
                    <a:pt x="318" y="1760"/>
                  </a:lnTo>
                  <a:lnTo>
                    <a:pt x="354" y="1797"/>
                  </a:lnTo>
                  <a:lnTo>
                    <a:pt x="381" y="1833"/>
                  </a:lnTo>
                  <a:lnTo>
                    <a:pt x="427" y="1869"/>
                  </a:lnTo>
                  <a:lnTo>
                    <a:pt x="463" y="1887"/>
                  </a:lnTo>
                  <a:lnTo>
                    <a:pt x="508" y="1914"/>
                  </a:lnTo>
                  <a:lnTo>
                    <a:pt x="554" y="1942"/>
                  </a:lnTo>
                  <a:lnTo>
                    <a:pt x="608" y="1969"/>
                  </a:lnTo>
                  <a:lnTo>
                    <a:pt x="662" y="1996"/>
                  </a:lnTo>
                  <a:lnTo>
                    <a:pt x="717" y="2023"/>
                  </a:lnTo>
                  <a:lnTo>
                    <a:pt x="780" y="2051"/>
                  </a:lnTo>
                  <a:lnTo>
                    <a:pt x="853" y="2069"/>
                  </a:lnTo>
                  <a:lnTo>
                    <a:pt x="926" y="2096"/>
                  </a:lnTo>
                  <a:lnTo>
                    <a:pt x="998" y="2114"/>
                  </a:lnTo>
                  <a:lnTo>
                    <a:pt x="1080" y="2132"/>
                  </a:lnTo>
                  <a:lnTo>
                    <a:pt x="1161" y="2150"/>
                  </a:lnTo>
                  <a:lnTo>
                    <a:pt x="1261" y="2159"/>
                  </a:lnTo>
                  <a:lnTo>
                    <a:pt x="1352" y="2178"/>
                  </a:lnTo>
                  <a:lnTo>
                    <a:pt x="1452" y="2187"/>
                  </a:lnTo>
                  <a:lnTo>
                    <a:pt x="1561" y="2196"/>
                  </a:lnTo>
                  <a:lnTo>
                    <a:pt x="1669" y="2214"/>
                  </a:lnTo>
                  <a:lnTo>
                    <a:pt x="1787" y="2214"/>
                  </a:lnTo>
                  <a:lnTo>
                    <a:pt x="1905" y="2223"/>
                  </a:lnTo>
                  <a:lnTo>
                    <a:pt x="2014" y="2223"/>
                  </a:lnTo>
                  <a:lnTo>
                    <a:pt x="2141" y="2223"/>
                  </a:lnTo>
                  <a:lnTo>
                    <a:pt x="2268" y="2223"/>
                  </a:lnTo>
                  <a:lnTo>
                    <a:pt x="2386" y="2223"/>
                  </a:lnTo>
                  <a:lnTo>
                    <a:pt x="2513" y="2214"/>
                  </a:lnTo>
                  <a:lnTo>
                    <a:pt x="2640" y="2205"/>
                  </a:lnTo>
                  <a:lnTo>
                    <a:pt x="2758" y="2196"/>
                  </a:lnTo>
                  <a:lnTo>
                    <a:pt x="2876" y="2178"/>
                  </a:lnTo>
                  <a:lnTo>
                    <a:pt x="2994" y="2168"/>
                  </a:lnTo>
                  <a:lnTo>
                    <a:pt x="3103" y="2141"/>
                  </a:lnTo>
                  <a:lnTo>
                    <a:pt x="3212" y="2123"/>
                  </a:lnTo>
                  <a:lnTo>
                    <a:pt x="3311" y="2096"/>
                  </a:lnTo>
                  <a:lnTo>
                    <a:pt x="3402" y="2069"/>
                  </a:lnTo>
                  <a:lnTo>
                    <a:pt x="3484" y="2041"/>
                  </a:lnTo>
                  <a:lnTo>
                    <a:pt x="3565" y="2014"/>
                  </a:lnTo>
                  <a:lnTo>
                    <a:pt x="3629" y="1978"/>
                  </a:lnTo>
                  <a:lnTo>
                    <a:pt x="3692" y="1942"/>
                  </a:lnTo>
                  <a:lnTo>
                    <a:pt x="3738" y="1896"/>
                  </a:lnTo>
                  <a:lnTo>
                    <a:pt x="3783" y="1860"/>
                  </a:lnTo>
                  <a:lnTo>
                    <a:pt x="3819" y="1815"/>
                  </a:lnTo>
                  <a:lnTo>
                    <a:pt x="3847" y="1769"/>
                  </a:lnTo>
                  <a:lnTo>
                    <a:pt x="3874" y="1724"/>
                  </a:lnTo>
                  <a:lnTo>
                    <a:pt x="3892" y="1679"/>
                  </a:lnTo>
                  <a:lnTo>
                    <a:pt x="3901" y="1624"/>
                  </a:lnTo>
                  <a:lnTo>
                    <a:pt x="3910" y="1579"/>
                  </a:lnTo>
                  <a:lnTo>
                    <a:pt x="3919" y="1524"/>
                  </a:lnTo>
                  <a:lnTo>
                    <a:pt x="3928" y="1479"/>
                  </a:lnTo>
                  <a:lnTo>
                    <a:pt x="3928" y="962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86080" name="Rectangle 60"/>
            <p:cNvSpPr>
              <a:spLocks noChangeArrowheads="1"/>
            </p:cNvSpPr>
            <p:nvPr/>
          </p:nvSpPr>
          <p:spPr bwMode="auto">
            <a:xfrm>
              <a:off x="1921" y="4144"/>
              <a:ext cx="1764" cy="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Rate R (symbol per channel use)</a:t>
              </a:r>
            </a:p>
          </p:txBody>
        </p:sp>
        <p:sp>
          <p:nvSpPr>
            <p:cNvPr id="86081" name="Rectangle 61"/>
            <p:cNvSpPr>
              <a:spLocks noChangeArrowheads="1"/>
            </p:cNvSpPr>
            <p:nvPr/>
          </p:nvSpPr>
          <p:spPr bwMode="auto">
            <a:xfrm>
              <a:off x="75" y="1567"/>
              <a:ext cx="143" cy="1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rtl="1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Minimum Eb/No (in dB)</a:t>
              </a:r>
            </a:p>
          </p:txBody>
        </p:sp>
        <p:sp>
          <p:nvSpPr>
            <p:cNvPr id="86082" name="Text Box 62"/>
            <p:cNvSpPr txBox="1">
              <a:spLocks noChangeArrowheads="1"/>
            </p:cNvSpPr>
            <p:nvPr/>
          </p:nvSpPr>
          <p:spPr bwMode="auto">
            <a:xfrm>
              <a:off x="2836" y="2029"/>
              <a:ext cx="333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M=2</a:t>
              </a:r>
            </a:p>
          </p:txBody>
        </p:sp>
        <p:sp>
          <p:nvSpPr>
            <p:cNvPr id="86083" name="Text Box 63"/>
            <p:cNvSpPr txBox="1">
              <a:spLocks noChangeArrowheads="1"/>
            </p:cNvSpPr>
            <p:nvPr/>
          </p:nvSpPr>
          <p:spPr bwMode="auto">
            <a:xfrm>
              <a:off x="2852" y="2658"/>
              <a:ext cx="333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M=4</a:t>
              </a:r>
            </a:p>
          </p:txBody>
        </p:sp>
        <p:sp>
          <p:nvSpPr>
            <p:cNvPr id="86084" name="Text Box 64"/>
            <p:cNvSpPr txBox="1">
              <a:spLocks noChangeArrowheads="1"/>
            </p:cNvSpPr>
            <p:nvPr/>
          </p:nvSpPr>
          <p:spPr bwMode="auto">
            <a:xfrm>
              <a:off x="2849" y="3174"/>
              <a:ext cx="389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M=16</a:t>
              </a:r>
            </a:p>
          </p:txBody>
        </p:sp>
        <p:sp>
          <p:nvSpPr>
            <p:cNvPr id="86085" name="Text Box 65"/>
            <p:cNvSpPr txBox="1">
              <a:spLocks noChangeArrowheads="1"/>
            </p:cNvSpPr>
            <p:nvPr/>
          </p:nvSpPr>
          <p:spPr bwMode="auto">
            <a:xfrm>
              <a:off x="2839" y="3461"/>
              <a:ext cx="389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M=64</a:t>
              </a:r>
            </a:p>
          </p:txBody>
        </p:sp>
        <p:sp>
          <p:nvSpPr>
            <p:cNvPr id="86086" name="Line 66"/>
            <p:cNvSpPr>
              <a:spLocks noChangeShapeType="1"/>
            </p:cNvSpPr>
            <p:nvPr/>
          </p:nvSpPr>
          <p:spPr bwMode="auto">
            <a:xfrm flipH="1">
              <a:off x="1106" y="1542"/>
              <a:ext cx="537" cy="22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7" name="Text Box 67"/>
            <p:cNvSpPr txBox="1">
              <a:spLocks noChangeArrowheads="1"/>
            </p:cNvSpPr>
            <p:nvPr/>
          </p:nvSpPr>
          <p:spPr bwMode="auto">
            <a:xfrm>
              <a:off x="1538" y="1342"/>
              <a:ext cx="1652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>
                  <a:solidFill>
                    <a:srgbClr val="000000"/>
                  </a:solidFill>
                </a:rPr>
                <a:t>Noncoherent combining penalty</a:t>
              </a:r>
            </a:p>
          </p:txBody>
        </p:sp>
      </p:grpSp>
      <p:sp>
        <p:nvSpPr>
          <p:cNvPr id="86021" name="Text Box 68"/>
          <p:cNvSpPr txBox="1">
            <a:spLocks noChangeArrowheads="1"/>
          </p:cNvSpPr>
          <p:nvPr/>
        </p:nvSpPr>
        <p:spPr bwMode="auto">
          <a:xfrm>
            <a:off x="5051425" y="3673475"/>
            <a:ext cx="165100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min E</a:t>
            </a:r>
            <a:r>
              <a:rPr lang="en-US" sz="1400" baseline="-25000">
                <a:solidFill>
                  <a:srgbClr val="FF0000"/>
                </a:solidFill>
              </a:rPr>
              <a:t>b</a:t>
            </a:r>
            <a:r>
              <a:rPr lang="en-US" sz="1400">
                <a:solidFill>
                  <a:srgbClr val="FF0000"/>
                </a:solidFill>
              </a:rPr>
              <a:t>/N</a:t>
            </a:r>
            <a:r>
              <a:rPr lang="en-US" sz="1400" baseline="-25000">
                <a:solidFill>
                  <a:srgbClr val="FF0000"/>
                </a:solidFill>
              </a:rPr>
              <a:t>o</a:t>
            </a:r>
            <a:r>
              <a:rPr lang="en-US" sz="1400">
                <a:solidFill>
                  <a:srgbClr val="FF0000"/>
                </a:solidFill>
              </a:rPr>
              <a:t> = 6.72 dB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at r=0.48</a:t>
            </a:r>
          </a:p>
        </p:txBody>
      </p:sp>
      <p:sp>
        <p:nvSpPr>
          <p:cNvPr id="86022" name="Line 69"/>
          <p:cNvSpPr>
            <a:spLocks noChangeShapeType="1"/>
          </p:cNvSpPr>
          <p:nvPr/>
        </p:nvSpPr>
        <p:spPr bwMode="auto">
          <a:xfrm flipH="1" flipV="1">
            <a:off x="4672013" y="3579813"/>
            <a:ext cx="461962" cy="360362"/>
          </a:xfrm>
          <a:prstGeom prst="line">
            <a:avLst/>
          </a:prstGeom>
          <a:noFill/>
          <a:ln w="126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CB80F-D565-4EBC-BF38-30AADC6AC3A7}" type="slidenum">
              <a:rPr lang="en-US"/>
              <a:pPr>
                <a:defRPr/>
              </a:pPr>
              <a:t>66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Capacity of Nonorthogonal CPFSK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192213" y="1508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Freeform 4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 flipV="1">
            <a:off x="11922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11922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1143000" y="62484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5373" name="Line 10"/>
          <p:cNvSpPr>
            <a:spLocks noChangeShapeType="1"/>
          </p:cNvSpPr>
          <p:nvPr/>
        </p:nvSpPr>
        <p:spPr bwMode="auto">
          <a:xfrm flipV="1">
            <a:off x="1893888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1"/>
          <p:cNvSpPr>
            <a:spLocks noChangeShapeType="1"/>
          </p:cNvSpPr>
          <p:nvPr/>
        </p:nvSpPr>
        <p:spPr bwMode="auto">
          <a:xfrm>
            <a:off x="1893888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Rectangle 12"/>
          <p:cNvSpPr>
            <a:spLocks noChangeArrowheads="1"/>
          </p:cNvSpPr>
          <p:nvPr/>
        </p:nvSpPr>
        <p:spPr bwMode="auto">
          <a:xfrm>
            <a:off x="1747838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0.1</a:t>
            </a:r>
          </a:p>
        </p:txBody>
      </p:sp>
      <p:sp>
        <p:nvSpPr>
          <p:cNvPr id="15376" name="Line 13"/>
          <p:cNvSpPr>
            <a:spLocks noChangeShapeType="1"/>
          </p:cNvSpPr>
          <p:nvPr/>
        </p:nvSpPr>
        <p:spPr bwMode="auto">
          <a:xfrm flipV="1">
            <a:off x="259556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>
            <a:off x="259556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Rectangle 15"/>
          <p:cNvSpPr>
            <a:spLocks noChangeArrowheads="1"/>
          </p:cNvSpPr>
          <p:nvPr/>
        </p:nvSpPr>
        <p:spPr bwMode="auto">
          <a:xfrm>
            <a:off x="2449513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0.2</a:t>
            </a:r>
          </a:p>
        </p:txBody>
      </p:sp>
      <p:sp>
        <p:nvSpPr>
          <p:cNvPr id="15379" name="Line 16"/>
          <p:cNvSpPr>
            <a:spLocks noChangeShapeType="1"/>
          </p:cNvSpPr>
          <p:nvPr/>
        </p:nvSpPr>
        <p:spPr bwMode="auto">
          <a:xfrm flipV="1">
            <a:off x="3314700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3314700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3165475" y="6248400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0.3</a:t>
            </a:r>
          </a:p>
        </p:txBody>
      </p:sp>
      <p:sp>
        <p:nvSpPr>
          <p:cNvPr id="15382" name="Line 19"/>
          <p:cNvSpPr>
            <a:spLocks noChangeShapeType="1"/>
          </p:cNvSpPr>
          <p:nvPr/>
        </p:nvSpPr>
        <p:spPr bwMode="auto">
          <a:xfrm flipV="1">
            <a:off x="4016375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Line 20"/>
          <p:cNvSpPr>
            <a:spLocks noChangeShapeType="1"/>
          </p:cNvSpPr>
          <p:nvPr/>
        </p:nvSpPr>
        <p:spPr bwMode="auto">
          <a:xfrm>
            <a:off x="4016375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3870325" y="6248400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0.4</a:t>
            </a:r>
          </a:p>
        </p:txBody>
      </p:sp>
      <p:sp>
        <p:nvSpPr>
          <p:cNvPr id="15385" name="Line 22"/>
          <p:cNvSpPr>
            <a:spLocks noChangeShapeType="1"/>
          </p:cNvSpPr>
          <p:nvPr/>
        </p:nvSpPr>
        <p:spPr bwMode="auto">
          <a:xfrm flipV="1">
            <a:off x="47355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Line 23"/>
          <p:cNvSpPr>
            <a:spLocks noChangeShapeType="1"/>
          </p:cNvSpPr>
          <p:nvPr/>
        </p:nvSpPr>
        <p:spPr bwMode="auto">
          <a:xfrm>
            <a:off x="47355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Rectangle 24"/>
          <p:cNvSpPr>
            <a:spLocks noChangeArrowheads="1"/>
          </p:cNvSpPr>
          <p:nvPr/>
        </p:nvSpPr>
        <p:spPr bwMode="auto">
          <a:xfrm>
            <a:off x="4587875" y="6248400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15388" name="Line 25"/>
          <p:cNvSpPr>
            <a:spLocks noChangeShapeType="1"/>
          </p:cNvSpPr>
          <p:nvPr/>
        </p:nvSpPr>
        <p:spPr bwMode="auto">
          <a:xfrm flipV="1">
            <a:off x="5437188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>
            <a:off x="5437188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Rectangle 27"/>
          <p:cNvSpPr>
            <a:spLocks noChangeArrowheads="1"/>
          </p:cNvSpPr>
          <p:nvPr/>
        </p:nvSpPr>
        <p:spPr bwMode="auto">
          <a:xfrm>
            <a:off x="5291138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0.6</a:t>
            </a:r>
          </a:p>
        </p:txBody>
      </p:sp>
      <p:sp>
        <p:nvSpPr>
          <p:cNvPr id="15391" name="Line 28"/>
          <p:cNvSpPr>
            <a:spLocks noChangeShapeType="1"/>
          </p:cNvSpPr>
          <p:nvPr/>
        </p:nvSpPr>
        <p:spPr bwMode="auto">
          <a:xfrm flipV="1">
            <a:off x="613886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29"/>
          <p:cNvSpPr>
            <a:spLocks noChangeShapeType="1"/>
          </p:cNvSpPr>
          <p:nvPr/>
        </p:nvSpPr>
        <p:spPr bwMode="auto">
          <a:xfrm>
            <a:off x="613886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3" name="Rectangle 30"/>
          <p:cNvSpPr>
            <a:spLocks noChangeArrowheads="1"/>
          </p:cNvSpPr>
          <p:nvPr/>
        </p:nvSpPr>
        <p:spPr bwMode="auto">
          <a:xfrm>
            <a:off x="5992813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0.7</a:t>
            </a: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 flipV="1">
            <a:off x="6858000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5" name="Line 32"/>
          <p:cNvSpPr>
            <a:spLocks noChangeShapeType="1"/>
          </p:cNvSpPr>
          <p:nvPr/>
        </p:nvSpPr>
        <p:spPr bwMode="auto">
          <a:xfrm>
            <a:off x="6858000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6" name="Rectangle 33"/>
          <p:cNvSpPr>
            <a:spLocks noChangeArrowheads="1"/>
          </p:cNvSpPr>
          <p:nvPr/>
        </p:nvSpPr>
        <p:spPr bwMode="auto">
          <a:xfrm>
            <a:off x="6710363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0.8</a:t>
            </a:r>
          </a:p>
        </p:txBody>
      </p:sp>
      <p:sp>
        <p:nvSpPr>
          <p:cNvPr id="15397" name="Line 34"/>
          <p:cNvSpPr>
            <a:spLocks noChangeShapeType="1"/>
          </p:cNvSpPr>
          <p:nvPr/>
        </p:nvSpPr>
        <p:spPr bwMode="auto">
          <a:xfrm flipV="1">
            <a:off x="7559675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Line 35"/>
          <p:cNvSpPr>
            <a:spLocks noChangeShapeType="1"/>
          </p:cNvSpPr>
          <p:nvPr/>
        </p:nvSpPr>
        <p:spPr bwMode="auto">
          <a:xfrm>
            <a:off x="7559675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Rectangle 36"/>
          <p:cNvSpPr>
            <a:spLocks noChangeArrowheads="1"/>
          </p:cNvSpPr>
          <p:nvPr/>
        </p:nvSpPr>
        <p:spPr bwMode="auto">
          <a:xfrm>
            <a:off x="7412038" y="624840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0.9</a:t>
            </a:r>
          </a:p>
        </p:txBody>
      </p:sp>
      <p:sp>
        <p:nvSpPr>
          <p:cNvPr id="15400" name="Line 37"/>
          <p:cNvSpPr>
            <a:spLocks noChangeShapeType="1"/>
          </p:cNvSpPr>
          <p:nvPr/>
        </p:nvSpPr>
        <p:spPr bwMode="auto">
          <a:xfrm flipV="1">
            <a:off x="82788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1" name="Line 38"/>
          <p:cNvSpPr>
            <a:spLocks noChangeShapeType="1"/>
          </p:cNvSpPr>
          <p:nvPr/>
        </p:nvSpPr>
        <p:spPr bwMode="auto">
          <a:xfrm>
            <a:off x="82788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Rectangle 39"/>
          <p:cNvSpPr>
            <a:spLocks noChangeArrowheads="1"/>
          </p:cNvSpPr>
          <p:nvPr/>
        </p:nvSpPr>
        <p:spPr bwMode="auto">
          <a:xfrm>
            <a:off x="8229600" y="62484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403" name="Line 40"/>
          <p:cNvSpPr>
            <a:spLocks noChangeShapeType="1"/>
          </p:cNvSpPr>
          <p:nvPr/>
        </p:nvSpPr>
        <p:spPr bwMode="auto">
          <a:xfrm>
            <a:off x="1192213" y="62071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Line 41"/>
          <p:cNvSpPr>
            <a:spLocks noChangeShapeType="1"/>
          </p:cNvSpPr>
          <p:nvPr/>
        </p:nvSpPr>
        <p:spPr bwMode="auto">
          <a:xfrm flipH="1">
            <a:off x="8142288" y="62071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Rectangle 42"/>
          <p:cNvSpPr>
            <a:spLocks noChangeArrowheads="1"/>
          </p:cNvSpPr>
          <p:nvPr/>
        </p:nvSpPr>
        <p:spPr bwMode="auto">
          <a:xfrm>
            <a:off x="1012825" y="6097588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5406" name="Line 43"/>
          <p:cNvSpPr>
            <a:spLocks noChangeShapeType="1"/>
          </p:cNvSpPr>
          <p:nvPr/>
        </p:nvSpPr>
        <p:spPr bwMode="auto">
          <a:xfrm>
            <a:off x="1192213" y="55340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7" name="Line 44"/>
          <p:cNvSpPr>
            <a:spLocks noChangeShapeType="1"/>
          </p:cNvSpPr>
          <p:nvPr/>
        </p:nvSpPr>
        <p:spPr bwMode="auto">
          <a:xfrm flipH="1">
            <a:off x="8142288" y="55340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8" name="Rectangle 45"/>
          <p:cNvSpPr>
            <a:spLocks noChangeArrowheads="1"/>
          </p:cNvSpPr>
          <p:nvPr/>
        </p:nvSpPr>
        <p:spPr bwMode="auto">
          <a:xfrm>
            <a:off x="898525" y="5424488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5409" name="Line 46"/>
          <p:cNvSpPr>
            <a:spLocks noChangeShapeType="1"/>
          </p:cNvSpPr>
          <p:nvPr/>
        </p:nvSpPr>
        <p:spPr bwMode="auto">
          <a:xfrm>
            <a:off x="1192213" y="48609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0" name="Line 47"/>
          <p:cNvSpPr>
            <a:spLocks noChangeShapeType="1"/>
          </p:cNvSpPr>
          <p:nvPr/>
        </p:nvSpPr>
        <p:spPr bwMode="auto">
          <a:xfrm flipH="1">
            <a:off x="8142288" y="48609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1" name="Rectangle 48"/>
          <p:cNvSpPr>
            <a:spLocks noChangeArrowheads="1"/>
          </p:cNvSpPr>
          <p:nvPr/>
        </p:nvSpPr>
        <p:spPr bwMode="auto">
          <a:xfrm>
            <a:off x="898525" y="47498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5412" name="Line 49"/>
          <p:cNvSpPr>
            <a:spLocks noChangeShapeType="1"/>
          </p:cNvSpPr>
          <p:nvPr/>
        </p:nvSpPr>
        <p:spPr bwMode="auto">
          <a:xfrm>
            <a:off x="1192213" y="41878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3" name="Line 50"/>
          <p:cNvSpPr>
            <a:spLocks noChangeShapeType="1"/>
          </p:cNvSpPr>
          <p:nvPr/>
        </p:nvSpPr>
        <p:spPr bwMode="auto">
          <a:xfrm flipH="1">
            <a:off x="8142288" y="41878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4" name="Rectangle 51"/>
          <p:cNvSpPr>
            <a:spLocks noChangeArrowheads="1"/>
          </p:cNvSpPr>
          <p:nvPr/>
        </p:nvSpPr>
        <p:spPr bwMode="auto">
          <a:xfrm>
            <a:off x="898525" y="40767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5415" name="Line 52"/>
          <p:cNvSpPr>
            <a:spLocks noChangeShapeType="1"/>
          </p:cNvSpPr>
          <p:nvPr/>
        </p:nvSpPr>
        <p:spPr bwMode="auto">
          <a:xfrm>
            <a:off x="1192213" y="35147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6" name="Line 53"/>
          <p:cNvSpPr>
            <a:spLocks noChangeShapeType="1"/>
          </p:cNvSpPr>
          <p:nvPr/>
        </p:nvSpPr>
        <p:spPr bwMode="auto">
          <a:xfrm flipH="1">
            <a:off x="8142288" y="35147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7" name="Rectangle 54"/>
          <p:cNvSpPr>
            <a:spLocks noChangeArrowheads="1"/>
          </p:cNvSpPr>
          <p:nvPr/>
        </p:nvSpPr>
        <p:spPr bwMode="auto">
          <a:xfrm>
            <a:off x="898525" y="34036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15418" name="Line 55"/>
          <p:cNvSpPr>
            <a:spLocks noChangeShapeType="1"/>
          </p:cNvSpPr>
          <p:nvPr/>
        </p:nvSpPr>
        <p:spPr bwMode="auto">
          <a:xfrm>
            <a:off x="1192213" y="28400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9" name="Line 56"/>
          <p:cNvSpPr>
            <a:spLocks noChangeShapeType="1"/>
          </p:cNvSpPr>
          <p:nvPr/>
        </p:nvSpPr>
        <p:spPr bwMode="auto">
          <a:xfrm flipH="1">
            <a:off x="8142288" y="28400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0" name="Rectangle 57"/>
          <p:cNvSpPr>
            <a:spLocks noChangeArrowheads="1"/>
          </p:cNvSpPr>
          <p:nvPr/>
        </p:nvSpPr>
        <p:spPr bwMode="auto">
          <a:xfrm>
            <a:off x="898525" y="27305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5421" name="Line 58"/>
          <p:cNvSpPr>
            <a:spLocks noChangeShapeType="1"/>
          </p:cNvSpPr>
          <p:nvPr/>
        </p:nvSpPr>
        <p:spPr bwMode="auto">
          <a:xfrm>
            <a:off x="1192213" y="21669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2" name="Line 59"/>
          <p:cNvSpPr>
            <a:spLocks noChangeShapeType="1"/>
          </p:cNvSpPr>
          <p:nvPr/>
        </p:nvSpPr>
        <p:spPr bwMode="auto">
          <a:xfrm flipH="1">
            <a:off x="8142288" y="21669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3" name="Rectangle 60"/>
          <p:cNvSpPr>
            <a:spLocks noChangeArrowheads="1"/>
          </p:cNvSpPr>
          <p:nvPr/>
        </p:nvSpPr>
        <p:spPr bwMode="auto">
          <a:xfrm>
            <a:off x="898525" y="20574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35</a:t>
            </a:r>
          </a:p>
        </p:txBody>
      </p:sp>
      <p:sp>
        <p:nvSpPr>
          <p:cNvPr id="15424" name="Line 61"/>
          <p:cNvSpPr>
            <a:spLocks noChangeShapeType="1"/>
          </p:cNvSpPr>
          <p:nvPr/>
        </p:nvSpPr>
        <p:spPr bwMode="auto">
          <a:xfrm>
            <a:off x="1192213" y="15081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5" name="Line 62"/>
          <p:cNvSpPr>
            <a:spLocks noChangeShapeType="1"/>
          </p:cNvSpPr>
          <p:nvPr/>
        </p:nvSpPr>
        <p:spPr bwMode="auto">
          <a:xfrm flipH="1">
            <a:off x="8142288" y="15081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6" name="Rectangle 63"/>
          <p:cNvSpPr>
            <a:spLocks noChangeArrowheads="1"/>
          </p:cNvSpPr>
          <p:nvPr/>
        </p:nvSpPr>
        <p:spPr bwMode="auto">
          <a:xfrm>
            <a:off x="898525" y="1398588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5427" name="Line 64"/>
          <p:cNvSpPr>
            <a:spLocks noChangeShapeType="1"/>
          </p:cNvSpPr>
          <p:nvPr/>
        </p:nvSpPr>
        <p:spPr bwMode="auto">
          <a:xfrm>
            <a:off x="1192213" y="1508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8" name="Line 65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9" name="Freeform 66"/>
          <p:cNvSpPr>
            <a:spLocks noChangeArrowheads="1"/>
          </p:cNvSpPr>
          <p:nvPr/>
        </p:nvSpPr>
        <p:spPr bwMode="auto">
          <a:xfrm>
            <a:off x="1257300" y="1617663"/>
            <a:ext cx="6024563" cy="4164012"/>
          </a:xfrm>
          <a:custGeom>
            <a:avLst/>
            <a:gdLst>
              <a:gd name="T0" fmla="*/ 2147483647 w 3795"/>
              <a:gd name="T1" fmla="*/ 2147483647 h 2623"/>
              <a:gd name="T2" fmla="*/ 2147483647 w 3795"/>
              <a:gd name="T3" fmla="*/ 2147483647 h 2623"/>
              <a:gd name="T4" fmla="*/ 2147483647 w 3795"/>
              <a:gd name="T5" fmla="*/ 2147483647 h 2623"/>
              <a:gd name="T6" fmla="*/ 2147483647 w 3795"/>
              <a:gd name="T7" fmla="*/ 2147483647 h 2623"/>
              <a:gd name="T8" fmla="*/ 2147483647 w 3795"/>
              <a:gd name="T9" fmla="*/ 2147483647 h 2623"/>
              <a:gd name="T10" fmla="*/ 2147483647 w 3795"/>
              <a:gd name="T11" fmla="*/ 2147483647 h 2623"/>
              <a:gd name="T12" fmla="*/ 2147483647 w 3795"/>
              <a:gd name="T13" fmla="*/ 2147483647 h 2623"/>
              <a:gd name="T14" fmla="*/ 2147483647 w 3795"/>
              <a:gd name="T15" fmla="*/ 2147483647 h 2623"/>
              <a:gd name="T16" fmla="*/ 2147483647 w 3795"/>
              <a:gd name="T17" fmla="*/ 2147483647 h 2623"/>
              <a:gd name="T18" fmla="*/ 2147483647 w 3795"/>
              <a:gd name="T19" fmla="*/ 2147483647 h 2623"/>
              <a:gd name="T20" fmla="*/ 2147483647 w 3795"/>
              <a:gd name="T21" fmla="*/ 2147483647 h 2623"/>
              <a:gd name="T22" fmla="*/ 2147483647 w 3795"/>
              <a:gd name="T23" fmla="*/ 2147483647 h 2623"/>
              <a:gd name="T24" fmla="*/ 2147483647 w 3795"/>
              <a:gd name="T25" fmla="*/ 2147483647 h 2623"/>
              <a:gd name="T26" fmla="*/ 2147483647 w 3795"/>
              <a:gd name="T27" fmla="*/ 2147483647 h 2623"/>
              <a:gd name="T28" fmla="*/ 2147483647 w 3795"/>
              <a:gd name="T29" fmla="*/ 2147483647 h 2623"/>
              <a:gd name="T30" fmla="*/ 2147483647 w 3795"/>
              <a:gd name="T31" fmla="*/ 2147483647 h 2623"/>
              <a:gd name="T32" fmla="*/ 2147483647 w 3795"/>
              <a:gd name="T33" fmla="*/ 2147483647 h 2623"/>
              <a:gd name="T34" fmla="*/ 2147483647 w 3795"/>
              <a:gd name="T35" fmla="*/ 2147483647 h 2623"/>
              <a:gd name="T36" fmla="*/ 2147483647 w 3795"/>
              <a:gd name="T37" fmla="*/ 2147483647 h 2623"/>
              <a:gd name="T38" fmla="*/ 2147483647 w 3795"/>
              <a:gd name="T39" fmla="*/ 2147483647 h 2623"/>
              <a:gd name="T40" fmla="*/ 2147483647 w 3795"/>
              <a:gd name="T41" fmla="*/ 2147483647 h 2623"/>
              <a:gd name="T42" fmla="*/ 2147483647 w 3795"/>
              <a:gd name="T43" fmla="*/ 2147483647 h 2623"/>
              <a:gd name="T44" fmla="*/ 2147483647 w 3795"/>
              <a:gd name="T45" fmla="*/ 2147483647 h 2623"/>
              <a:gd name="T46" fmla="*/ 2147483647 w 3795"/>
              <a:gd name="T47" fmla="*/ 2147483647 h 2623"/>
              <a:gd name="T48" fmla="*/ 2147483647 w 3795"/>
              <a:gd name="T49" fmla="*/ 2147483647 h 2623"/>
              <a:gd name="T50" fmla="*/ 2147483647 w 3795"/>
              <a:gd name="T51" fmla="*/ 2147483647 h 2623"/>
              <a:gd name="T52" fmla="*/ 2147483647 w 3795"/>
              <a:gd name="T53" fmla="*/ 2147483647 h 2623"/>
              <a:gd name="T54" fmla="*/ 2147483647 w 3795"/>
              <a:gd name="T55" fmla="*/ 2147483647 h 2623"/>
              <a:gd name="T56" fmla="*/ 2147483647 w 3795"/>
              <a:gd name="T57" fmla="*/ 2147483647 h 2623"/>
              <a:gd name="T58" fmla="*/ 2147483647 w 3795"/>
              <a:gd name="T59" fmla="*/ 2147483647 h 2623"/>
              <a:gd name="T60" fmla="*/ 2147483647 w 3795"/>
              <a:gd name="T61" fmla="*/ 2147483647 h 2623"/>
              <a:gd name="T62" fmla="*/ 2147483647 w 3795"/>
              <a:gd name="T63" fmla="*/ 2147483647 h 2623"/>
              <a:gd name="T64" fmla="*/ 2147483647 w 3795"/>
              <a:gd name="T65" fmla="*/ 2147483647 h 2623"/>
              <a:gd name="T66" fmla="*/ 2147483647 w 3795"/>
              <a:gd name="T67" fmla="*/ 2147483647 h 2623"/>
              <a:gd name="T68" fmla="*/ 2147483647 w 3795"/>
              <a:gd name="T69" fmla="*/ 2147483647 h 2623"/>
              <a:gd name="T70" fmla="*/ 2147483647 w 3795"/>
              <a:gd name="T71" fmla="*/ 2147483647 h 2623"/>
              <a:gd name="T72" fmla="*/ 2147483647 w 3795"/>
              <a:gd name="T73" fmla="*/ 2147483647 h 2623"/>
              <a:gd name="T74" fmla="*/ 2147483647 w 3795"/>
              <a:gd name="T75" fmla="*/ 2147483647 h 2623"/>
              <a:gd name="T76" fmla="*/ 2147483647 w 3795"/>
              <a:gd name="T77" fmla="*/ 2147483647 h 2623"/>
              <a:gd name="T78" fmla="*/ 2147483647 w 3795"/>
              <a:gd name="T79" fmla="*/ 2147483647 h 2623"/>
              <a:gd name="T80" fmla="*/ 2147483647 w 3795"/>
              <a:gd name="T81" fmla="*/ 2147483647 h 2623"/>
              <a:gd name="T82" fmla="*/ 2147483647 w 3795"/>
              <a:gd name="T83" fmla="*/ 2147483647 h 2623"/>
              <a:gd name="T84" fmla="*/ 2147483647 w 3795"/>
              <a:gd name="T85" fmla="*/ 2147483647 h 262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795"/>
              <a:gd name="T130" fmla="*/ 0 h 2623"/>
              <a:gd name="T131" fmla="*/ 3795 w 3795"/>
              <a:gd name="T132" fmla="*/ 2623 h 262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795" h="2623">
                <a:moveTo>
                  <a:pt x="0" y="0"/>
                </a:moveTo>
                <a:lnTo>
                  <a:pt x="41" y="511"/>
                </a:lnTo>
                <a:lnTo>
                  <a:pt x="93" y="788"/>
                </a:lnTo>
                <a:lnTo>
                  <a:pt x="134" y="987"/>
                </a:lnTo>
                <a:lnTo>
                  <a:pt x="175" y="1143"/>
                </a:lnTo>
                <a:lnTo>
                  <a:pt x="226" y="1272"/>
                </a:lnTo>
                <a:lnTo>
                  <a:pt x="267" y="1376"/>
                </a:lnTo>
                <a:lnTo>
                  <a:pt x="309" y="1463"/>
                </a:lnTo>
                <a:lnTo>
                  <a:pt x="360" y="1541"/>
                </a:lnTo>
                <a:lnTo>
                  <a:pt x="401" y="1610"/>
                </a:lnTo>
                <a:lnTo>
                  <a:pt x="442" y="1671"/>
                </a:lnTo>
                <a:lnTo>
                  <a:pt x="494" y="1731"/>
                </a:lnTo>
                <a:lnTo>
                  <a:pt x="535" y="1783"/>
                </a:lnTo>
                <a:lnTo>
                  <a:pt x="576" y="1835"/>
                </a:lnTo>
                <a:lnTo>
                  <a:pt x="627" y="1870"/>
                </a:lnTo>
                <a:lnTo>
                  <a:pt x="669" y="1913"/>
                </a:lnTo>
                <a:lnTo>
                  <a:pt x="710" y="1956"/>
                </a:lnTo>
                <a:lnTo>
                  <a:pt x="761" y="1991"/>
                </a:lnTo>
                <a:lnTo>
                  <a:pt x="802" y="2025"/>
                </a:lnTo>
                <a:lnTo>
                  <a:pt x="843" y="2051"/>
                </a:lnTo>
                <a:lnTo>
                  <a:pt x="895" y="2086"/>
                </a:lnTo>
                <a:lnTo>
                  <a:pt x="936" y="2112"/>
                </a:lnTo>
                <a:lnTo>
                  <a:pt x="977" y="2138"/>
                </a:lnTo>
                <a:lnTo>
                  <a:pt x="1029" y="2164"/>
                </a:lnTo>
                <a:lnTo>
                  <a:pt x="1070" y="2190"/>
                </a:lnTo>
                <a:lnTo>
                  <a:pt x="1111" y="2216"/>
                </a:lnTo>
                <a:lnTo>
                  <a:pt x="1162" y="2233"/>
                </a:lnTo>
                <a:lnTo>
                  <a:pt x="1203" y="2259"/>
                </a:lnTo>
                <a:lnTo>
                  <a:pt x="1245" y="2276"/>
                </a:lnTo>
                <a:lnTo>
                  <a:pt x="1296" y="2294"/>
                </a:lnTo>
                <a:lnTo>
                  <a:pt x="1337" y="2311"/>
                </a:lnTo>
                <a:lnTo>
                  <a:pt x="1378" y="2328"/>
                </a:lnTo>
                <a:lnTo>
                  <a:pt x="1430" y="2346"/>
                </a:lnTo>
                <a:lnTo>
                  <a:pt x="1471" y="2363"/>
                </a:lnTo>
                <a:lnTo>
                  <a:pt x="1512" y="2380"/>
                </a:lnTo>
                <a:lnTo>
                  <a:pt x="1563" y="2398"/>
                </a:lnTo>
                <a:lnTo>
                  <a:pt x="1605" y="2415"/>
                </a:lnTo>
                <a:lnTo>
                  <a:pt x="1646" y="2424"/>
                </a:lnTo>
                <a:lnTo>
                  <a:pt x="1697" y="2441"/>
                </a:lnTo>
                <a:lnTo>
                  <a:pt x="1738" y="2449"/>
                </a:lnTo>
                <a:lnTo>
                  <a:pt x="1779" y="2467"/>
                </a:lnTo>
                <a:lnTo>
                  <a:pt x="1831" y="2475"/>
                </a:lnTo>
                <a:lnTo>
                  <a:pt x="1872" y="2493"/>
                </a:lnTo>
                <a:lnTo>
                  <a:pt x="1913" y="2501"/>
                </a:lnTo>
                <a:lnTo>
                  <a:pt x="1965" y="2510"/>
                </a:lnTo>
                <a:lnTo>
                  <a:pt x="2006" y="2519"/>
                </a:lnTo>
                <a:lnTo>
                  <a:pt x="2047" y="2536"/>
                </a:lnTo>
                <a:lnTo>
                  <a:pt x="2098" y="2545"/>
                </a:lnTo>
                <a:lnTo>
                  <a:pt x="2139" y="2553"/>
                </a:lnTo>
                <a:lnTo>
                  <a:pt x="2191" y="2562"/>
                </a:lnTo>
                <a:lnTo>
                  <a:pt x="2232" y="2571"/>
                </a:lnTo>
                <a:lnTo>
                  <a:pt x="2273" y="2579"/>
                </a:lnTo>
                <a:lnTo>
                  <a:pt x="2325" y="2588"/>
                </a:lnTo>
                <a:lnTo>
                  <a:pt x="2366" y="2597"/>
                </a:lnTo>
                <a:lnTo>
                  <a:pt x="2407" y="2597"/>
                </a:lnTo>
                <a:lnTo>
                  <a:pt x="2458" y="2605"/>
                </a:lnTo>
                <a:lnTo>
                  <a:pt x="2499" y="2614"/>
                </a:lnTo>
                <a:lnTo>
                  <a:pt x="2541" y="2623"/>
                </a:lnTo>
                <a:lnTo>
                  <a:pt x="2592" y="2623"/>
                </a:lnTo>
                <a:lnTo>
                  <a:pt x="2633" y="2623"/>
                </a:lnTo>
                <a:lnTo>
                  <a:pt x="2674" y="2597"/>
                </a:lnTo>
                <a:lnTo>
                  <a:pt x="2726" y="2588"/>
                </a:lnTo>
                <a:lnTo>
                  <a:pt x="2767" y="2579"/>
                </a:lnTo>
                <a:lnTo>
                  <a:pt x="2808" y="2579"/>
                </a:lnTo>
                <a:lnTo>
                  <a:pt x="2859" y="2571"/>
                </a:lnTo>
                <a:lnTo>
                  <a:pt x="2901" y="2571"/>
                </a:lnTo>
                <a:lnTo>
                  <a:pt x="2942" y="2571"/>
                </a:lnTo>
                <a:lnTo>
                  <a:pt x="2993" y="2571"/>
                </a:lnTo>
                <a:lnTo>
                  <a:pt x="3034" y="2562"/>
                </a:lnTo>
                <a:lnTo>
                  <a:pt x="3075" y="2562"/>
                </a:lnTo>
                <a:lnTo>
                  <a:pt x="3127" y="2562"/>
                </a:lnTo>
                <a:lnTo>
                  <a:pt x="3168" y="2553"/>
                </a:lnTo>
                <a:lnTo>
                  <a:pt x="3209" y="2553"/>
                </a:lnTo>
                <a:lnTo>
                  <a:pt x="3261" y="2545"/>
                </a:lnTo>
                <a:lnTo>
                  <a:pt x="3302" y="2545"/>
                </a:lnTo>
                <a:lnTo>
                  <a:pt x="3343" y="2536"/>
                </a:lnTo>
                <a:lnTo>
                  <a:pt x="3394" y="2536"/>
                </a:lnTo>
                <a:lnTo>
                  <a:pt x="3435" y="2527"/>
                </a:lnTo>
                <a:lnTo>
                  <a:pt x="3477" y="2519"/>
                </a:lnTo>
                <a:lnTo>
                  <a:pt x="3528" y="2501"/>
                </a:lnTo>
                <a:lnTo>
                  <a:pt x="3569" y="2493"/>
                </a:lnTo>
                <a:lnTo>
                  <a:pt x="3610" y="2484"/>
                </a:lnTo>
                <a:lnTo>
                  <a:pt x="3662" y="2467"/>
                </a:lnTo>
                <a:lnTo>
                  <a:pt x="3703" y="2441"/>
                </a:lnTo>
                <a:lnTo>
                  <a:pt x="3744" y="2415"/>
                </a:lnTo>
                <a:lnTo>
                  <a:pt x="3795" y="2363"/>
                </a:lnTo>
              </a:path>
            </a:pathLst>
          </a:custGeom>
          <a:noFill/>
          <a:ln w="1584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430" name="Freeform 67"/>
          <p:cNvSpPr>
            <a:spLocks noChangeArrowheads="1"/>
          </p:cNvSpPr>
          <p:nvPr/>
        </p:nvSpPr>
        <p:spPr bwMode="auto">
          <a:xfrm>
            <a:off x="1322388" y="2428875"/>
            <a:ext cx="6956425" cy="3544888"/>
          </a:xfrm>
          <a:custGeom>
            <a:avLst/>
            <a:gdLst>
              <a:gd name="T0" fmla="*/ 2147483647 w 4382"/>
              <a:gd name="T1" fmla="*/ 2147483647 h 2233"/>
              <a:gd name="T2" fmla="*/ 2147483647 w 4382"/>
              <a:gd name="T3" fmla="*/ 2147483647 h 2233"/>
              <a:gd name="T4" fmla="*/ 2147483647 w 4382"/>
              <a:gd name="T5" fmla="*/ 2147483647 h 2233"/>
              <a:gd name="T6" fmla="*/ 2147483647 w 4382"/>
              <a:gd name="T7" fmla="*/ 2147483647 h 2233"/>
              <a:gd name="T8" fmla="*/ 2147483647 w 4382"/>
              <a:gd name="T9" fmla="*/ 2147483647 h 2233"/>
              <a:gd name="T10" fmla="*/ 2147483647 w 4382"/>
              <a:gd name="T11" fmla="*/ 2147483647 h 2233"/>
              <a:gd name="T12" fmla="*/ 2147483647 w 4382"/>
              <a:gd name="T13" fmla="*/ 2147483647 h 2233"/>
              <a:gd name="T14" fmla="*/ 2147483647 w 4382"/>
              <a:gd name="T15" fmla="*/ 2147483647 h 2233"/>
              <a:gd name="T16" fmla="*/ 2147483647 w 4382"/>
              <a:gd name="T17" fmla="*/ 2147483647 h 2233"/>
              <a:gd name="T18" fmla="*/ 2147483647 w 4382"/>
              <a:gd name="T19" fmla="*/ 2147483647 h 2233"/>
              <a:gd name="T20" fmla="*/ 2147483647 w 4382"/>
              <a:gd name="T21" fmla="*/ 2147483647 h 2233"/>
              <a:gd name="T22" fmla="*/ 2147483647 w 4382"/>
              <a:gd name="T23" fmla="*/ 2147483647 h 2233"/>
              <a:gd name="T24" fmla="*/ 2147483647 w 4382"/>
              <a:gd name="T25" fmla="*/ 2147483647 h 2233"/>
              <a:gd name="T26" fmla="*/ 2147483647 w 4382"/>
              <a:gd name="T27" fmla="*/ 2147483647 h 2233"/>
              <a:gd name="T28" fmla="*/ 2147483647 w 4382"/>
              <a:gd name="T29" fmla="*/ 2147483647 h 2233"/>
              <a:gd name="T30" fmla="*/ 2147483647 w 4382"/>
              <a:gd name="T31" fmla="*/ 2147483647 h 2233"/>
              <a:gd name="T32" fmla="*/ 2147483647 w 4382"/>
              <a:gd name="T33" fmla="*/ 2147483647 h 2233"/>
              <a:gd name="T34" fmla="*/ 2147483647 w 4382"/>
              <a:gd name="T35" fmla="*/ 2147483647 h 2233"/>
              <a:gd name="T36" fmla="*/ 2147483647 w 4382"/>
              <a:gd name="T37" fmla="*/ 2147483647 h 2233"/>
              <a:gd name="T38" fmla="*/ 2147483647 w 4382"/>
              <a:gd name="T39" fmla="*/ 2147483647 h 2233"/>
              <a:gd name="T40" fmla="*/ 2147483647 w 4382"/>
              <a:gd name="T41" fmla="*/ 2147483647 h 2233"/>
              <a:gd name="T42" fmla="*/ 2147483647 w 4382"/>
              <a:gd name="T43" fmla="*/ 2147483647 h 2233"/>
              <a:gd name="T44" fmla="*/ 2147483647 w 4382"/>
              <a:gd name="T45" fmla="*/ 2147483647 h 2233"/>
              <a:gd name="T46" fmla="*/ 2147483647 w 4382"/>
              <a:gd name="T47" fmla="*/ 2147483647 h 2233"/>
              <a:gd name="T48" fmla="*/ 2147483647 w 4382"/>
              <a:gd name="T49" fmla="*/ 2147483647 h 2233"/>
              <a:gd name="T50" fmla="*/ 2147483647 w 4382"/>
              <a:gd name="T51" fmla="*/ 2147483647 h 2233"/>
              <a:gd name="T52" fmla="*/ 2147483647 w 4382"/>
              <a:gd name="T53" fmla="*/ 2147483647 h 2233"/>
              <a:gd name="T54" fmla="*/ 2147483647 w 4382"/>
              <a:gd name="T55" fmla="*/ 2147483647 h 2233"/>
              <a:gd name="T56" fmla="*/ 2147483647 w 4382"/>
              <a:gd name="T57" fmla="*/ 2147483647 h 2233"/>
              <a:gd name="T58" fmla="*/ 2147483647 w 4382"/>
              <a:gd name="T59" fmla="*/ 2147483647 h 2233"/>
              <a:gd name="T60" fmla="*/ 2147483647 w 4382"/>
              <a:gd name="T61" fmla="*/ 2147483647 h 2233"/>
              <a:gd name="T62" fmla="*/ 2147483647 w 4382"/>
              <a:gd name="T63" fmla="*/ 2147483647 h 2233"/>
              <a:gd name="T64" fmla="*/ 2147483647 w 4382"/>
              <a:gd name="T65" fmla="*/ 2147483647 h 2233"/>
              <a:gd name="T66" fmla="*/ 2147483647 w 4382"/>
              <a:gd name="T67" fmla="*/ 2147483647 h 2233"/>
              <a:gd name="T68" fmla="*/ 2147483647 w 4382"/>
              <a:gd name="T69" fmla="*/ 2147483647 h 2233"/>
              <a:gd name="T70" fmla="*/ 2147483647 w 4382"/>
              <a:gd name="T71" fmla="*/ 2147483647 h 2233"/>
              <a:gd name="T72" fmla="*/ 2147483647 w 4382"/>
              <a:gd name="T73" fmla="*/ 2147483647 h 2233"/>
              <a:gd name="T74" fmla="*/ 2147483647 w 4382"/>
              <a:gd name="T75" fmla="*/ 2147483647 h 2233"/>
              <a:gd name="T76" fmla="*/ 2147483647 w 4382"/>
              <a:gd name="T77" fmla="*/ 2147483647 h 2233"/>
              <a:gd name="T78" fmla="*/ 2147483647 w 4382"/>
              <a:gd name="T79" fmla="*/ 2147483647 h 2233"/>
              <a:gd name="T80" fmla="*/ 2147483647 w 4382"/>
              <a:gd name="T81" fmla="*/ 2147483647 h 2233"/>
              <a:gd name="T82" fmla="*/ 2147483647 w 4382"/>
              <a:gd name="T83" fmla="*/ 2147483647 h 2233"/>
              <a:gd name="T84" fmla="*/ 2147483647 w 4382"/>
              <a:gd name="T85" fmla="*/ 2147483647 h 2233"/>
              <a:gd name="T86" fmla="*/ 2147483647 w 4382"/>
              <a:gd name="T87" fmla="*/ 2147483647 h 2233"/>
              <a:gd name="T88" fmla="*/ 2147483647 w 4382"/>
              <a:gd name="T89" fmla="*/ 2147483647 h 2233"/>
              <a:gd name="T90" fmla="*/ 2147483647 w 4382"/>
              <a:gd name="T91" fmla="*/ 2147483647 h 2233"/>
              <a:gd name="T92" fmla="*/ 2147483647 w 4382"/>
              <a:gd name="T93" fmla="*/ 2147483647 h 2233"/>
              <a:gd name="T94" fmla="*/ 2147483647 w 4382"/>
              <a:gd name="T95" fmla="*/ 2147483647 h 2233"/>
              <a:gd name="T96" fmla="*/ 2147483647 w 4382"/>
              <a:gd name="T97" fmla="*/ 2147483647 h 223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82"/>
              <a:gd name="T148" fmla="*/ 0 h 2233"/>
              <a:gd name="T149" fmla="*/ 4382 w 4382"/>
              <a:gd name="T150" fmla="*/ 2233 h 223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82" h="2233">
                <a:moveTo>
                  <a:pt x="0" y="0"/>
                </a:moveTo>
                <a:lnTo>
                  <a:pt x="52" y="277"/>
                </a:lnTo>
                <a:lnTo>
                  <a:pt x="93" y="476"/>
                </a:lnTo>
                <a:lnTo>
                  <a:pt x="134" y="640"/>
                </a:lnTo>
                <a:lnTo>
                  <a:pt x="185" y="770"/>
                </a:lnTo>
                <a:lnTo>
                  <a:pt x="226" y="874"/>
                </a:lnTo>
                <a:lnTo>
                  <a:pt x="268" y="969"/>
                </a:lnTo>
                <a:lnTo>
                  <a:pt x="319" y="1047"/>
                </a:lnTo>
                <a:lnTo>
                  <a:pt x="360" y="1125"/>
                </a:lnTo>
                <a:lnTo>
                  <a:pt x="401" y="1186"/>
                </a:lnTo>
                <a:lnTo>
                  <a:pt x="453" y="1246"/>
                </a:lnTo>
                <a:lnTo>
                  <a:pt x="494" y="1298"/>
                </a:lnTo>
                <a:lnTo>
                  <a:pt x="535" y="1350"/>
                </a:lnTo>
                <a:lnTo>
                  <a:pt x="586" y="1393"/>
                </a:lnTo>
                <a:lnTo>
                  <a:pt x="628" y="1437"/>
                </a:lnTo>
                <a:lnTo>
                  <a:pt x="669" y="1480"/>
                </a:lnTo>
                <a:lnTo>
                  <a:pt x="720" y="1514"/>
                </a:lnTo>
                <a:lnTo>
                  <a:pt x="761" y="1549"/>
                </a:lnTo>
                <a:lnTo>
                  <a:pt x="802" y="1584"/>
                </a:lnTo>
                <a:lnTo>
                  <a:pt x="854" y="1610"/>
                </a:lnTo>
                <a:lnTo>
                  <a:pt x="895" y="1636"/>
                </a:lnTo>
                <a:lnTo>
                  <a:pt x="936" y="1670"/>
                </a:lnTo>
                <a:lnTo>
                  <a:pt x="988" y="1696"/>
                </a:lnTo>
                <a:lnTo>
                  <a:pt x="1029" y="1713"/>
                </a:lnTo>
                <a:lnTo>
                  <a:pt x="1070" y="1739"/>
                </a:lnTo>
                <a:lnTo>
                  <a:pt x="1121" y="1765"/>
                </a:lnTo>
                <a:lnTo>
                  <a:pt x="1162" y="1783"/>
                </a:lnTo>
                <a:lnTo>
                  <a:pt x="1204" y="1800"/>
                </a:lnTo>
                <a:lnTo>
                  <a:pt x="1255" y="1826"/>
                </a:lnTo>
                <a:lnTo>
                  <a:pt x="1296" y="1843"/>
                </a:lnTo>
                <a:lnTo>
                  <a:pt x="1337" y="1861"/>
                </a:lnTo>
                <a:lnTo>
                  <a:pt x="1389" y="1878"/>
                </a:lnTo>
                <a:lnTo>
                  <a:pt x="1430" y="1895"/>
                </a:lnTo>
                <a:lnTo>
                  <a:pt x="1471" y="1904"/>
                </a:lnTo>
                <a:lnTo>
                  <a:pt x="1522" y="1921"/>
                </a:lnTo>
                <a:lnTo>
                  <a:pt x="1564" y="1938"/>
                </a:lnTo>
                <a:lnTo>
                  <a:pt x="1605" y="1947"/>
                </a:lnTo>
                <a:lnTo>
                  <a:pt x="1656" y="1964"/>
                </a:lnTo>
                <a:lnTo>
                  <a:pt x="1697" y="1973"/>
                </a:lnTo>
                <a:lnTo>
                  <a:pt x="1738" y="1990"/>
                </a:lnTo>
                <a:lnTo>
                  <a:pt x="1790" y="1999"/>
                </a:lnTo>
                <a:lnTo>
                  <a:pt x="1831" y="2008"/>
                </a:lnTo>
                <a:lnTo>
                  <a:pt x="1872" y="2016"/>
                </a:lnTo>
                <a:lnTo>
                  <a:pt x="1924" y="2034"/>
                </a:lnTo>
                <a:lnTo>
                  <a:pt x="1965" y="2042"/>
                </a:lnTo>
                <a:lnTo>
                  <a:pt x="2006" y="2051"/>
                </a:lnTo>
                <a:lnTo>
                  <a:pt x="2057" y="2060"/>
                </a:lnTo>
                <a:lnTo>
                  <a:pt x="2098" y="2068"/>
                </a:lnTo>
                <a:lnTo>
                  <a:pt x="2150" y="2077"/>
                </a:lnTo>
                <a:lnTo>
                  <a:pt x="2191" y="2086"/>
                </a:lnTo>
                <a:lnTo>
                  <a:pt x="2232" y="2094"/>
                </a:lnTo>
                <a:lnTo>
                  <a:pt x="2284" y="2103"/>
                </a:lnTo>
                <a:lnTo>
                  <a:pt x="2325" y="2112"/>
                </a:lnTo>
                <a:lnTo>
                  <a:pt x="2366" y="2112"/>
                </a:lnTo>
                <a:lnTo>
                  <a:pt x="2417" y="2120"/>
                </a:lnTo>
                <a:lnTo>
                  <a:pt x="2458" y="2129"/>
                </a:lnTo>
                <a:lnTo>
                  <a:pt x="2500" y="2129"/>
                </a:lnTo>
                <a:lnTo>
                  <a:pt x="2551" y="2138"/>
                </a:lnTo>
                <a:lnTo>
                  <a:pt x="2592" y="2146"/>
                </a:lnTo>
                <a:lnTo>
                  <a:pt x="2633" y="2146"/>
                </a:lnTo>
                <a:lnTo>
                  <a:pt x="2685" y="2155"/>
                </a:lnTo>
                <a:lnTo>
                  <a:pt x="2726" y="2164"/>
                </a:lnTo>
                <a:lnTo>
                  <a:pt x="2767" y="2164"/>
                </a:lnTo>
                <a:lnTo>
                  <a:pt x="2818" y="2172"/>
                </a:lnTo>
                <a:lnTo>
                  <a:pt x="2860" y="2172"/>
                </a:lnTo>
                <a:lnTo>
                  <a:pt x="2901" y="2181"/>
                </a:lnTo>
                <a:lnTo>
                  <a:pt x="2952" y="2181"/>
                </a:lnTo>
                <a:lnTo>
                  <a:pt x="2993" y="2181"/>
                </a:lnTo>
                <a:lnTo>
                  <a:pt x="3034" y="2189"/>
                </a:lnTo>
                <a:lnTo>
                  <a:pt x="3086" y="2189"/>
                </a:lnTo>
                <a:lnTo>
                  <a:pt x="3127" y="2198"/>
                </a:lnTo>
                <a:lnTo>
                  <a:pt x="3168" y="2198"/>
                </a:lnTo>
                <a:lnTo>
                  <a:pt x="3220" y="2198"/>
                </a:lnTo>
                <a:lnTo>
                  <a:pt x="3261" y="2207"/>
                </a:lnTo>
                <a:lnTo>
                  <a:pt x="3302" y="2207"/>
                </a:lnTo>
                <a:lnTo>
                  <a:pt x="3353" y="2207"/>
                </a:lnTo>
                <a:lnTo>
                  <a:pt x="3394" y="2207"/>
                </a:lnTo>
                <a:lnTo>
                  <a:pt x="3436" y="2215"/>
                </a:lnTo>
                <a:lnTo>
                  <a:pt x="3487" y="2215"/>
                </a:lnTo>
                <a:lnTo>
                  <a:pt x="3528" y="2215"/>
                </a:lnTo>
                <a:lnTo>
                  <a:pt x="3569" y="2215"/>
                </a:lnTo>
                <a:lnTo>
                  <a:pt x="3621" y="2224"/>
                </a:lnTo>
                <a:lnTo>
                  <a:pt x="3662" y="2224"/>
                </a:lnTo>
                <a:lnTo>
                  <a:pt x="3703" y="2224"/>
                </a:lnTo>
                <a:lnTo>
                  <a:pt x="3754" y="2224"/>
                </a:lnTo>
                <a:lnTo>
                  <a:pt x="3796" y="2224"/>
                </a:lnTo>
                <a:lnTo>
                  <a:pt x="3837" y="2224"/>
                </a:lnTo>
                <a:lnTo>
                  <a:pt x="3888" y="2224"/>
                </a:lnTo>
                <a:lnTo>
                  <a:pt x="3929" y="2224"/>
                </a:lnTo>
                <a:lnTo>
                  <a:pt x="3970" y="2224"/>
                </a:lnTo>
                <a:lnTo>
                  <a:pt x="4022" y="2233"/>
                </a:lnTo>
                <a:lnTo>
                  <a:pt x="4063" y="2233"/>
                </a:lnTo>
                <a:lnTo>
                  <a:pt x="4104" y="2233"/>
                </a:lnTo>
                <a:lnTo>
                  <a:pt x="4156" y="2233"/>
                </a:lnTo>
                <a:lnTo>
                  <a:pt x="4197" y="2233"/>
                </a:lnTo>
                <a:lnTo>
                  <a:pt x="4238" y="2233"/>
                </a:lnTo>
                <a:lnTo>
                  <a:pt x="4289" y="2233"/>
                </a:lnTo>
                <a:lnTo>
                  <a:pt x="4330" y="2233"/>
                </a:lnTo>
                <a:lnTo>
                  <a:pt x="4382" y="2233"/>
                </a:lnTo>
              </a:path>
            </a:pathLst>
          </a:custGeom>
          <a:noFill/>
          <a:ln w="1584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431" name="Rectangle 68"/>
          <p:cNvSpPr>
            <a:spLocks noChangeArrowheads="1"/>
          </p:cNvSpPr>
          <p:nvPr/>
        </p:nvSpPr>
        <p:spPr bwMode="auto">
          <a:xfrm>
            <a:off x="4487863" y="6481763"/>
            <a:ext cx="1358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(MSK)               h</a:t>
            </a:r>
          </a:p>
        </p:txBody>
      </p:sp>
      <p:sp>
        <p:nvSpPr>
          <p:cNvPr id="15432" name="Rectangle 69"/>
          <p:cNvSpPr>
            <a:spLocks noChangeArrowheads="1"/>
          </p:cNvSpPr>
          <p:nvPr/>
        </p:nvSpPr>
        <p:spPr bwMode="auto">
          <a:xfrm>
            <a:off x="519113" y="3165475"/>
            <a:ext cx="212725" cy="140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min Eb/No (in dB)</a:t>
            </a:r>
          </a:p>
        </p:txBody>
      </p:sp>
      <p:sp>
        <p:nvSpPr>
          <p:cNvPr id="15433" name="Text Box 70"/>
          <p:cNvSpPr txBox="1">
            <a:spLocks noChangeArrowheads="1"/>
          </p:cNvSpPr>
          <p:nvPr/>
        </p:nvSpPr>
        <p:spPr bwMode="auto">
          <a:xfrm>
            <a:off x="6764338" y="5715000"/>
            <a:ext cx="15240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No BW Constraint</a:t>
            </a:r>
          </a:p>
        </p:txBody>
      </p:sp>
      <p:sp>
        <p:nvSpPr>
          <p:cNvPr id="15434" name="Text Box 71"/>
          <p:cNvSpPr txBox="1">
            <a:spLocks noChangeArrowheads="1"/>
          </p:cNvSpPr>
          <p:nvPr/>
        </p:nvSpPr>
        <p:spPr bwMode="auto">
          <a:xfrm>
            <a:off x="5099050" y="5257800"/>
            <a:ext cx="1957388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3366"/>
                </a:solidFill>
              </a:rPr>
              <a:t>BW constraint: 2 Hz/bps</a:t>
            </a:r>
          </a:p>
        </p:txBody>
      </p:sp>
      <p:sp>
        <p:nvSpPr>
          <p:cNvPr id="15435" name="Text Box 72"/>
          <p:cNvSpPr txBox="1">
            <a:spLocks noChangeArrowheads="1"/>
          </p:cNvSpPr>
          <p:nvPr/>
        </p:nvSpPr>
        <p:spPr bwMode="auto">
          <a:xfrm>
            <a:off x="7845425" y="6477000"/>
            <a:ext cx="10779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(orthogonal)</a:t>
            </a:r>
          </a:p>
        </p:txBody>
      </p:sp>
      <p:grpSp>
        <p:nvGrpSpPr>
          <p:cNvPr id="15436" name="Group 73"/>
          <p:cNvGrpSpPr>
            <a:grpSpLocks/>
          </p:cNvGrpSpPr>
          <p:nvPr/>
        </p:nvGrpSpPr>
        <p:grpSpPr bwMode="auto">
          <a:xfrm>
            <a:off x="4799013" y="2584450"/>
            <a:ext cx="2841625" cy="1139825"/>
            <a:chOff x="3023" y="1628"/>
            <a:chExt cx="1790" cy="718"/>
          </a:xfrm>
        </p:grpSpPr>
        <p:grpSp>
          <p:nvGrpSpPr>
            <p:cNvPr id="15442" name="Group 74"/>
            <p:cNvGrpSpPr>
              <a:grpSpLocks/>
            </p:cNvGrpSpPr>
            <p:nvPr/>
          </p:nvGrpSpPr>
          <p:grpSpPr bwMode="auto">
            <a:xfrm>
              <a:off x="3023" y="1628"/>
              <a:ext cx="1790" cy="494"/>
              <a:chOff x="3023" y="1628"/>
              <a:chExt cx="1790" cy="494"/>
            </a:xfrm>
          </p:grpSpPr>
          <p:grpSp>
            <p:nvGrpSpPr>
              <p:cNvPr id="15445" name="Group 75"/>
              <p:cNvGrpSpPr>
                <a:grpSpLocks/>
              </p:cNvGrpSpPr>
              <p:nvPr/>
            </p:nvGrpSpPr>
            <p:grpSpPr bwMode="auto">
              <a:xfrm>
                <a:off x="3169" y="1628"/>
                <a:ext cx="1394" cy="446"/>
                <a:chOff x="3169" y="1628"/>
                <a:chExt cx="1394" cy="446"/>
              </a:xfrm>
            </p:grpSpPr>
            <p:grpSp>
              <p:nvGrpSpPr>
                <p:cNvPr id="15449" name="Group 76"/>
                <p:cNvGrpSpPr>
                  <a:grpSpLocks/>
                </p:cNvGrpSpPr>
                <p:nvPr/>
              </p:nvGrpSpPr>
              <p:grpSpPr bwMode="auto">
                <a:xfrm>
                  <a:off x="3169" y="1630"/>
                  <a:ext cx="1088" cy="444"/>
                  <a:chOff x="3169" y="1630"/>
                  <a:chExt cx="1088" cy="444"/>
                </a:xfrm>
              </p:grpSpPr>
              <p:sp>
                <p:nvSpPr>
                  <p:cNvPr id="15453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3169" y="1630"/>
                    <a:ext cx="677" cy="444"/>
                  </a:xfrm>
                  <a:custGeom>
                    <a:avLst/>
                    <a:gdLst>
                      <a:gd name="T0" fmla="*/ 1 w 1949"/>
                      <a:gd name="T1" fmla="*/ 23 h 1963"/>
                      <a:gd name="T2" fmla="*/ 3 w 1949"/>
                      <a:gd name="T3" fmla="*/ 23 h 1963"/>
                      <a:gd name="T4" fmla="*/ 5 w 1949"/>
                      <a:gd name="T5" fmla="*/ 23 h 1963"/>
                      <a:gd name="T6" fmla="*/ 7 w 1949"/>
                      <a:gd name="T7" fmla="*/ 23 h 1963"/>
                      <a:gd name="T8" fmla="*/ 9 w 1949"/>
                      <a:gd name="T9" fmla="*/ 23 h 1963"/>
                      <a:gd name="T10" fmla="*/ 11 w 1949"/>
                      <a:gd name="T11" fmla="*/ 23 h 1963"/>
                      <a:gd name="T12" fmla="*/ 13 w 1949"/>
                      <a:gd name="T13" fmla="*/ 23 h 1963"/>
                      <a:gd name="T14" fmla="*/ 15 w 1949"/>
                      <a:gd name="T15" fmla="*/ 23 h 1963"/>
                      <a:gd name="T16" fmla="*/ 17 w 1949"/>
                      <a:gd name="T17" fmla="*/ 23 h 1963"/>
                      <a:gd name="T18" fmla="*/ 18 w 1949"/>
                      <a:gd name="T19" fmla="*/ 23 h 1963"/>
                      <a:gd name="T20" fmla="*/ 20 w 1949"/>
                      <a:gd name="T21" fmla="*/ 23 h 1963"/>
                      <a:gd name="T22" fmla="*/ 22 w 1949"/>
                      <a:gd name="T23" fmla="*/ 22 h 1963"/>
                      <a:gd name="T24" fmla="*/ 24 w 1949"/>
                      <a:gd name="T25" fmla="*/ 22 h 1963"/>
                      <a:gd name="T26" fmla="*/ 26 w 1949"/>
                      <a:gd name="T27" fmla="*/ 22 h 1963"/>
                      <a:gd name="T28" fmla="*/ 28 w 1949"/>
                      <a:gd name="T29" fmla="*/ 21 h 1963"/>
                      <a:gd name="T30" fmla="*/ 30 w 1949"/>
                      <a:gd name="T31" fmla="*/ 21 h 1963"/>
                      <a:gd name="T32" fmla="*/ 32 w 1949"/>
                      <a:gd name="T33" fmla="*/ 20 h 1963"/>
                      <a:gd name="T34" fmla="*/ 34 w 1949"/>
                      <a:gd name="T35" fmla="*/ 19 h 1963"/>
                      <a:gd name="T36" fmla="*/ 36 w 1949"/>
                      <a:gd name="T37" fmla="*/ 18 h 1963"/>
                      <a:gd name="T38" fmla="*/ 38 w 1949"/>
                      <a:gd name="T39" fmla="*/ 17 h 1963"/>
                      <a:gd name="T40" fmla="*/ 40 w 1949"/>
                      <a:gd name="T41" fmla="*/ 16 h 1963"/>
                      <a:gd name="T42" fmla="*/ 42 w 1949"/>
                      <a:gd name="T43" fmla="*/ 14 h 1963"/>
                      <a:gd name="T44" fmla="*/ 44 w 1949"/>
                      <a:gd name="T45" fmla="*/ 13 h 1963"/>
                      <a:gd name="T46" fmla="*/ 46 w 1949"/>
                      <a:gd name="T47" fmla="*/ 11 h 1963"/>
                      <a:gd name="T48" fmla="*/ 48 w 1949"/>
                      <a:gd name="T49" fmla="*/ 9 h 1963"/>
                      <a:gd name="T50" fmla="*/ 50 w 1949"/>
                      <a:gd name="T51" fmla="*/ 8 h 1963"/>
                      <a:gd name="T52" fmla="*/ 51 w 1949"/>
                      <a:gd name="T53" fmla="*/ 6 h 1963"/>
                      <a:gd name="T54" fmla="*/ 53 w 1949"/>
                      <a:gd name="T55" fmla="*/ 5 h 1963"/>
                      <a:gd name="T56" fmla="*/ 55 w 1949"/>
                      <a:gd name="T57" fmla="*/ 3 h 1963"/>
                      <a:gd name="T58" fmla="*/ 57 w 1949"/>
                      <a:gd name="T59" fmla="*/ 2 h 1963"/>
                      <a:gd name="T60" fmla="*/ 59 w 1949"/>
                      <a:gd name="T61" fmla="*/ 1 h 1963"/>
                      <a:gd name="T62" fmla="*/ 61 w 1949"/>
                      <a:gd name="T63" fmla="*/ 0 h 1963"/>
                      <a:gd name="T64" fmla="*/ 63 w 1949"/>
                      <a:gd name="T65" fmla="*/ 0 h 1963"/>
                      <a:gd name="T66" fmla="*/ 65 w 1949"/>
                      <a:gd name="T67" fmla="*/ 0 h 1963"/>
                      <a:gd name="T68" fmla="*/ 67 w 1949"/>
                      <a:gd name="T69" fmla="*/ 0 h 1963"/>
                      <a:gd name="T70" fmla="*/ 69 w 1949"/>
                      <a:gd name="T71" fmla="*/ 1 h 1963"/>
                      <a:gd name="T72" fmla="*/ 71 w 1949"/>
                      <a:gd name="T73" fmla="*/ 2 h 1963"/>
                      <a:gd name="T74" fmla="*/ 73 w 1949"/>
                      <a:gd name="T75" fmla="*/ 3 h 1963"/>
                      <a:gd name="T76" fmla="*/ 75 w 1949"/>
                      <a:gd name="T77" fmla="*/ 4 h 1963"/>
                      <a:gd name="T78" fmla="*/ 77 w 1949"/>
                      <a:gd name="T79" fmla="*/ 5 h 1963"/>
                      <a:gd name="T80" fmla="*/ 79 w 1949"/>
                      <a:gd name="T81" fmla="*/ 7 h 1963"/>
                      <a:gd name="T82" fmla="*/ 81 w 1949"/>
                      <a:gd name="T83" fmla="*/ 9 h 196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949"/>
                      <a:gd name="T127" fmla="*/ 0 h 1963"/>
                      <a:gd name="T128" fmla="*/ 1949 w 1949"/>
                      <a:gd name="T129" fmla="*/ 1963 h 1963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949" h="1963">
                        <a:moveTo>
                          <a:pt x="0" y="1956"/>
                        </a:moveTo>
                        <a:lnTo>
                          <a:pt x="15" y="1956"/>
                        </a:lnTo>
                        <a:lnTo>
                          <a:pt x="29" y="1956"/>
                        </a:lnTo>
                        <a:lnTo>
                          <a:pt x="43" y="1956"/>
                        </a:lnTo>
                        <a:lnTo>
                          <a:pt x="57" y="1956"/>
                        </a:lnTo>
                        <a:lnTo>
                          <a:pt x="71" y="1956"/>
                        </a:lnTo>
                        <a:lnTo>
                          <a:pt x="93" y="1956"/>
                        </a:lnTo>
                        <a:lnTo>
                          <a:pt x="107" y="1956"/>
                        </a:lnTo>
                        <a:lnTo>
                          <a:pt x="121" y="1956"/>
                        </a:lnTo>
                        <a:lnTo>
                          <a:pt x="135" y="1956"/>
                        </a:lnTo>
                        <a:lnTo>
                          <a:pt x="149" y="1956"/>
                        </a:lnTo>
                        <a:lnTo>
                          <a:pt x="163" y="1956"/>
                        </a:lnTo>
                        <a:lnTo>
                          <a:pt x="185" y="1956"/>
                        </a:lnTo>
                        <a:lnTo>
                          <a:pt x="199" y="1956"/>
                        </a:lnTo>
                        <a:lnTo>
                          <a:pt x="213" y="1956"/>
                        </a:lnTo>
                        <a:lnTo>
                          <a:pt x="227" y="1956"/>
                        </a:lnTo>
                        <a:lnTo>
                          <a:pt x="241" y="1963"/>
                        </a:lnTo>
                        <a:lnTo>
                          <a:pt x="256" y="1963"/>
                        </a:lnTo>
                        <a:lnTo>
                          <a:pt x="277" y="1963"/>
                        </a:lnTo>
                        <a:lnTo>
                          <a:pt x="291" y="1963"/>
                        </a:lnTo>
                        <a:lnTo>
                          <a:pt x="305" y="1963"/>
                        </a:lnTo>
                        <a:lnTo>
                          <a:pt x="319" y="1963"/>
                        </a:lnTo>
                        <a:lnTo>
                          <a:pt x="334" y="1963"/>
                        </a:lnTo>
                        <a:lnTo>
                          <a:pt x="348" y="1963"/>
                        </a:lnTo>
                        <a:lnTo>
                          <a:pt x="369" y="1963"/>
                        </a:lnTo>
                        <a:lnTo>
                          <a:pt x="383" y="1963"/>
                        </a:lnTo>
                        <a:lnTo>
                          <a:pt x="397" y="1963"/>
                        </a:lnTo>
                        <a:lnTo>
                          <a:pt x="411" y="1963"/>
                        </a:lnTo>
                        <a:lnTo>
                          <a:pt x="426" y="1963"/>
                        </a:lnTo>
                        <a:lnTo>
                          <a:pt x="440" y="1963"/>
                        </a:lnTo>
                        <a:lnTo>
                          <a:pt x="461" y="1963"/>
                        </a:lnTo>
                        <a:lnTo>
                          <a:pt x="475" y="1956"/>
                        </a:lnTo>
                        <a:lnTo>
                          <a:pt x="489" y="1956"/>
                        </a:lnTo>
                        <a:lnTo>
                          <a:pt x="504" y="1956"/>
                        </a:lnTo>
                        <a:lnTo>
                          <a:pt x="518" y="1949"/>
                        </a:lnTo>
                        <a:lnTo>
                          <a:pt x="532" y="1942"/>
                        </a:lnTo>
                        <a:lnTo>
                          <a:pt x="553" y="1942"/>
                        </a:lnTo>
                        <a:lnTo>
                          <a:pt x="567" y="1935"/>
                        </a:lnTo>
                        <a:lnTo>
                          <a:pt x="582" y="1928"/>
                        </a:lnTo>
                        <a:lnTo>
                          <a:pt x="596" y="1921"/>
                        </a:lnTo>
                        <a:lnTo>
                          <a:pt x="610" y="1906"/>
                        </a:lnTo>
                        <a:lnTo>
                          <a:pt x="624" y="1899"/>
                        </a:lnTo>
                        <a:lnTo>
                          <a:pt x="645" y="1885"/>
                        </a:lnTo>
                        <a:lnTo>
                          <a:pt x="660" y="1871"/>
                        </a:lnTo>
                        <a:lnTo>
                          <a:pt x="674" y="1857"/>
                        </a:lnTo>
                        <a:lnTo>
                          <a:pt x="688" y="1843"/>
                        </a:lnTo>
                        <a:lnTo>
                          <a:pt x="702" y="1828"/>
                        </a:lnTo>
                        <a:lnTo>
                          <a:pt x="716" y="1807"/>
                        </a:lnTo>
                        <a:lnTo>
                          <a:pt x="737" y="1793"/>
                        </a:lnTo>
                        <a:lnTo>
                          <a:pt x="752" y="1772"/>
                        </a:lnTo>
                        <a:lnTo>
                          <a:pt x="766" y="1743"/>
                        </a:lnTo>
                        <a:lnTo>
                          <a:pt x="780" y="1722"/>
                        </a:lnTo>
                        <a:lnTo>
                          <a:pt x="794" y="1694"/>
                        </a:lnTo>
                        <a:lnTo>
                          <a:pt x="815" y="1673"/>
                        </a:lnTo>
                        <a:lnTo>
                          <a:pt x="830" y="1644"/>
                        </a:lnTo>
                        <a:lnTo>
                          <a:pt x="844" y="1609"/>
                        </a:lnTo>
                        <a:lnTo>
                          <a:pt x="858" y="1580"/>
                        </a:lnTo>
                        <a:lnTo>
                          <a:pt x="872" y="1545"/>
                        </a:lnTo>
                        <a:lnTo>
                          <a:pt x="886" y="1510"/>
                        </a:lnTo>
                        <a:lnTo>
                          <a:pt x="908" y="1474"/>
                        </a:lnTo>
                        <a:lnTo>
                          <a:pt x="922" y="1439"/>
                        </a:lnTo>
                        <a:lnTo>
                          <a:pt x="936" y="1396"/>
                        </a:lnTo>
                        <a:lnTo>
                          <a:pt x="950" y="1361"/>
                        </a:lnTo>
                        <a:lnTo>
                          <a:pt x="964" y="1318"/>
                        </a:lnTo>
                        <a:lnTo>
                          <a:pt x="978" y="1276"/>
                        </a:lnTo>
                        <a:lnTo>
                          <a:pt x="1000" y="1226"/>
                        </a:lnTo>
                        <a:lnTo>
                          <a:pt x="1014" y="1184"/>
                        </a:lnTo>
                        <a:lnTo>
                          <a:pt x="1028" y="1141"/>
                        </a:lnTo>
                        <a:lnTo>
                          <a:pt x="1042" y="1092"/>
                        </a:lnTo>
                        <a:lnTo>
                          <a:pt x="1056" y="1042"/>
                        </a:lnTo>
                        <a:lnTo>
                          <a:pt x="1071" y="999"/>
                        </a:lnTo>
                        <a:lnTo>
                          <a:pt x="1092" y="950"/>
                        </a:lnTo>
                        <a:lnTo>
                          <a:pt x="1106" y="900"/>
                        </a:lnTo>
                        <a:lnTo>
                          <a:pt x="1120" y="851"/>
                        </a:lnTo>
                        <a:lnTo>
                          <a:pt x="1134" y="801"/>
                        </a:lnTo>
                        <a:lnTo>
                          <a:pt x="1149" y="751"/>
                        </a:lnTo>
                        <a:lnTo>
                          <a:pt x="1163" y="702"/>
                        </a:lnTo>
                        <a:lnTo>
                          <a:pt x="1184" y="659"/>
                        </a:lnTo>
                        <a:lnTo>
                          <a:pt x="1198" y="610"/>
                        </a:lnTo>
                        <a:lnTo>
                          <a:pt x="1212" y="560"/>
                        </a:lnTo>
                        <a:lnTo>
                          <a:pt x="1227" y="518"/>
                        </a:lnTo>
                        <a:lnTo>
                          <a:pt x="1241" y="475"/>
                        </a:lnTo>
                        <a:lnTo>
                          <a:pt x="1255" y="433"/>
                        </a:lnTo>
                        <a:lnTo>
                          <a:pt x="1276" y="390"/>
                        </a:lnTo>
                        <a:lnTo>
                          <a:pt x="1290" y="348"/>
                        </a:lnTo>
                        <a:lnTo>
                          <a:pt x="1304" y="305"/>
                        </a:lnTo>
                        <a:lnTo>
                          <a:pt x="1319" y="270"/>
                        </a:lnTo>
                        <a:lnTo>
                          <a:pt x="1333" y="234"/>
                        </a:lnTo>
                        <a:lnTo>
                          <a:pt x="1347" y="206"/>
                        </a:lnTo>
                        <a:lnTo>
                          <a:pt x="1368" y="170"/>
                        </a:lnTo>
                        <a:lnTo>
                          <a:pt x="1382" y="142"/>
                        </a:lnTo>
                        <a:lnTo>
                          <a:pt x="1397" y="114"/>
                        </a:lnTo>
                        <a:lnTo>
                          <a:pt x="1411" y="92"/>
                        </a:lnTo>
                        <a:lnTo>
                          <a:pt x="1425" y="71"/>
                        </a:lnTo>
                        <a:lnTo>
                          <a:pt x="1439" y="50"/>
                        </a:lnTo>
                        <a:lnTo>
                          <a:pt x="1460" y="36"/>
                        </a:lnTo>
                        <a:lnTo>
                          <a:pt x="1475" y="22"/>
                        </a:lnTo>
                        <a:lnTo>
                          <a:pt x="1489" y="14"/>
                        </a:lnTo>
                        <a:lnTo>
                          <a:pt x="1503" y="7"/>
                        </a:lnTo>
                        <a:lnTo>
                          <a:pt x="1517" y="0"/>
                        </a:lnTo>
                        <a:lnTo>
                          <a:pt x="1538" y="0"/>
                        </a:lnTo>
                        <a:lnTo>
                          <a:pt x="1553" y="0"/>
                        </a:lnTo>
                        <a:lnTo>
                          <a:pt x="1567" y="7"/>
                        </a:lnTo>
                        <a:lnTo>
                          <a:pt x="1581" y="14"/>
                        </a:lnTo>
                        <a:lnTo>
                          <a:pt x="1595" y="22"/>
                        </a:lnTo>
                        <a:lnTo>
                          <a:pt x="1609" y="36"/>
                        </a:lnTo>
                        <a:lnTo>
                          <a:pt x="1631" y="50"/>
                        </a:lnTo>
                        <a:lnTo>
                          <a:pt x="1645" y="71"/>
                        </a:lnTo>
                        <a:lnTo>
                          <a:pt x="1659" y="92"/>
                        </a:lnTo>
                        <a:lnTo>
                          <a:pt x="1673" y="114"/>
                        </a:lnTo>
                        <a:lnTo>
                          <a:pt x="1687" y="142"/>
                        </a:lnTo>
                        <a:lnTo>
                          <a:pt x="1701" y="170"/>
                        </a:lnTo>
                        <a:lnTo>
                          <a:pt x="1723" y="206"/>
                        </a:lnTo>
                        <a:lnTo>
                          <a:pt x="1737" y="234"/>
                        </a:lnTo>
                        <a:lnTo>
                          <a:pt x="1751" y="270"/>
                        </a:lnTo>
                        <a:lnTo>
                          <a:pt x="1765" y="305"/>
                        </a:lnTo>
                        <a:lnTo>
                          <a:pt x="1779" y="348"/>
                        </a:lnTo>
                        <a:lnTo>
                          <a:pt x="1794" y="390"/>
                        </a:lnTo>
                        <a:lnTo>
                          <a:pt x="1815" y="433"/>
                        </a:lnTo>
                        <a:lnTo>
                          <a:pt x="1829" y="475"/>
                        </a:lnTo>
                        <a:lnTo>
                          <a:pt x="1843" y="518"/>
                        </a:lnTo>
                        <a:lnTo>
                          <a:pt x="1857" y="560"/>
                        </a:lnTo>
                        <a:lnTo>
                          <a:pt x="1871" y="610"/>
                        </a:lnTo>
                        <a:lnTo>
                          <a:pt x="1886" y="659"/>
                        </a:lnTo>
                        <a:lnTo>
                          <a:pt x="1907" y="702"/>
                        </a:lnTo>
                        <a:lnTo>
                          <a:pt x="1921" y="751"/>
                        </a:lnTo>
                        <a:lnTo>
                          <a:pt x="1935" y="801"/>
                        </a:lnTo>
                        <a:lnTo>
                          <a:pt x="1949" y="851"/>
                        </a:lnTo>
                      </a:path>
                    </a:pathLst>
                  </a:custGeom>
                  <a:noFill/>
                  <a:ln w="936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/>
                  </a:p>
                </p:txBody>
              </p:sp>
              <p:sp>
                <p:nvSpPr>
                  <p:cNvPr id="15454" name="Freeform 78"/>
                  <p:cNvSpPr>
                    <a:spLocks noChangeArrowheads="1"/>
                  </p:cNvSpPr>
                  <p:nvPr/>
                </p:nvSpPr>
                <p:spPr bwMode="auto">
                  <a:xfrm>
                    <a:off x="3880" y="1837"/>
                    <a:ext cx="377" cy="237"/>
                  </a:xfrm>
                  <a:custGeom>
                    <a:avLst/>
                    <a:gdLst>
                      <a:gd name="T0" fmla="*/ 1 w 1127"/>
                      <a:gd name="T1" fmla="*/ 0 h 1112"/>
                      <a:gd name="T2" fmla="*/ 2 w 1127"/>
                      <a:gd name="T3" fmla="*/ 1 h 1112"/>
                      <a:gd name="T4" fmla="*/ 3 w 1127"/>
                      <a:gd name="T5" fmla="*/ 2 h 1112"/>
                      <a:gd name="T6" fmla="*/ 4 w 1127"/>
                      <a:gd name="T7" fmla="*/ 3 h 1112"/>
                      <a:gd name="T8" fmla="*/ 5 w 1127"/>
                      <a:gd name="T9" fmla="*/ 4 h 1112"/>
                      <a:gd name="T10" fmla="*/ 6 w 1127"/>
                      <a:gd name="T11" fmla="*/ 5 h 1112"/>
                      <a:gd name="T12" fmla="*/ 7 w 1127"/>
                      <a:gd name="T13" fmla="*/ 6 h 1112"/>
                      <a:gd name="T14" fmla="*/ 9 w 1127"/>
                      <a:gd name="T15" fmla="*/ 6 h 1112"/>
                      <a:gd name="T16" fmla="*/ 10 w 1127"/>
                      <a:gd name="T17" fmla="*/ 7 h 1112"/>
                      <a:gd name="T18" fmla="*/ 11 w 1127"/>
                      <a:gd name="T19" fmla="*/ 8 h 1112"/>
                      <a:gd name="T20" fmla="*/ 12 w 1127"/>
                      <a:gd name="T21" fmla="*/ 8 h 1112"/>
                      <a:gd name="T22" fmla="*/ 13 w 1127"/>
                      <a:gd name="T23" fmla="*/ 9 h 1112"/>
                      <a:gd name="T24" fmla="*/ 14 w 1127"/>
                      <a:gd name="T25" fmla="*/ 9 h 1112"/>
                      <a:gd name="T26" fmla="*/ 16 w 1127"/>
                      <a:gd name="T27" fmla="*/ 9 h 1112"/>
                      <a:gd name="T28" fmla="*/ 17 w 1127"/>
                      <a:gd name="T29" fmla="*/ 10 h 1112"/>
                      <a:gd name="T30" fmla="*/ 18 w 1127"/>
                      <a:gd name="T31" fmla="*/ 10 h 1112"/>
                      <a:gd name="T32" fmla="*/ 19 w 1127"/>
                      <a:gd name="T33" fmla="*/ 10 h 1112"/>
                      <a:gd name="T34" fmla="*/ 20 w 1127"/>
                      <a:gd name="T35" fmla="*/ 10 h 1112"/>
                      <a:gd name="T36" fmla="*/ 21 w 1127"/>
                      <a:gd name="T37" fmla="*/ 11 h 1112"/>
                      <a:gd name="T38" fmla="*/ 23 w 1127"/>
                      <a:gd name="T39" fmla="*/ 11 h 1112"/>
                      <a:gd name="T40" fmla="*/ 24 w 1127"/>
                      <a:gd name="T41" fmla="*/ 11 h 1112"/>
                      <a:gd name="T42" fmla="*/ 25 w 1127"/>
                      <a:gd name="T43" fmla="*/ 11 h 1112"/>
                      <a:gd name="T44" fmla="*/ 26 w 1127"/>
                      <a:gd name="T45" fmla="*/ 11 h 1112"/>
                      <a:gd name="T46" fmla="*/ 27 w 1127"/>
                      <a:gd name="T47" fmla="*/ 11 h 1112"/>
                      <a:gd name="T48" fmla="*/ 28 w 1127"/>
                      <a:gd name="T49" fmla="*/ 11 h 1112"/>
                      <a:gd name="T50" fmla="*/ 29 w 1127"/>
                      <a:gd name="T51" fmla="*/ 11 h 1112"/>
                      <a:gd name="T52" fmla="*/ 30 w 1127"/>
                      <a:gd name="T53" fmla="*/ 11 h 1112"/>
                      <a:gd name="T54" fmla="*/ 31 w 1127"/>
                      <a:gd name="T55" fmla="*/ 11 h 1112"/>
                      <a:gd name="T56" fmla="*/ 33 w 1127"/>
                      <a:gd name="T57" fmla="*/ 11 h 1112"/>
                      <a:gd name="T58" fmla="*/ 34 w 1127"/>
                      <a:gd name="T59" fmla="*/ 11 h 1112"/>
                      <a:gd name="T60" fmla="*/ 35 w 1127"/>
                      <a:gd name="T61" fmla="*/ 11 h 1112"/>
                      <a:gd name="T62" fmla="*/ 36 w 1127"/>
                      <a:gd name="T63" fmla="*/ 11 h 1112"/>
                      <a:gd name="T64" fmla="*/ 37 w 1127"/>
                      <a:gd name="T65" fmla="*/ 11 h 1112"/>
                      <a:gd name="T66" fmla="*/ 38 w 1127"/>
                      <a:gd name="T67" fmla="*/ 11 h 1112"/>
                      <a:gd name="T68" fmla="*/ 40 w 1127"/>
                      <a:gd name="T69" fmla="*/ 11 h 1112"/>
                      <a:gd name="T70" fmla="*/ 41 w 1127"/>
                      <a:gd name="T71" fmla="*/ 11 h 1112"/>
                      <a:gd name="T72" fmla="*/ 42 w 1127"/>
                      <a:gd name="T73" fmla="*/ 11 h 1112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127"/>
                      <a:gd name="T112" fmla="*/ 0 h 1112"/>
                      <a:gd name="T113" fmla="*/ 1127 w 1127"/>
                      <a:gd name="T114" fmla="*/ 1112 h 1112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127" h="1112">
                        <a:moveTo>
                          <a:pt x="0" y="0"/>
                        </a:moveTo>
                        <a:lnTo>
                          <a:pt x="15" y="49"/>
                        </a:lnTo>
                        <a:lnTo>
                          <a:pt x="29" y="99"/>
                        </a:lnTo>
                        <a:lnTo>
                          <a:pt x="50" y="148"/>
                        </a:lnTo>
                        <a:lnTo>
                          <a:pt x="64" y="191"/>
                        </a:lnTo>
                        <a:lnTo>
                          <a:pt x="78" y="241"/>
                        </a:lnTo>
                        <a:lnTo>
                          <a:pt x="93" y="290"/>
                        </a:lnTo>
                        <a:lnTo>
                          <a:pt x="107" y="333"/>
                        </a:lnTo>
                        <a:lnTo>
                          <a:pt x="121" y="375"/>
                        </a:lnTo>
                        <a:lnTo>
                          <a:pt x="142" y="425"/>
                        </a:lnTo>
                        <a:lnTo>
                          <a:pt x="156" y="467"/>
                        </a:lnTo>
                        <a:lnTo>
                          <a:pt x="171" y="510"/>
                        </a:lnTo>
                        <a:lnTo>
                          <a:pt x="185" y="545"/>
                        </a:lnTo>
                        <a:lnTo>
                          <a:pt x="199" y="588"/>
                        </a:lnTo>
                        <a:lnTo>
                          <a:pt x="213" y="623"/>
                        </a:lnTo>
                        <a:lnTo>
                          <a:pt x="234" y="659"/>
                        </a:lnTo>
                        <a:lnTo>
                          <a:pt x="249" y="694"/>
                        </a:lnTo>
                        <a:lnTo>
                          <a:pt x="263" y="729"/>
                        </a:lnTo>
                        <a:lnTo>
                          <a:pt x="277" y="758"/>
                        </a:lnTo>
                        <a:lnTo>
                          <a:pt x="291" y="793"/>
                        </a:lnTo>
                        <a:lnTo>
                          <a:pt x="305" y="822"/>
                        </a:lnTo>
                        <a:lnTo>
                          <a:pt x="326" y="843"/>
                        </a:lnTo>
                        <a:lnTo>
                          <a:pt x="341" y="871"/>
                        </a:lnTo>
                        <a:lnTo>
                          <a:pt x="355" y="892"/>
                        </a:lnTo>
                        <a:lnTo>
                          <a:pt x="369" y="921"/>
                        </a:lnTo>
                        <a:lnTo>
                          <a:pt x="383" y="942"/>
                        </a:lnTo>
                        <a:lnTo>
                          <a:pt x="404" y="956"/>
                        </a:lnTo>
                        <a:lnTo>
                          <a:pt x="419" y="977"/>
                        </a:lnTo>
                        <a:lnTo>
                          <a:pt x="433" y="992"/>
                        </a:lnTo>
                        <a:lnTo>
                          <a:pt x="447" y="1006"/>
                        </a:lnTo>
                        <a:lnTo>
                          <a:pt x="461" y="1020"/>
                        </a:lnTo>
                        <a:lnTo>
                          <a:pt x="475" y="1034"/>
                        </a:lnTo>
                        <a:lnTo>
                          <a:pt x="497" y="1048"/>
                        </a:lnTo>
                        <a:lnTo>
                          <a:pt x="511" y="1055"/>
                        </a:lnTo>
                        <a:lnTo>
                          <a:pt x="525" y="1070"/>
                        </a:lnTo>
                        <a:lnTo>
                          <a:pt x="539" y="1077"/>
                        </a:lnTo>
                        <a:lnTo>
                          <a:pt x="553" y="1084"/>
                        </a:lnTo>
                        <a:lnTo>
                          <a:pt x="567" y="1091"/>
                        </a:lnTo>
                        <a:lnTo>
                          <a:pt x="589" y="1091"/>
                        </a:lnTo>
                        <a:lnTo>
                          <a:pt x="603" y="1098"/>
                        </a:lnTo>
                        <a:lnTo>
                          <a:pt x="617" y="1105"/>
                        </a:lnTo>
                        <a:lnTo>
                          <a:pt x="631" y="1105"/>
                        </a:lnTo>
                        <a:lnTo>
                          <a:pt x="645" y="1105"/>
                        </a:lnTo>
                        <a:lnTo>
                          <a:pt x="660" y="1112"/>
                        </a:lnTo>
                        <a:lnTo>
                          <a:pt x="681" y="1112"/>
                        </a:lnTo>
                        <a:lnTo>
                          <a:pt x="695" y="1112"/>
                        </a:lnTo>
                        <a:lnTo>
                          <a:pt x="709" y="1112"/>
                        </a:lnTo>
                        <a:lnTo>
                          <a:pt x="723" y="1112"/>
                        </a:lnTo>
                        <a:lnTo>
                          <a:pt x="738" y="1112"/>
                        </a:lnTo>
                        <a:lnTo>
                          <a:pt x="752" y="1112"/>
                        </a:lnTo>
                        <a:lnTo>
                          <a:pt x="773" y="1112"/>
                        </a:lnTo>
                        <a:lnTo>
                          <a:pt x="787" y="1112"/>
                        </a:lnTo>
                        <a:lnTo>
                          <a:pt x="801" y="1112"/>
                        </a:lnTo>
                        <a:lnTo>
                          <a:pt x="816" y="1112"/>
                        </a:lnTo>
                        <a:lnTo>
                          <a:pt x="830" y="1112"/>
                        </a:lnTo>
                        <a:lnTo>
                          <a:pt x="844" y="1112"/>
                        </a:lnTo>
                        <a:lnTo>
                          <a:pt x="865" y="1112"/>
                        </a:lnTo>
                        <a:lnTo>
                          <a:pt x="879" y="1112"/>
                        </a:lnTo>
                        <a:lnTo>
                          <a:pt x="893" y="1105"/>
                        </a:lnTo>
                        <a:lnTo>
                          <a:pt x="908" y="1105"/>
                        </a:lnTo>
                        <a:lnTo>
                          <a:pt x="922" y="1105"/>
                        </a:lnTo>
                        <a:lnTo>
                          <a:pt x="936" y="1105"/>
                        </a:lnTo>
                        <a:lnTo>
                          <a:pt x="957" y="1105"/>
                        </a:lnTo>
                        <a:lnTo>
                          <a:pt x="971" y="1105"/>
                        </a:lnTo>
                        <a:lnTo>
                          <a:pt x="986" y="1105"/>
                        </a:lnTo>
                        <a:lnTo>
                          <a:pt x="1000" y="1105"/>
                        </a:lnTo>
                        <a:lnTo>
                          <a:pt x="1014" y="1105"/>
                        </a:lnTo>
                        <a:lnTo>
                          <a:pt x="1028" y="1105"/>
                        </a:lnTo>
                        <a:lnTo>
                          <a:pt x="1049" y="1105"/>
                        </a:lnTo>
                        <a:lnTo>
                          <a:pt x="1064" y="1105"/>
                        </a:lnTo>
                        <a:lnTo>
                          <a:pt x="1078" y="1105"/>
                        </a:lnTo>
                        <a:lnTo>
                          <a:pt x="1092" y="1105"/>
                        </a:lnTo>
                        <a:lnTo>
                          <a:pt x="1106" y="1105"/>
                        </a:lnTo>
                        <a:lnTo>
                          <a:pt x="1127" y="1105"/>
                        </a:lnTo>
                      </a:path>
                    </a:pathLst>
                  </a:custGeom>
                  <a:noFill/>
                  <a:ln w="936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/>
                  </a:p>
                </p:txBody>
              </p:sp>
            </p:grpSp>
            <p:grpSp>
              <p:nvGrpSpPr>
                <p:cNvPr id="15450" name="Group 79"/>
                <p:cNvGrpSpPr>
                  <a:grpSpLocks/>
                </p:cNvGrpSpPr>
                <p:nvPr/>
              </p:nvGrpSpPr>
              <p:grpSpPr bwMode="auto">
                <a:xfrm>
                  <a:off x="3475" y="1628"/>
                  <a:ext cx="1088" cy="444"/>
                  <a:chOff x="3475" y="1628"/>
                  <a:chExt cx="1088" cy="444"/>
                </a:xfrm>
              </p:grpSpPr>
              <p:sp>
                <p:nvSpPr>
                  <p:cNvPr id="15451" name="Freeform 80"/>
                  <p:cNvSpPr>
                    <a:spLocks noChangeArrowheads="1"/>
                  </p:cNvSpPr>
                  <p:nvPr/>
                </p:nvSpPr>
                <p:spPr bwMode="auto">
                  <a:xfrm>
                    <a:off x="3475" y="1628"/>
                    <a:ext cx="677" cy="444"/>
                  </a:xfrm>
                  <a:custGeom>
                    <a:avLst/>
                    <a:gdLst>
                      <a:gd name="T0" fmla="*/ 1 w 1949"/>
                      <a:gd name="T1" fmla="*/ 23 h 1963"/>
                      <a:gd name="T2" fmla="*/ 3 w 1949"/>
                      <a:gd name="T3" fmla="*/ 23 h 1963"/>
                      <a:gd name="T4" fmla="*/ 5 w 1949"/>
                      <a:gd name="T5" fmla="*/ 23 h 1963"/>
                      <a:gd name="T6" fmla="*/ 7 w 1949"/>
                      <a:gd name="T7" fmla="*/ 23 h 1963"/>
                      <a:gd name="T8" fmla="*/ 9 w 1949"/>
                      <a:gd name="T9" fmla="*/ 23 h 1963"/>
                      <a:gd name="T10" fmla="*/ 11 w 1949"/>
                      <a:gd name="T11" fmla="*/ 23 h 1963"/>
                      <a:gd name="T12" fmla="*/ 13 w 1949"/>
                      <a:gd name="T13" fmla="*/ 23 h 1963"/>
                      <a:gd name="T14" fmla="*/ 15 w 1949"/>
                      <a:gd name="T15" fmla="*/ 23 h 1963"/>
                      <a:gd name="T16" fmla="*/ 17 w 1949"/>
                      <a:gd name="T17" fmla="*/ 23 h 1963"/>
                      <a:gd name="T18" fmla="*/ 18 w 1949"/>
                      <a:gd name="T19" fmla="*/ 23 h 1963"/>
                      <a:gd name="T20" fmla="*/ 20 w 1949"/>
                      <a:gd name="T21" fmla="*/ 23 h 1963"/>
                      <a:gd name="T22" fmla="*/ 22 w 1949"/>
                      <a:gd name="T23" fmla="*/ 22 h 1963"/>
                      <a:gd name="T24" fmla="*/ 24 w 1949"/>
                      <a:gd name="T25" fmla="*/ 22 h 1963"/>
                      <a:gd name="T26" fmla="*/ 26 w 1949"/>
                      <a:gd name="T27" fmla="*/ 22 h 1963"/>
                      <a:gd name="T28" fmla="*/ 28 w 1949"/>
                      <a:gd name="T29" fmla="*/ 21 h 1963"/>
                      <a:gd name="T30" fmla="*/ 30 w 1949"/>
                      <a:gd name="T31" fmla="*/ 21 h 1963"/>
                      <a:gd name="T32" fmla="*/ 32 w 1949"/>
                      <a:gd name="T33" fmla="*/ 20 h 1963"/>
                      <a:gd name="T34" fmla="*/ 34 w 1949"/>
                      <a:gd name="T35" fmla="*/ 19 h 1963"/>
                      <a:gd name="T36" fmla="*/ 36 w 1949"/>
                      <a:gd name="T37" fmla="*/ 18 h 1963"/>
                      <a:gd name="T38" fmla="*/ 38 w 1949"/>
                      <a:gd name="T39" fmla="*/ 17 h 1963"/>
                      <a:gd name="T40" fmla="*/ 40 w 1949"/>
                      <a:gd name="T41" fmla="*/ 16 h 1963"/>
                      <a:gd name="T42" fmla="*/ 42 w 1949"/>
                      <a:gd name="T43" fmla="*/ 14 h 1963"/>
                      <a:gd name="T44" fmla="*/ 44 w 1949"/>
                      <a:gd name="T45" fmla="*/ 13 h 1963"/>
                      <a:gd name="T46" fmla="*/ 46 w 1949"/>
                      <a:gd name="T47" fmla="*/ 11 h 1963"/>
                      <a:gd name="T48" fmla="*/ 48 w 1949"/>
                      <a:gd name="T49" fmla="*/ 9 h 1963"/>
                      <a:gd name="T50" fmla="*/ 50 w 1949"/>
                      <a:gd name="T51" fmla="*/ 8 h 1963"/>
                      <a:gd name="T52" fmla="*/ 51 w 1949"/>
                      <a:gd name="T53" fmla="*/ 6 h 1963"/>
                      <a:gd name="T54" fmla="*/ 53 w 1949"/>
                      <a:gd name="T55" fmla="*/ 5 h 1963"/>
                      <a:gd name="T56" fmla="*/ 55 w 1949"/>
                      <a:gd name="T57" fmla="*/ 3 h 1963"/>
                      <a:gd name="T58" fmla="*/ 57 w 1949"/>
                      <a:gd name="T59" fmla="*/ 2 h 1963"/>
                      <a:gd name="T60" fmla="*/ 59 w 1949"/>
                      <a:gd name="T61" fmla="*/ 1 h 1963"/>
                      <a:gd name="T62" fmla="*/ 61 w 1949"/>
                      <a:gd name="T63" fmla="*/ 0 h 1963"/>
                      <a:gd name="T64" fmla="*/ 63 w 1949"/>
                      <a:gd name="T65" fmla="*/ 0 h 1963"/>
                      <a:gd name="T66" fmla="*/ 65 w 1949"/>
                      <a:gd name="T67" fmla="*/ 0 h 1963"/>
                      <a:gd name="T68" fmla="*/ 67 w 1949"/>
                      <a:gd name="T69" fmla="*/ 0 h 1963"/>
                      <a:gd name="T70" fmla="*/ 69 w 1949"/>
                      <a:gd name="T71" fmla="*/ 1 h 1963"/>
                      <a:gd name="T72" fmla="*/ 71 w 1949"/>
                      <a:gd name="T73" fmla="*/ 2 h 1963"/>
                      <a:gd name="T74" fmla="*/ 73 w 1949"/>
                      <a:gd name="T75" fmla="*/ 3 h 1963"/>
                      <a:gd name="T76" fmla="*/ 75 w 1949"/>
                      <a:gd name="T77" fmla="*/ 4 h 1963"/>
                      <a:gd name="T78" fmla="*/ 77 w 1949"/>
                      <a:gd name="T79" fmla="*/ 5 h 1963"/>
                      <a:gd name="T80" fmla="*/ 79 w 1949"/>
                      <a:gd name="T81" fmla="*/ 7 h 1963"/>
                      <a:gd name="T82" fmla="*/ 81 w 1949"/>
                      <a:gd name="T83" fmla="*/ 9 h 196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949"/>
                      <a:gd name="T127" fmla="*/ 0 h 1963"/>
                      <a:gd name="T128" fmla="*/ 1949 w 1949"/>
                      <a:gd name="T129" fmla="*/ 1963 h 1963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949" h="1963">
                        <a:moveTo>
                          <a:pt x="0" y="1956"/>
                        </a:moveTo>
                        <a:lnTo>
                          <a:pt x="15" y="1956"/>
                        </a:lnTo>
                        <a:lnTo>
                          <a:pt x="29" y="1956"/>
                        </a:lnTo>
                        <a:lnTo>
                          <a:pt x="43" y="1956"/>
                        </a:lnTo>
                        <a:lnTo>
                          <a:pt x="57" y="1956"/>
                        </a:lnTo>
                        <a:lnTo>
                          <a:pt x="71" y="1956"/>
                        </a:lnTo>
                        <a:lnTo>
                          <a:pt x="93" y="1956"/>
                        </a:lnTo>
                        <a:lnTo>
                          <a:pt x="107" y="1956"/>
                        </a:lnTo>
                        <a:lnTo>
                          <a:pt x="121" y="1956"/>
                        </a:lnTo>
                        <a:lnTo>
                          <a:pt x="135" y="1956"/>
                        </a:lnTo>
                        <a:lnTo>
                          <a:pt x="149" y="1956"/>
                        </a:lnTo>
                        <a:lnTo>
                          <a:pt x="163" y="1956"/>
                        </a:lnTo>
                        <a:lnTo>
                          <a:pt x="185" y="1956"/>
                        </a:lnTo>
                        <a:lnTo>
                          <a:pt x="199" y="1956"/>
                        </a:lnTo>
                        <a:lnTo>
                          <a:pt x="213" y="1956"/>
                        </a:lnTo>
                        <a:lnTo>
                          <a:pt x="227" y="1956"/>
                        </a:lnTo>
                        <a:lnTo>
                          <a:pt x="241" y="1963"/>
                        </a:lnTo>
                        <a:lnTo>
                          <a:pt x="256" y="1963"/>
                        </a:lnTo>
                        <a:lnTo>
                          <a:pt x="277" y="1963"/>
                        </a:lnTo>
                        <a:lnTo>
                          <a:pt x="291" y="1963"/>
                        </a:lnTo>
                        <a:lnTo>
                          <a:pt x="305" y="1963"/>
                        </a:lnTo>
                        <a:lnTo>
                          <a:pt x="319" y="1963"/>
                        </a:lnTo>
                        <a:lnTo>
                          <a:pt x="334" y="1963"/>
                        </a:lnTo>
                        <a:lnTo>
                          <a:pt x="348" y="1963"/>
                        </a:lnTo>
                        <a:lnTo>
                          <a:pt x="369" y="1963"/>
                        </a:lnTo>
                        <a:lnTo>
                          <a:pt x="383" y="1963"/>
                        </a:lnTo>
                        <a:lnTo>
                          <a:pt x="397" y="1963"/>
                        </a:lnTo>
                        <a:lnTo>
                          <a:pt x="411" y="1963"/>
                        </a:lnTo>
                        <a:lnTo>
                          <a:pt x="426" y="1963"/>
                        </a:lnTo>
                        <a:lnTo>
                          <a:pt x="440" y="1963"/>
                        </a:lnTo>
                        <a:lnTo>
                          <a:pt x="461" y="1963"/>
                        </a:lnTo>
                        <a:lnTo>
                          <a:pt x="475" y="1956"/>
                        </a:lnTo>
                        <a:lnTo>
                          <a:pt x="489" y="1956"/>
                        </a:lnTo>
                        <a:lnTo>
                          <a:pt x="504" y="1956"/>
                        </a:lnTo>
                        <a:lnTo>
                          <a:pt x="518" y="1949"/>
                        </a:lnTo>
                        <a:lnTo>
                          <a:pt x="532" y="1942"/>
                        </a:lnTo>
                        <a:lnTo>
                          <a:pt x="553" y="1942"/>
                        </a:lnTo>
                        <a:lnTo>
                          <a:pt x="567" y="1935"/>
                        </a:lnTo>
                        <a:lnTo>
                          <a:pt x="582" y="1928"/>
                        </a:lnTo>
                        <a:lnTo>
                          <a:pt x="596" y="1921"/>
                        </a:lnTo>
                        <a:lnTo>
                          <a:pt x="610" y="1906"/>
                        </a:lnTo>
                        <a:lnTo>
                          <a:pt x="624" y="1899"/>
                        </a:lnTo>
                        <a:lnTo>
                          <a:pt x="645" y="1885"/>
                        </a:lnTo>
                        <a:lnTo>
                          <a:pt x="660" y="1871"/>
                        </a:lnTo>
                        <a:lnTo>
                          <a:pt x="674" y="1857"/>
                        </a:lnTo>
                        <a:lnTo>
                          <a:pt x="688" y="1843"/>
                        </a:lnTo>
                        <a:lnTo>
                          <a:pt x="702" y="1828"/>
                        </a:lnTo>
                        <a:lnTo>
                          <a:pt x="716" y="1807"/>
                        </a:lnTo>
                        <a:lnTo>
                          <a:pt x="737" y="1793"/>
                        </a:lnTo>
                        <a:lnTo>
                          <a:pt x="752" y="1772"/>
                        </a:lnTo>
                        <a:lnTo>
                          <a:pt x="766" y="1743"/>
                        </a:lnTo>
                        <a:lnTo>
                          <a:pt x="780" y="1722"/>
                        </a:lnTo>
                        <a:lnTo>
                          <a:pt x="794" y="1694"/>
                        </a:lnTo>
                        <a:lnTo>
                          <a:pt x="815" y="1673"/>
                        </a:lnTo>
                        <a:lnTo>
                          <a:pt x="830" y="1644"/>
                        </a:lnTo>
                        <a:lnTo>
                          <a:pt x="844" y="1609"/>
                        </a:lnTo>
                        <a:lnTo>
                          <a:pt x="858" y="1580"/>
                        </a:lnTo>
                        <a:lnTo>
                          <a:pt x="872" y="1545"/>
                        </a:lnTo>
                        <a:lnTo>
                          <a:pt x="886" y="1510"/>
                        </a:lnTo>
                        <a:lnTo>
                          <a:pt x="908" y="1474"/>
                        </a:lnTo>
                        <a:lnTo>
                          <a:pt x="922" y="1439"/>
                        </a:lnTo>
                        <a:lnTo>
                          <a:pt x="936" y="1396"/>
                        </a:lnTo>
                        <a:lnTo>
                          <a:pt x="950" y="1361"/>
                        </a:lnTo>
                        <a:lnTo>
                          <a:pt x="964" y="1318"/>
                        </a:lnTo>
                        <a:lnTo>
                          <a:pt x="978" y="1276"/>
                        </a:lnTo>
                        <a:lnTo>
                          <a:pt x="1000" y="1226"/>
                        </a:lnTo>
                        <a:lnTo>
                          <a:pt x="1014" y="1184"/>
                        </a:lnTo>
                        <a:lnTo>
                          <a:pt x="1028" y="1141"/>
                        </a:lnTo>
                        <a:lnTo>
                          <a:pt x="1042" y="1092"/>
                        </a:lnTo>
                        <a:lnTo>
                          <a:pt x="1056" y="1042"/>
                        </a:lnTo>
                        <a:lnTo>
                          <a:pt x="1071" y="999"/>
                        </a:lnTo>
                        <a:lnTo>
                          <a:pt x="1092" y="950"/>
                        </a:lnTo>
                        <a:lnTo>
                          <a:pt x="1106" y="900"/>
                        </a:lnTo>
                        <a:lnTo>
                          <a:pt x="1120" y="851"/>
                        </a:lnTo>
                        <a:lnTo>
                          <a:pt x="1134" y="801"/>
                        </a:lnTo>
                        <a:lnTo>
                          <a:pt x="1149" y="751"/>
                        </a:lnTo>
                        <a:lnTo>
                          <a:pt x="1163" y="702"/>
                        </a:lnTo>
                        <a:lnTo>
                          <a:pt x="1184" y="659"/>
                        </a:lnTo>
                        <a:lnTo>
                          <a:pt x="1198" y="610"/>
                        </a:lnTo>
                        <a:lnTo>
                          <a:pt x="1212" y="560"/>
                        </a:lnTo>
                        <a:lnTo>
                          <a:pt x="1227" y="518"/>
                        </a:lnTo>
                        <a:lnTo>
                          <a:pt x="1241" y="475"/>
                        </a:lnTo>
                        <a:lnTo>
                          <a:pt x="1255" y="433"/>
                        </a:lnTo>
                        <a:lnTo>
                          <a:pt x="1276" y="390"/>
                        </a:lnTo>
                        <a:lnTo>
                          <a:pt x="1290" y="348"/>
                        </a:lnTo>
                        <a:lnTo>
                          <a:pt x="1304" y="305"/>
                        </a:lnTo>
                        <a:lnTo>
                          <a:pt x="1319" y="270"/>
                        </a:lnTo>
                        <a:lnTo>
                          <a:pt x="1333" y="234"/>
                        </a:lnTo>
                        <a:lnTo>
                          <a:pt x="1347" y="206"/>
                        </a:lnTo>
                        <a:lnTo>
                          <a:pt x="1368" y="170"/>
                        </a:lnTo>
                        <a:lnTo>
                          <a:pt x="1382" y="142"/>
                        </a:lnTo>
                        <a:lnTo>
                          <a:pt x="1397" y="114"/>
                        </a:lnTo>
                        <a:lnTo>
                          <a:pt x="1411" y="92"/>
                        </a:lnTo>
                        <a:lnTo>
                          <a:pt x="1425" y="71"/>
                        </a:lnTo>
                        <a:lnTo>
                          <a:pt x="1439" y="50"/>
                        </a:lnTo>
                        <a:lnTo>
                          <a:pt x="1460" y="36"/>
                        </a:lnTo>
                        <a:lnTo>
                          <a:pt x="1475" y="22"/>
                        </a:lnTo>
                        <a:lnTo>
                          <a:pt x="1489" y="14"/>
                        </a:lnTo>
                        <a:lnTo>
                          <a:pt x="1503" y="7"/>
                        </a:lnTo>
                        <a:lnTo>
                          <a:pt x="1517" y="0"/>
                        </a:lnTo>
                        <a:lnTo>
                          <a:pt x="1538" y="0"/>
                        </a:lnTo>
                        <a:lnTo>
                          <a:pt x="1553" y="0"/>
                        </a:lnTo>
                        <a:lnTo>
                          <a:pt x="1567" y="7"/>
                        </a:lnTo>
                        <a:lnTo>
                          <a:pt x="1581" y="14"/>
                        </a:lnTo>
                        <a:lnTo>
                          <a:pt x="1595" y="22"/>
                        </a:lnTo>
                        <a:lnTo>
                          <a:pt x="1609" y="36"/>
                        </a:lnTo>
                        <a:lnTo>
                          <a:pt x="1631" y="50"/>
                        </a:lnTo>
                        <a:lnTo>
                          <a:pt x="1645" y="71"/>
                        </a:lnTo>
                        <a:lnTo>
                          <a:pt x="1659" y="92"/>
                        </a:lnTo>
                        <a:lnTo>
                          <a:pt x="1673" y="114"/>
                        </a:lnTo>
                        <a:lnTo>
                          <a:pt x="1687" y="142"/>
                        </a:lnTo>
                        <a:lnTo>
                          <a:pt x="1701" y="170"/>
                        </a:lnTo>
                        <a:lnTo>
                          <a:pt x="1723" y="206"/>
                        </a:lnTo>
                        <a:lnTo>
                          <a:pt x="1737" y="234"/>
                        </a:lnTo>
                        <a:lnTo>
                          <a:pt x="1751" y="270"/>
                        </a:lnTo>
                        <a:lnTo>
                          <a:pt x="1765" y="305"/>
                        </a:lnTo>
                        <a:lnTo>
                          <a:pt x="1779" y="348"/>
                        </a:lnTo>
                        <a:lnTo>
                          <a:pt x="1794" y="390"/>
                        </a:lnTo>
                        <a:lnTo>
                          <a:pt x="1815" y="433"/>
                        </a:lnTo>
                        <a:lnTo>
                          <a:pt x="1829" y="475"/>
                        </a:lnTo>
                        <a:lnTo>
                          <a:pt x="1843" y="518"/>
                        </a:lnTo>
                        <a:lnTo>
                          <a:pt x="1857" y="560"/>
                        </a:lnTo>
                        <a:lnTo>
                          <a:pt x="1871" y="610"/>
                        </a:lnTo>
                        <a:lnTo>
                          <a:pt x="1886" y="659"/>
                        </a:lnTo>
                        <a:lnTo>
                          <a:pt x="1907" y="702"/>
                        </a:lnTo>
                        <a:lnTo>
                          <a:pt x="1921" y="751"/>
                        </a:lnTo>
                        <a:lnTo>
                          <a:pt x="1935" y="801"/>
                        </a:lnTo>
                        <a:lnTo>
                          <a:pt x="1949" y="851"/>
                        </a:lnTo>
                      </a:path>
                    </a:pathLst>
                  </a:custGeom>
                  <a:noFill/>
                  <a:ln w="936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/>
                  </a:p>
                </p:txBody>
              </p:sp>
              <p:sp>
                <p:nvSpPr>
                  <p:cNvPr id="15452" name="Freeform 81"/>
                  <p:cNvSpPr>
                    <a:spLocks noChangeArrowheads="1"/>
                  </p:cNvSpPr>
                  <p:nvPr/>
                </p:nvSpPr>
                <p:spPr bwMode="auto">
                  <a:xfrm>
                    <a:off x="4186" y="1835"/>
                    <a:ext cx="377" cy="237"/>
                  </a:xfrm>
                  <a:custGeom>
                    <a:avLst/>
                    <a:gdLst>
                      <a:gd name="T0" fmla="*/ 1 w 1127"/>
                      <a:gd name="T1" fmla="*/ 0 h 1112"/>
                      <a:gd name="T2" fmla="*/ 2 w 1127"/>
                      <a:gd name="T3" fmla="*/ 1 h 1112"/>
                      <a:gd name="T4" fmla="*/ 3 w 1127"/>
                      <a:gd name="T5" fmla="*/ 2 h 1112"/>
                      <a:gd name="T6" fmla="*/ 4 w 1127"/>
                      <a:gd name="T7" fmla="*/ 3 h 1112"/>
                      <a:gd name="T8" fmla="*/ 5 w 1127"/>
                      <a:gd name="T9" fmla="*/ 4 h 1112"/>
                      <a:gd name="T10" fmla="*/ 6 w 1127"/>
                      <a:gd name="T11" fmla="*/ 5 h 1112"/>
                      <a:gd name="T12" fmla="*/ 7 w 1127"/>
                      <a:gd name="T13" fmla="*/ 6 h 1112"/>
                      <a:gd name="T14" fmla="*/ 9 w 1127"/>
                      <a:gd name="T15" fmla="*/ 6 h 1112"/>
                      <a:gd name="T16" fmla="*/ 10 w 1127"/>
                      <a:gd name="T17" fmla="*/ 7 h 1112"/>
                      <a:gd name="T18" fmla="*/ 11 w 1127"/>
                      <a:gd name="T19" fmla="*/ 8 h 1112"/>
                      <a:gd name="T20" fmla="*/ 12 w 1127"/>
                      <a:gd name="T21" fmla="*/ 8 h 1112"/>
                      <a:gd name="T22" fmla="*/ 13 w 1127"/>
                      <a:gd name="T23" fmla="*/ 9 h 1112"/>
                      <a:gd name="T24" fmla="*/ 14 w 1127"/>
                      <a:gd name="T25" fmla="*/ 9 h 1112"/>
                      <a:gd name="T26" fmla="*/ 16 w 1127"/>
                      <a:gd name="T27" fmla="*/ 9 h 1112"/>
                      <a:gd name="T28" fmla="*/ 17 w 1127"/>
                      <a:gd name="T29" fmla="*/ 10 h 1112"/>
                      <a:gd name="T30" fmla="*/ 18 w 1127"/>
                      <a:gd name="T31" fmla="*/ 10 h 1112"/>
                      <a:gd name="T32" fmla="*/ 19 w 1127"/>
                      <a:gd name="T33" fmla="*/ 10 h 1112"/>
                      <a:gd name="T34" fmla="*/ 20 w 1127"/>
                      <a:gd name="T35" fmla="*/ 10 h 1112"/>
                      <a:gd name="T36" fmla="*/ 21 w 1127"/>
                      <a:gd name="T37" fmla="*/ 11 h 1112"/>
                      <a:gd name="T38" fmla="*/ 23 w 1127"/>
                      <a:gd name="T39" fmla="*/ 11 h 1112"/>
                      <a:gd name="T40" fmla="*/ 24 w 1127"/>
                      <a:gd name="T41" fmla="*/ 11 h 1112"/>
                      <a:gd name="T42" fmla="*/ 25 w 1127"/>
                      <a:gd name="T43" fmla="*/ 11 h 1112"/>
                      <a:gd name="T44" fmla="*/ 26 w 1127"/>
                      <a:gd name="T45" fmla="*/ 11 h 1112"/>
                      <a:gd name="T46" fmla="*/ 27 w 1127"/>
                      <a:gd name="T47" fmla="*/ 11 h 1112"/>
                      <a:gd name="T48" fmla="*/ 28 w 1127"/>
                      <a:gd name="T49" fmla="*/ 11 h 1112"/>
                      <a:gd name="T50" fmla="*/ 29 w 1127"/>
                      <a:gd name="T51" fmla="*/ 11 h 1112"/>
                      <a:gd name="T52" fmla="*/ 30 w 1127"/>
                      <a:gd name="T53" fmla="*/ 11 h 1112"/>
                      <a:gd name="T54" fmla="*/ 31 w 1127"/>
                      <a:gd name="T55" fmla="*/ 11 h 1112"/>
                      <a:gd name="T56" fmla="*/ 33 w 1127"/>
                      <a:gd name="T57" fmla="*/ 11 h 1112"/>
                      <a:gd name="T58" fmla="*/ 34 w 1127"/>
                      <a:gd name="T59" fmla="*/ 11 h 1112"/>
                      <a:gd name="T60" fmla="*/ 35 w 1127"/>
                      <a:gd name="T61" fmla="*/ 11 h 1112"/>
                      <a:gd name="T62" fmla="*/ 36 w 1127"/>
                      <a:gd name="T63" fmla="*/ 11 h 1112"/>
                      <a:gd name="T64" fmla="*/ 37 w 1127"/>
                      <a:gd name="T65" fmla="*/ 11 h 1112"/>
                      <a:gd name="T66" fmla="*/ 38 w 1127"/>
                      <a:gd name="T67" fmla="*/ 11 h 1112"/>
                      <a:gd name="T68" fmla="*/ 40 w 1127"/>
                      <a:gd name="T69" fmla="*/ 11 h 1112"/>
                      <a:gd name="T70" fmla="*/ 41 w 1127"/>
                      <a:gd name="T71" fmla="*/ 11 h 1112"/>
                      <a:gd name="T72" fmla="*/ 42 w 1127"/>
                      <a:gd name="T73" fmla="*/ 11 h 1112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127"/>
                      <a:gd name="T112" fmla="*/ 0 h 1112"/>
                      <a:gd name="T113" fmla="*/ 1127 w 1127"/>
                      <a:gd name="T114" fmla="*/ 1112 h 1112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127" h="1112">
                        <a:moveTo>
                          <a:pt x="0" y="0"/>
                        </a:moveTo>
                        <a:lnTo>
                          <a:pt x="15" y="49"/>
                        </a:lnTo>
                        <a:lnTo>
                          <a:pt x="29" y="99"/>
                        </a:lnTo>
                        <a:lnTo>
                          <a:pt x="50" y="148"/>
                        </a:lnTo>
                        <a:lnTo>
                          <a:pt x="64" y="191"/>
                        </a:lnTo>
                        <a:lnTo>
                          <a:pt x="78" y="241"/>
                        </a:lnTo>
                        <a:lnTo>
                          <a:pt x="93" y="290"/>
                        </a:lnTo>
                        <a:lnTo>
                          <a:pt x="107" y="333"/>
                        </a:lnTo>
                        <a:lnTo>
                          <a:pt x="121" y="375"/>
                        </a:lnTo>
                        <a:lnTo>
                          <a:pt x="142" y="425"/>
                        </a:lnTo>
                        <a:lnTo>
                          <a:pt x="156" y="467"/>
                        </a:lnTo>
                        <a:lnTo>
                          <a:pt x="171" y="510"/>
                        </a:lnTo>
                        <a:lnTo>
                          <a:pt x="185" y="545"/>
                        </a:lnTo>
                        <a:lnTo>
                          <a:pt x="199" y="588"/>
                        </a:lnTo>
                        <a:lnTo>
                          <a:pt x="213" y="623"/>
                        </a:lnTo>
                        <a:lnTo>
                          <a:pt x="234" y="659"/>
                        </a:lnTo>
                        <a:lnTo>
                          <a:pt x="249" y="694"/>
                        </a:lnTo>
                        <a:lnTo>
                          <a:pt x="263" y="729"/>
                        </a:lnTo>
                        <a:lnTo>
                          <a:pt x="277" y="758"/>
                        </a:lnTo>
                        <a:lnTo>
                          <a:pt x="291" y="793"/>
                        </a:lnTo>
                        <a:lnTo>
                          <a:pt x="305" y="822"/>
                        </a:lnTo>
                        <a:lnTo>
                          <a:pt x="326" y="843"/>
                        </a:lnTo>
                        <a:lnTo>
                          <a:pt x="341" y="871"/>
                        </a:lnTo>
                        <a:lnTo>
                          <a:pt x="355" y="892"/>
                        </a:lnTo>
                        <a:lnTo>
                          <a:pt x="369" y="921"/>
                        </a:lnTo>
                        <a:lnTo>
                          <a:pt x="383" y="942"/>
                        </a:lnTo>
                        <a:lnTo>
                          <a:pt x="404" y="956"/>
                        </a:lnTo>
                        <a:lnTo>
                          <a:pt x="419" y="977"/>
                        </a:lnTo>
                        <a:lnTo>
                          <a:pt x="433" y="992"/>
                        </a:lnTo>
                        <a:lnTo>
                          <a:pt x="447" y="1006"/>
                        </a:lnTo>
                        <a:lnTo>
                          <a:pt x="461" y="1020"/>
                        </a:lnTo>
                        <a:lnTo>
                          <a:pt x="475" y="1034"/>
                        </a:lnTo>
                        <a:lnTo>
                          <a:pt x="497" y="1048"/>
                        </a:lnTo>
                        <a:lnTo>
                          <a:pt x="511" y="1055"/>
                        </a:lnTo>
                        <a:lnTo>
                          <a:pt x="525" y="1070"/>
                        </a:lnTo>
                        <a:lnTo>
                          <a:pt x="539" y="1077"/>
                        </a:lnTo>
                        <a:lnTo>
                          <a:pt x="553" y="1084"/>
                        </a:lnTo>
                        <a:lnTo>
                          <a:pt x="567" y="1091"/>
                        </a:lnTo>
                        <a:lnTo>
                          <a:pt x="589" y="1091"/>
                        </a:lnTo>
                        <a:lnTo>
                          <a:pt x="603" y="1098"/>
                        </a:lnTo>
                        <a:lnTo>
                          <a:pt x="617" y="1105"/>
                        </a:lnTo>
                        <a:lnTo>
                          <a:pt x="631" y="1105"/>
                        </a:lnTo>
                        <a:lnTo>
                          <a:pt x="645" y="1105"/>
                        </a:lnTo>
                        <a:lnTo>
                          <a:pt x="660" y="1112"/>
                        </a:lnTo>
                        <a:lnTo>
                          <a:pt x="681" y="1112"/>
                        </a:lnTo>
                        <a:lnTo>
                          <a:pt x="695" y="1112"/>
                        </a:lnTo>
                        <a:lnTo>
                          <a:pt x="709" y="1112"/>
                        </a:lnTo>
                        <a:lnTo>
                          <a:pt x="723" y="1112"/>
                        </a:lnTo>
                        <a:lnTo>
                          <a:pt x="738" y="1112"/>
                        </a:lnTo>
                        <a:lnTo>
                          <a:pt x="752" y="1112"/>
                        </a:lnTo>
                        <a:lnTo>
                          <a:pt x="773" y="1112"/>
                        </a:lnTo>
                        <a:lnTo>
                          <a:pt x="787" y="1112"/>
                        </a:lnTo>
                        <a:lnTo>
                          <a:pt x="801" y="1112"/>
                        </a:lnTo>
                        <a:lnTo>
                          <a:pt x="816" y="1112"/>
                        </a:lnTo>
                        <a:lnTo>
                          <a:pt x="830" y="1112"/>
                        </a:lnTo>
                        <a:lnTo>
                          <a:pt x="844" y="1112"/>
                        </a:lnTo>
                        <a:lnTo>
                          <a:pt x="865" y="1112"/>
                        </a:lnTo>
                        <a:lnTo>
                          <a:pt x="879" y="1112"/>
                        </a:lnTo>
                        <a:lnTo>
                          <a:pt x="893" y="1105"/>
                        </a:lnTo>
                        <a:lnTo>
                          <a:pt x="908" y="1105"/>
                        </a:lnTo>
                        <a:lnTo>
                          <a:pt x="922" y="1105"/>
                        </a:lnTo>
                        <a:lnTo>
                          <a:pt x="936" y="1105"/>
                        </a:lnTo>
                        <a:lnTo>
                          <a:pt x="957" y="1105"/>
                        </a:lnTo>
                        <a:lnTo>
                          <a:pt x="971" y="1105"/>
                        </a:lnTo>
                        <a:lnTo>
                          <a:pt x="986" y="1105"/>
                        </a:lnTo>
                        <a:lnTo>
                          <a:pt x="1000" y="1105"/>
                        </a:lnTo>
                        <a:lnTo>
                          <a:pt x="1014" y="1105"/>
                        </a:lnTo>
                        <a:lnTo>
                          <a:pt x="1028" y="1105"/>
                        </a:lnTo>
                        <a:lnTo>
                          <a:pt x="1049" y="1105"/>
                        </a:lnTo>
                        <a:lnTo>
                          <a:pt x="1064" y="1105"/>
                        </a:lnTo>
                        <a:lnTo>
                          <a:pt x="1078" y="1105"/>
                        </a:lnTo>
                        <a:lnTo>
                          <a:pt x="1092" y="1105"/>
                        </a:lnTo>
                        <a:lnTo>
                          <a:pt x="1106" y="1105"/>
                        </a:lnTo>
                        <a:lnTo>
                          <a:pt x="1127" y="1105"/>
                        </a:lnTo>
                      </a:path>
                    </a:pathLst>
                  </a:custGeom>
                  <a:noFill/>
                  <a:ln w="936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/>
                  </a:p>
                </p:txBody>
              </p:sp>
            </p:grpSp>
          </p:grpSp>
          <p:sp>
            <p:nvSpPr>
              <p:cNvPr id="15446" name="Line 82"/>
              <p:cNvSpPr>
                <a:spLocks noChangeShapeType="1"/>
              </p:cNvSpPr>
              <p:nvPr/>
            </p:nvSpPr>
            <p:spPr bwMode="auto">
              <a:xfrm>
                <a:off x="3023" y="2108"/>
                <a:ext cx="1790" cy="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7" name="Line 83"/>
              <p:cNvSpPr>
                <a:spLocks noChangeShapeType="1"/>
              </p:cNvSpPr>
              <p:nvPr/>
            </p:nvSpPr>
            <p:spPr bwMode="auto">
              <a:xfrm>
                <a:off x="3716" y="2060"/>
                <a:ext cx="0" cy="6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Line 84"/>
              <p:cNvSpPr>
                <a:spLocks noChangeShapeType="1"/>
              </p:cNvSpPr>
              <p:nvPr/>
            </p:nvSpPr>
            <p:spPr bwMode="auto">
              <a:xfrm>
                <a:off x="4062" y="2060"/>
                <a:ext cx="0" cy="6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5362" name="Object 85"/>
            <p:cNvGraphicFramePr>
              <a:graphicFrameLocks noChangeAspect="1"/>
            </p:cNvGraphicFramePr>
            <p:nvPr/>
          </p:nvGraphicFramePr>
          <p:xfrm>
            <a:off x="3839" y="2108"/>
            <a:ext cx="102" cy="238"/>
          </p:xfrm>
          <a:graphic>
            <a:graphicData uri="http://schemas.openxmlformats.org/presentationml/2006/ole">
              <p:oleObj spid="_x0000_s15362" r:id="rId4" imgW="289440" imgH="393480" progId="Equation.3">
                <p:embed/>
              </p:oleObj>
            </a:graphicData>
          </a:graphic>
        </p:graphicFrame>
        <p:sp>
          <p:nvSpPr>
            <p:cNvPr id="15443" name="Line 86"/>
            <p:cNvSpPr>
              <a:spLocks noChangeShapeType="1"/>
            </p:cNvSpPr>
            <p:nvPr/>
          </p:nvSpPr>
          <p:spPr bwMode="auto">
            <a:xfrm>
              <a:off x="3975" y="2252"/>
              <a:ext cx="54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Line 87"/>
            <p:cNvSpPr>
              <a:spLocks noChangeShapeType="1"/>
            </p:cNvSpPr>
            <p:nvPr/>
          </p:nvSpPr>
          <p:spPr bwMode="auto">
            <a:xfrm flipH="1">
              <a:off x="3682" y="2252"/>
              <a:ext cx="15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37" name="Text Box 88"/>
          <p:cNvSpPr txBox="1">
            <a:spLocks noChangeArrowheads="1"/>
          </p:cNvSpPr>
          <p:nvPr/>
        </p:nvSpPr>
        <p:spPr bwMode="auto">
          <a:xfrm>
            <a:off x="2752725" y="1617663"/>
            <a:ext cx="5487988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S. Cheng, R. Iyer Sehshadri, M.C. Valenti, and D. Torrieri,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“The capacity of noncoherent continuous-phase frequency shift keying,” 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in</a:t>
            </a:r>
            <a:r>
              <a:rPr lang="en-US" sz="1400" i="1">
                <a:solidFill>
                  <a:srgbClr val="000000"/>
                </a:solidFill>
              </a:rPr>
              <a:t> Proc. Conf. on Info. Sci. and Sys.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i="1">
                <a:solidFill>
                  <a:srgbClr val="000000"/>
                </a:solidFill>
              </a:rPr>
              <a:t>(CISS)</a:t>
            </a:r>
            <a:r>
              <a:rPr lang="en-US" sz="1400">
                <a:solidFill>
                  <a:srgbClr val="000000"/>
                </a:solidFill>
              </a:rPr>
              <a:t>, (Baltimore, MD), Mar. 2007. </a:t>
            </a:r>
          </a:p>
        </p:txBody>
      </p:sp>
      <p:sp>
        <p:nvSpPr>
          <p:cNvPr id="15438" name="Text Box 89"/>
          <p:cNvSpPr txBox="1">
            <a:spLocks noChangeArrowheads="1"/>
          </p:cNvSpPr>
          <p:nvPr/>
        </p:nvSpPr>
        <p:spPr bwMode="auto">
          <a:xfrm>
            <a:off x="6708775" y="4191000"/>
            <a:ext cx="16510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for h= 1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min E</a:t>
            </a:r>
            <a:r>
              <a:rPr lang="en-US" sz="1400" baseline="-25000">
                <a:solidFill>
                  <a:srgbClr val="FF0000"/>
                </a:solidFill>
              </a:rPr>
              <a:t>b</a:t>
            </a:r>
            <a:r>
              <a:rPr lang="en-US" sz="1400">
                <a:solidFill>
                  <a:srgbClr val="FF0000"/>
                </a:solidFill>
              </a:rPr>
              <a:t>/N</a:t>
            </a:r>
            <a:r>
              <a:rPr lang="en-US" sz="1400" baseline="-25000">
                <a:solidFill>
                  <a:srgbClr val="FF0000"/>
                </a:solidFill>
              </a:rPr>
              <a:t>o</a:t>
            </a:r>
            <a:r>
              <a:rPr lang="en-US" sz="1400">
                <a:solidFill>
                  <a:srgbClr val="FF0000"/>
                </a:solidFill>
              </a:rPr>
              <a:t> = 6.72 dB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at r=0.48</a:t>
            </a:r>
          </a:p>
        </p:txBody>
      </p:sp>
      <p:sp>
        <p:nvSpPr>
          <p:cNvPr id="15439" name="AutoShape 90"/>
          <p:cNvSpPr>
            <a:spLocks/>
          </p:cNvSpPr>
          <p:nvPr/>
        </p:nvSpPr>
        <p:spPr bwMode="auto">
          <a:xfrm>
            <a:off x="7993063" y="4578350"/>
            <a:ext cx="758825" cy="1397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9047 w 21600"/>
              <a:gd name="T19" fmla="*/ 0 h 21600"/>
              <a:gd name="T20" fmla="*/ 21599 w 21600"/>
              <a:gd name="T21" fmla="*/ 215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052" y="25"/>
                </a:moveTo>
                <a:cubicBezTo>
                  <a:pt x="10301" y="8"/>
                  <a:pt x="1055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199" y="21600"/>
                  <a:pt x="9599" y="21549"/>
                  <a:pt x="9006" y="2145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052" y="25"/>
                </a:moveTo>
                <a:cubicBezTo>
                  <a:pt x="10301" y="8"/>
                  <a:pt x="1055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199" y="21600"/>
                  <a:pt x="9599" y="21549"/>
                  <a:pt x="9006" y="21450"/>
                </a:cubicBezTo>
              </a:path>
            </a:pathLst>
          </a:custGeom>
          <a:noFill/>
          <a:ln w="1260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440" name="Rectangle 91"/>
          <p:cNvSpPr>
            <a:spLocks noChangeArrowheads="1"/>
          </p:cNvSpPr>
          <p:nvPr/>
        </p:nvSpPr>
        <p:spPr bwMode="auto">
          <a:xfrm>
            <a:off x="895350" y="5562600"/>
            <a:ext cx="32289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457200" lvl="1" indent="0">
              <a:lnSpc>
                <a:spcPct val="90000"/>
              </a:lnSpc>
              <a:spcBef>
                <a:spcPts val="350"/>
              </a:spcBef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Note that these curves are generated</a:t>
            </a:r>
          </a:p>
          <a:p>
            <a:pPr marL="457200" lvl="1" indent="0">
              <a:lnSpc>
                <a:spcPct val="90000"/>
              </a:lnSpc>
              <a:spcBef>
                <a:spcPts val="350"/>
              </a:spcBef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400">
                <a:solidFill>
                  <a:srgbClr val="000000"/>
                </a:solidFill>
              </a:rPr>
              <a:t>using sim_type = ‘bwcapacity’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89BFC-7425-4BAB-B148-8986834ECB0B}" type="slidenum">
              <a:rPr lang="en-US"/>
              <a:pPr>
                <a:defRPr/>
              </a:pPr>
              <a:t>67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BICM</a:t>
            </a:r>
            <a:br>
              <a:rPr lang="en-US" sz="3600" smtClean="0"/>
            </a:br>
            <a:r>
              <a:rPr lang="en-US" sz="3600" smtClean="0"/>
              <a:t>(Caire 1998)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Coded modulation (CM) is required to attain the aforementioned capacity.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Channel coding and modulation handled jointly.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Alphabets of code and modulation are matched.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e.g. trellis coded modulation (Ungerboeck); coset codes (Forney)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Most off-the-shelf capacity approaching codes are binary.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pragmatic system would use a binary code followed by a bitwise interleaver and an M-ary modulator.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Bit Interleaved Coded Modulation (BICM).</a:t>
            </a:r>
          </a:p>
        </p:txBody>
      </p:sp>
      <p:sp>
        <p:nvSpPr>
          <p:cNvPr id="16393" name="Rectangle 3"/>
          <p:cNvSpPr>
            <a:spLocks noChangeArrowheads="1"/>
          </p:cNvSpPr>
          <p:nvPr/>
        </p:nvSpPr>
        <p:spPr bwMode="auto">
          <a:xfrm>
            <a:off x="2590800" y="5176838"/>
            <a:ext cx="839788" cy="9191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394" name="Text Box 4"/>
          <p:cNvSpPr txBox="1">
            <a:spLocks noChangeArrowheads="1"/>
          </p:cNvSpPr>
          <p:nvPr/>
        </p:nvSpPr>
        <p:spPr bwMode="auto">
          <a:xfrm>
            <a:off x="2595563" y="5334000"/>
            <a:ext cx="85725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Binary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16395" name="Rectangle 5"/>
          <p:cNvSpPr>
            <a:spLocks noChangeArrowheads="1"/>
          </p:cNvSpPr>
          <p:nvPr/>
        </p:nvSpPr>
        <p:spPr bwMode="auto">
          <a:xfrm>
            <a:off x="4140200" y="5176838"/>
            <a:ext cx="992188" cy="9191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396" name="Text Box 6"/>
          <p:cNvSpPr txBox="1">
            <a:spLocks noChangeArrowheads="1"/>
          </p:cNvSpPr>
          <p:nvPr/>
        </p:nvSpPr>
        <p:spPr bwMode="auto">
          <a:xfrm>
            <a:off x="4146550" y="5334000"/>
            <a:ext cx="1058863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Bitwise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Interleaver</a:t>
            </a:r>
          </a:p>
        </p:txBody>
      </p:sp>
      <p:sp>
        <p:nvSpPr>
          <p:cNvPr id="16397" name="Rectangle 7"/>
          <p:cNvSpPr>
            <a:spLocks noChangeArrowheads="1"/>
          </p:cNvSpPr>
          <p:nvPr/>
        </p:nvSpPr>
        <p:spPr bwMode="auto">
          <a:xfrm>
            <a:off x="5816600" y="5172075"/>
            <a:ext cx="992188" cy="91916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398" name="Text Box 8"/>
          <p:cNvSpPr txBox="1">
            <a:spLocks noChangeArrowheads="1"/>
          </p:cNvSpPr>
          <p:nvPr/>
        </p:nvSpPr>
        <p:spPr bwMode="auto">
          <a:xfrm>
            <a:off x="5905500" y="5184775"/>
            <a:ext cx="895350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Binary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to M-ary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mapping</a:t>
            </a:r>
          </a:p>
        </p:txBody>
      </p:sp>
      <p:sp>
        <p:nvSpPr>
          <p:cNvPr id="16399" name="Line 9"/>
          <p:cNvSpPr>
            <a:spLocks noChangeShapeType="1"/>
          </p:cNvSpPr>
          <p:nvPr/>
        </p:nvSpPr>
        <p:spPr bwMode="auto">
          <a:xfrm>
            <a:off x="3430588" y="5638800"/>
            <a:ext cx="709612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0"/>
          <p:cNvSpPr>
            <a:spLocks noChangeShapeType="1"/>
          </p:cNvSpPr>
          <p:nvPr/>
        </p:nvSpPr>
        <p:spPr bwMode="auto">
          <a:xfrm>
            <a:off x="5132388" y="5638800"/>
            <a:ext cx="684212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1"/>
          <p:cNvSpPr>
            <a:spLocks noChangeShapeType="1"/>
          </p:cNvSpPr>
          <p:nvPr/>
        </p:nvSpPr>
        <p:spPr bwMode="auto">
          <a:xfrm>
            <a:off x="6808788" y="5638800"/>
            <a:ext cx="676275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2"/>
          <p:cNvSpPr>
            <a:spLocks noChangeShapeType="1"/>
          </p:cNvSpPr>
          <p:nvPr/>
        </p:nvSpPr>
        <p:spPr bwMode="auto">
          <a:xfrm>
            <a:off x="1981200" y="5638800"/>
            <a:ext cx="61118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86" name="Object 13"/>
          <p:cNvGraphicFramePr>
            <a:graphicFrameLocks noChangeAspect="1"/>
          </p:cNvGraphicFramePr>
          <p:nvPr/>
        </p:nvGraphicFramePr>
        <p:xfrm>
          <a:off x="2070100" y="5243513"/>
          <a:ext cx="284163" cy="395287"/>
        </p:xfrm>
        <a:graphic>
          <a:graphicData uri="http://schemas.openxmlformats.org/presentationml/2006/ole">
            <p:oleObj spid="_x0000_s16386" r:id="rId4" imgW="227520" imgH="201600" progId="Equation.3">
              <p:embed/>
            </p:oleObj>
          </a:graphicData>
        </a:graphic>
      </p:graphicFrame>
      <p:graphicFrame>
        <p:nvGraphicFramePr>
          <p:cNvPr id="16387" name="Object 14"/>
          <p:cNvGraphicFramePr>
            <a:graphicFrameLocks noChangeAspect="1"/>
          </p:cNvGraphicFramePr>
          <p:nvPr/>
        </p:nvGraphicFramePr>
        <p:xfrm>
          <a:off x="3633788" y="5257800"/>
          <a:ext cx="350837" cy="395288"/>
        </p:xfrm>
        <a:graphic>
          <a:graphicData uri="http://schemas.openxmlformats.org/presentationml/2006/ole">
            <p:oleObj spid="_x0000_s16387" r:id="rId5" imgW="264240" imgH="201600" progId="Equation.3">
              <p:embed/>
            </p:oleObj>
          </a:graphicData>
        </a:graphic>
      </p:graphicFrame>
      <p:graphicFrame>
        <p:nvGraphicFramePr>
          <p:cNvPr id="16388" name="Object 15"/>
          <p:cNvGraphicFramePr>
            <a:graphicFrameLocks noChangeAspect="1"/>
          </p:cNvGraphicFramePr>
          <p:nvPr/>
        </p:nvGraphicFramePr>
        <p:xfrm>
          <a:off x="5353050" y="5257800"/>
          <a:ext cx="285750" cy="395288"/>
        </p:xfrm>
        <a:graphic>
          <a:graphicData uri="http://schemas.openxmlformats.org/presentationml/2006/ole">
            <p:oleObj spid="_x0000_s16388" r:id="rId6" imgW="221400" imgH="201600" progId="Equation.3">
              <p:embed/>
            </p:oleObj>
          </a:graphicData>
        </a:graphic>
      </p:graphicFrame>
      <p:graphicFrame>
        <p:nvGraphicFramePr>
          <p:cNvPr id="16389" name="Object 16"/>
          <p:cNvGraphicFramePr>
            <a:graphicFrameLocks noChangeAspect="1"/>
          </p:cNvGraphicFramePr>
          <p:nvPr/>
        </p:nvGraphicFramePr>
        <p:xfrm>
          <a:off x="6988175" y="5243513"/>
          <a:ext cx="328613" cy="393700"/>
        </p:xfrm>
        <a:graphic>
          <a:graphicData uri="http://schemas.openxmlformats.org/presentationml/2006/ole">
            <p:oleObj spid="_x0000_s16389" r:id="rId7" imgW="236520" imgH="201600" progId="Equation.3">
              <p:embed/>
            </p:oleObj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F78EF-0D33-4C2F-BC2C-8E9820C323A8}" type="slidenum">
              <a:rPr lang="en-US"/>
              <a:pPr>
                <a:defRPr/>
              </a:pPr>
              <a:t>68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BICM Receiver</a:t>
            </a:r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367088"/>
            <a:ext cx="8229600" cy="3235325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The symbol likelihoods must be transformed into bit       log-likelihood ratios (LLRs):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where       represents the set of symbols whose nth bit is a 1.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dirty="0" smtClean="0"/>
              <a:t>and        is the set of symbols whose nth bit is a 0.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dirty="0" smtClean="0"/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990600" y="1828800"/>
            <a:ext cx="1570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1158875" y="1828800"/>
            <a:ext cx="115570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419" name="Line 5"/>
          <p:cNvSpPr>
            <a:spLocks noChangeShapeType="1"/>
          </p:cNvSpPr>
          <p:nvPr/>
        </p:nvSpPr>
        <p:spPr bwMode="auto">
          <a:xfrm>
            <a:off x="2560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420" name="Group 6"/>
          <p:cNvGrpSpPr>
            <a:grpSpLocks/>
          </p:cNvGrpSpPr>
          <p:nvPr/>
        </p:nvGrpSpPr>
        <p:grpSpPr bwMode="auto">
          <a:xfrm>
            <a:off x="3024188" y="2147888"/>
            <a:ext cx="320675" cy="250825"/>
            <a:chOff x="1905" y="1353"/>
            <a:chExt cx="202" cy="158"/>
          </a:xfrm>
        </p:grpSpPr>
        <p:sp>
          <p:nvSpPr>
            <p:cNvPr id="17468" name="Oval 7"/>
            <p:cNvSpPr>
              <a:spLocks noChangeArrowheads="1"/>
            </p:cNvSpPr>
            <p:nvPr/>
          </p:nvSpPr>
          <p:spPr bwMode="auto">
            <a:xfrm>
              <a:off x="190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7469" name="Line 8"/>
            <p:cNvSpPr>
              <a:spLocks noChangeShapeType="1"/>
            </p:cNvSpPr>
            <p:nvPr/>
          </p:nvSpPr>
          <p:spPr bwMode="auto">
            <a:xfrm>
              <a:off x="1932" y="1437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Line 9"/>
            <p:cNvSpPr>
              <a:spLocks noChangeShapeType="1"/>
            </p:cNvSpPr>
            <p:nvPr/>
          </p:nvSpPr>
          <p:spPr bwMode="auto">
            <a:xfrm>
              <a:off x="2011" y="1380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1" name="Line 10"/>
          <p:cNvSpPr>
            <a:spLocks noChangeShapeType="1"/>
          </p:cNvSpPr>
          <p:nvPr/>
        </p:nvSpPr>
        <p:spPr bwMode="auto">
          <a:xfrm flipV="1">
            <a:off x="3221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11"/>
          <p:cNvSpPr txBox="1">
            <a:spLocks noChangeArrowheads="1"/>
          </p:cNvSpPr>
          <p:nvPr/>
        </p:nvSpPr>
        <p:spPr bwMode="auto">
          <a:xfrm>
            <a:off x="2643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7423" name="Text Box 12"/>
          <p:cNvSpPr txBox="1">
            <a:spLocks noChangeArrowheads="1"/>
          </p:cNvSpPr>
          <p:nvPr/>
        </p:nvSpPr>
        <p:spPr bwMode="auto">
          <a:xfrm>
            <a:off x="3360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7424" name="Rectangle 13"/>
          <p:cNvSpPr>
            <a:spLocks noChangeArrowheads="1"/>
          </p:cNvSpPr>
          <p:nvPr/>
        </p:nvSpPr>
        <p:spPr bwMode="auto">
          <a:xfrm>
            <a:off x="3886200" y="1843088"/>
            <a:ext cx="1630363" cy="11874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425" name="Rectangle 14"/>
          <p:cNvSpPr>
            <a:spLocks noChangeArrowheads="1"/>
          </p:cNvSpPr>
          <p:nvPr/>
        </p:nvSpPr>
        <p:spPr bwMode="auto">
          <a:xfrm>
            <a:off x="3886200" y="1843088"/>
            <a:ext cx="2133600" cy="1135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)for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3398838" y="2300288"/>
            <a:ext cx="485775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Text Box 16"/>
          <p:cNvSpPr txBox="1">
            <a:spLocks noChangeArrowheads="1"/>
          </p:cNvSpPr>
          <p:nvPr/>
        </p:nvSpPr>
        <p:spPr bwMode="auto">
          <a:xfrm>
            <a:off x="3481388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7428" name="Rectangle 17"/>
          <p:cNvSpPr>
            <a:spLocks noChangeArrowheads="1"/>
          </p:cNvSpPr>
          <p:nvPr/>
        </p:nvSpPr>
        <p:spPr bwMode="auto">
          <a:xfrm>
            <a:off x="6278563" y="1828800"/>
            <a:ext cx="1828800" cy="12017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429" name="Rectangle 18"/>
          <p:cNvSpPr>
            <a:spLocks noChangeArrowheads="1"/>
          </p:cNvSpPr>
          <p:nvPr/>
        </p:nvSpPr>
        <p:spPr bwMode="auto">
          <a:xfrm>
            <a:off x="6324600" y="1887538"/>
            <a:ext cx="2133600" cy="1135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Demapper: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set of 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log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>
            <a:off x="5516563" y="2300288"/>
            <a:ext cx="762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457200" y="2300288"/>
            <a:ext cx="533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Rectangle 21"/>
          <p:cNvSpPr>
            <a:spLocks noChangeArrowheads="1"/>
          </p:cNvSpPr>
          <p:nvPr/>
        </p:nvSpPr>
        <p:spPr bwMode="auto">
          <a:xfrm>
            <a:off x="5540375" y="1600200"/>
            <a:ext cx="79375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7433" name="Rectangle 22"/>
          <p:cNvSpPr>
            <a:spLocks noChangeArrowheads="1"/>
          </p:cNvSpPr>
          <p:nvPr/>
        </p:nvSpPr>
        <p:spPr bwMode="auto">
          <a:xfrm>
            <a:off x="8201025" y="1949450"/>
            <a:ext cx="4016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7434" name="Line 23"/>
          <p:cNvSpPr>
            <a:spLocks noChangeShapeType="1"/>
          </p:cNvSpPr>
          <p:nvPr/>
        </p:nvSpPr>
        <p:spPr bwMode="auto">
          <a:xfrm>
            <a:off x="8107363" y="2300288"/>
            <a:ext cx="50323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Rectangle 24"/>
          <p:cNvSpPr>
            <a:spLocks noChangeArrowheads="1"/>
          </p:cNvSpPr>
          <p:nvPr/>
        </p:nvSpPr>
        <p:spPr bwMode="auto">
          <a:xfrm>
            <a:off x="249238" y="2568575"/>
            <a:ext cx="83185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17436" name="Text Box 25"/>
          <p:cNvSpPr txBox="1">
            <a:spLocks noChangeArrowheads="1"/>
          </p:cNvSpPr>
          <p:nvPr/>
        </p:nvSpPr>
        <p:spPr bwMode="auto">
          <a:xfrm>
            <a:off x="8167688" y="2359025"/>
            <a:ext cx="7477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to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decoder</a:t>
            </a:r>
          </a:p>
        </p:txBody>
      </p:sp>
      <p:graphicFrame>
        <p:nvGraphicFramePr>
          <p:cNvPr id="17410" name="Object 26"/>
          <p:cNvGraphicFramePr>
            <a:graphicFrameLocks noChangeAspect="1"/>
          </p:cNvGraphicFramePr>
          <p:nvPr/>
        </p:nvGraphicFramePr>
        <p:xfrm>
          <a:off x="1216026" y="4162425"/>
          <a:ext cx="3365500" cy="1312863"/>
        </p:xfrm>
        <a:graphic>
          <a:graphicData uri="http://schemas.openxmlformats.org/presentationml/2006/ole">
            <p:oleObj spid="_x0000_s17410" name="Equation" r:id="rId4" imgW="1574640" imgH="812520" progId="Equation.3">
              <p:embed/>
            </p:oleObj>
          </a:graphicData>
        </a:graphic>
      </p:graphicFrame>
      <p:graphicFrame>
        <p:nvGraphicFramePr>
          <p:cNvPr id="17411" name="Object 27"/>
          <p:cNvGraphicFramePr>
            <a:graphicFrameLocks noChangeAspect="1"/>
          </p:cNvGraphicFramePr>
          <p:nvPr/>
        </p:nvGraphicFramePr>
        <p:xfrm>
          <a:off x="1981200" y="5410200"/>
          <a:ext cx="390525" cy="457200"/>
        </p:xfrm>
        <a:graphic>
          <a:graphicData uri="http://schemas.openxmlformats.org/presentationml/2006/ole">
            <p:oleObj spid="_x0000_s17411" name="Equation" r:id="rId5" imgW="279360" imgH="241200" progId="Equation.3">
              <p:embed/>
            </p:oleObj>
          </a:graphicData>
        </a:graphic>
      </p:graphicFrame>
      <p:graphicFrame>
        <p:nvGraphicFramePr>
          <p:cNvPr id="17412" name="Object 28"/>
          <p:cNvGraphicFramePr>
            <a:graphicFrameLocks noChangeAspect="1"/>
          </p:cNvGraphicFramePr>
          <p:nvPr/>
        </p:nvGraphicFramePr>
        <p:xfrm>
          <a:off x="1714500" y="5741988"/>
          <a:ext cx="485775" cy="555625"/>
        </p:xfrm>
        <a:graphic>
          <a:graphicData uri="http://schemas.openxmlformats.org/presentationml/2006/ole">
            <p:oleObj spid="_x0000_s17412" name="Equation" r:id="rId6" imgW="291960" imgH="241200" progId="Equation.3">
              <p:embed/>
            </p:oleObj>
          </a:graphicData>
        </a:graphic>
      </p:graphicFrame>
      <p:sp>
        <p:nvSpPr>
          <p:cNvPr id="17437" name="Line 37"/>
          <p:cNvSpPr>
            <a:spLocks noChangeShapeType="1"/>
          </p:cNvSpPr>
          <p:nvPr/>
        </p:nvSpPr>
        <p:spPr bwMode="auto">
          <a:xfrm>
            <a:off x="5594350" y="4451350"/>
            <a:ext cx="109538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38"/>
          <p:cNvSpPr>
            <a:spLocks noChangeShapeType="1"/>
          </p:cNvSpPr>
          <p:nvPr/>
        </p:nvSpPr>
        <p:spPr bwMode="auto">
          <a:xfrm flipH="1">
            <a:off x="5594350" y="4451350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43"/>
          <p:cNvSpPr>
            <a:spLocks noChangeShapeType="1"/>
          </p:cNvSpPr>
          <p:nvPr/>
        </p:nvSpPr>
        <p:spPr bwMode="auto">
          <a:xfrm>
            <a:off x="6361113" y="3830638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44"/>
          <p:cNvSpPr>
            <a:spLocks noChangeShapeType="1"/>
          </p:cNvSpPr>
          <p:nvPr/>
        </p:nvSpPr>
        <p:spPr bwMode="auto">
          <a:xfrm flipH="1">
            <a:off x="6361113" y="3830638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Text Box 45"/>
          <p:cNvSpPr txBox="1">
            <a:spLocks noChangeArrowheads="1"/>
          </p:cNvSpPr>
          <p:nvPr/>
        </p:nvSpPr>
        <p:spPr bwMode="auto">
          <a:xfrm>
            <a:off x="6178550" y="38306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00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42" name="Text Box 46"/>
          <p:cNvSpPr txBox="1">
            <a:spLocks noChangeArrowheads="1"/>
          </p:cNvSpPr>
          <p:nvPr/>
        </p:nvSpPr>
        <p:spPr bwMode="auto">
          <a:xfrm>
            <a:off x="6689725" y="40497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00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43" name="Text Box 47"/>
          <p:cNvSpPr txBox="1">
            <a:spLocks noChangeArrowheads="1"/>
          </p:cNvSpPr>
          <p:nvPr/>
        </p:nvSpPr>
        <p:spPr bwMode="auto">
          <a:xfrm>
            <a:off x="6908800" y="44148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01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44" name="Text Box 48"/>
          <p:cNvSpPr txBox="1">
            <a:spLocks noChangeArrowheads="1"/>
          </p:cNvSpPr>
          <p:nvPr/>
        </p:nvSpPr>
        <p:spPr bwMode="auto">
          <a:xfrm>
            <a:off x="6653213" y="4999038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01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45" name="Text Box 49"/>
          <p:cNvSpPr txBox="1">
            <a:spLocks noChangeArrowheads="1"/>
          </p:cNvSpPr>
          <p:nvPr/>
        </p:nvSpPr>
        <p:spPr bwMode="auto">
          <a:xfrm>
            <a:off x="6142038" y="5181600"/>
            <a:ext cx="4508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11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46" name="Text Box 50"/>
          <p:cNvSpPr txBox="1">
            <a:spLocks noChangeArrowheads="1"/>
          </p:cNvSpPr>
          <p:nvPr/>
        </p:nvSpPr>
        <p:spPr bwMode="auto">
          <a:xfrm>
            <a:off x="5630863" y="49260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11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47" name="Text Box 51"/>
          <p:cNvSpPr txBox="1">
            <a:spLocks noChangeArrowheads="1"/>
          </p:cNvSpPr>
          <p:nvPr/>
        </p:nvSpPr>
        <p:spPr bwMode="auto">
          <a:xfrm>
            <a:off x="5411788" y="4451350"/>
            <a:ext cx="4508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10</a:t>
            </a: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48" name="Text Box 52"/>
          <p:cNvSpPr txBox="1">
            <a:spLocks noChangeArrowheads="1"/>
          </p:cNvSpPr>
          <p:nvPr/>
        </p:nvSpPr>
        <p:spPr bwMode="auto">
          <a:xfrm>
            <a:off x="5667375" y="4049713"/>
            <a:ext cx="4508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10</a:t>
            </a:r>
            <a:r>
              <a:rPr lang="en-US" sz="14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9482375" y="3849688"/>
            <a:ext cx="0" cy="0"/>
            <a:chOff x="-34366" y="2425"/>
            <a:chExt cx="39175" cy="31967"/>
          </a:xfrm>
        </p:grpSpPr>
        <p:sp>
          <p:nvSpPr>
            <p:cNvPr id="17467" name="Rectangle 54"/>
            <p:cNvSpPr>
              <a:spLocks noChangeArrowheads="1"/>
            </p:cNvSpPr>
            <p:nvPr/>
          </p:nvSpPr>
          <p:spPr bwMode="auto">
            <a:xfrm rot="-1320000">
              <a:off x="-32018" y="10802"/>
              <a:ext cx="30726" cy="1851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graphicFrame>
          <p:nvGraphicFramePr>
            <p:cNvPr id="17413" name="Object 55"/>
            <p:cNvGraphicFramePr>
              <a:graphicFrameLocks noChangeAspect="1"/>
            </p:cNvGraphicFramePr>
            <p:nvPr/>
          </p:nvGraphicFramePr>
          <p:xfrm>
            <a:off x="-2273" y="2425"/>
            <a:ext cx="7082" cy="12130"/>
          </p:xfrm>
          <a:graphic>
            <a:graphicData uri="http://schemas.openxmlformats.org/presentationml/2006/ole">
              <p:oleObj spid="_x0000_s17413" r:id="rId7" imgW="320400" imgH="231480" progId="Equation.3">
                <p:embed/>
              </p:oleObj>
            </a:graphicData>
          </a:graphic>
        </p:graphicFrame>
      </p:grpSp>
      <p:sp>
        <p:nvSpPr>
          <p:cNvPr id="17450" name="Text Box 56"/>
          <p:cNvSpPr txBox="1">
            <a:spLocks noChangeArrowheads="1"/>
          </p:cNvSpPr>
          <p:nvPr/>
        </p:nvSpPr>
        <p:spPr bwMode="auto">
          <a:xfrm>
            <a:off x="3881438" y="3048000"/>
            <a:ext cx="15525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</a:rPr>
              <a:t>Demod2D function</a:t>
            </a:r>
          </a:p>
        </p:txBody>
      </p:sp>
      <p:sp>
        <p:nvSpPr>
          <p:cNvPr id="17451" name="Text Box 57"/>
          <p:cNvSpPr txBox="1">
            <a:spLocks noChangeArrowheads="1"/>
          </p:cNvSpPr>
          <p:nvPr/>
        </p:nvSpPr>
        <p:spPr bwMode="auto">
          <a:xfrm>
            <a:off x="6383338" y="3030538"/>
            <a:ext cx="13589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1">
                <a:solidFill>
                  <a:srgbClr val="000000"/>
                </a:solidFill>
              </a:rPr>
              <a:t>SoMAP function</a:t>
            </a:r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 flipH="1">
            <a:off x="5849938" y="4049713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Line 43"/>
          <p:cNvSpPr>
            <a:spLocks noChangeShapeType="1"/>
          </p:cNvSpPr>
          <p:nvPr/>
        </p:nvSpPr>
        <p:spPr bwMode="auto">
          <a:xfrm>
            <a:off x="5849938" y="4049713"/>
            <a:ext cx="109537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Line 38"/>
          <p:cNvSpPr>
            <a:spLocks noChangeShapeType="1"/>
          </p:cNvSpPr>
          <p:nvPr/>
        </p:nvSpPr>
        <p:spPr bwMode="auto">
          <a:xfrm flipH="1">
            <a:off x="5813425" y="4889500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37"/>
          <p:cNvSpPr>
            <a:spLocks noChangeShapeType="1"/>
          </p:cNvSpPr>
          <p:nvPr/>
        </p:nvSpPr>
        <p:spPr bwMode="auto">
          <a:xfrm>
            <a:off x="5813425" y="4889500"/>
            <a:ext cx="109538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Line 37"/>
          <p:cNvSpPr>
            <a:spLocks noChangeShapeType="1"/>
          </p:cNvSpPr>
          <p:nvPr/>
        </p:nvSpPr>
        <p:spPr bwMode="auto">
          <a:xfrm>
            <a:off x="7091363" y="4414838"/>
            <a:ext cx="109537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Line 38"/>
          <p:cNvSpPr>
            <a:spLocks noChangeShapeType="1"/>
          </p:cNvSpPr>
          <p:nvPr/>
        </p:nvSpPr>
        <p:spPr bwMode="auto">
          <a:xfrm flipH="1">
            <a:off x="7091363" y="4414838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Line 38"/>
          <p:cNvSpPr>
            <a:spLocks noChangeShapeType="1"/>
          </p:cNvSpPr>
          <p:nvPr/>
        </p:nvSpPr>
        <p:spPr bwMode="auto">
          <a:xfrm flipH="1">
            <a:off x="6872288" y="4049713"/>
            <a:ext cx="117475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Line 37"/>
          <p:cNvSpPr>
            <a:spLocks noChangeShapeType="1"/>
          </p:cNvSpPr>
          <p:nvPr/>
        </p:nvSpPr>
        <p:spPr bwMode="auto">
          <a:xfrm>
            <a:off x="6872288" y="4049713"/>
            <a:ext cx="109537" cy="7302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44"/>
          <p:cNvSpPr>
            <a:spLocks noChangeShapeType="1"/>
          </p:cNvSpPr>
          <p:nvPr/>
        </p:nvSpPr>
        <p:spPr bwMode="auto">
          <a:xfrm flipH="1">
            <a:off x="6835775" y="4999038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1" name="Line 43"/>
          <p:cNvSpPr>
            <a:spLocks noChangeShapeType="1"/>
          </p:cNvSpPr>
          <p:nvPr/>
        </p:nvSpPr>
        <p:spPr bwMode="auto">
          <a:xfrm>
            <a:off x="6835775" y="4999038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2" name="Line 43"/>
          <p:cNvSpPr>
            <a:spLocks noChangeShapeType="1"/>
          </p:cNvSpPr>
          <p:nvPr/>
        </p:nvSpPr>
        <p:spPr bwMode="auto">
          <a:xfrm>
            <a:off x="6324600" y="5181600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44"/>
          <p:cNvSpPr>
            <a:spLocks noChangeShapeType="1"/>
          </p:cNvSpPr>
          <p:nvPr/>
        </p:nvSpPr>
        <p:spPr bwMode="auto">
          <a:xfrm flipH="1">
            <a:off x="6324600" y="5181600"/>
            <a:ext cx="109538" cy="73025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 bwMode="auto">
          <a:xfrm rot="20437473">
            <a:off x="5506750" y="4179071"/>
            <a:ext cx="1743845" cy="83259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412038" y="3940175"/>
          <a:ext cx="474662" cy="457200"/>
        </p:xfrm>
        <a:graphic>
          <a:graphicData uri="http://schemas.openxmlformats.org/presentationml/2006/ole">
            <p:oleObj spid="_x0000_s17414" name="Equation" r:id="rId8" imgW="291960" imgH="241200" progId="Equation.3">
              <p:embed/>
            </p:oleObj>
          </a:graphicData>
        </a:graphic>
      </p:graphicFrame>
      <p:sp>
        <p:nvSpPr>
          <p:cNvPr id="17465" name="Rectangle 24"/>
          <p:cNvSpPr>
            <a:spLocks noChangeArrowheads="1"/>
          </p:cNvSpPr>
          <p:nvPr/>
        </p:nvSpPr>
        <p:spPr bwMode="auto">
          <a:xfrm>
            <a:off x="500063" y="1887538"/>
            <a:ext cx="3302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D10DF-577B-44EB-807E-3A58E799C070}" type="slidenum">
              <a:rPr lang="en-US"/>
              <a:pPr>
                <a:defRPr/>
              </a:pPr>
              <a:t>69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Supported Standards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Binary turbo codes: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UMTS/3GPP, including HSDPA and LTE.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cdma2000/3GPP2.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CCSDS.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Duobinary turbo codes: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DVB-RCS.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WiMAX IEEE 802.16.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LDPC codes: 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DVB-S2.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Mobile WiMAX IEEE 802.16e.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D1601-0013-4095-8C7C-F90BAD5EDC8F}" type="slidenum">
              <a:rPr lang="en-US"/>
              <a:pPr>
                <a:defRPr/>
              </a:pPr>
              <a:t>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BICM Capacity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367088"/>
            <a:ext cx="8229600" cy="2925762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Can be viewed as </a:t>
            </a:r>
            <a:r>
              <a:rPr lang="en-US" sz="2000" smtClean="0">
                <a:latin typeface="Symbol" pitchFamily="18" charset="2"/>
              </a:rPr>
              <a:t></a:t>
            </a:r>
            <a:r>
              <a:rPr lang="en-US" sz="2000" smtClean="0"/>
              <a:t>=log</a:t>
            </a:r>
            <a:r>
              <a:rPr lang="en-US" sz="2000" baseline="-25000" smtClean="0"/>
              <a:t>2</a:t>
            </a:r>
            <a:r>
              <a:rPr lang="en-US" sz="2000" smtClean="0"/>
              <a:t>M binary parallel channels, 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	each with capacity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Capacity over parallel channels adds: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As with the CM case, Monte Carlo integration may be used.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smtClean="0"/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990600" y="1828800"/>
            <a:ext cx="1570038" cy="998538"/>
          </a:xfrm>
          <a:prstGeom prst="rect">
            <a:avLst/>
          </a:prstGeom>
          <a:noFill/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169988" y="1828800"/>
            <a:ext cx="1397000" cy="890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Pick 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 </a:t>
            </a:r>
            <a:r>
              <a:rPr lang="en-US" sz="1600">
                <a:solidFill>
                  <a:srgbClr val="C0C0C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C0C0C0"/>
                </a:solidFill>
              </a:rPr>
              <a:t> 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from (c</a:t>
            </a:r>
            <a:r>
              <a:rPr lang="en-US" sz="1600" baseline="-25000">
                <a:solidFill>
                  <a:srgbClr val="C0C0C0"/>
                </a:solidFill>
              </a:rPr>
              <a:t>1</a:t>
            </a:r>
            <a:r>
              <a:rPr lang="en-US" sz="1600">
                <a:solidFill>
                  <a:srgbClr val="C0C0C0"/>
                </a:solidFill>
              </a:rPr>
              <a:t> … c</a:t>
            </a:r>
            <a:r>
              <a:rPr lang="en-US" sz="1600" baseline="-25000">
                <a:solidFill>
                  <a:srgbClr val="C0C0C0"/>
                </a:solidFill>
                <a:latin typeface="Symbol" pitchFamily="18" charset="2"/>
              </a:rPr>
              <a:t></a:t>
            </a:r>
            <a:r>
              <a:rPr lang="en-US" sz="1600">
                <a:solidFill>
                  <a:srgbClr val="C0C0C0"/>
                </a:solidFill>
              </a:rPr>
              <a:t>)</a:t>
            </a:r>
          </a:p>
        </p:txBody>
      </p:sp>
      <p:sp>
        <p:nvSpPr>
          <p:cNvPr id="18441" name="Line 5"/>
          <p:cNvSpPr>
            <a:spLocks noChangeShapeType="1"/>
          </p:cNvSpPr>
          <p:nvPr/>
        </p:nvSpPr>
        <p:spPr bwMode="auto">
          <a:xfrm>
            <a:off x="2560638" y="2300288"/>
            <a:ext cx="463550" cy="1587"/>
          </a:xfrm>
          <a:prstGeom prst="line">
            <a:avLst/>
          </a:prstGeom>
          <a:noFill/>
          <a:ln w="1260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442" name="Group 6"/>
          <p:cNvGrpSpPr>
            <a:grpSpLocks/>
          </p:cNvGrpSpPr>
          <p:nvPr/>
        </p:nvGrpSpPr>
        <p:grpSpPr bwMode="auto">
          <a:xfrm>
            <a:off x="3033713" y="2147888"/>
            <a:ext cx="320675" cy="250825"/>
            <a:chOff x="1905" y="1353"/>
            <a:chExt cx="202" cy="158"/>
          </a:xfrm>
        </p:grpSpPr>
        <p:sp>
          <p:nvSpPr>
            <p:cNvPr id="18460" name="Oval 7"/>
            <p:cNvSpPr>
              <a:spLocks noChangeArrowheads="1"/>
            </p:cNvSpPr>
            <p:nvPr/>
          </p:nvSpPr>
          <p:spPr bwMode="auto">
            <a:xfrm>
              <a:off x="190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8461" name="Line 8"/>
            <p:cNvSpPr>
              <a:spLocks noChangeShapeType="1"/>
            </p:cNvSpPr>
            <p:nvPr/>
          </p:nvSpPr>
          <p:spPr bwMode="auto">
            <a:xfrm>
              <a:off x="1932" y="1437"/>
              <a:ext cx="147" cy="0"/>
            </a:xfrm>
            <a:prstGeom prst="line">
              <a:avLst/>
            </a:prstGeom>
            <a:noFill/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9"/>
            <p:cNvSpPr>
              <a:spLocks noChangeShapeType="1"/>
            </p:cNvSpPr>
            <p:nvPr/>
          </p:nvSpPr>
          <p:spPr bwMode="auto">
            <a:xfrm>
              <a:off x="2008" y="1383"/>
              <a:ext cx="0" cy="103"/>
            </a:xfrm>
            <a:prstGeom prst="line">
              <a:avLst/>
            </a:prstGeom>
            <a:noFill/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3221038" y="2398713"/>
            <a:ext cx="1587" cy="685800"/>
          </a:xfrm>
          <a:prstGeom prst="line">
            <a:avLst/>
          </a:prstGeom>
          <a:noFill/>
          <a:ln w="1260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2643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3360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N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3886200" y="1843088"/>
            <a:ext cx="1630363" cy="984250"/>
          </a:xfrm>
          <a:prstGeom prst="rect">
            <a:avLst/>
          </a:prstGeom>
          <a:noFill/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3886200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Compute f(Y|X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for every 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 </a:t>
            </a:r>
            <a:r>
              <a:rPr lang="en-US" sz="1600">
                <a:solidFill>
                  <a:srgbClr val="C0C0C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C0C0C0"/>
                </a:solidFill>
              </a:rPr>
              <a:t> S</a:t>
            </a: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3398838" y="2300288"/>
            <a:ext cx="485775" cy="1587"/>
          </a:xfrm>
          <a:prstGeom prst="line">
            <a:avLst/>
          </a:prstGeom>
          <a:noFill/>
          <a:ln w="1260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3481388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Y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278563" y="1828800"/>
            <a:ext cx="1828800" cy="998538"/>
          </a:xfrm>
          <a:prstGeom prst="rect">
            <a:avLst/>
          </a:prstGeom>
          <a:noFill/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6324600" y="188753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Demapper: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Compute </a:t>
            </a:r>
            <a:r>
              <a:rPr lang="en-US" sz="1600">
                <a:solidFill>
                  <a:srgbClr val="C0C0C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C0C0C0"/>
                </a:solidFill>
              </a:rPr>
              <a:t>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from set of f(Y|X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)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5516563" y="2300288"/>
            <a:ext cx="762000" cy="1587"/>
          </a:xfrm>
          <a:prstGeom prst="line">
            <a:avLst/>
          </a:prstGeom>
          <a:noFill/>
          <a:ln w="1260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457200" y="2300288"/>
            <a:ext cx="533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494338" y="1949450"/>
            <a:ext cx="7747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0C0C0"/>
                </a:solidFill>
              </a:rPr>
              <a:t>f(Y|X</a:t>
            </a:r>
            <a:r>
              <a:rPr lang="en-US" sz="1600" baseline="-25000">
                <a:solidFill>
                  <a:srgbClr val="C0C0C0"/>
                </a:solidFill>
              </a:rPr>
              <a:t>k</a:t>
            </a:r>
            <a:r>
              <a:rPr lang="en-US" sz="1600">
                <a:solidFill>
                  <a:srgbClr val="C0C0C0"/>
                </a:solidFill>
              </a:rPr>
              <a:t>)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8201025" y="1949450"/>
            <a:ext cx="4016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8107363" y="2300288"/>
            <a:ext cx="50323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00063" y="1887538"/>
            <a:ext cx="3302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graphicFrame>
        <p:nvGraphicFramePr>
          <p:cNvPr id="18434" name="Object 25"/>
          <p:cNvGraphicFramePr>
            <a:graphicFrameLocks noChangeAspect="1"/>
          </p:cNvGraphicFramePr>
          <p:nvPr/>
        </p:nvGraphicFramePr>
        <p:xfrm>
          <a:off x="3189288" y="3962400"/>
          <a:ext cx="1535112" cy="400050"/>
        </p:xfrm>
        <a:graphic>
          <a:graphicData uri="http://schemas.openxmlformats.org/presentationml/2006/ole">
            <p:oleObj spid="_x0000_s18434" r:id="rId4" imgW="910440" imgH="206280" progId="Equation.3">
              <p:embed/>
            </p:oleObj>
          </a:graphicData>
        </a:graphic>
      </p:graphicFrame>
      <p:graphicFrame>
        <p:nvGraphicFramePr>
          <p:cNvPr id="18435" name="Object 26"/>
          <p:cNvGraphicFramePr>
            <a:graphicFrameLocks noChangeAspect="1"/>
          </p:cNvGraphicFramePr>
          <p:nvPr/>
        </p:nvGraphicFramePr>
        <p:xfrm>
          <a:off x="3176588" y="4724400"/>
          <a:ext cx="1166812" cy="777875"/>
        </p:xfrm>
        <a:graphic>
          <a:graphicData uri="http://schemas.openxmlformats.org/presentationml/2006/ole">
            <p:oleObj spid="_x0000_s18435" r:id="rId5" imgW="694800" imgH="432000" progId="Equation.3">
              <p:embed/>
            </p:oleObj>
          </a:graphicData>
        </a:graphic>
      </p:graphicFrame>
      <p:sp>
        <p:nvSpPr>
          <p:cNvPr id="18458" name="Rectangle 27"/>
          <p:cNvSpPr>
            <a:spLocks noChangeArrowheads="1"/>
          </p:cNvSpPr>
          <p:nvPr/>
        </p:nvSpPr>
        <p:spPr bwMode="auto">
          <a:xfrm>
            <a:off x="838200" y="1600200"/>
            <a:ext cx="7467600" cy="1600200"/>
          </a:xfrm>
          <a:prstGeom prst="rect">
            <a:avLst/>
          </a:prstGeom>
          <a:noFill/>
          <a:ln w="1260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D8320-F77A-4AA6-92A2-DB38C58E245D}" type="slidenum">
              <a:rPr lang="en-US"/>
              <a:pPr>
                <a:defRPr/>
              </a:pPr>
              <a:t>70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CM vs. BICM Capacity for 16QAM</a:t>
            </a: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044" name="Line 3"/>
          <p:cNvSpPr>
            <a:spLocks noChangeShapeType="1"/>
          </p:cNvSpPr>
          <p:nvPr/>
        </p:nvSpPr>
        <p:spPr bwMode="auto">
          <a:xfrm>
            <a:off x="1192213" y="1508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5" name="Freeform 4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046" name="Line 5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7" name="Line 6"/>
          <p:cNvSpPr>
            <a:spLocks noChangeShapeType="1"/>
          </p:cNvSpPr>
          <p:nvPr/>
        </p:nvSpPr>
        <p:spPr bwMode="auto">
          <a:xfrm>
            <a:off x="1192213" y="6207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8" name="Line 7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9" name="Line 8"/>
          <p:cNvSpPr>
            <a:spLocks noChangeShapeType="1"/>
          </p:cNvSpPr>
          <p:nvPr/>
        </p:nvSpPr>
        <p:spPr bwMode="auto">
          <a:xfrm flipV="1">
            <a:off x="11922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0" name="Line 9"/>
          <p:cNvSpPr>
            <a:spLocks noChangeShapeType="1"/>
          </p:cNvSpPr>
          <p:nvPr/>
        </p:nvSpPr>
        <p:spPr bwMode="auto">
          <a:xfrm>
            <a:off x="11922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1" name="Rectangle 10"/>
          <p:cNvSpPr>
            <a:spLocks noChangeArrowheads="1"/>
          </p:cNvSpPr>
          <p:nvPr/>
        </p:nvSpPr>
        <p:spPr bwMode="auto">
          <a:xfrm>
            <a:off x="1012825" y="6248400"/>
            <a:ext cx="25876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-20</a:t>
            </a:r>
          </a:p>
        </p:txBody>
      </p:sp>
      <p:sp>
        <p:nvSpPr>
          <p:cNvPr id="87052" name="Line 11"/>
          <p:cNvSpPr>
            <a:spLocks noChangeShapeType="1"/>
          </p:cNvSpPr>
          <p:nvPr/>
        </p:nvSpPr>
        <p:spPr bwMode="auto">
          <a:xfrm flipV="1">
            <a:off x="1893888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3" name="Line 12"/>
          <p:cNvSpPr>
            <a:spLocks noChangeShapeType="1"/>
          </p:cNvSpPr>
          <p:nvPr/>
        </p:nvSpPr>
        <p:spPr bwMode="auto">
          <a:xfrm>
            <a:off x="1893888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4" name="Rectangle 13"/>
          <p:cNvSpPr>
            <a:spLocks noChangeArrowheads="1"/>
          </p:cNvSpPr>
          <p:nvPr/>
        </p:nvSpPr>
        <p:spPr bwMode="auto">
          <a:xfrm>
            <a:off x="1714500" y="6248400"/>
            <a:ext cx="25876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-15</a:t>
            </a:r>
          </a:p>
        </p:txBody>
      </p:sp>
      <p:sp>
        <p:nvSpPr>
          <p:cNvPr id="87055" name="Line 14"/>
          <p:cNvSpPr>
            <a:spLocks noChangeShapeType="1"/>
          </p:cNvSpPr>
          <p:nvPr/>
        </p:nvSpPr>
        <p:spPr bwMode="auto">
          <a:xfrm flipV="1">
            <a:off x="259556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6" name="Line 15"/>
          <p:cNvSpPr>
            <a:spLocks noChangeShapeType="1"/>
          </p:cNvSpPr>
          <p:nvPr/>
        </p:nvSpPr>
        <p:spPr bwMode="auto">
          <a:xfrm>
            <a:off x="259556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7" name="Rectangle 16"/>
          <p:cNvSpPr>
            <a:spLocks noChangeArrowheads="1"/>
          </p:cNvSpPr>
          <p:nvPr/>
        </p:nvSpPr>
        <p:spPr bwMode="auto">
          <a:xfrm>
            <a:off x="2416175" y="6248400"/>
            <a:ext cx="25876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-10</a:t>
            </a:r>
          </a:p>
        </p:txBody>
      </p:sp>
      <p:sp>
        <p:nvSpPr>
          <p:cNvPr id="87058" name="Line 17"/>
          <p:cNvSpPr>
            <a:spLocks noChangeShapeType="1"/>
          </p:cNvSpPr>
          <p:nvPr/>
        </p:nvSpPr>
        <p:spPr bwMode="auto">
          <a:xfrm flipV="1">
            <a:off x="3314700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9" name="Line 18"/>
          <p:cNvSpPr>
            <a:spLocks noChangeShapeType="1"/>
          </p:cNvSpPr>
          <p:nvPr/>
        </p:nvSpPr>
        <p:spPr bwMode="auto">
          <a:xfrm>
            <a:off x="3314700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0" name="Rectangle 19"/>
          <p:cNvSpPr>
            <a:spLocks noChangeArrowheads="1"/>
          </p:cNvSpPr>
          <p:nvPr/>
        </p:nvSpPr>
        <p:spPr bwMode="auto">
          <a:xfrm>
            <a:off x="3200400" y="6248400"/>
            <a:ext cx="15875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-5</a:t>
            </a:r>
          </a:p>
        </p:txBody>
      </p:sp>
      <p:sp>
        <p:nvSpPr>
          <p:cNvPr id="87061" name="Line 20"/>
          <p:cNvSpPr>
            <a:spLocks noChangeShapeType="1"/>
          </p:cNvSpPr>
          <p:nvPr/>
        </p:nvSpPr>
        <p:spPr bwMode="auto">
          <a:xfrm flipV="1">
            <a:off x="4016375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2" name="Line 21"/>
          <p:cNvSpPr>
            <a:spLocks noChangeShapeType="1"/>
          </p:cNvSpPr>
          <p:nvPr/>
        </p:nvSpPr>
        <p:spPr bwMode="auto">
          <a:xfrm>
            <a:off x="4016375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3" name="Rectangle 22"/>
          <p:cNvSpPr>
            <a:spLocks noChangeArrowheads="1"/>
          </p:cNvSpPr>
          <p:nvPr/>
        </p:nvSpPr>
        <p:spPr bwMode="auto">
          <a:xfrm>
            <a:off x="3967163" y="6248400"/>
            <a:ext cx="100012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7064" name="Line 23"/>
          <p:cNvSpPr>
            <a:spLocks noChangeShapeType="1"/>
          </p:cNvSpPr>
          <p:nvPr/>
        </p:nvSpPr>
        <p:spPr bwMode="auto">
          <a:xfrm flipV="1">
            <a:off x="47355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5" name="Line 24"/>
          <p:cNvSpPr>
            <a:spLocks noChangeShapeType="1"/>
          </p:cNvSpPr>
          <p:nvPr/>
        </p:nvSpPr>
        <p:spPr bwMode="auto">
          <a:xfrm>
            <a:off x="47355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6" name="Rectangle 25"/>
          <p:cNvSpPr>
            <a:spLocks noChangeArrowheads="1"/>
          </p:cNvSpPr>
          <p:nvPr/>
        </p:nvSpPr>
        <p:spPr bwMode="auto">
          <a:xfrm>
            <a:off x="4686300" y="62484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7067" name="Line 26"/>
          <p:cNvSpPr>
            <a:spLocks noChangeShapeType="1"/>
          </p:cNvSpPr>
          <p:nvPr/>
        </p:nvSpPr>
        <p:spPr bwMode="auto">
          <a:xfrm flipV="1">
            <a:off x="5437188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8" name="Line 27"/>
          <p:cNvSpPr>
            <a:spLocks noChangeShapeType="1"/>
          </p:cNvSpPr>
          <p:nvPr/>
        </p:nvSpPr>
        <p:spPr bwMode="auto">
          <a:xfrm>
            <a:off x="5437188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9" name="Rectangle 28"/>
          <p:cNvSpPr>
            <a:spLocks noChangeArrowheads="1"/>
          </p:cNvSpPr>
          <p:nvPr/>
        </p:nvSpPr>
        <p:spPr bwMode="auto">
          <a:xfrm>
            <a:off x="5322888" y="62484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7070" name="Line 29"/>
          <p:cNvSpPr>
            <a:spLocks noChangeShapeType="1"/>
          </p:cNvSpPr>
          <p:nvPr/>
        </p:nvSpPr>
        <p:spPr bwMode="auto">
          <a:xfrm flipV="1">
            <a:off x="613886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1" name="Line 30"/>
          <p:cNvSpPr>
            <a:spLocks noChangeShapeType="1"/>
          </p:cNvSpPr>
          <p:nvPr/>
        </p:nvSpPr>
        <p:spPr bwMode="auto">
          <a:xfrm>
            <a:off x="613886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2" name="Rectangle 31"/>
          <p:cNvSpPr>
            <a:spLocks noChangeArrowheads="1"/>
          </p:cNvSpPr>
          <p:nvPr/>
        </p:nvSpPr>
        <p:spPr bwMode="auto">
          <a:xfrm>
            <a:off x="6024563" y="62484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87073" name="Line 32"/>
          <p:cNvSpPr>
            <a:spLocks noChangeShapeType="1"/>
          </p:cNvSpPr>
          <p:nvPr/>
        </p:nvSpPr>
        <p:spPr bwMode="auto">
          <a:xfrm flipV="1">
            <a:off x="6858000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4" name="Line 33"/>
          <p:cNvSpPr>
            <a:spLocks noChangeShapeType="1"/>
          </p:cNvSpPr>
          <p:nvPr/>
        </p:nvSpPr>
        <p:spPr bwMode="auto">
          <a:xfrm>
            <a:off x="6858000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5" name="Rectangle 34"/>
          <p:cNvSpPr>
            <a:spLocks noChangeArrowheads="1"/>
          </p:cNvSpPr>
          <p:nvPr/>
        </p:nvSpPr>
        <p:spPr bwMode="auto">
          <a:xfrm>
            <a:off x="6743700" y="62484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87076" name="Line 35"/>
          <p:cNvSpPr>
            <a:spLocks noChangeShapeType="1"/>
          </p:cNvSpPr>
          <p:nvPr/>
        </p:nvSpPr>
        <p:spPr bwMode="auto">
          <a:xfrm flipV="1">
            <a:off x="7559675" y="6084888"/>
            <a:ext cx="1588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7" name="Line 36"/>
          <p:cNvSpPr>
            <a:spLocks noChangeShapeType="1"/>
          </p:cNvSpPr>
          <p:nvPr/>
        </p:nvSpPr>
        <p:spPr bwMode="auto">
          <a:xfrm>
            <a:off x="7559675" y="1508125"/>
            <a:ext cx="1588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8" name="Rectangle 37"/>
          <p:cNvSpPr>
            <a:spLocks noChangeArrowheads="1"/>
          </p:cNvSpPr>
          <p:nvPr/>
        </p:nvSpPr>
        <p:spPr bwMode="auto">
          <a:xfrm>
            <a:off x="7445375" y="6248400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87079" name="Line 38"/>
          <p:cNvSpPr>
            <a:spLocks noChangeShapeType="1"/>
          </p:cNvSpPr>
          <p:nvPr/>
        </p:nvSpPr>
        <p:spPr bwMode="auto">
          <a:xfrm flipV="1">
            <a:off x="8278813" y="6084888"/>
            <a:ext cx="1587" cy="176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0" name="Line 39"/>
          <p:cNvSpPr>
            <a:spLocks noChangeShapeType="1"/>
          </p:cNvSpPr>
          <p:nvPr/>
        </p:nvSpPr>
        <p:spPr bwMode="auto">
          <a:xfrm>
            <a:off x="8278813" y="1508125"/>
            <a:ext cx="1587" cy="55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1" name="Rectangle 40"/>
          <p:cNvSpPr>
            <a:spLocks noChangeArrowheads="1"/>
          </p:cNvSpPr>
          <p:nvPr/>
        </p:nvSpPr>
        <p:spPr bwMode="auto">
          <a:xfrm>
            <a:off x="8164513" y="6248400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87082" name="Line 41"/>
          <p:cNvSpPr>
            <a:spLocks noChangeShapeType="1"/>
          </p:cNvSpPr>
          <p:nvPr/>
        </p:nvSpPr>
        <p:spPr bwMode="auto">
          <a:xfrm>
            <a:off x="1192213" y="62071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3" name="Line 42"/>
          <p:cNvSpPr>
            <a:spLocks noChangeShapeType="1"/>
          </p:cNvSpPr>
          <p:nvPr/>
        </p:nvSpPr>
        <p:spPr bwMode="auto">
          <a:xfrm flipH="1">
            <a:off x="8142288" y="62071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4" name="Rectangle 43"/>
          <p:cNvSpPr>
            <a:spLocks noChangeArrowheads="1"/>
          </p:cNvSpPr>
          <p:nvPr/>
        </p:nvSpPr>
        <p:spPr bwMode="auto">
          <a:xfrm>
            <a:off x="1012825" y="6097588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7085" name="Line 44"/>
          <p:cNvSpPr>
            <a:spLocks noChangeShapeType="1"/>
          </p:cNvSpPr>
          <p:nvPr/>
        </p:nvSpPr>
        <p:spPr bwMode="auto">
          <a:xfrm>
            <a:off x="1192213" y="561657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6" name="Line 45"/>
          <p:cNvSpPr>
            <a:spLocks noChangeShapeType="1"/>
          </p:cNvSpPr>
          <p:nvPr/>
        </p:nvSpPr>
        <p:spPr bwMode="auto">
          <a:xfrm flipH="1">
            <a:off x="8142288" y="561657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7" name="Rectangle 46"/>
          <p:cNvSpPr>
            <a:spLocks noChangeArrowheads="1"/>
          </p:cNvSpPr>
          <p:nvPr/>
        </p:nvSpPr>
        <p:spPr bwMode="auto">
          <a:xfrm>
            <a:off x="833438" y="550545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87088" name="Line 47"/>
          <p:cNvSpPr>
            <a:spLocks noChangeShapeType="1"/>
          </p:cNvSpPr>
          <p:nvPr/>
        </p:nvSpPr>
        <p:spPr bwMode="auto">
          <a:xfrm>
            <a:off x="1192213" y="50260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9" name="Line 48"/>
          <p:cNvSpPr>
            <a:spLocks noChangeShapeType="1"/>
          </p:cNvSpPr>
          <p:nvPr/>
        </p:nvSpPr>
        <p:spPr bwMode="auto">
          <a:xfrm flipH="1">
            <a:off x="8142288" y="50260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0" name="Rectangle 49"/>
          <p:cNvSpPr>
            <a:spLocks noChangeArrowheads="1"/>
          </p:cNvSpPr>
          <p:nvPr/>
        </p:nvSpPr>
        <p:spPr bwMode="auto">
          <a:xfrm>
            <a:off x="1012825" y="49149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7091" name="Line 50"/>
          <p:cNvSpPr>
            <a:spLocks noChangeShapeType="1"/>
          </p:cNvSpPr>
          <p:nvPr/>
        </p:nvSpPr>
        <p:spPr bwMode="auto">
          <a:xfrm>
            <a:off x="1192213" y="44338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2" name="Line 51"/>
          <p:cNvSpPr>
            <a:spLocks noChangeShapeType="1"/>
          </p:cNvSpPr>
          <p:nvPr/>
        </p:nvSpPr>
        <p:spPr bwMode="auto">
          <a:xfrm flipH="1">
            <a:off x="8142288" y="443388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3" name="Rectangle 52"/>
          <p:cNvSpPr>
            <a:spLocks noChangeArrowheads="1"/>
          </p:cNvSpPr>
          <p:nvPr/>
        </p:nvSpPr>
        <p:spPr bwMode="auto">
          <a:xfrm>
            <a:off x="833438" y="432435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1.5</a:t>
            </a:r>
          </a:p>
        </p:txBody>
      </p:sp>
      <p:sp>
        <p:nvSpPr>
          <p:cNvPr id="87094" name="Line 53"/>
          <p:cNvSpPr>
            <a:spLocks noChangeShapeType="1"/>
          </p:cNvSpPr>
          <p:nvPr/>
        </p:nvSpPr>
        <p:spPr bwMode="auto">
          <a:xfrm>
            <a:off x="1192213" y="38576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5" name="Line 54"/>
          <p:cNvSpPr>
            <a:spLocks noChangeShapeType="1"/>
          </p:cNvSpPr>
          <p:nvPr/>
        </p:nvSpPr>
        <p:spPr bwMode="auto">
          <a:xfrm flipH="1">
            <a:off x="8142288" y="38576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6" name="Rectangle 55"/>
          <p:cNvSpPr>
            <a:spLocks noChangeArrowheads="1"/>
          </p:cNvSpPr>
          <p:nvPr/>
        </p:nvSpPr>
        <p:spPr bwMode="auto">
          <a:xfrm>
            <a:off x="1012825" y="3748088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7097" name="Line 56"/>
          <p:cNvSpPr>
            <a:spLocks noChangeShapeType="1"/>
          </p:cNvSpPr>
          <p:nvPr/>
        </p:nvSpPr>
        <p:spPr bwMode="auto">
          <a:xfrm>
            <a:off x="1192213" y="326707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8" name="Line 57"/>
          <p:cNvSpPr>
            <a:spLocks noChangeShapeType="1"/>
          </p:cNvSpPr>
          <p:nvPr/>
        </p:nvSpPr>
        <p:spPr bwMode="auto">
          <a:xfrm flipH="1">
            <a:off x="8142288" y="326707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99" name="Rectangle 58"/>
          <p:cNvSpPr>
            <a:spLocks noChangeArrowheads="1"/>
          </p:cNvSpPr>
          <p:nvPr/>
        </p:nvSpPr>
        <p:spPr bwMode="auto">
          <a:xfrm>
            <a:off x="833438" y="3157538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2.5</a:t>
            </a:r>
          </a:p>
        </p:txBody>
      </p:sp>
      <p:sp>
        <p:nvSpPr>
          <p:cNvPr id="87100" name="Line 59"/>
          <p:cNvSpPr>
            <a:spLocks noChangeShapeType="1"/>
          </p:cNvSpPr>
          <p:nvPr/>
        </p:nvSpPr>
        <p:spPr bwMode="auto">
          <a:xfrm>
            <a:off x="1192213" y="26765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1" name="Line 60"/>
          <p:cNvSpPr>
            <a:spLocks noChangeShapeType="1"/>
          </p:cNvSpPr>
          <p:nvPr/>
        </p:nvSpPr>
        <p:spPr bwMode="auto">
          <a:xfrm flipH="1">
            <a:off x="8142288" y="26765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2" name="Rectangle 61"/>
          <p:cNvSpPr>
            <a:spLocks noChangeArrowheads="1"/>
          </p:cNvSpPr>
          <p:nvPr/>
        </p:nvSpPr>
        <p:spPr bwMode="auto">
          <a:xfrm>
            <a:off x="1012825" y="2565400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7103" name="Line 62"/>
          <p:cNvSpPr>
            <a:spLocks noChangeShapeType="1"/>
          </p:cNvSpPr>
          <p:nvPr/>
        </p:nvSpPr>
        <p:spPr bwMode="auto">
          <a:xfrm>
            <a:off x="1192213" y="20843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4" name="Line 63"/>
          <p:cNvSpPr>
            <a:spLocks noChangeShapeType="1"/>
          </p:cNvSpPr>
          <p:nvPr/>
        </p:nvSpPr>
        <p:spPr bwMode="auto">
          <a:xfrm flipH="1">
            <a:off x="8142288" y="208438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5" name="Rectangle 64"/>
          <p:cNvSpPr>
            <a:spLocks noChangeArrowheads="1"/>
          </p:cNvSpPr>
          <p:nvPr/>
        </p:nvSpPr>
        <p:spPr bwMode="auto">
          <a:xfrm>
            <a:off x="833438" y="1974850"/>
            <a:ext cx="2492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3.5</a:t>
            </a:r>
          </a:p>
        </p:txBody>
      </p:sp>
      <p:sp>
        <p:nvSpPr>
          <p:cNvPr id="87106" name="Line 65"/>
          <p:cNvSpPr>
            <a:spLocks noChangeShapeType="1"/>
          </p:cNvSpPr>
          <p:nvPr/>
        </p:nvSpPr>
        <p:spPr bwMode="auto">
          <a:xfrm>
            <a:off x="1192213" y="15081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7" name="Line 66"/>
          <p:cNvSpPr>
            <a:spLocks noChangeShapeType="1"/>
          </p:cNvSpPr>
          <p:nvPr/>
        </p:nvSpPr>
        <p:spPr bwMode="auto">
          <a:xfrm flipH="1">
            <a:off x="8142288" y="15081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08" name="Rectangle 67"/>
          <p:cNvSpPr>
            <a:spLocks noChangeArrowheads="1"/>
          </p:cNvSpPr>
          <p:nvPr/>
        </p:nvSpPr>
        <p:spPr bwMode="auto">
          <a:xfrm>
            <a:off x="1012825" y="1398588"/>
            <a:ext cx="100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7109" name="Line 68"/>
          <p:cNvSpPr>
            <a:spLocks noChangeShapeType="1"/>
          </p:cNvSpPr>
          <p:nvPr/>
        </p:nvSpPr>
        <p:spPr bwMode="auto">
          <a:xfrm>
            <a:off x="1192213" y="15081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10" name="Freeform 69"/>
          <p:cNvSpPr>
            <a:spLocks noChangeArrowheads="1"/>
          </p:cNvSpPr>
          <p:nvPr/>
        </p:nvSpPr>
        <p:spPr bwMode="auto">
          <a:xfrm>
            <a:off x="1192213" y="1508125"/>
            <a:ext cx="7086600" cy="4699000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111" name="Line 70"/>
          <p:cNvSpPr>
            <a:spLocks noChangeShapeType="1"/>
          </p:cNvSpPr>
          <p:nvPr/>
        </p:nvSpPr>
        <p:spPr bwMode="auto">
          <a:xfrm flipV="1">
            <a:off x="1192213" y="1454150"/>
            <a:ext cx="1587" cy="480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112" name="Freeform 71"/>
          <p:cNvSpPr>
            <a:spLocks noChangeArrowheads="1"/>
          </p:cNvSpPr>
          <p:nvPr/>
        </p:nvSpPr>
        <p:spPr bwMode="auto">
          <a:xfrm>
            <a:off x="1192213" y="1508125"/>
            <a:ext cx="7102475" cy="4672013"/>
          </a:xfrm>
          <a:custGeom>
            <a:avLst/>
            <a:gdLst>
              <a:gd name="T0" fmla="*/ 2147483647 w 4474"/>
              <a:gd name="T1" fmla="*/ 2147483647 h 2943"/>
              <a:gd name="T2" fmla="*/ 2147483647 w 4474"/>
              <a:gd name="T3" fmla="*/ 2147483647 h 2943"/>
              <a:gd name="T4" fmla="*/ 2147483647 w 4474"/>
              <a:gd name="T5" fmla="*/ 2147483647 h 2943"/>
              <a:gd name="T6" fmla="*/ 2147483647 w 4474"/>
              <a:gd name="T7" fmla="*/ 2147483647 h 2943"/>
              <a:gd name="T8" fmla="*/ 2147483647 w 4474"/>
              <a:gd name="T9" fmla="*/ 2147483647 h 2943"/>
              <a:gd name="T10" fmla="*/ 2147483647 w 4474"/>
              <a:gd name="T11" fmla="*/ 2147483647 h 2943"/>
              <a:gd name="T12" fmla="*/ 2147483647 w 4474"/>
              <a:gd name="T13" fmla="*/ 2147483647 h 2943"/>
              <a:gd name="T14" fmla="*/ 2147483647 w 4474"/>
              <a:gd name="T15" fmla="*/ 2147483647 h 2943"/>
              <a:gd name="T16" fmla="*/ 2147483647 w 4474"/>
              <a:gd name="T17" fmla="*/ 2147483647 h 2943"/>
              <a:gd name="T18" fmla="*/ 2147483647 w 4474"/>
              <a:gd name="T19" fmla="*/ 2147483647 h 2943"/>
              <a:gd name="T20" fmla="*/ 2147483647 w 4474"/>
              <a:gd name="T21" fmla="*/ 2147483647 h 2943"/>
              <a:gd name="T22" fmla="*/ 2147483647 w 4474"/>
              <a:gd name="T23" fmla="*/ 2147483647 h 2943"/>
              <a:gd name="T24" fmla="*/ 2147483647 w 4474"/>
              <a:gd name="T25" fmla="*/ 2147483647 h 2943"/>
              <a:gd name="T26" fmla="*/ 2147483647 w 4474"/>
              <a:gd name="T27" fmla="*/ 2147483647 h 2943"/>
              <a:gd name="T28" fmla="*/ 2147483647 w 4474"/>
              <a:gd name="T29" fmla="*/ 2147483647 h 2943"/>
              <a:gd name="T30" fmla="*/ 2147483647 w 4474"/>
              <a:gd name="T31" fmla="*/ 2147483647 h 2943"/>
              <a:gd name="T32" fmla="*/ 2147483647 w 4474"/>
              <a:gd name="T33" fmla="*/ 2147483647 h 2943"/>
              <a:gd name="T34" fmla="*/ 2147483647 w 4474"/>
              <a:gd name="T35" fmla="*/ 2147483647 h 2943"/>
              <a:gd name="T36" fmla="*/ 2147483647 w 4474"/>
              <a:gd name="T37" fmla="*/ 2147483647 h 2943"/>
              <a:gd name="T38" fmla="*/ 2147483647 w 4474"/>
              <a:gd name="T39" fmla="*/ 2147483647 h 2943"/>
              <a:gd name="T40" fmla="*/ 2147483647 w 4474"/>
              <a:gd name="T41" fmla="*/ 2147483647 h 2943"/>
              <a:gd name="T42" fmla="*/ 2147483647 w 4474"/>
              <a:gd name="T43" fmla="*/ 2147483647 h 2943"/>
              <a:gd name="T44" fmla="*/ 2147483647 w 4474"/>
              <a:gd name="T45" fmla="*/ 2147483647 h 2943"/>
              <a:gd name="T46" fmla="*/ 2147483647 w 4474"/>
              <a:gd name="T47" fmla="*/ 2147483647 h 2943"/>
              <a:gd name="T48" fmla="*/ 2147483647 w 4474"/>
              <a:gd name="T49" fmla="*/ 2147483647 h 2943"/>
              <a:gd name="T50" fmla="*/ 2147483647 w 4474"/>
              <a:gd name="T51" fmla="*/ 2147483647 h 2943"/>
              <a:gd name="T52" fmla="*/ 2147483647 w 4474"/>
              <a:gd name="T53" fmla="*/ 2147483647 h 2943"/>
              <a:gd name="T54" fmla="*/ 2147483647 w 4474"/>
              <a:gd name="T55" fmla="*/ 2147483647 h 2943"/>
              <a:gd name="T56" fmla="*/ 2147483647 w 4474"/>
              <a:gd name="T57" fmla="*/ 2147483647 h 2943"/>
              <a:gd name="T58" fmla="*/ 2147483647 w 4474"/>
              <a:gd name="T59" fmla="*/ 2147483647 h 2943"/>
              <a:gd name="T60" fmla="*/ 2147483647 w 4474"/>
              <a:gd name="T61" fmla="*/ 2147483647 h 2943"/>
              <a:gd name="T62" fmla="*/ 2147483647 w 4474"/>
              <a:gd name="T63" fmla="*/ 2147483647 h 2943"/>
              <a:gd name="T64" fmla="*/ 2147483647 w 4474"/>
              <a:gd name="T65" fmla="*/ 2147483647 h 2943"/>
              <a:gd name="T66" fmla="*/ 2147483647 w 4474"/>
              <a:gd name="T67" fmla="*/ 2147483647 h 2943"/>
              <a:gd name="T68" fmla="*/ 2147483647 w 4474"/>
              <a:gd name="T69" fmla="*/ 2147483647 h 2943"/>
              <a:gd name="T70" fmla="*/ 2147483647 w 4474"/>
              <a:gd name="T71" fmla="*/ 2147483647 h 2943"/>
              <a:gd name="T72" fmla="*/ 2147483647 w 4474"/>
              <a:gd name="T73" fmla="*/ 2147483647 h 2943"/>
              <a:gd name="T74" fmla="*/ 2147483647 w 4474"/>
              <a:gd name="T75" fmla="*/ 0 h 2943"/>
              <a:gd name="T76" fmla="*/ 2147483647 w 4474"/>
              <a:gd name="T77" fmla="*/ 0 h 2943"/>
              <a:gd name="T78" fmla="*/ 2147483647 w 4474"/>
              <a:gd name="T79" fmla="*/ 0 h 2943"/>
              <a:gd name="T80" fmla="*/ 2147483647 w 4474"/>
              <a:gd name="T81" fmla="*/ 0 h 2943"/>
              <a:gd name="T82" fmla="*/ 2147483647 w 4474"/>
              <a:gd name="T83" fmla="*/ 0 h 2943"/>
              <a:gd name="T84" fmla="*/ 2147483647 w 4474"/>
              <a:gd name="T85" fmla="*/ 0 h 2943"/>
              <a:gd name="T86" fmla="*/ 2147483647 w 4474"/>
              <a:gd name="T87" fmla="*/ 0 h 2943"/>
              <a:gd name="T88" fmla="*/ 2147483647 w 4474"/>
              <a:gd name="T89" fmla="*/ 0 h 2943"/>
              <a:gd name="T90" fmla="*/ 2147483647 w 4474"/>
              <a:gd name="T91" fmla="*/ 0 h 2943"/>
              <a:gd name="T92" fmla="*/ 2147483647 w 4474"/>
              <a:gd name="T93" fmla="*/ 0 h 2943"/>
              <a:gd name="T94" fmla="*/ 2147483647 w 4474"/>
              <a:gd name="T95" fmla="*/ 0 h 2943"/>
              <a:gd name="T96" fmla="*/ 2147483647 w 4474"/>
              <a:gd name="T97" fmla="*/ 0 h 2943"/>
              <a:gd name="T98" fmla="*/ 2147483647 w 4474"/>
              <a:gd name="T99" fmla="*/ 0 h 2943"/>
              <a:gd name="T100" fmla="*/ 2147483647 w 4474"/>
              <a:gd name="T101" fmla="*/ 0 h 294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74"/>
              <a:gd name="T154" fmla="*/ 0 h 2943"/>
              <a:gd name="T155" fmla="*/ 4474 w 4474"/>
              <a:gd name="T156" fmla="*/ 2943 h 294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74" h="2943">
                <a:moveTo>
                  <a:pt x="0" y="2943"/>
                </a:moveTo>
                <a:lnTo>
                  <a:pt x="41" y="2943"/>
                </a:lnTo>
                <a:lnTo>
                  <a:pt x="82" y="2943"/>
                </a:lnTo>
                <a:lnTo>
                  <a:pt x="134" y="2943"/>
                </a:lnTo>
                <a:lnTo>
                  <a:pt x="175" y="2943"/>
                </a:lnTo>
                <a:lnTo>
                  <a:pt x="216" y="2934"/>
                </a:lnTo>
                <a:lnTo>
                  <a:pt x="267" y="2934"/>
                </a:lnTo>
                <a:lnTo>
                  <a:pt x="308" y="2934"/>
                </a:lnTo>
                <a:lnTo>
                  <a:pt x="350" y="2925"/>
                </a:lnTo>
                <a:lnTo>
                  <a:pt x="401" y="2925"/>
                </a:lnTo>
                <a:lnTo>
                  <a:pt x="442" y="2925"/>
                </a:lnTo>
                <a:lnTo>
                  <a:pt x="483" y="2917"/>
                </a:lnTo>
                <a:lnTo>
                  <a:pt x="535" y="2917"/>
                </a:lnTo>
                <a:lnTo>
                  <a:pt x="576" y="2908"/>
                </a:lnTo>
                <a:lnTo>
                  <a:pt x="617" y="2899"/>
                </a:lnTo>
                <a:lnTo>
                  <a:pt x="668" y="2899"/>
                </a:lnTo>
                <a:lnTo>
                  <a:pt x="710" y="2891"/>
                </a:lnTo>
                <a:lnTo>
                  <a:pt x="751" y="2882"/>
                </a:lnTo>
                <a:lnTo>
                  <a:pt x="802" y="2873"/>
                </a:lnTo>
                <a:lnTo>
                  <a:pt x="843" y="2865"/>
                </a:lnTo>
                <a:lnTo>
                  <a:pt x="884" y="2856"/>
                </a:lnTo>
                <a:lnTo>
                  <a:pt x="936" y="2839"/>
                </a:lnTo>
                <a:lnTo>
                  <a:pt x="977" y="2830"/>
                </a:lnTo>
                <a:lnTo>
                  <a:pt x="1018" y="2813"/>
                </a:lnTo>
                <a:lnTo>
                  <a:pt x="1070" y="2795"/>
                </a:lnTo>
                <a:lnTo>
                  <a:pt x="1111" y="2778"/>
                </a:lnTo>
                <a:lnTo>
                  <a:pt x="1152" y="2761"/>
                </a:lnTo>
                <a:lnTo>
                  <a:pt x="1203" y="2744"/>
                </a:lnTo>
                <a:lnTo>
                  <a:pt x="1244" y="2718"/>
                </a:lnTo>
                <a:lnTo>
                  <a:pt x="1286" y="2692"/>
                </a:lnTo>
                <a:lnTo>
                  <a:pt x="1337" y="2666"/>
                </a:lnTo>
                <a:lnTo>
                  <a:pt x="1378" y="2631"/>
                </a:lnTo>
                <a:lnTo>
                  <a:pt x="1419" y="2596"/>
                </a:lnTo>
                <a:lnTo>
                  <a:pt x="1471" y="2562"/>
                </a:lnTo>
                <a:lnTo>
                  <a:pt x="1512" y="2527"/>
                </a:lnTo>
                <a:lnTo>
                  <a:pt x="1553" y="2484"/>
                </a:lnTo>
                <a:lnTo>
                  <a:pt x="1604" y="2432"/>
                </a:lnTo>
                <a:lnTo>
                  <a:pt x="1646" y="2389"/>
                </a:lnTo>
                <a:lnTo>
                  <a:pt x="1687" y="2337"/>
                </a:lnTo>
                <a:lnTo>
                  <a:pt x="1738" y="2285"/>
                </a:lnTo>
                <a:lnTo>
                  <a:pt x="1779" y="2224"/>
                </a:lnTo>
                <a:lnTo>
                  <a:pt x="1820" y="2164"/>
                </a:lnTo>
                <a:lnTo>
                  <a:pt x="1872" y="2094"/>
                </a:lnTo>
                <a:lnTo>
                  <a:pt x="1913" y="2034"/>
                </a:lnTo>
                <a:lnTo>
                  <a:pt x="1954" y="1965"/>
                </a:lnTo>
                <a:lnTo>
                  <a:pt x="2006" y="1887"/>
                </a:lnTo>
                <a:lnTo>
                  <a:pt x="2047" y="1817"/>
                </a:lnTo>
                <a:lnTo>
                  <a:pt x="2088" y="1740"/>
                </a:lnTo>
                <a:lnTo>
                  <a:pt x="2139" y="1662"/>
                </a:lnTo>
                <a:lnTo>
                  <a:pt x="2180" y="1575"/>
                </a:lnTo>
                <a:lnTo>
                  <a:pt x="2232" y="1497"/>
                </a:lnTo>
                <a:lnTo>
                  <a:pt x="2273" y="1411"/>
                </a:lnTo>
                <a:lnTo>
                  <a:pt x="2314" y="1324"/>
                </a:lnTo>
                <a:lnTo>
                  <a:pt x="2366" y="1238"/>
                </a:lnTo>
                <a:lnTo>
                  <a:pt x="2407" y="1151"/>
                </a:lnTo>
                <a:lnTo>
                  <a:pt x="2448" y="1056"/>
                </a:lnTo>
                <a:lnTo>
                  <a:pt x="2499" y="969"/>
                </a:lnTo>
                <a:lnTo>
                  <a:pt x="2540" y="883"/>
                </a:lnTo>
                <a:lnTo>
                  <a:pt x="2582" y="788"/>
                </a:lnTo>
                <a:lnTo>
                  <a:pt x="2633" y="701"/>
                </a:lnTo>
                <a:lnTo>
                  <a:pt x="2674" y="614"/>
                </a:lnTo>
                <a:lnTo>
                  <a:pt x="2715" y="528"/>
                </a:lnTo>
                <a:lnTo>
                  <a:pt x="2767" y="450"/>
                </a:lnTo>
                <a:lnTo>
                  <a:pt x="2808" y="372"/>
                </a:lnTo>
                <a:lnTo>
                  <a:pt x="2849" y="303"/>
                </a:lnTo>
                <a:lnTo>
                  <a:pt x="2900" y="242"/>
                </a:lnTo>
                <a:lnTo>
                  <a:pt x="2942" y="190"/>
                </a:lnTo>
                <a:lnTo>
                  <a:pt x="2983" y="147"/>
                </a:lnTo>
                <a:lnTo>
                  <a:pt x="3034" y="104"/>
                </a:lnTo>
                <a:lnTo>
                  <a:pt x="3075" y="69"/>
                </a:lnTo>
                <a:lnTo>
                  <a:pt x="3116" y="52"/>
                </a:lnTo>
                <a:lnTo>
                  <a:pt x="3168" y="35"/>
                </a:lnTo>
                <a:lnTo>
                  <a:pt x="3209" y="17"/>
                </a:lnTo>
                <a:lnTo>
                  <a:pt x="3250" y="9"/>
                </a:lnTo>
                <a:lnTo>
                  <a:pt x="3302" y="0"/>
                </a:lnTo>
                <a:lnTo>
                  <a:pt x="3343" y="0"/>
                </a:lnTo>
                <a:lnTo>
                  <a:pt x="3384" y="0"/>
                </a:lnTo>
                <a:lnTo>
                  <a:pt x="3435" y="0"/>
                </a:lnTo>
                <a:lnTo>
                  <a:pt x="3476" y="0"/>
                </a:lnTo>
                <a:lnTo>
                  <a:pt x="3518" y="0"/>
                </a:lnTo>
                <a:lnTo>
                  <a:pt x="3569" y="0"/>
                </a:lnTo>
                <a:lnTo>
                  <a:pt x="3610" y="0"/>
                </a:lnTo>
                <a:lnTo>
                  <a:pt x="3651" y="0"/>
                </a:lnTo>
                <a:lnTo>
                  <a:pt x="3703" y="0"/>
                </a:lnTo>
                <a:lnTo>
                  <a:pt x="3744" y="0"/>
                </a:lnTo>
                <a:lnTo>
                  <a:pt x="3785" y="0"/>
                </a:lnTo>
                <a:lnTo>
                  <a:pt x="3836" y="0"/>
                </a:lnTo>
                <a:lnTo>
                  <a:pt x="3878" y="0"/>
                </a:lnTo>
                <a:lnTo>
                  <a:pt x="3919" y="0"/>
                </a:lnTo>
                <a:lnTo>
                  <a:pt x="3970" y="0"/>
                </a:lnTo>
                <a:lnTo>
                  <a:pt x="4011" y="0"/>
                </a:lnTo>
                <a:lnTo>
                  <a:pt x="4052" y="0"/>
                </a:lnTo>
                <a:lnTo>
                  <a:pt x="4104" y="0"/>
                </a:lnTo>
                <a:lnTo>
                  <a:pt x="4145" y="0"/>
                </a:lnTo>
                <a:lnTo>
                  <a:pt x="4186" y="0"/>
                </a:lnTo>
                <a:lnTo>
                  <a:pt x="4238" y="0"/>
                </a:lnTo>
                <a:lnTo>
                  <a:pt x="4279" y="0"/>
                </a:lnTo>
                <a:lnTo>
                  <a:pt x="4320" y="0"/>
                </a:lnTo>
                <a:lnTo>
                  <a:pt x="4371" y="0"/>
                </a:lnTo>
                <a:lnTo>
                  <a:pt x="4412" y="0"/>
                </a:lnTo>
                <a:lnTo>
                  <a:pt x="4464" y="0"/>
                </a:lnTo>
                <a:lnTo>
                  <a:pt x="447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113" name="Freeform 72"/>
          <p:cNvSpPr>
            <a:spLocks noChangeArrowheads="1"/>
          </p:cNvSpPr>
          <p:nvPr/>
        </p:nvSpPr>
        <p:spPr bwMode="auto">
          <a:xfrm>
            <a:off x="1192213" y="1508125"/>
            <a:ext cx="7086600" cy="4684713"/>
          </a:xfrm>
          <a:custGeom>
            <a:avLst/>
            <a:gdLst>
              <a:gd name="T0" fmla="*/ 2147483647 w 4464"/>
              <a:gd name="T1" fmla="*/ 2147483647 h 2951"/>
              <a:gd name="T2" fmla="*/ 2147483647 w 4464"/>
              <a:gd name="T3" fmla="*/ 2147483647 h 2951"/>
              <a:gd name="T4" fmla="*/ 2147483647 w 4464"/>
              <a:gd name="T5" fmla="*/ 2147483647 h 2951"/>
              <a:gd name="T6" fmla="*/ 2147483647 w 4464"/>
              <a:gd name="T7" fmla="*/ 2147483647 h 2951"/>
              <a:gd name="T8" fmla="*/ 2147483647 w 4464"/>
              <a:gd name="T9" fmla="*/ 2147483647 h 2951"/>
              <a:gd name="T10" fmla="*/ 2147483647 w 4464"/>
              <a:gd name="T11" fmla="*/ 2147483647 h 2951"/>
              <a:gd name="T12" fmla="*/ 2147483647 w 4464"/>
              <a:gd name="T13" fmla="*/ 2147483647 h 2951"/>
              <a:gd name="T14" fmla="*/ 2147483647 w 4464"/>
              <a:gd name="T15" fmla="*/ 2147483647 h 2951"/>
              <a:gd name="T16" fmla="*/ 2147483647 w 4464"/>
              <a:gd name="T17" fmla="*/ 2147483647 h 2951"/>
              <a:gd name="T18" fmla="*/ 2147483647 w 4464"/>
              <a:gd name="T19" fmla="*/ 2147483647 h 2951"/>
              <a:gd name="T20" fmla="*/ 2147483647 w 4464"/>
              <a:gd name="T21" fmla="*/ 2147483647 h 2951"/>
              <a:gd name="T22" fmla="*/ 2147483647 w 4464"/>
              <a:gd name="T23" fmla="*/ 2147483647 h 2951"/>
              <a:gd name="T24" fmla="*/ 2147483647 w 4464"/>
              <a:gd name="T25" fmla="*/ 2147483647 h 2951"/>
              <a:gd name="T26" fmla="*/ 2147483647 w 4464"/>
              <a:gd name="T27" fmla="*/ 2147483647 h 2951"/>
              <a:gd name="T28" fmla="*/ 2147483647 w 4464"/>
              <a:gd name="T29" fmla="*/ 2147483647 h 2951"/>
              <a:gd name="T30" fmla="*/ 2147483647 w 4464"/>
              <a:gd name="T31" fmla="*/ 2147483647 h 2951"/>
              <a:gd name="T32" fmla="*/ 2147483647 w 4464"/>
              <a:gd name="T33" fmla="*/ 2147483647 h 2951"/>
              <a:gd name="T34" fmla="*/ 2147483647 w 4464"/>
              <a:gd name="T35" fmla="*/ 2147483647 h 2951"/>
              <a:gd name="T36" fmla="*/ 2147483647 w 4464"/>
              <a:gd name="T37" fmla="*/ 2147483647 h 2951"/>
              <a:gd name="T38" fmla="*/ 2147483647 w 4464"/>
              <a:gd name="T39" fmla="*/ 2147483647 h 2951"/>
              <a:gd name="T40" fmla="*/ 2147483647 w 4464"/>
              <a:gd name="T41" fmla="*/ 2147483647 h 2951"/>
              <a:gd name="T42" fmla="*/ 2147483647 w 4464"/>
              <a:gd name="T43" fmla="*/ 2147483647 h 2951"/>
              <a:gd name="T44" fmla="*/ 2147483647 w 4464"/>
              <a:gd name="T45" fmla="*/ 2147483647 h 2951"/>
              <a:gd name="T46" fmla="*/ 2147483647 w 4464"/>
              <a:gd name="T47" fmla="*/ 2147483647 h 2951"/>
              <a:gd name="T48" fmla="*/ 2147483647 w 4464"/>
              <a:gd name="T49" fmla="*/ 2147483647 h 2951"/>
              <a:gd name="T50" fmla="*/ 2147483647 w 4464"/>
              <a:gd name="T51" fmla="*/ 2147483647 h 2951"/>
              <a:gd name="T52" fmla="*/ 2147483647 w 4464"/>
              <a:gd name="T53" fmla="*/ 2147483647 h 2951"/>
              <a:gd name="T54" fmla="*/ 2147483647 w 4464"/>
              <a:gd name="T55" fmla="*/ 2147483647 h 2951"/>
              <a:gd name="T56" fmla="*/ 2147483647 w 4464"/>
              <a:gd name="T57" fmla="*/ 2147483647 h 2951"/>
              <a:gd name="T58" fmla="*/ 2147483647 w 4464"/>
              <a:gd name="T59" fmla="*/ 2147483647 h 2951"/>
              <a:gd name="T60" fmla="*/ 2147483647 w 4464"/>
              <a:gd name="T61" fmla="*/ 2147483647 h 2951"/>
              <a:gd name="T62" fmla="*/ 2147483647 w 4464"/>
              <a:gd name="T63" fmla="*/ 2147483647 h 2951"/>
              <a:gd name="T64" fmla="*/ 2147483647 w 4464"/>
              <a:gd name="T65" fmla="*/ 2147483647 h 2951"/>
              <a:gd name="T66" fmla="*/ 2147483647 w 4464"/>
              <a:gd name="T67" fmla="*/ 2147483647 h 2951"/>
              <a:gd name="T68" fmla="*/ 2147483647 w 4464"/>
              <a:gd name="T69" fmla="*/ 2147483647 h 2951"/>
              <a:gd name="T70" fmla="*/ 2147483647 w 4464"/>
              <a:gd name="T71" fmla="*/ 2147483647 h 2951"/>
              <a:gd name="T72" fmla="*/ 2147483647 w 4464"/>
              <a:gd name="T73" fmla="*/ 2147483647 h 2951"/>
              <a:gd name="T74" fmla="*/ 2147483647 w 4464"/>
              <a:gd name="T75" fmla="*/ 0 h 2951"/>
              <a:gd name="T76" fmla="*/ 2147483647 w 4464"/>
              <a:gd name="T77" fmla="*/ 0 h 2951"/>
              <a:gd name="T78" fmla="*/ 2147483647 w 4464"/>
              <a:gd name="T79" fmla="*/ 0 h 2951"/>
              <a:gd name="T80" fmla="*/ 2147483647 w 4464"/>
              <a:gd name="T81" fmla="*/ 0 h 2951"/>
              <a:gd name="T82" fmla="*/ 2147483647 w 4464"/>
              <a:gd name="T83" fmla="*/ 0 h 2951"/>
              <a:gd name="T84" fmla="*/ 2147483647 w 4464"/>
              <a:gd name="T85" fmla="*/ 0 h 2951"/>
              <a:gd name="T86" fmla="*/ 2147483647 w 4464"/>
              <a:gd name="T87" fmla="*/ 0 h 2951"/>
              <a:gd name="T88" fmla="*/ 2147483647 w 4464"/>
              <a:gd name="T89" fmla="*/ 0 h 2951"/>
              <a:gd name="T90" fmla="*/ 2147483647 w 4464"/>
              <a:gd name="T91" fmla="*/ 0 h 2951"/>
              <a:gd name="T92" fmla="*/ 2147483647 w 4464"/>
              <a:gd name="T93" fmla="*/ 0 h 2951"/>
              <a:gd name="T94" fmla="*/ 2147483647 w 4464"/>
              <a:gd name="T95" fmla="*/ 0 h 2951"/>
              <a:gd name="T96" fmla="*/ 2147483647 w 4464"/>
              <a:gd name="T97" fmla="*/ 0 h 2951"/>
              <a:gd name="T98" fmla="*/ 2147483647 w 4464"/>
              <a:gd name="T99" fmla="*/ 0 h 295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464"/>
              <a:gd name="T151" fmla="*/ 0 h 2951"/>
              <a:gd name="T152" fmla="*/ 4464 w 4464"/>
              <a:gd name="T153" fmla="*/ 2951 h 295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464" h="2951">
                <a:moveTo>
                  <a:pt x="0" y="2951"/>
                </a:moveTo>
                <a:lnTo>
                  <a:pt x="41" y="2943"/>
                </a:lnTo>
                <a:lnTo>
                  <a:pt x="82" y="2943"/>
                </a:lnTo>
                <a:lnTo>
                  <a:pt x="134" y="2943"/>
                </a:lnTo>
                <a:lnTo>
                  <a:pt x="175" y="2943"/>
                </a:lnTo>
                <a:lnTo>
                  <a:pt x="216" y="2943"/>
                </a:lnTo>
                <a:lnTo>
                  <a:pt x="267" y="2943"/>
                </a:lnTo>
                <a:lnTo>
                  <a:pt x="308" y="2934"/>
                </a:lnTo>
                <a:lnTo>
                  <a:pt x="350" y="2934"/>
                </a:lnTo>
                <a:lnTo>
                  <a:pt x="401" y="2934"/>
                </a:lnTo>
                <a:lnTo>
                  <a:pt x="442" y="2925"/>
                </a:lnTo>
                <a:lnTo>
                  <a:pt x="483" y="2925"/>
                </a:lnTo>
                <a:lnTo>
                  <a:pt x="535" y="2925"/>
                </a:lnTo>
                <a:lnTo>
                  <a:pt x="576" y="2917"/>
                </a:lnTo>
                <a:lnTo>
                  <a:pt x="617" y="2917"/>
                </a:lnTo>
                <a:lnTo>
                  <a:pt x="668" y="2908"/>
                </a:lnTo>
                <a:lnTo>
                  <a:pt x="710" y="2899"/>
                </a:lnTo>
                <a:lnTo>
                  <a:pt x="751" y="2899"/>
                </a:lnTo>
                <a:lnTo>
                  <a:pt x="802" y="2891"/>
                </a:lnTo>
                <a:lnTo>
                  <a:pt x="843" y="2882"/>
                </a:lnTo>
                <a:lnTo>
                  <a:pt x="884" y="2873"/>
                </a:lnTo>
                <a:lnTo>
                  <a:pt x="936" y="2865"/>
                </a:lnTo>
                <a:lnTo>
                  <a:pt x="977" y="2847"/>
                </a:lnTo>
                <a:lnTo>
                  <a:pt x="1018" y="2839"/>
                </a:lnTo>
                <a:lnTo>
                  <a:pt x="1070" y="2821"/>
                </a:lnTo>
                <a:lnTo>
                  <a:pt x="1111" y="2813"/>
                </a:lnTo>
                <a:lnTo>
                  <a:pt x="1152" y="2795"/>
                </a:lnTo>
                <a:lnTo>
                  <a:pt x="1203" y="2778"/>
                </a:lnTo>
                <a:lnTo>
                  <a:pt x="1244" y="2752"/>
                </a:lnTo>
                <a:lnTo>
                  <a:pt x="1286" y="2735"/>
                </a:lnTo>
                <a:lnTo>
                  <a:pt x="1337" y="2709"/>
                </a:lnTo>
                <a:lnTo>
                  <a:pt x="1378" y="2674"/>
                </a:lnTo>
                <a:lnTo>
                  <a:pt x="1419" y="2648"/>
                </a:lnTo>
                <a:lnTo>
                  <a:pt x="1471" y="2614"/>
                </a:lnTo>
                <a:lnTo>
                  <a:pt x="1512" y="2579"/>
                </a:lnTo>
                <a:lnTo>
                  <a:pt x="1553" y="2536"/>
                </a:lnTo>
                <a:lnTo>
                  <a:pt x="1604" y="2493"/>
                </a:lnTo>
                <a:lnTo>
                  <a:pt x="1646" y="2449"/>
                </a:lnTo>
                <a:lnTo>
                  <a:pt x="1687" y="2397"/>
                </a:lnTo>
                <a:lnTo>
                  <a:pt x="1738" y="2345"/>
                </a:lnTo>
                <a:lnTo>
                  <a:pt x="1779" y="2293"/>
                </a:lnTo>
                <a:lnTo>
                  <a:pt x="1820" y="2233"/>
                </a:lnTo>
                <a:lnTo>
                  <a:pt x="1872" y="2164"/>
                </a:lnTo>
                <a:lnTo>
                  <a:pt x="1913" y="2094"/>
                </a:lnTo>
                <a:lnTo>
                  <a:pt x="1954" y="2025"/>
                </a:lnTo>
                <a:lnTo>
                  <a:pt x="2006" y="1947"/>
                </a:lnTo>
                <a:lnTo>
                  <a:pt x="2047" y="1869"/>
                </a:lnTo>
                <a:lnTo>
                  <a:pt x="2088" y="1783"/>
                </a:lnTo>
                <a:lnTo>
                  <a:pt x="2139" y="1705"/>
                </a:lnTo>
                <a:lnTo>
                  <a:pt x="2180" y="1618"/>
                </a:lnTo>
                <a:lnTo>
                  <a:pt x="2232" y="1523"/>
                </a:lnTo>
                <a:lnTo>
                  <a:pt x="2273" y="1437"/>
                </a:lnTo>
                <a:lnTo>
                  <a:pt x="2314" y="1341"/>
                </a:lnTo>
                <a:lnTo>
                  <a:pt x="2366" y="1255"/>
                </a:lnTo>
                <a:lnTo>
                  <a:pt x="2407" y="1160"/>
                </a:lnTo>
                <a:lnTo>
                  <a:pt x="2448" y="1064"/>
                </a:lnTo>
                <a:lnTo>
                  <a:pt x="2499" y="978"/>
                </a:lnTo>
                <a:lnTo>
                  <a:pt x="2540" y="883"/>
                </a:lnTo>
                <a:lnTo>
                  <a:pt x="2582" y="788"/>
                </a:lnTo>
                <a:lnTo>
                  <a:pt x="2633" y="701"/>
                </a:lnTo>
                <a:lnTo>
                  <a:pt x="2674" y="614"/>
                </a:lnTo>
                <a:lnTo>
                  <a:pt x="2715" y="528"/>
                </a:lnTo>
                <a:lnTo>
                  <a:pt x="2767" y="450"/>
                </a:lnTo>
                <a:lnTo>
                  <a:pt x="2808" y="372"/>
                </a:lnTo>
                <a:lnTo>
                  <a:pt x="2849" y="303"/>
                </a:lnTo>
                <a:lnTo>
                  <a:pt x="2900" y="242"/>
                </a:lnTo>
                <a:lnTo>
                  <a:pt x="2942" y="190"/>
                </a:lnTo>
                <a:lnTo>
                  <a:pt x="2983" y="147"/>
                </a:lnTo>
                <a:lnTo>
                  <a:pt x="3034" y="104"/>
                </a:lnTo>
                <a:lnTo>
                  <a:pt x="3075" y="69"/>
                </a:lnTo>
                <a:lnTo>
                  <a:pt x="3116" y="52"/>
                </a:lnTo>
                <a:lnTo>
                  <a:pt x="3168" y="35"/>
                </a:lnTo>
                <a:lnTo>
                  <a:pt x="3209" y="17"/>
                </a:lnTo>
                <a:lnTo>
                  <a:pt x="3250" y="9"/>
                </a:lnTo>
                <a:lnTo>
                  <a:pt x="3302" y="0"/>
                </a:lnTo>
                <a:lnTo>
                  <a:pt x="3343" y="0"/>
                </a:lnTo>
                <a:lnTo>
                  <a:pt x="3384" y="0"/>
                </a:lnTo>
                <a:lnTo>
                  <a:pt x="3435" y="0"/>
                </a:lnTo>
                <a:lnTo>
                  <a:pt x="3476" y="0"/>
                </a:lnTo>
                <a:lnTo>
                  <a:pt x="3518" y="0"/>
                </a:lnTo>
                <a:lnTo>
                  <a:pt x="3569" y="0"/>
                </a:lnTo>
                <a:lnTo>
                  <a:pt x="3610" y="0"/>
                </a:lnTo>
                <a:lnTo>
                  <a:pt x="3651" y="0"/>
                </a:lnTo>
                <a:lnTo>
                  <a:pt x="3703" y="0"/>
                </a:lnTo>
                <a:lnTo>
                  <a:pt x="3744" y="0"/>
                </a:lnTo>
                <a:lnTo>
                  <a:pt x="3785" y="0"/>
                </a:lnTo>
                <a:lnTo>
                  <a:pt x="3836" y="0"/>
                </a:lnTo>
                <a:lnTo>
                  <a:pt x="3878" y="0"/>
                </a:lnTo>
                <a:lnTo>
                  <a:pt x="3919" y="0"/>
                </a:lnTo>
                <a:lnTo>
                  <a:pt x="3970" y="0"/>
                </a:lnTo>
                <a:lnTo>
                  <a:pt x="4011" y="0"/>
                </a:lnTo>
                <a:lnTo>
                  <a:pt x="4052" y="0"/>
                </a:lnTo>
                <a:lnTo>
                  <a:pt x="4104" y="0"/>
                </a:lnTo>
                <a:lnTo>
                  <a:pt x="4145" y="0"/>
                </a:lnTo>
                <a:lnTo>
                  <a:pt x="4186" y="0"/>
                </a:lnTo>
                <a:lnTo>
                  <a:pt x="4238" y="0"/>
                </a:lnTo>
                <a:lnTo>
                  <a:pt x="4279" y="0"/>
                </a:lnTo>
                <a:lnTo>
                  <a:pt x="4320" y="0"/>
                </a:lnTo>
                <a:lnTo>
                  <a:pt x="4371" y="0"/>
                </a:lnTo>
                <a:lnTo>
                  <a:pt x="4412" y="0"/>
                </a:lnTo>
                <a:lnTo>
                  <a:pt x="4464" y="0"/>
                </a:lnTo>
              </a:path>
            </a:pathLst>
          </a:custGeom>
          <a:noFill/>
          <a:ln w="936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114" name="Freeform 73"/>
          <p:cNvSpPr>
            <a:spLocks noChangeArrowheads="1"/>
          </p:cNvSpPr>
          <p:nvPr/>
        </p:nvSpPr>
        <p:spPr bwMode="auto">
          <a:xfrm>
            <a:off x="1192213" y="1508125"/>
            <a:ext cx="7086600" cy="4684713"/>
          </a:xfrm>
          <a:custGeom>
            <a:avLst/>
            <a:gdLst>
              <a:gd name="T0" fmla="*/ 2147483647 w 4464"/>
              <a:gd name="T1" fmla="*/ 2147483647 h 2951"/>
              <a:gd name="T2" fmla="*/ 2147483647 w 4464"/>
              <a:gd name="T3" fmla="*/ 2147483647 h 2951"/>
              <a:gd name="T4" fmla="*/ 2147483647 w 4464"/>
              <a:gd name="T5" fmla="*/ 2147483647 h 2951"/>
              <a:gd name="T6" fmla="*/ 2147483647 w 4464"/>
              <a:gd name="T7" fmla="*/ 2147483647 h 2951"/>
              <a:gd name="T8" fmla="*/ 2147483647 w 4464"/>
              <a:gd name="T9" fmla="*/ 2147483647 h 2951"/>
              <a:gd name="T10" fmla="*/ 2147483647 w 4464"/>
              <a:gd name="T11" fmla="*/ 2147483647 h 2951"/>
              <a:gd name="T12" fmla="*/ 2147483647 w 4464"/>
              <a:gd name="T13" fmla="*/ 2147483647 h 2951"/>
              <a:gd name="T14" fmla="*/ 2147483647 w 4464"/>
              <a:gd name="T15" fmla="*/ 2147483647 h 2951"/>
              <a:gd name="T16" fmla="*/ 2147483647 w 4464"/>
              <a:gd name="T17" fmla="*/ 2147483647 h 2951"/>
              <a:gd name="T18" fmla="*/ 2147483647 w 4464"/>
              <a:gd name="T19" fmla="*/ 2147483647 h 2951"/>
              <a:gd name="T20" fmla="*/ 2147483647 w 4464"/>
              <a:gd name="T21" fmla="*/ 2147483647 h 2951"/>
              <a:gd name="T22" fmla="*/ 2147483647 w 4464"/>
              <a:gd name="T23" fmla="*/ 2147483647 h 2951"/>
              <a:gd name="T24" fmla="*/ 2147483647 w 4464"/>
              <a:gd name="T25" fmla="*/ 2147483647 h 2951"/>
              <a:gd name="T26" fmla="*/ 2147483647 w 4464"/>
              <a:gd name="T27" fmla="*/ 2147483647 h 2951"/>
              <a:gd name="T28" fmla="*/ 2147483647 w 4464"/>
              <a:gd name="T29" fmla="*/ 2147483647 h 2951"/>
              <a:gd name="T30" fmla="*/ 2147483647 w 4464"/>
              <a:gd name="T31" fmla="*/ 2147483647 h 2951"/>
              <a:gd name="T32" fmla="*/ 2147483647 w 4464"/>
              <a:gd name="T33" fmla="*/ 2147483647 h 2951"/>
              <a:gd name="T34" fmla="*/ 2147483647 w 4464"/>
              <a:gd name="T35" fmla="*/ 2147483647 h 2951"/>
              <a:gd name="T36" fmla="*/ 2147483647 w 4464"/>
              <a:gd name="T37" fmla="*/ 2147483647 h 2951"/>
              <a:gd name="T38" fmla="*/ 2147483647 w 4464"/>
              <a:gd name="T39" fmla="*/ 2147483647 h 2951"/>
              <a:gd name="T40" fmla="*/ 2147483647 w 4464"/>
              <a:gd name="T41" fmla="*/ 2147483647 h 2951"/>
              <a:gd name="T42" fmla="*/ 2147483647 w 4464"/>
              <a:gd name="T43" fmla="*/ 2147483647 h 2951"/>
              <a:gd name="T44" fmla="*/ 2147483647 w 4464"/>
              <a:gd name="T45" fmla="*/ 2147483647 h 2951"/>
              <a:gd name="T46" fmla="*/ 2147483647 w 4464"/>
              <a:gd name="T47" fmla="*/ 2147483647 h 2951"/>
              <a:gd name="T48" fmla="*/ 2147483647 w 4464"/>
              <a:gd name="T49" fmla="*/ 2147483647 h 2951"/>
              <a:gd name="T50" fmla="*/ 2147483647 w 4464"/>
              <a:gd name="T51" fmla="*/ 2147483647 h 2951"/>
              <a:gd name="T52" fmla="*/ 2147483647 w 4464"/>
              <a:gd name="T53" fmla="*/ 2147483647 h 2951"/>
              <a:gd name="T54" fmla="*/ 2147483647 w 4464"/>
              <a:gd name="T55" fmla="*/ 2147483647 h 2951"/>
              <a:gd name="T56" fmla="*/ 2147483647 w 4464"/>
              <a:gd name="T57" fmla="*/ 2147483647 h 2951"/>
              <a:gd name="T58" fmla="*/ 2147483647 w 4464"/>
              <a:gd name="T59" fmla="*/ 2147483647 h 2951"/>
              <a:gd name="T60" fmla="*/ 2147483647 w 4464"/>
              <a:gd name="T61" fmla="*/ 2147483647 h 2951"/>
              <a:gd name="T62" fmla="*/ 2147483647 w 4464"/>
              <a:gd name="T63" fmla="*/ 2147483647 h 2951"/>
              <a:gd name="T64" fmla="*/ 2147483647 w 4464"/>
              <a:gd name="T65" fmla="*/ 2147483647 h 2951"/>
              <a:gd name="T66" fmla="*/ 2147483647 w 4464"/>
              <a:gd name="T67" fmla="*/ 2147483647 h 2951"/>
              <a:gd name="T68" fmla="*/ 2147483647 w 4464"/>
              <a:gd name="T69" fmla="*/ 2147483647 h 2951"/>
              <a:gd name="T70" fmla="*/ 2147483647 w 4464"/>
              <a:gd name="T71" fmla="*/ 2147483647 h 2951"/>
              <a:gd name="T72" fmla="*/ 2147483647 w 4464"/>
              <a:gd name="T73" fmla="*/ 2147483647 h 2951"/>
              <a:gd name="T74" fmla="*/ 2147483647 w 4464"/>
              <a:gd name="T75" fmla="*/ 0 h 2951"/>
              <a:gd name="T76" fmla="*/ 2147483647 w 4464"/>
              <a:gd name="T77" fmla="*/ 0 h 2951"/>
              <a:gd name="T78" fmla="*/ 2147483647 w 4464"/>
              <a:gd name="T79" fmla="*/ 0 h 2951"/>
              <a:gd name="T80" fmla="*/ 2147483647 w 4464"/>
              <a:gd name="T81" fmla="*/ 0 h 2951"/>
              <a:gd name="T82" fmla="*/ 2147483647 w 4464"/>
              <a:gd name="T83" fmla="*/ 0 h 2951"/>
              <a:gd name="T84" fmla="*/ 2147483647 w 4464"/>
              <a:gd name="T85" fmla="*/ 0 h 2951"/>
              <a:gd name="T86" fmla="*/ 2147483647 w 4464"/>
              <a:gd name="T87" fmla="*/ 0 h 2951"/>
              <a:gd name="T88" fmla="*/ 2147483647 w 4464"/>
              <a:gd name="T89" fmla="*/ 0 h 2951"/>
              <a:gd name="T90" fmla="*/ 2147483647 w 4464"/>
              <a:gd name="T91" fmla="*/ 0 h 2951"/>
              <a:gd name="T92" fmla="*/ 2147483647 w 4464"/>
              <a:gd name="T93" fmla="*/ 0 h 2951"/>
              <a:gd name="T94" fmla="*/ 2147483647 w 4464"/>
              <a:gd name="T95" fmla="*/ 0 h 2951"/>
              <a:gd name="T96" fmla="*/ 2147483647 w 4464"/>
              <a:gd name="T97" fmla="*/ 0 h 2951"/>
              <a:gd name="T98" fmla="*/ 2147483647 w 4464"/>
              <a:gd name="T99" fmla="*/ 0 h 295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464"/>
              <a:gd name="T151" fmla="*/ 0 h 2951"/>
              <a:gd name="T152" fmla="*/ 4464 w 4464"/>
              <a:gd name="T153" fmla="*/ 2951 h 295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464" h="2951">
                <a:moveTo>
                  <a:pt x="0" y="2951"/>
                </a:moveTo>
                <a:lnTo>
                  <a:pt x="41" y="2951"/>
                </a:lnTo>
                <a:lnTo>
                  <a:pt x="82" y="2951"/>
                </a:lnTo>
                <a:lnTo>
                  <a:pt x="134" y="2951"/>
                </a:lnTo>
                <a:lnTo>
                  <a:pt x="175" y="2951"/>
                </a:lnTo>
                <a:lnTo>
                  <a:pt x="216" y="2943"/>
                </a:lnTo>
                <a:lnTo>
                  <a:pt x="267" y="2943"/>
                </a:lnTo>
                <a:lnTo>
                  <a:pt x="308" y="2943"/>
                </a:lnTo>
                <a:lnTo>
                  <a:pt x="350" y="2943"/>
                </a:lnTo>
                <a:lnTo>
                  <a:pt x="401" y="2943"/>
                </a:lnTo>
                <a:lnTo>
                  <a:pt x="442" y="2943"/>
                </a:lnTo>
                <a:lnTo>
                  <a:pt x="483" y="2934"/>
                </a:lnTo>
                <a:lnTo>
                  <a:pt x="535" y="2934"/>
                </a:lnTo>
                <a:lnTo>
                  <a:pt x="576" y="2934"/>
                </a:lnTo>
                <a:lnTo>
                  <a:pt x="617" y="2934"/>
                </a:lnTo>
                <a:lnTo>
                  <a:pt x="668" y="2925"/>
                </a:lnTo>
                <a:lnTo>
                  <a:pt x="710" y="2925"/>
                </a:lnTo>
                <a:lnTo>
                  <a:pt x="751" y="2917"/>
                </a:lnTo>
                <a:lnTo>
                  <a:pt x="802" y="2917"/>
                </a:lnTo>
                <a:lnTo>
                  <a:pt x="843" y="2908"/>
                </a:lnTo>
                <a:lnTo>
                  <a:pt x="884" y="2908"/>
                </a:lnTo>
                <a:lnTo>
                  <a:pt x="936" y="2899"/>
                </a:lnTo>
                <a:lnTo>
                  <a:pt x="977" y="2891"/>
                </a:lnTo>
                <a:lnTo>
                  <a:pt x="1018" y="2882"/>
                </a:lnTo>
                <a:lnTo>
                  <a:pt x="1070" y="2882"/>
                </a:lnTo>
                <a:lnTo>
                  <a:pt x="1111" y="2873"/>
                </a:lnTo>
                <a:lnTo>
                  <a:pt x="1152" y="2865"/>
                </a:lnTo>
                <a:lnTo>
                  <a:pt x="1203" y="2847"/>
                </a:lnTo>
                <a:lnTo>
                  <a:pt x="1244" y="2839"/>
                </a:lnTo>
                <a:lnTo>
                  <a:pt x="1286" y="2830"/>
                </a:lnTo>
                <a:lnTo>
                  <a:pt x="1337" y="2813"/>
                </a:lnTo>
                <a:lnTo>
                  <a:pt x="1378" y="2804"/>
                </a:lnTo>
                <a:lnTo>
                  <a:pt x="1419" y="2787"/>
                </a:lnTo>
                <a:lnTo>
                  <a:pt x="1471" y="2769"/>
                </a:lnTo>
                <a:lnTo>
                  <a:pt x="1512" y="2752"/>
                </a:lnTo>
                <a:lnTo>
                  <a:pt x="1553" y="2735"/>
                </a:lnTo>
                <a:lnTo>
                  <a:pt x="1604" y="2709"/>
                </a:lnTo>
                <a:lnTo>
                  <a:pt x="1646" y="2692"/>
                </a:lnTo>
                <a:lnTo>
                  <a:pt x="1687" y="2666"/>
                </a:lnTo>
                <a:lnTo>
                  <a:pt x="1738" y="2640"/>
                </a:lnTo>
                <a:lnTo>
                  <a:pt x="1779" y="2614"/>
                </a:lnTo>
                <a:lnTo>
                  <a:pt x="1820" y="2588"/>
                </a:lnTo>
                <a:lnTo>
                  <a:pt x="1872" y="2562"/>
                </a:lnTo>
                <a:lnTo>
                  <a:pt x="1913" y="2527"/>
                </a:lnTo>
                <a:lnTo>
                  <a:pt x="1954" y="2493"/>
                </a:lnTo>
                <a:lnTo>
                  <a:pt x="2006" y="2458"/>
                </a:lnTo>
                <a:lnTo>
                  <a:pt x="2047" y="2423"/>
                </a:lnTo>
                <a:lnTo>
                  <a:pt x="2088" y="2380"/>
                </a:lnTo>
                <a:lnTo>
                  <a:pt x="2139" y="2328"/>
                </a:lnTo>
                <a:lnTo>
                  <a:pt x="2180" y="2276"/>
                </a:lnTo>
                <a:lnTo>
                  <a:pt x="2232" y="2224"/>
                </a:lnTo>
                <a:lnTo>
                  <a:pt x="2273" y="2164"/>
                </a:lnTo>
                <a:lnTo>
                  <a:pt x="2314" y="2094"/>
                </a:lnTo>
                <a:lnTo>
                  <a:pt x="2366" y="2017"/>
                </a:lnTo>
                <a:lnTo>
                  <a:pt x="2407" y="1930"/>
                </a:lnTo>
                <a:lnTo>
                  <a:pt x="2448" y="1835"/>
                </a:lnTo>
                <a:lnTo>
                  <a:pt x="2499" y="1722"/>
                </a:lnTo>
                <a:lnTo>
                  <a:pt x="2540" y="1610"/>
                </a:lnTo>
                <a:lnTo>
                  <a:pt x="2582" y="1489"/>
                </a:lnTo>
                <a:lnTo>
                  <a:pt x="2633" y="1359"/>
                </a:lnTo>
                <a:lnTo>
                  <a:pt x="2674" y="1220"/>
                </a:lnTo>
                <a:lnTo>
                  <a:pt x="2715" y="1082"/>
                </a:lnTo>
                <a:lnTo>
                  <a:pt x="2767" y="935"/>
                </a:lnTo>
                <a:lnTo>
                  <a:pt x="2808" y="796"/>
                </a:lnTo>
                <a:lnTo>
                  <a:pt x="2849" y="666"/>
                </a:lnTo>
                <a:lnTo>
                  <a:pt x="2900" y="537"/>
                </a:lnTo>
                <a:lnTo>
                  <a:pt x="2942" y="424"/>
                </a:lnTo>
                <a:lnTo>
                  <a:pt x="2983" y="329"/>
                </a:lnTo>
                <a:lnTo>
                  <a:pt x="3034" y="242"/>
                </a:lnTo>
                <a:lnTo>
                  <a:pt x="3075" y="173"/>
                </a:lnTo>
                <a:lnTo>
                  <a:pt x="3116" y="121"/>
                </a:lnTo>
                <a:lnTo>
                  <a:pt x="3168" y="78"/>
                </a:lnTo>
                <a:lnTo>
                  <a:pt x="3209" y="43"/>
                </a:lnTo>
                <a:lnTo>
                  <a:pt x="3250" y="26"/>
                </a:lnTo>
                <a:lnTo>
                  <a:pt x="3302" y="9"/>
                </a:lnTo>
                <a:lnTo>
                  <a:pt x="3343" y="0"/>
                </a:lnTo>
                <a:lnTo>
                  <a:pt x="3384" y="0"/>
                </a:lnTo>
                <a:lnTo>
                  <a:pt x="3435" y="0"/>
                </a:lnTo>
                <a:lnTo>
                  <a:pt x="3476" y="0"/>
                </a:lnTo>
                <a:lnTo>
                  <a:pt x="3518" y="0"/>
                </a:lnTo>
                <a:lnTo>
                  <a:pt x="3569" y="0"/>
                </a:lnTo>
                <a:lnTo>
                  <a:pt x="3610" y="0"/>
                </a:lnTo>
                <a:lnTo>
                  <a:pt x="3651" y="0"/>
                </a:lnTo>
                <a:lnTo>
                  <a:pt x="3703" y="0"/>
                </a:lnTo>
                <a:lnTo>
                  <a:pt x="3744" y="0"/>
                </a:lnTo>
                <a:lnTo>
                  <a:pt x="3785" y="0"/>
                </a:lnTo>
                <a:lnTo>
                  <a:pt x="3836" y="0"/>
                </a:lnTo>
                <a:lnTo>
                  <a:pt x="3878" y="0"/>
                </a:lnTo>
                <a:lnTo>
                  <a:pt x="3919" y="0"/>
                </a:lnTo>
                <a:lnTo>
                  <a:pt x="3970" y="0"/>
                </a:lnTo>
                <a:lnTo>
                  <a:pt x="4011" y="0"/>
                </a:lnTo>
                <a:lnTo>
                  <a:pt x="4052" y="0"/>
                </a:lnTo>
                <a:lnTo>
                  <a:pt x="4104" y="0"/>
                </a:lnTo>
                <a:lnTo>
                  <a:pt x="4145" y="0"/>
                </a:lnTo>
                <a:lnTo>
                  <a:pt x="4186" y="0"/>
                </a:lnTo>
                <a:lnTo>
                  <a:pt x="4238" y="0"/>
                </a:lnTo>
                <a:lnTo>
                  <a:pt x="4279" y="0"/>
                </a:lnTo>
                <a:lnTo>
                  <a:pt x="4320" y="0"/>
                </a:lnTo>
                <a:lnTo>
                  <a:pt x="4371" y="0"/>
                </a:lnTo>
                <a:lnTo>
                  <a:pt x="4412" y="0"/>
                </a:lnTo>
                <a:lnTo>
                  <a:pt x="4464" y="0"/>
                </a:lnTo>
              </a:path>
            </a:pathLst>
          </a:custGeom>
          <a:noFill/>
          <a:ln w="9360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115" name="Rectangle 74"/>
          <p:cNvSpPr>
            <a:spLocks noChangeArrowheads="1"/>
          </p:cNvSpPr>
          <p:nvPr/>
        </p:nvSpPr>
        <p:spPr bwMode="auto">
          <a:xfrm>
            <a:off x="4144963" y="6481763"/>
            <a:ext cx="94615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Es/No in dB</a:t>
            </a:r>
          </a:p>
        </p:txBody>
      </p:sp>
      <p:sp>
        <p:nvSpPr>
          <p:cNvPr id="87116" name="Rectangle 75"/>
          <p:cNvSpPr>
            <a:spLocks noChangeArrowheads="1"/>
          </p:cNvSpPr>
          <p:nvPr/>
        </p:nvSpPr>
        <p:spPr bwMode="auto">
          <a:xfrm>
            <a:off x="454025" y="3532188"/>
            <a:ext cx="212725" cy="696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Capacity</a:t>
            </a:r>
          </a:p>
        </p:txBody>
      </p:sp>
      <p:sp>
        <p:nvSpPr>
          <p:cNvPr id="87117" name="Text Box 76"/>
          <p:cNvSpPr txBox="1">
            <a:spLocks noChangeArrowheads="1"/>
          </p:cNvSpPr>
          <p:nvPr/>
        </p:nvSpPr>
        <p:spPr bwMode="auto">
          <a:xfrm>
            <a:off x="3805238" y="4537075"/>
            <a:ext cx="6143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CM </a:t>
            </a:r>
          </a:p>
        </p:txBody>
      </p:sp>
      <p:sp>
        <p:nvSpPr>
          <p:cNvPr id="87118" name="Text Box 77"/>
          <p:cNvSpPr txBox="1">
            <a:spLocks noChangeArrowheads="1"/>
          </p:cNvSpPr>
          <p:nvPr/>
        </p:nvSpPr>
        <p:spPr bwMode="auto">
          <a:xfrm>
            <a:off x="5014913" y="4397375"/>
            <a:ext cx="11239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FF"/>
                </a:solidFill>
              </a:rPr>
              <a:t>BICM w/ </a:t>
            </a:r>
            <a:br>
              <a:rPr lang="en-US" sz="1400">
                <a:solidFill>
                  <a:srgbClr val="0000FF"/>
                </a:solidFill>
              </a:rPr>
            </a:br>
            <a:r>
              <a:rPr lang="en-US" sz="1400">
                <a:solidFill>
                  <a:srgbClr val="0000FF"/>
                </a:solidFill>
              </a:rPr>
              <a:t>SP labeling</a:t>
            </a:r>
          </a:p>
        </p:txBody>
      </p:sp>
      <p:sp>
        <p:nvSpPr>
          <p:cNvPr id="87119" name="Text Box 78"/>
          <p:cNvSpPr txBox="1">
            <a:spLocks noChangeArrowheads="1"/>
          </p:cNvSpPr>
          <p:nvPr/>
        </p:nvSpPr>
        <p:spPr bwMode="auto">
          <a:xfrm>
            <a:off x="4395788" y="5459413"/>
            <a:ext cx="11239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FF0000"/>
                </a:solidFill>
              </a:rPr>
              <a:t>BICM w/ </a:t>
            </a:r>
            <a:br>
              <a:rPr lang="en-US" sz="1400">
                <a:solidFill>
                  <a:srgbClr val="FF0000"/>
                </a:solidFill>
              </a:rPr>
            </a:br>
            <a:r>
              <a:rPr lang="en-US" sz="1400">
                <a:solidFill>
                  <a:srgbClr val="FF0000"/>
                </a:solidFill>
              </a:rPr>
              <a:t>gray labeling</a:t>
            </a:r>
          </a:p>
        </p:txBody>
      </p:sp>
      <p:sp>
        <p:nvSpPr>
          <p:cNvPr id="87120" name="Line 79"/>
          <p:cNvSpPr>
            <a:spLocks noChangeShapeType="1"/>
          </p:cNvSpPr>
          <p:nvPr/>
        </p:nvSpPr>
        <p:spPr bwMode="auto">
          <a:xfrm flipH="1" flipV="1">
            <a:off x="4094163" y="4973638"/>
            <a:ext cx="744537" cy="5397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804F8-9F0C-4750-98F9-041BB30AA09A}" type="slidenum">
              <a:rPr lang="en-US" smtClean="0"/>
              <a:pPr>
                <a:defRPr/>
              </a:pPr>
              <a:t>71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BICM-ID</a:t>
            </a:r>
            <a:br>
              <a:rPr lang="en-US" sz="3600" smtClean="0"/>
            </a:br>
            <a:r>
              <a:rPr lang="en-US" sz="3600" smtClean="0"/>
              <a:t>(Li &amp; Ritcey 1997)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657600"/>
            <a:ext cx="8229600" cy="25908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SISO decoder can provide side information to the demapper in the form of a priori symbol likelihoods.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BICM with Iterative Detection The demapper’s output then becomes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990600" y="1828800"/>
            <a:ext cx="1570038" cy="9985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169988" y="1828800"/>
            <a:ext cx="1397000" cy="890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Modulator: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Pick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(c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</a:rPr>
              <a:t> … c</a:t>
            </a:r>
            <a:r>
              <a:rPr lang="en-US" sz="1600" baseline="-25000">
                <a:solidFill>
                  <a:srgbClr val="000000"/>
                </a:solidFill>
                <a:latin typeface="Symbol" pitchFamily="18" charset="2"/>
              </a:rPr>
              <a:t>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2560638" y="2300288"/>
            <a:ext cx="4635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9465" name="Group 6"/>
          <p:cNvGrpSpPr>
            <a:grpSpLocks/>
          </p:cNvGrpSpPr>
          <p:nvPr/>
        </p:nvGrpSpPr>
        <p:grpSpPr bwMode="auto">
          <a:xfrm>
            <a:off x="3024188" y="2147888"/>
            <a:ext cx="320675" cy="250825"/>
            <a:chOff x="1905" y="1353"/>
            <a:chExt cx="202" cy="158"/>
          </a:xfrm>
        </p:grpSpPr>
        <p:sp>
          <p:nvSpPr>
            <p:cNvPr id="19486" name="Oval 7"/>
            <p:cNvSpPr>
              <a:spLocks noChangeArrowheads="1"/>
            </p:cNvSpPr>
            <p:nvPr/>
          </p:nvSpPr>
          <p:spPr bwMode="auto">
            <a:xfrm>
              <a:off x="1905" y="1353"/>
              <a:ext cx="202" cy="15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9487" name="Line 8"/>
            <p:cNvSpPr>
              <a:spLocks noChangeShapeType="1"/>
            </p:cNvSpPr>
            <p:nvPr/>
          </p:nvSpPr>
          <p:spPr bwMode="auto">
            <a:xfrm>
              <a:off x="1932" y="1431"/>
              <a:ext cx="14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9"/>
            <p:cNvSpPr>
              <a:spLocks noChangeShapeType="1"/>
            </p:cNvSpPr>
            <p:nvPr/>
          </p:nvSpPr>
          <p:spPr bwMode="auto">
            <a:xfrm>
              <a:off x="2008" y="1380"/>
              <a:ext cx="0" cy="1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3221038" y="2398713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643188" y="18542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360738" y="2540000"/>
            <a:ext cx="385762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886200" y="1843088"/>
            <a:ext cx="1630363" cy="9842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886200" y="1843088"/>
            <a:ext cx="2133600" cy="89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Receiver: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every 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</a:t>
            </a:r>
            <a:r>
              <a:rPr lang="en-US" sz="1600">
                <a:solidFill>
                  <a:srgbClr val="000000"/>
                </a:solidFill>
              </a:rPr>
              <a:t> S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3398838" y="2300288"/>
            <a:ext cx="485775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481388" y="1854200"/>
            <a:ext cx="3270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278563" y="1828800"/>
            <a:ext cx="1828800" cy="12017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324600" y="1887538"/>
            <a:ext cx="2133600" cy="116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Demapper: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Compute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from set of 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and p(X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516563" y="2300288"/>
            <a:ext cx="762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457200" y="2300288"/>
            <a:ext cx="533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494338" y="1949450"/>
            <a:ext cx="7747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f(Y|X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8201025" y="1949450"/>
            <a:ext cx="4016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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8107363" y="2300288"/>
            <a:ext cx="503237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00063" y="1887538"/>
            <a:ext cx="3302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242888" y="2436813"/>
            <a:ext cx="7477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from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8061325" y="2286000"/>
            <a:ext cx="93186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to decoder</a:t>
            </a:r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7162800" y="2976563"/>
            <a:ext cx="1588" cy="5826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7167563" y="3124200"/>
            <a:ext cx="163195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p(X</a:t>
            </a:r>
            <a:r>
              <a:rPr lang="en-US" sz="1600" baseline="-25000">
                <a:solidFill>
                  <a:srgbClr val="000000"/>
                </a:solidFill>
              </a:rPr>
              <a:t>k</a:t>
            </a:r>
            <a:r>
              <a:rPr lang="en-US" sz="1600">
                <a:solidFill>
                  <a:srgbClr val="000000"/>
                </a:solidFill>
              </a:rPr>
              <a:t>) </a:t>
            </a:r>
            <a:r>
              <a:rPr lang="en-US" sz="1400">
                <a:solidFill>
                  <a:srgbClr val="000000"/>
                </a:solidFill>
              </a:rPr>
              <a:t>from decoder</a:t>
            </a:r>
          </a:p>
        </p:txBody>
      </p:sp>
      <p:graphicFrame>
        <p:nvGraphicFramePr>
          <p:cNvPr id="19458" name="Object 29"/>
          <p:cNvGraphicFramePr>
            <a:graphicFrameLocks noChangeAspect="1"/>
          </p:cNvGraphicFramePr>
          <p:nvPr/>
        </p:nvGraphicFramePr>
        <p:xfrm>
          <a:off x="2276475" y="5037138"/>
          <a:ext cx="3762375" cy="1163637"/>
        </p:xfrm>
        <a:graphic>
          <a:graphicData uri="http://schemas.openxmlformats.org/presentationml/2006/ole">
            <p:oleObj spid="_x0000_s19458" name="Equation" r:id="rId4" imgW="1981080" imgH="812520" progId="Equation.3">
              <p:embed/>
            </p:oleObj>
          </a:graphicData>
        </a:graphic>
      </p:graphicFrame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BE3E2-531C-4335-BD90-27B3EB44393E}" type="slidenum">
              <a:rPr lang="en-US"/>
              <a:pPr>
                <a:defRPr/>
              </a:pPr>
              <a:t>72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Capacity Simulations in CML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sim_param(record).sim_type = ‘capacity’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Exact same parameters as for uncoded simulations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SNR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SNR_type = ‘Es/No in dB’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framesize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modulation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mod_order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channel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bicm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demod_type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max_trials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EF74-A823-44B4-922A-3DDF1D60D299}" type="slidenum">
              <a:rPr lang="en-US"/>
              <a:pPr>
                <a:defRPr/>
              </a:pPr>
              <a:t>73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Exercises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Determine the capacity for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BPSK in AWGN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64QAM with gray labeling in AWGN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64QAM with gray labeling in Rayleigh fading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Setup BICM-ID for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16-QAM with SP mapping in AWGN and (7,5) CC.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57F6F-D215-4021-B09F-A9CA2AEFB332}" type="slidenum">
              <a:rPr lang="en-US"/>
              <a:pPr>
                <a:defRPr/>
              </a:pPr>
              <a:t>74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229600" cy="8931275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1. CML overview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What is it? How to set it up and get started?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2. Uncoded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uncoded BPSK and QAM in AWGN and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3. Coded Modulation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a turbo code from UMTS 25.212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*Specify a custom eIRA LDPC parity check matrix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4. Ergodic (Shannon) capacity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modulation constrained capacity of BPSK and QAM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5. EXIT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Determine the EXIT characteristic for BPSK in AWGN for a particular LDPC degree distribution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18D1-25DF-4624-A2B3-5AB04B843C80}" type="slidenum">
              <a:rPr lang="en-US"/>
              <a:pPr>
                <a:defRPr/>
              </a:pPr>
              <a:t>75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Analysis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EXIT analysis may be applied to design LDPC code degree distributions which optimize decoding performance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</p:txBody>
      </p:sp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7763" y="2595563"/>
            <a:ext cx="7305675" cy="284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0EC5E-9DF6-40A6-9851-AF6CE1938F0E}" type="slidenum">
              <a:rPr lang="en-US"/>
              <a:pPr>
                <a:defRPr/>
              </a:pPr>
              <a:t>76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Analysis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736600" lvl="1" indent="-231775" eaLnBrk="1" hangingPunct="1">
              <a:buClrTx/>
              <a:buFontTx/>
              <a:buNone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endParaRPr lang="en-US" smtClean="0"/>
          </a:p>
          <a:p>
            <a:pPr marL="736600" lvl="1" indent="-231775" eaLnBrk="1" hangingPunct="1">
              <a:buFont typeface="Arial" pitchFamily="34" charset="0"/>
              <a:buChar char="–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mtClean="0"/>
              <a:t>Design goal: match mutual information transfer characteristics of LDPC decoders through selection of variable node degrees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z="1800" smtClean="0"/>
              <a:t>VND  - variable node decoder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z="1800" smtClean="0"/>
              <a:t>CND  - check node decoder</a:t>
            </a:r>
            <a:br>
              <a:rPr lang="en-US" sz="1800" smtClean="0"/>
            </a:br>
            <a:endParaRPr lang="en-US" sz="1800" smtClean="0"/>
          </a:p>
          <a:p>
            <a:pPr marL="736600" lvl="1" indent="-231775" eaLnBrk="1" hangingPunct="1">
              <a:buFont typeface="Arial" pitchFamily="34" charset="0"/>
              <a:buChar char="–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mtClean="0"/>
              <a:t>VND decoder captures characteristic of detector and variable node decoder</a:t>
            </a:r>
            <a:br>
              <a:rPr lang="en-US" smtClean="0"/>
            </a:br>
            <a:endParaRPr lang="en-US" smtClean="0"/>
          </a:p>
          <a:p>
            <a:pPr marL="736600" lvl="1" indent="-231775" eaLnBrk="1" hangingPunct="1">
              <a:buFont typeface="Arial" pitchFamily="34" charset="0"/>
              <a:buChar char="–"/>
              <a:tabLst>
                <a:tab pos="736600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593263" algn="l"/>
              </a:tabLst>
            </a:pPr>
            <a:r>
              <a:rPr lang="en-US" smtClean="0"/>
              <a:t>CND curve depends only on channel code parameters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33F32-DDDB-4CA5-89FF-1049B3F1819A}" type="slidenum">
              <a:rPr lang="en-US"/>
              <a:pPr>
                <a:defRPr/>
              </a:pPr>
              <a:t>77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Analysis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First step of generating VND transfer characteristic is to compute the mutual information at the input and output of the detector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where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          mutual information of a-prior LLRs at detector input</a:t>
            </a:r>
            <a:br>
              <a:rPr lang="en-US" smtClean="0"/>
            </a:b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Any detector supported by CML may be analyzed.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989013" y="3211513"/>
          <a:ext cx="584200" cy="427037"/>
        </p:xfrm>
        <a:graphic>
          <a:graphicData uri="http://schemas.openxmlformats.org/presentationml/2006/ole">
            <p:oleObj spid="_x0000_s20482" r:id="rId4" imgW="245880" imgH="201600" progId="Equation.3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60650" y="2228850"/>
          <a:ext cx="3135313" cy="479425"/>
        </p:xfrm>
        <a:graphic>
          <a:graphicData uri="http://schemas.openxmlformats.org/presentationml/2006/ole">
            <p:oleObj spid="_x0000_s20483" name="Equation" r:id="rId5" imgW="1193760" imgH="228600" progId="Equation.3">
              <p:embed/>
            </p:oleObj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25A49-BA66-4BD2-8DDC-9FAE5148E14A}" type="slidenum">
              <a:rPr lang="en-US"/>
              <a:pPr>
                <a:defRPr/>
              </a:pPr>
              <a:t>78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Analysis</a:t>
            </a:r>
          </a:p>
        </p:txBody>
      </p:sp>
      <p:sp>
        <p:nvSpPr>
          <p:cNvPr id="21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8163" cy="619125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The extrinsic information at the output of the combined variable node decoder/detector is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where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        variable node degree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        function computing the mutual information                          [1]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and                     is an AWGN channel where X is drawn from a BPSK constellation, and             is the LLR of the channel output. 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z="1200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z="1200" dirty="0" smtClean="0"/>
              <a:t>[1] S. ten Brink, G. Kramer, and A. </a:t>
            </a:r>
            <a:r>
              <a:rPr lang="en-US" sz="1200" dirty="0" err="1" smtClean="0"/>
              <a:t>Ashikhmin</a:t>
            </a:r>
            <a:r>
              <a:rPr lang="en-US" sz="1200" dirty="0" smtClean="0"/>
              <a:t>, “Design of low-density parity-check codes for modulation and detection,” IEEE Trans. </a:t>
            </a:r>
            <a:r>
              <a:rPr lang="en-US" sz="1200" dirty="0" err="1" smtClean="0"/>
              <a:t>Commun</a:t>
            </a:r>
            <a:r>
              <a:rPr lang="en-US" sz="1200" dirty="0" smtClean="0"/>
              <a:t>., vol. 52, pp. 670–678, Apr. 2004.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z="1200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   </a:t>
            </a:r>
            <a:br>
              <a:rPr lang="en-US" dirty="0" smtClean="0"/>
            </a:b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68375" y="3551238"/>
          <a:ext cx="339725" cy="363537"/>
        </p:xfrm>
        <a:graphic>
          <a:graphicData uri="http://schemas.openxmlformats.org/presentationml/2006/ole">
            <p:oleObj spid="_x0000_s21506" name="Equation" r:id="rId4" imgW="190440" imgH="2286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238250" y="2162175"/>
          <a:ext cx="4052888" cy="414338"/>
        </p:xfrm>
        <a:graphic>
          <a:graphicData uri="http://schemas.openxmlformats.org/presentationml/2006/ole">
            <p:oleObj spid="_x0000_s21507" name="Equation" r:id="rId5" imgW="1676160" imgH="2286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/>
          </p:cNvGraphicFramePr>
          <p:nvPr/>
        </p:nvGraphicFramePr>
        <p:xfrm>
          <a:off x="685800" y="2581275"/>
          <a:ext cx="8067675" cy="657225"/>
        </p:xfrm>
        <a:graphic>
          <a:graphicData uri="http://schemas.openxmlformats.org/presentationml/2006/ole">
            <p:oleObj spid="_x0000_s21508" name="Equation" r:id="rId6" imgW="3225600" imgH="4572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39800" y="3963988"/>
          <a:ext cx="458788" cy="341312"/>
        </p:xfrm>
        <a:graphic>
          <a:graphicData uri="http://schemas.openxmlformats.org/presentationml/2006/ole">
            <p:oleObj spid="_x0000_s21509" name="Equation" r:id="rId7" imgW="241200" imgH="20304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389688" y="3994150"/>
          <a:ext cx="1616075" cy="317500"/>
        </p:xfrm>
        <a:graphic>
          <a:graphicData uri="http://schemas.openxmlformats.org/presentationml/2006/ole">
            <p:oleObj spid="_x0000_s21510" name="Equation" r:id="rId8" imgW="685800" imgH="21564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573213" y="4662488"/>
          <a:ext cx="1046162" cy="317500"/>
        </p:xfrm>
        <a:graphic>
          <a:graphicData uri="http://schemas.openxmlformats.org/presentationml/2006/ole">
            <p:oleObj spid="_x0000_s21511" name="Equation" r:id="rId9" imgW="749160" imgH="19044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002088" y="5013325"/>
          <a:ext cx="749300" cy="354013"/>
        </p:xfrm>
        <a:graphic>
          <a:graphicData uri="http://schemas.openxmlformats.org/presentationml/2006/ole">
            <p:oleObj spid="_x0000_s21512" name="Equation" r:id="rId10" imgW="355320" imgH="215640" progId="Equation.3">
              <p:embed/>
            </p:oleObj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F33AC-1657-4404-B617-DA6BF4C0AB6B}" type="slidenum">
              <a:rPr lang="en-US"/>
              <a:pPr>
                <a:defRPr/>
              </a:pPr>
              <a:t>79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Simulation Data is Valuable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saves simulation state frequently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parameter called “save_rate” can be tuned to desired value.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can be stopped at any time.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Intentionally: Hit CTRL-C within matlab.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Unintentionally: Power failure, reboot, etc.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automatically resumes simulation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If a simulation is run again, it will pickup where it left off.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Can reset simulation by setting “reset=1”.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SNR points can be added or deleted prior to restarting.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Simulations can be made more confident by requesting additional trials prior to restarting.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The new results will be added to the old ones.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C899E-5FD2-402A-949A-86D1B7B157F1}" type="slidenum">
              <a:rPr lang="en-US"/>
              <a:pPr>
                <a:defRPr/>
              </a:pPr>
              <a:t>8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Analysis</a:t>
            </a:r>
          </a:p>
        </p:txBody>
      </p:sp>
      <p:sp>
        <p:nvSpPr>
          <p:cNvPr id="225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Considering an LDPC decoder having multiple variable node degrees (irregular)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where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   number of distinct variable node degrees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   fraction of edges incident on variable nodes of degree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   i-th variable node degree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46113" y="3578225"/>
          <a:ext cx="301625" cy="296863"/>
        </p:xfrm>
        <a:graphic>
          <a:graphicData uri="http://schemas.openxmlformats.org/presentationml/2006/ole">
            <p:oleObj spid="_x0000_s22530" name="Equation" r:id="rId4" imgW="164880" imgH="17748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081088" y="2249488"/>
          <a:ext cx="7477125" cy="679450"/>
        </p:xfrm>
        <a:graphic>
          <a:graphicData uri="http://schemas.openxmlformats.org/presentationml/2006/ole">
            <p:oleObj spid="_x0000_s22531" name="Equation" r:id="rId5" imgW="3263760" imgH="2664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36588" y="3932238"/>
          <a:ext cx="296862" cy="363537"/>
        </p:xfrm>
        <a:graphic>
          <a:graphicData uri="http://schemas.openxmlformats.org/presentationml/2006/ole">
            <p:oleObj spid="_x0000_s22532" name="Equation" r:id="rId6" imgW="164880" imgH="22860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7343775" y="3990975"/>
          <a:ext cx="582613" cy="320675"/>
        </p:xfrm>
        <a:graphic>
          <a:graphicData uri="http://schemas.openxmlformats.org/presentationml/2006/ole">
            <p:oleObj spid="_x0000_s22533" r:id="rId7" imgW="291600" imgH="20160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50875" y="4300538"/>
          <a:ext cx="481013" cy="363537"/>
        </p:xfrm>
        <a:graphic>
          <a:graphicData uri="http://schemas.openxmlformats.org/presentationml/2006/ole">
            <p:oleObj spid="_x0000_s22534" name="Equation" r:id="rId8" imgW="241200" imgH="228600" progId="Equation.3">
              <p:embed/>
            </p:oleObj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EF2B1-2FEE-451B-B532-80F32D2A7334}" type="slidenum">
              <a:rPr lang="en-US"/>
              <a:pPr>
                <a:defRPr/>
              </a:pPr>
              <a:t>80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Analysis - LDPC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The extrinsic information at the output of the CND is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where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   check node degree (check regular)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dirty="0" smtClean="0"/>
              <a:t>Note that the CND transfer characteristic depends only on the code parameters.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22325" y="3279775"/>
          <a:ext cx="363538" cy="363538"/>
        </p:xfrm>
        <a:graphic>
          <a:graphicData uri="http://schemas.openxmlformats.org/presentationml/2006/ole">
            <p:oleObj spid="_x0000_s23554" name="Equation" r:id="rId4" imgW="203040" imgH="228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08050" y="2066925"/>
          <a:ext cx="7378700" cy="495300"/>
        </p:xfrm>
        <a:graphic>
          <a:graphicData uri="http://schemas.openxmlformats.org/presentationml/2006/ole">
            <p:oleObj spid="_x0000_s23555" name="Equation" r:id="rId5" imgW="2730240" imgH="26640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A713F-5130-42FC-8454-37A742D3724E}" type="slidenum">
              <a:rPr lang="en-US"/>
              <a:pPr>
                <a:defRPr/>
              </a:pPr>
              <a:t>81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Simulation Example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First step: Simulate </a:t>
            </a:r>
            <a:r>
              <a:rPr lang="en-US" smtClean="0">
                <a:solidFill>
                  <a:srgbClr val="FF0000"/>
                </a:solidFill>
              </a:rPr>
              <a:t>detector</a:t>
            </a:r>
            <a:r>
              <a:rPr lang="en-US" smtClean="0"/>
              <a:t> characteristic</a:t>
            </a:r>
            <a:br>
              <a:rPr lang="en-US" smtClean="0"/>
            </a:br>
            <a:r>
              <a:rPr lang="en-US" smtClean="0"/>
              <a:t>CML Scenario: ExitP2P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Record: 1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sim_param(record).sim_type = 'exit'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sim_param(record).exit_param.exit_phase = 'detector'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sim_param(record).exit_param.exit_type = 'ldpc'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sim_param(record).exit_param.requested_IA = 0 : 0.01 : 0.9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sim_param(record).channel = 'awgn'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sim_param(record).SNR = [ 0 : 0.5 : 10 ]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sim_param(record).modulation = 'psk'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sim_param(record).mod_order = 4</a:t>
            </a:r>
          </a:p>
          <a:p>
            <a:pPr marL="384175" lvl="1" indent="-193675" eaLnBrk="1" hangingPunct="1">
              <a:buClrTx/>
              <a:buSzPct val="45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  <a:p>
            <a:pPr marL="384175" lvl="1" indent="-1936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5EB93-61E6-4001-AF88-F632316643FA}" type="slidenum">
              <a:rPr lang="en-US"/>
              <a:pPr>
                <a:defRPr/>
              </a:pPr>
              <a:t>82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Simulation Example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Second step: Simulate </a:t>
            </a:r>
            <a:r>
              <a:rPr lang="en-US" smtClean="0">
                <a:solidFill>
                  <a:srgbClr val="FF0000"/>
                </a:solidFill>
              </a:rPr>
              <a:t>decoder</a:t>
            </a:r>
            <a:r>
              <a:rPr lang="en-US" smtClean="0"/>
              <a:t> characteristic</a:t>
            </a:r>
            <a:br>
              <a:rPr lang="en-US" smtClean="0"/>
            </a:br>
            <a:r>
              <a:rPr lang="en-US" smtClean="0"/>
              <a:t>CML Scenario: ExitP2P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Record: 2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sim_param(record).sim_type = 'exit'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sim_param(record).exit_param.exit_phase = 'decoder'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sim_param(record).exit_param.exit_type = 'ldpc'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sim_param(record).exit_param.requested_IA = 0 : 0.01 : 0.9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sim_param(record).channel = 'awgn'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sim_param(record).SNR = [ 0 : 0.5 : 10 ]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sim_param(record).modulation = 'psk'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sim_param(record).mod_order = 4</a:t>
            </a:r>
          </a:p>
          <a:p>
            <a:pPr marL="384175" lvl="1" indent="-193675" eaLnBrk="1" hangingPunct="1">
              <a:buClrTx/>
              <a:buSzPct val="45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  <a:p>
            <a:pPr marL="384175" lvl="1" indent="-1936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E8F50-95CE-4DCA-AC3B-DB7727EB652C}" type="slidenum">
              <a:rPr lang="en-US"/>
              <a:pPr>
                <a:defRPr/>
              </a:pPr>
              <a:t>83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Simulation Example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Second step: Simulate </a:t>
            </a:r>
            <a:r>
              <a:rPr lang="en-US" smtClean="0">
                <a:solidFill>
                  <a:srgbClr val="FF0000"/>
                </a:solidFill>
              </a:rPr>
              <a:t>decoder</a:t>
            </a:r>
            <a:r>
              <a:rPr lang="en-US" smtClean="0"/>
              <a:t> characteristic</a:t>
            </a:r>
            <a:br>
              <a:rPr lang="en-US" smtClean="0"/>
            </a:br>
            <a:r>
              <a:rPr lang="en-US" smtClean="0"/>
              <a:t>CML Scenario: ExitP2P</a:t>
            </a:r>
          </a:p>
          <a:p>
            <a:pPr marL="288925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Record: 2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sim_param(record).exit_param.rate = 0.6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sim_param(record).exit_param.dv = [ 2    4   19 ]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sim_param(record).exit_param.dv_dist = [ 0.4   0.52  0.08 ]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sim_param(record).exit_param.dc = 11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sim_param(record).exit_param.det_scenario = 'ExitP2P'</a:t>
            </a:r>
          </a:p>
          <a:p>
            <a:pPr marL="384175" lvl="1" indent="-193675" eaLnBrk="1" hangingPunct="1">
              <a:buSzPct val="45000"/>
              <a:buFont typeface="Wingdings" pitchFamily="2" charset="2"/>
              <a:buChar char="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sim_param(record).exit_param.det_record = 1</a:t>
            </a:r>
          </a:p>
          <a:p>
            <a:pPr marL="384175" lvl="1" indent="-193675" eaLnBrk="1" hangingPunct="1">
              <a:buClrTx/>
              <a:buSzPct val="45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  <a:p>
            <a:pPr marL="384175" lvl="1" indent="-1936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6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7D80F-F208-49D5-9998-13F1A091A836}" type="slidenum">
              <a:rPr lang="en-US"/>
              <a:pPr>
                <a:defRPr/>
              </a:pPr>
              <a:t>84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Simulation Example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929188"/>
          </a:xfrm>
        </p:spPr>
        <p:txBody>
          <a:bodyPr/>
          <a:lstStyle/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b="1" smtClean="0"/>
              <a:t>User Simulation Steps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Start MATLAB and initialize CML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CmlStartup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Execute detector simulation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CmlSimulate('ExitP2P', 1)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Execute decoder simulation</a:t>
            </a:r>
          </a:p>
          <a:p>
            <a:pPr marL="311150" indent="-288925" eaLnBrk="1" hangingPunct="1">
              <a:lnSpc>
                <a:spcPct val="90000"/>
              </a:lnSpc>
              <a:buClrTx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CmlSimulate('ExitP2P', 2)</a:t>
            </a:r>
          </a:p>
          <a:p>
            <a:pPr marL="311150" indent="-288925" eaLnBrk="1" hangingPunct="1">
              <a:lnSpc>
                <a:spcPct val="90000"/>
              </a:lnSpc>
              <a:buClrTx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endParaRPr lang="en-US" smtClean="0"/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Plot results</a:t>
            </a:r>
          </a:p>
          <a:p>
            <a:pPr marL="311150" indent="-288925" eaLnBrk="1" hangingPunct="1">
              <a:lnSpc>
                <a:spcPct val="90000"/>
              </a:lnSpc>
              <a:buClrTx/>
              <a:buSzPct val="80000"/>
              <a:buFontTx/>
              <a:buNone/>
              <a:tabLst>
                <a:tab pos="311150" algn="l"/>
                <a:tab pos="423863" algn="l"/>
                <a:tab pos="881063" algn="l"/>
                <a:tab pos="1338263" algn="l"/>
                <a:tab pos="1795463" algn="l"/>
                <a:tab pos="2252663" algn="l"/>
                <a:tab pos="2709863" algn="l"/>
                <a:tab pos="3167063" algn="l"/>
                <a:tab pos="3624263" algn="l"/>
                <a:tab pos="4081463" algn="l"/>
                <a:tab pos="4538663" algn="l"/>
                <a:tab pos="4995863" algn="l"/>
                <a:tab pos="5453063" algn="l"/>
                <a:tab pos="5910263" algn="l"/>
                <a:tab pos="6367463" algn="l"/>
                <a:tab pos="6824663" algn="l"/>
                <a:tab pos="7281863" algn="l"/>
                <a:tab pos="7739063" algn="l"/>
                <a:tab pos="8196263" algn="l"/>
                <a:tab pos="8653463" algn="l"/>
                <a:tab pos="9110663" algn="l"/>
              </a:tabLst>
            </a:pPr>
            <a:r>
              <a:rPr lang="en-US" smtClean="0"/>
              <a:t>&gt;&gt; CmlPlot('ExitP2P', 2,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/>
              <a:t>)   </a:t>
            </a:r>
            <a:r>
              <a:rPr lang="en-US" smtClean="0">
                <a:solidFill>
                  <a:srgbClr val="FF0000"/>
                </a:solidFill>
              </a:rPr>
              <a:t>% Red argument: SNR to plot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475CE-CA70-438C-9A43-0DABA6F32274}" type="slidenum">
              <a:rPr lang="en-US"/>
              <a:pPr>
                <a:defRPr/>
              </a:pPr>
              <a:t>85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**EXIT </a:t>
            </a:r>
            <a:r>
              <a:rPr lang="en-US" dirty="0" smtClean="0"/>
              <a:t>Simulation Example</a:t>
            </a:r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1500188"/>
            <a:ext cx="5943600" cy="466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45234-499D-4D75-80EE-57773D9D7CA8}" type="slidenum">
              <a:rPr lang="en-US"/>
              <a:pPr>
                <a:defRPr/>
              </a:pPr>
              <a:t>86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Simulate error rate of digital network coding for non-channel-coded 4-FSK in Rayleigh fading</a:t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F585E-59EF-469E-9186-08DD6188FE1A}" type="slidenum">
              <a:rPr lang="en-US"/>
              <a:pPr>
                <a:defRPr/>
              </a:pPr>
              <a:t>87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6688"/>
            <a:ext cx="77724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Ergodicity</a:t>
            </a:r>
            <a:br>
              <a:rPr lang="en-US" sz="3600" smtClean="0"/>
            </a:br>
            <a:r>
              <a:rPr lang="en-US" sz="3600" smtClean="0"/>
              <a:t>vs. Block Fading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382000" cy="502920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Up until now, we have assumed that the channel is </a:t>
            </a:r>
            <a:r>
              <a:rPr lang="en-US" sz="2000" b="1" i="1" smtClean="0">
                <a:solidFill>
                  <a:srgbClr val="0000FF"/>
                </a:solidFill>
              </a:rPr>
              <a:t>ergodic</a:t>
            </a:r>
            <a:r>
              <a:rPr lang="en-US" sz="2000" smtClean="0"/>
              <a:t>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The observation window is large enough that the time-average converges to the statistical average.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Often, the system might be </a:t>
            </a:r>
            <a:r>
              <a:rPr lang="en-US" sz="2000" b="1" i="1" smtClean="0">
                <a:solidFill>
                  <a:srgbClr val="0000FF"/>
                </a:solidFill>
              </a:rPr>
              <a:t>nonergodic</a:t>
            </a:r>
            <a:r>
              <a:rPr lang="en-US" sz="2000" i="1" smtClean="0"/>
              <a:t>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Example: </a:t>
            </a:r>
            <a:r>
              <a:rPr lang="en-US" sz="2000" b="1" i="1" smtClean="0">
                <a:solidFill>
                  <a:srgbClr val="0000FF"/>
                </a:solidFill>
              </a:rPr>
              <a:t>Block fading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2000" b="1" i="1" smtClean="0">
              <a:solidFill>
                <a:srgbClr val="0000FF"/>
              </a:solidFill>
            </a:endParaRP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19812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30480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4" name="Rectangle 5"/>
          <p:cNvSpPr>
            <a:spLocks noChangeArrowheads="1"/>
          </p:cNvSpPr>
          <p:nvPr/>
        </p:nvSpPr>
        <p:spPr bwMode="auto">
          <a:xfrm>
            <a:off x="41148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5" name="Rectangle 6"/>
          <p:cNvSpPr>
            <a:spLocks noChangeArrowheads="1"/>
          </p:cNvSpPr>
          <p:nvPr/>
        </p:nvSpPr>
        <p:spPr bwMode="auto">
          <a:xfrm>
            <a:off x="51816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6" name="Rectangle 7"/>
          <p:cNvSpPr>
            <a:spLocks noChangeArrowheads="1"/>
          </p:cNvSpPr>
          <p:nvPr/>
        </p:nvSpPr>
        <p:spPr bwMode="auto">
          <a:xfrm>
            <a:off x="62484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>
            <a:off x="2270125" y="3287713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b=1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>
            <a:off x="33480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b=2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>
            <a:off x="44148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b=3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>
            <a:off x="5481638" y="3292475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b=4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9341" name="Text Box 12"/>
          <p:cNvSpPr txBox="1">
            <a:spLocks noChangeArrowheads="1"/>
          </p:cNvSpPr>
          <p:nvPr/>
        </p:nvSpPr>
        <p:spPr bwMode="auto">
          <a:xfrm>
            <a:off x="65484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b=5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9342" name="AutoShape 13"/>
          <p:cNvSpPr>
            <a:spLocks/>
          </p:cNvSpPr>
          <p:nvPr/>
        </p:nvSpPr>
        <p:spPr bwMode="auto">
          <a:xfrm rot="16200000" flipV="1">
            <a:off x="4491037" y="1547813"/>
            <a:ext cx="422275" cy="5334000"/>
          </a:xfrm>
          <a:prstGeom prst="leftBrace">
            <a:avLst>
              <a:gd name="adj1" fmla="val 10526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43" name="Text Box 14"/>
          <p:cNvSpPr txBox="1">
            <a:spLocks noChangeArrowheads="1"/>
          </p:cNvSpPr>
          <p:nvPr/>
        </p:nvSpPr>
        <p:spPr bwMode="auto">
          <a:xfrm>
            <a:off x="2179638" y="4481513"/>
            <a:ext cx="4335462" cy="1100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codeword is broken into B equal length blocks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SNR changes randomly from block-to-block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channel is conditionally Gaussian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instantaneous Es/No for block b is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600" baseline="-25000">
                <a:solidFill>
                  <a:srgbClr val="000000"/>
                </a:solidFill>
              </a:rPr>
              <a:t>b</a:t>
            </a:r>
            <a:r>
              <a:rPr lang="en-US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ED232-B9AD-4F92-94D9-0502C10B04EE}" type="slidenum">
              <a:rPr lang="en-US" smtClean="0"/>
              <a:pPr>
                <a:defRPr/>
              </a:pPr>
              <a:t>88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Accumulating Mutual Information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382000" cy="5029200"/>
          </a:xfrm>
        </p:spPr>
        <p:txBody>
          <a:bodyPr/>
          <a:lstStyle/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The SNR </a:t>
            </a:r>
            <a:r>
              <a:rPr lang="en-US" sz="2000" smtClean="0">
                <a:latin typeface="Symbol" pitchFamily="18" charset="2"/>
              </a:rPr>
              <a:t></a:t>
            </a:r>
            <a:r>
              <a:rPr lang="en-US" sz="2000" baseline="-25000" smtClean="0"/>
              <a:t>b</a:t>
            </a:r>
            <a:r>
              <a:rPr lang="en-US" sz="2000" smtClean="0"/>
              <a:t> of block b is a random.</a:t>
            </a:r>
          </a:p>
          <a:p>
            <a:pPr marL="288925" indent="-288925" eaLnBrk="1" hangingPunct="1"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2000" smtClean="0"/>
              <a:t>Therefore, the mutual information I</a:t>
            </a:r>
            <a:r>
              <a:rPr lang="en-US" sz="2000" baseline="-25000" smtClean="0"/>
              <a:t>b</a:t>
            </a:r>
            <a:r>
              <a:rPr lang="en-US" sz="2000" smtClean="0"/>
              <a:t> for the block is also random.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With a complex Gaussian input, I</a:t>
            </a:r>
            <a:r>
              <a:rPr lang="en-US" sz="1800" baseline="-25000" smtClean="0"/>
              <a:t>b</a:t>
            </a:r>
            <a:r>
              <a:rPr lang="en-US" sz="1800" smtClean="0"/>
              <a:t>= log(1+</a:t>
            </a:r>
            <a:r>
              <a:rPr lang="en-US" sz="1800" smtClean="0">
                <a:latin typeface="Symbol" pitchFamily="18" charset="2"/>
              </a:rPr>
              <a:t></a:t>
            </a:r>
            <a:r>
              <a:rPr lang="en-US" sz="1800" baseline="-25000" smtClean="0"/>
              <a:t>b</a:t>
            </a:r>
            <a:r>
              <a:rPr lang="en-US" sz="1800" smtClean="0"/>
              <a:t>)</a:t>
            </a:r>
          </a:p>
          <a:p>
            <a:pPr marL="688975" lvl="1" indent="-231775" eaLnBrk="1" hangingPunct="1">
              <a:spcBef>
                <a:spcPts val="450"/>
              </a:spcBef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Otherwise the modulation constrained capacity can be used for I</a:t>
            </a:r>
            <a:r>
              <a:rPr lang="en-US" sz="1800" baseline="-25000" smtClean="0"/>
              <a:t>b</a:t>
            </a:r>
          </a:p>
          <a:p>
            <a:pPr marL="288925" indent="-288925" eaLnBrk="1" hangingPunct="1">
              <a:spcBef>
                <a:spcPts val="500"/>
              </a:spcBef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baseline="-25000" smtClean="0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9812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30480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41148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51816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6" name="Rectangle 7"/>
          <p:cNvSpPr>
            <a:spLocks noChangeArrowheads="1"/>
          </p:cNvSpPr>
          <p:nvPr/>
        </p:nvSpPr>
        <p:spPr bwMode="auto">
          <a:xfrm>
            <a:off x="6248400" y="3352800"/>
            <a:ext cx="106680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1933575" y="3287713"/>
            <a:ext cx="1144588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b=1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 = log(1+</a:t>
            </a: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33480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b=2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44148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b=3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5481638" y="3292475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b=4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6548438" y="3276600"/>
            <a:ext cx="460375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b=5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4592" name="AutoShape 13"/>
          <p:cNvSpPr>
            <a:spLocks/>
          </p:cNvSpPr>
          <p:nvPr/>
        </p:nvSpPr>
        <p:spPr bwMode="auto">
          <a:xfrm rot="16200000" flipV="1">
            <a:off x="4491037" y="1547813"/>
            <a:ext cx="422275" cy="5334000"/>
          </a:xfrm>
          <a:prstGeom prst="leftBrace">
            <a:avLst>
              <a:gd name="adj1" fmla="val 10526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4593" name="Text Box 14"/>
          <p:cNvSpPr txBox="1">
            <a:spLocks noChangeArrowheads="1"/>
          </p:cNvSpPr>
          <p:nvPr/>
        </p:nvSpPr>
        <p:spPr bwMode="auto">
          <a:xfrm>
            <a:off x="2178050" y="4476750"/>
            <a:ext cx="5670550" cy="158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mutual information of each block is 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1600" baseline="-25000">
                <a:solidFill>
                  <a:srgbClr val="000000"/>
                </a:solidFill>
                <a:latin typeface="Arial" pitchFamily="34" charset="0"/>
              </a:rPr>
              <a:t>b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= log(1+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</a:rPr>
              <a:t></a:t>
            </a:r>
            <a:r>
              <a:rPr lang="en-US" sz="1600" baseline="-25000">
                <a:solidFill>
                  <a:srgbClr val="000000"/>
                </a:solidFill>
                <a:latin typeface="Arial" pitchFamily="34" charset="0"/>
              </a:rPr>
              <a:t>b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Blocks are conditionally Gaussian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The entire codeword’s mutual info is the sum of the blocks’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				                                           (Code combining)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000000"/>
              </a:solidFill>
            </a:endParaRPr>
          </a:p>
        </p:txBody>
      </p:sp>
      <p:graphicFrame>
        <p:nvGraphicFramePr>
          <p:cNvPr id="24578" name="Object 15"/>
          <p:cNvGraphicFramePr>
            <a:graphicFrameLocks noChangeAspect="1"/>
          </p:cNvGraphicFramePr>
          <p:nvPr/>
        </p:nvGraphicFramePr>
        <p:xfrm>
          <a:off x="3840163" y="5416550"/>
          <a:ext cx="1106487" cy="730250"/>
        </p:xfrm>
        <a:graphic>
          <a:graphicData uri="http://schemas.openxmlformats.org/presentationml/2006/ole">
            <p:oleObj spid="_x0000_s24578" name="Equation" r:id="rId4" imgW="723600" imgH="431640" progId="Equation.3">
              <p:embed/>
            </p:oleObj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8E1-99CE-4A66-B006-2417CE07CF6A}" type="slidenum">
              <a:rPr lang="en-US" smtClean="0"/>
              <a:pPr>
                <a:defRPr/>
              </a:pPr>
              <a:t>89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Compiled Mode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 flag called “compiled_mode” can be used to run CML independently of matlab.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CML must first be compiled using the matlab compiler.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Advantages: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Can run on machines without matlab.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Can run on a grid computer.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E0219-D375-49B6-8C93-EFE22CD7D7E3}" type="slidenum">
              <a:rPr lang="en-US"/>
              <a:pPr>
                <a:defRPr/>
              </a:pPr>
              <a:t>9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Information Outage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An </a:t>
            </a:r>
            <a:r>
              <a:rPr lang="en-US" b="1" i="1" smtClean="0">
                <a:solidFill>
                  <a:srgbClr val="0000FF"/>
                </a:solidFill>
              </a:rPr>
              <a:t>information outage</a:t>
            </a:r>
            <a:r>
              <a:rPr lang="en-US" smtClean="0"/>
              <a:t> occurs after B blocks if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where R</a:t>
            </a:r>
            <a:r>
              <a:rPr lang="en-US" smtClean="0">
                <a:cs typeface="Arial" pitchFamily="34" charset="0"/>
              </a:rPr>
              <a:t>≤log</a:t>
            </a:r>
            <a:r>
              <a:rPr lang="en-US" baseline="-25000" smtClean="0">
                <a:cs typeface="Arial" pitchFamily="34" charset="0"/>
              </a:rPr>
              <a:t>2</a:t>
            </a:r>
            <a:r>
              <a:rPr lang="en-US" smtClean="0">
                <a:cs typeface="Arial" pitchFamily="34" charset="0"/>
              </a:rPr>
              <a:t>M is the rate of the coded modulation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cs typeface="Arial" pitchFamily="34" charset="0"/>
              </a:rPr>
              <a:t>An outage implies that no code can be reliable for the particular channel instantiation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cs typeface="Arial" pitchFamily="34" charset="0"/>
              </a:rPr>
              <a:t>The information outage probability is</a:t>
            </a:r>
          </a:p>
          <a:p>
            <a:pPr marL="288925" indent="-288925" eaLnBrk="1" hangingPunct="1">
              <a:buClrTx/>
              <a:buSzPct val="80000"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>
              <a:cs typeface="Arial" pitchFamily="34" charset="0"/>
            </a:endParaRP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cs typeface="Arial" pitchFamily="34" charset="0"/>
              </a:rPr>
              <a:t>This is a practical bound on FER for the actual system.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798888" y="1900238"/>
          <a:ext cx="773112" cy="385762"/>
        </p:xfrm>
        <a:graphic>
          <a:graphicData uri="http://schemas.openxmlformats.org/presentationml/2006/ole">
            <p:oleObj spid="_x0000_s25602" r:id="rId4" imgW="459000" imgH="224280" progId="Equation.3">
              <p:embed/>
            </p:oleObj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3657600" y="3962400"/>
          <a:ext cx="1524000" cy="401638"/>
        </p:xfrm>
        <a:graphic>
          <a:graphicData uri="http://schemas.openxmlformats.org/presentationml/2006/ole">
            <p:oleObj spid="_x0000_s25603" r:id="rId5" imgW="950400" imgH="24696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B2CA5-6508-4E7A-9543-10C33611CC2F}" type="slidenum">
              <a:rPr lang="en-US"/>
              <a:pPr>
                <a:defRPr/>
              </a:pPr>
              <a:t>90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ChangeArrowheads="1"/>
          </p:cNvSpPr>
          <p:nvPr/>
        </p:nvSpPr>
        <p:spPr bwMode="auto">
          <a:xfrm>
            <a:off x="1181100" y="522288"/>
            <a:ext cx="7100888" cy="5580062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355" name="Line 2"/>
          <p:cNvSpPr>
            <a:spLocks noChangeShapeType="1"/>
          </p:cNvSpPr>
          <p:nvPr/>
        </p:nvSpPr>
        <p:spPr bwMode="auto">
          <a:xfrm>
            <a:off x="1181100" y="522288"/>
            <a:ext cx="71008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6" name="Freeform 3"/>
          <p:cNvSpPr>
            <a:spLocks noChangeArrowheads="1"/>
          </p:cNvSpPr>
          <p:nvPr/>
        </p:nvSpPr>
        <p:spPr bwMode="auto">
          <a:xfrm>
            <a:off x="1181100" y="522288"/>
            <a:ext cx="7100888" cy="5580062"/>
          </a:xfrm>
          <a:custGeom>
            <a:avLst/>
            <a:gdLst>
              <a:gd name="T0" fmla="*/ 0 w 379"/>
              <a:gd name="T1" fmla="*/ 2147483647 h 310"/>
              <a:gd name="T2" fmla="*/ 2147483647 w 379"/>
              <a:gd name="T3" fmla="*/ 2147483647 h 310"/>
              <a:gd name="T4" fmla="*/ 2147483647 w 379"/>
              <a:gd name="T5" fmla="*/ 0 h 310"/>
              <a:gd name="T6" fmla="*/ 0 60000 65536"/>
              <a:gd name="T7" fmla="*/ 0 60000 65536"/>
              <a:gd name="T8" fmla="*/ 0 60000 65536"/>
              <a:gd name="T9" fmla="*/ 0 w 379"/>
              <a:gd name="T10" fmla="*/ 0 h 310"/>
              <a:gd name="T11" fmla="*/ 379 w 379"/>
              <a:gd name="T12" fmla="*/ 310 h 3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9" h="310">
                <a:moveTo>
                  <a:pt x="0" y="310"/>
                </a:moveTo>
                <a:lnTo>
                  <a:pt x="379" y="310"/>
                </a:lnTo>
                <a:lnTo>
                  <a:pt x="379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357" name="Line 4"/>
          <p:cNvSpPr>
            <a:spLocks noChangeShapeType="1"/>
          </p:cNvSpPr>
          <p:nvPr/>
        </p:nvSpPr>
        <p:spPr bwMode="auto">
          <a:xfrm flipV="1">
            <a:off x="1181100" y="468313"/>
            <a:ext cx="1588" cy="56880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8" name="Line 5"/>
          <p:cNvSpPr>
            <a:spLocks noChangeShapeType="1"/>
          </p:cNvSpPr>
          <p:nvPr/>
        </p:nvSpPr>
        <p:spPr bwMode="auto">
          <a:xfrm flipV="1">
            <a:off x="1181100" y="468313"/>
            <a:ext cx="1588" cy="56880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9" name="Line 6"/>
          <p:cNvSpPr>
            <a:spLocks noChangeShapeType="1"/>
          </p:cNvSpPr>
          <p:nvPr/>
        </p:nvSpPr>
        <p:spPr bwMode="auto">
          <a:xfrm flipV="1">
            <a:off x="1181100" y="5975350"/>
            <a:ext cx="1588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0" name="Line 7"/>
          <p:cNvSpPr>
            <a:spLocks noChangeShapeType="1"/>
          </p:cNvSpPr>
          <p:nvPr/>
        </p:nvSpPr>
        <p:spPr bwMode="auto">
          <a:xfrm>
            <a:off x="1181100" y="522288"/>
            <a:ext cx="1588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1" name="Rectangle 8"/>
          <p:cNvSpPr>
            <a:spLocks noChangeArrowheads="1"/>
          </p:cNvSpPr>
          <p:nvPr/>
        </p:nvSpPr>
        <p:spPr bwMode="auto">
          <a:xfrm>
            <a:off x="1123950" y="6156325"/>
            <a:ext cx="127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0362" name="Line 9"/>
          <p:cNvSpPr>
            <a:spLocks noChangeShapeType="1"/>
          </p:cNvSpPr>
          <p:nvPr/>
        </p:nvSpPr>
        <p:spPr bwMode="auto">
          <a:xfrm flipV="1">
            <a:off x="2586038" y="5975350"/>
            <a:ext cx="1587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3" name="Line 10"/>
          <p:cNvSpPr>
            <a:spLocks noChangeShapeType="1"/>
          </p:cNvSpPr>
          <p:nvPr/>
        </p:nvSpPr>
        <p:spPr bwMode="auto">
          <a:xfrm>
            <a:off x="2586038" y="522288"/>
            <a:ext cx="1587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4" name="Rectangle 11"/>
          <p:cNvSpPr>
            <a:spLocks noChangeArrowheads="1"/>
          </p:cNvSpPr>
          <p:nvPr/>
        </p:nvSpPr>
        <p:spPr bwMode="auto">
          <a:xfrm>
            <a:off x="2454275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365" name="Line 12"/>
          <p:cNvSpPr>
            <a:spLocks noChangeShapeType="1"/>
          </p:cNvSpPr>
          <p:nvPr/>
        </p:nvSpPr>
        <p:spPr bwMode="auto">
          <a:xfrm flipV="1">
            <a:off x="4010025" y="5975350"/>
            <a:ext cx="1588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6" name="Line 13"/>
          <p:cNvSpPr>
            <a:spLocks noChangeShapeType="1"/>
          </p:cNvSpPr>
          <p:nvPr/>
        </p:nvSpPr>
        <p:spPr bwMode="auto">
          <a:xfrm>
            <a:off x="4010025" y="522288"/>
            <a:ext cx="1588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7" name="Rectangle 14"/>
          <p:cNvSpPr>
            <a:spLocks noChangeArrowheads="1"/>
          </p:cNvSpPr>
          <p:nvPr/>
        </p:nvSpPr>
        <p:spPr bwMode="auto">
          <a:xfrm>
            <a:off x="3878263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00368" name="Line 15"/>
          <p:cNvSpPr>
            <a:spLocks noChangeShapeType="1"/>
          </p:cNvSpPr>
          <p:nvPr/>
        </p:nvSpPr>
        <p:spPr bwMode="auto">
          <a:xfrm flipV="1">
            <a:off x="5434013" y="5975350"/>
            <a:ext cx="1587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9" name="Line 16"/>
          <p:cNvSpPr>
            <a:spLocks noChangeShapeType="1"/>
          </p:cNvSpPr>
          <p:nvPr/>
        </p:nvSpPr>
        <p:spPr bwMode="auto">
          <a:xfrm>
            <a:off x="5434013" y="522288"/>
            <a:ext cx="1587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0" name="Rectangle 17"/>
          <p:cNvSpPr>
            <a:spLocks noChangeArrowheads="1"/>
          </p:cNvSpPr>
          <p:nvPr/>
        </p:nvSpPr>
        <p:spPr bwMode="auto">
          <a:xfrm>
            <a:off x="5302250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00371" name="Line 18"/>
          <p:cNvSpPr>
            <a:spLocks noChangeShapeType="1"/>
          </p:cNvSpPr>
          <p:nvPr/>
        </p:nvSpPr>
        <p:spPr bwMode="auto">
          <a:xfrm flipV="1">
            <a:off x="6858000" y="5975350"/>
            <a:ext cx="1588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2" name="Line 19"/>
          <p:cNvSpPr>
            <a:spLocks noChangeShapeType="1"/>
          </p:cNvSpPr>
          <p:nvPr/>
        </p:nvSpPr>
        <p:spPr bwMode="auto">
          <a:xfrm>
            <a:off x="6858000" y="522288"/>
            <a:ext cx="1588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Rectangle 20"/>
          <p:cNvSpPr>
            <a:spLocks noChangeArrowheads="1"/>
          </p:cNvSpPr>
          <p:nvPr/>
        </p:nvSpPr>
        <p:spPr bwMode="auto">
          <a:xfrm>
            <a:off x="6726238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00374" name="Line 21"/>
          <p:cNvSpPr>
            <a:spLocks noChangeShapeType="1"/>
          </p:cNvSpPr>
          <p:nvPr/>
        </p:nvSpPr>
        <p:spPr bwMode="auto">
          <a:xfrm flipV="1">
            <a:off x="8281988" y="5975350"/>
            <a:ext cx="1587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Line 22"/>
          <p:cNvSpPr>
            <a:spLocks noChangeShapeType="1"/>
          </p:cNvSpPr>
          <p:nvPr/>
        </p:nvSpPr>
        <p:spPr bwMode="auto">
          <a:xfrm>
            <a:off x="8281988" y="522288"/>
            <a:ext cx="1587" cy="53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Rectangle 23"/>
          <p:cNvSpPr>
            <a:spLocks noChangeArrowheads="1"/>
          </p:cNvSpPr>
          <p:nvPr/>
        </p:nvSpPr>
        <p:spPr bwMode="auto">
          <a:xfrm>
            <a:off x="8150225" y="61563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50</a:t>
            </a:r>
          </a:p>
        </p:txBody>
      </p:sp>
      <p:sp>
        <p:nvSpPr>
          <p:cNvPr id="100377" name="Line 24"/>
          <p:cNvSpPr>
            <a:spLocks noChangeShapeType="1"/>
          </p:cNvSpPr>
          <p:nvPr/>
        </p:nvSpPr>
        <p:spPr bwMode="auto">
          <a:xfrm>
            <a:off x="1181100" y="610235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8" name="Line 25"/>
          <p:cNvSpPr>
            <a:spLocks noChangeShapeType="1"/>
          </p:cNvSpPr>
          <p:nvPr/>
        </p:nvSpPr>
        <p:spPr bwMode="auto">
          <a:xfrm flipH="1">
            <a:off x="8189913" y="610235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9" name="Line 26"/>
          <p:cNvSpPr>
            <a:spLocks noChangeShapeType="1"/>
          </p:cNvSpPr>
          <p:nvPr/>
        </p:nvSpPr>
        <p:spPr bwMode="auto">
          <a:xfrm>
            <a:off x="1181100" y="6102350"/>
            <a:ext cx="55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Line 27"/>
          <p:cNvSpPr>
            <a:spLocks noChangeShapeType="1"/>
          </p:cNvSpPr>
          <p:nvPr/>
        </p:nvSpPr>
        <p:spPr bwMode="auto">
          <a:xfrm flipH="1">
            <a:off x="8153400" y="6102350"/>
            <a:ext cx="182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Rectangle 28"/>
          <p:cNvSpPr>
            <a:spLocks noChangeArrowheads="1"/>
          </p:cNvSpPr>
          <p:nvPr/>
        </p:nvSpPr>
        <p:spPr bwMode="auto">
          <a:xfrm>
            <a:off x="693738" y="5957888"/>
            <a:ext cx="2540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382" name="Rectangle 29"/>
          <p:cNvSpPr>
            <a:spLocks noChangeArrowheads="1"/>
          </p:cNvSpPr>
          <p:nvPr/>
        </p:nvSpPr>
        <p:spPr bwMode="auto">
          <a:xfrm>
            <a:off x="955675" y="5867400"/>
            <a:ext cx="147638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-6</a:t>
            </a:r>
          </a:p>
        </p:txBody>
      </p:sp>
      <p:sp>
        <p:nvSpPr>
          <p:cNvPr id="100383" name="Line 30"/>
          <p:cNvSpPr>
            <a:spLocks noChangeShapeType="1"/>
          </p:cNvSpPr>
          <p:nvPr/>
        </p:nvSpPr>
        <p:spPr bwMode="auto">
          <a:xfrm>
            <a:off x="1181100" y="58134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4" name="Line 31"/>
          <p:cNvSpPr>
            <a:spLocks noChangeShapeType="1"/>
          </p:cNvSpPr>
          <p:nvPr/>
        </p:nvSpPr>
        <p:spPr bwMode="auto">
          <a:xfrm flipH="1">
            <a:off x="8189913" y="58134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Line 32"/>
          <p:cNvSpPr>
            <a:spLocks noChangeShapeType="1"/>
          </p:cNvSpPr>
          <p:nvPr/>
        </p:nvSpPr>
        <p:spPr bwMode="auto">
          <a:xfrm>
            <a:off x="1181100" y="565150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6" name="Line 33"/>
          <p:cNvSpPr>
            <a:spLocks noChangeShapeType="1"/>
          </p:cNvSpPr>
          <p:nvPr/>
        </p:nvSpPr>
        <p:spPr bwMode="auto">
          <a:xfrm flipH="1">
            <a:off x="8189913" y="565150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7" name="Line 34"/>
          <p:cNvSpPr>
            <a:spLocks noChangeShapeType="1"/>
          </p:cNvSpPr>
          <p:nvPr/>
        </p:nvSpPr>
        <p:spPr bwMode="auto">
          <a:xfrm>
            <a:off x="1181100" y="55260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8" name="Line 35"/>
          <p:cNvSpPr>
            <a:spLocks noChangeShapeType="1"/>
          </p:cNvSpPr>
          <p:nvPr/>
        </p:nvSpPr>
        <p:spPr bwMode="auto">
          <a:xfrm flipH="1">
            <a:off x="8189913" y="55260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9" name="Line 36"/>
          <p:cNvSpPr>
            <a:spLocks noChangeShapeType="1"/>
          </p:cNvSpPr>
          <p:nvPr/>
        </p:nvSpPr>
        <p:spPr bwMode="auto">
          <a:xfrm>
            <a:off x="1181100" y="543560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0" name="Line 37"/>
          <p:cNvSpPr>
            <a:spLocks noChangeShapeType="1"/>
          </p:cNvSpPr>
          <p:nvPr/>
        </p:nvSpPr>
        <p:spPr bwMode="auto">
          <a:xfrm flipH="1">
            <a:off x="8189913" y="543560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1" name="Line 38"/>
          <p:cNvSpPr>
            <a:spLocks noChangeShapeType="1"/>
          </p:cNvSpPr>
          <p:nvPr/>
        </p:nvSpPr>
        <p:spPr bwMode="auto">
          <a:xfrm>
            <a:off x="1181100" y="53641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2" name="Line 39"/>
          <p:cNvSpPr>
            <a:spLocks noChangeShapeType="1"/>
          </p:cNvSpPr>
          <p:nvPr/>
        </p:nvSpPr>
        <p:spPr bwMode="auto">
          <a:xfrm flipH="1">
            <a:off x="8189913" y="53641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3" name="Line 40"/>
          <p:cNvSpPr>
            <a:spLocks noChangeShapeType="1"/>
          </p:cNvSpPr>
          <p:nvPr/>
        </p:nvSpPr>
        <p:spPr bwMode="auto">
          <a:xfrm>
            <a:off x="1181100" y="53101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4" name="Line 41"/>
          <p:cNvSpPr>
            <a:spLocks noChangeShapeType="1"/>
          </p:cNvSpPr>
          <p:nvPr/>
        </p:nvSpPr>
        <p:spPr bwMode="auto">
          <a:xfrm flipH="1">
            <a:off x="8189913" y="53101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5" name="Line 42"/>
          <p:cNvSpPr>
            <a:spLocks noChangeShapeType="1"/>
          </p:cNvSpPr>
          <p:nvPr/>
        </p:nvSpPr>
        <p:spPr bwMode="auto">
          <a:xfrm>
            <a:off x="1181100" y="52562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6" name="Line 43"/>
          <p:cNvSpPr>
            <a:spLocks noChangeShapeType="1"/>
          </p:cNvSpPr>
          <p:nvPr/>
        </p:nvSpPr>
        <p:spPr bwMode="auto">
          <a:xfrm flipH="1">
            <a:off x="8189913" y="52562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7" name="Line 44"/>
          <p:cNvSpPr>
            <a:spLocks noChangeShapeType="1"/>
          </p:cNvSpPr>
          <p:nvPr/>
        </p:nvSpPr>
        <p:spPr bwMode="auto">
          <a:xfrm>
            <a:off x="1181100" y="52022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8" name="Line 45"/>
          <p:cNvSpPr>
            <a:spLocks noChangeShapeType="1"/>
          </p:cNvSpPr>
          <p:nvPr/>
        </p:nvSpPr>
        <p:spPr bwMode="auto">
          <a:xfrm flipH="1">
            <a:off x="8189913" y="52022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9" name="Line 46"/>
          <p:cNvSpPr>
            <a:spLocks noChangeShapeType="1"/>
          </p:cNvSpPr>
          <p:nvPr/>
        </p:nvSpPr>
        <p:spPr bwMode="auto">
          <a:xfrm>
            <a:off x="1181100" y="51657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0" name="Line 47"/>
          <p:cNvSpPr>
            <a:spLocks noChangeShapeType="1"/>
          </p:cNvSpPr>
          <p:nvPr/>
        </p:nvSpPr>
        <p:spPr bwMode="auto">
          <a:xfrm flipH="1">
            <a:off x="8189913" y="51657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1" name="Line 48"/>
          <p:cNvSpPr>
            <a:spLocks noChangeShapeType="1"/>
          </p:cNvSpPr>
          <p:nvPr/>
        </p:nvSpPr>
        <p:spPr bwMode="auto">
          <a:xfrm>
            <a:off x="1181100" y="5165725"/>
            <a:ext cx="55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2" name="Line 49"/>
          <p:cNvSpPr>
            <a:spLocks noChangeShapeType="1"/>
          </p:cNvSpPr>
          <p:nvPr/>
        </p:nvSpPr>
        <p:spPr bwMode="auto">
          <a:xfrm flipH="1">
            <a:off x="8153400" y="5165725"/>
            <a:ext cx="182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3" name="Rectangle 50"/>
          <p:cNvSpPr>
            <a:spLocks noChangeArrowheads="1"/>
          </p:cNvSpPr>
          <p:nvPr/>
        </p:nvSpPr>
        <p:spPr bwMode="auto">
          <a:xfrm>
            <a:off x="693738" y="5021263"/>
            <a:ext cx="2540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04" name="Rectangle 51"/>
          <p:cNvSpPr>
            <a:spLocks noChangeArrowheads="1"/>
          </p:cNvSpPr>
          <p:nvPr/>
        </p:nvSpPr>
        <p:spPr bwMode="auto">
          <a:xfrm>
            <a:off x="955675" y="4932363"/>
            <a:ext cx="147638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-5</a:t>
            </a:r>
          </a:p>
        </p:txBody>
      </p:sp>
      <p:sp>
        <p:nvSpPr>
          <p:cNvPr id="100405" name="Line 52"/>
          <p:cNvSpPr>
            <a:spLocks noChangeShapeType="1"/>
          </p:cNvSpPr>
          <p:nvPr/>
        </p:nvSpPr>
        <p:spPr bwMode="auto">
          <a:xfrm>
            <a:off x="1181100" y="48783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6" name="Line 53"/>
          <p:cNvSpPr>
            <a:spLocks noChangeShapeType="1"/>
          </p:cNvSpPr>
          <p:nvPr/>
        </p:nvSpPr>
        <p:spPr bwMode="auto">
          <a:xfrm flipH="1">
            <a:off x="8189913" y="48783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7" name="Line 54"/>
          <p:cNvSpPr>
            <a:spLocks noChangeShapeType="1"/>
          </p:cNvSpPr>
          <p:nvPr/>
        </p:nvSpPr>
        <p:spPr bwMode="auto">
          <a:xfrm>
            <a:off x="1181100" y="47164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8" name="Line 55"/>
          <p:cNvSpPr>
            <a:spLocks noChangeShapeType="1"/>
          </p:cNvSpPr>
          <p:nvPr/>
        </p:nvSpPr>
        <p:spPr bwMode="auto">
          <a:xfrm>
            <a:off x="1181100" y="46085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9" name="Line 56"/>
          <p:cNvSpPr>
            <a:spLocks noChangeShapeType="1"/>
          </p:cNvSpPr>
          <p:nvPr/>
        </p:nvSpPr>
        <p:spPr bwMode="auto">
          <a:xfrm flipH="1">
            <a:off x="8189913" y="46085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0" name="Line 57"/>
          <p:cNvSpPr>
            <a:spLocks noChangeShapeType="1"/>
          </p:cNvSpPr>
          <p:nvPr/>
        </p:nvSpPr>
        <p:spPr bwMode="auto">
          <a:xfrm>
            <a:off x="1181100" y="45180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1" name="Line 58"/>
          <p:cNvSpPr>
            <a:spLocks noChangeShapeType="1"/>
          </p:cNvSpPr>
          <p:nvPr/>
        </p:nvSpPr>
        <p:spPr bwMode="auto">
          <a:xfrm flipH="1">
            <a:off x="8189913" y="45180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2" name="Line 59"/>
          <p:cNvSpPr>
            <a:spLocks noChangeShapeType="1"/>
          </p:cNvSpPr>
          <p:nvPr/>
        </p:nvSpPr>
        <p:spPr bwMode="auto">
          <a:xfrm>
            <a:off x="1181100" y="44465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3" name="Line 60"/>
          <p:cNvSpPr>
            <a:spLocks noChangeShapeType="1"/>
          </p:cNvSpPr>
          <p:nvPr/>
        </p:nvSpPr>
        <p:spPr bwMode="auto">
          <a:xfrm flipH="1">
            <a:off x="8189913" y="44465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4" name="Line 61"/>
          <p:cNvSpPr>
            <a:spLocks noChangeShapeType="1"/>
          </p:cNvSpPr>
          <p:nvPr/>
        </p:nvSpPr>
        <p:spPr bwMode="auto">
          <a:xfrm>
            <a:off x="1181100" y="43735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5" name="Line 62"/>
          <p:cNvSpPr>
            <a:spLocks noChangeShapeType="1"/>
          </p:cNvSpPr>
          <p:nvPr/>
        </p:nvSpPr>
        <p:spPr bwMode="auto">
          <a:xfrm flipH="1">
            <a:off x="8189913" y="43735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6" name="Line 63"/>
          <p:cNvSpPr>
            <a:spLocks noChangeShapeType="1"/>
          </p:cNvSpPr>
          <p:nvPr/>
        </p:nvSpPr>
        <p:spPr bwMode="auto">
          <a:xfrm>
            <a:off x="1181100" y="43195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7" name="Line 64"/>
          <p:cNvSpPr>
            <a:spLocks noChangeShapeType="1"/>
          </p:cNvSpPr>
          <p:nvPr/>
        </p:nvSpPr>
        <p:spPr bwMode="auto">
          <a:xfrm flipH="1">
            <a:off x="8189913" y="43195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8" name="Line 65"/>
          <p:cNvSpPr>
            <a:spLocks noChangeShapeType="1"/>
          </p:cNvSpPr>
          <p:nvPr/>
        </p:nvSpPr>
        <p:spPr bwMode="auto">
          <a:xfrm>
            <a:off x="1181100" y="42846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9" name="Line 66"/>
          <p:cNvSpPr>
            <a:spLocks noChangeShapeType="1"/>
          </p:cNvSpPr>
          <p:nvPr/>
        </p:nvSpPr>
        <p:spPr bwMode="auto">
          <a:xfrm flipH="1">
            <a:off x="8189913" y="42846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0" name="Line 67"/>
          <p:cNvSpPr>
            <a:spLocks noChangeShapeType="1"/>
          </p:cNvSpPr>
          <p:nvPr/>
        </p:nvSpPr>
        <p:spPr bwMode="auto">
          <a:xfrm>
            <a:off x="1181100" y="42306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1" name="Line 68"/>
          <p:cNvSpPr>
            <a:spLocks noChangeShapeType="1"/>
          </p:cNvSpPr>
          <p:nvPr/>
        </p:nvSpPr>
        <p:spPr bwMode="auto">
          <a:xfrm flipH="1">
            <a:off x="8189913" y="42306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2" name="Line 69"/>
          <p:cNvSpPr>
            <a:spLocks noChangeShapeType="1"/>
          </p:cNvSpPr>
          <p:nvPr/>
        </p:nvSpPr>
        <p:spPr bwMode="auto">
          <a:xfrm>
            <a:off x="1181100" y="4230688"/>
            <a:ext cx="55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3" name="Line 70"/>
          <p:cNvSpPr>
            <a:spLocks noChangeShapeType="1"/>
          </p:cNvSpPr>
          <p:nvPr/>
        </p:nvSpPr>
        <p:spPr bwMode="auto">
          <a:xfrm flipH="1">
            <a:off x="8153400" y="4230688"/>
            <a:ext cx="182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4" name="Rectangle 71"/>
          <p:cNvSpPr>
            <a:spLocks noChangeArrowheads="1"/>
          </p:cNvSpPr>
          <p:nvPr/>
        </p:nvSpPr>
        <p:spPr bwMode="auto">
          <a:xfrm>
            <a:off x="693738" y="40862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25" name="Rectangle 72"/>
          <p:cNvSpPr>
            <a:spLocks noChangeArrowheads="1"/>
          </p:cNvSpPr>
          <p:nvPr/>
        </p:nvSpPr>
        <p:spPr bwMode="auto">
          <a:xfrm>
            <a:off x="955675" y="3995738"/>
            <a:ext cx="147638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-4</a:t>
            </a:r>
          </a:p>
        </p:txBody>
      </p:sp>
      <p:sp>
        <p:nvSpPr>
          <p:cNvPr id="100426" name="Line 73"/>
          <p:cNvSpPr>
            <a:spLocks noChangeShapeType="1"/>
          </p:cNvSpPr>
          <p:nvPr/>
        </p:nvSpPr>
        <p:spPr bwMode="auto">
          <a:xfrm>
            <a:off x="1181100" y="39592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7" name="Line 74"/>
          <p:cNvSpPr>
            <a:spLocks noChangeShapeType="1"/>
          </p:cNvSpPr>
          <p:nvPr/>
        </p:nvSpPr>
        <p:spPr bwMode="auto">
          <a:xfrm flipH="1">
            <a:off x="8189913" y="39592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8" name="Line 75"/>
          <p:cNvSpPr>
            <a:spLocks noChangeShapeType="1"/>
          </p:cNvSpPr>
          <p:nvPr/>
        </p:nvSpPr>
        <p:spPr bwMode="auto">
          <a:xfrm>
            <a:off x="1181100" y="379730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9" name="Line 76"/>
          <p:cNvSpPr>
            <a:spLocks noChangeShapeType="1"/>
          </p:cNvSpPr>
          <p:nvPr/>
        </p:nvSpPr>
        <p:spPr bwMode="auto">
          <a:xfrm flipH="1">
            <a:off x="8189913" y="379730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0" name="Line 77"/>
          <p:cNvSpPr>
            <a:spLocks noChangeShapeType="1"/>
          </p:cNvSpPr>
          <p:nvPr/>
        </p:nvSpPr>
        <p:spPr bwMode="auto">
          <a:xfrm>
            <a:off x="1181100" y="36718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1" name="Line 78"/>
          <p:cNvSpPr>
            <a:spLocks noChangeShapeType="1"/>
          </p:cNvSpPr>
          <p:nvPr/>
        </p:nvSpPr>
        <p:spPr bwMode="auto">
          <a:xfrm flipH="1">
            <a:off x="8189913" y="36718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2" name="Line 79"/>
          <p:cNvSpPr>
            <a:spLocks noChangeShapeType="1"/>
          </p:cNvSpPr>
          <p:nvPr/>
        </p:nvSpPr>
        <p:spPr bwMode="auto">
          <a:xfrm>
            <a:off x="1181100" y="358140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3" name="Line 80"/>
          <p:cNvSpPr>
            <a:spLocks noChangeShapeType="1"/>
          </p:cNvSpPr>
          <p:nvPr/>
        </p:nvSpPr>
        <p:spPr bwMode="auto">
          <a:xfrm flipH="1">
            <a:off x="8189913" y="358140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4" name="Line 81"/>
          <p:cNvSpPr>
            <a:spLocks noChangeShapeType="1"/>
          </p:cNvSpPr>
          <p:nvPr/>
        </p:nvSpPr>
        <p:spPr bwMode="auto">
          <a:xfrm>
            <a:off x="1181100" y="35099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5" name="Line 82"/>
          <p:cNvSpPr>
            <a:spLocks noChangeShapeType="1"/>
          </p:cNvSpPr>
          <p:nvPr/>
        </p:nvSpPr>
        <p:spPr bwMode="auto">
          <a:xfrm flipH="1">
            <a:off x="8189913" y="35099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6" name="Line 83"/>
          <p:cNvSpPr>
            <a:spLocks noChangeShapeType="1"/>
          </p:cNvSpPr>
          <p:nvPr/>
        </p:nvSpPr>
        <p:spPr bwMode="auto">
          <a:xfrm>
            <a:off x="1181100" y="34559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7" name="Line 84"/>
          <p:cNvSpPr>
            <a:spLocks noChangeShapeType="1"/>
          </p:cNvSpPr>
          <p:nvPr/>
        </p:nvSpPr>
        <p:spPr bwMode="auto">
          <a:xfrm flipH="1">
            <a:off x="8189913" y="34559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8" name="Line 85"/>
          <p:cNvSpPr>
            <a:spLocks noChangeShapeType="1"/>
          </p:cNvSpPr>
          <p:nvPr/>
        </p:nvSpPr>
        <p:spPr bwMode="auto">
          <a:xfrm>
            <a:off x="1181100" y="34020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39" name="Line 86"/>
          <p:cNvSpPr>
            <a:spLocks noChangeShapeType="1"/>
          </p:cNvSpPr>
          <p:nvPr/>
        </p:nvSpPr>
        <p:spPr bwMode="auto">
          <a:xfrm flipH="1">
            <a:off x="8189913" y="34020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0" name="Line 87"/>
          <p:cNvSpPr>
            <a:spLocks noChangeShapeType="1"/>
          </p:cNvSpPr>
          <p:nvPr/>
        </p:nvSpPr>
        <p:spPr bwMode="auto">
          <a:xfrm>
            <a:off x="1181100" y="33480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1" name="Line 88"/>
          <p:cNvSpPr>
            <a:spLocks noChangeShapeType="1"/>
          </p:cNvSpPr>
          <p:nvPr/>
        </p:nvSpPr>
        <p:spPr bwMode="auto">
          <a:xfrm flipH="1">
            <a:off x="8189913" y="33480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2" name="Line 89"/>
          <p:cNvSpPr>
            <a:spLocks noChangeShapeType="1"/>
          </p:cNvSpPr>
          <p:nvPr/>
        </p:nvSpPr>
        <p:spPr bwMode="auto">
          <a:xfrm>
            <a:off x="1181100" y="33115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3" name="Line 90"/>
          <p:cNvSpPr>
            <a:spLocks noChangeShapeType="1"/>
          </p:cNvSpPr>
          <p:nvPr/>
        </p:nvSpPr>
        <p:spPr bwMode="auto">
          <a:xfrm flipH="1">
            <a:off x="8189913" y="33115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4" name="Line 91"/>
          <p:cNvSpPr>
            <a:spLocks noChangeShapeType="1"/>
          </p:cNvSpPr>
          <p:nvPr/>
        </p:nvSpPr>
        <p:spPr bwMode="auto">
          <a:xfrm>
            <a:off x="1181100" y="3311525"/>
            <a:ext cx="55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5" name="Line 92"/>
          <p:cNvSpPr>
            <a:spLocks noChangeShapeType="1"/>
          </p:cNvSpPr>
          <p:nvPr/>
        </p:nvSpPr>
        <p:spPr bwMode="auto">
          <a:xfrm flipH="1">
            <a:off x="8153400" y="3311525"/>
            <a:ext cx="1825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6" name="Rectangle 93"/>
          <p:cNvSpPr>
            <a:spLocks noChangeArrowheads="1"/>
          </p:cNvSpPr>
          <p:nvPr/>
        </p:nvSpPr>
        <p:spPr bwMode="auto">
          <a:xfrm>
            <a:off x="693738" y="3168650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47" name="Rectangle 94"/>
          <p:cNvSpPr>
            <a:spLocks noChangeArrowheads="1"/>
          </p:cNvSpPr>
          <p:nvPr/>
        </p:nvSpPr>
        <p:spPr bwMode="auto">
          <a:xfrm>
            <a:off x="955675" y="3078163"/>
            <a:ext cx="147638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-3</a:t>
            </a:r>
          </a:p>
        </p:txBody>
      </p:sp>
      <p:sp>
        <p:nvSpPr>
          <p:cNvPr id="100448" name="Line 95"/>
          <p:cNvSpPr>
            <a:spLocks noChangeShapeType="1"/>
          </p:cNvSpPr>
          <p:nvPr/>
        </p:nvSpPr>
        <p:spPr bwMode="auto">
          <a:xfrm>
            <a:off x="1181100" y="30241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9" name="Line 96"/>
          <p:cNvSpPr>
            <a:spLocks noChangeShapeType="1"/>
          </p:cNvSpPr>
          <p:nvPr/>
        </p:nvSpPr>
        <p:spPr bwMode="auto">
          <a:xfrm flipH="1">
            <a:off x="8189913" y="30241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0" name="Line 97"/>
          <p:cNvSpPr>
            <a:spLocks noChangeShapeType="1"/>
          </p:cNvSpPr>
          <p:nvPr/>
        </p:nvSpPr>
        <p:spPr bwMode="auto">
          <a:xfrm>
            <a:off x="1181100" y="28622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1" name="Line 98"/>
          <p:cNvSpPr>
            <a:spLocks noChangeShapeType="1"/>
          </p:cNvSpPr>
          <p:nvPr/>
        </p:nvSpPr>
        <p:spPr bwMode="auto">
          <a:xfrm flipH="1">
            <a:off x="8189913" y="28622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2" name="Line 99"/>
          <p:cNvSpPr>
            <a:spLocks noChangeShapeType="1"/>
          </p:cNvSpPr>
          <p:nvPr/>
        </p:nvSpPr>
        <p:spPr bwMode="auto">
          <a:xfrm>
            <a:off x="1181100" y="27352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3" name="Line 100"/>
          <p:cNvSpPr>
            <a:spLocks noChangeShapeType="1"/>
          </p:cNvSpPr>
          <p:nvPr/>
        </p:nvSpPr>
        <p:spPr bwMode="auto">
          <a:xfrm flipH="1">
            <a:off x="8189913" y="27352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4" name="Line 101"/>
          <p:cNvSpPr>
            <a:spLocks noChangeShapeType="1"/>
          </p:cNvSpPr>
          <p:nvPr/>
        </p:nvSpPr>
        <p:spPr bwMode="auto">
          <a:xfrm>
            <a:off x="1181100" y="26463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5" name="Line 102"/>
          <p:cNvSpPr>
            <a:spLocks noChangeShapeType="1"/>
          </p:cNvSpPr>
          <p:nvPr/>
        </p:nvSpPr>
        <p:spPr bwMode="auto">
          <a:xfrm flipH="1">
            <a:off x="8189913" y="26463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6" name="Line 103"/>
          <p:cNvSpPr>
            <a:spLocks noChangeShapeType="1"/>
          </p:cNvSpPr>
          <p:nvPr/>
        </p:nvSpPr>
        <p:spPr bwMode="auto">
          <a:xfrm>
            <a:off x="1181100" y="25733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7" name="Line 104"/>
          <p:cNvSpPr>
            <a:spLocks noChangeShapeType="1"/>
          </p:cNvSpPr>
          <p:nvPr/>
        </p:nvSpPr>
        <p:spPr bwMode="auto">
          <a:xfrm flipH="1">
            <a:off x="8189913" y="25733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8" name="Line 105"/>
          <p:cNvSpPr>
            <a:spLocks noChangeShapeType="1"/>
          </p:cNvSpPr>
          <p:nvPr/>
        </p:nvSpPr>
        <p:spPr bwMode="auto">
          <a:xfrm>
            <a:off x="1181100" y="25193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59" name="Line 106"/>
          <p:cNvSpPr>
            <a:spLocks noChangeShapeType="1"/>
          </p:cNvSpPr>
          <p:nvPr/>
        </p:nvSpPr>
        <p:spPr bwMode="auto">
          <a:xfrm flipH="1">
            <a:off x="8189913" y="25193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0" name="Line 107"/>
          <p:cNvSpPr>
            <a:spLocks noChangeShapeType="1"/>
          </p:cNvSpPr>
          <p:nvPr/>
        </p:nvSpPr>
        <p:spPr bwMode="auto">
          <a:xfrm>
            <a:off x="1181100" y="24653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1" name="Line 108"/>
          <p:cNvSpPr>
            <a:spLocks noChangeShapeType="1"/>
          </p:cNvSpPr>
          <p:nvPr/>
        </p:nvSpPr>
        <p:spPr bwMode="auto">
          <a:xfrm flipH="1">
            <a:off x="8189913" y="24653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2" name="Line 109"/>
          <p:cNvSpPr>
            <a:spLocks noChangeShapeType="1"/>
          </p:cNvSpPr>
          <p:nvPr/>
        </p:nvSpPr>
        <p:spPr bwMode="auto">
          <a:xfrm>
            <a:off x="1181100" y="24114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3" name="Line 110"/>
          <p:cNvSpPr>
            <a:spLocks noChangeShapeType="1"/>
          </p:cNvSpPr>
          <p:nvPr/>
        </p:nvSpPr>
        <p:spPr bwMode="auto">
          <a:xfrm flipH="1">
            <a:off x="8189913" y="24114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4" name="Line 111"/>
          <p:cNvSpPr>
            <a:spLocks noChangeShapeType="1"/>
          </p:cNvSpPr>
          <p:nvPr/>
        </p:nvSpPr>
        <p:spPr bwMode="auto">
          <a:xfrm>
            <a:off x="1181100" y="23764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5" name="Line 112"/>
          <p:cNvSpPr>
            <a:spLocks noChangeShapeType="1"/>
          </p:cNvSpPr>
          <p:nvPr/>
        </p:nvSpPr>
        <p:spPr bwMode="auto">
          <a:xfrm flipH="1">
            <a:off x="8189913" y="23764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6" name="Line 113"/>
          <p:cNvSpPr>
            <a:spLocks noChangeShapeType="1"/>
          </p:cNvSpPr>
          <p:nvPr/>
        </p:nvSpPr>
        <p:spPr bwMode="auto">
          <a:xfrm>
            <a:off x="1181100" y="2376488"/>
            <a:ext cx="55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7" name="Line 114"/>
          <p:cNvSpPr>
            <a:spLocks noChangeShapeType="1"/>
          </p:cNvSpPr>
          <p:nvPr/>
        </p:nvSpPr>
        <p:spPr bwMode="auto">
          <a:xfrm flipH="1">
            <a:off x="8153400" y="2376488"/>
            <a:ext cx="182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68" name="Rectangle 115"/>
          <p:cNvSpPr>
            <a:spLocks noChangeArrowheads="1"/>
          </p:cNvSpPr>
          <p:nvPr/>
        </p:nvSpPr>
        <p:spPr bwMode="auto">
          <a:xfrm>
            <a:off x="693738" y="22320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69" name="Rectangle 116"/>
          <p:cNvSpPr>
            <a:spLocks noChangeArrowheads="1"/>
          </p:cNvSpPr>
          <p:nvPr/>
        </p:nvSpPr>
        <p:spPr bwMode="auto">
          <a:xfrm>
            <a:off x="955675" y="2141538"/>
            <a:ext cx="147638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100470" name="Line 117"/>
          <p:cNvSpPr>
            <a:spLocks noChangeShapeType="1"/>
          </p:cNvSpPr>
          <p:nvPr/>
        </p:nvSpPr>
        <p:spPr bwMode="auto">
          <a:xfrm>
            <a:off x="1181100" y="20875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1" name="Line 118"/>
          <p:cNvSpPr>
            <a:spLocks noChangeShapeType="1"/>
          </p:cNvSpPr>
          <p:nvPr/>
        </p:nvSpPr>
        <p:spPr bwMode="auto">
          <a:xfrm flipH="1">
            <a:off x="8189913" y="20875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2" name="Line 119"/>
          <p:cNvSpPr>
            <a:spLocks noChangeShapeType="1"/>
          </p:cNvSpPr>
          <p:nvPr/>
        </p:nvSpPr>
        <p:spPr bwMode="auto">
          <a:xfrm>
            <a:off x="1181100" y="19256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3" name="Line 120"/>
          <p:cNvSpPr>
            <a:spLocks noChangeShapeType="1"/>
          </p:cNvSpPr>
          <p:nvPr/>
        </p:nvSpPr>
        <p:spPr bwMode="auto">
          <a:xfrm flipH="1">
            <a:off x="8189913" y="19256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4" name="Line 121"/>
          <p:cNvSpPr>
            <a:spLocks noChangeShapeType="1"/>
          </p:cNvSpPr>
          <p:nvPr/>
        </p:nvSpPr>
        <p:spPr bwMode="auto">
          <a:xfrm>
            <a:off x="1181100" y="18176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5" name="Line 122"/>
          <p:cNvSpPr>
            <a:spLocks noChangeShapeType="1"/>
          </p:cNvSpPr>
          <p:nvPr/>
        </p:nvSpPr>
        <p:spPr bwMode="auto">
          <a:xfrm flipH="1">
            <a:off x="8189913" y="18176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6" name="Line 123"/>
          <p:cNvSpPr>
            <a:spLocks noChangeShapeType="1"/>
          </p:cNvSpPr>
          <p:nvPr/>
        </p:nvSpPr>
        <p:spPr bwMode="auto">
          <a:xfrm>
            <a:off x="1181100" y="17287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7" name="Line 124"/>
          <p:cNvSpPr>
            <a:spLocks noChangeShapeType="1"/>
          </p:cNvSpPr>
          <p:nvPr/>
        </p:nvSpPr>
        <p:spPr bwMode="auto">
          <a:xfrm flipH="1">
            <a:off x="8189913" y="17287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8" name="Line 125"/>
          <p:cNvSpPr>
            <a:spLocks noChangeShapeType="1"/>
          </p:cNvSpPr>
          <p:nvPr/>
        </p:nvSpPr>
        <p:spPr bwMode="auto">
          <a:xfrm>
            <a:off x="1181100" y="16557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79" name="Line 126"/>
          <p:cNvSpPr>
            <a:spLocks noChangeShapeType="1"/>
          </p:cNvSpPr>
          <p:nvPr/>
        </p:nvSpPr>
        <p:spPr bwMode="auto">
          <a:xfrm flipH="1">
            <a:off x="8189913" y="16557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0" name="Line 127"/>
          <p:cNvSpPr>
            <a:spLocks noChangeShapeType="1"/>
          </p:cNvSpPr>
          <p:nvPr/>
        </p:nvSpPr>
        <p:spPr bwMode="auto">
          <a:xfrm>
            <a:off x="1181100" y="15843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1" name="Line 128"/>
          <p:cNvSpPr>
            <a:spLocks noChangeShapeType="1"/>
          </p:cNvSpPr>
          <p:nvPr/>
        </p:nvSpPr>
        <p:spPr bwMode="auto">
          <a:xfrm flipH="1">
            <a:off x="8189913" y="15843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2" name="Line 129"/>
          <p:cNvSpPr>
            <a:spLocks noChangeShapeType="1"/>
          </p:cNvSpPr>
          <p:nvPr/>
        </p:nvSpPr>
        <p:spPr bwMode="auto">
          <a:xfrm>
            <a:off x="1181100" y="153035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3" name="Line 130"/>
          <p:cNvSpPr>
            <a:spLocks noChangeShapeType="1"/>
          </p:cNvSpPr>
          <p:nvPr/>
        </p:nvSpPr>
        <p:spPr bwMode="auto">
          <a:xfrm flipH="1">
            <a:off x="8189913" y="153035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4" name="Line 131"/>
          <p:cNvSpPr>
            <a:spLocks noChangeShapeType="1"/>
          </p:cNvSpPr>
          <p:nvPr/>
        </p:nvSpPr>
        <p:spPr bwMode="auto">
          <a:xfrm>
            <a:off x="1181100" y="149383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5" name="Line 132"/>
          <p:cNvSpPr>
            <a:spLocks noChangeShapeType="1"/>
          </p:cNvSpPr>
          <p:nvPr/>
        </p:nvSpPr>
        <p:spPr bwMode="auto">
          <a:xfrm flipH="1">
            <a:off x="8189913" y="149383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6" name="Line 133"/>
          <p:cNvSpPr>
            <a:spLocks noChangeShapeType="1"/>
          </p:cNvSpPr>
          <p:nvPr/>
        </p:nvSpPr>
        <p:spPr bwMode="auto">
          <a:xfrm>
            <a:off x="1181100" y="14398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7" name="Line 134"/>
          <p:cNvSpPr>
            <a:spLocks noChangeShapeType="1"/>
          </p:cNvSpPr>
          <p:nvPr/>
        </p:nvSpPr>
        <p:spPr bwMode="auto">
          <a:xfrm flipH="1">
            <a:off x="8189913" y="14398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8" name="Line 135"/>
          <p:cNvSpPr>
            <a:spLocks noChangeShapeType="1"/>
          </p:cNvSpPr>
          <p:nvPr/>
        </p:nvSpPr>
        <p:spPr bwMode="auto">
          <a:xfrm>
            <a:off x="1181100" y="1439863"/>
            <a:ext cx="55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89" name="Line 136"/>
          <p:cNvSpPr>
            <a:spLocks noChangeShapeType="1"/>
          </p:cNvSpPr>
          <p:nvPr/>
        </p:nvSpPr>
        <p:spPr bwMode="auto">
          <a:xfrm flipH="1">
            <a:off x="8153400" y="1439863"/>
            <a:ext cx="182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0" name="Rectangle 137"/>
          <p:cNvSpPr>
            <a:spLocks noChangeArrowheads="1"/>
          </p:cNvSpPr>
          <p:nvPr/>
        </p:nvSpPr>
        <p:spPr bwMode="auto">
          <a:xfrm>
            <a:off x="693738" y="1295400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491" name="Rectangle 138"/>
          <p:cNvSpPr>
            <a:spLocks noChangeArrowheads="1"/>
          </p:cNvSpPr>
          <p:nvPr/>
        </p:nvSpPr>
        <p:spPr bwMode="auto">
          <a:xfrm>
            <a:off x="955675" y="1206500"/>
            <a:ext cx="147638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00492" name="Line 139"/>
          <p:cNvSpPr>
            <a:spLocks noChangeShapeType="1"/>
          </p:cNvSpPr>
          <p:nvPr/>
        </p:nvSpPr>
        <p:spPr bwMode="auto">
          <a:xfrm>
            <a:off x="1181100" y="11699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3" name="Line 140"/>
          <p:cNvSpPr>
            <a:spLocks noChangeShapeType="1"/>
          </p:cNvSpPr>
          <p:nvPr/>
        </p:nvSpPr>
        <p:spPr bwMode="auto">
          <a:xfrm flipH="1">
            <a:off x="8189913" y="11699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4" name="Line 141"/>
          <p:cNvSpPr>
            <a:spLocks noChangeShapeType="1"/>
          </p:cNvSpPr>
          <p:nvPr/>
        </p:nvSpPr>
        <p:spPr bwMode="auto">
          <a:xfrm>
            <a:off x="1181100" y="10080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5" name="Line 142"/>
          <p:cNvSpPr>
            <a:spLocks noChangeShapeType="1"/>
          </p:cNvSpPr>
          <p:nvPr/>
        </p:nvSpPr>
        <p:spPr bwMode="auto">
          <a:xfrm flipH="1">
            <a:off x="8189913" y="10080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6" name="Line 143"/>
          <p:cNvSpPr>
            <a:spLocks noChangeShapeType="1"/>
          </p:cNvSpPr>
          <p:nvPr/>
        </p:nvSpPr>
        <p:spPr bwMode="auto">
          <a:xfrm>
            <a:off x="1181100" y="88265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7" name="Line 144"/>
          <p:cNvSpPr>
            <a:spLocks noChangeShapeType="1"/>
          </p:cNvSpPr>
          <p:nvPr/>
        </p:nvSpPr>
        <p:spPr bwMode="auto">
          <a:xfrm flipH="1">
            <a:off x="8189913" y="88265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8" name="Line 145"/>
          <p:cNvSpPr>
            <a:spLocks noChangeShapeType="1"/>
          </p:cNvSpPr>
          <p:nvPr/>
        </p:nvSpPr>
        <p:spPr bwMode="auto">
          <a:xfrm>
            <a:off x="1181100" y="79216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99" name="Line 146"/>
          <p:cNvSpPr>
            <a:spLocks noChangeShapeType="1"/>
          </p:cNvSpPr>
          <p:nvPr/>
        </p:nvSpPr>
        <p:spPr bwMode="auto">
          <a:xfrm flipH="1">
            <a:off x="8189913" y="79216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0" name="Line 147"/>
          <p:cNvSpPr>
            <a:spLocks noChangeShapeType="1"/>
          </p:cNvSpPr>
          <p:nvPr/>
        </p:nvSpPr>
        <p:spPr bwMode="auto">
          <a:xfrm>
            <a:off x="1181100" y="72072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1" name="Line 148"/>
          <p:cNvSpPr>
            <a:spLocks noChangeShapeType="1"/>
          </p:cNvSpPr>
          <p:nvPr/>
        </p:nvSpPr>
        <p:spPr bwMode="auto">
          <a:xfrm flipH="1">
            <a:off x="8189913" y="72072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2" name="Line 149"/>
          <p:cNvSpPr>
            <a:spLocks noChangeShapeType="1"/>
          </p:cNvSpPr>
          <p:nvPr/>
        </p:nvSpPr>
        <p:spPr bwMode="auto">
          <a:xfrm>
            <a:off x="1181100" y="666750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3" name="Line 150"/>
          <p:cNvSpPr>
            <a:spLocks noChangeShapeType="1"/>
          </p:cNvSpPr>
          <p:nvPr/>
        </p:nvSpPr>
        <p:spPr bwMode="auto">
          <a:xfrm flipH="1">
            <a:off x="8189913" y="666750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4" name="Line 151"/>
          <p:cNvSpPr>
            <a:spLocks noChangeShapeType="1"/>
          </p:cNvSpPr>
          <p:nvPr/>
        </p:nvSpPr>
        <p:spPr bwMode="auto">
          <a:xfrm>
            <a:off x="1181100" y="612775"/>
            <a:ext cx="174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5" name="Line 152"/>
          <p:cNvSpPr>
            <a:spLocks noChangeShapeType="1"/>
          </p:cNvSpPr>
          <p:nvPr/>
        </p:nvSpPr>
        <p:spPr bwMode="auto">
          <a:xfrm flipH="1">
            <a:off x="8189913" y="612775"/>
            <a:ext cx="1460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6" name="Line 153"/>
          <p:cNvSpPr>
            <a:spLocks noChangeShapeType="1"/>
          </p:cNvSpPr>
          <p:nvPr/>
        </p:nvSpPr>
        <p:spPr bwMode="auto">
          <a:xfrm>
            <a:off x="1181100" y="557213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7" name="Line 154"/>
          <p:cNvSpPr>
            <a:spLocks noChangeShapeType="1"/>
          </p:cNvSpPr>
          <p:nvPr/>
        </p:nvSpPr>
        <p:spPr bwMode="auto">
          <a:xfrm flipH="1">
            <a:off x="8189913" y="557213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8" name="Line 155"/>
          <p:cNvSpPr>
            <a:spLocks noChangeShapeType="1"/>
          </p:cNvSpPr>
          <p:nvPr/>
        </p:nvSpPr>
        <p:spPr bwMode="auto">
          <a:xfrm>
            <a:off x="1181100" y="522288"/>
            <a:ext cx="174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09" name="Line 156"/>
          <p:cNvSpPr>
            <a:spLocks noChangeShapeType="1"/>
          </p:cNvSpPr>
          <p:nvPr/>
        </p:nvSpPr>
        <p:spPr bwMode="auto">
          <a:xfrm flipH="1">
            <a:off x="8189913" y="522288"/>
            <a:ext cx="1460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0" name="Line 157"/>
          <p:cNvSpPr>
            <a:spLocks noChangeShapeType="1"/>
          </p:cNvSpPr>
          <p:nvPr/>
        </p:nvSpPr>
        <p:spPr bwMode="auto">
          <a:xfrm>
            <a:off x="1181100" y="522288"/>
            <a:ext cx="55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1" name="Line 158"/>
          <p:cNvSpPr>
            <a:spLocks noChangeShapeType="1"/>
          </p:cNvSpPr>
          <p:nvPr/>
        </p:nvSpPr>
        <p:spPr bwMode="auto">
          <a:xfrm flipH="1">
            <a:off x="8153400" y="522288"/>
            <a:ext cx="1825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2" name="Rectangle 159"/>
          <p:cNvSpPr>
            <a:spLocks noChangeArrowheads="1"/>
          </p:cNvSpPr>
          <p:nvPr/>
        </p:nvSpPr>
        <p:spPr bwMode="auto">
          <a:xfrm>
            <a:off x="693738" y="377825"/>
            <a:ext cx="25400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513" name="Rectangle 160"/>
          <p:cNvSpPr>
            <a:spLocks noChangeArrowheads="1"/>
          </p:cNvSpPr>
          <p:nvPr/>
        </p:nvSpPr>
        <p:spPr bwMode="auto">
          <a:xfrm>
            <a:off x="955675" y="287338"/>
            <a:ext cx="92075" cy="19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0514" name="Line 161"/>
          <p:cNvSpPr>
            <a:spLocks noChangeShapeType="1"/>
          </p:cNvSpPr>
          <p:nvPr/>
        </p:nvSpPr>
        <p:spPr bwMode="auto">
          <a:xfrm>
            <a:off x="1181100" y="522288"/>
            <a:ext cx="71008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5" name="Line 162"/>
          <p:cNvSpPr>
            <a:spLocks noChangeShapeType="1"/>
          </p:cNvSpPr>
          <p:nvPr/>
        </p:nvSpPr>
        <p:spPr bwMode="auto">
          <a:xfrm flipV="1">
            <a:off x="1181100" y="468313"/>
            <a:ext cx="1588" cy="56880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6" name="Freeform 163"/>
          <p:cNvSpPr>
            <a:spLocks noChangeArrowheads="1"/>
          </p:cNvSpPr>
          <p:nvPr/>
        </p:nvSpPr>
        <p:spPr bwMode="auto">
          <a:xfrm>
            <a:off x="1181100" y="522288"/>
            <a:ext cx="7100888" cy="4175125"/>
          </a:xfrm>
          <a:custGeom>
            <a:avLst/>
            <a:gdLst>
              <a:gd name="T0" fmla="*/ 0 w 4473"/>
              <a:gd name="T1" fmla="*/ 0 h 2630"/>
              <a:gd name="T2" fmla="*/ 2147483647 w 4473"/>
              <a:gd name="T3" fmla="*/ 2147483647 h 2630"/>
              <a:gd name="T4" fmla="*/ 2147483647 w 4473"/>
              <a:gd name="T5" fmla="*/ 2147483647 h 2630"/>
              <a:gd name="T6" fmla="*/ 2147483647 w 4473"/>
              <a:gd name="T7" fmla="*/ 2147483647 h 2630"/>
              <a:gd name="T8" fmla="*/ 2147483647 w 4473"/>
              <a:gd name="T9" fmla="*/ 2147483647 h 2630"/>
              <a:gd name="T10" fmla="*/ 2147483647 w 4473"/>
              <a:gd name="T11" fmla="*/ 2147483647 h 2630"/>
              <a:gd name="T12" fmla="*/ 2147483647 w 4473"/>
              <a:gd name="T13" fmla="*/ 2147483647 h 2630"/>
              <a:gd name="T14" fmla="*/ 2147483647 w 4473"/>
              <a:gd name="T15" fmla="*/ 2147483647 h 2630"/>
              <a:gd name="T16" fmla="*/ 2147483647 w 4473"/>
              <a:gd name="T17" fmla="*/ 2147483647 h 2630"/>
              <a:gd name="T18" fmla="*/ 2147483647 w 4473"/>
              <a:gd name="T19" fmla="*/ 2147483647 h 2630"/>
              <a:gd name="T20" fmla="*/ 2147483647 w 4473"/>
              <a:gd name="T21" fmla="*/ 2147483647 h 2630"/>
              <a:gd name="T22" fmla="*/ 2147483647 w 4473"/>
              <a:gd name="T23" fmla="*/ 2147483647 h 2630"/>
              <a:gd name="T24" fmla="*/ 2147483647 w 4473"/>
              <a:gd name="T25" fmla="*/ 2147483647 h 2630"/>
              <a:gd name="T26" fmla="*/ 2147483647 w 4473"/>
              <a:gd name="T27" fmla="*/ 2147483647 h 2630"/>
              <a:gd name="T28" fmla="*/ 2147483647 w 4473"/>
              <a:gd name="T29" fmla="*/ 2147483647 h 2630"/>
              <a:gd name="T30" fmla="*/ 2147483647 w 4473"/>
              <a:gd name="T31" fmla="*/ 2147483647 h 2630"/>
              <a:gd name="T32" fmla="*/ 2147483647 w 4473"/>
              <a:gd name="T33" fmla="*/ 2147483647 h 2630"/>
              <a:gd name="T34" fmla="*/ 2147483647 w 4473"/>
              <a:gd name="T35" fmla="*/ 2147483647 h 2630"/>
              <a:gd name="T36" fmla="*/ 2147483647 w 4473"/>
              <a:gd name="T37" fmla="*/ 2147483647 h 2630"/>
              <a:gd name="T38" fmla="*/ 2147483647 w 4473"/>
              <a:gd name="T39" fmla="*/ 2147483647 h 2630"/>
              <a:gd name="T40" fmla="*/ 2147483647 w 4473"/>
              <a:gd name="T41" fmla="*/ 2147483647 h 2630"/>
              <a:gd name="T42" fmla="*/ 2147483647 w 4473"/>
              <a:gd name="T43" fmla="*/ 2147483647 h 2630"/>
              <a:gd name="T44" fmla="*/ 2147483647 w 4473"/>
              <a:gd name="T45" fmla="*/ 2147483647 h 2630"/>
              <a:gd name="T46" fmla="*/ 2147483647 w 4473"/>
              <a:gd name="T47" fmla="*/ 2147483647 h 2630"/>
              <a:gd name="T48" fmla="*/ 2147483647 w 4473"/>
              <a:gd name="T49" fmla="*/ 2147483647 h 2630"/>
              <a:gd name="T50" fmla="*/ 2147483647 w 4473"/>
              <a:gd name="T51" fmla="*/ 2147483647 h 2630"/>
              <a:gd name="T52" fmla="*/ 2147483647 w 4473"/>
              <a:gd name="T53" fmla="*/ 2147483647 h 2630"/>
              <a:gd name="T54" fmla="*/ 2147483647 w 4473"/>
              <a:gd name="T55" fmla="*/ 2147483647 h 2630"/>
              <a:gd name="T56" fmla="*/ 2147483647 w 4473"/>
              <a:gd name="T57" fmla="*/ 2147483647 h 2630"/>
              <a:gd name="T58" fmla="*/ 2147483647 w 4473"/>
              <a:gd name="T59" fmla="*/ 2147483647 h 2630"/>
              <a:gd name="T60" fmla="*/ 2147483647 w 4473"/>
              <a:gd name="T61" fmla="*/ 2147483647 h 2630"/>
              <a:gd name="T62" fmla="*/ 2147483647 w 4473"/>
              <a:gd name="T63" fmla="*/ 2147483647 h 2630"/>
              <a:gd name="T64" fmla="*/ 2147483647 w 4473"/>
              <a:gd name="T65" fmla="*/ 2147483647 h 2630"/>
              <a:gd name="T66" fmla="*/ 2147483647 w 4473"/>
              <a:gd name="T67" fmla="*/ 2147483647 h 2630"/>
              <a:gd name="T68" fmla="*/ 2147483647 w 4473"/>
              <a:gd name="T69" fmla="*/ 2147483647 h 2630"/>
              <a:gd name="T70" fmla="*/ 2147483647 w 4473"/>
              <a:gd name="T71" fmla="*/ 2147483647 h 2630"/>
              <a:gd name="T72" fmla="*/ 2147483647 w 4473"/>
              <a:gd name="T73" fmla="*/ 2147483647 h 2630"/>
              <a:gd name="T74" fmla="*/ 2147483647 w 4473"/>
              <a:gd name="T75" fmla="*/ 2147483647 h 2630"/>
              <a:gd name="T76" fmla="*/ 2147483647 w 4473"/>
              <a:gd name="T77" fmla="*/ 2147483647 h 2630"/>
              <a:gd name="T78" fmla="*/ 2147483647 w 4473"/>
              <a:gd name="T79" fmla="*/ 2147483647 h 2630"/>
              <a:gd name="T80" fmla="*/ 2147483647 w 4473"/>
              <a:gd name="T81" fmla="*/ 2147483647 h 2630"/>
              <a:gd name="T82" fmla="*/ 2147483647 w 4473"/>
              <a:gd name="T83" fmla="*/ 2147483647 h 2630"/>
              <a:gd name="T84" fmla="*/ 2147483647 w 4473"/>
              <a:gd name="T85" fmla="*/ 2147483647 h 2630"/>
              <a:gd name="T86" fmla="*/ 2147483647 w 4473"/>
              <a:gd name="T87" fmla="*/ 2147483647 h 2630"/>
              <a:gd name="T88" fmla="*/ 2147483647 w 4473"/>
              <a:gd name="T89" fmla="*/ 2147483647 h 2630"/>
              <a:gd name="T90" fmla="*/ 2147483647 w 4473"/>
              <a:gd name="T91" fmla="*/ 2147483647 h 2630"/>
              <a:gd name="T92" fmla="*/ 2147483647 w 4473"/>
              <a:gd name="T93" fmla="*/ 2147483647 h 2630"/>
              <a:gd name="T94" fmla="*/ 2147483647 w 4473"/>
              <a:gd name="T95" fmla="*/ 2147483647 h 2630"/>
              <a:gd name="T96" fmla="*/ 2147483647 w 4473"/>
              <a:gd name="T97" fmla="*/ 2147483647 h 2630"/>
              <a:gd name="T98" fmla="*/ 2147483647 w 4473"/>
              <a:gd name="T99" fmla="*/ 2147483647 h 2630"/>
              <a:gd name="T100" fmla="*/ 2147483647 w 4473"/>
              <a:gd name="T101" fmla="*/ 2147483647 h 263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73"/>
              <a:gd name="T154" fmla="*/ 0 h 2630"/>
              <a:gd name="T155" fmla="*/ 4473 w 4473"/>
              <a:gd name="T156" fmla="*/ 2630 h 263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73" h="2630">
                <a:moveTo>
                  <a:pt x="0" y="0"/>
                </a:moveTo>
                <a:lnTo>
                  <a:pt x="82" y="11"/>
                </a:lnTo>
                <a:lnTo>
                  <a:pt x="177" y="22"/>
                </a:lnTo>
                <a:lnTo>
                  <a:pt x="259" y="45"/>
                </a:lnTo>
                <a:lnTo>
                  <a:pt x="354" y="68"/>
                </a:lnTo>
                <a:lnTo>
                  <a:pt x="436" y="102"/>
                </a:lnTo>
                <a:lnTo>
                  <a:pt x="531" y="136"/>
                </a:lnTo>
                <a:lnTo>
                  <a:pt x="625" y="181"/>
                </a:lnTo>
                <a:lnTo>
                  <a:pt x="708" y="215"/>
                </a:lnTo>
                <a:lnTo>
                  <a:pt x="802" y="261"/>
                </a:lnTo>
                <a:lnTo>
                  <a:pt x="885" y="306"/>
                </a:lnTo>
                <a:lnTo>
                  <a:pt x="979" y="363"/>
                </a:lnTo>
                <a:lnTo>
                  <a:pt x="1062" y="419"/>
                </a:lnTo>
                <a:lnTo>
                  <a:pt x="1156" y="465"/>
                </a:lnTo>
                <a:lnTo>
                  <a:pt x="1251" y="521"/>
                </a:lnTo>
                <a:lnTo>
                  <a:pt x="1333" y="567"/>
                </a:lnTo>
                <a:lnTo>
                  <a:pt x="1428" y="635"/>
                </a:lnTo>
                <a:lnTo>
                  <a:pt x="1510" y="680"/>
                </a:lnTo>
                <a:lnTo>
                  <a:pt x="1605" y="748"/>
                </a:lnTo>
                <a:lnTo>
                  <a:pt x="1699" y="805"/>
                </a:lnTo>
                <a:lnTo>
                  <a:pt x="1782" y="862"/>
                </a:lnTo>
                <a:lnTo>
                  <a:pt x="1876" y="907"/>
                </a:lnTo>
                <a:lnTo>
                  <a:pt x="1959" y="975"/>
                </a:lnTo>
                <a:lnTo>
                  <a:pt x="2053" y="1032"/>
                </a:lnTo>
                <a:lnTo>
                  <a:pt x="2136" y="1088"/>
                </a:lnTo>
                <a:lnTo>
                  <a:pt x="2230" y="1145"/>
                </a:lnTo>
                <a:lnTo>
                  <a:pt x="2325" y="1213"/>
                </a:lnTo>
                <a:lnTo>
                  <a:pt x="2407" y="1270"/>
                </a:lnTo>
                <a:lnTo>
                  <a:pt x="2502" y="1338"/>
                </a:lnTo>
                <a:lnTo>
                  <a:pt x="2585" y="1372"/>
                </a:lnTo>
                <a:lnTo>
                  <a:pt x="2679" y="1440"/>
                </a:lnTo>
                <a:lnTo>
                  <a:pt x="2762" y="1497"/>
                </a:lnTo>
                <a:lnTo>
                  <a:pt x="2856" y="1565"/>
                </a:lnTo>
                <a:lnTo>
                  <a:pt x="2950" y="1621"/>
                </a:lnTo>
                <a:lnTo>
                  <a:pt x="3033" y="1678"/>
                </a:lnTo>
                <a:lnTo>
                  <a:pt x="3127" y="1735"/>
                </a:lnTo>
                <a:lnTo>
                  <a:pt x="3210" y="1791"/>
                </a:lnTo>
                <a:lnTo>
                  <a:pt x="3305" y="1859"/>
                </a:lnTo>
                <a:lnTo>
                  <a:pt x="3399" y="1916"/>
                </a:lnTo>
                <a:lnTo>
                  <a:pt x="3482" y="1973"/>
                </a:lnTo>
                <a:lnTo>
                  <a:pt x="3576" y="2018"/>
                </a:lnTo>
                <a:lnTo>
                  <a:pt x="3659" y="2086"/>
                </a:lnTo>
                <a:lnTo>
                  <a:pt x="3753" y="2143"/>
                </a:lnTo>
                <a:lnTo>
                  <a:pt x="3836" y="2200"/>
                </a:lnTo>
                <a:lnTo>
                  <a:pt x="3930" y="2256"/>
                </a:lnTo>
                <a:lnTo>
                  <a:pt x="4025" y="2324"/>
                </a:lnTo>
                <a:lnTo>
                  <a:pt x="4107" y="2381"/>
                </a:lnTo>
                <a:lnTo>
                  <a:pt x="4202" y="2438"/>
                </a:lnTo>
                <a:lnTo>
                  <a:pt x="4284" y="2494"/>
                </a:lnTo>
                <a:lnTo>
                  <a:pt x="4379" y="2551"/>
                </a:lnTo>
                <a:lnTo>
                  <a:pt x="4473" y="2630"/>
                </a:lnTo>
              </a:path>
            </a:pathLst>
          </a:custGeom>
          <a:noFill/>
          <a:ln w="126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17" name="Line 164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8" name="Line 165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19" name="Freeform 166"/>
          <p:cNvSpPr>
            <a:spLocks noChangeArrowheads="1"/>
          </p:cNvSpPr>
          <p:nvPr/>
        </p:nvSpPr>
        <p:spPr bwMode="auto">
          <a:xfrm>
            <a:off x="1181100" y="539750"/>
            <a:ext cx="7100888" cy="4194175"/>
          </a:xfrm>
          <a:custGeom>
            <a:avLst/>
            <a:gdLst>
              <a:gd name="T0" fmla="*/ 0 w 4473"/>
              <a:gd name="T1" fmla="*/ 0 h 2642"/>
              <a:gd name="T2" fmla="*/ 2147483647 w 4473"/>
              <a:gd name="T3" fmla="*/ 2147483647 h 2642"/>
              <a:gd name="T4" fmla="*/ 2147483647 w 4473"/>
              <a:gd name="T5" fmla="*/ 2147483647 h 2642"/>
              <a:gd name="T6" fmla="*/ 2147483647 w 4473"/>
              <a:gd name="T7" fmla="*/ 2147483647 h 2642"/>
              <a:gd name="T8" fmla="*/ 2147483647 w 4473"/>
              <a:gd name="T9" fmla="*/ 2147483647 h 2642"/>
              <a:gd name="T10" fmla="*/ 2147483647 w 4473"/>
              <a:gd name="T11" fmla="*/ 2147483647 h 2642"/>
              <a:gd name="T12" fmla="*/ 2147483647 w 4473"/>
              <a:gd name="T13" fmla="*/ 2147483647 h 2642"/>
              <a:gd name="T14" fmla="*/ 2147483647 w 4473"/>
              <a:gd name="T15" fmla="*/ 2147483647 h 2642"/>
              <a:gd name="T16" fmla="*/ 2147483647 w 4473"/>
              <a:gd name="T17" fmla="*/ 2147483647 h 2642"/>
              <a:gd name="T18" fmla="*/ 2147483647 w 4473"/>
              <a:gd name="T19" fmla="*/ 2147483647 h 2642"/>
              <a:gd name="T20" fmla="*/ 2147483647 w 4473"/>
              <a:gd name="T21" fmla="*/ 2147483647 h 2642"/>
              <a:gd name="T22" fmla="*/ 2147483647 w 4473"/>
              <a:gd name="T23" fmla="*/ 2147483647 h 2642"/>
              <a:gd name="T24" fmla="*/ 2147483647 w 4473"/>
              <a:gd name="T25" fmla="*/ 2147483647 h 2642"/>
              <a:gd name="T26" fmla="*/ 2147483647 w 4473"/>
              <a:gd name="T27" fmla="*/ 2147483647 h 2642"/>
              <a:gd name="T28" fmla="*/ 2147483647 w 4473"/>
              <a:gd name="T29" fmla="*/ 2147483647 h 2642"/>
              <a:gd name="T30" fmla="*/ 2147483647 w 4473"/>
              <a:gd name="T31" fmla="*/ 2147483647 h 2642"/>
              <a:gd name="T32" fmla="*/ 2147483647 w 4473"/>
              <a:gd name="T33" fmla="*/ 2147483647 h 2642"/>
              <a:gd name="T34" fmla="*/ 2147483647 w 4473"/>
              <a:gd name="T35" fmla="*/ 2147483647 h 2642"/>
              <a:gd name="T36" fmla="*/ 2147483647 w 4473"/>
              <a:gd name="T37" fmla="*/ 2147483647 h 2642"/>
              <a:gd name="T38" fmla="*/ 2147483647 w 4473"/>
              <a:gd name="T39" fmla="*/ 2147483647 h 2642"/>
              <a:gd name="T40" fmla="*/ 2147483647 w 4473"/>
              <a:gd name="T41" fmla="*/ 2147483647 h 2642"/>
              <a:gd name="T42" fmla="*/ 2147483647 w 4473"/>
              <a:gd name="T43" fmla="*/ 2147483647 h 2642"/>
              <a:gd name="T44" fmla="*/ 2147483647 w 4473"/>
              <a:gd name="T45" fmla="*/ 2147483647 h 2642"/>
              <a:gd name="T46" fmla="*/ 2147483647 w 4473"/>
              <a:gd name="T47" fmla="*/ 2147483647 h 2642"/>
              <a:gd name="T48" fmla="*/ 2147483647 w 4473"/>
              <a:gd name="T49" fmla="*/ 2147483647 h 2642"/>
              <a:gd name="T50" fmla="*/ 2147483647 w 4473"/>
              <a:gd name="T51" fmla="*/ 2147483647 h 2642"/>
              <a:gd name="T52" fmla="*/ 2147483647 w 4473"/>
              <a:gd name="T53" fmla="*/ 2147483647 h 2642"/>
              <a:gd name="T54" fmla="*/ 2147483647 w 4473"/>
              <a:gd name="T55" fmla="*/ 2147483647 h 2642"/>
              <a:gd name="T56" fmla="*/ 2147483647 w 4473"/>
              <a:gd name="T57" fmla="*/ 2147483647 h 2642"/>
              <a:gd name="T58" fmla="*/ 2147483647 w 4473"/>
              <a:gd name="T59" fmla="*/ 2147483647 h 2642"/>
              <a:gd name="T60" fmla="*/ 2147483647 w 4473"/>
              <a:gd name="T61" fmla="*/ 2147483647 h 2642"/>
              <a:gd name="T62" fmla="*/ 2147483647 w 4473"/>
              <a:gd name="T63" fmla="*/ 2147483647 h 2642"/>
              <a:gd name="T64" fmla="*/ 2147483647 w 4473"/>
              <a:gd name="T65" fmla="*/ 2147483647 h 2642"/>
              <a:gd name="T66" fmla="*/ 2147483647 w 4473"/>
              <a:gd name="T67" fmla="*/ 2147483647 h 2642"/>
              <a:gd name="T68" fmla="*/ 2147483647 w 4473"/>
              <a:gd name="T69" fmla="*/ 2147483647 h 2642"/>
              <a:gd name="T70" fmla="*/ 2147483647 w 4473"/>
              <a:gd name="T71" fmla="*/ 2147483647 h 2642"/>
              <a:gd name="T72" fmla="*/ 2147483647 w 4473"/>
              <a:gd name="T73" fmla="*/ 2147483647 h 2642"/>
              <a:gd name="T74" fmla="*/ 2147483647 w 4473"/>
              <a:gd name="T75" fmla="*/ 2147483647 h 2642"/>
              <a:gd name="T76" fmla="*/ 2147483647 w 4473"/>
              <a:gd name="T77" fmla="*/ 2147483647 h 2642"/>
              <a:gd name="T78" fmla="*/ 2147483647 w 4473"/>
              <a:gd name="T79" fmla="*/ 2147483647 h 2642"/>
              <a:gd name="T80" fmla="*/ 2147483647 w 4473"/>
              <a:gd name="T81" fmla="*/ 2147483647 h 2642"/>
              <a:gd name="T82" fmla="*/ 2147483647 w 4473"/>
              <a:gd name="T83" fmla="*/ 2147483647 h 2642"/>
              <a:gd name="T84" fmla="*/ 2147483647 w 4473"/>
              <a:gd name="T85" fmla="*/ 2147483647 h 2642"/>
              <a:gd name="T86" fmla="*/ 2147483647 w 4473"/>
              <a:gd name="T87" fmla="*/ 2147483647 h 2642"/>
              <a:gd name="T88" fmla="*/ 2147483647 w 4473"/>
              <a:gd name="T89" fmla="*/ 2147483647 h 2642"/>
              <a:gd name="T90" fmla="*/ 2147483647 w 4473"/>
              <a:gd name="T91" fmla="*/ 2147483647 h 2642"/>
              <a:gd name="T92" fmla="*/ 2147483647 w 4473"/>
              <a:gd name="T93" fmla="*/ 2147483647 h 2642"/>
              <a:gd name="T94" fmla="*/ 2147483647 w 4473"/>
              <a:gd name="T95" fmla="*/ 2147483647 h 2642"/>
              <a:gd name="T96" fmla="*/ 2147483647 w 4473"/>
              <a:gd name="T97" fmla="*/ 2147483647 h 2642"/>
              <a:gd name="T98" fmla="*/ 2147483647 w 4473"/>
              <a:gd name="T99" fmla="*/ 2147483647 h 2642"/>
              <a:gd name="T100" fmla="*/ 2147483647 w 4473"/>
              <a:gd name="T101" fmla="*/ 2147483647 h 264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73"/>
              <a:gd name="T154" fmla="*/ 0 h 2642"/>
              <a:gd name="T155" fmla="*/ 4473 w 4473"/>
              <a:gd name="T156" fmla="*/ 2642 h 264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73" h="2642">
                <a:moveTo>
                  <a:pt x="0" y="0"/>
                </a:moveTo>
                <a:lnTo>
                  <a:pt x="82" y="11"/>
                </a:lnTo>
                <a:lnTo>
                  <a:pt x="177" y="23"/>
                </a:lnTo>
                <a:lnTo>
                  <a:pt x="259" y="46"/>
                </a:lnTo>
                <a:lnTo>
                  <a:pt x="354" y="80"/>
                </a:lnTo>
                <a:lnTo>
                  <a:pt x="436" y="114"/>
                </a:lnTo>
                <a:lnTo>
                  <a:pt x="531" y="148"/>
                </a:lnTo>
                <a:lnTo>
                  <a:pt x="625" y="193"/>
                </a:lnTo>
                <a:lnTo>
                  <a:pt x="708" y="238"/>
                </a:lnTo>
                <a:lnTo>
                  <a:pt x="802" y="272"/>
                </a:lnTo>
                <a:lnTo>
                  <a:pt x="885" y="329"/>
                </a:lnTo>
                <a:lnTo>
                  <a:pt x="979" y="374"/>
                </a:lnTo>
                <a:lnTo>
                  <a:pt x="1062" y="442"/>
                </a:lnTo>
                <a:lnTo>
                  <a:pt x="1156" y="488"/>
                </a:lnTo>
                <a:lnTo>
                  <a:pt x="1251" y="533"/>
                </a:lnTo>
                <a:lnTo>
                  <a:pt x="1333" y="590"/>
                </a:lnTo>
                <a:lnTo>
                  <a:pt x="1428" y="646"/>
                </a:lnTo>
                <a:lnTo>
                  <a:pt x="1510" y="703"/>
                </a:lnTo>
                <a:lnTo>
                  <a:pt x="1605" y="771"/>
                </a:lnTo>
                <a:lnTo>
                  <a:pt x="1699" y="817"/>
                </a:lnTo>
                <a:lnTo>
                  <a:pt x="1782" y="885"/>
                </a:lnTo>
                <a:lnTo>
                  <a:pt x="1876" y="941"/>
                </a:lnTo>
                <a:lnTo>
                  <a:pt x="1959" y="998"/>
                </a:lnTo>
                <a:lnTo>
                  <a:pt x="2053" y="1055"/>
                </a:lnTo>
                <a:lnTo>
                  <a:pt x="2136" y="1100"/>
                </a:lnTo>
                <a:lnTo>
                  <a:pt x="2230" y="1179"/>
                </a:lnTo>
                <a:lnTo>
                  <a:pt x="2325" y="1236"/>
                </a:lnTo>
                <a:lnTo>
                  <a:pt x="2407" y="1293"/>
                </a:lnTo>
                <a:lnTo>
                  <a:pt x="2502" y="1349"/>
                </a:lnTo>
                <a:lnTo>
                  <a:pt x="2585" y="1406"/>
                </a:lnTo>
                <a:lnTo>
                  <a:pt x="2679" y="1463"/>
                </a:lnTo>
                <a:lnTo>
                  <a:pt x="2762" y="1520"/>
                </a:lnTo>
                <a:lnTo>
                  <a:pt x="2856" y="1588"/>
                </a:lnTo>
                <a:lnTo>
                  <a:pt x="2950" y="1633"/>
                </a:lnTo>
                <a:lnTo>
                  <a:pt x="3033" y="1690"/>
                </a:lnTo>
                <a:lnTo>
                  <a:pt x="3127" y="1758"/>
                </a:lnTo>
                <a:lnTo>
                  <a:pt x="3210" y="1814"/>
                </a:lnTo>
                <a:lnTo>
                  <a:pt x="3305" y="1871"/>
                </a:lnTo>
                <a:lnTo>
                  <a:pt x="3399" y="1939"/>
                </a:lnTo>
                <a:lnTo>
                  <a:pt x="3482" y="1984"/>
                </a:lnTo>
                <a:lnTo>
                  <a:pt x="3576" y="2052"/>
                </a:lnTo>
                <a:lnTo>
                  <a:pt x="3659" y="2098"/>
                </a:lnTo>
                <a:lnTo>
                  <a:pt x="3753" y="2166"/>
                </a:lnTo>
                <a:lnTo>
                  <a:pt x="3836" y="2223"/>
                </a:lnTo>
                <a:lnTo>
                  <a:pt x="3930" y="2279"/>
                </a:lnTo>
                <a:lnTo>
                  <a:pt x="4025" y="2347"/>
                </a:lnTo>
                <a:lnTo>
                  <a:pt x="4107" y="2404"/>
                </a:lnTo>
                <a:lnTo>
                  <a:pt x="4202" y="2472"/>
                </a:lnTo>
                <a:lnTo>
                  <a:pt x="4284" y="2517"/>
                </a:lnTo>
                <a:lnTo>
                  <a:pt x="4379" y="2574"/>
                </a:lnTo>
                <a:lnTo>
                  <a:pt x="4473" y="2642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0" name="Freeform 167"/>
          <p:cNvSpPr>
            <a:spLocks noChangeArrowheads="1"/>
          </p:cNvSpPr>
          <p:nvPr/>
        </p:nvSpPr>
        <p:spPr bwMode="auto">
          <a:xfrm>
            <a:off x="1181100" y="522288"/>
            <a:ext cx="4683125" cy="4518025"/>
          </a:xfrm>
          <a:custGeom>
            <a:avLst/>
            <a:gdLst>
              <a:gd name="T0" fmla="*/ 0 w 2950"/>
              <a:gd name="T1" fmla="*/ 0 h 2846"/>
              <a:gd name="T2" fmla="*/ 2147483647 w 2950"/>
              <a:gd name="T3" fmla="*/ 0 h 2846"/>
              <a:gd name="T4" fmla="*/ 2147483647 w 2950"/>
              <a:gd name="T5" fmla="*/ 0 h 2846"/>
              <a:gd name="T6" fmla="*/ 2147483647 w 2950"/>
              <a:gd name="T7" fmla="*/ 2147483647 h 2846"/>
              <a:gd name="T8" fmla="*/ 2147483647 w 2950"/>
              <a:gd name="T9" fmla="*/ 2147483647 h 2846"/>
              <a:gd name="T10" fmla="*/ 2147483647 w 2950"/>
              <a:gd name="T11" fmla="*/ 2147483647 h 2846"/>
              <a:gd name="T12" fmla="*/ 2147483647 w 2950"/>
              <a:gd name="T13" fmla="*/ 2147483647 h 2846"/>
              <a:gd name="T14" fmla="*/ 2147483647 w 2950"/>
              <a:gd name="T15" fmla="*/ 2147483647 h 2846"/>
              <a:gd name="T16" fmla="*/ 2147483647 w 2950"/>
              <a:gd name="T17" fmla="*/ 2147483647 h 2846"/>
              <a:gd name="T18" fmla="*/ 2147483647 w 2950"/>
              <a:gd name="T19" fmla="*/ 2147483647 h 2846"/>
              <a:gd name="T20" fmla="*/ 2147483647 w 2950"/>
              <a:gd name="T21" fmla="*/ 2147483647 h 2846"/>
              <a:gd name="T22" fmla="*/ 2147483647 w 2950"/>
              <a:gd name="T23" fmla="*/ 2147483647 h 2846"/>
              <a:gd name="T24" fmla="*/ 2147483647 w 2950"/>
              <a:gd name="T25" fmla="*/ 2147483647 h 2846"/>
              <a:gd name="T26" fmla="*/ 2147483647 w 2950"/>
              <a:gd name="T27" fmla="*/ 2147483647 h 2846"/>
              <a:gd name="T28" fmla="*/ 2147483647 w 2950"/>
              <a:gd name="T29" fmla="*/ 2147483647 h 2846"/>
              <a:gd name="T30" fmla="*/ 2147483647 w 2950"/>
              <a:gd name="T31" fmla="*/ 2147483647 h 2846"/>
              <a:gd name="T32" fmla="*/ 2147483647 w 2950"/>
              <a:gd name="T33" fmla="*/ 2147483647 h 2846"/>
              <a:gd name="T34" fmla="*/ 2147483647 w 2950"/>
              <a:gd name="T35" fmla="*/ 2147483647 h 2846"/>
              <a:gd name="T36" fmla="*/ 2147483647 w 2950"/>
              <a:gd name="T37" fmla="*/ 2147483647 h 2846"/>
              <a:gd name="T38" fmla="*/ 2147483647 w 2950"/>
              <a:gd name="T39" fmla="*/ 2147483647 h 2846"/>
              <a:gd name="T40" fmla="*/ 2147483647 w 2950"/>
              <a:gd name="T41" fmla="*/ 2147483647 h 2846"/>
              <a:gd name="T42" fmla="*/ 2147483647 w 2950"/>
              <a:gd name="T43" fmla="*/ 2147483647 h 2846"/>
              <a:gd name="T44" fmla="*/ 2147483647 w 2950"/>
              <a:gd name="T45" fmla="*/ 2147483647 h 2846"/>
              <a:gd name="T46" fmla="*/ 2147483647 w 2950"/>
              <a:gd name="T47" fmla="*/ 2147483647 h 2846"/>
              <a:gd name="T48" fmla="*/ 2147483647 w 2950"/>
              <a:gd name="T49" fmla="*/ 2147483647 h 2846"/>
              <a:gd name="T50" fmla="*/ 2147483647 w 2950"/>
              <a:gd name="T51" fmla="*/ 2147483647 h 2846"/>
              <a:gd name="T52" fmla="*/ 2147483647 w 2950"/>
              <a:gd name="T53" fmla="*/ 2147483647 h 2846"/>
              <a:gd name="T54" fmla="*/ 2147483647 w 2950"/>
              <a:gd name="T55" fmla="*/ 2147483647 h 2846"/>
              <a:gd name="T56" fmla="*/ 2147483647 w 2950"/>
              <a:gd name="T57" fmla="*/ 2147483647 h 2846"/>
              <a:gd name="T58" fmla="*/ 2147483647 w 2950"/>
              <a:gd name="T59" fmla="*/ 2147483647 h 2846"/>
              <a:gd name="T60" fmla="*/ 2147483647 w 2950"/>
              <a:gd name="T61" fmla="*/ 2147483647 h 2846"/>
              <a:gd name="T62" fmla="*/ 2147483647 w 2950"/>
              <a:gd name="T63" fmla="*/ 2147483647 h 2846"/>
              <a:gd name="T64" fmla="*/ 2147483647 w 2950"/>
              <a:gd name="T65" fmla="*/ 2147483647 h 2846"/>
              <a:gd name="T66" fmla="*/ 2147483647 w 2950"/>
              <a:gd name="T67" fmla="*/ 2147483647 h 284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950"/>
              <a:gd name="T103" fmla="*/ 0 h 2846"/>
              <a:gd name="T104" fmla="*/ 2950 w 2950"/>
              <a:gd name="T105" fmla="*/ 2846 h 284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950" h="2846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22"/>
                </a:lnTo>
                <a:lnTo>
                  <a:pt x="354" y="45"/>
                </a:lnTo>
                <a:lnTo>
                  <a:pt x="436" y="68"/>
                </a:lnTo>
                <a:lnTo>
                  <a:pt x="531" y="113"/>
                </a:lnTo>
                <a:lnTo>
                  <a:pt x="625" y="159"/>
                </a:lnTo>
                <a:lnTo>
                  <a:pt x="708" y="227"/>
                </a:lnTo>
                <a:lnTo>
                  <a:pt x="802" y="295"/>
                </a:lnTo>
                <a:lnTo>
                  <a:pt x="885" y="374"/>
                </a:lnTo>
                <a:lnTo>
                  <a:pt x="979" y="453"/>
                </a:lnTo>
                <a:lnTo>
                  <a:pt x="1062" y="544"/>
                </a:lnTo>
                <a:lnTo>
                  <a:pt x="1156" y="646"/>
                </a:lnTo>
                <a:lnTo>
                  <a:pt x="1251" y="737"/>
                </a:lnTo>
                <a:lnTo>
                  <a:pt x="1333" y="828"/>
                </a:lnTo>
                <a:lnTo>
                  <a:pt x="1428" y="930"/>
                </a:lnTo>
                <a:lnTo>
                  <a:pt x="1510" y="1043"/>
                </a:lnTo>
                <a:lnTo>
                  <a:pt x="1605" y="1145"/>
                </a:lnTo>
                <a:lnTo>
                  <a:pt x="1699" y="1258"/>
                </a:lnTo>
                <a:lnTo>
                  <a:pt x="1782" y="1360"/>
                </a:lnTo>
                <a:lnTo>
                  <a:pt x="1876" y="1485"/>
                </a:lnTo>
                <a:lnTo>
                  <a:pt x="1959" y="1599"/>
                </a:lnTo>
                <a:lnTo>
                  <a:pt x="2053" y="1689"/>
                </a:lnTo>
                <a:lnTo>
                  <a:pt x="2136" y="1814"/>
                </a:lnTo>
                <a:lnTo>
                  <a:pt x="2230" y="1939"/>
                </a:lnTo>
                <a:lnTo>
                  <a:pt x="2325" y="2041"/>
                </a:lnTo>
                <a:lnTo>
                  <a:pt x="2407" y="2154"/>
                </a:lnTo>
                <a:lnTo>
                  <a:pt x="2502" y="2279"/>
                </a:lnTo>
                <a:lnTo>
                  <a:pt x="2585" y="2392"/>
                </a:lnTo>
                <a:lnTo>
                  <a:pt x="2679" y="2506"/>
                </a:lnTo>
                <a:lnTo>
                  <a:pt x="2762" y="2630"/>
                </a:lnTo>
                <a:lnTo>
                  <a:pt x="2856" y="2732"/>
                </a:lnTo>
                <a:lnTo>
                  <a:pt x="2950" y="2846"/>
                </a:lnTo>
              </a:path>
            </a:pathLst>
          </a:custGeom>
          <a:noFill/>
          <a:ln w="12600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1" name="Line 168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22" name="Line 169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23" name="Freeform 170"/>
          <p:cNvSpPr>
            <a:spLocks noChangeArrowheads="1"/>
          </p:cNvSpPr>
          <p:nvPr/>
        </p:nvSpPr>
        <p:spPr bwMode="auto">
          <a:xfrm>
            <a:off x="1181100" y="522288"/>
            <a:ext cx="4384675" cy="4410075"/>
          </a:xfrm>
          <a:custGeom>
            <a:avLst/>
            <a:gdLst>
              <a:gd name="T0" fmla="*/ 0 w 2762"/>
              <a:gd name="T1" fmla="*/ 0 h 2778"/>
              <a:gd name="T2" fmla="*/ 2147483647 w 2762"/>
              <a:gd name="T3" fmla="*/ 0 h 2778"/>
              <a:gd name="T4" fmla="*/ 2147483647 w 2762"/>
              <a:gd name="T5" fmla="*/ 2147483647 h 2778"/>
              <a:gd name="T6" fmla="*/ 2147483647 w 2762"/>
              <a:gd name="T7" fmla="*/ 2147483647 h 2778"/>
              <a:gd name="T8" fmla="*/ 2147483647 w 2762"/>
              <a:gd name="T9" fmla="*/ 2147483647 h 2778"/>
              <a:gd name="T10" fmla="*/ 2147483647 w 2762"/>
              <a:gd name="T11" fmla="*/ 2147483647 h 2778"/>
              <a:gd name="T12" fmla="*/ 2147483647 w 2762"/>
              <a:gd name="T13" fmla="*/ 2147483647 h 2778"/>
              <a:gd name="T14" fmla="*/ 2147483647 w 2762"/>
              <a:gd name="T15" fmla="*/ 2147483647 h 2778"/>
              <a:gd name="T16" fmla="*/ 2147483647 w 2762"/>
              <a:gd name="T17" fmla="*/ 2147483647 h 2778"/>
              <a:gd name="T18" fmla="*/ 2147483647 w 2762"/>
              <a:gd name="T19" fmla="*/ 2147483647 h 2778"/>
              <a:gd name="T20" fmla="*/ 2147483647 w 2762"/>
              <a:gd name="T21" fmla="*/ 2147483647 h 2778"/>
              <a:gd name="T22" fmla="*/ 2147483647 w 2762"/>
              <a:gd name="T23" fmla="*/ 2147483647 h 2778"/>
              <a:gd name="T24" fmla="*/ 2147483647 w 2762"/>
              <a:gd name="T25" fmla="*/ 2147483647 h 2778"/>
              <a:gd name="T26" fmla="*/ 2147483647 w 2762"/>
              <a:gd name="T27" fmla="*/ 2147483647 h 2778"/>
              <a:gd name="T28" fmla="*/ 2147483647 w 2762"/>
              <a:gd name="T29" fmla="*/ 2147483647 h 2778"/>
              <a:gd name="T30" fmla="*/ 2147483647 w 2762"/>
              <a:gd name="T31" fmla="*/ 2147483647 h 2778"/>
              <a:gd name="T32" fmla="*/ 2147483647 w 2762"/>
              <a:gd name="T33" fmla="*/ 2147483647 h 2778"/>
              <a:gd name="T34" fmla="*/ 2147483647 w 2762"/>
              <a:gd name="T35" fmla="*/ 2147483647 h 2778"/>
              <a:gd name="T36" fmla="*/ 2147483647 w 2762"/>
              <a:gd name="T37" fmla="*/ 2147483647 h 2778"/>
              <a:gd name="T38" fmla="*/ 2147483647 w 2762"/>
              <a:gd name="T39" fmla="*/ 2147483647 h 2778"/>
              <a:gd name="T40" fmla="*/ 2147483647 w 2762"/>
              <a:gd name="T41" fmla="*/ 2147483647 h 2778"/>
              <a:gd name="T42" fmla="*/ 2147483647 w 2762"/>
              <a:gd name="T43" fmla="*/ 2147483647 h 2778"/>
              <a:gd name="T44" fmla="*/ 2147483647 w 2762"/>
              <a:gd name="T45" fmla="*/ 2147483647 h 2778"/>
              <a:gd name="T46" fmla="*/ 2147483647 w 2762"/>
              <a:gd name="T47" fmla="*/ 2147483647 h 2778"/>
              <a:gd name="T48" fmla="*/ 2147483647 w 2762"/>
              <a:gd name="T49" fmla="*/ 2147483647 h 2778"/>
              <a:gd name="T50" fmla="*/ 2147483647 w 2762"/>
              <a:gd name="T51" fmla="*/ 2147483647 h 2778"/>
              <a:gd name="T52" fmla="*/ 2147483647 w 2762"/>
              <a:gd name="T53" fmla="*/ 2147483647 h 2778"/>
              <a:gd name="T54" fmla="*/ 2147483647 w 2762"/>
              <a:gd name="T55" fmla="*/ 2147483647 h 2778"/>
              <a:gd name="T56" fmla="*/ 2147483647 w 2762"/>
              <a:gd name="T57" fmla="*/ 2147483647 h 2778"/>
              <a:gd name="T58" fmla="*/ 2147483647 w 2762"/>
              <a:gd name="T59" fmla="*/ 2147483647 h 2778"/>
              <a:gd name="T60" fmla="*/ 2147483647 w 2762"/>
              <a:gd name="T61" fmla="*/ 2147483647 h 2778"/>
              <a:gd name="T62" fmla="*/ 2147483647 w 2762"/>
              <a:gd name="T63" fmla="*/ 2147483647 h 277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62"/>
              <a:gd name="T97" fmla="*/ 0 h 2778"/>
              <a:gd name="T98" fmla="*/ 2762 w 2762"/>
              <a:gd name="T99" fmla="*/ 2778 h 277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62" h="2778">
                <a:moveTo>
                  <a:pt x="0" y="0"/>
                </a:moveTo>
                <a:lnTo>
                  <a:pt x="82" y="0"/>
                </a:lnTo>
                <a:lnTo>
                  <a:pt x="177" y="11"/>
                </a:lnTo>
                <a:lnTo>
                  <a:pt x="259" y="34"/>
                </a:lnTo>
                <a:lnTo>
                  <a:pt x="354" y="57"/>
                </a:lnTo>
                <a:lnTo>
                  <a:pt x="436" y="102"/>
                </a:lnTo>
                <a:lnTo>
                  <a:pt x="531" y="147"/>
                </a:lnTo>
                <a:lnTo>
                  <a:pt x="625" y="215"/>
                </a:lnTo>
                <a:lnTo>
                  <a:pt x="708" y="283"/>
                </a:lnTo>
                <a:lnTo>
                  <a:pt x="802" y="351"/>
                </a:lnTo>
                <a:lnTo>
                  <a:pt x="885" y="442"/>
                </a:lnTo>
                <a:lnTo>
                  <a:pt x="979" y="533"/>
                </a:lnTo>
                <a:lnTo>
                  <a:pt x="1062" y="623"/>
                </a:lnTo>
                <a:lnTo>
                  <a:pt x="1156" y="725"/>
                </a:lnTo>
                <a:lnTo>
                  <a:pt x="1251" y="828"/>
                </a:lnTo>
                <a:lnTo>
                  <a:pt x="1333" y="941"/>
                </a:lnTo>
                <a:lnTo>
                  <a:pt x="1428" y="1043"/>
                </a:lnTo>
                <a:lnTo>
                  <a:pt x="1510" y="1156"/>
                </a:lnTo>
                <a:lnTo>
                  <a:pt x="1605" y="1270"/>
                </a:lnTo>
                <a:lnTo>
                  <a:pt x="1699" y="1372"/>
                </a:lnTo>
                <a:lnTo>
                  <a:pt x="1782" y="1497"/>
                </a:lnTo>
                <a:lnTo>
                  <a:pt x="1876" y="1599"/>
                </a:lnTo>
                <a:lnTo>
                  <a:pt x="1959" y="1712"/>
                </a:lnTo>
                <a:lnTo>
                  <a:pt x="2053" y="1837"/>
                </a:lnTo>
                <a:lnTo>
                  <a:pt x="2136" y="1950"/>
                </a:lnTo>
                <a:lnTo>
                  <a:pt x="2230" y="2063"/>
                </a:lnTo>
                <a:lnTo>
                  <a:pt x="2325" y="2177"/>
                </a:lnTo>
                <a:lnTo>
                  <a:pt x="2407" y="2302"/>
                </a:lnTo>
                <a:lnTo>
                  <a:pt x="2502" y="2415"/>
                </a:lnTo>
                <a:lnTo>
                  <a:pt x="2585" y="2528"/>
                </a:lnTo>
                <a:lnTo>
                  <a:pt x="2679" y="2642"/>
                </a:lnTo>
                <a:lnTo>
                  <a:pt x="2762" y="2778"/>
                </a:lnTo>
              </a:path>
            </a:pathLst>
          </a:custGeom>
          <a:noFill/>
          <a:ln w="126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4" name="Freeform 171"/>
          <p:cNvSpPr>
            <a:spLocks noChangeArrowheads="1"/>
          </p:cNvSpPr>
          <p:nvPr/>
        </p:nvSpPr>
        <p:spPr bwMode="auto">
          <a:xfrm>
            <a:off x="1181100" y="522288"/>
            <a:ext cx="4103688" cy="4427537"/>
          </a:xfrm>
          <a:custGeom>
            <a:avLst/>
            <a:gdLst>
              <a:gd name="T0" fmla="*/ 0 w 2585"/>
              <a:gd name="T1" fmla="*/ 0 h 2789"/>
              <a:gd name="T2" fmla="*/ 2147483647 w 2585"/>
              <a:gd name="T3" fmla="*/ 0 h 2789"/>
              <a:gd name="T4" fmla="*/ 2147483647 w 2585"/>
              <a:gd name="T5" fmla="*/ 0 h 2789"/>
              <a:gd name="T6" fmla="*/ 2147483647 w 2585"/>
              <a:gd name="T7" fmla="*/ 2147483647 h 2789"/>
              <a:gd name="T8" fmla="*/ 2147483647 w 2585"/>
              <a:gd name="T9" fmla="*/ 2147483647 h 2789"/>
              <a:gd name="T10" fmla="*/ 2147483647 w 2585"/>
              <a:gd name="T11" fmla="*/ 2147483647 h 2789"/>
              <a:gd name="T12" fmla="*/ 2147483647 w 2585"/>
              <a:gd name="T13" fmla="*/ 2147483647 h 2789"/>
              <a:gd name="T14" fmla="*/ 2147483647 w 2585"/>
              <a:gd name="T15" fmla="*/ 2147483647 h 2789"/>
              <a:gd name="T16" fmla="*/ 2147483647 w 2585"/>
              <a:gd name="T17" fmla="*/ 2147483647 h 2789"/>
              <a:gd name="T18" fmla="*/ 2147483647 w 2585"/>
              <a:gd name="T19" fmla="*/ 2147483647 h 2789"/>
              <a:gd name="T20" fmla="*/ 2147483647 w 2585"/>
              <a:gd name="T21" fmla="*/ 2147483647 h 2789"/>
              <a:gd name="T22" fmla="*/ 2147483647 w 2585"/>
              <a:gd name="T23" fmla="*/ 2147483647 h 2789"/>
              <a:gd name="T24" fmla="*/ 2147483647 w 2585"/>
              <a:gd name="T25" fmla="*/ 2147483647 h 2789"/>
              <a:gd name="T26" fmla="*/ 2147483647 w 2585"/>
              <a:gd name="T27" fmla="*/ 2147483647 h 2789"/>
              <a:gd name="T28" fmla="*/ 2147483647 w 2585"/>
              <a:gd name="T29" fmla="*/ 2147483647 h 2789"/>
              <a:gd name="T30" fmla="*/ 2147483647 w 2585"/>
              <a:gd name="T31" fmla="*/ 2147483647 h 2789"/>
              <a:gd name="T32" fmla="*/ 2147483647 w 2585"/>
              <a:gd name="T33" fmla="*/ 2147483647 h 2789"/>
              <a:gd name="T34" fmla="*/ 2147483647 w 2585"/>
              <a:gd name="T35" fmla="*/ 2147483647 h 2789"/>
              <a:gd name="T36" fmla="*/ 2147483647 w 2585"/>
              <a:gd name="T37" fmla="*/ 2147483647 h 2789"/>
              <a:gd name="T38" fmla="*/ 2147483647 w 2585"/>
              <a:gd name="T39" fmla="*/ 2147483647 h 2789"/>
              <a:gd name="T40" fmla="*/ 2147483647 w 2585"/>
              <a:gd name="T41" fmla="*/ 2147483647 h 2789"/>
              <a:gd name="T42" fmla="*/ 2147483647 w 2585"/>
              <a:gd name="T43" fmla="*/ 2147483647 h 2789"/>
              <a:gd name="T44" fmla="*/ 2147483647 w 2585"/>
              <a:gd name="T45" fmla="*/ 2147483647 h 2789"/>
              <a:gd name="T46" fmla="*/ 2147483647 w 2585"/>
              <a:gd name="T47" fmla="*/ 2147483647 h 2789"/>
              <a:gd name="T48" fmla="*/ 2147483647 w 2585"/>
              <a:gd name="T49" fmla="*/ 2147483647 h 2789"/>
              <a:gd name="T50" fmla="*/ 2147483647 w 2585"/>
              <a:gd name="T51" fmla="*/ 2147483647 h 2789"/>
              <a:gd name="T52" fmla="*/ 2147483647 w 2585"/>
              <a:gd name="T53" fmla="*/ 2147483647 h 2789"/>
              <a:gd name="T54" fmla="*/ 2147483647 w 2585"/>
              <a:gd name="T55" fmla="*/ 2147483647 h 2789"/>
              <a:gd name="T56" fmla="*/ 2147483647 w 2585"/>
              <a:gd name="T57" fmla="*/ 2147483647 h 2789"/>
              <a:gd name="T58" fmla="*/ 2147483647 w 2585"/>
              <a:gd name="T59" fmla="*/ 2147483647 h 278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585"/>
              <a:gd name="T91" fmla="*/ 0 h 2789"/>
              <a:gd name="T92" fmla="*/ 2585 w 2585"/>
              <a:gd name="T93" fmla="*/ 2789 h 278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585" h="2789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11"/>
                </a:lnTo>
                <a:lnTo>
                  <a:pt x="354" y="22"/>
                </a:lnTo>
                <a:lnTo>
                  <a:pt x="436" y="57"/>
                </a:lnTo>
                <a:lnTo>
                  <a:pt x="531" y="102"/>
                </a:lnTo>
                <a:lnTo>
                  <a:pt x="625" y="159"/>
                </a:lnTo>
                <a:lnTo>
                  <a:pt x="708" y="238"/>
                </a:lnTo>
                <a:lnTo>
                  <a:pt x="802" y="317"/>
                </a:lnTo>
                <a:lnTo>
                  <a:pt x="885" y="431"/>
                </a:lnTo>
                <a:lnTo>
                  <a:pt x="979" y="533"/>
                </a:lnTo>
                <a:lnTo>
                  <a:pt x="1062" y="657"/>
                </a:lnTo>
                <a:lnTo>
                  <a:pt x="1156" y="782"/>
                </a:lnTo>
                <a:lnTo>
                  <a:pt x="1251" y="896"/>
                </a:lnTo>
                <a:lnTo>
                  <a:pt x="1333" y="1043"/>
                </a:lnTo>
                <a:lnTo>
                  <a:pt x="1428" y="1168"/>
                </a:lnTo>
                <a:lnTo>
                  <a:pt x="1510" y="1304"/>
                </a:lnTo>
                <a:lnTo>
                  <a:pt x="1605" y="1417"/>
                </a:lnTo>
                <a:lnTo>
                  <a:pt x="1699" y="1553"/>
                </a:lnTo>
                <a:lnTo>
                  <a:pt x="1782" y="1689"/>
                </a:lnTo>
                <a:lnTo>
                  <a:pt x="1876" y="1803"/>
                </a:lnTo>
                <a:lnTo>
                  <a:pt x="1959" y="1950"/>
                </a:lnTo>
                <a:lnTo>
                  <a:pt x="2053" y="2063"/>
                </a:lnTo>
                <a:lnTo>
                  <a:pt x="2136" y="2188"/>
                </a:lnTo>
                <a:lnTo>
                  <a:pt x="2230" y="2324"/>
                </a:lnTo>
                <a:lnTo>
                  <a:pt x="2325" y="2438"/>
                </a:lnTo>
                <a:lnTo>
                  <a:pt x="2407" y="2562"/>
                </a:lnTo>
                <a:lnTo>
                  <a:pt x="2502" y="2676"/>
                </a:lnTo>
                <a:lnTo>
                  <a:pt x="2585" y="2789"/>
                </a:lnTo>
              </a:path>
            </a:pathLst>
          </a:custGeom>
          <a:noFill/>
          <a:ln w="126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5" name="Line 172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26" name="Line 173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27" name="Freeform 174"/>
          <p:cNvSpPr>
            <a:spLocks noChangeArrowheads="1"/>
          </p:cNvSpPr>
          <p:nvPr/>
        </p:nvSpPr>
        <p:spPr bwMode="auto">
          <a:xfrm>
            <a:off x="1181100" y="522288"/>
            <a:ext cx="3540125" cy="4625975"/>
          </a:xfrm>
          <a:custGeom>
            <a:avLst/>
            <a:gdLst>
              <a:gd name="T0" fmla="*/ 0 w 2230"/>
              <a:gd name="T1" fmla="*/ 0 h 2914"/>
              <a:gd name="T2" fmla="*/ 2147483647 w 2230"/>
              <a:gd name="T3" fmla="*/ 0 h 2914"/>
              <a:gd name="T4" fmla="*/ 2147483647 w 2230"/>
              <a:gd name="T5" fmla="*/ 0 h 2914"/>
              <a:gd name="T6" fmla="*/ 2147483647 w 2230"/>
              <a:gd name="T7" fmla="*/ 2147483647 h 2914"/>
              <a:gd name="T8" fmla="*/ 2147483647 w 2230"/>
              <a:gd name="T9" fmla="*/ 2147483647 h 2914"/>
              <a:gd name="T10" fmla="*/ 2147483647 w 2230"/>
              <a:gd name="T11" fmla="*/ 2147483647 h 2914"/>
              <a:gd name="T12" fmla="*/ 2147483647 w 2230"/>
              <a:gd name="T13" fmla="*/ 2147483647 h 2914"/>
              <a:gd name="T14" fmla="*/ 2147483647 w 2230"/>
              <a:gd name="T15" fmla="*/ 2147483647 h 2914"/>
              <a:gd name="T16" fmla="*/ 2147483647 w 2230"/>
              <a:gd name="T17" fmla="*/ 2147483647 h 2914"/>
              <a:gd name="T18" fmla="*/ 2147483647 w 2230"/>
              <a:gd name="T19" fmla="*/ 2147483647 h 2914"/>
              <a:gd name="T20" fmla="*/ 2147483647 w 2230"/>
              <a:gd name="T21" fmla="*/ 2147483647 h 2914"/>
              <a:gd name="T22" fmla="*/ 2147483647 w 2230"/>
              <a:gd name="T23" fmla="*/ 2147483647 h 2914"/>
              <a:gd name="T24" fmla="*/ 2147483647 w 2230"/>
              <a:gd name="T25" fmla="*/ 2147483647 h 2914"/>
              <a:gd name="T26" fmla="*/ 2147483647 w 2230"/>
              <a:gd name="T27" fmla="*/ 2147483647 h 2914"/>
              <a:gd name="T28" fmla="*/ 2147483647 w 2230"/>
              <a:gd name="T29" fmla="*/ 2147483647 h 2914"/>
              <a:gd name="T30" fmla="*/ 2147483647 w 2230"/>
              <a:gd name="T31" fmla="*/ 2147483647 h 2914"/>
              <a:gd name="T32" fmla="*/ 2147483647 w 2230"/>
              <a:gd name="T33" fmla="*/ 2147483647 h 2914"/>
              <a:gd name="T34" fmla="*/ 2147483647 w 2230"/>
              <a:gd name="T35" fmla="*/ 2147483647 h 2914"/>
              <a:gd name="T36" fmla="*/ 2147483647 w 2230"/>
              <a:gd name="T37" fmla="*/ 2147483647 h 2914"/>
              <a:gd name="T38" fmla="*/ 2147483647 w 2230"/>
              <a:gd name="T39" fmla="*/ 2147483647 h 2914"/>
              <a:gd name="T40" fmla="*/ 2147483647 w 2230"/>
              <a:gd name="T41" fmla="*/ 2147483647 h 2914"/>
              <a:gd name="T42" fmla="*/ 2147483647 w 2230"/>
              <a:gd name="T43" fmla="*/ 2147483647 h 2914"/>
              <a:gd name="T44" fmla="*/ 2147483647 w 2230"/>
              <a:gd name="T45" fmla="*/ 2147483647 h 2914"/>
              <a:gd name="T46" fmla="*/ 2147483647 w 2230"/>
              <a:gd name="T47" fmla="*/ 2147483647 h 2914"/>
              <a:gd name="T48" fmla="*/ 2147483647 w 2230"/>
              <a:gd name="T49" fmla="*/ 2147483647 h 2914"/>
              <a:gd name="T50" fmla="*/ 2147483647 w 2230"/>
              <a:gd name="T51" fmla="*/ 2147483647 h 29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230"/>
              <a:gd name="T79" fmla="*/ 0 h 2914"/>
              <a:gd name="T80" fmla="*/ 2230 w 2230"/>
              <a:gd name="T81" fmla="*/ 2914 h 291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230" h="2914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22"/>
                </a:lnTo>
                <a:lnTo>
                  <a:pt x="354" y="45"/>
                </a:lnTo>
                <a:lnTo>
                  <a:pt x="436" y="91"/>
                </a:lnTo>
                <a:lnTo>
                  <a:pt x="531" y="147"/>
                </a:lnTo>
                <a:lnTo>
                  <a:pt x="625" y="227"/>
                </a:lnTo>
                <a:lnTo>
                  <a:pt x="708" y="306"/>
                </a:lnTo>
                <a:lnTo>
                  <a:pt x="802" y="419"/>
                </a:lnTo>
                <a:lnTo>
                  <a:pt x="885" y="521"/>
                </a:lnTo>
                <a:lnTo>
                  <a:pt x="979" y="657"/>
                </a:lnTo>
                <a:lnTo>
                  <a:pt x="1062" y="794"/>
                </a:lnTo>
                <a:lnTo>
                  <a:pt x="1156" y="930"/>
                </a:lnTo>
                <a:lnTo>
                  <a:pt x="1251" y="1088"/>
                </a:lnTo>
                <a:lnTo>
                  <a:pt x="1333" y="1224"/>
                </a:lnTo>
                <a:lnTo>
                  <a:pt x="1428" y="1394"/>
                </a:lnTo>
                <a:lnTo>
                  <a:pt x="1510" y="1553"/>
                </a:lnTo>
                <a:lnTo>
                  <a:pt x="1605" y="1712"/>
                </a:lnTo>
                <a:lnTo>
                  <a:pt x="1699" y="1882"/>
                </a:lnTo>
                <a:lnTo>
                  <a:pt x="1782" y="2052"/>
                </a:lnTo>
                <a:lnTo>
                  <a:pt x="1876" y="2211"/>
                </a:lnTo>
                <a:lnTo>
                  <a:pt x="1959" y="2392"/>
                </a:lnTo>
                <a:lnTo>
                  <a:pt x="2053" y="2562"/>
                </a:lnTo>
                <a:lnTo>
                  <a:pt x="2136" y="2732"/>
                </a:lnTo>
                <a:lnTo>
                  <a:pt x="2230" y="2914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8" name="Freeform 175"/>
          <p:cNvSpPr>
            <a:spLocks noChangeArrowheads="1"/>
          </p:cNvSpPr>
          <p:nvPr/>
        </p:nvSpPr>
        <p:spPr bwMode="auto">
          <a:xfrm>
            <a:off x="1181100" y="522288"/>
            <a:ext cx="3390900" cy="4518025"/>
          </a:xfrm>
          <a:custGeom>
            <a:avLst/>
            <a:gdLst>
              <a:gd name="T0" fmla="*/ 0 w 2136"/>
              <a:gd name="T1" fmla="*/ 0 h 2846"/>
              <a:gd name="T2" fmla="*/ 2147483647 w 2136"/>
              <a:gd name="T3" fmla="*/ 0 h 2846"/>
              <a:gd name="T4" fmla="*/ 2147483647 w 2136"/>
              <a:gd name="T5" fmla="*/ 0 h 2846"/>
              <a:gd name="T6" fmla="*/ 2147483647 w 2136"/>
              <a:gd name="T7" fmla="*/ 0 h 2846"/>
              <a:gd name="T8" fmla="*/ 2147483647 w 2136"/>
              <a:gd name="T9" fmla="*/ 2147483647 h 2846"/>
              <a:gd name="T10" fmla="*/ 2147483647 w 2136"/>
              <a:gd name="T11" fmla="*/ 2147483647 h 2846"/>
              <a:gd name="T12" fmla="*/ 2147483647 w 2136"/>
              <a:gd name="T13" fmla="*/ 2147483647 h 2846"/>
              <a:gd name="T14" fmla="*/ 2147483647 w 2136"/>
              <a:gd name="T15" fmla="*/ 2147483647 h 2846"/>
              <a:gd name="T16" fmla="*/ 2147483647 w 2136"/>
              <a:gd name="T17" fmla="*/ 2147483647 h 2846"/>
              <a:gd name="T18" fmla="*/ 2147483647 w 2136"/>
              <a:gd name="T19" fmla="*/ 2147483647 h 2846"/>
              <a:gd name="T20" fmla="*/ 2147483647 w 2136"/>
              <a:gd name="T21" fmla="*/ 2147483647 h 2846"/>
              <a:gd name="T22" fmla="*/ 2147483647 w 2136"/>
              <a:gd name="T23" fmla="*/ 2147483647 h 2846"/>
              <a:gd name="T24" fmla="*/ 2147483647 w 2136"/>
              <a:gd name="T25" fmla="*/ 2147483647 h 2846"/>
              <a:gd name="T26" fmla="*/ 2147483647 w 2136"/>
              <a:gd name="T27" fmla="*/ 2147483647 h 2846"/>
              <a:gd name="T28" fmla="*/ 2147483647 w 2136"/>
              <a:gd name="T29" fmla="*/ 2147483647 h 2846"/>
              <a:gd name="T30" fmla="*/ 2147483647 w 2136"/>
              <a:gd name="T31" fmla="*/ 2147483647 h 2846"/>
              <a:gd name="T32" fmla="*/ 2147483647 w 2136"/>
              <a:gd name="T33" fmla="*/ 2147483647 h 2846"/>
              <a:gd name="T34" fmla="*/ 2147483647 w 2136"/>
              <a:gd name="T35" fmla="*/ 2147483647 h 2846"/>
              <a:gd name="T36" fmla="*/ 2147483647 w 2136"/>
              <a:gd name="T37" fmla="*/ 2147483647 h 2846"/>
              <a:gd name="T38" fmla="*/ 2147483647 w 2136"/>
              <a:gd name="T39" fmla="*/ 2147483647 h 2846"/>
              <a:gd name="T40" fmla="*/ 2147483647 w 2136"/>
              <a:gd name="T41" fmla="*/ 2147483647 h 2846"/>
              <a:gd name="T42" fmla="*/ 2147483647 w 2136"/>
              <a:gd name="T43" fmla="*/ 2147483647 h 2846"/>
              <a:gd name="T44" fmla="*/ 2147483647 w 2136"/>
              <a:gd name="T45" fmla="*/ 2147483647 h 2846"/>
              <a:gd name="T46" fmla="*/ 2147483647 w 2136"/>
              <a:gd name="T47" fmla="*/ 2147483647 h 2846"/>
              <a:gd name="T48" fmla="*/ 2147483647 w 2136"/>
              <a:gd name="T49" fmla="*/ 2147483647 h 28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136"/>
              <a:gd name="T76" fmla="*/ 0 h 2846"/>
              <a:gd name="T77" fmla="*/ 2136 w 2136"/>
              <a:gd name="T78" fmla="*/ 2846 h 284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136" h="2846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0"/>
                </a:lnTo>
                <a:lnTo>
                  <a:pt x="354" y="11"/>
                </a:lnTo>
                <a:lnTo>
                  <a:pt x="436" y="45"/>
                </a:lnTo>
                <a:lnTo>
                  <a:pt x="531" y="91"/>
                </a:lnTo>
                <a:lnTo>
                  <a:pt x="625" y="170"/>
                </a:lnTo>
                <a:lnTo>
                  <a:pt x="708" y="249"/>
                </a:lnTo>
                <a:lnTo>
                  <a:pt x="802" y="363"/>
                </a:lnTo>
                <a:lnTo>
                  <a:pt x="885" y="487"/>
                </a:lnTo>
                <a:lnTo>
                  <a:pt x="979" y="623"/>
                </a:lnTo>
                <a:lnTo>
                  <a:pt x="1062" y="760"/>
                </a:lnTo>
                <a:lnTo>
                  <a:pt x="1156" y="918"/>
                </a:lnTo>
                <a:lnTo>
                  <a:pt x="1251" y="1088"/>
                </a:lnTo>
                <a:lnTo>
                  <a:pt x="1333" y="1258"/>
                </a:lnTo>
                <a:lnTo>
                  <a:pt x="1428" y="1428"/>
                </a:lnTo>
                <a:lnTo>
                  <a:pt x="1510" y="1610"/>
                </a:lnTo>
                <a:lnTo>
                  <a:pt x="1605" y="1791"/>
                </a:lnTo>
                <a:lnTo>
                  <a:pt x="1699" y="1950"/>
                </a:lnTo>
                <a:lnTo>
                  <a:pt x="1782" y="2143"/>
                </a:lnTo>
                <a:lnTo>
                  <a:pt x="1876" y="2313"/>
                </a:lnTo>
                <a:lnTo>
                  <a:pt x="1959" y="2494"/>
                </a:lnTo>
                <a:lnTo>
                  <a:pt x="2053" y="2676"/>
                </a:lnTo>
                <a:lnTo>
                  <a:pt x="2136" y="2846"/>
                </a:lnTo>
              </a:path>
            </a:pathLst>
          </a:custGeom>
          <a:noFill/>
          <a:ln w="12600">
            <a:solidFill>
              <a:srgbClr val="99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29" name="Line 176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30" name="Line 177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31" name="Freeform 178"/>
          <p:cNvSpPr>
            <a:spLocks noChangeArrowheads="1"/>
          </p:cNvSpPr>
          <p:nvPr/>
        </p:nvSpPr>
        <p:spPr bwMode="auto">
          <a:xfrm>
            <a:off x="1181100" y="522288"/>
            <a:ext cx="2978150" cy="4481512"/>
          </a:xfrm>
          <a:custGeom>
            <a:avLst/>
            <a:gdLst>
              <a:gd name="T0" fmla="*/ 0 w 1876"/>
              <a:gd name="T1" fmla="*/ 0 h 2823"/>
              <a:gd name="T2" fmla="*/ 2147483647 w 1876"/>
              <a:gd name="T3" fmla="*/ 0 h 2823"/>
              <a:gd name="T4" fmla="*/ 2147483647 w 1876"/>
              <a:gd name="T5" fmla="*/ 0 h 2823"/>
              <a:gd name="T6" fmla="*/ 2147483647 w 1876"/>
              <a:gd name="T7" fmla="*/ 2147483647 h 2823"/>
              <a:gd name="T8" fmla="*/ 2147483647 w 1876"/>
              <a:gd name="T9" fmla="*/ 2147483647 h 2823"/>
              <a:gd name="T10" fmla="*/ 2147483647 w 1876"/>
              <a:gd name="T11" fmla="*/ 2147483647 h 2823"/>
              <a:gd name="T12" fmla="*/ 2147483647 w 1876"/>
              <a:gd name="T13" fmla="*/ 2147483647 h 2823"/>
              <a:gd name="T14" fmla="*/ 2147483647 w 1876"/>
              <a:gd name="T15" fmla="*/ 2147483647 h 2823"/>
              <a:gd name="T16" fmla="*/ 2147483647 w 1876"/>
              <a:gd name="T17" fmla="*/ 2147483647 h 2823"/>
              <a:gd name="T18" fmla="*/ 2147483647 w 1876"/>
              <a:gd name="T19" fmla="*/ 2147483647 h 2823"/>
              <a:gd name="T20" fmla="*/ 2147483647 w 1876"/>
              <a:gd name="T21" fmla="*/ 2147483647 h 2823"/>
              <a:gd name="T22" fmla="*/ 2147483647 w 1876"/>
              <a:gd name="T23" fmla="*/ 2147483647 h 2823"/>
              <a:gd name="T24" fmla="*/ 2147483647 w 1876"/>
              <a:gd name="T25" fmla="*/ 2147483647 h 2823"/>
              <a:gd name="T26" fmla="*/ 2147483647 w 1876"/>
              <a:gd name="T27" fmla="*/ 2147483647 h 2823"/>
              <a:gd name="T28" fmla="*/ 2147483647 w 1876"/>
              <a:gd name="T29" fmla="*/ 2147483647 h 2823"/>
              <a:gd name="T30" fmla="*/ 2147483647 w 1876"/>
              <a:gd name="T31" fmla="*/ 2147483647 h 2823"/>
              <a:gd name="T32" fmla="*/ 2147483647 w 1876"/>
              <a:gd name="T33" fmla="*/ 2147483647 h 2823"/>
              <a:gd name="T34" fmla="*/ 2147483647 w 1876"/>
              <a:gd name="T35" fmla="*/ 2147483647 h 2823"/>
              <a:gd name="T36" fmla="*/ 2147483647 w 1876"/>
              <a:gd name="T37" fmla="*/ 2147483647 h 2823"/>
              <a:gd name="T38" fmla="*/ 2147483647 w 1876"/>
              <a:gd name="T39" fmla="*/ 2147483647 h 2823"/>
              <a:gd name="T40" fmla="*/ 2147483647 w 1876"/>
              <a:gd name="T41" fmla="*/ 2147483647 h 2823"/>
              <a:gd name="T42" fmla="*/ 2147483647 w 1876"/>
              <a:gd name="T43" fmla="*/ 2147483647 h 28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6"/>
              <a:gd name="T67" fmla="*/ 0 h 2823"/>
              <a:gd name="T68" fmla="*/ 1876 w 1876"/>
              <a:gd name="T69" fmla="*/ 2823 h 282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6" h="2823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11"/>
                </a:lnTo>
                <a:lnTo>
                  <a:pt x="354" y="34"/>
                </a:lnTo>
                <a:lnTo>
                  <a:pt x="436" y="79"/>
                </a:lnTo>
                <a:lnTo>
                  <a:pt x="531" y="136"/>
                </a:lnTo>
                <a:lnTo>
                  <a:pt x="625" y="227"/>
                </a:lnTo>
                <a:lnTo>
                  <a:pt x="708" y="329"/>
                </a:lnTo>
                <a:lnTo>
                  <a:pt x="802" y="465"/>
                </a:lnTo>
                <a:lnTo>
                  <a:pt x="885" y="612"/>
                </a:lnTo>
                <a:lnTo>
                  <a:pt x="979" y="771"/>
                </a:lnTo>
                <a:lnTo>
                  <a:pt x="1062" y="952"/>
                </a:lnTo>
                <a:lnTo>
                  <a:pt x="1156" y="1122"/>
                </a:lnTo>
                <a:lnTo>
                  <a:pt x="1251" y="1326"/>
                </a:lnTo>
                <a:lnTo>
                  <a:pt x="1333" y="1519"/>
                </a:lnTo>
                <a:lnTo>
                  <a:pt x="1428" y="1723"/>
                </a:lnTo>
                <a:lnTo>
                  <a:pt x="1510" y="1939"/>
                </a:lnTo>
                <a:lnTo>
                  <a:pt x="1605" y="2154"/>
                </a:lnTo>
                <a:lnTo>
                  <a:pt x="1699" y="2381"/>
                </a:lnTo>
                <a:lnTo>
                  <a:pt x="1782" y="2585"/>
                </a:lnTo>
                <a:lnTo>
                  <a:pt x="1876" y="2823"/>
                </a:lnTo>
              </a:path>
            </a:pathLst>
          </a:custGeom>
          <a:noFill/>
          <a:ln w="126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32" name="Freeform 179"/>
          <p:cNvSpPr>
            <a:spLocks noChangeArrowheads="1"/>
          </p:cNvSpPr>
          <p:nvPr/>
        </p:nvSpPr>
        <p:spPr bwMode="auto">
          <a:xfrm>
            <a:off x="1181100" y="522288"/>
            <a:ext cx="2266950" cy="4552950"/>
          </a:xfrm>
          <a:custGeom>
            <a:avLst/>
            <a:gdLst>
              <a:gd name="T0" fmla="*/ 0 w 1428"/>
              <a:gd name="T1" fmla="*/ 0 h 2868"/>
              <a:gd name="T2" fmla="*/ 2147483647 w 1428"/>
              <a:gd name="T3" fmla="*/ 0 h 2868"/>
              <a:gd name="T4" fmla="*/ 2147483647 w 1428"/>
              <a:gd name="T5" fmla="*/ 0 h 2868"/>
              <a:gd name="T6" fmla="*/ 2147483647 w 1428"/>
              <a:gd name="T7" fmla="*/ 0 h 2868"/>
              <a:gd name="T8" fmla="*/ 2147483647 w 1428"/>
              <a:gd name="T9" fmla="*/ 0 h 2868"/>
              <a:gd name="T10" fmla="*/ 2147483647 w 1428"/>
              <a:gd name="T11" fmla="*/ 2147483647 h 2868"/>
              <a:gd name="T12" fmla="*/ 2147483647 w 1428"/>
              <a:gd name="T13" fmla="*/ 2147483647 h 2868"/>
              <a:gd name="T14" fmla="*/ 2147483647 w 1428"/>
              <a:gd name="T15" fmla="*/ 2147483647 h 2868"/>
              <a:gd name="T16" fmla="*/ 2147483647 w 1428"/>
              <a:gd name="T17" fmla="*/ 2147483647 h 2868"/>
              <a:gd name="T18" fmla="*/ 2147483647 w 1428"/>
              <a:gd name="T19" fmla="*/ 2147483647 h 2868"/>
              <a:gd name="T20" fmla="*/ 2147483647 w 1428"/>
              <a:gd name="T21" fmla="*/ 2147483647 h 2868"/>
              <a:gd name="T22" fmla="*/ 2147483647 w 1428"/>
              <a:gd name="T23" fmla="*/ 2147483647 h 2868"/>
              <a:gd name="T24" fmla="*/ 2147483647 w 1428"/>
              <a:gd name="T25" fmla="*/ 2147483647 h 2868"/>
              <a:gd name="T26" fmla="*/ 2147483647 w 1428"/>
              <a:gd name="T27" fmla="*/ 2147483647 h 2868"/>
              <a:gd name="T28" fmla="*/ 2147483647 w 1428"/>
              <a:gd name="T29" fmla="*/ 2147483647 h 2868"/>
              <a:gd name="T30" fmla="*/ 2147483647 w 1428"/>
              <a:gd name="T31" fmla="*/ 2147483647 h 2868"/>
              <a:gd name="T32" fmla="*/ 2147483647 w 1428"/>
              <a:gd name="T33" fmla="*/ 2147483647 h 28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28"/>
              <a:gd name="T52" fmla="*/ 0 h 2868"/>
              <a:gd name="T53" fmla="*/ 1428 w 1428"/>
              <a:gd name="T54" fmla="*/ 2868 h 28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28" h="2868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0"/>
                </a:lnTo>
                <a:lnTo>
                  <a:pt x="354" y="0"/>
                </a:lnTo>
                <a:lnTo>
                  <a:pt x="436" y="11"/>
                </a:lnTo>
                <a:lnTo>
                  <a:pt x="531" y="57"/>
                </a:lnTo>
                <a:lnTo>
                  <a:pt x="625" y="147"/>
                </a:lnTo>
                <a:lnTo>
                  <a:pt x="708" y="306"/>
                </a:lnTo>
                <a:lnTo>
                  <a:pt x="802" y="510"/>
                </a:lnTo>
                <a:lnTo>
                  <a:pt x="885" y="760"/>
                </a:lnTo>
                <a:lnTo>
                  <a:pt x="979" y="1043"/>
                </a:lnTo>
                <a:lnTo>
                  <a:pt x="1062" y="1372"/>
                </a:lnTo>
                <a:lnTo>
                  <a:pt x="1156" y="1723"/>
                </a:lnTo>
                <a:lnTo>
                  <a:pt x="1251" y="2086"/>
                </a:lnTo>
                <a:lnTo>
                  <a:pt x="1333" y="2472"/>
                </a:lnTo>
                <a:lnTo>
                  <a:pt x="1428" y="2868"/>
                </a:lnTo>
              </a:path>
            </a:pathLst>
          </a:custGeom>
          <a:noFill/>
          <a:ln w="12600">
            <a:solidFill>
              <a:srgbClr val="D60093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33" name="Line 180"/>
          <p:cNvSpPr>
            <a:spLocks noChangeShapeType="1"/>
          </p:cNvSpPr>
          <p:nvPr/>
        </p:nvSpPr>
        <p:spPr bwMode="auto">
          <a:xfrm>
            <a:off x="1181100" y="522288"/>
            <a:ext cx="74613" cy="1587"/>
          </a:xfrm>
          <a:prstGeom prst="line">
            <a:avLst/>
          </a:prstGeom>
          <a:noFill/>
          <a:ln w="936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34" name="Line 181"/>
          <p:cNvSpPr>
            <a:spLocks noChangeShapeType="1"/>
          </p:cNvSpPr>
          <p:nvPr/>
        </p:nvSpPr>
        <p:spPr bwMode="auto">
          <a:xfrm>
            <a:off x="1181100" y="522288"/>
            <a:ext cx="1588" cy="71437"/>
          </a:xfrm>
          <a:prstGeom prst="line">
            <a:avLst/>
          </a:prstGeom>
          <a:noFill/>
          <a:ln w="936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35" name="Freeform 182"/>
          <p:cNvSpPr>
            <a:spLocks noChangeArrowheads="1"/>
          </p:cNvSpPr>
          <p:nvPr/>
        </p:nvSpPr>
        <p:spPr bwMode="auto">
          <a:xfrm>
            <a:off x="1181100" y="522288"/>
            <a:ext cx="2116138" cy="5021262"/>
          </a:xfrm>
          <a:custGeom>
            <a:avLst/>
            <a:gdLst>
              <a:gd name="T0" fmla="*/ 0 w 1333"/>
              <a:gd name="T1" fmla="*/ 0 h 3163"/>
              <a:gd name="T2" fmla="*/ 2147483647 w 1333"/>
              <a:gd name="T3" fmla="*/ 0 h 3163"/>
              <a:gd name="T4" fmla="*/ 2147483647 w 1333"/>
              <a:gd name="T5" fmla="*/ 0 h 3163"/>
              <a:gd name="T6" fmla="*/ 2147483647 w 1333"/>
              <a:gd name="T7" fmla="*/ 0 h 3163"/>
              <a:gd name="T8" fmla="*/ 2147483647 w 1333"/>
              <a:gd name="T9" fmla="*/ 2147483647 h 3163"/>
              <a:gd name="T10" fmla="*/ 2147483647 w 1333"/>
              <a:gd name="T11" fmla="*/ 2147483647 h 3163"/>
              <a:gd name="T12" fmla="*/ 2147483647 w 1333"/>
              <a:gd name="T13" fmla="*/ 2147483647 h 3163"/>
              <a:gd name="T14" fmla="*/ 2147483647 w 1333"/>
              <a:gd name="T15" fmla="*/ 2147483647 h 3163"/>
              <a:gd name="T16" fmla="*/ 2147483647 w 1333"/>
              <a:gd name="T17" fmla="*/ 2147483647 h 3163"/>
              <a:gd name="T18" fmla="*/ 2147483647 w 1333"/>
              <a:gd name="T19" fmla="*/ 2147483647 h 3163"/>
              <a:gd name="T20" fmla="*/ 2147483647 w 1333"/>
              <a:gd name="T21" fmla="*/ 2147483647 h 3163"/>
              <a:gd name="T22" fmla="*/ 2147483647 w 1333"/>
              <a:gd name="T23" fmla="*/ 2147483647 h 3163"/>
              <a:gd name="T24" fmla="*/ 2147483647 w 1333"/>
              <a:gd name="T25" fmla="*/ 2147483647 h 3163"/>
              <a:gd name="T26" fmla="*/ 2147483647 w 1333"/>
              <a:gd name="T27" fmla="*/ 2147483647 h 3163"/>
              <a:gd name="T28" fmla="*/ 2147483647 w 1333"/>
              <a:gd name="T29" fmla="*/ 2147483647 h 3163"/>
              <a:gd name="T30" fmla="*/ 2147483647 w 1333"/>
              <a:gd name="T31" fmla="*/ 2147483647 h 3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33"/>
              <a:gd name="T49" fmla="*/ 0 h 3163"/>
              <a:gd name="T50" fmla="*/ 1333 w 1333"/>
              <a:gd name="T51" fmla="*/ 3163 h 31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33" h="3163">
                <a:moveTo>
                  <a:pt x="0" y="0"/>
                </a:moveTo>
                <a:lnTo>
                  <a:pt x="82" y="0"/>
                </a:lnTo>
                <a:lnTo>
                  <a:pt x="177" y="0"/>
                </a:lnTo>
                <a:lnTo>
                  <a:pt x="259" y="0"/>
                </a:lnTo>
                <a:lnTo>
                  <a:pt x="354" y="11"/>
                </a:lnTo>
                <a:lnTo>
                  <a:pt x="436" y="45"/>
                </a:lnTo>
                <a:lnTo>
                  <a:pt x="531" y="136"/>
                </a:lnTo>
                <a:lnTo>
                  <a:pt x="625" y="272"/>
                </a:lnTo>
                <a:lnTo>
                  <a:pt x="708" y="476"/>
                </a:lnTo>
                <a:lnTo>
                  <a:pt x="802" y="748"/>
                </a:lnTo>
                <a:lnTo>
                  <a:pt x="885" y="1054"/>
                </a:lnTo>
                <a:lnTo>
                  <a:pt x="979" y="1406"/>
                </a:lnTo>
                <a:lnTo>
                  <a:pt x="1062" y="1814"/>
                </a:lnTo>
                <a:lnTo>
                  <a:pt x="1156" y="2234"/>
                </a:lnTo>
                <a:lnTo>
                  <a:pt x="1251" y="2687"/>
                </a:lnTo>
                <a:lnTo>
                  <a:pt x="1333" y="3163"/>
                </a:lnTo>
              </a:path>
            </a:pathLst>
          </a:custGeom>
          <a:noFill/>
          <a:ln w="12600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36" name="Rectangle 183"/>
          <p:cNvSpPr>
            <a:spLocks noChangeArrowheads="1"/>
          </p:cNvSpPr>
          <p:nvPr/>
        </p:nvSpPr>
        <p:spPr bwMode="auto">
          <a:xfrm>
            <a:off x="4048125" y="6462713"/>
            <a:ext cx="12065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Es/No in dB</a:t>
            </a:r>
          </a:p>
        </p:txBody>
      </p:sp>
      <p:sp>
        <p:nvSpPr>
          <p:cNvPr id="100537" name="Rectangle 184"/>
          <p:cNvSpPr>
            <a:spLocks noChangeArrowheads="1"/>
          </p:cNvSpPr>
          <p:nvPr/>
        </p:nvSpPr>
        <p:spPr bwMode="auto">
          <a:xfrm>
            <a:off x="333375" y="1801813"/>
            <a:ext cx="274638" cy="308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Information Outage Probability</a:t>
            </a:r>
          </a:p>
        </p:txBody>
      </p:sp>
      <p:sp>
        <p:nvSpPr>
          <p:cNvPr id="100538" name="Rectangle 185"/>
          <p:cNvSpPr>
            <a:spLocks noChangeArrowheads="1"/>
          </p:cNvSpPr>
          <p:nvPr/>
        </p:nvSpPr>
        <p:spPr bwMode="auto">
          <a:xfrm>
            <a:off x="3990975" y="630238"/>
            <a:ext cx="4159250" cy="665162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39" name="Line 186"/>
          <p:cNvSpPr>
            <a:spLocks noChangeShapeType="1"/>
          </p:cNvSpPr>
          <p:nvPr/>
        </p:nvSpPr>
        <p:spPr bwMode="auto">
          <a:xfrm>
            <a:off x="3990975" y="630238"/>
            <a:ext cx="41592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0" name="Freeform 187"/>
          <p:cNvSpPr>
            <a:spLocks noChangeArrowheads="1"/>
          </p:cNvSpPr>
          <p:nvPr/>
        </p:nvSpPr>
        <p:spPr bwMode="auto">
          <a:xfrm>
            <a:off x="3990975" y="630238"/>
            <a:ext cx="4159250" cy="665162"/>
          </a:xfrm>
          <a:custGeom>
            <a:avLst/>
            <a:gdLst>
              <a:gd name="T0" fmla="*/ 0 w 222"/>
              <a:gd name="T1" fmla="*/ 2147483647 h 37"/>
              <a:gd name="T2" fmla="*/ 2147483647 w 222"/>
              <a:gd name="T3" fmla="*/ 2147483647 h 37"/>
              <a:gd name="T4" fmla="*/ 2147483647 w 222"/>
              <a:gd name="T5" fmla="*/ 0 h 37"/>
              <a:gd name="T6" fmla="*/ 0 60000 65536"/>
              <a:gd name="T7" fmla="*/ 0 60000 65536"/>
              <a:gd name="T8" fmla="*/ 0 60000 65536"/>
              <a:gd name="T9" fmla="*/ 0 w 222"/>
              <a:gd name="T10" fmla="*/ 0 h 37"/>
              <a:gd name="T11" fmla="*/ 222 w 22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" h="37">
                <a:moveTo>
                  <a:pt x="0" y="37"/>
                </a:moveTo>
                <a:lnTo>
                  <a:pt x="222" y="37"/>
                </a:lnTo>
                <a:lnTo>
                  <a:pt x="222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41" name="Line 188"/>
          <p:cNvSpPr>
            <a:spLocks noChangeShapeType="1"/>
          </p:cNvSpPr>
          <p:nvPr/>
        </p:nvSpPr>
        <p:spPr bwMode="auto">
          <a:xfrm flipV="1">
            <a:off x="3990975" y="576263"/>
            <a:ext cx="1588" cy="7731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2" name="Freeform 189"/>
          <p:cNvSpPr>
            <a:spLocks noChangeArrowheads="1"/>
          </p:cNvSpPr>
          <p:nvPr/>
        </p:nvSpPr>
        <p:spPr bwMode="auto">
          <a:xfrm>
            <a:off x="3990975" y="630238"/>
            <a:ext cx="4159250" cy="665162"/>
          </a:xfrm>
          <a:custGeom>
            <a:avLst/>
            <a:gdLst>
              <a:gd name="T0" fmla="*/ 0 w 222"/>
              <a:gd name="T1" fmla="*/ 2147483647 h 37"/>
              <a:gd name="T2" fmla="*/ 0 w 222"/>
              <a:gd name="T3" fmla="*/ 0 h 37"/>
              <a:gd name="T4" fmla="*/ 2147483647 w 222"/>
              <a:gd name="T5" fmla="*/ 0 h 37"/>
              <a:gd name="T6" fmla="*/ 0 60000 65536"/>
              <a:gd name="T7" fmla="*/ 0 60000 65536"/>
              <a:gd name="T8" fmla="*/ 0 60000 65536"/>
              <a:gd name="T9" fmla="*/ 0 w 222"/>
              <a:gd name="T10" fmla="*/ 0 h 37"/>
              <a:gd name="T11" fmla="*/ 222 w 22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" h="37">
                <a:moveTo>
                  <a:pt x="0" y="37"/>
                </a:moveTo>
                <a:lnTo>
                  <a:pt x="0" y="0"/>
                </a:lnTo>
                <a:lnTo>
                  <a:pt x="222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543" name="Line 190"/>
          <p:cNvSpPr>
            <a:spLocks noChangeShapeType="1"/>
          </p:cNvSpPr>
          <p:nvPr/>
        </p:nvSpPr>
        <p:spPr bwMode="auto">
          <a:xfrm flipV="1">
            <a:off x="3990975" y="576263"/>
            <a:ext cx="1588" cy="7731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4" name="Rectangle 191"/>
          <p:cNvSpPr>
            <a:spLocks noChangeArrowheads="1"/>
          </p:cNvSpPr>
          <p:nvPr/>
        </p:nvSpPr>
        <p:spPr bwMode="auto">
          <a:xfrm>
            <a:off x="4706938" y="666750"/>
            <a:ext cx="2978150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Modulation Constrained Input</a:t>
            </a:r>
          </a:p>
        </p:txBody>
      </p:sp>
      <p:sp>
        <p:nvSpPr>
          <p:cNvPr id="100545" name="Rectangle 192"/>
          <p:cNvSpPr>
            <a:spLocks noChangeArrowheads="1"/>
          </p:cNvSpPr>
          <p:nvPr/>
        </p:nvSpPr>
        <p:spPr bwMode="auto">
          <a:xfrm>
            <a:off x="4706938" y="954088"/>
            <a:ext cx="3068637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Unconstrained Gaussian Input</a:t>
            </a:r>
          </a:p>
        </p:txBody>
      </p:sp>
      <p:sp>
        <p:nvSpPr>
          <p:cNvPr id="100546" name="Line 193"/>
          <p:cNvSpPr>
            <a:spLocks noChangeShapeType="1"/>
          </p:cNvSpPr>
          <p:nvPr/>
        </p:nvSpPr>
        <p:spPr bwMode="auto">
          <a:xfrm>
            <a:off x="4122738" y="809625"/>
            <a:ext cx="430212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7" name="Line 194"/>
          <p:cNvSpPr>
            <a:spLocks noChangeShapeType="1"/>
          </p:cNvSpPr>
          <p:nvPr/>
        </p:nvSpPr>
        <p:spPr bwMode="auto">
          <a:xfrm>
            <a:off x="4122738" y="1116013"/>
            <a:ext cx="430212" cy="1587"/>
          </a:xfrm>
          <a:prstGeom prst="line">
            <a:avLst/>
          </a:prstGeom>
          <a:noFill/>
          <a:ln w="126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548" name="Text Box 195"/>
          <p:cNvSpPr txBox="1">
            <a:spLocks noChangeArrowheads="1"/>
          </p:cNvSpPr>
          <p:nvPr/>
        </p:nvSpPr>
        <p:spPr bwMode="auto">
          <a:xfrm>
            <a:off x="6919913" y="3389313"/>
            <a:ext cx="593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B=1</a:t>
            </a:r>
          </a:p>
        </p:txBody>
      </p:sp>
      <p:sp>
        <p:nvSpPr>
          <p:cNvPr id="100549" name="Text Box 196"/>
          <p:cNvSpPr txBox="1">
            <a:spLocks noChangeArrowheads="1"/>
          </p:cNvSpPr>
          <p:nvPr/>
        </p:nvSpPr>
        <p:spPr bwMode="auto">
          <a:xfrm>
            <a:off x="5640388" y="5043488"/>
            <a:ext cx="593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3366CC"/>
                </a:solidFill>
                <a:latin typeface="Arial" pitchFamily="34" charset="0"/>
              </a:rPr>
              <a:t>B=2</a:t>
            </a:r>
          </a:p>
        </p:txBody>
      </p:sp>
      <p:sp>
        <p:nvSpPr>
          <p:cNvPr id="100550" name="Text Box 197"/>
          <p:cNvSpPr txBox="1">
            <a:spLocks noChangeArrowheads="1"/>
          </p:cNvSpPr>
          <p:nvPr/>
        </p:nvSpPr>
        <p:spPr bwMode="auto">
          <a:xfrm>
            <a:off x="4878388" y="5043488"/>
            <a:ext cx="593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B=3</a:t>
            </a:r>
          </a:p>
        </p:txBody>
      </p:sp>
      <p:sp>
        <p:nvSpPr>
          <p:cNvPr id="100551" name="Text Box 198"/>
          <p:cNvSpPr txBox="1">
            <a:spLocks noChangeArrowheads="1"/>
          </p:cNvSpPr>
          <p:nvPr/>
        </p:nvSpPr>
        <p:spPr bwMode="auto">
          <a:xfrm>
            <a:off x="4116388" y="5043488"/>
            <a:ext cx="593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663300"/>
                </a:solidFill>
                <a:latin typeface="Arial" pitchFamily="34" charset="0"/>
              </a:rPr>
              <a:t>B=4</a:t>
            </a:r>
          </a:p>
        </p:txBody>
      </p:sp>
      <p:sp>
        <p:nvSpPr>
          <p:cNvPr id="100552" name="Text Box 199"/>
          <p:cNvSpPr txBox="1">
            <a:spLocks noChangeArrowheads="1"/>
          </p:cNvSpPr>
          <p:nvPr/>
        </p:nvSpPr>
        <p:spPr bwMode="auto">
          <a:xfrm>
            <a:off x="3201988" y="5043488"/>
            <a:ext cx="720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D60093"/>
                </a:solidFill>
                <a:latin typeface="Arial" pitchFamily="34" charset="0"/>
              </a:rPr>
              <a:t>B=10</a:t>
            </a:r>
          </a:p>
        </p:txBody>
      </p:sp>
      <p:sp>
        <p:nvSpPr>
          <p:cNvPr id="100553" name="Line 200"/>
          <p:cNvSpPr>
            <a:spLocks noChangeShapeType="1"/>
          </p:cNvSpPr>
          <p:nvPr/>
        </p:nvSpPr>
        <p:spPr bwMode="auto">
          <a:xfrm flipH="1" flipV="1">
            <a:off x="4594225" y="4746625"/>
            <a:ext cx="488950" cy="412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554" name="Line 201"/>
          <p:cNvSpPr>
            <a:spLocks noChangeShapeType="1"/>
          </p:cNvSpPr>
          <p:nvPr/>
        </p:nvSpPr>
        <p:spPr bwMode="auto">
          <a:xfrm flipH="1" flipV="1">
            <a:off x="4899025" y="4594225"/>
            <a:ext cx="260350" cy="565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555" name="Text Box 202"/>
          <p:cNvSpPr txBox="1">
            <a:spLocks noChangeArrowheads="1"/>
          </p:cNvSpPr>
          <p:nvPr/>
        </p:nvSpPr>
        <p:spPr bwMode="auto">
          <a:xfrm>
            <a:off x="5864225" y="1587500"/>
            <a:ext cx="2066925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16-QAM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R=2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Rayleigh Block Fading</a:t>
            </a:r>
          </a:p>
        </p:txBody>
      </p:sp>
      <p:sp>
        <p:nvSpPr>
          <p:cNvPr id="100556" name="Text Box 203"/>
          <p:cNvSpPr txBox="1">
            <a:spLocks noChangeArrowheads="1"/>
          </p:cNvSpPr>
          <p:nvPr/>
        </p:nvSpPr>
        <p:spPr bwMode="auto">
          <a:xfrm>
            <a:off x="5097463" y="5486400"/>
            <a:ext cx="30353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Notice the loss of diversity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(see Guill</a:t>
            </a:r>
            <a:r>
              <a:rPr lang="en-US" sz="1400">
                <a:solidFill>
                  <a:srgbClr val="000000"/>
                </a:solidFill>
                <a:cs typeface="Times New Roman" pitchFamily="18" charset="0"/>
              </a:rPr>
              <a:t>é</a:t>
            </a:r>
            <a:r>
              <a:rPr lang="en-US" sz="1400">
                <a:solidFill>
                  <a:srgbClr val="000000"/>
                </a:solidFill>
              </a:rPr>
              <a:t>n i F</a:t>
            </a:r>
            <a:r>
              <a:rPr lang="en-US" sz="1400">
                <a:solidFill>
                  <a:srgbClr val="000000"/>
                </a:solidFill>
                <a:cs typeface="Times New Roman" pitchFamily="18" charset="0"/>
              </a:rPr>
              <a:t>à</a:t>
            </a:r>
            <a:r>
              <a:rPr lang="en-US" sz="1400">
                <a:solidFill>
                  <a:srgbClr val="000000"/>
                </a:solidFill>
              </a:rPr>
              <a:t>brebas and Caire 2006)</a:t>
            </a:r>
          </a:p>
        </p:txBody>
      </p:sp>
      <p:sp>
        <p:nvSpPr>
          <p:cNvPr id="100557" name="Text Box 204"/>
          <p:cNvSpPr txBox="1">
            <a:spLocks noChangeArrowheads="1"/>
          </p:cNvSpPr>
          <p:nvPr/>
        </p:nvSpPr>
        <p:spPr bwMode="auto">
          <a:xfrm>
            <a:off x="1352550" y="4227513"/>
            <a:ext cx="1331913" cy="158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as B</a:t>
            </a:r>
            <a:r>
              <a:rPr lang="en-US" sz="1400">
                <a:solidFill>
                  <a:srgbClr val="000000"/>
                </a:solidFill>
                <a:latin typeface="Symbol" pitchFamily="18" charset="2"/>
              </a:rPr>
              <a:t></a:t>
            </a:r>
            <a:r>
              <a:rPr lang="en-US" sz="1400">
                <a:solidFill>
                  <a:srgbClr val="000000"/>
                </a:solidFill>
              </a:rPr>
              <a:t>,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the curve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becomes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vertical at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the ergodic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Rayleigh fading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capacity bound</a:t>
            </a:r>
          </a:p>
        </p:txBody>
      </p:sp>
      <p:sp>
        <p:nvSpPr>
          <p:cNvPr id="208" name="Slide Number Placeholder 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4BDF0-A0CD-4EAE-895C-9D534D67D5D4}" type="slidenum">
              <a:rPr lang="en-US"/>
              <a:pPr>
                <a:defRPr/>
              </a:pPr>
              <a:t>91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Outage Simulation Type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sim_param(record).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blocks_per_frame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Assumes block fading channel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mod_order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0 for Gaussian input case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rate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Code rate.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Outage whenever MI &lt; rate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combining_type = {‘code’, ‘diversity’}</a:t>
            </a:r>
          </a:p>
          <a:p>
            <a:pPr marL="688975" lvl="1" indent="-231775" eaLnBrk="1" hangingPunct="1">
              <a:lnSpc>
                <a:spcPct val="90000"/>
              </a:lnSpc>
              <a:buClr>
                <a:srgbClr val="FF0000"/>
              </a:buClr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>
                <a:solidFill>
                  <a:srgbClr val="FF0000"/>
                </a:solidFill>
              </a:rPr>
              <a:t>input_filename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Required if mod_order &gt; 0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Contains results of a capacity simulation.</a:t>
            </a:r>
          </a:p>
          <a:p>
            <a:pPr marL="1089025" lvl="2" indent="-174625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Used for a table look-up operation</a:t>
            </a:r>
          </a:p>
          <a:p>
            <a:pPr marL="1089025" lvl="2" indent="-174625" eaLnBrk="1" hangingPunct="1">
              <a:lnSpc>
                <a:spcPct val="90000"/>
              </a:lnSpc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z="1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00C28-9F7D-4199-9362-B13C56336D52}" type="slidenum">
              <a:rPr lang="en-US"/>
              <a:pPr>
                <a:defRPr/>
              </a:pPr>
              <a:t>92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ChangeArrowheads="1"/>
          </p:cNvSpPr>
          <p:nvPr/>
        </p:nvSpPr>
        <p:spPr bwMode="auto">
          <a:xfrm>
            <a:off x="1296988" y="3898900"/>
            <a:ext cx="6791325" cy="2257425"/>
          </a:xfrm>
          <a:prstGeom prst="rect">
            <a:avLst/>
          </a:prstGeom>
          <a:solidFill>
            <a:srgbClr val="FF99CC">
              <a:alpha val="20000"/>
            </a:srgb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Finite Length Codeword Effects</a:t>
            </a:r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4344988" y="4586288"/>
            <a:ext cx="1636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</a:rPr>
              <a:t>Outage Region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1295400" y="1641475"/>
            <a:ext cx="6791325" cy="4513263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06" name="Line 5"/>
          <p:cNvSpPr>
            <a:spLocks noChangeShapeType="1"/>
          </p:cNvSpPr>
          <p:nvPr/>
        </p:nvSpPr>
        <p:spPr bwMode="auto">
          <a:xfrm>
            <a:off x="1295400" y="1641475"/>
            <a:ext cx="679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7" name="Freeform 6"/>
          <p:cNvSpPr>
            <a:spLocks noChangeArrowheads="1"/>
          </p:cNvSpPr>
          <p:nvPr/>
        </p:nvSpPr>
        <p:spPr bwMode="auto">
          <a:xfrm>
            <a:off x="1295400" y="1641475"/>
            <a:ext cx="6791325" cy="4513263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08" name="Line 7"/>
          <p:cNvSpPr>
            <a:spLocks noChangeShapeType="1"/>
          </p:cNvSpPr>
          <p:nvPr/>
        </p:nvSpPr>
        <p:spPr bwMode="auto">
          <a:xfrm flipV="1">
            <a:off x="1295400" y="1587500"/>
            <a:ext cx="1588" cy="4621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9" name="Line 8"/>
          <p:cNvSpPr>
            <a:spLocks noChangeShapeType="1"/>
          </p:cNvSpPr>
          <p:nvPr/>
        </p:nvSpPr>
        <p:spPr bwMode="auto">
          <a:xfrm>
            <a:off x="1295400" y="6154738"/>
            <a:ext cx="6791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0" name="Line 9"/>
          <p:cNvSpPr>
            <a:spLocks noChangeShapeType="1"/>
          </p:cNvSpPr>
          <p:nvPr/>
        </p:nvSpPr>
        <p:spPr bwMode="auto">
          <a:xfrm flipV="1">
            <a:off x="1295400" y="1587500"/>
            <a:ext cx="1588" cy="4621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 flipV="1">
            <a:off x="12954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2" name="Line 11"/>
          <p:cNvSpPr>
            <a:spLocks noChangeShapeType="1"/>
          </p:cNvSpPr>
          <p:nvPr/>
        </p:nvSpPr>
        <p:spPr bwMode="auto">
          <a:xfrm>
            <a:off x="12954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3" name="Line 12"/>
          <p:cNvSpPr>
            <a:spLocks noChangeShapeType="1"/>
          </p:cNvSpPr>
          <p:nvPr/>
        </p:nvSpPr>
        <p:spPr bwMode="auto">
          <a:xfrm flipV="1">
            <a:off x="1295400" y="60340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4" name="Line 13"/>
          <p:cNvSpPr>
            <a:spLocks noChangeShapeType="1"/>
          </p:cNvSpPr>
          <p:nvPr/>
        </p:nvSpPr>
        <p:spPr bwMode="auto">
          <a:xfrm>
            <a:off x="1295400" y="1641475"/>
            <a:ext cx="1588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5" name="Rectangle 14"/>
          <p:cNvSpPr>
            <a:spLocks noChangeArrowheads="1"/>
          </p:cNvSpPr>
          <p:nvPr/>
        </p:nvSpPr>
        <p:spPr bwMode="auto">
          <a:xfrm>
            <a:off x="1154113" y="6259513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16" name="Rectangle 15"/>
          <p:cNvSpPr>
            <a:spLocks noChangeArrowheads="1"/>
          </p:cNvSpPr>
          <p:nvPr/>
        </p:nvSpPr>
        <p:spPr bwMode="auto">
          <a:xfrm>
            <a:off x="1373188" y="6194425"/>
            <a:ext cx="65087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2417" name="Line 16"/>
          <p:cNvSpPr>
            <a:spLocks noChangeShapeType="1"/>
          </p:cNvSpPr>
          <p:nvPr/>
        </p:nvSpPr>
        <p:spPr bwMode="auto">
          <a:xfrm flipV="1">
            <a:off x="17018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8" name="Line 17"/>
          <p:cNvSpPr>
            <a:spLocks noChangeShapeType="1"/>
          </p:cNvSpPr>
          <p:nvPr/>
        </p:nvSpPr>
        <p:spPr bwMode="auto">
          <a:xfrm>
            <a:off x="17018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9" name="Line 18"/>
          <p:cNvSpPr>
            <a:spLocks noChangeShapeType="1"/>
          </p:cNvSpPr>
          <p:nvPr/>
        </p:nvSpPr>
        <p:spPr bwMode="auto">
          <a:xfrm flipV="1">
            <a:off x="19367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0" name="Line 19"/>
          <p:cNvSpPr>
            <a:spLocks noChangeShapeType="1"/>
          </p:cNvSpPr>
          <p:nvPr/>
        </p:nvSpPr>
        <p:spPr bwMode="auto">
          <a:xfrm>
            <a:off x="19367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1" name="Line 20"/>
          <p:cNvSpPr>
            <a:spLocks noChangeShapeType="1"/>
          </p:cNvSpPr>
          <p:nvPr/>
        </p:nvSpPr>
        <p:spPr bwMode="auto">
          <a:xfrm flipV="1">
            <a:off x="21082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2" name="Line 21"/>
          <p:cNvSpPr>
            <a:spLocks noChangeShapeType="1"/>
          </p:cNvSpPr>
          <p:nvPr/>
        </p:nvSpPr>
        <p:spPr bwMode="auto">
          <a:xfrm>
            <a:off x="21082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3" name="Line 22"/>
          <p:cNvSpPr>
            <a:spLocks noChangeShapeType="1"/>
          </p:cNvSpPr>
          <p:nvPr/>
        </p:nvSpPr>
        <p:spPr bwMode="auto">
          <a:xfrm flipV="1">
            <a:off x="22336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4" name="Line 23"/>
          <p:cNvSpPr>
            <a:spLocks noChangeShapeType="1"/>
          </p:cNvSpPr>
          <p:nvPr/>
        </p:nvSpPr>
        <p:spPr bwMode="auto">
          <a:xfrm>
            <a:off x="22336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5" name="Line 24"/>
          <p:cNvSpPr>
            <a:spLocks noChangeShapeType="1"/>
          </p:cNvSpPr>
          <p:nvPr/>
        </p:nvSpPr>
        <p:spPr bwMode="auto">
          <a:xfrm flipV="1">
            <a:off x="23431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6" name="Line 25"/>
          <p:cNvSpPr>
            <a:spLocks noChangeShapeType="1"/>
          </p:cNvSpPr>
          <p:nvPr/>
        </p:nvSpPr>
        <p:spPr bwMode="auto">
          <a:xfrm>
            <a:off x="23431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7" name="Line 26"/>
          <p:cNvSpPr>
            <a:spLocks noChangeShapeType="1"/>
          </p:cNvSpPr>
          <p:nvPr/>
        </p:nvSpPr>
        <p:spPr bwMode="auto">
          <a:xfrm flipV="1">
            <a:off x="24368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8" name="Line 27"/>
          <p:cNvSpPr>
            <a:spLocks noChangeShapeType="1"/>
          </p:cNvSpPr>
          <p:nvPr/>
        </p:nvSpPr>
        <p:spPr bwMode="auto">
          <a:xfrm>
            <a:off x="24368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9" name="Line 28"/>
          <p:cNvSpPr>
            <a:spLocks noChangeShapeType="1"/>
          </p:cNvSpPr>
          <p:nvPr/>
        </p:nvSpPr>
        <p:spPr bwMode="auto">
          <a:xfrm flipV="1">
            <a:off x="25146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0" name="Line 29"/>
          <p:cNvSpPr>
            <a:spLocks noChangeShapeType="1"/>
          </p:cNvSpPr>
          <p:nvPr/>
        </p:nvSpPr>
        <p:spPr bwMode="auto">
          <a:xfrm>
            <a:off x="25146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1" name="Line 30"/>
          <p:cNvSpPr>
            <a:spLocks noChangeShapeType="1"/>
          </p:cNvSpPr>
          <p:nvPr/>
        </p:nvSpPr>
        <p:spPr bwMode="auto">
          <a:xfrm flipV="1">
            <a:off x="25781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2" name="Line 31"/>
          <p:cNvSpPr>
            <a:spLocks noChangeShapeType="1"/>
          </p:cNvSpPr>
          <p:nvPr/>
        </p:nvSpPr>
        <p:spPr bwMode="auto">
          <a:xfrm>
            <a:off x="25781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3" name="Line 32"/>
          <p:cNvSpPr>
            <a:spLocks noChangeShapeType="1"/>
          </p:cNvSpPr>
          <p:nvPr/>
        </p:nvSpPr>
        <p:spPr bwMode="auto">
          <a:xfrm flipV="1">
            <a:off x="26400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4" name="Line 33"/>
          <p:cNvSpPr>
            <a:spLocks noChangeShapeType="1"/>
          </p:cNvSpPr>
          <p:nvPr/>
        </p:nvSpPr>
        <p:spPr bwMode="auto">
          <a:xfrm>
            <a:off x="26400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5" name="Line 34"/>
          <p:cNvSpPr>
            <a:spLocks noChangeShapeType="1"/>
          </p:cNvSpPr>
          <p:nvPr/>
        </p:nvSpPr>
        <p:spPr bwMode="auto">
          <a:xfrm flipV="1">
            <a:off x="2640013" y="60340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6" name="Line 35"/>
          <p:cNvSpPr>
            <a:spLocks noChangeShapeType="1"/>
          </p:cNvSpPr>
          <p:nvPr/>
        </p:nvSpPr>
        <p:spPr bwMode="auto">
          <a:xfrm>
            <a:off x="2640013" y="1641475"/>
            <a:ext cx="1587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7" name="Rectangle 36"/>
          <p:cNvSpPr>
            <a:spLocks noChangeArrowheads="1"/>
          </p:cNvSpPr>
          <p:nvPr/>
        </p:nvSpPr>
        <p:spPr bwMode="auto">
          <a:xfrm>
            <a:off x="2500313" y="6259513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38" name="Rectangle 37"/>
          <p:cNvSpPr>
            <a:spLocks noChangeArrowheads="1"/>
          </p:cNvSpPr>
          <p:nvPr/>
        </p:nvSpPr>
        <p:spPr bwMode="auto">
          <a:xfrm>
            <a:off x="2719388" y="6194425"/>
            <a:ext cx="65087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2439" name="Line 38"/>
          <p:cNvSpPr>
            <a:spLocks noChangeShapeType="1"/>
          </p:cNvSpPr>
          <p:nvPr/>
        </p:nvSpPr>
        <p:spPr bwMode="auto">
          <a:xfrm flipV="1">
            <a:off x="30480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0" name="Line 39"/>
          <p:cNvSpPr>
            <a:spLocks noChangeShapeType="1"/>
          </p:cNvSpPr>
          <p:nvPr/>
        </p:nvSpPr>
        <p:spPr bwMode="auto">
          <a:xfrm>
            <a:off x="30480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1" name="Line 40"/>
          <p:cNvSpPr>
            <a:spLocks noChangeShapeType="1"/>
          </p:cNvSpPr>
          <p:nvPr/>
        </p:nvSpPr>
        <p:spPr bwMode="auto">
          <a:xfrm flipV="1">
            <a:off x="329723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2" name="Line 41"/>
          <p:cNvSpPr>
            <a:spLocks noChangeShapeType="1"/>
          </p:cNvSpPr>
          <p:nvPr/>
        </p:nvSpPr>
        <p:spPr bwMode="auto">
          <a:xfrm>
            <a:off x="329723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3" name="Line 42"/>
          <p:cNvSpPr>
            <a:spLocks noChangeShapeType="1"/>
          </p:cNvSpPr>
          <p:nvPr/>
        </p:nvSpPr>
        <p:spPr bwMode="auto">
          <a:xfrm flipV="1">
            <a:off x="34702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4" name="Line 43"/>
          <p:cNvSpPr>
            <a:spLocks noChangeShapeType="1"/>
          </p:cNvSpPr>
          <p:nvPr/>
        </p:nvSpPr>
        <p:spPr bwMode="auto">
          <a:xfrm>
            <a:off x="34702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5" name="Line 44"/>
          <p:cNvSpPr>
            <a:spLocks noChangeShapeType="1"/>
          </p:cNvSpPr>
          <p:nvPr/>
        </p:nvSpPr>
        <p:spPr bwMode="auto">
          <a:xfrm flipV="1">
            <a:off x="35956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6" name="Line 45"/>
          <p:cNvSpPr>
            <a:spLocks noChangeShapeType="1"/>
          </p:cNvSpPr>
          <p:nvPr/>
        </p:nvSpPr>
        <p:spPr bwMode="auto">
          <a:xfrm>
            <a:off x="35956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7" name="Line 46"/>
          <p:cNvSpPr>
            <a:spLocks noChangeShapeType="1"/>
          </p:cNvSpPr>
          <p:nvPr/>
        </p:nvSpPr>
        <p:spPr bwMode="auto">
          <a:xfrm flipV="1">
            <a:off x="370522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8" name="Line 47"/>
          <p:cNvSpPr>
            <a:spLocks noChangeShapeType="1"/>
          </p:cNvSpPr>
          <p:nvPr/>
        </p:nvSpPr>
        <p:spPr bwMode="auto">
          <a:xfrm>
            <a:off x="370522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9" name="Line 48"/>
          <p:cNvSpPr>
            <a:spLocks noChangeShapeType="1"/>
          </p:cNvSpPr>
          <p:nvPr/>
        </p:nvSpPr>
        <p:spPr bwMode="auto">
          <a:xfrm flipV="1">
            <a:off x="37988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0" name="Line 49"/>
          <p:cNvSpPr>
            <a:spLocks noChangeShapeType="1"/>
          </p:cNvSpPr>
          <p:nvPr/>
        </p:nvSpPr>
        <p:spPr bwMode="auto">
          <a:xfrm>
            <a:off x="37988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1" name="Line 50"/>
          <p:cNvSpPr>
            <a:spLocks noChangeShapeType="1"/>
          </p:cNvSpPr>
          <p:nvPr/>
        </p:nvSpPr>
        <p:spPr bwMode="auto">
          <a:xfrm flipV="1">
            <a:off x="38766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2" name="Line 51"/>
          <p:cNvSpPr>
            <a:spLocks noChangeShapeType="1"/>
          </p:cNvSpPr>
          <p:nvPr/>
        </p:nvSpPr>
        <p:spPr bwMode="auto">
          <a:xfrm>
            <a:off x="38766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3" name="Line 52"/>
          <p:cNvSpPr>
            <a:spLocks noChangeShapeType="1"/>
          </p:cNvSpPr>
          <p:nvPr/>
        </p:nvSpPr>
        <p:spPr bwMode="auto">
          <a:xfrm flipV="1">
            <a:off x="39385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4" name="Line 53"/>
          <p:cNvSpPr>
            <a:spLocks noChangeShapeType="1"/>
          </p:cNvSpPr>
          <p:nvPr/>
        </p:nvSpPr>
        <p:spPr bwMode="auto">
          <a:xfrm>
            <a:off x="39385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5" name="Line 54"/>
          <p:cNvSpPr>
            <a:spLocks noChangeShapeType="1"/>
          </p:cNvSpPr>
          <p:nvPr/>
        </p:nvSpPr>
        <p:spPr bwMode="auto">
          <a:xfrm flipV="1">
            <a:off x="40020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6" name="Line 55"/>
          <p:cNvSpPr>
            <a:spLocks noChangeShapeType="1"/>
          </p:cNvSpPr>
          <p:nvPr/>
        </p:nvSpPr>
        <p:spPr bwMode="auto">
          <a:xfrm>
            <a:off x="40020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7" name="Line 56"/>
          <p:cNvSpPr>
            <a:spLocks noChangeShapeType="1"/>
          </p:cNvSpPr>
          <p:nvPr/>
        </p:nvSpPr>
        <p:spPr bwMode="auto">
          <a:xfrm flipV="1">
            <a:off x="4002088" y="6034088"/>
            <a:ext cx="1587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8" name="Line 57"/>
          <p:cNvSpPr>
            <a:spLocks noChangeShapeType="1"/>
          </p:cNvSpPr>
          <p:nvPr/>
        </p:nvSpPr>
        <p:spPr bwMode="auto">
          <a:xfrm>
            <a:off x="4002088" y="1641475"/>
            <a:ext cx="1587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9" name="Rectangle 58"/>
          <p:cNvSpPr>
            <a:spLocks noChangeArrowheads="1"/>
          </p:cNvSpPr>
          <p:nvPr/>
        </p:nvSpPr>
        <p:spPr bwMode="auto">
          <a:xfrm>
            <a:off x="3860800" y="6259513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60" name="Rectangle 59"/>
          <p:cNvSpPr>
            <a:spLocks noChangeArrowheads="1"/>
          </p:cNvSpPr>
          <p:nvPr/>
        </p:nvSpPr>
        <p:spPr bwMode="auto">
          <a:xfrm>
            <a:off x="4079875" y="6194425"/>
            <a:ext cx="65088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02461" name="Line 60"/>
          <p:cNvSpPr>
            <a:spLocks noChangeShapeType="1"/>
          </p:cNvSpPr>
          <p:nvPr/>
        </p:nvSpPr>
        <p:spPr bwMode="auto">
          <a:xfrm flipV="1">
            <a:off x="44084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2" name="Line 61"/>
          <p:cNvSpPr>
            <a:spLocks noChangeShapeType="1"/>
          </p:cNvSpPr>
          <p:nvPr/>
        </p:nvSpPr>
        <p:spPr bwMode="auto">
          <a:xfrm>
            <a:off x="44084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3" name="Line 62"/>
          <p:cNvSpPr>
            <a:spLocks noChangeShapeType="1"/>
          </p:cNvSpPr>
          <p:nvPr/>
        </p:nvSpPr>
        <p:spPr bwMode="auto">
          <a:xfrm flipV="1">
            <a:off x="46593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4" name="Line 63"/>
          <p:cNvSpPr>
            <a:spLocks noChangeShapeType="1"/>
          </p:cNvSpPr>
          <p:nvPr/>
        </p:nvSpPr>
        <p:spPr bwMode="auto">
          <a:xfrm>
            <a:off x="46593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5" name="Line 64"/>
          <p:cNvSpPr>
            <a:spLocks noChangeShapeType="1"/>
          </p:cNvSpPr>
          <p:nvPr/>
        </p:nvSpPr>
        <p:spPr bwMode="auto">
          <a:xfrm flipV="1">
            <a:off x="481488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6" name="Line 65"/>
          <p:cNvSpPr>
            <a:spLocks noChangeShapeType="1"/>
          </p:cNvSpPr>
          <p:nvPr/>
        </p:nvSpPr>
        <p:spPr bwMode="auto">
          <a:xfrm>
            <a:off x="481488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7" name="Line 66"/>
          <p:cNvSpPr>
            <a:spLocks noChangeShapeType="1"/>
          </p:cNvSpPr>
          <p:nvPr/>
        </p:nvSpPr>
        <p:spPr bwMode="auto">
          <a:xfrm flipV="1">
            <a:off x="49561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8" name="Line 67"/>
          <p:cNvSpPr>
            <a:spLocks noChangeShapeType="1"/>
          </p:cNvSpPr>
          <p:nvPr/>
        </p:nvSpPr>
        <p:spPr bwMode="auto">
          <a:xfrm>
            <a:off x="49561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9" name="Line 68"/>
          <p:cNvSpPr>
            <a:spLocks noChangeShapeType="1"/>
          </p:cNvSpPr>
          <p:nvPr/>
        </p:nvSpPr>
        <p:spPr bwMode="auto">
          <a:xfrm flipV="1">
            <a:off x="50657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0" name="Line 69"/>
          <p:cNvSpPr>
            <a:spLocks noChangeShapeType="1"/>
          </p:cNvSpPr>
          <p:nvPr/>
        </p:nvSpPr>
        <p:spPr bwMode="auto">
          <a:xfrm>
            <a:off x="50657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1" name="Line 70"/>
          <p:cNvSpPr>
            <a:spLocks noChangeShapeType="1"/>
          </p:cNvSpPr>
          <p:nvPr/>
        </p:nvSpPr>
        <p:spPr bwMode="auto">
          <a:xfrm flipV="1">
            <a:off x="51435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2" name="Line 71"/>
          <p:cNvSpPr>
            <a:spLocks noChangeShapeType="1"/>
          </p:cNvSpPr>
          <p:nvPr/>
        </p:nvSpPr>
        <p:spPr bwMode="auto">
          <a:xfrm>
            <a:off x="51435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3" name="Line 72"/>
          <p:cNvSpPr>
            <a:spLocks noChangeShapeType="1"/>
          </p:cNvSpPr>
          <p:nvPr/>
        </p:nvSpPr>
        <p:spPr bwMode="auto">
          <a:xfrm flipV="1">
            <a:off x="52228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4" name="Line 73"/>
          <p:cNvSpPr>
            <a:spLocks noChangeShapeType="1"/>
          </p:cNvSpPr>
          <p:nvPr/>
        </p:nvSpPr>
        <p:spPr bwMode="auto">
          <a:xfrm>
            <a:off x="52228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5" name="Line 74"/>
          <p:cNvSpPr>
            <a:spLocks noChangeShapeType="1"/>
          </p:cNvSpPr>
          <p:nvPr/>
        </p:nvSpPr>
        <p:spPr bwMode="auto">
          <a:xfrm flipV="1">
            <a:off x="53006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6" name="Line 75"/>
          <p:cNvSpPr>
            <a:spLocks noChangeShapeType="1"/>
          </p:cNvSpPr>
          <p:nvPr/>
        </p:nvSpPr>
        <p:spPr bwMode="auto">
          <a:xfrm>
            <a:off x="53006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7" name="Line 76"/>
          <p:cNvSpPr>
            <a:spLocks noChangeShapeType="1"/>
          </p:cNvSpPr>
          <p:nvPr/>
        </p:nvSpPr>
        <p:spPr bwMode="auto">
          <a:xfrm flipV="1">
            <a:off x="53625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8" name="Line 77"/>
          <p:cNvSpPr>
            <a:spLocks noChangeShapeType="1"/>
          </p:cNvSpPr>
          <p:nvPr/>
        </p:nvSpPr>
        <p:spPr bwMode="auto">
          <a:xfrm>
            <a:off x="53625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9" name="Line 78"/>
          <p:cNvSpPr>
            <a:spLocks noChangeShapeType="1"/>
          </p:cNvSpPr>
          <p:nvPr/>
        </p:nvSpPr>
        <p:spPr bwMode="auto">
          <a:xfrm flipV="1">
            <a:off x="5362575" y="60340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0" name="Line 79"/>
          <p:cNvSpPr>
            <a:spLocks noChangeShapeType="1"/>
          </p:cNvSpPr>
          <p:nvPr/>
        </p:nvSpPr>
        <p:spPr bwMode="auto">
          <a:xfrm>
            <a:off x="5362575" y="1641475"/>
            <a:ext cx="1588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1" name="Rectangle 80"/>
          <p:cNvSpPr>
            <a:spLocks noChangeArrowheads="1"/>
          </p:cNvSpPr>
          <p:nvPr/>
        </p:nvSpPr>
        <p:spPr bwMode="auto">
          <a:xfrm>
            <a:off x="5222875" y="6259513"/>
            <a:ext cx="1984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82" name="Rectangle 81"/>
          <p:cNvSpPr>
            <a:spLocks noChangeArrowheads="1"/>
          </p:cNvSpPr>
          <p:nvPr/>
        </p:nvSpPr>
        <p:spPr bwMode="auto">
          <a:xfrm>
            <a:off x="5441950" y="6194425"/>
            <a:ext cx="65088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02483" name="Line 82"/>
          <p:cNvSpPr>
            <a:spLocks noChangeShapeType="1"/>
          </p:cNvSpPr>
          <p:nvPr/>
        </p:nvSpPr>
        <p:spPr bwMode="auto">
          <a:xfrm flipV="1">
            <a:off x="57705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4" name="Line 83"/>
          <p:cNvSpPr>
            <a:spLocks noChangeShapeType="1"/>
          </p:cNvSpPr>
          <p:nvPr/>
        </p:nvSpPr>
        <p:spPr bwMode="auto">
          <a:xfrm>
            <a:off x="57705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5" name="Line 84"/>
          <p:cNvSpPr>
            <a:spLocks noChangeShapeType="1"/>
          </p:cNvSpPr>
          <p:nvPr/>
        </p:nvSpPr>
        <p:spPr bwMode="auto">
          <a:xfrm flipV="1">
            <a:off x="60055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6" name="Line 85"/>
          <p:cNvSpPr>
            <a:spLocks noChangeShapeType="1"/>
          </p:cNvSpPr>
          <p:nvPr/>
        </p:nvSpPr>
        <p:spPr bwMode="auto">
          <a:xfrm>
            <a:off x="60055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7" name="Line 86"/>
          <p:cNvSpPr>
            <a:spLocks noChangeShapeType="1"/>
          </p:cNvSpPr>
          <p:nvPr/>
        </p:nvSpPr>
        <p:spPr bwMode="auto">
          <a:xfrm flipV="1">
            <a:off x="61769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8" name="Line 87"/>
          <p:cNvSpPr>
            <a:spLocks noChangeShapeType="1"/>
          </p:cNvSpPr>
          <p:nvPr/>
        </p:nvSpPr>
        <p:spPr bwMode="auto">
          <a:xfrm>
            <a:off x="61769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9" name="Line 88"/>
          <p:cNvSpPr>
            <a:spLocks noChangeShapeType="1"/>
          </p:cNvSpPr>
          <p:nvPr/>
        </p:nvSpPr>
        <p:spPr bwMode="auto">
          <a:xfrm flipV="1">
            <a:off x="63182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0" name="Line 89"/>
          <p:cNvSpPr>
            <a:spLocks noChangeShapeType="1"/>
          </p:cNvSpPr>
          <p:nvPr/>
        </p:nvSpPr>
        <p:spPr bwMode="auto">
          <a:xfrm>
            <a:off x="63182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1" name="Line 90"/>
          <p:cNvSpPr>
            <a:spLocks noChangeShapeType="1"/>
          </p:cNvSpPr>
          <p:nvPr/>
        </p:nvSpPr>
        <p:spPr bwMode="auto">
          <a:xfrm flipV="1">
            <a:off x="641191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2" name="Line 91"/>
          <p:cNvSpPr>
            <a:spLocks noChangeShapeType="1"/>
          </p:cNvSpPr>
          <p:nvPr/>
        </p:nvSpPr>
        <p:spPr bwMode="auto">
          <a:xfrm>
            <a:off x="641191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3" name="Line 92"/>
          <p:cNvSpPr>
            <a:spLocks noChangeShapeType="1"/>
          </p:cNvSpPr>
          <p:nvPr/>
        </p:nvSpPr>
        <p:spPr bwMode="auto">
          <a:xfrm flipV="1">
            <a:off x="650557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4" name="Line 93"/>
          <p:cNvSpPr>
            <a:spLocks noChangeShapeType="1"/>
          </p:cNvSpPr>
          <p:nvPr/>
        </p:nvSpPr>
        <p:spPr bwMode="auto">
          <a:xfrm>
            <a:off x="650557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5" name="Line 94"/>
          <p:cNvSpPr>
            <a:spLocks noChangeShapeType="1"/>
          </p:cNvSpPr>
          <p:nvPr/>
        </p:nvSpPr>
        <p:spPr bwMode="auto">
          <a:xfrm flipV="1">
            <a:off x="65833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6" name="Line 95"/>
          <p:cNvSpPr>
            <a:spLocks noChangeShapeType="1"/>
          </p:cNvSpPr>
          <p:nvPr/>
        </p:nvSpPr>
        <p:spPr bwMode="auto">
          <a:xfrm>
            <a:off x="65833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7" name="Line 96"/>
          <p:cNvSpPr>
            <a:spLocks noChangeShapeType="1"/>
          </p:cNvSpPr>
          <p:nvPr/>
        </p:nvSpPr>
        <p:spPr bwMode="auto">
          <a:xfrm flipV="1">
            <a:off x="666273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8" name="Line 97"/>
          <p:cNvSpPr>
            <a:spLocks noChangeShapeType="1"/>
          </p:cNvSpPr>
          <p:nvPr/>
        </p:nvSpPr>
        <p:spPr bwMode="auto">
          <a:xfrm>
            <a:off x="666273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9" name="Line 98"/>
          <p:cNvSpPr>
            <a:spLocks noChangeShapeType="1"/>
          </p:cNvSpPr>
          <p:nvPr/>
        </p:nvSpPr>
        <p:spPr bwMode="auto">
          <a:xfrm flipV="1">
            <a:off x="67246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0" name="Line 99"/>
          <p:cNvSpPr>
            <a:spLocks noChangeShapeType="1"/>
          </p:cNvSpPr>
          <p:nvPr/>
        </p:nvSpPr>
        <p:spPr bwMode="auto">
          <a:xfrm>
            <a:off x="67246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1" name="Line 100"/>
          <p:cNvSpPr>
            <a:spLocks noChangeShapeType="1"/>
          </p:cNvSpPr>
          <p:nvPr/>
        </p:nvSpPr>
        <p:spPr bwMode="auto">
          <a:xfrm flipV="1">
            <a:off x="6724650" y="60340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2" name="Line 101"/>
          <p:cNvSpPr>
            <a:spLocks noChangeShapeType="1"/>
          </p:cNvSpPr>
          <p:nvPr/>
        </p:nvSpPr>
        <p:spPr bwMode="auto">
          <a:xfrm>
            <a:off x="6724650" y="1641475"/>
            <a:ext cx="1588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3" name="Rectangle 102"/>
          <p:cNvSpPr>
            <a:spLocks noChangeArrowheads="1"/>
          </p:cNvSpPr>
          <p:nvPr/>
        </p:nvSpPr>
        <p:spPr bwMode="auto">
          <a:xfrm>
            <a:off x="6583363" y="6259513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504" name="Rectangle 103"/>
          <p:cNvSpPr>
            <a:spLocks noChangeArrowheads="1"/>
          </p:cNvSpPr>
          <p:nvPr/>
        </p:nvSpPr>
        <p:spPr bwMode="auto">
          <a:xfrm>
            <a:off x="6802438" y="6194425"/>
            <a:ext cx="65087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2505" name="Line 104"/>
          <p:cNvSpPr>
            <a:spLocks noChangeShapeType="1"/>
          </p:cNvSpPr>
          <p:nvPr/>
        </p:nvSpPr>
        <p:spPr bwMode="auto">
          <a:xfrm flipV="1">
            <a:off x="71310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6" name="Line 105"/>
          <p:cNvSpPr>
            <a:spLocks noChangeShapeType="1"/>
          </p:cNvSpPr>
          <p:nvPr/>
        </p:nvSpPr>
        <p:spPr bwMode="auto">
          <a:xfrm>
            <a:off x="71310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7" name="Line 106"/>
          <p:cNvSpPr>
            <a:spLocks noChangeShapeType="1"/>
          </p:cNvSpPr>
          <p:nvPr/>
        </p:nvSpPr>
        <p:spPr bwMode="auto">
          <a:xfrm flipV="1">
            <a:off x="73660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8" name="Line 107"/>
          <p:cNvSpPr>
            <a:spLocks noChangeShapeType="1"/>
          </p:cNvSpPr>
          <p:nvPr/>
        </p:nvSpPr>
        <p:spPr bwMode="auto">
          <a:xfrm>
            <a:off x="73660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9" name="Line 108"/>
          <p:cNvSpPr>
            <a:spLocks noChangeShapeType="1"/>
          </p:cNvSpPr>
          <p:nvPr/>
        </p:nvSpPr>
        <p:spPr bwMode="auto">
          <a:xfrm flipV="1">
            <a:off x="753903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0" name="Line 109"/>
          <p:cNvSpPr>
            <a:spLocks noChangeShapeType="1"/>
          </p:cNvSpPr>
          <p:nvPr/>
        </p:nvSpPr>
        <p:spPr bwMode="auto">
          <a:xfrm>
            <a:off x="753903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1" name="Line 110"/>
          <p:cNvSpPr>
            <a:spLocks noChangeShapeType="1"/>
          </p:cNvSpPr>
          <p:nvPr/>
        </p:nvSpPr>
        <p:spPr bwMode="auto">
          <a:xfrm flipV="1">
            <a:off x="7662863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2" name="Line 111"/>
          <p:cNvSpPr>
            <a:spLocks noChangeShapeType="1"/>
          </p:cNvSpPr>
          <p:nvPr/>
        </p:nvSpPr>
        <p:spPr bwMode="auto">
          <a:xfrm>
            <a:off x="7662863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3" name="Line 112"/>
          <p:cNvSpPr>
            <a:spLocks noChangeShapeType="1"/>
          </p:cNvSpPr>
          <p:nvPr/>
        </p:nvSpPr>
        <p:spPr bwMode="auto">
          <a:xfrm flipV="1">
            <a:off x="777240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4" name="Line 113"/>
          <p:cNvSpPr>
            <a:spLocks noChangeShapeType="1"/>
          </p:cNvSpPr>
          <p:nvPr/>
        </p:nvSpPr>
        <p:spPr bwMode="auto">
          <a:xfrm>
            <a:off x="777240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5" name="Line 114"/>
          <p:cNvSpPr>
            <a:spLocks noChangeShapeType="1"/>
          </p:cNvSpPr>
          <p:nvPr/>
        </p:nvSpPr>
        <p:spPr bwMode="auto">
          <a:xfrm flipV="1">
            <a:off x="7867650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6" name="Line 115"/>
          <p:cNvSpPr>
            <a:spLocks noChangeShapeType="1"/>
          </p:cNvSpPr>
          <p:nvPr/>
        </p:nvSpPr>
        <p:spPr bwMode="auto">
          <a:xfrm>
            <a:off x="7867650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7" name="Line 116"/>
          <p:cNvSpPr>
            <a:spLocks noChangeShapeType="1"/>
          </p:cNvSpPr>
          <p:nvPr/>
        </p:nvSpPr>
        <p:spPr bwMode="auto">
          <a:xfrm flipV="1">
            <a:off x="7945438" y="6061075"/>
            <a:ext cx="158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8" name="Line 117"/>
          <p:cNvSpPr>
            <a:spLocks noChangeShapeType="1"/>
          </p:cNvSpPr>
          <p:nvPr/>
        </p:nvSpPr>
        <p:spPr bwMode="auto">
          <a:xfrm>
            <a:off x="7945438" y="1641475"/>
            <a:ext cx="1587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9" name="Line 118"/>
          <p:cNvSpPr>
            <a:spLocks noChangeShapeType="1"/>
          </p:cNvSpPr>
          <p:nvPr/>
        </p:nvSpPr>
        <p:spPr bwMode="auto">
          <a:xfrm flipV="1">
            <a:off x="802322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0" name="Line 119"/>
          <p:cNvSpPr>
            <a:spLocks noChangeShapeType="1"/>
          </p:cNvSpPr>
          <p:nvPr/>
        </p:nvSpPr>
        <p:spPr bwMode="auto">
          <a:xfrm>
            <a:off x="802322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1" name="Line 120"/>
          <p:cNvSpPr>
            <a:spLocks noChangeShapeType="1"/>
          </p:cNvSpPr>
          <p:nvPr/>
        </p:nvSpPr>
        <p:spPr bwMode="auto">
          <a:xfrm flipV="1">
            <a:off x="8086725" y="6061075"/>
            <a:ext cx="1588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2" name="Line 121"/>
          <p:cNvSpPr>
            <a:spLocks noChangeShapeType="1"/>
          </p:cNvSpPr>
          <p:nvPr/>
        </p:nvSpPr>
        <p:spPr bwMode="auto">
          <a:xfrm>
            <a:off x="8086725" y="1641475"/>
            <a:ext cx="1588" cy="2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3" name="Line 122"/>
          <p:cNvSpPr>
            <a:spLocks noChangeShapeType="1"/>
          </p:cNvSpPr>
          <p:nvPr/>
        </p:nvSpPr>
        <p:spPr bwMode="auto">
          <a:xfrm flipV="1">
            <a:off x="8086725" y="6034088"/>
            <a:ext cx="1588" cy="174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4" name="Line 123"/>
          <p:cNvSpPr>
            <a:spLocks noChangeShapeType="1"/>
          </p:cNvSpPr>
          <p:nvPr/>
        </p:nvSpPr>
        <p:spPr bwMode="auto">
          <a:xfrm>
            <a:off x="8086725" y="1641475"/>
            <a:ext cx="1588" cy="52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5" name="Rectangle 124"/>
          <p:cNvSpPr>
            <a:spLocks noChangeArrowheads="1"/>
          </p:cNvSpPr>
          <p:nvPr/>
        </p:nvSpPr>
        <p:spPr bwMode="auto">
          <a:xfrm>
            <a:off x="7945438" y="6259513"/>
            <a:ext cx="1984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526" name="Rectangle 125"/>
          <p:cNvSpPr>
            <a:spLocks noChangeArrowheads="1"/>
          </p:cNvSpPr>
          <p:nvPr/>
        </p:nvSpPr>
        <p:spPr bwMode="auto">
          <a:xfrm>
            <a:off x="8164513" y="6194425"/>
            <a:ext cx="65087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02527" name="Line 126"/>
          <p:cNvSpPr>
            <a:spLocks noChangeShapeType="1"/>
          </p:cNvSpPr>
          <p:nvPr/>
        </p:nvSpPr>
        <p:spPr bwMode="auto">
          <a:xfrm>
            <a:off x="1295400" y="6154738"/>
            <a:ext cx="61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8" name="Line 127"/>
          <p:cNvSpPr>
            <a:spLocks noChangeShapeType="1"/>
          </p:cNvSpPr>
          <p:nvPr/>
        </p:nvSpPr>
        <p:spPr bwMode="auto">
          <a:xfrm flipH="1">
            <a:off x="7953375" y="6154738"/>
            <a:ext cx="187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9" name="Rectangle 128"/>
          <p:cNvSpPr>
            <a:spLocks noChangeArrowheads="1"/>
          </p:cNvSpPr>
          <p:nvPr/>
        </p:nvSpPr>
        <p:spPr bwMode="auto">
          <a:xfrm>
            <a:off x="949325" y="6048375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0.1</a:t>
            </a:r>
          </a:p>
        </p:txBody>
      </p:sp>
      <p:sp>
        <p:nvSpPr>
          <p:cNvPr id="102530" name="Line 129"/>
          <p:cNvSpPr>
            <a:spLocks noChangeShapeType="1"/>
          </p:cNvSpPr>
          <p:nvPr/>
        </p:nvSpPr>
        <p:spPr bwMode="auto">
          <a:xfrm>
            <a:off x="1295400" y="5586413"/>
            <a:ext cx="61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1" name="Line 130"/>
          <p:cNvSpPr>
            <a:spLocks noChangeShapeType="1"/>
          </p:cNvSpPr>
          <p:nvPr/>
        </p:nvSpPr>
        <p:spPr bwMode="auto">
          <a:xfrm flipH="1">
            <a:off x="7953375" y="5586413"/>
            <a:ext cx="187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2" name="Rectangle 131"/>
          <p:cNvSpPr>
            <a:spLocks noChangeArrowheads="1"/>
          </p:cNvSpPr>
          <p:nvPr/>
        </p:nvSpPr>
        <p:spPr bwMode="auto">
          <a:xfrm>
            <a:off x="949325" y="5481638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0.2</a:t>
            </a:r>
          </a:p>
        </p:txBody>
      </p:sp>
      <p:sp>
        <p:nvSpPr>
          <p:cNvPr id="102533" name="Line 132"/>
          <p:cNvSpPr>
            <a:spLocks noChangeShapeType="1"/>
          </p:cNvSpPr>
          <p:nvPr/>
        </p:nvSpPr>
        <p:spPr bwMode="auto">
          <a:xfrm>
            <a:off x="1295400" y="5019675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4" name="Line 133"/>
          <p:cNvSpPr>
            <a:spLocks noChangeShapeType="1"/>
          </p:cNvSpPr>
          <p:nvPr/>
        </p:nvSpPr>
        <p:spPr bwMode="auto">
          <a:xfrm flipH="1">
            <a:off x="7953375" y="5019675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5" name="Rectangle 134"/>
          <p:cNvSpPr>
            <a:spLocks noChangeArrowheads="1"/>
          </p:cNvSpPr>
          <p:nvPr/>
        </p:nvSpPr>
        <p:spPr bwMode="auto">
          <a:xfrm>
            <a:off x="949325" y="4913313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0.3</a:t>
            </a:r>
          </a:p>
        </p:txBody>
      </p:sp>
      <p:sp>
        <p:nvSpPr>
          <p:cNvPr id="102536" name="Line 135"/>
          <p:cNvSpPr>
            <a:spLocks noChangeShapeType="1"/>
          </p:cNvSpPr>
          <p:nvPr/>
        </p:nvSpPr>
        <p:spPr bwMode="auto">
          <a:xfrm>
            <a:off x="1295400" y="4451350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7" name="Line 136"/>
          <p:cNvSpPr>
            <a:spLocks noChangeShapeType="1"/>
          </p:cNvSpPr>
          <p:nvPr/>
        </p:nvSpPr>
        <p:spPr bwMode="auto">
          <a:xfrm flipH="1">
            <a:off x="7953375" y="4451350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8" name="Rectangle 137"/>
          <p:cNvSpPr>
            <a:spLocks noChangeArrowheads="1"/>
          </p:cNvSpPr>
          <p:nvPr/>
        </p:nvSpPr>
        <p:spPr bwMode="auto">
          <a:xfrm>
            <a:off x="949325" y="4346575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0.4</a:t>
            </a:r>
          </a:p>
        </p:txBody>
      </p:sp>
      <p:sp>
        <p:nvSpPr>
          <p:cNvPr id="102539" name="Line 138"/>
          <p:cNvSpPr>
            <a:spLocks noChangeShapeType="1"/>
          </p:cNvSpPr>
          <p:nvPr/>
        </p:nvSpPr>
        <p:spPr bwMode="auto">
          <a:xfrm>
            <a:off x="1295400" y="3897313"/>
            <a:ext cx="61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0" name="Line 139"/>
          <p:cNvSpPr>
            <a:spLocks noChangeShapeType="1"/>
          </p:cNvSpPr>
          <p:nvPr/>
        </p:nvSpPr>
        <p:spPr bwMode="auto">
          <a:xfrm flipH="1">
            <a:off x="7953375" y="3897313"/>
            <a:ext cx="187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1" name="Rectangle 140"/>
          <p:cNvSpPr>
            <a:spLocks noChangeArrowheads="1"/>
          </p:cNvSpPr>
          <p:nvPr/>
        </p:nvSpPr>
        <p:spPr bwMode="auto">
          <a:xfrm>
            <a:off x="949325" y="3792538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102542" name="Line 141"/>
          <p:cNvSpPr>
            <a:spLocks noChangeShapeType="1"/>
          </p:cNvSpPr>
          <p:nvPr/>
        </p:nvSpPr>
        <p:spPr bwMode="auto">
          <a:xfrm>
            <a:off x="1295400" y="3330575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3" name="Line 142"/>
          <p:cNvSpPr>
            <a:spLocks noChangeShapeType="1"/>
          </p:cNvSpPr>
          <p:nvPr/>
        </p:nvSpPr>
        <p:spPr bwMode="auto">
          <a:xfrm flipH="1">
            <a:off x="7953375" y="3330575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4" name="Rectangle 143"/>
          <p:cNvSpPr>
            <a:spLocks noChangeArrowheads="1"/>
          </p:cNvSpPr>
          <p:nvPr/>
        </p:nvSpPr>
        <p:spPr bwMode="auto">
          <a:xfrm>
            <a:off x="949325" y="3224213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0.6</a:t>
            </a:r>
          </a:p>
        </p:txBody>
      </p:sp>
      <p:sp>
        <p:nvSpPr>
          <p:cNvPr id="102545" name="Line 144"/>
          <p:cNvSpPr>
            <a:spLocks noChangeShapeType="1"/>
          </p:cNvSpPr>
          <p:nvPr/>
        </p:nvSpPr>
        <p:spPr bwMode="auto">
          <a:xfrm>
            <a:off x="1295400" y="2762250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6" name="Line 145"/>
          <p:cNvSpPr>
            <a:spLocks noChangeShapeType="1"/>
          </p:cNvSpPr>
          <p:nvPr/>
        </p:nvSpPr>
        <p:spPr bwMode="auto">
          <a:xfrm flipH="1">
            <a:off x="7953375" y="2762250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7" name="Rectangle 146"/>
          <p:cNvSpPr>
            <a:spLocks noChangeArrowheads="1"/>
          </p:cNvSpPr>
          <p:nvPr/>
        </p:nvSpPr>
        <p:spPr bwMode="auto">
          <a:xfrm>
            <a:off x="949325" y="2657475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0.7</a:t>
            </a:r>
          </a:p>
        </p:txBody>
      </p:sp>
      <p:sp>
        <p:nvSpPr>
          <p:cNvPr id="102548" name="Line 147"/>
          <p:cNvSpPr>
            <a:spLocks noChangeShapeType="1"/>
          </p:cNvSpPr>
          <p:nvPr/>
        </p:nvSpPr>
        <p:spPr bwMode="auto">
          <a:xfrm>
            <a:off x="1295400" y="2195513"/>
            <a:ext cx="61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9" name="Line 148"/>
          <p:cNvSpPr>
            <a:spLocks noChangeShapeType="1"/>
          </p:cNvSpPr>
          <p:nvPr/>
        </p:nvSpPr>
        <p:spPr bwMode="auto">
          <a:xfrm flipH="1">
            <a:off x="7953375" y="2195513"/>
            <a:ext cx="187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0" name="Rectangle 149"/>
          <p:cNvSpPr>
            <a:spLocks noChangeArrowheads="1"/>
          </p:cNvSpPr>
          <p:nvPr/>
        </p:nvSpPr>
        <p:spPr bwMode="auto">
          <a:xfrm>
            <a:off x="949325" y="2090738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0.8</a:t>
            </a:r>
          </a:p>
        </p:txBody>
      </p:sp>
      <p:sp>
        <p:nvSpPr>
          <p:cNvPr id="102551" name="Line 150"/>
          <p:cNvSpPr>
            <a:spLocks noChangeShapeType="1"/>
          </p:cNvSpPr>
          <p:nvPr/>
        </p:nvSpPr>
        <p:spPr bwMode="auto">
          <a:xfrm>
            <a:off x="1295400" y="1641475"/>
            <a:ext cx="61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2" name="Line 151"/>
          <p:cNvSpPr>
            <a:spLocks noChangeShapeType="1"/>
          </p:cNvSpPr>
          <p:nvPr/>
        </p:nvSpPr>
        <p:spPr bwMode="auto">
          <a:xfrm flipH="1">
            <a:off x="7953375" y="1641475"/>
            <a:ext cx="187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3" name="Rectangle 152"/>
          <p:cNvSpPr>
            <a:spLocks noChangeArrowheads="1"/>
          </p:cNvSpPr>
          <p:nvPr/>
        </p:nvSpPr>
        <p:spPr bwMode="auto">
          <a:xfrm>
            <a:off x="949325" y="1535113"/>
            <a:ext cx="2492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0.9</a:t>
            </a:r>
          </a:p>
        </p:txBody>
      </p:sp>
      <p:sp>
        <p:nvSpPr>
          <p:cNvPr id="102554" name="Line 153"/>
          <p:cNvSpPr>
            <a:spLocks noChangeShapeType="1"/>
          </p:cNvSpPr>
          <p:nvPr/>
        </p:nvSpPr>
        <p:spPr bwMode="auto">
          <a:xfrm>
            <a:off x="1295400" y="1641475"/>
            <a:ext cx="679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5" name="Freeform 154"/>
          <p:cNvSpPr>
            <a:spLocks noChangeArrowheads="1"/>
          </p:cNvSpPr>
          <p:nvPr/>
        </p:nvSpPr>
        <p:spPr bwMode="auto">
          <a:xfrm>
            <a:off x="1295400" y="1641475"/>
            <a:ext cx="6791325" cy="4513263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56" name="Line 155"/>
          <p:cNvSpPr>
            <a:spLocks noChangeShapeType="1"/>
          </p:cNvSpPr>
          <p:nvPr/>
        </p:nvSpPr>
        <p:spPr bwMode="auto">
          <a:xfrm flipV="1">
            <a:off x="1295400" y="1587500"/>
            <a:ext cx="1588" cy="4621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7" name="Oval 156"/>
          <p:cNvSpPr>
            <a:spLocks noChangeArrowheads="1"/>
          </p:cNvSpPr>
          <p:nvPr/>
        </p:nvSpPr>
        <p:spPr bwMode="auto">
          <a:xfrm>
            <a:off x="1263650" y="4254500"/>
            <a:ext cx="77788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58" name="Oval 157"/>
          <p:cNvSpPr>
            <a:spLocks noChangeArrowheads="1"/>
          </p:cNvSpPr>
          <p:nvPr/>
        </p:nvSpPr>
        <p:spPr bwMode="auto">
          <a:xfrm>
            <a:off x="1309688" y="197167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59" name="Oval 158"/>
          <p:cNvSpPr>
            <a:spLocks noChangeArrowheads="1"/>
          </p:cNvSpPr>
          <p:nvPr/>
        </p:nvSpPr>
        <p:spPr bwMode="auto">
          <a:xfrm>
            <a:off x="13573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0" name="Oval 159"/>
          <p:cNvSpPr>
            <a:spLocks noChangeArrowheads="1"/>
          </p:cNvSpPr>
          <p:nvPr/>
        </p:nvSpPr>
        <p:spPr bwMode="auto">
          <a:xfrm>
            <a:off x="1404938" y="24860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1" name="Oval 160"/>
          <p:cNvSpPr>
            <a:spLocks noChangeArrowheads="1"/>
          </p:cNvSpPr>
          <p:nvPr/>
        </p:nvSpPr>
        <p:spPr bwMode="auto">
          <a:xfrm>
            <a:off x="1450975" y="39370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2" name="Oval 161"/>
          <p:cNvSpPr>
            <a:spLocks noChangeArrowheads="1"/>
          </p:cNvSpPr>
          <p:nvPr/>
        </p:nvSpPr>
        <p:spPr bwMode="auto">
          <a:xfrm>
            <a:off x="1498600" y="59563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3" name="Oval 162"/>
          <p:cNvSpPr>
            <a:spLocks noChangeArrowheads="1"/>
          </p:cNvSpPr>
          <p:nvPr/>
        </p:nvSpPr>
        <p:spPr bwMode="auto">
          <a:xfrm>
            <a:off x="1528763" y="3792538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4" name="Oval 163"/>
          <p:cNvSpPr>
            <a:spLocks noChangeArrowheads="1"/>
          </p:cNvSpPr>
          <p:nvPr/>
        </p:nvSpPr>
        <p:spPr bwMode="auto">
          <a:xfrm>
            <a:off x="1576388" y="331787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5" name="Oval 164"/>
          <p:cNvSpPr>
            <a:spLocks noChangeArrowheads="1"/>
          </p:cNvSpPr>
          <p:nvPr/>
        </p:nvSpPr>
        <p:spPr bwMode="auto">
          <a:xfrm>
            <a:off x="1608138" y="3067050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6" name="Oval 165"/>
          <p:cNvSpPr>
            <a:spLocks noChangeArrowheads="1"/>
          </p:cNvSpPr>
          <p:nvPr/>
        </p:nvSpPr>
        <p:spPr bwMode="auto">
          <a:xfrm>
            <a:off x="1638300" y="417512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7" name="Oval 166"/>
          <p:cNvSpPr>
            <a:spLocks noChangeArrowheads="1"/>
          </p:cNvSpPr>
          <p:nvPr/>
        </p:nvSpPr>
        <p:spPr bwMode="auto">
          <a:xfrm>
            <a:off x="1670050" y="42672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8" name="Oval 167"/>
          <p:cNvSpPr>
            <a:spLocks noChangeArrowheads="1"/>
          </p:cNvSpPr>
          <p:nvPr/>
        </p:nvSpPr>
        <p:spPr bwMode="auto">
          <a:xfrm>
            <a:off x="1685925" y="5019675"/>
            <a:ext cx="77788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69" name="Oval 168"/>
          <p:cNvSpPr>
            <a:spLocks noChangeArrowheads="1"/>
          </p:cNvSpPr>
          <p:nvPr/>
        </p:nvSpPr>
        <p:spPr bwMode="auto">
          <a:xfrm>
            <a:off x="1717675" y="2868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0" name="Oval 169"/>
          <p:cNvSpPr>
            <a:spLocks noChangeArrowheads="1"/>
          </p:cNvSpPr>
          <p:nvPr/>
        </p:nvSpPr>
        <p:spPr bwMode="auto">
          <a:xfrm>
            <a:off x="1747838" y="4135438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1" name="Oval 170"/>
          <p:cNvSpPr>
            <a:spLocks noChangeArrowheads="1"/>
          </p:cNvSpPr>
          <p:nvPr/>
        </p:nvSpPr>
        <p:spPr bwMode="auto">
          <a:xfrm>
            <a:off x="1779588" y="370046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2" name="Oval 171"/>
          <p:cNvSpPr>
            <a:spLocks noChangeArrowheads="1"/>
          </p:cNvSpPr>
          <p:nvPr/>
        </p:nvSpPr>
        <p:spPr bwMode="auto">
          <a:xfrm>
            <a:off x="1795463" y="3475038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3" name="Oval 172"/>
          <p:cNvSpPr>
            <a:spLocks noChangeArrowheads="1"/>
          </p:cNvSpPr>
          <p:nvPr/>
        </p:nvSpPr>
        <p:spPr bwMode="auto">
          <a:xfrm>
            <a:off x="1827213" y="267017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4" name="Oval 173"/>
          <p:cNvSpPr>
            <a:spLocks noChangeArrowheads="1"/>
          </p:cNvSpPr>
          <p:nvPr/>
        </p:nvSpPr>
        <p:spPr bwMode="auto">
          <a:xfrm>
            <a:off x="1843088" y="41751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5" name="Oval 174"/>
          <p:cNvSpPr>
            <a:spLocks noChangeArrowheads="1"/>
          </p:cNvSpPr>
          <p:nvPr/>
        </p:nvSpPr>
        <p:spPr bwMode="auto">
          <a:xfrm>
            <a:off x="1857375" y="2736850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6" name="Oval 175"/>
          <p:cNvSpPr>
            <a:spLocks noChangeArrowheads="1"/>
          </p:cNvSpPr>
          <p:nvPr/>
        </p:nvSpPr>
        <p:spPr bwMode="auto">
          <a:xfrm>
            <a:off x="1889125" y="270986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7" name="Oval 176"/>
          <p:cNvSpPr>
            <a:spLocks noChangeArrowheads="1"/>
          </p:cNvSpPr>
          <p:nvPr/>
        </p:nvSpPr>
        <p:spPr bwMode="auto">
          <a:xfrm>
            <a:off x="1905000" y="507206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8" name="Oval 177"/>
          <p:cNvSpPr>
            <a:spLocks noChangeArrowheads="1"/>
          </p:cNvSpPr>
          <p:nvPr/>
        </p:nvSpPr>
        <p:spPr bwMode="auto">
          <a:xfrm>
            <a:off x="1920875" y="235426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79" name="Oval 178"/>
          <p:cNvSpPr>
            <a:spLocks noChangeArrowheads="1"/>
          </p:cNvSpPr>
          <p:nvPr/>
        </p:nvSpPr>
        <p:spPr bwMode="auto">
          <a:xfrm>
            <a:off x="1936750" y="45180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0" name="Oval 179"/>
          <p:cNvSpPr>
            <a:spLocks noChangeArrowheads="1"/>
          </p:cNvSpPr>
          <p:nvPr/>
        </p:nvSpPr>
        <p:spPr bwMode="auto">
          <a:xfrm>
            <a:off x="1966913" y="38973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1" name="Oval 180"/>
          <p:cNvSpPr>
            <a:spLocks noChangeArrowheads="1"/>
          </p:cNvSpPr>
          <p:nvPr/>
        </p:nvSpPr>
        <p:spPr bwMode="auto">
          <a:xfrm>
            <a:off x="1982788" y="4135438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2" name="Oval 181"/>
          <p:cNvSpPr>
            <a:spLocks noChangeArrowheads="1"/>
          </p:cNvSpPr>
          <p:nvPr/>
        </p:nvSpPr>
        <p:spPr bwMode="auto">
          <a:xfrm>
            <a:off x="1998663" y="376555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3" name="Oval 182"/>
          <p:cNvSpPr>
            <a:spLocks noChangeArrowheads="1"/>
          </p:cNvSpPr>
          <p:nvPr/>
        </p:nvSpPr>
        <p:spPr bwMode="auto">
          <a:xfrm>
            <a:off x="2014538" y="392430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4" name="Oval 183"/>
          <p:cNvSpPr>
            <a:spLocks noChangeArrowheads="1"/>
          </p:cNvSpPr>
          <p:nvPr/>
        </p:nvSpPr>
        <p:spPr bwMode="auto">
          <a:xfrm>
            <a:off x="2030413" y="3976688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5" name="Oval 184"/>
          <p:cNvSpPr>
            <a:spLocks noChangeArrowheads="1"/>
          </p:cNvSpPr>
          <p:nvPr/>
        </p:nvSpPr>
        <p:spPr bwMode="auto">
          <a:xfrm>
            <a:off x="2046288" y="443865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6" name="Oval 185"/>
          <p:cNvSpPr>
            <a:spLocks noChangeArrowheads="1"/>
          </p:cNvSpPr>
          <p:nvPr/>
        </p:nvSpPr>
        <p:spPr bwMode="auto">
          <a:xfrm>
            <a:off x="2062163" y="338296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7" name="Oval 186"/>
          <p:cNvSpPr>
            <a:spLocks noChangeArrowheads="1"/>
          </p:cNvSpPr>
          <p:nvPr/>
        </p:nvSpPr>
        <p:spPr bwMode="auto">
          <a:xfrm>
            <a:off x="2076450" y="4953000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8" name="Oval 187"/>
          <p:cNvSpPr>
            <a:spLocks noChangeArrowheads="1"/>
          </p:cNvSpPr>
          <p:nvPr/>
        </p:nvSpPr>
        <p:spPr bwMode="auto">
          <a:xfrm>
            <a:off x="2092325" y="32115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89" name="Oval 188"/>
          <p:cNvSpPr>
            <a:spLocks noChangeArrowheads="1"/>
          </p:cNvSpPr>
          <p:nvPr/>
        </p:nvSpPr>
        <p:spPr bwMode="auto">
          <a:xfrm>
            <a:off x="2108200" y="36068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0" name="Oval 189"/>
          <p:cNvSpPr>
            <a:spLocks noChangeArrowheads="1"/>
          </p:cNvSpPr>
          <p:nvPr/>
        </p:nvSpPr>
        <p:spPr bwMode="auto">
          <a:xfrm>
            <a:off x="2108200" y="35941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1" name="Oval 190"/>
          <p:cNvSpPr>
            <a:spLocks noChangeArrowheads="1"/>
          </p:cNvSpPr>
          <p:nvPr/>
        </p:nvSpPr>
        <p:spPr bwMode="auto">
          <a:xfrm>
            <a:off x="2124075" y="297338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2" name="Oval 191"/>
          <p:cNvSpPr>
            <a:spLocks noChangeArrowheads="1"/>
          </p:cNvSpPr>
          <p:nvPr/>
        </p:nvSpPr>
        <p:spPr bwMode="auto">
          <a:xfrm>
            <a:off x="2139950" y="470217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3" name="Oval 192"/>
          <p:cNvSpPr>
            <a:spLocks noChangeArrowheads="1"/>
          </p:cNvSpPr>
          <p:nvPr/>
        </p:nvSpPr>
        <p:spPr bwMode="auto">
          <a:xfrm>
            <a:off x="2155825" y="339566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4" name="Oval 193"/>
          <p:cNvSpPr>
            <a:spLocks noChangeArrowheads="1"/>
          </p:cNvSpPr>
          <p:nvPr/>
        </p:nvSpPr>
        <p:spPr bwMode="auto">
          <a:xfrm>
            <a:off x="2171700" y="44783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5" name="Oval 194"/>
          <p:cNvSpPr>
            <a:spLocks noChangeArrowheads="1"/>
          </p:cNvSpPr>
          <p:nvPr/>
        </p:nvSpPr>
        <p:spPr bwMode="auto">
          <a:xfrm>
            <a:off x="2185988" y="3422650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6" name="Oval 195"/>
          <p:cNvSpPr>
            <a:spLocks noChangeArrowheads="1"/>
          </p:cNvSpPr>
          <p:nvPr/>
        </p:nvSpPr>
        <p:spPr bwMode="auto">
          <a:xfrm>
            <a:off x="2185988" y="335756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7" name="Oval 196"/>
          <p:cNvSpPr>
            <a:spLocks noChangeArrowheads="1"/>
          </p:cNvSpPr>
          <p:nvPr/>
        </p:nvSpPr>
        <p:spPr bwMode="auto">
          <a:xfrm>
            <a:off x="2201863" y="467677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8" name="Oval 197"/>
          <p:cNvSpPr>
            <a:spLocks noChangeArrowheads="1"/>
          </p:cNvSpPr>
          <p:nvPr/>
        </p:nvSpPr>
        <p:spPr bwMode="auto">
          <a:xfrm>
            <a:off x="2217738" y="301307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599" name="Oval 198"/>
          <p:cNvSpPr>
            <a:spLocks noChangeArrowheads="1"/>
          </p:cNvSpPr>
          <p:nvPr/>
        </p:nvSpPr>
        <p:spPr bwMode="auto">
          <a:xfrm>
            <a:off x="2233613" y="301307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0" name="Oval 199"/>
          <p:cNvSpPr>
            <a:spLocks noChangeArrowheads="1"/>
          </p:cNvSpPr>
          <p:nvPr/>
        </p:nvSpPr>
        <p:spPr bwMode="auto">
          <a:xfrm>
            <a:off x="2233613" y="35544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1" name="Oval 200"/>
          <p:cNvSpPr>
            <a:spLocks noChangeArrowheads="1"/>
          </p:cNvSpPr>
          <p:nvPr/>
        </p:nvSpPr>
        <p:spPr bwMode="auto">
          <a:xfrm>
            <a:off x="2249488" y="31845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2" name="Oval 201"/>
          <p:cNvSpPr>
            <a:spLocks noChangeArrowheads="1"/>
          </p:cNvSpPr>
          <p:nvPr/>
        </p:nvSpPr>
        <p:spPr bwMode="auto">
          <a:xfrm>
            <a:off x="2265363" y="370046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3" name="Oval 202"/>
          <p:cNvSpPr>
            <a:spLocks noChangeArrowheads="1"/>
          </p:cNvSpPr>
          <p:nvPr/>
        </p:nvSpPr>
        <p:spPr bwMode="auto">
          <a:xfrm>
            <a:off x="2265363" y="3963988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pSp>
        <p:nvGrpSpPr>
          <p:cNvPr id="102604" name="Group 203"/>
          <p:cNvGrpSpPr>
            <a:grpSpLocks/>
          </p:cNvGrpSpPr>
          <p:nvPr/>
        </p:nvGrpSpPr>
        <p:grpSpPr bwMode="auto">
          <a:xfrm>
            <a:off x="2281238" y="3132138"/>
            <a:ext cx="2933700" cy="2032000"/>
            <a:chOff x="1437" y="1973"/>
            <a:chExt cx="1848" cy="1280"/>
          </a:xfrm>
        </p:grpSpPr>
        <p:sp>
          <p:nvSpPr>
            <p:cNvPr id="102782" name="Oval 204"/>
            <p:cNvSpPr>
              <a:spLocks noChangeArrowheads="1"/>
            </p:cNvSpPr>
            <p:nvPr/>
          </p:nvSpPr>
          <p:spPr bwMode="auto">
            <a:xfrm>
              <a:off x="1437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3" name="Oval 205"/>
            <p:cNvSpPr>
              <a:spLocks noChangeArrowheads="1"/>
            </p:cNvSpPr>
            <p:nvPr/>
          </p:nvSpPr>
          <p:spPr bwMode="auto">
            <a:xfrm>
              <a:off x="1446" y="2746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4" name="Oval 206"/>
            <p:cNvSpPr>
              <a:spLocks noChangeArrowheads="1"/>
            </p:cNvSpPr>
            <p:nvPr/>
          </p:nvSpPr>
          <p:spPr bwMode="auto">
            <a:xfrm>
              <a:off x="1446" y="248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5" name="Oval 207"/>
            <p:cNvSpPr>
              <a:spLocks noChangeArrowheads="1"/>
            </p:cNvSpPr>
            <p:nvPr/>
          </p:nvSpPr>
          <p:spPr bwMode="auto">
            <a:xfrm>
              <a:off x="1456" y="248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6" name="Oval 208"/>
            <p:cNvSpPr>
              <a:spLocks noChangeArrowheads="1"/>
            </p:cNvSpPr>
            <p:nvPr/>
          </p:nvSpPr>
          <p:spPr bwMode="auto">
            <a:xfrm>
              <a:off x="1466" y="22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7" name="Oval 209"/>
            <p:cNvSpPr>
              <a:spLocks noChangeArrowheads="1"/>
            </p:cNvSpPr>
            <p:nvPr/>
          </p:nvSpPr>
          <p:spPr bwMode="auto">
            <a:xfrm>
              <a:off x="1466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8" name="Oval 210"/>
            <p:cNvSpPr>
              <a:spLocks noChangeArrowheads="1"/>
            </p:cNvSpPr>
            <p:nvPr/>
          </p:nvSpPr>
          <p:spPr bwMode="auto">
            <a:xfrm>
              <a:off x="1476" y="2630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89" name="Oval 211"/>
            <p:cNvSpPr>
              <a:spLocks noChangeArrowheads="1"/>
            </p:cNvSpPr>
            <p:nvPr/>
          </p:nvSpPr>
          <p:spPr bwMode="auto">
            <a:xfrm>
              <a:off x="1476" y="2056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0" name="Oval 212"/>
            <p:cNvSpPr>
              <a:spLocks noChangeArrowheads="1"/>
            </p:cNvSpPr>
            <p:nvPr/>
          </p:nvSpPr>
          <p:spPr bwMode="auto">
            <a:xfrm>
              <a:off x="1486" y="306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1" name="Oval 213"/>
            <p:cNvSpPr>
              <a:spLocks noChangeArrowheads="1"/>
            </p:cNvSpPr>
            <p:nvPr/>
          </p:nvSpPr>
          <p:spPr bwMode="auto">
            <a:xfrm>
              <a:off x="1496" y="2863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2" name="Oval 214"/>
            <p:cNvSpPr>
              <a:spLocks noChangeArrowheads="1"/>
            </p:cNvSpPr>
            <p:nvPr/>
          </p:nvSpPr>
          <p:spPr bwMode="auto">
            <a:xfrm>
              <a:off x="1496" y="305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3" name="Oval 215"/>
            <p:cNvSpPr>
              <a:spLocks noChangeArrowheads="1"/>
            </p:cNvSpPr>
            <p:nvPr/>
          </p:nvSpPr>
          <p:spPr bwMode="auto">
            <a:xfrm>
              <a:off x="1506" y="25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4" name="Oval 216"/>
            <p:cNvSpPr>
              <a:spLocks noChangeArrowheads="1"/>
            </p:cNvSpPr>
            <p:nvPr/>
          </p:nvSpPr>
          <p:spPr bwMode="auto">
            <a:xfrm>
              <a:off x="1506" y="263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5" name="Oval 217"/>
            <p:cNvSpPr>
              <a:spLocks noChangeArrowheads="1"/>
            </p:cNvSpPr>
            <p:nvPr/>
          </p:nvSpPr>
          <p:spPr bwMode="auto">
            <a:xfrm>
              <a:off x="1515" y="3245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6" name="Oval 218"/>
            <p:cNvSpPr>
              <a:spLocks noChangeArrowheads="1"/>
            </p:cNvSpPr>
            <p:nvPr/>
          </p:nvSpPr>
          <p:spPr bwMode="auto">
            <a:xfrm>
              <a:off x="1515" y="2646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7" name="Oval 219"/>
            <p:cNvSpPr>
              <a:spLocks noChangeArrowheads="1"/>
            </p:cNvSpPr>
            <p:nvPr/>
          </p:nvSpPr>
          <p:spPr bwMode="auto">
            <a:xfrm>
              <a:off x="1525" y="2181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8" name="Oval 220"/>
            <p:cNvSpPr>
              <a:spLocks noChangeArrowheads="1"/>
            </p:cNvSpPr>
            <p:nvPr/>
          </p:nvSpPr>
          <p:spPr bwMode="auto">
            <a:xfrm>
              <a:off x="1525" y="2106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799" name="Oval 221"/>
            <p:cNvSpPr>
              <a:spLocks noChangeArrowheads="1"/>
            </p:cNvSpPr>
            <p:nvPr/>
          </p:nvSpPr>
          <p:spPr bwMode="auto">
            <a:xfrm>
              <a:off x="1535" y="2622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0" name="Oval 222"/>
            <p:cNvSpPr>
              <a:spLocks noChangeArrowheads="1"/>
            </p:cNvSpPr>
            <p:nvPr/>
          </p:nvSpPr>
          <p:spPr bwMode="auto">
            <a:xfrm>
              <a:off x="1535" y="2173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1" name="Oval 223"/>
            <p:cNvSpPr>
              <a:spLocks noChangeArrowheads="1"/>
            </p:cNvSpPr>
            <p:nvPr/>
          </p:nvSpPr>
          <p:spPr bwMode="auto">
            <a:xfrm>
              <a:off x="1545" y="2065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2" name="Oval 224"/>
            <p:cNvSpPr>
              <a:spLocks noChangeArrowheads="1"/>
            </p:cNvSpPr>
            <p:nvPr/>
          </p:nvSpPr>
          <p:spPr bwMode="auto">
            <a:xfrm>
              <a:off x="1545" y="2223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3" name="Oval 225"/>
            <p:cNvSpPr>
              <a:spLocks noChangeArrowheads="1"/>
            </p:cNvSpPr>
            <p:nvPr/>
          </p:nvSpPr>
          <p:spPr bwMode="auto">
            <a:xfrm>
              <a:off x="1555" y="271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4" name="Oval 226"/>
            <p:cNvSpPr>
              <a:spLocks noChangeArrowheads="1"/>
            </p:cNvSpPr>
            <p:nvPr/>
          </p:nvSpPr>
          <p:spPr bwMode="auto">
            <a:xfrm>
              <a:off x="1555" y="2040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5" name="Oval 227"/>
            <p:cNvSpPr>
              <a:spLocks noChangeArrowheads="1"/>
            </p:cNvSpPr>
            <p:nvPr/>
          </p:nvSpPr>
          <p:spPr bwMode="auto">
            <a:xfrm>
              <a:off x="1565" y="268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6" name="Oval 228"/>
            <p:cNvSpPr>
              <a:spLocks noChangeArrowheads="1"/>
            </p:cNvSpPr>
            <p:nvPr/>
          </p:nvSpPr>
          <p:spPr bwMode="auto">
            <a:xfrm>
              <a:off x="1565" y="2755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7" name="Oval 229"/>
            <p:cNvSpPr>
              <a:spLocks noChangeArrowheads="1"/>
            </p:cNvSpPr>
            <p:nvPr/>
          </p:nvSpPr>
          <p:spPr bwMode="auto">
            <a:xfrm>
              <a:off x="1575" y="2131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8" name="Oval 230"/>
            <p:cNvSpPr>
              <a:spLocks noChangeArrowheads="1"/>
            </p:cNvSpPr>
            <p:nvPr/>
          </p:nvSpPr>
          <p:spPr bwMode="auto">
            <a:xfrm>
              <a:off x="1575" y="22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09" name="Oval 231"/>
            <p:cNvSpPr>
              <a:spLocks noChangeArrowheads="1"/>
            </p:cNvSpPr>
            <p:nvPr/>
          </p:nvSpPr>
          <p:spPr bwMode="auto">
            <a:xfrm>
              <a:off x="1584" y="1973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0" name="Oval 232"/>
            <p:cNvSpPr>
              <a:spLocks noChangeArrowheads="1"/>
            </p:cNvSpPr>
            <p:nvPr/>
          </p:nvSpPr>
          <p:spPr bwMode="auto">
            <a:xfrm>
              <a:off x="1584" y="2671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1" name="Oval 233"/>
            <p:cNvSpPr>
              <a:spLocks noChangeArrowheads="1"/>
            </p:cNvSpPr>
            <p:nvPr/>
          </p:nvSpPr>
          <p:spPr bwMode="auto">
            <a:xfrm>
              <a:off x="1594" y="3212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2" name="Oval 234"/>
            <p:cNvSpPr>
              <a:spLocks noChangeArrowheads="1"/>
            </p:cNvSpPr>
            <p:nvPr/>
          </p:nvSpPr>
          <p:spPr bwMode="auto">
            <a:xfrm>
              <a:off x="1594" y="2755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3" name="Oval 235"/>
            <p:cNvSpPr>
              <a:spLocks noChangeArrowheads="1"/>
            </p:cNvSpPr>
            <p:nvPr/>
          </p:nvSpPr>
          <p:spPr bwMode="auto">
            <a:xfrm>
              <a:off x="1594" y="2829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4" name="Oval 236"/>
            <p:cNvSpPr>
              <a:spLocks noChangeArrowheads="1"/>
            </p:cNvSpPr>
            <p:nvPr/>
          </p:nvSpPr>
          <p:spPr bwMode="auto">
            <a:xfrm>
              <a:off x="1604" y="2156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5" name="Oval 237"/>
            <p:cNvSpPr>
              <a:spLocks noChangeArrowheads="1"/>
            </p:cNvSpPr>
            <p:nvPr/>
          </p:nvSpPr>
          <p:spPr bwMode="auto">
            <a:xfrm>
              <a:off x="1604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6" name="Oval 238"/>
            <p:cNvSpPr>
              <a:spLocks noChangeArrowheads="1"/>
            </p:cNvSpPr>
            <p:nvPr/>
          </p:nvSpPr>
          <p:spPr bwMode="auto">
            <a:xfrm>
              <a:off x="1614" y="207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7" name="Oval 239"/>
            <p:cNvSpPr>
              <a:spLocks noChangeArrowheads="1"/>
            </p:cNvSpPr>
            <p:nvPr/>
          </p:nvSpPr>
          <p:spPr bwMode="auto">
            <a:xfrm>
              <a:off x="1614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8" name="Oval 240"/>
            <p:cNvSpPr>
              <a:spLocks noChangeArrowheads="1"/>
            </p:cNvSpPr>
            <p:nvPr/>
          </p:nvSpPr>
          <p:spPr bwMode="auto">
            <a:xfrm>
              <a:off x="1624" y="2198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19" name="Oval 241"/>
            <p:cNvSpPr>
              <a:spLocks noChangeArrowheads="1"/>
            </p:cNvSpPr>
            <p:nvPr/>
          </p:nvSpPr>
          <p:spPr bwMode="auto">
            <a:xfrm>
              <a:off x="1624" y="253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0" name="Oval 242"/>
            <p:cNvSpPr>
              <a:spLocks noChangeArrowheads="1"/>
            </p:cNvSpPr>
            <p:nvPr/>
          </p:nvSpPr>
          <p:spPr bwMode="auto">
            <a:xfrm>
              <a:off x="1624" y="258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1" name="Oval 243"/>
            <p:cNvSpPr>
              <a:spLocks noChangeArrowheads="1"/>
            </p:cNvSpPr>
            <p:nvPr/>
          </p:nvSpPr>
          <p:spPr bwMode="auto">
            <a:xfrm>
              <a:off x="1634" y="223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2" name="Oval 244"/>
            <p:cNvSpPr>
              <a:spLocks noChangeArrowheads="1"/>
            </p:cNvSpPr>
            <p:nvPr/>
          </p:nvSpPr>
          <p:spPr bwMode="auto">
            <a:xfrm>
              <a:off x="1634" y="2522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3" name="Oval 245"/>
            <p:cNvSpPr>
              <a:spLocks noChangeArrowheads="1"/>
            </p:cNvSpPr>
            <p:nvPr/>
          </p:nvSpPr>
          <p:spPr bwMode="auto">
            <a:xfrm>
              <a:off x="1644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4" name="Oval 246"/>
            <p:cNvSpPr>
              <a:spLocks noChangeArrowheads="1"/>
            </p:cNvSpPr>
            <p:nvPr/>
          </p:nvSpPr>
          <p:spPr bwMode="auto">
            <a:xfrm>
              <a:off x="1644" y="23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5" name="Oval 247"/>
            <p:cNvSpPr>
              <a:spLocks noChangeArrowheads="1"/>
            </p:cNvSpPr>
            <p:nvPr/>
          </p:nvSpPr>
          <p:spPr bwMode="auto">
            <a:xfrm>
              <a:off x="1644" y="2156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6" name="Oval 248"/>
            <p:cNvSpPr>
              <a:spLocks noChangeArrowheads="1"/>
            </p:cNvSpPr>
            <p:nvPr/>
          </p:nvSpPr>
          <p:spPr bwMode="auto">
            <a:xfrm>
              <a:off x="1683" y="287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7" name="Oval 249"/>
            <p:cNvSpPr>
              <a:spLocks noChangeArrowheads="1"/>
            </p:cNvSpPr>
            <p:nvPr/>
          </p:nvSpPr>
          <p:spPr bwMode="auto">
            <a:xfrm>
              <a:off x="1713" y="24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8" name="Oval 250"/>
            <p:cNvSpPr>
              <a:spLocks noChangeArrowheads="1"/>
            </p:cNvSpPr>
            <p:nvPr/>
          </p:nvSpPr>
          <p:spPr bwMode="auto">
            <a:xfrm>
              <a:off x="1742" y="314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29" name="Oval 251"/>
            <p:cNvSpPr>
              <a:spLocks noChangeArrowheads="1"/>
            </p:cNvSpPr>
            <p:nvPr/>
          </p:nvSpPr>
          <p:spPr bwMode="auto">
            <a:xfrm>
              <a:off x="1772" y="204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0" name="Oval 252"/>
            <p:cNvSpPr>
              <a:spLocks noChangeArrowheads="1"/>
            </p:cNvSpPr>
            <p:nvPr/>
          </p:nvSpPr>
          <p:spPr bwMode="auto">
            <a:xfrm>
              <a:off x="1801" y="2655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1" name="Oval 253"/>
            <p:cNvSpPr>
              <a:spLocks noChangeArrowheads="1"/>
            </p:cNvSpPr>
            <p:nvPr/>
          </p:nvSpPr>
          <p:spPr bwMode="auto">
            <a:xfrm>
              <a:off x="1821" y="2688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2" name="Oval 254"/>
            <p:cNvSpPr>
              <a:spLocks noChangeArrowheads="1"/>
            </p:cNvSpPr>
            <p:nvPr/>
          </p:nvSpPr>
          <p:spPr bwMode="auto">
            <a:xfrm>
              <a:off x="1841" y="2680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3" name="Oval 255"/>
            <p:cNvSpPr>
              <a:spLocks noChangeArrowheads="1"/>
            </p:cNvSpPr>
            <p:nvPr/>
          </p:nvSpPr>
          <p:spPr bwMode="auto">
            <a:xfrm>
              <a:off x="1860" y="2090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4" name="Oval 256"/>
            <p:cNvSpPr>
              <a:spLocks noChangeArrowheads="1"/>
            </p:cNvSpPr>
            <p:nvPr/>
          </p:nvSpPr>
          <p:spPr bwMode="auto">
            <a:xfrm>
              <a:off x="1880" y="24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5" name="Oval 257"/>
            <p:cNvSpPr>
              <a:spLocks noChangeArrowheads="1"/>
            </p:cNvSpPr>
            <p:nvPr/>
          </p:nvSpPr>
          <p:spPr bwMode="auto">
            <a:xfrm>
              <a:off x="1900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6" name="Oval 258"/>
            <p:cNvSpPr>
              <a:spLocks noChangeArrowheads="1"/>
            </p:cNvSpPr>
            <p:nvPr/>
          </p:nvSpPr>
          <p:spPr bwMode="auto">
            <a:xfrm>
              <a:off x="1920" y="23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7" name="Oval 259"/>
            <p:cNvSpPr>
              <a:spLocks noChangeArrowheads="1"/>
            </p:cNvSpPr>
            <p:nvPr/>
          </p:nvSpPr>
          <p:spPr bwMode="auto">
            <a:xfrm>
              <a:off x="1939" y="2505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8" name="Oval 260"/>
            <p:cNvSpPr>
              <a:spLocks noChangeArrowheads="1"/>
            </p:cNvSpPr>
            <p:nvPr/>
          </p:nvSpPr>
          <p:spPr bwMode="auto">
            <a:xfrm>
              <a:off x="1959" y="22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39" name="Oval 261"/>
            <p:cNvSpPr>
              <a:spLocks noChangeArrowheads="1"/>
            </p:cNvSpPr>
            <p:nvPr/>
          </p:nvSpPr>
          <p:spPr bwMode="auto">
            <a:xfrm>
              <a:off x="1969" y="1982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0" name="Oval 262"/>
            <p:cNvSpPr>
              <a:spLocks noChangeArrowheads="1"/>
            </p:cNvSpPr>
            <p:nvPr/>
          </p:nvSpPr>
          <p:spPr bwMode="auto">
            <a:xfrm>
              <a:off x="1989" y="2198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1" name="Oval 263"/>
            <p:cNvSpPr>
              <a:spLocks noChangeArrowheads="1"/>
            </p:cNvSpPr>
            <p:nvPr/>
          </p:nvSpPr>
          <p:spPr bwMode="auto">
            <a:xfrm>
              <a:off x="1998" y="2497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2" name="Oval 264"/>
            <p:cNvSpPr>
              <a:spLocks noChangeArrowheads="1"/>
            </p:cNvSpPr>
            <p:nvPr/>
          </p:nvSpPr>
          <p:spPr bwMode="auto">
            <a:xfrm>
              <a:off x="2018" y="23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3" name="Oval 265"/>
            <p:cNvSpPr>
              <a:spLocks noChangeArrowheads="1"/>
            </p:cNvSpPr>
            <p:nvPr/>
          </p:nvSpPr>
          <p:spPr bwMode="auto">
            <a:xfrm>
              <a:off x="2028" y="261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4" name="Oval 266"/>
            <p:cNvSpPr>
              <a:spLocks noChangeArrowheads="1"/>
            </p:cNvSpPr>
            <p:nvPr/>
          </p:nvSpPr>
          <p:spPr bwMode="auto">
            <a:xfrm>
              <a:off x="2038" y="223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5" name="Oval 267"/>
            <p:cNvSpPr>
              <a:spLocks noChangeArrowheads="1"/>
            </p:cNvSpPr>
            <p:nvPr/>
          </p:nvSpPr>
          <p:spPr bwMode="auto">
            <a:xfrm>
              <a:off x="2058" y="259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6" name="Oval 268"/>
            <p:cNvSpPr>
              <a:spLocks noChangeArrowheads="1"/>
            </p:cNvSpPr>
            <p:nvPr/>
          </p:nvSpPr>
          <p:spPr bwMode="auto">
            <a:xfrm>
              <a:off x="2067" y="246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7" name="Oval 269"/>
            <p:cNvSpPr>
              <a:spLocks noChangeArrowheads="1"/>
            </p:cNvSpPr>
            <p:nvPr/>
          </p:nvSpPr>
          <p:spPr bwMode="auto">
            <a:xfrm>
              <a:off x="2077" y="23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8" name="Oval 270"/>
            <p:cNvSpPr>
              <a:spLocks noChangeArrowheads="1"/>
            </p:cNvSpPr>
            <p:nvPr/>
          </p:nvSpPr>
          <p:spPr bwMode="auto">
            <a:xfrm>
              <a:off x="2087" y="2671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49" name="Oval 271"/>
            <p:cNvSpPr>
              <a:spLocks noChangeArrowheads="1"/>
            </p:cNvSpPr>
            <p:nvPr/>
          </p:nvSpPr>
          <p:spPr bwMode="auto">
            <a:xfrm>
              <a:off x="2097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0" name="Oval 272"/>
            <p:cNvSpPr>
              <a:spLocks noChangeArrowheads="1"/>
            </p:cNvSpPr>
            <p:nvPr/>
          </p:nvSpPr>
          <p:spPr bwMode="auto">
            <a:xfrm>
              <a:off x="2117" y="223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1" name="Oval 273"/>
            <p:cNvSpPr>
              <a:spLocks noChangeArrowheads="1"/>
            </p:cNvSpPr>
            <p:nvPr/>
          </p:nvSpPr>
          <p:spPr bwMode="auto">
            <a:xfrm>
              <a:off x="2127" y="233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2" name="Oval 274"/>
            <p:cNvSpPr>
              <a:spLocks noChangeArrowheads="1"/>
            </p:cNvSpPr>
            <p:nvPr/>
          </p:nvSpPr>
          <p:spPr bwMode="auto">
            <a:xfrm>
              <a:off x="2136" y="23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3" name="Oval 275"/>
            <p:cNvSpPr>
              <a:spLocks noChangeArrowheads="1"/>
            </p:cNvSpPr>
            <p:nvPr/>
          </p:nvSpPr>
          <p:spPr bwMode="auto">
            <a:xfrm>
              <a:off x="2146" y="2588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4" name="Oval 276"/>
            <p:cNvSpPr>
              <a:spLocks noChangeArrowheads="1"/>
            </p:cNvSpPr>
            <p:nvPr/>
          </p:nvSpPr>
          <p:spPr bwMode="auto">
            <a:xfrm>
              <a:off x="2156" y="2214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5" name="Oval 277"/>
            <p:cNvSpPr>
              <a:spLocks noChangeArrowheads="1"/>
            </p:cNvSpPr>
            <p:nvPr/>
          </p:nvSpPr>
          <p:spPr bwMode="auto">
            <a:xfrm>
              <a:off x="2166" y="245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6" name="Oval 278"/>
            <p:cNvSpPr>
              <a:spLocks noChangeArrowheads="1"/>
            </p:cNvSpPr>
            <p:nvPr/>
          </p:nvSpPr>
          <p:spPr bwMode="auto">
            <a:xfrm>
              <a:off x="2166" y="2248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7" name="Oval 279"/>
            <p:cNvSpPr>
              <a:spLocks noChangeArrowheads="1"/>
            </p:cNvSpPr>
            <p:nvPr/>
          </p:nvSpPr>
          <p:spPr bwMode="auto">
            <a:xfrm>
              <a:off x="2176" y="2746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8" name="Oval 280"/>
            <p:cNvSpPr>
              <a:spLocks noChangeArrowheads="1"/>
            </p:cNvSpPr>
            <p:nvPr/>
          </p:nvSpPr>
          <p:spPr bwMode="auto">
            <a:xfrm>
              <a:off x="2186" y="2164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59" name="Oval 281"/>
            <p:cNvSpPr>
              <a:spLocks noChangeArrowheads="1"/>
            </p:cNvSpPr>
            <p:nvPr/>
          </p:nvSpPr>
          <p:spPr bwMode="auto">
            <a:xfrm>
              <a:off x="2196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0" name="Oval 282"/>
            <p:cNvSpPr>
              <a:spLocks noChangeArrowheads="1"/>
            </p:cNvSpPr>
            <p:nvPr/>
          </p:nvSpPr>
          <p:spPr bwMode="auto">
            <a:xfrm>
              <a:off x="2205" y="2381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1" name="Oval 283"/>
            <p:cNvSpPr>
              <a:spLocks noChangeArrowheads="1"/>
            </p:cNvSpPr>
            <p:nvPr/>
          </p:nvSpPr>
          <p:spPr bwMode="auto">
            <a:xfrm>
              <a:off x="2215" y="238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2" name="Oval 284"/>
            <p:cNvSpPr>
              <a:spLocks noChangeArrowheads="1"/>
            </p:cNvSpPr>
            <p:nvPr/>
          </p:nvSpPr>
          <p:spPr bwMode="auto">
            <a:xfrm>
              <a:off x="2225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3" name="Oval 285"/>
            <p:cNvSpPr>
              <a:spLocks noChangeArrowheads="1"/>
            </p:cNvSpPr>
            <p:nvPr/>
          </p:nvSpPr>
          <p:spPr bwMode="auto">
            <a:xfrm>
              <a:off x="2225" y="25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4" name="Oval 286"/>
            <p:cNvSpPr>
              <a:spLocks noChangeArrowheads="1"/>
            </p:cNvSpPr>
            <p:nvPr/>
          </p:nvSpPr>
          <p:spPr bwMode="auto">
            <a:xfrm>
              <a:off x="2235" y="24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5" name="Oval 287"/>
            <p:cNvSpPr>
              <a:spLocks noChangeArrowheads="1"/>
            </p:cNvSpPr>
            <p:nvPr/>
          </p:nvSpPr>
          <p:spPr bwMode="auto">
            <a:xfrm>
              <a:off x="2245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6" name="Oval 288"/>
            <p:cNvSpPr>
              <a:spLocks noChangeArrowheads="1"/>
            </p:cNvSpPr>
            <p:nvPr/>
          </p:nvSpPr>
          <p:spPr bwMode="auto">
            <a:xfrm>
              <a:off x="2255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7" name="Oval 289"/>
            <p:cNvSpPr>
              <a:spLocks noChangeArrowheads="1"/>
            </p:cNvSpPr>
            <p:nvPr/>
          </p:nvSpPr>
          <p:spPr bwMode="auto">
            <a:xfrm>
              <a:off x="2255" y="2256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8" name="Oval 290"/>
            <p:cNvSpPr>
              <a:spLocks noChangeArrowheads="1"/>
            </p:cNvSpPr>
            <p:nvPr/>
          </p:nvSpPr>
          <p:spPr bwMode="auto">
            <a:xfrm>
              <a:off x="2265" y="24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69" name="Oval 291"/>
            <p:cNvSpPr>
              <a:spLocks noChangeArrowheads="1"/>
            </p:cNvSpPr>
            <p:nvPr/>
          </p:nvSpPr>
          <p:spPr bwMode="auto">
            <a:xfrm>
              <a:off x="2274" y="234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0" name="Oval 292"/>
            <p:cNvSpPr>
              <a:spLocks noChangeArrowheads="1"/>
            </p:cNvSpPr>
            <p:nvPr/>
          </p:nvSpPr>
          <p:spPr bwMode="auto">
            <a:xfrm>
              <a:off x="2284" y="246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1" name="Oval 293"/>
            <p:cNvSpPr>
              <a:spLocks noChangeArrowheads="1"/>
            </p:cNvSpPr>
            <p:nvPr/>
          </p:nvSpPr>
          <p:spPr bwMode="auto">
            <a:xfrm>
              <a:off x="2284" y="2306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2" name="Oval 294"/>
            <p:cNvSpPr>
              <a:spLocks noChangeArrowheads="1"/>
            </p:cNvSpPr>
            <p:nvPr/>
          </p:nvSpPr>
          <p:spPr bwMode="auto">
            <a:xfrm>
              <a:off x="2294" y="256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3" name="Oval 295"/>
            <p:cNvSpPr>
              <a:spLocks noChangeArrowheads="1"/>
            </p:cNvSpPr>
            <p:nvPr/>
          </p:nvSpPr>
          <p:spPr bwMode="auto">
            <a:xfrm>
              <a:off x="2304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4" name="Oval 296"/>
            <p:cNvSpPr>
              <a:spLocks noChangeArrowheads="1"/>
            </p:cNvSpPr>
            <p:nvPr/>
          </p:nvSpPr>
          <p:spPr bwMode="auto">
            <a:xfrm>
              <a:off x="2304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5" name="Oval 297"/>
            <p:cNvSpPr>
              <a:spLocks noChangeArrowheads="1"/>
            </p:cNvSpPr>
            <p:nvPr/>
          </p:nvSpPr>
          <p:spPr bwMode="auto">
            <a:xfrm>
              <a:off x="2314" y="271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6" name="Oval 298"/>
            <p:cNvSpPr>
              <a:spLocks noChangeArrowheads="1"/>
            </p:cNvSpPr>
            <p:nvPr/>
          </p:nvSpPr>
          <p:spPr bwMode="auto">
            <a:xfrm>
              <a:off x="2314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7" name="Oval 299"/>
            <p:cNvSpPr>
              <a:spLocks noChangeArrowheads="1"/>
            </p:cNvSpPr>
            <p:nvPr/>
          </p:nvSpPr>
          <p:spPr bwMode="auto">
            <a:xfrm>
              <a:off x="2324" y="245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8" name="Oval 300"/>
            <p:cNvSpPr>
              <a:spLocks noChangeArrowheads="1"/>
            </p:cNvSpPr>
            <p:nvPr/>
          </p:nvSpPr>
          <p:spPr bwMode="auto">
            <a:xfrm>
              <a:off x="2334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79" name="Oval 301"/>
            <p:cNvSpPr>
              <a:spLocks noChangeArrowheads="1"/>
            </p:cNvSpPr>
            <p:nvPr/>
          </p:nvSpPr>
          <p:spPr bwMode="auto">
            <a:xfrm>
              <a:off x="2334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0" name="Oval 302"/>
            <p:cNvSpPr>
              <a:spLocks noChangeArrowheads="1"/>
            </p:cNvSpPr>
            <p:nvPr/>
          </p:nvSpPr>
          <p:spPr bwMode="auto">
            <a:xfrm>
              <a:off x="2343" y="241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1" name="Oval 303"/>
            <p:cNvSpPr>
              <a:spLocks noChangeArrowheads="1"/>
            </p:cNvSpPr>
            <p:nvPr/>
          </p:nvSpPr>
          <p:spPr bwMode="auto">
            <a:xfrm>
              <a:off x="2343" y="248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2" name="Oval 304"/>
            <p:cNvSpPr>
              <a:spLocks noChangeArrowheads="1"/>
            </p:cNvSpPr>
            <p:nvPr/>
          </p:nvSpPr>
          <p:spPr bwMode="auto">
            <a:xfrm>
              <a:off x="2353" y="239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3" name="Oval 305"/>
            <p:cNvSpPr>
              <a:spLocks noChangeArrowheads="1"/>
            </p:cNvSpPr>
            <p:nvPr/>
          </p:nvSpPr>
          <p:spPr bwMode="auto">
            <a:xfrm>
              <a:off x="2363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4" name="Oval 306"/>
            <p:cNvSpPr>
              <a:spLocks noChangeArrowheads="1"/>
            </p:cNvSpPr>
            <p:nvPr/>
          </p:nvSpPr>
          <p:spPr bwMode="auto">
            <a:xfrm>
              <a:off x="2363" y="23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5" name="Oval 307"/>
            <p:cNvSpPr>
              <a:spLocks noChangeArrowheads="1"/>
            </p:cNvSpPr>
            <p:nvPr/>
          </p:nvSpPr>
          <p:spPr bwMode="auto">
            <a:xfrm>
              <a:off x="2373" y="2314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6" name="Oval 308"/>
            <p:cNvSpPr>
              <a:spLocks noChangeArrowheads="1"/>
            </p:cNvSpPr>
            <p:nvPr/>
          </p:nvSpPr>
          <p:spPr bwMode="auto">
            <a:xfrm>
              <a:off x="2373" y="2356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7" name="Oval 309"/>
            <p:cNvSpPr>
              <a:spLocks noChangeArrowheads="1"/>
            </p:cNvSpPr>
            <p:nvPr/>
          </p:nvSpPr>
          <p:spPr bwMode="auto">
            <a:xfrm>
              <a:off x="2383" y="254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8" name="Oval 310"/>
            <p:cNvSpPr>
              <a:spLocks noChangeArrowheads="1"/>
            </p:cNvSpPr>
            <p:nvPr/>
          </p:nvSpPr>
          <p:spPr bwMode="auto">
            <a:xfrm>
              <a:off x="2383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89" name="Oval 311"/>
            <p:cNvSpPr>
              <a:spLocks noChangeArrowheads="1"/>
            </p:cNvSpPr>
            <p:nvPr/>
          </p:nvSpPr>
          <p:spPr bwMode="auto">
            <a:xfrm>
              <a:off x="2393" y="2264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0" name="Oval 312"/>
            <p:cNvSpPr>
              <a:spLocks noChangeArrowheads="1"/>
            </p:cNvSpPr>
            <p:nvPr/>
          </p:nvSpPr>
          <p:spPr bwMode="auto">
            <a:xfrm>
              <a:off x="2393" y="2339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1" name="Oval 313"/>
            <p:cNvSpPr>
              <a:spLocks noChangeArrowheads="1"/>
            </p:cNvSpPr>
            <p:nvPr/>
          </p:nvSpPr>
          <p:spPr bwMode="auto">
            <a:xfrm>
              <a:off x="2403" y="23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2" name="Oval 314"/>
            <p:cNvSpPr>
              <a:spLocks noChangeArrowheads="1"/>
            </p:cNvSpPr>
            <p:nvPr/>
          </p:nvSpPr>
          <p:spPr bwMode="auto">
            <a:xfrm>
              <a:off x="2403" y="24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3" name="Oval 315"/>
            <p:cNvSpPr>
              <a:spLocks noChangeArrowheads="1"/>
            </p:cNvSpPr>
            <p:nvPr/>
          </p:nvSpPr>
          <p:spPr bwMode="auto">
            <a:xfrm>
              <a:off x="2412" y="236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4" name="Oval 316"/>
            <p:cNvSpPr>
              <a:spLocks noChangeArrowheads="1"/>
            </p:cNvSpPr>
            <p:nvPr/>
          </p:nvSpPr>
          <p:spPr bwMode="auto">
            <a:xfrm>
              <a:off x="2412" y="2538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5" name="Oval 317"/>
            <p:cNvSpPr>
              <a:spLocks noChangeArrowheads="1"/>
            </p:cNvSpPr>
            <p:nvPr/>
          </p:nvSpPr>
          <p:spPr bwMode="auto">
            <a:xfrm>
              <a:off x="2422" y="2356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6" name="Oval 318"/>
            <p:cNvSpPr>
              <a:spLocks noChangeArrowheads="1"/>
            </p:cNvSpPr>
            <p:nvPr/>
          </p:nvSpPr>
          <p:spPr bwMode="auto">
            <a:xfrm>
              <a:off x="2422" y="2597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7" name="Oval 319"/>
            <p:cNvSpPr>
              <a:spLocks noChangeArrowheads="1"/>
            </p:cNvSpPr>
            <p:nvPr/>
          </p:nvSpPr>
          <p:spPr bwMode="auto">
            <a:xfrm>
              <a:off x="2432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8" name="Oval 320"/>
            <p:cNvSpPr>
              <a:spLocks noChangeArrowheads="1"/>
            </p:cNvSpPr>
            <p:nvPr/>
          </p:nvSpPr>
          <p:spPr bwMode="auto">
            <a:xfrm>
              <a:off x="2432" y="23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899" name="Oval 321"/>
            <p:cNvSpPr>
              <a:spLocks noChangeArrowheads="1"/>
            </p:cNvSpPr>
            <p:nvPr/>
          </p:nvSpPr>
          <p:spPr bwMode="auto">
            <a:xfrm>
              <a:off x="2442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0" name="Oval 322"/>
            <p:cNvSpPr>
              <a:spLocks noChangeArrowheads="1"/>
            </p:cNvSpPr>
            <p:nvPr/>
          </p:nvSpPr>
          <p:spPr bwMode="auto">
            <a:xfrm>
              <a:off x="2442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1" name="Oval 323"/>
            <p:cNvSpPr>
              <a:spLocks noChangeArrowheads="1"/>
            </p:cNvSpPr>
            <p:nvPr/>
          </p:nvSpPr>
          <p:spPr bwMode="auto">
            <a:xfrm>
              <a:off x="2442" y="2630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2" name="Oval 324"/>
            <p:cNvSpPr>
              <a:spLocks noChangeArrowheads="1"/>
            </p:cNvSpPr>
            <p:nvPr/>
          </p:nvSpPr>
          <p:spPr bwMode="auto">
            <a:xfrm>
              <a:off x="2452" y="23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3" name="Oval 325"/>
            <p:cNvSpPr>
              <a:spLocks noChangeArrowheads="1"/>
            </p:cNvSpPr>
            <p:nvPr/>
          </p:nvSpPr>
          <p:spPr bwMode="auto">
            <a:xfrm>
              <a:off x="2452" y="249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4" name="Oval 326"/>
            <p:cNvSpPr>
              <a:spLocks noChangeArrowheads="1"/>
            </p:cNvSpPr>
            <p:nvPr/>
          </p:nvSpPr>
          <p:spPr bwMode="auto">
            <a:xfrm>
              <a:off x="2462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5" name="Oval 327"/>
            <p:cNvSpPr>
              <a:spLocks noChangeArrowheads="1"/>
            </p:cNvSpPr>
            <p:nvPr/>
          </p:nvSpPr>
          <p:spPr bwMode="auto">
            <a:xfrm>
              <a:off x="2462" y="24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6" name="Oval 328"/>
            <p:cNvSpPr>
              <a:spLocks noChangeArrowheads="1"/>
            </p:cNvSpPr>
            <p:nvPr/>
          </p:nvSpPr>
          <p:spPr bwMode="auto">
            <a:xfrm>
              <a:off x="2472" y="24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7" name="Oval 329"/>
            <p:cNvSpPr>
              <a:spLocks noChangeArrowheads="1"/>
            </p:cNvSpPr>
            <p:nvPr/>
          </p:nvSpPr>
          <p:spPr bwMode="auto">
            <a:xfrm>
              <a:off x="2472" y="25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8" name="Oval 330"/>
            <p:cNvSpPr>
              <a:spLocks noChangeArrowheads="1"/>
            </p:cNvSpPr>
            <p:nvPr/>
          </p:nvSpPr>
          <p:spPr bwMode="auto">
            <a:xfrm>
              <a:off x="2472" y="25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09" name="Oval 331"/>
            <p:cNvSpPr>
              <a:spLocks noChangeArrowheads="1"/>
            </p:cNvSpPr>
            <p:nvPr/>
          </p:nvSpPr>
          <p:spPr bwMode="auto">
            <a:xfrm>
              <a:off x="2481" y="2588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0" name="Oval 332"/>
            <p:cNvSpPr>
              <a:spLocks noChangeArrowheads="1"/>
            </p:cNvSpPr>
            <p:nvPr/>
          </p:nvSpPr>
          <p:spPr bwMode="auto">
            <a:xfrm>
              <a:off x="2481" y="23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1" name="Oval 333"/>
            <p:cNvSpPr>
              <a:spLocks noChangeArrowheads="1"/>
            </p:cNvSpPr>
            <p:nvPr/>
          </p:nvSpPr>
          <p:spPr bwMode="auto">
            <a:xfrm>
              <a:off x="2491" y="24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2" name="Oval 334"/>
            <p:cNvSpPr>
              <a:spLocks noChangeArrowheads="1"/>
            </p:cNvSpPr>
            <p:nvPr/>
          </p:nvSpPr>
          <p:spPr bwMode="auto">
            <a:xfrm>
              <a:off x="2491" y="251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3" name="Oval 335"/>
            <p:cNvSpPr>
              <a:spLocks noChangeArrowheads="1"/>
            </p:cNvSpPr>
            <p:nvPr/>
          </p:nvSpPr>
          <p:spPr bwMode="auto">
            <a:xfrm>
              <a:off x="2491" y="2381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4" name="Oval 336"/>
            <p:cNvSpPr>
              <a:spLocks noChangeArrowheads="1"/>
            </p:cNvSpPr>
            <p:nvPr/>
          </p:nvSpPr>
          <p:spPr bwMode="auto">
            <a:xfrm>
              <a:off x="2501" y="233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5" name="Oval 337"/>
            <p:cNvSpPr>
              <a:spLocks noChangeArrowheads="1"/>
            </p:cNvSpPr>
            <p:nvPr/>
          </p:nvSpPr>
          <p:spPr bwMode="auto">
            <a:xfrm>
              <a:off x="2501" y="2563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6" name="Oval 338"/>
            <p:cNvSpPr>
              <a:spLocks noChangeArrowheads="1"/>
            </p:cNvSpPr>
            <p:nvPr/>
          </p:nvSpPr>
          <p:spPr bwMode="auto">
            <a:xfrm>
              <a:off x="2541" y="25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7" name="Oval 339"/>
            <p:cNvSpPr>
              <a:spLocks noChangeArrowheads="1"/>
            </p:cNvSpPr>
            <p:nvPr/>
          </p:nvSpPr>
          <p:spPr bwMode="auto">
            <a:xfrm>
              <a:off x="2570" y="23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8" name="Oval 340"/>
            <p:cNvSpPr>
              <a:spLocks noChangeArrowheads="1"/>
            </p:cNvSpPr>
            <p:nvPr/>
          </p:nvSpPr>
          <p:spPr bwMode="auto">
            <a:xfrm>
              <a:off x="2600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19" name="Oval 341"/>
            <p:cNvSpPr>
              <a:spLocks noChangeArrowheads="1"/>
            </p:cNvSpPr>
            <p:nvPr/>
          </p:nvSpPr>
          <p:spPr bwMode="auto">
            <a:xfrm>
              <a:off x="2629" y="2522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0" name="Oval 342"/>
            <p:cNvSpPr>
              <a:spLocks noChangeArrowheads="1"/>
            </p:cNvSpPr>
            <p:nvPr/>
          </p:nvSpPr>
          <p:spPr bwMode="auto">
            <a:xfrm>
              <a:off x="2649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1" name="Oval 343"/>
            <p:cNvSpPr>
              <a:spLocks noChangeArrowheads="1"/>
            </p:cNvSpPr>
            <p:nvPr/>
          </p:nvSpPr>
          <p:spPr bwMode="auto">
            <a:xfrm>
              <a:off x="2679" y="24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2" name="Oval 344"/>
            <p:cNvSpPr>
              <a:spLocks noChangeArrowheads="1"/>
            </p:cNvSpPr>
            <p:nvPr/>
          </p:nvSpPr>
          <p:spPr bwMode="auto">
            <a:xfrm>
              <a:off x="2698" y="243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3" name="Oval 345"/>
            <p:cNvSpPr>
              <a:spLocks noChangeArrowheads="1"/>
            </p:cNvSpPr>
            <p:nvPr/>
          </p:nvSpPr>
          <p:spPr bwMode="auto">
            <a:xfrm>
              <a:off x="2718" y="23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4" name="Oval 346"/>
            <p:cNvSpPr>
              <a:spLocks noChangeArrowheads="1"/>
            </p:cNvSpPr>
            <p:nvPr/>
          </p:nvSpPr>
          <p:spPr bwMode="auto">
            <a:xfrm>
              <a:off x="2738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5" name="Oval 347"/>
            <p:cNvSpPr>
              <a:spLocks noChangeArrowheads="1"/>
            </p:cNvSpPr>
            <p:nvPr/>
          </p:nvSpPr>
          <p:spPr bwMode="auto">
            <a:xfrm>
              <a:off x="2757" y="238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6" name="Oval 348"/>
            <p:cNvSpPr>
              <a:spLocks noChangeArrowheads="1"/>
            </p:cNvSpPr>
            <p:nvPr/>
          </p:nvSpPr>
          <p:spPr bwMode="auto">
            <a:xfrm>
              <a:off x="2777" y="237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7" name="Oval 349"/>
            <p:cNvSpPr>
              <a:spLocks noChangeArrowheads="1"/>
            </p:cNvSpPr>
            <p:nvPr/>
          </p:nvSpPr>
          <p:spPr bwMode="auto">
            <a:xfrm>
              <a:off x="2797" y="23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8" name="Oval 350"/>
            <p:cNvSpPr>
              <a:spLocks noChangeArrowheads="1"/>
            </p:cNvSpPr>
            <p:nvPr/>
          </p:nvSpPr>
          <p:spPr bwMode="auto">
            <a:xfrm>
              <a:off x="2807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29" name="Oval 351"/>
            <p:cNvSpPr>
              <a:spLocks noChangeArrowheads="1"/>
            </p:cNvSpPr>
            <p:nvPr/>
          </p:nvSpPr>
          <p:spPr bwMode="auto">
            <a:xfrm>
              <a:off x="2826" y="244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0" name="Oval 352"/>
            <p:cNvSpPr>
              <a:spLocks noChangeArrowheads="1"/>
            </p:cNvSpPr>
            <p:nvPr/>
          </p:nvSpPr>
          <p:spPr bwMode="auto">
            <a:xfrm>
              <a:off x="2846" y="24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1" name="Oval 353"/>
            <p:cNvSpPr>
              <a:spLocks noChangeArrowheads="1"/>
            </p:cNvSpPr>
            <p:nvPr/>
          </p:nvSpPr>
          <p:spPr bwMode="auto">
            <a:xfrm>
              <a:off x="2856" y="24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2" name="Oval 354"/>
            <p:cNvSpPr>
              <a:spLocks noChangeArrowheads="1"/>
            </p:cNvSpPr>
            <p:nvPr/>
          </p:nvSpPr>
          <p:spPr bwMode="auto">
            <a:xfrm>
              <a:off x="2876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3" name="Oval 355"/>
            <p:cNvSpPr>
              <a:spLocks noChangeArrowheads="1"/>
            </p:cNvSpPr>
            <p:nvPr/>
          </p:nvSpPr>
          <p:spPr bwMode="auto">
            <a:xfrm>
              <a:off x="2886" y="25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4" name="Oval 356"/>
            <p:cNvSpPr>
              <a:spLocks noChangeArrowheads="1"/>
            </p:cNvSpPr>
            <p:nvPr/>
          </p:nvSpPr>
          <p:spPr bwMode="auto">
            <a:xfrm>
              <a:off x="2895" y="23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5" name="Oval 357"/>
            <p:cNvSpPr>
              <a:spLocks noChangeArrowheads="1"/>
            </p:cNvSpPr>
            <p:nvPr/>
          </p:nvSpPr>
          <p:spPr bwMode="auto">
            <a:xfrm>
              <a:off x="2915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6" name="Oval 358"/>
            <p:cNvSpPr>
              <a:spLocks noChangeArrowheads="1"/>
            </p:cNvSpPr>
            <p:nvPr/>
          </p:nvSpPr>
          <p:spPr bwMode="auto">
            <a:xfrm>
              <a:off x="2925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7" name="Oval 359"/>
            <p:cNvSpPr>
              <a:spLocks noChangeArrowheads="1"/>
            </p:cNvSpPr>
            <p:nvPr/>
          </p:nvSpPr>
          <p:spPr bwMode="auto">
            <a:xfrm>
              <a:off x="2935" y="249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8" name="Oval 360"/>
            <p:cNvSpPr>
              <a:spLocks noChangeArrowheads="1"/>
            </p:cNvSpPr>
            <p:nvPr/>
          </p:nvSpPr>
          <p:spPr bwMode="auto">
            <a:xfrm>
              <a:off x="2945" y="24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39" name="Oval 361"/>
            <p:cNvSpPr>
              <a:spLocks noChangeArrowheads="1"/>
            </p:cNvSpPr>
            <p:nvPr/>
          </p:nvSpPr>
          <p:spPr bwMode="auto">
            <a:xfrm>
              <a:off x="2955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0" name="Oval 362"/>
            <p:cNvSpPr>
              <a:spLocks noChangeArrowheads="1"/>
            </p:cNvSpPr>
            <p:nvPr/>
          </p:nvSpPr>
          <p:spPr bwMode="auto">
            <a:xfrm>
              <a:off x="2964" y="248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1" name="Oval 363"/>
            <p:cNvSpPr>
              <a:spLocks noChangeArrowheads="1"/>
            </p:cNvSpPr>
            <p:nvPr/>
          </p:nvSpPr>
          <p:spPr bwMode="auto">
            <a:xfrm>
              <a:off x="2974" y="238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2" name="Oval 364"/>
            <p:cNvSpPr>
              <a:spLocks noChangeArrowheads="1"/>
            </p:cNvSpPr>
            <p:nvPr/>
          </p:nvSpPr>
          <p:spPr bwMode="auto">
            <a:xfrm>
              <a:off x="2984" y="24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3" name="Oval 365"/>
            <p:cNvSpPr>
              <a:spLocks noChangeArrowheads="1"/>
            </p:cNvSpPr>
            <p:nvPr/>
          </p:nvSpPr>
          <p:spPr bwMode="auto">
            <a:xfrm>
              <a:off x="2994" y="238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4" name="Oval 366"/>
            <p:cNvSpPr>
              <a:spLocks noChangeArrowheads="1"/>
            </p:cNvSpPr>
            <p:nvPr/>
          </p:nvSpPr>
          <p:spPr bwMode="auto">
            <a:xfrm>
              <a:off x="3004" y="25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5" name="Oval 367"/>
            <p:cNvSpPr>
              <a:spLocks noChangeArrowheads="1"/>
            </p:cNvSpPr>
            <p:nvPr/>
          </p:nvSpPr>
          <p:spPr bwMode="auto">
            <a:xfrm>
              <a:off x="3014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6" name="Oval 368"/>
            <p:cNvSpPr>
              <a:spLocks noChangeArrowheads="1"/>
            </p:cNvSpPr>
            <p:nvPr/>
          </p:nvSpPr>
          <p:spPr bwMode="auto">
            <a:xfrm>
              <a:off x="3024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7" name="Oval 369"/>
            <p:cNvSpPr>
              <a:spLocks noChangeArrowheads="1"/>
            </p:cNvSpPr>
            <p:nvPr/>
          </p:nvSpPr>
          <p:spPr bwMode="auto">
            <a:xfrm>
              <a:off x="3033" y="243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8" name="Oval 370"/>
            <p:cNvSpPr>
              <a:spLocks noChangeArrowheads="1"/>
            </p:cNvSpPr>
            <p:nvPr/>
          </p:nvSpPr>
          <p:spPr bwMode="auto">
            <a:xfrm>
              <a:off x="3043" y="2497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49" name="Oval 371"/>
            <p:cNvSpPr>
              <a:spLocks noChangeArrowheads="1"/>
            </p:cNvSpPr>
            <p:nvPr/>
          </p:nvSpPr>
          <p:spPr bwMode="auto">
            <a:xfrm>
              <a:off x="3053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0" name="Oval 372"/>
            <p:cNvSpPr>
              <a:spLocks noChangeArrowheads="1"/>
            </p:cNvSpPr>
            <p:nvPr/>
          </p:nvSpPr>
          <p:spPr bwMode="auto">
            <a:xfrm>
              <a:off x="3063" y="24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1" name="Oval 373"/>
            <p:cNvSpPr>
              <a:spLocks noChangeArrowheads="1"/>
            </p:cNvSpPr>
            <p:nvPr/>
          </p:nvSpPr>
          <p:spPr bwMode="auto">
            <a:xfrm>
              <a:off x="3073" y="2497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2" name="Oval 374"/>
            <p:cNvSpPr>
              <a:spLocks noChangeArrowheads="1"/>
            </p:cNvSpPr>
            <p:nvPr/>
          </p:nvSpPr>
          <p:spPr bwMode="auto">
            <a:xfrm>
              <a:off x="3073" y="248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3" name="Oval 375"/>
            <p:cNvSpPr>
              <a:spLocks noChangeArrowheads="1"/>
            </p:cNvSpPr>
            <p:nvPr/>
          </p:nvSpPr>
          <p:spPr bwMode="auto">
            <a:xfrm>
              <a:off x="3083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4" name="Oval 376"/>
            <p:cNvSpPr>
              <a:spLocks noChangeArrowheads="1"/>
            </p:cNvSpPr>
            <p:nvPr/>
          </p:nvSpPr>
          <p:spPr bwMode="auto">
            <a:xfrm>
              <a:off x="3093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5" name="Oval 377"/>
            <p:cNvSpPr>
              <a:spLocks noChangeArrowheads="1"/>
            </p:cNvSpPr>
            <p:nvPr/>
          </p:nvSpPr>
          <p:spPr bwMode="auto">
            <a:xfrm>
              <a:off x="3102" y="2439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6" name="Oval 378"/>
            <p:cNvSpPr>
              <a:spLocks noChangeArrowheads="1"/>
            </p:cNvSpPr>
            <p:nvPr/>
          </p:nvSpPr>
          <p:spPr bwMode="auto">
            <a:xfrm>
              <a:off x="3112" y="243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7" name="Oval 379"/>
            <p:cNvSpPr>
              <a:spLocks noChangeArrowheads="1"/>
            </p:cNvSpPr>
            <p:nvPr/>
          </p:nvSpPr>
          <p:spPr bwMode="auto">
            <a:xfrm>
              <a:off x="3112" y="2472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8" name="Oval 380"/>
            <p:cNvSpPr>
              <a:spLocks noChangeArrowheads="1"/>
            </p:cNvSpPr>
            <p:nvPr/>
          </p:nvSpPr>
          <p:spPr bwMode="auto">
            <a:xfrm>
              <a:off x="3122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59" name="Oval 381"/>
            <p:cNvSpPr>
              <a:spLocks noChangeArrowheads="1"/>
            </p:cNvSpPr>
            <p:nvPr/>
          </p:nvSpPr>
          <p:spPr bwMode="auto">
            <a:xfrm>
              <a:off x="3132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0" name="Oval 382"/>
            <p:cNvSpPr>
              <a:spLocks noChangeArrowheads="1"/>
            </p:cNvSpPr>
            <p:nvPr/>
          </p:nvSpPr>
          <p:spPr bwMode="auto">
            <a:xfrm>
              <a:off x="3132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1" name="Oval 383"/>
            <p:cNvSpPr>
              <a:spLocks noChangeArrowheads="1"/>
            </p:cNvSpPr>
            <p:nvPr/>
          </p:nvSpPr>
          <p:spPr bwMode="auto">
            <a:xfrm>
              <a:off x="3142" y="241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2" name="Oval 384"/>
            <p:cNvSpPr>
              <a:spLocks noChangeArrowheads="1"/>
            </p:cNvSpPr>
            <p:nvPr/>
          </p:nvSpPr>
          <p:spPr bwMode="auto">
            <a:xfrm>
              <a:off x="3152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3" name="Oval 385"/>
            <p:cNvSpPr>
              <a:spLocks noChangeArrowheads="1"/>
            </p:cNvSpPr>
            <p:nvPr/>
          </p:nvSpPr>
          <p:spPr bwMode="auto">
            <a:xfrm>
              <a:off x="3162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4" name="Oval 386"/>
            <p:cNvSpPr>
              <a:spLocks noChangeArrowheads="1"/>
            </p:cNvSpPr>
            <p:nvPr/>
          </p:nvSpPr>
          <p:spPr bwMode="auto">
            <a:xfrm>
              <a:off x="3171" y="239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5" name="Oval 387"/>
            <p:cNvSpPr>
              <a:spLocks noChangeArrowheads="1"/>
            </p:cNvSpPr>
            <p:nvPr/>
          </p:nvSpPr>
          <p:spPr bwMode="auto">
            <a:xfrm>
              <a:off x="3171" y="2381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6" name="Oval 388"/>
            <p:cNvSpPr>
              <a:spLocks noChangeArrowheads="1"/>
            </p:cNvSpPr>
            <p:nvPr/>
          </p:nvSpPr>
          <p:spPr bwMode="auto">
            <a:xfrm>
              <a:off x="3181" y="251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7" name="Oval 389"/>
            <p:cNvSpPr>
              <a:spLocks noChangeArrowheads="1"/>
            </p:cNvSpPr>
            <p:nvPr/>
          </p:nvSpPr>
          <p:spPr bwMode="auto">
            <a:xfrm>
              <a:off x="3181" y="241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8" name="Oval 390"/>
            <p:cNvSpPr>
              <a:spLocks noChangeArrowheads="1"/>
            </p:cNvSpPr>
            <p:nvPr/>
          </p:nvSpPr>
          <p:spPr bwMode="auto">
            <a:xfrm>
              <a:off x="3191" y="2381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69" name="Oval 391"/>
            <p:cNvSpPr>
              <a:spLocks noChangeArrowheads="1"/>
            </p:cNvSpPr>
            <p:nvPr/>
          </p:nvSpPr>
          <p:spPr bwMode="auto">
            <a:xfrm>
              <a:off x="3201" y="24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0" name="Oval 392"/>
            <p:cNvSpPr>
              <a:spLocks noChangeArrowheads="1"/>
            </p:cNvSpPr>
            <p:nvPr/>
          </p:nvSpPr>
          <p:spPr bwMode="auto">
            <a:xfrm>
              <a:off x="3211" y="24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1" name="Oval 393"/>
            <p:cNvSpPr>
              <a:spLocks noChangeArrowheads="1"/>
            </p:cNvSpPr>
            <p:nvPr/>
          </p:nvSpPr>
          <p:spPr bwMode="auto">
            <a:xfrm>
              <a:off x="3211" y="234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2" name="Oval 394"/>
            <p:cNvSpPr>
              <a:spLocks noChangeArrowheads="1"/>
            </p:cNvSpPr>
            <p:nvPr/>
          </p:nvSpPr>
          <p:spPr bwMode="auto">
            <a:xfrm>
              <a:off x="3221" y="2430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3" name="Oval 395"/>
            <p:cNvSpPr>
              <a:spLocks noChangeArrowheads="1"/>
            </p:cNvSpPr>
            <p:nvPr/>
          </p:nvSpPr>
          <p:spPr bwMode="auto">
            <a:xfrm>
              <a:off x="3221" y="2397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4" name="Oval 396"/>
            <p:cNvSpPr>
              <a:spLocks noChangeArrowheads="1"/>
            </p:cNvSpPr>
            <p:nvPr/>
          </p:nvSpPr>
          <p:spPr bwMode="auto">
            <a:xfrm>
              <a:off x="3231" y="2505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5" name="Oval 397"/>
            <p:cNvSpPr>
              <a:spLocks noChangeArrowheads="1"/>
            </p:cNvSpPr>
            <p:nvPr/>
          </p:nvSpPr>
          <p:spPr bwMode="auto">
            <a:xfrm>
              <a:off x="3240" y="2430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6" name="Oval 398"/>
            <p:cNvSpPr>
              <a:spLocks noChangeArrowheads="1"/>
            </p:cNvSpPr>
            <p:nvPr/>
          </p:nvSpPr>
          <p:spPr bwMode="auto">
            <a:xfrm>
              <a:off x="3240" y="2464"/>
              <a:ext cx="16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7" name="Oval 399"/>
            <p:cNvSpPr>
              <a:spLocks noChangeArrowheads="1"/>
            </p:cNvSpPr>
            <p:nvPr/>
          </p:nvSpPr>
          <p:spPr bwMode="auto">
            <a:xfrm>
              <a:off x="3250" y="2339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8" name="Oval 400"/>
            <p:cNvSpPr>
              <a:spLocks noChangeArrowheads="1"/>
            </p:cNvSpPr>
            <p:nvPr/>
          </p:nvSpPr>
          <p:spPr bwMode="auto">
            <a:xfrm>
              <a:off x="3250" y="2397"/>
              <a:ext cx="16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79" name="Oval 401"/>
            <p:cNvSpPr>
              <a:spLocks noChangeArrowheads="1"/>
            </p:cNvSpPr>
            <p:nvPr/>
          </p:nvSpPr>
          <p:spPr bwMode="auto">
            <a:xfrm>
              <a:off x="3260" y="2422"/>
              <a:ext cx="15" cy="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80" name="Oval 402"/>
            <p:cNvSpPr>
              <a:spLocks noChangeArrowheads="1"/>
            </p:cNvSpPr>
            <p:nvPr/>
          </p:nvSpPr>
          <p:spPr bwMode="auto">
            <a:xfrm>
              <a:off x="3260" y="2464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02981" name="Oval 403"/>
            <p:cNvSpPr>
              <a:spLocks noChangeArrowheads="1"/>
            </p:cNvSpPr>
            <p:nvPr/>
          </p:nvSpPr>
          <p:spPr bwMode="auto">
            <a:xfrm>
              <a:off x="3270" y="2439"/>
              <a:ext cx="15" cy="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sp>
        <p:nvSpPr>
          <p:cNvPr id="102605" name="Oval 404"/>
          <p:cNvSpPr>
            <a:spLocks noChangeArrowheads="1"/>
          </p:cNvSpPr>
          <p:nvPr/>
        </p:nvSpPr>
        <p:spPr bwMode="auto">
          <a:xfrm>
            <a:off x="5191125" y="3884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6" name="Oval 405"/>
          <p:cNvSpPr>
            <a:spLocks noChangeArrowheads="1"/>
          </p:cNvSpPr>
          <p:nvPr/>
        </p:nvSpPr>
        <p:spPr bwMode="auto">
          <a:xfrm>
            <a:off x="5191125" y="38179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7" name="Oval 406"/>
          <p:cNvSpPr>
            <a:spLocks noChangeArrowheads="1"/>
          </p:cNvSpPr>
          <p:nvPr/>
        </p:nvSpPr>
        <p:spPr bwMode="auto">
          <a:xfrm>
            <a:off x="52070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8" name="Oval 407"/>
          <p:cNvSpPr>
            <a:spLocks noChangeArrowheads="1"/>
          </p:cNvSpPr>
          <p:nvPr/>
        </p:nvSpPr>
        <p:spPr bwMode="auto">
          <a:xfrm>
            <a:off x="5207000" y="38179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09" name="Oval 408"/>
          <p:cNvSpPr>
            <a:spLocks noChangeArrowheads="1"/>
          </p:cNvSpPr>
          <p:nvPr/>
        </p:nvSpPr>
        <p:spPr bwMode="auto">
          <a:xfrm>
            <a:off x="522287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0" name="Oval 409"/>
          <p:cNvSpPr>
            <a:spLocks noChangeArrowheads="1"/>
          </p:cNvSpPr>
          <p:nvPr/>
        </p:nvSpPr>
        <p:spPr bwMode="auto">
          <a:xfrm>
            <a:off x="5222875" y="38179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1" name="Oval 410"/>
          <p:cNvSpPr>
            <a:spLocks noChangeArrowheads="1"/>
          </p:cNvSpPr>
          <p:nvPr/>
        </p:nvSpPr>
        <p:spPr bwMode="auto">
          <a:xfrm>
            <a:off x="5238750" y="3792538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2" name="Oval 411"/>
          <p:cNvSpPr>
            <a:spLocks noChangeArrowheads="1"/>
          </p:cNvSpPr>
          <p:nvPr/>
        </p:nvSpPr>
        <p:spPr bwMode="auto">
          <a:xfrm>
            <a:off x="52387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3" name="Oval 412"/>
          <p:cNvSpPr>
            <a:spLocks noChangeArrowheads="1"/>
          </p:cNvSpPr>
          <p:nvPr/>
        </p:nvSpPr>
        <p:spPr bwMode="auto">
          <a:xfrm>
            <a:off x="5253038" y="383222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4" name="Oval 413"/>
          <p:cNvSpPr>
            <a:spLocks noChangeArrowheads="1"/>
          </p:cNvSpPr>
          <p:nvPr/>
        </p:nvSpPr>
        <p:spPr bwMode="auto">
          <a:xfrm>
            <a:off x="5253038" y="3805238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5" name="Oval 414"/>
          <p:cNvSpPr>
            <a:spLocks noChangeArrowheads="1"/>
          </p:cNvSpPr>
          <p:nvPr/>
        </p:nvSpPr>
        <p:spPr bwMode="auto">
          <a:xfrm>
            <a:off x="5268913" y="3911600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6" name="Oval 415"/>
          <p:cNvSpPr>
            <a:spLocks noChangeArrowheads="1"/>
          </p:cNvSpPr>
          <p:nvPr/>
        </p:nvSpPr>
        <p:spPr bwMode="auto">
          <a:xfrm>
            <a:off x="5268913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7" name="Oval 416"/>
          <p:cNvSpPr>
            <a:spLocks noChangeArrowheads="1"/>
          </p:cNvSpPr>
          <p:nvPr/>
        </p:nvSpPr>
        <p:spPr bwMode="auto">
          <a:xfrm>
            <a:off x="5268913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8" name="Oval 417"/>
          <p:cNvSpPr>
            <a:spLocks noChangeArrowheads="1"/>
          </p:cNvSpPr>
          <p:nvPr/>
        </p:nvSpPr>
        <p:spPr bwMode="auto">
          <a:xfrm>
            <a:off x="5284788" y="38846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19" name="Oval 418"/>
          <p:cNvSpPr>
            <a:spLocks noChangeArrowheads="1"/>
          </p:cNvSpPr>
          <p:nvPr/>
        </p:nvSpPr>
        <p:spPr bwMode="auto">
          <a:xfrm>
            <a:off x="5284788" y="3805238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0" name="Oval 419"/>
          <p:cNvSpPr>
            <a:spLocks noChangeArrowheads="1"/>
          </p:cNvSpPr>
          <p:nvPr/>
        </p:nvSpPr>
        <p:spPr bwMode="auto">
          <a:xfrm>
            <a:off x="5300663" y="38973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1" name="Oval 420"/>
          <p:cNvSpPr>
            <a:spLocks noChangeArrowheads="1"/>
          </p:cNvSpPr>
          <p:nvPr/>
        </p:nvSpPr>
        <p:spPr bwMode="auto">
          <a:xfrm>
            <a:off x="53006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2" name="Oval 421"/>
          <p:cNvSpPr>
            <a:spLocks noChangeArrowheads="1"/>
          </p:cNvSpPr>
          <p:nvPr/>
        </p:nvSpPr>
        <p:spPr bwMode="auto">
          <a:xfrm>
            <a:off x="5300663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3" name="Oval 422"/>
          <p:cNvSpPr>
            <a:spLocks noChangeArrowheads="1"/>
          </p:cNvSpPr>
          <p:nvPr/>
        </p:nvSpPr>
        <p:spPr bwMode="auto">
          <a:xfrm>
            <a:off x="53165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4" name="Oval 423"/>
          <p:cNvSpPr>
            <a:spLocks noChangeArrowheads="1"/>
          </p:cNvSpPr>
          <p:nvPr/>
        </p:nvSpPr>
        <p:spPr bwMode="auto">
          <a:xfrm>
            <a:off x="5316538" y="38973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5" name="Oval 424"/>
          <p:cNvSpPr>
            <a:spLocks noChangeArrowheads="1"/>
          </p:cNvSpPr>
          <p:nvPr/>
        </p:nvSpPr>
        <p:spPr bwMode="auto">
          <a:xfrm>
            <a:off x="5332413" y="392430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6" name="Oval 425"/>
          <p:cNvSpPr>
            <a:spLocks noChangeArrowheads="1"/>
          </p:cNvSpPr>
          <p:nvPr/>
        </p:nvSpPr>
        <p:spPr bwMode="auto">
          <a:xfrm>
            <a:off x="533241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7" name="Oval 426"/>
          <p:cNvSpPr>
            <a:spLocks noChangeArrowheads="1"/>
          </p:cNvSpPr>
          <p:nvPr/>
        </p:nvSpPr>
        <p:spPr bwMode="auto">
          <a:xfrm>
            <a:off x="5378450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8" name="Oval 427"/>
          <p:cNvSpPr>
            <a:spLocks noChangeArrowheads="1"/>
          </p:cNvSpPr>
          <p:nvPr/>
        </p:nvSpPr>
        <p:spPr bwMode="auto">
          <a:xfrm>
            <a:off x="5441950" y="3832225"/>
            <a:ext cx="77788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29" name="Oval 428"/>
          <p:cNvSpPr>
            <a:spLocks noChangeArrowheads="1"/>
          </p:cNvSpPr>
          <p:nvPr/>
        </p:nvSpPr>
        <p:spPr bwMode="auto">
          <a:xfrm>
            <a:off x="5487988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0" name="Oval 429"/>
          <p:cNvSpPr>
            <a:spLocks noChangeArrowheads="1"/>
          </p:cNvSpPr>
          <p:nvPr/>
        </p:nvSpPr>
        <p:spPr bwMode="auto">
          <a:xfrm>
            <a:off x="5535613" y="38846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1" name="Oval 430"/>
          <p:cNvSpPr>
            <a:spLocks noChangeArrowheads="1"/>
          </p:cNvSpPr>
          <p:nvPr/>
        </p:nvSpPr>
        <p:spPr bwMode="auto">
          <a:xfrm>
            <a:off x="5567363" y="3911600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2" name="Oval 431"/>
          <p:cNvSpPr>
            <a:spLocks noChangeArrowheads="1"/>
          </p:cNvSpPr>
          <p:nvPr/>
        </p:nvSpPr>
        <p:spPr bwMode="auto">
          <a:xfrm>
            <a:off x="56134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3" name="Oval 432"/>
          <p:cNvSpPr>
            <a:spLocks noChangeArrowheads="1"/>
          </p:cNvSpPr>
          <p:nvPr/>
        </p:nvSpPr>
        <p:spPr bwMode="auto">
          <a:xfrm>
            <a:off x="5645150" y="3924300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4" name="Oval 433"/>
          <p:cNvSpPr>
            <a:spLocks noChangeArrowheads="1"/>
          </p:cNvSpPr>
          <p:nvPr/>
        </p:nvSpPr>
        <p:spPr bwMode="auto">
          <a:xfrm>
            <a:off x="56769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5" name="Oval 434"/>
          <p:cNvSpPr>
            <a:spLocks noChangeArrowheads="1"/>
          </p:cNvSpPr>
          <p:nvPr/>
        </p:nvSpPr>
        <p:spPr bwMode="auto">
          <a:xfrm>
            <a:off x="5707063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6" name="Oval 435"/>
          <p:cNvSpPr>
            <a:spLocks noChangeArrowheads="1"/>
          </p:cNvSpPr>
          <p:nvPr/>
        </p:nvSpPr>
        <p:spPr bwMode="auto">
          <a:xfrm>
            <a:off x="5738813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7" name="Oval 436"/>
          <p:cNvSpPr>
            <a:spLocks noChangeArrowheads="1"/>
          </p:cNvSpPr>
          <p:nvPr/>
        </p:nvSpPr>
        <p:spPr bwMode="auto">
          <a:xfrm>
            <a:off x="5770563" y="3924300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8" name="Oval 437"/>
          <p:cNvSpPr>
            <a:spLocks noChangeArrowheads="1"/>
          </p:cNvSpPr>
          <p:nvPr/>
        </p:nvSpPr>
        <p:spPr bwMode="auto">
          <a:xfrm>
            <a:off x="5800725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39" name="Oval 438"/>
          <p:cNvSpPr>
            <a:spLocks noChangeArrowheads="1"/>
          </p:cNvSpPr>
          <p:nvPr/>
        </p:nvSpPr>
        <p:spPr bwMode="auto">
          <a:xfrm>
            <a:off x="5816600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0" name="Oval 439"/>
          <p:cNvSpPr>
            <a:spLocks noChangeArrowheads="1"/>
          </p:cNvSpPr>
          <p:nvPr/>
        </p:nvSpPr>
        <p:spPr bwMode="auto">
          <a:xfrm>
            <a:off x="584835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1" name="Oval 440"/>
          <p:cNvSpPr>
            <a:spLocks noChangeArrowheads="1"/>
          </p:cNvSpPr>
          <p:nvPr/>
        </p:nvSpPr>
        <p:spPr bwMode="auto">
          <a:xfrm>
            <a:off x="5864225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2" name="Oval 441"/>
          <p:cNvSpPr>
            <a:spLocks noChangeArrowheads="1"/>
          </p:cNvSpPr>
          <p:nvPr/>
        </p:nvSpPr>
        <p:spPr bwMode="auto">
          <a:xfrm>
            <a:off x="58959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3" name="Oval 442"/>
          <p:cNvSpPr>
            <a:spLocks noChangeArrowheads="1"/>
          </p:cNvSpPr>
          <p:nvPr/>
        </p:nvSpPr>
        <p:spPr bwMode="auto">
          <a:xfrm>
            <a:off x="5910263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4" name="Oval 443"/>
          <p:cNvSpPr>
            <a:spLocks noChangeArrowheads="1"/>
          </p:cNvSpPr>
          <p:nvPr/>
        </p:nvSpPr>
        <p:spPr bwMode="auto">
          <a:xfrm>
            <a:off x="594201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5" name="Oval 444"/>
          <p:cNvSpPr>
            <a:spLocks noChangeArrowheads="1"/>
          </p:cNvSpPr>
          <p:nvPr/>
        </p:nvSpPr>
        <p:spPr bwMode="auto">
          <a:xfrm>
            <a:off x="5957888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6" name="Oval 445"/>
          <p:cNvSpPr>
            <a:spLocks noChangeArrowheads="1"/>
          </p:cNvSpPr>
          <p:nvPr/>
        </p:nvSpPr>
        <p:spPr bwMode="auto">
          <a:xfrm>
            <a:off x="59737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7" name="Oval 446"/>
          <p:cNvSpPr>
            <a:spLocks noChangeArrowheads="1"/>
          </p:cNvSpPr>
          <p:nvPr/>
        </p:nvSpPr>
        <p:spPr bwMode="auto">
          <a:xfrm>
            <a:off x="6005513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8" name="Oval 447"/>
          <p:cNvSpPr>
            <a:spLocks noChangeArrowheads="1"/>
          </p:cNvSpPr>
          <p:nvPr/>
        </p:nvSpPr>
        <p:spPr bwMode="auto">
          <a:xfrm>
            <a:off x="6019800" y="383222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49" name="Oval 448"/>
          <p:cNvSpPr>
            <a:spLocks noChangeArrowheads="1"/>
          </p:cNvSpPr>
          <p:nvPr/>
        </p:nvSpPr>
        <p:spPr bwMode="auto">
          <a:xfrm>
            <a:off x="6035675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0" name="Oval 449"/>
          <p:cNvSpPr>
            <a:spLocks noChangeArrowheads="1"/>
          </p:cNvSpPr>
          <p:nvPr/>
        </p:nvSpPr>
        <p:spPr bwMode="auto">
          <a:xfrm>
            <a:off x="6051550" y="38052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1" name="Oval 450"/>
          <p:cNvSpPr>
            <a:spLocks noChangeArrowheads="1"/>
          </p:cNvSpPr>
          <p:nvPr/>
        </p:nvSpPr>
        <p:spPr bwMode="auto">
          <a:xfrm>
            <a:off x="6067425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2" name="Oval 451"/>
          <p:cNvSpPr>
            <a:spLocks noChangeArrowheads="1"/>
          </p:cNvSpPr>
          <p:nvPr/>
        </p:nvSpPr>
        <p:spPr bwMode="auto">
          <a:xfrm>
            <a:off x="60833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3" name="Oval 452"/>
          <p:cNvSpPr>
            <a:spLocks noChangeArrowheads="1"/>
          </p:cNvSpPr>
          <p:nvPr/>
        </p:nvSpPr>
        <p:spPr bwMode="auto">
          <a:xfrm>
            <a:off x="609917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4" name="Oval 453"/>
          <p:cNvSpPr>
            <a:spLocks noChangeArrowheads="1"/>
          </p:cNvSpPr>
          <p:nvPr/>
        </p:nvSpPr>
        <p:spPr bwMode="auto">
          <a:xfrm>
            <a:off x="611505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5" name="Oval 454"/>
          <p:cNvSpPr>
            <a:spLocks noChangeArrowheads="1"/>
          </p:cNvSpPr>
          <p:nvPr/>
        </p:nvSpPr>
        <p:spPr bwMode="auto">
          <a:xfrm>
            <a:off x="6129338" y="3805238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6" name="Oval 455"/>
          <p:cNvSpPr>
            <a:spLocks noChangeArrowheads="1"/>
          </p:cNvSpPr>
          <p:nvPr/>
        </p:nvSpPr>
        <p:spPr bwMode="auto">
          <a:xfrm>
            <a:off x="6145213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7" name="Oval 456"/>
          <p:cNvSpPr>
            <a:spLocks noChangeArrowheads="1"/>
          </p:cNvSpPr>
          <p:nvPr/>
        </p:nvSpPr>
        <p:spPr bwMode="auto">
          <a:xfrm>
            <a:off x="6161088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8" name="Oval 457"/>
          <p:cNvSpPr>
            <a:spLocks noChangeArrowheads="1"/>
          </p:cNvSpPr>
          <p:nvPr/>
        </p:nvSpPr>
        <p:spPr bwMode="auto">
          <a:xfrm>
            <a:off x="61769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59" name="Oval 458"/>
          <p:cNvSpPr>
            <a:spLocks noChangeArrowheads="1"/>
          </p:cNvSpPr>
          <p:nvPr/>
        </p:nvSpPr>
        <p:spPr bwMode="auto">
          <a:xfrm>
            <a:off x="61928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0" name="Oval 459"/>
          <p:cNvSpPr>
            <a:spLocks noChangeArrowheads="1"/>
          </p:cNvSpPr>
          <p:nvPr/>
        </p:nvSpPr>
        <p:spPr bwMode="auto">
          <a:xfrm>
            <a:off x="620871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1" name="Oval 460"/>
          <p:cNvSpPr>
            <a:spLocks noChangeArrowheads="1"/>
          </p:cNvSpPr>
          <p:nvPr/>
        </p:nvSpPr>
        <p:spPr bwMode="auto">
          <a:xfrm>
            <a:off x="6224588" y="3817938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2" name="Oval 461"/>
          <p:cNvSpPr>
            <a:spLocks noChangeArrowheads="1"/>
          </p:cNvSpPr>
          <p:nvPr/>
        </p:nvSpPr>
        <p:spPr bwMode="auto">
          <a:xfrm>
            <a:off x="6224588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3" name="Oval 462"/>
          <p:cNvSpPr>
            <a:spLocks noChangeArrowheads="1"/>
          </p:cNvSpPr>
          <p:nvPr/>
        </p:nvSpPr>
        <p:spPr bwMode="auto">
          <a:xfrm>
            <a:off x="6238875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4" name="Oval 463"/>
          <p:cNvSpPr>
            <a:spLocks noChangeArrowheads="1"/>
          </p:cNvSpPr>
          <p:nvPr/>
        </p:nvSpPr>
        <p:spPr bwMode="auto">
          <a:xfrm>
            <a:off x="6254750" y="38973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5" name="Oval 464"/>
          <p:cNvSpPr>
            <a:spLocks noChangeArrowheads="1"/>
          </p:cNvSpPr>
          <p:nvPr/>
        </p:nvSpPr>
        <p:spPr bwMode="auto">
          <a:xfrm>
            <a:off x="627062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6" name="Oval 465"/>
          <p:cNvSpPr>
            <a:spLocks noChangeArrowheads="1"/>
          </p:cNvSpPr>
          <p:nvPr/>
        </p:nvSpPr>
        <p:spPr bwMode="auto">
          <a:xfrm>
            <a:off x="6286500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7" name="Oval 466"/>
          <p:cNvSpPr>
            <a:spLocks noChangeArrowheads="1"/>
          </p:cNvSpPr>
          <p:nvPr/>
        </p:nvSpPr>
        <p:spPr bwMode="auto">
          <a:xfrm>
            <a:off x="6286500" y="3884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8" name="Oval 467"/>
          <p:cNvSpPr>
            <a:spLocks noChangeArrowheads="1"/>
          </p:cNvSpPr>
          <p:nvPr/>
        </p:nvSpPr>
        <p:spPr bwMode="auto">
          <a:xfrm>
            <a:off x="630237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69" name="Oval 468"/>
          <p:cNvSpPr>
            <a:spLocks noChangeArrowheads="1"/>
          </p:cNvSpPr>
          <p:nvPr/>
        </p:nvSpPr>
        <p:spPr bwMode="auto">
          <a:xfrm>
            <a:off x="63182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0" name="Oval 469"/>
          <p:cNvSpPr>
            <a:spLocks noChangeArrowheads="1"/>
          </p:cNvSpPr>
          <p:nvPr/>
        </p:nvSpPr>
        <p:spPr bwMode="auto">
          <a:xfrm>
            <a:off x="6318250" y="3884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1" name="Oval 470"/>
          <p:cNvSpPr>
            <a:spLocks noChangeArrowheads="1"/>
          </p:cNvSpPr>
          <p:nvPr/>
        </p:nvSpPr>
        <p:spPr bwMode="auto">
          <a:xfrm>
            <a:off x="6334125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2" name="Oval 471"/>
          <p:cNvSpPr>
            <a:spLocks noChangeArrowheads="1"/>
          </p:cNvSpPr>
          <p:nvPr/>
        </p:nvSpPr>
        <p:spPr bwMode="auto">
          <a:xfrm>
            <a:off x="6348413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3" name="Oval 472"/>
          <p:cNvSpPr>
            <a:spLocks noChangeArrowheads="1"/>
          </p:cNvSpPr>
          <p:nvPr/>
        </p:nvSpPr>
        <p:spPr bwMode="auto">
          <a:xfrm>
            <a:off x="6364288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4" name="Oval 473"/>
          <p:cNvSpPr>
            <a:spLocks noChangeArrowheads="1"/>
          </p:cNvSpPr>
          <p:nvPr/>
        </p:nvSpPr>
        <p:spPr bwMode="auto">
          <a:xfrm>
            <a:off x="63801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5" name="Oval 474"/>
          <p:cNvSpPr>
            <a:spLocks noChangeArrowheads="1"/>
          </p:cNvSpPr>
          <p:nvPr/>
        </p:nvSpPr>
        <p:spPr bwMode="auto">
          <a:xfrm>
            <a:off x="638016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6" name="Oval 475"/>
          <p:cNvSpPr>
            <a:spLocks noChangeArrowheads="1"/>
          </p:cNvSpPr>
          <p:nvPr/>
        </p:nvSpPr>
        <p:spPr bwMode="auto">
          <a:xfrm>
            <a:off x="63960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7" name="Oval 476"/>
          <p:cNvSpPr>
            <a:spLocks noChangeArrowheads="1"/>
          </p:cNvSpPr>
          <p:nvPr/>
        </p:nvSpPr>
        <p:spPr bwMode="auto">
          <a:xfrm>
            <a:off x="641191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8" name="Oval 477"/>
          <p:cNvSpPr>
            <a:spLocks noChangeArrowheads="1"/>
          </p:cNvSpPr>
          <p:nvPr/>
        </p:nvSpPr>
        <p:spPr bwMode="auto">
          <a:xfrm>
            <a:off x="64119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79" name="Oval 478"/>
          <p:cNvSpPr>
            <a:spLocks noChangeArrowheads="1"/>
          </p:cNvSpPr>
          <p:nvPr/>
        </p:nvSpPr>
        <p:spPr bwMode="auto">
          <a:xfrm>
            <a:off x="64277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0" name="Oval 479"/>
          <p:cNvSpPr>
            <a:spLocks noChangeArrowheads="1"/>
          </p:cNvSpPr>
          <p:nvPr/>
        </p:nvSpPr>
        <p:spPr bwMode="auto">
          <a:xfrm>
            <a:off x="644366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1" name="Oval 480"/>
          <p:cNvSpPr>
            <a:spLocks noChangeArrowheads="1"/>
          </p:cNvSpPr>
          <p:nvPr/>
        </p:nvSpPr>
        <p:spPr bwMode="auto">
          <a:xfrm>
            <a:off x="6457950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2" name="Oval 481"/>
          <p:cNvSpPr>
            <a:spLocks noChangeArrowheads="1"/>
          </p:cNvSpPr>
          <p:nvPr/>
        </p:nvSpPr>
        <p:spPr bwMode="auto">
          <a:xfrm>
            <a:off x="6473825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3" name="Oval 482"/>
          <p:cNvSpPr>
            <a:spLocks noChangeArrowheads="1"/>
          </p:cNvSpPr>
          <p:nvPr/>
        </p:nvSpPr>
        <p:spPr bwMode="auto">
          <a:xfrm>
            <a:off x="6473825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4" name="Oval 483"/>
          <p:cNvSpPr>
            <a:spLocks noChangeArrowheads="1"/>
          </p:cNvSpPr>
          <p:nvPr/>
        </p:nvSpPr>
        <p:spPr bwMode="auto">
          <a:xfrm>
            <a:off x="64897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5" name="Oval 484"/>
          <p:cNvSpPr>
            <a:spLocks noChangeArrowheads="1"/>
          </p:cNvSpPr>
          <p:nvPr/>
        </p:nvSpPr>
        <p:spPr bwMode="auto">
          <a:xfrm>
            <a:off x="6489700" y="3911600"/>
            <a:ext cx="77788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6" name="Oval 485"/>
          <p:cNvSpPr>
            <a:spLocks noChangeArrowheads="1"/>
          </p:cNvSpPr>
          <p:nvPr/>
        </p:nvSpPr>
        <p:spPr bwMode="auto">
          <a:xfrm>
            <a:off x="6505575" y="38973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7" name="Oval 486"/>
          <p:cNvSpPr>
            <a:spLocks noChangeArrowheads="1"/>
          </p:cNvSpPr>
          <p:nvPr/>
        </p:nvSpPr>
        <p:spPr bwMode="auto">
          <a:xfrm>
            <a:off x="650557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8" name="Oval 487"/>
          <p:cNvSpPr>
            <a:spLocks noChangeArrowheads="1"/>
          </p:cNvSpPr>
          <p:nvPr/>
        </p:nvSpPr>
        <p:spPr bwMode="auto">
          <a:xfrm>
            <a:off x="65214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89" name="Oval 488"/>
          <p:cNvSpPr>
            <a:spLocks noChangeArrowheads="1"/>
          </p:cNvSpPr>
          <p:nvPr/>
        </p:nvSpPr>
        <p:spPr bwMode="auto">
          <a:xfrm>
            <a:off x="6537325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0" name="Oval 489"/>
          <p:cNvSpPr>
            <a:spLocks noChangeArrowheads="1"/>
          </p:cNvSpPr>
          <p:nvPr/>
        </p:nvSpPr>
        <p:spPr bwMode="auto">
          <a:xfrm>
            <a:off x="655320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1" name="Oval 490"/>
          <p:cNvSpPr>
            <a:spLocks noChangeArrowheads="1"/>
          </p:cNvSpPr>
          <p:nvPr/>
        </p:nvSpPr>
        <p:spPr bwMode="auto">
          <a:xfrm>
            <a:off x="6567488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2" name="Oval 491"/>
          <p:cNvSpPr>
            <a:spLocks noChangeArrowheads="1"/>
          </p:cNvSpPr>
          <p:nvPr/>
        </p:nvSpPr>
        <p:spPr bwMode="auto">
          <a:xfrm>
            <a:off x="6567488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3" name="Oval 492"/>
          <p:cNvSpPr>
            <a:spLocks noChangeArrowheads="1"/>
          </p:cNvSpPr>
          <p:nvPr/>
        </p:nvSpPr>
        <p:spPr bwMode="auto">
          <a:xfrm>
            <a:off x="6583363" y="3832225"/>
            <a:ext cx="79375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4" name="Oval 493"/>
          <p:cNvSpPr>
            <a:spLocks noChangeArrowheads="1"/>
          </p:cNvSpPr>
          <p:nvPr/>
        </p:nvSpPr>
        <p:spPr bwMode="auto">
          <a:xfrm>
            <a:off x="6583363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5" name="Oval 494"/>
          <p:cNvSpPr>
            <a:spLocks noChangeArrowheads="1"/>
          </p:cNvSpPr>
          <p:nvPr/>
        </p:nvSpPr>
        <p:spPr bwMode="auto">
          <a:xfrm>
            <a:off x="6599238" y="3884613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6" name="Oval 495"/>
          <p:cNvSpPr>
            <a:spLocks noChangeArrowheads="1"/>
          </p:cNvSpPr>
          <p:nvPr/>
        </p:nvSpPr>
        <p:spPr bwMode="auto">
          <a:xfrm>
            <a:off x="65992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7" name="Oval 496"/>
          <p:cNvSpPr>
            <a:spLocks noChangeArrowheads="1"/>
          </p:cNvSpPr>
          <p:nvPr/>
        </p:nvSpPr>
        <p:spPr bwMode="auto">
          <a:xfrm>
            <a:off x="65992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8" name="Oval 497"/>
          <p:cNvSpPr>
            <a:spLocks noChangeArrowheads="1"/>
          </p:cNvSpPr>
          <p:nvPr/>
        </p:nvSpPr>
        <p:spPr bwMode="auto">
          <a:xfrm>
            <a:off x="661511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699" name="Oval 498"/>
          <p:cNvSpPr>
            <a:spLocks noChangeArrowheads="1"/>
          </p:cNvSpPr>
          <p:nvPr/>
        </p:nvSpPr>
        <p:spPr bwMode="auto">
          <a:xfrm>
            <a:off x="663098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0" name="Oval 499"/>
          <p:cNvSpPr>
            <a:spLocks noChangeArrowheads="1"/>
          </p:cNvSpPr>
          <p:nvPr/>
        </p:nvSpPr>
        <p:spPr bwMode="auto">
          <a:xfrm>
            <a:off x="66309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1" name="Oval 500"/>
          <p:cNvSpPr>
            <a:spLocks noChangeArrowheads="1"/>
          </p:cNvSpPr>
          <p:nvPr/>
        </p:nvSpPr>
        <p:spPr bwMode="auto">
          <a:xfrm>
            <a:off x="66468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2" name="Oval 501"/>
          <p:cNvSpPr>
            <a:spLocks noChangeArrowheads="1"/>
          </p:cNvSpPr>
          <p:nvPr/>
        </p:nvSpPr>
        <p:spPr bwMode="auto">
          <a:xfrm>
            <a:off x="6646863" y="3832225"/>
            <a:ext cx="77787" cy="650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3" name="Oval 502"/>
          <p:cNvSpPr>
            <a:spLocks noChangeArrowheads="1"/>
          </p:cNvSpPr>
          <p:nvPr/>
        </p:nvSpPr>
        <p:spPr bwMode="auto">
          <a:xfrm>
            <a:off x="66468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4" name="Oval 503"/>
          <p:cNvSpPr>
            <a:spLocks noChangeArrowheads="1"/>
          </p:cNvSpPr>
          <p:nvPr/>
        </p:nvSpPr>
        <p:spPr bwMode="auto">
          <a:xfrm>
            <a:off x="66627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5" name="Oval 504"/>
          <p:cNvSpPr>
            <a:spLocks noChangeArrowheads="1"/>
          </p:cNvSpPr>
          <p:nvPr/>
        </p:nvSpPr>
        <p:spPr bwMode="auto">
          <a:xfrm>
            <a:off x="6662738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6" name="Oval 505"/>
          <p:cNvSpPr>
            <a:spLocks noChangeArrowheads="1"/>
          </p:cNvSpPr>
          <p:nvPr/>
        </p:nvSpPr>
        <p:spPr bwMode="auto">
          <a:xfrm>
            <a:off x="6677025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7" name="Oval 506"/>
          <p:cNvSpPr>
            <a:spLocks noChangeArrowheads="1"/>
          </p:cNvSpPr>
          <p:nvPr/>
        </p:nvSpPr>
        <p:spPr bwMode="auto">
          <a:xfrm>
            <a:off x="667702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8" name="Oval 507"/>
          <p:cNvSpPr>
            <a:spLocks noChangeArrowheads="1"/>
          </p:cNvSpPr>
          <p:nvPr/>
        </p:nvSpPr>
        <p:spPr bwMode="auto">
          <a:xfrm>
            <a:off x="6692900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09" name="Oval 508"/>
          <p:cNvSpPr>
            <a:spLocks noChangeArrowheads="1"/>
          </p:cNvSpPr>
          <p:nvPr/>
        </p:nvSpPr>
        <p:spPr bwMode="auto">
          <a:xfrm>
            <a:off x="6740525" y="3817938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0" name="Oval 509"/>
          <p:cNvSpPr>
            <a:spLocks noChangeArrowheads="1"/>
          </p:cNvSpPr>
          <p:nvPr/>
        </p:nvSpPr>
        <p:spPr bwMode="auto">
          <a:xfrm>
            <a:off x="680243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1" name="Oval 510"/>
          <p:cNvSpPr>
            <a:spLocks noChangeArrowheads="1"/>
          </p:cNvSpPr>
          <p:nvPr/>
        </p:nvSpPr>
        <p:spPr bwMode="auto">
          <a:xfrm>
            <a:off x="6850063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2" name="Oval 511"/>
          <p:cNvSpPr>
            <a:spLocks noChangeArrowheads="1"/>
          </p:cNvSpPr>
          <p:nvPr/>
        </p:nvSpPr>
        <p:spPr bwMode="auto">
          <a:xfrm>
            <a:off x="68818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3" name="Oval 512"/>
          <p:cNvSpPr>
            <a:spLocks noChangeArrowheads="1"/>
          </p:cNvSpPr>
          <p:nvPr/>
        </p:nvSpPr>
        <p:spPr bwMode="auto">
          <a:xfrm>
            <a:off x="69278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4" name="Oval 513"/>
          <p:cNvSpPr>
            <a:spLocks noChangeArrowheads="1"/>
          </p:cNvSpPr>
          <p:nvPr/>
        </p:nvSpPr>
        <p:spPr bwMode="auto">
          <a:xfrm>
            <a:off x="6959600" y="3884613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5" name="Oval 514"/>
          <p:cNvSpPr>
            <a:spLocks noChangeArrowheads="1"/>
          </p:cNvSpPr>
          <p:nvPr/>
        </p:nvSpPr>
        <p:spPr bwMode="auto">
          <a:xfrm>
            <a:off x="700563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6" name="Oval 515"/>
          <p:cNvSpPr>
            <a:spLocks noChangeArrowheads="1"/>
          </p:cNvSpPr>
          <p:nvPr/>
        </p:nvSpPr>
        <p:spPr bwMode="auto">
          <a:xfrm>
            <a:off x="70373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7" name="Oval 516"/>
          <p:cNvSpPr>
            <a:spLocks noChangeArrowheads="1"/>
          </p:cNvSpPr>
          <p:nvPr/>
        </p:nvSpPr>
        <p:spPr bwMode="auto">
          <a:xfrm>
            <a:off x="70691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8" name="Oval 517"/>
          <p:cNvSpPr>
            <a:spLocks noChangeArrowheads="1"/>
          </p:cNvSpPr>
          <p:nvPr/>
        </p:nvSpPr>
        <p:spPr bwMode="auto">
          <a:xfrm>
            <a:off x="7100888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19" name="Oval 518"/>
          <p:cNvSpPr>
            <a:spLocks noChangeArrowheads="1"/>
          </p:cNvSpPr>
          <p:nvPr/>
        </p:nvSpPr>
        <p:spPr bwMode="auto">
          <a:xfrm>
            <a:off x="7131050" y="3884613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0" name="Oval 519"/>
          <p:cNvSpPr>
            <a:spLocks noChangeArrowheads="1"/>
          </p:cNvSpPr>
          <p:nvPr/>
        </p:nvSpPr>
        <p:spPr bwMode="auto">
          <a:xfrm>
            <a:off x="71469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1" name="Oval 520"/>
          <p:cNvSpPr>
            <a:spLocks noChangeArrowheads="1"/>
          </p:cNvSpPr>
          <p:nvPr/>
        </p:nvSpPr>
        <p:spPr bwMode="auto">
          <a:xfrm>
            <a:off x="71786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2" name="Oval 521"/>
          <p:cNvSpPr>
            <a:spLocks noChangeArrowheads="1"/>
          </p:cNvSpPr>
          <p:nvPr/>
        </p:nvSpPr>
        <p:spPr bwMode="auto">
          <a:xfrm>
            <a:off x="72104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3" name="Oval 522"/>
          <p:cNvSpPr>
            <a:spLocks noChangeArrowheads="1"/>
          </p:cNvSpPr>
          <p:nvPr/>
        </p:nvSpPr>
        <p:spPr bwMode="auto">
          <a:xfrm>
            <a:off x="7224713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4" name="Oval 523"/>
          <p:cNvSpPr>
            <a:spLocks noChangeArrowheads="1"/>
          </p:cNvSpPr>
          <p:nvPr/>
        </p:nvSpPr>
        <p:spPr bwMode="auto">
          <a:xfrm>
            <a:off x="72564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5" name="Oval 524"/>
          <p:cNvSpPr>
            <a:spLocks noChangeArrowheads="1"/>
          </p:cNvSpPr>
          <p:nvPr/>
        </p:nvSpPr>
        <p:spPr bwMode="auto">
          <a:xfrm>
            <a:off x="7272338" y="38449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6" name="Oval 525"/>
          <p:cNvSpPr>
            <a:spLocks noChangeArrowheads="1"/>
          </p:cNvSpPr>
          <p:nvPr/>
        </p:nvSpPr>
        <p:spPr bwMode="auto">
          <a:xfrm>
            <a:off x="73040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7" name="Oval 526"/>
          <p:cNvSpPr>
            <a:spLocks noChangeArrowheads="1"/>
          </p:cNvSpPr>
          <p:nvPr/>
        </p:nvSpPr>
        <p:spPr bwMode="auto">
          <a:xfrm>
            <a:off x="73199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8" name="Oval 527"/>
          <p:cNvSpPr>
            <a:spLocks noChangeArrowheads="1"/>
          </p:cNvSpPr>
          <p:nvPr/>
        </p:nvSpPr>
        <p:spPr bwMode="auto">
          <a:xfrm>
            <a:off x="7334250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29" name="Oval 528"/>
          <p:cNvSpPr>
            <a:spLocks noChangeArrowheads="1"/>
          </p:cNvSpPr>
          <p:nvPr/>
        </p:nvSpPr>
        <p:spPr bwMode="auto">
          <a:xfrm>
            <a:off x="735012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0" name="Oval 529"/>
          <p:cNvSpPr>
            <a:spLocks noChangeArrowheads="1"/>
          </p:cNvSpPr>
          <p:nvPr/>
        </p:nvSpPr>
        <p:spPr bwMode="auto">
          <a:xfrm>
            <a:off x="7381875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1" name="Oval 530"/>
          <p:cNvSpPr>
            <a:spLocks noChangeArrowheads="1"/>
          </p:cNvSpPr>
          <p:nvPr/>
        </p:nvSpPr>
        <p:spPr bwMode="auto">
          <a:xfrm>
            <a:off x="73977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2" name="Oval 531"/>
          <p:cNvSpPr>
            <a:spLocks noChangeArrowheads="1"/>
          </p:cNvSpPr>
          <p:nvPr/>
        </p:nvSpPr>
        <p:spPr bwMode="auto">
          <a:xfrm>
            <a:off x="74136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3" name="Oval 532"/>
          <p:cNvSpPr>
            <a:spLocks noChangeArrowheads="1"/>
          </p:cNvSpPr>
          <p:nvPr/>
        </p:nvSpPr>
        <p:spPr bwMode="auto">
          <a:xfrm>
            <a:off x="74295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4" name="Oval 533"/>
          <p:cNvSpPr>
            <a:spLocks noChangeArrowheads="1"/>
          </p:cNvSpPr>
          <p:nvPr/>
        </p:nvSpPr>
        <p:spPr bwMode="auto">
          <a:xfrm>
            <a:off x="744378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5" name="Oval 534"/>
          <p:cNvSpPr>
            <a:spLocks noChangeArrowheads="1"/>
          </p:cNvSpPr>
          <p:nvPr/>
        </p:nvSpPr>
        <p:spPr bwMode="auto">
          <a:xfrm>
            <a:off x="7459663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6" name="Oval 535"/>
          <p:cNvSpPr>
            <a:spLocks noChangeArrowheads="1"/>
          </p:cNvSpPr>
          <p:nvPr/>
        </p:nvSpPr>
        <p:spPr bwMode="auto">
          <a:xfrm>
            <a:off x="74755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7" name="Oval 536"/>
          <p:cNvSpPr>
            <a:spLocks noChangeArrowheads="1"/>
          </p:cNvSpPr>
          <p:nvPr/>
        </p:nvSpPr>
        <p:spPr bwMode="auto">
          <a:xfrm>
            <a:off x="74914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8" name="Oval 537"/>
          <p:cNvSpPr>
            <a:spLocks noChangeArrowheads="1"/>
          </p:cNvSpPr>
          <p:nvPr/>
        </p:nvSpPr>
        <p:spPr bwMode="auto">
          <a:xfrm>
            <a:off x="75072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39" name="Oval 538"/>
          <p:cNvSpPr>
            <a:spLocks noChangeArrowheads="1"/>
          </p:cNvSpPr>
          <p:nvPr/>
        </p:nvSpPr>
        <p:spPr bwMode="auto">
          <a:xfrm>
            <a:off x="752316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0" name="Oval 539"/>
          <p:cNvSpPr>
            <a:spLocks noChangeArrowheads="1"/>
          </p:cNvSpPr>
          <p:nvPr/>
        </p:nvSpPr>
        <p:spPr bwMode="auto">
          <a:xfrm>
            <a:off x="7539038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1" name="Oval 540"/>
          <p:cNvSpPr>
            <a:spLocks noChangeArrowheads="1"/>
          </p:cNvSpPr>
          <p:nvPr/>
        </p:nvSpPr>
        <p:spPr bwMode="auto">
          <a:xfrm>
            <a:off x="755332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2" name="Oval 541"/>
          <p:cNvSpPr>
            <a:spLocks noChangeArrowheads="1"/>
          </p:cNvSpPr>
          <p:nvPr/>
        </p:nvSpPr>
        <p:spPr bwMode="auto">
          <a:xfrm>
            <a:off x="7569200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3" name="Oval 542"/>
          <p:cNvSpPr>
            <a:spLocks noChangeArrowheads="1"/>
          </p:cNvSpPr>
          <p:nvPr/>
        </p:nvSpPr>
        <p:spPr bwMode="auto">
          <a:xfrm>
            <a:off x="75850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4" name="Oval 543"/>
          <p:cNvSpPr>
            <a:spLocks noChangeArrowheads="1"/>
          </p:cNvSpPr>
          <p:nvPr/>
        </p:nvSpPr>
        <p:spPr bwMode="auto">
          <a:xfrm>
            <a:off x="7600950" y="3871913"/>
            <a:ext cx="77788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5" name="Oval 544"/>
          <p:cNvSpPr>
            <a:spLocks noChangeArrowheads="1"/>
          </p:cNvSpPr>
          <p:nvPr/>
        </p:nvSpPr>
        <p:spPr bwMode="auto">
          <a:xfrm>
            <a:off x="76168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6" name="Oval 545"/>
          <p:cNvSpPr>
            <a:spLocks noChangeArrowheads="1"/>
          </p:cNvSpPr>
          <p:nvPr/>
        </p:nvSpPr>
        <p:spPr bwMode="auto">
          <a:xfrm>
            <a:off x="76327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7" name="Oval 546"/>
          <p:cNvSpPr>
            <a:spLocks noChangeArrowheads="1"/>
          </p:cNvSpPr>
          <p:nvPr/>
        </p:nvSpPr>
        <p:spPr bwMode="auto">
          <a:xfrm>
            <a:off x="76485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8" name="Oval 547"/>
          <p:cNvSpPr>
            <a:spLocks noChangeArrowheads="1"/>
          </p:cNvSpPr>
          <p:nvPr/>
        </p:nvSpPr>
        <p:spPr bwMode="auto">
          <a:xfrm>
            <a:off x="7662863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49" name="Oval 548"/>
          <p:cNvSpPr>
            <a:spLocks noChangeArrowheads="1"/>
          </p:cNvSpPr>
          <p:nvPr/>
        </p:nvSpPr>
        <p:spPr bwMode="auto">
          <a:xfrm>
            <a:off x="7678738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0" name="Oval 549"/>
          <p:cNvSpPr>
            <a:spLocks noChangeArrowheads="1"/>
          </p:cNvSpPr>
          <p:nvPr/>
        </p:nvSpPr>
        <p:spPr bwMode="auto">
          <a:xfrm>
            <a:off x="767873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1" name="Oval 550"/>
          <p:cNvSpPr>
            <a:spLocks noChangeArrowheads="1"/>
          </p:cNvSpPr>
          <p:nvPr/>
        </p:nvSpPr>
        <p:spPr bwMode="auto">
          <a:xfrm>
            <a:off x="76946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2" name="Oval 551"/>
          <p:cNvSpPr>
            <a:spLocks noChangeArrowheads="1"/>
          </p:cNvSpPr>
          <p:nvPr/>
        </p:nvSpPr>
        <p:spPr bwMode="auto">
          <a:xfrm>
            <a:off x="77104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3" name="Oval 552"/>
          <p:cNvSpPr>
            <a:spLocks noChangeArrowheads="1"/>
          </p:cNvSpPr>
          <p:nvPr/>
        </p:nvSpPr>
        <p:spPr bwMode="auto">
          <a:xfrm>
            <a:off x="77263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4" name="Oval 553"/>
          <p:cNvSpPr>
            <a:spLocks noChangeArrowheads="1"/>
          </p:cNvSpPr>
          <p:nvPr/>
        </p:nvSpPr>
        <p:spPr bwMode="auto">
          <a:xfrm>
            <a:off x="77422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5" name="Oval 554"/>
          <p:cNvSpPr>
            <a:spLocks noChangeArrowheads="1"/>
          </p:cNvSpPr>
          <p:nvPr/>
        </p:nvSpPr>
        <p:spPr bwMode="auto">
          <a:xfrm>
            <a:off x="77581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6" name="Oval 555"/>
          <p:cNvSpPr>
            <a:spLocks noChangeArrowheads="1"/>
          </p:cNvSpPr>
          <p:nvPr/>
        </p:nvSpPr>
        <p:spPr bwMode="auto">
          <a:xfrm>
            <a:off x="7772400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7" name="Oval 556"/>
          <p:cNvSpPr>
            <a:spLocks noChangeArrowheads="1"/>
          </p:cNvSpPr>
          <p:nvPr/>
        </p:nvSpPr>
        <p:spPr bwMode="auto">
          <a:xfrm>
            <a:off x="778827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8" name="Oval 557"/>
          <p:cNvSpPr>
            <a:spLocks noChangeArrowheads="1"/>
          </p:cNvSpPr>
          <p:nvPr/>
        </p:nvSpPr>
        <p:spPr bwMode="auto">
          <a:xfrm>
            <a:off x="78041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59" name="Oval 558"/>
          <p:cNvSpPr>
            <a:spLocks noChangeArrowheads="1"/>
          </p:cNvSpPr>
          <p:nvPr/>
        </p:nvSpPr>
        <p:spPr bwMode="auto">
          <a:xfrm>
            <a:off x="7804150" y="38449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0" name="Oval 559"/>
          <p:cNvSpPr>
            <a:spLocks noChangeArrowheads="1"/>
          </p:cNvSpPr>
          <p:nvPr/>
        </p:nvSpPr>
        <p:spPr bwMode="auto">
          <a:xfrm>
            <a:off x="78200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1" name="Oval 560"/>
          <p:cNvSpPr>
            <a:spLocks noChangeArrowheads="1"/>
          </p:cNvSpPr>
          <p:nvPr/>
        </p:nvSpPr>
        <p:spPr bwMode="auto">
          <a:xfrm>
            <a:off x="78359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2" name="Oval 561"/>
          <p:cNvSpPr>
            <a:spLocks noChangeArrowheads="1"/>
          </p:cNvSpPr>
          <p:nvPr/>
        </p:nvSpPr>
        <p:spPr bwMode="auto">
          <a:xfrm>
            <a:off x="78517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3" name="Oval 562"/>
          <p:cNvSpPr>
            <a:spLocks noChangeArrowheads="1"/>
          </p:cNvSpPr>
          <p:nvPr/>
        </p:nvSpPr>
        <p:spPr bwMode="auto">
          <a:xfrm>
            <a:off x="786765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4" name="Oval 563"/>
          <p:cNvSpPr>
            <a:spLocks noChangeArrowheads="1"/>
          </p:cNvSpPr>
          <p:nvPr/>
        </p:nvSpPr>
        <p:spPr bwMode="auto">
          <a:xfrm>
            <a:off x="7881938" y="3871913"/>
            <a:ext cx="79375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5" name="Oval 564"/>
          <p:cNvSpPr>
            <a:spLocks noChangeArrowheads="1"/>
          </p:cNvSpPr>
          <p:nvPr/>
        </p:nvSpPr>
        <p:spPr bwMode="auto">
          <a:xfrm>
            <a:off x="7881938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6" name="Oval 565"/>
          <p:cNvSpPr>
            <a:spLocks noChangeArrowheads="1"/>
          </p:cNvSpPr>
          <p:nvPr/>
        </p:nvSpPr>
        <p:spPr bwMode="auto">
          <a:xfrm>
            <a:off x="7897813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7" name="Oval 566"/>
          <p:cNvSpPr>
            <a:spLocks noChangeArrowheads="1"/>
          </p:cNvSpPr>
          <p:nvPr/>
        </p:nvSpPr>
        <p:spPr bwMode="auto">
          <a:xfrm>
            <a:off x="79136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8" name="Oval 567"/>
          <p:cNvSpPr>
            <a:spLocks noChangeArrowheads="1"/>
          </p:cNvSpPr>
          <p:nvPr/>
        </p:nvSpPr>
        <p:spPr bwMode="auto">
          <a:xfrm>
            <a:off x="792956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69" name="Oval 568"/>
          <p:cNvSpPr>
            <a:spLocks noChangeArrowheads="1"/>
          </p:cNvSpPr>
          <p:nvPr/>
        </p:nvSpPr>
        <p:spPr bwMode="auto">
          <a:xfrm>
            <a:off x="794543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0" name="Oval 569"/>
          <p:cNvSpPr>
            <a:spLocks noChangeArrowheads="1"/>
          </p:cNvSpPr>
          <p:nvPr/>
        </p:nvSpPr>
        <p:spPr bwMode="auto">
          <a:xfrm>
            <a:off x="7961313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1" name="Oval 570"/>
          <p:cNvSpPr>
            <a:spLocks noChangeArrowheads="1"/>
          </p:cNvSpPr>
          <p:nvPr/>
        </p:nvSpPr>
        <p:spPr bwMode="auto">
          <a:xfrm>
            <a:off x="7961313" y="3871913"/>
            <a:ext cx="77787" cy="650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2" name="Oval 571"/>
          <p:cNvSpPr>
            <a:spLocks noChangeArrowheads="1"/>
          </p:cNvSpPr>
          <p:nvPr/>
        </p:nvSpPr>
        <p:spPr bwMode="auto">
          <a:xfrm>
            <a:off x="7977188" y="3857625"/>
            <a:ext cx="77787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3" name="Oval 572"/>
          <p:cNvSpPr>
            <a:spLocks noChangeArrowheads="1"/>
          </p:cNvSpPr>
          <p:nvPr/>
        </p:nvSpPr>
        <p:spPr bwMode="auto">
          <a:xfrm>
            <a:off x="7991475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4" name="Oval 573"/>
          <p:cNvSpPr>
            <a:spLocks noChangeArrowheads="1"/>
          </p:cNvSpPr>
          <p:nvPr/>
        </p:nvSpPr>
        <p:spPr bwMode="auto">
          <a:xfrm>
            <a:off x="8007350" y="38576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5" name="Oval 574"/>
          <p:cNvSpPr>
            <a:spLocks noChangeArrowheads="1"/>
          </p:cNvSpPr>
          <p:nvPr/>
        </p:nvSpPr>
        <p:spPr bwMode="auto">
          <a:xfrm>
            <a:off x="8007350" y="3844925"/>
            <a:ext cx="79375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6" name="Oval 575"/>
          <p:cNvSpPr>
            <a:spLocks noChangeArrowheads="1"/>
          </p:cNvSpPr>
          <p:nvPr/>
        </p:nvSpPr>
        <p:spPr bwMode="auto">
          <a:xfrm>
            <a:off x="802322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7" name="Oval 576"/>
          <p:cNvSpPr>
            <a:spLocks noChangeArrowheads="1"/>
          </p:cNvSpPr>
          <p:nvPr/>
        </p:nvSpPr>
        <p:spPr bwMode="auto">
          <a:xfrm>
            <a:off x="8039100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8" name="Oval 577"/>
          <p:cNvSpPr>
            <a:spLocks noChangeArrowheads="1"/>
          </p:cNvSpPr>
          <p:nvPr/>
        </p:nvSpPr>
        <p:spPr bwMode="auto">
          <a:xfrm>
            <a:off x="8054975" y="3857625"/>
            <a:ext cx="77788" cy="6667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79" name="Rectangle 578"/>
          <p:cNvSpPr>
            <a:spLocks noChangeArrowheads="1"/>
          </p:cNvSpPr>
          <p:nvPr/>
        </p:nvSpPr>
        <p:spPr bwMode="auto">
          <a:xfrm>
            <a:off x="3914775" y="6483350"/>
            <a:ext cx="135096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Codeword length</a:t>
            </a:r>
          </a:p>
        </p:txBody>
      </p:sp>
      <p:sp>
        <p:nvSpPr>
          <p:cNvPr id="102780" name="Rectangle 579"/>
          <p:cNvSpPr>
            <a:spLocks noChangeArrowheads="1"/>
          </p:cNvSpPr>
          <p:nvPr/>
        </p:nvSpPr>
        <p:spPr bwMode="auto">
          <a:xfrm>
            <a:off x="585788" y="3584575"/>
            <a:ext cx="212725" cy="65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capacity</a:t>
            </a:r>
          </a:p>
        </p:txBody>
      </p:sp>
      <p:sp>
        <p:nvSpPr>
          <p:cNvPr id="583" name="Slide Number Placeholder 5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D742E-AF67-445A-8BDE-98FEEE6C4505}" type="slidenum">
              <a:rPr lang="en-US"/>
              <a:pPr>
                <a:defRPr/>
              </a:pPr>
              <a:t>93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ChangeArrowheads="1"/>
          </p:cNvSpPr>
          <p:nvPr/>
        </p:nvSpPr>
        <p:spPr bwMode="auto">
          <a:xfrm>
            <a:off x="1192213" y="522288"/>
            <a:ext cx="7086600" cy="5583237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427" name="Line 2"/>
          <p:cNvSpPr>
            <a:spLocks noChangeShapeType="1"/>
          </p:cNvSpPr>
          <p:nvPr/>
        </p:nvSpPr>
        <p:spPr bwMode="auto">
          <a:xfrm>
            <a:off x="1192213" y="52228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28" name="Freeform 3"/>
          <p:cNvSpPr>
            <a:spLocks noChangeArrowheads="1"/>
          </p:cNvSpPr>
          <p:nvPr/>
        </p:nvSpPr>
        <p:spPr bwMode="auto">
          <a:xfrm>
            <a:off x="1192213" y="522288"/>
            <a:ext cx="7086600" cy="5583237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1192213" y="468313"/>
            <a:ext cx="1587" cy="5691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1192213" y="6105525"/>
            <a:ext cx="7086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1192213" y="468313"/>
            <a:ext cx="1587" cy="5691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119221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3" name="Line 8"/>
          <p:cNvSpPr>
            <a:spLocks noChangeShapeType="1"/>
          </p:cNvSpPr>
          <p:nvPr/>
        </p:nvSpPr>
        <p:spPr bwMode="auto">
          <a:xfrm>
            <a:off x="1192213" y="522288"/>
            <a:ext cx="1587" cy="65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4" name="Rectangle 9"/>
          <p:cNvSpPr>
            <a:spLocks noChangeArrowheads="1"/>
          </p:cNvSpPr>
          <p:nvPr/>
        </p:nvSpPr>
        <p:spPr bwMode="auto">
          <a:xfrm>
            <a:off x="1077913" y="6154738"/>
            <a:ext cx="1920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103435" name="Line 10"/>
          <p:cNvSpPr>
            <a:spLocks noChangeShapeType="1"/>
          </p:cNvSpPr>
          <p:nvPr/>
        </p:nvSpPr>
        <p:spPr bwMode="auto">
          <a:xfrm flipV="1">
            <a:off x="1893888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6" name="Line 11"/>
          <p:cNvSpPr>
            <a:spLocks noChangeShapeType="1"/>
          </p:cNvSpPr>
          <p:nvPr/>
        </p:nvSpPr>
        <p:spPr bwMode="auto">
          <a:xfrm>
            <a:off x="1893888" y="522288"/>
            <a:ext cx="1587" cy="65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7" name="Rectangle 12"/>
          <p:cNvSpPr>
            <a:spLocks noChangeArrowheads="1"/>
          </p:cNvSpPr>
          <p:nvPr/>
        </p:nvSpPr>
        <p:spPr bwMode="auto">
          <a:xfrm>
            <a:off x="1681163" y="6154738"/>
            <a:ext cx="373062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-1.5</a:t>
            </a:r>
          </a:p>
        </p:txBody>
      </p:sp>
      <p:sp>
        <p:nvSpPr>
          <p:cNvPr id="103438" name="Line 13"/>
          <p:cNvSpPr>
            <a:spLocks noChangeShapeType="1"/>
          </p:cNvSpPr>
          <p:nvPr/>
        </p:nvSpPr>
        <p:spPr bwMode="auto">
          <a:xfrm flipV="1">
            <a:off x="259556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9" name="Line 14"/>
          <p:cNvSpPr>
            <a:spLocks noChangeShapeType="1"/>
          </p:cNvSpPr>
          <p:nvPr/>
        </p:nvSpPr>
        <p:spPr bwMode="auto">
          <a:xfrm>
            <a:off x="2595563" y="522288"/>
            <a:ext cx="1587" cy="65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0" name="Rectangle 15"/>
          <p:cNvSpPr>
            <a:spLocks noChangeArrowheads="1"/>
          </p:cNvSpPr>
          <p:nvPr/>
        </p:nvSpPr>
        <p:spPr bwMode="auto">
          <a:xfrm>
            <a:off x="2481263" y="6154738"/>
            <a:ext cx="1920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03441" name="Line 16"/>
          <p:cNvSpPr>
            <a:spLocks noChangeShapeType="1"/>
          </p:cNvSpPr>
          <p:nvPr/>
        </p:nvSpPr>
        <p:spPr bwMode="auto">
          <a:xfrm flipV="1">
            <a:off x="3314700" y="5970588"/>
            <a:ext cx="1588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2" name="Line 17"/>
          <p:cNvSpPr>
            <a:spLocks noChangeShapeType="1"/>
          </p:cNvSpPr>
          <p:nvPr/>
        </p:nvSpPr>
        <p:spPr bwMode="auto">
          <a:xfrm>
            <a:off x="3314700" y="522288"/>
            <a:ext cx="1588" cy="65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3" name="Rectangle 18"/>
          <p:cNvSpPr>
            <a:spLocks noChangeArrowheads="1"/>
          </p:cNvSpPr>
          <p:nvPr/>
        </p:nvSpPr>
        <p:spPr bwMode="auto">
          <a:xfrm>
            <a:off x="3101975" y="6154738"/>
            <a:ext cx="373063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-0.5</a:t>
            </a:r>
          </a:p>
        </p:txBody>
      </p:sp>
      <p:sp>
        <p:nvSpPr>
          <p:cNvPr id="103444" name="Line 19"/>
          <p:cNvSpPr>
            <a:spLocks noChangeShapeType="1"/>
          </p:cNvSpPr>
          <p:nvPr/>
        </p:nvSpPr>
        <p:spPr bwMode="auto">
          <a:xfrm flipV="1">
            <a:off x="4016375" y="5970588"/>
            <a:ext cx="1588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5" name="Rectangle 20"/>
          <p:cNvSpPr>
            <a:spLocks noChangeArrowheads="1"/>
          </p:cNvSpPr>
          <p:nvPr/>
        </p:nvSpPr>
        <p:spPr bwMode="auto">
          <a:xfrm>
            <a:off x="3967163" y="61547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3446" name="Line 21"/>
          <p:cNvSpPr>
            <a:spLocks noChangeShapeType="1"/>
          </p:cNvSpPr>
          <p:nvPr/>
        </p:nvSpPr>
        <p:spPr bwMode="auto">
          <a:xfrm flipV="1">
            <a:off x="473551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7" name="Rectangle 22"/>
          <p:cNvSpPr>
            <a:spLocks noChangeArrowheads="1"/>
          </p:cNvSpPr>
          <p:nvPr/>
        </p:nvSpPr>
        <p:spPr bwMode="auto">
          <a:xfrm>
            <a:off x="4587875" y="6154738"/>
            <a:ext cx="301625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103448" name="Line 23"/>
          <p:cNvSpPr>
            <a:spLocks noChangeShapeType="1"/>
          </p:cNvSpPr>
          <p:nvPr/>
        </p:nvSpPr>
        <p:spPr bwMode="auto">
          <a:xfrm flipV="1">
            <a:off x="5437188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9" name="Rectangle 24"/>
          <p:cNvSpPr>
            <a:spLocks noChangeArrowheads="1"/>
          </p:cNvSpPr>
          <p:nvPr/>
        </p:nvSpPr>
        <p:spPr bwMode="auto">
          <a:xfrm>
            <a:off x="5387975" y="61547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3450" name="Line 25"/>
          <p:cNvSpPr>
            <a:spLocks noChangeShapeType="1"/>
          </p:cNvSpPr>
          <p:nvPr/>
        </p:nvSpPr>
        <p:spPr bwMode="auto">
          <a:xfrm flipV="1">
            <a:off x="613886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1" name="Rectangle 26"/>
          <p:cNvSpPr>
            <a:spLocks noChangeArrowheads="1"/>
          </p:cNvSpPr>
          <p:nvPr/>
        </p:nvSpPr>
        <p:spPr bwMode="auto">
          <a:xfrm>
            <a:off x="5992813" y="6154738"/>
            <a:ext cx="301625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1.5</a:t>
            </a:r>
          </a:p>
        </p:txBody>
      </p:sp>
      <p:sp>
        <p:nvSpPr>
          <p:cNvPr id="103452" name="Line 27"/>
          <p:cNvSpPr>
            <a:spLocks noChangeShapeType="1"/>
          </p:cNvSpPr>
          <p:nvPr/>
        </p:nvSpPr>
        <p:spPr bwMode="auto">
          <a:xfrm flipV="1">
            <a:off x="6858000" y="5970588"/>
            <a:ext cx="1588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3" name="Rectangle 28"/>
          <p:cNvSpPr>
            <a:spLocks noChangeArrowheads="1"/>
          </p:cNvSpPr>
          <p:nvPr/>
        </p:nvSpPr>
        <p:spPr bwMode="auto">
          <a:xfrm>
            <a:off x="6808788" y="61547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3454" name="Line 29"/>
          <p:cNvSpPr>
            <a:spLocks noChangeShapeType="1"/>
          </p:cNvSpPr>
          <p:nvPr/>
        </p:nvSpPr>
        <p:spPr bwMode="auto">
          <a:xfrm flipV="1">
            <a:off x="7559675" y="5970588"/>
            <a:ext cx="1588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5" name="Rectangle 30"/>
          <p:cNvSpPr>
            <a:spLocks noChangeArrowheads="1"/>
          </p:cNvSpPr>
          <p:nvPr/>
        </p:nvSpPr>
        <p:spPr bwMode="auto">
          <a:xfrm>
            <a:off x="7413625" y="6154738"/>
            <a:ext cx="301625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2.5</a:t>
            </a:r>
          </a:p>
        </p:txBody>
      </p:sp>
      <p:sp>
        <p:nvSpPr>
          <p:cNvPr id="103456" name="Line 31"/>
          <p:cNvSpPr>
            <a:spLocks noChangeShapeType="1"/>
          </p:cNvSpPr>
          <p:nvPr/>
        </p:nvSpPr>
        <p:spPr bwMode="auto">
          <a:xfrm flipV="1">
            <a:off x="8278813" y="5970588"/>
            <a:ext cx="1587" cy="188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7" name="Rectangle 32"/>
          <p:cNvSpPr>
            <a:spLocks noChangeArrowheads="1"/>
          </p:cNvSpPr>
          <p:nvPr/>
        </p:nvSpPr>
        <p:spPr bwMode="auto">
          <a:xfrm>
            <a:off x="8229600" y="6154738"/>
            <a:ext cx="1206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03458" name="Line 33"/>
          <p:cNvSpPr>
            <a:spLocks noChangeShapeType="1"/>
          </p:cNvSpPr>
          <p:nvPr/>
        </p:nvSpPr>
        <p:spPr bwMode="auto">
          <a:xfrm>
            <a:off x="1192213" y="61055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9" name="Line 34"/>
          <p:cNvSpPr>
            <a:spLocks noChangeShapeType="1"/>
          </p:cNvSpPr>
          <p:nvPr/>
        </p:nvSpPr>
        <p:spPr bwMode="auto">
          <a:xfrm flipH="1">
            <a:off x="8175625" y="61055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0" name="Line 35"/>
          <p:cNvSpPr>
            <a:spLocks noChangeShapeType="1"/>
          </p:cNvSpPr>
          <p:nvPr/>
        </p:nvSpPr>
        <p:spPr bwMode="auto">
          <a:xfrm>
            <a:off x="1192213" y="610552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1" name="Line 36"/>
          <p:cNvSpPr>
            <a:spLocks noChangeShapeType="1"/>
          </p:cNvSpPr>
          <p:nvPr/>
        </p:nvSpPr>
        <p:spPr bwMode="auto">
          <a:xfrm flipH="1">
            <a:off x="8142288" y="610552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2" name="Rectangle 37"/>
          <p:cNvSpPr>
            <a:spLocks noChangeArrowheads="1"/>
          </p:cNvSpPr>
          <p:nvPr/>
        </p:nvSpPr>
        <p:spPr bwMode="auto">
          <a:xfrm>
            <a:off x="766763" y="5975350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463" name="Rectangle 38"/>
          <p:cNvSpPr>
            <a:spLocks noChangeArrowheads="1"/>
          </p:cNvSpPr>
          <p:nvPr/>
        </p:nvSpPr>
        <p:spPr bwMode="auto">
          <a:xfrm>
            <a:off x="995363" y="5892800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-6</a:t>
            </a:r>
          </a:p>
        </p:txBody>
      </p:sp>
      <p:sp>
        <p:nvSpPr>
          <p:cNvPr id="103464" name="Line 39"/>
          <p:cNvSpPr>
            <a:spLocks noChangeShapeType="1"/>
          </p:cNvSpPr>
          <p:nvPr/>
        </p:nvSpPr>
        <p:spPr bwMode="auto">
          <a:xfrm>
            <a:off x="1192213" y="58118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5" name="Line 40"/>
          <p:cNvSpPr>
            <a:spLocks noChangeShapeType="1"/>
          </p:cNvSpPr>
          <p:nvPr/>
        </p:nvSpPr>
        <p:spPr bwMode="auto">
          <a:xfrm flipH="1">
            <a:off x="8175625" y="58118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6" name="Line 41"/>
          <p:cNvSpPr>
            <a:spLocks noChangeShapeType="1"/>
          </p:cNvSpPr>
          <p:nvPr/>
        </p:nvSpPr>
        <p:spPr bwMode="auto">
          <a:xfrm>
            <a:off x="1192213" y="56483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7" name="Line 42"/>
          <p:cNvSpPr>
            <a:spLocks noChangeShapeType="1"/>
          </p:cNvSpPr>
          <p:nvPr/>
        </p:nvSpPr>
        <p:spPr bwMode="auto">
          <a:xfrm flipH="1">
            <a:off x="8175625" y="56483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8" name="Line 43"/>
          <p:cNvSpPr>
            <a:spLocks noChangeShapeType="1"/>
          </p:cNvSpPr>
          <p:nvPr/>
        </p:nvSpPr>
        <p:spPr bwMode="auto">
          <a:xfrm>
            <a:off x="1192213" y="55340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69" name="Line 44"/>
          <p:cNvSpPr>
            <a:spLocks noChangeShapeType="1"/>
          </p:cNvSpPr>
          <p:nvPr/>
        </p:nvSpPr>
        <p:spPr bwMode="auto">
          <a:xfrm flipH="1">
            <a:off x="8175625" y="55340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0" name="Line 45"/>
          <p:cNvSpPr>
            <a:spLocks noChangeShapeType="1"/>
          </p:cNvSpPr>
          <p:nvPr/>
        </p:nvSpPr>
        <p:spPr bwMode="auto">
          <a:xfrm>
            <a:off x="1192213" y="54530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1" name="Line 46"/>
          <p:cNvSpPr>
            <a:spLocks noChangeShapeType="1"/>
          </p:cNvSpPr>
          <p:nvPr/>
        </p:nvSpPr>
        <p:spPr bwMode="auto">
          <a:xfrm flipH="1">
            <a:off x="8175625" y="54530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2" name="Line 47"/>
          <p:cNvSpPr>
            <a:spLocks noChangeShapeType="1"/>
          </p:cNvSpPr>
          <p:nvPr/>
        </p:nvSpPr>
        <p:spPr bwMode="auto">
          <a:xfrm>
            <a:off x="1192213" y="537051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3" name="Line 48"/>
          <p:cNvSpPr>
            <a:spLocks noChangeShapeType="1"/>
          </p:cNvSpPr>
          <p:nvPr/>
        </p:nvSpPr>
        <p:spPr bwMode="auto">
          <a:xfrm flipH="1">
            <a:off x="8175625" y="537051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4" name="Line 49"/>
          <p:cNvSpPr>
            <a:spLocks noChangeShapeType="1"/>
          </p:cNvSpPr>
          <p:nvPr/>
        </p:nvSpPr>
        <p:spPr bwMode="auto">
          <a:xfrm>
            <a:off x="1192213" y="53054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5" name="Line 50"/>
          <p:cNvSpPr>
            <a:spLocks noChangeShapeType="1"/>
          </p:cNvSpPr>
          <p:nvPr/>
        </p:nvSpPr>
        <p:spPr bwMode="auto">
          <a:xfrm flipH="1">
            <a:off x="8175625" y="53054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6" name="Line 51"/>
          <p:cNvSpPr>
            <a:spLocks noChangeShapeType="1"/>
          </p:cNvSpPr>
          <p:nvPr/>
        </p:nvSpPr>
        <p:spPr bwMode="auto">
          <a:xfrm>
            <a:off x="1192213" y="525621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7" name="Line 52"/>
          <p:cNvSpPr>
            <a:spLocks noChangeShapeType="1"/>
          </p:cNvSpPr>
          <p:nvPr/>
        </p:nvSpPr>
        <p:spPr bwMode="auto">
          <a:xfrm flipH="1">
            <a:off x="8175625" y="525621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8" name="Line 53"/>
          <p:cNvSpPr>
            <a:spLocks noChangeShapeType="1"/>
          </p:cNvSpPr>
          <p:nvPr/>
        </p:nvSpPr>
        <p:spPr bwMode="auto">
          <a:xfrm>
            <a:off x="1192213" y="52070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79" name="Line 54"/>
          <p:cNvSpPr>
            <a:spLocks noChangeShapeType="1"/>
          </p:cNvSpPr>
          <p:nvPr/>
        </p:nvSpPr>
        <p:spPr bwMode="auto">
          <a:xfrm flipH="1">
            <a:off x="8175625" y="52070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0" name="Line 55"/>
          <p:cNvSpPr>
            <a:spLocks noChangeShapeType="1"/>
          </p:cNvSpPr>
          <p:nvPr/>
        </p:nvSpPr>
        <p:spPr bwMode="auto">
          <a:xfrm>
            <a:off x="1192213" y="51752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1" name="Line 56"/>
          <p:cNvSpPr>
            <a:spLocks noChangeShapeType="1"/>
          </p:cNvSpPr>
          <p:nvPr/>
        </p:nvSpPr>
        <p:spPr bwMode="auto">
          <a:xfrm flipH="1">
            <a:off x="8175625" y="51752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2" name="Line 57"/>
          <p:cNvSpPr>
            <a:spLocks noChangeShapeType="1"/>
          </p:cNvSpPr>
          <p:nvPr/>
        </p:nvSpPr>
        <p:spPr bwMode="auto">
          <a:xfrm>
            <a:off x="1192213" y="517525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3" name="Line 58"/>
          <p:cNvSpPr>
            <a:spLocks noChangeShapeType="1"/>
          </p:cNvSpPr>
          <p:nvPr/>
        </p:nvSpPr>
        <p:spPr bwMode="auto">
          <a:xfrm flipH="1">
            <a:off x="8142288" y="517525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4" name="Rectangle 59"/>
          <p:cNvSpPr>
            <a:spLocks noChangeArrowheads="1"/>
          </p:cNvSpPr>
          <p:nvPr/>
        </p:nvSpPr>
        <p:spPr bwMode="auto">
          <a:xfrm>
            <a:off x="766763" y="5045075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485" name="Rectangle 60"/>
          <p:cNvSpPr>
            <a:spLocks noChangeArrowheads="1"/>
          </p:cNvSpPr>
          <p:nvPr/>
        </p:nvSpPr>
        <p:spPr bwMode="auto">
          <a:xfrm>
            <a:off x="995363" y="4962525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-5</a:t>
            </a:r>
          </a:p>
        </p:txBody>
      </p:sp>
      <p:sp>
        <p:nvSpPr>
          <p:cNvPr id="103486" name="Line 61"/>
          <p:cNvSpPr>
            <a:spLocks noChangeShapeType="1"/>
          </p:cNvSpPr>
          <p:nvPr/>
        </p:nvSpPr>
        <p:spPr bwMode="auto">
          <a:xfrm>
            <a:off x="1192213" y="48815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7" name="Line 62"/>
          <p:cNvSpPr>
            <a:spLocks noChangeShapeType="1"/>
          </p:cNvSpPr>
          <p:nvPr/>
        </p:nvSpPr>
        <p:spPr bwMode="auto">
          <a:xfrm flipH="1">
            <a:off x="8175625" y="48815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8" name="Line 63"/>
          <p:cNvSpPr>
            <a:spLocks noChangeShapeType="1"/>
          </p:cNvSpPr>
          <p:nvPr/>
        </p:nvSpPr>
        <p:spPr bwMode="auto">
          <a:xfrm>
            <a:off x="1192213" y="47180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89" name="Line 64"/>
          <p:cNvSpPr>
            <a:spLocks noChangeShapeType="1"/>
          </p:cNvSpPr>
          <p:nvPr/>
        </p:nvSpPr>
        <p:spPr bwMode="auto">
          <a:xfrm flipH="1">
            <a:off x="8175625" y="47180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0" name="Line 65"/>
          <p:cNvSpPr>
            <a:spLocks noChangeShapeType="1"/>
          </p:cNvSpPr>
          <p:nvPr/>
        </p:nvSpPr>
        <p:spPr bwMode="auto">
          <a:xfrm>
            <a:off x="1192213" y="46037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1" name="Line 66"/>
          <p:cNvSpPr>
            <a:spLocks noChangeShapeType="1"/>
          </p:cNvSpPr>
          <p:nvPr/>
        </p:nvSpPr>
        <p:spPr bwMode="auto">
          <a:xfrm flipH="1">
            <a:off x="8175625" y="46037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2" name="Line 67"/>
          <p:cNvSpPr>
            <a:spLocks noChangeShapeType="1"/>
          </p:cNvSpPr>
          <p:nvPr/>
        </p:nvSpPr>
        <p:spPr bwMode="auto">
          <a:xfrm>
            <a:off x="1192213" y="45212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3" name="Line 68"/>
          <p:cNvSpPr>
            <a:spLocks noChangeShapeType="1"/>
          </p:cNvSpPr>
          <p:nvPr/>
        </p:nvSpPr>
        <p:spPr bwMode="auto">
          <a:xfrm flipH="1">
            <a:off x="8175625" y="45212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4" name="Line 69"/>
          <p:cNvSpPr>
            <a:spLocks noChangeShapeType="1"/>
          </p:cNvSpPr>
          <p:nvPr/>
        </p:nvSpPr>
        <p:spPr bwMode="auto">
          <a:xfrm>
            <a:off x="1192213" y="44402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5" name="Line 70"/>
          <p:cNvSpPr>
            <a:spLocks noChangeShapeType="1"/>
          </p:cNvSpPr>
          <p:nvPr/>
        </p:nvSpPr>
        <p:spPr bwMode="auto">
          <a:xfrm flipH="1">
            <a:off x="8175625" y="44402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6" name="Line 71"/>
          <p:cNvSpPr>
            <a:spLocks noChangeShapeType="1"/>
          </p:cNvSpPr>
          <p:nvPr/>
        </p:nvSpPr>
        <p:spPr bwMode="auto">
          <a:xfrm>
            <a:off x="1192213" y="43751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7" name="Line 72"/>
          <p:cNvSpPr>
            <a:spLocks noChangeShapeType="1"/>
          </p:cNvSpPr>
          <p:nvPr/>
        </p:nvSpPr>
        <p:spPr bwMode="auto">
          <a:xfrm flipH="1">
            <a:off x="8175625" y="43751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8" name="Line 73"/>
          <p:cNvSpPr>
            <a:spLocks noChangeShapeType="1"/>
          </p:cNvSpPr>
          <p:nvPr/>
        </p:nvSpPr>
        <p:spPr bwMode="auto">
          <a:xfrm>
            <a:off x="1192213" y="43259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99" name="Line 74"/>
          <p:cNvSpPr>
            <a:spLocks noChangeShapeType="1"/>
          </p:cNvSpPr>
          <p:nvPr/>
        </p:nvSpPr>
        <p:spPr bwMode="auto">
          <a:xfrm flipH="1">
            <a:off x="8175625" y="43259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0" name="Line 75"/>
          <p:cNvSpPr>
            <a:spLocks noChangeShapeType="1"/>
          </p:cNvSpPr>
          <p:nvPr/>
        </p:nvSpPr>
        <p:spPr bwMode="auto">
          <a:xfrm>
            <a:off x="1192213" y="42767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1" name="Line 76"/>
          <p:cNvSpPr>
            <a:spLocks noChangeShapeType="1"/>
          </p:cNvSpPr>
          <p:nvPr/>
        </p:nvSpPr>
        <p:spPr bwMode="auto">
          <a:xfrm flipH="1">
            <a:off x="8175625" y="42767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2" name="Line 77"/>
          <p:cNvSpPr>
            <a:spLocks noChangeShapeType="1"/>
          </p:cNvSpPr>
          <p:nvPr/>
        </p:nvSpPr>
        <p:spPr bwMode="auto">
          <a:xfrm>
            <a:off x="1192213" y="42449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3" name="Line 78"/>
          <p:cNvSpPr>
            <a:spLocks noChangeShapeType="1"/>
          </p:cNvSpPr>
          <p:nvPr/>
        </p:nvSpPr>
        <p:spPr bwMode="auto">
          <a:xfrm flipH="1">
            <a:off x="8175625" y="42449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4" name="Line 79"/>
          <p:cNvSpPr>
            <a:spLocks noChangeShapeType="1"/>
          </p:cNvSpPr>
          <p:nvPr/>
        </p:nvSpPr>
        <p:spPr bwMode="auto">
          <a:xfrm>
            <a:off x="1192213" y="4244975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5" name="Line 80"/>
          <p:cNvSpPr>
            <a:spLocks noChangeShapeType="1"/>
          </p:cNvSpPr>
          <p:nvPr/>
        </p:nvSpPr>
        <p:spPr bwMode="auto">
          <a:xfrm flipH="1">
            <a:off x="8142288" y="4244975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6" name="Rectangle 81"/>
          <p:cNvSpPr>
            <a:spLocks noChangeArrowheads="1"/>
          </p:cNvSpPr>
          <p:nvPr/>
        </p:nvSpPr>
        <p:spPr bwMode="auto">
          <a:xfrm>
            <a:off x="766763" y="4113213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07" name="Rectangle 82"/>
          <p:cNvSpPr>
            <a:spLocks noChangeArrowheads="1"/>
          </p:cNvSpPr>
          <p:nvPr/>
        </p:nvSpPr>
        <p:spPr bwMode="auto">
          <a:xfrm>
            <a:off x="995363" y="4032250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-4</a:t>
            </a:r>
          </a:p>
        </p:txBody>
      </p:sp>
      <p:sp>
        <p:nvSpPr>
          <p:cNvPr id="103508" name="Line 83"/>
          <p:cNvSpPr>
            <a:spLocks noChangeShapeType="1"/>
          </p:cNvSpPr>
          <p:nvPr/>
        </p:nvSpPr>
        <p:spPr bwMode="auto">
          <a:xfrm>
            <a:off x="1192213" y="395128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09" name="Line 84"/>
          <p:cNvSpPr>
            <a:spLocks noChangeShapeType="1"/>
          </p:cNvSpPr>
          <p:nvPr/>
        </p:nvSpPr>
        <p:spPr bwMode="auto">
          <a:xfrm flipH="1">
            <a:off x="8175625" y="395128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0" name="Line 85"/>
          <p:cNvSpPr>
            <a:spLocks noChangeShapeType="1"/>
          </p:cNvSpPr>
          <p:nvPr/>
        </p:nvSpPr>
        <p:spPr bwMode="auto">
          <a:xfrm>
            <a:off x="1192213" y="37877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1" name="Line 86"/>
          <p:cNvSpPr>
            <a:spLocks noChangeShapeType="1"/>
          </p:cNvSpPr>
          <p:nvPr/>
        </p:nvSpPr>
        <p:spPr bwMode="auto">
          <a:xfrm flipH="1">
            <a:off x="8175625" y="37877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2" name="Line 87"/>
          <p:cNvSpPr>
            <a:spLocks noChangeShapeType="1"/>
          </p:cNvSpPr>
          <p:nvPr/>
        </p:nvSpPr>
        <p:spPr bwMode="auto">
          <a:xfrm>
            <a:off x="1192213" y="36734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3" name="Line 88"/>
          <p:cNvSpPr>
            <a:spLocks noChangeShapeType="1"/>
          </p:cNvSpPr>
          <p:nvPr/>
        </p:nvSpPr>
        <p:spPr bwMode="auto">
          <a:xfrm flipH="1">
            <a:off x="8175625" y="36734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4" name="Line 89"/>
          <p:cNvSpPr>
            <a:spLocks noChangeShapeType="1"/>
          </p:cNvSpPr>
          <p:nvPr/>
        </p:nvSpPr>
        <p:spPr bwMode="auto">
          <a:xfrm>
            <a:off x="1192213" y="35909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5" name="Line 90"/>
          <p:cNvSpPr>
            <a:spLocks noChangeShapeType="1"/>
          </p:cNvSpPr>
          <p:nvPr/>
        </p:nvSpPr>
        <p:spPr bwMode="auto">
          <a:xfrm flipH="1">
            <a:off x="8175625" y="35909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6" name="Line 91"/>
          <p:cNvSpPr>
            <a:spLocks noChangeShapeType="1"/>
          </p:cNvSpPr>
          <p:nvPr/>
        </p:nvSpPr>
        <p:spPr bwMode="auto">
          <a:xfrm>
            <a:off x="1192213" y="35099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7" name="Line 92"/>
          <p:cNvSpPr>
            <a:spLocks noChangeShapeType="1"/>
          </p:cNvSpPr>
          <p:nvPr/>
        </p:nvSpPr>
        <p:spPr bwMode="auto">
          <a:xfrm flipH="1">
            <a:off x="8175625" y="35099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8" name="Line 93"/>
          <p:cNvSpPr>
            <a:spLocks noChangeShapeType="1"/>
          </p:cNvSpPr>
          <p:nvPr/>
        </p:nvSpPr>
        <p:spPr bwMode="auto">
          <a:xfrm>
            <a:off x="1192213" y="34448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19" name="Line 94"/>
          <p:cNvSpPr>
            <a:spLocks noChangeShapeType="1"/>
          </p:cNvSpPr>
          <p:nvPr/>
        </p:nvSpPr>
        <p:spPr bwMode="auto">
          <a:xfrm flipH="1">
            <a:off x="8175625" y="34448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0" name="Line 95"/>
          <p:cNvSpPr>
            <a:spLocks noChangeShapeType="1"/>
          </p:cNvSpPr>
          <p:nvPr/>
        </p:nvSpPr>
        <p:spPr bwMode="auto">
          <a:xfrm>
            <a:off x="1192213" y="33956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1" name="Line 96"/>
          <p:cNvSpPr>
            <a:spLocks noChangeShapeType="1"/>
          </p:cNvSpPr>
          <p:nvPr/>
        </p:nvSpPr>
        <p:spPr bwMode="auto">
          <a:xfrm flipH="1">
            <a:off x="8175625" y="33956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2" name="Line 97"/>
          <p:cNvSpPr>
            <a:spLocks noChangeShapeType="1"/>
          </p:cNvSpPr>
          <p:nvPr/>
        </p:nvSpPr>
        <p:spPr bwMode="auto">
          <a:xfrm>
            <a:off x="1192213" y="33464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3" name="Line 98"/>
          <p:cNvSpPr>
            <a:spLocks noChangeShapeType="1"/>
          </p:cNvSpPr>
          <p:nvPr/>
        </p:nvSpPr>
        <p:spPr bwMode="auto">
          <a:xfrm flipH="1">
            <a:off x="8175625" y="33464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4" name="Line 99"/>
          <p:cNvSpPr>
            <a:spLocks noChangeShapeType="1"/>
          </p:cNvSpPr>
          <p:nvPr/>
        </p:nvSpPr>
        <p:spPr bwMode="auto">
          <a:xfrm>
            <a:off x="1192213" y="33147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5" name="Line 100"/>
          <p:cNvSpPr>
            <a:spLocks noChangeShapeType="1"/>
          </p:cNvSpPr>
          <p:nvPr/>
        </p:nvSpPr>
        <p:spPr bwMode="auto">
          <a:xfrm flipH="1">
            <a:off x="8175625" y="33147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6" name="Line 101"/>
          <p:cNvSpPr>
            <a:spLocks noChangeShapeType="1"/>
          </p:cNvSpPr>
          <p:nvPr/>
        </p:nvSpPr>
        <p:spPr bwMode="auto">
          <a:xfrm>
            <a:off x="1192213" y="3314700"/>
            <a:ext cx="65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7" name="Line 102"/>
          <p:cNvSpPr>
            <a:spLocks noChangeShapeType="1"/>
          </p:cNvSpPr>
          <p:nvPr/>
        </p:nvSpPr>
        <p:spPr bwMode="auto">
          <a:xfrm flipH="1">
            <a:off x="8142288" y="3314700"/>
            <a:ext cx="190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28" name="Rectangle 103"/>
          <p:cNvSpPr>
            <a:spLocks noChangeArrowheads="1"/>
          </p:cNvSpPr>
          <p:nvPr/>
        </p:nvSpPr>
        <p:spPr bwMode="auto">
          <a:xfrm>
            <a:off x="766763" y="3182938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29" name="Rectangle 104"/>
          <p:cNvSpPr>
            <a:spLocks noChangeArrowheads="1"/>
          </p:cNvSpPr>
          <p:nvPr/>
        </p:nvSpPr>
        <p:spPr bwMode="auto">
          <a:xfrm>
            <a:off x="995363" y="3101975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-3</a:t>
            </a:r>
          </a:p>
        </p:txBody>
      </p:sp>
      <p:sp>
        <p:nvSpPr>
          <p:cNvPr id="103530" name="Line 105"/>
          <p:cNvSpPr>
            <a:spLocks noChangeShapeType="1"/>
          </p:cNvSpPr>
          <p:nvPr/>
        </p:nvSpPr>
        <p:spPr bwMode="auto">
          <a:xfrm>
            <a:off x="1192213" y="30194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1" name="Line 106"/>
          <p:cNvSpPr>
            <a:spLocks noChangeShapeType="1"/>
          </p:cNvSpPr>
          <p:nvPr/>
        </p:nvSpPr>
        <p:spPr bwMode="auto">
          <a:xfrm flipH="1">
            <a:off x="8175625" y="301942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2" name="Line 107"/>
          <p:cNvSpPr>
            <a:spLocks noChangeShapeType="1"/>
          </p:cNvSpPr>
          <p:nvPr/>
        </p:nvSpPr>
        <p:spPr bwMode="auto">
          <a:xfrm>
            <a:off x="1192213" y="28575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3" name="Line 108"/>
          <p:cNvSpPr>
            <a:spLocks noChangeShapeType="1"/>
          </p:cNvSpPr>
          <p:nvPr/>
        </p:nvSpPr>
        <p:spPr bwMode="auto">
          <a:xfrm flipH="1">
            <a:off x="8175625" y="28575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4" name="Line 109"/>
          <p:cNvSpPr>
            <a:spLocks noChangeShapeType="1"/>
          </p:cNvSpPr>
          <p:nvPr/>
        </p:nvSpPr>
        <p:spPr bwMode="auto">
          <a:xfrm>
            <a:off x="1192213" y="27432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5" name="Line 110"/>
          <p:cNvSpPr>
            <a:spLocks noChangeShapeType="1"/>
          </p:cNvSpPr>
          <p:nvPr/>
        </p:nvSpPr>
        <p:spPr bwMode="auto">
          <a:xfrm flipH="1">
            <a:off x="8175625" y="27432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6" name="Line 111"/>
          <p:cNvSpPr>
            <a:spLocks noChangeShapeType="1"/>
          </p:cNvSpPr>
          <p:nvPr/>
        </p:nvSpPr>
        <p:spPr bwMode="auto">
          <a:xfrm>
            <a:off x="1192213" y="26606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7" name="Line 112"/>
          <p:cNvSpPr>
            <a:spLocks noChangeShapeType="1"/>
          </p:cNvSpPr>
          <p:nvPr/>
        </p:nvSpPr>
        <p:spPr bwMode="auto">
          <a:xfrm flipH="1">
            <a:off x="8175625" y="26606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8" name="Line 113"/>
          <p:cNvSpPr>
            <a:spLocks noChangeShapeType="1"/>
          </p:cNvSpPr>
          <p:nvPr/>
        </p:nvSpPr>
        <p:spPr bwMode="auto">
          <a:xfrm>
            <a:off x="1192213" y="257968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39" name="Line 114"/>
          <p:cNvSpPr>
            <a:spLocks noChangeShapeType="1"/>
          </p:cNvSpPr>
          <p:nvPr/>
        </p:nvSpPr>
        <p:spPr bwMode="auto">
          <a:xfrm flipH="1">
            <a:off x="8175625" y="257968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0" name="Line 115"/>
          <p:cNvSpPr>
            <a:spLocks noChangeShapeType="1"/>
          </p:cNvSpPr>
          <p:nvPr/>
        </p:nvSpPr>
        <p:spPr bwMode="auto">
          <a:xfrm>
            <a:off x="1192213" y="25146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1" name="Line 116"/>
          <p:cNvSpPr>
            <a:spLocks noChangeShapeType="1"/>
          </p:cNvSpPr>
          <p:nvPr/>
        </p:nvSpPr>
        <p:spPr bwMode="auto">
          <a:xfrm flipH="1">
            <a:off x="8175625" y="25146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2" name="Line 117"/>
          <p:cNvSpPr>
            <a:spLocks noChangeShapeType="1"/>
          </p:cNvSpPr>
          <p:nvPr/>
        </p:nvSpPr>
        <p:spPr bwMode="auto">
          <a:xfrm>
            <a:off x="1192213" y="246538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3" name="Line 118"/>
          <p:cNvSpPr>
            <a:spLocks noChangeShapeType="1"/>
          </p:cNvSpPr>
          <p:nvPr/>
        </p:nvSpPr>
        <p:spPr bwMode="auto">
          <a:xfrm flipH="1">
            <a:off x="8175625" y="246538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4" name="Line 119"/>
          <p:cNvSpPr>
            <a:spLocks noChangeShapeType="1"/>
          </p:cNvSpPr>
          <p:nvPr/>
        </p:nvSpPr>
        <p:spPr bwMode="auto">
          <a:xfrm>
            <a:off x="1192213" y="24161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5" name="Line 120"/>
          <p:cNvSpPr>
            <a:spLocks noChangeShapeType="1"/>
          </p:cNvSpPr>
          <p:nvPr/>
        </p:nvSpPr>
        <p:spPr bwMode="auto">
          <a:xfrm flipH="1">
            <a:off x="8175625" y="24161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6" name="Line 121"/>
          <p:cNvSpPr>
            <a:spLocks noChangeShapeType="1"/>
          </p:cNvSpPr>
          <p:nvPr/>
        </p:nvSpPr>
        <p:spPr bwMode="auto">
          <a:xfrm>
            <a:off x="1192213" y="23828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7" name="Line 122"/>
          <p:cNvSpPr>
            <a:spLocks noChangeShapeType="1"/>
          </p:cNvSpPr>
          <p:nvPr/>
        </p:nvSpPr>
        <p:spPr bwMode="auto">
          <a:xfrm flipH="1">
            <a:off x="8175625" y="23828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8" name="Line 123"/>
          <p:cNvSpPr>
            <a:spLocks noChangeShapeType="1"/>
          </p:cNvSpPr>
          <p:nvPr/>
        </p:nvSpPr>
        <p:spPr bwMode="auto">
          <a:xfrm>
            <a:off x="1192213" y="238283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49" name="Line 124"/>
          <p:cNvSpPr>
            <a:spLocks noChangeShapeType="1"/>
          </p:cNvSpPr>
          <p:nvPr/>
        </p:nvSpPr>
        <p:spPr bwMode="auto">
          <a:xfrm flipH="1">
            <a:off x="8142288" y="2382838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0" name="Rectangle 125"/>
          <p:cNvSpPr>
            <a:spLocks noChangeArrowheads="1"/>
          </p:cNvSpPr>
          <p:nvPr/>
        </p:nvSpPr>
        <p:spPr bwMode="auto">
          <a:xfrm>
            <a:off x="766763" y="2252663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51" name="Rectangle 126"/>
          <p:cNvSpPr>
            <a:spLocks noChangeArrowheads="1"/>
          </p:cNvSpPr>
          <p:nvPr/>
        </p:nvSpPr>
        <p:spPr bwMode="auto">
          <a:xfrm>
            <a:off x="995363" y="2171700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-2</a:t>
            </a:r>
          </a:p>
        </p:txBody>
      </p:sp>
      <p:sp>
        <p:nvSpPr>
          <p:cNvPr id="103552" name="Line 127"/>
          <p:cNvSpPr>
            <a:spLocks noChangeShapeType="1"/>
          </p:cNvSpPr>
          <p:nvPr/>
        </p:nvSpPr>
        <p:spPr bwMode="auto">
          <a:xfrm>
            <a:off x="1192213" y="20891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3" name="Line 128"/>
          <p:cNvSpPr>
            <a:spLocks noChangeShapeType="1"/>
          </p:cNvSpPr>
          <p:nvPr/>
        </p:nvSpPr>
        <p:spPr bwMode="auto">
          <a:xfrm flipH="1">
            <a:off x="8175625" y="208915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4" name="Line 129"/>
          <p:cNvSpPr>
            <a:spLocks noChangeShapeType="1"/>
          </p:cNvSpPr>
          <p:nvPr/>
        </p:nvSpPr>
        <p:spPr bwMode="auto">
          <a:xfrm>
            <a:off x="1192213" y="19256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5" name="Line 130"/>
          <p:cNvSpPr>
            <a:spLocks noChangeShapeType="1"/>
          </p:cNvSpPr>
          <p:nvPr/>
        </p:nvSpPr>
        <p:spPr bwMode="auto">
          <a:xfrm flipH="1">
            <a:off x="8175625" y="19256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6" name="Line 131"/>
          <p:cNvSpPr>
            <a:spLocks noChangeShapeType="1"/>
          </p:cNvSpPr>
          <p:nvPr/>
        </p:nvSpPr>
        <p:spPr bwMode="auto">
          <a:xfrm>
            <a:off x="1192213" y="18113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7" name="Line 132"/>
          <p:cNvSpPr>
            <a:spLocks noChangeShapeType="1"/>
          </p:cNvSpPr>
          <p:nvPr/>
        </p:nvSpPr>
        <p:spPr bwMode="auto">
          <a:xfrm flipH="1">
            <a:off x="8175625" y="18113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8" name="Line 133"/>
          <p:cNvSpPr>
            <a:spLocks noChangeShapeType="1"/>
          </p:cNvSpPr>
          <p:nvPr/>
        </p:nvSpPr>
        <p:spPr bwMode="auto">
          <a:xfrm>
            <a:off x="1192213" y="17303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59" name="Line 134"/>
          <p:cNvSpPr>
            <a:spLocks noChangeShapeType="1"/>
          </p:cNvSpPr>
          <p:nvPr/>
        </p:nvSpPr>
        <p:spPr bwMode="auto">
          <a:xfrm flipH="1">
            <a:off x="8175625" y="17303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0" name="Line 135"/>
          <p:cNvSpPr>
            <a:spLocks noChangeShapeType="1"/>
          </p:cNvSpPr>
          <p:nvPr/>
        </p:nvSpPr>
        <p:spPr bwMode="auto">
          <a:xfrm>
            <a:off x="1192213" y="164941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1" name="Line 136"/>
          <p:cNvSpPr>
            <a:spLocks noChangeShapeType="1"/>
          </p:cNvSpPr>
          <p:nvPr/>
        </p:nvSpPr>
        <p:spPr bwMode="auto">
          <a:xfrm flipH="1">
            <a:off x="8175625" y="164941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2" name="Line 137"/>
          <p:cNvSpPr>
            <a:spLocks noChangeShapeType="1"/>
          </p:cNvSpPr>
          <p:nvPr/>
        </p:nvSpPr>
        <p:spPr bwMode="auto">
          <a:xfrm>
            <a:off x="1192213" y="158273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3" name="Line 138"/>
          <p:cNvSpPr>
            <a:spLocks noChangeShapeType="1"/>
          </p:cNvSpPr>
          <p:nvPr/>
        </p:nvSpPr>
        <p:spPr bwMode="auto">
          <a:xfrm flipH="1">
            <a:off x="8175625" y="1582738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4" name="Line 139"/>
          <p:cNvSpPr>
            <a:spLocks noChangeShapeType="1"/>
          </p:cNvSpPr>
          <p:nvPr/>
        </p:nvSpPr>
        <p:spPr bwMode="auto">
          <a:xfrm>
            <a:off x="1192213" y="153511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5" name="Line 140"/>
          <p:cNvSpPr>
            <a:spLocks noChangeShapeType="1"/>
          </p:cNvSpPr>
          <p:nvPr/>
        </p:nvSpPr>
        <p:spPr bwMode="auto">
          <a:xfrm flipH="1">
            <a:off x="8175625" y="153511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6" name="Line 141"/>
          <p:cNvSpPr>
            <a:spLocks noChangeShapeType="1"/>
          </p:cNvSpPr>
          <p:nvPr/>
        </p:nvSpPr>
        <p:spPr bwMode="auto">
          <a:xfrm>
            <a:off x="1192213" y="14859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7" name="Line 142"/>
          <p:cNvSpPr>
            <a:spLocks noChangeShapeType="1"/>
          </p:cNvSpPr>
          <p:nvPr/>
        </p:nvSpPr>
        <p:spPr bwMode="auto">
          <a:xfrm flipH="1">
            <a:off x="8175625" y="1485900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8" name="Line 143"/>
          <p:cNvSpPr>
            <a:spLocks noChangeShapeType="1"/>
          </p:cNvSpPr>
          <p:nvPr/>
        </p:nvSpPr>
        <p:spPr bwMode="auto">
          <a:xfrm>
            <a:off x="1192213" y="14525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69" name="Line 144"/>
          <p:cNvSpPr>
            <a:spLocks noChangeShapeType="1"/>
          </p:cNvSpPr>
          <p:nvPr/>
        </p:nvSpPr>
        <p:spPr bwMode="auto">
          <a:xfrm flipH="1">
            <a:off x="8175625" y="14525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0" name="Line 145"/>
          <p:cNvSpPr>
            <a:spLocks noChangeShapeType="1"/>
          </p:cNvSpPr>
          <p:nvPr/>
        </p:nvSpPr>
        <p:spPr bwMode="auto">
          <a:xfrm>
            <a:off x="1192213" y="1452563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1" name="Line 146"/>
          <p:cNvSpPr>
            <a:spLocks noChangeShapeType="1"/>
          </p:cNvSpPr>
          <p:nvPr/>
        </p:nvSpPr>
        <p:spPr bwMode="auto">
          <a:xfrm flipH="1">
            <a:off x="8142288" y="1452563"/>
            <a:ext cx="1905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2" name="Rectangle 147"/>
          <p:cNvSpPr>
            <a:spLocks noChangeArrowheads="1"/>
          </p:cNvSpPr>
          <p:nvPr/>
        </p:nvSpPr>
        <p:spPr bwMode="auto">
          <a:xfrm>
            <a:off x="766763" y="1322388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73" name="Rectangle 148"/>
          <p:cNvSpPr>
            <a:spLocks noChangeArrowheads="1"/>
          </p:cNvSpPr>
          <p:nvPr/>
        </p:nvSpPr>
        <p:spPr bwMode="auto">
          <a:xfrm>
            <a:off x="995363" y="1241425"/>
            <a:ext cx="13652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03574" name="Line 149"/>
          <p:cNvSpPr>
            <a:spLocks noChangeShapeType="1"/>
          </p:cNvSpPr>
          <p:nvPr/>
        </p:nvSpPr>
        <p:spPr bwMode="auto">
          <a:xfrm>
            <a:off x="1192213" y="115887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5" name="Line 150"/>
          <p:cNvSpPr>
            <a:spLocks noChangeShapeType="1"/>
          </p:cNvSpPr>
          <p:nvPr/>
        </p:nvSpPr>
        <p:spPr bwMode="auto">
          <a:xfrm flipH="1">
            <a:off x="8175625" y="1158875"/>
            <a:ext cx="1571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6" name="Line 151"/>
          <p:cNvSpPr>
            <a:spLocks noChangeShapeType="1"/>
          </p:cNvSpPr>
          <p:nvPr/>
        </p:nvSpPr>
        <p:spPr bwMode="auto">
          <a:xfrm>
            <a:off x="1192213" y="9953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7" name="Line 152"/>
          <p:cNvSpPr>
            <a:spLocks noChangeShapeType="1"/>
          </p:cNvSpPr>
          <p:nvPr/>
        </p:nvSpPr>
        <p:spPr bwMode="auto">
          <a:xfrm flipH="1">
            <a:off x="8175625" y="9953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8" name="Line 153"/>
          <p:cNvSpPr>
            <a:spLocks noChangeShapeType="1"/>
          </p:cNvSpPr>
          <p:nvPr/>
        </p:nvSpPr>
        <p:spPr bwMode="auto">
          <a:xfrm>
            <a:off x="1192213" y="8810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79" name="Line 154"/>
          <p:cNvSpPr>
            <a:spLocks noChangeShapeType="1"/>
          </p:cNvSpPr>
          <p:nvPr/>
        </p:nvSpPr>
        <p:spPr bwMode="auto">
          <a:xfrm flipH="1">
            <a:off x="8175625" y="881063"/>
            <a:ext cx="157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0" name="Line 155"/>
          <p:cNvSpPr>
            <a:spLocks noChangeShapeType="1"/>
          </p:cNvSpPr>
          <p:nvPr/>
        </p:nvSpPr>
        <p:spPr bwMode="auto">
          <a:xfrm>
            <a:off x="1192213" y="80010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1" name="Line 156"/>
          <p:cNvSpPr>
            <a:spLocks noChangeShapeType="1"/>
          </p:cNvSpPr>
          <p:nvPr/>
        </p:nvSpPr>
        <p:spPr bwMode="auto">
          <a:xfrm>
            <a:off x="1192213" y="7175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2" name="Line 157"/>
          <p:cNvSpPr>
            <a:spLocks noChangeShapeType="1"/>
          </p:cNvSpPr>
          <p:nvPr/>
        </p:nvSpPr>
        <p:spPr bwMode="auto">
          <a:xfrm>
            <a:off x="1192213" y="652463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3" name="Line 158"/>
          <p:cNvSpPr>
            <a:spLocks noChangeShapeType="1"/>
          </p:cNvSpPr>
          <p:nvPr/>
        </p:nvSpPr>
        <p:spPr bwMode="auto">
          <a:xfrm>
            <a:off x="1192213" y="603250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4" name="Line 159"/>
          <p:cNvSpPr>
            <a:spLocks noChangeShapeType="1"/>
          </p:cNvSpPr>
          <p:nvPr/>
        </p:nvSpPr>
        <p:spPr bwMode="auto">
          <a:xfrm>
            <a:off x="1192213" y="555625"/>
            <a:ext cx="31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5" name="Line 160"/>
          <p:cNvSpPr>
            <a:spLocks noChangeShapeType="1"/>
          </p:cNvSpPr>
          <p:nvPr/>
        </p:nvSpPr>
        <p:spPr bwMode="auto">
          <a:xfrm>
            <a:off x="1192213" y="522288"/>
            <a:ext cx="31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6" name="Line 161"/>
          <p:cNvSpPr>
            <a:spLocks noChangeShapeType="1"/>
          </p:cNvSpPr>
          <p:nvPr/>
        </p:nvSpPr>
        <p:spPr bwMode="auto">
          <a:xfrm>
            <a:off x="1192213" y="522288"/>
            <a:ext cx="6508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87" name="Rectangle 162"/>
          <p:cNvSpPr>
            <a:spLocks noChangeArrowheads="1"/>
          </p:cNvSpPr>
          <p:nvPr/>
        </p:nvSpPr>
        <p:spPr bwMode="auto">
          <a:xfrm>
            <a:off x="766763" y="392113"/>
            <a:ext cx="2413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3588" name="Rectangle 163"/>
          <p:cNvSpPr>
            <a:spLocks noChangeArrowheads="1"/>
          </p:cNvSpPr>
          <p:nvPr/>
        </p:nvSpPr>
        <p:spPr bwMode="auto">
          <a:xfrm>
            <a:off x="995363" y="309563"/>
            <a:ext cx="85725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3589" name="Line 164"/>
          <p:cNvSpPr>
            <a:spLocks noChangeShapeType="1"/>
          </p:cNvSpPr>
          <p:nvPr/>
        </p:nvSpPr>
        <p:spPr bwMode="auto">
          <a:xfrm>
            <a:off x="1192213" y="522288"/>
            <a:ext cx="708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90" name="Freeform 165"/>
          <p:cNvSpPr>
            <a:spLocks noChangeArrowheads="1"/>
          </p:cNvSpPr>
          <p:nvPr/>
        </p:nvSpPr>
        <p:spPr bwMode="auto">
          <a:xfrm>
            <a:off x="1192213" y="522288"/>
            <a:ext cx="7086600" cy="5583237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591" name="Line 166"/>
          <p:cNvSpPr>
            <a:spLocks noChangeShapeType="1"/>
          </p:cNvSpPr>
          <p:nvPr/>
        </p:nvSpPr>
        <p:spPr bwMode="auto">
          <a:xfrm flipV="1">
            <a:off x="1192213" y="468313"/>
            <a:ext cx="1587" cy="56911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92" name="Freeform 167"/>
          <p:cNvSpPr>
            <a:spLocks noChangeArrowheads="1"/>
          </p:cNvSpPr>
          <p:nvPr/>
        </p:nvSpPr>
        <p:spPr bwMode="auto">
          <a:xfrm>
            <a:off x="1192213" y="522288"/>
            <a:ext cx="4603750" cy="4897437"/>
          </a:xfrm>
          <a:custGeom>
            <a:avLst/>
            <a:gdLst>
              <a:gd name="T0" fmla="*/ 0 w 2900"/>
              <a:gd name="T1" fmla="*/ 0 h 3085"/>
              <a:gd name="T2" fmla="*/ 2147483647 w 2900"/>
              <a:gd name="T3" fmla="*/ 0 h 3085"/>
              <a:gd name="T4" fmla="*/ 2147483647 w 2900"/>
              <a:gd name="T5" fmla="*/ 0 h 3085"/>
              <a:gd name="T6" fmla="*/ 2147483647 w 2900"/>
              <a:gd name="T7" fmla="*/ 0 h 3085"/>
              <a:gd name="T8" fmla="*/ 2147483647 w 2900"/>
              <a:gd name="T9" fmla="*/ 2147483647 h 3085"/>
              <a:gd name="T10" fmla="*/ 2147483647 w 2900"/>
              <a:gd name="T11" fmla="*/ 2147483647 h 3085"/>
              <a:gd name="T12" fmla="*/ 2147483647 w 2900"/>
              <a:gd name="T13" fmla="*/ 2147483647 h 3085"/>
              <a:gd name="T14" fmla="*/ 2147483647 w 2900"/>
              <a:gd name="T15" fmla="*/ 2147483647 h 3085"/>
              <a:gd name="T16" fmla="*/ 2147483647 w 2900"/>
              <a:gd name="T17" fmla="*/ 2147483647 h 3085"/>
              <a:gd name="T18" fmla="*/ 2147483647 w 2900"/>
              <a:gd name="T19" fmla="*/ 2147483647 h 3085"/>
              <a:gd name="T20" fmla="*/ 2147483647 w 2900"/>
              <a:gd name="T21" fmla="*/ 2147483647 h 3085"/>
              <a:gd name="T22" fmla="*/ 2147483647 w 2900"/>
              <a:gd name="T23" fmla="*/ 2147483647 h 3085"/>
              <a:gd name="T24" fmla="*/ 2147483647 w 2900"/>
              <a:gd name="T25" fmla="*/ 2147483647 h 3085"/>
              <a:gd name="T26" fmla="*/ 2147483647 w 2900"/>
              <a:gd name="T27" fmla="*/ 2147483647 h 3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900"/>
              <a:gd name="T43" fmla="*/ 0 h 3085"/>
              <a:gd name="T44" fmla="*/ 2900 w 2900"/>
              <a:gd name="T45" fmla="*/ 3085 h 308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900" h="3085">
                <a:moveTo>
                  <a:pt x="0" y="0"/>
                </a:moveTo>
                <a:lnTo>
                  <a:pt x="216" y="0"/>
                </a:lnTo>
                <a:lnTo>
                  <a:pt x="442" y="0"/>
                </a:lnTo>
                <a:lnTo>
                  <a:pt x="668" y="0"/>
                </a:lnTo>
                <a:lnTo>
                  <a:pt x="884" y="21"/>
                </a:lnTo>
                <a:lnTo>
                  <a:pt x="1111" y="82"/>
                </a:lnTo>
                <a:lnTo>
                  <a:pt x="1337" y="185"/>
                </a:lnTo>
                <a:lnTo>
                  <a:pt x="1553" y="370"/>
                </a:lnTo>
                <a:lnTo>
                  <a:pt x="1779" y="566"/>
                </a:lnTo>
                <a:lnTo>
                  <a:pt x="2006" y="915"/>
                </a:lnTo>
                <a:lnTo>
                  <a:pt x="2232" y="1357"/>
                </a:lnTo>
                <a:lnTo>
                  <a:pt x="2448" y="1831"/>
                </a:lnTo>
                <a:lnTo>
                  <a:pt x="2674" y="2468"/>
                </a:lnTo>
                <a:lnTo>
                  <a:pt x="2900" y="3085"/>
                </a:lnTo>
              </a:path>
            </a:pathLst>
          </a:custGeom>
          <a:noFill/>
          <a:ln w="936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593" name="Freeform 168"/>
          <p:cNvSpPr>
            <a:spLocks noChangeArrowheads="1"/>
          </p:cNvSpPr>
          <p:nvPr/>
        </p:nvSpPr>
        <p:spPr bwMode="auto">
          <a:xfrm>
            <a:off x="4016375" y="717550"/>
            <a:ext cx="3903663" cy="5338763"/>
          </a:xfrm>
          <a:custGeom>
            <a:avLst/>
            <a:gdLst>
              <a:gd name="T0" fmla="*/ 0 w 2459"/>
              <a:gd name="T1" fmla="*/ 0 h 3363"/>
              <a:gd name="T2" fmla="*/ 2147483647 w 2459"/>
              <a:gd name="T3" fmla="*/ 2147483647 h 3363"/>
              <a:gd name="T4" fmla="*/ 2147483647 w 2459"/>
              <a:gd name="T5" fmla="*/ 2147483647 h 3363"/>
              <a:gd name="T6" fmla="*/ 2147483647 w 2459"/>
              <a:gd name="T7" fmla="*/ 2147483647 h 3363"/>
              <a:gd name="T8" fmla="*/ 2147483647 w 2459"/>
              <a:gd name="T9" fmla="*/ 2147483647 h 3363"/>
              <a:gd name="T10" fmla="*/ 2147483647 w 2459"/>
              <a:gd name="T11" fmla="*/ 2147483647 h 3363"/>
              <a:gd name="T12" fmla="*/ 2147483647 w 2459"/>
              <a:gd name="T13" fmla="*/ 2147483647 h 3363"/>
              <a:gd name="T14" fmla="*/ 2147483647 w 2459"/>
              <a:gd name="T15" fmla="*/ 2147483647 h 3363"/>
              <a:gd name="T16" fmla="*/ 2147483647 w 2459"/>
              <a:gd name="T17" fmla="*/ 2147483647 h 3363"/>
              <a:gd name="T18" fmla="*/ 2147483647 w 2459"/>
              <a:gd name="T19" fmla="*/ 2147483647 h 3363"/>
              <a:gd name="T20" fmla="*/ 2147483647 w 2459"/>
              <a:gd name="T21" fmla="*/ 2147483647 h 3363"/>
              <a:gd name="T22" fmla="*/ 2147483647 w 2459"/>
              <a:gd name="T23" fmla="*/ 2147483647 h 33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59"/>
              <a:gd name="T37" fmla="*/ 0 h 3363"/>
              <a:gd name="T38" fmla="*/ 2459 w 2459"/>
              <a:gd name="T39" fmla="*/ 3363 h 33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59" h="3363">
                <a:moveTo>
                  <a:pt x="0" y="0"/>
                </a:moveTo>
                <a:lnTo>
                  <a:pt x="227" y="144"/>
                </a:lnTo>
                <a:lnTo>
                  <a:pt x="453" y="319"/>
                </a:lnTo>
                <a:lnTo>
                  <a:pt x="669" y="597"/>
                </a:lnTo>
                <a:lnTo>
                  <a:pt x="895" y="926"/>
                </a:lnTo>
                <a:lnTo>
                  <a:pt x="1121" y="1368"/>
                </a:lnTo>
                <a:lnTo>
                  <a:pt x="1337" y="1841"/>
                </a:lnTo>
                <a:lnTo>
                  <a:pt x="1564" y="2232"/>
                </a:lnTo>
                <a:lnTo>
                  <a:pt x="1790" y="2561"/>
                </a:lnTo>
                <a:lnTo>
                  <a:pt x="2006" y="2870"/>
                </a:lnTo>
                <a:lnTo>
                  <a:pt x="2232" y="3137"/>
                </a:lnTo>
                <a:lnTo>
                  <a:pt x="2459" y="3363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594" name="Rectangle 169"/>
          <p:cNvSpPr>
            <a:spLocks noChangeArrowheads="1"/>
          </p:cNvSpPr>
          <p:nvPr/>
        </p:nvSpPr>
        <p:spPr bwMode="auto">
          <a:xfrm>
            <a:off x="4146550" y="6432550"/>
            <a:ext cx="11557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Eb/No in dB</a:t>
            </a:r>
          </a:p>
        </p:txBody>
      </p:sp>
      <p:sp>
        <p:nvSpPr>
          <p:cNvPr id="103595" name="Rectangle 170"/>
          <p:cNvSpPr>
            <a:spLocks noChangeArrowheads="1"/>
          </p:cNvSpPr>
          <p:nvPr/>
        </p:nvSpPr>
        <p:spPr bwMode="auto">
          <a:xfrm>
            <a:off x="392113" y="3103563"/>
            <a:ext cx="260350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rtl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FER</a:t>
            </a:r>
          </a:p>
        </p:txBody>
      </p:sp>
      <p:sp>
        <p:nvSpPr>
          <p:cNvPr id="103596" name="Freeform 171"/>
          <p:cNvSpPr>
            <a:spLocks noChangeArrowheads="1"/>
          </p:cNvSpPr>
          <p:nvPr/>
        </p:nvSpPr>
        <p:spPr bwMode="auto">
          <a:xfrm>
            <a:off x="4016375" y="717550"/>
            <a:ext cx="3903663" cy="5338763"/>
          </a:xfrm>
          <a:custGeom>
            <a:avLst/>
            <a:gdLst>
              <a:gd name="T0" fmla="*/ 0 w 2459"/>
              <a:gd name="T1" fmla="*/ 0 h 3363"/>
              <a:gd name="T2" fmla="*/ 2147483647 w 2459"/>
              <a:gd name="T3" fmla="*/ 2147483647 h 3363"/>
              <a:gd name="T4" fmla="*/ 2147483647 w 2459"/>
              <a:gd name="T5" fmla="*/ 2147483647 h 3363"/>
              <a:gd name="T6" fmla="*/ 2147483647 w 2459"/>
              <a:gd name="T7" fmla="*/ 2147483647 h 3363"/>
              <a:gd name="T8" fmla="*/ 2147483647 w 2459"/>
              <a:gd name="T9" fmla="*/ 2147483647 h 3363"/>
              <a:gd name="T10" fmla="*/ 2147483647 w 2459"/>
              <a:gd name="T11" fmla="*/ 2147483647 h 3363"/>
              <a:gd name="T12" fmla="*/ 2147483647 w 2459"/>
              <a:gd name="T13" fmla="*/ 2147483647 h 3363"/>
              <a:gd name="T14" fmla="*/ 2147483647 w 2459"/>
              <a:gd name="T15" fmla="*/ 2147483647 h 3363"/>
              <a:gd name="T16" fmla="*/ 2147483647 w 2459"/>
              <a:gd name="T17" fmla="*/ 2147483647 h 3363"/>
              <a:gd name="T18" fmla="*/ 2147483647 w 2459"/>
              <a:gd name="T19" fmla="*/ 2147483647 h 3363"/>
              <a:gd name="T20" fmla="*/ 2147483647 w 2459"/>
              <a:gd name="T21" fmla="*/ 2147483647 h 3363"/>
              <a:gd name="T22" fmla="*/ 2147483647 w 2459"/>
              <a:gd name="T23" fmla="*/ 2147483647 h 33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59"/>
              <a:gd name="T37" fmla="*/ 0 h 3363"/>
              <a:gd name="T38" fmla="*/ 2459 w 2459"/>
              <a:gd name="T39" fmla="*/ 3363 h 33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59" h="3363">
                <a:moveTo>
                  <a:pt x="0" y="0"/>
                </a:moveTo>
                <a:lnTo>
                  <a:pt x="227" y="144"/>
                </a:lnTo>
                <a:lnTo>
                  <a:pt x="453" y="319"/>
                </a:lnTo>
                <a:lnTo>
                  <a:pt x="669" y="597"/>
                </a:lnTo>
                <a:lnTo>
                  <a:pt x="895" y="926"/>
                </a:lnTo>
                <a:lnTo>
                  <a:pt x="1121" y="1368"/>
                </a:lnTo>
                <a:lnTo>
                  <a:pt x="1337" y="1841"/>
                </a:lnTo>
                <a:lnTo>
                  <a:pt x="1564" y="2232"/>
                </a:lnTo>
                <a:lnTo>
                  <a:pt x="1790" y="2561"/>
                </a:lnTo>
                <a:lnTo>
                  <a:pt x="2006" y="2870"/>
                </a:lnTo>
                <a:lnTo>
                  <a:pt x="2232" y="3137"/>
                </a:lnTo>
                <a:lnTo>
                  <a:pt x="2459" y="3363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597" name="Text Box 172"/>
          <p:cNvSpPr txBox="1">
            <a:spLocks noChangeArrowheads="1"/>
          </p:cNvSpPr>
          <p:nvPr/>
        </p:nvSpPr>
        <p:spPr bwMode="auto">
          <a:xfrm>
            <a:off x="3581400" y="3486150"/>
            <a:ext cx="1666875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information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outage probability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for (1092,360)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code with BPSK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in AWGN</a:t>
            </a:r>
          </a:p>
        </p:txBody>
      </p:sp>
      <p:sp>
        <p:nvSpPr>
          <p:cNvPr id="103598" name="Text Box 173"/>
          <p:cNvSpPr txBox="1">
            <a:spLocks noChangeArrowheads="1"/>
          </p:cNvSpPr>
          <p:nvPr/>
        </p:nvSpPr>
        <p:spPr bwMode="auto">
          <a:xfrm>
            <a:off x="6142038" y="2554288"/>
            <a:ext cx="2020887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FER of the (1092,360)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UMTS turbo code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with BPSK</a:t>
            </a:r>
          </a:p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</a:rPr>
              <a:t>in AWGN</a:t>
            </a:r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EE7A-3647-4C5D-AB31-DC78CFC8C670}" type="slidenum">
              <a:rPr lang="en-US" smtClean="0"/>
              <a:pPr>
                <a:defRPr/>
              </a:pPr>
              <a:t>94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Bloutage Simulation Type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800600"/>
          </a:xfrm>
        </p:spPr>
        <p:txBody>
          <a:bodyPr/>
          <a:lstStyle/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Set up like an uncoded simulation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framesize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 the modulation</a:t>
            </a:r>
          </a:p>
          <a:p>
            <a:pPr marL="1089025" lvl="2" indent="-174625" eaLnBrk="1" hangingPunct="1">
              <a:buFont typeface="Arial" pitchFamily="34" charset="0"/>
              <a:buChar char="•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z="1800" smtClean="0"/>
              <a:t>Set mod_order = 0 for unconstrained Gaussian input</a:t>
            </a:r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specify the channel (AWGN, Rayleigh, etc.)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Also requires the rate</a:t>
            </a:r>
          </a:p>
          <a:p>
            <a:pPr marL="288925" indent="-288925" eaLnBrk="1" hangingPunct="1"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r>
              <a:rPr lang="en-US" smtClean="0"/>
              <a:t>Saves FER, not BER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288925" algn="l"/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F2967-8996-4126-AC7D-31857828D733}" type="slidenum">
              <a:rPr lang="en-US"/>
              <a:pPr>
                <a:defRPr/>
              </a:pPr>
              <a:t>95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Outline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58875"/>
            <a:ext cx="8067675" cy="4941888"/>
          </a:xfrm>
        </p:spPr>
        <p:txBody>
          <a:bodyPr/>
          <a:lstStyle/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20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6. Outage analysis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over block fading channels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Determine the outage probability of finite-length codes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7.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Describe CML implementation of digital network coding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b="1" smtClean="0"/>
              <a:t>    - Simulate error rate of digital network coding for non-channel-coded 4-FSK in Rayleigh fading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8. The internals of CML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sz="1800" smtClean="0"/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9. Throughput calculation</a:t>
            </a:r>
          </a:p>
          <a:p>
            <a:pPr marL="331788" indent="-327025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sz="1800" smtClean="0"/>
              <a:t>    - Convert BLER to throughput for hybrid-ARQ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BE4A7-8E34-4B18-AB4A-1CA693E5A2B0}" type="slidenum">
              <a:rPr lang="en-US"/>
              <a:pPr>
                <a:defRPr/>
              </a:pPr>
              <a:t>96</a:t>
            </a:fld>
            <a:r>
              <a:rPr lang="en-US"/>
              <a:t>/119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Digital Network Coding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4311650" cy="5437188"/>
          </a:xfrm>
        </p:spPr>
        <p:txBody>
          <a:bodyPr/>
          <a:lstStyle/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Digital network coding (DNC) is a relaying scheme which improves the capacity of multiple-access relay channels.</a:t>
            </a:r>
            <a:br>
              <a:rPr lang="en-US" smtClean="0"/>
            </a:b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Two or more nodes transmit in the same time and band to a relay, deliberately interfering.</a:t>
            </a:r>
            <a:br>
              <a:rPr lang="en-US" smtClean="0"/>
            </a:br>
            <a:endParaRPr lang="en-US" smtClean="0"/>
          </a:p>
          <a:p>
            <a:pPr marL="688975" lvl="1" indent="-231775" eaLnBrk="1" hangingPunct="1">
              <a:buFont typeface="Arial" pitchFamily="34" charset="0"/>
              <a:buChar char="–"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r>
              <a:rPr lang="en-US" smtClean="0"/>
              <a:t>Relay receives interferes signal, encodes and broadcasts such that nodes may decode desired information.</a:t>
            </a:r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  <a:p>
            <a:pPr marL="688975" lvl="1" indent="-231775" eaLnBrk="1" hangingPunct="1">
              <a:buClrTx/>
              <a:buFontTx/>
              <a:buNone/>
              <a:tabLst>
                <a:tab pos="688975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</a:pPr>
            <a:endParaRPr lang="en-US" smtClean="0"/>
          </a:p>
        </p:txBody>
      </p:sp>
      <p:pic>
        <p:nvPicPr>
          <p:cNvPr id="1065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5050" y="1447800"/>
            <a:ext cx="3803650" cy="396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5121275" y="5500688"/>
            <a:ext cx="43084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Digital Network Coding Example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        Two-way Relay Channel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A247F-3310-4559-88C6-C843829E8DB1}" type="slidenum">
              <a:rPr lang="en-US" smtClean="0"/>
              <a:pPr>
                <a:defRPr/>
              </a:pPr>
              <a:t>97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Digital Network Coding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86725" cy="4732338"/>
          </a:xfrm>
        </p:spPr>
        <p:txBody>
          <a:bodyPr/>
          <a:lstStyle/>
          <a:p>
            <a:pPr indent="-30797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Technical Requirements</a:t>
            </a:r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Network encoding scheme at relay.</a:t>
            </a:r>
            <a:br>
              <a:rPr lang="en-US" smtClean="0"/>
            </a:br>
            <a:endParaRPr lang="en-US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Demodulation scheme at relay which performs network encoding.</a:t>
            </a:r>
            <a:br>
              <a:rPr lang="en-US" smtClean="0"/>
            </a:br>
            <a:endParaRPr lang="en-US" smtClean="0"/>
          </a:p>
          <a:p>
            <a:pPr marL="1431925" lvl="1" indent="-517525" eaLnBrk="1" hangingPunct="1">
              <a:buFont typeface="Arial" pitchFamily="34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Demodulator producing soft-output channel observations suitable for capacity-approaching iterative decoding.</a:t>
            </a:r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1431925" lvl="1" indent="-5175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D0303-07DB-4947-AFB4-BAADD797EF47}" type="slidenum">
              <a:rPr lang="en-US" smtClean="0"/>
              <a:pPr>
                <a:defRPr/>
              </a:pPr>
              <a:t>98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58113" cy="9001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**</a:t>
            </a:r>
            <a:r>
              <a:rPr lang="en-US" dirty="0" smtClean="0"/>
              <a:t>Digital Network Coding</a:t>
            </a: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013" y="1381125"/>
            <a:ext cx="6858000" cy="425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2952750" y="5773738"/>
            <a:ext cx="37385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Tx Phase 1 - Block Diagram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969C1-0B7B-49BE-8B37-94A0279988B4}" type="slidenum">
              <a:rPr lang="en-US" smtClean="0"/>
              <a:pPr>
                <a:defRPr/>
              </a:pPr>
              <a:t>99</a:t>
            </a:fld>
            <a:r>
              <a:rPr lang="en-US" smtClean="0"/>
              <a:t>/84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10127</TotalTime>
  <Words>6502</Words>
  <PresentationFormat>On-screen Show (4:3)</PresentationFormat>
  <Paragraphs>1855</Paragraphs>
  <Slides>119</Slides>
  <Notes>119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119</vt:i4>
      </vt:variant>
    </vt:vector>
  </HeadingPairs>
  <TitlesOfParts>
    <vt:vector size="129" baseType="lpstr">
      <vt:lpstr>Times New Roman</vt:lpstr>
      <vt:lpstr>Droid Sans</vt:lpstr>
      <vt:lpstr>Arial</vt:lpstr>
      <vt:lpstr>DejaVu Sans</vt:lpstr>
      <vt:lpstr>Wingdings</vt:lpstr>
      <vt:lpstr>Symbol</vt:lpstr>
      <vt:lpstr>Office Theme</vt:lpstr>
      <vt:lpstr>1_Office Theme</vt:lpstr>
      <vt:lpstr>Microsoft Equation 3.0</vt:lpstr>
      <vt:lpstr>Microsoft Office Excel 97-2003 Worksheet</vt:lpstr>
      <vt:lpstr> A Guided Tour of CML, the Coded Modulation Library</vt:lpstr>
      <vt:lpstr>*Outline</vt:lpstr>
      <vt:lpstr>**Outline</vt:lpstr>
      <vt:lpstr>What is CML?</vt:lpstr>
      <vt:lpstr>Features</vt:lpstr>
      <vt:lpstr>Features</vt:lpstr>
      <vt:lpstr>Supported Standards</vt:lpstr>
      <vt:lpstr>Simulation Data is Valuable</vt:lpstr>
      <vt:lpstr>Compiled Mode</vt:lpstr>
      <vt:lpstr>WebCML</vt:lpstr>
      <vt:lpstr>Getting Started with CML</vt:lpstr>
      <vt:lpstr>Starting and Interacting with CML</vt:lpstr>
      <vt:lpstr>Scenario Files  and the SimParam Structure</vt:lpstr>
      <vt:lpstr>Common Parameters</vt:lpstr>
      <vt:lpstr>Dissecting the SimParam Structure: The simulation type</vt:lpstr>
      <vt:lpstr>Dissecting the SimParam Structure: The simulation type</vt:lpstr>
      <vt:lpstr>Lesser Used Simulation Types</vt:lpstr>
      <vt:lpstr>Parameters Common to All Simulations</vt:lpstr>
      <vt:lpstr>Specifying the Simulation</vt:lpstr>
      <vt:lpstr>Specifying the Simulation (cont’d)</vt:lpstr>
      <vt:lpstr>Outline</vt:lpstr>
      <vt:lpstr>Specifying Modulation</vt:lpstr>
      <vt:lpstr>Specifying Modulation</vt:lpstr>
      <vt:lpstr>M-ary Complex Modulation</vt:lpstr>
      <vt:lpstr>Log-likelihood of Received Symbols</vt:lpstr>
      <vt:lpstr>Example: QAM over AWGN.</vt:lpstr>
      <vt:lpstr>Converting symbol liklihoods  to bit LLR</vt:lpstr>
      <vt:lpstr>Log-domain Implementation</vt:lpstr>
      <vt:lpstr>The max* function</vt:lpstr>
      <vt:lpstr>FSK-Specific Parameters</vt:lpstr>
      <vt:lpstr>Specifying the Channel</vt:lpstr>
      <vt:lpstr>Exercises</vt:lpstr>
      <vt:lpstr>Outline</vt:lpstr>
      <vt:lpstr>Coded Systems: Code Configuration</vt:lpstr>
      <vt:lpstr>Convolutional Codes</vt:lpstr>
      <vt:lpstr>Convolutional Codes:  Decoding Algorithms</vt:lpstr>
      <vt:lpstr>Punctured Convolutional Codes</vt:lpstr>
      <vt:lpstr>Turbo Codes</vt:lpstr>
      <vt:lpstr>Turbo Codes (cont’d)</vt:lpstr>
      <vt:lpstr>UMTS Rate Matching</vt:lpstr>
      <vt:lpstr>HSDPA Specific Parameters</vt:lpstr>
      <vt:lpstr>LDPC</vt:lpstr>
      <vt:lpstr>**LDPC</vt:lpstr>
      <vt:lpstr>**LDPC</vt:lpstr>
      <vt:lpstr>**LDPC</vt:lpstr>
      <vt:lpstr>**LDPC</vt:lpstr>
      <vt:lpstr>**LDPC</vt:lpstr>
      <vt:lpstr>**LDPC</vt:lpstr>
      <vt:lpstr>**LDPC</vt:lpstr>
      <vt:lpstr>Block Fading</vt:lpstr>
      <vt:lpstr>Exercises</vt:lpstr>
      <vt:lpstr>Outline</vt:lpstr>
      <vt:lpstr>Noisy Channel Coding Theorem (Shannon 1948)</vt:lpstr>
      <vt:lpstr>Capacity of the AWGN Channel  with Unconstrained Input</vt:lpstr>
      <vt:lpstr>Capacity of the AWGN Channel  with a Modulation-Constrained Input</vt:lpstr>
      <vt:lpstr>Entropy and Conditional Entropy </vt:lpstr>
      <vt:lpstr>Calculating Modulation-Constrained Capacity</vt:lpstr>
      <vt:lpstr>Step 1: Obtain p(x|y) from f(y|x)</vt:lpstr>
      <vt:lpstr>Step 2: Calculate h(x|y)</vt:lpstr>
      <vt:lpstr>Step 3: Calculating H(X|Y)</vt:lpstr>
      <vt:lpstr>Example: BPSK</vt:lpstr>
      <vt:lpstr>BPSK Capacity as a Function of  Number of Simulation Trials</vt:lpstr>
      <vt:lpstr>Unconstrained vs.  BPSK Constrained Capacity</vt:lpstr>
      <vt:lpstr>Power Efficiency of Standard Binary Channel Codes</vt:lpstr>
      <vt:lpstr>Slide 65</vt:lpstr>
      <vt:lpstr>Capacity of Noncoherent Orthogonal FSK in AWGN</vt:lpstr>
      <vt:lpstr>Capacity of Nonorthogonal CPFSK</vt:lpstr>
      <vt:lpstr>BICM (Caire 1998)</vt:lpstr>
      <vt:lpstr>BICM Receiver</vt:lpstr>
      <vt:lpstr>BICM Capacity</vt:lpstr>
      <vt:lpstr>CM vs. BICM Capacity for 16QAM</vt:lpstr>
      <vt:lpstr>BICM-ID (Li &amp; Ritcey 1997)</vt:lpstr>
      <vt:lpstr>Capacity Simulations in CML</vt:lpstr>
      <vt:lpstr>Exercises</vt:lpstr>
      <vt:lpstr>Outline</vt:lpstr>
      <vt:lpstr>**EXIT Analysis</vt:lpstr>
      <vt:lpstr>**EXIT Analysis</vt:lpstr>
      <vt:lpstr>**EXIT Analysis</vt:lpstr>
      <vt:lpstr>**EXIT Analysis</vt:lpstr>
      <vt:lpstr>**EXIT Analysis</vt:lpstr>
      <vt:lpstr>**EXIT Analysis - LDPC</vt:lpstr>
      <vt:lpstr>**EXIT Simulation Example</vt:lpstr>
      <vt:lpstr>**EXIT Simulation Example</vt:lpstr>
      <vt:lpstr>**EXIT Simulation Example</vt:lpstr>
      <vt:lpstr>**EXIT Simulation Example</vt:lpstr>
      <vt:lpstr>**EXIT Simulation Example</vt:lpstr>
      <vt:lpstr>Outline</vt:lpstr>
      <vt:lpstr>Ergodicity vs. Block Fading</vt:lpstr>
      <vt:lpstr>Accumulating Mutual Information</vt:lpstr>
      <vt:lpstr>Information Outage</vt:lpstr>
      <vt:lpstr>Slide 91</vt:lpstr>
      <vt:lpstr>Outage Simulation Type</vt:lpstr>
      <vt:lpstr>Finite Length Codeword Effects</vt:lpstr>
      <vt:lpstr>Slide 94</vt:lpstr>
      <vt:lpstr>Bloutage Simulation Type</vt:lpstr>
      <vt:lpstr>Outline</vt:lpstr>
      <vt:lpstr>**Digital Network Coding</vt:lpstr>
      <vt:lpstr>**Digital Network Coding</vt:lpstr>
      <vt:lpstr>**Digital Network Coding</vt:lpstr>
      <vt:lpstr>**Digital Network Coding</vt:lpstr>
      <vt:lpstr>**Digital Network Coding</vt:lpstr>
      <vt:lpstr>**Digital Network Coding</vt:lpstr>
      <vt:lpstr>**DNC Simulation Example</vt:lpstr>
      <vt:lpstr>**DNC Simulation Example</vt:lpstr>
      <vt:lpstr>**DNC Simulation Example</vt:lpstr>
      <vt:lpstr>Outline</vt:lpstr>
      <vt:lpstr>Main Program Flow</vt:lpstr>
      <vt:lpstr>SingleSimulate</vt:lpstr>
      <vt:lpstr>SimulateMod</vt:lpstr>
      <vt:lpstr>SimulateTwrc</vt:lpstr>
      <vt:lpstr>SimulateCapacity</vt:lpstr>
      <vt:lpstr>SimulateCapacityTwrc</vt:lpstr>
      <vt:lpstr>SimulateOutage</vt:lpstr>
      <vt:lpstr>Outline</vt:lpstr>
      <vt:lpstr>Hybrid-ARQ (Caire and Tunnineti 2001)</vt:lpstr>
      <vt:lpstr>Outline</vt:lpstr>
      <vt:lpstr>Latency and Throughput of Hybrid-ARQ</vt:lpstr>
      <vt:lpstr>Slide 118</vt:lpstr>
      <vt:lpstr>Conclusions: Design Flow with CML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Terry</cp:lastModifiedBy>
  <cp:revision>261</cp:revision>
  <cp:lastPrinted>1601-01-01T00:00:00Z</cp:lastPrinted>
  <dcterms:created xsi:type="dcterms:W3CDTF">2009-04-22T19:24:48Z</dcterms:created>
  <dcterms:modified xsi:type="dcterms:W3CDTF">2013-03-28T06:27:20Z</dcterms:modified>
</cp:coreProperties>
</file>