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3004800" cy="97536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5ECFF"/>
    <a:srgbClr val="FFF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0625" autoAdjust="0"/>
  </p:normalViewPr>
  <p:slideViewPr>
    <p:cSldViewPr snapToGrid="0">
      <p:cViewPr varScale="1">
        <p:scale>
          <a:sx n="71" d="100"/>
          <a:sy n="71" d="100"/>
        </p:scale>
        <p:origin x="1800" y="72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70080" y="561924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192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7008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80816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4624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4624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80816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7008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120" cy="1530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7008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192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70080" y="561924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5200" y="315000"/>
            <a:ext cx="12413880" cy="9122400"/>
          </a:xfrm>
          <a:prstGeom prst="rect">
            <a:avLst/>
          </a:prstGeom>
          <a:noFill/>
          <a:ln w="12600">
            <a:solidFill>
              <a:srgbClr val="2D5C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209840" y="406440"/>
            <a:ext cx="8396280" cy="155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005493"/>
                </a:solidFill>
                <a:latin typeface="Avenir Next"/>
                <a:ea typeface="Avenir Next"/>
              </a:rPr>
              <a:t>Cronograma – MBA em Ciência de Dados</a:t>
            </a:r>
            <a:endParaRPr lang="pt-BR" sz="2800" spc="-1" dirty="0"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lang="pt-BR" sz="1700" spc="-1" dirty="0">
                <a:solidFill>
                  <a:srgbClr val="005493"/>
                </a:solidFill>
                <a:latin typeface="Avenir Next"/>
                <a:ea typeface="Avenir Next"/>
              </a:rPr>
              <a:t>CODIGO: 1970 | TURMA: 01| GRUPO: 16</a:t>
            </a:r>
          </a:p>
          <a:p>
            <a:pPr>
              <a:lnSpc>
                <a:spcPct val="100000"/>
              </a:lnSpc>
            </a:pPr>
            <a:r>
              <a:rPr lang="pt-BR" sz="1700" spc="-1" dirty="0">
                <a:solidFill>
                  <a:srgbClr val="005493"/>
                </a:solidFill>
                <a:latin typeface="Avenir Next"/>
                <a:ea typeface="Avenir Next"/>
              </a:rPr>
              <a:t>Coordenação: Marcus Miranda |E-mail: marcus.miranda@unifor.br</a:t>
            </a:r>
            <a:endParaRPr lang="pt-BR" sz="1700" b="0" strike="noStrike" spc="-1" dirty="0">
              <a:latin typeface="Arial"/>
            </a:endParaRPr>
          </a:p>
        </p:txBody>
      </p:sp>
      <p:graphicFrame>
        <p:nvGraphicFramePr>
          <p:cNvPr id="40" name="Table 3"/>
          <p:cNvGraphicFramePr/>
          <p:nvPr>
            <p:extLst>
              <p:ext uri="{D42A27DB-BD31-4B8C-83A1-F6EECF244321}">
                <p14:modId xmlns:p14="http://schemas.microsoft.com/office/powerpoint/2010/main" val="4208972758"/>
              </p:ext>
            </p:extLst>
          </p:nvPr>
        </p:nvGraphicFramePr>
        <p:xfrm>
          <a:off x="436400" y="1782475"/>
          <a:ext cx="12132000" cy="2785872"/>
        </p:xfrm>
        <a:graphic>
          <a:graphicData uri="http://schemas.openxmlformats.org/drawingml/2006/table">
            <a:tbl>
              <a:tblPr/>
              <a:tblGrid>
                <a:gridCol w="10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975557689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893168183"/>
                    </a:ext>
                  </a:extLst>
                </a:gridCol>
                <a:gridCol w="1011000">
                  <a:extLst>
                    <a:ext uri="{9D8B030D-6E8A-4147-A177-3AD203B41FA5}">
                      <a16:colId xmlns:a16="http://schemas.microsoft.com/office/drawing/2014/main" val="2605635952"/>
                    </a:ext>
                  </a:extLst>
                </a:gridCol>
              </a:tblGrid>
              <a:tr h="464319">
                <a:tc gridSpan="1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800" b="1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Arial"/>
                        </a:rPr>
                        <a:t>2019</a:t>
                      </a:r>
                      <a:r>
                        <a:rPr lang="pt-BR" sz="2800" b="1" strike="noStrike" spc="-1" baseline="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Arial"/>
                        </a:rPr>
                        <a:t> / </a:t>
                      </a:r>
                      <a:r>
                        <a:rPr lang="pt-BR" sz="2800" b="1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Arial"/>
                        </a:rPr>
                        <a:t>2020</a:t>
                      </a:r>
                      <a:endParaRPr lang="pt-BR" sz="28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28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28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28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61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19, 20 e 21 de setembro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04,</a:t>
                      </a:r>
                      <a:r>
                        <a:rPr lang="pt-BR" sz="1200" b="0" strike="noStrike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05, 08, 09 e 10 de outubro de 2019</a:t>
                      </a:r>
                      <a:endParaRPr lang="pt-BR" sz="1200" b="0" strike="noStrike" spc="-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17,</a:t>
                      </a: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18 e 19 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de outubro de 2019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9 e 23 de novembro de 2019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05, 06 e 07 de dezembro de 2019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11,18 de </a:t>
                      </a:r>
                    </a:p>
                    <a:p>
                      <a:pPr algn="ctr"/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Janeiro de 2020</a:t>
                      </a:r>
                    </a:p>
                  </a:txBody>
                  <a:tcPr marL="45720" marR="4572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 Fevereiro de 2020,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05 e 06 de Março de 2020</a:t>
                      </a:r>
                    </a:p>
                  </a:txBody>
                  <a:tcPr marL="50760" marR="50760" anchor="ctr">
                    <a:lnL w="12240">
                      <a:solidFill>
                        <a:srgbClr val="3797C6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7 de Março 2020,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17, 18 de Abril de 2020 </a:t>
                      </a: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23, 24,28, 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30 de Abril de 2020</a:t>
                      </a: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08, 12,16, 21 e  26 de Maio de 2020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09, 13, 18 e 25 de Junho de 2020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30, 31 de Julho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01 de Agosto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6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1º PDL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Liderança Transformadora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(12 horas)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Gerenciamento de Projetos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(24 horas)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2º PDL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Empreendedorismo Sustentável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(12 horas)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Introdução à Ciência de Dados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3ª PDL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Tecnologias Digitais 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(12 horas)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Programação com 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Phyton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Introdução a aprendizagem de Máquina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Programação com R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7620" marR="7620" marT="7620" marB="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Analise Exploratória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1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(Estatística aplicada a Ciência de Dados I)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Estatística aplicada a Ciência de Dados II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(20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Visualização de Dados, Dashboards e 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Kpis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(16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Banco de Dados 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NoSQL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CustomShape 4"/>
          <p:cNvSpPr/>
          <p:nvPr/>
        </p:nvSpPr>
        <p:spPr>
          <a:xfrm>
            <a:off x="1843560" y="8475120"/>
            <a:ext cx="316800" cy="316800"/>
          </a:xfrm>
          <a:prstGeom prst="rect">
            <a:avLst/>
          </a:prstGeom>
          <a:solidFill>
            <a:srgbClr val="FFFCC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7660080" y="8487720"/>
            <a:ext cx="316800" cy="316800"/>
          </a:xfrm>
          <a:prstGeom prst="rect">
            <a:avLst/>
          </a:prstGeom>
          <a:solidFill>
            <a:srgbClr val="D5E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2294640" y="8430840"/>
            <a:ext cx="4062960" cy="40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Programa de Desenvolvimento de Líderes (PDL) (disciplinas obrigatórias) com certificação (quintas, sextas e sábados)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173800" y="8430840"/>
            <a:ext cx="2749320" cy="40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 dirty="0">
                <a:solidFill>
                  <a:srgbClr val="000000"/>
                </a:solidFill>
                <a:latin typeface="Helvetica Light"/>
                <a:ea typeface="Helvetica Light"/>
              </a:rPr>
              <a:t>Conhecimento técnico </a:t>
            </a:r>
            <a:endParaRPr lang="pt-BR" sz="1000" b="0" strike="noStrike" spc="-1" dirty="0">
              <a:latin typeface="Arial"/>
            </a:endParaRPr>
          </a:p>
        </p:txBody>
      </p:sp>
      <p:graphicFrame>
        <p:nvGraphicFramePr>
          <p:cNvPr id="45" name="Table 8"/>
          <p:cNvGraphicFramePr/>
          <p:nvPr>
            <p:extLst>
              <p:ext uri="{D42A27DB-BD31-4B8C-83A1-F6EECF244321}">
                <p14:modId xmlns:p14="http://schemas.microsoft.com/office/powerpoint/2010/main" val="620727335"/>
              </p:ext>
            </p:extLst>
          </p:nvPr>
        </p:nvGraphicFramePr>
        <p:xfrm>
          <a:off x="436400" y="4697063"/>
          <a:ext cx="12131999" cy="2875788"/>
        </p:xfrm>
        <a:graphic>
          <a:graphicData uri="http://schemas.openxmlformats.org/drawingml/2006/table">
            <a:tbl>
              <a:tblPr/>
              <a:tblGrid>
                <a:gridCol w="110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4199069300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3923576457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886262799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3878478185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868600424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595983830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1022824467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405297165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3194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strike="noStrike" kern="1200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Arial"/>
                          <a:cs typeface="+mn-cs"/>
                        </a:rPr>
                        <a:t>2020/2021</a:t>
                      </a:r>
                      <a:endParaRPr lang="pt-BR" sz="2800" b="1" strike="noStrike" kern="1200" spc="-1" dirty="0">
                        <a:solidFill>
                          <a:srgbClr val="000000"/>
                        </a:solidFill>
                        <a:latin typeface="Arial Narrow" pitchFamily="34" charset="0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7, 8, 12, 13,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20, 21, 22 de Agosto de 2020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4 de Setembro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11, 12 e 26 de Setembro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15, 16, 17,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22, 23, 24,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29 e 30 Outubro de 2020</a:t>
                      </a:r>
                    </a:p>
                  </a:txBody>
                  <a:tcPr marL="45720" marR="4572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  <a:sym typeface="Helvetica Light"/>
                        </a:rPr>
                        <a:t>05, 06 e 07 de Novembro</a:t>
                      </a:r>
                    </a:p>
                  </a:txBody>
                  <a:tcPr marL="50759" marR="50759" marT="45691" marB="45691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25,26, 27, 28 de Novembro de 2020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9,10, 11, 12 de Dezembro de 2020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8,9 e 22,23 de Janeiro de 2021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3,4,5,6 de Fevereiro e 2021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24,25.26 e 27 de Fevereiro e 2021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10,11,12 e 13 de Março de 2021 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Abril a Junho de 2021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9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Métodos e Técnicas de Extração de dados – ETL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(30- Horas)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en-US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Big Data Real-Time Analytics com Python e Spark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(20 Horas)</a:t>
                      </a:r>
                      <a:endParaRPr lang="en-US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Machine Learning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(28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Modelagem de Projetos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50759" marR="50759" marT="45691" marB="45691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Processamento da Linguagem Natural (PLN)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  <a:endParaRPr lang="it-IT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Mining Machine Learning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Análise de sentimentos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it-IT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Regressão logística, gradiente 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boosting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séries temporais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  <a:endParaRPr lang="it-IT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Cloud Computing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Big Data 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Analytics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com R e Microsoft Azure Machine 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Lerning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(16 Horas)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Trabalho de Conclusão de Curso</a:t>
                      </a:r>
                    </a:p>
                    <a:p>
                      <a:pPr marL="0" algn="ctr" defTabSz="914400" rtl="0" eaLnBrk="1" fontAlgn="b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(15 Horas)</a:t>
                      </a:r>
                    </a:p>
                  </a:txBody>
                  <a:tcPr marL="7620" marR="7620" marT="7620" marB="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Logo Pos Unifor-03 (2).png"/>
          <p:cNvPicPr/>
          <p:nvPr/>
        </p:nvPicPr>
        <p:blipFill>
          <a:blip r:embed="rId2"/>
          <a:stretch/>
        </p:blipFill>
        <p:spPr>
          <a:xfrm>
            <a:off x="601200" y="544320"/>
            <a:ext cx="3386160" cy="1168920"/>
          </a:xfrm>
          <a:prstGeom prst="rect">
            <a:avLst/>
          </a:prstGeom>
          <a:ln>
            <a:noFill/>
          </a:ln>
        </p:spPr>
      </p:pic>
      <p:pic>
        <p:nvPicPr>
          <p:cNvPr id="47" name="Imagem 43"/>
          <p:cNvPicPr/>
          <p:nvPr/>
        </p:nvPicPr>
        <p:blipFill>
          <a:blip r:embed="rId3"/>
          <a:stretch/>
        </p:blipFill>
        <p:spPr>
          <a:xfrm>
            <a:off x="474120" y="406440"/>
            <a:ext cx="3640320" cy="1499040"/>
          </a:xfrm>
          <a:prstGeom prst="rect">
            <a:avLst/>
          </a:prstGeom>
          <a:ln>
            <a:noFill/>
          </a:ln>
        </p:spPr>
      </p:pic>
      <p:sp>
        <p:nvSpPr>
          <p:cNvPr id="48" name="CustomShape 9"/>
          <p:cNvSpPr/>
          <p:nvPr/>
        </p:nvSpPr>
        <p:spPr>
          <a:xfrm>
            <a:off x="2160360" y="9039404"/>
            <a:ext cx="8762760" cy="315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Este calendário pode ser alterado por conta da disponibilidade dos docentes – 11/11/2020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3" name="CustomShape 5"/>
          <p:cNvSpPr/>
          <p:nvPr/>
        </p:nvSpPr>
        <p:spPr>
          <a:xfrm>
            <a:off x="7654080" y="7943435"/>
            <a:ext cx="316800" cy="31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tângulo 1"/>
          <p:cNvSpPr/>
          <p:nvPr/>
        </p:nvSpPr>
        <p:spPr>
          <a:xfrm>
            <a:off x="8130872" y="7978724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000" i="1" spc="-1" dirty="0">
                <a:latin typeface="Helvetica Light"/>
              </a:rPr>
              <a:t>Disciplinas Estruturantes</a:t>
            </a:r>
            <a:endParaRPr lang="pt-BR" sz="1000" spc="-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10913</TotalTime>
  <Words>504</Words>
  <Application>Microsoft Office PowerPoint</Application>
  <PresentationFormat>Personalizar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Avenir Next</vt:lpstr>
      <vt:lpstr>Helvetica Light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Leonarda</dc:creator>
  <cp:lastModifiedBy>Marcus Miranda</cp:lastModifiedBy>
  <cp:revision>332</cp:revision>
  <cp:lastPrinted>2019-04-22T16:17:57Z</cp:lastPrinted>
  <dcterms:modified xsi:type="dcterms:W3CDTF">2020-11-11T03:57:59Z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