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004800" cy="9753600"/>
  <p:notesSz cx="9601200" cy="7315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9BE"/>
    <a:srgbClr val="D5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49" y="-173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E3541-50D0-43F8-9A3A-455EE341BF01}" type="datetimeFigureOut">
              <a:rPr lang="pt-BR" smtClean="0"/>
              <a:t>24/09/2019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60438" y="3521075"/>
            <a:ext cx="7680325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CA113-0EF0-46F8-8BF6-D6AFB00CC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92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CA113-0EF0-46F8-8BF6-D6AFB00CC05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81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70080" y="5619600"/>
            <a:ext cx="1046448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32280" y="56196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70080" y="56196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5794200" y="5028840"/>
            <a:ext cx="1416240" cy="113004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5794200" y="5028840"/>
            <a:ext cx="1416240" cy="113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11300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11300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70080" y="1638360"/>
            <a:ext cx="10464480" cy="15305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70080" y="56196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11300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11300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32280" y="56196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32280" y="5029200"/>
            <a:ext cx="510660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70080" y="5619600"/>
            <a:ext cx="10464480" cy="538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pt-BR" sz="80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480" cy="11300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Clique para editar o formato do texto da estrutura de tópicos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2.º nível da estrutura de tópicos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3.º nível da estrutura de tópicos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4.º nível da estrutura de tópicos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5.º nível da estrutura de tópicos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6.º nível da estrutura de tópicos</a:t>
            </a:r>
            <a:endParaRPr/>
          </a:p>
          <a:p>
            <a:pPr algn="ctr">
              <a:lnSpc>
                <a:spcPct val="100000"/>
              </a:lnSpc>
            </a:pPr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7.º nível da estrutura de tópicosNível de Corpo Um</a:t>
            </a:r>
            <a:endParaRPr/>
          </a:p>
          <a:p>
            <a:pPr algn="ctr"/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Nível de Corpo Dois</a:t>
            </a:r>
            <a:endParaRPr/>
          </a:p>
          <a:p>
            <a:pPr algn="ctr"/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Nível de Corpo Três</a:t>
            </a:r>
            <a:endParaRPr/>
          </a:p>
          <a:p>
            <a:pPr algn="ctr"/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Nível de Corpo Quatro</a:t>
            </a:r>
            <a:endParaRPr/>
          </a:p>
          <a:p>
            <a:pPr algn="ctr"/>
            <a:r>
              <a:rPr lang="pt-BR" sz="3200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Nível de Corpo Cinco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95200" y="315000"/>
            <a:ext cx="12414240" cy="9122760"/>
          </a:xfrm>
          <a:prstGeom prst="rect">
            <a:avLst/>
          </a:prstGeom>
          <a:noFill/>
          <a:ln w="12600">
            <a:solidFill>
              <a:srgbClr val="2D5C9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4209840" y="498240"/>
            <a:ext cx="8236440" cy="1021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</a:rPr>
              <a:t>Cronograma do Curso COMPUTAÇÃO FORENSE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700" strike="noStrike" spc="-1" dirty="0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</a:rPr>
              <a:t>TURMA: 01 | GRUPO: 11 | Coordenação:  Marcus Fábio Fontenelle do Carmo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700" strike="noStrike" spc="-1" dirty="0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</a:rPr>
              <a:t> E-mail: </a:t>
            </a:r>
            <a:r>
              <a:rPr lang="pt-BR" sz="1700" strike="noStrike" spc="-1" dirty="0" err="1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</a:rPr>
              <a:t>marcus.fabio@</a:t>
            </a:r>
            <a:r>
              <a:rPr lang="pt-BR" sz="1700" strike="noStrike" spc="-1" err="1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</a:rPr>
              <a:t>unifor</a:t>
            </a:r>
            <a:r>
              <a:rPr lang="pt-BR" sz="1700" strike="noStrike" spc="-1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</a:rPr>
              <a:t>.br</a:t>
            </a:r>
            <a:endParaRPr dirty="0"/>
          </a:p>
        </p:txBody>
      </p:sp>
      <p:graphicFrame>
        <p:nvGraphicFramePr>
          <p:cNvPr id="38" name="Table 3"/>
          <p:cNvGraphicFramePr/>
          <p:nvPr>
            <p:extLst>
              <p:ext uri="{D42A27DB-BD31-4B8C-83A1-F6EECF244321}">
                <p14:modId xmlns:p14="http://schemas.microsoft.com/office/powerpoint/2010/main" val="3396009429"/>
              </p:ext>
            </p:extLst>
          </p:nvPr>
        </p:nvGraphicFramePr>
        <p:xfrm>
          <a:off x="441000" y="1996560"/>
          <a:ext cx="12132000" cy="3228120"/>
        </p:xfrm>
        <a:graphic>
          <a:graphicData uri="http://schemas.openxmlformats.org/drawingml/2006/table">
            <a:tbl>
              <a:tblPr/>
              <a:tblGrid>
                <a:gridCol w="121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6400">
                <a:tc grid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2018</a:t>
                      </a:r>
                      <a:endParaRPr dirty="0"/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0054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6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05,06 e 07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de Abril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(12 Horas)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03, 04 e 05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 de Maio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(12 Horas)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07,08 e 09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De Junho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(12 Horas)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Constantia"/>
                        <a:cs typeface="+mn-cs"/>
                        <a:sym typeface="Helvetica Light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Constantia"/>
                          <a:cs typeface="+mn-cs"/>
                          <a:sym typeface="Helvetica Light"/>
                        </a:rPr>
                        <a:t>15,16 (M/T), 22,23 (MT)</a:t>
                      </a:r>
                      <a:b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Constantia"/>
                          <a:cs typeface="+mn-cs"/>
                          <a:sym typeface="Helvetica Light"/>
                        </a:rPr>
                      </a:b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Constantia"/>
                          <a:cs typeface="+mn-cs"/>
                          <a:sym typeface="Helvetica Light"/>
                        </a:rPr>
                        <a:t>29,30 (M e T)/ Junho</a:t>
                      </a:r>
                      <a:b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Constantia"/>
                          <a:cs typeface="+mn-cs"/>
                          <a:sym typeface="Helvetica Light"/>
                        </a:rPr>
                      </a:b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+mn-ea"/>
                          <a:cs typeface="+mn-cs"/>
                        </a:rPr>
                        <a:t>(36 horas)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50760" marR="5076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12, 13 e 14 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De Julho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(12 Horas)</a:t>
                      </a:r>
                      <a:b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</a:b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Parte I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3,4(M/T),17,18(M/T)</a:t>
                      </a: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cs typeface="+mn-cs"/>
                        </a:rPr>
                        <a:t>/ Agosto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Constantia"/>
                          <a:cs typeface="+mn-cs"/>
                          <a:sym typeface="Helvetica Light"/>
                        </a:rPr>
                        <a:t>(24 horas)</a:t>
                      </a:r>
                    </a:p>
                  </a:txBody>
                  <a:tcPr marL="45720" marR="4572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31/Agosto (M/T);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1, 14,15 (M/T)/ Setembro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Arial Narrow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(24 horas)</a:t>
                      </a:r>
                    </a:p>
                  </a:txBody>
                  <a:tcPr marL="45720" marR="4572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28,29 (M e T)/ Setembro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05,06 (M/T)/ Outubro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(24 horas)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Arial Narrow"/>
                        <a:cs typeface="+mn-cs"/>
                      </a:endParaRPr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16,17 (M e T)/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23,24 (M/T)/ Novembro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(24 horas)</a:t>
                      </a:r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Arial Narrow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14,15 (M/T), 21,22 (M/T)/  Dezembro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+mn-ea"/>
                          <a:cs typeface="+mn-cs"/>
                        </a:rPr>
                        <a:t>(24 horas)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Constantia"/>
                        <a:cs typeface="+mn-cs"/>
                        <a:sym typeface="Helvetica Light"/>
                      </a:endParaRPr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74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1º PDL</a:t>
                      </a:r>
                      <a:endParaRPr sz="1000" b="1" strike="noStrike" kern="1200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Liderança na Condução de Negociações Estratégicas</a:t>
                      </a:r>
                      <a:endParaRPr sz="1000" b="1" strike="noStrike" kern="1200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2º PDL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Empreendedorismo e Inovação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3º PDL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Gestão para a Sustentabilidade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+mn-ea"/>
                        <a:cs typeface="+mn-cs"/>
                      </a:endParaRPr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+mn-ea"/>
                          <a:cs typeface="+mn-cs"/>
                        </a:rPr>
                        <a:t>Introdução à Computação Forense</a:t>
                      </a: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 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4º PDL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Metodologia do trabalho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 científico - TCC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+mn-ea"/>
                          <a:cs typeface="+mn-cs"/>
                        </a:rPr>
                        <a:t>Introdução à Criminalística e Aspectos Legais de Computação Forense</a:t>
                      </a:r>
                    </a:p>
                  </a:txBody>
                  <a:tcPr marL="50800" marR="50800" marT="50800" marB="50800" anchor="ctr" horzOverflow="overflow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Introdução a Software Livre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Arial Narrow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/>
                      </a:pPr>
                      <a:r>
                        <a:rPr lang="pt-BR" sz="10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Lab</a:t>
                      </a: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 M35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(Dias 01 e 15 de Setembro)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Arial Narrow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Arial Narrow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Arial Narrow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  <a:sym typeface="Helvetica Light"/>
                        </a:rPr>
                        <a:t>Análise Forense do Sistema Operacional Windows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Arial Narrow"/>
                        <a:cs typeface="+mn-cs"/>
                        <a:sym typeface="Helvetica Ligh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  <a:sym typeface="Helvetica Light"/>
                        </a:rPr>
                        <a:t>Lab</a:t>
                      </a: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  <a:sym typeface="Helvetica Light"/>
                        </a:rPr>
                        <a:t> D18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  <a:sym typeface="Helvetica Light"/>
                        </a:rPr>
                        <a:t>(Todos os dias)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Arial Narrow"/>
                        <a:cs typeface="+mn-cs"/>
                      </a:endParaRPr>
                    </a:p>
                  </a:txBody>
                  <a:tcPr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Arial Narrow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Arial Narrow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Criptografia e </a:t>
                      </a:r>
                      <a:r>
                        <a:rPr lang="pt-BR" sz="10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Criptonálise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Arial Narrow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Arial Narrow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(D18 Todos os dias)</a:t>
                      </a:r>
                    </a:p>
                  </a:txBody>
                  <a:tcPr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Constanti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Constanti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Constantia"/>
                          <a:cs typeface="+mn-cs"/>
                        </a:rPr>
                        <a:t>Fundamentos de Segurança da Informação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Constanti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Constantia"/>
                          <a:cs typeface="+mn-cs"/>
                        </a:rPr>
                        <a:t>(Sala formato reunião)</a:t>
                      </a:r>
                    </a:p>
                  </a:txBody>
                  <a:tcPr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CustomShape 4"/>
          <p:cNvSpPr/>
          <p:nvPr/>
        </p:nvSpPr>
        <p:spPr>
          <a:xfrm>
            <a:off x="1843560" y="8475120"/>
            <a:ext cx="317160" cy="317160"/>
          </a:xfrm>
          <a:prstGeom prst="rect">
            <a:avLst/>
          </a:prstGeom>
          <a:solidFill>
            <a:srgbClr val="FFFCC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5"/>
          <p:cNvSpPr/>
          <p:nvPr/>
        </p:nvSpPr>
        <p:spPr>
          <a:xfrm>
            <a:off x="7660080" y="8487720"/>
            <a:ext cx="317160" cy="317160"/>
          </a:xfrm>
          <a:prstGeom prst="rect">
            <a:avLst/>
          </a:prstGeom>
          <a:solidFill>
            <a:srgbClr val="D5EC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6"/>
          <p:cNvSpPr/>
          <p:nvPr/>
        </p:nvSpPr>
        <p:spPr>
          <a:xfrm>
            <a:off x="2294640" y="8430840"/>
            <a:ext cx="4063320" cy="406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1000" i="1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Programa de Desenvolvimento de Líderes (PDL) (disciplinas obrigatórias) com certificação (sextas e sábados)</a:t>
            </a:r>
            <a:endParaRPr/>
          </a:p>
        </p:txBody>
      </p:sp>
      <p:sp>
        <p:nvSpPr>
          <p:cNvPr id="42" name="CustomShape 7"/>
          <p:cNvSpPr/>
          <p:nvPr/>
        </p:nvSpPr>
        <p:spPr>
          <a:xfrm>
            <a:off x="8173800" y="8430840"/>
            <a:ext cx="2749680" cy="406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1000" i="1" strike="noStrike" spc="-1" dirty="0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Conhecimento técnico (disciplinas obrigatórias)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000" i="1" strike="noStrike" spc="-1" dirty="0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(5ª e 6ª - 19h às 22h30min e aos sábados – 8h às 12h e das 13h30 às 17h30min)</a:t>
            </a:r>
          </a:p>
          <a:p>
            <a:pPr>
              <a:lnSpc>
                <a:spcPct val="100000"/>
              </a:lnSpc>
            </a:pPr>
            <a:r>
              <a:rPr lang="pt-BR" sz="1000" i="1" spc="-1" dirty="0">
                <a:uFill>
                  <a:solidFill>
                    <a:srgbClr val="FFFFFF"/>
                  </a:solidFill>
                </a:uFill>
                <a:latin typeface="Helvetica Light"/>
              </a:rPr>
              <a:t>Quinzenal</a:t>
            </a:r>
            <a:endParaRPr dirty="0"/>
          </a:p>
        </p:txBody>
      </p:sp>
      <p:graphicFrame>
        <p:nvGraphicFramePr>
          <p:cNvPr id="43" name="Table 8"/>
          <p:cNvGraphicFramePr/>
          <p:nvPr>
            <p:extLst>
              <p:ext uri="{D42A27DB-BD31-4B8C-83A1-F6EECF244321}">
                <p14:modId xmlns:p14="http://schemas.microsoft.com/office/powerpoint/2010/main" val="120564481"/>
              </p:ext>
            </p:extLst>
          </p:nvPr>
        </p:nvGraphicFramePr>
        <p:xfrm>
          <a:off x="443520" y="5164920"/>
          <a:ext cx="12132000" cy="3215480"/>
        </p:xfrm>
        <a:graphic>
          <a:graphicData uri="http://schemas.openxmlformats.org/drawingml/2006/table">
            <a:tbl>
              <a:tblPr/>
              <a:tblGrid>
                <a:gridCol w="121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13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19320">
                <a:tc grid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2018/2019</a:t>
                      </a:r>
                      <a:endParaRPr dirty="0"/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0054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6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18, 19, 25,26 (M/T)/ Janeiro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(24 horas)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45720" marR="4572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15,16 (M e T)/ 22,23 (M/T)/ Fevereiro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(24 horas)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29,30 (M/T)/Março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12,13 (M/T)/ Abril 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 (24 horas )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25, 26 e 27 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cs typeface="+mn-cs"/>
                        </a:rPr>
                        <a:t>De Abril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(12 Horas)</a:t>
                      </a:r>
                      <a:b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</a:b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Parte II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10,11,(M/T),24,25 (M/T)/ Maio 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(24 horas)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Arial Narrow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21,22 (M/T), 28,29(M/T)/Junho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(24 horas)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12,13 (M/T)/Julho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(12 horas)</a:t>
                      </a: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26,27 (M e T)/ Julho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9,10 (M/T)/ Agosto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(24 horas)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50760" marR="5076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30,31(M/T)/ Agosto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(12 horas)</a:t>
                      </a:r>
                    </a:p>
                  </a:txBody>
                  <a:tcPr marL="45720" marR="4572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+mn-ea"/>
                          <a:cs typeface="+mn-cs"/>
                        </a:rPr>
                        <a:t>27/09 e 28/09 Setembro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(12 horas)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endParaRPr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7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Constantia"/>
                          <a:cs typeface="+mn-cs"/>
                        </a:rPr>
                        <a:t>Análise Forense de </a:t>
                      </a:r>
                      <a:r>
                        <a:rPr lang="pt-BR" sz="10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Constantia"/>
                          <a:cs typeface="+mn-cs"/>
                        </a:rPr>
                        <a:t>SmartPhones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Constantia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Constantia"/>
                          <a:cs typeface="+mn-cs"/>
                        </a:rPr>
                        <a:t>Análise Forense de Imagens e Áudios Digitais</a:t>
                      </a:r>
                    </a:p>
                  </a:txBody>
                  <a:tcPr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Constantia"/>
                          <a:cs typeface="+mn-cs"/>
                        </a:rPr>
                        <a:t>Análise Forense de Redes de Computadores</a:t>
                      </a:r>
                    </a:p>
                  </a:txBody>
                  <a:tcPr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5º PDL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Metodologia do trabalho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  <a:cs typeface="+mn-cs"/>
                        </a:rPr>
                        <a:t> científico - TCC</a:t>
                      </a: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EF9B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cs typeface="+mn-cs"/>
                        </a:rPr>
                        <a:t>Análise e Identificação de Softwares Maliciosos</a:t>
                      </a:r>
                    </a:p>
                  </a:txBody>
                  <a:tcPr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cs typeface="+mn-cs"/>
                        </a:rPr>
                        <a:t>Análise Forense do Sistema Operacional - LINUX</a:t>
                      </a:r>
                    </a:p>
                  </a:txBody>
                  <a:tcPr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Constantia"/>
                          <a:cs typeface="+mn-cs"/>
                        </a:rPr>
                        <a:t>Seminário – Apresentação de casos concretos</a:t>
                      </a:r>
                    </a:p>
                  </a:txBody>
                  <a:tcPr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Constantia"/>
                          <a:cs typeface="+mn-cs"/>
                        </a:rPr>
                        <a:t>Análise para Identificação de Plágio de Softwares</a:t>
                      </a:r>
                    </a:p>
                  </a:txBody>
                  <a:tcPr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Constanti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Constantia"/>
                          <a:cs typeface="+mn-cs"/>
                        </a:rPr>
                        <a:t>Elaboração de Laudos Periciais e Quesitos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Constantia"/>
                        <a:cs typeface="+mn-cs"/>
                      </a:endParaRPr>
                    </a:p>
                  </a:txBody>
                  <a:tcPr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Constantia"/>
                          <a:cs typeface="+mn-cs"/>
                        </a:rPr>
                        <a:t>Seminário – Forense em IoT (Internet das Coisas)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  <a:ea typeface="Constantia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4" name="Logo Pos Unifor-03 (2).png"/>
          <p:cNvPicPr/>
          <p:nvPr/>
        </p:nvPicPr>
        <p:blipFill>
          <a:blip r:embed="rId3"/>
          <a:stretch/>
        </p:blipFill>
        <p:spPr>
          <a:xfrm>
            <a:off x="601200" y="544320"/>
            <a:ext cx="3386520" cy="1169280"/>
          </a:xfrm>
          <a:prstGeom prst="rect">
            <a:avLst/>
          </a:prstGeom>
          <a:ln>
            <a:noFill/>
          </a:ln>
        </p:spPr>
      </p:pic>
      <p:pic>
        <p:nvPicPr>
          <p:cNvPr id="45" name="Imagem 43"/>
          <p:cNvPicPr/>
          <p:nvPr/>
        </p:nvPicPr>
        <p:blipFill>
          <a:blip r:embed="rId4"/>
          <a:stretch/>
        </p:blipFill>
        <p:spPr>
          <a:xfrm>
            <a:off x="474120" y="406440"/>
            <a:ext cx="3640680" cy="1499400"/>
          </a:xfrm>
          <a:prstGeom prst="rect">
            <a:avLst/>
          </a:prstGeom>
          <a:ln>
            <a:noFill/>
          </a:ln>
        </p:spPr>
      </p:pic>
      <p:sp>
        <p:nvSpPr>
          <p:cNvPr id="46" name="CustomShape 9"/>
          <p:cNvSpPr/>
          <p:nvPr/>
        </p:nvSpPr>
        <p:spPr>
          <a:xfrm>
            <a:off x="3066120" y="9070920"/>
            <a:ext cx="7262280" cy="315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pt-BR" sz="1400" b="1" i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Este calendário pode ser alterado por conta da disponibilidade dos docentes</a:t>
            </a:r>
            <a:r>
              <a:rPr lang="pt-BR" sz="14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(V01)</a:t>
            </a:r>
            <a:endParaRPr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95200" y="315000"/>
            <a:ext cx="12414240" cy="9122760"/>
          </a:xfrm>
          <a:prstGeom prst="rect">
            <a:avLst/>
          </a:prstGeom>
          <a:noFill/>
          <a:ln w="12600">
            <a:solidFill>
              <a:srgbClr val="2D5C9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3066120" y="9070920"/>
            <a:ext cx="7262280" cy="3153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pt-BR" sz="1400" b="1" i="1" strike="noStrike" spc="-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Este calendário pode ser alterado por conta da disponibilidade dos docentes</a:t>
            </a:r>
            <a:r>
              <a:rPr lang="pt-BR" sz="1400" b="1" strike="noStrike" spc="-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(V01)</a:t>
            </a: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1843560" y="8475120"/>
            <a:ext cx="317160" cy="317160"/>
          </a:xfrm>
          <a:prstGeom prst="rect">
            <a:avLst/>
          </a:prstGeom>
          <a:solidFill>
            <a:srgbClr val="FFFCC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7660080" y="8487720"/>
            <a:ext cx="317160" cy="317160"/>
          </a:xfrm>
          <a:prstGeom prst="rect">
            <a:avLst/>
          </a:prstGeom>
          <a:solidFill>
            <a:srgbClr val="D5EC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2294640" y="8430840"/>
            <a:ext cx="4063320" cy="406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1000" i="1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Programa de Desenvolvimento de Líderes (PDL) (disciplinas obrigatórias) com certificação (sextas e sábados)</a:t>
            </a:r>
            <a:endParaRPr/>
          </a:p>
        </p:txBody>
      </p:sp>
      <p:graphicFrame>
        <p:nvGraphicFramePr>
          <p:cNvPr id="52" name="Table 6"/>
          <p:cNvGraphicFramePr/>
          <p:nvPr>
            <p:extLst>
              <p:ext uri="{D42A27DB-BD31-4B8C-83A1-F6EECF244321}">
                <p14:modId xmlns:p14="http://schemas.microsoft.com/office/powerpoint/2010/main" val="2483813848"/>
              </p:ext>
            </p:extLst>
          </p:nvPr>
        </p:nvGraphicFramePr>
        <p:xfrm>
          <a:off x="496080" y="2140560"/>
          <a:ext cx="12048120" cy="2424960"/>
        </p:xfrm>
        <a:graphic>
          <a:graphicData uri="http://schemas.openxmlformats.org/drawingml/2006/table">
            <a:tbl>
              <a:tblPr/>
              <a:tblGrid>
                <a:gridCol w="133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8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8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8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84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0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6400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0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Arial"/>
                        </a:rPr>
                        <a:t>                   2019</a:t>
                      </a:r>
                      <a:endParaRPr dirty="0"/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0054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005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Outubro/2019 - </a:t>
                      </a:r>
                      <a:br>
                        <a:rPr lang="pt-BR" sz="10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</a:b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Janeiro/2020</a:t>
                      </a:r>
                      <a:r>
                        <a:rPr lang="pt-BR" sz="1000" b="1" strike="noStrike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 </a:t>
                      </a: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  <a:ea typeface="Arial Narrow"/>
                        </a:rPr>
                        <a:t>(15 horas)</a:t>
                      </a:r>
                      <a:endParaRPr lang="pt-BR" sz="1000" dirty="0"/>
                    </a:p>
                  </a:txBody>
                  <a:tcPr marL="45720" marR="45720"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45720" marR="4572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3797C6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10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pt-BR" sz="10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0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/>
                        </a:rPr>
                        <a:t>TCC</a:t>
                      </a:r>
                      <a:endParaRPr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50760" marR="5076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dirty="0"/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3" name="Logo Pos Unifor-03 (2).png"/>
          <p:cNvPicPr/>
          <p:nvPr/>
        </p:nvPicPr>
        <p:blipFill>
          <a:blip r:embed="rId2"/>
          <a:stretch/>
        </p:blipFill>
        <p:spPr>
          <a:xfrm>
            <a:off x="601200" y="544320"/>
            <a:ext cx="3386520" cy="1169280"/>
          </a:xfrm>
          <a:prstGeom prst="rect">
            <a:avLst/>
          </a:prstGeom>
          <a:ln>
            <a:noFill/>
          </a:ln>
        </p:spPr>
      </p:pic>
      <p:pic>
        <p:nvPicPr>
          <p:cNvPr id="54" name="Imagem 43"/>
          <p:cNvPicPr/>
          <p:nvPr/>
        </p:nvPicPr>
        <p:blipFill>
          <a:blip r:embed="rId3"/>
          <a:stretch/>
        </p:blipFill>
        <p:spPr>
          <a:xfrm>
            <a:off x="474120" y="406440"/>
            <a:ext cx="3640680" cy="1499400"/>
          </a:xfrm>
          <a:prstGeom prst="rect">
            <a:avLst/>
          </a:prstGeom>
          <a:ln>
            <a:noFill/>
          </a:ln>
        </p:spPr>
      </p:pic>
      <p:sp>
        <p:nvSpPr>
          <p:cNvPr id="55" name="CustomShape 7"/>
          <p:cNvSpPr/>
          <p:nvPr/>
        </p:nvSpPr>
        <p:spPr>
          <a:xfrm>
            <a:off x="8173800" y="8430840"/>
            <a:ext cx="2749680" cy="406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1000" i="1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Conhecimento técnico (disciplinas obrigatórias)</a:t>
            </a:r>
            <a:endParaRPr/>
          </a:p>
          <a:p>
            <a:pPr>
              <a:lnSpc>
                <a:spcPct val="100000"/>
              </a:lnSpc>
            </a:pPr>
            <a:r>
              <a:rPr lang="pt-BR" sz="1000" i="1" strike="noStrike" spc="-1">
                <a:uFill>
                  <a:solidFill>
                    <a:srgbClr val="FFFFFF"/>
                  </a:solidFill>
                </a:uFill>
                <a:latin typeface="Helvetica Light"/>
                <a:ea typeface="Helvetica Light"/>
              </a:rPr>
              <a:t>(segundas e quartas)</a:t>
            </a:r>
            <a:endParaRPr/>
          </a:p>
        </p:txBody>
      </p:sp>
      <p:sp>
        <p:nvSpPr>
          <p:cNvPr id="56" name="CustomShape 8"/>
          <p:cNvSpPr/>
          <p:nvPr/>
        </p:nvSpPr>
        <p:spPr>
          <a:xfrm>
            <a:off x="4209840" y="498240"/>
            <a:ext cx="8236440" cy="1021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pt-BR" sz="2800" b="1" strike="noStrike" spc="-1" dirty="0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</a:rPr>
              <a:t>Cronograma de Nome do Curso XXXX-XX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700" strike="noStrike" spc="-1" dirty="0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</a:rPr>
              <a:t>TURMA: XX | GRUPO: 11 | Coordenação: Nome do Coordenador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700" strike="noStrike" spc="-1" dirty="0">
                <a:solidFill>
                  <a:srgbClr val="005493"/>
                </a:solidFill>
                <a:uFill>
                  <a:solidFill>
                    <a:srgbClr val="FFFFFF"/>
                  </a:solidFill>
                </a:uFill>
                <a:latin typeface="Avenir Next"/>
                <a:ea typeface="Avenir Next"/>
              </a:rPr>
              <a:t> E-mail: E-mail do Coordenador</a:t>
            </a:r>
            <a:endParaRPr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4966</TotalTime>
  <Words>612</Words>
  <Application>Microsoft Office PowerPoint</Application>
  <PresentationFormat>Personalizar</PresentationFormat>
  <Paragraphs>121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Arial Narrow</vt:lpstr>
      <vt:lpstr>Avenir Next</vt:lpstr>
      <vt:lpstr>Calibri</vt:lpstr>
      <vt:lpstr>Helvetica Light</vt:lpstr>
      <vt:lpstr>Symbol</vt:lpstr>
      <vt:lpstr>Wingdings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Leonarda</dc:creator>
  <cp:lastModifiedBy>Marcus Vinicius Barbosa Nunes de Miranda</cp:lastModifiedBy>
  <cp:revision>304</cp:revision>
  <cp:lastPrinted>2016-04-26T14:00:58Z</cp:lastPrinted>
  <dcterms:modified xsi:type="dcterms:W3CDTF">2019-09-25T00:43:57Z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