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004800" cy="97536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CFF"/>
    <a:srgbClr val="FFF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686" y="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3226-03BA-46E9-90F9-9CEBA691B303}" type="datetimeFigureOut">
              <a:rPr lang="pt-BR" smtClean="0"/>
              <a:t>10/11/2020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2B8F3-83B9-4C66-B68D-8E9FD0CDAE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994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70080" y="561924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63192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7008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80816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46240" y="502920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34624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80816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1270080" y="5619240"/>
            <a:ext cx="3369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70080" y="1638360"/>
            <a:ext cx="10464120" cy="15303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7008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1129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631920" y="561924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631920" y="5029200"/>
            <a:ext cx="510624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70080" y="5619240"/>
            <a:ext cx="10464120" cy="53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70080" y="1638360"/>
            <a:ext cx="10464120" cy="33012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70080" y="5029200"/>
            <a:ext cx="10464120" cy="11296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95200" y="315000"/>
            <a:ext cx="12413880" cy="9122400"/>
          </a:xfrm>
          <a:prstGeom prst="rect">
            <a:avLst/>
          </a:prstGeom>
          <a:noFill/>
          <a:ln w="12600">
            <a:solidFill>
              <a:srgbClr val="2D5C9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CustomShape 2"/>
          <p:cNvSpPr/>
          <p:nvPr/>
        </p:nvSpPr>
        <p:spPr>
          <a:xfrm>
            <a:off x="4209840" y="406440"/>
            <a:ext cx="8236080" cy="15548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8160" tIns="38160" rIns="38160" bIns="38160"/>
          <a:lstStyle/>
          <a:p>
            <a:pPr>
              <a:lnSpc>
                <a:spcPct val="100000"/>
              </a:lnSpc>
            </a:pPr>
            <a:r>
              <a:rPr lang="pt-BR" sz="2400" b="1" spc="-1" dirty="0">
                <a:solidFill>
                  <a:srgbClr val="005493"/>
                </a:solidFill>
                <a:latin typeface="Avenir Next"/>
                <a:ea typeface="Avenir Next"/>
              </a:rPr>
              <a:t>Cronograma de MBA em Gestão Analítica com Business </a:t>
            </a:r>
            <a:r>
              <a:rPr lang="pt-BR" sz="2400" b="1" spc="-1" dirty="0" err="1">
                <a:solidFill>
                  <a:srgbClr val="005493"/>
                </a:solidFill>
                <a:latin typeface="Avenir Next"/>
                <a:ea typeface="Avenir Next"/>
              </a:rPr>
              <a:t>Intelligence</a:t>
            </a:r>
            <a:r>
              <a:rPr lang="pt-BR" sz="2400" b="1" spc="-1" dirty="0">
                <a:solidFill>
                  <a:srgbClr val="005493"/>
                </a:solidFill>
                <a:latin typeface="Avenir Next"/>
                <a:ea typeface="Avenir Next"/>
              </a:rPr>
              <a:t> e Big Data (1639-03)</a:t>
            </a:r>
          </a:p>
          <a:p>
            <a:pPr>
              <a:lnSpc>
                <a:spcPct val="100000"/>
              </a:lnSpc>
            </a:pP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TURMA: </a:t>
            </a:r>
            <a:r>
              <a:rPr lang="pt-BR" sz="1700" spc="-1" dirty="0">
                <a:solidFill>
                  <a:srgbClr val="005493"/>
                </a:solidFill>
                <a:latin typeface="Avenir Next"/>
                <a:ea typeface="Avenir Next"/>
              </a:rPr>
              <a:t>03</a:t>
            </a: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 | GRUPO: 15</a:t>
            </a:r>
          </a:p>
          <a:p>
            <a:pPr lvl="0"/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Coordenação: </a:t>
            </a:r>
            <a:r>
              <a:rPr lang="pt-BR" sz="1700" spc="-1" dirty="0">
                <a:solidFill>
                  <a:srgbClr val="005493"/>
                </a:solidFill>
                <a:latin typeface="Avenir Next"/>
                <a:ea typeface="Avenir Next"/>
              </a:rPr>
              <a:t>Marcus Miranda</a:t>
            </a:r>
            <a:r>
              <a:rPr lang="pt-BR" sz="1700" b="0" strike="noStrike" spc="-1" dirty="0">
                <a:solidFill>
                  <a:srgbClr val="005493"/>
                </a:solidFill>
                <a:latin typeface="Avenir Next"/>
                <a:ea typeface="Avenir Next"/>
              </a:rPr>
              <a:t> | </a:t>
            </a:r>
            <a:r>
              <a:rPr lang="pt-BR" sz="1700" b="0" strike="noStrike" spc="-1">
                <a:solidFill>
                  <a:srgbClr val="005493"/>
                </a:solidFill>
                <a:latin typeface="Avenir Next"/>
                <a:ea typeface="Avenir Next"/>
              </a:rPr>
              <a:t>E-mail:</a:t>
            </a:r>
            <a:r>
              <a:rPr lang="pt-BR" sz="1700" u="sng">
                <a:solidFill>
                  <a:schemeClr val="hlink"/>
                </a:solidFill>
                <a:latin typeface="Avenir"/>
                <a:ea typeface="Avenir"/>
                <a:cs typeface="Avenir"/>
                <a:sym typeface="Avenir"/>
              </a:rPr>
              <a:t>marcus.miranda@Unifor.br</a:t>
            </a:r>
            <a:endParaRPr lang="pt-BR" dirty="0">
              <a:solidFill>
                <a:srgbClr val="00549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aphicFrame>
        <p:nvGraphicFramePr>
          <p:cNvPr id="40" name="Table 3"/>
          <p:cNvGraphicFramePr/>
          <p:nvPr>
            <p:extLst>
              <p:ext uri="{D42A27DB-BD31-4B8C-83A1-F6EECF244321}">
                <p14:modId xmlns:p14="http://schemas.microsoft.com/office/powerpoint/2010/main" val="727678703"/>
              </p:ext>
            </p:extLst>
          </p:nvPr>
        </p:nvGraphicFramePr>
        <p:xfrm>
          <a:off x="474120" y="1905480"/>
          <a:ext cx="12131999" cy="3088640"/>
        </p:xfrm>
        <a:graphic>
          <a:graphicData uri="http://schemas.openxmlformats.org/drawingml/2006/table">
            <a:tbl>
              <a:tblPr/>
              <a:tblGrid>
                <a:gridCol w="110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1371604912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4319">
                <a:tc gridSpan="1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2020</a:t>
                      </a:r>
                      <a:endParaRPr lang="pt-BR" sz="28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8258">
                <a:tc>
                  <a:txBody>
                    <a:bodyPr/>
                    <a:lstStyle/>
                    <a:p>
                      <a:pPr algn="ctr" defTabSz="584200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11, 12 e 13 de abril de 2019</a:t>
                      </a:r>
                    </a:p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(12 horas)</a:t>
                      </a: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4200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23, 24 e 25 maio de 2019</a:t>
                      </a:r>
                    </a:p>
                    <a:p>
                      <a:pPr algn="ctr" defTabSz="584200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(12 horas)</a:t>
                      </a: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 Light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+mn-ea"/>
                          <a:cs typeface="+mn-cs"/>
                          <a:sym typeface="Arial Narrow"/>
                        </a:rPr>
                        <a:t>6,7,8 de Junho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+mn-ea"/>
                        <a:cs typeface="+mn-cs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584200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27, 28 e 29 de junho de 2019</a:t>
                      </a:r>
                    </a:p>
                    <a:p>
                      <a:pPr marL="0" marR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(12 horas)</a:t>
                      </a:r>
                    </a:p>
                  </a:txBody>
                  <a:tcPr marL="50760" marR="5076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842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18, 19 de julho</a:t>
                      </a:r>
                    </a:p>
                    <a:p>
                      <a:pPr marL="0" algn="ctr" defTabSz="5842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01 e 02 de agosto de 2019</a:t>
                      </a:r>
                    </a:p>
                    <a:p>
                      <a:pPr marL="0" algn="ctr" defTabSz="584200" rtl="0" eaLnBrk="1" latinLnBrk="0" hangingPunct="1">
                        <a:lnSpc>
                          <a:spcPct val="100000"/>
                        </a:lnSpc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(16 Horas) </a:t>
                      </a:r>
                    </a:p>
                  </a:txBody>
                  <a:tcPr marL="50760" marR="5076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+mn-ea"/>
                          <a:cs typeface="+mn-cs"/>
                          <a:sym typeface="Arial Narrow"/>
                        </a:rPr>
                        <a:t>22, 23, 24 Agosto</a:t>
                      </a:r>
                    </a:p>
                    <a:p>
                      <a:pPr marL="0" algn="ctr" defTabSz="584200" rtl="0" eaLnBrk="1" latinLnBrk="0" hangingPunct="1">
                        <a:lnSpc>
                          <a:spcPct val="100000"/>
                        </a:lnSpc>
                      </a:pPr>
                      <a:endParaRPr lang="pt-BR"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 Light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13, 14, 27 e 28 Setembro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4, 5, 18, 19 </a:t>
                      </a:r>
                    </a:p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Outubro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45725" marR="45725" marT="45725" marB="45725" anchor="ctr">
                    <a:lnL w="12240">
                      <a:solidFill>
                        <a:srgbClr val="3797C6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9, 23 Novembro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6,7, 13, 14</a:t>
                      </a:r>
                    </a:p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Dezembro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17,18 Janeiro</a:t>
                      </a:r>
                    </a:p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01 de Fevereiro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708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1º PDL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V808 – Empreendedorismo e Inovação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2º PDL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V809 - Gestão para Sustentabilidade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tabLst/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+mn-ea"/>
                          <a:cs typeface="+mn-cs"/>
                          <a:sym typeface="Arial Narrow"/>
                        </a:rPr>
                        <a:t>Fundamentos em Big Data (16h)</a:t>
                      </a:r>
                      <a:endParaRPr lang="pt-BR"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50800" marR="50800" marT="50800" marB="5080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3º PDL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V811 - Liderança na  Condução 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de Negociações  Estratégicas</a:t>
                      </a:r>
                    </a:p>
                  </a:txBody>
                  <a:tcPr marL="50760" marR="5076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4º PDL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V965 - Metodologia do Trabalho 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Científico – TCC</a:t>
                      </a: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FFFC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Controladoria Gerencial (20h)</a:t>
                      </a:r>
                    </a:p>
                    <a:p>
                      <a:pPr algn="ctr"/>
                      <a:endParaRPr lang="pt-BR"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</a:endParaRPr>
                    </a:p>
                  </a:txBody>
                  <a:tcPr marL="50800" marR="50800" marT="50800" marB="5080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Times New Roman"/>
                        <a:buNone/>
                        <a:tabLst/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Gerenciamento de Projetos de Business Intelligence (24h)</a:t>
                      </a:r>
                      <a:endParaRPr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Modelagem e Análise de Decisão – OLAP (24h)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endParaRPr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Governança de TI (16h)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endParaRPr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Gestão de Indicadores de Desempenho com </a:t>
                      </a:r>
                      <a:r>
                        <a:rPr lang="pt-BR" sz="1200" b="0" i="0" strike="noStrike" kern="1200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Balanced</a:t>
                      </a: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 Scorecard– BSC (20h)</a:t>
                      </a:r>
                      <a:endParaRPr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Técnicas de Consulta e construção de análise em banco de dados (20h)</a:t>
                      </a:r>
                      <a:endParaRPr lang="pt-BR"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  <a:p>
                      <a:pPr marL="0" marR="0" lvl="0" indent="0" algn="ctr" defTabSz="5842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endParaRPr lang="pt-BR"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CustomShape 4"/>
          <p:cNvSpPr/>
          <p:nvPr/>
        </p:nvSpPr>
        <p:spPr>
          <a:xfrm>
            <a:off x="1843560" y="8475120"/>
            <a:ext cx="316800" cy="316800"/>
          </a:xfrm>
          <a:prstGeom prst="rect">
            <a:avLst/>
          </a:prstGeom>
          <a:solidFill>
            <a:srgbClr val="FFFCC9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7660080" y="8487720"/>
            <a:ext cx="316800" cy="316800"/>
          </a:xfrm>
          <a:prstGeom prst="rect">
            <a:avLst/>
          </a:prstGeom>
          <a:solidFill>
            <a:srgbClr val="D5EC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6"/>
          <p:cNvSpPr/>
          <p:nvPr/>
        </p:nvSpPr>
        <p:spPr>
          <a:xfrm>
            <a:off x="2294640" y="8430840"/>
            <a:ext cx="4062960" cy="40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>
                <a:solidFill>
                  <a:srgbClr val="000000"/>
                </a:solidFill>
                <a:latin typeface="Helvetica Light"/>
                <a:ea typeface="Helvetica Light"/>
              </a:rPr>
              <a:t>Programa de Desenvolvimento de Líderes (PDL) (disciplinas obrigatórias) com certificação (quintas, sextas e sábados)</a:t>
            </a:r>
            <a:endParaRPr lang="pt-BR" sz="10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73800" y="8430840"/>
            <a:ext cx="2749320" cy="405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>
              <a:lnSpc>
                <a:spcPct val="100000"/>
              </a:lnSpc>
            </a:pPr>
            <a:r>
              <a:rPr lang="pt-BR" sz="1000" b="0" i="1" strike="noStrike" spc="-1" dirty="0">
                <a:solidFill>
                  <a:srgbClr val="000000"/>
                </a:solidFill>
                <a:latin typeface="Helvetica Light"/>
                <a:ea typeface="Helvetica Light"/>
              </a:rPr>
              <a:t>Conhecimento técnico </a:t>
            </a:r>
            <a:endParaRPr lang="pt-BR" sz="1000" b="0" strike="noStrike" spc="-1" dirty="0">
              <a:latin typeface="Arial"/>
            </a:endParaRPr>
          </a:p>
        </p:txBody>
      </p:sp>
      <p:graphicFrame>
        <p:nvGraphicFramePr>
          <p:cNvPr id="45" name="Table 8"/>
          <p:cNvGraphicFramePr/>
          <p:nvPr>
            <p:extLst>
              <p:ext uri="{D42A27DB-BD31-4B8C-83A1-F6EECF244321}">
                <p14:modId xmlns:p14="http://schemas.microsoft.com/office/powerpoint/2010/main" val="3425749266"/>
              </p:ext>
            </p:extLst>
          </p:nvPr>
        </p:nvGraphicFramePr>
        <p:xfrm>
          <a:off x="474120" y="5056674"/>
          <a:ext cx="12131999" cy="2885440"/>
        </p:xfrm>
        <a:graphic>
          <a:graphicData uri="http://schemas.openxmlformats.org/drawingml/2006/table">
            <a:tbl>
              <a:tblPr/>
              <a:tblGrid>
                <a:gridCol w="110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14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029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194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2800" b="1" strike="noStrike" spc="-1" dirty="0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2020 / 2021</a:t>
                      </a:r>
                      <a:endParaRPr lang="pt-BR" sz="28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pt-BR" sz="2800" b="0" strike="noStrike" spc="-1" dirty="0">
                        <a:latin typeface="Arial"/>
                      </a:endParaRPr>
                    </a:p>
                  </a:txBody>
                  <a:tcPr marL="50760" marR="50760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907"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7, 8, 15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Fevereiro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6,7, 14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Março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3,4,7,17,18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Abril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7, 8, 9, 21, 22,23 de Maio </a:t>
                      </a:r>
                      <a:endParaRPr sz="1400" b="1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04,05,06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18,19, 20,26 e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27 de Junho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endParaRPr lang="pt-BR"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6,7,8, 21 e 22 de Agosto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45725" marR="45725" marT="45725" marB="45725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2, 3,4,5 de Setembro</a:t>
                      </a: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endParaRPr lang="pt-BR"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45725" marR="45725" marT="45725" marB="45725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18 e 19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Setembro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1, 2 e 3 de outubro </a:t>
                      </a:r>
                      <a:endParaRPr lang="pt-BR" sz="1400" b="1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3797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16, 17 de Outubro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 30 e 31 de Outubro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13 e 14 de Novembro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04 e 05 de Dezembro</a:t>
                      </a: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endParaRPr lang="pt-BR" sz="1400" b="1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Arial Narrow"/>
                      </a:endParaRP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16, 23</a:t>
                      </a:r>
                    </a:p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Janeiro</a:t>
                      </a: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defRPr sz="1400" u="none" strike="noStrike" cap="none"/>
                      </a:pPr>
                      <a:r>
                        <a:rPr lang="pt-BR" sz="1400" b="1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Fevereiro a Abril 2021</a:t>
                      </a:r>
                      <a:endParaRPr sz="1400" b="1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907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Métricas em Negócios Digitais (20h)</a:t>
                      </a: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>
                      <a:solidFill>
                        <a:srgbClr val="005493"/>
                      </a:solidFill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Introdução à Clusterização em Big Data (20h)</a:t>
                      </a: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Banco de dados </a:t>
                      </a:r>
                      <a:r>
                        <a:rPr lang="pt-BR" sz="1200" b="0" i="0" u="none" strike="noStrike" kern="1200" cap="none" spc="-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NoSql</a:t>
                      </a: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 (20h)</a:t>
                      </a:r>
                      <a:endParaRPr sz="1200" b="0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 Narrow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Arial Narrow"/>
                        </a:rPr>
                        <a:t>Gestão de Indicadores de Desempenho em Processos de Negócio (24h)</a:t>
                      </a:r>
                      <a:endParaRPr sz="1200" b="0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>
                      <a:solidFill>
                        <a:srgbClr val="005493"/>
                      </a:solidFill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Métodos e Técnicas de Extração de dados – ETL (30h)</a:t>
                      </a: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endParaRPr lang="pt-BR" sz="1200" b="0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Mineração de Dados (20h)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endParaRPr sz="1200" b="0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750" marR="50750" marT="45725" marB="45725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Modelagem de Dados para Tomada de Decisão (16h)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endParaRPr sz="1200" b="0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Análise de Requisito em BI e BIG Data (20h)</a:t>
                      </a:r>
                    </a:p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endParaRPr sz="1200" b="0" i="0" u="none" strike="noStrike" kern="1200" cap="none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u="none" strike="noStrike" kern="1200" cap="none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Modelagem de Dados Multidimensional (30h)</a:t>
                      </a: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5493"/>
                      </a:solidFill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Análise da Informação com Painel de Indicadores – Dashboard (16h)</a:t>
                      </a:r>
                      <a:endParaRPr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5080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  <a:tab pos="11231563" algn="l"/>
                          <a:tab pos="11680825" algn="l"/>
                          <a:tab pos="12130088" algn="l"/>
                        </a:tabLst>
                        <a:defRPr sz="1400" u="none" strike="noStrike" cap="none"/>
                      </a:pPr>
                      <a:r>
                        <a:rPr lang="pt-BR" sz="1200" b="0" i="0" strike="noStrike" kern="1200" spc="-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Narrow" pitchFamily="34" charset="0"/>
                          <a:ea typeface="Constantia"/>
                          <a:cs typeface="Constantia"/>
                          <a:sym typeface="Helvetica Light"/>
                        </a:rPr>
                        <a:t>Entrega de Trabalho TCC</a:t>
                      </a:r>
                      <a:endParaRPr sz="1200" b="0" i="0" strike="noStrike" kern="1200" spc="-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Narrow" pitchFamily="34" charset="0"/>
                        <a:ea typeface="Constantia"/>
                        <a:cs typeface="Constantia"/>
                        <a:sym typeface="Helvetica Light"/>
                      </a:endParaRPr>
                    </a:p>
                  </a:txBody>
                  <a:tcPr marL="0" marR="50800" marT="50800" marB="50800" anchor="ctr">
                    <a:lnL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5493"/>
                      </a:solidFill>
                    </a:lnR>
                    <a:lnT w="12240" cap="flat" cmpd="sng" algn="ctr">
                      <a:solidFill>
                        <a:srgbClr val="0054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5493"/>
                      </a:solidFill>
                    </a:lnB>
                    <a:solidFill>
                      <a:srgbClr val="D5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6" name="Logo Pos Unifor-03 (2).png"/>
          <p:cNvPicPr/>
          <p:nvPr/>
        </p:nvPicPr>
        <p:blipFill>
          <a:blip r:embed="rId2"/>
          <a:stretch/>
        </p:blipFill>
        <p:spPr>
          <a:xfrm>
            <a:off x="601200" y="544320"/>
            <a:ext cx="3386160" cy="1168920"/>
          </a:xfrm>
          <a:prstGeom prst="rect">
            <a:avLst/>
          </a:prstGeom>
          <a:ln>
            <a:noFill/>
          </a:ln>
        </p:spPr>
      </p:pic>
      <p:pic>
        <p:nvPicPr>
          <p:cNvPr id="47" name="Imagem 43"/>
          <p:cNvPicPr/>
          <p:nvPr/>
        </p:nvPicPr>
        <p:blipFill>
          <a:blip r:embed="rId3"/>
          <a:stretch/>
        </p:blipFill>
        <p:spPr>
          <a:xfrm>
            <a:off x="474120" y="406440"/>
            <a:ext cx="3640320" cy="1499040"/>
          </a:xfrm>
          <a:prstGeom prst="rect">
            <a:avLst/>
          </a:prstGeom>
          <a:ln>
            <a:noFill/>
          </a:ln>
        </p:spPr>
      </p:pic>
      <p:sp>
        <p:nvSpPr>
          <p:cNvPr id="48" name="CustomShape 9"/>
          <p:cNvSpPr/>
          <p:nvPr/>
        </p:nvSpPr>
        <p:spPr>
          <a:xfrm>
            <a:off x="2160360" y="9039404"/>
            <a:ext cx="8762760" cy="3150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50760" tIns="50760" rIns="50760" bIns="50760" anchor="ctr"/>
          <a:lstStyle/>
          <a:p>
            <a:pPr algn="ctr">
              <a:lnSpc>
                <a:spcPct val="100000"/>
              </a:lnSpc>
            </a:pPr>
            <a:r>
              <a:rPr lang="pt-BR" sz="1400" b="1" i="1" strike="noStrike" spc="-1" dirty="0">
                <a:solidFill>
                  <a:srgbClr val="000000"/>
                </a:solidFill>
                <a:latin typeface="Arial"/>
                <a:ea typeface="Arial"/>
              </a:rPr>
              <a:t>Este calendário pode ser alterado por conta da disponibilidade dos docentes </a:t>
            </a:r>
            <a:r>
              <a:rPr lang="pt-BR" sz="1400" b="1" i="1" strike="noStrike" spc="-1">
                <a:solidFill>
                  <a:srgbClr val="000000"/>
                </a:solidFill>
                <a:latin typeface="Arial"/>
                <a:ea typeface="Arial"/>
              </a:rPr>
              <a:t>– </a:t>
            </a:r>
            <a:r>
              <a:rPr lang="pt-BR" sz="1400" b="1" i="1" spc="-1">
                <a:solidFill>
                  <a:srgbClr val="000000"/>
                </a:solidFill>
                <a:latin typeface="Arial"/>
                <a:ea typeface="Arial"/>
              </a:rPr>
              <a:t>28/09/2020</a:t>
            </a:r>
            <a:endParaRPr lang="pt-BR" sz="1400" b="0" strike="noStrike" spc="-1" dirty="0">
              <a:latin typeface="Arial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7209</TotalTime>
  <Words>448</Words>
  <Application>Microsoft Office PowerPoint</Application>
  <PresentationFormat>Personalizar</PresentationFormat>
  <Paragraphs>79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2" baseType="lpstr">
      <vt:lpstr>Arial</vt:lpstr>
      <vt:lpstr>Arial Narrow</vt:lpstr>
      <vt:lpstr>Avenir</vt:lpstr>
      <vt:lpstr>Avenir Next</vt:lpstr>
      <vt:lpstr>Calibri</vt:lpstr>
      <vt:lpstr>Helvetica Light</vt:lpstr>
      <vt:lpstr>Helvetica Neue Light</vt:lpstr>
      <vt:lpstr>Symbol</vt:lpstr>
      <vt:lpstr>Times New Roman</vt:lpstr>
      <vt:lpstr>Wingdings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Leonarda</dc:creator>
  <cp:lastModifiedBy>Marcus Miranda</cp:lastModifiedBy>
  <cp:revision>252</cp:revision>
  <cp:lastPrinted>2016-04-26T14:00:58Z</cp:lastPrinted>
  <dcterms:modified xsi:type="dcterms:W3CDTF">2020-11-11T02:47:27Z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