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3004800" cy="97536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CFF"/>
    <a:srgbClr val="FFF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07" autoAdjust="0"/>
    <p:restoredTop sz="94660"/>
  </p:normalViewPr>
  <p:slideViewPr>
    <p:cSldViewPr snapToGrid="0">
      <p:cViewPr>
        <p:scale>
          <a:sx n="75" d="100"/>
          <a:sy n="75" d="100"/>
        </p:scale>
        <p:origin x="1176" y="-557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12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70080" y="5619240"/>
            <a:ext cx="1046412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31920" y="502920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31920" y="561924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70080" y="561924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3369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808160" y="5029200"/>
            <a:ext cx="3369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46240" y="5029200"/>
            <a:ext cx="3369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346240" y="5619240"/>
            <a:ext cx="3369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808160" y="5619240"/>
            <a:ext cx="3369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270080" y="5619240"/>
            <a:ext cx="3369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70080" y="5029200"/>
            <a:ext cx="10464120" cy="112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120" cy="11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240" cy="11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31920" y="5029200"/>
            <a:ext cx="5106240" cy="11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70080" y="1638360"/>
            <a:ext cx="10464120" cy="1530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70080" y="561924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31920" y="5029200"/>
            <a:ext cx="5106240" cy="11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240" cy="11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31920" y="502920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31920" y="561924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31920" y="502920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70080" y="5619240"/>
            <a:ext cx="1046412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120" cy="11296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95200" y="315000"/>
            <a:ext cx="12413880" cy="9122400"/>
          </a:xfrm>
          <a:prstGeom prst="rect">
            <a:avLst/>
          </a:prstGeom>
          <a:noFill/>
          <a:ln w="12600">
            <a:solidFill>
              <a:srgbClr val="2D5C9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4114440" y="406440"/>
            <a:ext cx="8594640" cy="1554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005493"/>
                </a:solidFill>
                <a:latin typeface="Avenir Next"/>
                <a:ea typeface="Avenir Next"/>
              </a:rPr>
              <a:t>Cronograma - MBA em Gerenciamento de Projetos</a:t>
            </a:r>
            <a:endParaRPr lang="pt-BR" sz="2800" b="0" strike="noStrike" spc="-1" dirty="0">
              <a:latin typeface="Avenir Next"/>
            </a:endParaRPr>
          </a:p>
          <a:p>
            <a:pPr>
              <a:lnSpc>
                <a:spcPct val="100000"/>
              </a:lnSpc>
            </a:pPr>
            <a:r>
              <a:rPr lang="pt-BR" sz="1700" b="0" strike="noStrike" spc="-1" dirty="0">
                <a:solidFill>
                  <a:srgbClr val="005493"/>
                </a:solidFill>
                <a:latin typeface="Avenir Next"/>
                <a:ea typeface="Avenir Next"/>
              </a:rPr>
              <a:t>CODIGO: 517 | TURMA: </a:t>
            </a:r>
            <a:r>
              <a:rPr lang="pt-BR" sz="1700" spc="-1" dirty="0">
                <a:solidFill>
                  <a:srgbClr val="005493"/>
                </a:solidFill>
                <a:latin typeface="Avenir Next"/>
                <a:ea typeface="Avenir Next"/>
              </a:rPr>
              <a:t>19</a:t>
            </a:r>
            <a:r>
              <a:rPr lang="pt-BR" sz="1700" b="0" strike="noStrike" spc="-1" dirty="0">
                <a:solidFill>
                  <a:srgbClr val="005493"/>
                </a:solidFill>
                <a:latin typeface="Avenir Next"/>
                <a:ea typeface="Avenir Next"/>
              </a:rPr>
              <a:t> | GRUPO: 16</a:t>
            </a:r>
          </a:p>
          <a:p>
            <a:pPr>
              <a:lnSpc>
                <a:spcPct val="100000"/>
              </a:lnSpc>
            </a:pPr>
            <a:r>
              <a:rPr lang="pt-BR" sz="1700" b="0" strike="noStrike" spc="-1" dirty="0">
                <a:solidFill>
                  <a:srgbClr val="005493"/>
                </a:solidFill>
                <a:latin typeface="Avenir Next"/>
                <a:ea typeface="Avenir Next"/>
              </a:rPr>
              <a:t>Coordenação: Marcus Miranda| E-mail</a:t>
            </a:r>
            <a:r>
              <a:rPr lang="pt-BR" sz="1700" b="0" strike="noStrike" spc="-1">
                <a:solidFill>
                  <a:srgbClr val="005493"/>
                </a:solidFill>
                <a:latin typeface="Avenir Next"/>
                <a:ea typeface="Avenir Next"/>
              </a:rPr>
              <a:t>: marcus.miranda@</a:t>
            </a:r>
            <a:r>
              <a:rPr lang="pt-BR" sz="1700" b="0" strike="noStrike" spc="-1" dirty="0">
                <a:solidFill>
                  <a:srgbClr val="005493"/>
                </a:solidFill>
                <a:latin typeface="Avenir Next"/>
                <a:ea typeface="Avenir Next"/>
              </a:rPr>
              <a:t>unifor.br</a:t>
            </a:r>
            <a:endParaRPr lang="pt-BR" sz="1800" b="0" strike="noStrike" spc="-1" dirty="0">
              <a:latin typeface="Arial"/>
            </a:endParaRPr>
          </a:p>
        </p:txBody>
      </p:sp>
      <p:graphicFrame>
        <p:nvGraphicFramePr>
          <p:cNvPr id="40" name="Table 3"/>
          <p:cNvGraphicFramePr/>
          <p:nvPr>
            <p:extLst>
              <p:ext uri="{D42A27DB-BD31-4B8C-83A1-F6EECF244321}">
                <p14:modId xmlns:p14="http://schemas.microsoft.com/office/powerpoint/2010/main" val="4043384311"/>
              </p:ext>
            </p:extLst>
          </p:nvPr>
        </p:nvGraphicFramePr>
        <p:xfrm>
          <a:off x="474120" y="1905480"/>
          <a:ext cx="12132000" cy="2699802"/>
        </p:xfrm>
        <a:graphic>
          <a:graphicData uri="http://schemas.openxmlformats.org/drawingml/2006/table">
            <a:tbl>
              <a:tblPr/>
              <a:tblGrid>
                <a:gridCol w="121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6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90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53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753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4319">
                <a:tc gridSpan="1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800" b="1" strike="noStrike" spc="-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Arial"/>
                        </a:rPr>
                        <a:t>2019/2020</a:t>
                      </a:r>
                      <a:endParaRPr lang="pt-BR" sz="28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618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19, 20 e 21 /set</a:t>
                      </a: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04,</a:t>
                      </a:r>
                      <a:r>
                        <a:rPr lang="pt-BR" sz="1200" b="0" strike="noStrike" spc="-1" baseline="0" dirty="0">
                          <a:latin typeface="Arial Narrow" pitchFamily="34" charset="0"/>
                        </a:rPr>
                        <a:t> 05</a:t>
                      </a:r>
                      <a:r>
                        <a:rPr lang="pt-BR" sz="1200" b="0" strike="noStrike" spc="-1" baseline="0">
                          <a:latin typeface="Arial Narrow" pitchFamily="34" charset="0"/>
                        </a:rPr>
                        <a:t>, 08, 09 e 10  </a:t>
                      </a:r>
                      <a:r>
                        <a:rPr lang="pt-BR" sz="1200" b="0" strike="noStrike" spc="-1" baseline="0" dirty="0">
                          <a:latin typeface="Arial Narrow" pitchFamily="34" charset="0"/>
                        </a:rPr>
                        <a:t>/out</a:t>
                      </a:r>
                      <a:endParaRPr lang="pt-BR" sz="12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1" baseline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baseline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17, 18 e 19 /out</a:t>
                      </a:r>
                      <a:endParaRPr lang="pt-BR" sz="1200" b="0" baseline="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endParaRPr lang="pt-BR" sz="1200" b="0" strike="noStrike" spc="-1" dirty="0">
                        <a:solidFill>
                          <a:srgbClr val="FF0000"/>
                        </a:solidFill>
                        <a:latin typeface="Arial Narrow" pitchFamily="34" charset="0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05,</a:t>
                      </a:r>
                      <a:r>
                        <a:rPr lang="pt-BR" sz="1200" b="0" strike="noStrike" spc="-1" baseline="0" dirty="0">
                          <a:latin typeface="Arial Narrow" pitchFamily="34" charset="0"/>
                        </a:rPr>
                        <a:t> 07, 12, 19, 21 e 26 /</a:t>
                      </a:r>
                      <a:r>
                        <a:rPr lang="pt-BR" sz="1200" b="0" strike="noStrike" spc="-1" baseline="0" dirty="0" err="1">
                          <a:latin typeface="Arial Narrow" pitchFamily="34" charset="0"/>
                        </a:rPr>
                        <a:t>nov</a:t>
                      </a:r>
                      <a:endParaRPr lang="pt-BR" sz="12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05, 06 e 07 /dez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</a:txBody>
                  <a:tcPr marL="45720" marR="4572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16, 17,</a:t>
                      </a:r>
                      <a:r>
                        <a:rPr lang="pt-BR" sz="1200" b="0" strike="noStrike" spc="-1" baseline="0" dirty="0">
                          <a:latin typeface="Arial Narrow" pitchFamily="34" charset="0"/>
                        </a:rPr>
                        <a:t> 18, 23, 24 e 25 /</a:t>
                      </a:r>
                      <a:r>
                        <a:rPr lang="pt-BR" sz="1200" b="0" strike="noStrike" spc="-1" baseline="0" dirty="0" err="1">
                          <a:latin typeface="Arial Narrow" pitchFamily="34" charset="0"/>
                        </a:rPr>
                        <a:t>jan</a:t>
                      </a:r>
                      <a:endParaRPr lang="pt-BR" sz="12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pt-BR" sz="1200" b="0" strike="noStrike" spc="-1"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pt-BR" sz="1200" b="0" strike="noStrike" spc="-1">
                          <a:latin typeface="Arial Narrow" pitchFamily="34" charset="0"/>
                        </a:rPr>
                        <a:t>04,</a:t>
                      </a:r>
                      <a:r>
                        <a:rPr lang="pt-BR" sz="1200" b="0" strike="noStrike" spc="-1" baseline="0">
                          <a:latin typeface="Arial Narrow" pitchFamily="34" charset="0"/>
                        </a:rPr>
                        <a:t> 06, 11, 13 e 18 /fev</a:t>
                      </a:r>
                      <a:endParaRPr lang="pt-BR" sz="12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>
                      <a:solidFill>
                        <a:srgbClr val="3797C6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03, 05, 10, 12, 17, 24, 26 e 31/mar</a:t>
                      </a: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02, 03,</a:t>
                      </a: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16 e 17</a:t>
                      </a: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de abril de 2020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05 e 07/</a:t>
                      </a:r>
                      <a:r>
                        <a:rPr lang="pt-BR" sz="1200" b="0" strike="noStrike" spc="-1" dirty="0" err="1">
                          <a:latin typeface="Arial Narrow" pitchFamily="34" charset="0"/>
                        </a:rPr>
                        <a:t>mai</a:t>
                      </a:r>
                      <a:endParaRPr lang="pt-BR" sz="12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19, 21, 26 e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02/</a:t>
                      </a:r>
                      <a:r>
                        <a:rPr lang="pt-BR" sz="1200" b="0" strike="noStrike" kern="1200" spc="-1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jun</a:t>
                      </a: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e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04/</a:t>
                      </a:r>
                      <a:r>
                        <a:rPr lang="pt-BR" sz="1200" b="0" strike="noStrike" kern="1200" spc="-1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jun</a:t>
                      </a: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50760" marR="5076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7083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1º PDL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Liderança Transformadora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(12 horas)</a:t>
                      </a:r>
                      <a:endParaRPr lang="pt-BR" sz="1200" b="0" strike="noStrike" spc="-1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FFC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pt-BR" sz="1200" b="0" strike="noStrike" spc="-1" dirty="0">
                        <a:solidFill>
                          <a:srgbClr val="000000"/>
                        </a:solidFill>
                        <a:latin typeface="Arial Narrow" pitchFamily="34" charset="0"/>
                        <a:ea typeface="Microsoft YaHei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Microsoft YaHei"/>
                        </a:rPr>
                        <a:t>Gerenciamento</a:t>
                      </a:r>
                      <a:r>
                        <a:rPr lang="pt-BR" sz="1200" b="0" strike="noStrike" spc="-1" baseline="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Microsoft YaHei"/>
                        </a:rPr>
                        <a:t> de Projetos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pt-BR" sz="1200" b="0" strike="noStrike" spc="-1" baseline="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Microsoft YaHei"/>
                        </a:rPr>
                        <a:t>(24 horas)</a:t>
                      </a:r>
                      <a:endParaRPr lang="pt-BR" sz="12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2º PDL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Empreendedorismo Sustentável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(12 horas)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FFC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strike="noStrike" spc="-1" dirty="0">
                        <a:solidFill>
                          <a:srgbClr val="000000"/>
                        </a:solidFill>
                        <a:latin typeface="Arial Narrow" pitchFamily="34" charset="0"/>
                        <a:ea typeface="Microsoft YaHe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Gerenciamento Ágil de Projetos</a:t>
                      </a:r>
                      <a:r>
                        <a:rPr lang="pt-BR" sz="1200" b="0" strike="noStrike" spc="-1" baseline="0" dirty="0">
                          <a:latin typeface="Arial Narrow" pitchFamily="34" charset="0"/>
                        </a:rPr>
                        <a:t> e Tecnologias Aplicadas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baseline="0" dirty="0">
                          <a:latin typeface="Arial Narrow" pitchFamily="34" charset="0"/>
                        </a:rPr>
                        <a:t>(24 horas)</a:t>
                      </a:r>
                      <a:endParaRPr lang="pt-BR" sz="12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pt-BR" sz="1200" b="0" strike="noStrike" spc="-1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3ª PDL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Tecnologias Digitais</a:t>
                      </a: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(</a:t>
                      </a: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12 horas)</a:t>
                      </a: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FFC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strike="noStrike" spc="-1" dirty="0">
                        <a:solidFill>
                          <a:srgbClr val="000000"/>
                        </a:solidFill>
                        <a:latin typeface="Arial Narrow" pitchFamily="34" charset="0"/>
                        <a:ea typeface="Microsoft YaHei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spc="-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Microsoft YaHei"/>
                        </a:rPr>
                        <a:t>Gestão</a:t>
                      </a:r>
                      <a:r>
                        <a:rPr lang="pt-BR" sz="1200" b="0" strike="noStrike" spc="-1" baseline="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Microsoft YaHei"/>
                        </a:rPr>
                        <a:t> de Processos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spc="-1" baseline="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Microsoft YaHei"/>
                        </a:rPr>
                        <a:t>(24 horas)</a:t>
                      </a:r>
                      <a:endParaRPr lang="pt-BR" sz="12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5000"/>
                        </a:lnSpc>
                      </a:pPr>
                      <a:endParaRPr lang="pt-BR" sz="1200" b="0" strike="noStrike" kern="1200" spc="-1" dirty="0">
                        <a:solidFill>
                          <a:srgbClr val="000000"/>
                        </a:solidFill>
                        <a:latin typeface="Arial Narrow" pitchFamily="34" charset="0"/>
                        <a:ea typeface="Microsoft YaHei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Microsoft YaHei"/>
                          <a:cs typeface="+mn-cs"/>
                        </a:rPr>
                        <a:t>Gestão Estratégica</a:t>
                      </a:r>
                      <a:r>
                        <a:rPr lang="pt-BR" sz="1200" b="0" strike="noStrike" kern="1200" spc="-1" baseline="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Microsoft YaHei"/>
                          <a:cs typeface="+mn-cs"/>
                        </a:rPr>
                        <a:t> de Projetos, Programas e Portfólios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95000"/>
                        </a:lnSpc>
                      </a:pPr>
                      <a:r>
                        <a:rPr lang="pt-BR" sz="1200" b="0" strike="noStrike" kern="1200" spc="-1" baseline="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Microsoft YaHei"/>
                          <a:cs typeface="+mn-cs"/>
                        </a:rPr>
                        <a:t>(20 horas)</a:t>
                      </a:r>
                      <a:endParaRPr lang="pt-BR" sz="1200" b="0" strike="noStrike" kern="1200" spc="-1" dirty="0">
                        <a:solidFill>
                          <a:srgbClr val="000000"/>
                        </a:solidFill>
                        <a:latin typeface="Arial Narrow" pitchFamily="34" charset="0"/>
                        <a:ea typeface="Microsoft YaHei"/>
                        <a:cs typeface="+mn-cs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Planejamento</a:t>
                      </a:r>
                      <a:r>
                        <a:rPr lang="pt-BR" sz="1200" b="0" strike="noStrike" spc="-1" baseline="0" dirty="0">
                          <a:latin typeface="Arial Narrow" pitchFamily="34" charset="0"/>
                        </a:rPr>
                        <a:t> Integrado de Projetos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baseline="0" dirty="0">
                          <a:latin typeface="Arial Narrow" pitchFamily="34" charset="0"/>
                        </a:rPr>
                        <a:t>(32 horas)</a:t>
                      </a:r>
                      <a:endParaRPr lang="pt-BR" sz="12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Modelagem de Projetos</a:t>
                      </a:r>
                      <a:endParaRPr lang="pt-BR" sz="1200" b="0" strike="noStrike" spc="-1" baseline="0" dirty="0"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baseline="0" dirty="0">
                          <a:latin typeface="Arial Narrow" pitchFamily="34" charset="0"/>
                        </a:rPr>
                        <a:t>(16 horas)</a:t>
                      </a:r>
                      <a:endParaRPr lang="pt-BR" sz="12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Seminário de Planejamento</a:t>
                      </a:r>
                      <a:r>
                        <a:rPr lang="pt-BR" sz="1200" b="0" strike="noStrike" spc="-1" baseline="0" dirty="0">
                          <a:latin typeface="Arial Narrow" pitchFamily="34" charset="0"/>
                        </a:rPr>
                        <a:t> de Projetos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baseline="0" dirty="0">
                          <a:latin typeface="Arial Narrow" pitchFamily="34" charset="0"/>
                        </a:rPr>
                        <a:t>(08 horas)</a:t>
                      </a: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    </a:t>
                      </a:r>
                    </a:p>
                  </a:txBody>
                  <a:tcPr marL="50760" marR="5076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Planejamento da Qualidade do Projeto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(20 horas)</a:t>
                      </a:r>
                    </a:p>
                  </a:txBody>
                  <a:tcPr marL="50760" marR="5076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CustomShape 4"/>
          <p:cNvSpPr/>
          <p:nvPr/>
        </p:nvSpPr>
        <p:spPr>
          <a:xfrm>
            <a:off x="1843560" y="8475120"/>
            <a:ext cx="316800" cy="316800"/>
          </a:xfrm>
          <a:prstGeom prst="rect">
            <a:avLst/>
          </a:prstGeom>
          <a:solidFill>
            <a:srgbClr val="FFFCC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7660080" y="8487720"/>
            <a:ext cx="316800" cy="316800"/>
          </a:xfrm>
          <a:prstGeom prst="rect">
            <a:avLst/>
          </a:prstGeom>
          <a:solidFill>
            <a:srgbClr val="D5EC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2294640" y="8430840"/>
            <a:ext cx="4062960" cy="405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1000" b="0" i="1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Programa de Desenvolvimento de Líderes (PDL) (disciplinas obrigatórias) com certificação (quintas, sextas e sábados)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8173800" y="8430840"/>
            <a:ext cx="2749320" cy="405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1000" b="0" i="1" strike="noStrike" spc="-1" dirty="0">
                <a:solidFill>
                  <a:srgbClr val="000000"/>
                </a:solidFill>
                <a:latin typeface="Helvetica Light"/>
                <a:ea typeface="Helvetica Light"/>
              </a:rPr>
              <a:t>Conhecimento técnico </a:t>
            </a:r>
            <a:endParaRPr lang="pt-BR" sz="1000" b="0" strike="noStrike" spc="-1" dirty="0">
              <a:latin typeface="Arial"/>
            </a:endParaRPr>
          </a:p>
        </p:txBody>
      </p:sp>
      <p:graphicFrame>
        <p:nvGraphicFramePr>
          <p:cNvPr id="45" name="Table 8"/>
          <p:cNvGraphicFramePr/>
          <p:nvPr>
            <p:extLst>
              <p:ext uri="{D42A27DB-BD31-4B8C-83A1-F6EECF244321}">
                <p14:modId xmlns:p14="http://schemas.microsoft.com/office/powerpoint/2010/main" val="3736377505"/>
              </p:ext>
            </p:extLst>
          </p:nvPr>
        </p:nvGraphicFramePr>
        <p:xfrm>
          <a:off x="474120" y="4731657"/>
          <a:ext cx="12095020" cy="2901142"/>
        </p:xfrm>
        <a:graphic>
          <a:graphicData uri="http://schemas.openxmlformats.org/drawingml/2006/table">
            <a:tbl>
              <a:tblPr/>
              <a:tblGrid>
                <a:gridCol w="1160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7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64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05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887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16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23702">
                <a:tc gridSpan="10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800" b="1" strike="noStrike" spc="-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Arial"/>
                        </a:rPr>
                        <a:t>2020 / 2021</a:t>
                      </a:r>
                      <a:endParaRPr lang="pt-BR" sz="28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16, 18, 23 de Junho</a:t>
                      </a: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25 e 30/</a:t>
                      </a:r>
                      <a:r>
                        <a:rPr lang="pt-BR" sz="1200" b="0" strike="noStrike" kern="1200" spc="-1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jun</a:t>
                      </a: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02 e 07/</a:t>
                      </a:r>
                      <a:r>
                        <a:rPr lang="pt-BR" sz="1200" b="0" strike="noStrike" kern="1200" spc="-1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jul</a:t>
                      </a: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18,</a:t>
                      </a:r>
                      <a:r>
                        <a:rPr lang="pt-BR" sz="1200" b="0" strike="noStrike" spc="-1" baseline="0" dirty="0">
                          <a:latin typeface="Arial Narrow" pitchFamily="34" charset="0"/>
                        </a:rPr>
                        <a:t> 20 e 25/</a:t>
                      </a:r>
                      <a:r>
                        <a:rPr lang="pt-BR" sz="1200" b="0" strike="noStrike" spc="-1" baseline="0" dirty="0" err="1">
                          <a:latin typeface="Arial Narrow" pitchFamily="34" charset="0"/>
                        </a:rPr>
                        <a:t>ago</a:t>
                      </a:r>
                      <a:endParaRPr lang="pt-BR" sz="1200" b="0" strike="noStrike" spc="-1" dirty="0"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08,</a:t>
                      </a:r>
                      <a:r>
                        <a:rPr lang="pt-BR" sz="1200" b="0" strike="noStrike" spc="-1" baseline="0" dirty="0">
                          <a:latin typeface="Arial Narrow" pitchFamily="34" charset="0"/>
                        </a:rPr>
                        <a:t> 10, 15 e 17/set</a:t>
                      </a:r>
                      <a:endParaRPr lang="pt-BR" sz="12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29/set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01,</a:t>
                      </a:r>
                      <a:r>
                        <a:rPr lang="pt-BR" sz="1200" b="0" strike="noStrike" spc="-1" baseline="0" dirty="0">
                          <a:latin typeface="Arial Narrow" pitchFamily="34" charset="0"/>
                        </a:rPr>
                        <a:t> 06, 08 e 13/out</a:t>
                      </a:r>
                      <a:endParaRPr lang="pt-BR" sz="1200" b="0" strike="noStrike" spc="-1" dirty="0">
                        <a:latin typeface="Arial Narrow" pitchFamily="34" charset="0"/>
                      </a:endParaRPr>
                    </a:p>
                  </a:txBody>
                  <a:tcPr marL="45720" marR="45720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200" b="0" strike="noStrike" kern="1200" spc="-1" baseline="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03, 05, 10 e 12 de Novembro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pt-BR" sz="1200" b="0" strike="noStrike" kern="1200" spc="-1" baseline="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200" b="0" strike="noStrike" kern="1200" spc="-1" baseline="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24 e 26/</a:t>
                      </a:r>
                      <a:r>
                        <a:rPr lang="pt-BR" sz="1200" b="0" strike="noStrike" kern="1200" spc="-1" baseline="0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nov</a:t>
                      </a:r>
                      <a:endParaRPr lang="pt-BR" sz="1200" b="0" strike="noStrike" kern="1200" spc="-1" baseline="0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01, 03 e 08/dez</a:t>
                      </a:r>
                    </a:p>
                  </a:txBody>
                  <a:tcPr marL="50760" marR="5076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19, 21, 26 e 28/</a:t>
                      </a:r>
                      <a:r>
                        <a:rPr lang="pt-BR" sz="1200" b="0" strike="noStrike" kern="1200" spc="-1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jan</a:t>
                      </a: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02/</a:t>
                      </a:r>
                      <a:r>
                        <a:rPr lang="pt-BR" sz="1200" b="0" strike="noStrike" kern="1200" spc="-1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fev</a:t>
                      </a: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50760" marR="50760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23 e 25/</a:t>
                      </a:r>
                      <a:r>
                        <a:rPr lang="pt-BR" sz="1200" b="0" strike="noStrike" kern="1200" spc="-1" dirty="0" err="1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fev</a:t>
                      </a: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50760" marR="5076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09, 11, 16 e 18/mar</a:t>
                      </a:r>
                    </a:p>
                  </a:txBody>
                  <a:tcPr marL="50760" marR="5076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Prazo de 3 meses após</a:t>
                      </a: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conclusão das aulas</a:t>
                      </a: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50760" marR="5076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62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Seminário de Integração do Plano do Projeto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(12 horas)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Execução, Monitoramento e Controle I (Escopo, Stakeholders, Comunicações e Qualidade)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(16 horas)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Planejamento da Comunicação e Riscos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(28 horas)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Execução, Monitoramento e Controle II (Recursos,</a:t>
                      </a:r>
                      <a:r>
                        <a:rPr lang="pt-BR" sz="1200" b="0" strike="noStrike" spc="-1" baseline="0" dirty="0">
                          <a:latin typeface="Arial Narrow" pitchFamily="34" charset="0"/>
                        </a:rPr>
                        <a:t> Cronograma, Orçamento e Aquisições)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baseline="0" dirty="0">
                          <a:latin typeface="Arial Narrow" pitchFamily="34" charset="0"/>
                        </a:rPr>
                        <a:t>(20 horas)</a:t>
                      </a:r>
                      <a:endParaRPr lang="pt-BR" sz="12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Execução, Monitoramento</a:t>
                      </a:r>
                      <a:r>
                        <a:rPr lang="pt-BR" sz="1200" b="0" strike="noStrike" spc="-1" baseline="0" dirty="0">
                          <a:latin typeface="Arial Narrow" pitchFamily="34" charset="0"/>
                        </a:rPr>
                        <a:t> e Controle III (Riscos e Controle Integrado de Mudanças)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baseline="0" dirty="0">
                          <a:latin typeface="Arial Narrow" pitchFamily="34" charset="0"/>
                        </a:rPr>
                        <a:t>(16 horas)</a:t>
                      </a:r>
                      <a:endParaRPr lang="pt-BR" sz="12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Práticas</a:t>
                      </a:r>
                      <a:r>
                        <a:rPr lang="pt-BR" sz="1200" b="0" strike="noStrike" spc="-1" baseline="0" dirty="0">
                          <a:latin typeface="Arial Narrow" pitchFamily="34" charset="0"/>
                        </a:rPr>
                        <a:t> de Monitoramento, Controle de Mudanças e Encerramento de Projetos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baseline="0" dirty="0">
                          <a:latin typeface="Arial Narrow" pitchFamily="34" charset="0"/>
                        </a:rPr>
                        <a:t>(20 horas)</a:t>
                      </a:r>
                      <a:endParaRPr lang="pt-BR" sz="1200" b="0" strike="noStrike" spc="-1" dirty="0">
                        <a:latin typeface="Arial Narrow" pitchFamily="34" charset="0"/>
                      </a:endParaRPr>
                    </a:p>
                  </a:txBody>
                  <a:tcPr marL="50760" marR="5076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200" b="0" strike="noStrike" spc="-1" dirty="0">
                        <a:latin typeface="Arial Narrow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Gestão Integrada de Tempo, Custo e Priorização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strike="noStrike" spc="-1" dirty="0">
                          <a:latin typeface="Arial Narrow" pitchFamily="34" charset="0"/>
                        </a:rPr>
                        <a:t>(20 horas)</a:t>
                      </a:r>
                    </a:p>
                  </a:txBody>
                  <a:tcPr marL="50760" marR="5076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Governança</a:t>
                      </a: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de Projetos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200" b="0" strike="noStrike" kern="1200" spc="-1" baseline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(08 horas)</a:t>
                      </a: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50760" marR="5076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Projetos de Transformação de Processos Organizacionais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(16 horas)</a:t>
                      </a:r>
                    </a:p>
                  </a:txBody>
                  <a:tcPr marL="50760" marR="5076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pt-BR" sz="1200" b="0" strike="noStrike" kern="1200" spc="-1" dirty="0">
                        <a:solidFill>
                          <a:schemeClr val="tx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200" b="0" strike="noStrike" kern="1200" spc="-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Trabalho de Conclusão de Curso</a:t>
                      </a:r>
                    </a:p>
                  </a:txBody>
                  <a:tcPr marL="50760" marR="5076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6" name="Logo Pos Unifor-03 (2).png"/>
          <p:cNvPicPr/>
          <p:nvPr/>
        </p:nvPicPr>
        <p:blipFill>
          <a:blip r:embed="rId2"/>
          <a:stretch/>
        </p:blipFill>
        <p:spPr>
          <a:xfrm>
            <a:off x="601200" y="544320"/>
            <a:ext cx="3386160" cy="1168920"/>
          </a:xfrm>
          <a:prstGeom prst="rect">
            <a:avLst/>
          </a:prstGeom>
          <a:ln>
            <a:noFill/>
          </a:ln>
        </p:spPr>
      </p:pic>
      <p:pic>
        <p:nvPicPr>
          <p:cNvPr id="47" name="Imagem 43"/>
          <p:cNvPicPr/>
          <p:nvPr/>
        </p:nvPicPr>
        <p:blipFill>
          <a:blip r:embed="rId3"/>
          <a:stretch/>
        </p:blipFill>
        <p:spPr>
          <a:xfrm>
            <a:off x="474120" y="406440"/>
            <a:ext cx="3640320" cy="1499040"/>
          </a:xfrm>
          <a:prstGeom prst="rect">
            <a:avLst/>
          </a:prstGeom>
          <a:ln>
            <a:noFill/>
          </a:ln>
        </p:spPr>
      </p:pic>
      <p:sp>
        <p:nvSpPr>
          <p:cNvPr id="48" name="CustomShape 9"/>
          <p:cNvSpPr/>
          <p:nvPr/>
        </p:nvSpPr>
        <p:spPr>
          <a:xfrm>
            <a:off x="2160360" y="9039404"/>
            <a:ext cx="8762760" cy="315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pt-BR" sz="14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Este calendário pode ser alterado por conta da disponibilidade dos docentes – V06 – </a:t>
            </a:r>
            <a:r>
              <a:rPr lang="pt-BR" sz="1400" b="1" i="1" spc="-1" dirty="0">
                <a:solidFill>
                  <a:srgbClr val="000000"/>
                </a:solidFill>
                <a:latin typeface="Arial"/>
                <a:ea typeface="Arial"/>
              </a:rPr>
              <a:t>27/04</a:t>
            </a:r>
            <a:r>
              <a:rPr lang="pt-BR" sz="14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/2020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13" name="CustomShape 4"/>
          <p:cNvSpPr/>
          <p:nvPr/>
        </p:nvSpPr>
        <p:spPr>
          <a:xfrm>
            <a:off x="7660080" y="7933437"/>
            <a:ext cx="316800" cy="31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Retângulo 13"/>
          <p:cNvSpPr/>
          <p:nvPr/>
        </p:nvSpPr>
        <p:spPr>
          <a:xfrm>
            <a:off x="7976880" y="7880905"/>
            <a:ext cx="1523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000" i="1" spc="-1" dirty="0">
                <a:solidFill>
                  <a:srgbClr val="000000"/>
                </a:solidFill>
                <a:latin typeface="Helvetica Light"/>
                <a:ea typeface="Helvetica Light"/>
              </a:rPr>
              <a:t>Disciplina Estruturante</a:t>
            </a:r>
            <a:r>
              <a:rPr lang="pt-BR" i="1" spc="-1" dirty="0">
                <a:solidFill>
                  <a:srgbClr val="000000"/>
                </a:solidFill>
                <a:latin typeface="Helvetica Light"/>
                <a:ea typeface="Helvetica Light"/>
              </a:rPr>
              <a:t> </a:t>
            </a:r>
            <a:endParaRPr lang="pt-BR" spc="-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5217</TotalTime>
  <Words>510</Words>
  <Application>Microsoft Office PowerPoint</Application>
  <PresentationFormat>Personalizar</PresentationFormat>
  <Paragraphs>119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Avenir Next</vt:lpstr>
      <vt:lpstr>Helvetica Light</vt:lpstr>
      <vt:lpstr>Symbol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Leonarda</dc:creator>
  <cp:lastModifiedBy>Marcus Miranda</cp:lastModifiedBy>
  <cp:revision>301</cp:revision>
  <cp:lastPrinted>2016-04-26T14:00:58Z</cp:lastPrinted>
  <dcterms:modified xsi:type="dcterms:W3CDTF">2020-11-03T17:25:31Z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