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</p:sldIdLst>
  <p:sldSz cx="13004800" cy="9753600"/>
  <p:notesSz cx="9601200" cy="7315200"/>
  <p:defaultTextStyle>
    <a:defPPr lvl="0">
      <a:defRPr lang="pt-B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A99D50D5-A311-4C30-A41A-A993C9DC0926}">
  <a:tblStyle styleId="{A99D50D5-A311-4C30-A41A-A993C9DC09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612" y="-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10464480" cy="5389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270080" y="5619600"/>
            <a:ext cx="10464480" cy="5389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5106600" cy="5389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632280" y="5029200"/>
            <a:ext cx="5106600" cy="5389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632280" y="5619600"/>
            <a:ext cx="5106600" cy="5389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270080" y="5619600"/>
            <a:ext cx="5106600" cy="5389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10464480" cy="113004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270080" y="5029200"/>
            <a:ext cx="10464480" cy="113004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  <p:pic>
        <p:nvPicPr>
          <p:cNvPr id="34" name="Imagem 33"/>
          <p:cNvPicPr/>
          <p:nvPr/>
        </p:nvPicPr>
        <p:blipFill>
          <a:blip r:embed="rId2"/>
          <a:stretch/>
        </p:blipFill>
        <p:spPr>
          <a:xfrm>
            <a:off x="5794200" y="5028840"/>
            <a:ext cx="1416240" cy="113004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5794200" y="5028840"/>
            <a:ext cx="1416240" cy="113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270080" y="5029200"/>
            <a:ext cx="10464480" cy="1130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10464480" cy="113004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5106600" cy="113004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632280" y="5029200"/>
            <a:ext cx="5106600" cy="113004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270080" y="1638360"/>
            <a:ext cx="10464480" cy="15305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5106600" cy="5389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270080" y="5619600"/>
            <a:ext cx="5106600" cy="5389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632280" y="5029200"/>
            <a:ext cx="5106600" cy="113004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5106600" cy="113004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632280" y="5029200"/>
            <a:ext cx="5106600" cy="5389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632280" y="5619600"/>
            <a:ext cx="5106600" cy="5389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5106600" cy="5389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632280" y="5029200"/>
            <a:ext cx="5106600" cy="5389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270080" y="5619600"/>
            <a:ext cx="10464480" cy="5389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ctr">
              <a:lnSpc>
                <a:spcPct val="100000"/>
              </a:lnSpc>
            </a:pPr>
            <a:r>
              <a:rPr lang="pt-BR" sz="8000" strike="noStrike" spc="-1"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Texto do Título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10464480" cy="11300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trike="noStrike" spc="-1"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Clique para editar o formato do texto da estrutura de tópicos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3200" strike="noStrike" spc="-1"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2.º nível da estrutura de tópicos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trike="noStrike" spc="-1"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3.º nível da estrutura de tópicos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3200" strike="noStrike" spc="-1"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4.º nível da estrutura de tópicos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trike="noStrike" spc="-1"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5.º nível da estrutura de tópicos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trike="noStrike" spc="-1"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6.º nível da estrutura de tópicos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3200" strike="noStrike" spc="-1"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7.º nível da estrutura de tópicosNível de Corpo Um</a:t>
            </a:r>
            <a:endParaRPr/>
          </a:p>
          <a:p>
            <a:pPr algn="ctr"/>
            <a:r>
              <a:rPr lang="pt-BR" sz="3200" strike="noStrike" spc="-1"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Nível de Corpo Dois</a:t>
            </a:r>
            <a:endParaRPr/>
          </a:p>
          <a:p>
            <a:pPr algn="ctr"/>
            <a:r>
              <a:rPr lang="pt-BR" sz="3200" strike="noStrike" spc="-1"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Nível de Corpo Três</a:t>
            </a:r>
            <a:endParaRPr/>
          </a:p>
          <a:p>
            <a:pPr algn="ctr"/>
            <a:r>
              <a:rPr lang="pt-BR" sz="3200" strike="noStrike" spc="-1"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Nível de Corpo Quatro</a:t>
            </a:r>
            <a:endParaRPr/>
          </a:p>
          <a:p>
            <a:pPr algn="ctr"/>
            <a:r>
              <a:rPr lang="pt-BR" sz="3200" strike="noStrike" spc="-1"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Nível de Corpo Cinco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/>
          <p:nvPr/>
        </p:nvSpPr>
        <p:spPr>
          <a:xfrm>
            <a:off x="295200" y="315000"/>
            <a:ext cx="12414300" cy="9122700"/>
          </a:xfrm>
          <a:prstGeom prst="rect">
            <a:avLst/>
          </a:prstGeom>
          <a:noFill/>
          <a:ln w="12600" cap="flat" cmpd="sng">
            <a:solidFill>
              <a:srgbClr val="2D5C9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"/>
          <p:cNvSpPr/>
          <p:nvPr/>
        </p:nvSpPr>
        <p:spPr>
          <a:xfrm>
            <a:off x="4209840" y="498240"/>
            <a:ext cx="8236500" cy="10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50" tIns="38150" rIns="38150" bIns="38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 dirty="0">
                <a:solidFill>
                  <a:srgbClr val="005493"/>
                </a:solidFill>
                <a:latin typeface="Avenir"/>
                <a:ea typeface="Avenir"/>
                <a:cs typeface="Avenir"/>
                <a:sym typeface="Avenir"/>
              </a:rPr>
              <a:t>Cronograma do Curso MBA em Segurança Cibernética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0" i="0" u="none" strike="noStrike" cap="none" dirty="0" smtClean="0">
                <a:solidFill>
                  <a:srgbClr val="005493"/>
                </a:solidFill>
                <a:latin typeface="Avenir"/>
                <a:ea typeface="Avenir"/>
                <a:cs typeface="Avenir"/>
                <a:sym typeface="Avenir"/>
              </a:rPr>
              <a:t>CODIGO: 1848 | TURMA</a:t>
            </a:r>
            <a:r>
              <a:rPr lang="pt-BR" sz="1700" b="0" i="0" u="none" strike="noStrike" cap="none" dirty="0">
                <a:solidFill>
                  <a:srgbClr val="005493"/>
                </a:solidFill>
                <a:latin typeface="Avenir"/>
                <a:ea typeface="Avenir"/>
                <a:cs typeface="Avenir"/>
                <a:sym typeface="Avenir"/>
              </a:rPr>
              <a:t>: 01 | GRUPO: </a:t>
            </a:r>
            <a:r>
              <a:rPr lang="pt-BR" sz="1700" b="0" i="0" u="none" strike="noStrike" cap="none" dirty="0" smtClean="0">
                <a:solidFill>
                  <a:srgbClr val="005493"/>
                </a:solidFill>
                <a:latin typeface="Avenir"/>
                <a:ea typeface="Avenir"/>
                <a:cs typeface="Avenir"/>
                <a:sym typeface="Avenir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0" i="0" u="none" strike="noStrike" cap="none" dirty="0" smtClean="0">
                <a:solidFill>
                  <a:srgbClr val="005493"/>
                </a:solidFill>
                <a:latin typeface="Avenir"/>
                <a:ea typeface="Avenir"/>
                <a:cs typeface="Avenir"/>
                <a:sym typeface="Avenir"/>
              </a:rPr>
              <a:t>Coordenação</a:t>
            </a:r>
            <a:r>
              <a:rPr lang="pt-BR" sz="1700" b="0" i="0" u="none" strike="noStrike" cap="none" dirty="0">
                <a:solidFill>
                  <a:srgbClr val="005493"/>
                </a:solidFill>
                <a:latin typeface="Avenir"/>
                <a:ea typeface="Avenir"/>
                <a:cs typeface="Avenir"/>
                <a:sym typeface="Avenir"/>
              </a:rPr>
              <a:t>:  Marcus </a:t>
            </a:r>
            <a:r>
              <a:rPr lang="pt-BR" sz="1700" dirty="0" smtClean="0">
                <a:solidFill>
                  <a:srgbClr val="005493"/>
                </a:solidFill>
                <a:latin typeface="Avenir"/>
                <a:ea typeface="Avenir"/>
                <a:cs typeface="Avenir"/>
                <a:sym typeface="Avenir"/>
              </a:rPr>
              <a:t>Miranda</a:t>
            </a:r>
            <a:r>
              <a:rPr lang="pt-BR" dirty="0" smtClean="0">
                <a:solidFill>
                  <a:schemeClr val="dk1"/>
                </a:solidFill>
                <a:latin typeface="Arial"/>
                <a:ea typeface="Avenir"/>
                <a:cs typeface="Arial"/>
                <a:sym typeface="Arial"/>
              </a:rPr>
              <a:t> |</a:t>
            </a:r>
            <a:r>
              <a:rPr lang="pt-BR" sz="1700" b="0" i="0" u="none" strike="noStrike" cap="none" dirty="0" smtClean="0">
                <a:solidFill>
                  <a:srgbClr val="005493"/>
                </a:solidFill>
                <a:latin typeface="Avenir"/>
                <a:ea typeface="Avenir"/>
                <a:cs typeface="Avenir"/>
                <a:sym typeface="Avenir"/>
              </a:rPr>
              <a:t>E-mail</a:t>
            </a:r>
            <a:r>
              <a:rPr lang="pt-BR" sz="1700" b="0" i="0" u="none" strike="noStrike" cap="none" dirty="0">
                <a:solidFill>
                  <a:srgbClr val="005493"/>
                </a:solidFill>
                <a:latin typeface="Avenir"/>
                <a:ea typeface="Avenir"/>
                <a:cs typeface="Avenir"/>
                <a:sym typeface="Avenir"/>
              </a:rPr>
              <a:t>: </a:t>
            </a:r>
            <a:r>
              <a:rPr lang="pt-BR" sz="1700" b="0" i="0" u="none" strike="noStrike" cap="none" dirty="0" smtClean="0">
                <a:solidFill>
                  <a:srgbClr val="005493"/>
                </a:solidFill>
                <a:latin typeface="Avenir"/>
                <a:ea typeface="Avenir"/>
                <a:cs typeface="Avenir"/>
                <a:sym typeface="Avenir"/>
              </a:rPr>
              <a:t>marcus.miranda@unifor.br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1" name="Google Shape;51;p1"/>
          <p:cNvGraphicFramePr/>
          <p:nvPr>
            <p:extLst>
              <p:ext uri="{D42A27DB-BD31-4B8C-83A1-F6EECF244321}">
                <p14:modId xmlns:p14="http://schemas.microsoft.com/office/powerpoint/2010/main" val="735706350"/>
              </p:ext>
            </p:extLst>
          </p:nvPr>
        </p:nvGraphicFramePr>
        <p:xfrm>
          <a:off x="441000" y="1996560"/>
          <a:ext cx="12132000" cy="3228125"/>
        </p:xfrm>
        <a:graphic>
          <a:graphicData uri="http://schemas.openxmlformats.org/drawingml/2006/table">
            <a:tbl>
              <a:tblPr>
                <a:noFill/>
                <a:tableStyleId>{A99D50D5-A311-4C30-A41A-A993C9DC0926}</a:tableStyleId>
              </a:tblPr>
              <a:tblGrid>
                <a:gridCol w="121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3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3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3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1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132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132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2132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2132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536400">
                <a:tc gridSpan="10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20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2018/2019</a:t>
                      </a:r>
                      <a:endParaRPr sz="1800" u="none" strike="noStrike" cap="none" dirty="0"/>
                    </a:p>
                  </a:txBody>
                  <a:tcPr marL="50750" marR="50750" marT="45725" marB="45725">
                    <a:lnL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54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28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Times New Roman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i="0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23, 24 e 25/Agosto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Times New Roman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i="0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(12 Horas)</a:t>
                      </a:r>
                      <a:endParaRPr sz="1000" b="1" i="0" u="none" strike="noStrike" cap="none" baseline="30000">
                        <a:solidFill>
                          <a:srgbClr val="FFC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50750" marR="50750" marT="45725" marB="45725" anchor="ctr">
                    <a:lnL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Times New Roman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i="0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20, 21 e 22/setembro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Times New Roman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i="0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(12 Horas)</a:t>
                      </a:r>
                      <a:r>
                        <a:rPr lang="pt-BR" sz="1000" b="1" i="0" u="none" strike="noStrike" cap="none" baseline="30000">
                          <a:solidFill>
                            <a:srgbClr val="FFC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50750" marR="50750" marT="45725" marB="45725" anchor="ctr">
                    <a:lnL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Times New Roman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i="0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20 e 27/outubro; 10/Novembro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Times New Roman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i="0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(24 Horas)</a:t>
                      </a:r>
                      <a:r>
                        <a:rPr lang="pt-BR" sz="1000" b="1" i="0" u="none" strike="noStrike" cap="none" baseline="30000">
                          <a:solidFill>
                            <a:srgbClr val="FFC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1000" b="1" u="none" strike="noStrike" cap="non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45725" marR="45725" marT="45725" marB="45725" anchor="ctr">
                    <a:lnL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100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Times New Roman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i="0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22,23 e 24/Novembro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Times New Roman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i="0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(12 Horas)</a:t>
                      </a:r>
                      <a:r>
                        <a:rPr lang="pt-BR" sz="1000" b="1" i="0" u="none" strike="noStrike" cap="none" baseline="30000">
                          <a:solidFill>
                            <a:srgbClr val="FFC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100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50750" marR="50750" marT="45725" marB="45725" anchor="ctr">
                    <a:lnL w="12225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Times New Roman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i="0" u="none" strike="noStrike" cap="none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13, 14 e 15/Dezembro</a:t>
                      </a:r>
                      <a:endParaRPr dirty="0"/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Times New Roman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i="0" u="none" strike="noStrike" cap="none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(12 Horas)</a:t>
                      </a:r>
                      <a:r>
                        <a:rPr lang="pt-BR" sz="1000" b="1" i="0" u="none" strike="noStrike" cap="none" baseline="30000" dirty="0">
                          <a:solidFill>
                            <a:srgbClr val="FFC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1800" u="none" strike="noStrike" cap="none"/>
                    </a:p>
                  </a:txBody>
                  <a:tcPr marL="50750" marR="50750" marT="45725" marB="45725" anchor="ctr">
                    <a:lnL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Times New Roman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i="0" u="none" strike="noStrike" kern="1200" cap="none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01 e 08/Dezembro</a:t>
                      </a:r>
                      <a:endParaRPr sz="1000" b="1" i="0" u="none" strike="noStrike" kern="1200" cap="none" dirty="0">
                        <a:solidFill>
                          <a:srgbClr val="000000"/>
                        </a:solidFill>
                        <a:latin typeface="Arial Narrow"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Times New Roman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i="0" u="none" strike="noStrike" kern="1200" cap="none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(20 horas)</a:t>
                      </a:r>
                      <a:endParaRPr sz="1000" b="1" i="0" u="none" strike="noStrike" kern="1200" cap="none" dirty="0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45725" marR="45725" marT="45725" marB="45725" anchor="ctr">
                    <a:lnL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u="none" strike="noStrike" cap="none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12 e 19/Janeiro</a:t>
                      </a:r>
                      <a:endParaRPr sz="1800" b="1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 Narrow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(20 horas)</a:t>
                      </a:r>
                      <a:endParaRPr sz="1000" b="1" u="none" strike="noStrike" cap="none" dirty="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45725" marR="45725" marT="45725" marB="45725" anchor="ctr">
                    <a:lnL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02, 09 e 16/Fevereiro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(24 horas)</a:t>
                      </a:r>
                      <a:endParaRPr sz="1800" u="none" strike="noStrike" cap="none"/>
                    </a:p>
                  </a:txBody>
                  <a:tcPr marL="45725" marR="45725" marT="45725" marB="45725" anchor="ctr">
                    <a:lnL w="12225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u="none" strike="noStrike" cap="none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09, 16 3 23/Março</a:t>
                      </a:r>
                      <a:endParaRPr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 Narrow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(24 horas)</a:t>
                      </a:r>
                      <a:endParaRPr sz="1000" b="1" u="none" strike="noStrike" cap="none" dirty="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45725" marR="45725" marT="45725" marB="45725" anchor="ctr">
                    <a:lnL w="12225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1000" b="1" u="none" strike="noStrike" cap="non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06 e 13/Abril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 Narrow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u="none" strike="noStrike" cap="non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(20 horas)</a:t>
                      </a:r>
                      <a:endParaRPr sz="1000" b="1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1000" b="1" u="none" strike="noStrike" cap="non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45725" marR="45725" marT="45725" marB="45725" anchor="ctr">
                    <a:lnL w="12225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6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Times New Roman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i="0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1º PDL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Times New Roman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i="0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Empreendedorismo e Inovação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Times New Roman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1000" b="1" i="0" u="none" strike="noStrike" cap="non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50750" marR="50750" marT="45725" marB="45725" anchor="ctr">
                    <a:lnL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9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Times New Roman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1000" b="1" i="0" u="none" strike="noStrike" cap="non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Times New Roman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i="0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2º PDL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Times New Roman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i="0" u="none" strike="noStrike" cap="non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Gestão para a Sustentabilidade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Times New Roman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1000" b="1" i="0" u="none" strike="noStrike" cap="non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1800" u="none" strike="noStrike" cap="none"/>
                    </a:p>
                  </a:txBody>
                  <a:tcPr marL="50750" marR="50750" marT="45725" marB="45725" anchor="ctr">
                    <a:lnL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9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Arquitetura TCP/IP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(J20 – Todos os dias)</a:t>
                      </a:r>
                      <a:endParaRPr sz="1000" b="1" u="none" strike="noStrike" cap="none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50750" marR="50750" marT="45725" marB="45725" anchor="ctr">
                    <a:lnL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Times New Roman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i="0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3º PDL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Times New Roman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i="0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Liderança na condução de negociações estratégicas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Times New Roman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1000" b="1" i="0" u="none" strike="noStrike" cap="non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50750" marR="50750" marT="45725" marB="45725" anchor="ctr">
                    <a:lnL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9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Times New Roman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i="0" u="none" strike="noStrike" cap="none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4º PDL</a:t>
                      </a:r>
                      <a:endParaRPr dirty="0"/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Times New Roman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i="0" u="none" strike="noStrike" cap="none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Parte I</a:t>
                      </a: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Times New Roman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i="0" u="none" strike="noStrike" cap="none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Metodologia para o trabalho científico – TCC</a:t>
                      </a:r>
                      <a:endParaRPr dirty="0"/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Times New Roman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50750" marR="50750" marT="45725" marB="45725" anchor="ctr">
                    <a:lnL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9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Times New Roman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i="0" u="none" strike="noStrike" kern="1200" cap="none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Fundamentos de Segurança da Informação</a:t>
                      </a:r>
                      <a:endParaRPr sz="1000" b="1" i="0" u="none" strike="noStrike" kern="1200" cap="none" dirty="0">
                        <a:solidFill>
                          <a:srgbClr val="000000"/>
                        </a:solidFill>
                        <a:latin typeface="Arial Narrow"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Times New Roman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i="0" u="none" strike="noStrike" kern="1200" cap="none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</a:t>
                      </a:r>
                      <a:endParaRPr sz="1000" b="1" i="0" u="none" strike="noStrike" kern="1200" cap="none" dirty="0">
                        <a:solidFill>
                          <a:srgbClr val="000000"/>
                        </a:solidFill>
                        <a:latin typeface="Arial Narrow"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Times New Roman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i="0" u="none" strike="noStrike" kern="1200" cap="none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(Sala formato reunião)</a:t>
                      </a:r>
                      <a:endParaRPr sz="1000" b="1" i="0" u="none" strike="noStrike" kern="1200" cap="none" dirty="0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50800" marR="50800" marT="50800" marB="50800" anchor="ctr">
                    <a:lnL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Análise de Riscos em TI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1000" b="1" u="none" strike="noStrike" cap="non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 Narrow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u="none" strike="noStrike" cap="non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(Sala formato reunião)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50800" marR="50800" marT="50800" marB="50800" anchor="ctr">
                    <a:lnL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1000" b="1" u="none" strike="noStrike" cap="non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1000" b="1" u="none" strike="noStrike" cap="non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1000" b="1" u="none" strike="noStrike" cap="non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Governança de TI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1000" b="1" u="none" strike="noStrike" cap="non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 Narrow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u="none" strike="noStrike" cap="non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(Sala formato reunião)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1000" b="1" u="none" strike="noStrike" cap="non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1000" b="1" u="none" strike="noStrike" cap="non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Gerenciamento de Projetos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1000" b="1" u="none" strike="noStrike" cap="non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 Narrow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u="none" strike="noStrike" cap="non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(Sala formato reunião)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1000" b="1" u="none" strike="noStrike" cap="non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1000" b="1" u="none" strike="noStrike" cap="non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1000" b="1" u="none" strike="noStrike" cap="none" dirty="0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1000" b="1" u="none" strike="noStrike" cap="none" dirty="0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u="none" strike="noStrike" cap="none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Plano de Continuidade de Negócio</a:t>
                      </a:r>
                      <a:endParaRPr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1000" b="1" u="none" strike="noStrike" cap="none" dirty="0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 Narrow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u="none" strike="noStrike" cap="none" dirty="0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(Sala formato reunião)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2" name="Google Shape;52;p1"/>
          <p:cNvSpPr/>
          <p:nvPr/>
        </p:nvSpPr>
        <p:spPr>
          <a:xfrm>
            <a:off x="1843560" y="8475120"/>
            <a:ext cx="317100" cy="317100"/>
          </a:xfrm>
          <a:prstGeom prst="rect">
            <a:avLst/>
          </a:prstGeom>
          <a:solidFill>
            <a:srgbClr val="FFFC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"/>
          <p:cNvSpPr/>
          <p:nvPr/>
        </p:nvSpPr>
        <p:spPr>
          <a:xfrm>
            <a:off x="7660080" y="8487720"/>
            <a:ext cx="317100" cy="317100"/>
          </a:xfrm>
          <a:prstGeom prst="rect">
            <a:avLst/>
          </a:prstGeom>
          <a:solidFill>
            <a:srgbClr val="D5E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"/>
          <p:cNvSpPr/>
          <p:nvPr/>
        </p:nvSpPr>
        <p:spPr>
          <a:xfrm>
            <a:off x="2294640" y="8430840"/>
            <a:ext cx="40632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50" tIns="50750" rIns="50750" bIns="50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1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Programa de Desenvolvimento de Líderes (PDL) (disciplinas obrigatórias) com certificação (sextas e sábados)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8173800" y="8430840"/>
            <a:ext cx="27498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50" tIns="50750" rIns="50750" bIns="50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1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Conhecimento técnico (disciplinas obrigatórias)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1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(sábados – 8h às 12h e das 13h30 às 17h30min)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1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Semanal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6" name="Google Shape;56;p1"/>
          <p:cNvGraphicFramePr/>
          <p:nvPr>
            <p:extLst>
              <p:ext uri="{D42A27DB-BD31-4B8C-83A1-F6EECF244321}">
                <p14:modId xmlns:p14="http://schemas.microsoft.com/office/powerpoint/2010/main" val="41167024"/>
              </p:ext>
            </p:extLst>
          </p:nvPr>
        </p:nvGraphicFramePr>
        <p:xfrm>
          <a:off x="436350" y="5289070"/>
          <a:ext cx="12131999" cy="2932550"/>
        </p:xfrm>
        <a:graphic>
          <a:graphicData uri="http://schemas.openxmlformats.org/drawingml/2006/table">
            <a:tbl>
              <a:tblPr>
                <a:noFill/>
                <a:tableStyleId>{A99D50D5-A311-4C30-A41A-A993C9DC0926}</a:tableStyleId>
              </a:tblPr>
              <a:tblGrid>
                <a:gridCol w="11029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29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29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029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0290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029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029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0290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029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10290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102909"/>
              </a:tblGrid>
              <a:tr h="536400">
                <a:tc gridSpan="10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20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2019</a:t>
                      </a:r>
                      <a:endParaRPr sz="1800" u="none" strike="noStrike" cap="none" dirty="0"/>
                    </a:p>
                  </a:txBody>
                  <a:tcPr marL="50750" marR="50750" marT="45725" marB="45725">
                    <a:lnL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54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1800" u="none" strike="noStrike" cap="none" dirty="0"/>
                    </a:p>
                  </a:txBody>
                  <a:tcPr marL="50750" marR="50750" marT="45725" marB="45725">
                    <a:lnL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54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28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1000" u="none" strike="noStrike" cap="none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25, 26 e 27 </a:t>
                      </a:r>
                      <a:endParaRPr sz="10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De Abril</a:t>
                      </a:r>
                      <a:endParaRPr sz="10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(12 Horas)</a:t>
                      </a:r>
                      <a:br>
                        <a:rPr lang="pt-BR" sz="1000" b="1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</a:br>
                      <a:r>
                        <a:rPr lang="pt-BR" sz="1000" b="1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Parte II</a:t>
                      </a:r>
                      <a:endParaRPr sz="1000" u="none" strike="noStrike" cap="none"/>
                    </a:p>
                  </a:txBody>
                  <a:tcPr marL="50750" marR="50750" marT="45725" marB="45725" anchor="ctr">
                    <a:lnL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4 , 11 e 18/Maio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(24 horas)</a:t>
                      </a:r>
                      <a:endParaRPr sz="1800" u="none" strike="noStrike" cap="none"/>
                    </a:p>
                  </a:txBody>
                  <a:tcPr marL="45725" marR="45725" marT="45725" marB="45725" anchor="ctr">
                    <a:lnL w="12225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25/Maio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01/Junho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(20 horas)</a:t>
                      </a:r>
                      <a:endParaRPr sz="1800" u="none" strike="noStrike" cap="none"/>
                    </a:p>
                  </a:txBody>
                  <a:tcPr marL="45725" marR="45725" marT="45725" marB="45725" anchor="ctr">
                    <a:lnL w="12225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10,11,12, 13, 14 e 15/Junho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(20 horas )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45725" marR="45725" marT="45725" marB="45725" anchor="ctr">
                    <a:lnL w="12225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29/Junho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06 e 13/Julho</a:t>
                      </a:r>
                      <a:endParaRPr sz="10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(24 horas)</a:t>
                      </a:r>
                      <a:endParaRPr sz="1000" u="none" strike="noStrike" cap="none"/>
                    </a:p>
                  </a:txBody>
                  <a:tcPr marL="45725" marR="45725" marT="45725" marB="45725" anchor="ctr">
                    <a:lnL w="12225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27/Julho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03/Agosto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(20 horas)</a:t>
                      </a:r>
                      <a:endParaRPr sz="1000" u="none" strike="noStrike" cap="none"/>
                    </a:p>
                  </a:txBody>
                  <a:tcPr marL="45725" marR="45725" marT="45725" marB="45725" anchor="ctr">
                    <a:lnL w="12225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1000" b="1" u="none" strike="noStrike" cap="non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17, 24 e 31/Agosto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(24 horas)</a:t>
                      </a:r>
                      <a:endParaRPr sz="1000" u="none" strike="noStrike" cap="none"/>
                    </a:p>
                  </a:txBody>
                  <a:tcPr marL="45725" marR="45725" marT="45725" marB="45725" anchor="ctr">
                    <a:lnL w="12225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14, 21 e 28/Setembro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(24 horas)</a:t>
                      </a:r>
                      <a:endParaRPr sz="1800" u="none" strike="noStrike" cap="none"/>
                    </a:p>
                  </a:txBody>
                  <a:tcPr marL="45725" marR="45725" marT="45725" marB="45725" anchor="ctr">
                    <a:lnL w="12225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u="none" strike="noStrike" cap="none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26,31 Outubro,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u="none" strike="noStrike" cap="none" dirty="0">
                          <a:solidFill>
                            <a:srgbClr val="000000"/>
                          </a:solidFill>
                          <a:latin typeface="Arial Narrow"/>
                          <a:sym typeface="Arial Narrow"/>
                        </a:rPr>
                        <a:t>01, 11 e 13 </a:t>
                      </a:r>
                      <a:r>
                        <a:rPr lang="pt-BR" sz="1000" b="1" u="none" strike="noStrike" cap="none">
                          <a:solidFill>
                            <a:srgbClr val="000000"/>
                          </a:solidFill>
                          <a:latin typeface="Arial Narrow"/>
                          <a:sym typeface="Arial Narrow"/>
                        </a:rPr>
                        <a:t>de Novembro</a:t>
                      </a:r>
                      <a:endParaRPr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u="none" strike="noStrike" cap="none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(24 horas)</a:t>
                      </a:r>
                      <a:endParaRPr sz="1000" u="none" strike="noStrike" cap="none" dirty="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50750" marR="50750" marT="45725" marB="45725" anchor="ctr">
                    <a:lnL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u="none" strike="noStrike" cap="none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09, 23 e 30/Novembro</a:t>
                      </a:r>
                      <a:endParaRPr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u="none" strike="noStrike" cap="none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(24 horas)</a:t>
                      </a:r>
                      <a:endParaRPr sz="1800" u="none" strike="noStrike" cap="none" dirty="0"/>
                    </a:p>
                  </a:txBody>
                  <a:tcPr marL="45725" marR="45725" marT="45725" marB="45725" anchor="ctr">
                    <a:lnL w="12225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 algn="ctr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07, 14 e 21/Dezembro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(24 horas)</a:t>
                      </a:r>
                      <a:endParaRPr dirty="0"/>
                    </a:p>
                  </a:txBody>
                  <a:tcPr marL="45720" marR="45720" anchor="ctr">
                    <a:lnL w="12225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6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Times New Roman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i="0" u="none" strike="noStrike" cap="none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4º PDL</a:t>
                      </a:r>
                      <a:endParaRPr dirty="0"/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Times New Roman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i="0" u="none" strike="noStrike" cap="none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Parte II</a:t>
                      </a:r>
                      <a:endParaRPr dirty="0"/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Times New Roman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i="0" u="none" strike="noStrike" cap="none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Metodologia para o trabalho científico – TCC</a:t>
                      </a:r>
                      <a:endParaRPr dirty="0"/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Times New Roman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1000" b="1" i="0" u="none" strike="noStrike" cap="none" dirty="0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50750" marR="50750" marT="45725" marB="45725" anchor="ctr">
                    <a:lnL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9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Gestão da Segurança da Informação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1000" b="1" u="none" strike="noStrike" cap="non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 Narrow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u="none" strike="noStrike" cap="none">
                          <a:solidFill>
                            <a:schemeClr val="dk1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(Sala formato reunião)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Segurança em Sistemas Operacionais Windows</a:t>
                      </a:r>
                      <a:endParaRPr/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Segurança em Computação em Nuvem</a:t>
                      </a:r>
                      <a:endParaRPr/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Criptografia e Certificação Digital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u="none" strike="noStrike" cap="none" dirty="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Segurança em Sistemas Operacionais Linux</a:t>
                      </a:r>
                      <a:endParaRPr dirty="0"/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i="0" u="none" strike="noStrike" kern="1200" cap="none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Análise de Vulnerabilidade</a:t>
                      </a:r>
                      <a:endParaRPr lang="pt-BR" sz="1000" b="1" i="0" u="none" strike="noStrike" kern="1200" cap="none" dirty="0">
                        <a:solidFill>
                          <a:srgbClr val="000000"/>
                        </a:solidFill>
                        <a:latin typeface="Arial Narrow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sz="1000" b="1" i="0" u="none" strike="noStrike" kern="1200" cap="none" dirty="0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i="0" u="none" strike="noStrike" kern="1200" cap="none" dirty="0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Desenvolvimento de Software Seguro</a:t>
                      </a:r>
                      <a:endParaRPr sz="1000" b="1" i="0" u="none" strike="noStrike" kern="1200" cap="none" dirty="0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u="none" strike="noStrike" cap="none">
                          <a:solidFill>
                            <a:srgbClr val="000000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Direito Digital</a:t>
                      </a:r>
                      <a:endParaRPr/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tabLst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pt-BR" sz="1000" b="1" u="none" strike="noStrike" cap="none" dirty="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Segurança em Dispositivos de Rede</a:t>
                      </a:r>
                      <a:endParaRPr lang="pt-BR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pt-BR" sz="1000" b="1" u="none" strike="noStrike" cap="none" dirty="0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anose="020B0606020202030204" pitchFamily="34" charset="0"/>
                          <a:ea typeface="Constantia"/>
                          <a:cs typeface="+mn-cs"/>
                        </a:rPr>
                        <a:t>Computação Forense</a:t>
                      </a:r>
                    </a:p>
                  </a:txBody>
                  <a:tcPr anchor="ctr">
                    <a:lnL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54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7" name="Google Shape;57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1200" y="544320"/>
            <a:ext cx="3386520" cy="1169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4120" y="406440"/>
            <a:ext cx="3640680" cy="14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"/>
          <p:cNvSpPr/>
          <p:nvPr/>
        </p:nvSpPr>
        <p:spPr>
          <a:xfrm>
            <a:off x="1451429" y="9070920"/>
            <a:ext cx="10116457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50" tIns="50750" rIns="50750" bIns="50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calendário pode ser alterado por conta da disponibilidade dos </a:t>
            </a:r>
            <a:r>
              <a:rPr lang="pt-BR" sz="1400" b="1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docentes – Atualizado em 04/11/2019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407</Words>
  <Application>Microsoft Office PowerPoint</Application>
  <PresentationFormat>Personalizar</PresentationFormat>
  <Paragraphs>111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Office Theme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Marcus Miranda</dc:creator>
  <cp:lastModifiedBy>KAROLINA BARBOSA DE ABREU</cp:lastModifiedBy>
  <cp:revision>4</cp:revision>
  <dcterms:modified xsi:type="dcterms:W3CDTF">2019-11-04T11:55:34Z</dcterms:modified>
</cp:coreProperties>
</file>