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3004800" cy="97536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8" y="5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95200" y="315000"/>
            <a:ext cx="12413520" cy="9122040"/>
          </a:xfrm>
          <a:prstGeom prst="rect">
            <a:avLst/>
          </a:prstGeom>
          <a:noFill/>
          <a:ln w="12600">
            <a:solidFill>
              <a:srgbClr val="2D5C9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4242240" y="406440"/>
            <a:ext cx="8466480" cy="1447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/>
          <a:lstStyle/>
          <a:p>
            <a:pPr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005493"/>
                </a:solidFill>
                <a:latin typeface="Avenir Next"/>
                <a:ea typeface="Avenir Next"/>
              </a:rPr>
              <a:t>Cronograma </a:t>
            </a:r>
            <a:r>
              <a:rPr lang="pt-BR" sz="2800" b="1" spc="-1" dirty="0">
                <a:solidFill>
                  <a:srgbClr val="005493"/>
                </a:solidFill>
                <a:latin typeface="Avenir Next"/>
                <a:ea typeface="Avenir Next"/>
              </a:rPr>
              <a:t>da Especialização em</a:t>
            </a:r>
            <a:r>
              <a:rPr lang="pt-BR" sz="2800" b="1" strike="noStrike" spc="-1" dirty="0">
                <a:solidFill>
                  <a:srgbClr val="005493"/>
                </a:solidFill>
                <a:latin typeface="Avenir Next"/>
                <a:ea typeface="Avenir Next"/>
              </a:rPr>
              <a:t> Segurança da Informação – (1065-03)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700" b="0" strike="noStrike" spc="-1" dirty="0">
                <a:solidFill>
                  <a:srgbClr val="005493"/>
                </a:solidFill>
                <a:latin typeface="Avenir Next"/>
                <a:ea typeface="Avenir Next"/>
              </a:rPr>
              <a:t>TURMA: 03 | GRUPO: 9 | Coordenação: Marcus Fábio Fontenelle do Carmo</a:t>
            </a:r>
            <a:endParaRPr lang="pt-BR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700" b="0" strike="noStrike" spc="-1" dirty="0">
                <a:solidFill>
                  <a:srgbClr val="005493"/>
                </a:solidFill>
                <a:latin typeface="Avenir Next"/>
                <a:ea typeface="Avenir Next"/>
              </a:rPr>
              <a:t>E-mail: marcus.fabio@gmail.com</a:t>
            </a:r>
            <a:endParaRPr lang="pt-BR" sz="1700" b="0" strike="noStrike" spc="-1" dirty="0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3358440" y="9070920"/>
            <a:ext cx="6676560" cy="314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pt-BR" sz="1400" b="1" i="1" strike="noStrike" spc="-1">
                <a:solidFill>
                  <a:srgbClr val="000000"/>
                </a:solidFill>
                <a:latin typeface="Arial"/>
                <a:ea typeface="Arial"/>
              </a:rPr>
              <a:t>Este calendário pode ser alterado por conta da disponibilidade dos docentes.</a:t>
            </a:r>
            <a:endParaRPr lang="pt-BR" sz="1400" b="0" strike="noStrike" spc="-1">
              <a:latin typeface="Arial"/>
            </a:endParaRPr>
          </a:p>
        </p:txBody>
      </p:sp>
      <p:graphicFrame>
        <p:nvGraphicFramePr>
          <p:cNvPr id="41" name="Table 4"/>
          <p:cNvGraphicFramePr/>
          <p:nvPr>
            <p:extLst>
              <p:ext uri="{D42A27DB-BD31-4B8C-83A1-F6EECF244321}">
                <p14:modId xmlns:p14="http://schemas.microsoft.com/office/powerpoint/2010/main" val="692819751"/>
              </p:ext>
            </p:extLst>
          </p:nvPr>
        </p:nvGraphicFramePr>
        <p:xfrm>
          <a:off x="430560" y="2077920"/>
          <a:ext cx="12132000" cy="2932560"/>
        </p:xfrm>
        <a:graphic>
          <a:graphicData uri="http://schemas.openxmlformats.org/drawingml/2006/table">
            <a:tbl>
              <a:tblPr/>
              <a:tblGrid>
                <a:gridCol w="121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36400">
                <a:tc gridSpan="10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0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2017/2018</a:t>
                      </a:r>
                      <a:endParaRPr lang="pt-BR" sz="2000" b="0" strike="noStrike" spc="-1" dirty="0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0054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28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14, 15 e 16/setembro</a:t>
                      </a:r>
                      <a:endParaRPr lang="pt-BR" sz="1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(12 Horas)</a:t>
                      </a:r>
                      <a:endParaRPr lang="pt-BR" sz="1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28, 29 e 30/setembro</a:t>
                      </a:r>
                      <a:endParaRPr lang="pt-BR" sz="1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(12 Horas)</a:t>
                      </a:r>
                      <a:endParaRPr lang="pt-BR" sz="1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19, 20 e 21/outubro</a:t>
                      </a:r>
                      <a:endParaRPr lang="pt-BR" sz="1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(12 Horas)</a:t>
                      </a:r>
                      <a:endParaRPr lang="pt-BR" sz="1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pt-BR" sz="1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2, 3 e 4/novembro</a:t>
                      </a:r>
                      <a:endParaRPr lang="pt-BR" sz="1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(12 Horas)</a:t>
                      </a:r>
                      <a:endParaRPr lang="pt-BR" sz="1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pt-BR" sz="1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16,17 e 18/novembro</a:t>
                      </a:r>
                      <a:endParaRPr lang="pt-BR" sz="1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(12 Horas)</a:t>
                      </a:r>
                      <a:endParaRPr lang="pt-BR" sz="1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pt-BR" sz="1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pt-BR" sz="18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pt-BR" sz="1000" b="1" strike="noStrike" spc="-1" dirty="0">
                          <a:solidFill>
                            <a:schemeClr val="tx1"/>
                          </a:solidFill>
                          <a:latin typeface="Arial Narrow"/>
                          <a:ea typeface="Arial Narrow"/>
                        </a:rPr>
                        <a:t>Dezembro</a:t>
                      </a:r>
                      <a:endParaRPr lang="pt-BR" sz="10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pt-BR" sz="1000" b="1" strike="noStrike" spc="-1" dirty="0">
                          <a:solidFill>
                            <a:schemeClr val="tx1"/>
                          </a:solidFill>
                          <a:latin typeface="Arial Narrow"/>
                          <a:ea typeface="Arial Narrow"/>
                        </a:rPr>
                        <a:t>(04 Horas)</a:t>
                      </a:r>
                      <a:endParaRPr lang="pt-BR" sz="10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pt-BR" sz="10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3797C6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pt-BR" sz="18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pt-BR" sz="1000" b="1" strike="noStrike" spc="-1" dirty="0">
                          <a:solidFill>
                            <a:schemeClr val="tx1"/>
                          </a:solidFill>
                          <a:latin typeface="Arial Narrow"/>
                          <a:ea typeface="Arial Narrow"/>
                        </a:rPr>
                        <a:t>Janeiro/2018</a:t>
                      </a:r>
                      <a:endParaRPr lang="pt-BR" sz="10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pt-BR" sz="1000" b="1" strike="noStrike" spc="-1" dirty="0">
                          <a:solidFill>
                            <a:schemeClr val="tx1"/>
                          </a:solidFill>
                          <a:latin typeface="Arial Narrow"/>
                          <a:ea typeface="Arial Narrow"/>
                        </a:rPr>
                        <a:t>(04 Horas)</a:t>
                      </a:r>
                      <a:endParaRPr lang="pt-BR" sz="10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pt-BR" sz="10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3797C6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8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 dirty="0">
                          <a:solidFill>
                            <a:schemeClr val="tx1"/>
                          </a:solidFill>
                          <a:latin typeface="Arial Narrow"/>
                          <a:ea typeface="Arial Narrow"/>
                        </a:rPr>
                        <a:t>Fevereiro/2018</a:t>
                      </a:r>
                      <a:endParaRPr lang="pt-BR" sz="10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 dirty="0">
                          <a:solidFill>
                            <a:schemeClr val="tx1"/>
                          </a:solidFill>
                          <a:latin typeface="Arial Narrow"/>
                          <a:ea typeface="Arial Narrow"/>
                        </a:rPr>
                        <a:t>(04 Horas)</a:t>
                      </a:r>
                      <a:endParaRPr lang="pt-BR" sz="10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pt-BR" sz="10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17 e 24/fevereiro e 3/março</a:t>
                      </a:r>
                      <a:endParaRPr lang="pt-BR" sz="1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(24 horas) </a:t>
                      </a:r>
                      <a:endParaRPr lang="pt-BR" sz="1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10, 17 e 24/março</a:t>
                      </a:r>
                      <a:endParaRPr lang="pt-BR" sz="1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(24 horas)</a:t>
                      </a:r>
                      <a:endParaRPr lang="pt-BR" sz="1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pt-BR" sz="1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67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1º PDL</a:t>
                      </a:r>
                      <a:endParaRPr lang="pt-BR" sz="1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Liderança</a:t>
                      </a:r>
                      <a:endParaRPr lang="pt-BR" sz="1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FEF9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2º PDL</a:t>
                      </a:r>
                      <a:endParaRPr lang="pt-BR" sz="1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 Empreendedorismo</a:t>
                      </a:r>
                      <a:endParaRPr lang="pt-BR" sz="1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FEF9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3º PDL</a:t>
                      </a:r>
                      <a:endParaRPr lang="pt-BR" sz="1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 Inovação </a:t>
                      </a:r>
                      <a:endParaRPr lang="pt-BR" sz="1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FEF9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4º PDL</a:t>
                      </a:r>
                      <a:endParaRPr lang="pt-BR" sz="1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Sustentabilidade</a:t>
                      </a:r>
                      <a:endParaRPr lang="pt-BR" sz="1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FEF9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5º PDL</a:t>
                      </a:r>
                      <a:endParaRPr lang="pt-BR" sz="1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Desenvolvimento de Carreira</a:t>
                      </a:r>
                      <a:endParaRPr lang="pt-BR" sz="1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FEF9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chemeClr val="tx1"/>
                          </a:solidFill>
                          <a:latin typeface="Arial Narrow"/>
                          <a:ea typeface="Arial Narrow"/>
                        </a:rPr>
                        <a:t>1ª</a:t>
                      </a:r>
                      <a:endParaRPr lang="pt-BR" sz="10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chemeClr val="tx1"/>
                          </a:solidFill>
                          <a:latin typeface="Arial Narrow"/>
                          <a:ea typeface="Arial Narrow"/>
                        </a:rPr>
                        <a:t> Mentoria de Carreira</a:t>
                      </a:r>
                      <a:endParaRPr lang="pt-BR" sz="10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FEF9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 dirty="0">
                          <a:solidFill>
                            <a:schemeClr val="tx1"/>
                          </a:solidFill>
                          <a:latin typeface="Arial Narrow"/>
                          <a:ea typeface="Arial Narrow"/>
                        </a:rPr>
                        <a:t>2ª</a:t>
                      </a:r>
                      <a:endParaRPr lang="pt-BR" sz="10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 dirty="0">
                          <a:solidFill>
                            <a:schemeClr val="tx1"/>
                          </a:solidFill>
                          <a:latin typeface="Arial Narrow"/>
                          <a:ea typeface="Arial Narrow"/>
                        </a:rPr>
                        <a:t> Mentoria de Carreira</a:t>
                      </a:r>
                      <a:endParaRPr lang="pt-BR" sz="10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FEF9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 dirty="0">
                          <a:solidFill>
                            <a:schemeClr val="tx1"/>
                          </a:solidFill>
                          <a:latin typeface="Arial Narrow"/>
                          <a:ea typeface="Arial Narrow"/>
                        </a:rPr>
                        <a:t>Seminário Especiais</a:t>
                      </a:r>
                      <a:endParaRPr lang="pt-BR" sz="10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FEF9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Fundamentos de Redes</a:t>
                      </a:r>
                      <a:endParaRPr lang="pt-BR" sz="1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Governança de TI</a:t>
                      </a:r>
                      <a:endParaRPr lang="pt-BR" sz="1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2" name="CustomShape 5"/>
          <p:cNvSpPr/>
          <p:nvPr/>
        </p:nvSpPr>
        <p:spPr>
          <a:xfrm>
            <a:off x="1843560" y="8475120"/>
            <a:ext cx="316440" cy="316440"/>
          </a:xfrm>
          <a:prstGeom prst="rect">
            <a:avLst/>
          </a:prstGeom>
          <a:solidFill>
            <a:srgbClr val="FFFCC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6"/>
          <p:cNvSpPr/>
          <p:nvPr/>
        </p:nvSpPr>
        <p:spPr>
          <a:xfrm>
            <a:off x="7660080" y="8487720"/>
            <a:ext cx="316440" cy="316440"/>
          </a:xfrm>
          <a:prstGeom prst="rect">
            <a:avLst/>
          </a:prstGeom>
          <a:solidFill>
            <a:srgbClr val="D5EC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2294640" y="8430840"/>
            <a:ext cx="4062600" cy="405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1000" b="0" i="1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Programa de Desenvolvimento de Líderes (PDL) (disciplinas obrigatórias) com certificação (sextas e sábados)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7986960" y="8430840"/>
            <a:ext cx="3122640" cy="405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1000" b="0" i="1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Conhecimento técnico (disciplinas obrigatórias)</a:t>
            </a:r>
            <a:endParaRPr lang="pt-BR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000" b="0" i="1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(segundas e quartas)</a:t>
            </a:r>
            <a:endParaRPr lang="pt-BR" sz="1000" b="0" strike="noStrike" spc="-1">
              <a:latin typeface="Arial"/>
            </a:endParaRPr>
          </a:p>
        </p:txBody>
      </p:sp>
      <p:graphicFrame>
        <p:nvGraphicFramePr>
          <p:cNvPr id="46" name="Table 9"/>
          <p:cNvGraphicFramePr/>
          <p:nvPr>
            <p:extLst>
              <p:ext uri="{D42A27DB-BD31-4B8C-83A1-F6EECF244321}">
                <p14:modId xmlns:p14="http://schemas.microsoft.com/office/powerpoint/2010/main" val="407700514"/>
              </p:ext>
            </p:extLst>
          </p:nvPr>
        </p:nvGraphicFramePr>
        <p:xfrm>
          <a:off x="439920" y="5270400"/>
          <a:ext cx="12132000" cy="2932560"/>
        </p:xfrm>
        <a:graphic>
          <a:graphicData uri="http://schemas.openxmlformats.org/drawingml/2006/table">
            <a:tbl>
              <a:tblPr/>
              <a:tblGrid>
                <a:gridCol w="121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04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222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36400">
                <a:tc gridSpan="10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0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2018</a:t>
                      </a:r>
                      <a:endParaRPr lang="pt-BR" sz="2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0054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28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04 e 06/Abril (Noite) e 07/abril (Sábado Integral)</a:t>
                      </a:r>
                      <a:endParaRPr lang="pt-BR" sz="1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(20 horas)</a:t>
                      </a:r>
                      <a:endParaRPr lang="pt-BR" sz="1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28/abril e 05 e 12/maio</a:t>
                      </a:r>
                      <a:endParaRPr lang="pt-BR" sz="1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  (24 horas)</a:t>
                      </a:r>
                      <a:endParaRPr lang="pt-BR" sz="1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02 e 09/junho</a:t>
                      </a:r>
                      <a:endParaRPr lang="pt-BR" sz="1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(20horas)</a:t>
                      </a:r>
                      <a:endParaRPr lang="pt-BR" sz="1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16, 23 e 30/junho</a:t>
                      </a:r>
                      <a:endParaRPr lang="pt-BR" sz="1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(24horas)</a:t>
                      </a:r>
                      <a:endParaRPr lang="pt-BR" sz="1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14 e 21/julho</a:t>
                      </a:r>
                      <a:r>
                        <a:t/>
                      </a:r>
                      <a:br/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( 20 horas)</a:t>
                      </a:r>
                      <a:endParaRPr lang="pt-BR" sz="1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04 e 18/agosto </a:t>
                      </a:r>
                      <a:endParaRPr lang="pt-BR" sz="1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(20 horas)</a:t>
                      </a:r>
                      <a:endParaRPr lang="pt-BR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3797C6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20, 22 e 25/agosto e 01/setembro</a:t>
                      </a:r>
                      <a:endParaRPr lang="pt-BR" sz="1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(24 horas)</a:t>
                      </a:r>
                      <a:endParaRPr lang="pt-BR" sz="1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pt-BR" sz="1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3797C6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15, 22 e 29/setembro</a:t>
                      </a:r>
                      <a:endParaRPr lang="pt-BR" sz="1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(24 horas)</a:t>
                      </a:r>
                      <a:endParaRPr lang="pt-BR" sz="1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20 e 27/outubro</a:t>
                      </a:r>
                      <a:endParaRPr lang="pt-BR" sz="1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 (20 horas)</a:t>
                      </a:r>
                      <a:endParaRPr lang="pt-BR" sz="1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 10, 17 e 24/novembro</a:t>
                      </a:r>
                      <a:endParaRPr lang="pt-BR" sz="1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(24 horas)</a:t>
                      </a:r>
                      <a:endParaRPr lang="pt-BR" sz="1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67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Fundamentos de Segurança da Informação</a:t>
                      </a:r>
                      <a:endParaRPr lang="pt-BR" sz="1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Gerenciamento de Projetos</a:t>
                      </a:r>
                      <a:endParaRPr lang="pt-BR" sz="1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Análise de Riscos</a:t>
                      </a:r>
                      <a:endParaRPr lang="pt-BR" sz="1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 em TI </a:t>
                      </a:r>
                      <a:endParaRPr lang="pt-BR" sz="1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Gestão de Segurança da Informação</a:t>
                      </a:r>
                      <a:endParaRPr lang="pt-BR" sz="1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Plano de Continuidade de Negócio </a:t>
                      </a:r>
                      <a:endParaRPr lang="pt-BR" sz="1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Segurança em Sistemas Operacionais Windows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pt-BR" sz="1000" b="1" strike="noStrike" spc="-1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(M33 – 18 de Agosto)</a:t>
                      </a:r>
                      <a:endParaRPr lang="pt-BR" sz="1000" b="0" strike="noStrike" spc="-1" dirty="0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Criptografia e Certificação Digital</a:t>
                      </a:r>
                      <a:endParaRPr lang="pt-BR" sz="10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pt-BR" sz="10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latin typeface="Arial Narrow"/>
                          <a:cs typeface="+mn-cs"/>
                        </a:rPr>
                        <a:t>(Sala formato teatro - 20 e 22 de Agosto)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pt-BR" sz="1000" b="1" strike="noStrike" kern="1200" spc="-1" dirty="0">
                        <a:solidFill>
                          <a:srgbClr val="000000"/>
                        </a:solidFill>
                        <a:latin typeface="Arial Narrow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latin typeface="Arial Narrow"/>
                          <a:cs typeface="+mn-cs"/>
                        </a:rPr>
                        <a:t>(M33 – 25/08 e 01/09)</a:t>
                      </a: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Segurança em Dispositivos de Rede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pt-BR" sz="1000" b="1" strike="noStrike" spc="-1" dirty="0">
                        <a:solidFill>
                          <a:srgbClr val="000000"/>
                        </a:solidFill>
                        <a:latin typeface="Arial Narrow"/>
                        <a:ea typeface="Arial Narrow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(J20 Todos os dias) </a:t>
                      </a:r>
                      <a:endParaRPr lang="pt-BR" sz="1000" b="0" strike="noStrike" spc="-1" dirty="0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Segurança em Sistemas Operacionais Linux</a:t>
                      </a:r>
                      <a:endParaRPr lang="pt-BR" sz="10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pt-BR" sz="1000" b="0" strike="noStrike" spc="-1" dirty="0"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strike="noStrike" spc="-1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(M35 Todos os dias) </a:t>
                      </a:r>
                      <a:endParaRPr lang="pt-BR" sz="1000" b="0" strike="noStrike" spc="-1" dirty="0">
                        <a:latin typeface="+mn-l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pt-BR" sz="1000" b="0" strike="noStrike" spc="-1" dirty="0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Desenvolvimento de Software Seguro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pt-BR" sz="1000" b="1" strike="noStrike" spc="-1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(M35 Todos os dias)</a:t>
                      </a:r>
                      <a:endParaRPr lang="pt-BR" sz="1000" b="0" strike="noStrike" spc="-1" dirty="0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7" name="Logo Pos Unifor-03 (2).png"/>
          <p:cNvPicPr/>
          <p:nvPr/>
        </p:nvPicPr>
        <p:blipFill>
          <a:blip r:embed="rId2"/>
          <a:stretch/>
        </p:blipFill>
        <p:spPr>
          <a:xfrm>
            <a:off x="601200" y="544320"/>
            <a:ext cx="3385800" cy="1168560"/>
          </a:xfrm>
          <a:prstGeom prst="rect">
            <a:avLst/>
          </a:prstGeom>
          <a:ln>
            <a:noFill/>
          </a:ln>
        </p:spPr>
      </p:pic>
      <p:pic>
        <p:nvPicPr>
          <p:cNvPr id="48" name="Imagem 43"/>
          <p:cNvPicPr/>
          <p:nvPr/>
        </p:nvPicPr>
        <p:blipFill>
          <a:blip r:embed="rId3"/>
          <a:stretch/>
        </p:blipFill>
        <p:spPr>
          <a:xfrm>
            <a:off x="474120" y="406440"/>
            <a:ext cx="3639960" cy="1498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295200" y="315000"/>
            <a:ext cx="12413520" cy="9122040"/>
          </a:xfrm>
          <a:prstGeom prst="rect">
            <a:avLst/>
          </a:prstGeom>
          <a:noFill/>
          <a:ln w="12600">
            <a:solidFill>
              <a:srgbClr val="2D5C9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3358440" y="9070920"/>
            <a:ext cx="6676560" cy="314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pt-BR" sz="1400" b="1" i="1" strike="noStrike" spc="-1">
                <a:solidFill>
                  <a:srgbClr val="000000"/>
                </a:solidFill>
                <a:latin typeface="Arial"/>
                <a:ea typeface="Arial"/>
              </a:rPr>
              <a:t>Este calendário pode ser alterado por conta da disponibilidade dos docentes.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1843560" y="8475120"/>
            <a:ext cx="316440" cy="316440"/>
          </a:xfrm>
          <a:prstGeom prst="rect">
            <a:avLst/>
          </a:prstGeom>
          <a:solidFill>
            <a:srgbClr val="FFFCC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4"/>
          <p:cNvSpPr/>
          <p:nvPr/>
        </p:nvSpPr>
        <p:spPr>
          <a:xfrm>
            <a:off x="7660080" y="8487720"/>
            <a:ext cx="316440" cy="316440"/>
          </a:xfrm>
          <a:prstGeom prst="rect">
            <a:avLst/>
          </a:prstGeom>
          <a:solidFill>
            <a:srgbClr val="D5EC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5"/>
          <p:cNvSpPr/>
          <p:nvPr/>
        </p:nvSpPr>
        <p:spPr>
          <a:xfrm>
            <a:off x="2294640" y="8430840"/>
            <a:ext cx="4062600" cy="405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1000" b="0" i="1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Programa de Desenvolvimento de Líderes (PDL) (disciplinas obrigatórias) com certificação (sextas e sábados)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7971480" y="8506440"/>
            <a:ext cx="3122640" cy="253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1000" b="0" i="1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Conhecimento técnico (disciplinas obrigatórias)</a:t>
            </a:r>
            <a:endParaRPr lang="pt-BR" sz="1000" b="0" strike="noStrike" spc="-1">
              <a:latin typeface="Arial"/>
            </a:endParaRPr>
          </a:p>
        </p:txBody>
      </p:sp>
      <p:graphicFrame>
        <p:nvGraphicFramePr>
          <p:cNvPr id="55" name="Table 7"/>
          <p:cNvGraphicFramePr/>
          <p:nvPr>
            <p:extLst>
              <p:ext uri="{D42A27DB-BD31-4B8C-83A1-F6EECF244321}">
                <p14:modId xmlns:p14="http://schemas.microsoft.com/office/powerpoint/2010/main" val="1295440802"/>
              </p:ext>
            </p:extLst>
          </p:nvPr>
        </p:nvGraphicFramePr>
        <p:xfrm>
          <a:off x="418320" y="2068560"/>
          <a:ext cx="12079080" cy="2932560"/>
        </p:xfrm>
        <a:graphic>
          <a:graphicData uri="http://schemas.openxmlformats.org/drawingml/2006/table">
            <a:tbl>
              <a:tblPr/>
              <a:tblGrid>
                <a:gridCol w="133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3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3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3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9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392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392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3654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36400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0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                   2018/2019</a:t>
                      </a:r>
                      <a:endParaRPr lang="pt-BR" sz="2000" b="0" strike="noStrike" spc="-1" dirty="0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0054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0054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28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08, 15 e 22/dezembro</a:t>
                      </a:r>
                      <a:endParaRPr lang="pt-BR" sz="1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(24 horas)</a:t>
                      </a:r>
                      <a:endParaRPr lang="pt-BR" sz="1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12, 19 e 26/janeiro</a:t>
                      </a:r>
                      <a:endParaRPr lang="pt-BR" sz="1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(32 horas)</a:t>
                      </a:r>
                      <a:endParaRPr lang="pt-BR" sz="1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09, 16 e 23/fevereiro</a:t>
                      </a:r>
                      <a:endParaRPr lang="pt-BR" sz="1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(32 horas)</a:t>
                      </a:r>
                      <a:endParaRPr lang="pt-BR" sz="1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pt-BR" sz="1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Março a Maio/2019</a:t>
                      </a:r>
                      <a:endParaRPr lang="pt-BR" sz="10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(15 horas)</a:t>
                      </a:r>
                      <a:endParaRPr lang="pt-BR" sz="1000" b="0" strike="noStrike" spc="-1" dirty="0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45720" marR="4572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3797C6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50760" marR="50760">
                    <a:lnL w="12240">
                      <a:solidFill>
                        <a:srgbClr val="3797C6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67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Direito Digital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pt-BR" sz="1000" b="1" strike="noStrike" spc="-1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(Sala formato reunião)</a:t>
                      </a:r>
                      <a:endParaRPr lang="pt-BR" sz="1000" b="0" strike="noStrike" spc="-1" dirty="0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Análise de Vulnerabilidade</a:t>
                      </a:r>
                      <a:endParaRPr lang="pt-BR" sz="1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Computação Forense</a:t>
                      </a:r>
                      <a:endParaRPr lang="pt-BR" sz="10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Trabalho de Conclusão de Curso</a:t>
                      </a:r>
                      <a:endParaRPr lang="pt-BR" sz="1000" b="0" strike="noStrike" spc="-1" dirty="0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6" name="Logo Pos Unifor-03 (2).png"/>
          <p:cNvPicPr/>
          <p:nvPr/>
        </p:nvPicPr>
        <p:blipFill>
          <a:blip r:embed="rId2"/>
          <a:stretch/>
        </p:blipFill>
        <p:spPr>
          <a:xfrm>
            <a:off x="601200" y="544320"/>
            <a:ext cx="3385800" cy="1168560"/>
          </a:xfrm>
          <a:prstGeom prst="rect">
            <a:avLst/>
          </a:prstGeom>
          <a:ln>
            <a:noFill/>
          </a:ln>
        </p:spPr>
      </p:pic>
      <p:pic>
        <p:nvPicPr>
          <p:cNvPr id="57" name="Imagem 43"/>
          <p:cNvPicPr/>
          <p:nvPr/>
        </p:nvPicPr>
        <p:blipFill>
          <a:blip r:embed="rId3"/>
          <a:stretch/>
        </p:blipFill>
        <p:spPr>
          <a:xfrm>
            <a:off x="474120" y="408240"/>
            <a:ext cx="3639960" cy="1498680"/>
          </a:xfrm>
          <a:prstGeom prst="rect">
            <a:avLst/>
          </a:prstGeom>
          <a:ln>
            <a:noFill/>
          </a:ln>
        </p:spPr>
      </p:pic>
      <p:sp>
        <p:nvSpPr>
          <p:cNvPr id="58" name="CustomShape 8"/>
          <p:cNvSpPr/>
          <p:nvPr/>
        </p:nvSpPr>
        <p:spPr>
          <a:xfrm>
            <a:off x="4242240" y="406440"/>
            <a:ext cx="8466480" cy="1447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/>
          <a:lstStyle/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005493"/>
                </a:solidFill>
                <a:latin typeface="Avenir Next"/>
                <a:ea typeface="Avenir Next"/>
              </a:rPr>
              <a:t>Cronograma do MBA de Segurança da Informação – (1065-03)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700" b="0" strike="noStrike" spc="-1">
                <a:solidFill>
                  <a:srgbClr val="005493"/>
                </a:solidFill>
                <a:latin typeface="Avenir Next"/>
                <a:ea typeface="Avenir Next"/>
              </a:rPr>
              <a:t>TURMA: 03 | GRUPO: 9 | Coordenação: Marcus Fábio Fontenelle do Carmo</a:t>
            </a:r>
            <a:endParaRPr lang="pt-BR" sz="17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700" b="0" strike="noStrike" spc="-1">
                <a:solidFill>
                  <a:srgbClr val="005493"/>
                </a:solidFill>
                <a:latin typeface="Avenir Next"/>
                <a:ea typeface="Avenir Next"/>
              </a:rPr>
              <a:t>E-mail: marcus.fabio@gmail.com</a:t>
            </a:r>
            <a:endParaRPr lang="pt-BR" sz="1700" b="0" strike="noStrike" spc="-1">
              <a:latin typeface="Arial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3347</TotalTime>
  <Words>483</Words>
  <Application>Microsoft Office PowerPoint</Application>
  <PresentationFormat>Personalizar</PresentationFormat>
  <Paragraphs>116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Arial Narrow</vt:lpstr>
      <vt:lpstr>Avenir Next</vt:lpstr>
      <vt:lpstr>DejaVu Sans</vt:lpstr>
      <vt:lpstr>Helvetica Light</vt:lpstr>
      <vt:lpstr>Symbol</vt:lpstr>
      <vt:lpstr>Wingdings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Leonarda</dc:creator>
  <cp:lastModifiedBy>Marcus Vinicius Barbosa Nunes de Miranda</cp:lastModifiedBy>
  <cp:revision>83</cp:revision>
  <cp:lastPrinted>2016-04-26T14:00:58Z</cp:lastPrinted>
  <dcterms:modified xsi:type="dcterms:W3CDTF">2019-03-08T11:43:00Z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