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74" r:id="rId2"/>
    <p:sldId id="275" r:id="rId3"/>
    <p:sldId id="283" r:id="rId4"/>
    <p:sldId id="284" r:id="rId5"/>
    <p:sldId id="286" r:id="rId6"/>
    <p:sldId id="285" r:id="rId7"/>
    <p:sldId id="287" r:id="rId8"/>
    <p:sldId id="288" r:id="rId9"/>
    <p:sldId id="289" r:id="rId10"/>
    <p:sldId id="279" r:id="rId11"/>
    <p:sldId id="280" r:id="rId12"/>
    <p:sldId id="290" r:id="rId13"/>
    <p:sldId id="281" r:id="rId14"/>
    <p:sldId id="291" r:id="rId15"/>
    <p:sldId id="292" r:id="rId1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8"/>
    </p:embeddedFont>
    <p:embeddedFont>
      <p:font typeface="Economica" panose="020B0604020202020204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C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1B1513-EA4A-4E6B-803D-14D52F339DB0}" v="19" dt="2025-09-12T20:02:33.967"/>
  </p1510:revLst>
</p1510:revInfo>
</file>

<file path=ppt/tableStyles.xml><?xml version="1.0" encoding="utf-8"?>
<a:tblStyleLst xmlns:a="http://schemas.openxmlformats.org/drawingml/2006/main" def="{5C18AE37-2BB5-4B63-B1FC-D4453CD0DBA8}">
  <a:tblStyle styleId="{5C18AE37-2BB5-4B63-B1FC-D4453CD0DB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63"/>
    <p:restoredTop sz="94704"/>
  </p:normalViewPr>
  <p:slideViewPr>
    <p:cSldViewPr snapToGrid="0">
      <p:cViewPr varScale="1">
        <p:scale>
          <a:sx n="138" d="100"/>
          <a:sy n="138" d="100"/>
        </p:scale>
        <p:origin x="49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73.xml"/><Relationship Id="rId7" Type="http://schemas.openxmlformats.org/officeDocument/2006/relationships/image" Target="../media/image62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4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e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0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49.png"/><Relationship Id="rId5" Type="http://schemas.openxmlformats.org/officeDocument/2006/relationships/image" Target="../media/image48.jpeg"/><Relationship Id="rId4" Type="http://schemas.openxmlformats.org/officeDocument/2006/relationships/image" Target="../media/image46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image" Target="../media/image55.png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image" Target="../media/image54.png"/><Relationship Id="rId17" Type="http://schemas.openxmlformats.org/officeDocument/2006/relationships/image" Target="../media/image58.png"/><Relationship Id="rId2" Type="http://schemas.openxmlformats.org/officeDocument/2006/relationships/tags" Target="../tags/tag77.xml"/><Relationship Id="rId16" Type="http://schemas.openxmlformats.org/officeDocument/2006/relationships/image" Target="../media/image57.png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image" Target="../media/image52.png"/><Relationship Id="rId5" Type="http://schemas.openxmlformats.org/officeDocument/2006/relationships/tags" Target="../tags/tag80.xml"/><Relationship Id="rId15" Type="http://schemas.openxmlformats.org/officeDocument/2006/relationships/image" Target="../media/image18.png"/><Relationship Id="rId10" Type="http://schemas.openxmlformats.org/officeDocument/2006/relationships/image" Target="../media/image51.png"/><Relationship Id="rId4" Type="http://schemas.openxmlformats.org/officeDocument/2006/relationships/tags" Target="../tags/tag79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9.png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image" Target="../media/image63.png"/><Relationship Id="rId2" Type="http://schemas.openxmlformats.org/officeDocument/2006/relationships/tags" Target="../tags/tag85.xml"/><Relationship Id="rId16" Type="http://schemas.openxmlformats.org/officeDocument/2006/relationships/image" Target="../media/image66.png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image" Target="../media/image61.png"/><Relationship Id="rId5" Type="http://schemas.openxmlformats.org/officeDocument/2006/relationships/tags" Target="../tags/tag88.xml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tags" Target="../tags/tag87.xml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tags" Target="../tags/tag6.xml"/><Relationship Id="rId21" Type="http://schemas.openxmlformats.org/officeDocument/2006/relationships/image" Target="../media/image18.png"/><Relationship Id="rId7" Type="http://schemas.openxmlformats.org/officeDocument/2006/relationships/tags" Target="../tags/tag10.xml"/><Relationship Id="rId12" Type="http://schemas.openxmlformats.org/officeDocument/2006/relationships/image" Target="../media/image27.png"/><Relationship Id="rId17" Type="http://schemas.openxmlformats.org/officeDocument/2006/relationships/image" Target="../media/image14.png"/><Relationship Id="rId2" Type="http://schemas.openxmlformats.org/officeDocument/2006/relationships/tags" Target="../tags/tag5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9.png"/><Relationship Id="rId5" Type="http://schemas.openxmlformats.org/officeDocument/2006/relationships/tags" Target="../tags/tag8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6.pn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25.xml"/><Relationship Id="rId18" Type="http://schemas.openxmlformats.org/officeDocument/2006/relationships/image" Target="../media/image10.png"/><Relationship Id="rId26" Type="http://schemas.openxmlformats.org/officeDocument/2006/relationships/image" Target="../media/image21.png"/><Relationship Id="rId3" Type="http://schemas.openxmlformats.org/officeDocument/2006/relationships/tags" Target="../tags/tag15.xml"/><Relationship Id="rId21" Type="http://schemas.openxmlformats.org/officeDocument/2006/relationships/image" Target="../media/image19.png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slideLayout" Target="../slideLayouts/slideLayout2.xml"/><Relationship Id="rId25" Type="http://schemas.openxmlformats.org/officeDocument/2006/relationships/image" Target="../media/image18.png"/><Relationship Id="rId33" Type="http://schemas.openxmlformats.org/officeDocument/2006/relationships/image" Target="../media/image29.png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0" Type="http://schemas.openxmlformats.org/officeDocument/2006/relationships/image" Target="../media/image13.png"/><Relationship Id="rId29" Type="http://schemas.openxmlformats.org/officeDocument/2006/relationships/image" Target="../media/image24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24" Type="http://schemas.openxmlformats.org/officeDocument/2006/relationships/image" Target="../media/image20.png"/><Relationship Id="rId32" Type="http://schemas.openxmlformats.org/officeDocument/2006/relationships/image" Target="../media/image28.png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23" Type="http://schemas.openxmlformats.org/officeDocument/2006/relationships/image" Target="../media/image16.png"/><Relationship Id="rId28" Type="http://schemas.openxmlformats.org/officeDocument/2006/relationships/image" Target="../media/image23.png"/><Relationship Id="rId10" Type="http://schemas.openxmlformats.org/officeDocument/2006/relationships/tags" Target="../tags/tag22.xml"/><Relationship Id="rId19" Type="http://schemas.openxmlformats.org/officeDocument/2006/relationships/image" Target="../media/image12.png"/><Relationship Id="rId31" Type="http://schemas.openxmlformats.org/officeDocument/2006/relationships/image" Target="../media/image26.png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image" Target="../media/image15.png"/><Relationship Id="rId27" Type="http://schemas.openxmlformats.org/officeDocument/2006/relationships/image" Target="../media/image22.png"/><Relationship Id="rId30" Type="http://schemas.openxmlformats.org/officeDocument/2006/relationships/image" Target="../media/image25.png"/><Relationship Id="rId8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18" Type="http://schemas.openxmlformats.org/officeDocument/2006/relationships/image" Target="../media/image12.png"/><Relationship Id="rId26" Type="http://schemas.openxmlformats.org/officeDocument/2006/relationships/image" Target="../media/image24.png"/><Relationship Id="rId3" Type="http://schemas.openxmlformats.org/officeDocument/2006/relationships/tags" Target="../tags/tag31.xml"/><Relationship Id="rId21" Type="http://schemas.openxmlformats.org/officeDocument/2006/relationships/image" Target="../media/image15.png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image" Target="../media/image10.png"/><Relationship Id="rId25" Type="http://schemas.openxmlformats.org/officeDocument/2006/relationships/image" Target="../media/image21.png"/><Relationship Id="rId2" Type="http://schemas.openxmlformats.org/officeDocument/2006/relationships/tags" Target="../tags/tag30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19.png"/><Relationship Id="rId29" Type="http://schemas.openxmlformats.org/officeDocument/2006/relationships/image" Target="../media/image31.png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image" Target="../media/image18.png"/><Relationship Id="rId32" Type="http://schemas.openxmlformats.org/officeDocument/2006/relationships/image" Target="../media/image34.png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23" Type="http://schemas.openxmlformats.org/officeDocument/2006/relationships/image" Target="../media/image20.png"/><Relationship Id="rId28" Type="http://schemas.openxmlformats.org/officeDocument/2006/relationships/image" Target="../media/image30.png"/><Relationship Id="rId10" Type="http://schemas.openxmlformats.org/officeDocument/2006/relationships/tags" Target="../tags/tag38.xml"/><Relationship Id="rId19" Type="http://schemas.openxmlformats.org/officeDocument/2006/relationships/image" Target="../media/image13.png"/><Relationship Id="rId31" Type="http://schemas.openxmlformats.org/officeDocument/2006/relationships/image" Target="../media/image33.png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image" Target="../media/image16.png"/><Relationship Id="rId27" Type="http://schemas.openxmlformats.org/officeDocument/2006/relationships/image" Target="../media/image47.png"/><Relationship Id="rId30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tags" Target="../tags/tag56.xml"/><Relationship Id="rId18" Type="http://schemas.openxmlformats.org/officeDocument/2006/relationships/image" Target="../media/image13.png"/><Relationship Id="rId26" Type="http://schemas.openxmlformats.org/officeDocument/2006/relationships/image" Target="../media/image24.png"/><Relationship Id="rId3" Type="http://schemas.openxmlformats.org/officeDocument/2006/relationships/tags" Target="../tags/tag46.xml"/><Relationship Id="rId21" Type="http://schemas.openxmlformats.org/officeDocument/2006/relationships/image" Target="../media/image16.png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17" Type="http://schemas.openxmlformats.org/officeDocument/2006/relationships/image" Target="../media/image12.png"/><Relationship Id="rId25" Type="http://schemas.openxmlformats.org/officeDocument/2006/relationships/image" Target="../media/image53.png"/><Relationship Id="rId2" Type="http://schemas.openxmlformats.org/officeDocument/2006/relationships/tags" Target="../tags/tag45.xml"/><Relationship Id="rId16" Type="http://schemas.openxmlformats.org/officeDocument/2006/relationships/image" Target="../media/image10.png"/><Relationship Id="rId20" Type="http://schemas.openxmlformats.org/officeDocument/2006/relationships/image" Target="../media/image15.png"/><Relationship Id="rId29" Type="http://schemas.openxmlformats.org/officeDocument/2006/relationships/image" Target="../media/image37.png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24" Type="http://schemas.openxmlformats.org/officeDocument/2006/relationships/image" Target="../media/image21.png"/><Relationship Id="rId5" Type="http://schemas.openxmlformats.org/officeDocument/2006/relationships/tags" Target="../tags/tag48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18.png"/><Relationship Id="rId28" Type="http://schemas.openxmlformats.org/officeDocument/2006/relationships/image" Target="../media/image36.png"/><Relationship Id="rId10" Type="http://schemas.openxmlformats.org/officeDocument/2006/relationships/tags" Target="../tags/tag53.xml"/><Relationship Id="rId19" Type="http://schemas.openxmlformats.org/officeDocument/2006/relationships/image" Target="../media/image19.png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Relationship Id="rId22" Type="http://schemas.openxmlformats.org/officeDocument/2006/relationships/image" Target="../media/image2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image" Target="../media/image19.png"/><Relationship Id="rId26" Type="http://schemas.openxmlformats.org/officeDocument/2006/relationships/image" Target="../media/image40.png"/><Relationship Id="rId3" Type="http://schemas.openxmlformats.org/officeDocument/2006/relationships/tags" Target="../tags/tag60.xml"/><Relationship Id="rId21" Type="http://schemas.openxmlformats.org/officeDocument/2006/relationships/image" Target="../media/image20.png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image" Target="../media/image13.png"/><Relationship Id="rId25" Type="http://schemas.openxmlformats.org/officeDocument/2006/relationships/image" Target="../media/image39.png"/><Relationship Id="rId2" Type="http://schemas.openxmlformats.org/officeDocument/2006/relationships/tags" Target="../tags/tag59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24" Type="http://schemas.openxmlformats.org/officeDocument/2006/relationships/image" Target="../media/image24.png"/><Relationship Id="rId5" Type="http://schemas.openxmlformats.org/officeDocument/2006/relationships/tags" Target="../tags/tag62.xml"/><Relationship Id="rId15" Type="http://schemas.openxmlformats.org/officeDocument/2006/relationships/image" Target="../media/image10.png"/><Relationship Id="rId23" Type="http://schemas.openxmlformats.org/officeDocument/2006/relationships/image" Target="../media/image21.png"/><Relationship Id="rId10" Type="http://schemas.openxmlformats.org/officeDocument/2006/relationships/tags" Target="../tags/tag67.xml"/><Relationship Id="rId19" Type="http://schemas.openxmlformats.org/officeDocument/2006/relationships/image" Target="../media/image15.png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8.png"/><Relationship Id="rId27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480A-6AC9-76A1-CA24-FE963C0A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notes on Energy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ACC28-84A0-5CCC-4114-322FA610E4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Energy</a:t>
            </a:r>
            <a:r>
              <a:rPr lang="en-US" dirty="0"/>
              <a:t> [J = </a:t>
            </a:r>
            <a:r>
              <a:rPr lang="en-US" dirty="0" err="1"/>
              <a:t>N.m</a:t>
            </a:r>
            <a:r>
              <a:rPr lang="en-US" dirty="0"/>
              <a:t>] is a measure used by scientists to describe the capacity of a system (e.g., a volume of fluid) to do work.</a:t>
            </a:r>
          </a:p>
          <a:p>
            <a:r>
              <a:rPr lang="en-US" b="1" dirty="0"/>
              <a:t>work</a:t>
            </a:r>
            <a:r>
              <a:rPr lang="en-US" dirty="0"/>
              <a:t> [J = </a:t>
            </a:r>
            <a:r>
              <a:rPr lang="en-US" dirty="0" err="1"/>
              <a:t>N.m</a:t>
            </a:r>
            <a:r>
              <a:rPr lang="en-US" dirty="0"/>
              <a:t>] is defined as the result of application of a force (gravitational, electromagnetic, etc.) through a physical distance.</a:t>
            </a:r>
          </a:p>
          <a:p>
            <a:r>
              <a:rPr lang="en-US" b="1" dirty="0"/>
              <a:t>Kinetic energy </a:t>
            </a:r>
            <a:r>
              <a:rPr lang="en-US" dirty="0"/>
              <a:t>is energy due to the motion of a volume of a fluid.</a:t>
            </a:r>
          </a:p>
          <a:p>
            <a:r>
              <a:rPr lang="en-US" b="1" dirty="0"/>
              <a:t>Potential energy</a:t>
            </a:r>
            <a:r>
              <a:rPr lang="en-US" dirty="0"/>
              <a:t> is the energy due to the position of a volume of fluid relative to other volume of fluid.</a:t>
            </a:r>
          </a:p>
        </p:txBody>
      </p:sp>
    </p:spTree>
    <p:extLst>
      <p:ext uri="{BB962C8B-B14F-4D97-AF65-F5344CB8AC3E}">
        <p14:creationId xmlns:p14="http://schemas.microsoft.com/office/powerpoint/2010/main" val="229158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D9E2-3AC4-AFCC-0157-22145112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Fluid Dynamics: Bernoulli’s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621844-9227-2ECA-FDF8-AFAEDF843144}"/>
                  </a:ext>
                </a:extLst>
              </p:cNvPr>
              <p:cNvSpPr txBox="1"/>
              <p:nvPr/>
            </p:nvSpPr>
            <p:spPr>
              <a:xfrm>
                <a:off x="3139323" y="1147225"/>
                <a:ext cx="1780552" cy="60439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621844-9227-2ECA-FDF8-AFAEDF843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323" y="1147225"/>
                <a:ext cx="1780552" cy="604396"/>
              </a:xfrm>
              <a:prstGeom prst="rect">
                <a:avLst/>
              </a:prstGeom>
              <a:blipFill>
                <a:blip r:embed="rId2"/>
                <a:stretch>
                  <a:fillRect r="-1408" b="-140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987F10-43BE-81E1-42A8-917E6E1B750C}"/>
                  </a:ext>
                </a:extLst>
              </p:cNvPr>
              <p:cNvSpPr txBox="1"/>
              <p:nvPr/>
            </p:nvSpPr>
            <p:spPr>
              <a:xfrm>
                <a:off x="1325880" y="1975104"/>
                <a:ext cx="3364992" cy="1514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	: elevation head [L]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r>
                  <a:rPr lang="en-US" sz="1800" dirty="0"/>
                  <a:t>	: pressure head [L]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r>
                  <a:rPr lang="en-US" sz="1800" dirty="0"/>
                  <a:t>	: velocity head [L]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800" dirty="0"/>
                  <a:t>	: total head [L]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987F10-43BE-81E1-42A8-917E6E1B7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880" y="1975104"/>
                <a:ext cx="3364992" cy="1514132"/>
              </a:xfrm>
              <a:prstGeom prst="rect">
                <a:avLst/>
              </a:prstGeom>
              <a:blipFill>
                <a:blip r:embed="rId3"/>
                <a:stretch>
                  <a:fillRect l="-1128" t="-1667" b="-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AA6D63-1737-2EF3-9074-1A834432C6B3}"/>
                  </a:ext>
                </a:extLst>
              </p:cNvPr>
              <p:cNvSpPr txBox="1"/>
              <p:nvPr/>
            </p:nvSpPr>
            <p:spPr>
              <a:xfrm>
                <a:off x="2618115" y="3622201"/>
                <a:ext cx="3033138" cy="60843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AA6D63-1737-2EF3-9074-1A834432C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115" y="3622201"/>
                <a:ext cx="3033138" cy="608436"/>
              </a:xfrm>
              <a:prstGeom prst="rect">
                <a:avLst/>
              </a:prstGeom>
              <a:blipFill>
                <a:blip r:embed="rId4"/>
                <a:stretch>
                  <a:fillRect r="-1660" b="-160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104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D514-5AF5-6097-A1B6-2DCB0D81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Fluid Dynamics: Manometers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9909940-AA7C-AA4B-BAA1-CD9600B21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7440" y="17373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538332A-8E98-50CE-5B18-8079F7094A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121742"/>
              </p:ext>
            </p:extLst>
          </p:nvPr>
        </p:nvGraphicFramePr>
        <p:xfrm>
          <a:off x="4679400" y="1508760"/>
          <a:ext cx="41529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5811500" imgH="8496300" progId="CorelDRAW.Graphic.10">
                  <p:embed/>
                </p:oleObj>
              </mc:Choice>
              <mc:Fallback>
                <p:oleObj r:id="rId5" imgW="15811500" imgH="8496300" progId="CorelDRAW.Graphic.10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538332A-8E98-50CE-5B18-8079F7094A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400" y="1508760"/>
                        <a:ext cx="4152900" cy="223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71C33D-88B1-5CF7-CC64-70960AF3BB97}"/>
                  </a:ext>
                </a:extLst>
              </p:cNvPr>
              <p:cNvSpPr txBox="1"/>
              <p:nvPr/>
            </p:nvSpPr>
            <p:spPr>
              <a:xfrm>
                <a:off x="5822400" y="2014257"/>
                <a:ext cx="631134" cy="169277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71C33D-88B1-5CF7-CC64-70960AF3B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400" y="2014257"/>
                <a:ext cx="631134" cy="169277"/>
              </a:xfrm>
              <a:prstGeom prst="rect">
                <a:avLst/>
              </a:prstGeom>
              <a:blipFill>
                <a:blip r:embed="rId7"/>
                <a:stretch>
                  <a:fillRect l="-3846" t="-160714" r="-43269" b="-2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8 1 1">
            <a:extLst>
              <a:ext uri="{FF2B5EF4-FFF2-40B4-BE49-F238E27FC236}">
                <a16:creationId xmlns:a16="http://schemas.microsoft.com/office/drawing/2014/main" id="{E58AB8C1-DB01-11C7-2682-139CA9F21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08760"/>
            <a:ext cx="4052482" cy="273091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manometer, there is a linear balance between pressure head and elevation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apply Bernoulli’s equation from 1 to 3</a:t>
            </a: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\documentclass{article}&#10;\usepackage{amsmath}&#10;\pagestyle{empty}&#10;\begin{document}&#10;&#10;$$ &#10;z + h_1 + \frac{v^2_1}{2g} = z_3 + h_3 + \frac{v^2_3}{2g}&#10;$$&#10;&#10;&#10;\end{document}" title="IguanaTex Bitmap Display">
            <a:extLst>
              <a:ext uri="{FF2B5EF4-FFF2-40B4-BE49-F238E27FC236}">
                <a16:creationId xmlns:a16="http://schemas.microsoft.com/office/drawing/2014/main" id="{12DE9BA3-C211-FAC0-142B-83185B89AC2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05984" y="3471046"/>
            <a:ext cx="2741483" cy="545828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$ &#10;z + h_1 = z_3 &#10;$$&#10;&#10;&#10;\end{document}" title="IguanaTex Bitmap Display">
            <a:extLst>
              <a:ext uri="{FF2B5EF4-FFF2-40B4-BE49-F238E27FC236}">
                <a16:creationId xmlns:a16="http://schemas.microsoft.com/office/drawing/2014/main" id="{3BFAF035-4B8D-C18E-171F-43507E6FFCD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783199" y="4078159"/>
            <a:ext cx="1109484" cy="194743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$$ &#10;h_1 = z_3 - z&#10;$$&#10;&#10;&#10;\end{document}" title="IguanaTex Bitmap Display">
            <a:extLst>
              <a:ext uri="{FF2B5EF4-FFF2-40B4-BE49-F238E27FC236}">
                <a16:creationId xmlns:a16="http://schemas.microsoft.com/office/drawing/2014/main" id="{2481BB68-0F57-8CAE-C8D8-F982D944493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700914" y="4370901"/>
            <a:ext cx="1117712" cy="194743"/>
          </a:xfrm>
          <a:prstGeom prst="rect">
            <a:avLst/>
          </a:prstGeom>
        </p:spPr>
      </p:pic>
      <p:sp>
        <p:nvSpPr>
          <p:cNvPr id="21" name="Text Placeholder 8 1 1">
            <a:extLst>
              <a:ext uri="{FF2B5EF4-FFF2-40B4-BE49-F238E27FC236}">
                <a16:creationId xmlns:a16="http://schemas.microsoft.com/office/drawing/2014/main" id="{C301C1D1-2F04-C630-8FB6-FB8D77437C7E}"/>
              </a:ext>
            </a:extLst>
          </p:cNvPr>
          <p:cNvSpPr txBox="1">
            <a:spLocks/>
          </p:cNvSpPr>
          <p:nvPr/>
        </p:nvSpPr>
        <p:spPr>
          <a:xfrm>
            <a:off x="4779818" y="4038322"/>
            <a:ext cx="4052482" cy="665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 pressure head in 1 is just the water column up to 3</a:t>
            </a:r>
          </a:p>
        </p:txBody>
      </p:sp>
    </p:spTree>
    <p:extLst>
      <p:ext uri="{BB962C8B-B14F-4D97-AF65-F5344CB8AC3E}">
        <p14:creationId xmlns:p14="http://schemas.microsoft.com/office/powerpoint/2010/main" val="245458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65E5F-FEF8-1290-C9A6-352994358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4A2D-047F-71D0-2A66-B42BEFC4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Fluid Dynamics: Head Losses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D387225-CFFB-A286-33B4-71BE5B137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7440" y="17373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0D4F50-521F-0971-31C5-56C5947A7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246076"/>
            <a:ext cx="3797300" cy="24257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CFD6AA-6EE4-5F6A-E867-51C2B44D8F31}"/>
                  </a:ext>
                </a:extLst>
              </p:cNvPr>
              <p:cNvSpPr txBox="1"/>
              <p:nvPr/>
            </p:nvSpPr>
            <p:spPr>
              <a:xfrm>
                <a:off x="2466834" y="4055345"/>
                <a:ext cx="3547831" cy="60875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CFD6AA-6EE4-5F6A-E867-51C2B44D8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834" y="4055345"/>
                <a:ext cx="3547831" cy="6087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20416608-F950-E453-23E3-F8F032CF08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244151"/>
              </p:ext>
            </p:extLst>
          </p:nvPr>
        </p:nvGraphicFramePr>
        <p:xfrm>
          <a:off x="4428888" y="1335981"/>
          <a:ext cx="4403412" cy="222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1412444" imgH="5773156" progId="CorelDRAW.Graphic.10">
                  <p:embed/>
                </p:oleObj>
              </mc:Choice>
              <mc:Fallback>
                <p:oleObj name="CorelDRAW" r:id="rId4" imgW="11412444" imgH="5773156" progId="CorelDRAW.Graphic.10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20416608-F950-E453-23E3-F8F032CF08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8888" y="1335981"/>
                        <a:ext cx="4403412" cy="2228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651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9CBE7-87D6-1B28-C172-52D4BFCA9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F7BC-7C81-FE71-7672-E14B8F67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Fluid Dynamics: Head Losses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C0EA5D1-5B7A-2874-FAD4-AB70B15AE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7440" y="17373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 1">
            <a:extLst>
              <a:ext uri="{FF2B5EF4-FFF2-40B4-BE49-F238E27FC236}">
                <a16:creationId xmlns:a16="http://schemas.microsoft.com/office/drawing/2014/main" id="{AE476B09-0069-3CB5-EC23-321686758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47" y="3594960"/>
            <a:ext cx="2221253" cy="141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 2">
            <a:extLst>
              <a:ext uri="{FF2B5EF4-FFF2-40B4-BE49-F238E27FC236}">
                <a16:creationId xmlns:a16="http://schemas.microsoft.com/office/drawing/2014/main" id="{63DC72CB-F12A-BC11-7573-D7A9FC7F6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00" y="1147225"/>
            <a:ext cx="2786399" cy="185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1D8338-3A6D-7B06-34A9-E7A12C3F4A60}"/>
              </a:ext>
            </a:extLst>
          </p:cNvPr>
          <p:cNvSpPr txBox="1"/>
          <p:nvPr/>
        </p:nvSpPr>
        <p:spPr>
          <a:xfrm>
            <a:off x="488745" y="3004824"/>
            <a:ext cx="11192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Henry Darcy </a:t>
            </a:r>
          </a:p>
          <a:p>
            <a:pPr algn="ctr"/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(1803-1858)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French Engineer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D50AE1-A1EC-27E3-C756-4D2AC0A31242}"/>
              </a:ext>
            </a:extLst>
          </p:cNvPr>
          <p:cNvSpPr txBox="1"/>
          <p:nvPr/>
        </p:nvSpPr>
        <p:spPr>
          <a:xfrm>
            <a:off x="1684207" y="3004824"/>
            <a:ext cx="16455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Julius Weisbach (1806-1871)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German Mathematician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\documentclass{article}&#10;\usepackage{amsmath}&#10;\pagestyle{empty}&#10;\begin{document}&#10;&#10;$$ &#10;\Delta h = f \frac{L}{D} \frac{v^2}{2g}&#10;$$&#10;&#10;&#10;\end{document}" title="IguanaTex Bitmap Display">
            <a:extLst>
              <a:ext uri="{FF2B5EF4-FFF2-40B4-BE49-F238E27FC236}">
                <a16:creationId xmlns:a16="http://schemas.microsoft.com/office/drawing/2014/main" id="{96EE11CA-9425-15E1-16D6-2D2493B14F0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293439" y="1460461"/>
            <a:ext cx="1751983" cy="759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8FE5495-8D02-B0B5-FB5E-476296528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6032" y="2275199"/>
            <a:ext cx="5426268" cy="230402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Where:</a:t>
            </a:r>
          </a:p>
          <a:p>
            <a:pPr marL="114300" indent="0">
              <a:buNone/>
            </a:pPr>
            <a:r>
              <a:rPr lang="en-US" i="1" dirty="0"/>
              <a:t>f</a:t>
            </a:r>
            <a:r>
              <a:rPr lang="en-US" dirty="0"/>
              <a:t>: friction factor (depends on material properties and flow characteristics)</a:t>
            </a:r>
          </a:p>
          <a:p>
            <a:pPr marL="114300" indent="0">
              <a:buNone/>
            </a:pPr>
            <a:r>
              <a:rPr lang="en-US" i="1" dirty="0"/>
              <a:t>L</a:t>
            </a:r>
            <a:r>
              <a:rPr lang="en-US" dirty="0"/>
              <a:t>: distance alongside the streamline</a:t>
            </a:r>
          </a:p>
          <a:p>
            <a:pPr marL="114300" indent="0">
              <a:buNone/>
            </a:pPr>
            <a:r>
              <a:rPr lang="en-US" i="1" dirty="0"/>
              <a:t>v</a:t>
            </a:r>
            <a:r>
              <a:rPr lang="en-US" dirty="0"/>
              <a:t>: steady flow velocity</a:t>
            </a:r>
          </a:p>
          <a:p>
            <a:pPr marL="114300" indent="0">
              <a:buNone/>
            </a:pPr>
            <a:r>
              <a:rPr lang="en-US" i="1" dirty="0"/>
              <a:t>D</a:t>
            </a:r>
            <a:r>
              <a:rPr lang="en-US" dirty="0"/>
              <a:t>: pipe hydraulic diameter </a:t>
            </a:r>
          </a:p>
        </p:txBody>
      </p:sp>
      <p:pic>
        <p:nvPicPr>
          <p:cNvPr id="21" name="Picture 20" descr="\documentclass{article}&#10;\usepackage{amsmath}&#10;\pagestyle{empty}&#10;\begin{document}&#10;&#10;$$ &#10;\Delta h ~\infty ~ \tau = \mu \frac{dv}{dy}&#10;$$&#10;&#10;&#10;\end{document}" title="IguanaTex Bitmap Display">
            <a:extLst>
              <a:ext uri="{FF2B5EF4-FFF2-40B4-BE49-F238E27FC236}">
                <a16:creationId xmlns:a16="http://schemas.microsoft.com/office/drawing/2014/main" id="{352E02E9-5F8A-9B5F-CFBE-4A2225E2995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293439" y="4254314"/>
            <a:ext cx="2118410" cy="7156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302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326EE-C5A8-8DF3-5E44-C48DCADA8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0DD1-F979-8E72-5A32-C2B5E544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Fluid Dynamics: Head Losses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3F853A3-0085-6F33-A640-A5A27091E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7440" y="17373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 Placeholder 8 1 1">
            <a:extLst>
              <a:ext uri="{FF2B5EF4-FFF2-40B4-BE49-F238E27FC236}">
                <a16:creationId xmlns:a16="http://schemas.microsoft.com/office/drawing/2014/main" id="{3E0FEAB6-4D09-6F66-D89C-93AEEAE88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44" y="1147225"/>
            <a:ext cx="7855555" cy="273091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at 20 °C (ρ ≈ 1000 kg/m³) flows steadily through a horizontal straight pipe of length 𝐿=50 m, 0.5% slope, and diameter 𝐷=0.10 m. The upstream gauge pressure is 𝑝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 mH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and the downstream gauge pressure is 𝑝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8 mH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 The friction factor can be assumed as 𝑓=0.020. Neglect minor losses. Find the volumetric flow rate 𝑄.</a:t>
            </a: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DEEA62F-621C-5ED7-AFB2-4610ADB7C8D1}"/>
              </a:ext>
            </a:extLst>
          </p:cNvPr>
          <p:cNvSpPr/>
          <p:nvPr/>
        </p:nvSpPr>
        <p:spPr>
          <a:xfrm rot="6801895">
            <a:off x="4790865" y="3019953"/>
            <a:ext cx="276765" cy="1787020"/>
          </a:xfrm>
          <a:prstGeom prst="can">
            <a:avLst/>
          </a:prstGeom>
          <a:solidFill>
            <a:srgbClr val="00808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062E9C-09E4-DA7E-9F9C-C6CA06AC30A2}"/>
              </a:ext>
            </a:extLst>
          </p:cNvPr>
          <p:cNvCxnSpPr>
            <a:cxnSpLocks/>
          </p:cNvCxnSpPr>
          <p:nvPr/>
        </p:nvCxnSpPr>
        <p:spPr>
          <a:xfrm>
            <a:off x="3659738" y="3381080"/>
            <a:ext cx="2946954" cy="123583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9E99C86-9240-8E12-5255-7868E97758DA}"/>
              </a:ext>
            </a:extLst>
          </p:cNvPr>
          <p:cNvSpPr/>
          <p:nvPr/>
        </p:nvSpPr>
        <p:spPr>
          <a:xfrm rot="1509618">
            <a:off x="5680655" y="4117422"/>
            <a:ext cx="76443" cy="2751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57A093-137C-6CEA-10B1-7DF8987DB405}"/>
              </a:ext>
            </a:extLst>
          </p:cNvPr>
          <p:cNvSpPr/>
          <p:nvPr/>
        </p:nvSpPr>
        <p:spPr>
          <a:xfrm rot="1509618">
            <a:off x="4101396" y="3434315"/>
            <a:ext cx="76443" cy="2751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\documentclass{article}&#10;\usepackage{amsmath}&#10;\pagestyle{empty}&#10;\begin{document}&#10;$p_1 = 10$ mH20&#10;&#10;&#10;&#10;\end{document}" title="IguanaTex Bitmap Display">
            <a:extLst>
              <a:ext uri="{FF2B5EF4-FFF2-40B4-BE49-F238E27FC236}">
                <a16:creationId xmlns:a16="http://schemas.microsoft.com/office/drawing/2014/main" id="{DB637193-F528-8418-95A1-F43F77E13A5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458567" y="3111842"/>
            <a:ext cx="1567997" cy="220952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D60B2A-7FC6-2BFA-7437-3A7AF30001B8}"/>
              </a:ext>
            </a:extLst>
          </p:cNvPr>
          <p:cNvCxnSpPr>
            <a:cxnSpLocks/>
          </p:cNvCxnSpPr>
          <p:nvPr/>
        </p:nvCxnSpPr>
        <p:spPr>
          <a:xfrm>
            <a:off x="4808340" y="3863273"/>
            <a:ext cx="288104" cy="147742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4C5062-08A1-7A88-C0E9-66B3BBCED465}"/>
              </a:ext>
            </a:extLst>
          </p:cNvPr>
          <p:cNvCxnSpPr>
            <a:cxnSpLocks/>
          </p:cNvCxnSpPr>
          <p:nvPr/>
        </p:nvCxnSpPr>
        <p:spPr>
          <a:xfrm>
            <a:off x="4302866" y="3143336"/>
            <a:ext cx="1667308" cy="699204"/>
          </a:xfrm>
          <a:prstGeom prst="line">
            <a:avLst/>
          </a:prstGeom>
          <a:ln w="19050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\documentclass{article}&#10;\usepackage{amsmath}&#10;\pagestyle{empty}&#10;\begin{document}&#10;$50$ m &#10;&#10;&#10;&#10;\end{document}" title="IguanaTex Bitmap Display">
            <a:extLst>
              <a:ext uri="{FF2B5EF4-FFF2-40B4-BE49-F238E27FC236}">
                <a16:creationId xmlns:a16="http://schemas.microsoft.com/office/drawing/2014/main" id="{03D3E360-C46D-E893-4FB0-8874683C4B0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038362" y="3204395"/>
            <a:ext cx="531809" cy="175238"/>
          </a:xfrm>
          <a:prstGeom prst="rect">
            <a:avLst/>
          </a:prstGeom>
        </p:spPr>
      </p:pic>
      <p:pic>
        <p:nvPicPr>
          <p:cNvPr id="60" name="Picture 59" descr="\documentclass{article}&#10;\usepackage{amsmath}&#10;\pagestyle{empty}&#10;\begin{document}&#10;$D = 0.1~\mathrm{m}$&#10;&#10;&#10;&#10;\end{document}" title="IguanaTex Bitmap Display">
            <a:extLst>
              <a:ext uri="{FF2B5EF4-FFF2-40B4-BE49-F238E27FC236}">
                <a16:creationId xmlns:a16="http://schemas.microsoft.com/office/drawing/2014/main" id="{CC8B6512-A134-CF83-1238-AFD4433DF0E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559053" y="3829465"/>
            <a:ext cx="935022" cy="143944"/>
          </a:xfrm>
          <a:prstGeom prst="rect">
            <a:avLst/>
          </a:prstGeom>
        </p:spPr>
      </p:pic>
      <p:sp>
        <p:nvSpPr>
          <p:cNvPr id="26" name="Arc 25">
            <a:extLst>
              <a:ext uri="{FF2B5EF4-FFF2-40B4-BE49-F238E27FC236}">
                <a16:creationId xmlns:a16="http://schemas.microsoft.com/office/drawing/2014/main" id="{18215A30-16E0-AD6E-8E0A-DCC41CE59633}"/>
              </a:ext>
            </a:extLst>
          </p:cNvPr>
          <p:cNvSpPr/>
          <p:nvPr/>
        </p:nvSpPr>
        <p:spPr>
          <a:xfrm rot="14540785">
            <a:off x="5974340" y="4290628"/>
            <a:ext cx="435109" cy="470239"/>
          </a:xfrm>
          <a:prstGeom prst="arc">
            <a:avLst>
              <a:gd name="adj1" fmla="val 15902089"/>
              <a:gd name="adj2" fmla="val 20547069"/>
            </a:avLst>
          </a:prstGeom>
          <a:ln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 descr="\documentclass{article}&#10;\usepackage{amsmath}&#10;\pagestyle{empty}&#10;\begin{document}&#10;$\mathrm{tan}(\theta) = 0.5/100$&#10;&#10;&#10;&#10;\end{document}" title="IguanaTex Bitmap Display">
            <a:extLst>
              <a:ext uri="{FF2B5EF4-FFF2-40B4-BE49-F238E27FC236}">
                <a16:creationId xmlns:a16="http://schemas.microsoft.com/office/drawing/2014/main" id="{8AD5C69F-3D2A-B37A-5EF1-FAFF9ED60AB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940185" y="4405372"/>
            <a:ext cx="1840767" cy="25447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5B52CF-495A-EA07-626B-7667195E3229}"/>
              </a:ext>
            </a:extLst>
          </p:cNvPr>
          <p:cNvCxnSpPr>
            <a:cxnSpLocks/>
          </p:cNvCxnSpPr>
          <p:nvPr/>
        </p:nvCxnSpPr>
        <p:spPr>
          <a:xfrm>
            <a:off x="3377043" y="3571909"/>
            <a:ext cx="67708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8FC4D0-C0D2-912E-D1BD-3D2BFAEF75C6}"/>
              </a:ext>
            </a:extLst>
          </p:cNvPr>
          <p:cNvCxnSpPr>
            <a:cxnSpLocks/>
          </p:cNvCxnSpPr>
          <p:nvPr/>
        </p:nvCxnSpPr>
        <p:spPr>
          <a:xfrm>
            <a:off x="3521506" y="3580163"/>
            <a:ext cx="0" cy="686367"/>
          </a:xfrm>
          <a:prstGeom prst="line">
            <a:avLst/>
          </a:prstGeom>
          <a:ln w="19050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\documentclass{article}&#10;\usepackage{amsmath}&#10;\pagestyle{empty}&#10;\begin{document}&#10;$\Delta z = 0.5/100 * 50 = 0.25$ m&#10;&#10;&#10;&#10;\end{document}" title="IguanaTex Bitmap Display">
            <a:extLst>
              <a:ext uri="{FF2B5EF4-FFF2-40B4-BE49-F238E27FC236}">
                <a16:creationId xmlns:a16="http://schemas.microsoft.com/office/drawing/2014/main" id="{D13BE39E-2529-FED7-9B0A-B55DA6AEFDE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78844" y="3788900"/>
            <a:ext cx="2783700" cy="231168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B10127-0649-ABCE-E33E-EEE93B9023C0}"/>
              </a:ext>
            </a:extLst>
          </p:cNvPr>
          <p:cNvCxnSpPr>
            <a:cxnSpLocks/>
          </p:cNvCxnSpPr>
          <p:nvPr/>
        </p:nvCxnSpPr>
        <p:spPr>
          <a:xfrm>
            <a:off x="3521506" y="4267137"/>
            <a:ext cx="219737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FE23B8-F314-EBC0-A7D2-39D51350C0F2}"/>
              </a:ext>
            </a:extLst>
          </p:cNvPr>
          <p:cNvCxnSpPr>
            <a:cxnSpLocks/>
          </p:cNvCxnSpPr>
          <p:nvPr/>
        </p:nvCxnSpPr>
        <p:spPr>
          <a:xfrm>
            <a:off x="3521506" y="4632838"/>
            <a:ext cx="3033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\documentclass{article}&#10;\usepackage{amsmath}&#10;\pagestyle{empty}&#10;\begin{document}&#10;datum $z$&#10;&#10;&#10;&#10;\end{document}" title="IguanaTex Bitmap Display">
            <a:extLst>
              <a:ext uri="{FF2B5EF4-FFF2-40B4-BE49-F238E27FC236}">
                <a16:creationId xmlns:a16="http://schemas.microsoft.com/office/drawing/2014/main" id="{D642A0F0-4B85-1DE3-3C1B-0C45B3FA231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597321" y="4410772"/>
            <a:ext cx="912761" cy="178286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begin{document}&#10;$p_2 = 8$ mH20&#10;&#10;&#10;&#10;\end{document}" title="IguanaTex Bitmap Display">
            <a:extLst>
              <a:ext uri="{FF2B5EF4-FFF2-40B4-BE49-F238E27FC236}">
                <a16:creationId xmlns:a16="http://schemas.microsoft.com/office/drawing/2014/main" id="{618D8FB3-7A16-6099-74C2-80A18B7C154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029983" y="3993900"/>
            <a:ext cx="1441521" cy="220952"/>
          </a:xfrm>
          <a:prstGeom prst="rect">
            <a:avLst/>
          </a:prstGeom>
        </p:spPr>
      </p:pic>
      <p:pic>
        <p:nvPicPr>
          <p:cNvPr id="56" name="Picture 55" descr="\documentclass{article}&#10;\usepackage{amsmath}&#10;\pagestyle{empty}&#10;\begin{document}&#10;&#10;$$\mathbf{Q}$$&#10;&#10;&#10;\end{document}" title="IguanaTex Bitmap Display">
            <a:extLst>
              <a:ext uri="{FF2B5EF4-FFF2-40B4-BE49-F238E27FC236}">
                <a16:creationId xmlns:a16="http://schemas.microsoft.com/office/drawing/2014/main" id="{A16C80B9-0B3E-CC17-874C-9F54880633C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929247" y="3522993"/>
            <a:ext cx="188952" cy="225524"/>
          </a:xfrm>
          <a:prstGeom prst="rect">
            <a:avLst/>
          </a:prstGeom>
        </p:spPr>
      </p:pic>
      <p:sp>
        <p:nvSpPr>
          <p:cNvPr id="61" name="Text Placeholder 8 1 1">
            <a:extLst>
              <a:ext uri="{FF2B5EF4-FFF2-40B4-BE49-F238E27FC236}">
                <a16:creationId xmlns:a16="http://schemas.microsoft.com/office/drawing/2014/main" id="{D35CCAA4-6F1B-724B-DB99-CAD97B97E89A}"/>
              </a:ext>
            </a:extLst>
          </p:cNvPr>
          <p:cNvSpPr txBox="1">
            <a:spLocks/>
          </p:cNvSpPr>
          <p:nvPr/>
        </p:nvSpPr>
        <p:spPr>
          <a:xfrm>
            <a:off x="3756225" y="3101472"/>
            <a:ext cx="860026" cy="43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 algn="ctr">
              <a:buFont typeface="Open Sans"/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62" name="Text Placeholder 8 1 1">
            <a:extLst>
              <a:ext uri="{FF2B5EF4-FFF2-40B4-BE49-F238E27FC236}">
                <a16:creationId xmlns:a16="http://schemas.microsoft.com/office/drawing/2014/main" id="{817BE14A-EDBC-3A84-637A-5C15031355C0}"/>
              </a:ext>
            </a:extLst>
          </p:cNvPr>
          <p:cNvSpPr txBox="1">
            <a:spLocks/>
          </p:cNvSpPr>
          <p:nvPr/>
        </p:nvSpPr>
        <p:spPr>
          <a:xfrm>
            <a:off x="5401401" y="3787019"/>
            <a:ext cx="860026" cy="43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 algn="ctr">
              <a:buFont typeface="Open Sans"/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118308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C7ADF-BB08-A4AB-1B6E-28A920155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471DD-CB7A-3562-157F-39CFFABB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Fluid Dynamics: Head Losses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14F351E-E7D0-81D5-C0BE-6E3A83317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7440" y="17373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 Placeholder 8 1 1 1">
            <a:extLst>
              <a:ext uri="{FF2B5EF4-FFF2-40B4-BE49-F238E27FC236}">
                <a16:creationId xmlns:a16="http://schemas.microsoft.com/office/drawing/2014/main" id="{F5AE59B9-71B3-E4D7-78DB-23F4DC450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44" y="1147225"/>
            <a:ext cx="7855555" cy="273091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 Placeholder 8 1 1 2">
            <a:extLst>
              <a:ext uri="{FF2B5EF4-FFF2-40B4-BE49-F238E27FC236}">
                <a16:creationId xmlns:a16="http://schemas.microsoft.com/office/drawing/2014/main" id="{AD62BF8C-5D22-DDE5-4774-4C2B87B51112}"/>
              </a:ext>
            </a:extLst>
          </p:cNvPr>
          <p:cNvSpPr txBox="1">
            <a:spLocks/>
          </p:cNvSpPr>
          <p:nvPr/>
        </p:nvSpPr>
        <p:spPr>
          <a:xfrm>
            <a:off x="773335" y="1299625"/>
            <a:ext cx="7855555" cy="273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Font typeface="Open Sans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Font typeface="Open Sans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Font typeface="Open Sans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C88D6B8-E50C-C181-F852-09E557B1C3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9310" y="196243"/>
            <a:ext cx="3869869" cy="950982"/>
          </a:xfrm>
          <a:prstGeom prst="rect">
            <a:avLst/>
          </a:prstGeom>
        </p:spPr>
      </p:pic>
      <p:sp>
        <p:nvSpPr>
          <p:cNvPr id="42" name="Text Placeholder 8 1 1 3 1">
            <a:extLst>
              <a:ext uri="{FF2B5EF4-FFF2-40B4-BE49-F238E27FC236}">
                <a16:creationId xmlns:a16="http://schemas.microsoft.com/office/drawing/2014/main" id="{FC9DF05A-ABA0-9390-45D3-CE79860FCC5A}"/>
              </a:ext>
            </a:extLst>
          </p:cNvPr>
          <p:cNvSpPr txBox="1">
            <a:spLocks/>
          </p:cNvSpPr>
          <p:nvPr/>
        </p:nvSpPr>
        <p:spPr>
          <a:xfrm>
            <a:off x="831244" y="1299625"/>
            <a:ext cx="7855555" cy="273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Font typeface="Open Sans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apply Bernoulli’s equation with head losses from (1) to (2)</a:t>
            </a:r>
          </a:p>
          <a:p>
            <a:pPr marL="114300" indent="0">
              <a:buFont typeface="Open Sans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Font typeface="Open Sans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Font typeface="Open Sans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Picture 44" descr="\documentclass{article}&#10;\usepackage{amsmath}&#10;\pagestyle{empty}&#10;\begin{document}&#10;&#10;$$ &#10;z_1 + h_1 + \frac{v^2_1}{2g} = z_2 + h_2 + \frac{v^2_2}{2g} + \Delta h&#10;$$&#10;&#10;&#10;\end{document}" title="IguanaTex Bitmap Display">
            <a:extLst>
              <a:ext uri="{FF2B5EF4-FFF2-40B4-BE49-F238E27FC236}">
                <a16:creationId xmlns:a16="http://schemas.microsoft.com/office/drawing/2014/main" id="{A60315A6-F95E-BC02-9877-63C649C64B3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793221" y="1889760"/>
            <a:ext cx="3451882" cy="545828"/>
          </a:xfrm>
          <a:prstGeom prst="rect">
            <a:avLst/>
          </a:prstGeom>
        </p:spPr>
      </p:pic>
      <p:pic>
        <p:nvPicPr>
          <p:cNvPr id="49" name="Picture 48" descr="\documentclass{article}&#10;\usepackage{amsmath}&#10;\pagestyle{empty}&#10;\begin{document}&#10;&#10;$$ &#10;z_1 + 10 = z_2 + 8 + \Delta h&#10;$$&#10;&#10;&#10;\end{document}" title="IguanaTex Bitmap Display">
            <a:extLst>
              <a:ext uri="{FF2B5EF4-FFF2-40B4-BE49-F238E27FC236}">
                <a16:creationId xmlns:a16="http://schemas.microsoft.com/office/drawing/2014/main" id="{80DEEB8B-05D0-D174-33C2-78854E3F117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298913" y="2568661"/>
            <a:ext cx="2199769" cy="197486"/>
          </a:xfrm>
          <a:prstGeom prst="rect">
            <a:avLst/>
          </a:prstGeom>
        </p:spPr>
      </p:pic>
      <p:sp>
        <p:nvSpPr>
          <p:cNvPr id="50" name="Text Placeholder 8 1 1 3 2">
            <a:extLst>
              <a:ext uri="{FF2B5EF4-FFF2-40B4-BE49-F238E27FC236}">
                <a16:creationId xmlns:a16="http://schemas.microsoft.com/office/drawing/2014/main" id="{5DFC7CE7-1F3C-B0E0-6EC0-4E83B47D6139}"/>
              </a:ext>
            </a:extLst>
          </p:cNvPr>
          <p:cNvSpPr txBox="1">
            <a:spLocks/>
          </p:cNvSpPr>
          <p:nvPr/>
        </p:nvSpPr>
        <p:spPr>
          <a:xfrm>
            <a:off x="5939826" y="2435589"/>
            <a:ext cx="1974303" cy="54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Font typeface="Open Sans"/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Steady-state</a:t>
            </a:r>
          </a:p>
          <a:p>
            <a:pPr marL="114300" indent="0">
              <a:buFont typeface="Open Sans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Font typeface="Open Sans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Font typeface="Open Sans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5" name="Picture 84" descr="\documentclass{article}&#10;\usepackage{amsmath}&#10;\pagestyle{empty}&#10;\begin{document}&#10;&#10;$$ &#10;\Delta h = 10 - 8 - (z_1 - z_2) = 10 - 8 - 0.25 = 1.75~\mathrm{m}&#10;$$&#10;&#10;&#10;\end{document}" title="IguanaTex Bitmap Display">
            <a:extLst>
              <a:ext uri="{FF2B5EF4-FFF2-40B4-BE49-F238E27FC236}">
                <a16:creationId xmlns:a16="http://schemas.microsoft.com/office/drawing/2014/main" id="{45CB81D3-F6B8-9CB9-4CE9-46E7E69A798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967047" y="3058121"/>
            <a:ext cx="4960452" cy="229029"/>
          </a:xfrm>
          <a:prstGeom prst="rect">
            <a:avLst/>
          </a:prstGeom>
        </p:spPr>
      </p:pic>
      <p:pic>
        <p:nvPicPr>
          <p:cNvPr id="59" name="Picture 58" descr="\documentclass{article}&#10;\usepackage{amsmath}&#10;\pagestyle{empty}&#10;\begin{document}&#10;&#10;$$ &#10;\Delta h = f \frac{L}{D} \frac{v^2}{2g}&#10;$$&#10;&#10;&#10;\end{document}" title="IguanaTex Bitmap Display">
            <a:extLst>
              <a:ext uri="{FF2B5EF4-FFF2-40B4-BE49-F238E27FC236}">
                <a16:creationId xmlns:a16="http://schemas.microsoft.com/office/drawing/2014/main" id="{014C59EC-93AA-9479-C7C6-B08B454D846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627174" y="3603949"/>
            <a:ext cx="1258970" cy="545830"/>
          </a:xfrm>
          <a:prstGeom prst="rect">
            <a:avLst/>
          </a:prstGeom>
        </p:spPr>
      </p:pic>
      <p:pic>
        <p:nvPicPr>
          <p:cNvPr id="71" name="Picture 70" descr="\documentclass{article}&#10;\usepackage{amsmath}&#10;\pagestyle{empty}&#10;\begin{document}&#10;&#10;$$ &#10;1.75 = 0.020 \frac{50}{0.1} \frac{v^2}{19.62}&#10;$$&#10;&#10;&#10;\end{document}" title="IguanaTex Bitmap Display">
            <a:extLst>
              <a:ext uri="{FF2B5EF4-FFF2-40B4-BE49-F238E27FC236}">
                <a16:creationId xmlns:a16="http://schemas.microsoft.com/office/drawing/2014/main" id="{1250AB23-6A41-FF3E-8EA8-9064AF67064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423166" y="3603952"/>
            <a:ext cx="2101026" cy="504687"/>
          </a:xfrm>
          <a:prstGeom prst="rect">
            <a:avLst/>
          </a:prstGeom>
        </p:spPr>
      </p:pic>
      <p:pic>
        <p:nvPicPr>
          <p:cNvPr id="80" name="Picture 79" descr="\documentclass{article}&#10;\usepackage{amsmath}&#10;\pagestyle{empty}&#10;\begin{document}&#10;&#10;$$ &#10;v = 1.85~\mathrm{m/s}&#10;$$&#10;&#10;&#10;\end{document}" title="IguanaTex Bitmap Display">
            <a:extLst>
              <a:ext uri="{FF2B5EF4-FFF2-40B4-BE49-F238E27FC236}">
                <a16:creationId xmlns:a16="http://schemas.microsoft.com/office/drawing/2014/main" id="{AEF3236B-00C3-11D4-3A19-2CAD80D1DD9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949440" y="3786005"/>
            <a:ext cx="1282285" cy="229029"/>
          </a:xfrm>
          <a:prstGeom prst="rect">
            <a:avLst/>
          </a:prstGeom>
        </p:spPr>
      </p:pic>
      <p:pic>
        <p:nvPicPr>
          <p:cNvPr id="83" name="Picture 82" descr="\documentclass{article}&#10;\usepackage{amsmath}&#10;\pagestyle{empty}&#10;\begin{document}&#10;&#10;$$ &#10;Q = vA = 1.85 \pi (0.1^2)/4 = 0.014~\mathrm{m^3/s}&#10;$$&#10;&#10;&#10;\end{document}" title="IguanaTex Bitmap Display">
            <a:extLst>
              <a:ext uri="{FF2B5EF4-FFF2-40B4-BE49-F238E27FC236}">
                <a16:creationId xmlns:a16="http://schemas.microsoft.com/office/drawing/2014/main" id="{E6096FC0-1091-786B-FE2C-1C243F6FCAB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136351" y="4430307"/>
            <a:ext cx="3790626" cy="25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2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5CC9-9DD0-A1F7-9F9A-5CED70E3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Fluid Dynamics</a:t>
            </a:r>
          </a:p>
        </p:txBody>
      </p:sp>
      <p:pic>
        <p:nvPicPr>
          <p:cNvPr id="5" name="Picture 4" descr="Blue arrows pointing to the sky&#10;&#10;AI-generated content may be incorrect.">
            <a:extLst>
              <a:ext uri="{FF2B5EF4-FFF2-40B4-BE49-F238E27FC236}">
                <a16:creationId xmlns:a16="http://schemas.microsoft.com/office/drawing/2014/main" id="{0E8DBE50-9719-6318-9060-C09D32DDA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" y="1422401"/>
            <a:ext cx="9138506" cy="308186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B42C85A-F193-F1CC-3743-7AD4714540CC}"/>
              </a:ext>
            </a:extLst>
          </p:cNvPr>
          <p:cNvCxnSpPr/>
          <p:nvPr/>
        </p:nvCxnSpPr>
        <p:spPr>
          <a:xfrm>
            <a:off x="2898648" y="3255264"/>
            <a:ext cx="393192" cy="1645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6F2F7B5-6607-792C-6B55-C4622574027F}"/>
              </a:ext>
            </a:extLst>
          </p:cNvPr>
          <p:cNvSpPr txBox="1"/>
          <p:nvPr/>
        </p:nvSpPr>
        <p:spPr>
          <a:xfrm>
            <a:off x="3160889" y="3556000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Streamline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1A405B-06F5-270E-A26D-17355680B972}"/>
              </a:ext>
            </a:extLst>
          </p:cNvPr>
          <p:cNvCxnSpPr/>
          <p:nvPr/>
        </p:nvCxnSpPr>
        <p:spPr>
          <a:xfrm>
            <a:off x="7529389" y="3409152"/>
            <a:ext cx="393192" cy="1645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B602B9-8D2B-EB8F-D4AB-9205660493C8}"/>
              </a:ext>
            </a:extLst>
          </p:cNvPr>
          <p:cNvSpPr txBox="1"/>
          <p:nvPr/>
        </p:nvSpPr>
        <p:spPr>
          <a:xfrm>
            <a:off x="7791630" y="370988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Streamtube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89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26F7B-C6AC-003C-4ACB-4217F0C98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4B54-AE8E-E1F6-0B38-2656CF33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notes on Derivatives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794C4-C1CF-50EF-4702-CFFA068194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Partial time derivative: temporal change of T (temperature) at a given fixed coordinate system (</a:t>
            </a:r>
            <a:r>
              <a:rPr lang="en-US" altLang="en-US" dirty="0" err="1">
                <a:latin typeface="Times New Roman" panose="02020603050405020304" pitchFamily="18" charset="0"/>
              </a:rPr>
              <a:t>x,y</a:t>
            </a:r>
            <a:r>
              <a:rPr lang="en-US" altLang="en-US" dirty="0">
                <a:latin typeface="Times New Roman" panose="02020603050405020304" pitchFamily="18" charset="0"/>
              </a:rPr>
              <a:t>).</a:t>
            </a:r>
          </a:p>
          <a:p>
            <a:pPr marL="114300" indent="0"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			or</a:t>
            </a:r>
          </a:p>
          <a:p>
            <a:pPr marL="114300" indent="0"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For water or any fluid, the acceleration </a:t>
            </a:r>
            <a:r>
              <a:rPr lang="en-US" altLang="en-US" b="1" i="1" dirty="0">
                <a:latin typeface="Times New Roman" panose="02020603050405020304" pitchFamily="18" charset="0"/>
              </a:rPr>
              <a:t>a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i="1" dirty="0" err="1">
                <a:latin typeface="Times New Roman" panose="02020603050405020304" pitchFamily="18" charset="0"/>
              </a:rPr>
              <a:t>x,y,z,t</a:t>
            </a:r>
            <a:r>
              <a:rPr lang="en-US" altLang="en-US" dirty="0">
                <a:latin typeface="Times New Roman" panose="02020603050405020304" pitchFamily="18" charset="0"/>
              </a:rPr>
              <a:t>) can then be written as:</a:t>
            </a:r>
          </a:p>
          <a:p>
            <a:pPr marL="114300" indent="0"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6C9A5F1C-D556-B009-37A8-76E844422E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6460" y="2100154"/>
          <a:ext cx="992981" cy="660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71320" imgH="380880" progId="Equation.DSMT4">
                  <p:embed/>
                </p:oleObj>
              </mc:Choice>
              <mc:Fallback>
                <p:oleObj name="Equation" r:id="rId3" imgW="571320" imgH="380880" progId="Equation.DSMT4">
                  <p:embed/>
                  <p:pic>
                    <p:nvPicPr>
                      <p:cNvPr id="4" name="Object 6">
                        <a:extLst>
                          <a:ext uri="{FF2B5EF4-FFF2-40B4-BE49-F238E27FC236}">
                            <a16:creationId xmlns:a16="http://schemas.microsoft.com/office/drawing/2014/main" id="{6C9A5F1C-D556-B009-37A8-76E844422E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460" y="2100154"/>
                        <a:ext cx="992981" cy="660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2C8E03F3-B778-BF30-9E04-2368FA8CB9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6638" y="2136522"/>
          <a:ext cx="60602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457200" progId="Equation.DSMT4">
                  <p:embed/>
                </p:oleObj>
              </mc:Choice>
              <mc:Fallback>
                <p:oleObj name="Equation" r:id="rId5" imgW="406080" imgH="457200" progId="Equation.DSMT4">
                  <p:embed/>
                  <p:pic>
                    <p:nvPicPr>
                      <p:cNvPr id="5" name="Object 10">
                        <a:extLst>
                          <a:ext uri="{FF2B5EF4-FFF2-40B4-BE49-F238E27FC236}">
                            <a16:creationId xmlns:a16="http://schemas.microsoft.com/office/drawing/2014/main" id="{2C8E03F3-B778-BF30-9E04-2368FA8CB9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6638" y="2136522"/>
                        <a:ext cx="60602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>
            <a:extLst>
              <a:ext uri="{FF2B5EF4-FFF2-40B4-BE49-F238E27FC236}">
                <a16:creationId xmlns:a16="http://schemas.microsoft.com/office/drawing/2014/main" id="{207A7BF1-41B7-F9C0-B02B-529F1C93B2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5395" y="2900322"/>
          <a:ext cx="300196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7680" imgH="507960" progId="Equation.DSMT4">
                  <p:embed/>
                </p:oleObj>
              </mc:Choice>
              <mc:Fallback>
                <p:oleObj name="Equation" r:id="rId7" imgW="1777680" imgH="507960" progId="Equation.DSMT4">
                  <p:embed/>
                  <p:pic>
                    <p:nvPicPr>
                      <p:cNvPr id="7" name="Object 12">
                        <a:extLst>
                          <a:ext uri="{FF2B5EF4-FFF2-40B4-BE49-F238E27FC236}">
                            <a16:creationId xmlns:a16="http://schemas.microsoft.com/office/drawing/2014/main" id="{207A7BF1-41B7-F9C0-B02B-529F1C93B2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395" y="2900322"/>
                        <a:ext cx="3001962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43012E5-56AC-4FAA-00BD-933F29F7BCF6}"/>
              </a:ext>
            </a:extLst>
          </p:cNvPr>
          <p:cNvSpPr txBox="1"/>
          <p:nvPr/>
        </p:nvSpPr>
        <p:spPr>
          <a:xfrm>
            <a:off x="5922819" y="3131126"/>
            <a:ext cx="2168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Substantial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Derivative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\documentclass{article}&#10;\usepackage{amsmath}&#10;\pagestyle{empty}&#10;\begin{document}&#10;&#10;&#10;$$\mathbf{a} = \frac{D\mathbf{v}}{Dt} + \mathbf{v_x} \frac{\partial \mathbf{v}}  {\partial x} + \mathbf{v_y} \frac{\partial \mathbf{v}}{\partial y} + \mathbf{v_z} \frac{\partial \mathbf{v}}{\partial z}$$&#10;&#10;\end{document}" title="IguanaTex Bitmap Display">
            <a:extLst>
              <a:ext uri="{FF2B5EF4-FFF2-40B4-BE49-F238E27FC236}">
                <a16:creationId xmlns:a16="http://schemas.microsoft.com/office/drawing/2014/main" id="{58953392-9711-3D36-67C5-164B9223E07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635395" y="4331960"/>
            <a:ext cx="3748576" cy="5775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799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FEBEF-CFFE-3895-74D3-353C8D4F6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040C-B3A7-99D1-2923-C9100669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Flow Classification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F84414-55EB-DFF9-C86F-3CC56431F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5225"/>
            <a:ext cx="4052482" cy="3354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steady flow alongside the streamline: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results in the total acceleration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equals:</a:t>
            </a: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s: streamline axis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1A68E698-1F6E-227A-D7F4-2BDDBDD214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912348"/>
              </p:ext>
            </p:extLst>
          </p:nvPr>
        </p:nvGraphicFramePr>
        <p:xfrm>
          <a:off x="4441520" y="893050"/>
          <a:ext cx="4601898" cy="368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5648178" imgH="4525055" progId="CorelDraw.Graphic.18">
                  <p:embed/>
                </p:oleObj>
              </mc:Choice>
              <mc:Fallback>
                <p:oleObj name="CorelDRAW" r:id="rId4" imgW="5648178" imgH="4525055" progId="CorelDraw.Graphic.18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1A68E698-1F6E-227A-D7F4-2BDDBDD214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41520" y="893050"/>
                        <a:ext cx="4601898" cy="3686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 descr="\documentclass{article}&#10;\usepackage{amsmath}&#10;\pagestyle{empty}&#10;\begin{document}&#10;&#10;&#10;$$\frac{\partial v}{\partial t} = 0 $$&#10;&#10;\end{document}" title="IguanaTex Bitmap Display">
            <a:extLst>
              <a:ext uri="{FF2B5EF4-FFF2-40B4-BE49-F238E27FC236}">
                <a16:creationId xmlns:a16="http://schemas.microsoft.com/office/drawing/2014/main" id="{428F9F1C-74AC-FAAC-E847-A2BB57E978B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49484" y="2093122"/>
            <a:ext cx="688457" cy="478628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begin{document}&#10;&#10;&#10;$$ {a} = \frac{\partial v}{\partial t} + v\frac{\partial v}{\partial s} = v\frac{\partial v}{\partial s}$$&#10;&#10;\end{document}" title="IguanaTex Bitmap Display">
            <a:extLst>
              <a:ext uri="{FF2B5EF4-FFF2-40B4-BE49-F238E27FC236}">
                <a16:creationId xmlns:a16="http://schemas.microsoft.com/office/drawing/2014/main" id="{7892BA36-0680-DF39-EB26-98DE916C43E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89909" y="3630470"/>
            <a:ext cx="2127085" cy="47862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6717BB-0582-295A-6EAC-12D64A72C7EB}"/>
              </a:ext>
            </a:extLst>
          </p:cNvPr>
          <p:cNvCxnSpPr/>
          <p:nvPr/>
        </p:nvCxnSpPr>
        <p:spPr>
          <a:xfrm flipV="1">
            <a:off x="1571149" y="3630470"/>
            <a:ext cx="422563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18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C0563-4208-B357-8689-4F506C4E3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4E00-C4DD-6CD5-23C3-708760F8E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Fluid Dynamics: Bernoulli’s Equation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428822A-3866-106C-3F03-EB5F053D4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114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0C1E407-9F2B-1EEC-0407-84E8A3819E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7273" y="1146271"/>
            <a:ext cx="3160376" cy="16445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8">
                <a:extLst>
                  <a:ext uri="{FF2B5EF4-FFF2-40B4-BE49-F238E27FC236}">
                    <a16:creationId xmlns:a16="http://schemas.microsoft.com/office/drawing/2014/main" id="{BDF83059-2001-BF13-129A-AB988BA2D31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800239" y="1225225"/>
                <a:ext cx="4248782" cy="3354000"/>
              </a:xfrm>
            </p:spPr>
            <p:txBody>
              <a:bodyPr>
                <a:normAutofit fontScale="85000" lnSpcReduction="10000"/>
              </a:bodyPr>
              <a:lstStyle/>
              <a:p>
                <a:pPr marL="11430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Assumptions:</a:t>
                </a:r>
              </a:p>
              <a:p>
                <a:pPr eaLnBrk="1" hangingPunct="1">
                  <a:buClr>
                    <a:schemeClr val="tx1"/>
                  </a:buClr>
                </a:pPr>
                <a:r>
                  <a:rPr lang="en-US" altLang="en-US" dirty="0">
                    <a:latin typeface="Times New Roman" panose="02020603050405020304" pitchFamily="18" charset="0"/>
                  </a:rPr>
                  <a:t>No friction, isothermal conditions.</a:t>
                </a:r>
              </a:p>
              <a:p>
                <a:pPr eaLnBrk="1" hangingPunct="1">
                  <a:buClr>
                    <a:schemeClr val="tx1"/>
                  </a:buClr>
                </a:pPr>
                <a:r>
                  <a:rPr lang="en-US" altLang="en-US" dirty="0">
                    <a:latin typeface="Times New Roman" panose="02020603050405020304" pitchFamily="18" charset="0"/>
                  </a:rPr>
                  <a:t>Incompressible, homogeneous fluid</a:t>
                </a:r>
              </a:p>
              <a:p>
                <a:pPr eaLnBrk="1" hangingPunct="1">
                  <a:buClr>
                    <a:schemeClr val="tx1"/>
                  </a:buClr>
                </a:pPr>
                <a:r>
                  <a:rPr lang="en-US" altLang="en-US" dirty="0">
                    <a:latin typeface="Times New Roman" panose="02020603050405020304" pitchFamily="18" charset="0"/>
                  </a:rPr>
                  <a:t>Steady flow (dv/dt = 0)</a:t>
                </a:r>
              </a:p>
              <a:p>
                <a:pPr eaLnBrk="1" hangingPunct="1">
                  <a:buClr>
                    <a:schemeClr val="tx1"/>
                  </a:buClr>
                </a:pPr>
                <a:r>
                  <a:rPr lang="en-US" altLang="en-US" dirty="0">
                    <a:latin typeface="Times New Roman" panose="02020603050405020304" pitchFamily="18" charset="0"/>
                  </a:rPr>
                  <a:t>Only valid along a streamline</a:t>
                </a:r>
              </a:p>
              <a:p>
                <a:pPr eaLnBrk="1" hangingPunct="1">
                  <a:buClr>
                    <a:schemeClr val="tx1"/>
                  </a:buClr>
                </a:pPr>
                <a:endParaRPr lang="en-US" altLang="en-US" dirty="0">
                  <a:latin typeface="Times New Roman" panose="02020603050405020304" pitchFamily="18" charset="0"/>
                </a:endParaRPr>
              </a:p>
              <a:p>
                <a:pPr marL="114300" indent="0" eaLnBrk="1" hangingPunct="1">
                  <a:buClr>
                    <a:schemeClr val="tx1"/>
                  </a:buClr>
                  <a:buNone/>
                </a:pP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𝑑𝑠</m:t>
                    </m:r>
                  </m:oMath>
                </a14:m>
                <a:r>
                  <a:rPr lang="en-US" altLang="en-US" dirty="0">
                    <a:latin typeface="Times New Roman" panose="02020603050405020304" pitchFamily="18" charset="0"/>
                  </a:rPr>
                  <a:t>: streamline incremental distance</a:t>
                </a:r>
              </a:p>
              <a:p>
                <a:pPr marL="114300" indent="0" eaLnBrk="1" hangingPunct="1">
                  <a:buClr>
                    <a:schemeClr val="tx1"/>
                  </a:buClr>
                  <a:buNone/>
                </a:pP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𝑑𝑝</m:t>
                    </m:r>
                  </m:oMath>
                </a14:m>
                <a:r>
                  <a:rPr lang="en-US" altLang="en-US" dirty="0">
                    <a:latin typeface="Times New Roman" panose="02020603050405020304" pitchFamily="18" charset="0"/>
                  </a:rPr>
                  <a:t>: incremental pressure</a:t>
                </a:r>
              </a:p>
              <a:p>
                <a:pPr marL="114300" indent="0" eaLnBrk="1" hangingPunct="1">
                  <a:buClr>
                    <a:schemeClr val="tx1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>
                    <a:latin typeface="Times New Roman" panose="02020603050405020304" pitchFamily="18" charset="0"/>
                  </a:rPr>
                  <a:t>: upstream pressure</a:t>
                </a:r>
              </a:p>
              <a:p>
                <a:pPr marL="114300" indent="0" eaLnBrk="1" hangingPunct="1">
                  <a:buClr>
                    <a:schemeClr val="tx1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>
                    <a:latin typeface="Times New Roman" panose="02020603050405020304" pitchFamily="18" charset="0"/>
                  </a:rPr>
                  <a:t>: downstream pressure</a:t>
                </a:r>
              </a:p>
              <a:p>
                <a:pPr marL="114300" indent="0" eaLnBrk="1" hangingPunct="1">
                  <a:buClr>
                    <a:schemeClr val="tx1"/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en-US" dirty="0">
                    <a:latin typeface="Times New Roman" panose="02020603050405020304" pitchFamily="18" charset="0"/>
                  </a:rPr>
                  <a:t>: fluid weight</a:t>
                </a:r>
              </a:p>
              <a:p>
                <a:pPr marL="114300" indent="0" eaLnBrk="1" hangingPunct="1"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latin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8">
                <a:extLst>
                  <a:ext uri="{FF2B5EF4-FFF2-40B4-BE49-F238E27FC236}">
                    <a16:creationId xmlns:a16="http://schemas.microsoft.com/office/drawing/2014/main" id="{BDF83059-2001-BF13-129A-AB988BA2D3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00239" y="1225225"/>
                <a:ext cx="4248782" cy="3354000"/>
              </a:xfr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ylinder 20">
            <a:extLst>
              <a:ext uri="{FF2B5EF4-FFF2-40B4-BE49-F238E27FC236}">
                <a16:creationId xmlns:a16="http://schemas.microsoft.com/office/drawing/2014/main" id="{ABB0A9BF-5E70-5430-DF76-8F172B538A26}"/>
              </a:ext>
            </a:extLst>
          </p:cNvPr>
          <p:cNvSpPr/>
          <p:nvPr/>
        </p:nvSpPr>
        <p:spPr>
          <a:xfrm rot="6801895">
            <a:off x="1921822" y="3019951"/>
            <a:ext cx="276765" cy="1787020"/>
          </a:xfrm>
          <a:prstGeom prst="can">
            <a:avLst/>
          </a:prstGeom>
          <a:solidFill>
            <a:srgbClr val="00808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3EAB1A-2520-8607-E183-5E091E8BAB13}"/>
              </a:ext>
            </a:extLst>
          </p:cNvPr>
          <p:cNvCxnSpPr>
            <a:cxnSpLocks/>
          </p:cNvCxnSpPr>
          <p:nvPr/>
        </p:nvCxnSpPr>
        <p:spPr>
          <a:xfrm>
            <a:off x="790695" y="3381078"/>
            <a:ext cx="2946954" cy="123583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5A0E796-6406-254C-8BA3-E277EDEB2A9C}"/>
              </a:ext>
            </a:extLst>
          </p:cNvPr>
          <p:cNvSpPr/>
          <p:nvPr/>
        </p:nvSpPr>
        <p:spPr>
          <a:xfrm rot="1509618">
            <a:off x="2811612" y="4117420"/>
            <a:ext cx="76443" cy="2751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77B847B-AC7C-1D0B-8608-73348E9756DB}"/>
              </a:ext>
            </a:extLst>
          </p:cNvPr>
          <p:cNvSpPr/>
          <p:nvPr/>
        </p:nvSpPr>
        <p:spPr>
          <a:xfrm rot="1509618">
            <a:off x="1232353" y="3434313"/>
            <a:ext cx="76443" cy="2751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7F3BC5-8149-1A71-4E28-942EDB2DA946}"/>
              </a:ext>
            </a:extLst>
          </p:cNvPr>
          <p:cNvCxnSpPr>
            <a:cxnSpLocks/>
          </p:cNvCxnSpPr>
          <p:nvPr/>
        </p:nvCxnSpPr>
        <p:spPr>
          <a:xfrm>
            <a:off x="1939297" y="3874066"/>
            <a:ext cx="0" cy="392462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8" name="Picture 97" descr="\documentclass{article}&#10;\usepackage{amsmath}&#10;\pagestyle{empty}&#10;\begin{document}&#10;$p_1$&#10;&#10;&#10;&#10;\end{document}" title="IguanaTex Bitmap Display">
            <a:extLst>
              <a:ext uri="{FF2B5EF4-FFF2-40B4-BE49-F238E27FC236}">
                <a16:creationId xmlns:a16="http://schemas.microsoft.com/office/drawing/2014/main" id="{271381FD-42A3-BE7F-9C8D-1C7F2D631D0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947369" y="3189225"/>
            <a:ext cx="220952" cy="160000"/>
          </a:xfrm>
          <a:prstGeom prst="rect">
            <a:avLst/>
          </a:prstGeom>
        </p:spPr>
      </p:pic>
      <p:pic>
        <p:nvPicPr>
          <p:cNvPr id="110" name="Picture 109" descr="\documentclass{article}&#10;\usepackage{amsmath}&#10;\pagestyle{empty}&#10;\begin{document}&#10;$$p_2 = p_1 + \frac{\mathrm{d}p}{\mathrm{d}s}\mathrm{d}s$$&#10;&#10;&#10;&#10;\end{document}" title="IguanaTex Bitmap Display">
            <a:extLst>
              <a:ext uri="{FF2B5EF4-FFF2-40B4-BE49-F238E27FC236}">
                <a16:creationId xmlns:a16="http://schemas.microsoft.com/office/drawing/2014/main" id="{8786F5A3-FBD0-5593-5460-0E2DE40174B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060383" y="3848268"/>
            <a:ext cx="1712760" cy="522666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begin{document}&#10;$F_g$&#10;&#10;&#10;&#10;\end{document}" title="IguanaTex Bitmap Display">
            <a:extLst>
              <a:ext uri="{FF2B5EF4-FFF2-40B4-BE49-F238E27FC236}">
                <a16:creationId xmlns:a16="http://schemas.microsoft.com/office/drawing/2014/main" id="{74441FB3-60E3-B4D6-473F-B7913802796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552513" y="3934995"/>
            <a:ext cx="249904" cy="246857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DBF6A3-8348-0A28-39CE-02BB5D7C4D45}"/>
              </a:ext>
            </a:extLst>
          </p:cNvPr>
          <p:cNvCxnSpPr>
            <a:cxnSpLocks/>
          </p:cNvCxnSpPr>
          <p:nvPr/>
        </p:nvCxnSpPr>
        <p:spPr>
          <a:xfrm>
            <a:off x="1939297" y="3863271"/>
            <a:ext cx="288104" cy="147742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6" name="Picture 95" descr="\documentclass{article}&#10;\usepackage{amsmath}&#10;\pagestyle{empty}&#10;\begin{document}&#10;$F_{gs} = F_g \mathrm{sin}\theta$&#10;&#10;&#10;&#10;\end{document}" title="IguanaTex Bitmap Display">
            <a:extLst>
              <a:ext uri="{FF2B5EF4-FFF2-40B4-BE49-F238E27FC236}">
                <a16:creationId xmlns:a16="http://schemas.microsoft.com/office/drawing/2014/main" id="{DB5FA896-F6AD-A22F-BD04-77C710BE7F9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 rot="1292622">
            <a:off x="1569022" y="3566111"/>
            <a:ext cx="1411044" cy="252952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559DD21-473E-8AEE-779D-4799930D36D4}"/>
              </a:ext>
            </a:extLst>
          </p:cNvPr>
          <p:cNvCxnSpPr>
            <a:cxnSpLocks/>
          </p:cNvCxnSpPr>
          <p:nvPr/>
        </p:nvCxnSpPr>
        <p:spPr>
          <a:xfrm>
            <a:off x="1433823" y="3143334"/>
            <a:ext cx="1667308" cy="699204"/>
          </a:xfrm>
          <a:prstGeom prst="line">
            <a:avLst/>
          </a:prstGeom>
          <a:ln w="19050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105" descr="\documentclass{article}&#10;\usepackage{amsmath}&#10;\pagestyle{empty}&#10;\begin{document}&#10;$\mathrm{d}s$&#10;&#10;&#10;&#10;\end{document}" title="IguanaTex Bitmap Display">
            <a:extLst>
              <a:ext uri="{FF2B5EF4-FFF2-40B4-BE49-F238E27FC236}">
                <a16:creationId xmlns:a16="http://schemas.microsoft.com/office/drawing/2014/main" id="{D286A31B-B1CC-FE41-9B4C-88AEF27B27A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2262515" y="3225202"/>
            <a:ext cx="239238" cy="178286"/>
          </a:xfrm>
          <a:prstGeom prst="rect">
            <a:avLst/>
          </a:prstGeom>
        </p:spPr>
      </p:pic>
      <p:pic>
        <p:nvPicPr>
          <p:cNvPr id="62" name="Picture 61" descr="\documentclass{article}&#10;\usepackage{amsmath}&#10;\pagestyle{empty}&#10;\begin{document}&#10;$A$&#10;&#10;&#10;&#10;\end{document}" title="IguanaTex Bitmap Display">
            <a:extLst>
              <a:ext uri="{FF2B5EF4-FFF2-40B4-BE49-F238E27FC236}">
                <a16:creationId xmlns:a16="http://schemas.microsoft.com/office/drawing/2014/main" id="{C74A5A47-47CB-385F-44F8-579BC048FC6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83523" y="3601685"/>
            <a:ext cx="175238" cy="181333"/>
          </a:xfrm>
          <a:prstGeom prst="rect">
            <a:avLst/>
          </a:prstGeom>
        </p:spPr>
      </p:pic>
      <p:sp>
        <p:nvSpPr>
          <p:cNvPr id="57" name="Arc 56">
            <a:extLst>
              <a:ext uri="{FF2B5EF4-FFF2-40B4-BE49-F238E27FC236}">
                <a16:creationId xmlns:a16="http://schemas.microsoft.com/office/drawing/2014/main" id="{00C5D04C-FA57-20F7-B605-CBBE5F7FAFF9}"/>
              </a:ext>
            </a:extLst>
          </p:cNvPr>
          <p:cNvSpPr/>
          <p:nvPr/>
        </p:nvSpPr>
        <p:spPr>
          <a:xfrm rot="14540785">
            <a:off x="3105297" y="4290626"/>
            <a:ext cx="435109" cy="470239"/>
          </a:xfrm>
          <a:prstGeom prst="arc">
            <a:avLst>
              <a:gd name="adj1" fmla="val 15902089"/>
              <a:gd name="adj2" fmla="val 20547069"/>
            </a:avLst>
          </a:prstGeom>
          <a:ln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 descr="\documentclass{article}&#10;\usepackage{amsmath}&#10;\pagestyle{empty}&#10;\begin{document}&#10;$\theta$&#10;&#10;&#10;&#10;\end{document}" title="IguanaTex Bitmap Display">
            <a:extLst>
              <a:ext uri="{FF2B5EF4-FFF2-40B4-BE49-F238E27FC236}">
                <a16:creationId xmlns:a16="http://schemas.microsoft.com/office/drawing/2014/main" id="{E70E44FF-6F91-760B-84B1-BAC4FA65629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2935326" y="4405370"/>
            <a:ext cx="106667" cy="181333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DB9B284-89E4-1547-6570-27AB30B25E0E}"/>
              </a:ext>
            </a:extLst>
          </p:cNvPr>
          <p:cNvCxnSpPr>
            <a:cxnSpLocks/>
          </p:cNvCxnSpPr>
          <p:nvPr/>
        </p:nvCxnSpPr>
        <p:spPr>
          <a:xfrm>
            <a:off x="508000" y="3571907"/>
            <a:ext cx="67708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E85BF79-B334-26AA-C478-5FAC2B9BD74A}"/>
              </a:ext>
            </a:extLst>
          </p:cNvPr>
          <p:cNvCxnSpPr>
            <a:cxnSpLocks/>
          </p:cNvCxnSpPr>
          <p:nvPr/>
        </p:nvCxnSpPr>
        <p:spPr>
          <a:xfrm>
            <a:off x="652463" y="3580161"/>
            <a:ext cx="0" cy="686367"/>
          </a:xfrm>
          <a:prstGeom prst="line">
            <a:avLst/>
          </a:prstGeom>
          <a:ln w="19050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 descr="\documentclass{article}&#10;\usepackage{amsmath}&#10;\pagestyle{empty}&#10;\begin{document}&#10;$\mathrm{d}z$&#10;&#10;&#10;&#10;\end{document}" title="IguanaTex Bitmap Display">
            <a:extLst>
              <a:ext uri="{FF2B5EF4-FFF2-40B4-BE49-F238E27FC236}">
                <a16:creationId xmlns:a16="http://schemas.microsoft.com/office/drawing/2014/main" id="{49E6D4C4-9B7C-B02E-86FC-D9D475DA679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59421" y="3856606"/>
            <a:ext cx="251429" cy="178286"/>
          </a:xfrm>
          <a:prstGeom prst="rect">
            <a:avLst/>
          </a:prstGeom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0121E2E-D160-858B-0C84-A02259D9C6CF}"/>
              </a:ext>
            </a:extLst>
          </p:cNvPr>
          <p:cNvCxnSpPr>
            <a:cxnSpLocks/>
          </p:cNvCxnSpPr>
          <p:nvPr/>
        </p:nvCxnSpPr>
        <p:spPr>
          <a:xfrm>
            <a:off x="652463" y="4267135"/>
            <a:ext cx="219737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2168CB4-E573-6F98-7EFC-E187069B2080}"/>
              </a:ext>
            </a:extLst>
          </p:cNvPr>
          <p:cNvCxnSpPr>
            <a:cxnSpLocks/>
          </p:cNvCxnSpPr>
          <p:nvPr/>
        </p:nvCxnSpPr>
        <p:spPr>
          <a:xfrm>
            <a:off x="652463" y="4632836"/>
            <a:ext cx="3033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 descr="\documentclass{article}&#10;\usepackage{amsmath}&#10;\pagestyle{empty}&#10;\begin{document}&#10;datum $z$&#10;&#10;&#10;&#10;\end{document}" title="IguanaTex Bitmap Display">
            <a:extLst>
              <a:ext uri="{FF2B5EF4-FFF2-40B4-BE49-F238E27FC236}">
                <a16:creationId xmlns:a16="http://schemas.microsoft.com/office/drawing/2014/main" id="{CB15DAA0-A6BF-7EAE-0248-31648BD75C4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00183" y="4410770"/>
            <a:ext cx="912761" cy="178286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FC1FF3C6-6065-3254-6BDF-FF568A3B5883}"/>
              </a:ext>
            </a:extLst>
          </p:cNvPr>
          <p:cNvSpPr txBox="1"/>
          <p:nvPr/>
        </p:nvSpPr>
        <p:spPr>
          <a:xfrm>
            <a:off x="3764745" y="1737492"/>
            <a:ext cx="888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(1700-1782)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97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5" grpId="0" animBg="1"/>
      <p:bldP spid="57" grpId="0" animBg="1"/>
      <p:bldP spid="1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B2F45-26A0-405B-9EE8-D79C7514E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8D6F-CA0F-7F72-724E-CC3C74B3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Fluid Dynamics: Bernoulli’s Equation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B37D07D-B022-BC5A-EB7C-59671FA9F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114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1DD6A7AD-0E5A-7CB0-4BF1-DFE0063B3E53}"/>
              </a:ext>
            </a:extLst>
          </p:cNvPr>
          <p:cNvSpPr/>
          <p:nvPr/>
        </p:nvSpPr>
        <p:spPr>
          <a:xfrm rot="6801895">
            <a:off x="6296607" y="994197"/>
            <a:ext cx="276765" cy="1787020"/>
          </a:xfrm>
          <a:prstGeom prst="can">
            <a:avLst/>
          </a:prstGeom>
          <a:solidFill>
            <a:srgbClr val="00808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4561C0-834C-EE08-6A7D-D8D64EB919F4}"/>
              </a:ext>
            </a:extLst>
          </p:cNvPr>
          <p:cNvCxnSpPr>
            <a:cxnSpLocks/>
          </p:cNvCxnSpPr>
          <p:nvPr/>
        </p:nvCxnSpPr>
        <p:spPr>
          <a:xfrm>
            <a:off x="5165480" y="1355324"/>
            <a:ext cx="2946954" cy="123583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FA6909F-2E99-1859-2CD7-42102687EEDA}"/>
              </a:ext>
            </a:extLst>
          </p:cNvPr>
          <p:cNvSpPr/>
          <p:nvPr/>
        </p:nvSpPr>
        <p:spPr>
          <a:xfrm rot="1509618">
            <a:off x="7186397" y="2091666"/>
            <a:ext cx="76443" cy="2751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32F8849-B25C-6262-71FE-3A7F6A131893}"/>
              </a:ext>
            </a:extLst>
          </p:cNvPr>
          <p:cNvSpPr/>
          <p:nvPr/>
        </p:nvSpPr>
        <p:spPr>
          <a:xfrm rot="1509618">
            <a:off x="5607138" y="1408559"/>
            <a:ext cx="76443" cy="2751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8B859A-F9E6-84ED-A165-E734A1F5455A}"/>
              </a:ext>
            </a:extLst>
          </p:cNvPr>
          <p:cNvCxnSpPr>
            <a:cxnSpLocks/>
          </p:cNvCxnSpPr>
          <p:nvPr/>
        </p:nvCxnSpPr>
        <p:spPr>
          <a:xfrm>
            <a:off x="6314082" y="1848312"/>
            <a:ext cx="0" cy="392462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\documentclass{article}&#10;\usepackage{amsmath}&#10;\pagestyle{empty}&#10;\begin{document}&#10;$p_1$&#10;&#10;&#10;&#10;\end{document}" title="IguanaTex Bitmap Display">
            <a:extLst>
              <a:ext uri="{FF2B5EF4-FFF2-40B4-BE49-F238E27FC236}">
                <a16:creationId xmlns:a16="http://schemas.microsoft.com/office/drawing/2014/main" id="{B7D904F2-059C-E071-9E3F-7E7B754431A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322154" y="1163471"/>
            <a:ext cx="220952" cy="160000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$F_g$&#10;&#10;&#10;&#10;\end{document}" title="IguanaTex Bitmap Display">
            <a:extLst>
              <a:ext uri="{FF2B5EF4-FFF2-40B4-BE49-F238E27FC236}">
                <a16:creationId xmlns:a16="http://schemas.microsoft.com/office/drawing/2014/main" id="{34BFA46C-468B-550F-0FAF-3D9A7C3A7E0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927298" y="1909241"/>
            <a:ext cx="249904" cy="24685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3FE18D-CC09-A293-45D2-4F08A65C1C8B}"/>
              </a:ext>
            </a:extLst>
          </p:cNvPr>
          <p:cNvCxnSpPr>
            <a:cxnSpLocks/>
          </p:cNvCxnSpPr>
          <p:nvPr/>
        </p:nvCxnSpPr>
        <p:spPr>
          <a:xfrm>
            <a:off x="6314082" y="1837517"/>
            <a:ext cx="288104" cy="147742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\documentclass{article}&#10;\usepackage{amsmath}&#10;\pagestyle{empty}&#10;\begin{document}&#10;$F_{gs} = F_g \mathrm{sin}\theta$&#10;&#10;&#10;&#10;\end{document}" title="IguanaTex Bitmap Display">
            <a:extLst>
              <a:ext uri="{FF2B5EF4-FFF2-40B4-BE49-F238E27FC236}">
                <a16:creationId xmlns:a16="http://schemas.microsoft.com/office/drawing/2014/main" id="{9A8890E7-ED58-CA05-3776-FD2DAFA831B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/>
          <a:stretch>
            <a:fillRect/>
          </a:stretch>
        </p:blipFill>
        <p:spPr>
          <a:xfrm rot="1292622">
            <a:off x="5943807" y="1540357"/>
            <a:ext cx="1411044" cy="25295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FDEFCF-33D9-14C7-F254-5829F6B18CCF}"/>
              </a:ext>
            </a:extLst>
          </p:cNvPr>
          <p:cNvCxnSpPr>
            <a:cxnSpLocks/>
          </p:cNvCxnSpPr>
          <p:nvPr/>
        </p:nvCxnSpPr>
        <p:spPr>
          <a:xfrm>
            <a:off x="5808608" y="1117580"/>
            <a:ext cx="1667308" cy="699204"/>
          </a:xfrm>
          <a:prstGeom prst="line">
            <a:avLst/>
          </a:prstGeom>
          <a:ln w="19050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\documentclass{article}&#10;\usepackage{amsmath}&#10;\pagestyle{empty}&#10;\begin{document}&#10;$ds$&#10;&#10;&#10;&#10;\end{document}" title="IguanaTex Bitmap Display">
            <a:extLst>
              <a:ext uri="{FF2B5EF4-FFF2-40B4-BE49-F238E27FC236}">
                <a16:creationId xmlns:a16="http://schemas.microsoft.com/office/drawing/2014/main" id="{587E3D2E-F019-FC58-DD78-D5E0A693A0B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637300" y="1199448"/>
            <a:ext cx="228571" cy="178286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$A$&#10;&#10;&#10;&#10;\end{document}" title="IguanaTex Bitmap Display">
            <a:extLst>
              <a:ext uri="{FF2B5EF4-FFF2-40B4-BE49-F238E27FC236}">
                <a16:creationId xmlns:a16="http://schemas.microsoft.com/office/drawing/2014/main" id="{509D521B-E895-2D97-4B5A-C5E048639F0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5358308" y="1575931"/>
            <a:ext cx="175238" cy="181333"/>
          </a:xfrm>
          <a:prstGeom prst="rect">
            <a:avLst/>
          </a:prstGeom>
        </p:spPr>
      </p:pic>
      <p:sp>
        <p:nvSpPr>
          <p:cNvPr id="32" name="Arc 31">
            <a:extLst>
              <a:ext uri="{FF2B5EF4-FFF2-40B4-BE49-F238E27FC236}">
                <a16:creationId xmlns:a16="http://schemas.microsoft.com/office/drawing/2014/main" id="{A5F2F532-E180-53F6-F391-D3A67CE65B76}"/>
              </a:ext>
            </a:extLst>
          </p:cNvPr>
          <p:cNvSpPr/>
          <p:nvPr/>
        </p:nvSpPr>
        <p:spPr>
          <a:xfrm rot="14540785">
            <a:off x="7480082" y="2264872"/>
            <a:ext cx="435109" cy="470239"/>
          </a:xfrm>
          <a:prstGeom prst="arc">
            <a:avLst>
              <a:gd name="adj1" fmla="val 15902089"/>
              <a:gd name="adj2" fmla="val 20547069"/>
            </a:avLst>
          </a:prstGeom>
          <a:ln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\documentclass{article}&#10;\usepackage{amsmath}&#10;\pagestyle{empty}&#10;\begin{document}&#10;$\theta$&#10;&#10;&#10;&#10;\end{document}" title="IguanaTex Bitmap Display">
            <a:extLst>
              <a:ext uri="{FF2B5EF4-FFF2-40B4-BE49-F238E27FC236}">
                <a16:creationId xmlns:a16="http://schemas.microsoft.com/office/drawing/2014/main" id="{E16AEE05-88CB-83BE-FC5E-51399A07B98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7310111" y="2379616"/>
            <a:ext cx="106667" cy="181333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D9C185-7600-E476-4DD6-629787783168}"/>
              </a:ext>
            </a:extLst>
          </p:cNvPr>
          <p:cNvCxnSpPr>
            <a:cxnSpLocks/>
          </p:cNvCxnSpPr>
          <p:nvPr/>
        </p:nvCxnSpPr>
        <p:spPr>
          <a:xfrm>
            <a:off x="4882785" y="1546153"/>
            <a:ext cx="67708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938CC0-7721-4CEC-2526-46E789F8931E}"/>
              </a:ext>
            </a:extLst>
          </p:cNvPr>
          <p:cNvCxnSpPr>
            <a:cxnSpLocks/>
          </p:cNvCxnSpPr>
          <p:nvPr/>
        </p:nvCxnSpPr>
        <p:spPr>
          <a:xfrm>
            <a:off x="5027248" y="1554407"/>
            <a:ext cx="0" cy="686367"/>
          </a:xfrm>
          <a:prstGeom prst="line">
            <a:avLst/>
          </a:prstGeom>
          <a:ln w="19050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\documentclass{article}&#10;\usepackage{amsmath}&#10;\pagestyle{empty}&#10;\begin{document}&#10;$dz$&#10;&#10;&#10;&#10;\end{document}" title="IguanaTex Bitmap Display">
            <a:extLst>
              <a:ext uri="{FF2B5EF4-FFF2-40B4-BE49-F238E27FC236}">
                <a16:creationId xmlns:a16="http://schemas.microsoft.com/office/drawing/2014/main" id="{FCD0CD7F-3EA1-84D7-78A5-BCD36A865EC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4734206" y="1830852"/>
            <a:ext cx="240762" cy="178286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EFD8A9-EC93-34A6-140B-732A4CDA19E5}"/>
              </a:ext>
            </a:extLst>
          </p:cNvPr>
          <p:cNvCxnSpPr>
            <a:cxnSpLocks/>
          </p:cNvCxnSpPr>
          <p:nvPr/>
        </p:nvCxnSpPr>
        <p:spPr>
          <a:xfrm>
            <a:off x="5027248" y="2241381"/>
            <a:ext cx="219737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4FC4E1-F1DD-399A-0581-0CE6F5594767}"/>
              </a:ext>
            </a:extLst>
          </p:cNvPr>
          <p:cNvCxnSpPr>
            <a:cxnSpLocks/>
          </p:cNvCxnSpPr>
          <p:nvPr/>
        </p:nvCxnSpPr>
        <p:spPr>
          <a:xfrm>
            <a:off x="5027248" y="2607082"/>
            <a:ext cx="3033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\documentclass{article}&#10;\usepackage{amsmath}&#10;\pagestyle{empty}&#10;\begin{document}&#10;datum $z$&#10;&#10;&#10;&#10;\end{document}" title="IguanaTex Bitmap Display">
            <a:extLst>
              <a:ext uri="{FF2B5EF4-FFF2-40B4-BE49-F238E27FC236}">
                <a16:creationId xmlns:a16="http://schemas.microsoft.com/office/drawing/2014/main" id="{19D6AA79-1E3C-C941-2646-89F96156BF00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4974968" y="2385016"/>
            <a:ext cx="912761" cy="178286"/>
          </a:xfrm>
          <a:prstGeom prst="rect">
            <a:avLst/>
          </a:prstGeom>
        </p:spPr>
      </p:pic>
      <p:pic>
        <p:nvPicPr>
          <p:cNvPr id="41" name="Picture 40" descr="\documentclass{article}&#10;\usepackage{amsmath}&#10;\pagestyle{empty}&#10;\begin{document}&#10;$$\sum \mathbf{F} = m \mathbf{a}$$&#10;&#10;&#10;&#10;\end{document}" title="IguanaTex Bitmap Display">
            <a:extLst>
              <a:ext uri="{FF2B5EF4-FFF2-40B4-BE49-F238E27FC236}">
                <a16:creationId xmlns:a16="http://schemas.microsoft.com/office/drawing/2014/main" id="{1506CED1-2186-8D9A-4331-E0DD863417A1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1331378" y="1355324"/>
            <a:ext cx="1278476" cy="355048"/>
          </a:xfrm>
          <a:prstGeom prst="rect">
            <a:avLst/>
          </a:prstGeom>
        </p:spPr>
      </p:pic>
      <p:sp>
        <p:nvSpPr>
          <p:cNvPr id="42" name="Text Placeholder 8 1">
            <a:extLst>
              <a:ext uri="{FF2B5EF4-FFF2-40B4-BE49-F238E27FC236}">
                <a16:creationId xmlns:a16="http://schemas.microsoft.com/office/drawing/2014/main" id="{721C5D41-E8B6-886B-C93C-243B36243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848311"/>
            <a:ext cx="4052482" cy="273091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density definition:</a:t>
            </a: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 Force</a:t>
            </a:r>
          </a:p>
          <a:p>
            <a:pPr marL="11430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0" name="Picture 49" descr="\documentclass{article}&#10;\usepackage{amsmath}&#10;\pagestyle{empty}&#10;\begin{document}&#10;&#10;$$\rho = \frac{m}{V}, ~~m = \rho (A ds)$$&#10;&#10;&#10;\end{document}" title="IguanaTex Bitmap Display">
            <a:extLst>
              <a:ext uri="{FF2B5EF4-FFF2-40B4-BE49-F238E27FC236}">
                <a16:creationId xmlns:a16="http://schemas.microsoft.com/office/drawing/2014/main" id="{CFFCD6B6-E7CA-CE17-162E-3DB664FD56AC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1122519" y="2283645"/>
            <a:ext cx="2094172" cy="415543"/>
          </a:xfrm>
          <a:prstGeom prst="rect">
            <a:avLst/>
          </a:prstGeom>
        </p:spPr>
      </p:pic>
      <p:pic>
        <p:nvPicPr>
          <p:cNvPr id="103" name="Picture 102" descr="\documentclass{article}&#10;\usepackage{amsmath}&#10;\pagestyle{empty}&#10;\begin{document}&#10;&#10;$$F_p = A\Bigl(p_1 - (p_1 + \frac{\mathrm{d}p}{\mathrm{d}s}\mathrm{d}s)\Bigr)$$&#10;&#10;&#10;\end{document}" title="IguanaTex Bitmap Display">
            <a:extLst>
              <a:ext uri="{FF2B5EF4-FFF2-40B4-BE49-F238E27FC236}">
                <a16:creationId xmlns:a16="http://schemas.microsoft.com/office/drawing/2014/main" id="{A5F71710-A7BE-37ED-3EF0-E0554A7A4886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1065462" y="3257502"/>
            <a:ext cx="2644113" cy="470401"/>
          </a:xfrm>
          <a:prstGeom prst="rect">
            <a:avLst/>
          </a:prstGeom>
        </p:spPr>
      </p:pic>
      <p:pic>
        <p:nvPicPr>
          <p:cNvPr id="62" name="Picture 61" descr="\documentclass{article}&#10;\usepackage{amsmath}&#10;\pagestyle{empty}&#10;\begin{document}&#10;$$p_2 = p_1 + \frac{dp}{ds}ds$$&#10;&#10;&#10;&#10;\end{document}" title="IguanaTex Bitmap Display">
            <a:extLst>
              <a:ext uri="{FF2B5EF4-FFF2-40B4-BE49-F238E27FC236}">
                <a16:creationId xmlns:a16="http://schemas.microsoft.com/office/drawing/2014/main" id="{28FF1C5E-135C-E6E0-5F63-345BB86AF310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7409249" y="1814575"/>
            <a:ext cx="1694474" cy="522666"/>
          </a:xfrm>
          <a:prstGeom prst="rect">
            <a:avLst/>
          </a:prstGeom>
        </p:spPr>
      </p:pic>
      <p:pic>
        <p:nvPicPr>
          <p:cNvPr id="91" name="Picture 90" descr="\documentclass{article}&#10;\usepackage{amsmath}&#10;\pagestyle{empty}&#10;\begin{document}&#10;&#10;$$F_p =-\frac{\mathrm{d}p}{\mathrm{d}s}\mathrm{d}sA$$&#10;&#10;&#10;\end{document}" title="IguanaTex Bitmap Display">
            <a:extLst>
              <a:ext uri="{FF2B5EF4-FFF2-40B4-BE49-F238E27FC236}">
                <a16:creationId xmlns:a16="http://schemas.microsoft.com/office/drawing/2014/main" id="{E76AB23E-BECD-C17E-36F8-23944487DCDE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1566033" y="3805943"/>
            <a:ext cx="1416685" cy="4704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6" name="Text Placeholder 8 2">
            <a:extLst>
              <a:ext uri="{FF2B5EF4-FFF2-40B4-BE49-F238E27FC236}">
                <a16:creationId xmlns:a16="http://schemas.microsoft.com/office/drawing/2014/main" id="{88F496F1-40E9-584F-100E-3C60BAF77A4B}"/>
              </a:ext>
            </a:extLst>
          </p:cNvPr>
          <p:cNvSpPr txBox="1">
            <a:spLocks/>
          </p:cNvSpPr>
          <p:nvPr/>
        </p:nvSpPr>
        <p:spPr>
          <a:xfrm>
            <a:off x="4974968" y="2811386"/>
            <a:ext cx="4052482" cy="273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Font typeface="Open Sans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Force</a:t>
            </a:r>
          </a:p>
          <a:p>
            <a:pPr marL="114300" indent="0">
              <a:buFont typeface="Open Sans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Font typeface="Open Sans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Font typeface="Open Sans"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3" name="Picture 92" descr="\documentclass{article}&#10;\usepackage{amsmath}&#10;\pagestyle{empty}&#10;\begin{document}&#10;&#10;$$F_g = mg = \rho A \mathrm{d}s g$$&#10;&#10;&#10;\end{document}" title="IguanaTex Bitmap Display">
            <a:extLst>
              <a:ext uri="{FF2B5EF4-FFF2-40B4-BE49-F238E27FC236}">
                <a16:creationId xmlns:a16="http://schemas.microsoft.com/office/drawing/2014/main" id="{B30972F0-791B-F0CF-533C-8989AEC468B2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5745884" y="3353995"/>
            <a:ext cx="1797942" cy="230400"/>
          </a:xfrm>
          <a:prstGeom prst="rect">
            <a:avLst/>
          </a:prstGeom>
        </p:spPr>
      </p:pic>
      <p:pic>
        <p:nvPicPr>
          <p:cNvPr id="95" name="Picture 94" descr="\documentclass{article}&#10;\usepackage{amsmath}&#10;\pagestyle{empty}&#10;\begin{document}&#10;&#10;$$F_{gs} = \rho A \mathrm{d}s g \mathrm{sin}\theta$$&#10;&#10;&#10;\end{document}" title="IguanaTex Bitmap Display">
            <a:extLst>
              <a:ext uri="{FF2B5EF4-FFF2-40B4-BE49-F238E27FC236}">
                <a16:creationId xmlns:a16="http://schemas.microsoft.com/office/drawing/2014/main" id="{E32958E9-9F7E-B4F3-34B8-A9EE14279BD9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5745884" y="3748779"/>
            <a:ext cx="1655314" cy="230400"/>
          </a:xfrm>
          <a:prstGeom prst="rect">
            <a:avLst/>
          </a:prstGeom>
        </p:spPr>
      </p:pic>
      <p:pic>
        <p:nvPicPr>
          <p:cNvPr id="97" name="Picture 96" descr="\documentclass{article}&#10;\usepackage{amsmath}&#10;\pagestyle{empty}&#10;\begin{document}&#10;&#10;$$F_{gs} = -\rho A \mathrm{d}s g \Bigl(\frac{\mathrm{d}z}{\mathrm{d}s}\Bigr)$$&#10;&#10;&#10;\end{document}" title="IguanaTex Bitmap Display">
            <a:extLst>
              <a:ext uri="{FF2B5EF4-FFF2-40B4-BE49-F238E27FC236}">
                <a16:creationId xmlns:a16="http://schemas.microsoft.com/office/drawing/2014/main" id="{B095136D-AAC8-8536-EA49-93C6BA79F3AD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5745885" y="4176842"/>
            <a:ext cx="1976228" cy="47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261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278DF-7930-1AF8-EE13-C766B6159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159E-D6B3-F33D-CCA9-00EB3BAF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Fluid Dynamics: Bernoulli’s Equation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49ACD80-0FB9-8DA3-528C-53292E0FA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114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B947A199-7380-91F9-8A1A-8F3781E85143}"/>
              </a:ext>
            </a:extLst>
          </p:cNvPr>
          <p:cNvSpPr/>
          <p:nvPr/>
        </p:nvSpPr>
        <p:spPr>
          <a:xfrm rot="6801895">
            <a:off x="6296607" y="994197"/>
            <a:ext cx="276765" cy="1787020"/>
          </a:xfrm>
          <a:prstGeom prst="can">
            <a:avLst/>
          </a:prstGeom>
          <a:solidFill>
            <a:srgbClr val="00808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E403BC9-6C06-38B8-987D-ED14D71EA558}"/>
              </a:ext>
            </a:extLst>
          </p:cNvPr>
          <p:cNvCxnSpPr>
            <a:cxnSpLocks/>
          </p:cNvCxnSpPr>
          <p:nvPr/>
        </p:nvCxnSpPr>
        <p:spPr>
          <a:xfrm>
            <a:off x="5165480" y="1355324"/>
            <a:ext cx="2946954" cy="123583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899A83A-58DF-F7DF-DB40-73DE92916C5C}"/>
              </a:ext>
            </a:extLst>
          </p:cNvPr>
          <p:cNvSpPr/>
          <p:nvPr/>
        </p:nvSpPr>
        <p:spPr>
          <a:xfrm rot="1509618">
            <a:off x="7186397" y="2091666"/>
            <a:ext cx="76443" cy="2751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8CC38D7-61A2-5864-A62E-1C5FA6D43598}"/>
              </a:ext>
            </a:extLst>
          </p:cNvPr>
          <p:cNvSpPr/>
          <p:nvPr/>
        </p:nvSpPr>
        <p:spPr>
          <a:xfrm rot="1509618">
            <a:off x="5607138" y="1408559"/>
            <a:ext cx="76443" cy="2751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06DAF7-1BF3-0A5B-E7EC-F76EE28E6157}"/>
              </a:ext>
            </a:extLst>
          </p:cNvPr>
          <p:cNvCxnSpPr>
            <a:cxnSpLocks/>
          </p:cNvCxnSpPr>
          <p:nvPr/>
        </p:nvCxnSpPr>
        <p:spPr>
          <a:xfrm>
            <a:off x="6314082" y="1848312"/>
            <a:ext cx="0" cy="392462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\documentclass{article}&#10;\usepackage{amsmath}&#10;\pagestyle{empty}&#10;\begin{document}&#10;$p_1$&#10;&#10;&#10;&#10;\end{document}" title="IguanaTex Bitmap Display">
            <a:extLst>
              <a:ext uri="{FF2B5EF4-FFF2-40B4-BE49-F238E27FC236}">
                <a16:creationId xmlns:a16="http://schemas.microsoft.com/office/drawing/2014/main" id="{286982AC-0B41-BCB7-E676-7946D6E8DF5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322154" y="1163471"/>
            <a:ext cx="220952" cy="160000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$F_g$&#10;&#10;&#10;&#10;\end{document}" title="IguanaTex Bitmap Display">
            <a:extLst>
              <a:ext uri="{FF2B5EF4-FFF2-40B4-BE49-F238E27FC236}">
                <a16:creationId xmlns:a16="http://schemas.microsoft.com/office/drawing/2014/main" id="{C002362B-9C6A-C4C9-73B2-3EBF8698B4B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927298" y="1909241"/>
            <a:ext cx="249904" cy="24685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0A7893-DE50-0E5E-E12B-B2428475ED71}"/>
              </a:ext>
            </a:extLst>
          </p:cNvPr>
          <p:cNvCxnSpPr>
            <a:cxnSpLocks/>
          </p:cNvCxnSpPr>
          <p:nvPr/>
        </p:nvCxnSpPr>
        <p:spPr>
          <a:xfrm>
            <a:off x="6314082" y="1837517"/>
            <a:ext cx="288104" cy="147742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\documentclass{article}&#10;\usepackage{amsmath}&#10;\pagestyle{empty}&#10;\begin{document}&#10;$F_{gs} = F_g \mathrm{sin}\theta$&#10;&#10;&#10;&#10;\end{document}" title="IguanaTex Bitmap Display">
            <a:extLst>
              <a:ext uri="{FF2B5EF4-FFF2-40B4-BE49-F238E27FC236}">
                <a16:creationId xmlns:a16="http://schemas.microsoft.com/office/drawing/2014/main" id="{015E7B88-80F9-EBDB-B540-AFD9B92F9A0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/>
          <a:stretch>
            <a:fillRect/>
          </a:stretch>
        </p:blipFill>
        <p:spPr>
          <a:xfrm rot="1292622">
            <a:off x="5943807" y="1540357"/>
            <a:ext cx="1411044" cy="25295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0E1D23-9C14-4E75-ED9C-6BAF44063188}"/>
              </a:ext>
            </a:extLst>
          </p:cNvPr>
          <p:cNvCxnSpPr>
            <a:cxnSpLocks/>
          </p:cNvCxnSpPr>
          <p:nvPr/>
        </p:nvCxnSpPr>
        <p:spPr>
          <a:xfrm>
            <a:off x="5808608" y="1117580"/>
            <a:ext cx="1667308" cy="699204"/>
          </a:xfrm>
          <a:prstGeom prst="line">
            <a:avLst/>
          </a:prstGeom>
          <a:ln w="19050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\documentclass{article}&#10;\usepackage{amsmath}&#10;\pagestyle{empty}&#10;\begin{document}&#10;$ds$&#10;&#10;&#10;&#10;\end{document}" title="IguanaTex Bitmap Display">
            <a:extLst>
              <a:ext uri="{FF2B5EF4-FFF2-40B4-BE49-F238E27FC236}">
                <a16:creationId xmlns:a16="http://schemas.microsoft.com/office/drawing/2014/main" id="{F1A1CCD6-163B-92B1-2CBA-B4863819697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637300" y="1199448"/>
            <a:ext cx="228571" cy="178286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$A$&#10;&#10;&#10;&#10;\end{document}" title="IguanaTex Bitmap Display">
            <a:extLst>
              <a:ext uri="{FF2B5EF4-FFF2-40B4-BE49-F238E27FC236}">
                <a16:creationId xmlns:a16="http://schemas.microsoft.com/office/drawing/2014/main" id="{3D1CB7D2-D0E0-382A-3BB0-C1E849934E9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358308" y="1575931"/>
            <a:ext cx="175238" cy="181333"/>
          </a:xfrm>
          <a:prstGeom prst="rect">
            <a:avLst/>
          </a:prstGeom>
        </p:spPr>
      </p:pic>
      <p:sp>
        <p:nvSpPr>
          <p:cNvPr id="32" name="Arc 31">
            <a:extLst>
              <a:ext uri="{FF2B5EF4-FFF2-40B4-BE49-F238E27FC236}">
                <a16:creationId xmlns:a16="http://schemas.microsoft.com/office/drawing/2014/main" id="{67C00D8A-7D15-AA8A-FA8D-2AFE2EB4A8D1}"/>
              </a:ext>
            </a:extLst>
          </p:cNvPr>
          <p:cNvSpPr/>
          <p:nvPr/>
        </p:nvSpPr>
        <p:spPr>
          <a:xfrm rot="14540785">
            <a:off x="7480082" y="2264872"/>
            <a:ext cx="435109" cy="470239"/>
          </a:xfrm>
          <a:prstGeom prst="arc">
            <a:avLst>
              <a:gd name="adj1" fmla="val 15902089"/>
              <a:gd name="adj2" fmla="val 20547069"/>
            </a:avLst>
          </a:prstGeom>
          <a:ln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\documentclass{article}&#10;\usepackage{amsmath}&#10;\pagestyle{empty}&#10;\begin{document}&#10;$\theta$&#10;&#10;&#10;&#10;\end{document}" title="IguanaTex Bitmap Display">
            <a:extLst>
              <a:ext uri="{FF2B5EF4-FFF2-40B4-BE49-F238E27FC236}">
                <a16:creationId xmlns:a16="http://schemas.microsoft.com/office/drawing/2014/main" id="{340694DB-423F-AD58-007C-F769924C3C6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310111" y="2379616"/>
            <a:ext cx="106667" cy="181333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198AA95-E3FB-2386-2183-45B2C5B2675D}"/>
              </a:ext>
            </a:extLst>
          </p:cNvPr>
          <p:cNvCxnSpPr>
            <a:cxnSpLocks/>
          </p:cNvCxnSpPr>
          <p:nvPr/>
        </p:nvCxnSpPr>
        <p:spPr>
          <a:xfrm>
            <a:off x="4882785" y="1546153"/>
            <a:ext cx="67708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6C7C3B-5D60-4F34-0C93-1F40C88A8AE3}"/>
              </a:ext>
            </a:extLst>
          </p:cNvPr>
          <p:cNvCxnSpPr>
            <a:cxnSpLocks/>
          </p:cNvCxnSpPr>
          <p:nvPr/>
        </p:nvCxnSpPr>
        <p:spPr>
          <a:xfrm>
            <a:off x="5027248" y="1554407"/>
            <a:ext cx="0" cy="686367"/>
          </a:xfrm>
          <a:prstGeom prst="line">
            <a:avLst/>
          </a:prstGeom>
          <a:ln w="19050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\documentclass{article}&#10;\usepackage{amsmath}&#10;\pagestyle{empty}&#10;\begin{document}&#10;$dz$&#10;&#10;&#10;&#10;\end{document}" title="IguanaTex Bitmap Display">
            <a:extLst>
              <a:ext uri="{FF2B5EF4-FFF2-40B4-BE49-F238E27FC236}">
                <a16:creationId xmlns:a16="http://schemas.microsoft.com/office/drawing/2014/main" id="{54674871-6D1F-E67C-BA56-BFF3FDB3B92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734206" y="1830852"/>
            <a:ext cx="240762" cy="178286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B4397A0-42C4-03F6-91E0-46B0F6B2E6AD}"/>
              </a:ext>
            </a:extLst>
          </p:cNvPr>
          <p:cNvCxnSpPr>
            <a:cxnSpLocks/>
          </p:cNvCxnSpPr>
          <p:nvPr/>
        </p:nvCxnSpPr>
        <p:spPr>
          <a:xfrm>
            <a:off x="5027248" y="2241381"/>
            <a:ext cx="219737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11B7F0-7931-466B-D632-64CB202F79AD}"/>
              </a:ext>
            </a:extLst>
          </p:cNvPr>
          <p:cNvCxnSpPr>
            <a:cxnSpLocks/>
          </p:cNvCxnSpPr>
          <p:nvPr/>
        </p:nvCxnSpPr>
        <p:spPr>
          <a:xfrm>
            <a:off x="5027248" y="2607082"/>
            <a:ext cx="3033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\documentclass{article}&#10;\usepackage{amsmath}&#10;\pagestyle{empty}&#10;\begin{document}&#10;datum $z$&#10;&#10;&#10;&#10;\end{document}" title="IguanaTex Bitmap Display">
            <a:extLst>
              <a:ext uri="{FF2B5EF4-FFF2-40B4-BE49-F238E27FC236}">
                <a16:creationId xmlns:a16="http://schemas.microsoft.com/office/drawing/2014/main" id="{1DA8849B-404F-4851-620A-8EB798EF2D8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4974968" y="2385016"/>
            <a:ext cx="912761" cy="178286"/>
          </a:xfrm>
          <a:prstGeom prst="rect">
            <a:avLst/>
          </a:prstGeom>
        </p:spPr>
      </p:pic>
      <p:pic>
        <p:nvPicPr>
          <p:cNvPr id="41" name="Picture 40" descr="\documentclass{article}&#10;\usepackage{amsmath}&#10;\pagestyle{empty}&#10;\begin{document}&#10;$$\sum \mathbf{F} = m \mathbf{a}$$&#10;&#10;&#10;&#10;\end{document}" title="IguanaTex Bitmap Display">
            <a:extLst>
              <a:ext uri="{FF2B5EF4-FFF2-40B4-BE49-F238E27FC236}">
                <a16:creationId xmlns:a16="http://schemas.microsoft.com/office/drawing/2014/main" id="{F577DE3E-635E-21C4-4885-EDDBC16EDBB0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1331378" y="1355324"/>
            <a:ext cx="1278476" cy="355048"/>
          </a:xfrm>
          <a:prstGeom prst="rect">
            <a:avLst/>
          </a:prstGeom>
        </p:spPr>
      </p:pic>
      <p:sp>
        <p:nvSpPr>
          <p:cNvPr id="42" name="Text Placeholder 8 1">
            <a:extLst>
              <a:ext uri="{FF2B5EF4-FFF2-40B4-BE49-F238E27FC236}">
                <a16:creationId xmlns:a16="http://schemas.microsoft.com/office/drawing/2014/main" id="{4B040A41-5D36-D5E0-450D-FD0A9930F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848311"/>
            <a:ext cx="4052482" cy="273091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we assume no friction forces, the resulting force alongside the streamline is:</a:t>
            </a: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2" name="Picture 61" descr="\documentclass{article}&#10;\usepackage{amsmath}&#10;\pagestyle{empty}&#10;\begin{document}&#10;$$p_2 = p_1 + \frac{dp}{ds}ds$$&#10;&#10;&#10;&#10;\end{document}" title="IguanaTex Bitmap Display">
            <a:extLst>
              <a:ext uri="{FF2B5EF4-FFF2-40B4-BE49-F238E27FC236}">
                <a16:creationId xmlns:a16="http://schemas.microsoft.com/office/drawing/2014/main" id="{1A94D153-1BEC-FB27-A4EA-FD3B4FCC4305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7409249" y="1814575"/>
            <a:ext cx="1694474" cy="5226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 Placeholder 8 2">
                <a:extLst>
                  <a:ext uri="{FF2B5EF4-FFF2-40B4-BE49-F238E27FC236}">
                    <a16:creationId xmlns:a16="http://schemas.microsoft.com/office/drawing/2014/main" id="{FADCCAFC-E2D1-3D7D-4DAC-798415613C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74968" y="2811386"/>
                <a:ext cx="4052482" cy="27309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Open Sans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Open Sans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Open Sans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Open Sans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Open Sans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Open Sans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Open Sans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Open Sans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Open Sans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9pPr>
              </a:lstStyle>
              <a:p>
                <a:pPr marL="11430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steady-state</a:t>
                </a:r>
              </a:p>
              <a:p>
                <a:pPr marL="11430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𝑚𝑎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becomes</a:t>
                </a:r>
              </a:p>
              <a:p>
                <a:pPr marL="11430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Text Placeholder 8 2">
                <a:extLst>
                  <a:ext uri="{FF2B5EF4-FFF2-40B4-BE49-F238E27FC236}">
                    <a16:creationId xmlns:a16="http://schemas.microsoft.com/office/drawing/2014/main" id="{FADCCAFC-E2D1-3D7D-4DAC-798415613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968" y="2811386"/>
                <a:ext cx="4052482" cy="2730913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\documentclass{article}&#10;\usepackage{amsmath}&#10;\pagestyle{empty}&#10;\begin{document}&#10;&#10;$$\sum \mathbf{F} = \mathbf{F}_p + \mathbf{F}_{gs}$$&#10;&#10;&#10;\end{document}" title="IguanaTex Bitmap Display">
            <a:extLst>
              <a:ext uri="{FF2B5EF4-FFF2-40B4-BE49-F238E27FC236}">
                <a16:creationId xmlns:a16="http://schemas.microsoft.com/office/drawing/2014/main" id="{96D82C1A-BDE3-24E4-02AC-2DAD4A006AAD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1331378" y="3034452"/>
            <a:ext cx="1706057" cy="319543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begin{document}&#10;&#10;$$\sum {F} = -\frac{\mathrm{d}p}{\mathrm{d}s}\mathrm{d}sA -\rho A \mathrm{d}s g \Bigl(\frac{\mathrm{d}z}{\mathrm{d}s}\Bigr)$$&#10;&#10;&#10;\end{document}" title="IguanaTex Bitmap Display">
            <a:extLst>
              <a:ext uri="{FF2B5EF4-FFF2-40B4-BE49-F238E27FC236}">
                <a16:creationId xmlns:a16="http://schemas.microsoft.com/office/drawing/2014/main" id="{13B1CF2E-1CEC-98D7-F9DA-013CFFDDA345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766285" y="3491934"/>
            <a:ext cx="3157026" cy="470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 descr="\documentclass{article}&#10;\usepackage{amsmath}&#10;\pagestyle{empty}&#10;\begin{document}&#10;&#10;&#10;$$ {a} =  v\frac{\mathrm{d} v}{\mathrm{d} s}$$&#10;&#10;\end{document}" title="IguanaTex Bitmap Display">
            <a:extLst>
              <a:ext uri="{FF2B5EF4-FFF2-40B4-BE49-F238E27FC236}">
                <a16:creationId xmlns:a16="http://schemas.microsoft.com/office/drawing/2014/main" id="{90BBE8AC-B151-1027-2322-04036A9EB5F7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5651734" y="3274054"/>
            <a:ext cx="806400" cy="470399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begin{document}&#10;&#10;$$m = \rho (A ds)$$&#10;&#10;&#10;\end{document}" title="IguanaTex Bitmap Display">
            <a:extLst>
              <a:ext uri="{FF2B5EF4-FFF2-40B4-BE49-F238E27FC236}">
                <a16:creationId xmlns:a16="http://schemas.microsoft.com/office/drawing/2014/main" id="{93A2712E-48B0-9830-B4DD-F7AF9D4F5619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6751585" y="3426225"/>
            <a:ext cx="1165714" cy="229029"/>
          </a:xfrm>
          <a:prstGeom prst="rect">
            <a:avLst/>
          </a:prstGeom>
        </p:spPr>
      </p:pic>
      <p:pic>
        <p:nvPicPr>
          <p:cNvPr id="54" name="Picture 53" descr="\documentclass{article}&#10;\usepackage{amsmath}&#10;\pagestyle{empty}&#10;\begin{document}&#10;&#10;$$m a = \rho A \mathrm{d}s v \frac{\mathrm{d}v}{\mathrm{d}s}$$&#10;&#10;&#10;\end{document}" title="IguanaTex Bitmap Display">
            <a:extLst>
              <a:ext uri="{FF2B5EF4-FFF2-40B4-BE49-F238E27FC236}">
                <a16:creationId xmlns:a16="http://schemas.microsoft.com/office/drawing/2014/main" id="{E86A17BB-3E07-C21A-ED88-2E6347634B3A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6144397" y="4516175"/>
            <a:ext cx="1530514" cy="4704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751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4BFD4-2BC0-0996-08AA-294CC3459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41B6-22EA-3178-DC54-26CD6A4D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Fluid Dynamics: Bernoulli’s Equation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8E34E32-6596-577A-510E-F3D9D137C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114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E98A182E-4459-2821-0FB8-16492BE29DE3}"/>
              </a:ext>
            </a:extLst>
          </p:cNvPr>
          <p:cNvSpPr/>
          <p:nvPr/>
        </p:nvSpPr>
        <p:spPr>
          <a:xfrm rot="6801895">
            <a:off x="6296607" y="994197"/>
            <a:ext cx="276765" cy="1787020"/>
          </a:xfrm>
          <a:prstGeom prst="can">
            <a:avLst/>
          </a:prstGeom>
          <a:solidFill>
            <a:srgbClr val="00808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EEAADB-568D-70A4-C3F1-3C02CAF3150A}"/>
              </a:ext>
            </a:extLst>
          </p:cNvPr>
          <p:cNvCxnSpPr>
            <a:cxnSpLocks/>
          </p:cNvCxnSpPr>
          <p:nvPr/>
        </p:nvCxnSpPr>
        <p:spPr>
          <a:xfrm>
            <a:off x="5165480" y="1355324"/>
            <a:ext cx="2946954" cy="123583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7EEEB2E-4D9A-66AF-8638-8D56FA560245}"/>
              </a:ext>
            </a:extLst>
          </p:cNvPr>
          <p:cNvSpPr/>
          <p:nvPr/>
        </p:nvSpPr>
        <p:spPr>
          <a:xfrm rot="1509618">
            <a:off x="7186397" y="2091666"/>
            <a:ext cx="76443" cy="2751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4C468B-5B9C-E548-A8A8-31E1B8B3768C}"/>
              </a:ext>
            </a:extLst>
          </p:cNvPr>
          <p:cNvSpPr/>
          <p:nvPr/>
        </p:nvSpPr>
        <p:spPr>
          <a:xfrm rot="1509618">
            <a:off x="5607138" y="1408559"/>
            <a:ext cx="76443" cy="2751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2EC633-6945-108D-96C6-4D1FE34D4E11}"/>
              </a:ext>
            </a:extLst>
          </p:cNvPr>
          <p:cNvCxnSpPr>
            <a:cxnSpLocks/>
          </p:cNvCxnSpPr>
          <p:nvPr/>
        </p:nvCxnSpPr>
        <p:spPr>
          <a:xfrm>
            <a:off x="6314082" y="1848312"/>
            <a:ext cx="0" cy="392462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\documentclass{article}&#10;\usepackage{amsmath}&#10;\pagestyle{empty}&#10;\begin{document}&#10;$p_1$&#10;&#10;&#10;&#10;\end{document}" title="IguanaTex Bitmap Display">
            <a:extLst>
              <a:ext uri="{FF2B5EF4-FFF2-40B4-BE49-F238E27FC236}">
                <a16:creationId xmlns:a16="http://schemas.microsoft.com/office/drawing/2014/main" id="{D2E10801-CDD3-B3FF-EE78-70CE52EE9CD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322154" y="1163471"/>
            <a:ext cx="220952" cy="160000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$F_g$&#10;&#10;&#10;&#10;\end{document}" title="IguanaTex Bitmap Display">
            <a:extLst>
              <a:ext uri="{FF2B5EF4-FFF2-40B4-BE49-F238E27FC236}">
                <a16:creationId xmlns:a16="http://schemas.microsoft.com/office/drawing/2014/main" id="{965AC93D-4ED4-48FB-849A-3D8ACBAA3A1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5927298" y="1909241"/>
            <a:ext cx="249904" cy="24685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147F05-19A0-05A9-65C4-C8104BC4DC67}"/>
              </a:ext>
            </a:extLst>
          </p:cNvPr>
          <p:cNvCxnSpPr>
            <a:cxnSpLocks/>
          </p:cNvCxnSpPr>
          <p:nvPr/>
        </p:nvCxnSpPr>
        <p:spPr>
          <a:xfrm>
            <a:off x="6314082" y="1837517"/>
            <a:ext cx="288104" cy="147742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\documentclass{article}&#10;\usepackage{amsmath}&#10;\pagestyle{empty}&#10;\begin{document}&#10;$F_{gs} = F_g \mathrm{sin}\theta$&#10;&#10;&#10;&#10;\end{document}" title="IguanaTex Bitmap Display">
            <a:extLst>
              <a:ext uri="{FF2B5EF4-FFF2-40B4-BE49-F238E27FC236}">
                <a16:creationId xmlns:a16="http://schemas.microsoft.com/office/drawing/2014/main" id="{75C13517-2E5D-C000-8746-A734BDFA558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 rot="1292622">
            <a:off x="5943807" y="1540357"/>
            <a:ext cx="1411044" cy="25295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784BA93-CAD3-BF1D-7BC9-8E57C4667931}"/>
              </a:ext>
            </a:extLst>
          </p:cNvPr>
          <p:cNvCxnSpPr>
            <a:cxnSpLocks/>
          </p:cNvCxnSpPr>
          <p:nvPr/>
        </p:nvCxnSpPr>
        <p:spPr>
          <a:xfrm>
            <a:off x="5808608" y="1117580"/>
            <a:ext cx="1667308" cy="699204"/>
          </a:xfrm>
          <a:prstGeom prst="line">
            <a:avLst/>
          </a:prstGeom>
          <a:ln w="19050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\documentclass{article}&#10;\usepackage{amsmath}&#10;\pagestyle{empty}&#10;\begin{document}&#10;$ds$&#10;&#10;&#10;&#10;\end{document}" title="IguanaTex Bitmap Display">
            <a:extLst>
              <a:ext uri="{FF2B5EF4-FFF2-40B4-BE49-F238E27FC236}">
                <a16:creationId xmlns:a16="http://schemas.microsoft.com/office/drawing/2014/main" id="{A6487F76-4D1E-91A1-7103-554C9F374E8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637300" y="1199448"/>
            <a:ext cx="228571" cy="178286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$A$&#10;&#10;&#10;&#10;\end{document}" title="IguanaTex Bitmap Display">
            <a:extLst>
              <a:ext uri="{FF2B5EF4-FFF2-40B4-BE49-F238E27FC236}">
                <a16:creationId xmlns:a16="http://schemas.microsoft.com/office/drawing/2014/main" id="{5B914B71-E019-3877-6D5F-C6966B7F8F8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358308" y="1575931"/>
            <a:ext cx="175238" cy="181333"/>
          </a:xfrm>
          <a:prstGeom prst="rect">
            <a:avLst/>
          </a:prstGeom>
        </p:spPr>
      </p:pic>
      <p:sp>
        <p:nvSpPr>
          <p:cNvPr id="32" name="Arc 31">
            <a:extLst>
              <a:ext uri="{FF2B5EF4-FFF2-40B4-BE49-F238E27FC236}">
                <a16:creationId xmlns:a16="http://schemas.microsoft.com/office/drawing/2014/main" id="{E6F18E72-E0C9-D6AF-F6A7-EDECC43F7649}"/>
              </a:ext>
            </a:extLst>
          </p:cNvPr>
          <p:cNvSpPr/>
          <p:nvPr/>
        </p:nvSpPr>
        <p:spPr>
          <a:xfrm rot="14540785">
            <a:off x="7480082" y="2264872"/>
            <a:ext cx="435109" cy="470239"/>
          </a:xfrm>
          <a:prstGeom prst="arc">
            <a:avLst>
              <a:gd name="adj1" fmla="val 15902089"/>
              <a:gd name="adj2" fmla="val 20547069"/>
            </a:avLst>
          </a:prstGeom>
          <a:ln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\documentclass{article}&#10;\usepackage{amsmath}&#10;\pagestyle{empty}&#10;\begin{document}&#10;$\theta$&#10;&#10;&#10;&#10;\end{document}" title="IguanaTex Bitmap Display">
            <a:extLst>
              <a:ext uri="{FF2B5EF4-FFF2-40B4-BE49-F238E27FC236}">
                <a16:creationId xmlns:a16="http://schemas.microsoft.com/office/drawing/2014/main" id="{6976E97C-D071-D90E-6F29-9018C91359D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7310111" y="2379616"/>
            <a:ext cx="106667" cy="181333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0C3D1E-7142-1339-F12B-2E15EDD12202}"/>
              </a:ext>
            </a:extLst>
          </p:cNvPr>
          <p:cNvCxnSpPr>
            <a:cxnSpLocks/>
          </p:cNvCxnSpPr>
          <p:nvPr/>
        </p:nvCxnSpPr>
        <p:spPr>
          <a:xfrm>
            <a:off x="4882785" y="1546153"/>
            <a:ext cx="67708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692BD56-C77D-07A8-FEC9-4B963A2E7AA3}"/>
              </a:ext>
            </a:extLst>
          </p:cNvPr>
          <p:cNvCxnSpPr>
            <a:cxnSpLocks/>
          </p:cNvCxnSpPr>
          <p:nvPr/>
        </p:nvCxnSpPr>
        <p:spPr>
          <a:xfrm>
            <a:off x="5027248" y="1554407"/>
            <a:ext cx="0" cy="686367"/>
          </a:xfrm>
          <a:prstGeom prst="line">
            <a:avLst/>
          </a:prstGeom>
          <a:ln w="19050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\documentclass{article}&#10;\usepackage{amsmath}&#10;\pagestyle{empty}&#10;\begin{document}&#10;$dz$&#10;&#10;&#10;&#10;\end{document}" title="IguanaTex Bitmap Display">
            <a:extLst>
              <a:ext uri="{FF2B5EF4-FFF2-40B4-BE49-F238E27FC236}">
                <a16:creationId xmlns:a16="http://schemas.microsoft.com/office/drawing/2014/main" id="{F5F1C56D-080B-F948-A90E-ACB37293E56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734206" y="1830852"/>
            <a:ext cx="240762" cy="178286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D0AE7B8-2BF5-6CF4-0173-4BE24D8E7547}"/>
              </a:ext>
            </a:extLst>
          </p:cNvPr>
          <p:cNvCxnSpPr>
            <a:cxnSpLocks/>
          </p:cNvCxnSpPr>
          <p:nvPr/>
        </p:nvCxnSpPr>
        <p:spPr>
          <a:xfrm>
            <a:off x="5027248" y="2241381"/>
            <a:ext cx="219737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444E26-9958-64A2-0FEB-2FCC9514CAC2}"/>
              </a:ext>
            </a:extLst>
          </p:cNvPr>
          <p:cNvCxnSpPr>
            <a:cxnSpLocks/>
          </p:cNvCxnSpPr>
          <p:nvPr/>
        </p:nvCxnSpPr>
        <p:spPr>
          <a:xfrm>
            <a:off x="5027248" y="2607082"/>
            <a:ext cx="3033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\documentclass{article}&#10;\usepackage{amsmath}&#10;\pagestyle{empty}&#10;\begin{document}&#10;datum $z$&#10;&#10;&#10;&#10;\end{document}" title="IguanaTex Bitmap Display">
            <a:extLst>
              <a:ext uri="{FF2B5EF4-FFF2-40B4-BE49-F238E27FC236}">
                <a16:creationId xmlns:a16="http://schemas.microsoft.com/office/drawing/2014/main" id="{B5CFF52F-474C-DC18-B47E-E3071DD9E08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974968" y="2385016"/>
            <a:ext cx="912761" cy="178286"/>
          </a:xfrm>
          <a:prstGeom prst="rect">
            <a:avLst/>
          </a:prstGeom>
        </p:spPr>
      </p:pic>
      <p:pic>
        <p:nvPicPr>
          <p:cNvPr id="41" name="Picture 40" descr="\documentclass{article}&#10;\usepackage{amsmath}&#10;\pagestyle{empty}&#10;\begin{document}&#10;$$\sum \mathbf{F} = m \mathbf{a}$$&#10;&#10;&#10;&#10;\end{document}" title="IguanaTex Bitmap Display">
            <a:extLst>
              <a:ext uri="{FF2B5EF4-FFF2-40B4-BE49-F238E27FC236}">
                <a16:creationId xmlns:a16="http://schemas.microsoft.com/office/drawing/2014/main" id="{82471BB4-595A-FB2F-7E99-025D504D3070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1331378" y="1355324"/>
            <a:ext cx="1278476" cy="3550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Placeholder 8 1 1">
                <a:extLst>
                  <a:ext uri="{FF2B5EF4-FFF2-40B4-BE49-F238E27FC236}">
                    <a16:creationId xmlns:a16="http://schemas.microsoft.com/office/drawing/2014/main" id="{7E6B3F96-05A8-88F5-3F8C-0982FB91A26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848311"/>
                <a:ext cx="4052482" cy="2730913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now plug all equations:</a:t>
                </a:r>
              </a:p>
              <a:p>
                <a:pPr marL="11430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See that we can simplify by diving it by the weight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𝑔𝐴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resulting in:</a:t>
                </a:r>
              </a:p>
              <a:p>
                <a:pPr marL="11430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 Placeholder 8 1 1">
                <a:extLst>
                  <a:ext uri="{FF2B5EF4-FFF2-40B4-BE49-F238E27FC236}">
                    <a16:creationId xmlns:a16="http://schemas.microsoft.com/office/drawing/2014/main" id="{7E6B3F96-05A8-88F5-3F8C-0982FB91A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848311"/>
                <a:ext cx="4052482" cy="2730913"/>
              </a:xfr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 descr="\documentclass{article}&#10;\usepackage{amsmath}&#10;\pagestyle{empty}&#10;\begin{document}&#10;$$p_2 = p_1 + \frac{dp}{ds}ds$$&#10;&#10;&#10;&#10;\end{document}" title="IguanaTex Bitmap Display">
            <a:extLst>
              <a:ext uri="{FF2B5EF4-FFF2-40B4-BE49-F238E27FC236}">
                <a16:creationId xmlns:a16="http://schemas.microsoft.com/office/drawing/2014/main" id="{E638E096-196C-3A3B-7A9F-F052C27C74E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7409249" y="1814575"/>
            <a:ext cx="1694474" cy="522666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begin{document}&#10;&#10;$$\rho A \mathrm{d}s v \frac{\mathrm{d}v}{\mathrm{d}s} = -\frac{\mathrm{d}p}{\mathrm{d}s}\mathrm{d}sA -\rho A \mathrm{d}s g \Bigl(\frac{\mathrm{d}z}{\mathrm{d}s}\Bigr)$$&#10;&#10;&#10;\end{document}" title="IguanaTex Bitmap Display">
            <a:extLst>
              <a:ext uri="{FF2B5EF4-FFF2-40B4-BE49-F238E27FC236}">
                <a16:creationId xmlns:a16="http://schemas.microsoft.com/office/drawing/2014/main" id="{ED4AFD18-CCC8-70F5-31BE-0DB7B3DE353F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576493" y="2470282"/>
            <a:ext cx="3558854" cy="470400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$\frac{1}{g} v \frac{\mathrm{d}v}{\mathrm{d}s} = \frac{-1}{\rho g}\frac{\mathrm{d}p}{\mathrm{d}s} - \frac{\mathrm{d}z}{\mathrm{d}s}$$&#10;&#10;&#10;\end{document}" title="IguanaTex Bitmap Display">
            <a:extLst>
              <a:ext uri="{FF2B5EF4-FFF2-40B4-BE49-F238E27FC236}">
                <a16:creationId xmlns:a16="http://schemas.microsoft.com/office/drawing/2014/main" id="{55E7D80D-2B06-4549-568E-077FEC86EDFF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1186094" y="4026319"/>
            <a:ext cx="2055769" cy="517028"/>
          </a:xfrm>
          <a:prstGeom prst="rect">
            <a:avLst/>
          </a:prstGeom>
        </p:spPr>
      </p:pic>
      <p:sp>
        <p:nvSpPr>
          <p:cNvPr id="16" name="Text Placeholder 8 1 2">
            <a:extLst>
              <a:ext uri="{FF2B5EF4-FFF2-40B4-BE49-F238E27FC236}">
                <a16:creationId xmlns:a16="http://schemas.microsoft.com/office/drawing/2014/main" id="{AD3C2EE9-7CB0-8E54-4BC8-246BA929EC28}"/>
              </a:ext>
            </a:extLst>
          </p:cNvPr>
          <p:cNvSpPr txBox="1">
            <a:spLocks/>
          </p:cNvSpPr>
          <p:nvPr/>
        </p:nvSpPr>
        <p:spPr>
          <a:xfrm>
            <a:off x="5027248" y="2695539"/>
            <a:ext cx="4052482" cy="2152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Font typeface="Open Sans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a final little trick</a:t>
            </a:r>
          </a:p>
          <a:p>
            <a:pPr marL="114300" indent="0">
              <a:buFont typeface="Open Sans"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Picture 44" descr="\documentclass{article}&#10;\usepackage{amsmath}&#10;\pagestyle{empty}&#10;\begin{document}&#10;&#10;$$v \frac{\mathrm{d}v}{\mathrm{d}s} = \frac{1}{2} \frac{\mathrm{d}v^2}{ds}$$&#10;&#10;&#10;\end{document}" title="IguanaTex Bitmap Display">
            <a:extLst>
              <a:ext uri="{FF2B5EF4-FFF2-40B4-BE49-F238E27FC236}">
                <a16:creationId xmlns:a16="http://schemas.microsoft.com/office/drawing/2014/main" id="{E475E659-6163-873F-47C0-CC9130968D86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6594446" y="3278917"/>
            <a:ext cx="1260344" cy="501943"/>
          </a:xfrm>
          <a:prstGeom prst="rect">
            <a:avLst/>
          </a:prstGeom>
        </p:spPr>
      </p:pic>
      <p:pic>
        <p:nvPicPr>
          <p:cNvPr id="60" name="Picture 59" descr="\documentclass{article}&#10;\usepackage{amsmath}&#10;\pagestyle{empty}&#10;\begin{document}&#10;&#10;$$\frac{1}{2g} \frac{\mathrm{d}v^2}{ds} = \frac{-1}{\rho g}\frac{\mathrm{d}p}{\mathrm{d}s} - \frac{\mathrm{d}z}{\mathrm{d}s}$$&#10;&#10;&#10;\end{document}" title="IguanaTex Bitmap Display">
            <a:extLst>
              <a:ext uri="{FF2B5EF4-FFF2-40B4-BE49-F238E27FC236}">
                <a16:creationId xmlns:a16="http://schemas.microsoft.com/office/drawing/2014/main" id="{AEFD549A-1BC5-300E-D154-3FD99B51E118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6146973" y="4057812"/>
            <a:ext cx="2153142" cy="54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6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F0A34-6C33-A18D-0925-5F91C06C6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8AA4-16A8-D7CA-3B15-B4FBC633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Fluid Dynamics: Bernoulli’s Equation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B059A6F-773E-5003-F465-2BA18721F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114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FB4FD5B6-01AC-AAF2-638E-1017B3218903}"/>
              </a:ext>
            </a:extLst>
          </p:cNvPr>
          <p:cNvSpPr/>
          <p:nvPr/>
        </p:nvSpPr>
        <p:spPr>
          <a:xfrm rot="6801895">
            <a:off x="6296607" y="994197"/>
            <a:ext cx="276765" cy="1787020"/>
          </a:xfrm>
          <a:prstGeom prst="can">
            <a:avLst/>
          </a:prstGeom>
          <a:solidFill>
            <a:srgbClr val="00808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0AE51E-1BC7-8A9E-9DD7-19FBF94489BD}"/>
              </a:ext>
            </a:extLst>
          </p:cNvPr>
          <p:cNvCxnSpPr>
            <a:cxnSpLocks/>
          </p:cNvCxnSpPr>
          <p:nvPr/>
        </p:nvCxnSpPr>
        <p:spPr>
          <a:xfrm>
            <a:off x="5165480" y="1355324"/>
            <a:ext cx="2946954" cy="123583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CD8F518-773A-3162-1EDD-0B556540A30C}"/>
              </a:ext>
            </a:extLst>
          </p:cNvPr>
          <p:cNvSpPr/>
          <p:nvPr/>
        </p:nvSpPr>
        <p:spPr>
          <a:xfrm rot="1509618">
            <a:off x="7186397" y="2091666"/>
            <a:ext cx="76443" cy="2751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E463A12-5DF2-461D-37ED-C1CB7263180E}"/>
              </a:ext>
            </a:extLst>
          </p:cNvPr>
          <p:cNvSpPr/>
          <p:nvPr/>
        </p:nvSpPr>
        <p:spPr>
          <a:xfrm rot="1509618">
            <a:off x="5607138" y="1408559"/>
            <a:ext cx="76443" cy="2751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310728-991E-6752-B547-1ACB8372E126}"/>
              </a:ext>
            </a:extLst>
          </p:cNvPr>
          <p:cNvCxnSpPr>
            <a:cxnSpLocks/>
          </p:cNvCxnSpPr>
          <p:nvPr/>
        </p:nvCxnSpPr>
        <p:spPr>
          <a:xfrm>
            <a:off x="6314082" y="1848312"/>
            <a:ext cx="0" cy="392462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\documentclass{article}&#10;\usepackage{amsmath}&#10;\pagestyle{empty}&#10;\begin{document}&#10;$p_1$&#10;&#10;&#10;&#10;\end{document}" title="IguanaTex Bitmap Display">
            <a:extLst>
              <a:ext uri="{FF2B5EF4-FFF2-40B4-BE49-F238E27FC236}">
                <a16:creationId xmlns:a16="http://schemas.microsoft.com/office/drawing/2014/main" id="{73836293-9675-53CE-C4FD-0669F626678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322154" y="1163471"/>
            <a:ext cx="220952" cy="160000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$F_g$&#10;&#10;&#10;&#10;\end{document}" title="IguanaTex Bitmap Display">
            <a:extLst>
              <a:ext uri="{FF2B5EF4-FFF2-40B4-BE49-F238E27FC236}">
                <a16:creationId xmlns:a16="http://schemas.microsoft.com/office/drawing/2014/main" id="{76C8CB13-A3C8-55C8-1483-DC420D36E87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927298" y="1909241"/>
            <a:ext cx="249904" cy="24685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DB9DA0-E278-6AAD-2BA4-C54E4FE2DD59}"/>
              </a:ext>
            </a:extLst>
          </p:cNvPr>
          <p:cNvCxnSpPr>
            <a:cxnSpLocks/>
          </p:cNvCxnSpPr>
          <p:nvPr/>
        </p:nvCxnSpPr>
        <p:spPr>
          <a:xfrm>
            <a:off x="6314082" y="1837517"/>
            <a:ext cx="288104" cy="147742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\documentclass{article}&#10;\usepackage{amsmath}&#10;\pagestyle{empty}&#10;\begin{document}&#10;$F_{gs} = F_g \mathrm{sin}\theta$&#10;&#10;&#10;&#10;\end{document}" title="IguanaTex Bitmap Display">
            <a:extLst>
              <a:ext uri="{FF2B5EF4-FFF2-40B4-BE49-F238E27FC236}">
                <a16:creationId xmlns:a16="http://schemas.microsoft.com/office/drawing/2014/main" id="{91F59B76-238E-E6DA-31F5-E29AE77939F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 rot="1292622">
            <a:off x="5943807" y="1540357"/>
            <a:ext cx="1411044" cy="25295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1FF2E1B-C2EC-D896-DC1D-2BEDC499AAC5}"/>
              </a:ext>
            </a:extLst>
          </p:cNvPr>
          <p:cNvCxnSpPr>
            <a:cxnSpLocks/>
          </p:cNvCxnSpPr>
          <p:nvPr/>
        </p:nvCxnSpPr>
        <p:spPr>
          <a:xfrm>
            <a:off x="5808608" y="1117580"/>
            <a:ext cx="1667308" cy="699204"/>
          </a:xfrm>
          <a:prstGeom prst="line">
            <a:avLst/>
          </a:prstGeom>
          <a:ln w="19050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\documentclass{article}&#10;\usepackage{amsmath}&#10;\pagestyle{empty}&#10;\begin{document}&#10;$ds$&#10;&#10;&#10;&#10;\end{document}" title="IguanaTex Bitmap Display">
            <a:extLst>
              <a:ext uri="{FF2B5EF4-FFF2-40B4-BE49-F238E27FC236}">
                <a16:creationId xmlns:a16="http://schemas.microsoft.com/office/drawing/2014/main" id="{7EF02E0E-598F-7157-76A7-983CDA9A05A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637300" y="1199448"/>
            <a:ext cx="228571" cy="178286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$A$&#10;&#10;&#10;&#10;\end{document}" title="IguanaTex Bitmap Display">
            <a:extLst>
              <a:ext uri="{FF2B5EF4-FFF2-40B4-BE49-F238E27FC236}">
                <a16:creationId xmlns:a16="http://schemas.microsoft.com/office/drawing/2014/main" id="{98EE1E2A-1A48-30A0-400C-F110A49B853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358308" y="1575931"/>
            <a:ext cx="175238" cy="181333"/>
          </a:xfrm>
          <a:prstGeom prst="rect">
            <a:avLst/>
          </a:prstGeom>
        </p:spPr>
      </p:pic>
      <p:sp>
        <p:nvSpPr>
          <p:cNvPr id="32" name="Arc 31">
            <a:extLst>
              <a:ext uri="{FF2B5EF4-FFF2-40B4-BE49-F238E27FC236}">
                <a16:creationId xmlns:a16="http://schemas.microsoft.com/office/drawing/2014/main" id="{BDE17DAA-169A-5525-4205-AEEB82A00F29}"/>
              </a:ext>
            </a:extLst>
          </p:cNvPr>
          <p:cNvSpPr/>
          <p:nvPr/>
        </p:nvSpPr>
        <p:spPr>
          <a:xfrm rot="14540785">
            <a:off x="7480082" y="2264872"/>
            <a:ext cx="435109" cy="470239"/>
          </a:xfrm>
          <a:prstGeom prst="arc">
            <a:avLst>
              <a:gd name="adj1" fmla="val 15902089"/>
              <a:gd name="adj2" fmla="val 20547069"/>
            </a:avLst>
          </a:prstGeom>
          <a:ln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\documentclass{article}&#10;\usepackage{amsmath}&#10;\pagestyle{empty}&#10;\begin{document}&#10;$\theta$&#10;&#10;&#10;&#10;\end{document}" title="IguanaTex Bitmap Display">
            <a:extLst>
              <a:ext uri="{FF2B5EF4-FFF2-40B4-BE49-F238E27FC236}">
                <a16:creationId xmlns:a16="http://schemas.microsoft.com/office/drawing/2014/main" id="{D04E15E5-6C5D-7811-21C7-37A4FCC1C57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310111" y="2379616"/>
            <a:ext cx="106667" cy="181333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BA173A-6EBA-5554-806C-3D975FCE9BE0}"/>
              </a:ext>
            </a:extLst>
          </p:cNvPr>
          <p:cNvCxnSpPr>
            <a:cxnSpLocks/>
          </p:cNvCxnSpPr>
          <p:nvPr/>
        </p:nvCxnSpPr>
        <p:spPr>
          <a:xfrm>
            <a:off x="4882785" y="1546153"/>
            <a:ext cx="67708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CFB671F-9326-20DA-B93E-E2313DE7C358}"/>
              </a:ext>
            </a:extLst>
          </p:cNvPr>
          <p:cNvCxnSpPr>
            <a:cxnSpLocks/>
          </p:cNvCxnSpPr>
          <p:nvPr/>
        </p:nvCxnSpPr>
        <p:spPr>
          <a:xfrm>
            <a:off x="5027248" y="1554407"/>
            <a:ext cx="0" cy="686367"/>
          </a:xfrm>
          <a:prstGeom prst="line">
            <a:avLst/>
          </a:prstGeom>
          <a:ln w="19050"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\documentclass{article}&#10;\usepackage{amsmath}&#10;\pagestyle{empty}&#10;\begin{document}&#10;$dz$&#10;&#10;&#10;&#10;\end{document}" title="IguanaTex Bitmap Display">
            <a:extLst>
              <a:ext uri="{FF2B5EF4-FFF2-40B4-BE49-F238E27FC236}">
                <a16:creationId xmlns:a16="http://schemas.microsoft.com/office/drawing/2014/main" id="{0F67EBCF-F281-2C4B-3D2D-B9E14F61DE6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734206" y="1830852"/>
            <a:ext cx="240762" cy="178286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5F7A97A-8A81-5286-FB54-9F556873D536}"/>
              </a:ext>
            </a:extLst>
          </p:cNvPr>
          <p:cNvCxnSpPr>
            <a:cxnSpLocks/>
          </p:cNvCxnSpPr>
          <p:nvPr/>
        </p:nvCxnSpPr>
        <p:spPr>
          <a:xfrm>
            <a:off x="5027248" y="2241381"/>
            <a:ext cx="219737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6EDE42-3602-37F8-5CF2-A22B21191796}"/>
              </a:ext>
            </a:extLst>
          </p:cNvPr>
          <p:cNvCxnSpPr>
            <a:cxnSpLocks/>
          </p:cNvCxnSpPr>
          <p:nvPr/>
        </p:nvCxnSpPr>
        <p:spPr>
          <a:xfrm>
            <a:off x="5027248" y="2607082"/>
            <a:ext cx="3033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\documentclass{article}&#10;\usepackage{amsmath}&#10;\pagestyle{empty}&#10;\begin{document}&#10;datum $z$&#10;&#10;&#10;&#10;\end{document}" title="IguanaTex Bitmap Display">
            <a:extLst>
              <a:ext uri="{FF2B5EF4-FFF2-40B4-BE49-F238E27FC236}">
                <a16:creationId xmlns:a16="http://schemas.microsoft.com/office/drawing/2014/main" id="{5C232B8A-431E-360A-A79E-6DF5815AE4E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974968" y="2385016"/>
            <a:ext cx="912761" cy="178286"/>
          </a:xfrm>
          <a:prstGeom prst="rect">
            <a:avLst/>
          </a:prstGeom>
        </p:spPr>
      </p:pic>
      <p:pic>
        <p:nvPicPr>
          <p:cNvPr id="41" name="Picture 40" descr="\documentclass{article}&#10;\usepackage{amsmath}&#10;\pagestyle{empty}&#10;\begin{document}&#10;$$\sum \mathbf{F} = m \mathbf{a}$$&#10;&#10;&#10;&#10;\end{document}" title="IguanaTex Bitmap Display">
            <a:extLst>
              <a:ext uri="{FF2B5EF4-FFF2-40B4-BE49-F238E27FC236}">
                <a16:creationId xmlns:a16="http://schemas.microsoft.com/office/drawing/2014/main" id="{05A88E6D-9F31-F6BB-BE26-177423685320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1331378" y="1355324"/>
            <a:ext cx="1278476" cy="355048"/>
          </a:xfrm>
          <a:prstGeom prst="rect">
            <a:avLst/>
          </a:prstGeom>
        </p:spPr>
      </p:pic>
      <p:sp>
        <p:nvSpPr>
          <p:cNvPr id="42" name="Text Placeholder 8 1 1">
            <a:extLst>
              <a:ext uri="{FF2B5EF4-FFF2-40B4-BE49-F238E27FC236}">
                <a16:creationId xmlns:a16="http://schemas.microsoft.com/office/drawing/2014/main" id="{883E5F8E-A456-8E8D-6306-B8DD7AD50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848311"/>
            <a:ext cx="4052482" cy="273091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2" name="Picture 61" descr="\documentclass{article}&#10;\usepackage{amsmath}&#10;\pagestyle{empty}&#10;\begin{document}&#10;$$p_2 = p_1 + \frac{dp}{ds}ds$$&#10;&#10;&#10;&#10;\end{document}" title="IguanaTex Bitmap Display">
            <a:extLst>
              <a:ext uri="{FF2B5EF4-FFF2-40B4-BE49-F238E27FC236}">
                <a16:creationId xmlns:a16="http://schemas.microsoft.com/office/drawing/2014/main" id="{0C8BB2E3-1A57-AD3A-D236-0B238421A699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7409249" y="1814575"/>
            <a:ext cx="1694474" cy="5226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CD93CA-ABD6-F75C-12F3-46D7E86D4B87}"/>
              </a:ext>
            </a:extLst>
          </p:cNvPr>
          <p:cNvSpPr txBox="1"/>
          <p:nvPr/>
        </p:nvSpPr>
        <p:spPr>
          <a:xfrm>
            <a:off x="976475" y="5489678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6" name="Text Placeholder 8 1 2 1">
            <a:extLst>
              <a:ext uri="{FF2B5EF4-FFF2-40B4-BE49-F238E27FC236}">
                <a16:creationId xmlns:a16="http://schemas.microsoft.com/office/drawing/2014/main" id="{A5237314-07D9-5D77-45DD-E23E43101C3F}"/>
              </a:ext>
            </a:extLst>
          </p:cNvPr>
          <p:cNvSpPr txBox="1">
            <a:spLocks/>
          </p:cNvSpPr>
          <p:nvPr/>
        </p:nvSpPr>
        <p:spPr>
          <a:xfrm>
            <a:off x="577610" y="1934866"/>
            <a:ext cx="4052482" cy="2152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Font typeface="Open Sans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all terms now are a derivative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join both sides of the equation as:</a:t>
            </a:r>
          </a:p>
          <a:p>
            <a:pPr marL="114300" indent="0">
              <a:buFont typeface="Open Sans"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Picture 42" descr="\documentclass{article}&#10;\usepackage{amsmath}&#10;\pagestyle{empty}&#10;\begin{document}&#10;&#10;$$ &#10;\frac{\mathrm{d}}{\mathrm{ds}}\Bigl(\frac{v^2}{2g} + \frac{p}{\rho g} + z \Bigr) = 0&#10;$$&#10;&#10;&#10;\end{document}" title="IguanaTex Bitmap Display">
            <a:extLst>
              <a:ext uri="{FF2B5EF4-FFF2-40B4-BE49-F238E27FC236}">
                <a16:creationId xmlns:a16="http://schemas.microsoft.com/office/drawing/2014/main" id="{2334CB01-A070-E6CA-78FB-2A1BDA185EE4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1641330" y="3844147"/>
            <a:ext cx="2170971" cy="548571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$$\frac{1}{2g} \frac{\mathrm{d}v^2}{ds} + \frac{1}{\rho g}\frac{\mathrm{d}p}{\mathrm{d}s} + \frac{\mathrm{d}z}{\mathrm{d}s} = 0$$&#10;&#10;&#10;\end{document}" title="IguanaTex Bitmap Display">
            <a:extLst>
              <a:ext uri="{FF2B5EF4-FFF2-40B4-BE49-F238E27FC236}">
                <a16:creationId xmlns:a16="http://schemas.microsoft.com/office/drawing/2014/main" id="{197B379F-3721-BFAB-D691-E15A05A041F5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1356368" y="2952321"/>
            <a:ext cx="2506971" cy="548571"/>
          </a:xfrm>
          <a:prstGeom prst="rect">
            <a:avLst/>
          </a:prstGeom>
        </p:spPr>
      </p:pic>
      <p:sp>
        <p:nvSpPr>
          <p:cNvPr id="44" name="Text Placeholder 8 1 2 2">
            <a:extLst>
              <a:ext uri="{FF2B5EF4-FFF2-40B4-BE49-F238E27FC236}">
                <a16:creationId xmlns:a16="http://schemas.microsoft.com/office/drawing/2014/main" id="{50B98260-6214-C8F2-D43F-2278CFB1A773}"/>
              </a:ext>
            </a:extLst>
          </p:cNvPr>
          <p:cNvSpPr txBox="1">
            <a:spLocks/>
          </p:cNvSpPr>
          <p:nvPr/>
        </p:nvSpPr>
        <p:spPr>
          <a:xfrm>
            <a:off x="4734206" y="2829115"/>
            <a:ext cx="4052482" cy="2152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Font typeface="Open Sans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both sides of the equation:</a:t>
            </a:r>
          </a:p>
          <a:p>
            <a:pPr marL="114300" indent="0">
              <a:buFont typeface="Open Sans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Font typeface="Open Sans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Font typeface="Open Sans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Font typeface="Open Sans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Font typeface="Open Sans"/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Bernoulli’s equation for isothermal, incompressible steady flow </a:t>
            </a:r>
          </a:p>
          <a:p>
            <a:pPr marL="114300" indent="0">
              <a:buFont typeface="Open Sans"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2" name="Picture 51" descr="\documentclass{article}&#10;\usepackage{amsmath}&#10;\pagestyle{empty}&#10;\begin{document}&#10;&#10;$$ &#10;\frac{v^2}{2g} + \frac{p}{\rho g} + z = \mathrm{constant}&#10;$$&#10;&#10;&#10;\end{document}" title="IguanaTex Bitmap Display">
            <a:extLst>
              <a:ext uri="{FF2B5EF4-FFF2-40B4-BE49-F238E27FC236}">
                <a16:creationId xmlns:a16="http://schemas.microsoft.com/office/drawing/2014/main" id="{B07C07A7-C6BE-0A9E-D148-E7597AACAF07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4945868" y="3285937"/>
            <a:ext cx="3641906" cy="848929"/>
          </a:xfrm>
          <a:prstGeom prst="rect">
            <a:avLst/>
          </a:prstGeom>
          <a:ln w="38100">
            <a:solidFill>
              <a:srgbClr val="008080"/>
            </a:solidFill>
          </a:ln>
        </p:spPr>
      </p:pic>
    </p:spTree>
    <p:extLst>
      <p:ext uri="{BB962C8B-B14F-4D97-AF65-F5344CB8AC3E}">
        <p14:creationId xmlns:p14="http://schemas.microsoft.com/office/powerpoint/2010/main" val="198320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.2145"/>
  <p:tag name="ORIGINALWIDTH" val="1844.769"/>
  <p:tag name="LATEXADDIN" val="\documentclass{article}&#10;\usepackage{amsmath}&#10;\pagestyle{empty}&#10;\begin{document}&#10;&#10;&#10;$$\mathbf{a} = \frac{D\mathbf{v}}{Dt} + \mathbf{v_x} \frac{\partial \mathbf{v}}  {\partial x} + \mathbf{v_y} \frac{\partial \mathbf{v}}{\partial y} + \mathbf{v_z} \frac{\partial \mathbf{v}}{\partial z}$$&#10;&#10;\end{document}"/>
  <p:tag name="IGUANATEXSIZE" val="20"/>
  <p:tag name="IGUANATEXCURSOR" val="282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52.49347"/>
  <p:tag name="LATEXADDIN" val="\documentclass{article}&#10;\usepackage{amsmath}&#10;\pagestyle{empty}&#10;\begin{document}&#10;$\theta$&#10;&#10;&#10;&#10;\end{document}"/>
  <p:tag name="IGUANATEXSIZE" val="20"/>
  <p:tag name="IGUANATEXCURSOR" val="88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23.7346"/>
  <p:tag name="LATEXADDIN" val="\documentclass{article}&#10;\usepackage{amsmath}&#10;\pagestyle{empty}&#10;\begin{document}&#10;$\mathrm{d}z$&#10;&#10;&#10;&#10;\end{document}"/>
  <p:tag name="IGUANATEXSIZE" val="20"/>
  <p:tag name="IGUANATEXCURSOR" val="81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49.1938"/>
  <p:tag name="LATEXADDIN" val="\documentclass{article}&#10;\usepackage{amsmath}&#10;\pagestyle{empty}&#10;\begin{document}&#10;datum $z$&#10;&#10;&#10;&#10;\end{document}"/>
  <p:tag name="IGUANATEXSIZE" val="20"/>
  <p:tag name="IGUANATEXCURSOR" val="89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108.7364"/>
  <p:tag name="LATEXADDIN" val="\documentclass{article}&#10;\usepackage{amsmath}&#10;\pagestyle{empty}&#10;\begin{document}&#10;$p_1$&#10;&#10;&#10;&#10;\end{document}"/>
  <p:tag name="IGUANATEXSIZE" val="20"/>
  <p:tag name="IGUANATEXCURSOR" val="82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22.9846"/>
  <p:tag name="LATEXADDIN" val="\documentclass{article}&#10;\usepackage{amsmath}&#10;\pagestyle{empty}&#10;\begin{document}&#10;$F_g$&#10;&#10;&#10;&#10;\end{document}"/>
  <p:tag name="IGUANATEXSIZE" val="20"/>
  <p:tag name="IGUANATEXCURSOR" val="84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694.4132"/>
  <p:tag name="LATEXADDIN" val="\documentclass{article}&#10;\usepackage{amsmath}&#10;\pagestyle{empty}&#10;\begin{document}&#10;$F_{gs} = F_g \mathrm{sin}\theta$&#10;&#10;&#10;&#10;\end{document}"/>
  <p:tag name="IGUANATEXSIZE" val="20"/>
  <p:tag name="IGUANATEXCURSOR" val="90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12.4859"/>
  <p:tag name="LATEXADDIN" val="\documentclass{article}&#10;\usepackage{amsmath}&#10;\pagestyle{empty}&#10;\begin{document}&#10;$ds$&#10;&#10;&#10;&#10;\end{document}"/>
  <p:tag name="IGUANATEXSIZE" val="20"/>
  <p:tag name="IGUANATEXCURSOR" val="83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pagestyle{empty}&#10;\begin{document}&#10;$A$&#10;&#10;&#10;&#10;\end{document}"/>
  <p:tag name="IGUANATEXSIZE" val="20"/>
  <p:tag name="IGUANATEXCURSOR" val="83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52.49347"/>
  <p:tag name="LATEXADDIN" val="\documentclass{article}&#10;\usepackage{amsmath}&#10;\pagestyle{empty}&#10;\begin{document}&#10;$\theta$&#10;&#10;&#10;&#10;\end{document}"/>
  <p:tag name="IGUANATEXSIZE" val="20"/>
  <p:tag name="IGUANATEXCURSOR" val="88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18.4852"/>
  <p:tag name="LATEXADDIN" val="\documentclass{article}&#10;\usepackage{amsmath}&#10;\pagestyle{empty}&#10;\begin{document}&#10;$dz$&#10;&#10;&#10;&#10;\end{document}"/>
  <p:tag name="IGUANATEXSIZE" val="20"/>
  <p:tag name="IGUANATEXCURSOR" val="83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1.7173"/>
  <p:tag name="ORIGINALWIDTH" val="376.4529"/>
  <p:tag name="LATEXADDIN" val="\documentclass{article}&#10;\usepackage{amsmath}&#10;\pagestyle{empty}&#10;\begin{document}&#10;&#10;&#10;$$\frac{\partial v}{\partial t} = 0 $$&#10;&#10;\end{document}"/>
  <p:tag name="IGUANATEXSIZE" val="18"/>
  <p:tag name="IGUANATEXCURSOR" val="117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49.1938"/>
  <p:tag name="LATEXADDIN" val="\documentclass{article}&#10;\usepackage{amsmath}&#10;\pagestyle{empty}&#10;\begin{document}&#10;datum $z$&#10;&#10;&#10;&#10;\end{document}"/>
  <p:tag name="IGUANATEXSIZE" val="20"/>
  <p:tag name="IGUANATEXCURSOR" val="89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.7282"/>
  <p:tag name="ORIGINALWIDTH" val="629.1713"/>
  <p:tag name="LATEXADDIN" val="\documentclass{article}&#10;\usepackage{amsmath}&#10;\pagestyle{empty}&#10;\begin{document}&#10;$$\sum \mathbf{F} = m \mathbf{a}$$&#10;&#10;&#10;&#10;\end{document}"/>
  <p:tag name="IGUANATEXSIZE" val="20"/>
  <p:tag name="IGUANATEXCURSOR" val="120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7.2216"/>
  <p:tag name="ORIGINALWIDTH" val="1145.107"/>
  <p:tag name="LATEXADDIN" val="\documentclass{article}&#10;\usepackage{amsmath}&#10;\pagestyle{empty}&#10;\begin{document}&#10;&#10;$$\rho = \frac{m}{V}, ~~m = \rho (A ds)$$&#10;&#10;&#10;\end{document}"/>
  <p:tag name="IGUANATEXSIZE" val="18"/>
  <p:tag name="IGUANATEXCURSOR" val="105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2179"/>
  <p:tag name="ORIGINALWIDTH" val="1445.819"/>
  <p:tag name="LATEXADDIN" val="\documentclass{article}&#10;\usepackage{amsmath}&#10;\pagestyle{empty}&#10;\begin{document}&#10;&#10;$$F_p = A\Bigl(p_1 - (p_1 + \frac{\mathrm{d}p}{\mathrm{d}s}\mathrm{d}s)\Bigr)$$&#10;&#10;&#10;\end{document}"/>
  <p:tag name="IGUANATEXSIZE" val="18"/>
  <p:tag name="IGUANATEXCURSOR" val="151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2179"/>
  <p:tag name="ORIGINALWIDTH" val="833.8958"/>
  <p:tag name="LATEXADDIN" val="\documentclass{article}&#10;\usepackage{amsmath}&#10;\pagestyle{empty}&#10;\begin{document}&#10;$$p_2 = p_1 + \frac{dp}{ds}ds$$&#10;&#10;&#10;&#10;\end{document}"/>
  <p:tag name="IGUANATEXSIZE" val="20"/>
  <p:tag name="IGUANATEXCURSOR" val="111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2179"/>
  <p:tag name="ORIGINALWIDTH" val="774.6531"/>
  <p:tag name="LATEXADDIN" val="\documentclass{article}&#10;\usepackage{amsmath}&#10;\pagestyle{empty}&#10;\begin{document}&#10;&#10;$$F_p =-\frac{\mathrm{d}p}{\mathrm{d}s}\mathrm{d}sA$$&#10;&#10;&#10;\end{document}"/>
  <p:tag name="IGUANATEXSIZE" val="18"/>
  <p:tag name="IGUANATEXCURSOR" val="130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983.1271"/>
  <p:tag name="LATEXADDIN" val="\documentclass{article}&#10;\usepackage{amsmath}&#10;\pagestyle{empty}&#10;\begin{document}&#10;&#10;$$F_g = mg = \rho A \mathrm{d}s g$$&#10;&#10;&#10;\end{document}"/>
  <p:tag name="IGUANATEXSIZE" val="18"/>
  <p:tag name="IGUANATEXCURSOR" val="111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905.1368"/>
  <p:tag name="LATEXADDIN" val="\documentclass{article}&#10;\usepackage{amsmath}&#10;\pagestyle{empty}&#10;\begin{document}&#10;&#10;$$F_{gs} = \rho A \mathrm{d}s g \mathrm{sin}\theta$$&#10;&#10;&#10;\end{document}"/>
  <p:tag name="IGUANATEXSIZE" val="18"/>
  <p:tag name="IGUANATEXCURSOR" val="109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2179"/>
  <p:tag name="ORIGINALWIDTH" val="1080.615"/>
  <p:tag name="LATEXADDIN" val="\documentclass{article}&#10;\usepackage{amsmath}&#10;\pagestyle{empty}&#10;\begin{document}&#10;&#10;$$F_{gs} = -\rho A \mathrm{d}s g \Bigl(\frac{\mathrm{d}z}{\mathrm{d}s}\Bigr)$$&#10;&#10;&#10;\end{document}"/>
  <p:tag name="IGUANATEXSIZE" val="18"/>
  <p:tag name="IGUANATEXCURSOR" val="110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108.7364"/>
  <p:tag name="LATEXADDIN" val="\documentclass{article}&#10;\usepackage{amsmath}&#10;\pagestyle{empty}&#10;\begin{document}&#10;$p_1$&#10;&#10;&#10;&#10;\end{document}"/>
  <p:tag name="IGUANATEXSIZE" val="20"/>
  <p:tag name="IGUANATEXCURSOR" val="82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1.7173"/>
  <p:tag name="ORIGINALWIDTH" val="1163.105"/>
  <p:tag name="LATEXADDIN" val="\documentclass{article}&#10;\usepackage{amsmath}&#10;\pagestyle{empty}&#10;\begin{document}&#10;&#10;&#10;$$ {a} = \frac{\partial v}{\partial t} + v\frac{\partial v}{\partial s} = v\frac{\partial v}{\partial s}$$&#10;&#10;\end{document}"/>
  <p:tag name="IGUANATEXSIZE" val="18"/>
  <p:tag name="IGUANATEXCURSOR" val="186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22.9846"/>
  <p:tag name="LATEXADDIN" val="\documentclass{article}&#10;\usepackage{amsmath}&#10;\pagestyle{empty}&#10;\begin{document}&#10;$F_g$&#10;&#10;&#10;&#10;\end{document}"/>
  <p:tag name="IGUANATEXSIZE" val="20"/>
  <p:tag name="IGUANATEXCURSOR" val="84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694.4132"/>
  <p:tag name="LATEXADDIN" val="\documentclass{article}&#10;\usepackage{amsmath}&#10;\pagestyle{empty}&#10;\begin{document}&#10;$F_{gs} = F_g \mathrm{sin}\theta$&#10;&#10;&#10;&#10;\end{document}"/>
  <p:tag name="IGUANATEXSIZE" val="20"/>
  <p:tag name="IGUANATEXCURSOR" val="90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12.4859"/>
  <p:tag name="LATEXADDIN" val="\documentclass{article}&#10;\usepackage{amsmath}&#10;\pagestyle{empty}&#10;\begin{document}&#10;$ds$&#10;&#10;&#10;&#10;\end{document}"/>
  <p:tag name="IGUANATEXSIZE" val="20"/>
  <p:tag name="IGUANATEXCURSOR" val="83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pagestyle{empty}&#10;\begin{document}&#10;$A$&#10;&#10;&#10;&#10;\end{document}"/>
  <p:tag name="IGUANATEXSIZE" val="20"/>
  <p:tag name="IGUANATEXCURSOR" val="83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52.49347"/>
  <p:tag name="LATEXADDIN" val="\documentclass{article}&#10;\usepackage{amsmath}&#10;\pagestyle{empty}&#10;\begin{document}&#10;$\theta$&#10;&#10;&#10;&#10;\end{document}"/>
  <p:tag name="IGUANATEXSIZE" val="20"/>
  <p:tag name="IGUANATEXCURSOR" val="88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18.4852"/>
  <p:tag name="LATEXADDIN" val="\documentclass{article}&#10;\usepackage{amsmath}&#10;\pagestyle{empty}&#10;\begin{document}&#10;$dz$&#10;&#10;&#10;&#10;\end{document}"/>
  <p:tag name="IGUANATEXSIZE" val="20"/>
  <p:tag name="IGUANATEXCURSOR" val="83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49.1938"/>
  <p:tag name="LATEXADDIN" val="\documentclass{article}&#10;\usepackage{amsmath}&#10;\pagestyle{empty}&#10;\begin{document}&#10;datum $z$&#10;&#10;&#10;&#10;\end{document}"/>
  <p:tag name="IGUANATEXSIZE" val="20"/>
  <p:tag name="IGUANATEXCURSOR" val="89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.7282"/>
  <p:tag name="ORIGINALWIDTH" val="629.1713"/>
  <p:tag name="LATEXADDIN" val="\documentclass{article}&#10;\usepackage{amsmath}&#10;\pagestyle{empty}&#10;\begin{document}&#10;$$\sum \mathbf{F} = m \mathbf{a}$$&#10;&#10;&#10;&#10;\end{document}"/>
  <p:tag name="IGUANATEXSIZE" val="20"/>
  <p:tag name="IGUANATEXCURSOR" val="120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2179"/>
  <p:tag name="ORIGINALWIDTH" val="833.8958"/>
  <p:tag name="LATEXADDIN" val="\documentclass{article}&#10;\usepackage{amsmath}&#10;\pagestyle{empty}&#10;\begin{document}&#10;$$p_2 = p_1 + \frac{dp}{ds}ds$$&#10;&#10;&#10;&#10;\end{document}"/>
  <p:tag name="IGUANATEXSIZE" val="20"/>
  <p:tag name="IGUANATEXCURSOR" val="111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.7282"/>
  <p:tag name="ORIGINALWIDTH" val="932.8834"/>
  <p:tag name="LATEXADDIN" val="\documentclass{article}&#10;\usepackage{amsmath}&#10;\pagestyle{empty}&#10;\begin{document}&#10;&#10;$$\sum \mathbf{F} = \mathbf{F}_p + \mathbf{F}_{gs}$$&#10;&#10;&#10;\end{document}"/>
  <p:tag name="IGUANATEXSIZE" val="18"/>
  <p:tag name="IGUANATEXCURSOR" val="126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108.7364"/>
  <p:tag name="LATEXADDIN" val="\documentclass{article}&#10;\usepackage{amsmath}&#10;\pagestyle{empty}&#10;\begin{document}&#10;$p_1$&#10;&#10;&#10;&#10;\end{document}"/>
  <p:tag name="IGUANATEXSIZE" val="20"/>
  <p:tag name="IGUANATEXCURSOR" val="82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2179"/>
  <p:tag name="ORIGINALWIDTH" val="1726.284"/>
  <p:tag name="LATEXADDIN" val="\documentclass{article}&#10;\usepackage{amsmath}&#10;\pagestyle{empty}&#10;\begin{document}&#10;&#10;$$\sum {F} = -\frac{\mathrm{d}p}{\mathrm{d}s}\mathrm{d}sA -\rho A \mathrm{d}s g \Bigl(\frac{\mathrm{d}z}{\mathrm{d}s}\Bigr)$$&#10;&#10;&#10;\end{document}"/>
  <p:tag name="IGUANATEXSIZE" val="18"/>
  <p:tag name="IGUANATEXCURSOR" val="88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2179"/>
  <p:tag name="ORIGINALWIDTH" val="440.9449"/>
  <p:tag name="LATEXADDIN" val="\documentclass{article}&#10;\usepackage{amsmath}&#10;\pagestyle{empty}&#10;\begin{document}&#10;&#10;&#10;$$ {a} =  v\frac{\mathrm{d} v}{\mathrm{d} s}$$&#10;&#10;\end{document}"/>
  <p:tag name="IGUANATEXSIZE" val="18"/>
  <p:tag name="IGUANATEXCURSOR" val="91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7.4203"/>
  <p:tag name="LATEXADDIN" val="\documentclass{article}&#10;\usepackage{amsmath}&#10;\pagestyle{empty}&#10;\begin{document}&#10;&#10;$$m = \rho (A ds)$$&#10;&#10;&#10;\end{document}"/>
  <p:tag name="IGUANATEXSIZE" val="18"/>
  <p:tag name="IGUANATEXCURSOR" val="83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2179"/>
  <p:tag name="ORIGINALWIDTH" val="836.8953"/>
  <p:tag name="LATEXADDIN" val="\documentclass{article}&#10;\usepackage{amsmath}&#10;\pagestyle{empty}&#10;\begin{document}&#10;&#10;$$m a = \rho A \mathrm{d}s v \frac{\mathrm{d}v}{\mathrm{d}s}$$&#10;&#10;&#10;\end{document}"/>
  <p:tag name="IGUANATEXSIZE" val="18"/>
  <p:tag name="IGUANATEXCURSOR" val="89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108.7364"/>
  <p:tag name="LATEXADDIN" val="\documentclass{article}&#10;\usepackage{amsmath}&#10;\pagestyle{empty}&#10;\begin{document}&#10;$p_1$&#10;&#10;&#10;&#10;\end{document}"/>
  <p:tag name="IGUANATEXSIZE" val="20"/>
  <p:tag name="IGUANATEXCURSOR" val="82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22.9846"/>
  <p:tag name="LATEXADDIN" val="\documentclass{article}&#10;\usepackage{amsmath}&#10;\pagestyle{empty}&#10;\begin{document}&#10;$F_g$&#10;&#10;&#10;&#10;\end{document}"/>
  <p:tag name="IGUANATEXSIZE" val="20"/>
  <p:tag name="IGUANATEXCURSOR" val="84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694.4132"/>
  <p:tag name="LATEXADDIN" val="\documentclass{article}&#10;\usepackage{amsmath}&#10;\pagestyle{empty}&#10;\begin{document}&#10;$F_{gs} = F_g \mathrm{sin}\theta$&#10;&#10;&#10;&#10;\end{document}"/>
  <p:tag name="IGUANATEXSIZE" val="20"/>
  <p:tag name="IGUANATEXCURSOR" val="90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12.4859"/>
  <p:tag name="LATEXADDIN" val="\documentclass{article}&#10;\usepackage{amsmath}&#10;\pagestyle{empty}&#10;\begin{document}&#10;$ds$&#10;&#10;&#10;&#10;\end{document}"/>
  <p:tag name="IGUANATEXSIZE" val="20"/>
  <p:tag name="IGUANATEXCURSOR" val="83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pagestyle{empty}&#10;\begin{document}&#10;$A$&#10;&#10;&#10;&#10;\end{document}"/>
  <p:tag name="IGUANATEXSIZE" val="20"/>
  <p:tag name="IGUANATEXCURSOR" val="83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52.49347"/>
  <p:tag name="LATEXADDIN" val="\documentclass{article}&#10;\usepackage{amsmath}&#10;\pagestyle{empty}&#10;\begin{document}&#10;$\theta$&#10;&#10;&#10;&#10;\end{document}"/>
  <p:tag name="IGUANATEXSIZE" val="20"/>
  <p:tag name="IGUANATEXCURSOR" val="88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2179"/>
  <p:tag name="ORIGINALWIDTH" val="842.8947"/>
  <p:tag name="LATEXADDIN" val="\documentclass{article}&#10;\usepackage{amsmath}&#10;\pagestyle{empty}&#10;\begin{document}&#10;$$p_2 = p_1 + \frac{\mathrm{d}p}{\mathrm{d}s}\mathrm{d}s$$&#10;&#10;&#10;&#10;\end{document}"/>
  <p:tag name="IGUANATEXSIZE" val="20"/>
  <p:tag name="IGUANATEXCURSOR" val="135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18.4852"/>
  <p:tag name="LATEXADDIN" val="\documentclass{article}&#10;\usepackage{amsmath}&#10;\pagestyle{empty}&#10;\begin{document}&#10;$dz$&#10;&#10;&#10;&#10;\end{document}"/>
  <p:tag name="IGUANATEXSIZE" val="20"/>
  <p:tag name="IGUANATEXCURSOR" val="83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49.1938"/>
  <p:tag name="LATEXADDIN" val="\documentclass{article}&#10;\usepackage{amsmath}&#10;\pagestyle{empty}&#10;\begin{document}&#10;datum $z$&#10;&#10;&#10;&#10;\end{document}"/>
  <p:tag name="IGUANATEXSIZE" val="20"/>
  <p:tag name="IGUANATEXCURSOR" val="89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.7282"/>
  <p:tag name="ORIGINALWIDTH" val="629.1713"/>
  <p:tag name="LATEXADDIN" val="\documentclass{article}&#10;\usepackage{amsmath}&#10;\pagestyle{empty}&#10;\begin{document}&#10;$$\sum \mathbf{F} = m \mathbf{a}$$&#10;&#10;&#10;&#10;\end{document}"/>
  <p:tag name="IGUANATEXSIZE" val="20"/>
  <p:tag name="IGUANATEXCURSOR" val="120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2179"/>
  <p:tag name="ORIGINALWIDTH" val="833.8958"/>
  <p:tag name="LATEXADDIN" val="\documentclass{article}&#10;\usepackage{amsmath}&#10;\pagestyle{empty}&#10;\begin{document}&#10;$$p_2 = p_1 + \frac{dp}{ds}ds$$&#10;&#10;&#10;&#10;\end{document}"/>
  <p:tag name="IGUANATEXSIZE" val="20"/>
  <p:tag name="IGUANATEXCURSOR" val="111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2179"/>
  <p:tag name="ORIGINALWIDTH" val="1946.007"/>
  <p:tag name="LATEXADDIN" val="\documentclass{article}&#10;\usepackage{amsmath}&#10;\pagestyle{empty}&#10;\begin{document}&#10;&#10;$$\rho A \mathrm{d}s v \frac{\mathrm{d}v}{\mathrm{d}s} = -\frac{\mathrm{d}p}{\mathrm{d}s}\mathrm{d}sA -\rho A \mathrm{d}s g \Bigl(\frac{\mathrm{d}z}{\mathrm{d}s}\Bigr)$$&#10;&#10;&#10;\end{document}"/>
  <p:tag name="IGUANATEXSIZE" val="18"/>
  <p:tag name="IGUANATEXCURSOR" val="135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2.7147"/>
  <p:tag name="ORIGINALWIDTH" val="1124.109"/>
  <p:tag name="LATEXADDIN" val="\documentclass{article}&#10;\usepackage{amsmath}&#10;\pagestyle{empty}&#10;\begin{document}&#10;&#10;$$\frac{1}{g} v \frac{\mathrm{d}v}{\mathrm{d}s} = \frac{-1}{\rho g}\frac{\mathrm{d}p}{\mathrm{d}s} - \frac{\mathrm{d}z}{\mathrm{d}s}$$&#10;&#10;&#10;\end{document}"/>
  <p:tag name="IGUANATEXSIZE" val="18"/>
  <p:tag name="IGUANATEXCURSOR" val="213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689.1639"/>
  <p:tag name="LATEXADDIN" val="\documentclass{article}&#10;\usepackage{amsmath}&#10;\pagestyle{empty}&#10;\begin{document}&#10;&#10;$$v \frac{\mathrm{d}v}{\mathrm{d}s} = \frac{1}{2} \frac{\mathrm{d}v^2}{ds}$$&#10;&#10;&#10;\end{document}"/>
  <p:tag name="IGUANATEXSIZE" val="18"/>
  <p:tag name="IGUANATEXCURSOR" val="154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9625"/>
  <p:tag name="ORIGINALWIDTH" val="1177.353"/>
  <p:tag name="LATEXADDIN" val="\documentclass{article}&#10;\usepackage{amsmath}&#10;\pagestyle{empty}&#10;\begin{document}&#10;&#10;$$\frac{1}{2g} \frac{\mathrm{d}v^2}{ds} = \frac{-1}{\rho g}\frac{\mathrm{d}p}{\mathrm{d}s} - \frac{\mathrm{d}z}{\mathrm{d}s}$$&#10;&#10;&#10;\end{document}"/>
  <p:tag name="IGUANATEXSIZE" val="18"/>
  <p:tag name="IGUANATEXCURSOR" val="94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108.7364"/>
  <p:tag name="LATEXADDIN" val="\documentclass{article}&#10;\usepackage{amsmath}&#10;\pagestyle{empty}&#10;\begin{document}&#10;$p_1$&#10;&#10;&#10;&#10;\end{document}"/>
  <p:tag name="IGUANATEXSIZE" val="20"/>
  <p:tag name="IGUANATEXCURSOR" val="82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22.9846"/>
  <p:tag name="LATEXADDIN" val="\documentclass{article}&#10;\usepackage{amsmath}&#10;\pagestyle{empty}&#10;\begin{document}&#10;$F_g$&#10;&#10;&#10;&#10;\end{document}"/>
  <p:tag name="IGUANATEXSIZE" val="20"/>
  <p:tag name="IGUANATEXCURSOR" val="84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22.9846"/>
  <p:tag name="LATEXADDIN" val="\documentclass{article}&#10;\usepackage{amsmath}&#10;\pagestyle{empty}&#10;\begin{document}&#10;$F_g$&#10;&#10;&#10;&#10;\end{document}"/>
  <p:tag name="IGUANATEXSIZE" val="20"/>
  <p:tag name="IGUANATEXCURSOR" val="84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694.4132"/>
  <p:tag name="LATEXADDIN" val="\documentclass{article}&#10;\usepackage{amsmath}&#10;\pagestyle{empty}&#10;\begin{document}&#10;$F_{gs} = F_g \mathrm{sin}\theta$&#10;&#10;&#10;&#10;\end{document}"/>
  <p:tag name="IGUANATEXSIZE" val="20"/>
  <p:tag name="IGUANATEXCURSOR" val="90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12.4859"/>
  <p:tag name="LATEXADDIN" val="\documentclass{article}&#10;\usepackage{amsmath}&#10;\pagestyle{empty}&#10;\begin{document}&#10;$ds$&#10;&#10;&#10;&#10;\end{document}"/>
  <p:tag name="IGUANATEXSIZE" val="20"/>
  <p:tag name="IGUANATEXCURSOR" val="83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pagestyle{empty}&#10;\begin{document}&#10;$A$&#10;&#10;&#10;&#10;\end{document}"/>
  <p:tag name="IGUANATEXSIZE" val="20"/>
  <p:tag name="IGUANATEXCURSOR" val="83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52.49347"/>
  <p:tag name="LATEXADDIN" val="\documentclass{article}&#10;\usepackage{amsmath}&#10;\pagestyle{empty}&#10;\begin{document}&#10;$\theta$&#10;&#10;&#10;&#10;\end{document}"/>
  <p:tag name="IGUANATEXSIZE" val="20"/>
  <p:tag name="IGUANATEXCURSOR" val="88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18.4852"/>
  <p:tag name="LATEXADDIN" val="\documentclass{article}&#10;\usepackage{amsmath}&#10;\pagestyle{empty}&#10;\begin{document}&#10;$dz$&#10;&#10;&#10;&#10;\end{document}"/>
  <p:tag name="IGUANATEXSIZE" val="20"/>
  <p:tag name="IGUANATEXCURSOR" val="83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49.1938"/>
  <p:tag name="LATEXADDIN" val="\documentclass{article}&#10;\usepackage{amsmath}&#10;\pagestyle{empty}&#10;\begin{document}&#10;datum $z$&#10;&#10;&#10;&#10;\end{document}"/>
  <p:tag name="IGUANATEXSIZE" val="20"/>
  <p:tag name="IGUANATEXCURSOR" val="89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.7282"/>
  <p:tag name="ORIGINALWIDTH" val="629.1713"/>
  <p:tag name="LATEXADDIN" val="\documentclass{article}&#10;\usepackage{amsmath}&#10;\pagestyle{empty}&#10;\begin{document}&#10;$$\sum \mathbf{F} = m \mathbf{a}$$&#10;&#10;&#10;&#10;\end{document}"/>
  <p:tag name="IGUANATEXSIZE" val="20"/>
  <p:tag name="IGUANATEXCURSOR" val="120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2179"/>
  <p:tag name="ORIGINALWIDTH" val="833.8958"/>
  <p:tag name="LATEXADDIN" val="\documentclass{article}&#10;\usepackage{amsmath}&#10;\pagestyle{empty}&#10;\begin{document}&#10;$$p_2 = p_1 + \frac{dp}{ds}ds$$&#10;&#10;&#10;&#10;\end{document}"/>
  <p:tag name="IGUANATEXSIZE" val="20"/>
  <p:tag name="IGUANATEXCURSOR" val="111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9625"/>
  <p:tag name="ORIGINALWIDTH" val="1187.102"/>
  <p:tag name="LATEXADDIN" val="\documentclass{article}&#10;\usepackage{amsmath}&#10;\pagestyle{empty}&#10;\begin{document}&#10;&#10;$$ &#10;\frac{\mathrm{d}}{\mathrm{ds}}\Bigl(\frac{v^2}{2g} + \frac{p}{\rho g} + z \Bigr) = 0&#10;$$&#10;&#10;&#10;\end{document}"/>
  <p:tag name="IGUANATEXSIZE" val="18"/>
  <p:tag name="IGUANATEXCURSOR" val="169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9625"/>
  <p:tag name="ORIGINALWIDTH" val="1370.829"/>
  <p:tag name="LATEXADDIN" val="\documentclass{article}&#10;\usepackage{amsmath}&#10;\pagestyle{empty}&#10;\begin{document}&#10;&#10;$$\frac{1}{2g} \frac{\mathrm{d}v^2}{ds} + \frac{1}{\rho g}\frac{\mathrm{d}p}{\mathrm{d}s} + \frac{\mathrm{d}z}{\mathrm{d}s} = 0$$&#10;&#10;&#10;\end{document}"/>
  <p:tag name="IGUANATEXSIZE" val="18"/>
  <p:tag name="IGUANATEXCURSOR" val="208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694.4132"/>
  <p:tag name="LATEXADDIN" val="\documentclass{article}&#10;\usepackage{amsmath}&#10;\pagestyle{empty}&#10;\begin{document}&#10;$F_{gs} = F_g \mathrm{sin}\theta$&#10;&#10;&#10;&#10;\end{document}"/>
  <p:tag name="IGUANATEXSIZE" val="20"/>
  <p:tag name="IGUANATEXCURSOR" val="90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9625"/>
  <p:tag name="ORIGINALWIDTH" val="1286.839"/>
  <p:tag name="LATEXADDIN" val="\documentclass{article}&#10;\usepackage{amsmath}&#10;\pagestyle{empty}&#10;\begin{document}&#10;&#10;$$ &#10;\frac{v^2}{2g} + \frac{p}{\rho g} + z = \mathrm{constant}&#10;$$&#10;&#10;&#10;\end{document}"/>
  <p:tag name="IGUANATEXSIZE" val="18"/>
  <p:tag name="IGUANATEXCURSOR" val="117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8.4627"/>
  <p:tag name="ORIGINALWIDTH" val="1499.063"/>
  <p:tag name="LATEXADDIN" val="\documentclass{article}&#10;\usepackage{amsmath}&#10;\pagestyle{empty}&#10;\begin{document}&#10;&#10;$$ &#10;z + h_1 + \frac{v^2_1}{2g} = z_3 + h_3 + \frac{v^2_3}{2g}&#10;$$&#10;&#10;&#10;\end{document}"/>
  <p:tag name="IGUANATEXSIZE" val="18"/>
  <p:tag name="IGUANATEXCURSOR" val="123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606.6742"/>
  <p:tag name="LATEXADDIN" val="\documentclass{article}&#10;\usepackage{amsmath}&#10;\pagestyle{empty}&#10;\begin{document}&#10;&#10;$$ &#10;z + h_1 = z_3 &#10;$$&#10;&#10;&#10;\end{document}"/>
  <p:tag name="IGUANATEXSIZE" val="18"/>
  <p:tag name="IGUANATEXCURSOR" val="99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611.1736"/>
  <p:tag name="LATEXADDIN" val="\documentclass{article}&#10;\usepackage{amsmath}&#10;\pagestyle{empty}&#10;\begin{document}&#10;&#10;$$ &#10;h_1 = z_3 - z&#10;$$&#10;&#10;&#10;\end{document}"/>
  <p:tag name="IGUANATEXSIZE" val="18"/>
  <p:tag name="IGUANATEXCURSOR" val="98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8.4627"/>
  <p:tag name="ORIGINALWIDTH" val="688.4139"/>
  <p:tag name="LATEXADDIN" val="\documentclass{article}&#10;\usepackage{amsmath}&#10;\pagestyle{empty}&#10;\begin{document}&#10;&#10;$$ &#10;\Delta h = f \frac{L}{D} \frac{v^2}{2g}&#10;$$&#10;&#10;&#10;\end{document}"/>
  <p:tag name="IGUANATEXSIZE" val="14"/>
  <p:tag name="IGUANATEXCURSOR" val="91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1.2149"/>
  <p:tag name="ORIGINALWIDTH" val="832.3959"/>
  <p:tag name="LATEXADDIN" val="\documentclass{article}&#10;\usepackage{amsmath}&#10;\pagestyle{empty}&#10;\begin{document}&#10;&#10;$$ &#10;\Delta h ~\infty ~ \tau = \mu \frac{dv}{dy}&#10;$$&#10;&#10;&#10;\end{document}"/>
  <p:tag name="IGUANATEXSIZE" val="14"/>
  <p:tag name="IGUANATEXCURSOR" val="102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771.6536"/>
  <p:tag name="LATEXADDIN" val="\documentclass{article}&#10;\usepackage{amsmath}&#10;\pagestyle{empty}&#10;\begin{document}&#10;$p_1 = 10$ mH20&#10;&#10;&#10;&#10;\end{document}"/>
  <p:tag name="IGUANATEXSIZE" val="20"/>
  <p:tag name="IGUANATEXCURSOR" val="93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61.7173"/>
  <p:tag name="LATEXADDIN" val="\documentclass{article}&#10;\usepackage{amsmath}&#10;\pagestyle{empty}&#10;\begin{document}&#10;$50$ m &#10;&#10;&#10;&#10;\end{document}"/>
  <p:tag name="IGUANATEXSIZE" val="20"/>
  <p:tag name="IGUANATEXCURSOR" val="87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69.9287"/>
  <p:tag name="LATEXADDIN" val="\documentclass{article}&#10;\usepackage{amsmath}&#10;\pagestyle{empty}&#10;\begin{document}&#10;$D = 0.1~\mathrm{m}$&#10;&#10;&#10;&#10;\end{document}"/>
  <p:tag name="IGUANATEXSIZE" val="20"/>
  <p:tag name="IGUANATEXCURSOR" val="98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05.8868"/>
  <p:tag name="LATEXADDIN" val="\documentclass{article}&#10;\usepackage{amsmath}&#10;\pagestyle{empty}&#10;\begin{document}&#10;$\mathrm{tan}(\theta) = 0.5/100$&#10;&#10;&#10;&#10;\end{document}"/>
  <p:tag name="IGUANATEXSIZE" val="20"/>
  <p:tag name="IGUANATEXCURSOR" val="93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17.7353"/>
  <p:tag name="LATEXADDIN" val="\documentclass{article}&#10;\usepackage{amsmath}&#10;\pagestyle{empty}&#10;\begin{document}&#10;$\mathrm{d}s$&#10;&#10;&#10;&#10;\end{document}"/>
  <p:tag name="IGUANATEXSIZE" val="20"/>
  <p:tag name="IGUANATEXCURSOR" val="91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08.061"/>
  <p:tag name="LATEXADDIN" val="\documentclass{article}&#10;\usepackage{amsmath}&#10;\pagestyle{empty}&#10;\begin{document}&#10;$\Delta z = 0.5/100 * 50 = 0.25$ m&#10;&#10;&#10;&#10;\end{document}"/>
  <p:tag name="IGUANATEXSIZE" val="20"/>
  <p:tag name="IGUANATEXCURSOR" val="114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49.1938"/>
  <p:tag name="LATEXADDIN" val="\documentclass{article}&#10;\usepackage{amsmath}&#10;\pagestyle{empty}&#10;\begin{document}&#10;datum $z$&#10;&#10;&#10;&#10;\end{document}"/>
  <p:tag name="IGUANATEXSIZE" val="20"/>
  <p:tag name="IGUANATEXCURSOR" val="89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709.4113"/>
  <p:tag name="LATEXADDIN" val="\documentclass{article}&#10;\usepackage{amsmath}&#10;\pagestyle{empty}&#10;\begin{document}&#10;$p_2 = 8$ mH20&#10;&#10;&#10;&#10;\end{document}"/>
  <p:tag name="IGUANATEXSIZE" val="20"/>
  <p:tag name="IGUANATEXCURSOR" val="88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92.98835"/>
  <p:tag name="LATEXADDIN" val="\documentclass{article}&#10;\usepackage{amsmath}&#10;\pagestyle{empty}&#10;\begin{document}&#10;&#10;$$\mathbf{Q}$$&#10;&#10;&#10;\end{document}"/>
  <p:tag name="IGUANATEXSIZE" val="20"/>
  <p:tag name="IGUANATEXCURSOR" val="83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8.4627"/>
  <p:tag name="ORIGINALWIDTH" val="1887.514"/>
  <p:tag name="LATEXADDIN" val="\documentclass{article}&#10;\usepackage{amsmath}&#10;\pagestyle{empty}&#10;\begin{document}&#10;&#10;$$ &#10;z_1 + h_1 + \frac{v^2_1}{2g} = z_2 + h_2 + \frac{v^2_2}{2g} + \Delta h&#10;$$&#10;&#10;&#10;\end{document}"/>
  <p:tag name="IGUANATEXSIZE" val="18"/>
  <p:tag name="IGUANATEXCURSOR" val="155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1202.85"/>
  <p:tag name="LATEXADDIN" val="\documentclass{article}&#10;\usepackage{amsmath}&#10;\pagestyle{empty}&#10;\begin{document}&#10;&#10;$$ &#10;z_1 + 10 = z_2 + 8 + \Delta h&#10;$$&#10;&#10;&#10;\end{document}"/>
  <p:tag name="IGUANATEXSIZE" val="18"/>
  <p:tag name="IGUANATEXCURSOR" val="103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712.411"/>
  <p:tag name="LATEXADDIN" val="\documentclass{article}&#10;\usepackage{amsmath}&#10;\pagestyle{empty}&#10;\begin{document}&#10;&#10;$$ &#10;\Delta h = 10 - 8 - (z_1 - z_2) = 10 - 8 - 0.25 = 1.75~\mathrm{m}&#10;$$&#10;&#10;&#10;\end{document}"/>
  <p:tag name="IGUANATEXSIZE" val="18"/>
  <p:tag name="IGUANATEXCURSOR" val="114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8.4627"/>
  <p:tag name="ORIGINALWIDTH" val="688.4139"/>
  <p:tag name="LATEXADDIN" val="\documentclass{article}&#10;\usepackage{amsmath}&#10;\pagestyle{empty}&#10;\begin{document}&#10;&#10;$$ &#10;\Delta h = f \frac{L}{D} \frac{v^2}{2g}&#10;$$&#10;&#10;&#10;\end{document}"/>
  <p:tag name="IGUANATEXSIZE" val="18"/>
  <p:tag name="IGUANATEXCURSOR" val="124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9655"/>
  <p:tag name="ORIGINALWIDTH" val="1148.856"/>
  <p:tag name="LATEXADDIN" val="\documentclass{article}&#10;\usepackage{amsmath}&#10;\pagestyle{empty}&#10;\begin{document}&#10;&#10;$$ &#10;1.75 = 0.020 \frac{50}{0.1} \frac{v^2}{19.62}&#10;$$&#10;&#10;&#10;\end{document}"/>
  <p:tag name="IGUANATEXSIZE" val="18"/>
  <p:tag name="IGUANATEXCURSOR" val="86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01.1624"/>
  <p:tag name="LATEXADDIN" val="\documentclass{article}&#10;\usepackage{amsmath}&#10;\pagestyle{empty}&#10;\begin{document}&#10;&#10;$$ &#10;v = 1.85~\mathrm{m/s}&#10;$$&#10;&#10;&#10;\end{document}"/>
  <p:tag name="IGUANATEXSIZE" val="18"/>
  <p:tag name="IGUANATEXCURSOR" val="106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pagestyle{empty}&#10;\begin{document}&#10;$A$&#10;&#10;&#10;&#10;\end{document}"/>
  <p:tag name="IGUANATEXSIZE" val="20"/>
  <p:tag name="IGUANATEXCURSOR" val="83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072.741"/>
  <p:tag name="LATEXADDIN" val="\documentclass{article}&#10;\usepackage{amsmath}&#10;\pagestyle{empty}&#10;\begin{document}&#10;&#10;$$ &#10;Q = vA = 1.85 \pi (0.1^2)/4 = 0.014~\mathrm{m^3/s}&#10;$$&#10;&#10;&#10;\end{document}"/>
  <p:tag name="IGUANATEXSIZE" val="18"/>
  <p:tag name="IGUANATEXCURSOR" val="85"/>
  <p:tag name="TRANSPARENCY" val="True"/>
  <p:tag name="LATEXENGINEID" val="0"/>
  <p:tag name="TEMPFOLDER" val="C:\Users\marcu\OneDrive\Documentos\Iguana_Tex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5912</TotalTime>
  <Words>643</Words>
  <Application>Microsoft Office PowerPoint</Application>
  <PresentationFormat>On-screen Show (16:9)</PresentationFormat>
  <Paragraphs>119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Open Sans</vt:lpstr>
      <vt:lpstr>Times New Roman</vt:lpstr>
      <vt:lpstr>Economica</vt:lpstr>
      <vt:lpstr>Arial</vt:lpstr>
      <vt:lpstr>Cambria Math</vt:lpstr>
      <vt:lpstr>Luxe</vt:lpstr>
      <vt:lpstr>Equation</vt:lpstr>
      <vt:lpstr>CorelDRAW</vt:lpstr>
      <vt:lpstr>CorelDRAW.Graphic.10</vt:lpstr>
      <vt:lpstr>Some notes on Energy</vt:lpstr>
      <vt:lpstr>Fluid Dynamics</vt:lpstr>
      <vt:lpstr>Some notes on Derivatives</vt:lpstr>
      <vt:lpstr>Brief Flow Classification</vt:lpstr>
      <vt:lpstr>Fluid Dynamics: Bernoulli’s Equation</vt:lpstr>
      <vt:lpstr>Fluid Dynamics: Bernoulli’s Equation</vt:lpstr>
      <vt:lpstr>Fluid Dynamics: Bernoulli’s Equation</vt:lpstr>
      <vt:lpstr>Fluid Dynamics: Bernoulli’s Equation</vt:lpstr>
      <vt:lpstr>Fluid Dynamics: Bernoulli’s Equation</vt:lpstr>
      <vt:lpstr>Fluid Dynamics: Bernoulli’s Equation</vt:lpstr>
      <vt:lpstr>Fluid Dynamics: Manometers</vt:lpstr>
      <vt:lpstr>Fluid Dynamics: Head Losses</vt:lpstr>
      <vt:lpstr>Fluid Dynamics: Head Losses</vt:lpstr>
      <vt:lpstr>Fluid Dynamics: Head Losses</vt:lpstr>
      <vt:lpstr>Fluid Dynamics: Head Losses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Nobrega Gomes, Marcus - (marcusnobrega)</cp:lastModifiedBy>
  <cp:revision>33</cp:revision>
  <dcterms:modified xsi:type="dcterms:W3CDTF">2025-10-19T00:34:31Z</dcterms:modified>
</cp:coreProperties>
</file>