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Proxima Nova"/>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roximaNova-boldItalic.fntdata"/><Relationship Id="rId25" Type="http://schemas.openxmlformats.org/officeDocument/2006/relationships/font" Target="fonts/ProximaNova-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Marcus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Marcus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Marcus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Marcus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Marcus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2" name="Shape 12"/>
          <p:cNvSpPr txBox="1"/>
          <p:nvPr>
            <p:ph idx="1" type="subTitle"/>
          </p:nvPr>
        </p:nvSpPr>
        <p:spPr>
          <a:xfrm>
            <a:off x="510450" y="3182312"/>
            <a:ext cx="8123100" cy="6300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7" name="Shape 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200" cy="1509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Shape 59"/>
          <p:cNvSpPr txBox="1"/>
          <p:nvPr>
            <p:ph type="ctrTitle"/>
          </p:nvPr>
        </p:nvSpPr>
        <p:spPr>
          <a:xfrm>
            <a:off x="4832100" y="281875"/>
            <a:ext cx="3801600" cy="917700"/>
          </a:xfrm>
          <a:prstGeom prst="rect">
            <a:avLst/>
          </a:prstGeom>
        </p:spPr>
        <p:txBody>
          <a:bodyPr anchorCtr="0" anchor="b" bIns="91425" lIns="91425" rIns="91425" tIns="91425">
            <a:noAutofit/>
          </a:bodyPr>
          <a:lstStyle/>
          <a:p>
            <a:pPr lvl="0">
              <a:spcBef>
                <a:spcPts val="0"/>
              </a:spcBef>
              <a:buNone/>
            </a:pPr>
            <a:r>
              <a:rPr lang="en" sz="6000"/>
              <a:t>PECKMAN</a:t>
            </a:r>
          </a:p>
        </p:txBody>
      </p:sp>
      <p:sp>
        <p:nvSpPr>
          <p:cNvPr id="60" name="Shape 60"/>
          <p:cNvSpPr txBox="1"/>
          <p:nvPr>
            <p:ph idx="1" type="subTitle"/>
          </p:nvPr>
        </p:nvSpPr>
        <p:spPr>
          <a:xfrm>
            <a:off x="3002225" y="1254300"/>
            <a:ext cx="5837400" cy="630000"/>
          </a:xfrm>
          <a:prstGeom prst="rect">
            <a:avLst/>
          </a:prstGeom>
        </p:spPr>
        <p:txBody>
          <a:bodyPr anchorCtr="0" anchor="t" bIns="91425" lIns="91425" rIns="91425" tIns="91425">
            <a:noAutofit/>
          </a:bodyPr>
          <a:lstStyle/>
          <a:p>
            <a:pPr lvl="0">
              <a:spcBef>
                <a:spcPts val="0"/>
              </a:spcBef>
              <a:buNone/>
            </a:pPr>
            <a:r>
              <a:rPr lang="en"/>
              <a:t>Vincent Hwang, Marcus Pearce, Justin Hu</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rPr>
              <a:t>GHOST ALGORITHMS (cont.)</a:t>
            </a:r>
          </a:p>
        </p:txBody>
      </p:sp>
      <p:sp>
        <p:nvSpPr>
          <p:cNvPr id="120" name="Shape 12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Clr>
                <a:srgbClr val="FFFFFF"/>
              </a:buClr>
              <a:buSzPct val="100000"/>
              <a:buChar char="-"/>
            </a:pPr>
            <a:r>
              <a:rPr lang="en" sz="2400">
                <a:solidFill>
                  <a:srgbClr val="FFFFFF"/>
                </a:solidFill>
              </a:rPr>
              <a:t>Blue </a:t>
            </a:r>
            <a:r>
              <a:rPr lang="en" sz="2400">
                <a:solidFill>
                  <a:srgbClr val="FFFFFF"/>
                </a:solidFill>
              </a:rPr>
              <a:t>Ghost </a:t>
            </a:r>
          </a:p>
          <a:p>
            <a:pPr indent="-381000" lvl="1" marL="914400" rtl="0">
              <a:spcBef>
                <a:spcPts val="0"/>
              </a:spcBef>
              <a:buClr>
                <a:srgbClr val="FFFFFF"/>
              </a:buClr>
              <a:buSzPct val="100000"/>
              <a:buChar char="-"/>
            </a:pPr>
            <a:r>
              <a:rPr lang="en" sz="2400">
                <a:solidFill>
                  <a:srgbClr val="FFFFFF"/>
                </a:solidFill>
              </a:rPr>
              <a:t>Determines where to go by doubling the vector between the positions of Pacman and the red ghost</a:t>
            </a:r>
            <a:br>
              <a:rPr lang="en" sz="2400">
                <a:solidFill>
                  <a:srgbClr val="FFFFFF"/>
                </a:solidFill>
              </a:rPr>
            </a:br>
          </a:p>
          <a:p>
            <a:pPr indent="-381000" lvl="0" marL="457200" rtl="0">
              <a:spcBef>
                <a:spcPts val="0"/>
              </a:spcBef>
              <a:buClr>
                <a:srgbClr val="FFFFFF"/>
              </a:buClr>
              <a:buSzPct val="100000"/>
              <a:buChar char="-"/>
            </a:pPr>
            <a:r>
              <a:rPr lang="en" sz="2400">
                <a:solidFill>
                  <a:srgbClr val="FFFFFF"/>
                </a:solidFill>
              </a:rPr>
              <a:t>Orange Ghost </a:t>
            </a:r>
          </a:p>
          <a:p>
            <a:pPr indent="-381000" lvl="1" marL="914400" rtl="0">
              <a:spcBef>
                <a:spcPts val="0"/>
              </a:spcBef>
              <a:buClr>
                <a:srgbClr val="FFFFFF"/>
              </a:buClr>
              <a:buSzPct val="100000"/>
              <a:buChar char="-"/>
            </a:pPr>
            <a:r>
              <a:rPr lang="en" sz="2400">
                <a:solidFill>
                  <a:srgbClr val="FFFFFF"/>
                </a:solidFill>
              </a:rPr>
              <a:t>Will have random movements if within certain </a:t>
            </a:r>
            <a:r>
              <a:rPr lang="en" sz="2400">
                <a:solidFill>
                  <a:srgbClr val="FFFFFF"/>
                </a:solidFill>
              </a:rPr>
              <a:t>distance</a:t>
            </a:r>
            <a:r>
              <a:rPr lang="en" sz="2400">
                <a:solidFill>
                  <a:srgbClr val="FFFFFF"/>
                </a:solidFill>
              </a:rPr>
              <a:t> of Pacman</a:t>
            </a:r>
          </a:p>
          <a:p>
            <a:pPr indent="-381000" lvl="1" marL="914400" rtl="0">
              <a:spcBef>
                <a:spcPts val="0"/>
              </a:spcBef>
              <a:buClr>
                <a:srgbClr val="FFFFFF"/>
              </a:buClr>
              <a:buSzPct val="100000"/>
              <a:buChar char="-"/>
            </a:pPr>
            <a:r>
              <a:rPr lang="en" sz="2400">
                <a:solidFill>
                  <a:srgbClr val="FFFFFF"/>
                </a:solidFill>
              </a:rPr>
              <a:t>Otherwise it follows Pacman like the red ghost</a:t>
            </a:r>
          </a:p>
        </p:txBody>
      </p:sp>
      <p:pic>
        <p:nvPicPr>
          <p:cNvPr id="121" name="Shape 121"/>
          <p:cNvPicPr preferRelativeResize="0"/>
          <p:nvPr/>
        </p:nvPicPr>
        <p:blipFill>
          <a:blip r:embed="rId3">
            <a:alphaModFix/>
          </a:blip>
          <a:stretch>
            <a:fillRect/>
          </a:stretch>
        </p:blipFill>
        <p:spPr>
          <a:xfrm>
            <a:off x="4244487" y="2759650"/>
            <a:ext cx="655024" cy="655024"/>
          </a:xfrm>
          <a:prstGeom prst="rect">
            <a:avLst/>
          </a:prstGeom>
          <a:noFill/>
          <a:ln>
            <a:noFill/>
          </a:ln>
        </p:spPr>
      </p:pic>
      <p:pic>
        <p:nvPicPr>
          <p:cNvPr id="122" name="Shape 122"/>
          <p:cNvPicPr preferRelativeResize="0"/>
          <p:nvPr/>
        </p:nvPicPr>
        <p:blipFill>
          <a:blip r:embed="rId4">
            <a:alphaModFix/>
          </a:blip>
          <a:stretch>
            <a:fillRect/>
          </a:stretch>
        </p:blipFill>
        <p:spPr>
          <a:xfrm>
            <a:off x="3564375" y="1070150"/>
            <a:ext cx="655024" cy="6550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rPr>
              <a:t>OTHER IMPORTANT CLASSES</a:t>
            </a:r>
          </a:p>
        </p:txBody>
      </p:sp>
      <p:sp>
        <p:nvSpPr>
          <p:cNvPr id="128" name="Shape 12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Clr>
                <a:srgbClr val="FFFFFF"/>
              </a:buClr>
              <a:buSzPct val="100000"/>
              <a:buChar char="-"/>
            </a:pPr>
            <a:r>
              <a:rPr lang="en" sz="2400">
                <a:solidFill>
                  <a:srgbClr val="FFFFFF"/>
                </a:solidFill>
              </a:rPr>
              <a:t>Pacman</a:t>
            </a:r>
          </a:p>
          <a:p>
            <a:pPr indent="-381000" lvl="1" marL="914400" rtl="0">
              <a:spcBef>
                <a:spcPts val="0"/>
              </a:spcBef>
              <a:buClr>
                <a:srgbClr val="FFFFFF"/>
              </a:buClr>
              <a:buSzPct val="100000"/>
              <a:buChar char="-"/>
            </a:pPr>
            <a:r>
              <a:rPr lang="en" sz="2400">
                <a:solidFill>
                  <a:srgbClr val="FFFFFF"/>
                </a:solidFill>
              </a:rPr>
              <a:t>Extends the class Animate (contains the overarching movement methods for all the ‘actors’ including ghosts)</a:t>
            </a:r>
          </a:p>
          <a:p>
            <a:pPr indent="-381000" lvl="1" marL="914400" rtl="0">
              <a:spcBef>
                <a:spcPts val="0"/>
              </a:spcBef>
              <a:buClr>
                <a:srgbClr val="FFFFFF"/>
              </a:buClr>
              <a:buSzPct val="100000"/>
              <a:buChar char="-"/>
            </a:pPr>
            <a:r>
              <a:rPr lang="en" sz="2400">
                <a:solidFill>
                  <a:srgbClr val="FFFFFF"/>
                </a:solidFill>
              </a:rPr>
              <a:t>Movement is controlled by user input using the up, down, left and right arrows</a:t>
            </a:r>
          </a:p>
          <a:p>
            <a:pPr indent="-381000" lvl="1" marL="914400" rtl="0">
              <a:spcBef>
                <a:spcPts val="0"/>
              </a:spcBef>
              <a:buClr>
                <a:srgbClr val="FFFFFF"/>
              </a:buClr>
              <a:buSzPct val="100000"/>
              <a:buChar char="-"/>
            </a:pPr>
            <a:r>
              <a:rPr lang="en" sz="2400">
                <a:solidFill>
                  <a:srgbClr val="FFFFFF"/>
                </a:solidFill>
              </a:rPr>
              <a:t>Objective is to eat all the dots (and ghosts if ‘hype mode’ is on)</a:t>
            </a:r>
          </a:p>
        </p:txBody>
      </p:sp>
      <p:pic>
        <p:nvPicPr>
          <p:cNvPr id="129" name="Shape 129"/>
          <p:cNvPicPr preferRelativeResize="0"/>
          <p:nvPr/>
        </p:nvPicPr>
        <p:blipFill>
          <a:blip r:embed="rId3">
            <a:alphaModFix/>
          </a:blip>
          <a:stretch>
            <a:fillRect/>
          </a:stretch>
        </p:blipFill>
        <p:spPr>
          <a:xfrm>
            <a:off x="2071925" y="1224300"/>
            <a:ext cx="376325" cy="39644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rPr>
              <a:t>OTHER IMPORTANT CLASSES (cont.)</a:t>
            </a:r>
          </a:p>
        </p:txBody>
      </p:sp>
      <p:sp>
        <p:nvSpPr>
          <p:cNvPr id="135" name="Shape 13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Clr>
                <a:srgbClr val="FFFFFF"/>
              </a:buClr>
              <a:buSzPct val="100000"/>
              <a:buChar char="-"/>
            </a:pPr>
            <a:r>
              <a:rPr lang="en" sz="2400">
                <a:solidFill>
                  <a:srgbClr val="FFFFFF"/>
                </a:solidFill>
              </a:rPr>
              <a:t>ScoreCounter</a:t>
            </a:r>
          </a:p>
          <a:p>
            <a:pPr indent="-381000" lvl="1" marL="914400" rtl="0">
              <a:spcBef>
                <a:spcPts val="0"/>
              </a:spcBef>
              <a:buClr>
                <a:srgbClr val="FFFFFF"/>
              </a:buClr>
              <a:buSzPct val="100000"/>
              <a:buChar char="-"/>
            </a:pPr>
            <a:r>
              <a:rPr lang="en" sz="2400">
                <a:solidFill>
                  <a:srgbClr val="FFFFFF"/>
                </a:solidFill>
              </a:rPr>
              <a:t>Increments the score in upper corner</a:t>
            </a:r>
          </a:p>
          <a:p>
            <a:pPr indent="-381000" lvl="1" marL="914400" rtl="0">
              <a:spcBef>
                <a:spcPts val="0"/>
              </a:spcBef>
              <a:buClr>
                <a:srgbClr val="FFFFFF"/>
              </a:buClr>
              <a:buSzPct val="100000"/>
              <a:buChar char="-"/>
            </a:pPr>
            <a:r>
              <a:rPr lang="en" sz="2400">
                <a:solidFill>
                  <a:srgbClr val="FFFFFF"/>
                </a:solidFill>
              </a:rPr>
              <a:t>Updates as dots and ‘hype mode’ ghosts are eaten</a:t>
            </a:r>
            <a:br>
              <a:rPr lang="en" sz="2400">
                <a:solidFill>
                  <a:srgbClr val="FFFFFF"/>
                </a:solidFill>
              </a:rPr>
            </a:br>
          </a:p>
          <a:p>
            <a:pPr indent="-381000" lvl="0" marL="457200" rtl="0">
              <a:spcBef>
                <a:spcPts val="0"/>
              </a:spcBef>
              <a:buClr>
                <a:srgbClr val="FFFFFF"/>
              </a:buClr>
              <a:buSzPct val="100000"/>
              <a:buChar char="-"/>
            </a:pPr>
            <a:r>
              <a:rPr lang="en" sz="2400">
                <a:solidFill>
                  <a:srgbClr val="FFFFFF"/>
                </a:solidFill>
              </a:rPr>
              <a:t>StartSquare</a:t>
            </a:r>
          </a:p>
          <a:p>
            <a:pPr indent="-381000" lvl="1" marL="914400" rtl="0">
              <a:spcBef>
                <a:spcPts val="0"/>
              </a:spcBef>
              <a:buClr>
                <a:srgbClr val="FFFFFF"/>
              </a:buClr>
              <a:buSzPct val="100000"/>
              <a:buChar char="-"/>
            </a:pPr>
            <a:r>
              <a:rPr lang="en" sz="2400">
                <a:solidFill>
                  <a:srgbClr val="FFFFFF"/>
                </a:solidFill>
              </a:rPr>
              <a:t>Extends the class NotWall (empty space)</a:t>
            </a:r>
          </a:p>
          <a:p>
            <a:pPr indent="-381000" lvl="1" marL="914400" rtl="0">
              <a:spcBef>
                <a:spcPts val="0"/>
              </a:spcBef>
              <a:buClr>
                <a:srgbClr val="FFFFFF"/>
              </a:buClr>
              <a:buSzPct val="100000"/>
              <a:buChar char="-"/>
            </a:pPr>
            <a:r>
              <a:rPr lang="en" sz="2400">
                <a:solidFill>
                  <a:srgbClr val="FFFFFF"/>
                </a:solidFill>
              </a:rPr>
              <a:t>Location where ghosts respawn</a:t>
            </a:r>
          </a:p>
          <a:p>
            <a:pPr indent="-381000" lvl="1" marL="914400" rtl="0">
              <a:spcBef>
                <a:spcPts val="0"/>
              </a:spcBef>
              <a:buClr>
                <a:srgbClr val="FFFFFF"/>
              </a:buClr>
              <a:buSzPct val="100000"/>
              <a:buChar char="-"/>
            </a:pPr>
            <a:r>
              <a:rPr lang="en" sz="2400">
                <a:solidFill>
                  <a:srgbClr val="FFFFFF"/>
                </a:solidFill>
              </a:rPr>
              <a:t>Separate by a gate (the class Gate)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rPr>
              <a:t>OTHER IMPORTANT CLASSES (cont.)</a:t>
            </a:r>
          </a:p>
        </p:txBody>
      </p:sp>
      <p:sp>
        <p:nvSpPr>
          <p:cNvPr id="141" name="Shape 14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Clr>
                <a:srgbClr val="FFFFFF"/>
              </a:buClr>
              <a:buSzPct val="100000"/>
              <a:buChar char="-"/>
            </a:pPr>
            <a:r>
              <a:rPr lang="en" sz="2400">
                <a:solidFill>
                  <a:srgbClr val="FFFFFF"/>
                </a:solidFill>
              </a:rPr>
              <a:t>Edible</a:t>
            </a:r>
          </a:p>
          <a:p>
            <a:pPr indent="-381000" lvl="1" marL="914400" rtl="0">
              <a:spcBef>
                <a:spcPts val="0"/>
              </a:spcBef>
              <a:buClr>
                <a:srgbClr val="FFFFFF"/>
              </a:buClr>
              <a:buSzPct val="100000"/>
              <a:buChar char="-"/>
            </a:pPr>
            <a:r>
              <a:rPr lang="en" sz="2400">
                <a:solidFill>
                  <a:srgbClr val="FFFFFF"/>
                </a:solidFill>
              </a:rPr>
              <a:t>Abstract class for the classes Dot (the dots needed to be eaten to win) and BigDot (the dots that activate ‘hype mode’)</a:t>
            </a:r>
            <a:br>
              <a:rPr lang="en" sz="2400">
                <a:solidFill>
                  <a:srgbClr val="FFFFFF"/>
                </a:solidFill>
              </a:rPr>
            </a:br>
          </a:p>
          <a:p>
            <a:pPr indent="-381000" lvl="0" marL="457200" rtl="0">
              <a:spcBef>
                <a:spcPts val="0"/>
              </a:spcBef>
              <a:buClr>
                <a:srgbClr val="FFFFFF"/>
              </a:buClr>
              <a:buSzPct val="100000"/>
              <a:buChar char="-"/>
            </a:pPr>
            <a:r>
              <a:rPr lang="en" sz="2400">
                <a:solidFill>
                  <a:srgbClr val="FFFFFF"/>
                </a:solidFill>
              </a:rPr>
              <a:t>Wall</a:t>
            </a:r>
          </a:p>
          <a:p>
            <a:pPr indent="-381000" lvl="1" marL="914400" rtl="0">
              <a:spcBef>
                <a:spcPts val="0"/>
              </a:spcBef>
              <a:buClr>
                <a:srgbClr val="FFFFFF"/>
              </a:buClr>
              <a:buSzPct val="100000"/>
              <a:buChar char="-"/>
            </a:pPr>
            <a:r>
              <a:rPr lang="en" sz="2400">
                <a:solidFill>
                  <a:srgbClr val="FFFFFF"/>
                </a:solidFill>
              </a:rPr>
              <a:t>Establishes boundaries for animated objects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45" name="Shape 145"/>
        <p:cNvGrpSpPr/>
        <p:nvPr/>
      </p:nvGrpSpPr>
      <p:grpSpPr>
        <a:xfrm>
          <a:off x="0" y="0"/>
          <a:ext cx="0" cy="0"/>
          <a:chOff x="0" y="0"/>
          <a:chExt cx="0" cy="0"/>
        </a:xfrm>
      </p:grpSpPr>
      <p:sp>
        <p:nvSpPr>
          <p:cNvPr id="146" name="Shape 14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rPr>
              <a:t>GRAPHICAL USER INTERFACE</a:t>
            </a:r>
          </a:p>
        </p:txBody>
      </p:sp>
      <p:sp>
        <p:nvSpPr>
          <p:cNvPr id="147" name="Shape 14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Clr>
                <a:srgbClr val="FFFFFF"/>
              </a:buClr>
              <a:buSzPct val="100000"/>
              <a:buChar char="-"/>
            </a:pPr>
            <a:r>
              <a:rPr lang="en" sz="2400">
                <a:solidFill>
                  <a:srgbClr val="FFFFFF"/>
                </a:solidFill>
              </a:rPr>
              <a:t>The GUI in this project is the equivalent to a screen in a gaming console</a:t>
            </a:r>
            <a:br>
              <a:rPr lang="en" sz="2400">
                <a:solidFill>
                  <a:srgbClr val="FFFFFF"/>
                </a:solidFill>
              </a:rPr>
            </a:br>
          </a:p>
          <a:p>
            <a:pPr indent="-381000" lvl="0" marL="457200" rtl="0">
              <a:spcBef>
                <a:spcPts val="0"/>
              </a:spcBef>
              <a:buClr>
                <a:srgbClr val="FFFFFF"/>
              </a:buClr>
              <a:buSzPct val="100000"/>
              <a:buChar char="-"/>
            </a:pPr>
            <a:r>
              <a:rPr lang="en" sz="2400">
                <a:solidFill>
                  <a:srgbClr val="FFFFFF"/>
                </a:solidFill>
              </a:rPr>
              <a:t>The map and characters are created, then the actors move and interact visually as per user input.</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51" name="Shape 151"/>
        <p:cNvGrpSpPr/>
        <p:nvPr/>
      </p:nvGrpSpPr>
      <p:grpSpPr>
        <a:xfrm>
          <a:off x="0" y="0"/>
          <a:ext cx="0" cy="0"/>
          <a:chOff x="0" y="0"/>
          <a:chExt cx="0" cy="0"/>
        </a:xfrm>
      </p:grpSpPr>
      <p:sp>
        <p:nvSpPr>
          <p:cNvPr id="152" name="Shape 15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rPr>
              <a:t>TESTING</a:t>
            </a:r>
          </a:p>
        </p:txBody>
      </p:sp>
      <p:sp>
        <p:nvSpPr>
          <p:cNvPr id="153" name="Shape 15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Clr>
                <a:srgbClr val="FFFFFF"/>
              </a:buClr>
              <a:buSzPct val="100000"/>
              <a:buChar char="-"/>
            </a:pPr>
            <a:r>
              <a:rPr lang="en" sz="2400">
                <a:solidFill>
                  <a:srgbClr val="FFFFFF"/>
                </a:solidFill>
              </a:rPr>
              <a:t>JUnit testing not compatible with Greenfoot</a:t>
            </a:r>
            <a:br>
              <a:rPr lang="en" sz="2400">
                <a:solidFill>
                  <a:srgbClr val="FFFFFF"/>
                </a:solidFill>
              </a:rPr>
            </a:br>
          </a:p>
          <a:p>
            <a:pPr indent="-381000" lvl="0" marL="457200" rtl="0">
              <a:spcBef>
                <a:spcPts val="0"/>
              </a:spcBef>
              <a:buClr>
                <a:srgbClr val="FFFFFF"/>
              </a:buClr>
              <a:buSzPct val="100000"/>
              <a:buChar char="-"/>
            </a:pPr>
            <a:r>
              <a:rPr lang="en" sz="2400">
                <a:solidFill>
                  <a:srgbClr val="FFFFFF"/>
                </a:solidFill>
              </a:rPr>
              <a:t>Used boolean testing to test methods and conditions</a:t>
            </a:r>
            <a:br>
              <a:rPr lang="en" sz="2400">
                <a:solidFill>
                  <a:srgbClr val="FFFFFF"/>
                </a:solidFill>
              </a:rPr>
            </a:br>
          </a:p>
          <a:p>
            <a:pPr indent="-381000" lvl="0" marL="457200" rtl="0">
              <a:spcBef>
                <a:spcPts val="0"/>
              </a:spcBef>
              <a:buClr>
                <a:srgbClr val="FFFFFF"/>
              </a:buClr>
              <a:buSzPct val="100000"/>
              <a:buChar char="-"/>
            </a:pPr>
            <a:r>
              <a:rPr lang="en" sz="2400">
                <a:solidFill>
                  <a:srgbClr val="FFFFFF"/>
                </a:solidFill>
              </a:rPr>
              <a:t>GUI was tested through running the simulations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rPr>
              <a:t>SPECIFICATION CHANGES</a:t>
            </a:r>
          </a:p>
        </p:txBody>
      </p:sp>
      <p:sp>
        <p:nvSpPr>
          <p:cNvPr id="159" name="Shape 15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Clr>
                <a:srgbClr val="FFFFFF"/>
              </a:buClr>
              <a:buSzPct val="100000"/>
              <a:buChar char="-"/>
            </a:pPr>
            <a:r>
              <a:rPr lang="en" sz="2400">
                <a:solidFill>
                  <a:srgbClr val="FFFFFF"/>
                </a:solidFill>
              </a:rPr>
              <a:t>Used separate test class instead of JUnit for testing</a:t>
            </a:r>
          </a:p>
          <a:p>
            <a:pPr indent="-381000" lvl="1" marL="914400" rtl="0">
              <a:spcBef>
                <a:spcPts val="0"/>
              </a:spcBef>
              <a:buClr>
                <a:srgbClr val="FFFFFF"/>
              </a:buClr>
              <a:buSzPct val="100000"/>
              <a:buChar char="-"/>
            </a:pPr>
            <a:r>
              <a:rPr lang="en" sz="2400">
                <a:solidFill>
                  <a:srgbClr val="FFFFFF"/>
                </a:solidFill>
              </a:rPr>
              <a:t>Greenfoot not compatible</a:t>
            </a:r>
          </a:p>
          <a:p>
            <a:pPr indent="-381000" lvl="0" marL="457200" rtl="0">
              <a:spcBef>
                <a:spcPts val="0"/>
              </a:spcBef>
              <a:buClr>
                <a:srgbClr val="FFFFFF"/>
              </a:buClr>
              <a:buSzPct val="100000"/>
              <a:buChar char="-"/>
            </a:pPr>
            <a:r>
              <a:rPr lang="en" sz="2400">
                <a:solidFill>
                  <a:srgbClr val="FFFFFF"/>
                </a:solidFill>
              </a:rPr>
              <a:t>Ghosts waiting to respawn made game too easy</a:t>
            </a:r>
          </a:p>
          <a:p>
            <a:pPr indent="-381000" lvl="1" marL="914400" rtl="0">
              <a:spcBef>
                <a:spcPts val="0"/>
              </a:spcBef>
              <a:buClr>
                <a:srgbClr val="FFFFFF"/>
              </a:buClr>
              <a:buSzPct val="100000"/>
              <a:buChar char="-"/>
            </a:pPr>
            <a:r>
              <a:rPr lang="en" sz="2400">
                <a:solidFill>
                  <a:srgbClr val="FFFFFF"/>
                </a:solidFill>
              </a:rPr>
              <a:t>Now ghosts respawn immediately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rPr>
              <a:t>DEMONSTRATION</a:t>
            </a:r>
          </a:p>
        </p:txBody>
      </p:sp>
      <p:pic>
        <p:nvPicPr>
          <p:cNvPr id="165" name="Shape 165"/>
          <p:cNvPicPr preferRelativeResize="0"/>
          <p:nvPr/>
        </p:nvPicPr>
        <p:blipFill>
          <a:blip r:embed="rId3">
            <a:alphaModFix/>
          </a:blip>
          <a:stretch>
            <a:fillRect/>
          </a:stretch>
        </p:blipFill>
        <p:spPr>
          <a:xfrm>
            <a:off x="2997175" y="1093050"/>
            <a:ext cx="3149647" cy="382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4494600"/>
          </a:xfrm>
          <a:prstGeom prst="rect">
            <a:avLst/>
          </a:prstGeom>
        </p:spPr>
        <p:txBody>
          <a:bodyPr anchorCtr="0" anchor="t" bIns="91425" lIns="91425" rIns="91425" tIns="91425">
            <a:noAutofit/>
          </a:bodyPr>
          <a:lstStyle/>
          <a:p>
            <a:pPr indent="0" lvl="0" marL="0" rtl="0" algn="ctr">
              <a:spcBef>
                <a:spcPts val="0"/>
              </a:spcBef>
              <a:buNone/>
            </a:pPr>
            <a:r>
              <a:rPr lang="en" sz="4800">
                <a:solidFill>
                  <a:srgbClr val="FFFFFF"/>
                </a:solidFill>
              </a:rPr>
              <a:t>THANK YOU FOR LISTENING!!</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3600">
                <a:solidFill>
                  <a:srgbClr val="FFFFFF"/>
                </a:solidFill>
              </a:rPr>
              <a:t>GAME OVERVIEW</a:t>
            </a:r>
          </a:p>
        </p:txBody>
      </p:sp>
      <p:sp>
        <p:nvSpPr>
          <p:cNvPr id="66" name="Shape 66"/>
          <p:cNvSpPr txBox="1"/>
          <p:nvPr>
            <p:ph idx="1" type="body"/>
          </p:nvPr>
        </p:nvSpPr>
        <p:spPr>
          <a:xfrm>
            <a:off x="311700" y="1152475"/>
            <a:ext cx="5338500" cy="3416400"/>
          </a:xfrm>
          <a:prstGeom prst="rect">
            <a:avLst/>
          </a:prstGeom>
        </p:spPr>
        <p:txBody>
          <a:bodyPr anchorCtr="0" anchor="t" bIns="91425" lIns="91425" rIns="91425" tIns="91425">
            <a:noAutofit/>
          </a:bodyPr>
          <a:lstStyle/>
          <a:p>
            <a:pPr lvl="0">
              <a:spcBef>
                <a:spcPts val="0"/>
              </a:spcBef>
              <a:buNone/>
            </a:pPr>
            <a:r>
              <a:rPr lang="en" sz="2400">
                <a:solidFill>
                  <a:srgbClr val="FFFFFF"/>
                </a:solidFill>
              </a:rPr>
              <a:t>Objective:</a:t>
            </a:r>
          </a:p>
          <a:p>
            <a:pPr lvl="0" rtl="0">
              <a:spcBef>
                <a:spcPts val="0"/>
              </a:spcBef>
              <a:buNone/>
            </a:pPr>
            <a:r>
              <a:rPr lang="en" sz="2400">
                <a:solidFill>
                  <a:srgbClr val="FFFFFF"/>
                </a:solidFill>
              </a:rPr>
              <a:t>To eat all the dots in the maze while avoiding the ghosts</a:t>
            </a:r>
          </a:p>
          <a:p>
            <a:pPr lvl="0" rtl="0">
              <a:spcBef>
                <a:spcPts val="0"/>
              </a:spcBef>
              <a:buNone/>
            </a:pPr>
            <a:r>
              <a:rPr lang="en" sz="2400">
                <a:solidFill>
                  <a:srgbClr val="FFFFFF"/>
                </a:solidFill>
              </a:rPr>
              <a:t>User:</a:t>
            </a:r>
          </a:p>
          <a:p>
            <a:pPr lvl="0">
              <a:spcBef>
                <a:spcPts val="0"/>
              </a:spcBef>
              <a:buNone/>
            </a:pPr>
            <a:r>
              <a:rPr lang="en" sz="2400">
                <a:solidFill>
                  <a:srgbClr val="FFFFFF"/>
                </a:solidFill>
              </a:rPr>
              <a:t>Use arrow keys to control Pacman</a:t>
            </a:r>
          </a:p>
        </p:txBody>
      </p:sp>
      <p:pic>
        <p:nvPicPr>
          <p:cNvPr id="67" name="Shape 67"/>
          <p:cNvPicPr preferRelativeResize="0"/>
          <p:nvPr/>
        </p:nvPicPr>
        <p:blipFill>
          <a:blip r:embed="rId3">
            <a:alphaModFix/>
          </a:blip>
          <a:stretch>
            <a:fillRect/>
          </a:stretch>
        </p:blipFill>
        <p:spPr>
          <a:xfrm>
            <a:off x="5650075" y="1017722"/>
            <a:ext cx="3247550" cy="39308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rPr>
              <a:t>GAME OVERVIEW</a:t>
            </a:r>
          </a:p>
        </p:txBody>
      </p:sp>
      <p:sp>
        <p:nvSpPr>
          <p:cNvPr id="73" name="Shape 73"/>
          <p:cNvSpPr txBox="1"/>
          <p:nvPr>
            <p:ph idx="1" type="body"/>
          </p:nvPr>
        </p:nvSpPr>
        <p:spPr>
          <a:xfrm>
            <a:off x="311700" y="1152475"/>
            <a:ext cx="8472000" cy="3416400"/>
          </a:xfrm>
          <a:prstGeom prst="rect">
            <a:avLst/>
          </a:prstGeom>
        </p:spPr>
        <p:txBody>
          <a:bodyPr anchorCtr="0" anchor="t" bIns="91425" lIns="91425" rIns="91425" tIns="91425">
            <a:noAutofit/>
          </a:bodyPr>
          <a:lstStyle/>
          <a:p>
            <a:pPr indent="-381000" lvl="0" marL="457200" rtl="0">
              <a:spcBef>
                <a:spcPts val="0"/>
              </a:spcBef>
              <a:buClr>
                <a:srgbClr val="FFFFFF"/>
              </a:buClr>
              <a:buSzPct val="100000"/>
              <a:buChar char="-"/>
            </a:pPr>
            <a:r>
              <a:rPr lang="en" sz="2400">
                <a:solidFill>
                  <a:srgbClr val="FFFFFF"/>
                </a:solidFill>
              </a:rPr>
              <a:t>Pacman tries to eat all the dots (and ghosts once Pacman eats a big dot)</a:t>
            </a:r>
            <a:br>
              <a:rPr lang="en" sz="2400">
                <a:solidFill>
                  <a:srgbClr val="FFFFFF"/>
                </a:solidFill>
              </a:rPr>
            </a:br>
          </a:p>
          <a:p>
            <a:pPr indent="-381000" lvl="0" marL="457200" rtl="0">
              <a:spcBef>
                <a:spcPts val="0"/>
              </a:spcBef>
              <a:buClr>
                <a:srgbClr val="FFFFFF"/>
              </a:buClr>
              <a:buSzPct val="100000"/>
              <a:buChar char="-"/>
            </a:pPr>
            <a:r>
              <a:rPr lang="en" sz="2400">
                <a:solidFill>
                  <a:srgbClr val="FFFFFF"/>
                </a:solidFill>
              </a:rPr>
              <a:t>The more dots/ghosts eaten, the more points gained (displayed on right hand corner)</a:t>
            </a:r>
            <a:br>
              <a:rPr lang="en" sz="2400">
                <a:solidFill>
                  <a:srgbClr val="FFFFFF"/>
                </a:solidFill>
              </a:rPr>
            </a:br>
          </a:p>
          <a:p>
            <a:pPr indent="-381000" lvl="0" marL="457200" rtl="0">
              <a:spcBef>
                <a:spcPts val="0"/>
              </a:spcBef>
              <a:buClr>
                <a:srgbClr val="FFFFFF"/>
              </a:buClr>
              <a:buSzPct val="100000"/>
              <a:buChar char="-"/>
            </a:pPr>
            <a:r>
              <a:rPr lang="en" sz="2400">
                <a:solidFill>
                  <a:srgbClr val="FFFFFF"/>
                </a:solidFill>
              </a:rPr>
              <a:t>Ghosts are respawned once eaten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3600">
                <a:solidFill>
                  <a:srgbClr val="FFFFFF"/>
                </a:solidFill>
              </a:rPr>
              <a:t>GREENFOOT (Software Development)</a:t>
            </a:r>
          </a:p>
        </p:txBody>
      </p:sp>
      <p:sp>
        <p:nvSpPr>
          <p:cNvPr id="79" name="Shape 7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Clr>
                <a:srgbClr val="FFFFFF"/>
              </a:buClr>
              <a:buSzPct val="100000"/>
              <a:buChar char="-"/>
            </a:pPr>
            <a:r>
              <a:rPr lang="en" sz="2400">
                <a:solidFill>
                  <a:srgbClr val="FFFFFF"/>
                </a:solidFill>
              </a:rPr>
              <a:t>Greenfoot is an interactive Java Development that makes 2D graphical applications easier to make</a:t>
            </a:r>
            <a:br>
              <a:rPr lang="en" sz="2400">
                <a:solidFill>
                  <a:srgbClr val="FFFFFF"/>
                </a:solidFill>
              </a:rPr>
            </a:br>
          </a:p>
          <a:p>
            <a:pPr indent="-381000" lvl="0" marL="457200" rtl="0">
              <a:spcBef>
                <a:spcPts val="0"/>
              </a:spcBef>
              <a:buClr>
                <a:srgbClr val="FFFFFF"/>
              </a:buClr>
              <a:buSzPct val="100000"/>
              <a:buChar char="-"/>
            </a:pPr>
            <a:r>
              <a:rPr lang="en" sz="2400">
                <a:solidFill>
                  <a:srgbClr val="FFFFFF"/>
                </a:solidFill>
              </a:rPr>
              <a:t>Greenfoot creates ‘actors’ which lives in ‘worlds’ to build games, run simulations, etc</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rPr>
              <a:t>CLASS HIERARCHY (World)</a:t>
            </a:r>
          </a:p>
        </p:txBody>
      </p:sp>
      <p:sp>
        <p:nvSpPr>
          <p:cNvPr id="85" name="Shape 85"/>
          <p:cNvSpPr txBox="1"/>
          <p:nvPr>
            <p:ph idx="1" type="body"/>
          </p:nvPr>
        </p:nvSpPr>
        <p:spPr>
          <a:xfrm>
            <a:off x="311700" y="1152475"/>
            <a:ext cx="5675400" cy="3416400"/>
          </a:xfrm>
          <a:prstGeom prst="rect">
            <a:avLst/>
          </a:prstGeom>
        </p:spPr>
        <p:txBody>
          <a:bodyPr anchorCtr="0" anchor="t" bIns="91425" lIns="91425" rIns="91425" tIns="91425">
            <a:noAutofit/>
          </a:bodyPr>
          <a:lstStyle/>
          <a:p>
            <a:pPr indent="-381000" lvl="0" marL="457200" rtl="0">
              <a:spcBef>
                <a:spcPts val="0"/>
              </a:spcBef>
              <a:buClr>
                <a:srgbClr val="FFFFFF"/>
              </a:buClr>
              <a:buSzPct val="100000"/>
              <a:buChar char="-"/>
            </a:pPr>
            <a:r>
              <a:rPr lang="en" sz="2400">
                <a:solidFill>
                  <a:srgbClr val="FFFFFF"/>
                </a:solidFill>
              </a:rPr>
              <a:t>World is a 2D grid of cells that Actors live in</a:t>
            </a:r>
            <a:br>
              <a:rPr lang="en" sz="2400">
                <a:solidFill>
                  <a:srgbClr val="FFFFFF"/>
                </a:solidFill>
              </a:rPr>
            </a:br>
          </a:p>
          <a:p>
            <a:pPr indent="-381000" lvl="0" marL="457200" rtl="0">
              <a:spcBef>
                <a:spcPts val="0"/>
              </a:spcBef>
              <a:buClr>
                <a:srgbClr val="FFFFFF"/>
              </a:buClr>
              <a:buSzPct val="100000"/>
              <a:buChar char="-"/>
            </a:pPr>
            <a:r>
              <a:rPr lang="en" sz="2400">
                <a:solidFill>
                  <a:srgbClr val="FFFFFF"/>
                </a:solidFill>
              </a:rPr>
              <a:t>Pacworld extends World</a:t>
            </a:r>
          </a:p>
          <a:p>
            <a:pPr indent="-381000" lvl="1" marL="914400" rtl="0">
              <a:spcBef>
                <a:spcPts val="0"/>
              </a:spcBef>
              <a:buClr>
                <a:srgbClr val="FFFFFF"/>
              </a:buClr>
              <a:buSzPct val="100000"/>
              <a:buChar char="-"/>
            </a:pPr>
            <a:r>
              <a:rPr lang="en" sz="2400">
                <a:solidFill>
                  <a:srgbClr val="FFFFFF"/>
                </a:solidFill>
              </a:rPr>
              <a:t>Reads a given text file to create world</a:t>
            </a:r>
          </a:p>
          <a:p>
            <a:pPr indent="-381000" lvl="1" marL="914400" rtl="0">
              <a:spcBef>
                <a:spcPts val="0"/>
              </a:spcBef>
              <a:buClr>
                <a:srgbClr val="FFFFFF"/>
              </a:buClr>
              <a:buSzPct val="100000"/>
              <a:buChar char="-"/>
            </a:pPr>
            <a:r>
              <a:rPr lang="en" sz="2400">
                <a:solidFill>
                  <a:srgbClr val="FFFFFF"/>
                </a:solidFill>
              </a:rPr>
              <a:t>Creates map and GUI for user to see and play the game</a:t>
            </a:r>
          </a:p>
        </p:txBody>
      </p:sp>
      <p:pic>
        <p:nvPicPr>
          <p:cNvPr id="86" name="Shape 86"/>
          <p:cNvPicPr preferRelativeResize="0"/>
          <p:nvPr/>
        </p:nvPicPr>
        <p:blipFill>
          <a:blip r:embed="rId3">
            <a:alphaModFix/>
          </a:blip>
          <a:stretch>
            <a:fillRect/>
          </a:stretch>
        </p:blipFill>
        <p:spPr>
          <a:xfrm>
            <a:off x="6082950" y="1767700"/>
            <a:ext cx="2870075" cy="1580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rPr>
              <a:t>CLASS HIERARCHY (Actor)</a:t>
            </a:r>
          </a:p>
        </p:txBody>
      </p:sp>
      <p:sp>
        <p:nvSpPr>
          <p:cNvPr id="92" name="Shape 92"/>
          <p:cNvSpPr txBox="1"/>
          <p:nvPr>
            <p:ph idx="1" type="body"/>
          </p:nvPr>
        </p:nvSpPr>
        <p:spPr>
          <a:xfrm>
            <a:off x="311700" y="1152475"/>
            <a:ext cx="6099000" cy="3416400"/>
          </a:xfrm>
          <a:prstGeom prst="rect">
            <a:avLst/>
          </a:prstGeom>
        </p:spPr>
        <p:txBody>
          <a:bodyPr anchorCtr="0" anchor="t" bIns="91425" lIns="91425" rIns="91425" tIns="91425">
            <a:noAutofit/>
          </a:bodyPr>
          <a:lstStyle/>
          <a:p>
            <a:pPr indent="-381000" lvl="0" marL="457200" rtl="0">
              <a:spcBef>
                <a:spcPts val="0"/>
              </a:spcBef>
              <a:buClr>
                <a:srgbClr val="FFFFFF"/>
              </a:buClr>
              <a:buSzPct val="100000"/>
              <a:buChar char="-"/>
            </a:pPr>
            <a:r>
              <a:rPr lang="en" sz="2400">
                <a:solidFill>
                  <a:srgbClr val="FFFFFF"/>
                </a:solidFill>
              </a:rPr>
              <a:t>Actors are objects in the world whose methods are activated with ‘Act’ method</a:t>
            </a:r>
            <a:br>
              <a:rPr lang="en" sz="2400">
                <a:solidFill>
                  <a:srgbClr val="FFFFFF"/>
                </a:solidFill>
              </a:rPr>
            </a:br>
          </a:p>
          <a:p>
            <a:pPr indent="-381000" lvl="0" marL="457200" rtl="0">
              <a:spcBef>
                <a:spcPts val="0"/>
              </a:spcBef>
              <a:buClr>
                <a:srgbClr val="FFFFFF"/>
              </a:buClr>
              <a:buSzPct val="100000"/>
              <a:buChar char="-"/>
            </a:pPr>
            <a:r>
              <a:rPr lang="en" sz="2400">
                <a:solidFill>
                  <a:srgbClr val="FFFFFF"/>
                </a:solidFill>
              </a:rPr>
              <a:t>All the animated characters (i.e., Pacman, the four ghosts, dots, etc) are created through inheritance of the Actor class</a:t>
            </a:r>
          </a:p>
        </p:txBody>
      </p:sp>
      <p:pic>
        <p:nvPicPr>
          <p:cNvPr id="93" name="Shape 93"/>
          <p:cNvPicPr preferRelativeResize="0"/>
          <p:nvPr/>
        </p:nvPicPr>
        <p:blipFill>
          <a:blip r:embed="rId3">
            <a:alphaModFix/>
          </a:blip>
          <a:stretch>
            <a:fillRect/>
          </a:stretch>
        </p:blipFill>
        <p:spPr>
          <a:xfrm>
            <a:off x="6674700" y="655000"/>
            <a:ext cx="1470949" cy="41875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rPr>
              <a:t>DATA STRUCTURE</a:t>
            </a:r>
          </a:p>
        </p:txBody>
      </p:sp>
      <p:sp>
        <p:nvSpPr>
          <p:cNvPr id="99" name="Shape 9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Clr>
                <a:srgbClr val="FFFFFF"/>
              </a:buClr>
              <a:buSzPct val="100000"/>
              <a:buChar char="-"/>
            </a:pPr>
            <a:r>
              <a:rPr lang="en" sz="2400">
                <a:solidFill>
                  <a:srgbClr val="FFFFFF"/>
                </a:solidFill>
              </a:rPr>
              <a:t>Queue</a:t>
            </a:r>
          </a:p>
          <a:p>
            <a:pPr indent="-381000" lvl="1" marL="914400" rtl="0">
              <a:spcBef>
                <a:spcPts val="0"/>
              </a:spcBef>
              <a:buClr>
                <a:srgbClr val="FFFFFF"/>
              </a:buClr>
              <a:buSzPct val="100000"/>
              <a:buChar char="-"/>
            </a:pPr>
            <a:r>
              <a:rPr lang="en" sz="2400">
                <a:solidFill>
                  <a:srgbClr val="FFFFFF"/>
                </a:solidFill>
              </a:rPr>
              <a:t>Implemented to in the Pacman class to keep track of the ghosts that Pacman has eaten</a:t>
            </a:r>
          </a:p>
          <a:p>
            <a:pPr indent="-381000" lvl="1" marL="914400" rtl="0">
              <a:spcBef>
                <a:spcPts val="0"/>
              </a:spcBef>
              <a:buClr>
                <a:srgbClr val="FFFFFF"/>
              </a:buClr>
              <a:buSzPct val="100000"/>
              <a:buChar char="-"/>
            </a:pPr>
            <a:r>
              <a:rPr lang="en" sz="2400">
                <a:solidFill>
                  <a:srgbClr val="FFFFFF"/>
                </a:solidFill>
              </a:rPr>
              <a:t>As ghosts die they need to respawn in the order they died in</a:t>
            </a:r>
          </a:p>
          <a:p>
            <a:pPr indent="-381000" lvl="1" marL="914400" rtl="0">
              <a:spcBef>
                <a:spcPts val="0"/>
              </a:spcBef>
              <a:buClr>
                <a:srgbClr val="FFFFFF"/>
              </a:buClr>
              <a:buSzPct val="100000"/>
              <a:buChar char="-"/>
            </a:pPr>
            <a:r>
              <a:rPr lang="en" sz="2400">
                <a:solidFill>
                  <a:srgbClr val="FFFFFF"/>
                </a:solidFill>
              </a:rPr>
              <a:t>Therefore, a queue (first-in first-out) is perfect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rPr>
              <a:t>GHOST ALGORITHMS</a:t>
            </a:r>
          </a:p>
        </p:txBody>
      </p:sp>
      <p:sp>
        <p:nvSpPr>
          <p:cNvPr id="105" name="Shape 10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Clr>
                <a:srgbClr val="FFFFFF"/>
              </a:buClr>
              <a:buSzPct val="100000"/>
              <a:buChar char="-"/>
            </a:pPr>
            <a:r>
              <a:rPr lang="en" sz="2400">
                <a:solidFill>
                  <a:srgbClr val="FFFFFF"/>
                </a:solidFill>
              </a:rPr>
              <a:t>Each of the four ghosts are a separate class that extends the Ghost class, which includes the overarching methods for all four ghosts.</a:t>
            </a:r>
            <a:br>
              <a:rPr lang="en" sz="2400">
                <a:solidFill>
                  <a:srgbClr val="FFFFFF"/>
                </a:solidFill>
              </a:rPr>
            </a:br>
          </a:p>
          <a:p>
            <a:pPr indent="-381000" lvl="0" marL="457200" rtl="0">
              <a:spcBef>
                <a:spcPts val="0"/>
              </a:spcBef>
              <a:buClr>
                <a:srgbClr val="FFFFFF"/>
              </a:buClr>
              <a:buSzPct val="100000"/>
              <a:buChar char="-"/>
            </a:pPr>
            <a:r>
              <a:rPr lang="en" sz="2400">
                <a:solidFill>
                  <a:srgbClr val="FFFFFF"/>
                </a:solidFill>
              </a:rPr>
              <a:t>The Ghost class contains the ghosts’ objective of eating Pacman. When the big dot is eaten, the ghosts enter ‘hype mode’, where they turn into ‘dead ghosts’        and scatter away to avoid getting eaten by Pacman.</a:t>
            </a:r>
            <a:br>
              <a:rPr lang="en" sz="2400">
                <a:solidFill>
                  <a:srgbClr val="FFFFFF"/>
                </a:solidFill>
              </a:rPr>
            </a:br>
          </a:p>
        </p:txBody>
      </p:sp>
      <p:pic>
        <p:nvPicPr>
          <p:cNvPr id="106" name="Shape 106"/>
          <p:cNvPicPr preferRelativeResize="0"/>
          <p:nvPr/>
        </p:nvPicPr>
        <p:blipFill>
          <a:blip r:embed="rId3">
            <a:alphaModFix/>
          </a:blip>
          <a:stretch>
            <a:fillRect/>
          </a:stretch>
        </p:blipFill>
        <p:spPr>
          <a:xfrm>
            <a:off x="6478725" y="3769725"/>
            <a:ext cx="361400" cy="361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rPr>
              <a:t>GHOST ALGORITHMS (cont.)</a:t>
            </a:r>
          </a:p>
        </p:txBody>
      </p:sp>
      <p:sp>
        <p:nvSpPr>
          <p:cNvPr id="112" name="Shape 11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Clr>
                <a:srgbClr val="FFFFFF"/>
              </a:buClr>
              <a:buSzPct val="100000"/>
              <a:buChar char="-"/>
            </a:pPr>
            <a:r>
              <a:rPr lang="en" sz="2400">
                <a:solidFill>
                  <a:srgbClr val="FFFFFF"/>
                </a:solidFill>
              </a:rPr>
              <a:t>Red Ghost </a:t>
            </a:r>
          </a:p>
          <a:p>
            <a:pPr indent="-381000" lvl="1" marL="914400" rtl="0">
              <a:spcBef>
                <a:spcPts val="0"/>
              </a:spcBef>
              <a:buClr>
                <a:srgbClr val="FFFFFF"/>
              </a:buClr>
              <a:buSzPct val="100000"/>
              <a:buChar char="-"/>
            </a:pPr>
            <a:r>
              <a:rPr lang="en" sz="2400">
                <a:solidFill>
                  <a:srgbClr val="FFFFFF"/>
                </a:solidFill>
              </a:rPr>
              <a:t>Trails a direct path behind Pacman</a:t>
            </a:r>
            <a:br>
              <a:rPr lang="en" sz="2400">
                <a:solidFill>
                  <a:srgbClr val="FFFFFF"/>
                </a:solidFill>
              </a:rPr>
            </a:br>
          </a:p>
          <a:p>
            <a:pPr indent="-381000" lvl="0" marL="457200" rtl="0">
              <a:spcBef>
                <a:spcPts val="0"/>
              </a:spcBef>
              <a:buClr>
                <a:srgbClr val="FFFFFF"/>
              </a:buClr>
              <a:buSzPct val="100000"/>
              <a:buChar char="-"/>
            </a:pPr>
            <a:r>
              <a:rPr lang="en" sz="2400">
                <a:solidFill>
                  <a:srgbClr val="FFFFFF"/>
                </a:solidFill>
              </a:rPr>
              <a:t>Pink Ghost </a:t>
            </a:r>
          </a:p>
          <a:p>
            <a:pPr indent="-381000" lvl="1" marL="914400" rtl="0">
              <a:spcBef>
                <a:spcPts val="0"/>
              </a:spcBef>
              <a:buClr>
                <a:srgbClr val="FFFFFF"/>
              </a:buClr>
              <a:buSzPct val="100000"/>
              <a:buChar char="-"/>
            </a:pPr>
            <a:r>
              <a:rPr lang="en" sz="2400">
                <a:solidFill>
                  <a:srgbClr val="FFFFFF"/>
                </a:solidFill>
              </a:rPr>
              <a:t>D</a:t>
            </a:r>
            <a:r>
              <a:rPr lang="en" sz="2400">
                <a:solidFill>
                  <a:srgbClr val="FFFFFF"/>
                </a:solidFill>
              </a:rPr>
              <a:t>esired location is few units in front of Pacman’s current path</a:t>
            </a:r>
          </a:p>
        </p:txBody>
      </p:sp>
      <p:pic>
        <p:nvPicPr>
          <p:cNvPr id="113" name="Shape 113"/>
          <p:cNvPicPr preferRelativeResize="0"/>
          <p:nvPr/>
        </p:nvPicPr>
        <p:blipFill>
          <a:blip r:embed="rId3">
            <a:alphaModFix/>
          </a:blip>
          <a:stretch>
            <a:fillRect/>
          </a:stretch>
        </p:blipFill>
        <p:spPr>
          <a:xfrm>
            <a:off x="3754475" y="1152475"/>
            <a:ext cx="572700" cy="572700"/>
          </a:xfrm>
          <a:prstGeom prst="rect">
            <a:avLst/>
          </a:prstGeom>
          <a:noFill/>
          <a:ln>
            <a:noFill/>
          </a:ln>
        </p:spPr>
      </p:pic>
      <p:pic>
        <p:nvPicPr>
          <p:cNvPr id="114" name="Shape 114"/>
          <p:cNvPicPr preferRelativeResize="0"/>
          <p:nvPr/>
        </p:nvPicPr>
        <p:blipFill>
          <a:blip r:embed="rId4">
            <a:alphaModFix/>
          </a:blip>
          <a:stretch>
            <a:fillRect/>
          </a:stretch>
        </p:blipFill>
        <p:spPr>
          <a:xfrm>
            <a:off x="3702574" y="2340874"/>
            <a:ext cx="676500" cy="676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