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gif" ContentType="image/gif"/>
  <Override PartName="/ppt/media/image11.gif" ContentType="image/gif"/>
  <Override PartName="/ppt/media/image9.gif" ContentType="image/gif"/>
  <Override PartName="/ppt/media/image8.gif" ContentType="image/gif"/>
  <Override PartName="/ppt/media/image5.gif" ContentType="image/gif"/>
  <Override PartName="/ppt/media/image10.gif" ContentType="image/gif"/>
  <Override PartName="/ppt/media/image4.png" ContentType="image/png"/>
  <Override PartName="/ppt/media/image13.gif" ContentType="image/gif"/>
  <Override PartName="/ppt/media/image3.png" ContentType="image/png"/>
  <Override PartName="/ppt/media/image6.gif" ContentType="image/gif"/>
  <Override PartName="/ppt/media/image2.png" ContentType="image/png"/>
  <Override PartName="/ppt/media/image7.gif" ContentType="image/gif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gif"/><Relationship Id="rId3" Type="http://schemas.openxmlformats.org/officeDocument/2006/relationships/image" Target="../media/image7.gif"/><Relationship Id="rId4" Type="http://schemas.openxmlformats.org/officeDocument/2006/relationships/image" Target="../media/image8.gif"/><Relationship Id="rId5" Type="http://schemas.openxmlformats.org/officeDocument/2006/relationships/image" Target="../media/image9.gif"/><Relationship Id="rId6" Type="http://schemas.openxmlformats.org/officeDocument/2006/relationships/image" Target="../media/image10.gif"/><Relationship Id="rId7" Type="http://schemas.openxmlformats.org/officeDocument/2006/relationships/image" Target="../media/image11.gif"/><Relationship Id="rId8" Type="http://schemas.openxmlformats.org/officeDocument/2006/relationships/image" Target="../media/image12.gif"/><Relationship Id="rId9" Type="http://schemas.openxmlformats.org/officeDocument/2006/relationships/image" Target="../media/image13.gif"/><Relationship Id="rId10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5560" cy="14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JavaSeis Phase Shift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3960" cy="174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Weekly Tracking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CA" sz="3200">
                <a:solidFill>
                  <a:srgbClr val="8b8b8b"/>
                </a:solidFill>
                <a:latin typeface="Calibri"/>
              </a:rPr>
              <a:t>May,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3 Activity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week of June 12: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Marcus: Come up with a scheme to (almost) automate the running of unit tests so that we can make sure any changes we make don't break anything. (Gradle – maybe revisit Jenkins)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Finish the test case that details the specifications for the local/global grid functions and the .matches() method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Chuck: Write a few more complex use cases for the volume tool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1) Multiple Tasks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111111"/>
                </a:solidFill>
                <a:latin typeface="Calibri"/>
              </a:rPr>
              <a:t>2) File IO with different sizes (see ExtractPWaveData.java)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3) A simple accumulator (stacking)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Chuck: Add Marcus as a committer to the repo so he can push his branch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3 Notes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Maven/Gradle expect a structure like src/main/java, src/test/java and src/main/resources 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It would be much easier to rearrange the project structure than to massage them into working with the current structure.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 reworked your ant build.xml from JavaSeis to build and test the repo, and got it working with Jenkins.  Either way is fine with me.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 think I'm wrong about the .matches() method. It should check that the global grid you're working on matches the global grid you're writing out to, but copyVolume() should only need a local match before it copies the distributedArray.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Something like volumeMatches();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3 Activity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week of June 16: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Start building the migrator object to handle extrapolation/imaging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Finish the test case that details the specifications for the local/global grid functions. (ongoing)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Set up Jenkins on the server (spare time)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Chuck: Write a few more complex use cases for the volume tool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111111"/>
                </a:solidFill>
                <a:latin typeface="Calibri"/>
              </a:rPr>
              <a:t>1) File IO with different sizes (see ExtractPWaveData.java)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2) A simple accumulator (stacking)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Chuck: Add Marcus as a committer to the repo so he can push his branch.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3 Activity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week of June 23: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Marcus: Tinker with the DAMosaicPlot to get panel plot triples.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Marcus: Write a thing to come up with complex abs plots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Start tinkering with extrapolating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Chuck: Write a few more complex use cases for the volume tool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111111"/>
                </a:solidFill>
                <a:latin typeface="Calibri"/>
              </a:rPr>
              <a:t>1) File IO with different sizes (see ExtractPWaveData.java)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2) A simple accumulator (stacking)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Chuck: Add Marcus as a committer to the repo so he can push his branch.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3 Notes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week of June 23: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Marcus: Tinker with the DAMosaicPlot to get panel plot triples.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ff3333"/>
                </a:solidFill>
                <a:latin typeface="Calibri"/>
              </a:rPr>
              <a:t>Built a standalone Volume DA Mosaic plotter that checks for axes in wavenumber and shifts those (needs to check for complex numbers to compute amplitudes if needed)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ff3333"/>
                </a:solidFill>
                <a:latin typeface="Calibri"/>
              </a:rPr>
              <a:t>Should be usable inline to plot a volume in any domain to check program logic.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Marcus: Write a thing to come up with complex abs plots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ff0000"/>
                </a:solidFill>
                <a:latin typeface="Calibri"/>
              </a:rPr>
              <a:t>Got a working prototype in scratch, need to add to above.  Just has to check getElementCount == 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Start tinkering with extrapolating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ff0000"/>
                </a:solidFill>
                <a:latin typeface="Calibri"/>
              </a:rPr>
              <a:t>Didn't get done as much as I wanted.  Want to start this now.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ff0000"/>
                </a:solidFill>
                <a:latin typeface="Calibri"/>
              </a:rPr>
              <a:t>Last challenge I think is reading a velocity model.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4 Activity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week of June 30: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Start tinkering with </a:t>
            </a:r>
            <a:r>
              <a:rPr lang="en-CA" sz="2200">
                <a:solidFill>
                  <a:srgbClr val="00ff66"/>
                </a:solidFill>
                <a:latin typeface="Calibri"/>
              </a:rPr>
              <a:t>extrapolating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/imaging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ff3333"/>
                </a:solidFill>
                <a:latin typeface="Calibri"/>
              </a:rPr>
              <a:t>Extrapolating is functional, but needs refactor for imaging.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ff3333"/>
                </a:solidFill>
                <a:latin typeface="Calibri"/>
              </a:rPr>
              <a:t>Source field generation needs some added supergrid functionality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Try to load a velocity grid and match to the data using logical origins/deltas.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Chuck: Write a few more complex use cases for the volume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111111"/>
                </a:solidFill>
                <a:latin typeface="Calibri"/>
              </a:rPr>
              <a:t>0) Continue untangling?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111111"/>
                </a:solidFill>
                <a:latin typeface="Calibri"/>
              </a:rPr>
              <a:t>1) File IO with different sizes (see ExtractPWaveData.java)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2) A simple accumulator (stacking)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4 Activity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week of July 3: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Finish basic source field generation and imaging condition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Refactor FFT3D into a temporal part and a spatial part for imaging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Try to load a velocity grid and match to the data using logical origins/deltas.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Chuck: Write a few more complex use cases for the volume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111111"/>
                </a:solidFill>
                <a:latin typeface="Calibri"/>
              </a:rPr>
              <a:t>1) File IO with different sizes (see ExtractPWaveData.java)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2) A simple accumulator (stacking)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4 Issues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week of July 7: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Finish </a:t>
            </a:r>
            <a:r>
              <a:rPr lang="en-CA" sz="2200">
                <a:solidFill>
                  <a:srgbClr val="00ff66"/>
                </a:solidFill>
                <a:latin typeface="Calibri"/>
              </a:rPr>
              <a:t>basic source field generation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and imaging condition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ff3333"/>
                </a:solidFill>
                <a:latin typeface="Calibri"/>
              </a:rPr>
              <a:t>//Necessary refactors to SeisFFT3D complete.  Needs tests, second check.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ff3333"/>
                </a:solidFill>
                <a:latin typeface="Calibri"/>
              </a:rPr>
              <a:t>//What's the difference between setShape and reShape.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Refactor FFT3D into a temporal part and a spatial part for imaging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ff3333"/>
                </a:solidFill>
                <a:latin typeface="Calibri"/>
              </a:rPr>
              <a:t>//Code is pretty dirty.  I need an intuitive way to update/track size info through transforms.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Try to load a velocity grid and match to the data using logical origins/deltas.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ff3333"/>
                </a:solidFill>
                <a:latin typeface="Calibri"/>
              </a:rPr>
              <a:t>//Incidentally: What is outputVolume supposed to do?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Chuck: Write a few more complex use cases for the volume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111111"/>
                </a:solidFill>
                <a:latin typeface="Calibri"/>
              </a:rPr>
              <a:t>1) File IO with different sizes (see ExtractPWaveData.java)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2) A simple accumulator (stacking)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4 Notes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FFT3D: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SetShape (nt,nx,ny) to (nt,nx,nyp)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ReShape (nt,nx,?) to (2*nftp,nkx,nyp)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SetShape (?,?,nyp) to (nftp,nkx,nyp)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CA" sz="2200">
                <a:solidFill>
                  <a:srgbClr val="ff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ff0000"/>
                </a:solidFill>
                <a:latin typeface="Calibri"/>
              </a:rPr>
              <a:t>T to F transform (nt,nx,nyp) to (nftp,nx,nyp)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Transpose 213 (nftp,nkx,nyp) to (nkx,nftp,nyp)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ff3333"/>
                </a:solidFill>
                <a:latin typeface="Calibri"/>
              </a:rPr>
              <a:t>X to Kx transform (nx,nft,ny) to (nkx,nft,ny)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Transpose 312 (nkx,nftp,nyp) to (nyp,nkx,nftp)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Reshape (nyp,nkx,nftp) to (nky,nkx,nftp)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CA" sz="2200">
                <a:solidFill>
                  <a:srgbClr val="ff3333"/>
                </a:solidFill>
                <a:latin typeface="Calibri"/>
              </a:rPr>
              <a:t> </a:t>
            </a:r>
            <a:r>
              <a:rPr lang="en-CA" sz="2200">
                <a:solidFill>
                  <a:srgbClr val="ff3333"/>
                </a:solidFill>
                <a:latin typeface="Calibri"/>
              </a:rPr>
              <a:t>Y to Ky transform (ny,nkx,nft) to (nky,nkx,nft)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SetShape (nky,nkx,nftp) to (nky,nkx,nft)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arenR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Explain ReShape vs SetShape?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4 Activity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en-CA" sz="2200">
                <a:solidFill>
                  <a:srgbClr val="000000"/>
                </a:solidFill>
                <a:latin typeface="Calibri"/>
              </a:rPr>
              <a:t>For week of July 14: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Finish imaging condition.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Try to load a velocity grid and match to the data using logical origins/deltas.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Make some pretty examples for proving it works, timing tests.</a:t>
            </a: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Check parallel stuff.</a:t>
            </a:r>
            <a:endParaRPr/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Marcus: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Tests, intuitive resizing for SeisFFT3D. (Ongoing)</a:t>
            </a:r>
            <a:endParaRPr/>
          </a:p>
          <a:p>
            <a:pPr>
              <a:lnSpc>
                <a:spcPct val="100000"/>
              </a:lnSpc>
              <a:buBlip>
                <a:blip r:embed="rId7"/>
              </a:buBlip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Chuck: Write a few more complex use cases for the volume tool</a:t>
            </a:r>
            <a:endParaRPr/>
          </a:p>
          <a:p>
            <a:pPr>
              <a:lnSpc>
                <a:spcPct val="100000"/>
              </a:lnSpc>
              <a:buBlip>
                <a:blip r:embed="rId8"/>
              </a:buBlip>
            </a:pPr>
            <a:r>
              <a:rPr lang="en-CA" sz="2200">
                <a:solidFill>
                  <a:srgbClr val="111111"/>
                </a:solidFill>
                <a:latin typeface="Calibri"/>
              </a:rPr>
              <a:t>1) File IO with different sizes (see ExtractPWaveData.java)</a:t>
            </a:r>
            <a:endParaRPr/>
          </a:p>
          <a:p>
            <a:pPr>
              <a:lnSpc>
                <a:spcPct val="100000"/>
              </a:lnSpc>
              <a:buBlip>
                <a:blip r:embed="rId9"/>
              </a:buBlip>
            </a:pPr>
            <a:r>
              <a:rPr lang="en-CA" sz="2200">
                <a:solidFill>
                  <a:srgbClr val="000000"/>
                </a:solidFill>
                <a:latin typeface="Calibri"/>
              </a:rPr>
              <a:t>2) A simple accumulator (stacking)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JavaSeis Phase Shift Migration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CA" sz="2600">
                <a:solidFill>
                  <a:srgbClr val="000000"/>
                </a:solidFill>
                <a:latin typeface="Calibri"/>
              </a:rPr>
              <a:t>Project Statement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600">
                <a:solidFill>
                  <a:srgbClr val="000000"/>
                </a:solidFill>
                <a:latin typeface="Calibri"/>
              </a:rPr>
              <a:t>Create a stand-alone 3D phase shift shot migration using JavaSeis classes and supporting libraries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600">
                <a:solidFill>
                  <a:srgbClr val="000000"/>
                </a:solidFill>
                <a:latin typeface="Calibri"/>
              </a:rPr>
              <a:t>Read input data and velocity model from JavaSeis datasets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600">
                <a:solidFill>
                  <a:srgbClr val="000000"/>
                </a:solidFill>
                <a:latin typeface="Calibri"/>
              </a:rPr>
              <a:t>Output imaged shot as a JavaSeis dataset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600">
                <a:solidFill>
                  <a:srgbClr val="000000"/>
                </a:solidFill>
                <a:latin typeface="Calibri"/>
              </a:rPr>
              <a:t>Develop simple 2D and 3D viewers for validating results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600">
                <a:solidFill>
                  <a:srgbClr val="000000"/>
                </a:solidFill>
                <a:latin typeface="Calibri"/>
              </a:rPr>
              <a:t>Complete the prototype by the end of May, 2015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600">
                <a:solidFill>
                  <a:srgbClr val="000000"/>
                </a:solidFill>
                <a:latin typeface="Calibri"/>
              </a:rPr>
              <a:t>Demonstrate the program using the SEG Salt 45 shot model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04920" y="1522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Top Level Work Packages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CA" sz="2600">
                <a:solidFill>
                  <a:srgbClr val="000000"/>
                </a:solidFill>
                <a:latin typeface="Calibri"/>
              </a:rPr>
              <a:t>Platform and development environment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CA" sz="2600">
                <a:solidFill>
                  <a:srgbClr val="000000"/>
                </a:solidFill>
                <a:latin typeface="Calibri"/>
              </a:rPr>
              <a:t>Design for input, output, computation, and visualization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CA" sz="2600">
                <a:solidFill>
                  <a:srgbClr val="000000"/>
                </a:solidFill>
                <a:latin typeface="Calibri"/>
              </a:rPr>
              <a:t>Construct classes defined in the design step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CA" sz="2600">
                <a:solidFill>
                  <a:srgbClr val="000000"/>
                </a:solidFill>
                <a:latin typeface="Calibri"/>
              </a:rPr>
              <a:t>Build and test initial prototype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CA" sz="2600">
                <a:solidFill>
                  <a:srgbClr val="000000"/>
                </a:solidFill>
                <a:latin typeface="Calibri"/>
              </a:rPr>
              <a:t>Build production version and test on SEG 45 shot salt model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04920" y="1522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May 5: Complete platform and design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May 12: Complete construction of base classes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May 19: Complete prototype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CA" sz="3200">
                <a:solidFill>
                  <a:srgbClr val="000000"/>
                </a:solidFill>
                <a:latin typeface="Calibri"/>
              </a:rPr>
              <a:t>May 26: First production candidate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1 Activity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week of May 5: &lt;- May 5 here is the due date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Rob will define the communication tools we will use (e.g. desktop sharing) (1 day)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Chuck will create a development release of JavaSeis on Github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Marcus creates a GIT repository on OGEOP server (1 day)*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Marcus and Chuck validate that Chuck can log into OGEOP server 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and access OGEOP GIT repository  --</a:t>
            </a:r>
            <a:r>
              <a:rPr lang="en-CA" sz="2200">
                <a:solidFill>
                  <a:srgbClr val="00ff66"/>
                </a:solidFill>
                <a:latin typeface="Calibri"/>
              </a:rPr>
              <a:t> Need SSH key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33ff99"/>
                </a:solidFill>
                <a:latin typeface="Calibri"/>
              </a:rPr>
              <a:t>Chuck creates initial Eclipse project on Github (1 day)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 will complete the Gantt Chart (1 day)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 and Marcus will build an initial design in PowerPoint and share with everyone else (1 day)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 will </a:t>
            </a:r>
            <a:r>
              <a:rPr lang="en-CA" sz="2200">
                <a:solidFill>
                  <a:srgbClr val="00ff66"/>
                </a:solidFill>
                <a:latin typeface="Calibri"/>
              </a:rPr>
              <a:t>begin</a:t>
            </a:r>
            <a:r>
              <a:rPr lang="en-CA" sz="2200">
                <a:solidFill>
                  <a:srgbClr val="000000"/>
                </a:solidFill>
                <a:latin typeface="Calibri"/>
              </a:rPr>
              <a:t> experimenting with base classes in JavaSeis and Eclipse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2 Activity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week of May 12: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Marcus &amp; Rob will complete the Gantt Chart (1 day)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 will complete the 3D FFT example with Parallel I/O, and upload to the GitHub repo. (releases)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Run the example on OG0001.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 and Marcus will build an initial design in PowerPoint and share with everyone else (1 day)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 start working with the Distributed Array classes to design and implement the phase shift and imaging class.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Demonstrate that the prototype does what we expect on a single shot.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3 Activity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week of May 26: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Chuck will complete the 3D FFT example with Parallel I/O, and upload to the GitHub repo. (releases)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ff66"/>
                </a:solidFill>
                <a:latin typeface="Calibri"/>
              </a:rPr>
              <a:t>Run the example on OG0001.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 and Marcus will build an initial design in PowerPoint and share with everyone else (1 day)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 start working with the Distributed Array classes to design and implement the phase shift and imaging class.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Demonstrate that the prototype does what we expect on a single shot.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3 Issues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I'm having trouble calling information about the global grid from within the Regulargrid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volumeGrid field is null (fixed?)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SeismicVolume.isPositionLocal({43,2,4,2,3}) always returns true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Could be an issue for doing things like trying to locate the shot position of a given volume.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What's the specification for IseismicVolume.matches()?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It's stopping me from subsetting my dataset.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I fudged it to match the localGrid instead, which also involved adding a getLocalGrid method to the interface.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Now would be a good time to bring up the testing scheme.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2760" cy="11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CA" sz="4400">
                <a:solidFill>
                  <a:srgbClr val="000000"/>
                </a:solidFill>
                <a:latin typeface="Calibri"/>
              </a:rPr>
              <a:t>Milestone 3 Activity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32000" y="1522440"/>
            <a:ext cx="8222760" cy="451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For week of June 2: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Chuck and Marcus will build an initial design in PowerPoint and share with everyone else (1 day)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Marcus start working with the Distributed Array classes to design and implement the phase shift and imaging class.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CA" sz="2200">
                <a:solidFill>
                  <a:srgbClr val="000000"/>
                </a:solidFill>
                <a:latin typeface="Calibri"/>
              </a:rPr>
              <a:t>Demonstrate that the prototype does what we expect on a single shot.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