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27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D06EC-84A9-4E1C-9514-B2D99FFAFEE9}" type="datetimeFigureOut">
              <a:rPr lang="sl-SI" smtClean="0"/>
              <a:t>26.11.2012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9A4D3-AE7A-4AE3-B6B5-B4D669207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4515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grada stranske slik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Ograda opomb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l-SI" smtClean="0"/>
          </a:p>
        </p:txBody>
      </p:sp>
      <p:sp>
        <p:nvSpPr>
          <p:cNvPr id="11268" name="Ograda številke diapoz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7F147E-752B-45D2-984E-3C0E5A4BBB2A}" type="slidenum">
              <a:rPr lang="sl-SI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sl-S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E749AD4-1C48-4DCC-86E2-49A195D7BBC9}" type="datetime8">
              <a:rPr lang="en-US" smtClean="0"/>
              <a:t>11/26/2012 9:34 AM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C020-DA6F-4258-9EF3-DB403642D279}" type="datetime8">
              <a:rPr lang="en-US" smtClean="0"/>
              <a:t>11/26/2012 9:34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A2A6-6A56-4ED6-BBB4-BC4F02EFE754}" type="datetime8">
              <a:rPr lang="en-US" smtClean="0"/>
              <a:t>11/26/2012 9:34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A07-1359-449C-91C6-A48A547DC38D}" type="datetime8">
              <a:rPr lang="en-US" smtClean="0"/>
              <a:t>11/26/2012 9:34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CAC6-861F-49E0-BBE7-7070593C7856}" type="datetime8">
              <a:rPr lang="en-US" smtClean="0"/>
              <a:t>11/26/2012 9:34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7153-9417-4530-9654-76E9964FF48E}" type="datetime8">
              <a:rPr lang="en-US" smtClean="0"/>
              <a:t>11/26/2012 9:34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FF2E90-D265-4943-BAC0-AD376E508D5D}" type="datetime8">
              <a:rPr lang="en-US" smtClean="0"/>
              <a:t>11/26/2012 9:34 AM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EB8C9E-C411-4080-BAD6-3D208E9446A4}" type="datetime8">
              <a:rPr lang="en-US" smtClean="0"/>
              <a:t>11/26/2012 9:34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511-A17F-4EE7-B28D-0E66E6658A86}" type="datetime8">
              <a:rPr lang="en-US" smtClean="0"/>
              <a:t>11/26/2012 9:34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9E80-0489-4AA7-ACAF-129080733EB9}" type="datetime8">
              <a:rPr lang="en-US" smtClean="0"/>
              <a:t>11/26/2012 9:34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C22F-92E5-40B9-81F5-741A69D6C42B}" type="datetime8">
              <a:rPr lang="en-US" smtClean="0"/>
              <a:t>11/26/2012 9:34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8EF7302-7851-4472-AD41-5DF7CDA3E688}" type="datetime8">
              <a:rPr lang="en-US" smtClean="0"/>
              <a:t>11/26/2012 9:34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475656" y="2564904"/>
            <a:ext cx="6984776" cy="1173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Upravljanje z uporabniki</a:t>
            </a:r>
            <a:endParaRPr lang="sl-SI" dirty="0"/>
          </a:p>
        </p:txBody>
      </p:sp>
      <p:sp>
        <p:nvSpPr>
          <p:cNvPr id="8195" name="Podnaslov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marL="406908" indent="-342900" eaLnBrk="1" hangingPunct="1">
              <a:buFont typeface="Arial" pitchFamily="34" charset="0"/>
              <a:buChar char="•"/>
            </a:pPr>
            <a:r>
              <a:rPr lang="sl-SI" dirty="0" smtClean="0"/>
              <a:t>upravljanje z uporabniškimi računi</a:t>
            </a:r>
          </a:p>
          <a:p>
            <a:pPr marL="406908" indent="-342900" eaLnBrk="1" hangingPunct="1">
              <a:buFont typeface="Arial" pitchFamily="34" charset="0"/>
              <a:buChar char="•"/>
            </a:pPr>
            <a:r>
              <a:rPr lang="sl-SI" dirty="0" smtClean="0"/>
              <a:t>upravljanje s pravicami uporabnikov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187449-1E29-41FA-B106-31F79FB8AEF7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53535-2845-4222-8A1D-34B078D3AC06}" type="slidenum">
              <a:rPr lang="sl-SI" smtClean="0"/>
              <a:pPr>
                <a:defRPr/>
              </a:pPr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9329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Prijava uporabnika, člana skupine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Če so uporabnikom pravice dodeljene posredno (z dodeljevanjem pravic uporabniški skupini), potem mora pri odpiranju PB (poleg uporabniškega imena in gesla) navesti tudi ime uporabniške skupine. </a:t>
            </a:r>
            <a:r>
              <a:rPr lang="pl-PL" sz="2200" dirty="0"/>
              <a:t>Pri navedbi imena uporabniške skupine NE PIŠITE narekovajev. </a:t>
            </a:r>
            <a:endParaRPr lang="sl-SI" sz="2200" dirty="0"/>
          </a:p>
          <a:p>
            <a:r>
              <a:rPr lang="pl-PL" dirty="0"/>
              <a:t>Primer prijave uporabnika piki, ki ima tudi geslo piki na PB tekmovanje. Piki se prijavlja kot </a:t>
            </a:r>
            <a:r>
              <a:rPr lang="pl-PL" dirty="0" smtClean="0"/>
              <a:t>član </a:t>
            </a:r>
            <a:r>
              <a:rPr lang="pl-PL" dirty="0"/>
              <a:t>uporabniške skupine bralci:</a:t>
            </a:r>
            <a:endParaRPr lang="sl-SI" dirty="0"/>
          </a:p>
          <a:p>
            <a:pPr marL="0" indent="0">
              <a:buNone/>
            </a:pPr>
            <a:r>
              <a:rPr lang="pl-PL" sz="2600" b="1" dirty="0"/>
              <a:t>SQL&gt; connect 'c:\vajefb\fb_vaja1\tekmovanje.fdb' user 'piki' password 'piki' role bralci;</a:t>
            </a:r>
            <a:endParaRPr lang="sl-SI" sz="2600" b="1" dirty="0"/>
          </a:p>
          <a:p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5E83-4C13-4A37-B0FF-3813D2BC076A}" type="datetime9">
              <a:rPr lang="sl-SI" smtClean="0"/>
              <a:t>26.11.2012 9:34:29</a:t>
            </a:fld>
            <a:endParaRPr lang="sl-S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0B8DFA-835B-4A03-9890-5C33FF127979}" type="slidenum">
              <a:rPr lang="sl-SI" smtClean="0"/>
              <a:pPr>
                <a:defRPr/>
              </a:pPr>
              <a:t>10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3456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Nekaj primerov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SQL&gt; create role bralci;</a:t>
            </a:r>
          </a:p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SQL&gt; grant select on tekmovalec to bralci;</a:t>
            </a:r>
          </a:p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SQL&gt; grant bralci to piki;</a:t>
            </a:r>
          </a:p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SQL&gt; grant bralci to prodajalec1;</a:t>
            </a:r>
          </a:p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SQL&gt;  show role bralci;</a:t>
            </a:r>
          </a:p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PIKI</a:t>
            </a:r>
          </a:p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PRODAJALEC1</a:t>
            </a:r>
          </a:p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SQL&gt; show grant;</a:t>
            </a:r>
          </a:p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/* Grant permissions for this database */</a:t>
            </a:r>
          </a:p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GRANT SELECT ON TEKMOVALEC TO ROLE BRALCI</a:t>
            </a:r>
          </a:p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GRANT BRALCI TO PIKI</a:t>
            </a:r>
          </a:p>
          <a:p>
            <a:pPr marL="0" indent="0">
              <a:buNone/>
            </a:pPr>
            <a:r>
              <a:rPr lang="sl-SI" sz="1800" b="1" dirty="0">
                <a:latin typeface="Courier New" pitchFamily="49" charset="0"/>
                <a:cs typeface="Courier New" pitchFamily="49" charset="0"/>
              </a:rPr>
              <a:t>GRANT BRALCI TO PRODAJALEC1</a:t>
            </a:r>
          </a:p>
          <a:p>
            <a:pPr marL="0" indent="0">
              <a:buNone/>
            </a:pPr>
            <a:endParaRPr lang="sl-SI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5E83-4C13-4A37-B0FF-3813D2BC076A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0B8DFA-835B-4A03-9890-5C33FF127979}" type="slidenum">
              <a:rPr lang="sl-SI" smtClean="0"/>
              <a:pPr>
                <a:defRPr/>
              </a:pPr>
              <a:t>11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930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Prikazovanje pravic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SHOW </a:t>
            </a:r>
            <a:r>
              <a:rPr lang="pl-PL" dirty="0"/>
              <a:t>GRANT;</a:t>
            </a:r>
            <a:endParaRPr lang="sl-SI" dirty="0"/>
          </a:p>
          <a:p>
            <a:pPr lvl="1"/>
            <a:r>
              <a:rPr lang="pl-PL" dirty="0"/>
              <a:t>Ta ukaz prikaže seznam vseh dodeljenih pravic:</a:t>
            </a:r>
            <a:endParaRPr lang="sl-SI" dirty="0"/>
          </a:p>
          <a:p>
            <a:pPr lvl="1"/>
            <a:r>
              <a:rPr lang="pl-PL" dirty="0"/>
              <a:t>pravice dodeljene uporabniškim skupinam,</a:t>
            </a:r>
            <a:endParaRPr lang="sl-SI" dirty="0"/>
          </a:p>
          <a:p>
            <a:pPr lvl="1"/>
            <a:r>
              <a:rPr lang="pl-PL" dirty="0"/>
              <a:t>pravice dodeljene posameznim uporabnikom,</a:t>
            </a:r>
            <a:endParaRPr lang="sl-SI" dirty="0"/>
          </a:p>
          <a:p>
            <a:pPr lvl="1"/>
            <a:r>
              <a:rPr lang="pl-PL" dirty="0"/>
              <a:t>člane uporabniških skupin.</a:t>
            </a:r>
            <a:endParaRPr lang="sl-SI" dirty="0"/>
          </a:p>
          <a:p>
            <a:pPr marL="0" indent="0">
              <a:buNone/>
            </a:pPr>
            <a:r>
              <a:rPr lang="pl-PL" dirty="0"/>
              <a:t> 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5E83-4C13-4A37-B0FF-3813D2BC076A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0B8DFA-835B-4A03-9890-5C33FF127979}" type="slidenum">
              <a:rPr lang="sl-SI" smtClean="0"/>
              <a:pPr>
                <a:defRPr/>
              </a:pPr>
              <a:t>12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5486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41784"/>
            <a:ext cx="7467600" cy="1143000"/>
          </a:xfrm>
        </p:spPr>
        <p:txBody>
          <a:bodyPr/>
          <a:lstStyle/>
          <a:p>
            <a:r>
              <a:rPr lang="sl-SI" dirty="0" smtClean="0"/>
              <a:t>Brisanje pravic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992888" cy="4873752"/>
          </a:xfrm>
        </p:spPr>
        <p:txBody>
          <a:bodyPr/>
          <a:lstStyle/>
          <a:p>
            <a:pPr marL="0" indent="0">
              <a:buNone/>
            </a:pPr>
            <a:r>
              <a:rPr lang="pl-PL" sz="2000" b="1" dirty="0" smtClean="0"/>
              <a:t>REVOKE  [GRANT OPTION FOR] &lt;pravica&gt; ON [TABLE] ime_tabele FROM [ime_skupine | ime_uporabnika];</a:t>
            </a:r>
            <a:endParaRPr lang="sl-SI" sz="2000" b="1" dirty="0" smtClean="0"/>
          </a:p>
          <a:p>
            <a:r>
              <a:rPr lang="pl-PL" sz="2000" dirty="0" smtClean="0"/>
              <a:t>GRANT OPTION FOR – odvzamemo le pravico, da uporabnik lahko dobljeno pravico posreduje drugim uporabnikom</a:t>
            </a:r>
            <a:endParaRPr lang="sl-SI" sz="2000" dirty="0" smtClean="0"/>
          </a:p>
          <a:p>
            <a:r>
              <a:rPr lang="pl-PL" sz="2000" dirty="0" smtClean="0"/>
              <a:t>Pravica – All | SELECT | INSERT | DELETE | UPDATE (atribut1,atribut2,..) | REFERENCES (atribut1,atribut2,..)</a:t>
            </a:r>
            <a:endParaRPr lang="sl-SI" sz="2000" dirty="0" smtClean="0"/>
          </a:p>
          <a:p>
            <a:pPr marL="0" indent="0">
              <a:buNone/>
            </a:pPr>
            <a:r>
              <a:rPr lang="pl-PL" sz="2000" dirty="0" smtClean="0"/>
              <a:t> </a:t>
            </a:r>
            <a:endParaRPr lang="sl-SI" sz="2000" dirty="0" smtClean="0"/>
          </a:p>
          <a:p>
            <a:r>
              <a:rPr lang="pl-PL" sz="2000" b="1" dirty="0" smtClean="0"/>
              <a:t>Omejitev stavka REVOKE:</a:t>
            </a:r>
            <a:endParaRPr lang="sl-SI" sz="2000" dirty="0" smtClean="0"/>
          </a:p>
          <a:p>
            <a:r>
              <a:rPr lang="pl-PL" sz="2000" dirty="0" smtClean="0"/>
              <a:t>Pravico lahko briše le uporabnik, ki jo je dodelil </a:t>
            </a:r>
            <a:r>
              <a:rPr lang="pl-PL" sz="2000" dirty="0" smtClean="0">
                <a:sym typeface="Wingdings"/>
              </a:rPr>
              <a:t></a:t>
            </a:r>
            <a:r>
              <a:rPr lang="pl-PL" sz="2000" dirty="0" smtClean="0"/>
              <a:t> pravico X uporabniku Y lahko (teoretično) dodeli več uporabnikov (denimo administrator in še en uporabnik). Brisanje pravice se nanaša le na pravico, ki je bila dodeljena s strani uporabnika, ki odstranjuje pravico.</a:t>
            </a:r>
            <a:endParaRPr lang="sl-SI" sz="2000" dirty="0" smtClean="0"/>
          </a:p>
          <a:p>
            <a:endParaRPr lang="sl-SI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5E83-4C13-4A37-B0FF-3813D2BC076A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0B8DFA-835B-4A03-9890-5C33FF127979}" type="slidenum">
              <a:rPr lang="sl-SI" smtClean="0"/>
              <a:pPr>
                <a:defRPr/>
              </a:pPr>
              <a:t>13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55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SLQ DCL in mySQL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/>
          </a:bodyPr>
          <a:lstStyle/>
          <a:p>
            <a:pPr algn="r"/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0A1-3D56-4395-B42D-87B308F80E06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14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48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Kreiranje uporabnikov - </a:t>
            </a:r>
            <a:r>
              <a:rPr lang="sl-SI" dirty="0" err="1" smtClean="0"/>
              <a:t>MySQL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sz="2000" dirty="0" smtClean="0"/>
              <a:t>Podatki, ki se nanašajo na uporabniške račune, so shranjeni v sistemski PB </a:t>
            </a:r>
            <a:r>
              <a:rPr lang="sl-SI" sz="2000" b="1" dirty="0" err="1" smtClean="0"/>
              <a:t>mysql</a:t>
            </a:r>
            <a:r>
              <a:rPr lang="sl-SI" sz="2000" b="1" dirty="0" smtClean="0"/>
              <a:t> </a:t>
            </a:r>
            <a:r>
              <a:rPr lang="sl-SI" sz="2000" dirty="0" smtClean="0"/>
              <a:t>– tabela </a:t>
            </a:r>
            <a:r>
              <a:rPr lang="sl-SI" sz="2000" b="1" dirty="0" err="1" smtClean="0"/>
              <a:t>user</a:t>
            </a:r>
            <a:endParaRPr lang="sl-SI" sz="2000" b="1" dirty="0" smtClean="0"/>
          </a:p>
          <a:p>
            <a:r>
              <a:rPr lang="sl-SI" sz="2000" dirty="0" smtClean="0"/>
              <a:t>Gesla so shranjena v </a:t>
            </a:r>
            <a:r>
              <a:rPr lang="sl-SI" sz="2000" dirty="0" err="1" smtClean="0"/>
              <a:t>enkriptirani</a:t>
            </a:r>
            <a:r>
              <a:rPr lang="sl-SI" sz="2000" dirty="0" smtClean="0"/>
              <a:t> obliki</a:t>
            </a:r>
          </a:p>
          <a:p>
            <a:r>
              <a:rPr lang="sl-SI" sz="2000" dirty="0" smtClean="0"/>
              <a:t>Bistvene podatke pogledamo s stavkom</a:t>
            </a:r>
          </a:p>
          <a:p>
            <a:pPr>
              <a:buNone/>
            </a:pP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host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sl-SI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CREATE USER uporabniško_ime; // brez gesla</a:t>
            </a:r>
          </a:p>
          <a:p>
            <a:pPr>
              <a:buNone/>
            </a:pP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CREATE USER uporabniško_ime IDENTIFIED BY geslo; // 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geslo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 podano v obliki besedila</a:t>
            </a:r>
          </a:p>
          <a:p>
            <a:pPr>
              <a:buNone/>
            </a:pP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CREATE USER uporabniško_ime IDENTIFIED BY PASSWORD geslo;// 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geslo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 podano v 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enkriptirani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 obliki</a:t>
            </a:r>
          </a:p>
          <a:p>
            <a:pPr>
              <a:buNone/>
            </a:pPr>
            <a:endParaRPr lang="sl-SI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l-SI" sz="2000" dirty="0" smtClean="0"/>
              <a:t>Uporabniško ime = 'ime_uporabnika'@'ime_strežnika'</a:t>
            </a:r>
          </a:p>
          <a:p>
            <a:r>
              <a:rPr lang="sl-SI" sz="2000" dirty="0" smtClean="0"/>
              <a:t>Pri imenu strežnika se lahko uporabita znaka % in _ (enak pomen, kot v stavku SELECT), lahko se navede tudi naslov IP</a:t>
            </a:r>
          </a:p>
          <a:p>
            <a:endParaRPr lang="sl-SI" dirty="0" smtClean="0"/>
          </a:p>
          <a:p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B467-A619-4450-8583-208FB8496243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15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09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Primeri stavkov CREATE USER - </a:t>
            </a:r>
            <a:r>
              <a:rPr lang="sl-SI" dirty="0" err="1" smtClean="0"/>
              <a:t>MySQL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CREATE USER 'peter'@'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' IDENTIFIED BY '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petrus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'; // geslo bo shranjeno v 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enkriptirani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 obliki</a:t>
            </a:r>
          </a:p>
          <a:p>
            <a:pPr>
              <a:buNone/>
            </a:pP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CREATE USER '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matej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'@'127.0.0.1' IDENTIFIED BY PASSWORD=' *81F5E21E35407D884A6CD4A731AEBFB6AF209E1B';  // 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enkriptirana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 oblika – vrne jo funkcija 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('geslo')</a:t>
            </a:r>
          </a:p>
          <a:p>
            <a:pPr>
              <a:buNone/>
            </a:pP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CREATE USER '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boss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'@'%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vegova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%' 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identified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 '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velikisef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CREATE USER '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pingo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'@'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'; // uporabnik brez gesla</a:t>
            </a:r>
          </a:p>
          <a:p>
            <a:pPr>
              <a:buNone/>
            </a:pP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CREATE USER ''@'</a:t>
            </a:r>
            <a:r>
              <a:rPr lang="sl-SI" sz="2400" b="1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sl-SI" sz="2400" b="1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sl-SI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835A-3B12-4B18-B1A5-01571FA03A45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4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Spreminjanje uporabniškega imena - </a:t>
            </a:r>
            <a:r>
              <a:rPr lang="sl-SI" dirty="0" err="1" smtClean="0"/>
              <a:t>MySQL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RENAME USER staro_ime TO novo_ime;</a:t>
            </a:r>
          </a:p>
          <a:p>
            <a:r>
              <a:rPr lang="sl-SI" dirty="0" smtClean="0"/>
              <a:t>Če pri starem imenu ne navedemo ime strežnika, sprememba velja za vse strežnike</a:t>
            </a:r>
          </a:p>
          <a:p>
            <a:r>
              <a:rPr lang="sl-SI" dirty="0" smtClean="0"/>
              <a:t>Pravice, dodeljene starem imenu, se ohranijo</a:t>
            </a:r>
          </a:p>
          <a:p>
            <a:pPr>
              <a:buNone/>
            </a:pPr>
            <a:endParaRPr lang="sl-SI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RENAME USER '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pingo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'@'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' TO 'pingvin'@'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E823-C46C-4472-9CEE-7DA13C683BF4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17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09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Spreminjanje /dodeljevanje gesla - </a:t>
            </a:r>
            <a:r>
              <a:rPr lang="sl-SI" dirty="0" err="1" smtClean="0"/>
              <a:t>MySQL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dirty="0" smtClean="0"/>
              <a:t>Stavek </a:t>
            </a:r>
            <a:r>
              <a:rPr lang="sl-SI" b="1" dirty="0" smtClean="0"/>
              <a:t>SET</a:t>
            </a:r>
            <a:r>
              <a:rPr lang="sl-SI" dirty="0" smtClean="0"/>
              <a:t> </a:t>
            </a:r>
            <a:r>
              <a:rPr lang="sl-SI" b="1" dirty="0" smtClean="0"/>
              <a:t>PASSWORD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SET PASSWORD FOR uporabniško_ime = PASSWORD ('geslo');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SET PASSWORD = PASSWORD ('geslo');</a:t>
            </a:r>
          </a:p>
          <a:p>
            <a:endParaRPr lang="sl-SI" dirty="0" smtClean="0"/>
          </a:p>
          <a:p>
            <a:r>
              <a:rPr lang="sl-SI" dirty="0" smtClean="0"/>
              <a:t>Stavek </a:t>
            </a:r>
            <a:r>
              <a:rPr lang="sl-SI" b="1" dirty="0" smtClean="0"/>
              <a:t>UPDATE</a:t>
            </a:r>
            <a:r>
              <a:rPr lang="sl-SI" dirty="0" smtClean="0"/>
              <a:t> za tabelo USER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sl-SI" b="1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sl-SI" b="1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=PASSWORD('geslo') WHERE </a:t>
            </a:r>
            <a:r>
              <a:rPr lang="sl-SI" b="1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=uporabniško_ime AND </a:t>
            </a:r>
            <a:r>
              <a:rPr lang="sl-SI" b="1" dirty="0" err="1" smtClean="0">
                <a:latin typeface="Courier New" pitchFamily="49" charset="0"/>
                <a:cs typeface="Courier New" pitchFamily="49" charset="0"/>
              </a:rPr>
              <a:t>Host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=ime_strežnika;</a:t>
            </a:r>
          </a:p>
          <a:p>
            <a:endParaRPr lang="sl-SI" dirty="0" smtClean="0"/>
          </a:p>
          <a:p>
            <a:r>
              <a:rPr lang="sl-SI" dirty="0" smtClean="0"/>
              <a:t>Stavek </a:t>
            </a:r>
            <a:r>
              <a:rPr lang="sl-SI" b="1" dirty="0" smtClean="0"/>
              <a:t>GRANT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GRANT USAGE ON *.* TO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uporabniško ime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IDENTIFIED BY '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novo_geslo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sl-SI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145A-B0FC-4974-BFF2-D7C2227E023E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18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2003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Primeri spreminjanja gesla - </a:t>
            </a:r>
            <a:r>
              <a:rPr lang="sl-SI" dirty="0" err="1" smtClean="0"/>
              <a:t>MySQL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0" y="2249424"/>
            <a:ext cx="86868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&gt; set 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 'piki'@'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'=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pikec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endParaRPr lang="sl-SI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mysql.user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pingec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>
              <a:buNone/>
            </a:pP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    -&gt; 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='pingvin' 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host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sl-SI" sz="2200" b="1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endParaRPr lang="sl-SI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 grant usage on *.* TO '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pingvin'@'localhost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' identified by '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lumpi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sl-SI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FEE7-40F1-49F4-BFF5-37F9115BBEE5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19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08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Kreiranje uporabnikov (splošno)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Podatki, ki se nanašajo na uporabniške račune, so (praviloma) shranjeni v sistemski PB</a:t>
            </a:r>
          </a:p>
          <a:p>
            <a:r>
              <a:rPr lang="sl-SI" dirty="0" smtClean="0"/>
              <a:t>Kreiranje uporabnikov je prvi korak pri upravljanju z uporabniki</a:t>
            </a:r>
          </a:p>
          <a:p>
            <a:r>
              <a:rPr lang="sl-SI" dirty="0" smtClean="0"/>
              <a:t>Pri kreiranju se uporabniku dodeli vsaj uporabniško ime, nekateri SUPB zahtevajo tudi geslo</a:t>
            </a:r>
          </a:p>
          <a:p>
            <a:r>
              <a:rPr lang="sl-SI" dirty="0" smtClean="0"/>
              <a:t>Na novo kreirani uporabniki so brez dostopnih pravic za delo s podatki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B924-1D86-4763-95D3-9C887754B89A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7991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Brisanje uporabnika - </a:t>
            </a:r>
            <a:r>
              <a:rPr lang="sl-SI" dirty="0" err="1" smtClean="0"/>
              <a:t>MySQL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l-SI" sz="2200" b="1" dirty="0" smtClean="0">
                <a:latin typeface="Courier New" pitchFamily="49" charset="0"/>
                <a:cs typeface="Courier New" pitchFamily="49" charset="0"/>
              </a:rPr>
              <a:t>DROP USER uporabniško_ime;</a:t>
            </a:r>
          </a:p>
          <a:p>
            <a:r>
              <a:rPr lang="sl-SI" dirty="0" smtClean="0"/>
              <a:t>Uporabnik je dejansk0 izbrisan šele, ko zaključi trenutno sejo</a:t>
            </a:r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9F7F-0CAA-435F-85F3-DA855251DA16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20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580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MySQL</a:t>
            </a:r>
            <a:r>
              <a:rPr lang="sl-SI" dirty="0" smtClean="0"/>
              <a:t> in varnost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sl-SI" dirty="0" smtClean="0"/>
              <a:t>Po inštalaciji SUPB obstajata 2 uporabnika:</a:t>
            </a:r>
          </a:p>
          <a:p>
            <a:pPr lvl="1"/>
            <a:r>
              <a:rPr lang="sl-SI" dirty="0" err="1" smtClean="0"/>
              <a:t>Root</a:t>
            </a:r>
            <a:r>
              <a:rPr lang="sl-SI" dirty="0" smtClean="0"/>
              <a:t> (administrator) brez gesla in</a:t>
            </a:r>
          </a:p>
          <a:p>
            <a:pPr lvl="1"/>
            <a:r>
              <a:rPr lang="sl-SI" dirty="0" err="1" smtClean="0"/>
              <a:t>Anonymous</a:t>
            </a:r>
            <a:r>
              <a:rPr lang="sl-SI" dirty="0" smtClean="0"/>
              <a:t> (anonimni uporabnik)</a:t>
            </a:r>
          </a:p>
          <a:p>
            <a:r>
              <a:rPr lang="sl-SI" dirty="0" smtClean="0"/>
              <a:t>Zagotavljanje osnovne varnosti:</a:t>
            </a:r>
          </a:p>
          <a:p>
            <a:pPr lvl="1"/>
            <a:r>
              <a:rPr lang="sl-SI" dirty="0" smtClean="0"/>
              <a:t>Uporabniku </a:t>
            </a:r>
            <a:r>
              <a:rPr lang="sl-SI" dirty="0" err="1" smtClean="0"/>
              <a:t>root</a:t>
            </a:r>
            <a:r>
              <a:rPr lang="sl-SI" dirty="0" smtClean="0"/>
              <a:t> dodelite geslo </a:t>
            </a:r>
            <a:r>
              <a:rPr lang="sl-SI" sz="1700" dirty="0" smtClean="0"/>
              <a:t>(UPDATE ali SET PASSWORD)</a:t>
            </a:r>
            <a:endParaRPr lang="sl-SI" dirty="0" smtClean="0"/>
          </a:p>
          <a:p>
            <a:pPr lvl="2"/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&gt; UPDATE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sl-SI" i="1" dirty="0" smtClean="0">
                <a:latin typeface="Courier New" pitchFamily="49" charset="0"/>
                <a:cs typeface="Courier New" pitchFamily="49" charset="0"/>
              </a:rPr>
              <a:t>novo_geslo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') WHERE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'; </a:t>
            </a:r>
          </a:p>
          <a:p>
            <a:pPr lvl="2"/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&gt; FLUSH PRIVILEGES; </a:t>
            </a:r>
          </a:p>
          <a:p>
            <a:pPr lvl="1"/>
            <a:r>
              <a:rPr lang="sl-SI" dirty="0" smtClean="0"/>
              <a:t>Izbrišite uporabnika </a:t>
            </a:r>
            <a:r>
              <a:rPr lang="sl-SI" dirty="0" err="1" smtClean="0"/>
              <a:t>anonymous</a:t>
            </a:r>
            <a:r>
              <a:rPr lang="sl-SI" dirty="0" smtClean="0"/>
              <a:t> </a:t>
            </a:r>
            <a:r>
              <a:rPr lang="sl-SI" sz="1900" dirty="0" smtClean="0"/>
              <a:t>(DELETE ali DROP USER)</a:t>
            </a:r>
            <a:endParaRPr lang="sl-SI" dirty="0" smtClean="0"/>
          </a:p>
          <a:p>
            <a:pPr lvl="2"/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&gt; DELETE FROM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= '';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&gt; FLUSH PRIVILEGES; </a:t>
            </a:r>
          </a:p>
          <a:p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A14-3224-47E3-AE88-F9B0F7D441A6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21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88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Dodeljevanje pravic - </a:t>
            </a:r>
            <a:r>
              <a:rPr lang="sl-SI" dirty="0" err="1" smtClean="0"/>
              <a:t>MySQL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dirty="0" smtClean="0"/>
              <a:t>Osnovna oblika: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pravica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tabela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uporabniško_ime [WITH GRANT OPTION];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pravica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tabela(atribut)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uporabniško_ime [WITH GRANT OPTION];</a:t>
            </a:r>
          </a:p>
          <a:p>
            <a:pPr>
              <a:buNone/>
            </a:pPr>
            <a:endParaRPr lang="sl-SI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l-SI" sz="2400" dirty="0" smtClean="0"/>
              <a:t>Pravica: </a:t>
            </a:r>
          </a:p>
          <a:p>
            <a:pPr lvl="1"/>
            <a:r>
              <a:rPr lang="sl-SI" sz="2200" dirty="0" smtClean="0"/>
              <a:t>SELECT, INSERT, USAGE, …ALL</a:t>
            </a:r>
          </a:p>
          <a:p>
            <a:r>
              <a:rPr lang="sl-SI" sz="2400" dirty="0" smtClean="0"/>
              <a:t>Predmet</a:t>
            </a:r>
          </a:p>
          <a:p>
            <a:pPr lvl="1"/>
            <a:r>
              <a:rPr lang="sl-SI" sz="2000" dirty="0" smtClean="0"/>
              <a:t>*.* - globalne pravice</a:t>
            </a:r>
          </a:p>
          <a:p>
            <a:pPr lvl="1"/>
            <a:r>
              <a:rPr lang="sl-SI" sz="2000" dirty="0" smtClean="0"/>
              <a:t>Ime_baze.* - pravice za delo z vsemi predmeti baze</a:t>
            </a:r>
          </a:p>
          <a:p>
            <a:pPr lvl="1"/>
            <a:r>
              <a:rPr lang="sl-SI" sz="2000" dirty="0" smtClean="0"/>
              <a:t>Ime_</a:t>
            </a:r>
            <a:r>
              <a:rPr lang="sl-SI" sz="2000" dirty="0" err="1" smtClean="0"/>
              <a:t>baze.ime</a:t>
            </a:r>
            <a:r>
              <a:rPr lang="sl-SI" sz="2000" dirty="0" smtClean="0"/>
              <a:t>_tabele – pravice za delo s tabelo</a:t>
            </a:r>
            <a:r>
              <a:rPr lang="sl-SI" sz="2400" dirty="0" smtClean="0"/>
              <a:t> </a:t>
            </a:r>
          </a:p>
          <a:p>
            <a:r>
              <a:rPr lang="sl-SI" sz="2200" dirty="0" smtClean="0"/>
              <a:t>WITH GRANT OPTION – uporabnik lahko dodeljuje ali odvzema pravice drugim uporabnikom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E28B-62C3-4142-8385-E6C4D133A4D2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22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56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Pregled dodeljenih pravic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SHOW GRANTS; // pregled lastnih uporabniških pravic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SHOW GRANTS FOR uporabniško_ime;</a:t>
            </a:r>
          </a:p>
          <a:p>
            <a:endParaRPr lang="sl-SI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show grants;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| Grants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pingvin@localh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| GRANT USAGE ON *.* TO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pingvin'@'localhost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IDENTIFIED BY PASSWORD '*7F73715A0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0D85E7016CA0B65BC569934A4281918' |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 row in set (0.00 sec)</a:t>
            </a:r>
            <a:endParaRPr lang="sl-SI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sl-SI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show grants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pingvin@localhost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| Grants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pingvin@localhost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| GRANT USAGE ON *.* TO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pingvin'@'localhost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IDENTIFIED BY PASSWORD '*7F73715A0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0D85E7016CA0B65BC569934A4281918' |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FFD7-3C7C-4CA6-A8B0-4A357E186458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23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08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Odvzemanje pravic - </a:t>
            </a:r>
            <a:r>
              <a:rPr lang="sl-SI" dirty="0" err="1" smtClean="0"/>
              <a:t>MySQL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Osnovna oblika: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REVOKE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pravica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tabela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uporabniško_ime;</a:t>
            </a:r>
          </a:p>
          <a:p>
            <a:pPr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REVOKE ALL PRIVILEGES, GRANT OPTION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tabela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uporabniško_ime;</a:t>
            </a:r>
          </a:p>
          <a:p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FF-2D35-499F-9263-12B0A1BDCD99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24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973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Vprašanja?</a:t>
            </a:r>
            <a:endParaRPr lang="sl-SI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1517-15CE-4DA4-AE31-7EA8E3611B7D}" type="datetime11">
              <a:rPr lang="sl-SI" smtClean="0"/>
              <a:t>09:34:29</a:t>
            </a:fld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5CC6-6CE4-4D02-B502-95A281FAEE6A}" type="slidenum">
              <a:rPr lang="sl-SI" smtClean="0"/>
              <a:pPr/>
              <a:t>25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630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6799F-D5AD-4DF9-B6DA-20B0A9174C4C}" type="slidenum">
              <a:rPr lang="sl-SI"/>
              <a:pPr>
                <a:defRPr/>
              </a:pPr>
              <a:t>3</a:t>
            </a:fld>
            <a:endParaRPr lang="sl-SI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l-SI" b="1" dirty="0" smtClean="0"/>
              <a:t>SQL DCL </a:t>
            </a:r>
            <a:r>
              <a:rPr lang="sl-SI" dirty="0" smtClean="0"/>
              <a:t>(Data Control Language)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sl-SI" sz="2400" dirty="0" smtClean="0"/>
              <a:t>Namen:</a:t>
            </a:r>
          </a:p>
          <a:p>
            <a:pPr lvl="1">
              <a:lnSpc>
                <a:spcPct val="80000"/>
              </a:lnSpc>
            </a:pPr>
            <a:r>
              <a:rPr lang="sl-SI" sz="2000" dirty="0" smtClean="0"/>
              <a:t>Preprečevanje nepooblaščenih dostopov do podatkov v PB</a:t>
            </a:r>
          </a:p>
          <a:p>
            <a:pPr lvl="1">
              <a:lnSpc>
                <a:spcPct val="80000"/>
              </a:lnSpc>
            </a:pPr>
            <a:r>
              <a:rPr lang="sl-SI" sz="2000" dirty="0" smtClean="0"/>
              <a:t>Omogoča sledenje dogajanjem v sistemu (izdelava </a:t>
            </a:r>
            <a:r>
              <a:rPr lang="sl-SI" sz="2000" dirty="0" err="1" smtClean="0"/>
              <a:t>žurnala</a:t>
            </a:r>
            <a:r>
              <a:rPr lang="sl-SI" sz="2000" dirty="0" smtClean="0"/>
              <a:t> dogodkov oz. transakcij)</a:t>
            </a:r>
          </a:p>
          <a:p>
            <a:pPr>
              <a:lnSpc>
                <a:spcPct val="80000"/>
              </a:lnSpc>
            </a:pPr>
            <a:endParaRPr lang="sl-SI" sz="2000" dirty="0" smtClean="0"/>
          </a:p>
          <a:p>
            <a:pPr>
              <a:lnSpc>
                <a:spcPct val="80000"/>
              </a:lnSpc>
            </a:pPr>
            <a:r>
              <a:rPr lang="sl-SI" sz="2000" dirty="0" smtClean="0"/>
              <a:t>Nasvet: sistem dodeljevanja pravic naj bo voden in nadzorovan iz enega centra (denimo, da je za to odgovoren </a:t>
            </a:r>
            <a:r>
              <a:rPr lang="sl-SI" sz="2000" dirty="0" err="1" smtClean="0"/>
              <a:t>admin</a:t>
            </a:r>
            <a:r>
              <a:rPr lang="sl-SI" sz="2000" dirty="0" smtClean="0"/>
              <a:t> PB)</a:t>
            </a:r>
          </a:p>
          <a:p>
            <a:pPr>
              <a:lnSpc>
                <a:spcPct val="80000"/>
              </a:lnSpc>
            </a:pPr>
            <a:endParaRPr lang="sl-SI" sz="2400" dirty="0" smtClean="0"/>
          </a:p>
          <a:p>
            <a:pPr>
              <a:lnSpc>
                <a:spcPct val="80000"/>
              </a:lnSpc>
            </a:pPr>
            <a:r>
              <a:rPr lang="sl-SI" sz="2400" dirty="0" smtClean="0"/>
              <a:t>SQL DCL stavki omogočajo:</a:t>
            </a:r>
          </a:p>
          <a:p>
            <a:pPr lvl="1">
              <a:lnSpc>
                <a:spcPct val="80000"/>
              </a:lnSpc>
            </a:pPr>
            <a:r>
              <a:rPr lang="sl-SI" sz="1800" dirty="0" smtClean="0"/>
              <a:t>Dodajanje in brisanje uporabnikov / skupin</a:t>
            </a:r>
          </a:p>
          <a:p>
            <a:pPr lvl="1">
              <a:lnSpc>
                <a:spcPct val="80000"/>
              </a:lnSpc>
            </a:pPr>
            <a:r>
              <a:rPr lang="sl-SI" sz="1800" dirty="0" smtClean="0"/>
              <a:t>Spreminjanje podatkov o uporabnikih</a:t>
            </a:r>
          </a:p>
          <a:p>
            <a:pPr lvl="1">
              <a:lnSpc>
                <a:spcPct val="80000"/>
              </a:lnSpc>
            </a:pPr>
            <a:r>
              <a:rPr lang="sl-SI" sz="1800" dirty="0" smtClean="0"/>
              <a:t>Dodajanje in odvzemanje uporabniških pravic</a:t>
            </a:r>
          </a:p>
          <a:p>
            <a:pPr lvl="1">
              <a:lnSpc>
                <a:spcPct val="80000"/>
              </a:lnSpc>
            </a:pPr>
            <a:r>
              <a:rPr lang="sl-SI" sz="1800" dirty="0" smtClean="0"/>
              <a:t>Dodajanje in odvzemanje dostopnih pravic predmetom PB (sprožilcem, shranjenim proceduram, …)</a:t>
            </a:r>
          </a:p>
          <a:p>
            <a:pPr lvl="1">
              <a:lnSpc>
                <a:spcPct val="80000"/>
              </a:lnSpc>
            </a:pPr>
            <a:r>
              <a:rPr lang="sl-SI" sz="1800" dirty="0" smtClean="0"/>
              <a:t>Pregledovanje uporabniških skupin in vseh dodeljenih pravic</a:t>
            </a:r>
          </a:p>
          <a:p>
            <a:pPr>
              <a:lnSpc>
                <a:spcPct val="80000"/>
              </a:lnSpc>
            </a:pPr>
            <a:endParaRPr lang="sl-SI" sz="2000" dirty="0" smtClean="0"/>
          </a:p>
          <a:p>
            <a:pPr>
              <a:lnSpc>
                <a:spcPct val="80000"/>
              </a:lnSpc>
            </a:pPr>
            <a:r>
              <a:rPr lang="sl-SI" sz="2000" dirty="0" smtClean="0"/>
              <a:t>Pozor: </a:t>
            </a:r>
            <a:r>
              <a:rPr lang="sl-SI" sz="2000" b="1" dirty="0" smtClean="0"/>
              <a:t>SQL DCL je močno odvisen od izbranega SUPB-ja</a:t>
            </a:r>
          </a:p>
          <a:p>
            <a:pPr>
              <a:lnSpc>
                <a:spcPct val="80000"/>
              </a:lnSpc>
            </a:pPr>
            <a:endParaRPr lang="sl-SI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ECBD4-18EE-492F-A86F-E9E453A53978}" type="datetime9">
              <a:rPr lang="sl-SI" smtClean="0"/>
              <a:t>26.11.2012 9:34:29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13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SLQ DCL in Firebird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/>
          </a:bodyPr>
          <a:lstStyle/>
          <a:p>
            <a:pPr algn="r"/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0A1-3D56-4395-B42D-87B308F80E06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A59-7EB4-4726-BC05-15E83E064906}" type="slidenum">
              <a:rPr lang="sl-SI" smtClean="0"/>
              <a:pPr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422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Kreiranje uporabnikov (Firebird) / 1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r>
              <a:rPr lang="sl-SI" sz="2000" dirty="0"/>
              <a:t>Orodje, namenjeno kreiranju, pregledovanju in brisanju uporabnikov je </a:t>
            </a:r>
            <a:r>
              <a:rPr lang="sl-SI" b="1" dirty="0" smtClean="0"/>
              <a:t>gsec</a:t>
            </a:r>
            <a:endParaRPr lang="sl-SI" sz="2000" dirty="0"/>
          </a:p>
          <a:p>
            <a:pPr marL="0" indent="0">
              <a:buNone/>
            </a:pPr>
            <a:r>
              <a:rPr lang="sl-SI" sz="1600" b="1" dirty="0"/>
              <a:t>C:\Program Files\Firebird\bin&gt;gsec -user sysdba -password masterkey</a:t>
            </a:r>
          </a:p>
          <a:p>
            <a:pPr marL="0" indent="0">
              <a:buNone/>
            </a:pPr>
            <a:r>
              <a:rPr lang="sl-SI" sz="2000" dirty="0"/>
              <a:t>GSEC&gt;</a:t>
            </a:r>
          </a:p>
          <a:p>
            <a:r>
              <a:rPr lang="sl-SI" sz="2000" dirty="0"/>
              <a:t>Delo s programom zaključimo z ukazom </a:t>
            </a:r>
            <a:r>
              <a:rPr lang="sl-SI" sz="2000" b="1" dirty="0" smtClean="0"/>
              <a:t>quit</a:t>
            </a:r>
            <a:endParaRPr lang="pl-PL" sz="2000" b="1" dirty="0" smtClean="0"/>
          </a:p>
          <a:p>
            <a:endParaRPr lang="pl-PL" sz="2000" b="1" dirty="0" smtClean="0"/>
          </a:p>
          <a:p>
            <a:r>
              <a:rPr lang="pl-PL" sz="2000" b="1" dirty="0" smtClean="0"/>
              <a:t>Kreiranje </a:t>
            </a:r>
            <a:r>
              <a:rPr lang="pl-PL" sz="2000" b="1" dirty="0"/>
              <a:t>novega uporabnika</a:t>
            </a:r>
            <a:endParaRPr lang="sl-SI" sz="2000" dirty="0"/>
          </a:p>
          <a:p>
            <a:pPr marL="0" indent="0">
              <a:buNone/>
            </a:pPr>
            <a:r>
              <a:rPr lang="pl-PL" sz="2000" b="1" dirty="0"/>
              <a:t>ADD ime_uporabnika [parametri]</a:t>
            </a:r>
            <a:endParaRPr lang="sl-SI" sz="2000" dirty="0"/>
          </a:p>
          <a:p>
            <a:pPr marL="0" indent="0">
              <a:buNone/>
            </a:pPr>
            <a:r>
              <a:rPr lang="pl-PL" sz="2000" dirty="0"/>
              <a:t>Osnovni parametri: fname, lname, pw. Pred paramterom je znak -.</a:t>
            </a:r>
            <a:endParaRPr lang="sl-SI" sz="2000" dirty="0"/>
          </a:p>
          <a:p>
            <a:pPr marL="0" indent="0">
              <a:buNone/>
            </a:pPr>
            <a:r>
              <a:rPr lang="pl-PL" sz="2000" dirty="0" smtClean="0"/>
              <a:t>GSEC</a:t>
            </a:r>
            <a:r>
              <a:rPr lang="pl-PL" sz="2000" dirty="0"/>
              <a:t>&gt; add prodajalec1 -fname Janez -lname Novak -pw </a:t>
            </a:r>
            <a:r>
              <a:rPr lang="pl-PL" sz="2000" dirty="0" smtClean="0"/>
              <a:t>rp7u6</a:t>
            </a:r>
            <a:endParaRPr lang="sl-SI" sz="2000" dirty="0"/>
          </a:p>
          <a:p>
            <a:pPr marL="0" indent="0">
              <a:buNone/>
            </a:pPr>
            <a:r>
              <a:rPr lang="pl-PL" sz="2000" b="1" dirty="0"/>
              <a:t> </a:t>
            </a:r>
            <a:endParaRPr lang="sl-SI" sz="2000" dirty="0"/>
          </a:p>
          <a:p>
            <a:r>
              <a:rPr lang="pl-PL" sz="2000" b="1" dirty="0"/>
              <a:t>Pregled vseh uporabnikov</a:t>
            </a:r>
            <a:endParaRPr lang="sl-SI" sz="2000" dirty="0"/>
          </a:p>
          <a:p>
            <a:pPr marL="0" indent="0">
              <a:buNone/>
            </a:pPr>
            <a:r>
              <a:rPr lang="pl-PL" sz="2000" b="1" dirty="0" smtClean="0"/>
              <a:t>DISPLAY</a:t>
            </a:r>
            <a:endParaRPr lang="sl-SI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5E83-4C13-4A37-B0FF-3813D2BC076A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0B8DFA-835B-4A03-9890-5C33FF127979}" type="slidenum">
              <a:rPr lang="sl-SI" smtClean="0"/>
              <a:pPr>
                <a:defRPr/>
              </a:pPr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828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Kreiranje uporabnikov (Firebird) / 2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z="2000" b="1" dirty="0" smtClean="0"/>
              <a:t>Pregled podatkov o enem uporabniku</a:t>
            </a:r>
            <a:endParaRPr lang="sl-SI" sz="2000" dirty="0" smtClean="0"/>
          </a:p>
          <a:p>
            <a:pPr marL="0" indent="0">
              <a:buNone/>
            </a:pPr>
            <a:r>
              <a:rPr lang="pl-PL" sz="2000" b="1" dirty="0" smtClean="0"/>
              <a:t>DISPLAY ime_uporabnika</a:t>
            </a:r>
            <a:endParaRPr lang="sl-SI" sz="2000" b="1" dirty="0" smtClean="0"/>
          </a:p>
          <a:p>
            <a:pPr marL="0" indent="0">
              <a:buNone/>
            </a:pPr>
            <a:r>
              <a:rPr lang="sl-SI" sz="2000" dirty="0" smtClean="0"/>
              <a:t>  </a:t>
            </a:r>
            <a:endParaRPr lang="pl-PL" sz="2000" b="1" dirty="0" smtClean="0"/>
          </a:p>
          <a:p>
            <a:r>
              <a:rPr lang="pl-PL" sz="2000" b="1" dirty="0" smtClean="0"/>
              <a:t>Spreminjanje podatkov o uporabniku</a:t>
            </a:r>
            <a:endParaRPr lang="sl-SI" sz="2000" dirty="0" smtClean="0"/>
          </a:p>
          <a:p>
            <a:pPr marL="0" indent="0">
              <a:buNone/>
            </a:pPr>
            <a:r>
              <a:rPr lang="pl-PL" sz="2000" b="1" dirty="0" smtClean="0"/>
              <a:t>MODIFY ime_uporabnika parameter [parametri]</a:t>
            </a:r>
            <a:endParaRPr lang="sl-SI" sz="2000" b="1" dirty="0" smtClean="0"/>
          </a:p>
          <a:p>
            <a:pPr marL="0" indent="0">
              <a:buNone/>
            </a:pPr>
            <a:r>
              <a:rPr lang="pl-PL" sz="2000" dirty="0" smtClean="0"/>
              <a:t>GSEC&gt; modify Prodajalec1 -pw a1s2d3</a:t>
            </a:r>
            <a:endParaRPr lang="sl-SI" sz="2000" dirty="0" smtClean="0"/>
          </a:p>
          <a:p>
            <a:pPr marL="0" indent="0">
              <a:buNone/>
            </a:pPr>
            <a:endParaRPr lang="sl-SI" sz="2000" dirty="0" smtClean="0"/>
          </a:p>
          <a:p>
            <a:r>
              <a:rPr lang="pl-PL" sz="2000" dirty="0" smtClean="0"/>
              <a:t> </a:t>
            </a:r>
            <a:r>
              <a:rPr lang="pl-PL" sz="2000" b="1" dirty="0" smtClean="0"/>
              <a:t>Brisanje uporabnika</a:t>
            </a:r>
            <a:endParaRPr lang="sl-SI" sz="2000" dirty="0" smtClean="0"/>
          </a:p>
          <a:p>
            <a:pPr marL="0" indent="0">
              <a:buNone/>
            </a:pPr>
            <a:r>
              <a:rPr lang="pl-PL" sz="2000" b="1" dirty="0" smtClean="0"/>
              <a:t>DELETE ime_uporabnika</a:t>
            </a:r>
            <a:endParaRPr lang="sl-SI" sz="2000" b="1" dirty="0" smtClean="0"/>
          </a:p>
          <a:p>
            <a:endParaRPr lang="sl-SI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5E83-4C13-4A37-B0FF-3813D2BC076A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0B8DFA-835B-4A03-9890-5C33FF127979}" type="slidenum">
              <a:rPr lang="sl-SI" smtClean="0"/>
              <a:pPr>
                <a:defRPr/>
              </a:pPr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09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Delo s uporabniškimi skupinami/1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000" dirty="0" smtClean="0"/>
              <a:t>Uporabniške skupine omogočajo centralizirano in enkratno dodajanje / odvzemanje / spreminjanje uporabniških pravic vsem uporabniko, ki ‘pripadajo’ določeni skupini.</a:t>
            </a:r>
            <a:endParaRPr lang="sl-SI" sz="2000" dirty="0" smtClean="0"/>
          </a:p>
          <a:p>
            <a:pPr marL="0" indent="0">
              <a:buNone/>
            </a:pPr>
            <a:endParaRPr lang="pl-PL" sz="2000" b="1" dirty="0" smtClean="0"/>
          </a:p>
          <a:p>
            <a:r>
              <a:rPr lang="pl-PL" sz="2000" b="1" dirty="0" smtClean="0"/>
              <a:t>Kreiranje </a:t>
            </a:r>
            <a:r>
              <a:rPr lang="pl-PL" sz="2000" b="1" dirty="0"/>
              <a:t>skupine uporabnikov</a:t>
            </a:r>
            <a:endParaRPr lang="sl-SI" sz="2000" dirty="0"/>
          </a:p>
          <a:p>
            <a:pPr marL="0" indent="0">
              <a:buNone/>
            </a:pPr>
            <a:r>
              <a:rPr lang="pl-PL" sz="2000" b="1" dirty="0"/>
              <a:t>CREATE ROLE ime_skupine;</a:t>
            </a:r>
            <a:endParaRPr lang="sl-SI" sz="2000" dirty="0"/>
          </a:p>
          <a:p>
            <a:pPr marL="0" indent="0">
              <a:buNone/>
            </a:pPr>
            <a:r>
              <a:rPr lang="sl-SI" sz="2000" dirty="0"/>
              <a:t> </a:t>
            </a:r>
          </a:p>
          <a:p>
            <a:r>
              <a:rPr lang="pl-PL" sz="2000" b="1" dirty="0"/>
              <a:t>Prikaz članov skupine uporabnikov</a:t>
            </a:r>
            <a:endParaRPr lang="sl-SI" sz="2000" dirty="0"/>
          </a:p>
          <a:p>
            <a:pPr marL="0" indent="0">
              <a:buNone/>
            </a:pPr>
            <a:r>
              <a:rPr lang="pl-PL" sz="2000" b="1" dirty="0"/>
              <a:t>SHOW ROLE ime_skupine;</a:t>
            </a:r>
            <a:endParaRPr lang="sl-SI" sz="2000" dirty="0"/>
          </a:p>
          <a:p>
            <a:pPr marL="0" indent="0">
              <a:buNone/>
            </a:pPr>
            <a:r>
              <a:rPr lang="pl-PL" sz="2000" b="1" dirty="0"/>
              <a:t> </a:t>
            </a:r>
            <a:endParaRPr lang="sl-SI" sz="2000" dirty="0"/>
          </a:p>
          <a:p>
            <a:r>
              <a:rPr lang="pl-PL" sz="2000" b="1" dirty="0"/>
              <a:t>Brisanje skupine uporabnikov</a:t>
            </a:r>
            <a:endParaRPr lang="sl-SI" sz="2000" dirty="0"/>
          </a:p>
          <a:p>
            <a:pPr marL="0" indent="0">
              <a:buNone/>
            </a:pPr>
            <a:r>
              <a:rPr lang="pl-PL" sz="2000" b="1" dirty="0"/>
              <a:t>DROP ROLE ime_skupine;</a:t>
            </a:r>
            <a:endParaRPr lang="sl-SI" sz="2000" dirty="0"/>
          </a:p>
          <a:p>
            <a:pPr marL="0" indent="0">
              <a:buNone/>
            </a:pPr>
            <a:r>
              <a:rPr lang="pl-PL" sz="2000" dirty="0"/>
              <a:t>Pomembno: ta stavek izbriše le skupino, ne pa tudi uporabnikov, ki pripadajo skupini. </a:t>
            </a:r>
            <a:endParaRPr lang="sl-SI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5E83-4C13-4A37-B0FF-3813D2BC076A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0B8DFA-835B-4A03-9890-5C33FF127979}" type="slidenum">
              <a:rPr lang="sl-SI" smtClean="0"/>
              <a:pPr>
                <a:defRPr/>
              </a:pPr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037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sl-SI" dirty="0" smtClean="0"/>
              <a:t>Delo s uporabniškimi skupinami/2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pl-PL" sz="2000" b="1" dirty="0"/>
              <a:t>Dodajanje uporabnika v skupino</a:t>
            </a:r>
            <a:endParaRPr lang="sl-SI" sz="2000" dirty="0"/>
          </a:p>
          <a:p>
            <a:pPr marL="0" indent="0">
              <a:buNone/>
            </a:pPr>
            <a:r>
              <a:rPr lang="pl-PL" sz="2000" b="1" dirty="0"/>
              <a:t>GRANT ime_skupine TO </a:t>
            </a:r>
            <a:r>
              <a:rPr lang="pl-PL" sz="2000" b="1" dirty="0" smtClean="0"/>
              <a:t>ime_up1,ime_up2, </a:t>
            </a:r>
            <a:r>
              <a:rPr lang="pl-PL" sz="2000" b="1" dirty="0"/>
              <a:t>... [WITH ADMIN OPTION];</a:t>
            </a:r>
            <a:endParaRPr lang="sl-SI" sz="2000" dirty="0"/>
          </a:p>
          <a:p>
            <a:pPr marL="0" indent="0">
              <a:buNone/>
            </a:pPr>
            <a:r>
              <a:rPr lang="pl-PL" sz="2000" dirty="0"/>
              <a:t>Vsi navedeni uporabniki dobijo vse pravice, ki so dodeljene skupini. Tudi poznejše dodajanje/spreminjanje pravic uporabniške skupine se samodejo nanaša tudi na pravice vseh uporabnikov v skupini. Uporabniki, dodani z opcijo ‘with admin’,  dobujo tudi pravico dodajanja novih uporabnikov v to skupino.</a:t>
            </a:r>
            <a:endParaRPr lang="sl-SI" sz="2000" dirty="0"/>
          </a:p>
          <a:p>
            <a:pPr marL="0" indent="0">
              <a:buNone/>
            </a:pPr>
            <a:r>
              <a:rPr lang="pl-PL" sz="2000" b="1" dirty="0"/>
              <a:t> </a:t>
            </a:r>
            <a:endParaRPr lang="sl-SI" sz="2000" dirty="0"/>
          </a:p>
          <a:p>
            <a:r>
              <a:rPr lang="pl-PL" sz="2000" b="1" dirty="0"/>
              <a:t>Brisanje uporabnika iz skupine</a:t>
            </a:r>
            <a:endParaRPr lang="sl-SI" sz="2000" dirty="0"/>
          </a:p>
          <a:p>
            <a:pPr marL="0" indent="0">
              <a:buNone/>
            </a:pPr>
            <a:r>
              <a:rPr lang="pl-PL" sz="2000" b="1" dirty="0"/>
              <a:t>REVOKE </a:t>
            </a:r>
            <a:r>
              <a:rPr lang="pl-PL" sz="2000" b="1" dirty="0" smtClean="0"/>
              <a:t>ime_up1,ime_up2</a:t>
            </a:r>
            <a:r>
              <a:rPr lang="pl-PL" sz="2000" b="1" dirty="0"/>
              <a:t>, ... FROM ime_skupine;</a:t>
            </a:r>
            <a:endParaRPr lang="sl-SI" sz="2000" dirty="0"/>
          </a:p>
          <a:p>
            <a:pPr marL="0" indent="0">
              <a:buNone/>
            </a:pPr>
            <a:r>
              <a:rPr lang="pl-PL" sz="1600" dirty="0"/>
              <a:t>S tem se vsem uporabnikom odvzajemejo le tiste pravice, ki so jim bile dodeljene posredno – preko skupine. Uporabnik ohrani vse ostale neposredo dodeljene pravice. Če je uporabnik skupine s pomočjo ‘with admin option’ dodelil dostop do skupine drugim uporabnikom, se iz te skupine hkrati izbrišejo tudi vsi drugi uporabniki</a:t>
            </a:r>
            <a:r>
              <a:rPr lang="pl-PL" sz="2000" dirty="0"/>
              <a:t>.</a:t>
            </a:r>
            <a:endParaRPr lang="sl-SI" sz="2000" dirty="0"/>
          </a:p>
          <a:p>
            <a:endParaRPr lang="sl-SI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5E83-4C13-4A37-B0FF-3813D2BC076A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0B8DFA-835B-4A03-9890-5C33FF127979}" type="slidenum">
              <a:rPr lang="sl-SI" smtClean="0"/>
              <a:pPr>
                <a:defRPr/>
              </a:pPr>
              <a:t>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9075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DODELJEVANJE PRAVIC (uporabnikom / uporabniškim skupinam)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000" b="1" dirty="0" smtClean="0"/>
              <a:t>GRANT </a:t>
            </a:r>
            <a:r>
              <a:rPr lang="pl-PL" sz="2000" b="1" dirty="0"/>
              <a:t>&lt;pravice&gt; ON TABLE ime_tabele TO [PUBLIC | ime_skupine | ime_uporabnika [WITH GRANT OPTION]];</a:t>
            </a:r>
            <a:endParaRPr lang="sl-SI" sz="2000" dirty="0"/>
          </a:p>
          <a:p>
            <a:pPr>
              <a:spcBef>
                <a:spcPts val="0"/>
              </a:spcBef>
            </a:pPr>
            <a:r>
              <a:rPr lang="pl-PL" sz="1600" b="1" dirty="0"/>
              <a:t>Dostopne pravice so lahko:</a:t>
            </a:r>
            <a:endParaRPr lang="sl-SI" sz="1600" dirty="0"/>
          </a:p>
          <a:p>
            <a:pPr lvl="0">
              <a:spcBef>
                <a:spcPts val="0"/>
              </a:spcBef>
            </a:pPr>
            <a:r>
              <a:rPr lang="pl-PL" sz="1600" b="1" dirty="0"/>
              <a:t>All </a:t>
            </a:r>
            <a:r>
              <a:rPr lang="pl-PL" sz="1600" dirty="0"/>
              <a:t>– vse pravice</a:t>
            </a:r>
            <a:endParaRPr lang="sl-SI" sz="1600" dirty="0"/>
          </a:p>
          <a:p>
            <a:pPr lvl="0">
              <a:spcBef>
                <a:spcPts val="0"/>
              </a:spcBef>
            </a:pPr>
            <a:r>
              <a:rPr lang="pl-PL" sz="1600" b="1" dirty="0"/>
              <a:t>Select</a:t>
            </a:r>
            <a:r>
              <a:rPr lang="pl-PL" sz="1600" dirty="0"/>
              <a:t> – pravica branja</a:t>
            </a:r>
            <a:endParaRPr lang="sl-SI" sz="1600" dirty="0"/>
          </a:p>
          <a:p>
            <a:pPr lvl="0">
              <a:spcBef>
                <a:spcPts val="0"/>
              </a:spcBef>
            </a:pPr>
            <a:r>
              <a:rPr lang="pl-PL" sz="1600" b="1" dirty="0"/>
              <a:t>Insert</a:t>
            </a:r>
            <a:r>
              <a:rPr lang="pl-PL" sz="1600" dirty="0"/>
              <a:t> – pravica dodajanja novih zpisov</a:t>
            </a:r>
            <a:endParaRPr lang="sl-SI" sz="1600" dirty="0"/>
          </a:p>
          <a:p>
            <a:pPr lvl="0">
              <a:spcBef>
                <a:spcPts val="0"/>
              </a:spcBef>
            </a:pPr>
            <a:r>
              <a:rPr lang="pl-PL" sz="1600" b="1" dirty="0"/>
              <a:t>Update (atribut1, atribut2, ...)</a:t>
            </a:r>
            <a:r>
              <a:rPr lang="pl-PL" sz="1600" dirty="0"/>
              <a:t> – pravica spreminjanja vsebine navedenih atributov v zapisih</a:t>
            </a:r>
            <a:endParaRPr lang="sl-SI" sz="1600" dirty="0"/>
          </a:p>
          <a:p>
            <a:pPr lvl="0">
              <a:spcBef>
                <a:spcPts val="0"/>
              </a:spcBef>
            </a:pPr>
            <a:r>
              <a:rPr lang="pl-PL" sz="1600" b="1" dirty="0"/>
              <a:t>Delete</a:t>
            </a:r>
            <a:r>
              <a:rPr lang="pl-PL" sz="1600" dirty="0"/>
              <a:t> – pravica brisanja zapisov</a:t>
            </a:r>
            <a:endParaRPr lang="sl-SI" sz="1600" dirty="0"/>
          </a:p>
          <a:p>
            <a:pPr lvl="0">
              <a:spcBef>
                <a:spcPts val="0"/>
              </a:spcBef>
            </a:pPr>
            <a:r>
              <a:rPr lang="pl-PL" sz="1600" b="1" dirty="0"/>
              <a:t>References (atribut1, atribut2, ...)</a:t>
            </a:r>
            <a:r>
              <a:rPr lang="pl-PL" sz="1600" dirty="0"/>
              <a:t> – pravica posrednega sklicevanja na atribut s pomočjo tujega ključa. Pod references ne navajamo tuujih ključev, temveč primarne ključe, na katere se sklicujejo tuji ključi drugih tabel. (Opomba: če dodelimo to pravico, potem moramo navesti vse atribute, ki sestavljajo primarni ključ tabele)</a:t>
            </a:r>
            <a:endParaRPr lang="sl-SI" sz="1600" dirty="0"/>
          </a:p>
          <a:p>
            <a:pPr>
              <a:spcBef>
                <a:spcPts val="0"/>
              </a:spcBef>
            </a:pPr>
            <a:r>
              <a:rPr lang="pl-PL" sz="1600" b="1" dirty="0"/>
              <a:t>PUBLIC </a:t>
            </a:r>
            <a:r>
              <a:rPr lang="pl-PL" sz="1600" dirty="0"/>
              <a:t>– pravica je dodeljena vsem uporabnikom // se ne priporoča</a:t>
            </a:r>
            <a:endParaRPr lang="sl-SI" sz="1600" dirty="0"/>
          </a:p>
          <a:p>
            <a:pPr>
              <a:spcBef>
                <a:spcPts val="0"/>
              </a:spcBef>
            </a:pPr>
            <a:r>
              <a:rPr lang="pl-PL" sz="1600" b="1" dirty="0"/>
              <a:t>WITH GRANT OPTION – </a:t>
            </a:r>
            <a:r>
              <a:rPr lang="pl-PL" sz="1600" dirty="0"/>
              <a:t>uporablja se pri dodeljevanju pravic uporabnikom, navedeni uporabnik lahko dodeljeno(e) pravico(e) posreduje tudi drugim uporabnikom (se ne priporoča).</a:t>
            </a:r>
            <a:endParaRPr lang="sl-S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5E83-4C13-4A37-B0FF-3813D2BC076A}" type="datetime9">
              <a:rPr lang="sl-SI" smtClean="0"/>
              <a:t>26.11.2012 9:34:29</a:t>
            </a:fld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0B8DFA-835B-4A03-9890-5C33FF127979}" type="slidenum">
              <a:rPr lang="sl-SI" smtClean="0"/>
              <a:pPr>
                <a:defRPr/>
              </a:pPr>
              <a:t>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1099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</TotalTime>
  <Words>1424</Words>
  <Application>Microsoft Office PowerPoint</Application>
  <PresentationFormat>Diaprojekcija na zaslonu (4:3)</PresentationFormat>
  <Paragraphs>246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25</vt:i4>
      </vt:variant>
    </vt:vector>
  </HeadingPairs>
  <TitlesOfParts>
    <vt:vector size="26" baseType="lpstr">
      <vt:lpstr>Urban</vt:lpstr>
      <vt:lpstr>Upravljanje z uporabniki</vt:lpstr>
      <vt:lpstr>Kreiranje uporabnikov (splošno)</vt:lpstr>
      <vt:lpstr>SQL DCL (Data Control Language)</vt:lpstr>
      <vt:lpstr>SLQ DCL in Firebird</vt:lpstr>
      <vt:lpstr>Kreiranje uporabnikov (Firebird) / 1</vt:lpstr>
      <vt:lpstr>Kreiranje uporabnikov (Firebird) / 2</vt:lpstr>
      <vt:lpstr>Delo s uporabniškimi skupinami/1</vt:lpstr>
      <vt:lpstr>Delo s uporabniškimi skupinami/2</vt:lpstr>
      <vt:lpstr>DODELJEVANJE PRAVIC (uporabnikom / uporabniškim skupinam)</vt:lpstr>
      <vt:lpstr>Prijava uporabnika, člana skupine</vt:lpstr>
      <vt:lpstr>Nekaj primerov</vt:lpstr>
      <vt:lpstr>Prikazovanje pravic</vt:lpstr>
      <vt:lpstr>Brisanje pravic</vt:lpstr>
      <vt:lpstr>SLQ DCL in mySQL</vt:lpstr>
      <vt:lpstr>Kreiranje uporabnikov - MySQL</vt:lpstr>
      <vt:lpstr>Primeri stavkov CREATE USER - MySQL</vt:lpstr>
      <vt:lpstr>Spreminjanje uporabniškega imena - MySQL</vt:lpstr>
      <vt:lpstr>Spreminjanje /dodeljevanje gesla - MySQL</vt:lpstr>
      <vt:lpstr>Primeri spreminjanja gesla - MySQL</vt:lpstr>
      <vt:lpstr>Brisanje uporabnika - MySQL</vt:lpstr>
      <vt:lpstr>MySQL in varnost</vt:lpstr>
      <vt:lpstr>Dodeljevanje pravic - MySQL</vt:lpstr>
      <vt:lpstr>Pregled dodeljenih pravic</vt:lpstr>
      <vt:lpstr>Odvzemanje pravic - MySQL</vt:lpstr>
      <vt:lpstr>Vprašanja?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Zbirke podatkov II (VŠ Informatika / izredni)</dc:title>
  <dc:creator>t</dc:creator>
  <cp:lastModifiedBy>Vegova Ljubljana</cp:lastModifiedBy>
  <cp:revision>3</cp:revision>
  <dcterms:created xsi:type="dcterms:W3CDTF">2012-03-25T21:31:52Z</dcterms:created>
  <dcterms:modified xsi:type="dcterms:W3CDTF">2012-11-26T08:35:09Z</dcterms:modified>
</cp:coreProperties>
</file>