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66" r:id="rId3"/>
    <p:sldId id="267" r:id="rId4"/>
    <p:sldId id="268" r:id="rId5"/>
    <p:sldId id="269" r:id="rId6"/>
    <p:sldId id="270" r:id="rId7"/>
    <p:sldId id="271" r:id="rId8"/>
    <p:sldId id="272" r:id="rId9"/>
    <p:sldId id="265" r:id="rId10"/>
    <p:sldId id="257" r:id="rId11"/>
    <p:sldId id="258" r:id="rId12"/>
    <p:sldId id="259" r:id="rId13"/>
    <p:sldId id="260" r:id="rId14"/>
    <p:sldId id="261" r:id="rId15"/>
    <p:sldId id="262" r:id="rId16"/>
    <p:sldId id="263" r:id="rId17"/>
    <p:sldId id="264" r:id="rId18"/>
    <p:sldId id="280" r:id="rId19"/>
    <p:sldId id="274" r:id="rId20"/>
    <p:sldId id="275" r:id="rId21"/>
    <p:sldId id="281" r:id="rId22"/>
    <p:sldId id="276" r:id="rId23"/>
    <p:sldId id="277" r:id="rId24"/>
    <p:sldId id="282" r:id="rId25"/>
    <p:sldId id="278" r:id="rId26"/>
    <p:sldId id="283" r:id="rId27"/>
    <p:sldId id="284" r:id="rId2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762"/>
  </p:normalViewPr>
  <p:slideViewPr>
    <p:cSldViewPr snapToGrid="0">
      <p:cViewPr varScale="1">
        <p:scale>
          <a:sx n="199" d="100"/>
          <a:sy n="199" d="100"/>
        </p:scale>
        <p:origin x="76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pdf/1803.0982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1 </a:t>
            </a:r>
            <a:r>
              <a:rPr lang="en-US" sz="4000" dirty="0"/>
              <a:t>Theory Problem Set</a:t>
            </a:r>
            <a:br>
              <a:rPr lang="en-US" sz="4000"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109127"/>
            <a:ext cx="8520602" cy="640747"/>
          </a:xfrm>
          <a:prstGeom prst="rect">
            <a:avLst/>
          </a:prstGeom>
        </p:spPr>
        <p:txBody>
          <a:bodyPr>
            <a:normAutofit/>
          </a:bodyPr>
          <a:lstStyle/>
          <a:p>
            <a:pPr marL="0" indent="0" defTabSz="850391">
              <a:defRPr sz="1488"/>
            </a:pPr>
            <a:r>
              <a:rPr dirty="0"/>
              <a:t>Name:</a:t>
            </a:r>
            <a:r>
              <a:rPr lang="en-US" dirty="0"/>
              <a:t> Marcus Tan</a:t>
            </a:r>
            <a:endParaRPr dirty="0"/>
          </a:p>
          <a:p>
            <a:pPr marL="0" indent="0" defTabSz="850391">
              <a:defRPr sz="1488"/>
            </a:pPr>
            <a:r>
              <a:rPr dirty="0"/>
              <a:t>GT Email</a:t>
            </a:r>
            <a:r>
              <a:t>:</a:t>
            </a:r>
            <a:r>
              <a:rPr lang="en-US"/>
              <a:t> mtan75@gatech.edu</a:t>
            </a:r>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r>
              <a:rPr dirty="0"/>
              <a:t>Two-Layer Neural Network</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rPr dirty="0"/>
              <a:t>Learning Rates</a:t>
            </a:r>
          </a:p>
        </p:txBody>
      </p:sp>
      <p:sp>
        <p:nvSpPr>
          <p:cNvPr id="115" name="Google Shape;66;p15"/>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Tune the learning rate of the model with all other default hyper-parameters fixed. Fill in the table below:</a:t>
            </a:r>
          </a:p>
        </p:txBody>
      </p:sp>
      <p:graphicFrame>
        <p:nvGraphicFramePr>
          <p:cNvPr id="116" name="Google Shape;67;p15"/>
          <p:cNvGraphicFramePr/>
          <p:nvPr>
            <p:extLst>
              <p:ext uri="{D42A27DB-BD31-4B8C-83A1-F6EECF244321}">
                <p14:modId xmlns:p14="http://schemas.microsoft.com/office/powerpoint/2010/main" val="2991143578"/>
              </p:ext>
            </p:extLst>
          </p:nvPr>
        </p:nvGraphicFramePr>
        <p:xfrm>
          <a:off x="1216174" y="2367750"/>
          <a:ext cx="5170745" cy="1615350"/>
        </p:xfrm>
        <a:graphic>
          <a:graphicData uri="http://schemas.openxmlformats.org/drawingml/2006/table">
            <a:tbl>
              <a:tblPr>
                <a:tableStyleId>{4C3C2611-4C71-4FC5-86AE-919BDF0F9419}</a:tableStyleId>
              </a:tblPr>
              <a:tblGrid>
                <a:gridCol w="1034149">
                  <a:extLst>
                    <a:ext uri="{9D8B030D-6E8A-4147-A177-3AD203B41FA5}">
                      <a16:colId xmlns:a16="http://schemas.microsoft.com/office/drawing/2014/main" val="20000"/>
                    </a:ext>
                  </a:extLst>
                </a:gridCol>
                <a:gridCol w="1034149">
                  <a:extLst>
                    <a:ext uri="{9D8B030D-6E8A-4147-A177-3AD203B41FA5}">
                      <a16:colId xmlns:a16="http://schemas.microsoft.com/office/drawing/2014/main" val="20001"/>
                    </a:ext>
                  </a:extLst>
                </a:gridCol>
                <a:gridCol w="1034149">
                  <a:extLst>
                    <a:ext uri="{9D8B030D-6E8A-4147-A177-3AD203B41FA5}">
                      <a16:colId xmlns:a16="http://schemas.microsoft.com/office/drawing/2014/main" val="20002"/>
                    </a:ext>
                  </a:extLst>
                </a:gridCol>
                <a:gridCol w="1034149">
                  <a:extLst>
                    <a:ext uri="{9D8B030D-6E8A-4147-A177-3AD203B41FA5}">
                      <a16:colId xmlns:a16="http://schemas.microsoft.com/office/drawing/2014/main" val="20003"/>
                    </a:ext>
                  </a:extLst>
                </a:gridCol>
                <a:gridCol w="1034149">
                  <a:extLst>
                    <a:ext uri="{9D8B030D-6E8A-4147-A177-3AD203B41FA5}">
                      <a16:colId xmlns:a16="http://schemas.microsoft.com/office/drawing/2014/main" val="20004"/>
                    </a:ext>
                  </a:extLst>
                </a:gridCol>
              </a:tblGrid>
              <a:tr h="381000">
                <a:tc>
                  <a:txBody>
                    <a:bodyPr/>
                    <a:lstStyle/>
                    <a:p>
                      <a:pPr algn="l">
                        <a:defRPr sz="1400"/>
                      </a:pPr>
                      <a:endParaRPr/>
                    </a:p>
                  </a:txBody>
                  <a:tcPr marL="91425" marR="91425" marT="91425" marB="91425" horzOverflow="overflow"/>
                </a:tc>
                <a:tc>
                  <a:txBody>
                    <a:bodyPr/>
                    <a:lstStyle/>
                    <a:p>
                      <a:pPr algn="l">
                        <a:defRPr sz="1800"/>
                      </a:pPr>
                      <a:r>
                        <a:rPr sz="1400"/>
                        <a:t>lr=1</a:t>
                      </a:r>
                    </a:p>
                  </a:txBody>
                  <a:tcPr marL="91425" marR="91425" marT="91425" marB="91425" horzOverflow="overflow"/>
                </a:tc>
                <a:tc>
                  <a:txBody>
                    <a:bodyPr/>
                    <a:lstStyle/>
                    <a:p>
                      <a:pPr algn="l">
                        <a:defRPr sz="1800"/>
                      </a:pPr>
                      <a:r>
                        <a:rPr sz="1400" dirty="0" err="1"/>
                        <a:t>lr</a:t>
                      </a:r>
                      <a:r>
                        <a:rPr sz="1400" dirty="0"/>
                        <a:t>=1e-1</a:t>
                      </a:r>
                    </a:p>
                  </a:txBody>
                  <a:tcPr marL="91425" marR="91425" marT="91425" marB="91425" horzOverflow="overflow"/>
                </a:tc>
                <a:tc>
                  <a:txBody>
                    <a:bodyPr/>
                    <a:lstStyle/>
                    <a:p>
                      <a:pPr algn="l">
                        <a:defRPr sz="1800"/>
                      </a:pPr>
                      <a:r>
                        <a:rPr sz="1400" dirty="0" err="1"/>
                        <a:t>lr</a:t>
                      </a:r>
                      <a:r>
                        <a:rPr sz="1400" dirty="0"/>
                        <a:t>=</a:t>
                      </a:r>
                      <a:r>
                        <a:rPr lang="en-US" sz="1400" dirty="0"/>
                        <a:t>5</a:t>
                      </a:r>
                      <a:r>
                        <a:rPr sz="1400" dirty="0"/>
                        <a:t>e-2</a:t>
                      </a:r>
                    </a:p>
                  </a:txBody>
                  <a:tcPr marL="91425" marR="91425" marT="91425" marB="91425" horzOverflow="overflow"/>
                </a:tc>
                <a:tc>
                  <a:txBody>
                    <a:bodyPr/>
                    <a:lstStyle/>
                    <a:p>
                      <a:pPr algn="l">
                        <a:defRPr sz="1800"/>
                      </a:pPr>
                      <a:r>
                        <a:rPr sz="1400" dirty="0" err="1"/>
                        <a:t>lr</a:t>
                      </a:r>
                      <a:r>
                        <a:rPr sz="1400" dirty="0"/>
                        <a:t>=</a:t>
                      </a:r>
                      <a:r>
                        <a:rPr lang="en-US" sz="1400" dirty="0"/>
                        <a:t>1</a:t>
                      </a:r>
                      <a:r>
                        <a:rPr sz="1400" dirty="0"/>
                        <a:t>e-2</a:t>
                      </a:r>
                    </a:p>
                  </a:txBody>
                  <a:tcPr marL="91425" marR="91425" marT="91425" marB="91425" horzOverflow="overflow"/>
                </a:tc>
                <a:extLst>
                  <a:ext uri="{0D108BD9-81ED-4DB2-BD59-A6C34878D82A}">
                    <a16:rowId xmlns:a16="http://schemas.microsoft.com/office/drawing/2014/main" val="10000"/>
                  </a:ext>
                </a:extLst>
              </a:tr>
              <a:tr h="381000">
                <a:tc>
                  <a:txBody>
                    <a:bodyPr/>
                    <a:lstStyle/>
                    <a:p>
                      <a:pPr algn="l">
                        <a:defRPr sz="1800"/>
                      </a:pPr>
                      <a:r>
                        <a:rPr sz="1400"/>
                        <a:t>Training Accuracy</a:t>
                      </a:r>
                    </a:p>
                  </a:txBody>
                  <a:tcPr marL="91425" marR="91425" marT="91425" marB="91425" horzOverflow="overflow"/>
                </a:tc>
                <a:tc>
                  <a:txBody>
                    <a:bodyPr/>
                    <a:lstStyle/>
                    <a:p>
                      <a:pPr algn="l">
                        <a:defRPr sz="1400"/>
                      </a:pPr>
                      <a:r>
                        <a:rPr lang="en-US" dirty="0"/>
                        <a:t>0.9429</a:t>
                      </a:r>
                      <a:endParaRPr dirty="0"/>
                    </a:p>
                  </a:txBody>
                  <a:tcPr marL="91425" marR="91425" marT="91425" marB="91425" horzOverflow="overflow"/>
                </a:tc>
                <a:tc>
                  <a:txBody>
                    <a:bodyPr/>
                    <a:lstStyle/>
                    <a:p>
                      <a:pPr algn="l">
                        <a:defRPr sz="1400"/>
                      </a:pPr>
                      <a:r>
                        <a:rPr lang="en-US" dirty="0"/>
                        <a:t>0.9214</a:t>
                      </a:r>
                      <a:endParaRPr dirty="0"/>
                    </a:p>
                  </a:txBody>
                  <a:tcPr marL="91425" marR="91425" marT="91425" marB="91425" horzOverflow="overflow"/>
                </a:tc>
                <a:tc>
                  <a:txBody>
                    <a:bodyPr/>
                    <a:lstStyle/>
                    <a:p>
                      <a:pPr algn="l">
                        <a:defRPr sz="1400"/>
                      </a:pPr>
                      <a:r>
                        <a:rPr lang="en-US" dirty="0"/>
                        <a:t>0.9089</a:t>
                      </a:r>
                      <a:endParaRPr dirty="0"/>
                    </a:p>
                  </a:txBody>
                  <a:tcPr marL="91425" marR="91425" marT="91425" marB="91425" horzOverflow="overflow"/>
                </a:tc>
                <a:tc>
                  <a:txBody>
                    <a:bodyPr/>
                    <a:lstStyle/>
                    <a:p>
                      <a:pPr algn="l">
                        <a:defRPr sz="1400"/>
                      </a:pPr>
                      <a:r>
                        <a:rPr lang="en-US" dirty="0"/>
                        <a:t>0.6182</a:t>
                      </a:r>
                      <a:endParaRPr dirty="0"/>
                    </a:p>
                  </a:txBody>
                  <a:tcPr marL="91425" marR="91425" marT="91425" marB="91425" horzOverflow="overflow"/>
                </a:tc>
                <a:extLst>
                  <a:ext uri="{0D108BD9-81ED-4DB2-BD59-A6C34878D82A}">
                    <a16:rowId xmlns:a16="http://schemas.microsoft.com/office/drawing/2014/main" val="10001"/>
                  </a:ext>
                </a:extLst>
              </a:tr>
              <a:tr h="381000">
                <a:tc>
                  <a:txBody>
                    <a:bodyPr/>
                    <a:lstStyle/>
                    <a:p>
                      <a:pPr algn="l">
                        <a:defRPr sz="1800"/>
                      </a:pPr>
                      <a:r>
                        <a:rPr sz="1400"/>
                        <a:t>Test Accuracy</a:t>
                      </a:r>
                    </a:p>
                  </a:txBody>
                  <a:tcPr marL="91425" marR="91425" marT="91425" marB="91425" horzOverflow="overflow"/>
                </a:tc>
                <a:tc>
                  <a:txBody>
                    <a:bodyPr/>
                    <a:lstStyle/>
                    <a:p>
                      <a:pPr algn="l">
                        <a:defRPr sz="1400"/>
                      </a:pPr>
                      <a:r>
                        <a:rPr lang="en-US" dirty="0"/>
                        <a:t>0.9450</a:t>
                      </a:r>
                      <a:endParaRPr dirty="0"/>
                    </a:p>
                  </a:txBody>
                  <a:tcPr marL="91425" marR="91425" marT="91425" marB="91425" horzOverflow="overflow"/>
                </a:tc>
                <a:tc>
                  <a:txBody>
                    <a:bodyPr/>
                    <a:lstStyle/>
                    <a:p>
                      <a:pPr algn="l">
                        <a:defRPr sz="1400"/>
                      </a:pPr>
                      <a:r>
                        <a:rPr lang="en-US" dirty="0"/>
                        <a:t>0.9238</a:t>
                      </a:r>
                      <a:endParaRPr dirty="0"/>
                    </a:p>
                  </a:txBody>
                  <a:tcPr marL="91425" marR="91425" marT="91425" marB="91425" horzOverflow="overflow"/>
                </a:tc>
                <a:tc>
                  <a:txBody>
                    <a:bodyPr/>
                    <a:lstStyle/>
                    <a:p>
                      <a:pPr algn="l">
                        <a:defRPr sz="1400"/>
                      </a:pPr>
                      <a:r>
                        <a:rPr lang="en-US" dirty="0"/>
                        <a:t>0.9136</a:t>
                      </a:r>
                      <a:endParaRPr dirty="0"/>
                    </a:p>
                  </a:txBody>
                  <a:tcPr marL="91425" marR="91425" marT="91425" marB="91425" horzOverflow="overflow"/>
                </a:tc>
                <a:tc>
                  <a:txBody>
                    <a:bodyPr/>
                    <a:lstStyle/>
                    <a:p>
                      <a:pPr algn="l">
                        <a:defRPr sz="1400"/>
                      </a:pPr>
                      <a:r>
                        <a:rPr lang="en-US" dirty="0"/>
                        <a:t>0.7605</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learning rates from the previous slide</a:t>
            </a:r>
            <a:r>
              <a:rPr dirty="0"/>
              <a:t> and put </a:t>
            </a:r>
            <a:r>
              <a:rPr lang="en-US" dirty="0"/>
              <a:t>them</a:t>
            </a:r>
            <a:r>
              <a:rPr dirty="0"/>
              <a:t> below</a:t>
            </a:r>
            <a:r>
              <a:rPr lang="en-US" dirty="0"/>
              <a:t> (you may add additional slides if needed).</a:t>
            </a:r>
            <a:endParaRPr dirty="0"/>
          </a:p>
        </p:txBody>
      </p:sp>
      <p:pic>
        <p:nvPicPr>
          <p:cNvPr id="3" name="Picture 2" descr="A graph of loss curves&#10;&#10;Description automatically generated">
            <a:extLst>
              <a:ext uri="{FF2B5EF4-FFF2-40B4-BE49-F238E27FC236}">
                <a16:creationId xmlns:a16="http://schemas.microsoft.com/office/drawing/2014/main" id="{050A5C5D-9791-2A86-42A7-F68126D330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2" y="2174388"/>
            <a:ext cx="2422183" cy="1816637"/>
          </a:xfrm>
          <a:prstGeom prst="rect">
            <a:avLst/>
          </a:prstGeom>
        </p:spPr>
      </p:pic>
      <p:pic>
        <p:nvPicPr>
          <p:cNvPr id="6" name="Picture 5" descr="A graph of loss curves&#10;&#10;Description automatically generated">
            <a:extLst>
              <a:ext uri="{FF2B5EF4-FFF2-40B4-BE49-F238E27FC236}">
                <a16:creationId xmlns:a16="http://schemas.microsoft.com/office/drawing/2014/main" id="{C154F912-9C18-779A-4C80-579A659F80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6968" y="2132843"/>
            <a:ext cx="2422184" cy="1816638"/>
          </a:xfrm>
          <a:prstGeom prst="rect">
            <a:avLst/>
          </a:prstGeom>
        </p:spPr>
      </p:pic>
      <p:pic>
        <p:nvPicPr>
          <p:cNvPr id="8" name="Picture 7" descr="A graph of loss curves&#10;&#10;Description automatically generated">
            <a:extLst>
              <a:ext uri="{FF2B5EF4-FFF2-40B4-BE49-F238E27FC236}">
                <a16:creationId xmlns:a16="http://schemas.microsoft.com/office/drawing/2014/main" id="{85360959-AF91-EDB3-A44A-A448EDB294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4450" y="2132844"/>
            <a:ext cx="2477576" cy="1858182"/>
          </a:xfrm>
          <a:prstGeom prst="rect">
            <a:avLst/>
          </a:prstGeom>
        </p:spPr>
      </p:pic>
      <p:pic>
        <p:nvPicPr>
          <p:cNvPr id="10" name="Picture 9" descr="A graph of loss curves&#10;&#10;Description automatically generated">
            <a:extLst>
              <a:ext uri="{FF2B5EF4-FFF2-40B4-BE49-F238E27FC236}">
                <a16:creationId xmlns:a16="http://schemas.microsoft.com/office/drawing/2014/main" id="{39BE7B54-CE2F-BA66-B488-EE811E04AD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0437" y="2174388"/>
            <a:ext cx="2366791" cy="1775093"/>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8;p17"/>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3" name="TextBox 2">
            <a:extLst>
              <a:ext uri="{FF2B5EF4-FFF2-40B4-BE49-F238E27FC236}">
                <a16:creationId xmlns:a16="http://schemas.microsoft.com/office/drawing/2014/main" id="{B5D7443B-B425-9CDD-B7E2-476956EB69F7}"/>
              </a:ext>
            </a:extLst>
          </p:cNvPr>
          <p:cNvSpPr txBox="1"/>
          <p:nvPr/>
        </p:nvSpPr>
        <p:spPr>
          <a:xfrm>
            <a:off x="449385" y="1017726"/>
            <a:ext cx="4572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Describe and Explain your findings:</a:t>
            </a:r>
            <a:br>
              <a:rPr lang="en-US" sz="1000" i="1" dirty="0">
                <a:solidFill>
                  <a:srgbClr val="0070C0"/>
                </a:solidFill>
              </a:rPr>
            </a:br>
            <a:endParaRPr lang="en-US" sz="1000" i="1" dirty="0">
              <a:solidFill>
                <a:srgbClr val="0070C0"/>
              </a:solidFill>
            </a:endParaRPr>
          </a:p>
        </p:txBody>
      </p:sp>
      <p:sp>
        <p:nvSpPr>
          <p:cNvPr id="4" name="TextBox 3">
            <a:extLst>
              <a:ext uri="{FF2B5EF4-FFF2-40B4-BE49-F238E27FC236}">
                <a16:creationId xmlns:a16="http://schemas.microsoft.com/office/drawing/2014/main" id="{DE0F2655-1339-3D54-FC88-103A6D7E8051}"/>
              </a:ext>
            </a:extLst>
          </p:cNvPr>
          <p:cNvSpPr txBox="1"/>
          <p:nvPr/>
        </p:nvSpPr>
        <p:spPr>
          <a:xfrm>
            <a:off x="103067" y="1374488"/>
            <a:ext cx="8937865" cy="332398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[Observation #1] </a:t>
            </a:r>
            <a:r>
              <a:rPr lang="en-US" dirty="0"/>
              <a:t>Accuracy decreases across training set and test set as learning rate decreases</a:t>
            </a:r>
          </a:p>
          <a:p>
            <a:r>
              <a:rPr lang="en-US" dirty="0"/>
              <a:t>[</a:t>
            </a:r>
            <a:r>
              <a:rPr lang="en-US" b="1" dirty="0"/>
              <a:t>Observation #2] </a:t>
            </a:r>
            <a:r>
              <a:rPr lang="en-US" dirty="0"/>
              <a:t>Learning curve turns from an elbow curve into an inverted S-shape as learning rate decrease</a:t>
            </a:r>
          </a:p>
          <a:p>
            <a:endParaRPr lang="en-US" dirty="0"/>
          </a:p>
          <a:p>
            <a:r>
              <a:rPr lang="en-US" b="1" dirty="0"/>
              <a:t>[Explanation #1 for Both Observations]</a:t>
            </a:r>
            <a:r>
              <a:rPr lang="en-US" dirty="0"/>
              <a:t> Generally, it's expected that accuracy may decrease as the learning rate decreases. A lower learning rate results in smaller weight updates during each iteration, slowing down the optimization process. With a fixed epoch size of 10, the model may not have enough time to converge, leading to reduced accuracy. This is evident in the learning curve, where the loss curve begins to form an inverted S-shape, indicating that convergence has not yet occurred. As discussed in the required reading for the week (</a:t>
            </a:r>
            <a:r>
              <a:rPr lang="en-US" dirty="0">
                <a:hlinkClick r:id="rId2"/>
              </a:rPr>
              <a:t>https://arxiv.org/pdf/1803.09820</a:t>
            </a:r>
            <a:r>
              <a:rPr lang="en-US" dirty="0"/>
              <a:t>), when using a lower learning rate, it is often necessary to adjust other parameters, such as increasing the number of epochs or batch size, to ensure smoother/more reliable results.</a:t>
            </a:r>
          </a:p>
          <a:p>
            <a:endParaRPr lang="en-US" dirty="0"/>
          </a:p>
          <a:p>
            <a:r>
              <a:rPr lang="en-US" dirty="0"/>
              <a:t>However, it's important to be cautious with a high learning rate as well. A high learning rate can cause the model to overshoot the minimum of the loss function, leading to non-convergence. While this issue may not be immediately evident in the charts, it underscores the need for a balanced learning rate. Achieving the right balance can improve convergence and, ultimately, model performance.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84;p1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p>
        </p:txBody>
      </p:sp>
      <p:sp>
        <p:nvSpPr>
          <p:cNvPr id="125" name="Google Shape;85;p18"/>
          <p:cNvSpPr txBox="1">
            <a:spLocks noGrp="1"/>
          </p:cNvSpPr>
          <p:nvPr>
            <p:ph type="body" idx="1"/>
          </p:nvPr>
        </p:nvSpPr>
        <p:spPr>
          <a:xfrm>
            <a:off x="311699" y="1152475"/>
            <a:ext cx="8520602" cy="867187"/>
          </a:xfrm>
          <a:prstGeom prst="rect">
            <a:avLst/>
          </a:prstGeom>
        </p:spPr>
        <p:txBody>
          <a:bodyPr/>
          <a:lstStyle>
            <a:lvl1pPr marL="0" indent="0">
              <a:spcBef>
                <a:spcPts val="1600"/>
              </a:spcBef>
              <a:buSzTx/>
              <a:buNone/>
            </a:lvl1pPr>
          </a:lstStyle>
          <a:p>
            <a:r>
              <a:rPr dirty="0"/>
              <a:t>Tune the regularization coefficient of the model with all other default hyper-parameters fixed. Fill in the table below:</a:t>
            </a:r>
          </a:p>
        </p:txBody>
      </p:sp>
      <p:graphicFrame>
        <p:nvGraphicFramePr>
          <p:cNvPr id="126" name="Google Shape;86;p18"/>
          <p:cNvGraphicFramePr/>
          <p:nvPr>
            <p:extLst>
              <p:ext uri="{D42A27DB-BD31-4B8C-83A1-F6EECF244321}">
                <p14:modId xmlns:p14="http://schemas.microsoft.com/office/powerpoint/2010/main" val="3896530276"/>
              </p:ext>
            </p:extLst>
          </p:nvPr>
        </p:nvGraphicFramePr>
        <p:xfrm>
          <a:off x="428599" y="2019662"/>
          <a:ext cx="7856840" cy="2753340"/>
        </p:xfrm>
        <a:graphic>
          <a:graphicData uri="http://schemas.openxmlformats.org/drawingml/2006/table">
            <a:tbl>
              <a:tblPr>
                <a:tableStyleId>{4C3C2611-4C71-4FC5-86AE-919BDF0F9419}</a:tableStyleId>
              </a:tblPr>
              <a:tblGrid>
                <a:gridCol w="1571375">
                  <a:extLst>
                    <a:ext uri="{9D8B030D-6E8A-4147-A177-3AD203B41FA5}">
                      <a16:colId xmlns:a16="http://schemas.microsoft.com/office/drawing/2014/main" val="20000"/>
                    </a:ext>
                  </a:extLst>
                </a:gridCol>
                <a:gridCol w="1257093">
                  <a:extLst>
                    <a:ext uri="{9D8B030D-6E8A-4147-A177-3AD203B41FA5}">
                      <a16:colId xmlns:a16="http://schemas.microsoft.com/office/drawing/2014/main" val="20001"/>
                    </a:ext>
                  </a:extLst>
                </a:gridCol>
                <a:gridCol w="1257093">
                  <a:extLst>
                    <a:ext uri="{9D8B030D-6E8A-4147-A177-3AD203B41FA5}">
                      <a16:colId xmlns:a16="http://schemas.microsoft.com/office/drawing/2014/main" val="3812410909"/>
                    </a:ext>
                  </a:extLst>
                </a:gridCol>
                <a:gridCol w="1257093">
                  <a:extLst>
                    <a:ext uri="{9D8B030D-6E8A-4147-A177-3AD203B41FA5}">
                      <a16:colId xmlns:a16="http://schemas.microsoft.com/office/drawing/2014/main" val="20002"/>
                    </a:ext>
                  </a:extLst>
                </a:gridCol>
                <a:gridCol w="1246962">
                  <a:extLst>
                    <a:ext uri="{9D8B030D-6E8A-4147-A177-3AD203B41FA5}">
                      <a16:colId xmlns:a16="http://schemas.microsoft.com/office/drawing/2014/main" val="20003"/>
                    </a:ext>
                  </a:extLst>
                </a:gridCol>
                <a:gridCol w="1267224">
                  <a:extLst>
                    <a:ext uri="{9D8B030D-6E8A-4147-A177-3AD203B41FA5}">
                      <a16:colId xmlns:a16="http://schemas.microsoft.com/office/drawing/2014/main" val="20004"/>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a:t>alpha=1</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alpha=1e-1</a:t>
                      </a:r>
                    </a:p>
                    <a:p>
                      <a:pPr algn="l">
                        <a:defRPr sz="1800"/>
                      </a:pPr>
                      <a:endParaRPr sz="1400" dirty="0"/>
                    </a:p>
                  </a:txBody>
                  <a:tcPr marL="91425" marR="91425" marT="91425" marB="91425" horzOverflow="overflow"/>
                </a:tc>
                <a:tc>
                  <a:txBody>
                    <a:bodyPr/>
                    <a:lstStyle/>
                    <a:p>
                      <a:pPr algn="l">
                        <a:defRPr sz="1800"/>
                      </a:pPr>
                      <a:r>
                        <a:rPr sz="1400" dirty="0"/>
                        <a:t>alpha=1e-2</a:t>
                      </a:r>
                    </a:p>
                  </a:txBody>
                  <a:tcPr marL="91425" marR="91425" marT="91425" marB="91425" horzOverflow="overflow"/>
                </a:tc>
                <a:tc>
                  <a:txBody>
                    <a:bodyPr/>
                    <a:lstStyle/>
                    <a:p>
                      <a:pPr algn="l">
                        <a:defRPr sz="1800"/>
                      </a:pPr>
                      <a:r>
                        <a:rPr sz="1400" dirty="0"/>
                        <a:t>alpha=1e-3</a:t>
                      </a:r>
                    </a:p>
                  </a:txBody>
                  <a:tcPr marL="91425" marR="91425" marT="91425" marB="91425" horzOverflow="overflow"/>
                </a:tc>
                <a:tc>
                  <a:txBody>
                    <a:bodyPr/>
                    <a:lstStyle/>
                    <a:p>
                      <a:pPr algn="l">
                        <a:defRPr sz="1800"/>
                      </a:pPr>
                      <a:r>
                        <a:rPr sz="1400" dirty="0"/>
                        <a:t>alpha=1e-4</a:t>
                      </a:r>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dirty="0"/>
                        <a:t>0.104</a:t>
                      </a:r>
                    </a:p>
                  </a:txBody>
                  <a:tcPr marL="91425" marR="91425" marT="91425" marB="91425" horzOverflow="overflow"/>
                </a:tc>
                <a:tc>
                  <a:txBody>
                    <a:bodyPr/>
                    <a:lstStyle/>
                    <a:p>
                      <a:pPr algn="l">
                        <a:defRPr sz="1400"/>
                      </a:pPr>
                      <a:r>
                        <a:rPr lang="en-US" dirty="0"/>
                        <a:t>0.336</a:t>
                      </a:r>
                    </a:p>
                  </a:txBody>
                  <a:tcPr marL="91425" marR="91425" marT="91425" marB="91425" horzOverflow="overflow"/>
                </a:tc>
                <a:tc>
                  <a:txBody>
                    <a:bodyPr/>
                    <a:lstStyle/>
                    <a:p>
                      <a:pPr algn="l">
                        <a:defRPr sz="1400"/>
                      </a:pPr>
                      <a:r>
                        <a:rPr lang="en-US" dirty="0"/>
                        <a:t>0.884</a:t>
                      </a:r>
                    </a:p>
                  </a:txBody>
                  <a:tcPr marL="91425" marR="91425" marT="91425" marB="91425" horzOverflow="overflow"/>
                </a:tc>
                <a:tc>
                  <a:txBody>
                    <a:bodyPr/>
                    <a:lstStyle/>
                    <a:p>
                      <a:pPr algn="l">
                        <a:defRPr sz="1400"/>
                      </a:pPr>
                      <a:r>
                        <a:rPr lang="en-US" dirty="0"/>
                        <a:t>0.922</a:t>
                      </a:r>
                    </a:p>
                  </a:txBody>
                  <a:tcPr marL="91425" marR="91425" marT="91425" marB="91425" horzOverflow="overflow"/>
                </a:tc>
                <a:tc>
                  <a:txBody>
                    <a:bodyPr/>
                    <a:lstStyle/>
                    <a:p>
                      <a:pPr algn="l">
                        <a:defRPr sz="1400"/>
                      </a:pPr>
                      <a:r>
                        <a:rPr lang="en-US" dirty="0"/>
                        <a:t>0.930</a:t>
                      </a:r>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dirty="0"/>
                        <a:t>Validation Accuracy</a:t>
                      </a:r>
                    </a:p>
                  </a:txBody>
                  <a:tcPr marL="91425" marR="91425" marT="91425" marB="91425" horzOverflow="overflow"/>
                </a:tc>
                <a:tc>
                  <a:txBody>
                    <a:bodyPr/>
                    <a:lstStyle/>
                    <a:p>
                      <a:pPr algn="l">
                        <a:defRPr sz="1400"/>
                      </a:pPr>
                      <a:r>
                        <a:rPr lang="en-US" dirty="0"/>
                        <a:t>0.104</a:t>
                      </a:r>
                    </a:p>
                  </a:txBody>
                  <a:tcPr marL="91425" marR="91425" marT="91425" marB="91425" horzOverflow="overflow"/>
                </a:tc>
                <a:tc>
                  <a:txBody>
                    <a:bodyPr/>
                    <a:lstStyle/>
                    <a:p>
                      <a:pPr algn="l">
                        <a:defRPr sz="1400"/>
                      </a:pPr>
                      <a:r>
                        <a:rPr lang="en-US" dirty="0"/>
                        <a:t>0.317</a:t>
                      </a:r>
                    </a:p>
                  </a:txBody>
                  <a:tcPr marL="91425" marR="91425" marT="91425" marB="91425" horzOverflow="overflow"/>
                </a:tc>
                <a:tc>
                  <a:txBody>
                    <a:bodyPr/>
                    <a:lstStyle/>
                    <a:p>
                      <a:pPr algn="l">
                        <a:defRPr sz="1400"/>
                      </a:pPr>
                      <a:r>
                        <a:rPr lang="en-US" dirty="0"/>
                        <a:t>0.894</a:t>
                      </a:r>
                    </a:p>
                  </a:txBody>
                  <a:tcPr marL="91425" marR="91425" marT="91425" marB="91425" horzOverflow="overflow"/>
                </a:tc>
                <a:tc>
                  <a:txBody>
                    <a:bodyPr/>
                    <a:lstStyle/>
                    <a:p>
                      <a:pPr algn="l">
                        <a:defRPr sz="1400"/>
                      </a:pPr>
                      <a:r>
                        <a:rPr lang="en-US" dirty="0"/>
                        <a:t>0.926</a:t>
                      </a:r>
                    </a:p>
                  </a:txBody>
                  <a:tcPr marL="91425" marR="91425" marT="91425" marB="91425" horzOverflow="overflow"/>
                </a:tc>
                <a:tc>
                  <a:txBody>
                    <a:bodyPr/>
                    <a:lstStyle/>
                    <a:p>
                      <a:pPr algn="l">
                        <a:defRPr sz="1400"/>
                      </a:pPr>
                      <a:r>
                        <a:rPr lang="en-US" dirty="0"/>
                        <a:t>0.934</a:t>
                      </a:r>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a:t>Test Accuracy</a:t>
                      </a:r>
                    </a:p>
                  </a:txBody>
                  <a:tcPr marL="91425" marR="91425" marT="91425" marB="91425" horzOverflow="overflow"/>
                </a:tc>
                <a:tc>
                  <a:txBody>
                    <a:bodyPr/>
                    <a:lstStyle/>
                    <a:p>
                      <a:pPr algn="l">
                        <a:defRPr sz="1400"/>
                      </a:pPr>
                      <a:r>
                        <a:rPr lang="en-US" dirty="0"/>
                        <a:t>0.103</a:t>
                      </a:r>
                    </a:p>
                  </a:txBody>
                  <a:tcPr marL="91425" marR="91425" marT="91425" marB="91425" horzOverflow="overflow"/>
                </a:tc>
                <a:tc>
                  <a:txBody>
                    <a:bodyPr/>
                    <a:lstStyle/>
                    <a:p>
                      <a:pPr algn="l">
                        <a:defRPr sz="1400"/>
                      </a:pPr>
                      <a:r>
                        <a:rPr lang="en-US" dirty="0"/>
                        <a:t>0.328</a:t>
                      </a:r>
                    </a:p>
                  </a:txBody>
                  <a:tcPr marL="91425" marR="91425" marT="91425" marB="91425" horzOverflow="overflow"/>
                </a:tc>
                <a:tc>
                  <a:txBody>
                    <a:bodyPr/>
                    <a:lstStyle/>
                    <a:p>
                      <a:pPr algn="l">
                        <a:defRPr sz="1400"/>
                      </a:pPr>
                      <a:r>
                        <a:rPr lang="en-US" dirty="0"/>
                        <a:t>0.893</a:t>
                      </a:r>
                    </a:p>
                  </a:txBody>
                  <a:tcPr marL="91425" marR="91425" marT="91425" marB="91425" horzOverflow="overflow"/>
                </a:tc>
                <a:tc>
                  <a:txBody>
                    <a:bodyPr/>
                    <a:lstStyle/>
                    <a:p>
                      <a:pPr algn="l">
                        <a:defRPr sz="1400"/>
                      </a:pPr>
                      <a:r>
                        <a:rPr lang="en-US" dirty="0"/>
                        <a:t>0.926</a:t>
                      </a:r>
                    </a:p>
                  </a:txBody>
                  <a:tcPr marL="91425" marR="91425" marT="91425" marB="91425" horzOverflow="overflow"/>
                </a:tc>
                <a:tc>
                  <a:txBody>
                    <a:bodyPr/>
                    <a:lstStyle/>
                    <a:p>
                      <a:pPr algn="l">
                        <a:defRPr sz="1400"/>
                      </a:pPr>
                      <a:r>
                        <a:rPr lang="en-US" dirty="0"/>
                        <a:t>0.933</a:t>
                      </a:r>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regularization coefficients from the previous slide</a:t>
            </a:r>
            <a:r>
              <a:rPr dirty="0"/>
              <a:t> and put </a:t>
            </a:r>
            <a:r>
              <a:rPr lang="en-US" dirty="0"/>
              <a:t>them</a:t>
            </a:r>
            <a:r>
              <a:rPr dirty="0"/>
              <a:t> below</a:t>
            </a:r>
            <a:r>
              <a:rPr lang="en-US" dirty="0"/>
              <a:t> (you may add additional slides if needed).</a:t>
            </a:r>
            <a:endParaRPr dirty="0"/>
          </a:p>
        </p:txBody>
      </p:sp>
      <p:pic>
        <p:nvPicPr>
          <p:cNvPr id="13" name="Picture 12" descr="A graph of loss curves&#10;&#10;Description automatically generated">
            <a:extLst>
              <a:ext uri="{FF2B5EF4-FFF2-40B4-BE49-F238E27FC236}">
                <a16:creationId xmlns:a16="http://schemas.microsoft.com/office/drawing/2014/main" id="{4DAF982C-2220-3F85-E001-89739C2BD1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1700" y="1824742"/>
            <a:ext cx="1992022" cy="1494016"/>
          </a:xfrm>
          <a:prstGeom prst="rect">
            <a:avLst/>
          </a:prstGeom>
        </p:spPr>
      </p:pic>
      <p:pic>
        <p:nvPicPr>
          <p:cNvPr id="15" name="Picture 14" descr="A graph of loss curves&#10;&#10;Description automatically generated">
            <a:extLst>
              <a:ext uri="{FF2B5EF4-FFF2-40B4-BE49-F238E27FC236}">
                <a16:creationId xmlns:a16="http://schemas.microsoft.com/office/drawing/2014/main" id="{9130AA63-5EB8-34E4-1DBC-7ABD8BF9FE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1372" y="1824742"/>
            <a:ext cx="2119840" cy="1589880"/>
          </a:xfrm>
          <a:prstGeom prst="rect">
            <a:avLst/>
          </a:prstGeom>
        </p:spPr>
      </p:pic>
      <p:pic>
        <p:nvPicPr>
          <p:cNvPr id="17" name="Picture 16" descr="A graph of loss curves&#10;&#10;Description automatically generated">
            <a:extLst>
              <a:ext uri="{FF2B5EF4-FFF2-40B4-BE49-F238E27FC236}">
                <a16:creationId xmlns:a16="http://schemas.microsoft.com/office/drawing/2014/main" id="{F7C46EB5-0D56-7B35-39BD-9896EB9BE1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1212" y="1790022"/>
            <a:ext cx="2212427" cy="1659320"/>
          </a:xfrm>
          <a:prstGeom prst="rect">
            <a:avLst/>
          </a:prstGeom>
        </p:spPr>
      </p:pic>
      <p:pic>
        <p:nvPicPr>
          <p:cNvPr id="19" name="Picture 18" descr="A graph of loss curves&#10;&#10;Description automatically generated">
            <a:extLst>
              <a:ext uri="{FF2B5EF4-FFF2-40B4-BE49-F238E27FC236}">
                <a16:creationId xmlns:a16="http://schemas.microsoft.com/office/drawing/2014/main" id="{E82F3CB7-99DB-0833-FB2F-543DD2D422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5321" y="3404284"/>
            <a:ext cx="2318954" cy="1739216"/>
          </a:xfrm>
          <a:prstGeom prst="rect">
            <a:avLst/>
          </a:prstGeom>
        </p:spPr>
      </p:pic>
      <p:pic>
        <p:nvPicPr>
          <p:cNvPr id="21" name="Picture 20" descr="A graph of loss curves&#10;&#10;Description automatically generated">
            <a:extLst>
              <a:ext uri="{FF2B5EF4-FFF2-40B4-BE49-F238E27FC236}">
                <a16:creationId xmlns:a16="http://schemas.microsoft.com/office/drawing/2014/main" id="{4DD2696C-D61E-0FE2-B1E0-5D425C62A8B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39958" y="3414621"/>
            <a:ext cx="2318954" cy="173921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97;p20"/>
          <p:cNvSpPr txBox="1">
            <a:spLocks noGrp="1"/>
          </p:cNvSpPr>
          <p:nvPr>
            <p:ph type="title"/>
          </p:nvPr>
        </p:nvSpPr>
        <p:spPr>
          <a:xfrm>
            <a:off x="311699" y="22996"/>
            <a:ext cx="8520602" cy="572701"/>
          </a:xfrm>
          <a:prstGeom prst="rect">
            <a:avLst/>
          </a:prstGeom>
        </p:spPr>
        <p:txBody>
          <a:bodyPr>
            <a:normAutofit fontScale="90000"/>
          </a:bodyPr>
          <a:lstStyle>
            <a:lvl1pPr defTabSz="877823">
              <a:defRPr sz="2688"/>
            </a:lvl1pPr>
          </a:lstStyle>
          <a:p>
            <a:r>
              <a:t>2. Regularization</a:t>
            </a:r>
          </a:p>
        </p:txBody>
      </p:sp>
      <p:sp>
        <p:nvSpPr>
          <p:cNvPr id="2" name="TextBox 1">
            <a:extLst>
              <a:ext uri="{FF2B5EF4-FFF2-40B4-BE49-F238E27FC236}">
                <a16:creationId xmlns:a16="http://schemas.microsoft.com/office/drawing/2014/main" id="{AE5ED635-766F-845E-2D1B-6368B5768914}"/>
              </a:ext>
            </a:extLst>
          </p:cNvPr>
          <p:cNvSpPr txBox="1"/>
          <p:nvPr/>
        </p:nvSpPr>
        <p:spPr>
          <a:xfrm>
            <a:off x="449385" y="595697"/>
            <a:ext cx="4572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Describe and Explain your findings:</a:t>
            </a:r>
            <a:br>
              <a:rPr lang="en-US" sz="1000" i="1" dirty="0">
                <a:solidFill>
                  <a:srgbClr val="0070C0"/>
                </a:solidFill>
              </a:rPr>
            </a:br>
            <a:endParaRPr lang="en-US" sz="1000" i="1" dirty="0">
              <a:solidFill>
                <a:srgbClr val="0070C0"/>
              </a:solidFill>
            </a:endParaRPr>
          </a:p>
        </p:txBody>
      </p:sp>
      <p:sp>
        <p:nvSpPr>
          <p:cNvPr id="5" name="TextBox 4">
            <a:extLst>
              <a:ext uri="{FF2B5EF4-FFF2-40B4-BE49-F238E27FC236}">
                <a16:creationId xmlns:a16="http://schemas.microsoft.com/office/drawing/2014/main" id="{EC417861-B5E6-F20F-9A48-DD2F6339B892}"/>
              </a:ext>
            </a:extLst>
          </p:cNvPr>
          <p:cNvSpPr txBox="1"/>
          <p:nvPr/>
        </p:nvSpPr>
        <p:spPr>
          <a:xfrm>
            <a:off x="379047" y="932316"/>
            <a:ext cx="8577384" cy="181588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[Observation #1] </a:t>
            </a:r>
            <a:r>
              <a:rPr lang="en-US" dirty="0"/>
              <a:t>Lower values of regularization results in better accuracy.</a:t>
            </a:r>
          </a:p>
          <a:p>
            <a:endParaRPr lang="en-US" dirty="0"/>
          </a:p>
          <a:p>
            <a:r>
              <a:rPr lang="en-US" b="1" dirty="0"/>
              <a:t>[Explanation #1] </a:t>
            </a:r>
            <a:r>
              <a:rPr lang="en-US" dirty="0"/>
              <a:t>The regularization method applied here is L2​ loss, which imposes a penalty equal to the sum of the squared values of the weights. This can become problematic for large models, such as ours with 784 inputs. As indicated in the table, using a regularization coefficient of 1 is overly restrictive, leading to low accuracy across training, testing, and validation due to excessive penalization of the model's weights. However, as we reduce the regularization, its impact becomes less obstructive, allowing the model to achieve better accuracy, as reflected in the improved scores.</a:t>
            </a:r>
          </a:p>
        </p:txBody>
      </p:sp>
      <p:sp>
        <p:nvSpPr>
          <p:cNvPr id="7" name="TextBox 6">
            <a:extLst>
              <a:ext uri="{FF2B5EF4-FFF2-40B4-BE49-F238E27FC236}">
                <a16:creationId xmlns:a16="http://schemas.microsoft.com/office/drawing/2014/main" id="{FD8138FC-23BE-9C54-C74A-E4CD7ADBCD19}"/>
              </a:ext>
            </a:extLst>
          </p:cNvPr>
          <p:cNvSpPr txBox="1"/>
          <p:nvPr/>
        </p:nvSpPr>
        <p:spPr>
          <a:xfrm>
            <a:off x="379048" y="2847294"/>
            <a:ext cx="8577383" cy="224676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t>
            </a:r>
            <a:r>
              <a:rPr lang="en-US" b="1" dirty="0"/>
              <a:t>Observation #2] </a:t>
            </a:r>
            <a:r>
              <a:rPr lang="en-US" dirty="0"/>
              <a:t>Test and validation accuracy are higher than train accuracies</a:t>
            </a:r>
          </a:p>
          <a:p>
            <a:endParaRPr lang="en-US" dirty="0"/>
          </a:p>
          <a:p>
            <a:r>
              <a:rPr lang="en-US" b="1" dirty="0"/>
              <a:t>[Explanation #2] </a:t>
            </a:r>
            <a:r>
              <a:rPr lang="en-US" dirty="0"/>
              <a:t>As highlighted in the lecture, it's not uncommon to observe higher accuracies on the validation and test sets compared to the training set for two main reasons:</a:t>
            </a:r>
          </a:p>
          <a:p>
            <a:endParaRPr lang="en-US" dirty="0"/>
          </a:p>
          <a:p>
            <a:pPr>
              <a:buFont typeface="+mj-lt"/>
              <a:buAutoNum type="arabicPeriod"/>
            </a:pPr>
            <a:r>
              <a:rPr lang="en-US" dirty="0"/>
              <a:t>The validation and test sets are not subjected to regularization, unlike the training set. Regularization can lead to slightly worse accuracy/loss in the training set as the model is penalized to prevent overfitting.</a:t>
            </a:r>
          </a:p>
          <a:p>
            <a:pPr>
              <a:buFont typeface="+mj-lt"/>
              <a:buAutoNum type="arabicPeriod"/>
            </a:pPr>
            <a:r>
              <a:rPr lang="en-US" dirty="0"/>
              <a:t>Training accuracy is calculated after each batch, and the model used for these calculations might not be the best version. In contrast, the validation and test sets are evaluated using the best model produced during training, which can result in higher accuracies on these sets.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3. Hyper-parameter Tuning</a:t>
            </a:r>
            <a:r>
              <a:rPr lang="en-US" dirty="0"/>
              <a:t> – #1: Batch Size</a:t>
            </a:r>
            <a:endParaRPr dirty="0"/>
          </a:p>
        </p:txBody>
      </p:sp>
      <p:sp>
        <p:nvSpPr>
          <p:cNvPr id="135" name="Google Shape;104;p21"/>
          <p:cNvSpPr txBox="1">
            <a:spLocks noGrp="1"/>
          </p:cNvSpPr>
          <p:nvPr>
            <p:ph type="body" idx="1"/>
          </p:nvPr>
        </p:nvSpPr>
        <p:spPr>
          <a:xfrm>
            <a:off x="311699" y="1152475"/>
            <a:ext cx="8520602" cy="3416400"/>
          </a:xfrm>
          <a:prstGeom prst="rect">
            <a:avLst/>
          </a:prstGeom>
        </p:spPr>
        <p:txBody>
          <a:bodyPr>
            <a:normAutofit/>
          </a:bodyPr>
          <a:lstStyle/>
          <a:p>
            <a:pPr marL="0" indent="0">
              <a:buSzTx/>
              <a:buNone/>
            </a:pPr>
            <a:r>
              <a:rPr dirty="0"/>
              <a:t>You are now free to tune any hyper-parameters for better accuracy. Create a table below and put the configuration of your best model and accuracy into the table:</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p:txBody>
      </p:sp>
      <p:graphicFrame>
        <p:nvGraphicFramePr>
          <p:cNvPr id="2" name="Google Shape;86;p18">
            <a:extLst>
              <a:ext uri="{FF2B5EF4-FFF2-40B4-BE49-F238E27FC236}">
                <a16:creationId xmlns:a16="http://schemas.microsoft.com/office/drawing/2014/main" id="{A4F2FBC0-AC27-E6D6-6671-91C0482615FA}"/>
              </a:ext>
            </a:extLst>
          </p:cNvPr>
          <p:cNvGraphicFramePr/>
          <p:nvPr>
            <p:extLst>
              <p:ext uri="{D42A27DB-BD31-4B8C-83A1-F6EECF244321}">
                <p14:modId xmlns:p14="http://schemas.microsoft.com/office/powerpoint/2010/main" val="1646040395"/>
              </p:ext>
            </p:extLst>
          </p:nvPr>
        </p:nvGraphicFramePr>
        <p:xfrm>
          <a:off x="428599" y="2019662"/>
          <a:ext cx="6589616" cy="2753340"/>
        </p:xfrm>
        <a:graphic>
          <a:graphicData uri="http://schemas.openxmlformats.org/drawingml/2006/table">
            <a:tbl>
              <a:tblPr>
                <a:tableStyleId>{4C3C2611-4C71-4FC5-86AE-919BDF0F9419}</a:tableStyleId>
              </a:tblPr>
              <a:tblGrid>
                <a:gridCol w="1571375">
                  <a:extLst>
                    <a:ext uri="{9D8B030D-6E8A-4147-A177-3AD203B41FA5}">
                      <a16:colId xmlns:a16="http://schemas.microsoft.com/office/drawing/2014/main" val="20000"/>
                    </a:ext>
                  </a:extLst>
                </a:gridCol>
                <a:gridCol w="1257093">
                  <a:extLst>
                    <a:ext uri="{9D8B030D-6E8A-4147-A177-3AD203B41FA5}">
                      <a16:colId xmlns:a16="http://schemas.microsoft.com/office/drawing/2014/main" val="20001"/>
                    </a:ext>
                  </a:extLst>
                </a:gridCol>
                <a:gridCol w="1257093">
                  <a:extLst>
                    <a:ext uri="{9D8B030D-6E8A-4147-A177-3AD203B41FA5}">
                      <a16:colId xmlns:a16="http://schemas.microsoft.com/office/drawing/2014/main" val="3812410909"/>
                    </a:ext>
                  </a:extLst>
                </a:gridCol>
                <a:gridCol w="1257093">
                  <a:extLst>
                    <a:ext uri="{9D8B030D-6E8A-4147-A177-3AD203B41FA5}">
                      <a16:colId xmlns:a16="http://schemas.microsoft.com/office/drawing/2014/main" val="20002"/>
                    </a:ext>
                  </a:extLst>
                </a:gridCol>
                <a:gridCol w="1246962">
                  <a:extLst>
                    <a:ext uri="{9D8B030D-6E8A-4147-A177-3AD203B41FA5}">
                      <a16:colId xmlns:a16="http://schemas.microsoft.com/office/drawing/2014/main" val="20003"/>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Batch = 32</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kumimoji="0" lang="en-US" sz="1400" b="0" i="0" u="none" strike="noStrike" kern="0" cap="none" spc="0" normalizeH="0" baseline="0" noProof="0" dirty="0">
                          <a:ln>
                            <a:noFill/>
                          </a:ln>
                          <a:solidFill>
                            <a:srgbClr val="000000"/>
                          </a:solidFill>
                          <a:effectLst/>
                          <a:uLnTx/>
                          <a:uFillTx/>
                          <a:latin typeface="Arial"/>
                          <a:cs typeface="Arial"/>
                          <a:sym typeface="Arial"/>
                        </a:rPr>
                        <a:t>Batch = 64</a:t>
                      </a:r>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kumimoji="0" lang="en-US" sz="1400" b="0" i="0" u="none" strike="noStrike" kern="0" cap="none" spc="0" normalizeH="0" baseline="0" noProof="0" dirty="0">
                          <a:ln>
                            <a:noFill/>
                          </a:ln>
                          <a:solidFill>
                            <a:srgbClr val="000000"/>
                          </a:solidFill>
                          <a:effectLst/>
                          <a:uLnTx/>
                          <a:uFillTx/>
                          <a:latin typeface="Arial"/>
                          <a:cs typeface="Arial"/>
                          <a:sym typeface="Arial"/>
                        </a:rPr>
                        <a:t>Batch = 128</a:t>
                      </a:r>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kumimoji="0" lang="en-US" sz="1400" b="0" i="0" u="none" strike="noStrike" kern="0" cap="none" spc="0" normalizeH="0" baseline="0" noProof="0" dirty="0">
                          <a:ln>
                            <a:noFill/>
                          </a:ln>
                          <a:solidFill>
                            <a:srgbClr val="000000"/>
                          </a:solidFill>
                          <a:effectLst/>
                          <a:uLnTx/>
                          <a:uFillTx/>
                          <a:latin typeface="Arial"/>
                          <a:cs typeface="Arial"/>
                          <a:sym typeface="Arial"/>
                        </a:rPr>
                        <a:t>Batch = 256</a:t>
                      </a:r>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dirty="0"/>
                        <a:t>0.933</a:t>
                      </a:r>
                    </a:p>
                  </a:txBody>
                  <a:tcPr marL="91425" marR="91425" marT="91425" marB="91425" horzOverflow="overflow"/>
                </a:tc>
                <a:tc>
                  <a:txBody>
                    <a:bodyPr/>
                    <a:lstStyle/>
                    <a:p>
                      <a:pPr algn="l">
                        <a:defRPr sz="1400"/>
                      </a:pPr>
                      <a:r>
                        <a:rPr lang="en-US" dirty="0"/>
                        <a:t>0.922</a:t>
                      </a:r>
                    </a:p>
                  </a:txBody>
                  <a:tcPr marL="91425" marR="91425" marT="91425" marB="91425" horzOverflow="overflow"/>
                </a:tc>
                <a:tc>
                  <a:txBody>
                    <a:bodyPr/>
                    <a:lstStyle/>
                    <a:p>
                      <a:pPr algn="l">
                        <a:defRPr sz="1400"/>
                      </a:pPr>
                      <a:r>
                        <a:rPr lang="en-US" dirty="0"/>
                        <a:t>0.908</a:t>
                      </a:r>
                    </a:p>
                  </a:txBody>
                  <a:tcPr marL="91425" marR="91425" marT="91425" marB="91425" horzOverflow="overflow"/>
                </a:tc>
                <a:tc>
                  <a:txBody>
                    <a:bodyPr/>
                    <a:lstStyle/>
                    <a:p>
                      <a:pPr algn="l">
                        <a:defRPr sz="1400"/>
                      </a:pPr>
                      <a:r>
                        <a:rPr lang="en-US" dirty="0"/>
                        <a:t>0.887</a:t>
                      </a:r>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dirty="0"/>
                        <a:t>Validation Accuracy</a:t>
                      </a:r>
                    </a:p>
                  </a:txBody>
                  <a:tcPr marL="91425" marR="91425" marT="91425" marB="91425" horzOverflow="overflow"/>
                </a:tc>
                <a:tc>
                  <a:txBody>
                    <a:bodyPr/>
                    <a:lstStyle/>
                    <a:p>
                      <a:pPr algn="l">
                        <a:defRPr sz="1400"/>
                      </a:pPr>
                      <a:r>
                        <a:rPr lang="en-US" dirty="0"/>
                        <a:t>0.937</a:t>
                      </a:r>
                    </a:p>
                  </a:txBody>
                  <a:tcPr marL="91425" marR="91425" marT="91425" marB="91425" horzOverflow="overflow"/>
                </a:tc>
                <a:tc>
                  <a:txBody>
                    <a:bodyPr/>
                    <a:lstStyle/>
                    <a:p>
                      <a:pPr algn="l">
                        <a:defRPr sz="1400"/>
                      </a:pPr>
                      <a:r>
                        <a:rPr lang="en-US" dirty="0"/>
                        <a:t>0.929</a:t>
                      </a:r>
                    </a:p>
                  </a:txBody>
                  <a:tcPr marL="91425" marR="91425" marT="91425" marB="91425" horzOverflow="overflow"/>
                </a:tc>
                <a:tc>
                  <a:txBody>
                    <a:bodyPr/>
                    <a:lstStyle/>
                    <a:p>
                      <a:pPr algn="l">
                        <a:defRPr sz="1400"/>
                      </a:pPr>
                      <a:r>
                        <a:rPr lang="en-US" dirty="0"/>
                        <a:t>0.914</a:t>
                      </a:r>
                    </a:p>
                  </a:txBody>
                  <a:tcPr marL="91425" marR="91425" marT="91425" marB="91425" horzOverflow="overflow"/>
                </a:tc>
                <a:tc>
                  <a:txBody>
                    <a:bodyPr/>
                    <a:lstStyle/>
                    <a:p>
                      <a:pPr algn="l">
                        <a:defRPr sz="1400"/>
                      </a:pPr>
                      <a:r>
                        <a:rPr lang="en-US" dirty="0"/>
                        <a:t>0.895</a:t>
                      </a:r>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a:t>Test Accuracy</a:t>
                      </a:r>
                    </a:p>
                  </a:txBody>
                  <a:tcPr marL="91425" marR="91425" marT="91425" marB="91425" horzOverflow="overflow"/>
                </a:tc>
                <a:tc>
                  <a:txBody>
                    <a:bodyPr/>
                    <a:lstStyle/>
                    <a:p>
                      <a:pPr algn="l">
                        <a:defRPr sz="1400"/>
                      </a:pPr>
                      <a:r>
                        <a:rPr lang="en-US" dirty="0"/>
                        <a:t>0.936</a:t>
                      </a:r>
                    </a:p>
                  </a:txBody>
                  <a:tcPr marL="91425" marR="91425" marT="91425" marB="91425" horzOverflow="overflow"/>
                </a:tc>
                <a:tc>
                  <a:txBody>
                    <a:bodyPr/>
                    <a:lstStyle/>
                    <a:p>
                      <a:pPr algn="l">
                        <a:defRPr sz="1400"/>
                      </a:pPr>
                      <a:r>
                        <a:rPr lang="en-US" dirty="0"/>
                        <a:t>0.926</a:t>
                      </a:r>
                    </a:p>
                  </a:txBody>
                  <a:tcPr marL="91425" marR="91425" marT="91425" marB="91425" horzOverflow="overflow"/>
                </a:tc>
                <a:tc>
                  <a:txBody>
                    <a:bodyPr/>
                    <a:lstStyle/>
                    <a:p>
                      <a:pPr algn="l">
                        <a:defRPr sz="1400"/>
                      </a:pPr>
                      <a:r>
                        <a:rPr lang="en-US" dirty="0"/>
                        <a:t>0.914</a:t>
                      </a:r>
                    </a:p>
                  </a:txBody>
                  <a:tcPr marL="91425" marR="91425" marT="91425" marB="91425" horzOverflow="overflow"/>
                </a:tc>
                <a:tc>
                  <a:txBody>
                    <a:bodyPr/>
                    <a:lstStyle/>
                    <a:p>
                      <a:pPr algn="l">
                        <a:defRPr sz="1400"/>
                      </a:pPr>
                      <a:r>
                        <a:rPr lang="en-US" dirty="0"/>
                        <a:t>0.894</a:t>
                      </a:r>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loss curves&#10;&#10;Description automatically generated">
            <a:extLst>
              <a:ext uri="{FF2B5EF4-FFF2-40B4-BE49-F238E27FC236}">
                <a16:creationId xmlns:a16="http://schemas.microsoft.com/office/drawing/2014/main" id="{CF652A97-3ED7-7C47-F8F7-3F274D6E2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53" y="2130568"/>
            <a:ext cx="2480609" cy="1860457"/>
          </a:xfrm>
          <a:prstGeom prst="rect">
            <a:avLst/>
          </a:prstGeom>
        </p:spPr>
      </p:pic>
      <p:pic>
        <p:nvPicPr>
          <p:cNvPr id="7" name="Picture 6" descr="A graph of loss curves&#10;&#10;Description automatically generated">
            <a:extLst>
              <a:ext uri="{FF2B5EF4-FFF2-40B4-BE49-F238E27FC236}">
                <a16:creationId xmlns:a16="http://schemas.microsoft.com/office/drawing/2014/main" id="{75BE212B-C195-A2CF-D70A-2B9282F4A6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1859" y="2098329"/>
            <a:ext cx="2566578" cy="1924934"/>
          </a:xfrm>
          <a:prstGeom prst="rect">
            <a:avLst/>
          </a:prstGeom>
        </p:spPr>
      </p:pic>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dirty="0"/>
              <a:t>3</a:t>
            </a:r>
            <a:r>
              <a:rPr dirty="0"/>
              <a:t>. </a:t>
            </a:r>
            <a:r>
              <a:rPr lang="en-US" dirty="0"/>
              <a:t>Batch Size</a:t>
            </a:r>
            <a:endParaRPr dirty="0"/>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coefficients from the previous slide</a:t>
            </a:r>
            <a:r>
              <a:rPr dirty="0"/>
              <a:t> and put </a:t>
            </a:r>
            <a:r>
              <a:rPr lang="en-US" dirty="0"/>
              <a:t>them</a:t>
            </a:r>
            <a:r>
              <a:rPr dirty="0"/>
              <a:t> below</a:t>
            </a:r>
            <a:r>
              <a:rPr lang="en-US" dirty="0"/>
              <a:t> (you may add additional slides if needed).</a:t>
            </a:r>
            <a:endParaRPr dirty="0"/>
          </a:p>
        </p:txBody>
      </p:sp>
      <p:pic>
        <p:nvPicPr>
          <p:cNvPr id="5" name="Picture 4" descr="A graph of loss curves&#10;&#10;Description automatically generated">
            <a:extLst>
              <a:ext uri="{FF2B5EF4-FFF2-40B4-BE49-F238E27FC236}">
                <a16:creationId xmlns:a16="http://schemas.microsoft.com/office/drawing/2014/main" id="{252A6FA8-D658-AA2D-D612-69AFD1EC0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940" y="2090759"/>
            <a:ext cx="2566578" cy="1924934"/>
          </a:xfrm>
          <a:prstGeom prst="rect">
            <a:avLst/>
          </a:prstGeom>
        </p:spPr>
      </p:pic>
      <p:pic>
        <p:nvPicPr>
          <p:cNvPr id="9" name="Picture 8" descr="A graph of loss curves&#10;&#10;Description automatically generated">
            <a:extLst>
              <a:ext uri="{FF2B5EF4-FFF2-40B4-BE49-F238E27FC236}">
                <a16:creationId xmlns:a16="http://schemas.microsoft.com/office/drawing/2014/main" id="{6FBC258F-AF5D-8C4E-9A9C-F3F2A95456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0021" y="2114236"/>
            <a:ext cx="2566577" cy="1924933"/>
          </a:xfrm>
          <a:prstGeom prst="rect">
            <a:avLst/>
          </a:prstGeom>
        </p:spPr>
      </p:pic>
    </p:spTree>
    <p:extLst>
      <p:ext uri="{BB962C8B-B14F-4D97-AF65-F5344CB8AC3E}">
        <p14:creationId xmlns:p14="http://schemas.microsoft.com/office/powerpoint/2010/main" val="53662379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132411"/>
            <a:ext cx="8520602" cy="572701"/>
          </a:xfrm>
          <a:prstGeom prst="rect">
            <a:avLst/>
          </a:prstGeom>
        </p:spPr>
        <p:txBody>
          <a:bodyPr>
            <a:normAutofit fontScale="90000"/>
          </a:bodyPr>
          <a:lstStyle>
            <a:lvl1pPr defTabSz="877823">
              <a:defRPr sz="2688"/>
            </a:lvl1pPr>
          </a:lstStyle>
          <a:p>
            <a:r>
              <a:rPr dirty="0"/>
              <a:t>3. </a:t>
            </a:r>
            <a:r>
              <a:rPr lang="en-US" dirty="0"/>
              <a:t>Additional </a:t>
            </a:r>
            <a:r>
              <a:rPr dirty="0"/>
              <a:t>Hyper-parameter Tuning</a:t>
            </a:r>
            <a:r>
              <a:rPr lang="en-US" dirty="0"/>
              <a:t> - #1: Batch Size</a:t>
            </a:r>
            <a:endParaRPr dirty="0"/>
          </a:p>
        </p:txBody>
      </p:sp>
      <p:sp>
        <p:nvSpPr>
          <p:cNvPr id="3" name="TextBox 2">
            <a:extLst>
              <a:ext uri="{FF2B5EF4-FFF2-40B4-BE49-F238E27FC236}">
                <a16:creationId xmlns:a16="http://schemas.microsoft.com/office/drawing/2014/main" id="{CC4BA3A2-694D-F791-1999-E76CEA2769E4}"/>
              </a:ext>
            </a:extLst>
          </p:cNvPr>
          <p:cNvSpPr txBox="1"/>
          <p:nvPr/>
        </p:nvSpPr>
        <p:spPr>
          <a:xfrm>
            <a:off x="311698" y="705112"/>
            <a:ext cx="8699439"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spcBef>
                <a:spcPts val="1600"/>
              </a:spcBef>
              <a:buSzTx/>
              <a:buNone/>
            </a:pPr>
            <a:r>
              <a:rPr lang="en-US" dirty="0"/>
              <a:t>Explain:</a:t>
            </a:r>
            <a:br>
              <a:rPr lang="en-US" sz="1400" i="1" dirty="0">
                <a:solidFill>
                  <a:srgbClr val="0070C0"/>
                </a:solidFill>
              </a:rPr>
            </a:br>
            <a:endParaRPr lang="en-US" sz="1400" dirty="0"/>
          </a:p>
        </p:txBody>
      </p:sp>
      <p:sp>
        <p:nvSpPr>
          <p:cNvPr id="8" name="TextBox 7">
            <a:extLst>
              <a:ext uri="{FF2B5EF4-FFF2-40B4-BE49-F238E27FC236}">
                <a16:creationId xmlns:a16="http://schemas.microsoft.com/office/drawing/2014/main" id="{BF0627A3-DBD0-02FD-B955-4371E1FB3305}"/>
              </a:ext>
            </a:extLst>
          </p:cNvPr>
          <p:cNvSpPr txBox="1"/>
          <p:nvPr/>
        </p:nvSpPr>
        <p:spPr>
          <a:xfrm>
            <a:off x="132863" y="1018380"/>
            <a:ext cx="8878274" cy="224676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[Observation #1] </a:t>
            </a:r>
            <a:r>
              <a:rPr lang="en-US" dirty="0"/>
              <a:t>Lower values of batch size results in better accuracy.</a:t>
            </a:r>
          </a:p>
          <a:p>
            <a:endParaRPr lang="en-US" dirty="0"/>
          </a:p>
          <a:p>
            <a:r>
              <a:rPr lang="en-US" b="1" dirty="0"/>
              <a:t>[Explanation #1] </a:t>
            </a:r>
            <a:r>
              <a:rPr lang="en-US" dirty="0"/>
              <a:t>We observe that lower batch sizes lead to better accuracy, likely due to more frequent updates during training. Smaller batches result in the model updating its weights more often, which helps it explore the loss landscape more thoroughly.</a:t>
            </a:r>
          </a:p>
          <a:p>
            <a:endParaRPr lang="en-US" dirty="0"/>
          </a:p>
          <a:p>
            <a:r>
              <a:rPr lang="en-US" dirty="0"/>
              <a:t>Additionally, as mentioned in the lecture, smaller batch sizes introduce more noise into the training process. This noise acts as implicit regularization, helping the model generalize better to unseen data by reducing the risk of overfitting to the training set. While smaller batches can help with regularization, the stochastic nature of gradient descent is amplified, leading the optimization process to converge to local minima. </a:t>
            </a:r>
          </a:p>
        </p:txBody>
      </p:sp>
      <p:sp>
        <p:nvSpPr>
          <p:cNvPr id="10" name="TextBox 9">
            <a:extLst>
              <a:ext uri="{FF2B5EF4-FFF2-40B4-BE49-F238E27FC236}">
                <a16:creationId xmlns:a16="http://schemas.microsoft.com/office/drawing/2014/main" id="{65F872A0-CABF-B907-BF26-B7B6F4EF97D7}"/>
              </a:ext>
            </a:extLst>
          </p:cNvPr>
          <p:cNvSpPr txBox="1"/>
          <p:nvPr/>
        </p:nvSpPr>
        <p:spPr>
          <a:xfrm>
            <a:off x="132863" y="3432622"/>
            <a:ext cx="8878274" cy="1384995"/>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a:t>
            </a:r>
            <a:r>
              <a:rPr lang="en-US" b="1" dirty="0"/>
              <a:t>Observation #2] </a:t>
            </a:r>
            <a:r>
              <a:rPr lang="en-US" dirty="0"/>
              <a:t>Learning curve turns from an elbow curve into an inverted S-shape as batch size increase</a:t>
            </a:r>
          </a:p>
          <a:p>
            <a:endParaRPr lang="en-US" dirty="0"/>
          </a:p>
          <a:p>
            <a:r>
              <a:rPr lang="en-US" b="1" dirty="0"/>
              <a:t>[Explanation #2] </a:t>
            </a:r>
            <a:r>
              <a:rPr lang="en-US" dirty="0"/>
              <a:t>Similar to the effects observed with learning rates, larger batch sizes require a larger learning rate to offset the increased variability in weight updates due to the smaller sample size. As illustrated by the loss curve, a larger batch size (e.g., 256) leads to slower convergence, primarily because the learning rate is too small. This issue can be addressed by increasing the learning rate proportionally to the batch size.</a:t>
            </a:r>
          </a:p>
        </p:txBody>
      </p:sp>
    </p:spTree>
    <p:extLst>
      <p:ext uri="{BB962C8B-B14F-4D97-AF65-F5344CB8AC3E}">
        <p14:creationId xmlns:p14="http://schemas.microsoft.com/office/powerpoint/2010/main" val="1226939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Feel free to add extra slides if needed.</a:t>
            </a:r>
          </a:p>
        </p:txBody>
      </p:sp>
      <p:pic>
        <p:nvPicPr>
          <p:cNvPr id="4" name="Picture 3">
            <a:extLst>
              <a:ext uri="{FF2B5EF4-FFF2-40B4-BE49-F238E27FC236}">
                <a16:creationId xmlns:a16="http://schemas.microsoft.com/office/drawing/2014/main" id="{D32B9A8F-7FD0-4530-0703-87A5DF5B721A}"/>
              </a:ext>
            </a:extLst>
          </p:cNvPr>
          <p:cNvPicPr>
            <a:picLocks noChangeAspect="1"/>
          </p:cNvPicPr>
          <p:nvPr/>
        </p:nvPicPr>
        <p:blipFill>
          <a:blip r:embed="rId2"/>
          <a:stretch>
            <a:fillRect/>
          </a:stretch>
        </p:blipFill>
        <p:spPr>
          <a:xfrm>
            <a:off x="2643187" y="0"/>
            <a:ext cx="3857625" cy="5143500"/>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3. Hyper-parameter Tuning</a:t>
            </a:r>
            <a:r>
              <a:rPr lang="en-US" dirty="0"/>
              <a:t> – #2: Momentum</a:t>
            </a:r>
            <a:endParaRPr dirty="0"/>
          </a:p>
        </p:txBody>
      </p:sp>
      <p:sp>
        <p:nvSpPr>
          <p:cNvPr id="135" name="Google Shape;104;p21"/>
          <p:cNvSpPr txBox="1">
            <a:spLocks noGrp="1"/>
          </p:cNvSpPr>
          <p:nvPr>
            <p:ph type="body" idx="1"/>
          </p:nvPr>
        </p:nvSpPr>
        <p:spPr>
          <a:xfrm>
            <a:off x="311699" y="1152475"/>
            <a:ext cx="8520602" cy="3416400"/>
          </a:xfrm>
          <a:prstGeom prst="rect">
            <a:avLst/>
          </a:prstGeom>
        </p:spPr>
        <p:txBody>
          <a:bodyPr>
            <a:normAutofit/>
          </a:bodyPr>
          <a:lstStyle/>
          <a:p>
            <a:pPr marL="0" indent="0">
              <a:buSzTx/>
              <a:buNone/>
            </a:pPr>
            <a:r>
              <a:rPr dirty="0"/>
              <a:t>You are now free to tune any hyper-parameters for better accuracy. Create a table below and put the configuration of your best model and accuracy into the table:</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p:txBody>
      </p:sp>
      <p:graphicFrame>
        <p:nvGraphicFramePr>
          <p:cNvPr id="2" name="Google Shape;86;p18">
            <a:extLst>
              <a:ext uri="{FF2B5EF4-FFF2-40B4-BE49-F238E27FC236}">
                <a16:creationId xmlns:a16="http://schemas.microsoft.com/office/drawing/2014/main" id="{A4F2FBC0-AC27-E6D6-6671-91C0482615FA}"/>
              </a:ext>
            </a:extLst>
          </p:cNvPr>
          <p:cNvGraphicFramePr/>
          <p:nvPr>
            <p:extLst>
              <p:ext uri="{D42A27DB-BD31-4B8C-83A1-F6EECF244321}">
                <p14:modId xmlns:p14="http://schemas.microsoft.com/office/powerpoint/2010/main" val="199667863"/>
              </p:ext>
            </p:extLst>
          </p:nvPr>
        </p:nvGraphicFramePr>
        <p:xfrm>
          <a:off x="428598" y="2019662"/>
          <a:ext cx="8403705" cy="2753340"/>
        </p:xfrm>
        <a:graphic>
          <a:graphicData uri="http://schemas.openxmlformats.org/drawingml/2006/table">
            <a:tbl>
              <a:tblPr>
                <a:tableStyleId>{4C3C2611-4C71-4FC5-86AE-919BDF0F9419}</a:tableStyleId>
              </a:tblPr>
              <a:tblGrid>
                <a:gridCol w="2007053">
                  <a:extLst>
                    <a:ext uri="{9D8B030D-6E8A-4147-A177-3AD203B41FA5}">
                      <a16:colId xmlns:a16="http://schemas.microsoft.com/office/drawing/2014/main" val="20000"/>
                    </a:ext>
                  </a:extLst>
                </a:gridCol>
                <a:gridCol w="1605633">
                  <a:extLst>
                    <a:ext uri="{9D8B030D-6E8A-4147-A177-3AD203B41FA5}">
                      <a16:colId xmlns:a16="http://schemas.microsoft.com/office/drawing/2014/main" val="20001"/>
                    </a:ext>
                  </a:extLst>
                </a:gridCol>
                <a:gridCol w="1605633">
                  <a:extLst>
                    <a:ext uri="{9D8B030D-6E8A-4147-A177-3AD203B41FA5}">
                      <a16:colId xmlns:a16="http://schemas.microsoft.com/office/drawing/2014/main" val="3812410909"/>
                    </a:ext>
                  </a:extLst>
                </a:gridCol>
                <a:gridCol w="1592693">
                  <a:extLst>
                    <a:ext uri="{9D8B030D-6E8A-4147-A177-3AD203B41FA5}">
                      <a16:colId xmlns:a16="http://schemas.microsoft.com/office/drawing/2014/main" val="20003"/>
                    </a:ext>
                  </a:extLst>
                </a:gridCol>
                <a:gridCol w="1592693">
                  <a:extLst>
                    <a:ext uri="{9D8B030D-6E8A-4147-A177-3AD203B41FA5}">
                      <a16:colId xmlns:a16="http://schemas.microsoft.com/office/drawing/2014/main" val="746693167"/>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Momentum = 1.1</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Momentum = 0.9</a:t>
                      </a:r>
                    </a:p>
                    <a:p>
                      <a:pPr algn="l">
                        <a:defRPr sz="1800"/>
                      </a:pPr>
                      <a:endParaRPr sz="1400" dirty="0"/>
                    </a:p>
                  </a:txBody>
                  <a:tcPr marL="91425" marR="91425" marT="91425" marB="91425" horzOverflow="overflow"/>
                </a:tc>
                <a:tc>
                  <a:txBody>
                    <a:bodyPr/>
                    <a:lstStyle/>
                    <a:p>
                      <a:pPr algn="l">
                        <a:defRPr sz="1800"/>
                      </a:pPr>
                      <a:r>
                        <a:rPr lang="en-US" sz="1400" dirty="0"/>
                        <a:t>Momentum = 0.7</a:t>
                      </a:r>
                      <a:endParaRPr sz="1400" dirty="0"/>
                    </a:p>
                  </a:txBody>
                  <a:tcPr marL="91425" marR="91425" marT="91425" marB="91425" horzOverflow="overflow"/>
                </a:tc>
                <a:tc>
                  <a:txBody>
                    <a:bodyPr/>
                    <a:lstStyle/>
                    <a:p>
                      <a:pPr algn="l">
                        <a:defRPr sz="1800"/>
                      </a:pPr>
                      <a:r>
                        <a:rPr lang="en-US" sz="1400" dirty="0"/>
                        <a:t>Momentum = 0.5</a:t>
                      </a:r>
                      <a:endParaRPr sz="1400" dirty="0"/>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dirty="0"/>
                        <a:t>0.921</a:t>
                      </a:r>
                    </a:p>
                  </a:txBody>
                  <a:tcPr marL="91425" marR="91425" marT="91425" marB="91425" horzOverflow="overflow"/>
                </a:tc>
                <a:tc>
                  <a:txBody>
                    <a:bodyPr/>
                    <a:lstStyle/>
                    <a:p>
                      <a:pPr algn="l">
                        <a:defRPr sz="1400"/>
                      </a:pPr>
                      <a:r>
                        <a:rPr lang="en-US" dirty="0"/>
                        <a:t>0.921</a:t>
                      </a:r>
                    </a:p>
                  </a:txBody>
                  <a:tcPr marL="91425" marR="91425" marT="91425" marB="91425" horzOverflow="overflow"/>
                </a:tc>
                <a:tc>
                  <a:txBody>
                    <a:bodyPr/>
                    <a:lstStyle/>
                    <a:p>
                      <a:pPr algn="l">
                        <a:defRPr sz="1400"/>
                      </a:pPr>
                      <a:r>
                        <a:rPr lang="en-US" dirty="0"/>
                        <a:t>0.921</a:t>
                      </a:r>
                    </a:p>
                  </a:txBody>
                  <a:tcPr marL="91425" marR="91425" marT="91425" marB="91425" horzOverflow="overflow"/>
                </a:tc>
                <a:tc>
                  <a:txBody>
                    <a:bodyPr/>
                    <a:lstStyle/>
                    <a:p>
                      <a:pPr algn="l">
                        <a:defRPr sz="1400"/>
                      </a:pPr>
                      <a:r>
                        <a:rPr lang="en-US" dirty="0"/>
                        <a:t>0.921</a:t>
                      </a:r>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dirty="0"/>
                        <a:t>Validation Accuracy</a:t>
                      </a:r>
                    </a:p>
                  </a:txBody>
                  <a:tcPr marL="91425" marR="91425" marT="91425" marB="91425" horzOverflow="overflow"/>
                </a:tc>
                <a:tc>
                  <a:txBody>
                    <a:bodyPr/>
                    <a:lstStyle/>
                    <a:p>
                      <a:pPr algn="l">
                        <a:defRPr sz="1400"/>
                      </a:pPr>
                      <a:r>
                        <a:rPr lang="en-US" dirty="0"/>
                        <a:t>0.927</a:t>
                      </a:r>
                    </a:p>
                  </a:txBody>
                  <a:tcPr marL="91425" marR="91425" marT="91425" marB="91425" horzOverflow="overflow"/>
                </a:tc>
                <a:tc>
                  <a:txBody>
                    <a:bodyPr/>
                    <a:lstStyle/>
                    <a:p>
                      <a:pPr algn="l">
                        <a:defRPr sz="1400"/>
                      </a:pPr>
                      <a:r>
                        <a:rPr lang="en-US" dirty="0"/>
                        <a:t>0.927</a:t>
                      </a:r>
                    </a:p>
                  </a:txBody>
                  <a:tcPr marL="91425" marR="91425" marT="91425" marB="91425" horzOverflow="overflow"/>
                </a:tc>
                <a:tc>
                  <a:txBody>
                    <a:bodyPr/>
                    <a:lstStyle/>
                    <a:p>
                      <a:pPr algn="l">
                        <a:defRPr sz="1400"/>
                      </a:pPr>
                      <a:r>
                        <a:rPr lang="en-US" dirty="0"/>
                        <a:t>0.928</a:t>
                      </a:r>
                    </a:p>
                  </a:txBody>
                  <a:tcPr marL="91425" marR="91425" marT="91425" marB="91425" horzOverflow="overflow"/>
                </a:tc>
                <a:tc>
                  <a:txBody>
                    <a:bodyPr/>
                    <a:lstStyle/>
                    <a:p>
                      <a:pPr algn="l">
                        <a:defRPr sz="1400"/>
                      </a:pPr>
                      <a:r>
                        <a:rPr lang="en-US" dirty="0"/>
                        <a:t>0.927</a:t>
                      </a:r>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a:t>Test Accuracy</a:t>
                      </a:r>
                    </a:p>
                  </a:txBody>
                  <a:tcPr marL="91425" marR="91425" marT="91425" marB="91425" horzOverflow="overflow"/>
                </a:tc>
                <a:tc>
                  <a:txBody>
                    <a:bodyPr/>
                    <a:lstStyle/>
                    <a:p>
                      <a:pPr algn="l">
                        <a:defRPr sz="1400"/>
                      </a:pPr>
                      <a:r>
                        <a:rPr lang="en-US" dirty="0"/>
                        <a:t>0.925</a:t>
                      </a:r>
                    </a:p>
                  </a:txBody>
                  <a:tcPr marL="91425" marR="91425" marT="91425" marB="91425" horzOverflow="overflow"/>
                </a:tc>
                <a:tc>
                  <a:txBody>
                    <a:bodyPr/>
                    <a:lstStyle/>
                    <a:p>
                      <a:pPr algn="l">
                        <a:defRPr sz="1400"/>
                      </a:pPr>
                      <a:r>
                        <a:rPr lang="en-US" dirty="0"/>
                        <a:t>0.924</a:t>
                      </a:r>
                    </a:p>
                  </a:txBody>
                  <a:tcPr marL="91425" marR="91425" marT="91425" marB="91425" horzOverflow="overflow"/>
                </a:tc>
                <a:tc>
                  <a:txBody>
                    <a:bodyPr/>
                    <a:lstStyle/>
                    <a:p>
                      <a:pPr algn="l">
                        <a:defRPr sz="1400"/>
                      </a:pPr>
                      <a:r>
                        <a:rPr lang="en-US" dirty="0"/>
                        <a:t>0.927</a:t>
                      </a:r>
                    </a:p>
                  </a:txBody>
                  <a:tcPr marL="91425" marR="91425" marT="91425" marB="91425" horzOverflow="overflow"/>
                </a:tc>
                <a:tc>
                  <a:txBody>
                    <a:bodyPr/>
                    <a:lstStyle/>
                    <a:p>
                      <a:pPr algn="l">
                        <a:defRPr sz="1400"/>
                      </a:pPr>
                      <a:r>
                        <a:rPr lang="en-US" dirty="0"/>
                        <a:t>0.926</a:t>
                      </a:r>
                    </a:p>
                  </a:txBody>
                  <a:tcPr marL="91425" marR="91425" marT="91425" marB="91425"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11911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dirty="0"/>
              <a:t>3</a:t>
            </a:r>
            <a:r>
              <a:rPr dirty="0"/>
              <a:t>. </a:t>
            </a:r>
            <a:r>
              <a:rPr lang="en-US" dirty="0"/>
              <a:t>Momentum</a:t>
            </a:r>
            <a:endParaRPr dirty="0"/>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coefficients from the previous slide</a:t>
            </a:r>
            <a:r>
              <a:rPr dirty="0"/>
              <a:t> and put </a:t>
            </a:r>
            <a:r>
              <a:rPr lang="en-US" dirty="0"/>
              <a:t>them</a:t>
            </a:r>
            <a:r>
              <a:rPr dirty="0"/>
              <a:t> below</a:t>
            </a:r>
            <a:r>
              <a:rPr lang="en-US" dirty="0"/>
              <a:t> (you may add additional slides if needed).</a:t>
            </a:r>
            <a:endParaRPr dirty="0"/>
          </a:p>
        </p:txBody>
      </p:sp>
      <p:pic>
        <p:nvPicPr>
          <p:cNvPr id="8" name="Picture 7" descr="A graph of loss curves&#10;&#10;Description automatically generated">
            <a:extLst>
              <a:ext uri="{FF2B5EF4-FFF2-40B4-BE49-F238E27FC236}">
                <a16:creationId xmlns:a16="http://schemas.microsoft.com/office/drawing/2014/main" id="{680E04B8-E243-C37B-A095-0C7E77FF1E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7912" y="2081036"/>
            <a:ext cx="2468235" cy="1851176"/>
          </a:xfrm>
          <a:prstGeom prst="rect">
            <a:avLst/>
          </a:prstGeom>
        </p:spPr>
      </p:pic>
      <p:pic>
        <p:nvPicPr>
          <p:cNvPr id="15" name="Picture 14" descr="A graph of loss curves&#10;&#10;Description automatically generated">
            <a:extLst>
              <a:ext uri="{FF2B5EF4-FFF2-40B4-BE49-F238E27FC236}">
                <a16:creationId xmlns:a16="http://schemas.microsoft.com/office/drawing/2014/main" id="{F942E074-2BC4-6A1A-791D-47A792E9AF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138949"/>
            <a:ext cx="2427754" cy="1820816"/>
          </a:xfrm>
          <a:prstGeom prst="rect">
            <a:avLst/>
          </a:prstGeom>
        </p:spPr>
      </p:pic>
      <p:pic>
        <p:nvPicPr>
          <p:cNvPr id="17" name="Picture 16" descr="A graph of loss curves&#10;&#10;Description automatically generated">
            <a:extLst>
              <a:ext uri="{FF2B5EF4-FFF2-40B4-BE49-F238E27FC236}">
                <a16:creationId xmlns:a16="http://schemas.microsoft.com/office/drawing/2014/main" id="{10FB3568-15D0-63FE-9A9E-ED8D4F0277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9" y="2081036"/>
            <a:ext cx="2415906" cy="1811930"/>
          </a:xfrm>
          <a:prstGeom prst="rect">
            <a:avLst/>
          </a:prstGeom>
        </p:spPr>
      </p:pic>
      <p:pic>
        <p:nvPicPr>
          <p:cNvPr id="13" name="Picture 12" descr="A graph of loss curves&#10;&#10;Description automatically generated">
            <a:extLst>
              <a:ext uri="{FF2B5EF4-FFF2-40B4-BE49-F238E27FC236}">
                <a16:creationId xmlns:a16="http://schemas.microsoft.com/office/drawing/2014/main" id="{EED2E448-B061-4347-AE5C-885B952038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5808" y="2111396"/>
            <a:ext cx="2375427" cy="1781570"/>
          </a:xfrm>
          <a:prstGeom prst="rect">
            <a:avLst/>
          </a:prstGeom>
        </p:spPr>
      </p:pic>
    </p:spTree>
    <p:extLst>
      <p:ext uri="{BB962C8B-B14F-4D97-AF65-F5344CB8AC3E}">
        <p14:creationId xmlns:p14="http://schemas.microsoft.com/office/powerpoint/2010/main" val="67490696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3. Hyper-parameter Tuning</a:t>
            </a:r>
            <a:r>
              <a:rPr lang="en-US" dirty="0"/>
              <a:t> - #2: Momentum</a:t>
            </a:r>
            <a:endParaRPr dirty="0"/>
          </a:p>
        </p:txBody>
      </p:sp>
      <p:sp>
        <p:nvSpPr>
          <p:cNvPr id="3" name="TextBox 2">
            <a:extLst>
              <a:ext uri="{FF2B5EF4-FFF2-40B4-BE49-F238E27FC236}">
                <a16:creationId xmlns:a16="http://schemas.microsoft.com/office/drawing/2014/main" id="{CC4BA3A2-694D-F791-1999-E76CEA2769E4}"/>
              </a:ext>
            </a:extLst>
          </p:cNvPr>
          <p:cNvSpPr txBox="1"/>
          <p:nvPr/>
        </p:nvSpPr>
        <p:spPr>
          <a:xfrm>
            <a:off x="311698" y="1017726"/>
            <a:ext cx="8699439"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spcBef>
                <a:spcPts val="1600"/>
              </a:spcBef>
              <a:buSzTx/>
              <a:buNone/>
            </a:pPr>
            <a:r>
              <a:rPr lang="en-US" dirty="0"/>
              <a:t>Explain:</a:t>
            </a:r>
            <a:br>
              <a:rPr lang="en-US" sz="1400" i="1" dirty="0">
                <a:solidFill>
                  <a:srgbClr val="0070C0"/>
                </a:solidFill>
              </a:rPr>
            </a:br>
            <a:endParaRPr lang="en-US" sz="1400" dirty="0"/>
          </a:p>
        </p:txBody>
      </p:sp>
      <p:sp>
        <p:nvSpPr>
          <p:cNvPr id="2" name="TextBox 1">
            <a:extLst>
              <a:ext uri="{FF2B5EF4-FFF2-40B4-BE49-F238E27FC236}">
                <a16:creationId xmlns:a16="http://schemas.microsoft.com/office/drawing/2014/main" id="{08CC956B-3BFD-E5E5-B793-C387BB864903}"/>
              </a:ext>
            </a:extLst>
          </p:cNvPr>
          <p:cNvSpPr txBox="1"/>
          <p:nvPr/>
        </p:nvSpPr>
        <p:spPr>
          <a:xfrm>
            <a:off x="132863" y="1355786"/>
            <a:ext cx="8878274" cy="224676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[Observation #1] </a:t>
            </a:r>
            <a:r>
              <a:rPr lang="en-US" dirty="0"/>
              <a:t>The optimal momentum is 0.7, as values that are too high (e.g., 1.1) or too low (e.g., 0.5) are lower in accuracy for training and test sets. The changes in accuracy is relatively smaller when compared to other hyperparameters that we have tuned earlier.</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b="1" dirty="0"/>
              <a:t>[Explanation #1] </a:t>
            </a:r>
            <a:r>
              <a:rPr kumimoji="0" lang="en-US" altLang="en-US" sz="1400" b="0" i="0" u="none" strike="noStrike" cap="none" normalizeH="0" baseline="0" dirty="0">
                <a:ln>
                  <a:noFill/>
                </a:ln>
                <a:solidFill>
                  <a:schemeClr val="tx1"/>
                </a:solidFill>
                <a:effectLst/>
                <a:latin typeface="Arial" panose="020B0604020202020204" pitchFamily="34" charset="0"/>
              </a:rPr>
              <a:t>As noted in the lecture, momentum generally has a smaller impact on final accuracy compared to learning rates or weight decay. The primary goal of fine-tuning momentum is to extract that remaining small percentage of accuracy, such as in our case. In standard deep learning applications like ours, algorithms are generally less sensitive to momentum. While momentum can aid in escaping local minima, if you have an adequate batch size and an appropriate learning rate, its effect is minimal. In such cases, we can focus less on adjusting momentum, as your model will naturally converge to a suitable local minimum.</a:t>
            </a:r>
          </a:p>
        </p:txBody>
      </p:sp>
    </p:spTree>
    <p:extLst>
      <p:ext uri="{BB962C8B-B14F-4D97-AF65-F5344CB8AC3E}">
        <p14:creationId xmlns:p14="http://schemas.microsoft.com/office/powerpoint/2010/main" val="85837027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3. </a:t>
            </a:r>
            <a:r>
              <a:rPr lang="en-US" dirty="0"/>
              <a:t>Additional </a:t>
            </a:r>
            <a:r>
              <a:rPr dirty="0"/>
              <a:t>Hyper-parameter Tuning</a:t>
            </a:r>
            <a:r>
              <a:rPr lang="en-US" dirty="0"/>
              <a:t> – #2: Nodes</a:t>
            </a:r>
            <a:endParaRPr dirty="0"/>
          </a:p>
        </p:txBody>
      </p:sp>
      <p:sp>
        <p:nvSpPr>
          <p:cNvPr id="135" name="Google Shape;104;p21"/>
          <p:cNvSpPr txBox="1">
            <a:spLocks noGrp="1"/>
          </p:cNvSpPr>
          <p:nvPr>
            <p:ph type="body" idx="1"/>
          </p:nvPr>
        </p:nvSpPr>
        <p:spPr>
          <a:xfrm>
            <a:off x="311699" y="1152475"/>
            <a:ext cx="8520602" cy="3416400"/>
          </a:xfrm>
          <a:prstGeom prst="rect">
            <a:avLst/>
          </a:prstGeom>
        </p:spPr>
        <p:txBody>
          <a:bodyPr>
            <a:normAutofit/>
          </a:bodyPr>
          <a:lstStyle/>
          <a:p>
            <a:pPr marL="0" indent="0">
              <a:buSzTx/>
              <a:buNone/>
            </a:pPr>
            <a:r>
              <a:rPr dirty="0"/>
              <a:t>You are now free to tune any hyper-parameters for better accuracy. Create a table below and put the configuration of your best model and accuracy into the table:</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p:txBody>
      </p:sp>
      <p:graphicFrame>
        <p:nvGraphicFramePr>
          <p:cNvPr id="2" name="Google Shape;86;p18">
            <a:extLst>
              <a:ext uri="{FF2B5EF4-FFF2-40B4-BE49-F238E27FC236}">
                <a16:creationId xmlns:a16="http://schemas.microsoft.com/office/drawing/2014/main" id="{A4F2FBC0-AC27-E6D6-6671-91C0482615FA}"/>
              </a:ext>
            </a:extLst>
          </p:cNvPr>
          <p:cNvGraphicFramePr/>
          <p:nvPr>
            <p:extLst>
              <p:ext uri="{D42A27DB-BD31-4B8C-83A1-F6EECF244321}">
                <p14:modId xmlns:p14="http://schemas.microsoft.com/office/powerpoint/2010/main" val="1283433898"/>
              </p:ext>
            </p:extLst>
          </p:nvPr>
        </p:nvGraphicFramePr>
        <p:xfrm>
          <a:off x="108168" y="2035293"/>
          <a:ext cx="8605984" cy="2753340"/>
        </p:xfrm>
        <a:graphic>
          <a:graphicData uri="http://schemas.openxmlformats.org/drawingml/2006/table">
            <a:tbl>
              <a:tblPr>
                <a:tableStyleId>{4C3C2611-4C71-4FC5-86AE-919BDF0F9419}</a:tableStyleId>
              </a:tblPr>
              <a:tblGrid>
                <a:gridCol w="2052203">
                  <a:extLst>
                    <a:ext uri="{9D8B030D-6E8A-4147-A177-3AD203B41FA5}">
                      <a16:colId xmlns:a16="http://schemas.microsoft.com/office/drawing/2014/main" val="20000"/>
                    </a:ext>
                  </a:extLst>
                </a:gridCol>
                <a:gridCol w="1641753">
                  <a:extLst>
                    <a:ext uri="{9D8B030D-6E8A-4147-A177-3AD203B41FA5}">
                      <a16:colId xmlns:a16="http://schemas.microsoft.com/office/drawing/2014/main" val="20001"/>
                    </a:ext>
                  </a:extLst>
                </a:gridCol>
                <a:gridCol w="1641753">
                  <a:extLst>
                    <a:ext uri="{9D8B030D-6E8A-4147-A177-3AD203B41FA5}">
                      <a16:colId xmlns:a16="http://schemas.microsoft.com/office/drawing/2014/main" val="3812410909"/>
                    </a:ext>
                  </a:extLst>
                </a:gridCol>
                <a:gridCol w="1641753">
                  <a:extLst>
                    <a:ext uri="{9D8B030D-6E8A-4147-A177-3AD203B41FA5}">
                      <a16:colId xmlns:a16="http://schemas.microsoft.com/office/drawing/2014/main" val="20002"/>
                    </a:ext>
                  </a:extLst>
                </a:gridCol>
                <a:gridCol w="1628522">
                  <a:extLst>
                    <a:ext uri="{9D8B030D-6E8A-4147-A177-3AD203B41FA5}">
                      <a16:colId xmlns:a16="http://schemas.microsoft.com/office/drawing/2014/main" val="20003"/>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 Nodes = 256</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 Nodes = 128</a:t>
                      </a:r>
                    </a:p>
                    <a:p>
                      <a:pPr algn="l">
                        <a:defRPr sz="1800"/>
                      </a:pPr>
                      <a:endParaRPr sz="1400" dirty="0"/>
                    </a:p>
                  </a:txBody>
                  <a:tcPr marL="91425" marR="91425" marT="91425" marB="91425" horzOverflow="overflow"/>
                </a:tc>
                <a:tc>
                  <a:txBody>
                    <a:bodyPr/>
                    <a:lstStyle/>
                    <a:p>
                      <a:pPr algn="l">
                        <a:defRPr sz="1800"/>
                      </a:pPr>
                      <a:r>
                        <a:rPr lang="en-US" sz="1400" dirty="0"/>
                        <a:t># Nodes </a:t>
                      </a:r>
                      <a:r>
                        <a:rPr sz="1400" dirty="0"/>
                        <a:t>=</a:t>
                      </a:r>
                      <a:r>
                        <a:rPr lang="en-US" sz="1400" dirty="0"/>
                        <a:t> 64</a:t>
                      </a:r>
                      <a:endParaRPr sz="1400" dirty="0"/>
                    </a:p>
                  </a:txBody>
                  <a:tcPr marL="91425" marR="91425" marT="91425" marB="91425" horzOverflow="overflow"/>
                </a:tc>
                <a:tc>
                  <a:txBody>
                    <a:bodyPr/>
                    <a:lstStyle/>
                    <a:p>
                      <a:pPr algn="l">
                        <a:defRPr sz="1800"/>
                      </a:pPr>
                      <a:r>
                        <a:rPr lang="en-US" sz="1400" dirty="0"/>
                        <a:t># Nodes </a:t>
                      </a:r>
                      <a:r>
                        <a:rPr sz="1400" dirty="0"/>
                        <a:t>=</a:t>
                      </a:r>
                      <a:r>
                        <a:rPr lang="en-US" sz="1400" dirty="0"/>
                        <a:t> 32</a:t>
                      </a:r>
                      <a:endParaRPr sz="1400" dirty="0"/>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dirty="0"/>
                        <a:t>0.918</a:t>
                      </a:r>
                    </a:p>
                  </a:txBody>
                  <a:tcPr marL="91425" marR="91425" marT="91425" marB="91425" horzOverflow="overflow"/>
                </a:tc>
                <a:tc>
                  <a:txBody>
                    <a:bodyPr/>
                    <a:lstStyle/>
                    <a:p>
                      <a:pPr algn="l">
                        <a:defRPr sz="1400"/>
                      </a:pPr>
                      <a:r>
                        <a:rPr lang="en-US" dirty="0"/>
                        <a:t>0.921</a:t>
                      </a:r>
                    </a:p>
                  </a:txBody>
                  <a:tcPr marL="91425" marR="91425" marT="91425" marB="91425" horzOverflow="overflow"/>
                </a:tc>
                <a:tc>
                  <a:txBody>
                    <a:bodyPr/>
                    <a:lstStyle/>
                    <a:p>
                      <a:pPr algn="l">
                        <a:defRPr sz="1400"/>
                      </a:pPr>
                      <a:r>
                        <a:rPr lang="en-US" dirty="0"/>
                        <a:t>0.925</a:t>
                      </a:r>
                    </a:p>
                  </a:txBody>
                  <a:tcPr marL="91425" marR="91425" marT="91425" marB="91425" horzOverflow="overflow"/>
                </a:tc>
                <a:tc>
                  <a:txBody>
                    <a:bodyPr/>
                    <a:lstStyle/>
                    <a:p>
                      <a:pPr algn="l">
                        <a:defRPr sz="1400"/>
                      </a:pPr>
                      <a:r>
                        <a:rPr lang="en-US" dirty="0"/>
                        <a:t>0.926</a:t>
                      </a:r>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dirty="0"/>
                        <a:t>Validation Accuracy</a:t>
                      </a:r>
                    </a:p>
                  </a:txBody>
                  <a:tcPr marL="91425" marR="91425" marT="91425" marB="91425" horzOverflow="overflow"/>
                </a:tc>
                <a:tc>
                  <a:txBody>
                    <a:bodyPr/>
                    <a:lstStyle/>
                    <a:p>
                      <a:pPr algn="l">
                        <a:defRPr sz="1400"/>
                      </a:pPr>
                      <a:r>
                        <a:rPr lang="en-US" dirty="0"/>
                        <a:t>0.924</a:t>
                      </a:r>
                    </a:p>
                  </a:txBody>
                  <a:tcPr marL="91425" marR="91425" marT="91425" marB="91425" horzOverflow="overflow"/>
                </a:tc>
                <a:tc>
                  <a:txBody>
                    <a:bodyPr/>
                    <a:lstStyle/>
                    <a:p>
                      <a:pPr algn="l">
                        <a:defRPr sz="1400"/>
                      </a:pPr>
                      <a:r>
                        <a:rPr lang="en-US" dirty="0"/>
                        <a:t>0.927</a:t>
                      </a:r>
                    </a:p>
                  </a:txBody>
                  <a:tcPr marL="91425" marR="91425" marT="91425" marB="91425" horzOverflow="overflow"/>
                </a:tc>
                <a:tc>
                  <a:txBody>
                    <a:bodyPr/>
                    <a:lstStyle/>
                    <a:p>
                      <a:pPr algn="l">
                        <a:defRPr sz="1400"/>
                      </a:pPr>
                      <a:r>
                        <a:rPr lang="en-US" dirty="0"/>
                        <a:t>0.930</a:t>
                      </a:r>
                    </a:p>
                  </a:txBody>
                  <a:tcPr marL="91425" marR="91425" marT="91425" marB="91425" horzOverflow="overflow"/>
                </a:tc>
                <a:tc>
                  <a:txBody>
                    <a:bodyPr/>
                    <a:lstStyle/>
                    <a:p>
                      <a:pPr algn="l">
                        <a:defRPr sz="1400"/>
                      </a:pPr>
                      <a:r>
                        <a:rPr lang="en-US" dirty="0"/>
                        <a:t>0.931</a:t>
                      </a:r>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a:t>Test Accuracy</a:t>
                      </a:r>
                    </a:p>
                  </a:txBody>
                  <a:tcPr marL="91425" marR="91425" marT="91425" marB="91425" horzOverflow="overflow"/>
                </a:tc>
                <a:tc>
                  <a:txBody>
                    <a:bodyPr/>
                    <a:lstStyle/>
                    <a:p>
                      <a:pPr algn="l">
                        <a:defRPr sz="1400"/>
                      </a:pPr>
                      <a:r>
                        <a:rPr lang="en-US" dirty="0"/>
                        <a:t>0.923</a:t>
                      </a:r>
                    </a:p>
                  </a:txBody>
                  <a:tcPr marL="91425" marR="91425" marT="91425" marB="91425" horzOverflow="overflow"/>
                </a:tc>
                <a:tc>
                  <a:txBody>
                    <a:bodyPr/>
                    <a:lstStyle/>
                    <a:p>
                      <a:pPr algn="l">
                        <a:defRPr sz="1400"/>
                      </a:pPr>
                      <a:r>
                        <a:rPr lang="en-US" dirty="0"/>
                        <a:t>0.925</a:t>
                      </a:r>
                    </a:p>
                  </a:txBody>
                  <a:tcPr marL="91425" marR="91425" marT="91425" marB="91425" horzOverflow="overflow"/>
                </a:tc>
                <a:tc>
                  <a:txBody>
                    <a:bodyPr/>
                    <a:lstStyle/>
                    <a:p>
                      <a:pPr algn="l">
                        <a:defRPr sz="1400"/>
                      </a:pPr>
                      <a:r>
                        <a:rPr lang="en-US" dirty="0"/>
                        <a:t>0.929</a:t>
                      </a:r>
                    </a:p>
                  </a:txBody>
                  <a:tcPr marL="91425" marR="91425" marT="91425" marB="91425" horzOverflow="overflow"/>
                </a:tc>
                <a:tc>
                  <a:txBody>
                    <a:bodyPr/>
                    <a:lstStyle/>
                    <a:p>
                      <a:pPr algn="l">
                        <a:defRPr sz="1400"/>
                      </a:pPr>
                      <a:r>
                        <a:rPr lang="en-US" dirty="0"/>
                        <a:t>0.931</a:t>
                      </a:r>
                    </a:p>
                  </a:txBody>
                  <a:tcPr marL="91425" marR="91425" marT="91425" marB="91425"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2385553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lang="en-US" dirty="0"/>
              <a:t>3</a:t>
            </a:r>
            <a:r>
              <a:rPr dirty="0"/>
              <a:t>. </a:t>
            </a:r>
            <a:r>
              <a:rPr lang="en-US" dirty="0"/>
              <a:t>Nodes</a:t>
            </a:r>
            <a:endParaRPr dirty="0"/>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coefficients from the previous slide</a:t>
            </a:r>
            <a:r>
              <a:rPr dirty="0"/>
              <a:t> and put </a:t>
            </a:r>
            <a:r>
              <a:rPr lang="en-US" dirty="0"/>
              <a:t>them</a:t>
            </a:r>
            <a:r>
              <a:rPr dirty="0"/>
              <a:t> below</a:t>
            </a:r>
            <a:r>
              <a:rPr lang="en-US" dirty="0"/>
              <a:t> (you may add additional slides if needed).</a:t>
            </a:r>
            <a:endParaRPr dirty="0"/>
          </a:p>
        </p:txBody>
      </p:sp>
      <p:pic>
        <p:nvPicPr>
          <p:cNvPr id="4" name="Picture 3">
            <a:extLst>
              <a:ext uri="{FF2B5EF4-FFF2-40B4-BE49-F238E27FC236}">
                <a16:creationId xmlns:a16="http://schemas.microsoft.com/office/drawing/2014/main" id="{A97B8FD6-5056-570E-3B06-CDCC4836D6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23" y="2242186"/>
            <a:ext cx="2473957" cy="1855468"/>
          </a:xfrm>
          <a:prstGeom prst="rect">
            <a:avLst/>
          </a:prstGeom>
        </p:spPr>
      </p:pic>
      <p:pic>
        <p:nvPicPr>
          <p:cNvPr id="3" name="Picture 2" descr="A graph of loss curves&#10;&#10;Description automatically generated">
            <a:extLst>
              <a:ext uri="{FF2B5EF4-FFF2-40B4-BE49-F238E27FC236}">
                <a16:creationId xmlns:a16="http://schemas.microsoft.com/office/drawing/2014/main" id="{0E9B3D4D-F3B1-A858-028D-A65E6E800E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0180" y="2256498"/>
            <a:ext cx="2312703" cy="1734527"/>
          </a:xfrm>
          <a:prstGeom prst="rect">
            <a:avLst/>
          </a:prstGeom>
        </p:spPr>
      </p:pic>
      <p:pic>
        <p:nvPicPr>
          <p:cNvPr id="7" name="Picture 6" descr="A graph of loss curves&#10;&#10;Description automatically generated">
            <a:extLst>
              <a:ext uri="{FF2B5EF4-FFF2-40B4-BE49-F238E27FC236}">
                <a16:creationId xmlns:a16="http://schemas.microsoft.com/office/drawing/2014/main" id="{53A74160-2702-2F4F-5A7B-A5445F0FE1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5765" y="2198173"/>
            <a:ext cx="2468235" cy="1851176"/>
          </a:xfrm>
          <a:prstGeom prst="rect">
            <a:avLst/>
          </a:prstGeom>
        </p:spPr>
      </p:pic>
      <p:pic>
        <p:nvPicPr>
          <p:cNvPr id="6" name="Picture 5" descr="A graph of loss curves&#10;&#10;Description automatically generated">
            <a:extLst>
              <a:ext uri="{FF2B5EF4-FFF2-40B4-BE49-F238E27FC236}">
                <a16:creationId xmlns:a16="http://schemas.microsoft.com/office/drawing/2014/main" id="{F4AB6883-4653-16B6-DF87-217DDEBA9C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9915" y="2198173"/>
            <a:ext cx="2468235" cy="1851176"/>
          </a:xfrm>
          <a:prstGeom prst="rect">
            <a:avLst/>
          </a:prstGeom>
        </p:spPr>
      </p:pic>
    </p:spTree>
    <p:extLst>
      <p:ext uri="{BB962C8B-B14F-4D97-AF65-F5344CB8AC3E}">
        <p14:creationId xmlns:p14="http://schemas.microsoft.com/office/powerpoint/2010/main" val="383195207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3. Hyper-parameter Tuning</a:t>
            </a:r>
            <a:r>
              <a:rPr lang="en-US" dirty="0"/>
              <a:t> - #2: Nodes</a:t>
            </a:r>
            <a:endParaRPr dirty="0"/>
          </a:p>
        </p:txBody>
      </p:sp>
      <p:sp>
        <p:nvSpPr>
          <p:cNvPr id="3" name="TextBox 2">
            <a:extLst>
              <a:ext uri="{FF2B5EF4-FFF2-40B4-BE49-F238E27FC236}">
                <a16:creationId xmlns:a16="http://schemas.microsoft.com/office/drawing/2014/main" id="{CC4BA3A2-694D-F791-1999-E76CEA2769E4}"/>
              </a:ext>
            </a:extLst>
          </p:cNvPr>
          <p:cNvSpPr txBox="1"/>
          <p:nvPr/>
        </p:nvSpPr>
        <p:spPr>
          <a:xfrm>
            <a:off x="311698" y="1017726"/>
            <a:ext cx="8699439"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spcBef>
                <a:spcPts val="1600"/>
              </a:spcBef>
              <a:buSzTx/>
              <a:buNone/>
            </a:pPr>
            <a:r>
              <a:rPr lang="en-US" dirty="0"/>
              <a:t>Explain why your choice works:</a:t>
            </a:r>
            <a:endParaRPr lang="en-US" sz="1400" dirty="0"/>
          </a:p>
        </p:txBody>
      </p:sp>
      <p:sp>
        <p:nvSpPr>
          <p:cNvPr id="2" name="TextBox 1">
            <a:extLst>
              <a:ext uri="{FF2B5EF4-FFF2-40B4-BE49-F238E27FC236}">
                <a16:creationId xmlns:a16="http://schemas.microsoft.com/office/drawing/2014/main" id="{509C2609-E154-8E98-0063-AE3966D7E2DD}"/>
              </a:ext>
            </a:extLst>
          </p:cNvPr>
          <p:cNvSpPr txBox="1"/>
          <p:nvPr/>
        </p:nvSpPr>
        <p:spPr>
          <a:xfrm>
            <a:off x="132863" y="1355786"/>
            <a:ext cx="8878274" cy="224676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[Observation #1] </a:t>
            </a:r>
            <a:r>
              <a:rPr lang="en-US" dirty="0"/>
              <a:t>Larger number of nodes in the hidden layer does not always equate to better test and validation accuracy.</a:t>
            </a:r>
          </a:p>
          <a:p>
            <a:endParaRPr lang="en-US" dirty="0"/>
          </a:p>
          <a:p>
            <a:r>
              <a:rPr lang="en-US" b="1" dirty="0"/>
              <a:t>[Explanation #1] </a:t>
            </a:r>
            <a:r>
              <a:rPr lang="en-US" dirty="0"/>
              <a:t>I initially expected that increasing the number of nodes would improve accuracy. However, I observed that as the number of nodes decreases, test and validation accuracy increase. This suggests that the model might be overfitting when using a larger number of nodes. Overfitting occurs when the model becomes too complex, capturing noise in the training data rather than generalizing well to unseen data. By reducing the number of nodes, the model is simplified, leading to better generalization, as reflected in the higher test and validation accuracy. In essence, fewer nodes in this case helped to balance model complexity, preventing the model from fitting too closely to the training data and improving its ability to perform on new data.</a:t>
            </a:r>
          </a:p>
        </p:txBody>
      </p:sp>
    </p:spTree>
    <p:extLst>
      <p:ext uri="{BB962C8B-B14F-4D97-AF65-F5344CB8AC3E}">
        <p14:creationId xmlns:p14="http://schemas.microsoft.com/office/powerpoint/2010/main" val="256373507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4362-D860-356E-8B7F-24158A60791F}"/>
              </a:ext>
            </a:extLst>
          </p:cNvPr>
          <p:cNvSpPr>
            <a:spLocks noGrp="1"/>
          </p:cNvSpPr>
          <p:nvPr>
            <p:ph type="title"/>
          </p:nvPr>
        </p:nvSpPr>
        <p:spPr>
          <a:xfrm>
            <a:off x="259038" y="181717"/>
            <a:ext cx="8396644" cy="572701"/>
          </a:xfrm>
        </p:spPr>
        <p:txBody>
          <a:bodyPr>
            <a:normAutofit fontScale="90000"/>
          </a:bodyPr>
          <a:lstStyle/>
          <a:p>
            <a:r>
              <a:rPr lang="en-US" dirty="0"/>
              <a:t>Tuning – Combining Multiple Hyperparameters</a:t>
            </a:r>
          </a:p>
        </p:txBody>
      </p:sp>
      <p:graphicFrame>
        <p:nvGraphicFramePr>
          <p:cNvPr id="4" name="Google Shape;86;p18">
            <a:extLst>
              <a:ext uri="{FF2B5EF4-FFF2-40B4-BE49-F238E27FC236}">
                <a16:creationId xmlns:a16="http://schemas.microsoft.com/office/drawing/2014/main" id="{7ACE42A5-4BEA-FBDD-E26F-540657B930F9}"/>
              </a:ext>
            </a:extLst>
          </p:cNvPr>
          <p:cNvGraphicFramePr/>
          <p:nvPr>
            <p:extLst>
              <p:ext uri="{D42A27DB-BD31-4B8C-83A1-F6EECF244321}">
                <p14:modId xmlns:p14="http://schemas.microsoft.com/office/powerpoint/2010/main" val="3854189009"/>
              </p:ext>
            </p:extLst>
          </p:nvPr>
        </p:nvGraphicFramePr>
        <p:xfrm>
          <a:off x="96661" y="790559"/>
          <a:ext cx="8950678" cy="4108010"/>
        </p:xfrm>
        <a:graphic>
          <a:graphicData uri="http://schemas.openxmlformats.org/drawingml/2006/table">
            <a:tbl>
              <a:tblPr>
                <a:tableStyleId>{4C3C2611-4C71-4FC5-86AE-919BDF0F9419}</a:tableStyleId>
              </a:tblPr>
              <a:tblGrid>
                <a:gridCol w="2134400">
                  <a:extLst>
                    <a:ext uri="{9D8B030D-6E8A-4147-A177-3AD203B41FA5}">
                      <a16:colId xmlns:a16="http://schemas.microsoft.com/office/drawing/2014/main" val="20000"/>
                    </a:ext>
                  </a:extLst>
                </a:gridCol>
                <a:gridCol w="1707510">
                  <a:extLst>
                    <a:ext uri="{9D8B030D-6E8A-4147-A177-3AD203B41FA5}">
                      <a16:colId xmlns:a16="http://schemas.microsoft.com/office/drawing/2014/main" val="20001"/>
                    </a:ext>
                  </a:extLst>
                </a:gridCol>
                <a:gridCol w="1707510">
                  <a:extLst>
                    <a:ext uri="{9D8B030D-6E8A-4147-A177-3AD203B41FA5}">
                      <a16:colId xmlns:a16="http://schemas.microsoft.com/office/drawing/2014/main" val="3812410909"/>
                    </a:ext>
                  </a:extLst>
                </a:gridCol>
                <a:gridCol w="1707510">
                  <a:extLst>
                    <a:ext uri="{9D8B030D-6E8A-4147-A177-3AD203B41FA5}">
                      <a16:colId xmlns:a16="http://schemas.microsoft.com/office/drawing/2014/main" val="20002"/>
                    </a:ext>
                  </a:extLst>
                </a:gridCol>
                <a:gridCol w="1693748">
                  <a:extLst>
                    <a:ext uri="{9D8B030D-6E8A-4147-A177-3AD203B41FA5}">
                      <a16:colId xmlns:a16="http://schemas.microsoft.com/office/drawing/2014/main" val="20003"/>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HP#1: Nodes = 32</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HP#2: Batch = 32</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HP#3: LR = 1</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Epoch = 50</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HP#1: Nodes = 32</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HP#2: Batch = 32</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HP#3: Reg = 1e-4</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Epoch = 50</a:t>
                      </a:r>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HP#1: Reg = 1e-4</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HP#2: Batch = 32</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HP#3: LR =1</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Epoch = 50</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highlight>
                            <a:srgbClr val="FFFF00"/>
                          </a:highlight>
                        </a:rPr>
                        <a:t>(OPTIMAL)</a:t>
                      </a:r>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HP#1: Nodes = 32</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HP#2: Reg = 1e-4</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HP#3: LR =1</a:t>
                      </a:r>
                    </a:p>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Epoch = 50</a:t>
                      </a:r>
                    </a:p>
                    <a:p>
                      <a:pPr marL="0" marR="0" lvl="0" indent="0" algn="l" defTabSz="914400" rtl="0" eaLnBrk="1" fontAlgn="auto" latinLnBrk="0" hangingPunct="1">
                        <a:lnSpc>
                          <a:spcPct val="100000"/>
                        </a:lnSpc>
                        <a:spcBef>
                          <a:spcPts val="0"/>
                        </a:spcBef>
                        <a:spcAft>
                          <a:spcPts val="0"/>
                        </a:spcAft>
                        <a:buClrTx/>
                        <a:buSzTx/>
                        <a:buFontTx/>
                        <a:buNone/>
                        <a:tabLst/>
                        <a:defRPr sz="1800"/>
                      </a:pPr>
                      <a:endParaRPr lang="en-US" sz="1400" dirty="0"/>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dirty="0"/>
                        <a:t>0.939</a:t>
                      </a:r>
                    </a:p>
                  </a:txBody>
                  <a:tcPr marL="91425" marR="91425" marT="91425" marB="91425" horzOverflow="overflow"/>
                </a:tc>
                <a:tc>
                  <a:txBody>
                    <a:bodyPr/>
                    <a:lstStyle/>
                    <a:p>
                      <a:pPr algn="l">
                        <a:defRPr sz="1400"/>
                      </a:pPr>
                      <a:r>
                        <a:rPr lang="en-US" dirty="0"/>
                        <a:t>0.979</a:t>
                      </a:r>
                    </a:p>
                  </a:txBody>
                  <a:tcPr marL="91425" marR="91425" marT="91425" marB="91425" horzOverflow="overflow"/>
                </a:tc>
                <a:tc>
                  <a:txBody>
                    <a:bodyPr/>
                    <a:lstStyle/>
                    <a:p>
                      <a:pPr algn="l">
                        <a:defRPr sz="1400"/>
                      </a:pPr>
                      <a:r>
                        <a:rPr lang="en-US" dirty="0"/>
                        <a:t>0.989</a:t>
                      </a:r>
                    </a:p>
                  </a:txBody>
                  <a:tcPr marL="91425" marR="91425" marT="91425" marB="91425" horzOverflow="overflow">
                    <a:solidFill>
                      <a:srgbClr val="FFFF00"/>
                    </a:solidFill>
                  </a:tcPr>
                </a:tc>
                <a:tc>
                  <a:txBody>
                    <a:bodyPr/>
                    <a:lstStyle/>
                    <a:p>
                      <a:pPr algn="l">
                        <a:defRPr sz="1400"/>
                      </a:pPr>
                      <a:r>
                        <a:rPr lang="en-US" dirty="0"/>
                        <a:t>0.981</a:t>
                      </a:r>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dirty="0"/>
                        <a:t>Validation Accuracy</a:t>
                      </a:r>
                    </a:p>
                  </a:txBody>
                  <a:tcPr marL="91425" marR="91425" marT="91425" marB="91425" horzOverflow="overflow"/>
                </a:tc>
                <a:tc>
                  <a:txBody>
                    <a:bodyPr/>
                    <a:lstStyle/>
                    <a:p>
                      <a:pPr algn="l">
                        <a:defRPr sz="1400"/>
                      </a:pPr>
                      <a:r>
                        <a:rPr lang="en-US" dirty="0"/>
                        <a:t>0.949</a:t>
                      </a:r>
                    </a:p>
                  </a:txBody>
                  <a:tcPr marL="91425" marR="91425" marT="91425" marB="91425" horzOverflow="overflow"/>
                </a:tc>
                <a:tc>
                  <a:txBody>
                    <a:bodyPr/>
                    <a:lstStyle/>
                    <a:p>
                      <a:pPr algn="l">
                        <a:defRPr sz="1400"/>
                      </a:pPr>
                      <a:r>
                        <a:rPr lang="en-US" dirty="0"/>
                        <a:t>0.966</a:t>
                      </a:r>
                    </a:p>
                  </a:txBody>
                  <a:tcPr marL="91425" marR="91425" marT="91425" marB="91425" horzOverflow="overflow"/>
                </a:tc>
                <a:tc>
                  <a:txBody>
                    <a:bodyPr/>
                    <a:lstStyle/>
                    <a:p>
                      <a:pPr algn="l">
                        <a:defRPr sz="1400"/>
                      </a:pPr>
                      <a:r>
                        <a:rPr lang="en-US" dirty="0"/>
                        <a:t>0.975</a:t>
                      </a:r>
                    </a:p>
                  </a:txBody>
                  <a:tcPr marL="91425" marR="91425" marT="91425" marB="91425" horzOverflow="overflow">
                    <a:solidFill>
                      <a:srgbClr val="FFFF00"/>
                    </a:solidFill>
                  </a:tcPr>
                </a:tc>
                <a:tc>
                  <a:txBody>
                    <a:bodyPr/>
                    <a:lstStyle/>
                    <a:p>
                      <a:pPr algn="l">
                        <a:defRPr sz="1400"/>
                      </a:pPr>
                      <a:r>
                        <a:rPr lang="en-US" dirty="0"/>
                        <a:t>0.965</a:t>
                      </a:r>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dirty="0"/>
                        <a:t>Test Accuracy</a:t>
                      </a:r>
                    </a:p>
                  </a:txBody>
                  <a:tcPr marL="91425" marR="91425" marT="91425" marB="91425" horzOverflow="overflow"/>
                </a:tc>
                <a:tc>
                  <a:txBody>
                    <a:bodyPr/>
                    <a:lstStyle/>
                    <a:p>
                      <a:pPr algn="l">
                        <a:defRPr sz="1400"/>
                      </a:pPr>
                      <a:r>
                        <a:rPr lang="en-US" dirty="0"/>
                        <a:t>0.949</a:t>
                      </a:r>
                    </a:p>
                  </a:txBody>
                  <a:tcPr marL="91425" marR="91425" marT="91425" marB="91425" horzOverflow="overflow"/>
                </a:tc>
                <a:tc>
                  <a:txBody>
                    <a:bodyPr/>
                    <a:lstStyle/>
                    <a:p>
                      <a:pPr algn="l">
                        <a:defRPr sz="1400"/>
                      </a:pPr>
                      <a:r>
                        <a:rPr lang="en-US" dirty="0"/>
                        <a:t>0.964</a:t>
                      </a:r>
                    </a:p>
                  </a:txBody>
                  <a:tcPr marL="91425" marR="91425" marT="91425" marB="91425" horzOverflow="overflow"/>
                </a:tc>
                <a:tc>
                  <a:txBody>
                    <a:bodyPr/>
                    <a:lstStyle/>
                    <a:p>
                      <a:pPr algn="l">
                        <a:defRPr sz="1400"/>
                      </a:pPr>
                      <a:r>
                        <a:rPr lang="en-US" dirty="0"/>
                        <a:t>0.978</a:t>
                      </a:r>
                    </a:p>
                  </a:txBody>
                  <a:tcPr marL="91425" marR="91425" marT="91425" marB="91425" horzOverflow="overflow">
                    <a:solidFill>
                      <a:srgbClr val="FFFF00"/>
                    </a:solidFill>
                  </a:tcPr>
                </a:tc>
                <a:tc>
                  <a:txBody>
                    <a:bodyPr/>
                    <a:lstStyle/>
                    <a:p>
                      <a:pPr algn="l">
                        <a:defRPr sz="1400"/>
                      </a:pPr>
                      <a:r>
                        <a:rPr lang="en-US" dirty="0"/>
                        <a:t>0.969</a:t>
                      </a:r>
                    </a:p>
                  </a:txBody>
                  <a:tcPr marL="91425" marR="91425" marT="91425" marB="91425" horzOverflow="overflow"/>
                </a:tc>
                <a:extLst>
                  <a:ext uri="{0D108BD9-81ED-4DB2-BD59-A6C34878D82A}">
                    <a16:rowId xmlns:a16="http://schemas.microsoft.com/office/drawing/2014/main" val="10003"/>
                  </a:ext>
                </a:extLst>
              </a:tr>
              <a:tr h="714590">
                <a:tc>
                  <a:txBody>
                    <a:bodyPr/>
                    <a:lstStyle/>
                    <a:p>
                      <a:pPr algn="l">
                        <a:defRPr sz="1800"/>
                      </a:pPr>
                      <a:r>
                        <a:rPr lang="en-US" sz="1400" dirty="0"/>
                        <a:t>Accuracy on Default Hyperparameters</a:t>
                      </a:r>
                      <a:endParaRPr sz="1400" dirty="0"/>
                    </a:p>
                  </a:txBody>
                  <a:tcPr marL="91425" marR="91425" marT="91425" marB="91425" horzOverflow="overflow"/>
                </a:tc>
                <a:tc gridSpan="4">
                  <a:txBody>
                    <a:bodyPr/>
                    <a:lstStyle/>
                    <a:p>
                      <a:pPr algn="l">
                        <a:defRPr sz="1400"/>
                      </a:pPr>
                      <a:r>
                        <a:rPr lang="en-US" dirty="0"/>
                        <a:t>Train Accuracy: 0.921, Validation Accuracy: 0.928, Test Accuracy: 0.927</a:t>
                      </a:r>
                    </a:p>
                  </a:txBody>
                  <a:tcPr marL="91425" marR="91425" marT="91425" marB="91425" horzOverflow="overflow"/>
                </a:tc>
                <a:tc hMerge="1">
                  <a:txBody>
                    <a:bodyPr/>
                    <a:lstStyle/>
                    <a:p>
                      <a:pPr algn="l">
                        <a:defRPr sz="1400"/>
                      </a:pPr>
                      <a:endParaRPr lang="en-US" dirty="0"/>
                    </a:p>
                  </a:txBody>
                  <a:tcPr marL="91425" marR="91425" marT="91425" marB="91425" horzOverflow="overflow"/>
                </a:tc>
                <a:tc hMerge="1">
                  <a:txBody>
                    <a:bodyPr/>
                    <a:lstStyle/>
                    <a:p>
                      <a:pPr algn="l">
                        <a:defRPr sz="1400"/>
                      </a:pPr>
                      <a:endParaRPr lang="en-US" dirty="0"/>
                    </a:p>
                  </a:txBody>
                  <a:tcPr marL="91425" marR="91425" marT="91425" marB="91425" horzOverflow="overflow"/>
                </a:tc>
                <a:tc hMerge="1">
                  <a:txBody>
                    <a:bodyPr/>
                    <a:lstStyle/>
                    <a:p>
                      <a:pPr algn="l">
                        <a:defRPr sz="1400"/>
                      </a:pPr>
                      <a:endParaRPr lang="en-US" dirty="0"/>
                    </a:p>
                  </a:txBody>
                  <a:tcPr marL="91425" marR="91425" marT="91425" marB="91425" horzOverflow="overflow"/>
                </a:tc>
                <a:extLst>
                  <a:ext uri="{0D108BD9-81ED-4DB2-BD59-A6C34878D82A}">
                    <a16:rowId xmlns:a16="http://schemas.microsoft.com/office/drawing/2014/main" val="1130373594"/>
                  </a:ext>
                </a:extLst>
              </a:tr>
            </a:tbl>
          </a:graphicData>
        </a:graphic>
      </p:graphicFrame>
    </p:spTree>
    <p:extLst>
      <p:ext uri="{BB962C8B-B14F-4D97-AF65-F5344CB8AC3E}">
        <p14:creationId xmlns:p14="http://schemas.microsoft.com/office/powerpoint/2010/main" val="192767538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4503-BC7F-CC98-03C5-D834D7420170}"/>
              </a:ext>
            </a:extLst>
          </p:cNvPr>
          <p:cNvSpPr>
            <a:spLocks noGrp="1"/>
          </p:cNvSpPr>
          <p:nvPr>
            <p:ph type="title"/>
          </p:nvPr>
        </p:nvSpPr>
        <p:spPr>
          <a:xfrm>
            <a:off x="311699" y="176929"/>
            <a:ext cx="8520602" cy="572701"/>
          </a:xfrm>
        </p:spPr>
        <p:txBody>
          <a:bodyPr>
            <a:normAutofit fontScale="90000"/>
          </a:bodyPr>
          <a:lstStyle/>
          <a:p>
            <a:r>
              <a:rPr lang="en-US" dirty="0"/>
              <a:t>Explanation – Combining Multiple Hyperparameters</a:t>
            </a:r>
          </a:p>
        </p:txBody>
      </p:sp>
      <p:sp>
        <p:nvSpPr>
          <p:cNvPr id="5" name="TextBox 4">
            <a:extLst>
              <a:ext uri="{FF2B5EF4-FFF2-40B4-BE49-F238E27FC236}">
                <a16:creationId xmlns:a16="http://schemas.microsoft.com/office/drawing/2014/main" id="{6C2BD07D-A96F-7153-2672-64A2F7B41681}"/>
              </a:ext>
            </a:extLst>
          </p:cNvPr>
          <p:cNvSpPr txBox="1"/>
          <p:nvPr/>
        </p:nvSpPr>
        <p:spPr>
          <a:xfrm>
            <a:off x="311699" y="877701"/>
            <a:ext cx="8655166" cy="397031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Methodology:</a:t>
            </a:r>
            <a:br>
              <a:rPr lang="en-US" dirty="0"/>
            </a:br>
            <a:r>
              <a:rPr lang="en-US" dirty="0"/>
              <a:t>Using the four optimal hyperparameters identified earlier, I experimented with different combinations involving three hyperparameter changes. Additionally, based on previous learning rate adjustments, I observed the necessity of extending the number of epochs to ensure convergence on the best result.</a:t>
            </a:r>
          </a:p>
          <a:p>
            <a:endParaRPr lang="en-US" dirty="0"/>
          </a:p>
          <a:p>
            <a:r>
              <a:rPr lang="en-US" b="1" dirty="0"/>
              <a:t>Observation:</a:t>
            </a:r>
            <a:br>
              <a:rPr lang="en-US" dirty="0"/>
            </a:br>
            <a:r>
              <a:rPr lang="en-US" dirty="0"/>
              <a:t>Through various combinations of the four optimal hyperparameters, we determined that each combination outperformed the baseline parameters. The most effective combination is: (1) Learning Rate: 1, (2) Regularization: 0.0001, (3) Batch Size: 32, with Epochs: 50.</a:t>
            </a:r>
          </a:p>
          <a:p>
            <a:endParaRPr lang="en-US" b="1" dirty="0"/>
          </a:p>
          <a:p>
            <a:r>
              <a:rPr lang="en-US" b="1" dirty="0"/>
              <a:t>Explanation:</a:t>
            </a:r>
            <a:br>
              <a:rPr lang="en-US" dirty="0"/>
            </a:br>
            <a:r>
              <a:rPr lang="en-US" dirty="0"/>
              <a:t>The observed results are consistent with the individual explanations provided for each hyperparameter. The combination of these settings has allowed us to explore a more effective minimum. Initially, I anticipated that some combinations might not outperform the baseline, but the results were unexpectedly positive largely. This is because the baseline was underperforming from lower epochs and larger regularization indicating ineffective learning/lack of convergence. However, as called out in the lecture, it’s important to note that simply combining optimal hyperparameters might not always guarantee better results that the baseline, as different hyperparameter combinations can sometimes lead to suboptimal minima.</a:t>
            </a:r>
          </a:p>
        </p:txBody>
      </p:sp>
    </p:spTree>
    <p:extLst>
      <p:ext uri="{BB962C8B-B14F-4D97-AF65-F5344CB8AC3E}">
        <p14:creationId xmlns:p14="http://schemas.microsoft.com/office/powerpoint/2010/main" val="77659670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Feel free to add extra slides if needed.</a:t>
            </a:r>
          </a:p>
        </p:txBody>
      </p:sp>
      <p:pic>
        <p:nvPicPr>
          <p:cNvPr id="4" name="Picture 3">
            <a:extLst>
              <a:ext uri="{FF2B5EF4-FFF2-40B4-BE49-F238E27FC236}">
                <a16:creationId xmlns:a16="http://schemas.microsoft.com/office/drawing/2014/main" id="{84018257-877A-AD31-4A7D-82973979F720}"/>
              </a:ext>
            </a:extLst>
          </p:cNvPr>
          <p:cNvPicPr>
            <a:picLocks noChangeAspect="1"/>
          </p:cNvPicPr>
          <p:nvPr/>
        </p:nvPicPr>
        <p:blipFill>
          <a:blip r:embed="rId2"/>
          <a:stretch>
            <a:fillRect/>
          </a:stretch>
        </p:blipFill>
        <p:spPr>
          <a:xfrm>
            <a:off x="2643187" y="0"/>
            <a:ext cx="3857625" cy="5143500"/>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p>
        </p:txBody>
      </p:sp>
      <p:pic>
        <p:nvPicPr>
          <p:cNvPr id="4" name="Picture 3">
            <a:extLst>
              <a:ext uri="{FF2B5EF4-FFF2-40B4-BE49-F238E27FC236}">
                <a16:creationId xmlns:a16="http://schemas.microsoft.com/office/drawing/2014/main" id="{6E5F4DE0-011E-01DA-E98A-9E761F2B0A10}"/>
              </a:ext>
            </a:extLst>
          </p:cNvPr>
          <p:cNvPicPr>
            <a:picLocks noChangeAspect="1"/>
          </p:cNvPicPr>
          <p:nvPr/>
        </p:nvPicPr>
        <p:blipFill>
          <a:blip r:embed="rId2"/>
          <a:stretch>
            <a:fillRect/>
          </a:stretch>
        </p:blipFill>
        <p:spPr>
          <a:xfrm>
            <a:off x="2643187" y="0"/>
            <a:ext cx="3857625" cy="5143500"/>
          </a:xfrm>
          <a:prstGeom prst="rect">
            <a:avLst/>
          </a:prstGeom>
        </p:spPr>
      </p:pic>
    </p:spTree>
    <p:extLst>
      <p:ext uri="{BB962C8B-B14F-4D97-AF65-F5344CB8AC3E}">
        <p14:creationId xmlns:p14="http://schemas.microsoft.com/office/powerpoint/2010/main" val="36550839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1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109127"/>
            <a:ext cx="8520602" cy="640747"/>
          </a:xfrm>
          <a:prstGeom prst="rect">
            <a:avLst/>
          </a:prstGeom>
        </p:spPr>
        <p:txBody>
          <a:bodyPr>
            <a:normAutofit/>
          </a:bodyPr>
          <a:lstStyle/>
          <a:p>
            <a:pPr marL="0" indent="0" defTabSz="850391">
              <a:defRPr sz="1488"/>
            </a:pPr>
            <a:r>
              <a:rPr dirty="0"/>
              <a:t>Name:</a:t>
            </a:r>
          </a:p>
          <a:p>
            <a:pPr marL="0" indent="0" defTabSz="850391">
              <a:defRPr sz="1488"/>
            </a:pPr>
            <a:r>
              <a:rPr dirty="0"/>
              <a:t>GT Email:</a:t>
            </a:r>
            <a:endParaRPr lang="en-US" dirty="0"/>
          </a:p>
        </p:txBody>
      </p:sp>
    </p:spTree>
    <p:extLst>
      <p:ext uri="{BB962C8B-B14F-4D97-AF65-F5344CB8AC3E}">
        <p14:creationId xmlns:p14="http://schemas.microsoft.com/office/powerpoint/2010/main" val="41388665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p>
        </p:txBody>
      </p:sp>
      <p:sp>
        <p:nvSpPr>
          <p:cNvPr id="4" name="TextBox 3">
            <a:extLst>
              <a:ext uri="{FF2B5EF4-FFF2-40B4-BE49-F238E27FC236}">
                <a16:creationId xmlns:a16="http://schemas.microsoft.com/office/drawing/2014/main" id="{2FFBB8A5-6948-1FCC-939C-80114D66DB78}"/>
              </a:ext>
            </a:extLst>
          </p:cNvPr>
          <p:cNvSpPr txBox="1"/>
          <p:nvPr/>
        </p:nvSpPr>
        <p:spPr>
          <a:xfrm>
            <a:off x="106791" y="493037"/>
            <a:ext cx="8930418"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i="1" u="sng" dirty="0"/>
              <a:t>Question: What is the main contribution of this paper? In other words, briefly summarize its key insights. </a:t>
            </a:r>
          </a:p>
          <a:p>
            <a:r>
              <a:rPr lang="en-US" sz="1200" dirty="0"/>
              <a:t>I reviewed paper 2 and found this paper interesting, as it discusses a unique research into neural network that I had not encountered before. It explores </a:t>
            </a:r>
            <a:r>
              <a:rPr lang="en-US" sz="1200" b="1" dirty="0"/>
              <a:t>(1)</a:t>
            </a:r>
            <a:r>
              <a:rPr lang="en-US" sz="1200" dirty="0"/>
              <a:t> how neural networks excel in predicting accurate outcomes, </a:t>
            </a:r>
            <a:r>
              <a:rPr lang="en-US" sz="1200" b="1" dirty="0"/>
              <a:t>(2)</a:t>
            </a:r>
            <a:r>
              <a:rPr lang="en-US" sz="1200" dirty="0"/>
              <a:t> performs well on the training dataset even when trained on random labels, and </a:t>
            </a:r>
            <a:r>
              <a:rPr lang="en-US" sz="1200" b="1" dirty="0"/>
              <a:t>(3)</a:t>
            </a:r>
            <a:r>
              <a:rPr lang="en-US" sz="1200" dirty="0"/>
              <a:t> examines the role of both implicit and explicit regularizations.</a:t>
            </a:r>
          </a:p>
          <a:p>
            <a:endParaRPr lang="en-US" sz="1200" dirty="0"/>
          </a:p>
          <a:p>
            <a:r>
              <a:rPr lang="en-US" sz="1200" dirty="0"/>
              <a:t>For me, the success of neural networks is evident, particularly given their widespread adoption in recent years across various practical applications, such as computer vision and recommender systems. Being able to produce good training dataset results (even with random labels) is not surprising.</a:t>
            </a:r>
          </a:p>
          <a:p>
            <a:endParaRPr lang="en-US" sz="1200" dirty="0"/>
          </a:p>
          <a:p>
            <a:r>
              <a:rPr lang="en-US" sz="1200" i="1" u="sng" dirty="0"/>
              <a:t>Question: What is your personal takeaway from this paper?</a:t>
            </a:r>
          </a:p>
          <a:p>
            <a:r>
              <a:rPr lang="en-US" sz="1200" dirty="0"/>
              <a:t>What I found particularly interesting is the discussion on regularizations. Explicit regularizations, like dropout and weight decay, and implicit ones, such as minimizing norms via stochastic gradient descent (SGD) and early stopping, are crucial for improving generalizability. I used to think of regularizations as penalties that lead to lower training scores, which seemed counter to how we want models to perform. However, this paper offers a different perspective, showing that regularizations, whether explicit or implicit, can occasionally encourage better generalization, as demonstrated by the results.</a:t>
            </a:r>
          </a:p>
          <a:p>
            <a:endParaRPr lang="en-US" sz="1200" dirty="0"/>
          </a:p>
          <a:p>
            <a:r>
              <a:rPr lang="en-US" sz="1200" dirty="0"/>
              <a:t>However, one area that is not discussed in this paper is the topic of detecting labels that are clean/random (such as in the case of anomaly detection). Since this paper talked about generating random labels and the implications of these labels, the practical question that we should ask is, how do we identify if our dataset is contaminated with random labels so that we ensure that the “cleanest” data is presented to the model? The topic of anomaly detection has been largely discussed in Machine Learning context, and hence it would be interesting to further add to this writeup, the author’s thoughts on identifying clean datasets.</a:t>
            </a:r>
          </a:p>
        </p:txBody>
      </p:sp>
    </p:spTree>
    <p:extLst>
      <p:ext uri="{BB962C8B-B14F-4D97-AF65-F5344CB8AC3E}">
        <p14:creationId xmlns:p14="http://schemas.microsoft.com/office/powerpoint/2010/main" val="29838287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p>
        </p:txBody>
      </p:sp>
    </p:spTree>
    <p:extLst>
      <p:ext uri="{BB962C8B-B14F-4D97-AF65-F5344CB8AC3E}">
        <p14:creationId xmlns:p14="http://schemas.microsoft.com/office/powerpoint/2010/main" val="21449648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
        <p:nvSpPr>
          <p:cNvPr id="5" name="TextBox 4">
            <a:extLst>
              <a:ext uri="{FF2B5EF4-FFF2-40B4-BE49-F238E27FC236}">
                <a16:creationId xmlns:a16="http://schemas.microsoft.com/office/drawing/2014/main" id="{ADDAF9E3-9B66-176B-E1A6-38F9817F0AA4}"/>
              </a:ext>
            </a:extLst>
          </p:cNvPr>
          <p:cNvSpPr txBox="1"/>
          <p:nvPr/>
        </p:nvSpPr>
        <p:spPr>
          <a:xfrm>
            <a:off x="106791" y="401599"/>
            <a:ext cx="8930221" cy="4154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i="1" u="sng" dirty="0"/>
              <a:t>Question: Why do you think neural networks learn more meaningful, generalizable representations when there are meaningful patterns in the data?</a:t>
            </a:r>
          </a:p>
          <a:p>
            <a:r>
              <a:rPr lang="en-US" sz="1200" dirty="0"/>
              <a:t>The paper discusses how neural networks can learn more meaningful and generalizable representations when significant patterns exist within the data. It demonstrates that even a simple two-layer </a:t>
            </a:r>
            <a:r>
              <a:rPr lang="en-US" sz="1200" dirty="0" err="1"/>
              <a:t>ReLU</a:t>
            </a:r>
            <a:r>
              <a:rPr lang="en-US" sz="1200" dirty="0"/>
              <a:t> network, with 2n + d parameters, possesses vast expressiveness. When meaningful representations are present, this expressiveness allows the network to effectively map out functions and uncover relationships between variables.</a:t>
            </a:r>
          </a:p>
          <a:p>
            <a:endParaRPr lang="en-US" sz="1200" dirty="0"/>
          </a:p>
          <a:p>
            <a:r>
              <a:rPr lang="en-US" sz="1200" i="1" u="sng" dirty="0"/>
              <a:t>Question: How does this finding align or not align with your understanding of machine learning and generalization?</a:t>
            </a:r>
          </a:p>
          <a:p>
            <a:r>
              <a:rPr lang="en-US" sz="1200" dirty="0"/>
              <a:t>This finding aligns with my understanding of neural networks, which I perceive as "accuracy-at-all-cost" models, distinct from traditional machine learning approaches. The expressive power of neural networks allows data scientists to address complex problems without needing to identify the specific statistical distribution that best fits the dataset, and yet achieve high accuracy. However, the paper also underscores a critical consideration: the increased complexity that comes with deeper neural networks can make them challenging to interpret and explain, highlighting the need to carefully balance accuracy with interpretability.</a:t>
            </a:r>
          </a:p>
          <a:p>
            <a:endParaRPr lang="en-US" sz="1200" dirty="0"/>
          </a:p>
          <a:p>
            <a:r>
              <a:rPr lang="en-US" sz="1200" i="1" u="sng" dirty="0"/>
              <a:t>Question: What are some strengths and weaknesses of this paper?</a:t>
            </a:r>
          </a:p>
          <a:p>
            <a:r>
              <a:rPr lang="en-US" sz="1200" dirty="0"/>
              <a:t>Elaborating further on the earlier point, the key weakness in this paper is that it delves too deeply into theoretical application and have not discussed on the practical application of the results. Deep learning/neural network has many vast applications in our daily lives – especially in scenarios where accuracy is of utmost importance. However, in many business settings today, getting extremely accurate prediction is not exactly what businesses need all the time. Many analyst today still rely on rule-based logic or simple linear regressions because they’re easily explainable – which is what is required from stakeholders. To increase the practical application of the results in this paper, it would help for this paper to discuss further on the expressiveness vs explainability of neural networks in general.</a:t>
            </a:r>
          </a:p>
        </p:txBody>
      </p:sp>
    </p:spTree>
    <p:extLst>
      <p:ext uri="{BB962C8B-B14F-4D97-AF65-F5344CB8AC3E}">
        <p14:creationId xmlns:p14="http://schemas.microsoft.com/office/powerpoint/2010/main" val="16231864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dirty="0"/>
              <a:t>Assignment 1 Writeup</a:t>
            </a:r>
            <a:br>
              <a:rPr lang="en-US"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normAutofit/>
          </a:bodyPr>
          <a:lstStyle/>
          <a:p>
            <a:pPr marL="0" indent="0" defTabSz="850391">
              <a:defRPr sz="1488"/>
            </a:pPr>
            <a:r>
              <a:rPr dirty="0"/>
              <a:t>Name:</a:t>
            </a:r>
          </a:p>
          <a:p>
            <a:pPr marL="0" indent="0" defTabSz="850391">
              <a:defRPr sz="1488"/>
            </a:pPr>
            <a:r>
              <a:rPr dirty="0"/>
              <a:t>GT Email:</a:t>
            </a:r>
            <a:endParaRPr lang="en-US" dirty="0"/>
          </a:p>
        </p:txBody>
      </p:sp>
    </p:spTree>
    <p:extLst>
      <p:ext uri="{BB962C8B-B14F-4D97-AF65-F5344CB8AC3E}">
        <p14:creationId xmlns:p14="http://schemas.microsoft.com/office/powerpoint/2010/main" val="72635478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11376</TotalTime>
  <Words>2825</Words>
  <Application>Microsoft Office PowerPoint</Application>
  <PresentationFormat>On-screen Show (16:9)</PresentationFormat>
  <Paragraphs>231</Paragraphs>
  <Slides>27</Slides>
  <Notes>0</Notes>
  <HiddenSlides>3</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Light</vt:lpstr>
      <vt:lpstr>Assignment 1 Theory Problem Set DO NOT TAG</vt:lpstr>
      <vt:lpstr>Theory PS Q1. Feel free to add extra slides if needed.</vt:lpstr>
      <vt:lpstr>Theory PS Q2. Feel free to add extra slides if needed.</vt:lpstr>
      <vt:lpstr>Theory PS Q3. Feel free to add extra slides if needed.</vt:lpstr>
      <vt:lpstr>Assignment 1 Paper Review DO NOT TAG</vt:lpstr>
      <vt:lpstr>Provide a short preview of the paper of your choice.</vt:lpstr>
      <vt:lpstr>Paper specific Q1. Feel free to add extra slides if needed.</vt:lpstr>
      <vt:lpstr>Paper specific Q2. Feel free to add extra slides if needed.</vt:lpstr>
      <vt:lpstr>Assignment 1 Writeup DO NOT TAG</vt:lpstr>
      <vt:lpstr>PowerPoint Presentation</vt:lpstr>
      <vt:lpstr>Learning Rates</vt:lpstr>
      <vt:lpstr>Learning Curve</vt:lpstr>
      <vt:lpstr>Learning Rates</vt:lpstr>
      <vt:lpstr>2. Regularization</vt:lpstr>
      <vt:lpstr>2. Regularization</vt:lpstr>
      <vt:lpstr>2. Regularization</vt:lpstr>
      <vt:lpstr>3. Hyper-parameter Tuning – #1: Batch Size</vt:lpstr>
      <vt:lpstr>3. Batch Size</vt:lpstr>
      <vt:lpstr>3. Additional Hyper-parameter Tuning - #1: Batch Size</vt:lpstr>
      <vt:lpstr>3. Hyper-parameter Tuning – #2: Momentum</vt:lpstr>
      <vt:lpstr>3. Momentum</vt:lpstr>
      <vt:lpstr>3. Hyper-parameter Tuning - #2: Momentum</vt:lpstr>
      <vt:lpstr>3. Additional Hyper-parameter Tuning – #2: Nodes</vt:lpstr>
      <vt:lpstr>3. Nodes</vt:lpstr>
      <vt:lpstr>3. Hyper-parameter Tuning - #2: Nodes</vt:lpstr>
      <vt:lpstr>Tuning – Combining Multiple Hyperparameters</vt:lpstr>
      <vt:lpstr>Explanation – Combining Multiple Hyperparameters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Writeup</dc:title>
  <cp:lastModifiedBy>Marcus Tan</cp:lastModifiedBy>
  <cp:revision>62</cp:revision>
  <cp:lastPrinted>2024-09-07T17:08:40Z</cp:lastPrinted>
  <dcterms:modified xsi:type="dcterms:W3CDTF">2024-09-07T17:10:00Z</dcterms:modified>
</cp:coreProperties>
</file>