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5"/>
  </p:notesMasterIdLst>
  <p:handoutMasterIdLst>
    <p:handoutMasterId r:id="rId46"/>
  </p:handoutMasterIdLst>
  <p:sldIdLst>
    <p:sldId id="500" r:id="rId3"/>
    <p:sldId id="541" r:id="rId4"/>
    <p:sldId id="710" r:id="rId5"/>
    <p:sldId id="835" r:id="rId6"/>
    <p:sldId id="832" r:id="rId7"/>
    <p:sldId id="736" r:id="rId8"/>
    <p:sldId id="876" r:id="rId9"/>
    <p:sldId id="737" r:id="rId10"/>
    <p:sldId id="860" r:id="rId11"/>
    <p:sldId id="837" r:id="rId12"/>
    <p:sldId id="838" r:id="rId13"/>
    <p:sldId id="877" r:id="rId14"/>
    <p:sldId id="879" r:id="rId15"/>
    <p:sldId id="878" r:id="rId16"/>
    <p:sldId id="880" r:id="rId17"/>
    <p:sldId id="881" r:id="rId18"/>
    <p:sldId id="738" r:id="rId19"/>
    <p:sldId id="739" r:id="rId20"/>
    <p:sldId id="741" r:id="rId21"/>
    <p:sldId id="861" r:id="rId22"/>
    <p:sldId id="888" r:id="rId23"/>
    <p:sldId id="889" r:id="rId24"/>
    <p:sldId id="712" r:id="rId25"/>
    <p:sldId id="742" r:id="rId26"/>
    <p:sldId id="777" r:id="rId27"/>
    <p:sldId id="778" r:id="rId28"/>
    <p:sldId id="862" r:id="rId29"/>
    <p:sldId id="714" r:id="rId30"/>
    <p:sldId id="848" r:id="rId31"/>
    <p:sldId id="780" r:id="rId32"/>
    <p:sldId id="849" r:id="rId33"/>
    <p:sldId id="863" r:id="rId34"/>
    <p:sldId id="852" r:id="rId35"/>
    <p:sldId id="853" r:id="rId36"/>
    <p:sldId id="855" r:id="rId37"/>
    <p:sldId id="745" r:id="rId38"/>
    <p:sldId id="783" r:id="rId39"/>
    <p:sldId id="784" r:id="rId40"/>
    <p:sldId id="842" r:id="rId41"/>
    <p:sldId id="715" r:id="rId42"/>
    <p:sldId id="786" r:id="rId43"/>
    <p:sldId id="681" r:id="rId4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4" autoAdjust="0"/>
    <p:restoredTop sz="95322" autoAdjust="0"/>
  </p:normalViewPr>
  <p:slideViewPr>
    <p:cSldViewPr snapToGrid="0">
      <p:cViewPr varScale="1">
        <p:scale>
          <a:sx n="109" d="100"/>
          <a:sy n="109" d="100"/>
        </p:scale>
        <p:origin x="1668" y="10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p:scale>
        <a:sx n="141" d="100"/>
        <a:sy n="141"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3.xml"/><Relationship Id="rId26" Type="http://schemas.openxmlformats.org/officeDocument/2006/relationships/slide" Target="slides/slide31.xml"/><Relationship Id="rId3" Type="http://schemas.openxmlformats.org/officeDocument/2006/relationships/slide" Target="slides/slide5.xml"/><Relationship Id="rId21" Type="http://schemas.openxmlformats.org/officeDocument/2006/relationships/slide" Target="slides/slide26.xml"/><Relationship Id="rId34" Type="http://schemas.openxmlformats.org/officeDocument/2006/relationships/slide" Target="slides/slide39.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30.xml"/><Relationship Id="rId33" Type="http://schemas.openxmlformats.org/officeDocument/2006/relationships/slide" Target="slides/slide38.xml"/><Relationship Id="rId2" Type="http://schemas.openxmlformats.org/officeDocument/2006/relationships/slide" Target="slides/slide4.xml"/><Relationship Id="rId16" Type="http://schemas.openxmlformats.org/officeDocument/2006/relationships/slide" Target="slides/slide19.xml"/><Relationship Id="rId20" Type="http://schemas.openxmlformats.org/officeDocument/2006/relationships/slide" Target="slides/slide25.xml"/><Relationship Id="rId29" Type="http://schemas.openxmlformats.org/officeDocument/2006/relationships/slide" Target="slides/slide34.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9.xml"/><Relationship Id="rId32" Type="http://schemas.openxmlformats.org/officeDocument/2006/relationships/slide" Target="slides/slide37.xml"/><Relationship Id="rId5" Type="http://schemas.openxmlformats.org/officeDocument/2006/relationships/slide" Target="slides/slide7.xml"/><Relationship Id="rId15" Type="http://schemas.openxmlformats.org/officeDocument/2006/relationships/slide" Target="slides/slide18.xml"/><Relationship Id="rId23" Type="http://schemas.openxmlformats.org/officeDocument/2006/relationships/slide" Target="slides/slide28.xml"/><Relationship Id="rId28" Type="http://schemas.openxmlformats.org/officeDocument/2006/relationships/slide" Target="slides/slide33.xml"/><Relationship Id="rId36" Type="http://schemas.openxmlformats.org/officeDocument/2006/relationships/slide" Target="slides/slide41.xml"/><Relationship Id="rId10" Type="http://schemas.openxmlformats.org/officeDocument/2006/relationships/slide" Target="slides/slide12.xml"/><Relationship Id="rId19" Type="http://schemas.openxmlformats.org/officeDocument/2006/relationships/slide" Target="slides/slide24.xml"/><Relationship Id="rId31" Type="http://schemas.openxmlformats.org/officeDocument/2006/relationships/slide" Target="slides/slide36.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5.xml"/><Relationship Id="rId35" Type="http://schemas.openxmlformats.org/officeDocument/2006/relationships/slide" Target="slides/slide40.xml"/><Relationship Id="rId8"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a:t>Introduction</a:t>
            </a:r>
            <a:r>
              <a:rPr lang="en-US" b="1" baseline="0" dirty="0"/>
              <a:t> </a:t>
            </a:r>
            <a:r>
              <a:rPr lang="en-US" b="1" baseline="0"/>
              <a:t>to Networks</a:t>
            </a:r>
            <a:endParaRPr lang="en-US" b="1" dirty="0"/>
          </a:p>
          <a:p>
            <a:pPr>
              <a:buFontTx/>
              <a:buNone/>
            </a:pPr>
            <a:r>
              <a:rPr lang="en-US" sz="1300" b="1" dirty="0"/>
              <a:t>Chapter 5: Ethernet</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10</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11</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5.1.2.1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5.1.2.3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14</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5.1.2.2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5.1.2.3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a:t>Section 5.1.1.4</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18</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a:t>
            </a:r>
            <a:r>
              <a:rPr lang="en-US" baseline="0" dirty="0"/>
              <a:t> 5.1.1.5</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19</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5.1.3.1</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20</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5.1.3.2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b="1" dirty="0"/>
              <a:t>Chapter 7 Sections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23</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a:t>
            </a:r>
            <a:r>
              <a:rPr lang="en-US" baseline="0" dirty="0"/>
              <a:t> 5.1.3.3</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24</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5.1.3.4</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25</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5.1.3.5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26</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5.1.4.1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27</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5.1.4.2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5.2.1.1</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29</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a:t>Section 5.2.1.1</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30</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5.2.1.2/5.2.1.3</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31</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5.2.1.3</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32</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5.2.1.2/5.2.1.3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3</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5.2.1.3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5.2.1.3</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35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5.2.1.3</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36</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5.2.1.4</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37</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5.3.1.1</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38</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5.3.1.2</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39</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5.3.1.2</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40</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5.3.1.3</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41</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5.3.1.4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4</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6</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7</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9</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5.1.1.3</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a:latin typeface="Arial" charset="0"/>
              </a:rPr>
              <a:t>Chapter 5:</a:t>
            </a:r>
            <a:br>
              <a:rPr lang="en-US" sz="2800" dirty="0">
                <a:latin typeface="Arial" charset="0"/>
              </a:rPr>
            </a:br>
            <a:r>
              <a:rPr lang="en-US" sz="2800" dirty="0">
                <a:latin typeface="Arial" charset="0"/>
              </a:rPr>
              <a:t>Ethernet</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a:latin typeface="Arial" charset="0"/>
              </a:rPr>
              <a:t>Introduction to Networks</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br>
              <a:rPr lang="en-US" dirty="0">
                <a:latin typeface="Arial" charset="0"/>
              </a:rPr>
            </a:br>
            <a:r>
              <a:rPr lang="en-US" dirty="0">
                <a:latin typeface="Arial" charset="0"/>
              </a:rPr>
              <a:t>Media Access Control</a:t>
            </a:r>
          </a:p>
        </p:txBody>
      </p:sp>
      <p:sp>
        <p:nvSpPr>
          <p:cNvPr id="2" name="Content Placeholder 1"/>
          <p:cNvSpPr>
            <a:spLocks noGrp="1"/>
          </p:cNvSpPr>
          <p:nvPr>
            <p:ph idx="1"/>
          </p:nvPr>
        </p:nvSpPr>
        <p:spPr>
          <a:xfrm>
            <a:off x="155052" y="1335950"/>
            <a:ext cx="8733677" cy="5086416"/>
          </a:xfrm>
        </p:spPr>
        <p:txBody>
          <a:bodyPr/>
          <a:lstStyle/>
          <a:p>
            <a:pPr marL="3175" indent="0">
              <a:buNone/>
            </a:pPr>
            <a:r>
              <a:rPr lang="en-US" dirty="0"/>
              <a:t>The two commonly used methods are:</a:t>
            </a:r>
          </a:p>
          <a:p>
            <a:pPr marL="0" indent="0">
              <a:buNone/>
            </a:pPr>
            <a:r>
              <a:rPr lang="en-US" b="1" dirty="0">
                <a:highlight>
                  <a:srgbClr val="FFFF00"/>
                </a:highlight>
              </a:rPr>
              <a:t>CSMA/Collision Detection</a:t>
            </a:r>
            <a:endParaRPr lang="en-US" dirty="0">
              <a:highlight>
                <a:srgbClr val="FFFF00"/>
              </a:highlight>
            </a:endParaRPr>
          </a:p>
          <a:p>
            <a:pPr marL="461963" indent="-342900">
              <a:buFont typeface="Arial" pitchFamily="34" charset="0"/>
              <a:buChar char="•"/>
            </a:pPr>
            <a:r>
              <a:rPr lang="en-US" sz="2000" dirty="0"/>
              <a:t>The device monitors the media for the presence of a data signal</a:t>
            </a:r>
          </a:p>
          <a:p>
            <a:pPr marL="461963" indent="-342900">
              <a:buFont typeface="Arial" pitchFamily="34" charset="0"/>
              <a:buChar char="•"/>
            </a:pPr>
            <a:r>
              <a:rPr lang="en-US" sz="2000" dirty="0"/>
              <a:t>If a data </a:t>
            </a:r>
            <a:r>
              <a:rPr lang="en-US" sz="2000" b="1" u="sng" dirty="0"/>
              <a:t>signal</a:t>
            </a:r>
            <a:r>
              <a:rPr lang="en-US" sz="2000" dirty="0"/>
              <a:t> is </a:t>
            </a:r>
            <a:r>
              <a:rPr lang="en-US" sz="2000" b="1" u="sng" dirty="0">
                <a:solidFill>
                  <a:srgbClr val="FF0000"/>
                </a:solidFill>
              </a:rPr>
              <a:t>idle</a:t>
            </a:r>
            <a:r>
              <a:rPr lang="en-US" sz="2000" dirty="0"/>
              <a:t>, indicating that the media is free, the device transmits the data</a:t>
            </a:r>
          </a:p>
          <a:p>
            <a:pPr marL="461963" indent="-342900">
              <a:buFont typeface="Arial" pitchFamily="34" charset="0"/>
              <a:buChar char="•"/>
            </a:pPr>
            <a:r>
              <a:rPr lang="en-US" sz="2000" dirty="0"/>
              <a:t>If signals are then detected </a:t>
            </a:r>
            <a:r>
              <a:rPr lang="en-US" sz="2000" b="1" dirty="0">
                <a:solidFill>
                  <a:srgbClr val="FF0000"/>
                </a:solidFill>
              </a:rPr>
              <a:t>“busy” </a:t>
            </a:r>
            <a:r>
              <a:rPr lang="en-US" sz="2000" dirty="0"/>
              <a:t>that show another device was transmitting at the same time, all devices stop sending and try again later</a:t>
            </a:r>
          </a:p>
          <a:p>
            <a:pPr marL="461963" indent="-342900">
              <a:buFont typeface="Arial" pitchFamily="34" charset="0"/>
              <a:buChar char="•"/>
            </a:pPr>
            <a:r>
              <a:rPr lang="en-US" sz="2000" dirty="0"/>
              <a:t>While Ethernet networks are designed with CSMA/CD technology, with today’s intermediate devices, </a:t>
            </a:r>
            <a:r>
              <a:rPr lang="en-US" sz="2000" b="1" u="sng" dirty="0">
                <a:solidFill>
                  <a:srgbClr val="FF0000"/>
                </a:solidFill>
              </a:rPr>
              <a:t>collisions </a:t>
            </a:r>
            <a:r>
              <a:rPr lang="en-US" sz="2000" dirty="0"/>
              <a:t>do not occur and the processes utilized by CSMA/CD are really unnecessary</a:t>
            </a:r>
          </a:p>
          <a:p>
            <a:pPr marL="461963" indent="-342900">
              <a:buFont typeface="Arial" pitchFamily="34" charset="0"/>
              <a:buChar char="•"/>
            </a:pPr>
            <a:r>
              <a:rPr lang="en-US" sz="2000" dirty="0"/>
              <a:t>Wireless connections in a LAN environment still have to take collisions into account</a:t>
            </a:r>
          </a:p>
        </p:txBody>
      </p:sp>
    </p:spTree>
    <p:extLst>
      <p:ext uri="{BB962C8B-B14F-4D97-AF65-F5344CB8AC3E}">
        <p14:creationId xmlns:p14="http://schemas.microsoft.com/office/powerpoint/2010/main" val="288301532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br>
              <a:rPr lang="en-US" dirty="0">
                <a:latin typeface="Arial" charset="0"/>
              </a:rPr>
            </a:br>
            <a:r>
              <a:rPr lang="en-US" dirty="0">
                <a:latin typeface="Arial" charset="0"/>
              </a:rPr>
              <a:t>Media Access Control</a:t>
            </a:r>
          </a:p>
        </p:txBody>
      </p:sp>
      <p:sp>
        <p:nvSpPr>
          <p:cNvPr id="2" name="Content Placeholder 1"/>
          <p:cNvSpPr>
            <a:spLocks noGrp="1"/>
          </p:cNvSpPr>
          <p:nvPr>
            <p:ph idx="1"/>
          </p:nvPr>
        </p:nvSpPr>
        <p:spPr>
          <a:xfrm>
            <a:off x="155052" y="1335950"/>
            <a:ext cx="8733677" cy="5086416"/>
          </a:xfrm>
        </p:spPr>
        <p:txBody>
          <a:bodyPr/>
          <a:lstStyle/>
          <a:p>
            <a:pPr marL="3175" indent="0">
              <a:buNone/>
            </a:pPr>
            <a:r>
              <a:rPr lang="en-US" dirty="0"/>
              <a:t>The two commonly used methods are:</a:t>
            </a:r>
          </a:p>
          <a:p>
            <a:pPr marL="3175" indent="0">
              <a:buNone/>
            </a:pPr>
            <a:r>
              <a:rPr lang="en-US" b="1" dirty="0">
                <a:highlight>
                  <a:srgbClr val="FFFF00"/>
                </a:highlight>
              </a:rPr>
              <a:t>CSMA/Collision Avoidance (CSMA/CA) </a:t>
            </a:r>
            <a:r>
              <a:rPr lang="en-US" b="1" dirty="0"/>
              <a:t>media access method</a:t>
            </a:r>
          </a:p>
          <a:p>
            <a:pPr marL="461963" indent="-342900">
              <a:buFont typeface="Arial" pitchFamily="34" charset="0"/>
              <a:buChar char="•"/>
            </a:pPr>
            <a:r>
              <a:rPr lang="en-US" sz="2000" dirty="0"/>
              <a:t>Device examines the media for the presence of data signal - if the media is free, the device sends a </a:t>
            </a:r>
            <a:r>
              <a:rPr lang="en-US" sz="2000" b="1" dirty="0">
                <a:solidFill>
                  <a:srgbClr val="FF0000"/>
                </a:solidFill>
              </a:rPr>
              <a:t>notification </a:t>
            </a:r>
            <a:r>
              <a:rPr lang="en-US" sz="2000" dirty="0"/>
              <a:t>across the media of its intent to use it </a:t>
            </a:r>
          </a:p>
          <a:p>
            <a:pPr marL="461963" indent="-342900">
              <a:buFont typeface="Arial" pitchFamily="34" charset="0"/>
              <a:buChar char="•"/>
            </a:pPr>
            <a:r>
              <a:rPr lang="en-US" sz="2000" dirty="0"/>
              <a:t>The device then sends the data. </a:t>
            </a:r>
          </a:p>
          <a:p>
            <a:pPr marL="461963" indent="-342900">
              <a:buFont typeface="Arial" pitchFamily="34" charset="0"/>
              <a:buChar char="•"/>
            </a:pPr>
            <a:r>
              <a:rPr lang="en-US" sz="2000" dirty="0"/>
              <a:t>Used by </a:t>
            </a:r>
            <a:r>
              <a:rPr lang="en-US" sz="2000" dirty="0">
                <a:highlight>
                  <a:srgbClr val="FFFF00"/>
                </a:highlight>
              </a:rPr>
              <a:t>802.11 wireless networking technologies</a:t>
            </a:r>
          </a:p>
          <a:p>
            <a:endParaRPr lang="en-US" dirty="0"/>
          </a:p>
        </p:txBody>
      </p:sp>
    </p:spTree>
    <p:extLst>
      <p:ext uri="{BB962C8B-B14F-4D97-AF65-F5344CB8AC3E}">
        <p14:creationId xmlns:p14="http://schemas.microsoft.com/office/powerpoint/2010/main" val="25827843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a:latin typeface="Arial" charset="0"/>
              </a:rPr>
              <a:t>Ethernet Frame Attributes</a:t>
            </a:r>
            <a:br>
              <a:rPr lang="en-US" sz="1800" dirty="0">
                <a:latin typeface="Arial" charset="0"/>
              </a:rPr>
            </a:br>
            <a:r>
              <a:rPr lang="en-US" sz="2400" dirty="0">
                <a:latin typeface="Arial" charset="0"/>
              </a:rPr>
              <a:t>Ethernet Encapsulation</a:t>
            </a:r>
          </a:p>
        </p:txBody>
      </p:sp>
      <p:sp>
        <p:nvSpPr>
          <p:cNvPr id="2" name="TextBox 1"/>
          <p:cNvSpPr txBox="1"/>
          <p:nvPr/>
        </p:nvSpPr>
        <p:spPr>
          <a:xfrm>
            <a:off x="304800" y="1422400"/>
            <a:ext cx="8592457" cy="1477328"/>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pPr>
            <a:r>
              <a:rPr lang="en-US" sz="2000" dirty="0">
                <a:latin typeface="+mn-lt"/>
              </a:rPr>
              <a:t>Early versions of Ethernet were relatively slow at 10 Mbps</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Now operate at 10 Gigabits per second and faster</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Ethernet frame structure adds headers and trailers around the Layer 3 PDU to encapsulate the message being sent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316" y="3032731"/>
            <a:ext cx="5120639" cy="35974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537556" y="5395540"/>
            <a:ext cx="1889760" cy="978729"/>
          </a:xfrm>
          <a:prstGeom prst="rect">
            <a:avLst/>
          </a:prstGeom>
          <a:noFill/>
        </p:spPr>
        <p:txBody>
          <a:bodyPr wrap="square" rtlCol="0">
            <a:spAutoFit/>
          </a:bodyPr>
          <a:lstStyle/>
          <a:p>
            <a:pPr algn="l"/>
            <a:r>
              <a:rPr lang="en-US" sz="1600" dirty="0"/>
              <a:t>Ethernet II is the Ethernet frame format used in TCP/IP networks.</a:t>
            </a:r>
          </a:p>
        </p:txBody>
      </p:sp>
    </p:spTree>
    <p:extLst>
      <p:ext uri="{BB962C8B-B14F-4D97-AF65-F5344CB8AC3E}">
        <p14:creationId xmlns:p14="http://schemas.microsoft.com/office/powerpoint/2010/main" val="50255093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31914" y="0"/>
            <a:ext cx="8772157" cy="838200"/>
          </a:xfrm>
        </p:spPr>
        <p:txBody>
          <a:bodyPr/>
          <a:lstStyle/>
          <a:p>
            <a:pPr eaLnBrk="1" hangingPunct="1"/>
            <a:r>
              <a:rPr lang="en-US" sz="1800" dirty="0">
                <a:latin typeface="Arial" charset="0"/>
              </a:rPr>
              <a:t>Ethernet Frame Attributes</a:t>
            </a:r>
            <a:br>
              <a:rPr lang="en-US" sz="1800" dirty="0">
                <a:latin typeface="Arial" charset="0"/>
              </a:rPr>
            </a:br>
            <a:r>
              <a:rPr lang="en-US" dirty="0">
                <a:latin typeface="Arial" charset="0"/>
              </a:rPr>
              <a:t>Introduction to the Ethernet Frame</a:t>
            </a:r>
          </a:p>
        </p:txBody>
      </p:sp>
      <p:sp>
        <p:nvSpPr>
          <p:cNvPr id="3" name="Rectangle 2"/>
          <p:cNvSpPr/>
          <p:nvPr/>
        </p:nvSpPr>
        <p:spPr>
          <a:xfrm>
            <a:off x="1936057" y="2791932"/>
            <a:ext cx="2385223" cy="3090077"/>
          </a:xfrm>
          <a:prstGeom prst="rect">
            <a:avLst/>
          </a:prstGeom>
        </p:spPr>
        <p:txBody>
          <a:bodyPr wrap="square">
            <a:spAutoFit/>
          </a:bodyPr>
          <a:lstStyle/>
          <a:p>
            <a:pPr algn="l"/>
            <a:r>
              <a:rPr lang="en-US" b="1" dirty="0"/>
              <a:t>Start Frame Delimiter Fields</a:t>
            </a:r>
            <a:endParaRPr lang="en-US" dirty="0"/>
          </a:p>
          <a:p>
            <a:pPr algn="l"/>
            <a:r>
              <a:rPr lang="en-US" dirty="0"/>
              <a:t>Used for synchronization between the sending and receiving devices</a:t>
            </a:r>
          </a:p>
        </p:txBody>
      </p:sp>
      <p:sp>
        <p:nvSpPr>
          <p:cNvPr id="4" name="TextBox 3"/>
          <p:cNvSpPr txBox="1"/>
          <p:nvPr/>
        </p:nvSpPr>
        <p:spPr>
          <a:xfrm>
            <a:off x="4243233" y="2791931"/>
            <a:ext cx="2685143" cy="3083921"/>
          </a:xfrm>
          <a:prstGeom prst="rect">
            <a:avLst/>
          </a:prstGeom>
          <a:noFill/>
        </p:spPr>
        <p:txBody>
          <a:bodyPr wrap="square" rtlCol="0">
            <a:spAutoFit/>
          </a:bodyPr>
          <a:lstStyle/>
          <a:p>
            <a:pPr algn="l"/>
            <a:r>
              <a:rPr lang="en-US" b="1" dirty="0"/>
              <a:t>Length/Type Field</a:t>
            </a:r>
            <a:endParaRPr lang="en-US" dirty="0"/>
          </a:p>
          <a:p>
            <a:pPr algn="l"/>
            <a:r>
              <a:rPr lang="en-US" dirty="0"/>
              <a:t>Defines the exact length of the frame's data field/ describes which protocol is implemented</a:t>
            </a:r>
          </a:p>
          <a:p>
            <a:endParaRPr lang="en-US" dirty="0"/>
          </a:p>
        </p:txBody>
      </p:sp>
      <p:sp>
        <p:nvSpPr>
          <p:cNvPr id="5" name="TextBox 4"/>
          <p:cNvSpPr txBox="1"/>
          <p:nvPr/>
        </p:nvSpPr>
        <p:spPr>
          <a:xfrm>
            <a:off x="6960038" y="2884870"/>
            <a:ext cx="2075543" cy="2425279"/>
          </a:xfrm>
          <a:prstGeom prst="rect">
            <a:avLst/>
          </a:prstGeom>
          <a:noFill/>
        </p:spPr>
        <p:txBody>
          <a:bodyPr wrap="square" rtlCol="0">
            <a:spAutoFit/>
          </a:bodyPr>
          <a:lstStyle/>
          <a:p>
            <a:pPr algn="l"/>
            <a:r>
              <a:rPr lang="en-US" b="1" dirty="0"/>
              <a:t>802.2 Header &amp; Data</a:t>
            </a:r>
            <a:endParaRPr lang="en-US" dirty="0"/>
          </a:p>
          <a:p>
            <a:pPr algn="l"/>
            <a:r>
              <a:rPr lang="en-US" dirty="0"/>
              <a:t>Increase this frame field to at least 64 bytes</a:t>
            </a:r>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29" y="805675"/>
            <a:ext cx="8245894" cy="20444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Rectangle 6"/>
          <p:cNvSpPr/>
          <p:nvPr/>
        </p:nvSpPr>
        <p:spPr>
          <a:xfrm>
            <a:off x="139394" y="2835903"/>
            <a:ext cx="1905082" cy="2425279"/>
          </a:xfrm>
          <a:prstGeom prst="rect">
            <a:avLst/>
          </a:prstGeom>
        </p:spPr>
        <p:txBody>
          <a:bodyPr wrap="square">
            <a:spAutoFit/>
          </a:bodyPr>
          <a:lstStyle/>
          <a:p>
            <a:pPr algn="l"/>
            <a:r>
              <a:rPr lang="en-US" b="1" dirty="0"/>
              <a:t>Preamble </a:t>
            </a:r>
          </a:p>
          <a:p>
            <a:pPr algn="l"/>
            <a:r>
              <a:rPr lang="en-US" b="1" dirty="0">
                <a:solidFill>
                  <a:srgbClr val="3366FF"/>
                </a:solidFill>
              </a:rPr>
              <a:t>Notify destination to get ready for the new frame.</a:t>
            </a:r>
            <a:endParaRPr lang="en-US" dirty="0">
              <a:solidFill>
                <a:srgbClr val="3366FF"/>
              </a:solidFill>
            </a:endParaRPr>
          </a:p>
        </p:txBody>
      </p:sp>
    </p:spTree>
    <p:extLst>
      <p:ext uri="{BB962C8B-B14F-4D97-AF65-F5344CB8AC3E}">
        <p14:creationId xmlns:p14="http://schemas.microsoft.com/office/powerpoint/2010/main" val="195714951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28527" y="123916"/>
            <a:ext cx="8815473" cy="896038"/>
          </a:xfrm>
        </p:spPr>
        <p:txBody>
          <a:bodyPr/>
          <a:lstStyle/>
          <a:p>
            <a:pPr eaLnBrk="1" hangingPunct="1"/>
            <a:r>
              <a:rPr lang="en-US" sz="1800" dirty="0">
                <a:latin typeface="Arial" charset="0"/>
              </a:rPr>
              <a:t>Ethernet Frame Attributes</a:t>
            </a:r>
            <a:br>
              <a:rPr lang="en-US" sz="1800" dirty="0">
                <a:latin typeface="Arial" charset="0"/>
              </a:rPr>
            </a:br>
            <a:r>
              <a:rPr lang="en-US" sz="2400" dirty="0">
                <a:latin typeface="Arial" charset="0"/>
              </a:rPr>
              <a:t>Ethernet Frame Size</a:t>
            </a:r>
          </a:p>
        </p:txBody>
      </p:sp>
      <p:sp>
        <p:nvSpPr>
          <p:cNvPr id="2" name="TextBox 1"/>
          <p:cNvSpPr txBox="1"/>
          <p:nvPr/>
        </p:nvSpPr>
        <p:spPr>
          <a:xfrm>
            <a:off x="331880" y="1143473"/>
            <a:ext cx="8432800" cy="3991862"/>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Ethernet II and IEEE 802.3 standards define the </a:t>
            </a:r>
            <a:r>
              <a:rPr lang="en-US" b="1" u="sng" dirty="0">
                <a:solidFill>
                  <a:srgbClr val="FF0000"/>
                </a:solidFill>
                <a:latin typeface="+mn-lt"/>
              </a:rPr>
              <a:t>minimum frame size as 64 bytes </a:t>
            </a:r>
            <a:r>
              <a:rPr lang="en-US" dirty="0">
                <a:latin typeface="+mn-lt"/>
              </a:rPr>
              <a:t>and the </a:t>
            </a:r>
            <a:r>
              <a:rPr lang="en-US" b="1" u="sng" dirty="0">
                <a:solidFill>
                  <a:srgbClr val="3366FF"/>
                </a:solidFill>
                <a:latin typeface="+mn-lt"/>
              </a:rPr>
              <a:t>maximum as 1518 bytes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Less than 64 bytes in length is considered a "collision fragment" or "runt frame”</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If size of a transmitted frame is less than the minimum or greater than the maximum, the receiving device drops the frame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dirty="0">
                <a:latin typeface="+mn-lt"/>
              </a:rPr>
              <a:t>At the physical layer, different versions of Ethernet vary in their method for detecting and placing data on the media</a:t>
            </a:r>
          </a:p>
        </p:txBody>
      </p:sp>
    </p:spTree>
    <p:extLst>
      <p:ext uri="{BB962C8B-B14F-4D97-AF65-F5344CB8AC3E}">
        <p14:creationId xmlns:p14="http://schemas.microsoft.com/office/powerpoint/2010/main" val="174824049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93868" y="298172"/>
            <a:ext cx="8772157" cy="838200"/>
          </a:xfrm>
        </p:spPr>
        <p:txBody>
          <a:bodyPr/>
          <a:lstStyle/>
          <a:p>
            <a:pPr eaLnBrk="1" hangingPunct="1"/>
            <a:r>
              <a:rPr lang="en-US" sz="1800" dirty="0">
                <a:latin typeface="Arial" charset="0"/>
              </a:rPr>
              <a:t>Ethernet Frame Attributes</a:t>
            </a:r>
            <a:br>
              <a:rPr lang="en-US" sz="1800" dirty="0">
                <a:latin typeface="Arial" charset="0"/>
              </a:rPr>
            </a:br>
            <a:r>
              <a:rPr lang="en-US" dirty="0">
                <a:latin typeface="Arial" charset="0"/>
              </a:rPr>
              <a:t>Introduction to the Ethernet Frame</a:t>
            </a:r>
          </a:p>
        </p:txBody>
      </p:sp>
      <p:sp>
        <p:nvSpPr>
          <p:cNvPr id="2" name="Rectangle 1"/>
          <p:cNvSpPr/>
          <p:nvPr/>
        </p:nvSpPr>
        <p:spPr>
          <a:xfrm>
            <a:off x="250120" y="3582166"/>
            <a:ext cx="8831344" cy="1428083"/>
          </a:xfrm>
          <a:prstGeom prst="rect">
            <a:avLst/>
          </a:prstGeom>
        </p:spPr>
        <p:txBody>
          <a:bodyPr wrap="square">
            <a:spAutoFit/>
          </a:bodyPr>
          <a:lstStyle/>
          <a:p>
            <a:pPr algn="l"/>
            <a:r>
              <a:rPr lang="en-US" b="1" dirty="0"/>
              <a:t>Frame Check Sequence Field</a:t>
            </a:r>
            <a:endParaRPr lang="en-US" dirty="0"/>
          </a:p>
          <a:p>
            <a:pPr algn="l"/>
            <a:r>
              <a:rPr lang="en-US" dirty="0"/>
              <a:t>Used to detect errors in a frame with cyclic redundancy check (4 bytes), if  calculations match at source and receiver, no error occurred.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2" y="1174379"/>
            <a:ext cx="8345647" cy="24672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5269327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Cyclic Redundancy Check (CRC)</a:t>
            </a:r>
          </a:p>
        </p:txBody>
      </p:sp>
      <p:sp>
        <p:nvSpPr>
          <p:cNvPr id="3" name="Content Placeholder 2"/>
          <p:cNvSpPr>
            <a:spLocks noGrp="1"/>
          </p:cNvSpPr>
          <p:nvPr>
            <p:ph idx="1"/>
          </p:nvPr>
        </p:nvSpPr>
        <p:spPr/>
        <p:txBody>
          <a:bodyPr/>
          <a:lstStyle/>
          <a:p>
            <a:pPr marL="0" indent="0">
              <a:buNone/>
            </a:pPr>
            <a:r>
              <a:rPr lang="en-US" dirty="0"/>
              <a:t>http://</a:t>
            </a:r>
            <a:r>
              <a:rPr lang="en-US" dirty="0" err="1"/>
              <a:t>www.youtube.com</a:t>
            </a:r>
            <a:r>
              <a:rPr lang="en-US" dirty="0"/>
              <a:t>/</a:t>
            </a:r>
            <a:r>
              <a:rPr lang="en-US" dirty="0" err="1"/>
              <a:t>watch?v</a:t>
            </a:r>
            <a:r>
              <a:rPr lang="en-US" dirty="0"/>
              <a:t>=Mfby7k6_Z9k&amp;list=PLzVDJSginQzJAujbMbrOfdhoHbihz3yrl&amp;index=1</a:t>
            </a:r>
          </a:p>
        </p:txBody>
      </p:sp>
    </p:spTree>
    <p:extLst>
      <p:ext uri="{BB962C8B-B14F-4D97-AF65-F5344CB8AC3E}">
        <p14:creationId xmlns:p14="http://schemas.microsoft.com/office/powerpoint/2010/main" val="4161105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0975" y="2804263"/>
            <a:ext cx="4987636" cy="4053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sz="1800" dirty="0">
                <a:latin typeface="Arial" charset="0"/>
              </a:rPr>
              <a:t>Ethernet Operation</a:t>
            </a:r>
            <a:br>
              <a:rPr lang="en-US" dirty="0">
                <a:latin typeface="Arial" charset="0"/>
              </a:rPr>
            </a:br>
            <a:r>
              <a:rPr lang="en-US" dirty="0">
                <a:latin typeface="Arial" charset="0"/>
              </a:rPr>
              <a:t>MAC Address: Ethernet Identity</a:t>
            </a:r>
          </a:p>
        </p:txBody>
      </p:sp>
      <p:sp>
        <p:nvSpPr>
          <p:cNvPr id="2" name="TextBox 1"/>
          <p:cNvSpPr txBox="1"/>
          <p:nvPr/>
        </p:nvSpPr>
        <p:spPr>
          <a:xfrm>
            <a:off x="290286" y="1320800"/>
            <a:ext cx="8621485" cy="2086725"/>
          </a:xfrm>
          <a:prstGeom prst="rect">
            <a:avLst/>
          </a:prstGeom>
          <a:noFill/>
        </p:spPr>
        <p:txBody>
          <a:bodyPr wrap="square" rtlCol="0">
            <a:spAutoFit/>
          </a:bodyPr>
          <a:lstStyle/>
          <a:p>
            <a:pPr marL="342900" indent="-342900" algn="l">
              <a:buFont typeface="Arial" pitchFamily="34" charset="0"/>
              <a:buChar char="•"/>
            </a:pPr>
            <a:r>
              <a:rPr lang="en-US" sz="2000" dirty="0"/>
              <a:t>Layer 2 Ethernet MAC address is a 48-bit binary value expressed as 12 hexadecimal digits</a:t>
            </a:r>
          </a:p>
          <a:p>
            <a:pPr marL="342900" indent="-342900" algn="l">
              <a:buFont typeface="Wingdings" pitchFamily="2" charset="2"/>
              <a:buChar char="§"/>
            </a:pPr>
            <a:r>
              <a:rPr lang="en-US" sz="2000" dirty="0"/>
              <a:t>IEEE requires a vendor to follow two simple rules:</a:t>
            </a:r>
          </a:p>
          <a:p>
            <a:pPr marL="914400" lvl="1" indent="-457200" algn="l">
              <a:buFont typeface="Arial" pitchFamily="34" charset="0"/>
              <a:buChar char="•"/>
            </a:pPr>
            <a:r>
              <a:rPr lang="en-US" sz="2000" dirty="0"/>
              <a:t>Must use that vendor's assigned OUI as the first 3 bytes</a:t>
            </a:r>
          </a:p>
          <a:p>
            <a:pPr marL="914400" lvl="1" indent="-457200" algn="l">
              <a:buFont typeface="Arial" pitchFamily="34" charset="0"/>
              <a:buChar char="•"/>
            </a:pPr>
            <a:r>
              <a:rPr lang="en-US" sz="2000" dirty="0"/>
              <a:t>All MAC addresses with the same OUI must be assigned a unique value in the last 3 bytes</a:t>
            </a:r>
          </a:p>
          <a:p>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1800" dirty="0">
                <a:latin typeface="Arial" charset="0"/>
              </a:rPr>
              <a:t>Ethernet Operation</a:t>
            </a:r>
            <a:br>
              <a:rPr lang="en-US" dirty="0">
                <a:latin typeface="Arial" charset="0"/>
              </a:rPr>
            </a:br>
            <a:r>
              <a:rPr lang="en-US" sz="2800" dirty="0">
                <a:latin typeface="Arial" charset="0"/>
              </a:rPr>
              <a:t>Frame Processing</a:t>
            </a:r>
          </a:p>
        </p:txBody>
      </p:sp>
      <p:sp>
        <p:nvSpPr>
          <p:cNvPr id="2" name="TextBox 1"/>
          <p:cNvSpPr txBox="1"/>
          <p:nvPr/>
        </p:nvSpPr>
        <p:spPr>
          <a:xfrm>
            <a:off x="275772" y="1582057"/>
            <a:ext cx="8548914" cy="4539704"/>
          </a:xfrm>
          <a:prstGeom prst="rect">
            <a:avLst/>
          </a:prstGeom>
          <a:noFill/>
        </p:spPr>
        <p:txBody>
          <a:bodyPr wrap="square" rtlCol="0">
            <a:spAutoFit/>
          </a:bodyPr>
          <a:lstStyle/>
          <a:p>
            <a:pPr marL="342900" indent="-342900" algn="l" defTabSz="814388">
              <a:lnSpc>
                <a:spcPct val="95000"/>
              </a:lnSpc>
              <a:spcBef>
                <a:spcPct val="35000"/>
              </a:spcBef>
              <a:buClr>
                <a:srgbClr val="708CA1"/>
              </a:buClr>
              <a:buFont typeface="Wingdings" pitchFamily="2" charset="2"/>
              <a:buChar char="§"/>
            </a:pPr>
            <a:r>
              <a:rPr lang="en-US" sz="2000" dirty="0">
                <a:latin typeface="+mn-lt"/>
              </a:rPr>
              <a:t>MAC addresses assigned to workstations, servers, printers, switches, and routers </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Example MACs: 00-05-9A-3C-78-00, 00:05:9A:3C:78:00, or 0005.9A3C.7800.</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Forwarded message to an Ethernet network, attaches header information to the packet, contains the source and destination MAC address</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Each NIC views information to see if the destination MAC address in the frame matches the device’s physical MAC address stored in RAM</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No match, the device discards the frame</a:t>
            </a:r>
          </a:p>
          <a:p>
            <a:pPr marL="342900" indent="-342900" algn="l" defTabSz="814388">
              <a:lnSpc>
                <a:spcPct val="95000"/>
              </a:lnSpc>
              <a:spcBef>
                <a:spcPct val="35000"/>
              </a:spcBef>
              <a:buClr>
                <a:srgbClr val="708CA1"/>
              </a:buClr>
              <a:buFont typeface="Wingdings" pitchFamily="2" charset="2"/>
              <a:buChar char="§"/>
            </a:pPr>
            <a:r>
              <a:rPr lang="en-US" sz="2000" dirty="0">
                <a:latin typeface="+mn-lt"/>
              </a:rPr>
              <a:t>Matches the destination MAC of the frame, the NIC passes the frame up the OSI layers, where the </a:t>
            </a:r>
            <a:r>
              <a:rPr lang="en-US" sz="2000" dirty="0" err="1">
                <a:latin typeface="+mn-lt"/>
              </a:rPr>
              <a:t>decapsulation</a:t>
            </a:r>
            <a:r>
              <a:rPr lang="en-US" sz="2000" dirty="0">
                <a:latin typeface="+mn-lt"/>
              </a:rPr>
              <a:t> process takes place</a:t>
            </a:r>
          </a:p>
          <a:p>
            <a:pPr marL="800100" lvl="1" indent="-342900" algn="l" defTabSz="814388">
              <a:lnSpc>
                <a:spcPct val="95000"/>
              </a:lnSpc>
              <a:spcBef>
                <a:spcPct val="35000"/>
              </a:spcBef>
              <a:buClr>
                <a:srgbClr val="708CA1"/>
              </a:buClr>
              <a:buFont typeface="Arial" pitchFamily="34" charset="0"/>
              <a:buChar char="•"/>
            </a:pPr>
            <a:endParaRPr lang="en-US" sz="2000" dirty="0">
              <a:latin typeface="+mn-lt"/>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a:latin typeface="Arial" charset="0"/>
              </a:rPr>
              <a:t>Ethernet MAC</a:t>
            </a:r>
            <a:br>
              <a:rPr lang="en-US" dirty="0">
                <a:latin typeface="Arial" charset="0"/>
              </a:rPr>
            </a:br>
            <a:r>
              <a:rPr lang="en-US" dirty="0" err="1">
                <a:latin typeface="Arial" charset="0"/>
              </a:rPr>
              <a:t>MAC</a:t>
            </a:r>
            <a:r>
              <a:rPr lang="en-US" dirty="0">
                <a:latin typeface="Arial" charset="0"/>
              </a:rPr>
              <a:t> Addresses and Hexadecimal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73" y="1355415"/>
            <a:ext cx="4107542" cy="50313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054" y="1355415"/>
            <a:ext cx="3889887" cy="5333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5</a:t>
            </a:r>
          </a:p>
        </p:txBody>
      </p:sp>
      <p:sp>
        <p:nvSpPr>
          <p:cNvPr id="9218" name="Rectangle 3"/>
          <p:cNvSpPr>
            <a:spLocks noGrp="1" noChangeArrowheads="1"/>
          </p:cNvSpPr>
          <p:nvPr>
            <p:ph idx="1"/>
          </p:nvPr>
        </p:nvSpPr>
        <p:spPr>
          <a:xfrm>
            <a:off x="213109" y="1538514"/>
            <a:ext cx="8733677" cy="4927394"/>
          </a:xfrm>
        </p:spPr>
        <p:txBody>
          <a:bodyPr/>
          <a:lstStyle/>
          <a:p>
            <a:pPr lvl="1" eaLnBrk="1" hangingPunct="1"/>
            <a:r>
              <a:rPr lang="en-US" sz="2400" dirty="0">
                <a:latin typeface="Arial" charset="0"/>
              </a:rPr>
              <a:t>5.0  Introduction</a:t>
            </a:r>
          </a:p>
          <a:p>
            <a:pPr lvl="1" eaLnBrk="1" hangingPunct="1"/>
            <a:r>
              <a:rPr lang="en-US" sz="2400" dirty="0">
                <a:latin typeface="Arial" charset="0"/>
              </a:rPr>
              <a:t>5.1  Ethernet Protocol</a:t>
            </a:r>
          </a:p>
          <a:p>
            <a:pPr lvl="1" eaLnBrk="1" hangingPunct="1"/>
            <a:r>
              <a:rPr lang="en-US" sz="2400" dirty="0">
                <a:latin typeface="Arial" charset="0"/>
              </a:rPr>
              <a:t>5.2  Address Resolution Protocol</a:t>
            </a:r>
          </a:p>
          <a:p>
            <a:pPr lvl="1" eaLnBrk="1" hangingPunct="1"/>
            <a:r>
              <a:rPr lang="en-US" sz="2400" dirty="0">
                <a:latin typeface="Arial" charset="0"/>
              </a:rPr>
              <a:t>5.3  LAN Switches</a:t>
            </a:r>
          </a:p>
          <a:p>
            <a:pPr lvl="1" eaLnBrk="1" hangingPunct="1"/>
            <a:r>
              <a:rPr lang="en-US" sz="2400" dirty="0">
                <a:latin typeface="Arial" charset="0"/>
              </a:rPr>
              <a:t>5.4  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93868" y="394392"/>
            <a:ext cx="8772157" cy="529309"/>
          </a:xfrm>
        </p:spPr>
        <p:txBody>
          <a:bodyPr/>
          <a:lstStyle/>
          <a:p>
            <a:pPr eaLnBrk="1" hangingPunct="1"/>
            <a:r>
              <a:rPr lang="en-US" sz="1800" dirty="0">
                <a:latin typeface="Arial" charset="0"/>
              </a:rPr>
              <a:t>Ethernet MAC</a:t>
            </a:r>
            <a:br>
              <a:rPr lang="en-US" sz="1600" dirty="0">
                <a:latin typeface="Arial" charset="0"/>
              </a:rPr>
            </a:br>
            <a:r>
              <a:rPr lang="en-US" dirty="0" err="1">
                <a:latin typeface="Arial" charset="0"/>
              </a:rPr>
              <a:t>MAC</a:t>
            </a:r>
            <a:r>
              <a:rPr lang="en-US" dirty="0">
                <a:latin typeface="Arial" charset="0"/>
              </a:rPr>
              <a:t> Address Representations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38" y="3029719"/>
            <a:ext cx="7730696" cy="3324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848" y="810099"/>
            <a:ext cx="5521995" cy="24805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837755293"/>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10-02 at 10.11.04 AM.png"/>
          <p:cNvPicPr>
            <a:picLocks noGrp="1" noChangeAspect="1"/>
          </p:cNvPicPr>
          <p:nvPr>
            <p:ph idx="1"/>
          </p:nvPr>
        </p:nvPicPr>
        <p:blipFill>
          <a:blip r:embed="rId2">
            <a:extLst>
              <a:ext uri="{28A0092B-C50C-407E-A947-70E740481C1C}">
                <a14:useLocalDpi xmlns:a14="http://schemas.microsoft.com/office/drawing/2010/main" val="0"/>
              </a:ext>
            </a:extLst>
          </a:blip>
          <a:srcRect t="440" b="440"/>
          <a:stretch>
            <a:fillRect/>
          </a:stretch>
        </p:blipFill>
        <p:spPr>
          <a:xfrm>
            <a:off x="152400" y="1066800"/>
            <a:ext cx="8839200" cy="5410200"/>
          </a:xfrm>
        </p:spPr>
      </p:pic>
      <p:sp>
        <p:nvSpPr>
          <p:cNvPr id="5" name="Title 1"/>
          <p:cNvSpPr>
            <a:spLocks noGrp="1"/>
          </p:cNvSpPr>
          <p:nvPr>
            <p:ph type="title"/>
          </p:nvPr>
        </p:nvSpPr>
        <p:spPr>
          <a:xfrm>
            <a:off x="152400" y="152400"/>
            <a:ext cx="8839200" cy="685800"/>
          </a:xfrm>
        </p:spPr>
        <p:txBody>
          <a:bodyPr/>
          <a:lstStyle/>
          <a:p>
            <a:pPr algn="ctr"/>
            <a:r>
              <a:rPr lang="en-US" b="1" dirty="0" err="1">
                <a:solidFill>
                  <a:srgbClr val="0000FF"/>
                </a:solidFill>
              </a:rPr>
              <a:t>www.macvendorlookup.com</a:t>
            </a:r>
            <a:endParaRPr lang="en-US" b="1" dirty="0">
              <a:solidFill>
                <a:srgbClr val="0000FF"/>
              </a:solidFill>
            </a:endParaRPr>
          </a:p>
        </p:txBody>
      </p:sp>
    </p:spTree>
    <p:extLst>
      <p:ext uri="{BB962C8B-B14F-4D97-AF65-F5344CB8AC3E}">
        <p14:creationId xmlns:p14="http://schemas.microsoft.com/office/powerpoint/2010/main" val="223957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rgbClr val="0000FF"/>
                </a:solidFill>
              </a:rPr>
              <a:t>www.macvendorlookup.com</a:t>
            </a:r>
            <a:endParaRPr lang="en-US" b="1" dirty="0">
              <a:solidFill>
                <a:srgbClr val="0000FF"/>
              </a:solidFill>
            </a:endParaRPr>
          </a:p>
        </p:txBody>
      </p:sp>
      <p:pic>
        <p:nvPicPr>
          <p:cNvPr id="4" name="Content Placeholder 3" descr="Screen Shot 2014-10-02 at 10.13.12 AM.png"/>
          <p:cNvPicPr>
            <a:picLocks noGrp="1" noChangeAspect="1"/>
          </p:cNvPicPr>
          <p:nvPr>
            <p:ph idx="1"/>
          </p:nvPr>
        </p:nvPicPr>
        <p:blipFill>
          <a:blip r:embed="rId2">
            <a:extLst>
              <a:ext uri="{28A0092B-C50C-407E-A947-70E740481C1C}">
                <a14:useLocalDpi xmlns:a14="http://schemas.microsoft.com/office/drawing/2010/main" val="0"/>
              </a:ext>
            </a:extLst>
          </a:blip>
          <a:srcRect t="4350" b="4350"/>
          <a:stretch>
            <a:fillRect/>
          </a:stretch>
        </p:blipFill>
        <p:spPr/>
      </p:pic>
    </p:spTree>
    <p:extLst>
      <p:ext uri="{BB962C8B-B14F-4D97-AF65-F5344CB8AC3E}">
        <p14:creationId xmlns:p14="http://schemas.microsoft.com/office/powerpoint/2010/main" val="136727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dirty="0">
                <a:latin typeface="Arial" charset="0"/>
              </a:rPr>
              <a:t>Ethernet MAC</a:t>
            </a:r>
            <a:br>
              <a:rPr lang="en-US" dirty="0">
                <a:latin typeface="Arial" charset="0"/>
              </a:rPr>
            </a:br>
            <a:r>
              <a:rPr lang="en-US" dirty="0">
                <a:latin typeface="Arial" charset="0"/>
              </a:rPr>
              <a:t>Unicast MAC Address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996" y="1395413"/>
            <a:ext cx="7337090" cy="4864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Ethernet MAC</a:t>
            </a:r>
            <a:br>
              <a:rPr lang="en-US" sz="1800" dirty="0">
                <a:latin typeface="Arial" charset="0"/>
              </a:rPr>
            </a:br>
            <a:r>
              <a:rPr lang="en-US" dirty="0">
                <a:latin typeface="Arial" charset="0"/>
              </a:rPr>
              <a:t>Broadcast MAC Address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08" y="1581149"/>
            <a:ext cx="8096978" cy="48707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Ethernet MAC</a:t>
            </a:r>
            <a:br>
              <a:rPr lang="en-US" sz="1800" dirty="0">
                <a:latin typeface="Arial" charset="0"/>
              </a:rPr>
            </a:br>
            <a:r>
              <a:rPr lang="en-US" sz="2800" dirty="0">
                <a:latin typeface="Arial" charset="0"/>
              </a:rPr>
              <a:t>Multicast MAC Address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68" y="1348920"/>
            <a:ext cx="7782815" cy="4674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156875" y="5686412"/>
            <a:ext cx="2716954" cy="674031"/>
          </a:xfrm>
          <a:prstGeom prst="rect">
            <a:avLst/>
          </a:prstGeom>
        </p:spPr>
        <p:txBody>
          <a:bodyPr wrap="square">
            <a:spAutoFit/>
          </a:bodyPr>
          <a:lstStyle/>
          <a:p>
            <a:r>
              <a:rPr lang="en-US" sz="1400" b="1" dirty="0"/>
              <a:t>Multicast MAC address is a special value that begins with 01-00-5E in hexadecimal</a:t>
            </a:r>
          </a:p>
        </p:txBody>
      </p:sp>
      <p:sp>
        <p:nvSpPr>
          <p:cNvPr id="3" name="Rectangle 2"/>
          <p:cNvSpPr/>
          <p:nvPr/>
        </p:nvSpPr>
        <p:spPr>
          <a:xfrm>
            <a:off x="5303769" y="5783362"/>
            <a:ext cx="3214914" cy="480131"/>
          </a:xfrm>
          <a:prstGeom prst="rect">
            <a:avLst/>
          </a:prstGeom>
        </p:spPr>
        <p:txBody>
          <a:bodyPr wrap="square">
            <a:spAutoFit/>
          </a:bodyPr>
          <a:lstStyle/>
          <a:p>
            <a:r>
              <a:rPr lang="en-US" sz="1400" b="1" dirty="0"/>
              <a:t>Range of IPV4 multicast addresses is 224.0.0.0 to 239.255.255.255</a:t>
            </a:r>
          </a:p>
        </p:txBody>
      </p:sp>
    </p:spTree>
    <p:extLst>
      <p:ext uri="{BB962C8B-B14F-4D97-AF65-F5344CB8AC3E}">
        <p14:creationId xmlns:p14="http://schemas.microsoft.com/office/powerpoint/2010/main" val="312423501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MAC and IP</a:t>
            </a:r>
            <a:br>
              <a:rPr lang="en-US" sz="1800" dirty="0">
                <a:latin typeface="Arial" charset="0"/>
              </a:rPr>
            </a:br>
            <a:r>
              <a:rPr lang="en-US" sz="2800" dirty="0">
                <a:latin typeface="Arial" charset="0"/>
              </a:rPr>
              <a:t>MAC and IP</a:t>
            </a:r>
          </a:p>
        </p:txBody>
      </p:sp>
      <p:sp>
        <p:nvSpPr>
          <p:cNvPr id="2" name="TextBox 1"/>
          <p:cNvSpPr txBox="1"/>
          <p:nvPr/>
        </p:nvSpPr>
        <p:spPr>
          <a:xfrm>
            <a:off x="246743" y="1494969"/>
            <a:ext cx="8665028" cy="5053691"/>
          </a:xfrm>
          <a:prstGeom prst="rect">
            <a:avLst/>
          </a:prstGeom>
          <a:noFill/>
        </p:spPr>
        <p:txBody>
          <a:bodyPr wrap="square" rtlCol="0">
            <a:spAutoFit/>
          </a:bodyPr>
          <a:lstStyle/>
          <a:p>
            <a:pPr algn="l"/>
            <a:r>
              <a:rPr lang="en-US" b="1" dirty="0"/>
              <a:t>MAC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This address </a:t>
            </a:r>
            <a:r>
              <a:rPr lang="en-US" sz="2000" dirty="0">
                <a:highlight>
                  <a:srgbClr val="FFFF00"/>
                </a:highlight>
                <a:latin typeface="+mn-lt"/>
              </a:rPr>
              <a:t>does not change</a:t>
            </a:r>
            <a:r>
              <a:rPr lang="en-US" sz="2000" dirty="0">
                <a:latin typeface="+mn-lt"/>
              </a:rPr>
              <a:t>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name of a person</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physical address because </a:t>
            </a:r>
            <a:r>
              <a:rPr lang="en-US" sz="2000" dirty="0">
                <a:highlight>
                  <a:srgbClr val="FFFF00"/>
                </a:highlight>
                <a:latin typeface="+mn-lt"/>
              </a:rPr>
              <a:t>physically assigned to the host NIC</a:t>
            </a:r>
            <a:r>
              <a:rPr lang="en-US" sz="2000" dirty="0">
                <a:latin typeface="+mn-lt"/>
              </a:rPr>
              <a:t> </a:t>
            </a:r>
          </a:p>
          <a:p>
            <a:pPr algn="l"/>
            <a:endParaRPr lang="en-US" dirty="0"/>
          </a:p>
          <a:p>
            <a:pPr algn="l"/>
            <a:r>
              <a:rPr lang="en-US" b="1" dirty="0"/>
              <a:t>IP address</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Similar to the address of a person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highlight>
                  <a:srgbClr val="FFFF00"/>
                </a:highlight>
                <a:latin typeface="+mn-lt"/>
              </a:rPr>
              <a:t>Based on where the host is actually located</a:t>
            </a:r>
            <a:r>
              <a:rPr lang="en-US" sz="2000" dirty="0">
                <a:latin typeface="+mn-lt"/>
              </a:rPr>
              <a:t> </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Known as a logical address because </a:t>
            </a:r>
            <a:r>
              <a:rPr lang="en-US" sz="2000" dirty="0">
                <a:highlight>
                  <a:srgbClr val="FFFF00"/>
                </a:highlight>
                <a:latin typeface="+mn-lt"/>
              </a:rPr>
              <a:t>assigned logically</a:t>
            </a:r>
          </a:p>
          <a:p>
            <a:pPr marL="342900" indent="-342900" algn="l" defTabSz="814388">
              <a:lnSpc>
                <a:spcPct val="95000"/>
              </a:lnSpc>
              <a:spcBef>
                <a:spcPct val="35000"/>
              </a:spcBef>
              <a:buClr>
                <a:srgbClr val="708CA1"/>
              </a:buClr>
              <a:buFont typeface="Wingdings" pitchFamily="2" charset="2"/>
              <a:buChar char="§"/>
              <a:tabLst>
                <a:tab pos="3149600" algn="l"/>
              </a:tabLst>
            </a:pPr>
            <a:r>
              <a:rPr lang="en-US" sz="2000" dirty="0">
                <a:latin typeface="+mn-lt"/>
              </a:rPr>
              <a:t>Assigned to each host </a:t>
            </a:r>
            <a:r>
              <a:rPr lang="en-US" sz="2000" dirty="0">
                <a:highlight>
                  <a:srgbClr val="FFFF00"/>
                </a:highlight>
                <a:latin typeface="+mn-lt"/>
              </a:rPr>
              <a:t>by a network administrator</a:t>
            </a:r>
          </a:p>
          <a:p>
            <a:pPr algn="l"/>
            <a:endParaRPr lang="en-US" dirty="0"/>
          </a:p>
          <a:p>
            <a:pPr algn="l"/>
            <a:r>
              <a:rPr lang="en-US" sz="2000" dirty="0"/>
              <a:t>Both the physical MAC and logical IP addresses are required for a computer to communicate just like both the name and address of a person are required to send a letter</a:t>
            </a:r>
          </a:p>
        </p:txBody>
      </p:sp>
    </p:spTree>
    <p:extLst>
      <p:ext uri="{BB962C8B-B14F-4D97-AF65-F5344CB8AC3E}">
        <p14:creationId xmlns:p14="http://schemas.microsoft.com/office/powerpoint/2010/main" val="1020686650"/>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a:latin typeface="Arial" charset="0"/>
              </a:rPr>
              <a:t>Ethernet MAC</a:t>
            </a:r>
            <a:br>
              <a:rPr lang="en-US" sz="1800" dirty="0">
                <a:latin typeface="Arial" charset="0"/>
              </a:rPr>
            </a:br>
            <a:r>
              <a:rPr lang="en-US" dirty="0">
                <a:latin typeface="Arial" charset="0"/>
              </a:rPr>
              <a:t>End-to-End Connectivity, MAC, and IP</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72" y="1757362"/>
            <a:ext cx="7277178" cy="17270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85" y="3905250"/>
            <a:ext cx="7103351" cy="1695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57052779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a:latin typeface="Arial" charset="0"/>
              </a:rPr>
              <a:t>ARP</a:t>
            </a:r>
            <a:br>
              <a:rPr lang="en-US" dirty="0">
                <a:latin typeface="Arial" charset="0"/>
              </a:rPr>
            </a:br>
            <a:r>
              <a:rPr lang="en-US" dirty="0">
                <a:latin typeface="Arial" charset="0"/>
              </a:rPr>
              <a:t>Introduction to ARP</a:t>
            </a:r>
          </a:p>
        </p:txBody>
      </p:sp>
      <p:sp>
        <p:nvSpPr>
          <p:cNvPr id="5" name="Content Placeholder 2"/>
          <p:cNvSpPr txBox="1">
            <a:spLocks/>
          </p:cNvSpPr>
          <p:nvPr/>
        </p:nvSpPr>
        <p:spPr bwMode="auto">
          <a:xfrm>
            <a:off x="191337" y="1488350"/>
            <a:ext cx="8733677"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dirty="0"/>
              <a:t>ARP Purpose </a:t>
            </a:r>
          </a:p>
          <a:p>
            <a:pPr>
              <a:buFont typeface="Wingdings" pitchFamily="2" charset="2"/>
              <a:buChar char="§"/>
            </a:pPr>
            <a:r>
              <a:rPr lang="en-US" dirty="0"/>
              <a:t>Sending node needs a way to </a:t>
            </a:r>
            <a:r>
              <a:rPr lang="en-US" dirty="0">
                <a:highlight>
                  <a:srgbClr val="FFFF00"/>
                </a:highlight>
              </a:rPr>
              <a:t>find the MAC address of the destination</a:t>
            </a:r>
            <a:r>
              <a:rPr lang="en-US" dirty="0"/>
              <a:t> for a given Ethernet link</a:t>
            </a:r>
          </a:p>
          <a:p>
            <a:pPr marL="0" indent="0">
              <a:buFont typeface="Wingdings" charset="0"/>
              <a:buNone/>
            </a:pPr>
            <a:endParaRPr lang="en-US" dirty="0"/>
          </a:p>
          <a:p>
            <a:pPr marL="0" indent="0">
              <a:buFont typeface="Wingdings" charset="0"/>
              <a:buNone/>
            </a:pPr>
            <a:r>
              <a:rPr lang="en-US" dirty="0"/>
              <a:t>The ARP protocol provides two basic functions:</a:t>
            </a:r>
          </a:p>
          <a:p>
            <a:r>
              <a:rPr lang="en-US" dirty="0">
                <a:highlight>
                  <a:srgbClr val="FFFF00"/>
                </a:highlight>
              </a:rPr>
              <a:t>Resolving IPv4 addresses to MAC addresses</a:t>
            </a:r>
          </a:p>
          <a:p>
            <a:r>
              <a:rPr lang="en-US" dirty="0">
                <a:highlight>
                  <a:srgbClr val="FFFF00"/>
                </a:highlight>
              </a:rPr>
              <a:t>Maintaining a table of mappings</a:t>
            </a:r>
          </a:p>
          <a:p>
            <a:endParaRPr lang="en-US" dirty="0"/>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a:latin typeface="Arial" charset="0"/>
              </a:rPr>
              <a:t>ARP</a:t>
            </a:r>
            <a:br>
              <a:rPr lang="en-US" dirty="0">
                <a:latin typeface="Arial" charset="0"/>
              </a:rPr>
            </a:br>
            <a:r>
              <a:rPr lang="en-US" dirty="0">
                <a:latin typeface="Arial" charset="0"/>
              </a:rPr>
              <a:t>Introduction to ARP</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68" y="1346884"/>
            <a:ext cx="7334878" cy="51037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10162723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br>
              <a:rPr lang="en-US" sz="1800" dirty="0">
                <a:latin typeface="Arial" charset="0"/>
              </a:rPr>
            </a:br>
            <a:r>
              <a:rPr lang="en-US" sz="1800">
                <a:latin typeface="Arial" charset="0"/>
              </a:rPr>
              <a:t> </a:t>
            </a:r>
            <a:r>
              <a:rPr lang="en-US">
                <a:latin typeface="Arial" charset="0"/>
              </a:rPr>
              <a:t>5.1 </a:t>
            </a:r>
            <a:r>
              <a:rPr lang="en-US" dirty="0">
                <a:latin typeface="Arial" charset="0"/>
              </a:rPr>
              <a:t>Ethernet Protocol - </a:t>
            </a:r>
            <a:r>
              <a:rPr lang="en-US" sz="2800" b="0" dirty="0">
                <a:latin typeface="Arial" charset="0"/>
              </a:rPr>
              <a:t>LLC and MAC </a:t>
            </a:r>
            <a:r>
              <a:rPr lang="en-US" sz="2800" b="0" dirty="0" err="1">
                <a:latin typeface="Arial" charset="0"/>
              </a:rPr>
              <a:t>Sublayers</a:t>
            </a:r>
            <a:endParaRPr lang="en-US" sz="2800" b="0" dirty="0">
              <a:latin typeface="Arial" charset="0"/>
            </a:endParaRPr>
          </a:p>
        </p:txBody>
      </p:sp>
      <p:sp>
        <p:nvSpPr>
          <p:cNvPr id="3" name="Content Placeholder 2"/>
          <p:cNvSpPr>
            <a:spLocks noGrp="1"/>
          </p:cNvSpPr>
          <p:nvPr>
            <p:ph idx="1"/>
          </p:nvPr>
        </p:nvSpPr>
        <p:spPr>
          <a:xfrm>
            <a:off x="213109" y="1379491"/>
            <a:ext cx="8733677" cy="4571365"/>
          </a:xfrm>
        </p:spPr>
        <p:txBody>
          <a:bodyPr/>
          <a:lstStyle/>
          <a:p>
            <a:pPr marL="0" indent="0">
              <a:buNone/>
            </a:pPr>
            <a:r>
              <a:rPr lang="en-US" dirty="0"/>
              <a:t>Ethernet – </a:t>
            </a:r>
          </a:p>
          <a:p>
            <a:pPr marL="800100" lvl="1" indent="-342900">
              <a:buFont typeface="Arial" pitchFamily="34" charset="0"/>
              <a:buChar char="•"/>
            </a:pPr>
            <a:r>
              <a:rPr lang="en-US" dirty="0"/>
              <a:t>Most widely used LAN technology </a:t>
            </a:r>
          </a:p>
          <a:p>
            <a:pPr marL="800100" lvl="1" indent="-342900">
              <a:buFont typeface="Arial" pitchFamily="34" charset="0"/>
              <a:buChar char="•"/>
            </a:pPr>
            <a:r>
              <a:rPr lang="en-US" dirty="0"/>
              <a:t>Operates in the data link layer and the physical layer </a:t>
            </a:r>
          </a:p>
          <a:p>
            <a:pPr marL="800100" lvl="1" indent="-342900">
              <a:buFont typeface="Arial" pitchFamily="34" charset="0"/>
              <a:buChar char="•"/>
            </a:pPr>
            <a:r>
              <a:rPr lang="en-US" dirty="0"/>
              <a:t>Family of networking technologies that are defined in the IEEE 802.2 and 802.3 standards</a:t>
            </a:r>
          </a:p>
          <a:p>
            <a:pPr marL="800100" lvl="1" indent="-342900">
              <a:buFont typeface="Arial" pitchFamily="34" charset="0"/>
              <a:buChar char="•"/>
            </a:pPr>
            <a:r>
              <a:rPr lang="en-US" dirty="0"/>
              <a:t>Supports data bandwidths of 10, 100, 1000, 10,000, 40,000, and 100,000 Mbps (100 </a:t>
            </a:r>
            <a:r>
              <a:rPr lang="en-US" dirty="0" err="1"/>
              <a:t>Gbps</a:t>
            </a:r>
            <a:r>
              <a:rPr lang="en-US" dirty="0"/>
              <a:t>)</a:t>
            </a:r>
          </a:p>
          <a:p>
            <a:pPr marL="0" indent="0">
              <a:buNone/>
            </a:pPr>
            <a:r>
              <a:rPr lang="en-US" dirty="0"/>
              <a:t>Ethernet standards –</a:t>
            </a:r>
          </a:p>
          <a:p>
            <a:pPr marL="800100" lvl="1" indent="-342900">
              <a:buFont typeface="Arial" pitchFamily="34" charset="0"/>
              <a:buChar char="•"/>
            </a:pPr>
            <a:r>
              <a:rPr lang="en-US" dirty="0"/>
              <a:t>Define Layer 2 protocols and Layer 1 technologies</a:t>
            </a:r>
          </a:p>
          <a:p>
            <a:pPr marL="800100" lvl="1" indent="-342900">
              <a:buFont typeface="Arial" pitchFamily="34" charset="0"/>
              <a:buChar char="•"/>
            </a:pPr>
            <a:r>
              <a:rPr lang="en-US" dirty="0"/>
              <a:t>Two separate sub layers of the data link layer to operate - Logical link control (LLC) and the MAC </a:t>
            </a:r>
            <a:r>
              <a:rPr lang="en-US" dirty="0" err="1"/>
              <a:t>sublayers</a:t>
            </a:r>
            <a:endParaRPr lang="en-US"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a:latin typeface="Arial" charset="0"/>
              </a:rPr>
              <a:t>ARP</a:t>
            </a:r>
            <a:br>
              <a:rPr lang="en-US" dirty="0">
                <a:latin typeface="Arial" charset="0"/>
              </a:rPr>
            </a:br>
            <a:r>
              <a:rPr lang="en-US" dirty="0" err="1">
                <a:latin typeface="Arial" charset="0"/>
              </a:rPr>
              <a:t>ARP</a:t>
            </a:r>
            <a:r>
              <a:rPr lang="en-US" dirty="0">
                <a:latin typeface="Arial" charset="0"/>
              </a:rPr>
              <a:t> Functions/Operation</a:t>
            </a:r>
          </a:p>
        </p:txBody>
      </p:sp>
      <p:sp>
        <p:nvSpPr>
          <p:cNvPr id="2" name="TextBox 1"/>
          <p:cNvSpPr txBox="1"/>
          <p:nvPr/>
        </p:nvSpPr>
        <p:spPr>
          <a:xfrm>
            <a:off x="304800" y="1418432"/>
            <a:ext cx="8403771" cy="5195268"/>
          </a:xfrm>
          <a:prstGeom prst="rect">
            <a:avLst/>
          </a:prstGeom>
          <a:noFill/>
        </p:spPr>
        <p:txBody>
          <a:bodyPr wrap="square" rtlCol="0">
            <a:spAutoFit/>
          </a:bodyPr>
          <a:lstStyle/>
          <a:p>
            <a:pPr algn="l"/>
            <a:r>
              <a:rPr lang="en-US" dirty="0"/>
              <a:t>ARP Table – </a:t>
            </a:r>
          </a:p>
          <a:p>
            <a:pPr marL="236538" indent="-236538" algn="l" defTabSz="814388">
              <a:lnSpc>
                <a:spcPct val="95000"/>
              </a:lnSpc>
              <a:spcBef>
                <a:spcPct val="50000"/>
              </a:spcBef>
              <a:buClr>
                <a:srgbClr val="708CA1"/>
              </a:buClr>
              <a:buFont typeface="Wingdings" charset="0"/>
              <a:buChar char="§"/>
            </a:pPr>
            <a:r>
              <a:rPr lang="en-US" sz="2000" dirty="0">
                <a:latin typeface="+mn-lt"/>
              </a:rPr>
              <a:t>Used to find the data link layer address that is mapped to the destination IPv4 address</a:t>
            </a:r>
          </a:p>
          <a:p>
            <a:pPr marL="236538" indent="-236538" algn="l" defTabSz="814388">
              <a:lnSpc>
                <a:spcPct val="95000"/>
              </a:lnSpc>
              <a:spcBef>
                <a:spcPct val="50000"/>
              </a:spcBef>
              <a:buClr>
                <a:srgbClr val="708CA1"/>
              </a:buClr>
              <a:buFont typeface="Wingdings" charset="0"/>
              <a:buChar char="§"/>
            </a:pPr>
            <a:r>
              <a:rPr lang="en-US" sz="2000" dirty="0">
                <a:latin typeface="+mn-lt"/>
              </a:rPr>
              <a:t>As a node receives frames from the media, it records the source IP and MAC address as a mapping in the ARP table</a:t>
            </a:r>
          </a:p>
          <a:p>
            <a:pPr algn="l"/>
            <a:endParaRPr lang="en-US" dirty="0"/>
          </a:p>
          <a:p>
            <a:pPr algn="l"/>
            <a:r>
              <a:rPr lang="en-US" dirty="0"/>
              <a:t>ARP request –</a:t>
            </a:r>
          </a:p>
          <a:p>
            <a:pPr marL="236538" indent="-236538" algn="l" defTabSz="814388">
              <a:lnSpc>
                <a:spcPct val="95000"/>
              </a:lnSpc>
              <a:spcBef>
                <a:spcPct val="50000"/>
              </a:spcBef>
              <a:buClr>
                <a:srgbClr val="708CA1"/>
              </a:buClr>
              <a:buFont typeface="Wingdings" charset="0"/>
              <a:buChar char="§"/>
            </a:pPr>
            <a:r>
              <a:rPr lang="en-US" sz="2000" dirty="0">
                <a:latin typeface="+mn-lt"/>
              </a:rPr>
              <a:t>Layer 2 broadcast to all devices on the Ethernet LAN</a:t>
            </a:r>
          </a:p>
          <a:p>
            <a:pPr marL="236538" indent="-236538" algn="l" defTabSz="814388">
              <a:lnSpc>
                <a:spcPct val="95000"/>
              </a:lnSpc>
              <a:spcBef>
                <a:spcPct val="50000"/>
              </a:spcBef>
              <a:buClr>
                <a:srgbClr val="708CA1"/>
              </a:buClr>
              <a:buFont typeface="Wingdings" charset="0"/>
              <a:buChar char="§"/>
            </a:pPr>
            <a:r>
              <a:rPr lang="en-US" sz="2000" dirty="0">
                <a:latin typeface="+mn-lt"/>
              </a:rPr>
              <a:t>The node that matches the IP address in the broadcast will reply</a:t>
            </a:r>
          </a:p>
          <a:p>
            <a:pPr marL="236538" indent="-236538" algn="l" defTabSz="814388">
              <a:lnSpc>
                <a:spcPct val="95000"/>
              </a:lnSpc>
              <a:spcBef>
                <a:spcPct val="50000"/>
              </a:spcBef>
              <a:buClr>
                <a:srgbClr val="708CA1"/>
              </a:buClr>
              <a:buFont typeface="Wingdings" charset="0"/>
              <a:buChar char="§"/>
            </a:pPr>
            <a:r>
              <a:rPr lang="en-US" sz="2000" dirty="0"/>
              <a:t>If no device responds to the ARP request, the packet is dropped because a frame cannot be created</a:t>
            </a:r>
            <a:endParaRPr lang="en-US" sz="2000" dirty="0">
              <a:latin typeface="+mn-lt"/>
            </a:endParaRPr>
          </a:p>
          <a:p>
            <a:pPr algn="l"/>
            <a:endParaRPr lang="en-US" dirty="0"/>
          </a:p>
          <a:p>
            <a:pPr algn="l"/>
            <a:r>
              <a:rPr lang="en-US" b="1" dirty="0"/>
              <a:t>Static map entries can be entered in an ARP table, but this is rarely done</a:t>
            </a:r>
          </a:p>
        </p:txBody>
      </p:sp>
    </p:spTree>
    <p:extLst>
      <p:ext uri="{BB962C8B-B14F-4D97-AF65-F5344CB8AC3E}">
        <p14:creationId xmlns:p14="http://schemas.microsoft.com/office/powerpoint/2010/main" val="3560924210"/>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a:latin typeface="Arial" charset="0"/>
              </a:rPr>
              <a:t>ARP</a:t>
            </a:r>
            <a:br>
              <a:rPr lang="en-US" dirty="0">
                <a:latin typeface="Arial" charset="0"/>
              </a:rPr>
            </a:br>
            <a:r>
              <a:rPr lang="en-US" dirty="0" err="1">
                <a:latin typeface="Arial" charset="0"/>
              </a:rPr>
              <a:t>ARP</a:t>
            </a:r>
            <a:r>
              <a:rPr lang="en-US" dirty="0">
                <a:latin typeface="Arial" charset="0"/>
              </a:rPr>
              <a:t> Functions/Operation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009" y="1146683"/>
            <a:ext cx="6399197" cy="52873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59595219"/>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a:latin typeface="Arial" charset="0"/>
              </a:rPr>
              <a:t>ARP</a:t>
            </a:r>
            <a:br>
              <a:rPr lang="en-US" dirty="0">
                <a:latin typeface="Arial" charset="0"/>
              </a:rPr>
            </a:br>
            <a:r>
              <a:rPr lang="en-US" dirty="0" err="1">
                <a:latin typeface="Arial" charset="0"/>
              </a:rPr>
              <a:t>ARP</a:t>
            </a:r>
            <a:r>
              <a:rPr lang="en-US" dirty="0">
                <a:latin typeface="Arial" charset="0"/>
              </a:rPr>
              <a:t> Functions/Operation</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3" y="328362"/>
            <a:ext cx="8843911" cy="59773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79549725"/>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83" y="387234"/>
            <a:ext cx="8555377" cy="59980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758690888"/>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75" y="433707"/>
            <a:ext cx="8207045" cy="58983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62483365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82" y="371744"/>
            <a:ext cx="8224325" cy="60426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9335468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dirty="0">
                <a:latin typeface="Arial" charset="0"/>
              </a:rPr>
              <a:t>ARP</a:t>
            </a:r>
            <a:br>
              <a:rPr lang="en-US" dirty="0">
                <a:latin typeface="Arial" charset="0"/>
              </a:rPr>
            </a:br>
            <a:r>
              <a:rPr lang="en-US" dirty="0" err="1">
                <a:latin typeface="Arial" charset="0"/>
              </a:rPr>
              <a:t>ARP</a:t>
            </a:r>
            <a:r>
              <a:rPr lang="en-US" dirty="0">
                <a:latin typeface="Arial" charset="0"/>
              </a:rPr>
              <a:t> Role in Remote Communication</a:t>
            </a:r>
          </a:p>
        </p:txBody>
      </p:sp>
      <p:sp>
        <p:nvSpPr>
          <p:cNvPr id="2" name="TextBox 1"/>
          <p:cNvSpPr txBox="1"/>
          <p:nvPr/>
        </p:nvSpPr>
        <p:spPr>
          <a:xfrm>
            <a:off x="261257" y="1465943"/>
            <a:ext cx="8577943" cy="4081117"/>
          </a:xfrm>
          <a:prstGeom prst="rect">
            <a:avLst/>
          </a:prstGeom>
          <a:noFill/>
        </p:spPr>
        <p:txBody>
          <a:bodyPr wrap="square" rtlCol="0">
            <a:spAutoFit/>
          </a:bodyPr>
          <a:lstStyle/>
          <a:p>
            <a:pPr marL="342900" indent="-342900" algn="l">
              <a:buFont typeface="Wingdings" pitchFamily="2" charset="2"/>
              <a:buChar char="§"/>
            </a:pPr>
            <a:r>
              <a:rPr lang="en-US" dirty="0"/>
              <a:t>If the destination IPv4 host is on the </a:t>
            </a:r>
            <a:r>
              <a:rPr lang="en-US" b="1" u="sng" dirty="0">
                <a:solidFill>
                  <a:srgbClr val="3366FF"/>
                </a:solidFill>
              </a:rPr>
              <a:t>local network</a:t>
            </a:r>
            <a:r>
              <a:rPr lang="en-US" dirty="0"/>
              <a:t>, the frame will use the MAC address of this device as the destination MAC address</a:t>
            </a:r>
          </a:p>
          <a:p>
            <a:pPr marL="342900" indent="-342900" algn="l">
              <a:buFont typeface="Wingdings" pitchFamily="2" charset="2"/>
              <a:buChar char="§"/>
            </a:pPr>
            <a:endParaRPr lang="en-US" dirty="0"/>
          </a:p>
          <a:p>
            <a:pPr marL="342900" indent="-342900" algn="l">
              <a:buFont typeface="Wingdings" pitchFamily="2" charset="2"/>
              <a:buChar char="§"/>
            </a:pPr>
            <a:r>
              <a:rPr lang="en-US" dirty="0"/>
              <a:t>If the destination IPv4 host is </a:t>
            </a:r>
            <a:r>
              <a:rPr lang="en-US" b="1" u="sng" dirty="0">
                <a:solidFill>
                  <a:srgbClr val="3366FF"/>
                </a:solidFill>
              </a:rPr>
              <a:t>not on the local network</a:t>
            </a:r>
            <a:r>
              <a:rPr lang="en-US" dirty="0"/>
              <a:t>, the source uses the ARP process to determine a MAC address for the router interface serving as the gateway</a:t>
            </a:r>
          </a:p>
          <a:p>
            <a:pPr marL="342900" indent="-342900" algn="l">
              <a:buFont typeface="Wingdings" pitchFamily="2" charset="2"/>
              <a:buChar char="§"/>
            </a:pPr>
            <a:endParaRPr lang="en-US" dirty="0"/>
          </a:p>
          <a:p>
            <a:pPr marL="342900" indent="-342900" algn="l">
              <a:buFont typeface="Wingdings" pitchFamily="2" charset="2"/>
              <a:buChar char="§"/>
            </a:pPr>
            <a:r>
              <a:rPr lang="en-US" dirty="0"/>
              <a:t>In the event that the gateway entry is </a:t>
            </a:r>
            <a:r>
              <a:rPr lang="en-US" b="1" u="sng" dirty="0">
                <a:solidFill>
                  <a:srgbClr val="3366FF"/>
                </a:solidFill>
              </a:rPr>
              <a:t>not in the table</a:t>
            </a:r>
            <a:r>
              <a:rPr lang="en-US" dirty="0"/>
              <a:t>, an ARP request is used to retrieve the MAC address associated with the IP address of the </a:t>
            </a:r>
            <a:r>
              <a:rPr lang="en-US" b="1" u="sng" dirty="0">
                <a:solidFill>
                  <a:srgbClr val="3366FF"/>
                </a:solidFill>
              </a:rPr>
              <a:t>router interface</a:t>
            </a:r>
          </a:p>
          <a:p>
            <a:endParaRPr lang="en-US" dirty="0"/>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a:latin typeface="Arial" charset="0"/>
              </a:rPr>
              <a:t>Switching</a:t>
            </a:r>
            <a:br>
              <a:rPr lang="en-US" dirty="0">
                <a:latin typeface="Arial" charset="0"/>
              </a:rPr>
            </a:br>
            <a:r>
              <a:rPr lang="en-US" dirty="0">
                <a:latin typeface="Arial" charset="0"/>
              </a:rPr>
              <a:t>Switch Port Fundamentals</a:t>
            </a:r>
          </a:p>
        </p:txBody>
      </p:sp>
      <p:sp>
        <p:nvSpPr>
          <p:cNvPr id="2" name="TextBox 1"/>
          <p:cNvSpPr txBox="1"/>
          <p:nvPr/>
        </p:nvSpPr>
        <p:spPr>
          <a:xfrm>
            <a:off x="275770" y="1538514"/>
            <a:ext cx="8577943" cy="4419671"/>
          </a:xfrm>
          <a:prstGeom prst="rect">
            <a:avLst/>
          </a:prstGeom>
          <a:noFill/>
        </p:spPr>
        <p:txBody>
          <a:bodyPr wrap="square" rtlCol="0">
            <a:spAutoFit/>
          </a:bodyPr>
          <a:lstStyle/>
          <a:p>
            <a:pPr algn="l"/>
            <a:r>
              <a:rPr lang="en-US" b="1" dirty="0"/>
              <a:t>Layer 2 LAN switch</a:t>
            </a:r>
          </a:p>
          <a:p>
            <a:pPr algn="l"/>
            <a:endParaRPr lang="en-US" dirty="0"/>
          </a:p>
          <a:p>
            <a:pPr marL="342900" indent="-342900" algn="l">
              <a:buFont typeface="Wingdings" pitchFamily="2" charset="2"/>
              <a:buChar char="§"/>
            </a:pPr>
            <a:r>
              <a:rPr lang="en-US" dirty="0"/>
              <a:t>Connects end devices to a central intermediate device on most Ethernet networks</a:t>
            </a:r>
          </a:p>
          <a:p>
            <a:pPr algn="l"/>
            <a:endParaRPr lang="en-US" dirty="0"/>
          </a:p>
          <a:p>
            <a:pPr marL="342900" indent="-342900" algn="l">
              <a:buFont typeface="Wingdings" pitchFamily="2" charset="2"/>
              <a:buChar char="§"/>
            </a:pPr>
            <a:r>
              <a:rPr lang="en-US" dirty="0"/>
              <a:t>Performs switching and filtering based only on the MAC address</a:t>
            </a:r>
          </a:p>
          <a:p>
            <a:pPr algn="l"/>
            <a:endParaRPr lang="en-US" dirty="0"/>
          </a:p>
          <a:p>
            <a:pPr marL="342900" indent="-342900" algn="l">
              <a:buFont typeface="Wingdings" pitchFamily="2" charset="2"/>
              <a:buChar char="§"/>
            </a:pPr>
            <a:r>
              <a:rPr lang="en-US" dirty="0"/>
              <a:t>Builds a MAC address table that it uses to make forwarding decisions</a:t>
            </a:r>
          </a:p>
          <a:p>
            <a:pPr algn="l"/>
            <a:endParaRPr lang="en-US" dirty="0"/>
          </a:p>
          <a:p>
            <a:pPr marL="342900" indent="-342900" algn="l">
              <a:buFont typeface="Wingdings" pitchFamily="2" charset="2"/>
              <a:buChar char="§"/>
            </a:pPr>
            <a:r>
              <a:rPr lang="en-US" dirty="0"/>
              <a:t>Depends on routers to pass data between IP </a:t>
            </a:r>
            <a:r>
              <a:rPr lang="en-US" dirty="0" err="1"/>
              <a:t>subnetworks</a:t>
            </a:r>
            <a:endParaRPr lang="en-US" dirty="0"/>
          </a:p>
          <a:p>
            <a:pPr algn="l"/>
            <a:endParaRPr lang="en-US" dirty="0"/>
          </a:p>
        </p:txBody>
      </p:sp>
    </p:spTree>
    <p:extLst>
      <p:ext uri="{BB962C8B-B14F-4D97-AF65-F5344CB8AC3E}">
        <p14:creationId xmlns:p14="http://schemas.microsoft.com/office/powerpoint/2010/main" val="833850446"/>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16426" y="0"/>
            <a:ext cx="8772157" cy="838200"/>
          </a:xfrm>
        </p:spPr>
        <p:txBody>
          <a:bodyPr/>
          <a:lstStyle/>
          <a:p>
            <a:pPr eaLnBrk="1" hangingPunct="1"/>
            <a:r>
              <a:rPr lang="en-US" sz="1800" dirty="0">
                <a:latin typeface="Arial" charset="0"/>
              </a:rPr>
              <a:t>Switching</a:t>
            </a:r>
            <a:br>
              <a:rPr lang="en-US" dirty="0">
                <a:latin typeface="Arial" charset="0"/>
              </a:rPr>
            </a:br>
            <a:r>
              <a:rPr lang="en-US" dirty="0">
                <a:latin typeface="Arial" charset="0"/>
              </a:rPr>
              <a:t>Switch MAC Address Table</a:t>
            </a:r>
          </a:p>
        </p:txBody>
      </p:sp>
      <p:sp>
        <p:nvSpPr>
          <p:cNvPr id="2" name="TextBox 1"/>
          <p:cNvSpPr txBox="1"/>
          <p:nvPr/>
        </p:nvSpPr>
        <p:spPr>
          <a:xfrm>
            <a:off x="243819" y="2438329"/>
            <a:ext cx="8679543" cy="4419671"/>
          </a:xfrm>
          <a:prstGeom prst="rect">
            <a:avLst/>
          </a:prstGeom>
          <a:noFill/>
        </p:spPr>
        <p:txBody>
          <a:bodyPr wrap="square" rtlCol="0">
            <a:spAutoFit/>
          </a:bodyPr>
          <a:lstStyle/>
          <a:p>
            <a:pPr marL="347663" indent="-347663" algn="l"/>
            <a:r>
              <a:rPr lang="en-US" b="1" dirty="0"/>
              <a:t>1.</a:t>
            </a:r>
            <a:r>
              <a:rPr lang="en-US" dirty="0"/>
              <a:t> The switch receives a broadcast frame from PC 1 on Port 1.</a:t>
            </a:r>
            <a:br>
              <a:rPr lang="en-US" dirty="0"/>
            </a:br>
            <a:endParaRPr lang="en-US" dirty="0"/>
          </a:p>
          <a:p>
            <a:pPr marL="347663" indent="-347663" algn="l"/>
            <a:r>
              <a:rPr lang="en-US" b="1" dirty="0"/>
              <a:t>2.</a:t>
            </a:r>
            <a:r>
              <a:rPr lang="en-US" dirty="0"/>
              <a:t> The switch enters the source MAC address and the switch port that received the frame into the address table.</a:t>
            </a:r>
            <a:br>
              <a:rPr lang="en-US" dirty="0"/>
            </a:br>
            <a:endParaRPr lang="en-US" dirty="0"/>
          </a:p>
          <a:p>
            <a:pPr marL="347663" indent="-347663" algn="l"/>
            <a:r>
              <a:rPr lang="en-US" b="1" dirty="0"/>
              <a:t>3.</a:t>
            </a:r>
            <a:r>
              <a:rPr lang="en-US" dirty="0"/>
              <a:t> Because the destination address is a broadcast, the switch floods the frame to all ports, except the port on which it received the frame.</a:t>
            </a:r>
            <a:br>
              <a:rPr lang="en-US" dirty="0"/>
            </a:br>
            <a:endParaRPr lang="en-US" dirty="0"/>
          </a:p>
          <a:p>
            <a:pPr marL="347663" indent="-347663" algn="l"/>
            <a:r>
              <a:rPr lang="en-US" b="1" dirty="0"/>
              <a:t>4.</a:t>
            </a:r>
            <a:r>
              <a:rPr lang="en-US" dirty="0"/>
              <a:t> The destination device replies to the broadcast with a unicast frame addressed to PC 1.</a:t>
            </a:r>
          </a:p>
          <a:p>
            <a:pPr marL="347663" indent="-347663" algn="l"/>
            <a:endParaRPr lang="en-US" dirty="0"/>
          </a:p>
          <a:p>
            <a:pPr marL="347663" indent="-347663" algn="l"/>
            <a:r>
              <a:rPr lang="en-US" dirty="0"/>
              <a:t>Continued…</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2" y="748239"/>
            <a:ext cx="4410075" cy="181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865744"/>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a:latin typeface="Arial" charset="0"/>
              </a:rPr>
              <a:t>Switching</a:t>
            </a:r>
            <a:br>
              <a:rPr lang="en-US" dirty="0">
                <a:latin typeface="Arial" charset="0"/>
              </a:rPr>
            </a:br>
            <a:r>
              <a:rPr lang="en-US" dirty="0">
                <a:latin typeface="Arial" charset="0"/>
              </a:rPr>
              <a:t>Switch MAC Address Table</a:t>
            </a:r>
          </a:p>
        </p:txBody>
      </p:sp>
      <p:sp>
        <p:nvSpPr>
          <p:cNvPr id="2" name="TextBox 1"/>
          <p:cNvSpPr txBox="1"/>
          <p:nvPr/>
        </p:nvSpPr>
        <p:spPr>
          <a:xfrm>
            <a:off x="290284" y="3076405"/>
            <a:ext cx="8679543" cy="3090077"/>
          </a:xfrm>
          <a:prstGeom prst="rect">
            <a:avLst/>
          </a:prstGeom>
          <a:noFill/>
        </p:spPr>
        <p:txBody>
          <a:bodyPr wrap="square" rtlCol="0">
            <a:spAutoFit/>
          </a:bodyPr>
          <a:lstStyle/>
          <a:p>
            <a:pPr marL="347663" indent="-347663" algn="l"/>
            <a:r>
              <a:rPr lang="en-US" b="1" dirty="0"/>
              <a:t>5.</a:t>
            </a:r>
            <a:r>
              <a:rPr lang="en-US" dirty="0"/>
              <a:t> The switch enters the source MAC address of PC 2 and the port number of the switch port that received the frame into the address table. The destination address of the frame and its associated port is found in the MAC address table.</a:t>
            </a:r>
          </a:p>
          <a:p>
            <a:pPr marL="347663" indent="-347663" algn="l"/>
            <a:endParaRPr lang="en-US" dirty="0"/>
          </a:p>
          <a:p>
            <a:pPr marL="347663" indent="-347663" algn="l"/>
            <a:r>
              <a:rPr lang="en-US" b="1" dirty="0"/>
              <a:t>6.</a:t>
            </a:r>
            <a:r>
              <a:rPr lang="en-US" dirty="0"/>
              <a:t> The switch can now forward frames between source and destination devices without flooding, because it has entries in the address table that identify the associated ports.</a:t>
            </a:r>
          </a:p>
          <a:p>
            <a:pPr algn="l"/>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43" y="1228413"/>
            <a:ext cx="4410075" cy="181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01762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50" y="1611086"/>
            <a:ext cx="7510349" cy="4122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166993" y="341923"/>
            <a:ext cx="877215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br>
              <a:rPr lang="en-US" sz="1800" dirty="0">
                <a:latin typeface="Arial" charset="0"/>
              </a:rPr>
            </a:br>
            <a:r>
              <a:rPr lang="en-US" sz="1800" dirty="0">
                <a:latin typeface="Arial" charset="0"/>
              </a:rPr>
              <a:t> </a:t>
            </a:r>
            <a:r>
              <a:rPr lang="en-US" dirty="0">
                <a:latin typeface="Arial" charset="0"/>
              </a:rPr>
              <a:t>Ethernet Protocol - </a:t>
            </a:r>
            <a:r>
              <a:rPr lang="en-US" sz="2800" b="0" dirty="0">
                <a:latin typeface="Arial" charset="0"/>
              </a:rPr>
              <a:t>LLC and MAC </a:t>
            </a:r>
            <a:r>
              <a:rPr lang="en-US" sz="2800" b="0" dirty="0" err="1">
                <a:latin typeface="Arial" charset="0"/>
              </a:rPr>
              <a:t>Sublayers</a:t>
            </a:r>
            <a:endParaRPr lang="en-US" sz="2800" b="0" dirty="0">
              <a:latin typeface="Arial" charset="0"/>
            </a:endParaRPr>
          </a:p>
        </p:txBody>
      </p:sp>
    </p:spTree>
    <p:extLst>
      <p:ext uri="{BB962C8B-B14F-4D97-AF65-F5344CB8AC3E}">
        <p14:creationId xmlns:p14="http://schemas.microsoft.com/office/powerpoint/2010/main" val="170223159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a:latin typeface="Arial" charset="0"/>
              </a:rPr>
              <a:t>Switching</a:t>
            </a:r>
            <a:br>
              <a:rPr lang="en-US" sz="1800" dirty="0">
                <a:latin typeface="Arial" charset="0"/>
              </a:rPr>
            </a:br>
            <a:r>
              <a:rPr lang="en-US" dirty="0">
                <a:latin typeface="Arial" charset="0"/>
              </a:rPr>
              <a:t>Duplex Settings</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40" y="1581977"/>
            <a:ext cx="7465963" cy="49684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a:latin typeface="Arial" charset="0"/>
              </a:rPr>
              <a:t>Switching</a:t>
            </a:r>
            <a:br>
              <a:rPr lang="en-US" sz="1800" dirty="0">
                <a:latin typeface="Arial" charset="0"/>
              </a:rPr>
            </a:br>
            <a:r>
              <a:rPr lang="en-US" dirty="0">
                <a:latin typeface="Arial" charset="0"/>
              </a:rPr>
              <a:t>Auto-MDIX</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66759"/>
            <a:ext cx="5734050" cy="52078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52855515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595" y="1495605"/>
            <a:ext cx="8733677" cy="4977765"/>
          </a:xfrm>
        </p:spPr>
        <p:txBody>
          <a:bodyPr/>
          <a:lstStyle/>
          <a:p>
            <a:pPr marL="0" indent="0">
              <a:buNone/>
            </a:pPr>
            <a:r>
              <a:rPr lang="en-US" b="1" dirty="0"/>
              <a:t>LLC</a:t>
            </a:r>
            <a:endParaRPr lang="en-US" dirty="0"/>
          </a:p>
          <a:p>
            <a:pPr marL="461963" indent="-342900">
              <a:buFont typeface="Arial" pitchFamily="34" charset="0"/>
              <a:buChar char="•"/>
            </a:pPr>
            <a:r>
              <a:rPr lang="en-US" dirty="0">
                <a:highlight>
                  <a:srgbClr val="FFFF00"/>
                </a:highlight>
              </a:rPr>
              <a:t>Handles communication</a:t>
            </a:r>
            <a:r>
              <a:rPr lang="en-US" dirty="0"/>
              <a:t> between </a:t>
            </a:r>
            <a:r>
              <a:rPr lang="en-US" dirty="0">
                <a:highlight>
                  <a:srgbClr val="FFFF00"/>
                </a:highlight>
              </a:rPr>
              <a:t>upper and lower layers</a:t>
            </a:r>
          </a:p>
          <a:p>
            <a:pPr marL="461963" indent="-342900">
              <a:buFont typeface="Arial" pitchFamily="34" charset="0"/>
              <a:buChar char="•"/>
            </a:pPr>
            <a:r>
              <a:rPr lang="en-US" dirty="0"/>
              <a:t>Takes the network protocol data and </a:t>
            </a:r>
            <a:r>
              <a:rPr lang="en-US" dirty="0">
                <a:highlight>
                  <a:srgbClr val="FFFF00"/>
                </a:highlight>
              </a:rPr>
              <a:t>adds control information</a:t>
            </a:r>
            <a:r>
              <a:rPr lang="en-US" dirty="0"/>
              <a:t> to help deliver </a:t>
            </a:r>
            <a:r>
              <a:rPr lang="en-US" dirty="0">
                <a:highlight>
                  <a:srgbClr val="FFFF00"/>
                </a:highlight>
              </a:rPr>
              <a:t>the packet</a:t>
            </a:r>
            <a:r>
              <a:rPr lang="en-US" dirty="0"/>
              <a:t> to the destination </a:t>
            </a:r>
          </a:p>
          <a:p>
            <a:pPr marL="3175" indent="0">
              <a:buNone/>
            </a:pPr>
            <a:r>
              <a:rPr lang="en-US" b="1" dirty="0"/>
              <a:t>MAC</a:t>
            </a:r>
            <a:endParaRPr lang="en-US" dirty="0"/>
          </a:p>
          <a:p>
            <a:pPr marL="461963" indent="-342900">
              <a:buFont typeface="Arial" pitchFamily="34" charset="0"/>
              <a:buChar char="•"/>
            </a:pPr>
            <a:r>
              <a:rPr lang="en-US" dirty="0">
                <a:highlight>
                  <a:srgbClr val="FFFF00"/>
                </a:highlight>
              </a:rPr>
              <a:t>Constitutes</a:t>
            </a:r>
            <a:r>
              <a:rPr lang="en-US" dirty="0"/>
              <a:t> the </a:t>
            </a:r>
            <a:r>
              <a:rPr lang="en-US" dirty="0">
                <a:highlight>
                  <a:srgbClr val="FFFF00"/>
                </a:highlight>
              </a:rPr>
              <a:t>lower </a:t>
            </a:r>
            <a:r>
              <a:rPr lang="en-US" dirty="0" err="1">
                <a:highlight>
                  <a:srgbClr val="FFFF00"/>
                </a:highlight>
              </a:rPr>
              <a:t>sublayer</a:t>
            </a:r>
            <a:r>
              <a:rPr lang="en-US" dirty="0"/>
              <a:t> of the data link layer</a:t>
            </a:r>
          </a:p>
          <a:p>
            <a:pPr marL="461963" indent="-342900">
              <a:buFont typeface="Arial" pitchFamily="34" charset="0"/>
              <a:buChar char="•"/>
            </a:pPr>
            <a:r>
              <a:rPr lang="en-US" dirty="0"/>
              <a:t>Implemented </a:t>
            </a:r>
            <a:r>
              <a:rPr lang="en-US" dirty="0">
                <a:highlight>
                  <a:srgbClr val="FFFF00"/>
                </a:highlight>
              </a:rPr>
              <a:t>by hardware</a:t>
            </a:r>
            <a:r>
              <a:rPr lang="en-US" dirty="0"/>
              <a:t>, typically in the computer NIC</a:t>
            </a:r>
          </a:p>
          <a:p>
            <a:pPr marL="461963" indent="-342900">
              <a:buFont typeface="Arial" pitchFamily="34" charset="0"/>
              <a:buChar char="•"/>
            </a:pPr>
            <a:r>
              <a:rPr lang="en-US" dirty="0"/>
              <a:t>Two primary responsibilities:  </a:t>
            </a:r>
          </a:p>
          <a:p>
            <a:pPr marL="800100" lvl="1" indent="-342900">
              <a:buFont typeface="Arial" pitchFamily="34" charset="0"/>
              <a:buChar char="•"/>
            </a:pPr>
            <a:r>
              <a:rPr lang="en-US" dirty="0">
                <a:highlight>
                  <a:srgbClr val="FFFF00"/>
                </a:highlight>
              </a:rPr>
              <a:t>Data encapsulation</a:t>
            </a:r>
            <a:r>
              <a:rPr lang="en-US" dirty="0"/>
              <a:t>  </a:t>
            </a:r>
          </a:p>
          <a:p>
            <a:pPr marL="800100" lvl="1" indent="-342900">
              <a:buFont typeface="Arial" pitchFamily="34" charset="0"/>
              <a:buChar char="•"/>
            </a:pPr>
            <a:r>
              <a:rPr lang="en-US" dirty="0">
                <a:highlight>
                  <a:srgbClr val="FFFF00"/>
                </a:highlight>
              </a:rPr>
              <a:t>Media access control</a:t>
            </a:r>
            <a:br>
              <a:rPr lang="en-US" dirty="0"/>
            </a:br>
            <a:endParaRPr lang="en-US" dirty="0"/>
          </a:p>
        </p:txBody>
      </p:sp>
      <p:sp>
        <p:nvSpPr>
          <p:cNvPr id="5" name="Rectangle 2"/>
          <p:cNvSpPr>
            <a:spLocks noGrp="1" noChangeArrowheads="1"/>
          </p:cNvSpPr>
          <p:nvPr>
            <p:ph type="title"/>
          </p:nvPr>
        </p:nvSpPr>
        <p:spPr>
          <a:xfrm>
            <a:off x="193868" y="394392"/>
            <a:ext cx="8772157" cy="838200"/>
          </a:xfrm>
        </p:spPr>
        <p:txBody>
          <a:bodyPr/>
          <a:lstStyle/>
          <a:p>
            <a:pPr eaLnBrk="1" hangingPunct="1"/>
            <a:br>
              <a:rPr lang="en-US" sz="1800" dirty="0">
                <a:latin typeface="Arial" charset="0"/>
              </a:rPr>
            </a:br>
            <a:r>
              <a:rPr lang="en-US" sz="1800" dirty="0">
                <a:latin typeface="Arial" charset="0"/>
              </a:rPr>
              <a:t> </a:t>
            </a:r>
            <a:r>
              <a:rPr lang="en-US" dirty="0">
                <a:latin typeface="Arial" charset="0"/>
              </a:rPr>
              <a:t>Ethernet Protocol - </a:t>
            </a:r>
            <a:r>
              <a:rPr lang="en-US" sz="2800" b="0" dirty="0">
                <a:latin typeface="Arial" charset="0"/>
              </a:rPr>
              <a:t>LLC and MAC </a:t>
            </a:r>
            <a:r>
              <a:rPr lang="en-US" sz="2800" b="0" dirty="0" err="1">
                <a:latin typeface="Arial" charset="0"/>
              </a:rPr>
              <a:t>Sublayers</a:t>
            </a:r>
            <a:endParaRPr lang="en-US" sz="2800" b="0" dirty="0">
              <a:latin typeface="Arial" charset="0"/>
            </a:endParaRPr>
          </a:p>
        </p:txBody>
      </p:sp>
    </p:spTree>
    <p:extLst>
      <p:ext uri="{BB962C8B-B14F-4D97-AF65-F5344CB8AC3E}">
        <p14:creationId xmlns:p14="http://schemas.microsoft.com/office/powerpoint/2010/main" val="209397265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43" y="1153225"/>
            <a:ext cx="6483929" cy="58202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2"/>
          <p:cNvSpPr>
            <a:spLocks noGrp="1" noChangeArrowheads="1"/>
          </p:cNvSpPr>
          <p:nvPr>
            <p:ph type="title"/>
          </p:nvPr>
        </p:nvSpPr>
        <p:spPr>
          <a:xfrm>
            <a:off x="193868" y="394392"/>
            <a:ext cx="8772157" cy="838200"/>
          </a:xfrm>
        </p:spPr>
        <p:txBody>
          <a:bodyPr/>
          <a:lstStyle/>
          <a:p>
            <a:pPr eaLnBrk="1" hangingPunct="1"/>
            <a:br>
              <a:rPr lang="en-US" sz="1800" dirty="0">
                <a:latin typeface="Arial" charset="0"/>
              </a:rPr>
            </a:br>
            <a:r>
              <a:rPr lang="en-US" sz="1800" dirty="0">
                <a:latin typeface="Arial" charset="0"/>
              </a:rPr>
              <a:t> </a:t>
            </a:r>
            <a:r>
              <a:rPr lang="en-US" dirty="0">
                <a:latin typeface="Arial" charset="0"/>
              </a:rPr>
              <a:t>Ethernet Protocol - </a:t>
            </a:r>
            <a:r>
              <a:rPr lang="en-US" sz="2800" b="0" dirty="0">
                <a:latin typeface="Arial" charset="0"/>
              </a:rPr>
              <a:t>MAC </a:t>
            </a:r>
            <a:r>
              <a:rPr lang="en-US" sz="2800" b="0" dirty="0" err="1">
                <a:latin typeface="Arial" charset="0"/>
              </a:rPr>
              <a:t>Sublayers</a:t>
            </a:r>
            <a:endParaRPr lang="en-US" sz="2800" b="0" dirty="0">
              <a:latin typeface="Arial" charset="0"/>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6742" y="1320799"/>
            <a:ext cx="8621485" cy="4782848"/>
          </a:xfrm>
          <a:prstGeom prst="rect">
            <a:avLst/>
          </a:prstGeom>
        </p:spPr>
        <p:txBody>
          <a:bodyPr wrap="square">
            <a:spAutoFit/>
          </a:bodyPr>
          <a:lstStyle/>
          <a:p>
            <a:pPr algn="l"/>
            <a:r>
              <a:rPr lang="en-US" b="1" u="sng" dirty="0">
                <a:latin typeface="+mn-lt"/>
              </a:rPr>
              <a:t>(A) Data encapsulation</a:t>
            </a:r>
          </a:p>
          <a:p>
            <a:pPr marL="461963" indent="-342900" algn="l" defTabSz="814388">
              <a:lnSpc>
                <a:spcPct val="95000"/>
              </a:lnSpc>
              <a:spcBef>
                <a:spcPct val="50000"/>
              </a:spcBef>
              <a:buClr>
                <a:srgbClr val="708CA1"/>
              </a:buClr>
              <a:buFont typeface="Arial" pitchFamily="34" charset="0"/>
              <a:buChar char="•"/>
            </a:pPr>
            <a:r>
              <a:rPr lang="en-US" sz="2000" dirty="0">
                <a:latin typeface="+mn-lt"/>
              </a:rPr>
              <a:t>Frame assembly before transmission and frame disassembly upon reception of a frame</a:t>
            </a:r>
          </a:p>
          <a:p>
            <a:pPr marL="461963" indent="-342900" algn="l" defTabSz="814388">
              <a:lnSpc>
                <a:spcPct val="95000"/>
              </a:lnSpc>
              <a:spcBef>
                <a:spcPct val="50000"/>
              </a:spcBef>
              <a:buClr>
                <a:srgbClr val="708CA1"/>
              </a:buClr>
              <a:buFont typeface="Arial" pitchFamily="34" charset="0"/>
              <a:buChar char="•"/>
            </a:pPr>
            <a:r>
              <a:rPr lang="en-US" sz="2000" dirty="0">
                <a:highlight>
                  <a:srgbClr val="FFFF00"/>
                </a:highlight>
                <a:latin typeface="+mn-lt"/>
              </a:rPr>
              <a:t>MAC layer adds a header and trailer</a:t>
            </a:r>
            <a:r>
              <a:rPr lang="en-US" sz="2000" dirty="0">
                <a:latin typeface="+mn-lt"/>
              </a:rPr>
              <a:t> to the network layer PDU</a:t>
            </a:r>
          </a:p>
          <a:p>
            <a:pPr algn="l"/>
            <a:endParaRPr lang="en-US" b="1" dirty="0">
              <a:latin typeface="+mn-lt"/>
            </a:endParaRPr>
          </a:p>
          <a:p>
            <a:pPr algn="l"/>
            <a:r>
              <a:rPr lang="en-US" b="1" dirty="0">
                <a:latin typeface="+mn-lt"/>
              </a:rPr>
              <a:t>Provides three primary functions:</a:t>
            </a:r>
          </a:p>
          <a:p>
            <a:pPr marL="461963" indent="-342900" algn="l" defTabSz="814388">
              <a:lnSpc>
                <a:spcPct val="95000"/>
              </a:lnSpc>
              <a:spcBef>
                <a:spcPct val="50000"/>
              </a:spcBef>
              <a:buClr>
                <a:srgbClr val="708CA1"/>
              </a:buClr>
              <a:buFont typeface="Arial" pitchFamily="34" charset="0"/>
              <a:buChar char="•"/>
            </a:pPr>
            <a:r>
              <a:rPr lang="en-US" sz="2000" b="1" u="sng" dirty="0">
                <a:solidFill>
                  <a:srgbClr val="FF0000"/>
                </a:solidFill>
                <a:latin typeface="+mn-lt"/>
              </a:rPr>
              <a:t>Frame delimiting </a:t>
            </a:r>
            <a:r>
              <a:rPr lang="en-US" sz="2000" dirty="0">
                <a:latin typeface="+mn-lt"/>
              </a:rPr>
              <a:t>– </a:t>
            </a:r>
            <a:r>
              <a:rPr lang="en-US" sz="2000" dirty="0">
                <a:highlight>
                  <a:srgbClr val="FFFF00"/>
                </a:highlight>
                <a:latin typeface="+mn-lt"/>
              </a:rPr>
              <a:t>identifies a group of bits </a:t>
            </a:r>
            <a:r>
              <a:rPr lang="en-US" sz="2000" dirty="0">
                <a:latin typeface="+mn-lt"/>
              </a:rPr>
              <a:t>that make up a frame, </a:t>
            </a:r>
            <a:r>
              <a:rPr lang="en-US" sz="2000" dirty="0">
                <a:highlight>
                  <a:srgbClr val="FFFF00"/>
                </a:highlight>
                <a:latin typeface="+mn-lt"/>
              </a:rPr>
              <a:t>synchronization</a:t>
            </a:r>
            <a:r>
              <a:rPr lang="en-US" sz="2000" dirty="0">
                <a:latin typeface="+mn-lt"/>
              </a:rPr>
              <a:t> between the </a:t>
            </a:r>
            <a:r>
              <a:rPr lang="en-US" sz="2000" dirty="0">
                <a:highlight>
                  <a:srgbClr val="FFFF00"/>
                </a:highlight>
                <a:latin typeface="+mn-lt"/>
              </a:rPr>
              <a:t>transmitting and receiving nodes</a:t>
            </a:r>
          </a:p>
          <a:p>
            <a:pPr marL="461963" indent="-342900" algn="l" defTabSz="814388">
              <a:lnSpc>
                <a:spcPct val="95000"/>
              </a:lnSpc>
              <a:spcBef>
                <a:spcPct val="50000"/>
              </a:spcBef>
              <a:buClr>
                <a:srgbClr val="708CA1"/>
              </a:buClr>
              <a:buFont typeface="Arial" pitchFamily="34" charset="0"/>
              <a:buChar char="•"/>
            </a:pPr>
            <a:r>
              <a:rPr lang="en-US" sz="2000" b="1" u="sng" dirty="0">
                <a:solidFill>
                  <a:srgbClr val="FF0000"/>
                </a:solidFill>
                <a:latin typeface="+mn-lt"/>
              </a:rPr>
              <a:t>Addressing</a:t>
            </a:r>
            <a:r>
              <a:rPr lang="en-US" sz="2000" dirty="0">
                <a:latin typeface="+mn-lt"/>
              </a:rPr>
              <a:t> – each </a:t>
            </a:r>
            <a:r>
              <a:rPr lang="en-US" sz="2000" dirty="0">
                <a:highlight>
                  <a:srgbClr val="FFFF00"/>
                </a:highlight>
                <a:latin typeface="+mn-lt"/>
              </a:rPr>
              <a:t>Ethernet header</a:t>
            </a:r>
            <a:r>
              <a:rPr lang="en-US" sz="2000" dirty="0">
                <a:latin typeface="+mn-lt"/>
              </a:rPr>
              <a:t> added in the frame </a:t>
            </a:r>
            <a:r>
              <a:rPr lang="en-US" sz="2000" dirty="0">
                <a:highlight>
                  <a:srgbClr val="FFFF00"/>
                </a:highlight>
                <a:latin typeface="+mn-lt"/>
              </a:rPr>
              <a:t>contains</a:t>
            </a:r>
            <a:r>
              <a:rPr lang="en-US" sz="2000" dirty="0">
                <a:latin typeface="+mn-lt"/>
              </a:rPr>
              <a:t> the </a:t>
            </a:r>
            <a:r>
              <a:rPr lang="en-US" sz="2000" dirty="0">
                <a:highlight>
                  <a:srgbClr val="FFFF00"/>
                </a:highlight>
                <a:latin typeface="+mn-lt"/>
              </a:rPr>
              <a:t>physical address (MAC address)</a:t>
            </a:r>
            <a:r>
              <a:rPr lang="en-US" sz="2000" dirty="0">
                <a:latin typeface="+mn-lt"/>
              </a:rPr>
              <a:t> that enables a frame to be delivered to a destination node</a:t>
            </a:r>
          </a:p>
          <a:p>
            <a:pPr marL="461963" indent="-342900" algn="l" defTabSz="814388">
              <a:lnSpc>
                <a:spcPct val="95000"/>
              </a:lnSpc>
              <a:spcBef>
                <a:spcPct val="50000"/>
              </a:spcBef>
              <a:buClr>
                <a:srgbClr val="708CA1"/>
              </a:buClr>
              <a:buFont typeface="Arial" pitchFamily="34" charset="0"/>
              <a:buChar char="•"/>
            </a:pPr>
            <a:r>
              <a:rPr lang="en-US" sz="2000" b="1" u="sng" dirty="0">
                <a:solidFill>
                  <a:srgbClr val="FF0000"/>
                </a:solidFill>
                <a:latin typeface="+mn-lt"/>
              </a:rPr>
              <a:t>Error detection </a:t>
            </a:r>
            <a:r>
              <a:rPr lang="en-US" sz="2000" dirty="0">
                <a:latin typeface="+mn-lt"/>
              </a:rPr>
              <a:t>- each </a:t>
            </a:r>
            <a:r>
              <a:rPr lang="en-US" sz="2000" dirty="0">
                <a:highlight>
                  <a:srgbClr val="FFFF00"/>
                </a:highlight>
                <a:latin typeface="+mn-lt"/>
              </a:rPr>
              <a:t>Ethernet frame</a:t>
            </a:r>
            <a:r>
              <a:rPr lang="en-US" sz="2000" dirty="0">
                <a:latin typeface="+mn-lt"/>
              </a:rPr>
              <a:t> </a:t>
            </a:r>
            <a:r>
              <a:rPr lang="en-US" sz="2000" dirty="0">
                <a:highlight>
                  <a:srgbClr val="FFFF00"/>
                </a:highlight>
                <a:latin typeface="+mn-lt"/>
              </a:rPr>
              <a:t>contains a trailer</a:t>
            </a:r>
            <a:r>
              <a:rPr lang="en-US" sz="2000" dirty="0">
                <a:latin typeface="+mn-lt"/>
              </a:rPr>
              <a:t> with a </a:t>
            </a:r>
            <a:r>
              <a:rPr lang="en-US" sz="2000" dirty="0">
                <a:highlight>
                  <a:srgbClr val="FFFF00"/>
                </a:highlight>
                <a:latin typeface="+mn-lt"/>
              </a:rPr>
              <a:t>cyclic redundancy check (CRC)</a:t>
            </a:r>
            <a:r>
              <a:rPr lang="en-US" sz="2000" dirty="0">
                <a:latin typeface="+mn-lt"/>
              </a:rPr>
              <a:t> of the frame contents</a:t>
            </a:r>
          </a:p>
        </p:txBody>
      </p:sp>
      <p:sp>
        <p:nvSpPr>
          <p:cNvPr id="5" name="Rectangle 2"/>
          <p:cNvSpPr>
            <a:spLocks noGrp="1" noChangeArrowheads="1"/>
          </p:cNvSpPr>
          <p:nvPr>
            <p:ph type="title"/>
          </p:nvPr>
        </p:nvSpPr>
        <p:spPr>
          <a:xfrm>
            <a:off x="193868" y="394392"/>
            <a:ext cx="8772157" cy="838200"/>
          </a:xfrm>
        </p:spPr>
        <p:txBody>
          <a:bodyPr/>
          <a:lstStyle/>
          <a:p>
            <a:pPr eaLnBrk="1" hangingPunct="1"/>
            <a:br>
              <a:rPr lang="en-US" sz="1800" dirty="0">
                <a:latin typeface="Arial" charset="0"/>
              </a:rPr>
            </a:br>
            <a:r>
              <a:rPr lang="en-US" sz="1800" dirty="0">
                <a:latin typeface="Arial" charset="0"/>
              </a:rPr>
              <a:t> </a:t>
            </a:r>
            <a:r>
              <a:rPr lang="en-US" dirty="0">
                <a:latin typeface="Arial" charset="0"/>
              </a:rPr>
              <a:t>Ethernet Protocol - </a:t>
            </a:r>
            <a:r>
              <a:rPr lang="en-US" sz="2800" b="0" dirty="0">
                <a:latin typeface="Arial" charset="0"/>
              </a:rPr>
              <a:t>MAC </a:t>
            </a:r>
            <a:r>
              <a:rPr lang="en-US" sz="2800" b="0" dirty="0" err="1">
                <a:latin typeface="Arial" charset="0"/>
              </a:rPr>
              <a:t>Sublayers</a:t>
            </a:r>
            <a:endParaRPr lang="en-US" sz="2800" b="0" dirty="0">
              <a:latin typeface="Arial" charset="0"/>
            </a:endParaRPr>
          </a:p>
        </p:txBody>
      </p:sp>
    </p:spTree>
    <p:extLst>
      <p:ext uri="{BB962C8B-B14F-4D97-AF65-F5344CB8AC3E}">
        <p14:creationId xmlns:p14="http://schemas.microsoft.com/office/powerpoint/2010/main" val="364787011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Ethernet Operation</a:t>
            </a:r>
            <a:br>
              <a:rPr lang="en-US" dirty="0">
                <a:latin typeface="Arial" charset="0"/>
              </a:rPr>
            </a:br>
            <a:r>
              <a:rPr lang="en-US" dirty="0">
                <a:latin typeface="Arial" charset="0"/>
              </a:rPr>
              <a:t>Media Access Control</a:t>
            </a:r>
          </a:p>
        </p:txBody>
      </p:sp>
      <p:sp>
        <p:nvSpPr>
          <p:cNvPr id="2" name="Content Placeholder 1"/>
          <p:cNvSpPr>
            <a:spLocks noGrp="1"/>
          </p:cNvSpPr>
          <p:nvPr>
            <p:ph idx="1"/>
          </p:nvPr>
        </p:nvSpPr>
        <p:spPr>
          <a:xfrm>
            <a:off x="155052" y="1528536"/>
            <a:ext cx="8733677" cy="4608080"/>
          </a:xfrm>
        </p:spPr>
        <p:txBody>
          <a:bodyPr/>
          <a:lstStyle/>
          <a:p>
            <a:pPr marL="0" indent="0">
              <a:buNone/>
            </a:pPr>
            <a:r>
              <a:rPr lang="en-US" b="1" u="sng" dirty="0"/>
              <a:t>(B) Carrier Sense Multiple Access (CSMA) process  </a:t>
            </a:r>
          </a:p>
          <a:p>
            <a:pPr marL="461963" indent="-342900">
              <a:buFont typeface="Arial" pitchFamily="34" charset="0"/>
              <a:buChar char="•"/>
            </a:pPr>
            <a:r>
              <a:rPr lang="en-US" sz="2000" dirty="0"/>
              <a:t>Used to first detect if the media is carrying a signal </a:t>
            </a:r>
          </a:p>
          <a:p>
            <a:pPr marL="461963" indent="-342900">
              <a:buFont typeface="Arial" pitchFamily="34" charset="0"/>
              <a:buChar char="•"/>
            </a:pPr>
            <a:r>
              <a:rPr lang="en-US" sz="2000" dirty="0"/>
              <a:t>If no carrier signal is detected, the device transmits its data</a:t>
            </a:r>
          </a:p>
          <a:p>
            <a:pPr marL="461963" indent="-342900">
              <a:buFont typeface="Arial" pitchFamily="34" charset="0"/>
              <a:buChar char="•"/>
            </a:pPr>
            <a:r>
              <a:rPr lang="en-US" sz="2000" dirty="0"/>
              <a:t>If </a:t>
            </a:r>
            <a:r>
              <a:rPr lang="en-US" sz="2000" dirty="0">
                <a:highlight>
                  <a:srgbClr val="FFFF00"/>
                </a:highlight>
              </a:rPr>
              <a:t>two devices transmit at the same time</a:t>
            </a:r>
            <a:r>
              <a:rPr lang="en-US" sz="2000" dirty="0"/>
              <a:t> - </a:t>
            </a:r>
            <a:r>
              <a:rPr lang="en-US" sz="2000" dirty="0">
                <a:highlight>
                  <a:srgbClr val="FFFF00"/>
                </a:highlight>
              </a:rPr>
              <a:t>data collision</a:t>
            </a:r>
            <a:endParaRPr lang="en-US" dirty="0">
              <a:highlight>
                <a:srgbClr val="FFFF00"/>
              </a:highlight>
            </a:endParaRPr>
          </a:p>
          <a:p>
            <a:pPr marL="457200" lvl="1" indent="0"/>
            <a:endParaRPr 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ctr" eaLnBrk="1" hangingPunct="1"/>
            <a:r>
              <a:rPr lang="en-US" sz="1800" dirty="0">
                <a:latin typeface="Arial" charset="0"/>
              </a:rPr>
              <a:t>Ethernet Operation</a:t>
            </a:r>
            <a:br>
              <a:rPr lang="en-US" dirty="0">
                <a:latin typeface="Arial" charset="0"/>
              </a:rPr>
            </a:br>
            <a:r>
              <a:rPr lang="en-US" dirty="0">
                <a:latin typeface="Arial" charset="0"/>
              </a:rPr>
              <a:t>Media Access Control </a:t>
            </a:r>
            <a:br>
              <a:rPr lang="en-US" dirty="0">
                <a:latin typeface="Arial" charset="0"/>
              </a:rPr>
            </a:br>
            <a:r>
              <a:rPr lang="en-US" dirty="0">
                <a:latin typeface="Arial" charset="0"/>
              </a:rPr>
              <a:t>(CSMA/CD </a:t>
            </a:r>
            <a:r>
              <a:rPr lang="en-US" dirty="0" err="1">
                <a:latin typeface="Arial" charset="0"/>
              </a:rPr>
              <a:t>vs</a:t>
            </a:r>
            <a:r>
              <a:rPr lang="en-US" dirty="0">
                <a:latin typeface="Arial" charset="0"/>
              </a:rPr>
              <a:t> CSMA/CA)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08" y="1202524"/>
            <a:ext cx="8179358" cy="52859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23283600"/>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12539</TotalTime>
  <Pages>28</Pages>
  <Words>1813</Words>
  <Application>Microsoft Office PowerPoint</Application>
  <PresentationFormat>On-screen Show (4:3)</PresentationFormat>
  <Paragraphs>245</Paragraphs>
  <Slides>42</Slides>
  <Notes>38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42</vt:i4>
      </vt:variant>
    </vt:vector>
  </HeadingPairs>
  <TitlesOfParts>
    <vt:vector size="46" baseType="lpstr">
      <vt:lpstr>Arial</vt:lpstr>
      <vt:lpstr>Wingdings</vt:lpstr>
      <vt:lpstr>PPT-TMPLT-WHT_C</vt:lpstr>
      <vt:lpstr>NetAcad-4F_PPT-WHT_060408</vt:lpstr>
      <vt:lpstr>Chapter 5: Ethernet</vt:lpstr>
      <vt:lpstr>Chapter 5</vt:lpstr>
      <vt:lpstr>  5.1 Ethernet Protocol - LLC and MAC Sublayers</vt:lpstr>
      <vt:lpstr>PowerPoint Presentation</vt:lpstr>
      <vt:lpstr>  Ethernet Protocol - LLC and MAC Sublayers</vt:lpstr>
      <vt:lpstr>  Ethernet Protocol - MAC Sublayers</vt:lpstr>
      <vt:lpstr>  Ethernet Protocol - MAC Sublayers</vt:lpstr>
      <vt:lpstr>Ethernet Operation Media Access Control</vt:lpstr>
      <vt:lpstr>Ethernet Operation Media Access Control  (CSMA/CD vs CSMA/CA)</vt:lpstr>
      <vt:lpstr>Ethernet Operation Media Access Control</vt:lpstr>
      <vt:lpstr>Ethernet Operation Media Access Control</vt:lpstr>
      <vt:lpstr>Ethernet Frame Attributes Ethernet Encapsulation</vt:lpstr>
      <vt:lpstr>Ethernet Frame Attributes Introduction to the Ethernet Frame</vt:lpstr>
      <vt:lpstr>Ethernet Frame Attributes Ethernet Frame Size</vt:lpstr>
      <vt:lpstr>Ethernet Frame Attributes Introduction to the Ethernet Frame</vt:lpstr>
      <vt:lpstr>Cyclic Redundancy Check (CRC)</vt:lpstr>
      <vt:lpstr>Ethernet Operation MAC Address: Ethernet Identity</vt:lpstr>
      <vt:lpstr>Ethernet Operation Frame Processing</vt:lpstr>
      <vt:lpstr>Ethernet MAC MAC Addresses and Hexadecimal</vt:lpstr>
      <vt:lpstr>Ethernet MAC MAC Address Representations</vt:lpstr>
      <vt:lpstr>www.macvendorlookup.com</vt:lpstr>
      <vt:lpstr>www.macvendorlookup.com</vt:lpstr>
      <vt:lpstr>Ethernet MAC Unicast MAC Address</vt:lpstr>
      <vt:lpstr>Ethernet MAC Broadcast MAC Address</vt:lpstr>
      <vt:lpstr>Ethernet MAC Multicast MAC Address</vt:lpstr>
      <vt:lpstr>MAC and IP MAC and IP</vt:lpstr>
      <vt:lpstr>Ethernet MAC End-to-End Connectivity, MAC, and IP</vt:lpstr>
      <vt:lpstr>ARP Introduction to ARP</vt:lpstr>
      <vt:lpstr>ARP Introduction to ARP</vt:lpstr>
      <vt:lpstr>ARP ARP Functions/Operation</vt:lpstr>
      <vt:lpstr>ARP ARP Functions/Operation</vt:lpstr>
      <vt:lpstr>ARP ARP Functions/Operation</vt:lpstr>
      <vt:lpstr>PowerPoint Presentation</vt:lpstr>
      <vt:lpstr>PowerPoint Presentation</vt:lpstr>
      <vt:lpstr>PowerPoint Presentation</vt:lpstr>
      <vt:lpstr>ARP ARP Role in Remote Communication</vt:lpstr>
      <vt:lpstr>Switching Switch Port Fundamentals</vt:lpstr>
      <vt:lpstr>Switching Switch MAC Address Table</vt:lpstr>
      <vt:lpstr>Switching Switch MAC Address Table</vt:lpstr>
      <vt:lpstr>Switching Duplex Settings</vt:lpstr>
      <vt:lpstr>Switching Auto-MDIX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Marcus Lee</cp:lastModifiedBy>
  <cp:revision>865</cp:revision>
  <cp:lastPrinted>1999-01-27T00:54:54Z</cp:lastPrinted>
  <dcterms:created xsi:type="dcterms:W3CDTF">2006-10-23T15:07:30Z</dcterms:created>
  <dcterms:modified xsi:type="dcterms:W3CDTF">2020-08-03T06:00:48Z</dcterms:modified>
</cp:coreProperties>
</file>