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1"/>
  </p:notesMasterIdLst>
  <p:handoutMasterIdLst>
    <p:handoutMasterId r:id="rId92"/>
  </p:handoutMasterIdLst>
  <p:sldIdLst>
    <p:sldId id="500" r:id="rId3"/>
    <p:sldId id="541" r:id="rId4"/>
    <p:sldId id="627" r:id="rId5"/>
    <p:sldId id="823" r:id="rId6"/>
    <p:sldId id="735" r:id="rId7"/>
    <p:sldId id="710" r:id="rId8"/>
    <p:sldId id="736" r:id="rId9"/>
    <p:sldId id="737" r:id="rId10"/>
    <p:sldId id="738" r:id="rId11"/>
    <p:sldId id="739" r:id="rId12"/>
    <p:sldId id="711" r:id="rId13"/>
    <p:sldId id="776" r:id="rId14"/>
    <p:sldId id="740" r:id="rId15"/>
    <p:sldId id="741" r:id="rId16"/>
    <p:sldId id="713" r:id="rId17"/>
    <p:sldId id="712" r:id="rId18"/>
    <p:sldId id="742" r:id="rId19"/>
    <p:sldId id="777" r:id="rId20"/>
    <p:sldId id="778" r:id="rId21"/>
    <p:sldId id="743" r:id="rId22"/>
    <p:sldId id="779" r:id="rId23"/>
    <p:sldId id="714" r:id="rId24"/>
    <p:sldId id="780" r:id="rId25"/>
    <p:sldId id="744" r:id="rId26"/>
    <p:sldId id="781" r:id="rId27"/>
    <p:sldId id="745" r:id="rId28"/>
    <p:sldId id="746" r:id="rId29"/>
    <p:sldId id="846" r:id="rId30"/>
    <p:sldId id="822" r:id="rId31"/>
    <p:sldId id="782" r:id="rId32"/>
    <p:sldId id="748" r:id="rId33"/>
    <p:sldId id="851" r:id="rId34"/>
    <p:sldId id="783" r:id="rId35"/>
    <p:sldId id="784" r:id="rId36"/>
    <p:sldId id="715" r:id="rId37"/>
    <p:sldId id="786" r:id="rId38"/>
    <p:sldId id="716" r:id="rId39"/>
    <p:sldId id="749" r:id="rId40"/>
    <p:sldId id="787" r:id="rId41"/>
    <p:sldId id="810" r:id="rId42"/>
    <p:sldId id="750" r:id="rId43"/>
    <p:sldId id="793" r:id="rId44"/>
    <p:sldId id="811" r:id="rId45"/>
    <p:sldId id="794" r:id="rId46"/>
    <p:sldId id="798" r:id="rId47"/>
    <p:sldId id="797" r:id="rId48"/>
    <p:sldId id="799" r:id="rId49"/>
    <p:sldId id="795" r:id="rId50"/>
    <p:sldId id="812" r:id="rId51"/>
    <p:sldId id="788" r:id="rId52"/>
    <p:sldId id="800" r:id="rId53"/>
    <p:sldId id="801" r:id="rId54"/>
    <p:sldId id="813" r:id="rId55"/>
    <p:sldId id="790" r:id="rId56"/>
    <p:sldId id="814" r:id="rId57"/>
    <p:sldId id="804" r:id="rId58"/>
    <p:sldId id="826" r:id="rId59"/>
    <p:sldId id="839" r:id="rId60"/>
    <p:sldId id="840" r:id="rId61"/>
    <p:sldId id="841" r:id="rId62"/>
    <p:sldId id="842" r:id="rId63"/>
    <p:sldId id="843" r:id="rId64"/>
    <p:sldId id="844" r:id="rId65"/>
    <p:sldId id="845" r:id="rId66"/>
    <p:sldId id="829" r:id="rId67"/>
    <p:sldId id="830" r:id="rId68"/>
    <p:sldId id="831" r:id="rId69"/>
    <p:sldId id="832" r:id="rId70"/>
    <p:sldId id="825" r:id="rId71"/>
    <p:sldId id="805" r:id="rId72"/>
    <p:sldId id="751" r:id="rId73"/>
    <p:sldId id="816" r:id="rId74"/>
    <p:sldId id="817" r:id="rId75"/>
    <p:sldId id="815" r:id="rId76"/>
    <p:sldId id="818" r:id="rId77"/>
    <p:sldId id="807" r:id="rId78"/>
    <p:sldId id="809" r:id="rId79"/>
    <p:sldId id="820" r:id="rId80"/>
    <p:sldId id="819" r:id="rId81"/>
    <p:sldId id="821" r:id="rId82"/>
    <p:sldId id="833" r:id="rId83"/>
    <p:sldId id="834" r:id="rId84"/>
    <p:sldId id="835" r:id="rId85"/>
    <p:sldId id="836" r:id="rId86"/>
    <p:sldId id="724" r:id="rId87"/>
    <p:sldId id="837" r:id="rId88"/>
    <p:sldId id="838" r:id="rId89"/>
    <p:sldId id="681" r:id="rId9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4" autoAdjust="0"/>
    <p:restoredTop sz="94192" autoAdjust="0"/>
  </p:normalViewPr>
  <p:slideViewPr>
    <p:cSldViewPr snapToGrid="0">
      <p:cViewPr varScale="1">
        <p:scale>
          <a:sx n="108" d="100"/>
          <a:sy n="108" d="100"/>
        </p:scale>
        <p:origin x="1698" y="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Lst>
  </p:outlineViewPr>
  <p:notesTextViewPr>
    <p:cViewPr>
      <p:scale>
        <a:sx n="100" d="100"/>
        <a:sy n="100" d="100"/>
      </p:scale>
      <p:origin x="0" y="0"/>
    </p:cViewPr>
  </p:notesTextViewPr>
  <p:sorterViewPr>
    <p:cViewPr varScale="1">
      <p:scale>
        <a:sx n="100" d="100"/>
        <a:sy n="100" d="100"/>
      </p:scale>
      <p:origin x="0" y="-14532"/>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_rels/viewProps.xml.rels><?xml version="1.0" encoding="UTF-8" standalone="yes"?>
<Relationships xmlns="http://schemas.openxmlformats.org/package/2006/relationships"><Relationship Id="rId26" Type="http://schemas.openxmlformats.org/officeDocument/2006/relationships/slide" Target="slides/slide29.xml"/><Relationship Id="rId21" Type="http://schemas.openxmlformats.org/officeDocument/2006/relationships/slide" Target="slides/slide23.xml"/><Relationship Id="rId42" Type="http://schemas.openxmlformats.org/officeDocument/2006/relationships/slide" Target="slides/slide46.xml"/><Relationship Id="rId47" Type="http://schemas.openxmlformats.org/officeDocument/2006/relationships/slide" Target="slides/slide51.xml"/><Relationship Id="rId63" Type="http://schemas.openxmlformats.org/officeDocument/2006/relationships/slide" Target="slides/slide67.xml"/><Relationship Id="rId68" Type="http://schemas.openxmlformats.org/officeDocument/2006/relationships/slide" Target="slides/slide72.xml"/><Relationship Id="rId16" Type="http://schemas.openxmlformats.org/officeDocument/2006/relationships/slide" Target="slides/slide18.xml"/><Relationship Id="rId11" Type="http://schemas.openxmlformats.org/officeDocument/2006/relationships/slide" Target="slides/slide13.xml"/><Relationship Id="rId32" Type="http://schemas.openxmlformats.org/officeDocument/2006/relationships/slide" Target="slides/slide36.xml"/><Relationship Id="rId37" Type="http://schemas.openxmlformats.org/officeDocument/2006/relationships/slide" Target="slides/slide41.xml"/><Relationship Id="rId53" Type="http://schemas.openxmlformats.org/officeDocument/2006/relationships/slide" Target="slides/slide57.xml"/><Relationship Id="rId58" Type="http://schemas.openxmlformats.org/officeDocument/2006/relationships/slide" Target="slides/slide62.xml"/><Relationship Id="rId74" Type="http://schemas.openxmlformats.org/officeDocument/2006/relationships/slide" Target="slides/slide78.xml"/><Relationship Id="rId79" Type="http://schemas.openxmlformats.org/officeDocument/2006/relationships/slide" Target="slides/slide83.xml"/><Relationship Id="rId5" Type="http://schemas.openxmlformats.org/officeDocument/2006/relationships/slide" Target="slides/slide7.xml"/><Relationship Id="rId61" Type="http://schemas.openxmlformats.org/officeDocument/2006/relationships/slide" Target="slides/slide65.xml"/><Relationship Id="rId82" Type="http://schemas.openxmlformats.org/officeDocument/2006/relationships/slide" Target="slides/slide86.xml"/><Relationship Id="rId19" Type="http://schemas.openxmlformats.org/officeDocument/2006/relationships/slide" Target="slides/slide2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30.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77" Type="http://schemas.openxmlformats.org/officeDocument/2006/relationships/slide" Target="slides/slide81.xml"/><Relationship Id="rId8" Type="http://schemas.openxmlformats.org/officeDocument/2006/relationships/slide" Target="slides/slide10.xml"/><Relationship Id="rId51" Type="http://schemas.openxmlformats.org/officeDocument/2006/relationships/slide" Target="slides/slide55.xml"/><Relationship Id="rId72" Type="http://schemas.openxmlformats.org/officeDocument/2006/relationships/slide" Target="slides/slide76.xml"/><Relationship Id="rId80" Type="http://schemas.openxmlformats.org/officeDocument/2006/relationships/slide" Target="slides/slide84.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2.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70" Type="http://schemas.openxmlformats.org/officeDocument/2006/relationships/slide" Target="slides/slide74.xml"/><Relationship Id="rId75" Type="http://schemas.openxmlformats.org/officeDocument/2006/relationships/slide" Target="slides/slide79.xml"/><Relationship Id="rId83" Type="http://schemas.openxmlformats.org/officeDocument/2006/relationships/slide" Target="slides/slide87.xml"/><Relationship Id="rId1" Type="http://schemas.openxmlformats.org/officeDocument/2006/relationships/slide" Target="slides/slide3.xml"/><Relationship Id="rId6" Type="http://schemas.openxmlformats.org/officeDocument/2006/relationships/slide" Target="slides/slide8.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1.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10" Type="http://schemas.openxmlformats.org/officeDocument/2006/relationships/slide" Target="slides/slide12.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73" Type="http://schemas.openxmlformats.org/officeDocument/2006/relationships/slide" Target="slides/slide77.xml"/><Relationship Id="rId78" Type="http://schemas.openxmlformats.org/officeDocument/2006/relationships/slide" Target="slides/slide82.xml"/><Relationship Id="rId81" Type="http://schemas.openxmlformats.org/officeDocument/2006/relationships/slide" Target="slides/slide85.xml"/><Relationship Id="rId4" Type="http://schemas.openxmlformats.org/officeDocument/2006/relationships/slide" Target="slides/slide6.xml"/><Relationship Id="rId9" Type="http://schemas.openxmlformats.org/officeDocument/2006/relationships/slide" Target="slides/slide11.xml"/><Relationship Id="rId13" Type="http://schemas.openxmlformats.org/officeDocument/2006/relationships/slide" Target="slides/slide15.xml"/><Relationship Id="rId18" Type="http://schemas.openxmlformats.org/officeDocument/2006/relationships/slide" Target="slides/slide20.xml"/><Relationship Id="rId39" Type="http://schemas.openxmlformats.org/officeDocument/2006/relationships/slide" Target="slides/slide43.xml"/><Relationship Id="rId34" Type="http://schemas.openxmlformats.org/officeDocument/2006/relationships/slide" Target="slides/slide38.xml"/><Relationship Id="rId50" Type="http://schemas.openxmlformats.org/officeDocument/2006/relationships/slide" Target="slides/slide54.xml"/><Relationship Id="rId55" Type="http://schemas.openxmlformats.org/officeDocument/2006/relationships/slide" Target="slides/slide59.xml"/><Relationship Id="rId76" Type="http://schemas.openxmlformats.org/officeDocument/2006/relationships/slide" Target="slides/slide80.xml"/><Relationship Id="rId7" Type="http://schemas.openxmlformats.org/officeDocument/2006/relationships/slide" Target="slides/slide9.xml"/><Relationship Id="rId71" Type="http://schemas.openxmlformats.org/officeDocument/2006/relationships/slide" Target="slides/slide75.xml"/><Relationship Id="rId2" Type="http://schemas.openxmlformats.org/officeDocument/2006/relationships/slide" Target="slides/slide4.xml"/><Relationship Id="rId29" Type="http://schemas.openxmlformats.org/officeDocument/2006/relationships/slide" Target="slides/slide33.xml"/><Relationship Id="rId24" Type="http://schemas.openxmlformats.org/officeDocument/2006/relationships/slide" Target="slides/slide26.xml"/><Relationship Id="rId40" Type="http://schemas.openxmlformats.org/officeDocument/2006/relationships/slide" Target="slides/slide44.xml"/><Relationship Id="rId45" Type="http://schemas.openxmlformats.org/officeDocument/2006/relationships/slide" Target="slides/slide49.xml"/><Relationship Id="rId66"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a:t>Network Basics</a:t>
            </a:r>
          </a:p>
          <a:p>
            <a:pPr>
              <a:buFontTx/>
              <a:buNone/>
            </a:pPr>
            <a:r>
              <a:rPr lang="en-US" sz="1300" b="1" dirty="0"/>
              <a:t>Chapter 7: IP Addressing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10</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8.1.1.6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8.1.2.1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8.1.2.1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8.1.2.2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8.1.2.3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15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8.1.2.4</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16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8.1.2.5 and 8.1.2.6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8.1.3.1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8.1.3.2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8.1.3.3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b="1" dirty="0"/>
              <a:t>Chapter 7 Sections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20</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8.1.3.4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21</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8.1.3.5</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8.1.4.1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8.1.4.3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24</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8.1.4.4</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25</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8.1.4.4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26</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8.1.4.5</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27</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8.1.4.6</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29</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8.2.1.1</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30</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8.2.1.1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31</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8.2.1.2</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8.2.1.2</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34</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8.2.1.2</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8.2.2.1</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36</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8.2.2.1</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37</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8.2.2.2</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8.2.2.3</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8.2.2.4</a:t>
            </a:r>
          </a:p>
          <a:p>
            <a:pPr>
              <a:lnSpc>
                <a:spcPct val="80000"/>
              </a:lnSpc>
              <a:buFontTx/>
              <a:buNone/>
            </a:pP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8.2.2.4</a:t>
            </a:r>
          </a:p>
          <a:p>
            <a:pPr>
              <a:lnSpc>
                <a:spcPct val="80000"/>
              </a:lnSpc>
              <a:buFontTx/>
              <a:buNone/>
            </a:pP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4</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8.2.3.2</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8.2.3.1/8.2.3.3</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8.2.3.3</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8.2.3.3</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a:t>Section 8.2.3.3</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8.2.3.3</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8.2.3.4</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8.2.3.4</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8.2.4.1</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B1B342-4B32-8940-826C-EA0F09B86D16}" type="slidenum">
              <a:rPr lang="en-US" sz="800"/>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8.1.1</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8.2.4.1</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8.2.4.2</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8.2.4.2</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8.2.4.3</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8.2.4.3</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8.2.4.3</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8.2.4.4</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8.2.4.4</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8.1.1.1</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8.2.4.5</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8.2.4.5</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8.2.4.5</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8.2.4.6</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a:t>Section 8.2.4.6</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8.2.4.7</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8.2.4.7</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8.2.4.8</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8.2.4.8</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8.2.5.1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8.1.1.2</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8.2.5.1</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8.2.5.1</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8.2.5.2</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8.2.5.2</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8.3.1.1</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8.3.1.2</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8.3.1.2</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8.3.1.3</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8.3.1.3</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8.3.2.1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8.1.1.3 &amp; 8.1.1.4</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8.3.2.2</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8.3.2.3</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8.3.2.4</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85</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8.4.1.3</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86</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8.4.1.3</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8.4.1.3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dirty="0"/>
              <a:t>Section 8.1.1.5</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a:latin typeface="Arial" charset="0"/>
              </a:rPr>
              <a:t>Chapter 7:</a:t>
            </a:r>
            <a:br>
              <a:rPr lang="en-US" sz="2800" dirty="0">
                <a:latin typeface="Arial" charset="0"/>
              </a:rPr>
            </a:br>
            <a:r>
              <a:rPr lang="en-US" sz="2800" dirty="0">
                <a:latin typeface="Arial" charset="0"/>
              </a:rPr>
              <a:t>IP Addressing</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a:latin typeface="Arial" charset="0"/>
              </a:rPr>
              <a:t>Introduction to Networks</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a:latin typeface="Arial" charset="0"/>
              </a:rPr>
              <a:t>IPv4 Address Structure</a:t>
            </a:r>
            <a:br>
              <a:rPr lang="en-US" dirty="0">
                <a:latin typeface="Arial" charset="0"/>
              </a:rPr>
            </a:br>
            <a:r>
              <a:rPr lang="en-US" sz="2800" dirty="0">
                <a:latin typeface="Arial" charset="0"/>
              </a:rPr>
              <a:t>Converting from Decimal to Binary Conversions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372" y="1765201"/>
            <a:ext cx="7409220" cy="3343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a:latin typeface="Arial" charset="0"/>
              </a:rPr>
              <a:t>IPv4 Subnet Mask</a:t>
            </a:r>
            <a:br>
              <a:rPr lang="en-US" sz="1800" dirty="0">
                <a:latin typeface="Arial" charset="0"/>
              </a:rPr>
            </a:br>
            <a:r>
              <a:rPr lang="en-US" sz="2400" dirty="0">
                <a:latin typeface="Arial" charset="0"/>
              </a:rPr>
              <a:t>Network Portion and Host Portion of an IPv4 Address</a:t>
            </a:r>
          </a:p>
        </p:txBody>
      </p:sp>
      <p:sp>
        <p:nvSpPr>
          <p:cNvPr id="3" name="Rectangle 2"/>
          <p:cNvSpPr/>
          <p:nvPr/>
        </p:nvSpPr>
        <p:spPr>
          <a:xfrm>
            <a:off x="571358" y="4637768"/>
            <a:ext cx="8166242" cy="2086725"/>
          </a:xfrm>
          <a:prstGeom prst="rect">
            <a:avLst/>
          </a:prstGeom>
        </p:spPr>
        <p:txBody>
          <a:bodyPr wrap="square">
            <a:spAutoFit/>
          </a:bodyPr>
          <a:lstStyle/>
          <a:p>
            <a:pPr marL="342900" indent="-342900" algn="l">
              <a:buFont typeface="Wingdings" pitchFamily="2" charset="2"/>
              <a:buChar char="§"/>
            </a:pPr>
            <a:r>
              <a:rPr lang="en-US" dirty="0"/>
              <a:t>To </a:t>
            </a:r>
            <a:r>
              <a:rPr lang="en-US" dirty="0">
                <a:highlight>
                  <a:srgbClr val="FFFF00"/>
                </a:highlight>
              </a:rPr>
              <a:t>define the network and host portions</a:t>
            </a:r>
            <a:r>
              <a:rPr lang="en-US" dirty="0"/>
              <a:t> of an address, a devices use </a:t>
            </a:r>
            <a:r>
              <a:rPr lang="en-US" dirty="0">
                <a:highlight>
                  <a:srgbClr val="FFFF00"/>
                </a:highlight>
              </a:rPr>
              <a:t>a separate 32-bit</a:t>
            </a:r>
            <a:r>
              <a:rPr lang="en-US" dirty="0"/>
              <a:t> pattern called a </a:t>
            </a:r>
            <a:r>
              <a:rPr lang="en-US" dirty="0">
                <a:highlight>
                  <a:srgbClr val="FFFF00"/>
                </a:highlight>
              </a:rPr>
              <a:t>subnet mask</a:t>
            </a:r>
          </a:p>
          <a:p>
            <a:pPr marL="342900" indent="-342900" algn="l">
              <a:buFont typeface="Wingdings" pitchFamily="2" charset="2"/>
              <a:buChar char="§"/>
            </a:pPr>
            <a:r>
              <a:rPr lang="en-US" dirty="0"/>
              <a:t>The subnet mask </a:t>
            </a:r>
            <a:r>
              <a:rPr lang="en-US" dirty="0">
                <a:highlight>
                  <a:srgbClr val="FFFF00"/>
                </a:highlight>
              </a:rPr>
              <a:t>does not actually contain</a:t>
            </a:r>
            <a:r>
              <a:rPr lang="en-US" dirty="0"/>
              <a:t> the network or host portion of an IPv4 address, </a:t>
            </a:r>
            <a:r>
              <a:rPr lang="en-US" dirty="0">
                <a:highlight>
                  <a:srgbClr val="FFFF00"/>
                </a:highlight>
              </a:rPr>
              <a:t>it just says where to look for</a:t>
            </a:r>
            <a:r>
              <a:rPr lang="en-US" dirty="0"/>
              <a:t> these portions in a given IPv4 address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30" y="1282029"/>
            <a:ext cx="5485039" cy="32251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eaLnBrk="1" hangingPunct="1"/>
            <a:r>
              <a:rPr lang="en-US" sz="1800" dirty="0">
                <a:latin typeface="Arial" charset="0"/>
              </a:rPr>
              <a:t>IPv4 Subnet Mask</a:t>
            </a:r>
            <a:br>
              <a:rPr lang="en-US" sz="1800" dirty="0">
                <a:latin typeface="Arial" charset="0"/>
              </a:rPr>
            </a:br>
            <a:r>
              <a:rPr lang="en-US" sz="2400" dirty="0">
                <a:latin typeface="Arial" charset="0"/>
              </a:rPr>
              <a:t>Network Portion and Host Portion of an IPv4 Address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1780721"/>
            <a:ext cx="7895771" cy="48971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3048000" y="1538514"/>
            <a:ext cx="3265714" cy="424732"/>
          </a:xfrm>
          <a:prstGeom prst="rect">
            <a:avLst/>
          </a:prstGeom>
          <a:noFill/>
        </p:spPr>
        <p:txBody>
          <a:bodyPr wrap="square" rtlCol="0">
            <a:spAutoFit/>
          </a:bodyPr>
          <a:lstStyle/>
          <a:p>
            <a:r>
              <a:rPr lang="en-US" dirty="0"/>
              <a:t>Valid Subnet Masks</a:t>
            </a:r>
          </a:p>
        </p:txBody>
      </p:sp>
    </p:spTree>
    <p:extLst>
      <p:ext uri="{BB962C8B-B14F-4D97-AF65-F5344CB8AC3E}">
        <p14:creationId xmlns:p14="http://schemas.microsoft.com/office/powerpoint/2010/main" val="3171144160"/>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dirty="0">
                <a:latin typeface="Arial" charset="0"/>
              </a:rPr>
              <a:t>IPv4 Subnet Mask</a:t>
            </a:r>
            <a:br>
              <a:rPr lang="en-US" sz="1800" dirty="0">
                <a:latin typeface="Arial" charset="0"/>
              </a:rPr>
            </a:br>
            <a:r>
              <a:rPr lang="en-US" dirty="0">
                <a:latin typeface="Arial" charset="0"/>
              </a:rPr>
              <a:t>Examining the Prefix Length</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33" y="1716312"/>
            <a:ext cx="8355095" cy="4379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625" y="1306284"/>
            <a:ext cx="3945507" cy="3316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697" name="Rectangle 2"/>
          <p:cNvSpPr>
            <a:spLocks noGrp="1" noChangeArrowheads="1"/>
          </p:cNvSpPr>
          <p:nvPr>
            <p:ph type="title"/>
          </p:nvPr>
        </p:nvSpPr>
        <p:spPr/>
        <p:txBody>
          <a:bodyPr/>
          <a:lstStyle/>
          <a:p>
            <a:pPr eaLnBrk="1" hangingPunct="1"/>
            <a:r>
              <a:rPr lang="en-US" sz="1800" dirty="0">
                <a:latin typeface="Arial" charset="0"/>
              </a:rPr>
              <a:t>IPv4 Subnet Mask</a:t>
            </a:r>
            <a:br>
              <a:rPr lang="en-US" dirty="0">
                <a:latin typeface="Arial" charset="0"/>
              </a:rPr>
            </a:br>
            <a:r>
              <a:rPr lang="en-US" dirty="0">
                <a:latin typeface="Arial" charset="0"/>
              </a:rPr>
              <a:t>IPv4 Network, Host, and Broadcast Address</a:t>
            </a: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903" y="3162700"/>
            <a:ext cx="6759097" cy="31655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2283" y="1306283"/>
            <a:ext cx="3945507" cy="3316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5" name="Rectangle 2"/>
          <p:cNvSpPr>
            <a:spLocks noGrp="1" noChangeArrowheads="1"/>
          </p:cNvSpPr>
          <p:nvPr>
            <p:ph type="title"/>
          </p:nvPr>
        </p:nvSpPr>
        <p:spPr/>
        <p:txBody>
          <a:bodyPr/>
          <a:lstStyle/>
          <a:p>
            <a:pPr eaLnBrk="1" hangingPunct="1"/>
            <a:r>
              <a:rPr lang="en-US" sz="1800" dirty="0">
                <a:latin typeface="Arial" charset="0"/>
              </a:rPr>
              <a:t>IPv4 Subnet Mask</a:t>
            </a:r>
            <a:br>
              <a:rPr lang="en-US" sz="1600" dirty="0">
                <a:latin typeface="Arial" charset="0"/>
              </a:rPr>
            </a:br>
            <a:r>
              <a:rPr lang="en-US" dirty="0">
                <a:latin typeface="Arial" charset="0"/>
              </a:rPr>
              <a:t>First Host and Last Host Addresses</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42" y="4088720"/>
            <a:ext cx="6885188" cy="22395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dirty="0">
                <a:latin typeface="Arial" charset="0"/>
              </a:rPr>
              <a:t>IPv4 Subnet Mask</a:t>
            </a:r>
            <a:br>
              <a:rPr lang="en-US" dirty="0">
                <a:latin typeface="Arial" charset="0"/>
              </a:rPr>
            </a:br>
            <a:r>
              <a:rPr lang="en-US" dirty="0">
                <a:latin typeface="Arial" charset="0"/>
              </a:rPr>
              <a:t>Bitwise AND Operation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54" y="1543278"/>
            <a:ext cx="7818333" cy="41318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484237" y="5912663"/>
            <a:ext cx="7960192" cy="424732"/>
          </a:xfrm>
          <a:prstGeom prst="rect">
            <a:avLst/>
          </a:prstGeom>
          <a:noFill/>
        </p:spPr>
        <p:txBody>
          <a:bodyPr wrap="none" rtlCol="0">
            <a:spAutoFit/>
          </a:bodyPr>
          <a:lstStyle/>
          <a:p>
            <a:r>
              <a:rPr lang="en-US" dirty="0"/>
              <a:t> 1 AND 1 = </a:t>
            </a:r>
            <a:r>
              <a:rPr lang="en-US" dirty="0">
                <a:solidFill>
                  <a:srgbClr val="FF0000"/>
                </a:solidFill>
              </a:rPr>
              <a:t>1</a:t>
            </a:r>
            <a:r>
              <a:rPr lang="en-US" dirty="0"/>
              <a:t>    1 AND 0 = </a:t>
            </a:r>
            <a:r>
              <a:rPr lang="en-US" dirty="0">
                <a:solidFill>
                  <a:srgbClr val="FF0000"/>
                </a:solidFill>
              </a:rPr>
              <a:t>0</a:t>
            </a:r>
            <a:r>
              <a:rPr lang="en-US" dirty="0"/>
              <a:t>    0 AND 1 = </a:t>
            </a:r>
            <a:r>
              <a:rPr lang="en-US" dirty="0">
                <a:solidFill>
                  <a:srgbClr val="FF0000"/>
                </a:solidFill>
              </a:rPr>
              <a:t>0</a:t>
            </a:r>
            <a:r>
              <a:rPr lang="en-US" dirty="0"/>
              <a:t>    0 AND 0 = </a:t>
            </a:r>
            <a:r>
              <a:rPr lang="en-US" dirty="0">
                <a:solidFill>
                  <a:srgbClr val="FF0000"/>
                </a:solidFill>
              </a:rPr>
              <a:t>0</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IPv4 Unicast, Broadcast, and Multicast</a:t>
            </a:r>
            <a:br>
              <a:rPr lang="en-US" sz="1800" dirty="0">
                <a:latin typeface="Arial" charset="0"/>
              </a:rPr>
            </a:br>
            <a:r>
              <a:rPr lang="en-US" dirty="0">
                <a:latin typeface="Arial" charset="0"/>
              </a:rPr>
              <a:t>Assigning a Static IPv4 Address to a Host</a:t>
            </a:r>
          </a:p>
        </p:txBody>
      </p:sp>
      <p:sp>
        <p:nvSpPr>
          <p:cNvPr id="2" name="TextBox 1"/>
          <p:cNvSpPr txBox="1"/>
          <p:nvPr/>
        </p:nvSpPr>
        <p:spPr>
          <a:xfrm>
            <a:off x="541335" y="1675594"/>
            <a:ext cx="3590925" cy="341632"/>
          </a:xfrm>
          <a:prstGeom prst="rect">
            <a:avLst/>
          </a:prstGeom>
          <a:noFill/>
        </p:spPr>
        <p:txBody>
          <a:bodyPr wrap="square" rtlCol="0">
            <a:spAutoFit/>
          </a:bodyPr>
          <a:lstStyle/>
          <a:p>
            <a:r>
              <a:rPr lang="en-US" sz="1800" b="1" dirty="0"/>
              <a:t>LAN Interface Properties</a:t>
            </a:r>
          </a:p>
        </p:txBody>
      </p:sp>
      <p:sp>
        <p:nvSpPr>
          <p:cNvPr id="3" name="TextBox 2"/>
          <p:cNvSpPr txBox="1"/>
          <p:nvPr/>
        </p:nvSpPr>
        <p:spPr>
          <a:xfrm>
            <a:off x="4586518" y="1704622"/>
            <a:ext cx="4267200" cy="341632"/>
          </a:xfrm>
          <a:prstGeom prst="rect">
            <a:avLst/>
          </a:prstGeom>
          <a:noFill/>
        </p:spPr>
        <p:txBody>
          <a:bodyPr wrap="square" rtlCol="0">
            <a:spAutoFit/>
          </a:bodyPr>
          <a:lstStyle/>
          <a:p>
            <a:r>
              <a:rPr lang="en-US" sz="1800" b="1" dirty="0"/>
              <a:t>Configuring a Static IPv4 Address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92" y="2052889"/>
            <a:ext cx="3943647" cy="4057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518" y="2052889"/>
            <a:ext cx="4410859" cy="38453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IPv4 Unicast, Broadcast, and Multicast</a:t>
            </a:r>
            <a:br>
              <a:rPr lang="en-US" sz="1800" dirty="0">
                <a:latin typeface="Arial" charset="0"/>
              </a:rPr>
            </a:br>
            <a:r>
              <a:rPr lang="en-US" sz="2800" dirty="0">
                <a:latin typeface="Arial" charset="0"/>
              </a:rPr>
              <a:t>Assigning a Dynamic IPv4 Address to a Host</a:t>
            </a:r>
          </a:p>
        </p:txBody>
      </p:sp>
      <p:sp>
        <p:nvSpPr>
          <p:cNvPr id="2" name="TextBox 1"/>
          <p:cNvSpPr txBox="1"/>
          <p:nvPr/>
        </p:nvSpPr>
        <p:spPr>
          <a:xfrm>
            <a:off x="5617029" y="4352756"/>
            <a:ext cx="2641600" cy="424732"/>
          </a:xfrm>
          <a:prstGeom prst="rect">
            <a:avLst/>
          </a:prstGeom>
          <a:noFill/>
        </p:spPr>
        <p:txBody>
          <a:bodyPr wrap="square" rtlCol="0">
            <a:spAutoFit/>
          </a:bodyPr>
          <a:lstStyle/>
          <a:p>
            <a:r>
              <a:rPr lang="en-US" dirty="0"/>
              <a:t>Verification</a:t>
            </a:r>
          </a:p>
        </p:txBody>
      </p:sp>
      <p:sp>
        <p:nvSpPr>
          <p:cNvPr id="3" name="TextBox 2"/>
          <p:cNvSpPr txBox="1"/>
          <p:nvPr/>
        </p:nvSpPr>
        <p:spPr>
          <a:xfrm>
            <a:off x="522514" y="5152571"/>
            <a:ext cx="8244115" cy="923330"/>
          </a:xfrm>
          <a:prstGeom prst="rect">
            <a:avLst/>
          </a:prstGeom>
          <a:noFill/>
        </p:spPr>
        <p:txBody>
          <a:bodyPr wrap="square" rtlCol="0">
            <a:spAutoFit/>
          </a:bodyPr>
          <a:lstStyle/>
          <a:p>
            <a:pPr algn="l"/>
            <a:r>
              <a:rPr lang="en-US" sz="2000" dirty="0"/>
              <a:t>DHCP - preferred method of “leasing” IPv4 addresses to hosts on large networks, reduces the burden on network support staff and virtually eliminates entry errors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745" y="1447347"/>
            <a:ext cx="4772025" cy="2790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124235014"/>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IPv4 Unicast, Broadcast, and Multicast</a:t>
            </a:r>
            <a:br>
              <a:rPr lang="en-US" sz="1800" dirty="0">
                <a:latin typeface="Arial" charset="0"/>
              </a:rPr>
            </a:br>
            <a:r>
              <a:rPr lang="en-US" sz="2800" dirty="0">
                <a:latin typeface="Arial" charset="0"/>
              </a:rPr>
              <a:t>Unicast Transmission</a:t>
            </a:r>
          </a:p>
        </p:txBody>
      </p:sp>
      <p:sp>
        <p:nvSpPr>
          <p:cNvPr id="4" name="Rectangle 3"/>
          <p:cNvSpPr/>
          <p:nvPr/>
        </p:nvSpPr>
        <p:spPr>
          <a:xfrm>
            <a:off x="326570" y="1556071"/>
            <a:ext cx="8222343" cy="1754326"/>
          </a:xfrm>
          <a:prstGeom prst="rect">
            <a:avLst/>
          </a:prstGeom>
        </p:spPr>
        <p:txBody>
          <a:bodyPr wrap="square">
            <a:spAutoFit/>
          </a:bodyPr>
          <a:lstStyle/>
          <a:p>
            <a:pPr algn="l"/>
            <a:r>
              <a:rPr lang="en-US" dirty="0"/>
              <a:t>In an IPv4 network, the hosts can communicate one of three different ways:</a:t>
            </a:r>
          </a:p>
          <a:p>
            <a:pPr algn="l"/>
            <a:endParaRPr lang="en-US" dirty="0"/>
          </a:p>
          <a:p>
            <a:pPr marL="457200" indent="-457200" algn="l">
              <a:buFont typeface="+mj-lt"/>
              <a:buAutoNum type="arabicPeriod"/>
            </a:pPr>
            <a:r>
              <a:rPr lang="en-US" b="1" dirty="0"/>
              <a:t>Unicast</a:t>
            </a:r>
            <a:r>
              <a:rPr lang="en-US" dirty="0"/>
              <a:t> - the process of sending a packet from one host to an individual host.</a:t>
            </a:r>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72229" y="3290635"/>
            <a:ext cx="3527648" cy="34554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 name="Straight Arrow Connector 5"/>
          <p:cNvCxnSpPr/>
          <p:nvPr/>
        </p:nvCxnSpPr>
        <p:spPr bwMode="auto">
          <a:xfrm flipV="1">
            <a:off x="2772229" y="4542971"/>
            <a:ext cx="1451428"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5196114" y="4601028"/>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02068665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7</a:t>
            </a:r>
          </a:p>
        </p:txBody>
      </p:sp>
      <p:sp>
        <p:nvSpPr>
          <p:cNvPr id="9218" name="Rectangle 3"/>
          <p:cNvSpPr>
            <a:spLocks noGrp="1" noChangeArrowheads="1"/>
          </p:cNvSpPr>
          <p:nvPr>
            <p:ph idx="1"/>
          </p:nvPr>
        </p:nvSpPr>
        <p:spPr/>
        <p:txBody>
          <a:bodyPr/>
          <a:lstStyle/>
          <a:p>
            <a:pPr lvl="1" eaLnBrk="1" hangingPunct="1"/>
            <a:r>
              <a:rPr lang="en-US" sz="2400" dirty="0">
                <a:latin typeface="Arial" charset="0"/>
              </a:rPr>
              <a:t>7.0  Introduction</a:t>
            </a:r>
          </a:p>
          <a:p>
            <a:pPr lvl="1" eaLnBrk="1" hangingPunct="1"/>
            <a:r>
              <a:rPr lang="en-US" sz="2400" dirty="0">
                <a:latin typeface="Arial" charset="0"/>
              </a:rPr>
              <a:t>7.1  IPv4 Network Addresses</a:t>
            </a:r>
          </a:p>
          <a:p>
            <a:pPr lvl="1" eaLnBrk="1" hangingPunct="1"/>
            <a:r>
              <a:rPr lang="en-US" sz="2400" dirty="0">
                <a:latin typeface="Arial" charset="0"/>
              </a:rPr>
              <a:t>7.2  IPv6 Network Addresses</a:t>
            </a:r>
          </a:p>
          <a:p>
            <a:pPr lvl="1" eaLnBrk="1" hangingPunct="1"/>
            <a:r>
              <a:rPr lang="en-US" sz="2400" dirty="0">
                <a:latin typeface="Arial" charset="0"/>
              </a:rPr>
              <a:t>7.3  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a:latin typeface="Arial" charset="0"/>
              </a:rPr>
              <a:t>IPv4 Unicast, Broadcast, and Multicast</a:t>
            </a:r>
            <a:br>
              <a:rPr lang="en-US" sz="1800" dirty="0">
                <a:latin typeface="Arial" charset="0"/>
              </a:rPr>
            </a:br>
            <a:r>
              <a:rPr lang="en-US" dirty="0">
                <a:latin typeface="Arial" charset="0"/>
              </a:rPr>
              <a:t>Broadcast Transmission</a:t>
            </a:r>
          </a:p>
        </p:txBody>
      </p:sp>
      <p:sp>
        <p:nvSpPr>
          <p:cNvPr id="2" name="Content Placeholder 1"/>
          <p:cNvSpPr>
            <a:spLocks noGrp="1"/>
          </p:cNvSpPr>
          <p:nvPr>
            <p:ph idx="1"/>
          </p:nvPr>
        </p:nvSpPr>
        <p:spPr>
          <a:xfrm>
            <a:off x="213109" y="1379492"/>
            <a:ext cx="8733677" cy="713991"/>
          </a:xfrm>
        </p:spPr>
        <p:txBody>
          <a:bodyPr/>
          <a:lstStyle/>
          <a:p>
            <a:pPr marL="457200" indent="-457200">
              <a:buFont typeface="+mj-lt"/>
              <a:buAutoNum type="arabicPeriod" startAt="2"/>
            </a:pPr>
            <a:r>
              <a:rPr lang="en-US" b="1" dirty="0"/>
              <a:t>Broadcast</a:t>
            </a:r>
            <a:r>
              <a:rPr lang="en-US" dirty="0"/>
              <a:t> - the process of sending a packet from one host to all hosts in the network</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266" y="2081237"/>
            <a:ext cx="4880438" cy="43871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Arrow Connector 3"/>
          <p:cNvCxnSpPr/>
          <p:nvPr/>
        </p:nvCxnSpPr>
        <p:spPr bwMode="auto">
          <a:xfrm flipV="1">
            <a:off x="1620142" y="3933371"/>
            <a:ext cx="1364342" cy="78377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Straight Arrow Connector 5"/>
          <p:cNvCxnSpPr/>
          <p:nvPr/>
        </p:nvCxnSpPr>
        <p:spPr bwMode="auto">
          <a:xfrm>
            <a:off x="4020457" y="3979098"/>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860800" y="4325256"/>
            <a:ext cx="449943" cy="124288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H="1">
            <a:off x="2763142" y="4311213"/>
            <a:ext cx="464457"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a:xfrm>
            <a:off x="477142" y="2778044"/>
            <a:ext cx="2286000" cy="1421928"/>
          </a:xfrm>
          <a:prstGeom prst="rect">
            <a:avLst/>
          </a:prstGeom>
        </p:spPr>
        <p:txBody>
          <a:bodyPr wrap="square">
            <a:spAutoFit/>
          </a:bodyPr>
          <a:lstStyle/>
          <a:p>
            <a:r>
              <a:rPr lang="en-US" dirty="0"/>
              <a:t>Routers do not forward a limited broadcast!</a:t>
            </a:r>
          </a:p>
        </p:txBody>
      </p:sp>
      <p:sp>
        <p:nvSpPr>
          <p:cNvPr id="15" name="Rectangle 14"/>
          <p:cNvSpPr/>
          <p:nvPr/>
        </p:nvSpPr>
        <p:spPr>
          <a:xfrm>
            <a:off x="5660570" y="2778044"/>
            <a:ext cx="3483429" cy="2086725"/>
          </a:xfrm>
          <a:prstGeom prst="rect">
            <a:avLst/>
          </a:prstGeom>
        </p:spPr>
        <p:txBody>
          <a:bodyPr wrap="square">
            <a:spAutoFit/>
          </a:bodyPr>
          <a:lstStyle/>
          <a:p>
            <a:pPr algn="l"/>
            <a:r>
              <a:rPr lang="en-US" dirty="0"/>
              <a:t>Directed broadcast</a:t>
            </a:r>
          </a:p>
          <a:p>
            <a:pPr marL="342900" indent="-342900" algn="l">
              <a:buFont typeface="Arial" pitchFamily="34" charset="0"/>
              <a:buChar char="•"/>
            </a:pPr>
            <a:r>
              <a:rPr lang="en-US" dirty="0"/>
              <a:t>Destination 172.16.4.255 </a:t>
            </a:r>
          </a:p>
          <a:p>
            <a:pPr marL="342900" indent="-342900" algn="l">
              <a:buFont typeface="Arial" pitchFamily="34" charset="0"/>
              <a:buChar char="•"/>
            </a:pPr>
            <a:r>
              <a:rPr lang="en-US" dirty="0"/>
              <a:t>Hosts within the 172.16.4.0/24 network</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dirty="0">
                <a:latin typeface="Arial" charset="0"/>
              </a:rPr>
              <a:t>IPv4 Unicast, Broadcast, and Multicast</a:t>
            </a:r>
            <a:br>
              <a:rPr lang="en-US" sz="1800" dirty="0">
                <a:latin typeface="Arial" charset="0"/>
              </a:rPr>
            </a:br>
            <a:r>
              <a:rPr lang="en-US" dirty="0" err="1">
                <a:latin typeface="Arial" charset="0"/>
              </a:rPr>
              <a:t>Multicast</a:t>
            </a:r>
            <a:r>
              <a:rPr lang="en-US" dirty="0">
                <a:latin typeface="Arial" charset="0"/>
              </a:rPr>
              <a:t> Transmission</a:t>
            </a:r>
          </a:p>
        </p:txBody>
      </p:sp>
      <p:sp>
        <p:nvSpPr>
          <p:cNvPr id="2" name="Content Placeholder 1"/>
          <p:cNvSpPr>
            <a:spLocks noGrp="1"/>
          </p:cNvSpPr>
          <p:nvPr>
            <p:ph idx="1"/>
          </p:nvPr>
        </p:nvSpPr>
        <p:spPr>
          <a:xfrm>
            <a:off x="169566" y="1452063"/>
            <a:ext cx="8733677" cy="5086416"/>
          </a:xfrm>
        </p:spPr>
        <p:txBody>
          <a:bodyPr/>
          <a:lstStyle/>
          <a:p>
            <a:pPr marL="342900" indent="-342900">
              <a:buFont typeface="Arial" pitchFamily="34" charset="0"/>
              <a:buChar char="•"/>
            </a:pPr>
            <a:r>
              <a:rPr lang="en-US" b="1" dirty="0"/>
              <a:t>Multicast</a:t>
            </a:r>
            <a:r>
              <a:rPr lang="en-US" dirty="0"/>
              <a:t> - the process of sending a packet from one host to a selected group of hosts, possibly in different networks</a:t>
            </a:r>
          </a:p>
          <a:p>
            <a:pPr marL="342900" indent="-342900">
              <a:buFont typeface="Arial" pitchFamily="34" charset="0"/>
              <a:buChar char="•"/>
            </a:pPr>
            <a:r>
              <a:rPr lang="en-US" dirty="0"/>
              <a:t>Reduces traffic </a:t>
            </a:r>
          </a:p>
          <a:p>
            <a:pPr marL="342900" indent="-342900">
              <a:buFont typeface="Arial" pitchFamily="34" charset="0"/>
              <a:buChar char="•"/>
            </a:pPr>
            <a:r>
              <a:rPr lang="en-US" dirty="0"/>
              <a:t>Reserved for addressing multicast groups - 224.0.0.0 to 239.255.255.255. </a:t>
            </a:r>
          </a:p>
          <a:p>
            <a:pPr marL="342900" indent="-342900">
              <a:buFont typeface="Arial" pitchFamily="34" charset="0"/>
              <a:buChar char="•"/>
            </a:pPr>
            <a:r>
              <a:rPr lang="en-US" dirty="0"/>
              <a:t>Link local -  224.0.0.0 to 224.0.0.255 (Example: routing information exchanged by routing protocols)</a:t>
            </a:r>
          </a:p>
          <a:p>
            <a:pPr marL="342900" indent="-342900">
              <a:buFont typeface="Arial" pitchFamily="34" charset="0"/>
              <a:buChar char="•"/>
            </a:pPr>
            <a:r>
              <a:rPr lang="en-US" dirty="0"/>
              <a:t>Globally scoped addresses - 224.0.1.0 to 238.255.255.255 (Example: 224.0.1.1 has been reserved for Network Time Protocol)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3759973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Types of IPv4 Address</a:t>
            </a:r>
            <a:br>
              <a:rPr lang="en-US" dirty="0">
                <a:latin typeface="Arial" charset="0"/>
              </a:rPr>
            </a:br>
            <a:r>
              <a:rPr lang="en-US" dirty="0">
                <a:latin typeface="Arial" charset="0"/>
              </a:rPr>
              <a:t>Public and Private IPv4 Addresses</a:t>
            </a:r>
          </a:p>
        </p:txBody>
      </p:sp>
      <p:sp>
        <p:nvSpPr>
          <p:cNvPr id="2" name="Content Placeholder 1"/>
          <p:cNvSpPr>
            <a:spLocks noGrp="1"/>
          </p:cNvSpPr>
          <p:nvPr>
            <p:ph idx="1"/>
          </p:nvPr>
        </p:nvSpPr>
        <p:spPr/>
        <p:txBody>
          <a:bodyPr/>
          <a:lstStyle/>
          <a:p>
            <a:pPr marL="0" indent="0">
              <a:buNone/>
            </a:pPr>
            <a:r>
              <a:rPr lang="en-US" b="1" dirty="0"/>
              <a:t>Private address blocks are:</a:t>
            </a:r>
          </a:p>
          <a:p>
            <a:r>
              <a:rPr lang="en-US" dirty="0"/>
              <a:t>Hosts that do not require access to the Internet can use private addresses</a:t>
            </a:r>
          </a:p>
          <a:p>
            <a:r>
              <a:rPr lang="en-US" dirty="0"/>
              <a:t>10.0.0.0 to 10.255.255.255 (10.0.0.0/8)</a:t>
            </a:r>
          </a:p>
          <a:p>
            <a:r>
              <a:rPr lang="en-US" dirty="0"/>
              <a:t>172.16.0.0 to 172.31.255.255 (172.16.0.0/12)</a:t>
            </a:r>
          </a:p>
          <a:p>
            <a:r>
              <a:rPr lang="en-US" dirty="0"/>
              <a:t>192.168.0.0 to 192.168.255.255 (192.168.0.0/16)</a:t>
            </a:r>
          </a:p>
          <a:p>
            <a:pPr marL="0" indent="0">
              <a:buNone/>
            </a:pPr>
            <a:r>
              <a:rPr lang="en-US" b="1" dirty="0"/>
              <a:t>Shared address space addresses: </a:t>
            </a:r>
          </a:p>
          <a:p>
            <a:r>
              <a:rPr lang="en-US" dirty="0"/>
              <a:t>Not globally routable</a:t>
            </a:r>
          </a:p>
          <a:p>
            <a:r>
              <a:rPr lang="en-US" dirty="0"/>
              <a:t>Intended only for use in service provider networks</a:t>
            </a:r>
          </a:p>
          <a:p>
            <a:r>
              <a:rPr lang="en-US" dirty="0"/>
              <a:t>Address block is 100.64.0.0/10</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Types of IPv4 Address</a:t>
            </a:r>
            <a:br>
              <a:rPr lang="en-US" dirty="0">
                <a:latin typeface="Arial" charset="0"/>
              </a:rPr>
            </a:br>
            <a:r>
              <a:rPr lang="en-US" dirty="0">
                <a:latin typeface="Arial" charset="0"/>
              </a:rPr>
              <a:t>Special Use IPv4 Addresses</a:t>
            </a:r>
          </a:p>
        </p:txBody>
      </p:sp>
      <p:sp>
        <p:nvSpPr>
          <p:cNvPr id="2" name="Content Placeholder 1"/>
          <p:cNvSpPr>
            <a:spLocks noGrp="1"/>
          </p:cNvSpPr>
          <p:nvPr>
            <p:ph idx="1"/>
          </p:nvPr>
        </p:nvSpPr>
        <p:spPr>
          <a:xfrm>
            <a:off x="213109" y="1379492"/>
            <a:ext cx="8733677" cy="5311594"/>
          </a:xfrm>
        </p:spPr>
        <p:txBody>
          <a:bodyPr/>
          <a:lstStyle/>
          <a:p>
            <a:r>
              <a:rPr lang="en-US" b="1" dirty="0"/>
              <a:t>Network and Broadcast addresses</a:t>
            </a:r>
            <a:r>
              <a:rPr lang="en-US" dirty="0"/>
              <a:t> - within each network the first and last addresses cannot be assigned to hosts</a:t>
            </a:r>
          </a:p>
          <a:p>
            <a:r>
              <a:rPr lang="en-US" b="1" dirty="0"/>
              <a:t>Loopback address - </a:t>
            </a:r>
            <a:r>
              <a:rPr lang="en-US" dirty="0"/>
              <a:t>127.0.0.1 a special address that hosts use to direct traffic to themselves (addresses 127.0.0.0 to 127.255.255.255 are reserved)</a:t>
            </a:r>
          </a:p>
          <a:p>
            <a:r>
              <a:rPr lang="en-US" b="1" dirty="0"/>
              <a:t>Link-Local address - </a:t>
            </a:r>
            <a:r>
              <a:rPr lang="en-US" dirty="0"/>
              <a:t>169.254.0.0 to 169.254.255.255 (169.254.0.0/16) addresses can be automatically assigned to the local host</a:t>
            </a:r>
          </a:p>
          <a:p>
            <a:r>
              <a:rPr lang="en-US" b="1" dirty="0"/>
              <a:t>TEST-NET addresses </a:t>
            </a:r>
            <a:r>
              <a:rPr lang="en-US" dirty="0"/>
              <a:t>- 192.0.2.0 to 192.0.2.255 (192.0.2.0/24) set aside for teaching and learning purposes, used in documentation and network examples</a:t>
            </a:r>
          </a:p>
          <a:p>
            <a:r>
              <a:rPr lang="en-US" b="1" dirty="0"/>
              <a:t>Experimental addresses - </a:t>
            </a:r>
            <a:r>
              <a:rPr lang="en-US" dirty="0"/>
              <a:t> 240.0.0.0 to 255.255.255.254 are listed as reserved</a:t>
            </a:r>
            <a:endParaRPr lang="en-US" b="1" dirty="0"/>
          </a:p>
        </p:txBody>
      </p:sp>
    </p:spTree>
    <p:extLst>
      <p:ext uri="{BB962C8B-B14F-4D97-AF65-F5344CB8AC3E}">
        <p14:creationId xmlns:p14="http://schemas.microsoft.com/office/powerpoint/2010/main" val="356092421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dirty="0">
                <a:latin typeface="Arial" charset="0"/>
              </a:rPr>
              <a:t>Types of IPv4 Address</a:t>
            </a:r>
            <a:br>
              <a:rPr lang="en-US" dirty="0">
                <a:latin typeface="Arial" charset="0"/>
              </a:rPr>
            </a:br>
            <a:r>
              <a:rPr lang="en-US" dirty="0">
                <a:latin typeface="Arial" charset="0"/>
              </a:rPr>
              <a:t>Legacy </a:t>
            </a:r>
            <a:r>
              <a:rPr lang="en-US" dirty="0" err="1">
                <a:latin typeface="Arial" charset="0"/>
              </a:rPr>
              <a:t>Classful</a:t>
            </a:r>
            <a:r>
              <a:rPr lang="en-US" dirty="0">
                <a:latin typeface="Arial" charset="0"/>
              </a:rPr>
              <a:t> Addressing</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84" y="1265955"/>
            <a:ext cx="8441930" cy="5225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dirty="0">
                <a:latin typeface="Arial" charset="0"/>
              </a:rPr>
              <a:t>Types of IPv4 Address</a:t>
            </a:r>
            <a:br>
              <a:rPr lang="en-US" dirty="0">
                <a:latin typeface="Arial" charset="0"/>
              </a:rPr>
            </a:br>
            <a:r>
              <a:rPr lang="en-US" dirty="0">
                <a:latin typeface="Arial" charset="0"/>
              </a:rPr>
              <a:t>Legacy </a:t>
            </a:r>
            <a:r>
              <a:rPr lang="en-US" dirty="0" err="1">
                <a:latin typeface="Arial" charset="0"/>
              </a:rPr>
              <a:t>Classful</a:t>
            </a:r>
            <a:r>
              <a:rPr lang="en-US" dirty="0">
                <a:latin typeface="Arial" charset="0"/>
              </a:rPr>
              <a:t> Addressing</a:t>
            </a:r>
          </a:p>
        </p:txBody>
      </p:sp>
      <p:sp>
        <p:nvSpPr>
          <p:cNvPr id="2" name="TextBox 1"/>
          <p:cNvSpPr txBox="1"/>
          <p:nvPr/>
        </p:nvSpPr>
        <p:spPr>
          <a:xfrm>
            <a:off x="290286" y="1654629"/>
            <a:ext cx="8592457" cy="2751522"/>
          </a:xfrm>
          <a:prstGeom prst="rect">
            <a:avLst/>
          </a:prstGeom>
          <a:noFill/>
        </p:spPr>
        <p:txBody>
          <a:bodyPr wrap="square" rtlCol="0">
            <a:spAutoFit/>
          </a:bodyPr>
          <a:lstStyle/>
          <a:p>
            <a:pPr algn="l"/>
            <a:r>
              <a:rPr lang="en-US" b="1" dirty="0"/>
              <a:t>Classless Addressing</a:t>
            </a:r>
            <a:endParaRPr lang="en-US" dirty="0"/>
          </a:p>
          <a:p>
            <a:pPr marL="342900" indent="-342900" algn="l">
              <a:buFont typeface="Arial" pitchFamily="34" charset="0"/>
              <a:buChar char="•"/>
            </a:pPr>
            <a:r>
              <a:rPr lang="en-US" dirty="0"/>
              <a:t>Formal name is Classless Inter-Domain Routing (CIDR, pronounced “cider</a:t>
            </a:r>
          </a:p>
          <a:p>
            <a:pPr marL="342900" indent="-342900" algn="l">
              <a:buFont typeface="Arial" pitchFamily="34" charset="0"/>
              <a:buChar char="•"/>
            </a:pPr>
            <a:r>
              <a:rPr lang="en-US" dirty="0"/>
              <a:t>Created a new set of standards that allowed service providers to allocate IPv4 addresses on any address bit boundary (prefix length) instead of only by a class A, B, or C address</a:t>
            </a:r>
          </a:p>
          <a:p>
            <a:endParaRPr lang="en-US" dirty="0"/>
          </a:p>
        </p:txBody>
      </p:sp>
    </p:spTree>
    <p:extLst>
      <p:ext uri="{BB962C8B-B14F-4D97-AF65-F5344CB8AC3E}">
        <p14:creationId xmlns:p14="http://schemas.microsoft.com/office/powerpoint/2010/main" val="388086756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dirty="0">
                <a:latin typeface="Arial" charset="0"/>
              </a:rPr>
              <a:t>Types of IPv4 Address</a:t>
            </a:r>
            <a:br>
              <a:rPr lang="en-US" dirty="0">
                <a:latin typeface="Arial" charset="0"/>
              </a:rPr>
            </a:br>
            <a:r>
              <a:rPr lang="en-US" dirty="0">
                <a:latin typeface="Arial" charset="0"/>
              </a:rPr>
              <a:t>Assignment of IP Addresses</a:t>
            </a:r>
          </a:p>
        </p:txBody>
      </p:sp>
      <p:sp>
        <p:nvSpPr>
          <p:cNvPr id="3" name="TextBox 2"/>
          <p:cNvSpPr txBox="1"/>
          <p:nvPr/>
        </p:nvSpPr>
        <p:spPr>
          <a:xfrm>
            <a:off x="595191" y="1493967"/>
            <a:ext cx="4961615" cy="757130"/>
          </a:xfrm>
          <a:prstGeom prst="rect">
            <a:avLst/>
          </a:prstGeom>
          <a:noFill/>
        </p:spPr>
        <p:txBody>
          <a:bodyPr wrap="none" rtlCol="0">
            <a:spAutoFit/>
          </a:bodyPr>
          <a:lstStyle/>
          <a:p>
            <a:pPr algn="l"/>
            <a:r>
              <a:rPr lang="en-US" dirty="0"/>
              <a:t>Regional Internet Registries (RIRs)</a:t>
            </a:r>
          </a:p>
          <a:p>
            <a:pPr algn="l"/>
            <a:r>
              <a:rPr lang="en-US" dirty="0"/>
              <a:t>The major registries are: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919" y="2529632"/>
            <a:ext cx="6789910" cy="36969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z="1800" dirty="0">
                <a:latin typeface="Arial" charset="0"/>
              </a:rPr>
              <a:t>Types of IPv4 Address</a:t>
            </a:r>
            <a:br>
              <a:rPr lang="en-US" dirty="0">
                <a:latin typeface="Arial" charset="0"/>
              </a:rPr>
            </a:br>
            <a:r>
              <a:rPr lang="en-US" dirty="0">
                <a:latin typeface="Arial" charset="0"/>
              </a:rPr>
              <a:t>Assignment of IP Addresses</a:t>
            </a: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9910" y="1412421"/>
            <a:ext cx="6715905" cy="43207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820058" y="3676937"/>
            <a:ext cx="2198914" cy="757130"/>
          </a:xfrm>
          <a:prstGeom prst="rect">
            <a:avLst/>
          </a:prstGeom>
        </p:spPr>
        <p:txBody>
          <a:bodyPr wrap="square">
            <a:spAutoFit/>
          </a:bodyPr>
          <a:lstStyle/>
          <a:p>
            <a:pPr algn="l"/>
            <a:r>
              <a:rPr lang="en-US" sz="1600" dirty="0"/>
              <a:t>Tier 2 ISPs generally focus on business customers.</a:t>
            </a:r>
          </a:p>
        </p:txBody>
      </p:sp>
      <p:sp>
        <p:nvSpPr>
          <p:cNvPr id="4" name="Rectangle 3"/>
          <p:cNvSpPr/>
          <p:nvPr/>
        </p:nvSpPr>
        <p:spPr>
          <a:xfrm>
            <a:off x="6458857" y="5560569"/>
            <a:ext cx="2540000" cy="840230"/>
          </a:xfrm>
          <a:prstGeom prst="rect">
            <a:avLst/>
          </a:prstGeom>
        </p:spPr>
        <p:txBody>
          <a:bodyPr wrap="square">
            <a:spAutoFit/>
          </a:bodyPr>
          <a:lstStyle/>
          <a:p>
            <a:pPr algn="l"/>
            <a:r>
              <a:rPr lang="en-US" sz="1800" dirty="0"/>
              <a:t>Tier 3 ISPs purchase their Internet service from Tier 2 ISPs.</a:t>
            </a:r>
          </a:p>
        </p:txBody>
      </p:sp>
      <p:sp>
        <p:nvSpPr>
          <p:cNvPr id="5" name="Rectangle 4"/>
          <p:cNvSpPr/>
          <p:nvPr/>
        </p:nvSpPr>
        <p:spPr>
          <a:xfrm>
            <a:off x="312058" y="5575883"/>
            <a:ext cx="2706914" cy="867930"/>
          </a:xfrm>
          <a:prstGeom prst="rect">
            <a:avLst/>
          </a:prstGeom>
        </p:spPr>
        <p:txBody>
          <a:bodyPr wrap="square">
            <a:spAutoFit/>
          </a:bodyPr>
          <a:lstStyle/>
          <a:p>
            <a:pPr algn="l"/>
            <a:r>
              <a:rPr lang="en-US" sz="1400" dirty="0"/>
              <a:t>Tier 3 ISPs often bundle Internet connectivity as a part of network and computer service contracts for their customers.</a:t>
            </a:r>
          </a:p>
        </p:txBody>
      </p:sp>
      <p:sp>
        <p:nvSpPr>
          <p:cNvPr id="6" name="TextBox 5"/>
          <p:cNvSpPr txBox="1"/>
          <p:nvPr/>
        </p:nvSpPr>
        <p:spPr>
          <a:xfrm>
            <a:off x="1770743" y="2322286"/>
            <a:ext cx="2452914" cy="978729"/>
          </a:xfrm>
          <a:prstGeom prst="rect">
            <a:avLst/>
          </a:prstGeom>
          <a:noFill/>
        </p:spPr>
        <p:txBody>
          <a:bodyPr wrap="square" rtlCol="0">
            <a:spAutoFit/>
          </a:bodyPr>
          <a:lstStyle/>
          <a:p>
            <a:pPr algn="l"/>
            <a:r>
              <a:rPr lang="en-US" sz="1600" dirty="0"/>
              <a:t>ISPs are large national or international ISPs that are directly connected to the Internet backbone. </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213109" y="1016642"/>
            <a:ext cx="8733677" cy="5086416"/>
          </a:xfrm>
        </p:spPr>
        <p:txBody>
          <a:bodyPr/>
          <a:lstStyle/>
          <a:p>
            <a:pPr marL="0" indent="0" algn="ctr">
              <a:buNone/>
            </a:pPr>
            <a:r>
              <a:rPr lang="en-US" sz="3200" b="1" dirty="0"/>
              <a:t>Continue Workbook 1.5</a:t>
            </a:r>
          </a:p>
        </p:txBody>
      </p:sp>
    </p:spTree>
    <p:extLst>
      <p:ext uri="{BB962C8B-B14F-4D97-AF65-F5344CB8AC3E}">
        <p14:creationId xmlns:p14="http://schemas.microsoft.com/office/powerpoint/2010/main" val="320488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a:latin typeface="Arial" charset="0"/>
              </a:rPr>
              <a:t>IPv4 Issues</a:t>
            </a:r>
            <a:br>
              <a:rPr lang="en-US" sz="1800" dirty="0">
                <a:latin typeface="Arial" charset="0"/>
              </a:rPr>
            </a:br>
            <a:r>
              <a:rPr lang="en-US" dirty="0">
                <a:latin typeface="Arial" charset="0"/>
              </a:rPr>
              <a:t>The Need for IPv6</a:t>
            </a:r>
          </a:p>
        </p:txBody>
      </p:sp>
      <p:sp>
        <p:nvSpPr>
          <p:cNvPr id="2" name="Content Placeholder 1"/>
          <p:cNvSpPr>
            <a:spLocks noGrp="1"/>
          </p:cNvSpPr>
          <p:nvPr>
            <p:ph idx="1"/>
          </p:nvPr>
        </p:nvSpPr>
        <p:spPr>
          <a:xfrm>
            <a:off x="213109" y="1771584"/>
            <a:ext cx="8733677" cy="5086416"/>
          </a:xfrm>
        </p:spPr>
        <p:txBody>
          <a:bodyPr/>
          <a:lstStyle/>
          <a:p>
            <a:r>
              <a:rPr lang="en-US" dirty="0"/>
              <a:t>IPv6 is designed to be the successor to IPv4</a:t>
            </a:r>
          </a:p>
          <a:p>
            <a:r>
              <a:rPr lang="en-US" dirty="0"/>
              <a:t>Depletion of IPv4 address space has been the motivating factor for moving to IPv6</a:t>
            </a:r>
          </a:p>
          <a:p>
            <a:r>
              <a:rPr lang="en-US" dirty="0"/>
              <a:t>Projections show that all five RIRs will run out of IPv4 addresses between 2015 and 2020</a:t>
            </a:r>
          </a:p>
          <a:p>
            <a:r>
              <a:rPr lang="en-US" dirty="0"/>
              <a:t>With an increasing Internet population, a limited IPv4 address space, issues with NAT and an Internet of things, the time has come to begin the transition to IPv6!</a:t>
            </a:r>
          </a:p>
        </p:txBody>
      </p:sp>
    </p:spTree>
    <p:extLst>
      <p:ext uri="{BB962C8B-B14F-4D97-AF65-F5344CB8AC3E}">
        <p14:creationId xmlns:p14="http://schemas.microsoft.com/office/powerpoint/2010/main" val="211037100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dirty="0">
                <a:latin typeface="Arial" charset="0"/>
              </a:rPr>
              <a:t>IP Addressing</a:t>
            </a:r>
            <a:br>
              <a:rPr lang="en-US" sz="1800" dirty="0">
                <a:latin typeface="Arial" charset="0"/>
              </a:rPr>
            </a:br>
            <a:r>
              <a:rPr lang="en-US" dirty="0">
                <a:latin typeface="Arial" charset="0"/>
              </a:rPr>
              <a:t>Chapter 7: Objectives</a:t>
            </a:r>
          </a:p>
        </p:txBody>
      </p:sp>
      <p:sp>
        <p:nvSpPr>
          <p:cNvPr id="3" name="Content Placeholder 2"/>
          <p:cNvSpPr>
            <a:spLocks noGrp="1"/>
          </p:cNvSpPr>
          <p:nvPr>
            <p:ph idx="1"/>
          </p:nvPr>
        </p:nvSpPr>
        <p:spPr/>
        <p:txBody>
          <a:bodyPr/>
          <a:lstStyle/>
          <a:p>
            <a:pPr marL="0" indent="0">
              <a:buNone/>
            </a:pPr>
            <a:r>
              <a:rPr lang="en-US" dirty="0"/>
              <a:t>In this chapter, you will be able to:</a:t>
            </a:r>
          </a:p>
          <a:p>
            <a:r>
              <a:rPr lang="en-US" dirty="0"/>
              <a:t>Describe the structure of an IPv4 address.</a:t>
            </a:r>
          </a:p>
          <a:p>
            <a:r>
              <a:rPr lang="en-US" dirty="0"/>
              <a:t>Describe the purpose of the subnet mask.</a:t>
            </a:r>
          </a:p>
          <a:p>
            <a:r>
              <a:rPr lang="en-US" dirty="0"/>
              <a:t>Compare the characteristics and uses of the unicast, broadcast and multicast IPv4 addresses.</a:t>
            </a:r>
          </a:p>
          <a:p>
            <a:r>
              <a:rPr lang="en-US" dirty="0"/>
              <a:t>Explain the need for IPv6 addressing.</a:t>
            </a:r>
          </a:p>
          <a:p>
            <a:r>
              <a:rPr lang="en-US" dirty="0"/>
              <a:t>Describe the representation of an IPv6 address.</a:t>
            </a:r>
          </a:p>
          <a:p>
            <a:r>
              <a:rPr lang="en-US" dirty="0"/>
              <a:t>Describe types of IPv6 network addresses.</a:t>
            </a:r>
          </a:p>
          <a:p>
            <a:r>
              <a:rPr lang="en-US" dirty="0"/>
              <a:t>Configure global unicast addresses.</a:t>
            </a: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dirty="0">
                <a:latin typeface="Arial" charset="0"/>
              </a:rPr>
              <a:t>IPv4 Issues</a:t>
            </a:r>
            <a:br>
              <a:rPr lang="en-US" sz="1800" dirty="0">
                <a:latin typeface="Arial" charset="0"/>
              </a:rPr>
            </a:br>
            <a:r>
              <a:rPr lang="en-US" dirty="0">
                <a:latin typeface="Arial" charset="0"/>
              </a:rPr>
              <a:t>The Need for IPv6</a:t>
            </a:r>
          </a:p>
        </p:txBody>
      </p:sp>
      <p:sp>
        <p:nvSpPr>
          <p:cNvPr id="2" name="Content Placeholder 1"/>
          <p:cNvSpPr>
            <a:spLocks noGrp="1"/>
          </p:cNvSpPr>
          <p:nvPr>
            <p:ph idx="1"/>
          </p:nvPr>
        </p:nvSpPr>
        <p:spPr>
          <a:xfrm>
            <a:off x="198594" y="1741713"/>
            <a:ext cx="8733677" cy="4499429"/>
          </a:xfrm>
        </p:spPr>
        <p:txBody>
          <a:bodyPr/>
          <a:lstStyle/>
          <a:p>
            <a:r>
              <a:rPr lang="en-US" dirty="0"/>
              <a:t>IPv4 has theoretical maximum of 4.3 billion addresses plus private addresses in combination with NAT </a:t>
            </a:r>
          </a:p>
          <a:p>
            <a:r>
              <a:rPr lang="en-US" dirty="0"/>
              <a:t>IPv6 larger 128-bit address space providing for 340 </a:t>
            </a:r>
            <a:r>
              <a:rPr lang="en-US" dirty="0" err="1"/>
              <a:t>undecillion</a:t>
            </a:r>
            <a:r>
              <a:rPr lang="en-US" dirty="0"/>
              <a:t> addresses</a:t>
            </a:r>
          </a:p>
          <a:p>
            <a:r>
              <a:rPr lang="en-US" dirty="0"/>
              <a:t>IPv6 fixes the limitations of IPv4 and include additional enhancements such as ICMPv6</a:t>
            </a:r>
            <a:endParaRPr lang="en-US" b="1" dirty="0"/>
          </a:p>
        </p:txBody>
      </p:sp>
    </p:spTree>
    <p:extLst>
      <p:ext uri="{BB962C8B-B14F-4D97-AF65-F5344CB8AC3E}">
        <p14:creationId xmlns:p14="http://schemas.microsoft.com/office/powerpoint/2010/main" val="248495406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a:latin typeface="Arial" charset="0"/>
              </a:rPr>
              <a:t>IPv4 Issues</a:t>
            </a:r>
            <a:br>
              <a:rPr lang="en-US" dirty="0">
                <a:latin typeface="Arial" charset="0"/>
              </a:rPr>
            </a:br>
            <a:r>
              <a:rPr lang="en-US" dirty="0">
                <a:latin typeface="Arial" charset="0"/>
              </a:rPr>
              <a:t>IPv4 and IPv6 Coexistence</a:t>
            </a: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a:t>The migration techniques can be divided into three categories:</a:t>
            </a:r>
          </a:p>
        </p:txBody>
      </p:sp>
      <p:sp>
        <p:nvSpPr>
          <p:cNvPr id="4" name="TextBox 3"/>
          <p:cNvSpPr txBox="1"/>
          <p:nvPr/>
        </p:nvSpPr>
        <p:spPr>
          <a:xfrm>
            <a:off x="986970" y="2830286"/>
            <a:ext cx="813025" cy="424732"/>
          </a:xfrm>
          <a:prstGeom prst="rect">
            <a:avLst/>
          </a:prstGeom>
          <a:noFill/>
        </p:spPr>
        <p:txBody>
          <a:bodyPr wrap="square" rtlCol="0">
            <a:spAutoFit/>
          </a:bodyPr>
          <a:lstStyle/>
          <a:p>
            <a:r>
              <a:rPr lang="en-US" dirty="0"/>
              <a:t>#1</a:t>
            </a:r>
          </a:p>
        </p:txBody>
      </p:sp>
      <p:sp>
        <p:nvSpPr>
          <p:cNvPr id="5" name="TextBox 4"/>
          <p:cNvSpPr txBox="1"/>
          <p:nvPr/>
        </p:nvSpPr>
        <p:spPr>
          <a:xfrm>
            <a:off x="1393482" y="5138055"/>
            <a:ext cx="5965372" cy="1421928"/>
          </a:xfrm>
          <a:prstGeom prst="rect">
            <a:avLst/>
          </a:prstGeom>
          <a:noFill/>
        </p:spPr>
        <p:txBody>
          <a:bodyPr wrap="square" rtlCol="0">
            <a:spAutoFit/>
          </a:bodyPr>
          <a:lstStyle/>
          <a:p>
            <a:r>
              <a:rPr lang="en-US" b="1" dirty="0"/>
              <a:t>Dual-stack</a:t>
            </a:r>
            <a:r>
              <a:rPr lang="en-US" dirty="0"/>
              <a:t>: Allows IPv4 and IPv6 to coexist on the same network. Devices run both IPv4 and IPv6 protocol stacks simultaneously.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6" y="1966913"/>
            <a:ext cx="4913539" cy="31823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68" y="105732"/>
            <a:ext cx="8772157" cy="838200"/>
          </a:xfrm>
        </p:spPr>
        <p:txBody>
          <a:bodyPr/>
          <a:lstStyle/>
          <a:p>
            <a:pPr algn="ctr"/>
            <a:r>
              <a:rPr lang="en-US" sz="3600" dirty="0"/>
              <a:t>PT 8.3.4.5 (Dual Stack implementation)</a:t>
            </a:r>
          </a:p>
        </p:txBody>
      </p:sp>
      <p:pic>
        <p:nvPicPr>
          <p:cNvPr id="5" name="Content Placeholder 4" descr="Screen Shot 2014-09-26 at 7.34.28 PM.png"/>
          <p:cNvPicPr>
            <a:picLocks noGrp="1" noChangeAspect="1"/>
          </p:cNvPicPr>
          <p:nvPr>
            <p:ph idx="1"/>
          </p:nvPr>
        </p:nvPicPr>
        <p:blipFill>
          <a:blip r:embed="rId2">
            <a:extLst>
              <a:ext uri="{28A0092B-C50C-407E-A947-70E740481C1C}">
                <a14:useLocalDpi xmlns:a14="http://schemas.microsoft.com/office/drawing/2010/main" val="0"/>
              </a:ext>
            </a:extLst>
          </a:blip>
          <a:srcRect t="11329" b="11329"/>
          <a:stretch>
            <a:fillRect/>
          </a:stretch>
        </p:blipFill>
        <p:spPr>
          <a:xfrm>
            <a:off x="290075" y="1031413"/>
            <a:ext cx="8598992" cy="5007976"/>
          </a:xfrm>
        </p:spPr>
      </p:pic>
    </p:spTree>
    <p:extLst>
      <p:ext uri="{BB962C8B-B14F-4D97-AF65-F5344CB8AC3E}">
        <p14:creationId xmlns:p14="http://schemas.microsoft.com/office/powerpoint/2010/main" val="2498659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dirty="0">
                <a:latin typeface="Arial" charset="0"/>
              </a:rPr>
              <a:t>IPv4 Issues</a:t>
            </a:r>
            <a:br>
              <a:rPr lang="en-US" dirty="0">
                <a:latin typeface="Arial" charset="0"/>
              </a:rPr>
            </a:br>
            <a:r>
              <a:rPr lang="en-US" dirty="0">
                <a:latin typeface="Arial" charset="0"/>
              </a:rPr>
              <a:t>IPv4 and IPv6 Coexistence</a:t>
            </a: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a:t>The migration techniques can be divided into three categories:</a:t>
            </a:r>
          </a:p>
        </p:txBody>
      </p:sp>
      <p:sp>
        <p:nvSpPr>
          <p:cNvPr id="2" name="TextBox 1"/>
          <p:cNvSpPr txBox="1"/>
          <p:nvPr/>
        </p:nvSpPr>
        <p:spPr>
          <a:xfrm>
            <a:off x="914400" y="2385690"/>
            <a:ext cx="2162629" cy="424732"/>
          </a:xfrm>
          <a:prstGeom prst="rect">
            <a:avLst/>
          </a:prstGeom>
          <a:noFill/>
        </p:spPr>
        <p:txBody>
          <a:bodyPr wrap="square" rtlCol="0">
            <a:spAutoFit/>
          </a:bodyPr>
          <a:lstStyle/>
          <a:p>
            <a:r>
              <a:rPr lang="en-US" dirty="0"/>
              <a:t>#2</a:t>
            </a:r>
          </a:p>
        </p:txBody>
      </p:sp>
      <p:sp>
        <p:nvSpPr>
          <p:cNvPr id="4" name="TextBox 3"/>
          <p:cNvSpPr txBox="1"/>
          <p:nvPr/>
        </p:nvSpPr>
        <p:spPr>
          <a:xfrm>
            <a:off x="1291771" y="4876800"/>
            <a:ext cx="6502400" cy="1089529"/>
          </a:xfrm>
          <a:prstGeom prst="rect">
            <a:avLst/>
          </a:prstGeom>
          <a:noFill/>
        </p:spPr>
        <p:txBody>
          <a:bodyPr wrap="square" rtlCol="0">
            <a:spAutoFit/>
          </a:bodyPr>
          <a:lstStyle/>
          <a:p>
            <a:r>
              <a:rPr lang="en-US" b="1" dirty="0" err="1"/>
              <a:t>Tunnelling</a:t>
            </a:r>
            <a:r>
              <a:rPr lang="en-US" dirty="0"/>
              <a:t>: A method of transporting an IPv6 packet over an IPv4 network. The IPv6 packet is encapsulated inside an IPv4 packet.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971" y="1860947"/>
            <a:ext cx="5181600" cy="30158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3385044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84" y="2106959"/>
            <a:ext cx="7655367" cy="26246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0177" name="Rectangle 2"/>
          <p:cNvSpPr>
            <a:spLocks noGrp="1" noChangeArrowheads="1"/>
          </p:cNvSpPr>
          <p:nvPr>
            <p:ph type="title"/>
          </p:nvPr>
        </p:nvSpPr>
        <p:spPr/>
        <p:txBody>
          <a:bodyPr/>
          <a:lstStyle/>
          <a:p>
            <a:pPr eaLnBrk="1" hangingPunct="1"/>
            <a:r>
              <a:rPr lang="en-US" sz="1800" dirty="0">
                <a:latin typeface="Arial" charset="0"/>
              </a:rPr>
              <a:t>IPv4 Issues</a:t>
            </a:r>
            <a:br>
              <a:rPr lang="en-US" dirty="0">
                <a:latin typeface="Arial" charset="0"/>
              </a:rPr>
            </a:br>
            <a:r>
              <a:rPr lang="en-US" dirty="0">
                <a:latin typeface="Arial" charset="0"/>
              </a:rPr>
              <a:t>IPv4 and IPv6 Coexistence</a:t>
            </a:r>
          </a:p>
        </p:txBody>
      </p:sp>
      <p:sp>
        <p:nvSpPr>
          <p:cNvPr id="3" name="TextBox 2"/>
          <p:cNvSpPr txBox="1"/>
          <p:nvPr/>
        </p:nvSpPr>
        <p:spPr>
          <a:xfrm>
            <a:off x="464456" y="1349829"/>
            <a:ext cx="8186057" cy="757130"/>
          </a:xfrm>
          <a:prstGeom prst="rect">
            <a:avLst/>
          </a:prstGeom>
          <a:noFill/>
        </p:spPr>
        <p:txBody>
          <a:bodyPr wrap="square" rtlCol="0">
            <a:spAutoFit/>
          </a:bodyPr>
          <a:lstStyle/>
          <a:p>
            <a:pPr algn="l"/>
            <a:r>
              <a:rPr lang="en-US" dirty="0"/>
              <a:t>The migration techniques can be divided into three categories:</a:t>
            </a:r>
          </a:p>
        </p:txBody>
      </p:sp>
      <p:sp>
        <p:nvSpPr>
          <p:cNvPr id="2" name="TextBox 1"/>
          <p:cNvSpPr txBox="1"/>
          <p:nvPr/>
        </p:nvSpPr>
        <p:spPr>
          <a:xfrm>
            <a:off x="622549" y="2452914"/>
            <a:ext cx="538594" cy="424732"/>
          </a:xfrm>
          <a:prstGeom prst="rect">
            <a:avLst/>
          </a:prstGeom>
          <a:noFill/>
        </p:spPr>
        <p:txBody>
          <a:bodyPr wrap="square" rtlCol="0">
            <a:spAutoFit/>
          </a:bodyPr>
          <a:lstStyle/>
          <a:p>
            <a:r>
              <a:rPr lang="en-US" dirty="0"/>
              <a:t>#3</a:t>
            </a:r>
          </a:p>
        </p:txBody>
      </p:sp>
      <p:sp>
        <p:nvSpPr>
          <p:cNvPr id="4" name="TextBox 3"/>
          <p:cNvSpPr txBox="1"/>
          <p:nvPr/>
        </p:nvSpPr>
        <p:spPr>
          <a:xfrm>
            <a:off x="622549" y="5021943"/>
            <a:ext cx="8027964" cy="1754326"/>
          </a:xfrm>
          <a:prstGeom prst="rect">
            <a:avLst/>
          </a:prstGeom>
          <a:noFill/>
        </p:spPr>
        <p:txBody>
          <a:bodyPr wrap="square" rtlCol="0">
            <a:spAutoFit/>
          </a:bodyPr>
          <a:lstStyle/>
          <a:p>
            <a:r>
              <a:rPr lang="en-US" b="1" dirty="0"/>
              <a:t>Translation</a:t>
            </a:r>
            <a:r>
              <a:rPr lang="en-US" dirty="0"/>
              <a:t>: Network Address Translation 64 (NAT64) allows IPv6-enabled devices to communicate with IPv4-enabled devices using a translation technique similar to NAT for IPv4. An IPv6 packet is translated to an IPv4 packet, and vice versa.</a:t>
            </a:r>
          </a:p>
        </p:txBody>
      </p:sp>
    </p:spTree>
    <p:extLst>
      <p:ext uri="{BB962C8B-B14F-4D97-AF65-F5344CB8AC3E}">
        <p14:creationId xmlns:p14="http://schemas.microsoft.com/office/powerpoint/2010/main" val="293586574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a:latin typeface="Arial" charset="0"/>
              </a:rPr>
              <a:t>IPv6 Addressing</a:t>
            </a:r>
            <a:br>
              <a:rPr lang="en-US" sz="1800" dirty="0">
                <a:latin typeface="Arial" charset="0"/>
              </a:rPr>
            </a:br>
            <a:r>
              <a:rPr lang="en-US" dirty="0">
                <a:latin typeface="Arial" charset="0"/>
              </a:rPr>
              <a:t>Hexadecimal Number System</a:t>
            </a:r>
          </a:p>
        </p:txBody>
      </p:sp>
      <p:sp>
        <p:nvSpPr>
          <p:cNvPr id="2" name="Content Placeholder 1"/>
          <p:cNvSpPr>
            <a:spLocks noGrp="1"/>
          </p:cNvSpPr>
          <p:nvPr>
            <p:ph idx="1"/>
          </p:nvPr>
        </p:nvSpPr>
        <p:spPr>
          <a:xfrm>
            <a:off x="213109" y="1771584"/>
            <a:ext cx="3342891" cy="5086416"/>
          </a:xfrm>
        </p:spPr>
        <p:txBody>
          <a:bodyPr/>
          <a:lstStyle/>
          <a:p>
            <a:r>
              <a:rPr lang="en-US" dirty="0"/>
              <a:t>Hexadecimal is a base sixteen system</a:t>
            </a:r>
          </a:p>
          <a:p>
            <a:r>
              <a:rPr lang="en-US" dirty="0"/>
              <a:t>Base 16 numbering system uses the numbers 0 to 9 and the letters A to F</a:t>
            </a:r>
          </a:p>
          <a:p>
            <a:r>
              <a:rPr lang="en-US" dirty="0"/>
              <a:t>Four bits (half of a byte) can be represented with a single hexadecimal value</a:t>
            </a:r>
          </a:p>
          <a:p>
            <a:endParaRPr lang="en-US" dirty="0"/>
          </a:p>
        </p:txBody>
      </p:sp>
      <p:grpSp>
        <p:nvGrpSpPr>
          <p:cNvPr id="6" name="Group 5"/>
          <p:cNvGrpSpPr/>
          <p:nvPr/>
        </p:nvGrpSpPr>
        <p:grpSpPr>
          <a:xfrm>
            <a:off x="3922804" y="1417320"/>
            <a:ext cx="4600575" cy="5286375"/>
            <a:chOff x="675958" y="886099"/>
            <a:chExt cx="4600575" cy="5286375"/>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8" y="886099"/>
              <a:ext cx="1533525" cy="5286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483" y="914674"/>
              <a:ext cx="3067050"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dirty="0">
                <a:latin typeface="Arial" charset="0"/>
              </a:rPr>
              <a:t>IPv6 Addressing</a:t>
            </a:r>
            <a:br>
              <a:rPr lang="en-US" sz="1800" dirty="0">
                <a:latin typeface="Arial" charset="0"/>
              </a:rPr>
            </a:br>
            <a:r>
              <a:rPr lang="en-US" dirty="0">
                <a:latin typeface="Arial" charset="0"/>
              </a:rPr>
              <a:t>IPv6 </a:t>
            </a:r>
            <a:r>
              <a:rPr lang="en-US">
                <a:latin typeface="Arial" charset="0"/>
              </a:rPr>
              <a:t>Address Representation</a:t>
            </a:r>
            <a:endParaRPr lang="en-US" dirty="0">
              <a:latin typeface="Arial" charset="0"/>
            </a:endParaRPr>
          </a:p>
        </p:txBody>
      </p:sp>
      <p:sp>
        <p:nvSpPr>
          <p:cNvPr id="2" name="Content Placeholder 1"/>
          <p:cNvSpPr>
            <a:spLocks noGrp="1"/>
          </p:cNvSpPr>
          <p:nvPr>
            <p:ph idx="1"/>
          </p:nvPr>
        </p:nvSpPr>
        <p:spPr>
          <a:xfrm>
            <a:off x="213109" y="1771584"/>
            <a:ext cx="3342891" cy="5086416"/>
          </a:xfrm>
        </p:spPr>
        <p:txBody>
          <a:bodyPr/>
          <a:lstStyle/>
          <a:p>
            <a:r>
              <a:rPr lang="en-US" dirty="0"/>
              <a:t>Look at the binary bit patterns that match the decimal and hexadecimal values</a:t>
            </a:r>
          </a:p>
        </p:txBody>
      </p:sp>
      <p:grpSp>
        <p:nvGrpSpPr>
          <p:cNvPr id="6" name="Group 5"/>
          <p:cNvGrpSpPr/>
          <p:nvPr/>
        </p:nvGrpSpPr>
        <p:grpSpPr>
          <a:xfrm>
            <a:off x="4601438" y="1339720"/>
            <a:ext cx="4266791" cy="5432883"/>
            <a:chOff x="1894523" y="598488"/>
            <a:chExt cx="4610100" cy="612648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4523" y="600393"/>
              <a:ext cx="1514475" cy="612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08998" y="598488"/>
              <a:ext cx="3095625" cy="609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28555159"/>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dirty="0">
                <a:latin typeface="Arial" charset="0"/>
              </a:rPr>
              <a:t>IPv6 Addressing</a:t>
            </a:r>
            <a:br>
              <a:rPr lang="en-US" dirty="0">
                <a:latin typeface="Arial" charset="0"/>
              </a:rPr>
            </a:br>
            <a:r>
              <a:rPr lang="en-US" dirty="0">
                <a:latin typeface="Arial" charset="0"/>
              </a:rPr>
              <a:t>IPv6 Address Representation</a:t>
            </a:r>
          </a:p>
        </p:txBody>
      </p:sp>
      <p:sp>
        <p:nvSpPr>
          <p:cNvPr id="2" name="Content Placeholder 1"/>
          <p:cNvSpPr>
            <a:spLocks noGrp="1"/>
          </p:cNvSpPr>
          <p:nvPr>
            <p:ph idx="1"/>
          </p:nvPr>
        </p:nvSpPr>
        <p:spPr/>
        <p:txBody>
          <a:bodyPr/>
          <a:lstStyle/>
          <a:p>
            <a:r>
              <a:rPr lang="en-US" dirty="0"/>
              <a:t>128 bits in length and written as a string of hexadecimal values</a:t>
            </a:r>
          </a:p>
          <a:p>
            <a:r>
              <a:rPr lang="en-US" dirty="0"/>
              <a:t>In IPv6, 4 bits represents a single hexadecimal digit, 32 hexadecimal values = IPv6 address</a:t>
            </a:r>
          </a:p>
          <a:p>
            <a:pPr marL="0" indent="0">
              <a:buNone/>
            </a:pPr>
            <a:endParaRPr lang="en-US" dirty="0"/>
          </a:p>
          <a:p>
            <a:pPr marL="457200" lvl="1" indent="0"/>
            <a:r>
              <a:rPr lang="en-US" sz="2400" b="1" dirty="0">
                <a:latin typeface="Courier New" pitchFamily="49" charset="0"/>
                <a:ea typeface="Times New Roman"/>
                <a:cs typeface="Courier New" pitchFamily="49" charset="0"/>
              </a:rPr>
              <a:t>2001:0DB8:0000:1111:0000:0000:0000:0200</a:t>
            </a:r>
          </a:p>
          <a:p>
            <a:pPr marL="457200" lvl="1" indent="0"/>
            <a:r>
              <a:rPr lang="en-US" sz="2400" b="1" dirty="0">
                <a:latin typeface="Courier New" pitchFamily="49" charset="0"/>
                <a:ea typeface="Times New Roman"/>
                <a:cs typeface="Courier New" pitchFamily="49" charset="0"/>
              </a:rPr>
              <a:t>FE80:0000:0000:0000:0123:4567:89AB:CDEF</a:t>
            </a:r>
          </a:p>
          <a:p>
            <a:pPr marL="800100" lvl="1" indent="-342900">
              <a:buFont typeface="Arial" pitchFamily="34" charset="0"/>
              <a:buChar char="•"/>
            </a:pPr>
            <a:endParaRPr lang="en-US" sz="2400" dirty="0"/>
          </a:p>
          <a:p>
            <a:r>
              <a:rPr lang="en-US" dirty="0" err="1"/>
              <a:t>Hextet</a:t>
            </a:r>
            <a:r>
              <a:rPr lang="en-US" dirty="0"/>
              <a:t> used to refer to a segment of 16 bits or four hexadecimals</a:t>
            </a:r>
          </a:p>
          <a:p>
            <a:r>
              <a:rPr lang="en-US" dirty="0"/>
              <a:t>Can be written in either lowercase or uppercase </a:t>
            </a:r>
            <a:endParaRPr lang="en-US" b="1" dirty="0"/>
          </a:p>
          <a:p>
            <a:endParaRPr lang="en-US" dirty="0"/>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IPv6 Addressing</a:t>
            </a:r>
            <a:br>
              <a:rPr lang="en-US" dirty="0">
                <a:latin typeface="Arial" charset="0"/>
              </a:rPr>
            </a:br>
            <a:r>
              <a:rPr lang="en-US" dirty="0">
                <a:latin typeface="Arial" charset="0"/>
              </a:rPr>
              <a:t>Rule 1- Omitting Leading 0s</a:t>
            </a:r>
          </a:p>
        </p:txBody>
      </p:sp>
      <p:sp>
        <p:nvSpPr>
          <p:cNvPr id="2" name="Content Placeholder 1"/>
          <p:cNvSpPr>
            <a:spLocks noGrp="1"/>
          </p:cNvSpPr>
          <p:nvPr>
            <p:ph idx="1"/>
          </p:nvPr>
        </p:nvSpPr>
        <p:spPr/>
        <p:txBody>
          <a:bodyPr/>
          <a:lstStyle/>
          <a:p>
            <a:r>
              <a:rPr lang="en-US" dirty="0"/>
              <a:t>The first rule to help reduce the notation of IPv6 addresses is any leading 0s (zeros) in any 16-bit section or </a:t>
            </a:r>
            <a:r>
              <a:rPr lang="en-US" dirty="0" err="1"/>
              <a:t>hextet</a:t>
            </a:r>
            <a:r>
              <a:rPr lang="en-US" dirty="0"/>
              <a:t> can be omitted</a:t>
            </a:r>
          </a:p>
          <a:p>
            <a:r>
              <a:rPr lang="en-US" dirty="0"/>
              <a:t>01AB can be represented as 1AB</a:t>
            </a:r>
          </a:p>
          <a:p>
            <a:r>
              <a:rPr lang="en-US" dirty="0"/>
              <a:t>09F0 can be represented as 9F0</a:t>
            </a:r>
          </a:p>
          <a:p>
            <a:r>
              <a:rPr lang="en-US" dirty="0"/>
              <a:t>0A00 can be represented as A00</a:t>
            </a:r>
          </a:p>
          <a:p>
            <a:r>
              <a:rPr lang="en-US" dirty="0"/>
              <a:t>00AB can be represented as AB</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15" y="5017859"/>
            <a:ext cx="8086470" cy="1323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IPv6 Addressing</a:t>
            </a:r>
            <a:br>
              <a:rPr lang="en-US" dirty="0">
                <a:latin typeface="Arial" charset="0"/>
              </a:rPr>
            </a:br>
            <a:r>
              <a:rPr lang="en-US" dirty="0">
                <a:latin typeface="Arial" charset="0"/>
              </a:rPr>
              <a:t>Rule 2- Omitting All 0 Segments</a:t>
            </a:r>
          </a:p>
        </p:txBody>
      </p:sp>
      <p:sp>
        <p:nvSpPr>
          <p:cNvPr id="2" name="Content Placeholder 1"/>
          <p:cNvSpPr>
            <a:spLocks noGrp="1"/>
          </p:cNvSpPr>
          <p:nvPr>
            <p:ph idx="1"/>
          </p:nvPr>
        </p:nvSpPr>
        <p:spPr>
          <a:xfrm>
            <a:off x="213109" y="1423034"/>
            <a:ext cx="8733677" cy="5086416"/>
          </a:xfrm>
        </p:spPr>
        <p:txBody>
          <a:bodyPr/>
          <a:lstStyle/>
          <a:p>
            <a:r>
              <a:rPr lang="en-US" dirty="0"/>
              <a:t>A double colon (::) can replace any single, contiguous string of one or more 16-bit segments (</a:t>
            </a:r>
            <a:r>
              <a:rPr lang="en-US" dirty="0" err="1"/>
              <a:t>hextets</a:t>
            </a:r>
            <a:r>
              <a:rPr lang="en-US" dirty="0"/>
              <a:t>) consisting of all 0’s </a:t>
            </a:r>
          </a:p>
          <a:p>
            <a:r>
              <a:rPr lang="en-US" dirty="0"/>
              <a:t>Double colon (::) can only be used once within an address otherwise the address will be ambiguous </a:t>
            </a:r>
          </a:p>
          <a:p>
            <a:r>
              <a:rPr lang="en-US" dirty="0"/>
              <a:t>Known as the </a:t>
            </a:r>
            <a:r>
              <a:rPr lang="en-US" i="1" dirty="0"/>
              <a:t>compressed format</a:t>
            </a:r>
            <a:endParaRPr lang="en-US" dirty="0"/>
          </a:p>
          <a:p>
            <a:r>
              <a:rPr lang="en-US" dirty="0"/>
              <a:t>Incorrect address - 2001:0DB8::ABCD::1234</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5473252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dirty="0">
                <a:latin typeface="Arial" charset="0"/>
              </a:rPr>
              <a:t>IP Addressing</a:t>
            </a:r>
            <a:br>
              <a:rPr lang="en-US" sz="1800" dirty="0">
                <a:latin typeface="Arial" charset="0"/>
              </a:rPr>
            </a:br>
            <a:r>
              <a:rPr lang="en-US" dirty="0">
                <a:latin typeface="Arial" charset="0"/>
              </a:rPr>
              <a:t>Introduction</a:t>
            </a:r>
          </a:p>
        </p:txBody>
      </p:sp>
      <p:sp>
        <p:nvSpPr>
          <p:cNvPr id="3" name="Content Placeholder 2"/>
          <p:cNvSpPr>
            <a:spLocks noGrp="1"/>
          </p:cNvSpPr>
          <p:nvPr>
            <p:ph idx="1"/>
          </p:nvPr>
        </p:nvSpPr>
        <p:spPr/>
        <p:txBody>
          <a:bodyPr/>
          <a:lstStyle/>
          <a:p>
            <a:pPr marL="0" indent="0">
              <a:buNone/>
            </a:pPr>
            <a:r>
              <a:rPr lang="en-US" dirty="0"/>
              <a:t>In this chapter, you will be able to (continued):</a:t>
            </a:r>
          </a:p>
          <a:p>
            <a:r>
              <a:rPr lang="en-US" dirty="0"/>
              <a:t>Describe multicast addresses.</a:t>
            </a:r>
          </a:p>
          <a:p>
            <a:r>
              <a:rPr lang="en-US" dirty="0"/>
              <a:t>Describe the role of ICMP in an IP network (include IPv4 and IPv6)</a:t>
            </a:r>
          </a:p>
          <a:p>
            <a:r>
              <a:rPr lang="en-US" dirty="0"/>
              <a:t>Use ping and </a:t>
            </a:r>
            <a:r>
              <a:rPr lang="en-US" dirty="0" err="1"/>
              <a:t>traceroute</a:t>
            </a:r>
            <a:r>
              <a:rPr lang="en-US" dirty="0"/>
              <a:t> utilities to test network connectivity</a:t>
            </a:r>
          </a:p>
        </p:txBody>
      </p:sp>
    </p:spTree>
    <p:extLst>
      <p:ext uri="{BB962C8B-B14F-4D97-AF65-F5344CB8AC3E}">
        <p14:creationId xmlns:p14="http://schemas.microsoft.com/office/powerpoint/2010/main" val="2326315968"/>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IPv6 Addressing</a:t>
            </a:r>
            <a:br>
              <a:rPr lang="en-US" dirty="0">
                <a:latin typeface="Arial" charset="0"/>
              </a:rPr>
            </a:br>
            <a:r>
              <a:rPr lang="en-US" dirty="0">
                <a:latin typeface="Arial" charset="0"/>
              </a:rPr>
              <a:t>Rule 2- Omitting All 0 Segments</a:t>
            </a:r>
          </a:p>
        </p:txBody>
      </p:sp>
      <p:sp>
        <p:nvSpPr>
          <p:cNvPr id="2" name="Content Placeholder 1"/>
          <p:cNvSpPr>
            <a:spLocks noGrp="1"/>
          </p:cNvSpPr>
          <p:nvPr>
            <p:ph idx="1"/>
          </p:nvPr>
        </p:nvSpPr>
        <p:spPr>
          <a:xfrm>
            <a:off x="213109" y="1423034"/>
            <a:ext cx="8733677" cy="5086416"/>
          </a:xfrm>
        </p:spPr>
        <p:txBody>
          <a:bodyPr/>
          <a:lstStyle/>
          <a:p>
            <a:r>
              <a:rPr lang="en-US" dirty="0"/>
              <a:t>Examples</a:t>
            </a:r>
          </a:p>
          <a:p>
            <a:pPr marL="0" indent="0">
              <a:buNone/>
            </a:pPr>
            <a:endParaRPr lang="en-US" dirty="0"/>
          </a:p>
          <a:p>
            <a:pPr marL="0" indent="0">
              <a:buNone/>
            </a:pPr>
            <a:r>
              <a:rPr lang="en-US" dirty="0"/>
              <a:t>#1</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058" y="1991249"/>
            <a:ext cx="6676571" cy="27738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59" y="4961844"/>
            <a:ext cx="6684235" cy="12441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76855" y="5411011"/>
            <a:ext cx="527709" cy="4247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62942630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Address Types</a:t>
            </a:r>
          </a:p>
        </p:txBody>
      </p:sp>
      <p:sp>
        <p:nvSpPr>
          <p:cNvPr id="4" name="Rectangle 3"/>
          <p:cNvSpPr/>
          <p:nvPr/>
        </p:nvSpPr>
        <p:spPr>
          <a:xfrm>
            <a:off x="319314" y="1857829"/>
            <a:ext cx="8432800" cy="3083921"/>
          </a:xfrm>
          <a:prstGeom prst="rect">
            <a:avLst/>
          </a:prstGeom>
        </p:spPr>
        <p:txBody>
          <a:bodyPr wrap="square">
            <a:spAutoFit/>
          </a:bodyPr>
          <a:lstStyle/>
          <a:p>
            <a:pPr algn="l"/>
            <a:r>
              <a:rPr lang="en-US" dirty="0"/>
              <a:t>There are three types of IPv6 addresses:</a:t>
            </a:r>
          </a:p>
          <a:p>
            <a:endParaRPr lang="en-US" b="1" dirty="0"/>
          </a:p>
          <a:p>
            <a:pPr marL="457200" indent="-457200" algn="l">
              <a:buFont typeface="Arial" pitchFamily="34" charset="0"/>
              <a:buChar char="•"/>
            </a:pPr>
            <a:r>
              <a:rPr lang="en-US" b="1" dirty="0"/>
              <a:t>Unicast</a:t>
            </a:r>
          </a:p>
          <a:p>
            <a:pPr marL="457200" indent="-457200" algn="l">
              <a:buFont typeface="Arial" pitchFamily="34" charset="0"/>
              <a:buChar char="•"/>
            </a:pPr>
            <a:endParaRPr lang="en-US" dirty="0"/>
          </a:p>
          <a:p>
            <a:pPr marL="457200" indent="-457200" algn="l">
              <a:buFont typeface="Arial" pitchFamily="34" charset="0"/>
              <a:buChar char="•"/>
            </a:pPr>
            <a:r>
              <a:rPr lang="en-US" b="1" dirty="0"/>
              <a:t>Multicast</a:t>
            </a:r>
            <a:r>
              <a:rPr lang="en-US" dirty="0"/>
              <a:t> </a:t>
            </a:r>
          </a:p>
          <a:p>
            <a:pPr marL="457200" indent="-457200" algn="l">
              <a:buFont typeface="Arial" pitchFamily="34" charset="0"/>
              <a:buChar char="•"/>
            </a:pPr>
            <a:endParaRPr lang="en-US" dirty="0"/>
          </a:p>
          <a:p>
            <a:pPr marL="457200" indent="-457200" algn="l">
              <a:buFont typeface="Arial" pitchFamily="34" charset="0"/>
              <a:buChar char="•"/>
            </a:pPr>
            <a:r>
              <a:rPr lang="en-US" b="1" dirty="0" err="1"/>
              <a:t>Anycast</a:t>
            </a:r>
            <a:r>
              <a:rPr lang="en-US" dirty="0"/>
              <a:t>.</a:t>
            </a:r>
          </a:p>
          <a:p>
            <a:endParaRPr lang="en-US" dirty="0"/>
          </a:p>
          <a:p>
            <a:pPr algn="l"/>
            <a:r>
              <a:rPr lang="en-US" dirty="0"/>
              <a:t>Note: IPv6 does not have broadcast addresses.</a:t>
            </a:r>
            <a:endParaRPr lang="en-US" dirty="0">
              <a:effectLst/>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Prefix Length</a:t>
            </a:r>
          </a:p>
        </p:txBody>
      </p:sp>
      <p:sp>
        <p:nvSpPr>
          <p:cNvPr id="2" name="Content Placeholder 1"/>
          <p:cNvSpPr>
            <a:spLocks noGrp="1"/>
          </p:cNvSpPr>
          <p:nvPr>
            <p:ph idx="1"/>
          </p:nvPr>
        </p:nvSpPr>
        <p:spPr>
          <a:xfrm>
            <a:off x="213109" y="1436913"/>
            <a:ext cx="8733677" cy="4898365"/>
          </a:xfrm>
        </p:spPr>
        <p:txBody>
          <a:bodyPr/>
          <a:lstStyle/>
          <a:p>
            <a:r>
              <a:rPr lang="en-US" dirty="0"/>
              <a:t>IPv6 does not use the dotted-decimal subnet mask notation</a:t>
            </a:r>
          </a:p>
          <a:p>
            <a:r>
              <a:rPr lang="en-US" dirty="0"/>
              <a:t>Prefix length indicates the network portion of an IPv6 address using the following format: </a:t>
            </a:r>
          </a:p>
          <a:p>
            <a:pPr marL="800100" lvl="1" indent="-342900">
              <a:buFont typeface="Arial" pitchFamily="34" charset="0"/>
              <a:buChar char="•"/>
            </a:pPr>
            <a:r>
              <a:rPr lang="en-US" dirty="0"/>
              <a:t>IPv6 address/prefix length</a:t>
            </a:r>
          </a:p>
          <a:p>
            <a:pPr marL="800100" lvl="1" indent="-342900">
              <a:buFont typeface="Arial" pitchFamily="34" charset="0"/>
              <a:buChar char="•"/>
            </a:pPr>
            <a:r>
              <a:rPr lang="en-US" dirty="0"/>
              <a:t>Prefix length can range from 0 to 128</a:t>
            </a:r>
          </a:p>
          <a:p>
            <a:pPr marL="800100" lvl="1" indent="-342900">
              <a:buFont typeface="Arial" pitchFamily="34" charset="0"/>
              <a:buChar char="•"/>
            </a:pPr>
            <a:r>
              <a:rPr lang="en-US" dirty="0"/>
              <a:t>Typical prefix length is /64</a:t>
            </a:r>
          </a:p>
          <a:p>
            <a:pPr marL="800100" lvl="1" indent="-342900">
              <a:buFont typeface="Arial" pitchFamily="34" charset="0"/>
              <a:buChar char="•"/>
            </a:pPr>
            <a:endParaRPr lang="en-US" dirty="0">
              <a:effectLs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6" y="4069443"/>
            <a:ext cx="4581525" cy="2324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79979833"/>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9732"/>
            <a:ext cx="8772157" cy="838200"/>
          </a:xfrm>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Unicast Addresses</a:t>
            </a:r>
          </a:p>
        </p:txBody>
      </p:sp>
      <p:sp>
        <p:nvSpPr>
          <p:cNvPr id="2" name="Content Placeholder 1"/>
          <p:cNvSpPr>
            <a:spLocks noGrp="1"/>
          </p:cNvSpPr>
          <p:nvPr>
            <p:ph idx="1"/>
          </p:nvPr>
        </p:nvSpPr>
        <p:spPr>
          <a:xfrm>
            <a:off x="193868" y="840667"/>
            <a:ext cx="8733677" cy="5086416"/>
          </a:xfrm>
        </p:spPr>
        <p:txBody>
          <a:bodyPr/>
          <a:lstStyle/>
          <a:p>
            <a:r>
              <a:rPr lang="en-US" b="1" dirty="0"/>
              <a:t>Unicast</a:t>
            </a:r>
            <a:r>
              <a:rPr lang="en-US" dirty="0"/>
              <a:t>  </a:t>
            </a:r>
          </a:p>
          <a:p>
            <a:pPr marL="800100" lvl="1" indent="-342900">
              <a:buFont typeface="Arial" pitchFamily="34" charset="0"/>
              <a:buChar char="•"/>
            </a:pPr>
            <a:r>
              <a:rPr lang="en-US" dirty="0"/>
              <a:t>Uniquely identifies an interface on an IPv6-enabled device</a:t>
            </a:r>
          </a:p>
          <a:p>
            <a:pPr marL="800100" lvl="1" indent="-342900">
              <a:buFont typeface="Arial" pitchFamily="34" charset="0"/>
              <a:buChar char="•"/>
            </a:pPr>
            <a:r>
              <a:rPr lang="en-US" dirty="0"/>
              <a:t>A packet sent to a unicast address is received by the interface that is assigned that address.  </a:t>
            </a:r>
          </a:p>
          <a:p>
            <a:pPr marL="800100" lvl="1" indent="-342900">
              <a:buFont typeface="Arial" pitchFamily="34" charset="0"/>
              <a:buChar char="•"/>
            </a:pPr>
            <a:r>
              <a:rPr lang="en-US" dirty="0"/>
              <a:t>Source IPv6 MUST be </a:t>
            </a:r>
            <a:r>
              <a:rPr lang="en-US" b="1" u="sng" dirty="0">
                <a:solidFill>
                  <a:srgbClr val="FF0000"/>
                </a:solidFill>
              </a:rPr>
              <a:t>unicast address</a:t>
            </a:r>
            <a:r>
              <a:rPr lang="en-US" dirty="0"/>
              <a:t>. The destination IPv6 address cab be either a unicast or a multicast address. </a:t>
            </a:r>
          </a:p>
          <a:p>
            <a:endParaRPr lang="en-US" dirty="0"/>
          </a:p>
          <a:p>
            <a:endParaRPr lang="en-US" dirty="0"/>
          </a:p>
          <a:p>
            <a:endParaRPr lang="en-US" dirty="0"/>
          </a:p>
          <a:p>
            <a:endParaRPr lang="en-US" b="1" dirty="0"/>
          </a:p>
          <a:p>
            <a:endParaRPr lang="en-US" b="1" dirty="0"/>
          </a:p>
          <a:p>
            <a:endParaRPr lang="en-US" b="1" dirty="0"/>
          </a:p>
          <a:p>
            <a:endParaRPr lang="en-US" b="1"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025" y="3104757"/>
            <a:ext cx="5239272" cy="38673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205247"/>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Unicast Addresses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686" y="1319001"/>
            <a:ext cx="6426759" cy="5255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87679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Unicast Addresses</a:t>
            </a:r>
          </a:p>
        </p:txBody>
      </p:sp>
      <p:sp>
        <p:nvSpPr>
          <p:cNvPr id="2" name="Content Placeholder 1"/>
          <p:cNvSpPr>
            <a:spLocks noGrp="1"/>
          </p:cNvSpPr>
          <p:nvPr>
            <p:ph idx="1"/>
          </p:nvPr>
        </p:nvSpPr>
        <p:spPr>
          <a:xfrm>
            <a:off x="213109" y="1465942"/>
            <a:ext cx="8733677" cy="4898365"/>
          </a:xfrm>
        </p:spPr>
        <p:txBody>
          <a:bodyPr/>
          <a:lstStyle/>
          <a:p>
            <a:r>
              <a:rPr lang="en-US" b="1" dirty="0"/>
              <a:t>Global unicast</a:t>
            </a:r>
            <a:endParaRPr lang="en-US" dirty="0"/>
          </a:p>
          <a:p>
            <a:pPr marL="800100" lvl="1" indent="-342900">
              <a:buFont typeface="Arial" pitchFamily="34" charset="0"/>
              <a:buChar char="•"/>
            </a:pPr>
            <a:r>
              <a:rPr lang="en-US" dirty="0"/>
              <a:t>Similar to a public IPv4 address</a:t>
            </a:r>
          </a:p>
          <a:p>
            <a:pPr marL="800100" lvl="1" indent="-342900">
              <a:buFont typeface="Arial" pitchFamily="34" charset="0"/>
              <a:buChar char="•"/>
            </a:pPr>
            <a:r>
              <a:rPr lang="en-US" dirty="0"/>
              <a:t>Globally unique</a:t>
            </a:r>
          </a:p>
          <a:p>
            <a:pPr marL="800100" lvl="1" indent="-342900">
              <a:buFont typeface="Arial" pitchFamily="34" charset="0"/>
              <a:buChar char="•"/>
            </a:pPr>
            <a:r>
              <a:rPr lang="en-US" dirty="0"/>
              <a:t>Internet routable addresses. </a:t>
            </a:r>
          </a:p>
          <a:p>
            <a:pPr marL="800100" lvl="1" indent="-342900">
              <a:buFont typeface="Arial" pitchFamily="34" charset="0"/>
              <a:buChar char="•"/>
            </a:pPr>
            <a:r>
              <a:rPr lang="en-US" dirty="0"/>
              <a:t>Can be configured statically or assigned dynamically </a:t>
            </a:r>
          </a:p>
          <a:p>
            <a:r>
              <a:rPr lang="en-US" b="1" dirty="0"/>
              <a:t>Link-local</a:t>
            </a:r>
            <a:endParaRPr lang="en-US" dirty="0"/>
          </a:p>
          <a:p>
            <a:pPr marL="800100" lvl="1" indent="-342900">
              <a:buFont typeface="Arial" pitchFamily="34" charset="0"/>
              <a:buChar char="•"/>
            </a:pPr>
            <a:r>
              <a:rPr lang="en-US" dirty="0"/>
              <a:t>Used to communicate with other devices on the same local link</a:t>
            </a:r>
          </a:p>
          <a:p>
            <a:pPr marL="800100" lvl="1" indent="-342900">
              <a:buFont typeface="Arial" pitchFamily="34" charset="0"/>
              <a:buChar char="•"/>
            </a:pPr>
            <a:r>
              <a:rPr lang="en-US" dirty="0"/>
              <a:t>Confined to a single link -  not routable beyond the link</a:t>
            </a:r>
          </a:p>
          <a:p>
            <a:pPr marL="800100" lvl="1" indent="-342900">
              <a:buFont typeface="Arial" pitchFamily="34" charset="0"/>
              <a:buChar char="•"/>
            </a:pPr>
            <a:r>
              <a:rPr lang="en-US" dirty="0"/>
              <a:t>The term Link in IPv6 refers to as </a:t>
            </a:r>
            <a:r>
              <a:rPr lang="en-US" u="sng" dirty="0">
                <a:solidFill>
                  <a:srgbClr val="FF0000"/>
                </a:solidFill>
              </a:rPr>
              <a:t>a subnet</a:t>
            </a:r>
          </a:p>
        </p:txBody>
      </p:sp>
    </p:spTree>
    <p:extLst>
      <p:ext uri="{BB962C8B-B14F-4D97-AF65-F5344CB8AC3E}">
        <p14:creationId xmlns:p14="http://schemas.microsoft.com/office/powerpoint/2010/main" val="2346594877"/>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Unicast Addresses</a:t>
            </a:r>
          </a:p>
        </p:txBody>
      </p:sp>
      <p:sp>
        <p:nvSpPr>
          <p:cNvPr id="2" name="Content Placeholder 1"/>
          <p:cNvSpPr>
            <a:spLocks noGrp="1"/>
          </p:cNvSpPr>
          <p:nvPr>
            <p:ph idx="1"/>
          </p:nvPr>
        </p:nvSpPr>
        <p:spPr>
          <a:xfrm>
            <a:off x="213109" y="1465942"/>
            <a:ext cx="8733677" cy="4898365"/>
          </a:xfrm>
        </p:spPr>
        <p:txBody>
          <a:bodyPr/>
          <a:lstStyle/>
          <a:p>
            <a:r>
              <a:rPr lang="en-US" b="1" dirty="0"/>
              <a:t>Loopback</a:t>
            </a:r>
          </a:p>
          <a:p>
            <a:pPr marL="800100" lvl="1" indent="-342900">
              <a:buFont typeface="Arial" pitchFamily="34" charset="0"/>
              <a:buChar char="•"/>
            </a:pPr>
            <a:r>
              <a:rPr lang="en-US" dirty="0"/>
              <a:t>Used by a host to send a packet to itself and cannot be assigned to a physical interface</a:t>
            </a:r>
          </a:p>
          <a:p>
            <a:pPr marL="800100" lvl="1" indent="-342900">
              <a:buFont typeface="Arial" pitchFamily="34" charset="0"/>
              <a:buChar char="•"/>
            </a:pPr>
            <a:r>
              <a:rPr lang="en-US" dirty="0"/>
              <a:t>Ping an IPv6 loopback address to test the configuration of TCP/IP on the local host</a:t>
            </a:r>
          </a:p>
          <a:p>
            <a:pPr marL="800100" lvl="1" indent="-342900">
              <a:buFont typeface="Arial" pitchFamily="34" charset="0"/>
              <a:buChar char="•"/>
            </a:pPr>
            <a:r>
              <a:rPr lang="en-US" dirty="0"/>
              <a:t>All-0s except for the last bit, represented as ::1/128 or just ::1</a:t>
            </a:r>
          </a:p>
          <a:p>
            <a:r>
              <a:rPr lang="en-US" b="1" dirty="0"/>
              <a:t>Unspecified address </a:t>
            </a:r>
          </a:p>
          <a:p>
            <a:pPr marL="800100" lvl="1" indent="-342900">
              <a:buFont typeface="Arial" pitchFamily="34" charset="0"/>
              <a:buChar char="•"/>
            </a:pPr>
            <a:r>
              <a:rPr lang="en-US" dirty="0"/>
              <a:t>All-0’s address represented as ::/128 or just ::</a:t>
            </a:r>
          </a:p>
          <a:p>
            <a:pPr marL="800100" lvl="1" indent="-342900">
              <a:buFont typeface="Arial" pitchFamily="34" charset="0"/>
              <a:buChar char="•"/>
            </a:pPr>
            <a:r>
              <a:rPr lang="en-US" dirty="0"/>
              <a:t>Cannot be assigned to an interface and is only used as a source address </a:t>
            </a:r>
          </a:p>
          <a:p>
            <a:pPr marL="800100" lvl="1" indent="-342900">
              <a:buFont typeface="Arial" pitchFamily="34" charset="0"/>
              <a:buChar char="•"/>
            </a:pPr>
            <a:r>
              <a:rPr lang="en-US" dirty="0"/>
              <a:t>An unspecified address is used as a source address when the device does not yet have a permanent IPv6 address or when the source of the packet is irrelevant to the destination</a:t>
            </a:r>
          </a:p>
        </p:txBody>
      </p:sp>
    </p:spTree>
    <p:extLst>
      <p:ext uri="{BB962C8B-B14F-4D97-AF65-F5344CB8AC3E}">
        <p14:creationId xmlns:p14="http://schemas.microsoft.com/office/powerpoint/2010/main" val="34603952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Unicast Addresses</a:t>
            </a:r>
          </a:p>
        </p:txBody>
      </p:sp>
      <p:sp>
        <p:nvSpPr>
          <p:cNvPr id="2" name="Content Placeholder 1"/>
          <p:cNvSpPr>
            <a:spLocks noGrp="1"/>
          </p:cNvSpPr>
          <p:nvPr>
            <p:ph idx="1"/>
          </p:nvPr>
        </p:nvSpPr>
        <p:spPr>
          <a:xfrm>
            <a:off x="213109" y="1465942"/>
            <a:ext cx="8733677" cy="4898365"/>
          </a:xfrm>
        </p:spPr>
        <p:txBody>
          <a:bodyPr/>
          <a:lstStyle/>
          <a:p>
            <a:pPr>
              <a:buFont typeface="Wingdings" pitchFamily="2" charset="2"/>
              <a:buChar char="§"/>
            </a:pPr>
            <a:r>
              <a:rPr lang="en-US" b="1" dirty="0"/>
              <a:t>Unique local</a:t>
            </a:r>
            <a:endParaRPr lang="en-US" dirty="0"/>
          </a:p>
          <a:p>
            <a:pPr marL="800100" lvl="1" indent="-342900">
              <a:buFont typeface="Arial" pitchFamily="34" charset="0"/>
              <a:buChar char="•"/>
            </a:pPr>
            <a:r>
              <a:rPr lang="en-US" dirty="0"/>
              <a:t>Similar to </a:t>
            </a:r>
            <a:r>
              <a:rPr lang="en-US" b="1" u="sng" dirty="0">
                <a:solidFill>
                  <a:srgbClr val="FF0000"/>
                </a:solidFill>
              </a:rPr>
              <a:t>private addresses </a:t>
            </a:r>
            <a:r>
              <a:rPr lang="en-US" dirty="0"/>
              <a:t>for IPv4</a:t>
            </a:r>
          </a:p>
          <a:p>
            <a:pPr marL="800100" lvl="1" indent="-342900">
              <a:buFont typeface="Arial" pitchFamily="34" charset="0"/>
              <a:buChar char="•"/>
            </a:pPr>
            <a:r>
              <a:rPr lang="en-US" dirty="0"/>
              <a:t>Used for local addressing within a site or between a limited number of sites</a:t>
            </a:r>
          </a:p>
          <a:p>
            <a:pPr marL="800100" lvl="1" indent="-342900">
              <a:buFont typeface="Arial" pitchFamily="34" charset="0"/>
              <a:buChar char="•"/>
            </a:pPr>
            <a:r>
              <a:rPr lang="en-US" dirty="0"/>
              <a:t>In the range of FC00::/7 to FDFF::/7</a:t>
            </a:r>
          </a:p>
          <a:p>
            <a:pPr>
              <a:buFont typeface="Wingdings" pitchFamily="2" charset="2"/>
              <a:buChar char="§"/>
            </a:pPr>
            <a:r>
              <a:rPr lang="en-US" b="1" dirty="0"/>
              <a:t>IPv4 embedded (not covered in this course)</a:t>
            </a:r>
            <a:endParaRPr lang="en-US" dirty="0"/>
          </a:p>
          <a:p>
            <a:pPr marL="800100" lvl="1" indent="-342900">
              <a:buFont typeface="Arial" pitchFamily="34" charset="0"/>
              <a:buChar char="•"/>
            </a:pPr>
            <a:r>
              <a:rPr lang="en-US" dirty="0"/>
              <a:t>Used to help transition from IPv4 to IPv6</a:t>
            </a:r>
            <a:endParaRPr lang="en-US" dirty="0">
              <a:effectLst/>
            </a:endParaRPr>
          </a:p>
        </p:txBody>
      </p:sp>
    </p:spTree>
    <p:extLst>
      <p:ext uri="{BB962C8B-B14F-4D97-AF65-F5344CB8AC3E}">
        <p14:creationId xmlns:p14="http://schemas.microsoft.com/office/powerpoint/2010/main" val="3003209735"/>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4691927"/>
            <a:ext cx="6333895" cy="203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Link-Local Unicast Addresses</a:t>
            </a:r>
          </a:p>
        </p:txBody>
      </p:sp>
      <p:sp>
        <p:nvSpPr>
          <p:cNvPr id="2" name="Content Placeholder 1"/>
          <p:cNvSpPr>
            <a:spLocks noGrp="1"/>
          </p:cNvSpPr>
          <p:nvPr>
            <p:ph idx="1"/>
          </p:nvPr>
        </p:nvSpPr>
        <p:spPr>
          <a:xfrm>
            <a:off x="184081" y="1436913"/>
            <a:ext cx="8733677" cy="4898365"/>
          </a:xfrm>
        </p:spPr>
        <p:txBody>
          <a:bodyPr/>
          <a:lstStyle/>
          <a:p>
            <a:r>
              <a:rPr lang="en-US" dirty="0"/>
              <a:t>Every IPv6-enabled network interface is REQUIRED to have a link-local address</a:t>
            </a:r>
          </a:p>
          <a:p>
            <a:r>
              <a:rPr lang="en-US" dirty="0"/>
              <a:t>Enables a device to communicate with other IPv6-enabled devices on the same link and only on that link (subnet)</a:t>
            </a:r>
          </a:p>
          <a:p>
            <a:r>
              <a:rPr lang="en-US" dirty="0"/>
              <a:t>FE80::/10 range, first 10 bits are 1111 1110 10xx </a:t>
            </a:r>
            <a:r>
              <a:rPr lang="en-US" dirty="0" err="1"/>
              <a:t>xxxx</a:t>
            </a:r>
            <a:endParaRPr lang="en-US" dirty="0"/>
          </a:p>
          <a:p>
            <a:r>
              <a:rPr lang="en-US" dirty="0"/>
              <a:t>1111 1110 10</a:t>
            </a:r>
            <a:r>
              <a:rPr lang="en-US" b="1" dirty="0">
                <a:solidFill>
                  <a:srgbClr val="FF0000"/>
                </a:solidFill>
              </a:rPr>
              <a:t>00 0000</a:t>
            </a:r>
            <a:r>
              <a:rPr lang="en-US" dirty="0">
                <a:solidFill>
                  <a:srgbClr val="FF0000"/>
                </a:solidFill>
              </a:rPr>
              <a:t> </a:t>
            </a:r>
            <a:r>
              <a:rPr lang="en-US" dirty="0"/>
              <a:t>(FE80) - 1111 1110 10</a:t>
            </a:r>
            <a:r>
              <a:rPr lang="en-US" b="1" dirty="0">
                <a:solidFill>
                  <a:srgbClr val="FF0000"/>
                </a:solidFill>
              </a:rPr>
              <a:t>11 1111</a:t>
            </a:r>
            <a:r>
              <a:rPr lang="en-US" dirty="0">
                <a:solidFill>
                  <a:srgbClr val="FF0000"/>
                </a:solidFill>
              </a:rPr>
              <a:t> </a:t>
            </a:r>
            <a:r>
              <a:rPr lang="en-US" dirty="0"/>
              <a:t>(FEBF) </a:t>
            </a:r>
          </a:p>
        </p:txBody>
      </p:sp>
    </p:spTree>
    <p:extLst>
      <p:ext uri="{BB962C8B-B14F-4D97-AF65-F5344CB8AC3E}">
        <p14:creationId xmlns:p14="http://schemas.microsoft.com/office/powerpoint/2010/main" val="246966503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Types of IPv6 Addresses</a:t>
            </a:r>
            <a:br>
              <a:rPr lang="en-US" dirty="0">
                <a:latin typeface="Arial" charset="0"/>
              </a:rPr>
            </a:br>
            <a:r>
              <a:rPr lang="en-US" dirty="0">
                <a:latin typeface="Arial" charset="0"/>
              </a:rPr>
              <a:t>IPv6 Link-Local Unicast Addresses</a:t>
            </a:r>
          </a:p>
        </p:txBody>
      </p:sp>
      <p:sp>
        <p:nvSpPr>
          <p:cNvPr id="5" name="TextBox 4"/>
          <p:cNvSpPr txBox="1"/>
          <p:nvPr/>
        </p:nvSpPr>
        <p:spPr>
          <a:xfrm>
            <a:off x="261258" y="1504046"/>
            <a:ext cx="8636000" cy="1421928"/>
          </a:xfrm>
          <a:prstGeom prst="rect">
            <a:avLst/>
          </a:prstGeom>
          <a:noFill/>
        </p:spPr>
        <p:txBody>
          <a:bodyPr wrap="square" rtlCol="0">
            <a:spAutoFit/>
          </a:bodyPr>
          <a:lstStyle/>
          <a:p>
            <a:pPr marL="342900" indent="-342900" algn="l">
              <a:buFont typeface="Wingdings" pitchFamily="2" charset="2"/>
              <a:buChar char="§"/>
            </a:pPr>
            <a:r>
              <a:rPr lang="en-US" dirty="0"/>
              <a:t>Packets with a source or destination link-local address cannot be routed beyond the link from where the packet originated</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95" y="2374667"/>
            <a:ext cx="4276725" cy="4210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2235853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lvl="1" eaLnBrk="1" hangingPunct="1"/>
            <a:r>
              <a:rPr lang="en-US" sz="2400" dirty="0"/>
              <a:t>8</a:t>
            </a:r>
            <a:r>
              <a:rPr lang="en-US" sz="2400" dirty="0">
                <a:latin typeface="Arial" charset="0"/>
              </a:rPr>
              <a:t>.1</a:t>
            </a:r>
            <a:br>
              <a:rPr lang="en-US" sz="4000" dirty="0">
                <a:latin typeface="Arial" charset="0"/>
              </a:rPr>
            </a:br>
            <a:r>
              <a:rPr lang="en-US" dirty="0"/>
              <a:t>IPv4 Network Addresses</a:t>
            </a:r>
            <a:endParaRPr lang="en-US" sz="4000" dirty="0">
              <a:latin typeface="Arial" charset="0"/>
            </a:endParaRP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Structure of an IPv6 Global Unicast Address</a:t>
            </a:r>
          </a:p>
        </p:txBody>
      </p:sp>
      <p:sp>
        <p:nvSpPr>
          <p:cNvPr id="2" name="Content Placeholder 1"/>
          <p:cNvSpPr>
            <a:spLocks noGrp="1"/>
          </p:cNvSpPr>
          <p:nvPr>
            <p:ph idx="1"/>
          </p:nvPr>
        </p:nvSpPr>
        <p:spPr/>
        <p:txBody>
          <a:bodyPr/>
          <a:lstStyle/>
          <a:p>
            <a:r>
              <a:rPr lang="en-US" dirty="0"/>
              <a:t>IPv6 global unicast addresses are globally unique and routable on the IPv6 Internet</a:t>
            </a:r>
          </a:p>
          <a:p>
            <a:r>
              <a:rPr lang="en-US" dirty="0"/>
              <a:t>Equivalent to public IPv4 addresses </a:t>
            </a:r>
          </a:p>
          <a:p>
            <a:r>
              <a:rPr lang="en-US" dirty="0"/>
              <a:t>ICANN allocates IPv6 address blocks to the five RIRs</a:t>
            </a:r>
          </a:p>
          <a:p>
            <a:r>
              <a:rPr lang="en-US" dirty="0"/>
              <a:t>Currently, only global unicast addresses with the first three bits of 001 or 2000::/3 are being assigned</a:t>
            </a:r>
          </a:p>
        </p:txBody>
      </p:sp>
    </p:spTree>
    <p:extLst>
      <p:ext uri="{BB962C8B-B14F-4D97-AF65-F5344CB8AC3E}">
        <p14:creationId xmlns:p14="http://schemas.microsoft.com/office/powerpoint/2010/main" val="825227507"/>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Structure of an IPv6 Global Unicast Address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87" y="3280230"/>
            <a:ext cx="7866941" cy="28536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33829" y="1611085"/>
            <a:ext cx="8389257" cy="1089529"/>
          </a:xfrm>
          <a:prstGeom prst="rect">
            <a:avLst/>
          </a:prstGeom>
          <a:noFill/>
        </p:spPr>
        <p:txBody>
          <a:bodyPr wrap="square" rtlCol="0">
            <a:spAutoFit/>
          </a:bodyPr>
          <a:lstStyle/>
          <a:p>
            <a:pPr marL="342900" indent="-342900" algn="l">
              <a:buFont typeface="Arial" pitchFamily="34" charset="0"/>
              <a:buChar char="•"/>
            </a:pPr>
            <a:r>
              <a:rPr lang="en-US" dirty="0"/>
              <a:t>Currently, only global unicast addresses with the first three bits of 001 or 2000::/3 are being assigned</a:t>
            </a:r>
          </a:p>
          <a:p>
            <a:endParaRPr lang="en-US" dirty="0"/>
          </a:p>
        </p:txBody>
      </p:sp>
    </p:spTree>
    <p:extLst>
      <p:ext uri="{BB962C8B-B14F-4D97-AF65-F5344CB8AC3E}">
        <p14:creationId xmlns:p14="http://schemas.microsoft.com/office/powerpoint/2010/main" val="324272073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Structure of an IPv6 Global Unicast Address</a:t>
            </a:r>
          </a:p>
        </p:txBody>
      </p:sp>
      <p:sp>
        <p:nvSpPr>
          <p:cNvPr id="2" name="Content Placeholder 1"/>
          <p:cNvSpPr>
            <a:spLocks noGrp="1"/>
          </p:cNvSpPr>
          <p:nvPr>
            <p:ph idx="1"/>
          </p:nvPr>
        </p:nvSpPr>
        <p:spPr>
          <a:xfrm>
            <a:off x="184080" y="1380142"/>
            <a:ext cx="8733677" cy="5137422"/>
          </a:xfrm>
        </p:spPr>
        <p:txBody>
          <a:bodyPr/>
          <a:lstStyle/>
          <a:p>
            <a:r>
              <a:rPr lang="en-US" dirty="0"/>
              <a:t>A global unicast address has three parts:</a:t>
            </a:r>
          </a:p>
          <a:p>
            <a:endParaRPr lang="en-US" dirty="0"/>
          </a:p>
          <a:p>
            <a:endParaRPr lang="en-US" dirty="0"/>
          </a:p>
          <a:p>
            <a:endParaRPr lang="en-US" dirty="0"/>
          </a:p>
          <a:p>
            <a:pPr marL="0" indent="0">
              <a:buNone/>
            </a:pPr>
            <a:endParaRPr lang="en-US" dirty="0"/>
          </a:p>
          <a:p>
            <a:r>
              <a:rPr lang="en-US" b="1" dirty="0"/>
              <a:t>Global Routing Prefix</a:t>
            </a:r>
            <a:r>
              <a:rPr lang="en-US" dirty="0"/>
              <a:t>- prefix or network portion of the address assigned by the provider, such as an ISP, to a customer or site, currently, RIR’s assign a /48 global routing prefix to customers </a:t>
            </a:r>
          </a:p>
          <a:p>
            <a:r>
              <a:rPr lang="en-US" dirty="0"/>
              <a:t>2001:0DB8:ACAD::/48 has a prefix that indicates that the first 48 bits (2001:0DB8:ACAD) is the prefix or network portion</a:t>
            </a:r>
          </a:p>
          <a:p>
            <a:endParaRPr lang="en-US" dirty="0"/>
          </a:p>
          <a:p>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043" y="1799900"/>
            <a:ext cx="5114701" cy="2148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365994"/>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058" y="3541486"/>
            <a:ext cx="5411409" cy="3198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Structure of an IPv6 Global Unicast Address</a:t>
            </a:r>
          </a:p>
        </p:txBody>
      </p:sp>
      <p:sp>
        <p:nvSpPr>
          <p:cNvPr id="2" name="Content Placeholder 1"/>
          <p:cNvSpPr>
            <a:spLocks noGrp="1"/>
          </p:cNvSpPr>
          <p:nvPr>
            <p:ph idx="1"/>
          </p:nvPr>
        </p:nvSpPr>
        <p:spPr>
          <a:xfrm>
            <a:off x="213109" y="1319860"/>
            <a:ext cx="8733677" cy="5086416"/>
          </a:xfrm>
        </p:spPr>
        <p:txBody>
          <a:bodyPr/>
          <a:lstStyle/>
          <a:p>
            <a:r>
              <a:rPr lang="en-US" b="1" dirty="0"/>
              <a:t>Subnet ID</a:t>
            </a:r>
            <a:endParaRPr lang="en-US" dirty="0"/>
          </a:p>
          <a:p>
            <a:pPr marL="800100" lvl="1" indent="-342900">
              <a:buFont typeface="Arial" pitchFamily="34" charset="0"/>
              <a:buChar char="•"/>
            </a:pPr>
            <a:r>
              <a:rPr lang="en-US" dirty="0"/>
              <a:t>Used by an organization to identify subnets within its site</a:t>
            </a:r>
          </a:p>
          <a:p>
            <a:r>
              <a:rPr lang="en-US" b="1" dirty="0"/>
              <a:t>Interface ID</a:t>
            </a:r>
            <a:endParaRPr lang="en-US" dirty="0"/>
          </a:p>
          <a:p>
            <a:pPr marL="800100" lvl="1" indent="-342900">
              <a:buFont typeface="Arial" pitchFamily="34" charset="0"/>
              <a:buChar char="•"/>
            </a:pPr>
            <a:r>
              <a:rPr lang="en-US" dirty="0"/>
              <a:t>Equivalent to the host portion of an IPv4 address</a:t>
            </a:r>
          </a:p>
          <a:p>
            <a:pPr marL="800100" lvl="1" indent="-342900">
              <a:buFont typeface="Arial" pitchFamily="34" charset="0"/>
              <a:buChar char="•"/>
            </a:pPr>
            <a:r>
              <a:rPr lang="en-US" dirty="0"/>
              <a:t>Used because a single host may have multiple interfaces, each having one or more IPv6 addresses</a:t>
            </a:r>
          </a:p>
          <a:p>
            <a:pPr marL="0" indent="0">
              <a:buNone/>
            </a:pPr>
            <a:endParaRPr lang="en-US" dirty="0"/>
          </a:p>
        </p:txBody>
      </p:sp>
    </p:spTree>
    <p:extLst>
      <p:ext uri="{BB962C8B-B14F-4D97-AF65-F5344CB8AC3E}">
        <p14:creationId xmlns:p14="http://schemas.microsoft.com/office/powerpoint/2010/main" val="349081089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sz="2400" dirty="0">
                <a:latin typeface="Arial" charset="0"/>
              </a:rPr>
              <a:t>Static Configuration of a Global Unicast Address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772" y="1557267"/>
            <a:ext cx="6647542" cy="49212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6189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sz="2400" dirty="0">
                <a:latin typeface="Arial" charset="0"/>
              </a:rPr>
              <a:t>Static Configuration of an IPv6 Global Unicast Address</a:t>
            </a:r>
          </a:p>
        </p:txBody>
      </p:sp>
      <p:pic>
        <p:nvPicPr>
          <p:cNvPr id="3074" name="Picture 2" descr="C:\Users\ElaineHorn\Desktop\7-2-4-2-static-config-ipv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93" y="1553546"/>
            <a:ext cx="5962878" cy="4912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13195246"/>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a:latin typeface="Arial" charset="0"/>
              </a:rPr>
              <a:t>IPv6 Unicast Addresses</a:t>
            </a:r>
            <a:br>
              <a:rPr lang="en-US" dirty="0">
                <a:latin typeface="Arial" charset="0"/>
              </a:rPr>
            </a:br>
            <a:r>
              <a:rPr lang="en-US" sz="2400" dirty="0">
                <a:latin typeface="Arial" charset="0"/>
              </a:rPr>
              <a:t>Dynamic Configuration of a Global Unicast Address </a:t>
            </a:r>
            <a:br>
              <a:rPr lang="en-US" sz="2400" dirty="0">
                <a:latin typeface="Arial" charset="0"/>
              </a:rPr>
            </a:br>
            <a:r>
              <a:rPr lang="en-US" sz="2400" dirty="0">
                <a:latin typeface="Arial" charset="0"/>
              </a:rPr>
              <a:t>using SLAAC</a:t>
            </a:r>
          </a:p>
        </p:txBody>
      </p:sp>
      <p:sp>
        <p:nvSpPr>
          <p:cNvPr id="3" name="TextBox 2"/>
          <p:cNvSpPr txBox="1"/>
          <p:nvPr/>
        </p:nvSpPr>
        <p:spPr>
          <a:xfrm>
            <a:off x="174170" y="1709398"/>
            <a:ext cx="8665030" cy="3748719"/>
          </a:xfrm>
          <a:prstGeom prst="rect">
            <a:avLst/>
          </a:prstGeom>
          <a:noFill/>
        </p:spPr>
        <p:txBody>
          <a:bodyPr wrap="square" rtlCol="0">
            <a:spAutoFit/>
          </a:bodyPr>
          <a:lstStyle/>
          <a:p>
            <a:pPr algn="l"/>
            <a:r>
              <a:rPr lang="en-US" b="1" dirty="0"/>
              <a:t>Stateless Address </a:t>
            </a:r>
            <a:r>
              <a:rPr lang="en-US" b="1" dirty="0" err="1"/>
              <a:t>Autoconfiguraton</a:t>
            </a:r>
            <a:r>
              <a:rPr lang="en-US" b="1" dirty="0"/>
              <a:t> (SLAAC)</a:t>
            </a:r>
          </a:p>
          <a:p>
            <a:pPr marL="342900" indent="-342900" algn="l">
              <a:buFont typeface="Arial" pitchFamily="34" charset="0"/>
              <a:buChar char="•"/>
            </a:pPr>
            <a:r>
              <a:rPr lang="en-US" dirty="0"/>
              <a:t>A method that allows a device to obtain its prefix, prefix length and default gateway from an IPv6 router</a:t>
            </a:r>
          </a:p>
          <a:p>
            <a:pPr marL="342900" indent="-342900" algn="l">
              <a:buFont typeface="Arial" pitchFamily="34" charset="0"/>
              <a:buChar char="•"/>
            </a:pPr>
            <a:r>
              <a:rPr lang="en-US" dirty="0"/>
              <a:t>No DHCPv6 server needed</a:t>
            </a:r>
          </a:p>
          <a:p>
            <a:pPr marL="342900" indent="-342900" algn="l">
              <a:buFont typeface="Arial" pitchFamily="34" charset="0"/>
              <a:buChar char="•"/>
            </a:pPr>
            <a:r>
              <a:rPr lang="en-US" dirty="0"/>
              <a:t>Rely on ICMPv6 Router Advertisement (RA) messages</a:t>
            </a:r>
          </a:p>
          <a:p>
            <a:pPr marL="342900" indent="-342900" algn="l">
              <a:buFont typeface="Arial" pitchFamily="34" charset="0"/>
              <a:buChar char="•"/>
            </a:pPr>
            <a:endParaRPr lang="en-US" b="1" dirty="0"/>
          </a:p>
          <a:p>
            <a:pPr algn="l"/>
            <a:r>
              <a:rPr lang="en-US" b="1" dirty="0"/>
              <a:t>IPv6 routers</a:t>
            </a:r>
          </a:p>
          <a:p>
            <a:pPr marL="342900" indent="-342900" algn="l">
              <a:buFont typeface="Arial" pitchFamily="34" charset="0"/>
              <a:buChar char="•"/>
            </a:pPr>
            <a:r>
              <a:rPr lang="en-US" dirty="0"/>
              <a:t>Forwards IPv6 packets between networks</a:t>
            </a:r>
          </a:p>
          <a:p>
            <a:pPr marL="342900" indent="-342900" algn="l">
              <a:buFont typeface="Arial" pitchFamily="34" charset="0"/>
              <a:buChar char="•"/>
            </a:pPr>
            <a:r>
              <a:rPr lang="en-US" dirty="0"/>
              <a:t>Can be configured with static routes or a dynamic IPv6 routing protocol</a:t>
            </a:r>
          </a:p>
          <a:p>
            <a:pPr marL="342900" indent="-342900" algn="l">
              <a:buFont typeface="Arial" pitchFamily="34" charset="0"/>
              <a:buChar char="•"/>
            </a:pPr>
            <a:r>
              <a:rPr lang="en-US" dirty="0"/>
              <a:t>Sends ICMPv6 RA messages</a:t>
            </a:r>
          </a:p>
        </p:txBody>
      </p:sp>
    </p:spTree>
    <p:extLst>
      <p:ext uri="{BB962C8B-B14F-4D97-AF65-F5344CB8AC3E}">
        <p14:creationId xmlns:p14="http://schemas.microsoft.com/office/powerpoint/2010/main" val="396782233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a:latin typeface="Arial" charset="0"/>
              </a:rPr>
              <a:t>IPv6 Unicast Addresses</a:t>
            </a:r>
            <a:br>
              <a:rPr lang="en-US" dirty="0">
                <a:latin typeface="Arial" charset="0"/>
              </a:rPr>
            </a:br>
            <a:r>
              <a:rPr lang="en-US" sz="2400" dirty="0">
                <a:latin typeface="Arial" charset="0"/>
              </a:rPr>
              <a:t>Dynamic Configuration of a Global Unicast Address </a:t>
            </a:r>
            <a:br>
              <a:rPr lang="en-US" sz="2400" dirty="0">
                <a:latin typeface="Arial" charset="0"/>
              </a:rPr>
            </a:br>
            <a:r>
              <a:rPr lang="en-US" sz="2400" dirty="0">
                <a:latin typeface="Arial" charset="0"/>
              </a:rPr>
              <a:t>using SLAAC</a:t>
            </a:r>
          </a:p>
        </p:txBody>
      </p:sp>
      <p:sp>
        <p:nvSpPr>
          <p:cNvPr id="3" name="TextBox 2"/>
          <p:cNvSpPr txBox="1"/>
          <p:nvPr/>
        </p:nvSpPr>
        <p:spPr>
          <a:xfrm>
            <a:off x="174170" y="1709398"/>
            <a:ext cx="8665030" cy="4413516"/>
          </a:xfrm>
          <a:prstGeom prst="rect">
            <a:avLst/>
          </a:prstGeom>
          <a:noFill/>
        </p:spPr>
        <p:txBody>
          <a:bodyPr wrap="square" rtlCol="0">
            <a:spAutoFit/>
          </a:bodyPr>
          <a:lstStyle/>
          <a:p>
            <a:pPr algn="l"/>
            <a:r>
              <a:rPr lang="en-US" dirty="0"/>
              <a:t>Command</a:t>
            </a:r>
            <a:r>
              <a:rPr lang="en-US" b="1" dirty="0"/>
              <a:t> </a:t>
            </a:r>
            <a:r>
              <a:rPr lang="en-US" dirty="0">
                <a:solidFill>
                  <a:srgbClr val="FF0000"/>
                </a:solidFill>
              </a:rPr>
              <a:t>IPv6 unicast routing </a:t>
            </a:r>
            <a:r>
              <a:rPr lang="en-US" dirty="0"/>
              <a:t>enables IPv6 routing</a:t>
            </a:r>
          </a:p>
          <a:p>
            <a:pPr algn="l"/>
            <a:endParaRPr lang="en-US" dirty="0"/>
          </a:p>
          <a:p>
            <a:pPr algn="l"/>
            <a:r>
              <a:rPr lang="en-US" dirty="0"/>
              <a:t>RA message can contain one of the following three options</a:t>
            </a:r>
          </a:p>
          <a:p>
            <a:pPr marL="342900" indent="-342900" algn="l">
              <a:buFont typeface="Arial" pitchFamily="34" charset="0"/>
              <a:buChar char="•"/>
            </a:pPr>
            <a:r>
              <a:rPr lang="en-US" dirty="0"/>
              <a:t>SLAAC Only – use the information contained in the RA message</a:t>
            </a:r>
          </a:p>
          <a:p>
            <a:pPr marL="342900" indent="-342900" algn="l">
              <a:buFont typeface="Arial" pitchFamily="34" charset="0"/>
              <a:buChar char="•"/>
            </a:pPr>
            <a:r>
              <a:rPr lang="en-US" dirty="0"/>
              <a:t>SLAAC and DHCPv6 – use the information contained in the RA message and get other information from the DHCPv6 server, stateless DHCPv6 (example: DNS)</a:t>
            </a:r>
          </a:p>
          <a:p>
            <a:pPr marL="342900" indent="-342900" algn="l">
              <a:buFont typeface="Arial" pitchFamily="34" charset="0"/>
              <a:buChar char="•"/>
            </a:pPr>
            <a:r>
              <a:rPr lang="en-US" dirty="0"/>
              <a:t>DHCPv6 only – device should not use the information in the RA, </a:t>
            </a:r>
            <a:r>
              <a:rPr lang="en-US" dirty="0" err="1"/>
              <a:t>stateful</a:t>
            </a:r>
            <a:r>
              <a:rPr lang="en-US" dirty="0"/>
              <a:t> DHCPv6</a:t>
            </a:r>
          </a:p>
          <a:p>
            <a:pPr marL="342900" indent="-342900" algn="l">
              <a:buFont typeface="Arial" pitchFamily="34" charset="0"/>
              <a:buChar char="•"/>
            </a:pPr>
            <a:endParaRPr lang="en-US" dirty="0"/>
          </a:p>
          <a:p>
            <a:pPr algn="l"/>
            <a:r>
              <a:rPr lang="en-US" dirty="0"/>
              <a:t>Routers send ICMPv6 RA messages using the link-local address as the source IPv6 address</a:t>
            </a:r>
          </a:p>
        </p:txBody>
      </p:sp>
    </p:spTree>
    <p:extLst>
      <p:ext uri="{BB962C8B-B14F-4D97-AF65-F5344CB8AC3E}">
        <p14:creationId xmlns:p14="http://schemas.microsoft.com/office/powerpoint/2010/main" val="556306568"/>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eaLnBrk="1" hangingPunct="1"/>
            <a:r>
              <a:rPr lang="en-US" sz="1800" dirty="0">
                <a:latin typeface="Arial" charset="0"/>
              </a:rPr>
              <a:t>IPv6 Unicast Addresses</a:t>
            </a:r>
            <a:br>
              <a:rPr lang="en-US" dirty="0">
                <a:latin typeface="Arial" charset="0"/>
              </a:rPr>
            </a:br>
            <a:r>
              <a:rPr lang="en-US" sz="2400" dirty="0">
                <a:latin typeface="Arial" charset="0"/>
              </a:rPr>
              <a:t>Dynamic Configuration of a Global Unicast Address </a:t>
            </a:r>
            <a:br>
              <a:rPr lang="en-US" sz="2400" dirty="0">
                <a:latin typeface="Arial" charset="0"/>
              </a:rPr>
            </a:br>
            <a:r>
              <a:rPr lang="en-US" sz="2400" dirty="0">
                <a:latin typeface="Arial" charset="0"/>
              </a:rPr>
              <a:t>using SLAAC</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255" y="1626876"/>
            <a:ext cx="6054489" cy="50839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8893500"/>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eaLnBrk="1" hangingPunct="1"/>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r>
              <a:rPr lang="en-US" sz="1800" dirty="0">
                <a:latin typeface="Arial" charset="0"/>
              </a:rPr>
              <a:t>IPv6 Unicast Addresses</a:t>
            </a:r>
            <a:br>
              <a:rPr lang="en-US" dirty="0">
                <a:latin typeface="Arial" charset="0"/>
              </a:rPr>
            </a:br>
            <a:r>
              <a:rPr lang="en-US" sz="2800" dirty="0">
                <a:latin typeface="Arial" charset="0"/>
              </a:rPr>
              <a:t>Dynamic Configuration of a Global Unicast Address using DHCPv6</a:t>
            </a:r>
            <a:endParaRPr lang="en-US" sz="2000" dirty="0">
              <a:latin typeface="Arial" charset="0"/>
            </a:endParaRPr>
          </a:p>
        </p:txBody>
      </p:sp>
      <p:sp>
        <p:nvSpPr>
          <p:cNvPr id="3" name="TextBox 2"/>
          <p:cNvSpPr txBox="1"/>
          <p:nvPr/>
        </p:nvSpPr>
        <p:spPr>
          <a:xfrm>
            <a:off x="252999" y="1981382"/>
            <a:ext cx="8465332" cy="4745915"/>
          </a:xfrm>
          <a:prstGeom prst="rect">
            <a:avLst/>
          </a:prstGeom>
          <a:noFill/>
        </p:spPr>
        <p:txBody>
          <a:bodyPr wrap="square" rtlCol="0">
            <a:spAutoFit/>
          </a:bodyPr>
          <a:lstStyle/>
          <a:p>
            <a:pPr algn="l"/>
            <a:r>
              <a:rPr lang="en-US" dirty="0"/>
              <a:t>Dynamic Host Configuration Protocol for IPv6 (DHCPv6)</a:t>
            </a:r>
          </a:p>
          <a:p>
            <a:pPr marL="342900" indent="-342900" algn="l">
              <a:buFont typeface="Wingdings" pitchFamily="2" charset="2"/>
              <a:buChar char="§"/>
            </a:pPr>
            <a:r>
              <a:rPr lang="en-US" dirty="0"/>
              <a:t>Similar to IPv4</a:t>
            </a:r>
          </a:p>
          <a:p>
            <a:pPr marL="342900" indent="-342900" algn="l">
              <a:buFont typeface="Wingdings" pitchFamily="2" charset="2"/>
              <a:buChar char="§"/>
            </a:pPr>
            <a:r>
              <a:rPr lang="en-US" dirty="0"/>
              <a:t>Automatically receive addressing information including a global unicast address, prefix length, default gateway address and the addresses of DNS servers using the services of a DHCPv6 server</a:t>
            </a:r>
          </a:p>
          <a:p>
            <a:pPr marL="342900" indent="-342900" algn="l">
              <a:buFont typeface="Wingdings" pitchFamily="2" charset="2"/>
              <a:buChar char="§"/>
            </a:pPr>
            <a:r>
              <a:rPr lang="en-US" dirty="0"/>
              <a:t>Device may receive all or some of its IPv6 addressing information from a DHCPv6 server depending upon whether option 2 (SLAAC and DHCPv6) or option 3 (DHCPv6 only) is specified in the ICMPv6 RA message</a:t>
            </a:r>
          </a:p>
          <a:p>
            <a:pPr marL="342900" indent="-342900" algn="l">
              <a:buFont typeface="Wingdings" pitchFamily="2" charset="2"/>
              <a:buChar char="§"/>
            </a:pPr>
            <a:r>
              <a:rPr lang="en-US" dirty="0"/>
              <a:t>Host may choose to ignore whatever is in the router’s RA message and obtain its IPv6 address and other information directly from a DHCPv6 server.</a:t>
            </a:r>
          </a:p>
          <a:p>
            <a:pPr algn="l"/>
            <a:endParaRPr lang="en-US" dirty="0"/>
          </a:p>
        </p:txBody>
      </p:sp>
    </p:spTree>
    <p:extLst>
      <p:ext uri="{BB962C8B-B14F-4D97-AF65-F5344CB8AC3E}">
        <p14:creationId xmlns:p14="http://schemas.microsoft.com/office/powerpoint/2010/main" val="391051124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a:latin typeface="Arial" charset="0"/>
              </a:rPr>
              <a:t>IPv4 Address Structure</a:t>
            </a:r>
            <a:br>
              <a:rPr lang="en-US" sz="1800" dirty="0">
                <a:latin typeface="Arial" charset="0"/>
              </a:rPr>
            </a:br>
            <a:r>
              <a:rPr lang="en-US" dirty="0">
                <a:latin typeface="Arial" charset="0"/>
              </a:rPr>
              <a:t>Binary Notation</a:t>
            </a:r>
          </a:p>
        </p:txBody>
      </p:sp>
      <p:sp>
        <p:nvSpPr>
          <p:cNvPr id="2" name="Content Placeholder 1"/>
          <p:cNvSpPr>
            <a:spLocks noGrp="1"/>
          </p:cNvSpPr>
          <p:nvPr>
            <p:ph idx="1"/>
          </p:nvPr>
        </p:nvSpPr>
        <p:spPr>
          <a:xfrm>
            <a:off x="213109" y="1379491"/>
            <a:ext cx="2886086" cy="5137423"/>
          </a:xfrm>
        </p:spPr>
        <p:txBody>
          <a:bodyPr/>
          <a:lstStyle/>
          <a:p>
            <a:r>
              <a:rPr lang="en-US" dirty="0"/>
              <a:t>Binary notation refers to the fact that computers communicate in 1s and 0s</a:t>
            </a:r>
          </a:p>
          <a:p>
            <a:r>
              <a:rPr lang="en-US" dirty="0"/>
              <a:t>Converting binary to decimal requires an understanding of the mathematical basis of a numbering system – positional notation</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841" y="2000704"/>
            <a:ext cx="5655937" cy="39936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eaLnBrk="1" hangingPunct="1"/>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r>
              <a:rPr lang="en-US" sz="1800" dirty="0">
                <a:latin typeface="Arial" charset="0"/>
              </a:rPr>
              <a:t>IPv6 Unicast Addresses</a:t>
            </a:r>
            <a:br>
              <a:rPr lang="en-US" dirty="0">
                <a:latin typeface="Arial" charset="0"/>
              </a:rPr>
            </a:br>
            <a:r>
              <a:rPr lang="en-US" sz="2800" dirty="0">
                <a:latin typeface="Arial" charset="0"/>
              </a:rPr>
              <a:t>Dynamic Configuration of a Global Unicast Address using DHCPv6</a:t>
            </a:r>
            <a:endParaRPr lang="en-US" sz="2000" dirty="0">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069" y="1566697"/>
            <a:ext cx="5842273" cy="50368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756223807"/>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r>
              <a:rPr lang="en-US" sz="1800" dirty="0">
                <a:latin typeface="Arial" charset="0"/>
              </a:rPr>
              <a:t>IPv6 Unicast Addresses</a:t>
            </a:r>
            <a:br>
              <a:rPr lang="en-US" dirty="0">
                <a:latin typeface="Arial" charset="0"/>
              </a:rPr>
            </a:br>
            <a:r>
              <a:rPr lang="en-US" sz="2800" dirty="0">
                <a:latin typeface="Arial" charset="0"/>
              </a:rPr>
              <a:t>EUI-64 Process or Randomly Generated</a:t>
            </a:r>
          </a:p>
        </p:txBody>
      </p:sp>
      <p:sp>
        <p:nvSpPr>
          <p:cNvPr id="3" name="TextBox 2"/>
          <p:cNvSpPr txBox="1"/>
          <p:nvPr/>
        </p:nvSpPr>
        <p:spPr>
          <a:xfrm>
            <a:off x="174169" y="1769016"/>
            <a:ext cx="8433801" cy="4745915"/>
          </a:xfrm>
          <a:prstGeom prst="rect">
            <a:avLst/>
          </a:prstGeom>
          <a:noFill/>
        </p:spPr>
        <p:txBody>
          <a:bodyPr wrap="square" rtlCol="0">
            <a:spAutoFit/>
          </a:bodyPr>
          <a:lstStyle/>
          <a:p>
            <a:pPr algn="l"/>
            <a:r>
              <a:rPr lang="en-US" dirty="0"/>
              <a:t>EUI-64 Process</a:t>
            </a:r>
          </a:p>
          <a:p>
            <a:pPr marL="342900" indent="-342900" algn="l">
              <a:buFont typeface="Wingdings" pitchFamily="2" charset="2"/>
              <a:buChar char="§"/>
            </a:pPr>
            <a:r>
              <a:rPr lang="en-US" dirty="0"/>
              <a:t>process uses a client’s 48-bit Ethernet MAC address, and inserts another 16 bits in the middle of the 46-bit MAC address to create a 64-bit Interface ID</a:t>
            </a:r>
          </a:p>
          <a:p>
            <a:pPr marL="342900" indent="-342900" algn="l">
              <a:buFont typeface="Wingdings" pitchFamily="2" charset="2"/>
              <a:buChar char="§"/>
            </a:pPr>
            <a:r>
              <a:rPr lang="en-US" dirty="0"/>
              <a:t>advantage is Ethernet MAC address can be used to determine the Interface – easily tracked</a:t>
            </a:r>
          </a:p>
          <a:p>
            <a:endParaRPr lang="en-US" dirty="0"/>
          </a:p>
          <a:p>
            <a:pPr algn="l"/>
            <a:r>
              <a:rPr lang="en-US" dirty="0"/>
              <a:t>EUI-64 Interface ID is represented in binary and is made up of three parts:</a:t>
            </a:r>
          </a:p>
          <a:p>
            <a:pPr marL="342900" indent="-342900" algn="l">
              <a:buFont typeface="Wingdings" pitchFamily="2" charset="2"/>
              <a:buChar char="§"/>
            </a:pPr>
            <a:r>
              <a:rPr lang="en-US" dirty="0"/>
              <a:t>24-bit OUI from the client MAC address, but the 7th bit (the Universally/Locally bit) is reversed (0 becomes a 1)</a:t>
            </a:r>
          </a:p>
          <a:p>
            <a:pPr marL="342900" indent="-342900" algn="l">
              <a:buFont typeface="Wingdings" pitchFamily="2" charset="2"/>
              <a:buChar char="§"/>
            </a:pPr>
            <a:r>
              <a:rPr lang="en-US" dirty="0"/>
              <a:t>inserted 16-bit value FFFE </a:t>
            </a:r>
          </a:p>
          <a:p>
            <a:pPr marL="342900" indent="-342900" algn="l">
              <a:buFont typeface="Wingdings" pitchFamily="2" charset="2"/>
              <a:buChar char="§"/>
            </a:pPr>
            <a:r>
              <a:rPr lang="en-US" dirty="0"/>
              <a:t>24-bit device identifier from the client MAC address</a:t>
            </a:r>
          </a:p>
          <a:p>
            <a:pPr algn="l"/>
            <a:endParaRPr lang="en-US" dirty="0"/>
          </a:p>
        </p:txBody>
      </p:sp>
    </p:spTree>
    <p:extLst>
      <p:ext uri="{BB962C8B-B14F-4D97-AF65-F5344CB8AC3E}">
        <p14:creationId xmlns:p14="http://schemas.microsoft.com/office/powerpoint/2010/main" val="373419129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r>
              <a:rPr lang="en-US" sz="1800" dirty="0">
                <a:latin typeface="Arial" charset="0"/>
              </a:rPr>
              <a:t>IPv6 Unicast Addresses</a:t>
            </a:r>
            <a:br>
              <a:rPr lang="en-US" dirty="0">
                <a:latin typeface="Arial" charset="0"/>
              </a:rPr>
            </a:br>
            <a:r>
              <a:rPr lang="en-US" sz="2800" dirty="0">
                <a:latin typeface="Arial" charset="0"/>
              </a:rPr>
              <a:t>EUI-64 Process or Randomly Generated</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350" y="1345150"/>
            <a:ext cx="5949615" cy="50241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02178807"/>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r>
              <a:rPr lang="en-US" sz="1800" dirty="0">
                <a:latin typeface="Arial" charset="0"/>
              </a:rPr>
              <a:t>IPv6 Unicast Addresses</a:t>
            </a:r>
            <a:br>
              <a:rPr lang="en-US" dirty="0">
                <a:latin typeface="Arial" charset="0"/>
              </a:rPr>
            </a:br>
            <a:r>
              <a:rPr lang="en-US" sz="2800" dirty="0">
                <a:latin typeface="Arial" charset="0"/>
              </a:rPr>
              <a:t>EUI-64 Process or Randomly Generated</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649" y="1532625"/>
            <a:ext cx="6589986" cy="45819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687971072"/>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br>
              <a:rPr lang="en-US" sz="1800" dirty="0">
                <a:latin typeface="Arial" charset="0"/>
              </a:rPr>
            </a:br>
            <a:r>
              <a:rPr lang="en-US" sz="1800" dirty="0">
                <a:latin typeface="Arial" charset="0"/>
              </a:rPr>
              <a:t>IPv6 Unicast Addresses</a:t>
            </a:r>
            <a:br>
              <a:rPr lang="en-US" dirty="0">
                <a:latin typeface="Arial" charset="0"/>
              </a:rPr>
            </a:br>
            <a:r>
              <a:rPr lang="en-US" sz="2800" dirty="0">
                <a:latin typeface="Arial" charset="0"/>
              </a:rPr>
              <a:t>EUI-64 Process or Randomly Generated</a:t>
            </a:r>
          </a:p>
        </p:txBody>
      </p:sp>
      <p:sp>
        <p:nvSpPr>
          <p:cNvPr id="2" name="Rectangle 1"/>
          <p:cNvSpPr/>
          <p:nvPr/>
        </p:nvSpPr>
        <p:spPr>
          <a:xfrm>
            <a:off x="299545" y="1734207"/>
            <a:ext cx="8355724" cy="3083921"/>
          </a:xfrm>
          <a:prstGeom prst="rect">
            <a:avLst/>
          </a:prstGeom>
        </p:spPr>
        <p:txBody>
          <a:bodyPr wrap="square">
            <a:spAutoFit/>
          </a:bodyPr>
          <a:lstStyle/>
          <a:p>
            <a:pPr algn="l"/>
            <a:r>
              <a:rPr lang="en-US" b="1" dirty="0"/>
              <a:t>Randomly Generated Interface IDs</a:t>
            </a:r>
          </a:p>
          <a:p>
            <a:pPr algn="l"/>
            <a:endParaRPr lang="en-US" dirty="0"/>
          </a:p>
          <a:p>
            <a:pPr marL="342900" indent="-342900" algn="l">
              <a:buFont typeface="Wingdings" pitchFamily="2" charset="2"/>
              <a:buChar char="§"/>
            </a:pPr>
            <a:r>
              <a:rPr lang="en-US" dirty="0"/>
              <a:t>Depending upon the operating system, a device may use a randomly generated Interface ID instead of using the MAC address and the EUI-64 process</a:t>
            </a:r>
          </a:p>
          <a:p>
            <a:pPr marL="342900" indent="-342900" algn="l">
              <a:buFont typeface="Wingdings" pitchFamily="2" charset="2"/>
              <a:buChar char="§"/>
            </a:pPr>
            <a:r>
              <a:rPr lang="en-US" dirty="0"/>
              <a:t>Beginning with Windows Vista, Windows uses a randomly generated Interface ID instead of one created with EUI-64</a:t>
            </a:r>
          </a:p>
          <a:p>
            <a:pPr marL="342900" indent="-342900" algn="l">
              <a:buFont typeface="Wingdings" pitchFamily="2" charset="2"/>
              <a:buChar char="§"/>
            </a:pPr>
            <a:r>
              <a:rPr lang="en-US" dirty="0"/>
              <a:t>Windows XP and previous Windows operating systems used EUI-64</a:t>
            </a:r>
          </a:p>
        </p:txBody>
      </p:sp>
    </p:spTree>
    <p:extLst>
      <p:ext uri="{BB962C8B-B14F-4D97-AF65-F5344CB8AC3E}">
        <p14:creationId xmlns:p14="http://schemas.microsoft.com/office/powerpoint/2010/main" val="94334679"/>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Dynamic Link-local Addresses</a:t>
            </a:r>
          </a:p>
        </p:txBody>
      </p:sp>
      <p:sp>
        <p:nvSpPr>
          <p:cNvPr id="2" name="Rectangle 1"/>
          <p:cNvSpPr/>
          <p:nvPr/>
        </p:nvSpPr>
        <p:spPr>
          <a:xfrm>
            <a:off x="348343" y="1451429"/>
            <a:ext cx="8505371" cy="4413516"/>
          </a:xfrm>
          <a:prstGeom prst="rect">
            <a:avLst/>
          </a:prstGeom>
        </p:spPr>
        <p:txBody>
          <a:bodyPr wrap="square">
            <a:spAutoFit/>
          </a:bodyPr>
          <a:lstStyle/>
          <a:p>
            <a:pPr algn="l"/>
            <a:r>
              <a:rPr lang="en-US" b="1" dirty="0"/>
              <a:t>Link-local Address</a:t>
            </a:r>
          </a:p>
          <a:p>
            <a:pPr marL="342900" indent="-342900" algn="l">
              <a:buFont typeface="Wingdings" pitchFamily="2" charset="2"/>
              <a:buChar char="§"/>
            </a:pPr>
            <a:r>
              <a:rPr lang="en-US" dirty="0"/>
              <a:t>After a global unicast address is assigned to an interface, IPv6-enabled device automatically generates its link-local address </a:t>
            </a:r>
          </a:p>
          <a:p>
            <a:pPr marL="342900" indent="-342900" algn="l">
              <a:buFont typeface="Wingdings" pitchFamily="2" charset="2"/>
              <a:buChar char="§"/>
            </a:pPr>
            <a:r>
              <a:rPr lang="en-US" dirty="0"/>
              <a:t>Must have a link-local address which enables a device to communicate with other IPv6-enabled devices on the same subnet</a:t>
            </a:r>
          </a:p>
          <a:p>
            <a:pPr marL="342900" indent="-342900" algn="l">
              <a:buFont typeface="Wingdings" pitchFamily="2" charset="2"/>
              <a:buChar char="§"/>
            </a:pPr>
            <a:r>
              <a:rPr lang="en-US" dirty="0"/>
              <a:t>Uses the link-local address of the local router for its default gateway IPv6 address</a:t>
            </a:r>
          </a:p>
          <a:p>
            <a:pPr marL="342900" indent="-342900" algn="l">
              <a:buFont typeface="Wingdings" pitchFamily="2" charset="2"/>
              <a:buChar char="§"/>
            </a:pPr>
            <a:r>
              <a:rPr lang="en-US" dirty="0"/>
              <a:t>Routers exchange dynamic routing protocol messages using link-local addresses</a:t>
            </a:r>
          </a:p>
          <a:p>
            <a:pPr marL="342900" indent="-342900" algn="l">
              <a:buFont typeface="Wingdings" pitchFamily="2" charset="2"/>
              <a:buChar char="§"/>
            </a:pPr>
            <a:r>
              <a:rPr lang="en-US" dirty="0"/>
              <a:t>Routers’ routing tables use the link-local address to identify the next-hop router when forwarding IPv6 packets</a:t>
            </a:r>
          </a:p>
        </p:txBody>
      </p:sp>
    </p:spTree>
    <p:extLst>
      <p:ext uri="{BB962C8B-B14F-4D97-AF65-F5344CB8AC3E}">
        <p14:creationId xmlns:p14="http://schemas.microsoft.com/office/powerpoint/2010/main" val="85366713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Dynamic Link-local Addresses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6" y="3365382"/>
            <a:ext cx="7393784" cy="29637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856343" y="1843315"/>
            <a:ext cx="7358743" cy="1089529"/>
          </a:xfrm>
          <a:prstGeom prst="rect">
            <a:avLst/>
          </a:prstGeom>
        </p:spPr>
        <p:txBody>
          <a:bodyPr wrap="square">
            <a:spAutoFit/>
          </a:bodyPr>
          <a:lstStyle/>
          <a:p>
            <a:pPr algn="l"/>
            <a:r>
              <a:rPr lang="en-US" b="1" dirty="0"/>
              <a:t>Dynamically Assigned </a:t>
            </a:r>
          </a:p>
          <a:p>
            <a:pPr marL="342900" indent="-342900" algn="l">
              <a:buFont typeface="Wingdings" pitchFamily="2" charset="2"/>
              <a:buChar char="§"/>
            </a:pPr>
            <a:r>
              <a:rPr lang="en-US" dirty="0"/>
              <a:t>Link-local address is dynamically created using the FE80::/10 prefix and the Interface ID</a:t>
            </a:r>
          </a:p>
        </p:txBody>
      </p:sp>
    </p:spTree>
    <p:extLst>
      <p:ext uri="{BB962C8B-B14F-4D97-AF65-F5344CB8AC3E}">
        <p14:creationId xmlns:p14="http://schemas.microsoft.com/office/powerpoint/2010/main" val="1543526478"/>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Static Link-local Addresses</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667501" y="1952170"/>
            <a:ext cx="8345715" cy="424732"/>
          </a:xfrm>
          <a:prstGeom prst="rect">
            <a:avLst/>
          </a:prstGeom>
        </p:spPr>
        <p:txBody>
          <a:bodyPr wrap="square">
            <a:spAutoFit/>
          </a:bodyPr>
          <a:lstStyle/>
          <a:p>
            <a:pPr algn="l"/>
            <a:r>
              <a:rPr lang="en-US" b="1" dirty="0"/>
              <a:t>Configuring link-local</a:t>
            </a:r>
          </a:p>
        </p:txBody>
      </p:sp>
    </p:spTree>
    <p:extLst>
      <p:ext uri="{BB962C8B-B14F-4D97-AF65-F5344CB8AC3E}">
        <p14:creationId xmlns:p14="http://schemas.microsoft.com/office/powerpoint/2010/main" val="1199887924"/>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Unicast Addresses</a:t>
            </a:r>
            <a:br>
              <a:rPr lang="en-US" dirty="0">
                <a:latin typeface="Arial" charset="0"/>
              </a:rPr>
            </a:br>
            <a:r>
              <a:rPr lang="en-US" dirty="0">
                <a:latin typeface="Arial" charset="0"/>
              </a:rPr>
              <a:t>Static Link-local Addresses</a:t>
            </a:r>
          </a:p>
        </p:txBody>
      </p:sp>
      <p:sp>
        <p:nvSpPr>
          <p:cNvPr id="3" name="Rectangle 2"/>
          <p:cNvSpPr/>
          <p:nvPr/>
        </p:nvSpPr>
        <p:spPr>
          <a:xfrm>
            <a:off x="482935" y="1977967"/>
            <a:ext cx="8345715" cy="424732"/>
          </a:xfrm>
          <a:prstGeom prst="rect">
            <a:avLst/>
          </a:prstGeom>
        </p:spPr>
        <p:txBody>
          <a:bodyPr wrap="square">
            <a:spAutoFit/>
          </a:bodyPr>
          <a:lstStyle/>
          <a:p>
            <a:pPr algn="l"/>
            <a:r>
              <a:rPr lang="en-US" b="1" dirty="0"/>
              <a:t>Configuring link-local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72" y="2433638"/>
            <a:ext cx="7423842" cy="37195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6388153"/>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Global Unicast Addresses</a:t>
            </a:r>
            <a:br>
              <a:rPr lang="en-US" dirty="0">
                <a:latin typeface="Arial" charset="0"/>
              </a:rPr>
            </a:br>
            <a:r>
              <a:rPr lang="en-US" sz="2400" dirty="0">
                <a:latin typeface="Arial" charset="0"/>
              </a:rPr>
              <a:t>Verifying IPv6 Address Configuration</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55" y="1717028"/>
            <a:ext cx="5354215" cy="4314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74171" y="1999684"/>
            <a:ext cx="3120572" cy="3748719"/>
          </a:xfrm>
          <a:prstGeom prst="rect">
            <a:avLst/>
          </a:prstGeom>
          <a:noFill/>
        </p:spPr>
        <p:txBody>
          <a:bodyPr wrap="square" rtlCol="0">
            <a:spAutoFit/>
          </a:bodyPr>
          <a:lstStyle/>
          <a:p>
            <a:pPr algn="l"/>
            <a:r>
              <a:rPr lang="en-US" dirty="0"/>
              <a:t>Each interface has two IPv6 addresses - </a:t>
            </a:r>
          </a:p>
          <a:p>
            <a:pPr algn="l"/>
            <a:endParaRPr lang="en-US" dirty="0"/>
          </a:p>
          <a:p>
            <a:pPr marL="457200" indent="-457200" algn="l">
              <a:buFont typeface="+mj-lt"/>
              <a:buAutoNum type="arabicPeriod"/>
            </a:pPr>
            <a:r>
              <a:rPr lang="en-US" dirty="0"/>
              <a:t>global unicast address that was configured</a:t>
            </a:r>
          </a:p>
          <a:p>
            <a:pPr marL="457200" indent="-457200" algn="l">
              <a:buFont typeface="+mj-lt"/>
              <a:buAutoNum type="arabicPeriod"/>
            </a:pPr>
            <a:r>
              <a:rPr lang="en-US" dirty="0"/>
              <a:t>one that begins with FE80 is automatically added link-local unicast address</a:t>
            </a:r>
          </a:p>
        </p:txBody>
      </p:sp>
    </p:spTree>
    <p:extLst>
      <p:ext uri="{BB962C8B-B14F-4D97-AF65-F5344CB8AC3E}">
        <p14:creationId xmlns:p14="http://schemas.microsoft.com/office/powerpoint/2010/main" val="202066697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9" y="1506463"/>
            <a:ext cx="4726226" cy="13253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794" y="3102711"/>
            <a:ext cx="866775" cy="59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09" name="Rectangle 2"/>
          <p:cNvSpPr>
            <a:spLocks noGrp="1" noChangeArrowheads="1"/>
          </p:cNvSpPr>
          <p:nvPr>
            <p:ph type="title"/>
          </p:nvPr>
        </p:nvSpPr>
        <p:spPr/>
        <p:txBody>
          <a:bodyPr/>
          <a:lstStyle/>
          <a:p>
            <a:pPr eaLnBrk="1" hangingPunct="1"/>
            <a:r>
              <a:rPr lang="en-US" sz="1800" dirty="0">
                <a:latin typeface="Arial" charset="0"/>
              </a:rPr>
              <a:t>IPv4 Address Structure</a:t>
            </a:r>
            <a:br>
              <a:rPr lang="en-US" sz="1800" dirty="0">
                <a:latin typeface="Arial" charset="0"/>
              </a:rPr>
            </a:br>
            <a:r>
              <a:rPr lang="en-US" dirty="0">
                <a:latin typeface="Arial" charset="0"/>
              </a:rPr>
              <a:t>Binary Number System</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1569087"/>
            <a:ext cx="2409825"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094" y="2068201"/>
            <a:ext cx="1533525" cy="59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Straight Arrow Connector 6"/>
          <p:cNvCxnSpPr/>
          <p:nvPr/>
        </p:nvCxnSpPr>
        <p:spPr bwMode="auto">
          <a:xfrm>
            <a:off x="2465388" y="1869124"/>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flipV="1">
            <a:off x="4729830" y="2554514"/>
            <a:ext cx="696351" cy="708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V="1">
            <a:off x="5496712" y="2531667"/>
            <a:ext cx="510496" cy="73165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flipV="1">
            <a:off x="5751960" y="2606632"/>
            <a:ext cx="1490669" cy="6566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159567" y="2363476"/>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flipV="1">
            <a:off x="3512457" y="2658751"/>
            <a:ext cx="1828800" cy="6566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666" y="3811283"/>
            <a:ext cx="3958092" cy="3149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6432" y="3561192"/>
            <a:ext cx="5466796" cy="29944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IPv6 Global Unicast Addresses</a:t>
            </a:r>
            <a:br>
              <a:rPr lang="en-US" dirty="0">
                <a:latin typeface="Arial" charset="0"/>
              </a:rPr>
            </a:br>
            <a:r>
              <a:rPr lang="en-US" sz="2400" dirty="0">
                <a:latin typeface="Arial" charset="0"/>
              </a:rPr>
              <a:t>Verifying IPv6 Address Configuration</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683" y="1669823"/>
            <a:ext cx="6313692" cy="43390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775401"/>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a:latin typeface="Arial" charset="0"/>
              </a:rPr>
              <a:t>IPv6 Multicast Addresses</a:t>
            </a:r>
            <a:br>
              <a:rPr lang="en-US" sz="1800" dirty="0">
                <a:latin typeface="Arial" charset="0"/>
              </a:rPr>
            </a:br>
            <a:r>
              <a:rPr lang="en-US" dirty="0">
                <a:latin typeface="Arial" charset="0"/>
              </a:rPr>
              <a:t>Assigned IPv6 Multicast Addresses</a:t>
            </a:r>
          </a:p>
        </p:txBody>
      </p:sp>
      <p:sp>
        <p:nvSpPr>
          <p:cNvPr id="2" name="Content Placeholder 1"/>
          <p:cNvSpPr>
            <a:spLocks noGrp="1"/>
          </p:cNvSpPr>
          <p:nvPr>
            <p:ph idx="1"/>
          </p:nvPr>
        </p:nvSpPr>
        <p:spPr>
          <a:xfrm>
            <a:off x="198595" y="1771584"/>
            <a:ext cx="8733677" cy="5086416"/>
          </a:xfrm>
        </p:spPr>
        <p:txBody>
          <a:bodyPr/>
          <a:lstStyle/>
          <a:p>
            <a:r>
              <a:rPr lang="en-US" dirty="0"/>
              <a:t>IPv6 multicast addresses have the prefix </a:t>
            </a:r>
            <a:r>
              <a:rPr lang="en-US" dirty="0" err="1"/>
              <a:t>FFxx</a:t>
            </a:r>
            <a:r>
              <a:rPr lang="en-US" dirty="0"/>
              <a:t>::/8</a:t>
            </a:r>
          </a:p>
          <a:p>
            <a:r>
              <a:rPr lang="en-US" dirty="0"/>
              <a:t>There are two types of IPv6 multicast addresses:</a:t>
            </a:r>
          </a:p>
          <a:p>
            <a:pPr marL="800100" lvl="1" indent="-342900">
              <a:buFont typeface="Arial" pitchFamily="34" charset="0"/>
              <a:buChar char="•"/>
            </a:pPr>
            <a:r>
              <a:rPr lang="en-US" dirty="0"/>
              <a:t>Assigned multicast</a:t>
            </a:r>
          </a:p>
          <a:p>
            <a:pPr marL="800100" lvl="1" indent="-342900">
              <a:buFont typeface="Arial" pitchFamily="34" charset="0"/>
              <a:buChar char="•"/>
            </a:pPr>
            <a:r>
              <a:rPr lang="en-US" dirty="0"/>
              <a:t>Solicited node multicast</a:t>
            </a:r>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a:latin typeface="Arial" charset="0"/>
              </a:rPr>
              <a:t>IPv6 Multicast Addresses</a:t>
            </a:r>
            <a:br>
              <a:rPr lang="en-US" sz="1800" dirty="0">
                <a:latin typeface="Arial" charset="0"/>
              </a:rPr>
            </a:br>
            <a:r>
              <a:rPr lang="en-US" dirty="0">
                <a:latin typeface="Arial" charset="0"/>
              </a:rPr>
              <a:t>Assigned IPv6 Multicast Addresses</a:t>
            </a:r>
          </a:p>
        </p:txBody>
      </p:sp>
      <p:sp>
        <p:nvSpPr>
          <p:cNvPr id="2" name="Content Placeholder 1"/>
          <p:cNvSpPr>
            <a:spLocks noGrp="1"/>
          </p:cNvSpPr>
          <p:nvPr>
            <p:ph idx="1"/>
          </p:nvPr>
        </p:nvSpPr>
        <p:spPr/>
        <p:txBody>
          <a:bodyPr/>
          <a:lstStyle/>
          <a:p>
            <a:pPr marL="0" indent="0">
              <a:buNone/>
            </a:pPr>
            <a:r>
              <a:rPr lang="en-US" dirty="0"/>
              <a:t>Two common IPv6 assigned multicast groups include:</a:t>
            </a:r>
          </a:p>
          <a:p>
            <a:pPr marL="800100" lvl="1" indent="-342900">
              <a:buFont typeface="Wingdings" pitchFamily="2" charset="2"/>
              <a:buChar char="§"/>
            </a:pPr>
            <a:r>
              <a:rPr lang="en-US" b="1" dirty="0"/>
              <a:t>FF02::1 All-nodes multicast group</a:t>
            </a:r>
            <a:r>
              <a:rPr lang="en-US" dirty="0"/>
              <a:t> – </a:t>
            </a:r>
          </a:p>
          <a:p>
            <a:pPr marL="1139825" lvl="2" indent="-342900">
              <a:buFont typeface="Arial" pitchFamily="34" charset="0"/>
              <a:buChar char="•"/>
            </a:pPr>
            <a:r>
              <a:rPr lang="en-US" dirty="0"/>
              <a:t>all IPv6-enabled devices join </a:t>
            </a:r>
          </a:p>
          <a:p>
            <a:pPr marL="1139825" lvl="2" indent="-342900">
              <a:buFont typeface="Arial" pitchFamily="34" charset="0"/>
              <a:buChar char="•"/>
            </a:pPr>
            <a:r>
              <a:rPr lang="en-US" dirty="0"/>
              <a:t>same effect as an IPv4 broadcast address </a:t>
            </a:r>
          </a:p>
          <a:p>
            <a:pPr marL="800100" lvl="1" indent="-342900">
              <a:buFont typeface="Wingdings" pitchFamily="2" charset="2"/>
              <a:buChar char="§"/>
            </a:pPr>
            <a:r>
              <a:rPr lang="en-US" b="1" dirty="0"/>
              <a:t>FF02::2 All-routers multicast group</a:t>
            </a:r>
            <a:r>
              <a:rPr lang="en-US" dirty="0"/>
              <a:t> – </a:t>
            </a:r>
          </a:p>
          <a:p>
            <a:pPr marL="1139825" lvl="2" indent="-342900">
              <a:buFont typeface="Arial" pitchFamily="34" charset="0"/>
              <a:buChar char="•"/>
            </a:pPr>
            <a:r>
              <a:rPr lang="en-US" dirty="0"/>
              <a:t>all IPv6 routers join</a:t>
            </a:r>
          </a:p>
          <a:p>
            <a:pPr marL="1139825" lvl="2" indent="-342900">
              <a:buFont typeface="Arial" pitchFamily="34" charset="0"/>
              <a:buChar char="•"/>
            </a:pPr>
            <a:r>
              <a:rPr lang="en-US" dirty="0"/>
              <a:t>a router becomes a member of this group when it is enabled as an IPv6 router with </a:t>
            </a:r>
            <a:r>
              <a:rPr lang="en-US" b="1" dirty="0"/>
              <a:t>the ipv6 unicast-routing </a:t>
            </a:r>
            <a:r>
              <a:rPr lang="en-US" dirty="0"/>
              <a:t>global configuration command</a:t>
            </a:r>
          </a:p>
          <a:p>
            <a:pPr marL="1139825" lvl="2" indent="-342900">
              <a:buFont typeface="Arial" pitchFamily="34" charset="0"/>
              <a:buChar char="•"/>
            </a:pPr>
            <a:r>
              <a:rPr lang="en-US" dirty="0"/>
              <a:t>a packet sent to this group is received and processed by all IPv6 routers on the link or network. </a:t>
            </a:r>
          </a:p>
          <a:p>
            <a:pPr marL="119063" indent="0">
              <a:buNone/>
            </a:pPr>
            <a:endParaRPr lang="en-US" dirty="0"/>
          </a:p>
          <a:p>
            <a:endParaRPr lang="en-US" dirty="0"/>
          </a:p>
        </p:txBody>
      </p:sp>
    </p:spTree>
    <p:extLst>
      <p:ext uri="{BB962C8B-B14F-4D97-AF65-F5344CB8AC3E}">
        <p14:creationId xmlns:p14="http://schemas.microsoft.com/office/powerpoint/2010/main" val="3800503034"/>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a:latin typeface="Arial" charset="0"/>
              </a:rPr>
              <a:t>IPv6 Multicast Addresses</a:t>
            </a:r>
            <a:br>
              <a:rPr lang="en-US" sz="1800" dirty="0">
                <a:latin typeface="Arial" charset="0"/>
              </a:rPr>
            </a:br>
            <a:r>
              <a:rPr lang="en-US" dirty="0">
                <a:latin typeface="Arial" charset="0"/>
              </a:rPr>
              <a:t>Assigned IPv6 Multicast Addresses</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232" y="1609725"/>
            <a:ext cx="6715159" cy="4849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09019"/>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a:latin typeface="Arial" charset="0"/>
              </a:rPr>
              <a:t>IPv6 Multicast Addresses</a:t>
            </a:r>
            <a:br>
              <a:rPr lang="en-US" sz="1800" dirty="0">
                <a:latin typeface="Arial" charset="0"/>
              </a:rPr>
            </a:br>
            <a:r>
              <a:rPr lang="en-US" dirty="0">
                <a:latin typeface="Arial" charset="0"/>
              </a:rPr>
              <a:t>Solicited Node IPv6 Multicast Addresses</a:t>
            </a:r>
          </a:p>
        </p:txBody>
      </p:sp>
      <p:sp>
        <p:nvSpPr>
          <p:cNvPr id="2" name="Content Placeholder 1"/>
          <p:cNvSpPr>
            <a:spLocks noGrp="1"/>
          </p:cNvSpPr>
          <p:nvPr>
            <p:ph idx="1"/>
          </p:nvPr>
        </p:nvSpPr>
        <p:spPr/>
        <p:txBody>
          <a:bodyPr/>
          <a:lstStyle/>
          <a:p>
            <a:r>
              <a:rPr lang="en-US" dirty="0"/>
              <a:t>Similar to the all-nodes multicast address, matches only the last 24 bits of the IPv6 global unicast address of a device</a:t>
            </a:r>
          </a:p>
          <a:p>
            <a:endParaRPr lang="en-US" dirty="0"/>
          </a:p>
          <a:p>
            <a:endParaRPr lang="en-US" dirty="0"/>
          </a:p>
          <a:p>
            <a:endParaRPr lang="en-US" dirty="0"/>
          </a:p>
          <a:p>
            <a:endParaRPr lang="en-US" dirty="0"/>
          </a:p>
          <a:p>
            <a:endParaRPr lang="en-US" dirty="0"/>
          </a:p>
          <a:p>
            <a:r>
              <a:rPr lang="en-US" dirty="0"/>
              <a:t>Automatically created when the global unicast or link-local unicast addresses are assigned</a:t>
            </a:r>
          </a:p>
          <a:p>
            <a:r>
              <a:rPr lang="en-US" dirty="0"/>
              <a:t>Created by combining a special FF02:0:0:0:0:FF00::/104 prefix with the right-most 24 bits of its unicast address.</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87" y="2164702"/>
            <a:ext cx="4748213" cy="2829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80574"/>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a:latin typeface="Arial" charset="0"/>
              </a:rPr>
              <a:t>IPv6 Multicast Addresses</a:t>
            </a:r>
            <a:br>
              <a:rPr lang="en-US" sz="1800" dirty="0">
                <a:latin typeface="Arial" charset="0"/>
              </a:rPr>
            </a:br>
            <a:r>
              <a:rPr lang="en-US" dirty="0">
                <a:latin typeface="Arial" charset="0"/>
              </a:rPr>
              <a:t>Solicited Node IPv6 Multicast Addresses</a:t>
            </a:r>
          </a:p>
        </p:txBody>
      </p:sp>
      <p:sp>
        <p:nvSpPr>
          <p:cNvPr id="2" name="Content Placeholder 1"/>
          <p:cNvSpPr>
            <a:spLocks noGrp="1"/>
          </p:cNvSpPr>
          <p:nvPr>
            <p:ph idx="1"/>
          </p:nvPr>
        </p:nvSpPr>
        <p:spPr/>
        <p:txBody>
          <a:bodyPr/>
          <a:lstStyle/>
          <a:p>
            <a:r>
              <a:rPr lang="en-US" dirty="0"/>
              <a:t>The solicited node multicast address consists of two parts:</a:t>
            </a:r>
          </a:p>
          <a:p>
            <a:r>
              <a:rPr lang="en-US" b="1" dirty="0"/>
              <a:t>FF02:0:0:0:0:FF00::/104 multicast prefix </a:t>
            </a:r>
            <a:r>
              <a:rPr lang="en-US" dirty="0"/>
              <a:t>- first 104 bits of the all solicited node multicast address</a:t>
            </a:r>
          </a:p>
          <a:p>
            <a:r>
              <a:rPr lang="en-US" b="1" dirty="0"/>
              <a:t>Least significant 24-bits </a:t>
            </a:r>
            <a:r>
              <a:rPr lang="en-US" dirty="0"/>
              <a:t>– copied from the right-most 24 bits of the global unicast or link-local unicast address of the device</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616" y="3924981"/>
            <a:ext cx="4619625" cy="275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950942"/>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a:latin typeface="Arial" charset="0"/>
              </a:rPr>
              <a:t>ICMP</a:t>
            </a:r>
            <a:br>
              <a:rPr lang="en-US" sz="1800" dirty="0">
                <a:latin typeface="Arial" charset="0"/>
              </a:rPr>
            </a:br>
            <a:r>
              <a:rPr lang="en-US" dirty="0">
                <a:latin typeface="Arial" charset="0"/>
              </a:rPr>
              <a:t>ICMPv4 and ICMPv6 Messages</a:t>
            </a:r>
          </a:p>
        </p:txBody>
      </p:sp>
      <p:sp>
        <p:nvSpPr>
          <p:cNvPr id="2" name="Content Placeholder 1"/>
          <p:cNvSpPr>
            <a:spLocks noGrp="1"/>
          </p:cNvSpPr>
          <p:nvPr>
            <p:ph idx="1"/>
          </p:nvPr>
        </p:nvSpPr>
        <p:spPr>
          <a:xfrm>
            <a:off x="261257" y="1379492"/>
            <a:ext cx="8685529" cy="5224508"/>
          </a:xfrm>
        </p:spPr>
        <p:txBody>
          <a:bodyPr/>
          <a:lstStyle/>
          <a:p>
            <a:r>
              <a:rPr lang="en-US" dirty="0"/>
              <a:t>ICMP messages common to both ICMPv4 and ICMPv6 include:</a:t>
            </a:r>
          </a:p>
          <a:p>
            <a:pPr marL="800100" lvl="1" indent="-342900">
              <a:buFont typeface="Arial" pitchFamily="34" charset="0"/>
              <a:buChar char="•"/>
            </a:pPr>
            <a:r>
              <a:rPr lang="en-US" dirty="0"/>
              <a:t>Host confirmation</a:t>
            </a:r>
          </a:p>
          <a:p>
            <a:pPr marL="800100" lvl="1" indent="-342900">
              <a:buFont typeface="Arial" pitchFamily="34" charset="0"/>
              <a:buChar char="•"/>
            </a:pPr>
            <a:r>
              <a:rPr lang="en-US" dirty="0"/>
              <a:t>Destination or Service Unreachable</a:t>
            </a:r>
          </a:p>
          <a:p>
            <a:pPr marL="800100" lvl="1" indent="-342900">
              <a:buFont typeface="Arial" pitchFamily="34" charset="0"/>
              <a:buChar char="•"/>
            </a:pPr>
            <a:r>
              <a:rPr lang="en-US" dirty="0"/>
              <a:t>Time exceeded</a:t>
            </a:r>
          </a:p>
          <a:p>
            <a:pPr marL="800100" lvl="1" indent="-342900">
              <a:buFont typeface="Arial" pitchFamily="34" charset="0"/>
              <a:buChar char="•"/>
            </a:pPr>
            <a:r>
              <a:rPr lang="en-US" dirty="0"/>
              <a:t>Route redirection</a:t>
            </a:r>
          </a:p>
          <a:p>
            <a:pPr marL="231775" indent="-231775">
              <a:buFont typeface="Wingdings" pitchFamily="2" charset="2"/>
              <a:buChar char="§"/>
            </a:pPr>
            <a:r>
              <a:rPr lang="en-US" dirty="0"/>
              <a:t>Although IP is not a reliable protocol, the TCP/IP suite does provide for messages to be sent in the event of certain errors, sent using the services of ICMP</a:t>
            </a:r>
          </a:p>
        </p:txBody>
      </p:sp>
    </p:spTree>
    <p:extLst>
      <p:ext uri="{BB962C8B-B14F-4D97-AF65-F5344CB8AC3E}">
        <p14:creationId xmlns:p14="http://schemas.microsoft.com/office/powerpoint/2010/main" val="1840042102"/>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a:latin typeface="Arial" charset="0"/>
              </a:rPr>
              <a:t>ICMP</a:t>
            </a:r>
            <a:br>
              <a:rPr lang="en-US" sz="1800" dirty="0">
                <a:latin typeface="Arial" charset="0"/>
              </a:rPr>
            </a:br>
            <a:r>
              <a:rPr lang="en-US" dirty="0">
                <a:latin typeface="Arial" charset="0"/>
              </a:rPr>
              <a:t>ICMPv6 Router Solicitation and Router Advertisement Messages</a:t>
            </a:r>
          </a:p>
        </p:txBody>
      </p:sp>
      <p:sp>
        <p:nvSpPr>
          <p:cNvPr id="2" name="Content Placeholder 1"/>
          <p:cNvSpPr>
            <a:spLocks noGrp="1"/>
          </p:cNvSpPr>
          <p:nvPr>
            <p:ph idx="1"/>
          </p:nvPr>
        </p:nvSpPr>
        <p:spPr>
          <a:xfrm>
            <a:off x="246743" y="1756227"/>
            <a:ext cx="8700043" cy="4992916"/>
          </a:xfrm>
        </p:spPr>
        <p:txBody>
          <a:bodyPr/>
          <a:lstStyle/>
          <a:p>
            <a:r>
              <a:rPr lang="en-US" dirty="0"/>
              <a:t>ICMPv6 includes four new protocols as part of the Neighbor Discovery Protocol (ND or NDP):</a:t>
            </a:r>
          </a:p>
          <a:p>
            <a:pPr marL="800100" lvl="1" indent="-342900">
              <a:buFont typeface="Arial" pitchFamily="34" charset="0"/>
              <a:buChar char="•"/>
            </a:pPr>
            <a:r>
              <a:rPr lang="en-US" dirty="0"/>
              <a:t>Router Solicitation message</a:t>
            </a:r>
          </a:p>
          <a:p>
            <a:pPr marL="800100" lvl="1" indent="-342900">
              <a:buFont typeface="Arial" pitchFamily="34" charset="0"/>
              <a:buChar char="•"/>
            </a:pPr>
            <a:r>
              <a:rPr lang="en-US" dirty="0"/>
              <a:t>Router Advertisement message</a:t>
            </a:r>
          </a:p>
          <a:p>
            <a:pPr marL="800100" lvl="1" indent="-342900">
              <a:buFont typeface="Arial" pitchFamily="34" charset="0"/>
              <a:buChar char="•"/>
            </a:pPr>
            <a:r>
              <a:rPr lang="en-US" dirty="0"/>
              <a:t>Neighbor Solicitation message</a:t>
            </a:r>
          </a:p>
          <a:p>
            <a:pPr marL="800100" lvl="1" indent="-342900">
              <a:buFont typeface="Arial" pitchFamily="34" charset="0"/>
              <a:buChar char="•"/>
            </a:pPr>
            <a:r>
              <a:rPr lang="en-US" dirty="0"/>
              <a:t>Neighbor Advertisement message</a:t>
            </a:r>
          </a:p>
          <a:p>
            <a:r>
              <a:rPr lang="en-US" b="1" dirty="0"/>
              <a:t>Router Solicitation and Router Advertisement Message:  </a:t>
            </a:r>
            <a:r>
              <a:rPr lang="en-US" dirty="0"/>
              <a:t>Sent between hosts and routers. </a:t>
            </a:r>
          </a:p>
          <a:p>
            <a:r>
              <a:rPr lang="en-US" b="1" dirty="0"/>
              <a:t>Router Solicitation (RS) message:</a:t>
            </a:r>
            <a:r>
              <a:rPr lang="en-US" dirty="0"/>
              <a:t> RS message is sent as an IPv6 all-routers multicast message</a:t>
            </a:r>
          </a:p>
          <a:p>
            <a:r>
              <a:rPr lang="en-US" b="1" dirty="0"/>
              <a:t>Router Advertisement (RA) message:</a:t>
            </a:r>
            <a:r>
              <a:rPr lang="en-US" dirty="0"/>
              <a:t> RA messages are sent by routers to provide addressing information</a:t>
            </a:r>
          </a:p>
        </p:txBody>
      </p:sp>
    </p:spTree>
    <p:extLst>
      <p:ext uri="{BB962C8B-B14F-4D97-AF65-F5344CB8AC3E}">
        <p14:creationId xmlns:p14="http://schemas.microsoft.com/office/powerpoint/2010/main" val="2080245625"/>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a:latin typeface="Arial" charset="0"/>
              </a:rPr>
              <a:t>ICMP</a:t>
            </a:r>
            <a:br>
              <a:rPr lang="en-US" sz="1800" dirty="0">
                <a:latin typeface="Arial" charset="0"/>
              </a:rPr>
            </a:br>
            <a:r>
              <a:rPr lang="en-US" dirty="0">
                <a:latin typeface="Arial" charset="0"/>
              </a:rPr>
              <a:t>ICMPv6 Router Solicitation and Router Advertisement Messages</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903"/>
          <a:stretch/>
        </p:blipFill>
        <p:spPr bwMode="auto">
          <a:xfrm>
            <a:off x="872686" y="1543050"/>
            <a:ext cx="7540698" cy="5010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49078141"/>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a:latin typeface="Arial" charset="0"/>
              </a:rPr>
              <a:t>ICMP</a:t>
            </a:r>
            <a:br>
              <a:rPr lang="en-US" sz="1800" dirty="0">
                <a:latin typeface="Arial" charset="0"/>
              </a:rPr>
            </a:br>
            <a:r>
              <a:rPr lang="en-US" dirty="0">
                <a:latin typeface="Arial" charset="0"/>
              </a:rPr>
              <a:t>ICMPv6 Neighbor Solicitation and Neighbor Advertisement Messages</a:t>
            </a:r>
          </a:p>
        </p:txBody>
      </p:sp>
      <p:sp>
        <p:nvSpPr>
          <p:cNvPr id="4" name="TextBox 3"/>
          <p:cNvSpPr txBox="1"/>
          <p:nvPr/>
        </p:nvSpPr>
        <p:spPr>
          <a:xfrm>
            <a:off x="246743" y="1930400"/>
            <a:ext cx="7794171" cy="4745915"/>
          </a:xfrm>
          <a:prstGeom prst="rect">
            <a:avLst/>
          </a:prstGeom>
          <a:noFill/>
        </p:spPr>
        <p:txBody>
          <a:bodyPr wrap="square" rtlCol="0">
            <a:spAutoFit/>
          </a:bodyPr>
          <a:lstStyle/>
          <a:p>
            <a:pPr algn="l"/>
            <a:r>
              <a:rPr lang="en-US" dirty="0"/>
              <a:t>Two additional message types </a:t>
            </a:r>
          </a:p>
          <a:p>
            <a:pPr marL="800100" lvl="1" indent="-342900" algn="l">
              <a:buFont typeface="Arial" pitchFamily="34" charset="0"/>
              <a:buChar char="•"/>
            </a:pPr>
            <a:r>
              <a:rPr lang="en-US" dirty="0"/>
              <a:t>Neighbor Solicitation (NS)</a:t>
            </a:r>
          </a:p>
          <a:p>
            <a:pPr marL="800100" lvl="1" indent="-342900" algn="l">
              <a:buFont typeface="Arial" pitchFamily="34" charset="0"/>
              <a:buChar char="•"/>
            </a:pPr>
            <a:r>
              <a:rPr lang="en-US" dirty="0"/>
              <a:t>Neighbor Advertisement (NA) messages </a:t>
            </a:r>
          </a:p>
          <a:p>
            <a:pPr algn="l"/>
            <a:r>
              <a:rPr lang="en-US" dirty="0"/>
              <a:t>Used for:</a:t>
            </a:r>
          </a:p>
          <a:p>
            <a:pPr marL="800100" lvl="1" indent="-342900" algn="l">
              <a:buFont typeface="Arial" pitchFamily="34" charset="0"/>
              <a:buChar char="•"/>
            </a:pPr>
            <a:r>
              <a:rPr lang="en-US" dirty="0"/>
              <a:t>Address resolution</a:t>
            </a:r>
          </a:p>
          <a:p>
            <a:pPr marL="1257300" lvl="2" indent="-342900" algn="l">
              <a:buFont typeface="Arial" pitchFamily="34" charset="0"/>
              <a:buChar char="•"/>
            </a:pPr>
            <a:r>
              <a:rPr lang="en-US" dirty="0"/>
              <a:t>Used when a device on the LAN knows the IPv6 unicast address of a destination but does not know its Ethernet MAC address</a:t>
            </a:r>
          </a:p>
          <a:p>
            <a:pPr marL="800100" lvl="1" indent="-342900" algn="l">
              <a:buFont typeface="Arial" pitchFamily="34" charset="0"/>
              <a:buChar char="•"/>
            </a:pPr>
            <a:r>
              <a:rPr lang="en-US" dirty="0"/>
              <a:t>Duplicate Address Detection (DAD)</a:t>
            </a:r>
          </a:p>
          <a:p>
            <a:pPr marL="1257300" lvl="2" indent="-342900" algn="l">
              <a:buFont typeface="Arial" pitchFamily="34" charset="0"/>
              <a:buChar char="•"/>
            </a:pPr>
            <a:r>
              <a:rPr lang="en-US" dirty="0"/>
              <a:t>Performed on the address to ensure that it is unique </a:t>
            </a:r>
          </a:p>
          <a:p>
            <a:pPr marL="1257300" lvl="2" indent="-342900" algn="l">
              <a:buFont typeface="Arial" pitchFamily="34" charset="0"/>
              <a:buChar char="•"/>
            </a:pPr>
            <a:r>
              <a:rPr lang="en-US" dirty="0"/>
              <a:t>The device will send a NS message with its own IPv6 address as the targeted IPv6 address</a:t>
            </a:r>
          </a:p>
        </p:txBody>
      </p:sp>
    </p:spTree>
    <p:extLst>
      <p:ext uri="{BB962C8B-B14F-4D97-AF65-F5344CB8AC3E}">
        <p14:creationId xmlns:p14="http://schemas.microsoft.com/office/powerpoint/2010/main" val="164752308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IPv4 Address Structure</a:t>
            </a:r>
            <a:br>
              <a:rPr lang="en-US" dirty="0">
                <a:latin typeface="Arial" charset="0"/>
              </a:rPr>
            </a:br>
            <a:r>
              <a:rPr lang="en-US" dirty="0">
                <a:latin typeface="Arial" charset="0"/>
              </a:rPr>
              <a:t>Converting a Binary Address to Decimal</a:t>
            </a:r>
          </a:p>
        </p:txBody>
      </p:sp>
      <p:sp>
        <p:nvSpPr>
          <p:cNvPr id="2" name="Content Placeholder 1"/>
          <p:cNvSpPr>
            <a:spLocks noGrp="1"/>
          </p:cNvSpPr>
          <p:nvPr>
            <p:ph idx="1"/>
          </p:nvPr>
        </p:nvSpPr>
        <p:spPr/>
        <p:txBody>
          <a:bodyPr/>
          <a:lstStyle/>
          <a:p>
            <a:pPr marL="0" indent="0">
              <a:buNone/>
            </a:pPr>
            <a:r>
              <a:rPr lang="en-US" dirty="0"/>
              <a:t>Practice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33" y="3576959"/>
            <a:ext cx="6144984" cy="118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eaLnBrk="1" hangingPunct="1"/>
            <a:r>
              <a:rPr lang="en-US" sz="1800" dirty="0">
                <a:latin typeface="Arial" charset="0"/>
              </a:rPr>
              <a:t>ICMP</a:t>
            </a:r>
            <a:br>
              <a:rPr lang="en-US" sz="1800" dirty="0">
                <a:latin typeface="Arial" charset="0"/>
              </a:rPr>
            </a:br>
            <a:r>
              <a:rPr lang="en-US" dirty="0">
                <a:latin typeface="Arial" charset="0"/>
              </a:rPr>
              <a:t>ICMPv6 Neighbor Solicitation and Neighbor Advertisement Messages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215" y="1919288"/>
            <a:ext cx="6271497" cy="45958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17919719"/>
      </p:ext>
    </p:extLst>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955436"/>
          </a:xfrm>
        </p:spPr>
        <p:txBody>
          <a:bodyPr/>
          <a:lstStyle/>
          <a:p>
            <a:pPr eaLnBrk="1" hangingPunct="1"/>
            <a:r>
              <a:rPr lang="en-US" sz="1800" dirty="0">
                <a:latin typeface="Arial" charset="0"/>
              </a:rPr>
              <a:t>Testing and Verification</a:t>
            </a:r>
            <a:br>
              <a:rPr lang="en-US" sz="1800" dirty="0">
                <a:latin typeface="Arial" charset="0"/>
              </a:rPr>
            </a:br>
            <a:r>
              <a:rPr lang="en-US" dirty="0">
                <a:latin typeface="Arial" charset="0"/>
              </a:rPr>
              <a:t>Ping - Testing the Local Stack</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1489303"/>
            <a:ext cx="5019675" cy="4314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826073717"/>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a:latin typeface="Arial" charset="0"/>
              </a:rPr>
              <a:t>Testing and Verification</a:t>
            </a:r>
            <a:br>
              <a:rPr lang="en-US" sz="1800" dirty="0">
                <a:latin typeface="Arial" charset="0"/>
              </a:rPr>
            </a:br>
            <a:r>
              <a:rPr lang="en-US" dirty="0">
                <a:latin typeface="Arial" charset="0"/>
              </a:rPr>
              <a:t>Ping – Testing Connectivity to the Local LAN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178" y="1500642"/>
            <a:ext cx="5842907" cy="52168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2316018"/>
      </p:ext>
    </p:extLst>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a:latin typeface="Arial" charset="0"/>
              </a:rPr>
              <a:t>Testing and Verification</a:t>
            </a:r>
            <a:br>
              <a:rPr lang="en-US" sz="1800" dirty="0">
                <a:latin typeface="Arial" charset="0"/>
              </a:rPr>
            </a:br>
            <a:r>
              <a:rPr lang="en-US" dirty="0">
                <a:latin typeface="Arial" charset="0"/>
              </a:rPr>
              <a:t>Ping – Testing Connectivity to Remote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87" y="1566863"/>
            <a:ext cx="6738897" cy="50284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75850408"/>
      </p:ext>
    </p:extLst>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eaLnBrk="1" hangingPunct="1"/>
            <a:r>
              <a:rPr lang="en-US" sz="1800" dirty="0">
                <a:latin typeface="Arial" charset="0"/>
              </a:rPr>
              <a:t>Testing and Verification</a:t>
            </a:r>
            <a:br>
              <a:rPr lang="en-US" sz="1800" dirty="0">
                <a:latin typeface="Arial" charset="0"/>
              </a:rPr>
            </a:br>
            <a:r>
              <a:rPr lang="en-US" dirty="0" err="1">
                <a:latin typeface="Arial" charset="0"/>
              </a:rPr>
              <a:t>Traceroute</a:t>
            </a:r>
            <a:r>
              <a:rPr lang="en-US" dirty="0">
                <a:latin typeface="Arial" charset="0"/>
              </a:rPr>
              <a:t> – Testing the Path</a:t>
            </a:r>
          </a:p>
        </p:txBody>
      </p:sp>
      <p:sp>
        <p:nvSpPr>
          <p:cNvPr id="2" name="TextBox 1"/>
          <p:cNvSpPr txBox="1"/>
          <p:nvPr/>
        </p:nvSpPr>
        <p:spPr>
          <a:xfrm>
            <a:off x="290286" y="1611086"/>
            <a:ext cx="8389257" cy="4413516"/>
          </a:xfrm>
          <a:prstGeom prst="rect">
            <a:avLst/>
          </a:prstGeom>
          <a:noFill/>
        </p:spPr>
        <p:txBody>
          <a:bodyPr wrap="square" rtlCol="0">
            <a:spAutoFit/>
          </a:bodyPr>
          <a:lstStyle/>
          <a:p>
            <a:pPr algn="l"/>
            <a:r>
              <a:rPr lang="en-US" dirty="0" err="1"/>
              <a:t>Traceroute</a:t>
            </a:r>
            <a:r>
              <a:rPr lang="en-US" dirty="0"/>
              <a:t> (</a:t>
            </a:r>
            <a:r>
              <a:rPr lang="en-US" dirty="0" err="1"/>
              <a:t>tracert</a:t>
            </a:r>
            <a:r>
              <a:rPr lang="en-US" dirty="0"/>
              <a:t>) </a:t>
            </a:r>
          </a:p>
          <a:p>
            <a:pPr marL="342900" indent="-342900" algn="l">
              <a:buFont typeface="Arial" pitchFamily="34" charset="0"/>
              <a:buChar char="•"/>
            </a:pPr>
            <a:r>
              <a:rPr lang="en-US" dirty="0"/>
              <a:t>Generates a list of hops that were successfully reached along the path</a:t>
            </a:r>
          </a:p>
          <a:p>
            <a:pPr marL="342900" indent="-342900" algn="l">
              <a:buFont typeface="Arial" pitchFamily="34" charset="0"/>
              <a:buChar char="•"/>
            </a:pPr>
            <a:r>
              <a:rPr lang="en-US" dirty="0"/>
              <a:t>Provides important verification and troubleshooting information</a:t>
            </a:r>
          </a:p>
          <a:p>
            <a:pPr marL="342900" indent="-342900" algn="l">
              <a:buFont typeface="Arial" pitchFamily="34" charset="0"/>
              <a:buChar char="•"/>
            </a:pPr>
            <a:r>
              <a:rPr lang="en-US" dirty="0"/>
              <a:t>If the data reaches the destination, then the trace lists the interface of every router in the path between the hosts </a:t>
            </a:r>
          </a:p>
          <a:p>
            <a:pPr marL="342900" indent="-342900" algn="l">
              <a:buFont typeface="Arial" pitchFamily="34" charset="0"/>
              <a:buChar char="•"/>
            </a:pPr>
            <a:r>
              <a:rPr lang="en-US" dirty="0"/>
              <a:t>If the data fails at some hop along the way, the address of the last router that responded to the trace can provide an indication of where the problem or security restrictions are found</a:t>
            </a:r>
          </a:p>
          <a:p>
            <a:pPr marL="342900" indent="-342900" algn="l">
              <a:buFont typeface="Arial" pitchFamily="34" charset="0"/>
              <a:buChar char="•"/>
            </a:pPr>
            <a:r>
              <a:rPr lang="en-US" dirty="0"/>
              <a:t>Provides round trip time for each hop along the path and indicates if a hop fails to respond</a:t>
            </a:r>
          </a:p>
        </p:txBody>
      </p:sp>
    </p:spTree>
    <p:extLst>
      <p:ext uri="{BB962C8B-B14F-4D97-AF65-F5344CB8AC3E}">
        <p14:creationId xmlns:p14="http://schemas.microsoft.com/office/powerpoint/2010/main" val="3001186819"/>
      </p:ext>
    </p:extLst>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a:latin typeface="Arial" charset="0"/>
              </a:rPr>
              <a:t>IP Addressing</a:t>
            </a:r>
            <a:br>
              <a:rPr lang="en-US" sz="1800" dirty="0">
                <a:latin typeface="Arial" charset="0"/>
              </a:rPr>
            </a:br>
            <a:r>
              <a:rPr lang="en-US" dirty="0">
                <a:latin typeface="Arial" charset="0"/>
              </a:rPr>
              <a:t>Summary</a:t>
            </a:r>
          </a:p>
        </p:txBody>
      </p:sp>
      <p:sp>
        <p:nvSpPr>
          <p:cNvPr id="2" name="Content Placeholder 1"/>
          <p:cNvSpPr>
            <a:spLocks noGrp="1"/>
          </p:cNvSpPr>
          <p:nvPr>
            <p:ph idx="1"/>
          </p:nvPr>
        </p:nvSpPr>
        <p:spPr/>
        <p:txBody>
          <a:bodyPr/>
          <a:lstStyle/>
          <a:p>
            <a:r>
              <a:rPr lang="en-US" dirty="0"/>
              <a:t>IP addresses are hierarchical with network, </a:t>
            </a:r>
            <a:r>
              <a:rPr lang="en-US" dirty="0" err="1"/>
              <a:t>subnetwork</a:t>
            </a:r>
            <a:r>
              <a:rPr lang="en-US" dirty="0"/>
              <a:t>, and host portions. An IP address can represent a complete network, a specific host, or the broadcast address of the network.</a:t>
            </a:r>
          </a:p>
          <a:p>
            <a:r>
              <a:rPr lang="en-US" dirty="0"/>
              <a:t>The subnet mask or prefix is used to determine the network portion of an IP address. Once implemented, an IP network needs to be tested to verify its connectivity and operational performance.</a:t>
            </a:r>
          </a:p>
          <a:p>
            <a:r>
              <a:rPr lang="en-US" dirty="0"/>
              <a:t>DHCP enables the automatic assignment of addressing information such as IP address, subnet mask, default gateway, and other configuration information.</a:t>
            </a:r>
          </a:p>
          <a:p>
            <a:endParaRPr lang="en-US" dirty="0"/>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a:latin typeface="Arial" charset="0"/>
              </a:rPr>
              <a:t>IP Addressing</a:t>
            </a:r>
            <a:br>
              <a:rPr lang="en-US" sz="1800" dirty="0">
                <a:latin typeface="Arial" charset="0"/>
              </a:rPr>
            </a:br>
            <a:r>
              <a:rPr lang="en-US" dirty="0">
                <a:latin typeface="Arial" charset="0"/>
              </a:rPr>
              <a:t>Summary</a:t>
            </a:r>
          </a:p>
        </p:txBody>
      </p:sp>
      <p:sp>
        <p:nvSpPr>
          <p:cNvPr id="2" name="Content Placeholder 1"/>
          <p:cNvSpPr>
            <a:spLocks noGrp="1"/>
          </p:cNvSpPr>
          <p:nvPr>
            <p:ph idx="1"/>
          </p:nvPr>
        </p:nvSpPr>
        <p:spPr/>
        <p:txBody>
          <a:bodyPr/>
          <a:lstStyle/>
          <a:p>
            <a:r>
              <a:rPr lang="en-US" dirty="0"/>
              <a:t>IPv4 hosts can communicate one of three different ways: unicast, broadcast, and multicast. </a:t>
            </a:r>
          </a:p>
          <a:p>
            <a:r>
              <a:rPr lang="en-US" dirty="0"/>
              <a:t>The private IPv4 address blocks are: 10.0.0.0/8, 172.16.0.0/12, and 192.168.0.0/16.</a:t>
            </a:r>
          </a:p>
          <a:p>
            <a:r>
              <a:rPr lang="en-US" dirty="0"/>
              <a:t>The depletion of IPv4 address space is the motivating factor for moving to IPv6. Each IPv6 address has 128 bits verses the 32 bits in an IPv4 address. The prefix length is used to indicate the network portion of an IPv6 address using the following format: IPv6 address/prefix length. </a:t>
            </a:r>
          </a:p>
        </p:txBody>
      </p:sp>
    </p:spTree>
    <p:extLst>
      <p:ext uri="{BB962C8B-B14F-4D97-AF65-F5344CB8AC3E}">
        <p14:creationId xmlns:p14="http://schemas.microsoft.com/office/powerpoint/2010/main" val="1026770351"/>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a:latin typeface="Arial" charset="0"/>
              </a:rPr>
              <a:t>IP Addressing</a:t>
            </a:r>
            <a:br>
              <a:rPr lang="en-US" sz="1800" dirty="0">
                <a:latin typeface="Arial" charset="0"/>
              </a:rPr>
            </a:br>
            <a:r>
              <a:rPr lang="en-US" dirty="0">
                <a:latin typeface="Arial" charset="0"/>
              </a:rPr>
              <a:t>Summary</a:t>
            </a:r>
          </a:p>
        </p:txBody>
      </p:sp>
      <p:sp>
        <p:nvSpPr>
          <p:cNvPr id="2" name="Content Placeholder 1"/>
          <p:cNvSpPr>
            <a:spLocks noGrp="1"/>
          </p:cNvSpPr>
          <p:nvPr>
            <p:ph idx="1"/>
          </p:nvPr>
        </p:nvSpPr>
        <p:spPr/>
        <p:txBody>
          <a:bodyPr/>
          <a:lstStyle/>
          <a:p>
            <a:r>
              <a:rPr lang="en-US" dirty="0"/>
              <a:t>There are three types of IPv6 addresses: unicast, multicast, and </a:t>
            </a:r>
            <a:r>
              <a:rPr lang="en-US" dirty="0" err="1"/>
              <a:t>anycast</a:t>
            </a:r>
            <a:r>
              <a:rPr lang="en-US" dirty="0"/>
              <a:t>. </a:t>
            </a:r>
          </a:p>
          <a:p>
            <a:r>
              <a:rPr lang="en-US" dirty="0"/>
              <a:t>An IPv6 link-local address enables a device to communicate with other IPv6-enabled devices on the same link and only on that link (subnet). Packets with a source or destination link-local address cannot be routed beyond the link from where the packet originated. IPv6 link-local addresses are in the FE80::/10 range.</a:t>
            </a:r>
          </a:p>
          <a:p>
            <a:r>
              <a:rPr lang="en-US" dirty="0"/>
              <a:t>ICMP is available for both IPv4 and IPv6.</a:t>
            </a:r>
          </a:p>
        </p:txBody>
      </p:sp>
    </p:spTree>
    <p:extLst>
      <p:ext uri="{BB962C8B-B14F-4D97-AF65-F5344CB8AC3E}">
        <p14:creationId xmlns:p14="http://schemas.microsoft.com/office/powerpoint/2010/main" val="2687255348"/>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a:latin typeface="Arial" charset="0"/>
              </a:rPr>
              <a:t>IPv4 Address Structure</a:t>
            </a:r>
            <a:br>
              <a:rPr lang="en-US" dirty="0">
                <a:latin typeface="Arial" charset="0"/>
              </a:rPr>
            </a:br>
            <a:r>
              <a:rPr lang="en-US" dirty="0">
                <a:latin typeface="Arial" charset="0"/>
              </a:rPr>
              <a:t>Converting from Decimal to Binary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3" y="1669753"/>
            <a:ext cx="7431315" cy="4838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11566</TotalTime>
  <Pages>28</Pages>
  <Words>4068</Words>
  <Application>Microsoft Office PowerPoint</Application>
  <PresentationFormat>On-screen Show (4:3)</PresentationFormat>
  <Paragraphs>542</Paragraphs>
  <Slides>88</Slides>
  <Notes>85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88</vt:i4>
      </vt:variant>
    </vt:vector>
  </HeadingPairs>
  <TitlesOfParts>
    <vt:vector size="93" baseType="lpstr">
      <vt:lpstr>Arial</vt:lpstr>
      <vt:lpstr>Courier New</vt:lpstr>
      <vt:lpstr>Wingdings</vt:lpstr>
      <vt:lpstr>PPT-TMPLT-WHT_C</vt:lpstr>
      <vt:lpstr>NetAcad-4F_PPT-WHT_060408</vt:lpstr>
      <vt:lpstr>Chapter 7: IP Addressing</vt:lpstr>
      <vt:lpstr>Chapter 7</vt:lpstr>
      <vt:lpstr>IP Addressing Chapter 7: Objectives</vt:lpstr>
      <vt:lpstr>IP Addressing Introduction</vt:lpstr>
      <vt:lpstr>8.1 IPv4 Network Addresses</vt:lpstr>
      <vt:lpstr>IPv4 Address Structure Binary Notation</vt:lpstr>
      <vt:lpstr>IPv4 Address Structure Binary Number System</vt:lpstr>
      <vt:lpstr>IPv4 Address Structure Converting a Binary Address to Decimal</vt:lpstr>
      <vt:lpstr>IPv4 Address Structure Converting from Decimal to Binary</vt:lpstr>
      <vt:lpstr>IPv4 Address Structure Converting from Decimal to Binary Conversions</vt:lpstr>
      <vt:lpstr>IPv4 Subnet Mask Network Portion and Host Portion of an IPv4 Address</vt:lpstr>
      <vt:lpstr>IPv4 Subnet Mask Network Portion and Host Portion of an IPv4 Address</vt:lpstr>
      <vt:lpstr>IPv4 Subnet Mask Examining the Prefix Length</vt:lpstr>
      <vt:lpstr>IPv4 Subnet Mask IPv4 Network, Host, and Broadcast Address</vt:lpstr>
      <vt:lpstr>IPv4 Subnet Mask First Host and Last Host Addresses</vt:lpstr>
      <vt:lpstr>IPv4 Subnet Mask Bitwise AND Operation</vt:lpstr>
      <vt:lpstr>IPv4 Unicast, Broadcast, and Multicast Assigning a Static IPv4 Address to a Host</vt:lpstr>
      <vt:lpstr>IPv4 Unicast, Broadcast, and Multicast Assigning a Dynamic IPv4 Address to a Host</vt:lpstr>
      <vt:lpstr>IPv4 Unicast, Broadcast, and Multicast Unicast Transmission</vt:lpstr>
      <vt:lpstr>IPv4 Unicast, Broadcast, and Multicast Broadcast Transmission</vt:lpstr>
      <vt:lpstr>IPv4 Unicast, Broadcast, and Multicast Multicast Transmission</vt:lpstr>
      <vt:lpstr>Types of IPv4 Address Public and Private IPv4 Addresses</vt:lpstr>
      <vt:lpstr>Types of IPv4 Address Special Use IPv4 Addresses</vt:lpstr>
      <vt:lpstr>Types of IPv4 Address Legacy Classful Addressing</vt:lpstr>
      <vt:lpstr>Types of IPv4 Address Legacy Classful Addressing</vt:lpstr>
      <vt:lpstr>Types of IPv4 Address Assignment of IP Addresses</vt:lpstr>
      <vt:lpstr>Types of IPv4 Address Assignment of IP Addresses</vt:lpstr>
      <vt:lpstr> </vt:lpstr>
      <vt:lpstr>IPv4 Issues The Need for IPv6</vt:lpstr>
      <vt:lpstr>IPv4 Issues The Need for IPv6</vt:lpstr>
      <vt:lpstr>IPv4 Issues IPv4 and IPv6 Coexistence</vt:lpstr>
      <vt:lpstr>PT 8.3.4.5 (Dual Stack implementation)</vt:lpstr>
      <vt:lpstr>IPv4 Issues IPv4 and IPv6 Coexistence</vt:lpstr>
      <vt:lpstr>IPv4 Issues IPv4 and IPv6 Coexistence</vt:lpstr>
      <vt:lpstr>IPv6 Addressing Hexadecimal Number System</vt:lpstr>
      <vt:lpstr>IPv6 Addressing IPv6 Address Representation</vt:lpstr>
      <vt:lpstr>IPv6 Addressing IPv6 Address Representation</vt:lpstr>
      <vt:lpstr>IPv6 Addressing Rule 1- Omitting Leading 0s</vt:lpstr>
      <vt:lpstr>IPv6 Addressing Rule 2- Omitting All 0 Segments</vt:lpstr>
      <vt:lpstr>IPv6 Addressing Rule 2- Omitting All 0 Segments</vt:lpstr>
      <vt:lpstr>Types of IPv6 Addresses IPv6 Address Types</vt:lpstr>
      <vt:lpstr>Types of IPv6 Addresses IPv6 Prefix Length</vt:lpstr>
      <vt:lpstr>Types of IPv6 Addresses IPv6 Unicast Addresses</vt:lpstr>
      <vt:lpstr>Types of IPv6 Addresses IPv6 Unicast Addresses</vt:lpstr>
      <vt:lpstr>Types of IPv6 Addresses IPv6 Unicast Addresses</vt:lpstr>
      <vt:lpstr>Types of IPv6 Addresses IPv6 Unicast Addresses</vt:lpstr>
      <vt:lpstr>Types of IPv6 Addresses IPv6 Unicast Addresses</vt:lpstr>
      <vt:lpstr>Types of IPv6 Addresses IPv6 Link-Local Unicast Addresses</vt:lpstr>
      <vt:lpstr>Types of IPv6 Addresses IPv6 Link-Local Unicast Addresses</vt:lpstr>
      <vt:lpstr>IPv6 Unicast Addresses Structure of an IPv6 Global Unicast Address</vt:lpstr>
      <vt:lpstr>IPv6 Unicast Addresses Structure of an IPv6 Global Unicast Address</vt:lpstr>
      <vt:lpstr>IPv6 Unicast Addresses Structure of an IPv6 Global Unicast Address</vt:lpstr>
      <vt:lpstr>IPv6 Unicast Addresses Structure of an IPv6 Global Unicast Address</vt:lpstr>
      <vt:lpstr>IPv6 Unicast Addresses Static Configuration of a Global Unicast Address</vt:lpstr>
      <vt:lpstr>IPv6 Unicast Addresses Static Configuration of an IPv6 Global Unicast Address</vt:lpstr>
      <vt:lpstr>IPv6 Unicast Addresses Dynamic Configuration of a Global Unicast Address  using SLAAC</vt:lpstr>
      <vt:lpstr>IPv6 Unicast Addresses Dynamic Configuration of a Global Unicast Address  using SLAAC</vt:lpstr>
      <vt:lpstr>IPv6 Unicast Addresses Dynamic Configuration of a Global Unicast Address  using SLAAC</vt:lpstr>
      <vt:lpstr>       IPv6 Unicast Addresses Dynamic Configuration of a Global Unicast Address using DHCPv6</vt:lpstr>
      <vt:lpstr>       IPv6 Unicast Addresses Dynamic Configuration of a Global Unicast Address using DHCPv6</vt:lpstr>
      <vt:lpstr>       IPv6 Unicast Addresses EUI-64 Process or Randomly Generated</vt:lpstr>
      <vt:lpstr>       IPv6 Unicast Addresses EUI-64 Process or Randomly Generated</vt:lpstr>
      <vt:lpstr>       IPv6 Unicast Addresses EUI-64 Process or Randomly Generated</vt:lpstr>
      <vt:lpstr>       IPv6 Unicast Addresses EUI-64 Process or Randomly Generated</vt:lpstr>
      <vt:lpstr>IPv6 Unicast Addresses Dynamic Link-local Addresses</vt:lpstr>
      <vt:lpstr>IPv6 Unicast Addresses Dynamic Link-local Addresses</vt:lpstr>
      <vt:lpstr>IPv6 Unicast Addresses Static Link-local Addresses</vt:lpstr>
      <vt:lpstr>IPv6 Unicast Addresses Static Link-local Addresses</vt:lpstr>
      <vt:lpstr>IPv6 Global Unicast Addresses Verifying IPv6 Address Configuration</vt:lpstr>
      <vt:lpstr>IPv6 Global Unicast Addresses Verifying IPv6 Address Configuration</vt:lpstr>
      <vt:lpstr>IPv6 Multicast Addresses Assigned IPv6 Multicast Addresses</vt:lpstr>
      <vt:lpstr>IPv6 Multicast Addresses Assigned IPv6 Multicast Addresses</vt:lpstr>
      <vt:lpstr>IPv6 Multicast Addresses Assigned IPv6 Multicast Addresses</vt:lpstr>
      <vt:lpstr>IPv6 Multicast Addresses Solicited Node IPv6 Multicast Addresses</vt:lpstr>
      <vt:lpstr>IPv6 Multicast Addresses Solicited Node IPv6 Multicast Addresses</vt:lpstr>
      <vt:lpstr>ICMP ICMPv4 and ICMPv6 Messages</vt:lpstr>
      <vt:lpstr>ICMP ICMPv6 Router Solicitation and Router Advertisement Messages</vt:lpstr>
      <vt:lpstr>ICMP ICMPv6 Router Solicitation and Router Advertisement Messages</vt:lpstr>
      <vt:lpstr>ICMP ICMPv6 Neighbor Solicitation and Neighbor Advertisement Messages</vt:lpstr>
      <vt:lpstr>ICMP ICMPv6 Neighbor Solicitation and Neighbor Advertisement Messages</vt:lpstr>
      <vt:lpstr>Testing and Verification Ping - Testing the Local Stack</vt:lpstr>
      <vt:lpstr>Testing and Verification Ping – Testing Connectivity to the Local LAN</vt:lpstr>
      <vt:lpstr>Testing and Verification Ping – Testing Connectivity to Remote</vt:lpstr>
      <vt:lpstr>Testing and Verification Traceroute – Testing the Path</vt:lpstr>
      <vt:lpstr>IP Addressing Summary</vt:lpstr>
      <vt:lpstr>IP Addressing Summary</vt:lpstr>
      <vt:lpstr>IP Addressing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Marcus Lee</cp:lastModifiedBy>
  <cp:revision>784</cp:revision>
  <cp:lastPrinted>1999-01-27T00:54:54Z</cp:lastPrinted>
  <dcterms:created xsi:type="dcterms:W3CDTF">2006-10-23T15:07:30Z</dcterms:created>
  <dcterms:modified xsi:type="dcterms:W3CDTF">2020-07-29T05:42:14Z</dcterms:modified>
</cp:coreProperties>
</file>