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9" r:id="rId3"/>
    <p:sldId id="277" r:id="rId4"/>
    <p:sldId id="260" r:id="rId5"/>
    <p:sldId id="279" r:id="rId6"/>
    <p:sldId id="280" r:id="rId7"/>
    <p:sldId id="278" r:id="rId8"/>
    <p:sldId id="281" r:id="rId9"/>
    <p:sldId id="282" r:id="rId10"/>
    <p:sldId id="283" r:id="rId11"/>
    <p:sldId id="301" r:id="rId12"/>
    <p:sldId id="302" r:id="rId13"/>
    <p:sldId id="303" r:id="rId14"/>
    <p:sldId id="285" r:id="rId15"/>
    <p:sldId id="286" r:id="rId16"/>
    <p:sldId id="287" r:id="rId17"/>
    <p:sldId id="288" r:id="rId18"/>
    <p:sldId id="291" r:id="rId19"/>
    <p:sldId id="292" r:id="rId20"/>
    <p:sldId id="294" r:id="rId21"/>
    <p:sldId id="307" r:id="rId22"/>
    <p:sldId id="295" r:id="rId23"/>
    <p:sldId id="305" r:id="rId24"/>
    <p:sldId id="296" r:id="rId25"/>
    <p:sldId id="297" r:id="rId26"/>
    <p:sldId id="298" r:id="rId27"/>
    <p:sldId id="299" r:id="rId28"/>
    <p:sldId id="300" r:id="rId29"/>
    <p:sldId id="30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4" autoAdjust="0"/>
    <p:restoredTop sz="67784" autoAdjust="0"/>
  </p:normalViewPr>
  <p:slideViewPr>
    <p:cSldViewPr>
      <p:cViewPr varScale="1">
        <p:scale>
          <a:sx n="50" d="100"/>
          <a:sy n="50" d="100"/>
        </p:scale>
        <p:origin x="2160"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7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85A04-270E-4E38-A55E-9F30C1342AF2}" type="datetimeFigureOut">
              <a:rPr lang="en-US" smtClean="0"/>
              <a:pPr/>
              <a:t>5/26/2017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CA2A6-280B-437C-9353-FF6E7F3B35B8}" type="slidenum">
              <a:rPr lang="en-US" smtClean="0"/>
              <a:pPr/>
              <a:t>‹#›</a:t>
            </a:fld>
            <a:endParaRPr lang="en-US"/>
          </a:p>
        </p:txBody>
      </p:sp>
    </p:spTree>
    <p:extLst>
      <p:ext uri="{BB962C8B-B14F-4D97-AF65-F5344CB8AC3E}">
        <p14:creationId xmlns:p14="http://schemas.microsoft.com/office/powerpoint/2010/main" val="51610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A77C41D4-3E4B-41EF-ADDF-86CCC226F129}" type="slidenum">
              <a:rPr lang="en-US"/>
              <a:pPr/>
              <a:t>1</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1446479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124541D2-2254-4746-84F3-4D41AFCD7C75}" type="slidenum">
              <a:rPr lang="en-US"/>
              <a:pPr/>
              <a:t>14</a:t>
            </a:fld>
            <a:endParaRPr lang="en-US"/>
          </a:p>
        </p:txBody>
      </p:sp>
      <p:sp>
        <p:nvSpPr>
          <p:cNvPr id="23555" name="Rectangle 2050"/>
          <p:cNvSpPr>
            <a:spLocks noGrp="1" noRot="1" noChangeAspect="1" noChangeArrowheads="1" noTextEdit="1"/>
          </p:cNvSpPr>
          <p:nvPr>
            <p:ph type="sldImg"/>
          </p:nvPr>
        </p:nvSpPr>
        <p:spPr>
          <a:ln/>
        </p:spPr>
      </p:sp>
      <p:sp>
        <p:nvSpPr>
          <p:cNvPr id="23556" name="Rectangle 2051"/>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143954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52D999B1-8009-4568-A158-B591B64C05DB}" type="slidenum">
              <a:rPr lang="en-US"/>
              <a:pPr/>
              <a:t>15</a:t>
            </a:fld>
            <a:endParaRPr lang="en-US"/>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smtClean="0"/>
          </a:p>
        </p:txBody>
      </p:sp>
    </p:spTree>
    <p:extLst>
      <p:ext uri="{BB962C8B-B14F-4D97-AF65-F5344CB8AC3E}">
        <p14:creationId xmlns:p14="http://schemas.microsoft.com/office/powerpoint/2010/main" val="4229497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45F5F14-60BC-4147-9741-8412BA9CAEC6}" type="slidenum">
              <a:rPr lang="en-US"/>
              <a:pPr/>
              <a:t>16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p:spPr>
        <p:txBody>
          <a:bodyPr/>
          <a:lstStyle/>
          <a:p>
            <a:pPr eaLnBrk="1" hangingPunct="1"/>
            <a:r>
              <a:rPr lang="en-US" dirty="0" smtClean="0">
                <a:cs typeface="Times New Roman" pitchFamily="18" charset="0"/>
              </a:rPr>
              <a:t>To depict these characteristics, let us consider a number of databases.  We begin with a simple university database (Figure 1) since you have some familiarity with the workings of a university.  A simplified university database contains data about students, faculty, courses, course offerings, and enrollments.  The database supports procedures such as registering for classes, assigning faculty to course offerings, recording grades, and scheduling course offerings. Relationships in the university database support answers to questions such as</a:t>
            </a:r>
          </a:p>
          <a:p>
            <a:pPr eaLnBrk="1" hangingPunct="1"/>
            <a:r>
              <a:rPr lang="en-US" dirty="0" smtClean="0">
                <a:latin typeface="Symbol" pitchFamily="18" charset="2"/>
                <a:cs typeface="Times New Roman" pitchFamily="18" charset="0"/>
              </a:rPr>
              <a:t>·</a:t>
            </a:r>
            <a:r>
              <a:rPr lang="en-US" dirty="0" smtClean="0">
                <a:cs typeface="Times New Roman" pitchFamily="18" charset="0"/>
              </a:rPr>
              <a:t>         What offerings are available for a course in a given academic period?</a:t>
            </a:r>
          </a:p>
          <a:p>
            <a:pPr eaLnBrk="1" hangingPunct="1"/>
            <a:r>
              <a:rPr lang="en-US" dirty="0" smtClean="0">
                <a:latin typeface="Symbol" pitchFamily="18" charset="2"/>
                <a:cs typeface="Times New Roman" pitchFamily="18" charset="0"/>
              </a:rPr>
              <a:t>·</a:t>
            </a:r>
            <a:r>
              <a:rPr lang="en-US" dirty="0" smtClean="0">
                <a:cs typeface="Times New Roman" pitchFamily="18" charset="0"/>
              </a:rPr>
              <a:t>         Who is the instructor for an offering of a course?</a:t>
            </a:r>
          </a:p>
          <a:p>
            <a:pPr eaLnBrk="1" hangingPunct="1"/>
            <a:r>
              <a:rPr lang="en-US" dirty="0" smtClean="0">
                <a:latin typeface="Symbol" pitchFamily="18" charset="2"/>
                <a:cs typeface="Times New Roman" pitchFamily="18" charset="0"/>
              </a:rPr>
              <a:t>·</a:t>
            </a:r>
            <a:r>
              <a:rPr lang="en-US" dirty="0" smtClean="0">
                <a:cs typeface="Times New Roman" pitchFamily="18" charset="0"/>
              </a:rPr>
              <a:t>         What students are enrolled in an offering of a course?</a:t>
            </a:r>
          </a:p>
          <a:p>
            <a:pPr eaLnBrk="1" hangingPunct="1"/>
            <a:endParaRPr lang="en-US" dirty="0" smtClean="0"/>
          </a:p>
        </p:txBody>
      </p:sp>
    </p:spTree>
    <p:extLst>
      <p:ext uri="{BB962C8B-B14F-4D97-AF65-F5344CB8AC3E}">
        <p14:creationId xmlns:p14="http://schemas.microsoft.com/office/powerpoint/2010/main" val="166613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6CE1257-A730-4561-BE6A-C6CC599E684C}" type="slidenum">
              <a:rPr lang="en-US"/>
              <a:pPr/>
              <a:t>18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p:spPr>
        <p:txBody>
          <a:bodyPr/>
          <a:lstStyle/>
          <a:p>
            <a:pPr eaLnBrk="1" hangingPunct="1"/>
            <a:r>
              <a:rPr lang="en-US" dirty="0" smtClean="0">
                <a:cs typeface="Times New Roman" pitchFamily="18" charset="0"/>
              </a:rPr>
              <a:t>The </a:t>
            </a:r>
            <a:r>
              <a:rPr lang="en-US" u="sng" dirty="0" smtClean="0">
                <a:cs typeface="Times New Roman" pitchFamily="18" charset="0"/>
              </a:rPr>
              <a:t>first generation</a:t>
            </a:r>
            <a:r>
              <a:rPr lang="en-US" dirty="0" smtClean="0">
                <a:cs typeface="Times New Roman" pitchFamily="18" charset="0"/>
              </a:rPr>
              <a:t> supported sequential and random searching, but the user was required to write a computer program to obtain access.</a:t>
            </a:r>
            <a:endParaRPr lang="en-US" dirty="0" smtClean="0"/>
          </a:p>
          <a:p>
            <a:pPr eaLnBrk="1" hangingPunct="1"/>
            <a:r>
              <a:rPr lang="en-US" dirty="0" smtClean="0">
                <a:cs typeface="Times New Roman" pitchFamily="18" charset="0"/>
              </a:rPr>
              <a:t>The </a:t>
            </a:r>
            <a:r>
              <a:rPr lang="en-US" u="sng" dirty="0" smtClean="0">
                <a:cs typeface="Times New Roman" pitchFamily="18" charset="0"/>
              </a:rPr>
              <a:t>second generation</a:t>
            </a:r>
            <a:r>
              <a:rPr lang="en-US" dirty="0" smtClean="0">
                <a:cs typeface="Times New Roman" pitchFamily="18" charset="0"/>
              </a:rPr>
              <a:t> products were the first true DBMSs as they could manage multiple entity types and relationships. However, to obtain access to data, a computer program still had to be written. Second generation systems are referred to as “navigational” because the programmer had to write code to navigate among a network of linked records.</a:t>
            </a:r>
            <a:endParaRPr lang="en-US" dirty="0" smtClean="0"/>
          </a:p>
          <a:p>
            <a:pPr eaLnBrk="1" hangingPunct="1"/>
            <a:r>
              <a:rPr lang="en-US" u="sng" dirty="0" smtClean="0">
                <a:cs typeface="Times New Roman" pitchFamily="18" charset="0"/>
              </a:rPr>
              <a:t>Third generation</a:t>
            </a:r>
            <a:r>
              <a:rPr lang="en-US" dirty="0" smtClean="0">
                <a:cs typeface="Times New Roman" pitchFamily="18" charset="0"/>
              </a:rPr>
              <a:t> systems are known as relational DBMSs because of the foundation based on mathematical relations and associated operators. Optimization technology was developed so that access using non-procedural languages would be efficient.</a:t>
            </a:r>
            <a:endParaRPr lang="en-US" dirty="0" smtClean="0"/>
          </a:p>
          <a:p>
            <a:pPr eaLnBrk="1" hangingPunct="1"/>
            <a:r>
              <a:rPr lang="en-US" dirty="0" smtClean="0">
                <a:cs typeface="Times New Roman" pitchFamily="18" charset="0"/>
              </a:rPr>
              <a:t>Fourth generation systems can store and manipulate unconventional data types such as images, videos, maps, sounds, and animations.  Because these systems view any kind of data as an object to manage, fourth generation systems are sometimes called “object-oriented” or “object-relational”. In addition to the emphasis on objects, the Internet is pushing DBMSs to develop new forms of distributed processing.</a:t>
            </a:r>
            <a:r>
              <a:rPr lang="en-US" dirty="0" smtClean="0"/>
              <a:t> </a:t>
            </a:r>
          </a:p>
        </p:txBody>
      </p:sp>
    </p:spTree>
    <p:extLst>
      <p:ext uri="{BB962C8B-B14F-4D97-AF65-F5344CB8AC3E}">
        <p14:creationId xmlns:p14="http://schemas.microsoft.com/office/powerpoint/2010/main" val="2572071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34664E9-9138-473B-BE85-239B03E3FD32}" type="slidenum">
              <a:rPr lang="en-US"/>
              <a:pPr/>
              <a:t>19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545340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AE109E5-F084-4D18-B715-33937CE6DB5D}" type="slidenum">
              <a:rPr lang="en-US"/>
              <a:pPr/>
              <a:t>20</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3577990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1641449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320705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3132509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7400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4CA2A6-280B-437C-9353-FF6E7F3B35B8}" type="slidenum">
              <a:rPr lang="en-US" smtClean="0"/>
              <a:pPr/>
              <a:t>3</a:t>
            </a:fld>
            <a:endParaRPr lang="en-US"/>
          </a:p>
        </p:txBody>
      </p:sp>
    </p:spTree>
    <p:extLst>
      <p:ext uri="{BB962C8B-B14F-4D97-AF65-F5344CB8AC3E}">
        <p14:creationId xmlns:p14="http://schemas.microsoft.com/office/powerpoint/2010/main" val="621464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56156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936800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97108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722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3534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4CA2A6-280B-437C-9353-FF6E7F3B35B8}" type="slidenum">
              <a:rPr lang="en-US" smtClean="0"/>
              <a:pPr/>
              <a:t>4</a:t>
            </a:fld>
            <a:endParaRPr lang="en-US"/>
          </a:p>
        </p:txBody>
      </p:sp>
    </p:spTree>
    <p:extLst>
      <p:ext uri="{BB962C8B-B14F-4D97-AF65-F5344CB8AC3E}">
        <p14:creationId xmlns:p14="http://schemas.microsoft.com/office/powerpoint/2010/main" val="1258760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AE109E5-F084-4D18-B715-33937CE6DB5D}" type="slidenum">
              <a:rPr lang="en-US"/>
              <a:pPr/>
              <a:t>5</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4615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29872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1AE109E5-F084-4D18-B715-33937CE6DB5D}" type="slidenum">
              <a:rPr lang="en-US"/>
              <a:pPr/>
              <a:t>8</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p:spPr>
        <p:txBody>
          <a:bodyPr/>
          <a:lstStyle/>
          <a:p>
            <a:pPr eaLnBrk="1" hangingPunct="1"/>
            <a:endParaRPr lang="en-US" dirty="0" smtClean="0"/>
          </a:p>
        </p:txBody>
      </p:sp>
    </p:spTree>
    <p:extLst>
      <p:ext uri="{BB962C8B-B14F-4D97-AF65-F5344CB8AC3E}">
        <p14:creationId xmlns:p14="http://schemas.microsoft.com/office/powerpoint/2010/main" val="297137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2597258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3186781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p:spPr>
        <p:txBody>
          <a:bodyPr/>
          <a:lstStyle/>
          <a:p>
            <a:pPr eaLnBrk="1" hangingPunct="1"/>
            <a:endParaRPr lang="en-US" smtClean="0"/>
          </a:p>
        </p:txBody>
      </p:sp>
    </p:spTree>
    <p:extLst>
      <p:ext uri="{BB962C8B-B14F-4D97-AF65-F5344CB8AC3E}">
        <p14:creationId xmlns:p14="http://schemas.microsoft.com/office/powerpoint/2010/main" val="235479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458200" y="6248400"/>
            <a:ext cx="685800" cy="276999"/>
          </a:xfrm>
          <a:prstGeom prst="rect">
            <a:avLst/>
          </a:prstGeom>
          <a:noFill/>
        </p:spPr>
        <p:txBody>
          <a:bodyPr wrap="square" rtlCol="0">
            <a:spAutoFit/>
          </a:bodyPr>
          <a:lstStyle/>
          <a:p>
            <a:fld id="{DA2BA28F-E19C-44F8-BF1D-0928313DED5B}" type="slidenum">
              <a:rPr lang="en-MY" sz="1200" smtClean="0"/>
              <a:pPr/>
              <a:t>‹#›</a:t>
            </a:fld>
            <a:endParaRPr lang="en-MY" sz="1200"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9D3DCE5-06B7-4772-88A0-B4475AD82B57}" type="datetimeFigureOut">
              <a:rPr lang="en-US" smtClean="0"/>
              <a:pPr/>
              <a:t>5/26/2017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13510F2-9CF0-4383-A986-505FAB94BB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8458200" y="6248400"/>
            <a:ext cx="685800" cy="276999"/>
          </a:xfrm>
          <a:prstGeom prst="rect">
            <a:avLst/>
          </a:prstGeom>
          <a:noFill/>
        </p:spPr>
        <p:txBody>
          <a:bodyPr wrap="square" rtlCol="0">
            <a:spAutoFit/>
          </a:bodyPr>
          <a:lstStyle/>
          <a:p>
            <a:fld id="{DA2BA28F-E19C-44F8-BF1D-0928313DED5B}" type="slidenum">
              <a:rPr lang="en-MY" sz="1200" smtClean="0"/>
              <a:pPr/>
              <a:t>‹#›</a:t>
            </a:fld>
            <a:endParaRPr lang="en-MY"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psz.utm.my/" TargetMode="External"/><Relationship Id="rId3" Type="http://schemas.openxmlformats.org/officeDocument/2006/relationships/hyperlink" Target="http://www.amazon.com/" TargetMode="External"/><Relationship Id="rId7" Type="http://schemas.openxmlformats.org/officeDocument/2006/relationships/hyperlink" Target="http://www.maybank2u.com.my/" TargetMode="External"/><Relationship Id="rId2" Type="http://schemas.openxmlformats.org/officeDocument/2006/relationships/hyperlink" Target="http://www.tesco.com.my/" TargetMode="External"/><Relationship Id="rId1" Type="http://schemas.openxmlformats.org/officeDocument/2006/relationships/slideLayout" Target="../slideLayouts/slideLayout2.xml"/><Relationship Id="rId6" Type="http://schemas.openxmlformats.org/officeDocument/2006/relationships/hyperlink" Target="http://www.pnm.gov.my/main.php" TargetMode="External"/><Relationship Id="rId5" Type="http://schemas.openxmlformats.org/officeDocument/2006/relationships/hyperlink" Target="http://www.expedia.com/" TargetMode="External"/><Relationship Id="rId4" Type="http://schemas.openxmlformats.org/officeDocument/2006/relationships/hyperlink" Target="http://www.tesco.com/" TargetMode="External"/><Relationship Id="rId9" Type="http://schemas.openxmlformats.org/officeDocument/2006/relationships/hyperlink" Target="http://www.rightmove.co.u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Microsoft_Word_97_-_2003_Document1.doc"/><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pPr eaLnBrk="1" hangingPunct="1"/>
            <a:r>
              <a:rPr lang="en-US" dirty="0" smtClean="0"/>
              <a:t>Chapter 1</a:t>
            </a:r>
          </a:p>
        </p:txBody>
      </p:sp>
      <p:sp>
        <p:nvSpPr>
          <p:cNvPr id="8195" name="Rectangle 5"/>
          <p:cNvSpPr>
            <a:spLocks noGrp="1" noChangeArrowheads="1"/>
          </p:cNvSpPr>
          <p:nvPr>
            <p:ph type="subTitle" idx="1"/>
          </p:nvPr>
        </p:nvSpPr>
        <p:spPr>
          <a:xfrm>
            <a:off x="1828800" y="3733800"/>
            <a:ext cx="6858000" cy="1190625"/>
          </a:xfrm>
          <a:noFill/>
          <a:ln w="25400"/>
        </p:spPr>
        <p:txBody>
          <a:bodyPr/>
          <a:lstStyle/>
          <a:p>
            <a:pPr eaLnBrk="1" hangingPunct="1"/>
            <a:r>
              <a:rPr lang="en-US" dirty="0" smtClean="0"/>
              <a:t>Applications of Database</a:t>
            </a: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Database Applications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Purchases from the supermarket</a:t>
            </a:r>
          </a:p>
          <a:p>
            <a:pPr lvl="1"/>
            <a:r>
              <a:rPr lang="en-US" dirty="0" smtClean="0">
                <a:hlinkClick r:id="rId2"/>
              </a:rPr>
              <a:t>www.tesco.com.my</a:t>
            </a:r>
            <a:endParaRPr lang="en-US" dirty="0" smtClean="0"/>
          </a:p>
          <a:p>
            <a:r>
              <a:rPr lang="en-US" dirty="0" smtClean="0"/>
              <a:t>Purchases using your credit card</a:t>
            </a:r>
          </a:p>
          <a:p>
            <a:pPr lvl="1"/>
            <a:r>
              <a:rPr lang="en-US" sz="2900" dirty="0" smtClean="0">
                <a:hlinkClick r:id="rId3"/>
              </a:rPr>
              <a:t>www.amazon.com</a:t>
            </a:r>
            <a:endParaRPr lang="en-US" sz="2900" dirty="0" smtClean="0">
              <a:hlinkClick r:id="rId4"/>
            </a:endParaRPr>
          </a:p>
          <a:p>
            <a:r>
              <a:rPr lang="en-US" dirty="0" smtClean="0"/>
              <a:t>Booking a holiday at the travel agents</a:t>
            </a:r>
          </a:p>
          <a:p>
            <a:pPr lvl="1"/>
            <a:r>
              <a:rPr lang="en-US" dirty="0" smtClean="0">
                <a:hlinkClick r:id="rId5"/>
              </a:rPr>
              <a:t>www.expedia.com.my</a:t>
            </a:r>
            <a:endParaRPr lang="en-US" dirty="0" smtClean="0">
              <a:hlinkClick r:id="rId3"/>
            </a:endParaRPr>
          </a:p>
          <a:p>
            <a:r>
              <a:rPr lang="en-US" dirty="0" smtClean="0"/>
              <a:t>Using the local library</a:t>
            </a:r>
          </a:p>
          <a:p>
            <a:pPr lvl="1"/>
            <a:r>
              <a:rPr lang="en-US" dirty="0" smtClean="0">
                <a:hlinkClick r:id="rId6"/>
              </a:rPr>
              <a:t>www.pnm.gov.my/main.php</a:t>
            </a:r>
            <a:endParaRPr lang="en-US" dirty="0" smtClean="0">
              <a:hlinkClick r:id="rId5"/>
            </a:endParaRPr>
          </a:p>
          <a:p>
            <a:r>
              <a:rPr lang="en-US" dirty="0" smtClean="0"/>
              <a:t>Property management</a:t>
            </a:r>
          </a:p>
          <a:p>
            <a:pPr lvl="1"/>
            <a:r>
              <a:rPr lang="en-US" dirty="0" smtClean="0">
                <a:hlinkClick r:id="rId7"/>
              </a:rPr>
              <a:t>www.knightfrank.com.my</a:t>
            </a:r>
            <a:endParaRPr lang="en-US" dirty="0" smtClean="0">
              <a:hlinkClick r:id="rId8"/>
            </a:endParaRPr>
          </a:p>
          <a:p>
            <a:r>
              <a:rPr lang="en-US" dirty="0" smtClean="0"/>
              <a:t>Banking transaction</a:t>
            </a:r>
          </a:p>
          <a:p>
            <a:pPr lvl="1"/>
            <a:r>
              <a:rPr lang="en-US" dirty="0" smtClean="0">
                <a:hlinkClick r:id="rId7"/>
              </a:rPr>
              <a:t>www.maybank2u.com.my</a:t>
            </a:r>
            <a:endParaRPr lang="en-US" dirty="0" smtClean="0">
              <a:hlinkClick r:id="rId9"/>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 y="76200"/>
            <a:ext cx="8915400" cy="1371600"/>
          </a:xfrm>
        </p:spPr>
        <p:txBody>
          <a:bodyPr/>
          <a:lstStyle/>
          <a:p>
            <a:pPr eaLnBrk="1" hangingPunct="1">
              <a:defRPr/>
            </a:pPr>
            <a:r>
              <a:rPr lang="en-US" sz="4000" dirty="0" smtClean="0">
                <a:solidFill>
                  <a:srgbClr val="000000"/>
                </a:solidFill>
                <a:effectLst>
                  <a:outerShdw blurRad="38100" dist="38100" dir="2700000" algn="tl">
                    <a:srgbClr val="FFFFFF"/>
                  </a:outerShdw>
                </a:effectLst>
              </a:rPr>
              <a:t>Main use of DBMS in Organizations</a:t>
            </a:r>
          </a:p>
        </p:txBody>
      </p:sp>
      <p:sp>
        <p:nvSpPr>
          <p:cNvPr id="180227" name="Rectangle 3"/>
          <p:cNvSpPr>
            <a:spLocks noGrp="1" noChangeArrowheads="1"/>
          </p:cNvSpPr>
          <p:nvPr>
            <p:ph type="body" idx="1"/>
          </p:nvPr>
        </p:nvSpPr>
        <p:spPr>
          <a:xfrm>
            <a:off x="228600" y="1219200"/>
            <a:ext cx="8229600" cy="2514600"/>
          </a:xfrm>
        </p:spPr>
        <p:txBody>
          <a:bodyPr>
            <a:normAutofit lnSpcReduction="10000"/>
          </a:bodyPr>
          <a:lstStyle/>
          <a:p>
            <a:pPr eaLnBrk="1" hangingPunct="1">
              <a:defRPr/>
            </a:pPr>
            <a:r>
              <a:rPr lang="en-US" dirty="0" smtClean="0">
                <a:solidFill>
                  <a:srgbClr val="000000"/>
                </a:solidFill>
                <a:effectLst>
                  <a:outerShdw blurRad="38100" dist="38100" dir="2700000" algn="tl">
                    <a:srgbClr val="FFFFFF"/>
                  </a:outerShdw>
                </a:effectLst>
              </a:rPr>
              <a:t>Enterprise applications</a:t>
            </a:r>
          </a:p>
          <a:p>
            <a:pPr lvl="1" eaLnBrk="1" hangingPunct="1">
              <a:defRPr/>
            </a:pPr>
            <a:r>
              <a:rPr lang="en-US" dirty="0" smtClean="0">
                <a:solidFill>
                  <a:srgbClr val="000000"/>
                </a:solidFill>
                <a:effectLst>
                  <a:outerShdw blurRad="38100" dist="38100" dir="2700000" algn="tl">
                    <a:srgbClr val="FFFFFF"/>
                  </a:outerShdw>
                </a:effectLst>
              </a:rPr>
              <a:t>Enterprise resource planning (ERP) systems</a:t>
            </a:r>
          </a:p>
          <a:p>
            <a:pPr lvl="2">
              <a:defRPr/>
            </a:pPr>
            <a:r>
              <a:rPr lang="en-MY" dirty="0" smtClean="0"/>
              <a:t>Enterprise Resource Planning (ERP) system integrates systems across an enterprise to streamline workflow, share information among different departments, and provide insight into a business’s operations.</a:t>
            </a:r>
            <a:endParaRPr lang="en-US" dirty="0" smtClean="0">
              <a:solidFill>
                <a:srgbClr val="000000"/>
              </a:solidFill>
              <a:effectLst>
                <a:outerShdw blurRad="38100" dist="38100" dir="2700000" algn="tl">
                  <a:srgbClr val="FFFFFF"/>
                </a:outerShdw>
              </a:effectLst>
            </a:endParaRPr>
          </a:p>
          <a:p>
            <a:pPr marL="0" indent="0">
              <a:buNone/>
              <a:defRPr/>
            </a:pPr>
            <a:endParaRPr lang="en-US" sz="2400" dirty="0" smtClean="0"/>
          </a:p>
        </p:txBody>
      </p:sp>
      <p:pic>
        <p:nvPicPr>
          <p:cNvPr id="4" name="Picture 3" descr="erp_modules.gif"/>
          <p:cNvPicPr>
            <a:picLocks noChangeAspect="1"/>
          </p:cNvPicPr>
          <p:nvPr/>
        </p:nvPicPr>
        <p:blipFill>
          <a:blip r:embed="rId3"/>
          <a:stretch>
            <a:fillRect/>
          </a:stretch>
        </p:blipFill>
        <p:spPr>
          <a:xfrm>
            <a:off x="2209800" y="3508248"/>
            <a:ext cx="6078179" cy="334975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 y="76200"/>
            <a:ext cx="8915400" cy="914400"/>
          </a:xfrm>
        </p:spPr>
        <p:txBody>
          <a:bodyPr/>
          <a:lstStyle/>
          <a:p>
            <a:pPr eaLnBrk="1" hangingPunct="1">
              <a:defRPr/>
            </a:pPr>
            <a:r>
              <a:rPr lang="en-US" sz="4000" dirty="0" smtClean="0">
                <a:solidFill>
                  <a:srgbClr val="000000"/>
                </a:solidFill>
                <a:effectLst>
                  <a:outerShdw blurRad="38100" dist="38100" dir="2700000" algn="tl">
                    <a:srgbClr val="FFFFFF"/>
                  </a:outerShdw>
                </a:effectLst>
              </a:rPr>
              <a:t>Main use of DBMS in Organizations</a:t>
            </a:r>
          </a:p>
        </p:txBody>
      </p:sp>
      <p:sp>
        <p:nvSpPr>
          <p:cNvPr id="180227" name="Rectangle 3"/>
          <p:cNvSpPr>
            <a:spLocks noGrp="1" noChangeArrowheads="1"/>
          </p:cNvSpPr>
          <p:nvPr>
            <p:ph type="body" idx="1"/>
          </p:nvPr>
        </p:nvSpPr>
        <p:spPr>
          <a:xfrm>
            <a:off x="0" y="838200"/>
            <a:ext cx="8077200" cy="1905000"/>
          </a:xfrm>
        </p:spPr>
        <p:txBody>
          <a:bodyPr>
            <a:normAutofit fontScale="92500" lnSpcReduction="20000"/>
          </a:bodyPr>
          <a:lstStyle/>
          <a:p>
            <a:pPr eaLnBrk="1" hangingPunct="1">
              <a:defRPr/>
            </a:pPr>
            <a:r>
              <a:rPr lang="en-US" dirty="0" smtClean="0">
                <a:solidFill>
                  <a:srgbClr val="000000"/>
                </a:solidFill>
                <a:effectLst>
                  <a:outerShdw blurRad="38100" dist="38100" dir="2700000" algn="tl">
                    <a:srgbClr val="FFFFFF"/>
                  </a:outerShdw>
                </a:effectLst>
              </a:rPr>
              <a:t>Enterprise applications</a:t>
            </a:r>
          </a:p>
          <a:p>
            <a:pPr lvl="1" eaLnBrk="1" hangingPunct="1">
              <a:defRPr/>
            </a:pPr>
            <a:r>
              <a:rPr lang="en-US" dirty="0" smtClean="0">
                <a:solidFill>
                  <a:srgbClr val="000000"/>
                </a:solidFill>
                <a:effectLst>
                  <a:outerShdw blurRad="38100" dist="38100" dir="2700000" algn="tl">
                    <a:srgbClr val="FFFFFF"/>
                  </a:outerShdw>
                </a:effectLst>
              </a:rPr>
              <a:t>Data warehousing implementations</a:t>
            </a:r>
          </a:p>
          <a:p>
            <a:pPr lvl="2">
              <a:defRPr/>
            </a:pPr>
            <a:r>
              <a:rPr lang="en-MY" dirty="0" smtClean="0"/>
              <a:t>database used for reporting and data analysis. Integrating data from one or more disparate sources creates a central repository of data, a data warehouse</a:t>
            </a:r>
            <a:endParaRPr lang="en-US" dirty="0" smtClean="0">
              <a:solidFill>
                <a:srgbClr val="000000"/>
              </a:solidFill>
              <a:effectLst>
                <a:outerShdw blurRad="38100" dist="38100" dir="2700000" algn="tl">
                  <a:srgbClr val="FFFFFF"/>
                </a:outerShdw>
              </a:effectLst>
            </a:endParaRPr>
          </a:p>
        </p:txBody>
      </p:sp>
      <p:pic>
        <p:nvPicPr>
          <p:cNvPr id="4" name="Picture 3" descr="data_warehouse_architecture.jpg"/>
          <p:cNvPicPr>
            <a:picLocks noChangeAspect="1"/>
          </p:cNvPicPr>
          <p:nvPr/>
        </p:nvPicPr>
        <p:blipFill>
          <a:blip r:embed="rId3"/>
          <a:stretch>
            <a:fillRect/>
          </a:stretch>
        </p:blipFill>
        <p:spPr>
          <a:xfrm>
            <a:off x="998620" y="2495007"/>
            <a:ext cx="6697580" cy="436299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 y="76200"/>
            <a:ext cx="8915400" cy="990600"/>
          </a:xfrm>
        </p:spPr>
        <p:txBody>
          <a:bodyPr/>
          <a:lstStyle/>
          <a:p>
            <a:pPr eaLnBrk="1" hangingPunct="1">
              <a:defRPr/>
            </a:pPr>
            <a:r>
              <a:rPr lang="en-US" sz="4000" dirty="0" smtClean="0">
                <a:solidFill>
                  <a:srgbClr val="000000"/>
                </a:solidFill>
                <a:effectLst>
                  <a:outerShdw blurRad="38100" dist="38100" dir="2700000" algn="tl">
                    <a:srgbClr val="FFFFFF"/>
                  </a:outerShdw>
                </a:effectLst>
              </a:rPr>
              <a:t>Main use of DBMS in Organizations</a:t>
            </a:r>
          </a:p>
        </p:txBody>
      </p:sp>
      <p:sp>
        <p:nvSpPr>
          <p:cNvPr id="180227" name="Rectangle 3"/>
          <p:cNvSpPr>
            <a:spLocks noGrp="1" noChangeArrowheads="1"/>
          </p:cNvSpPr>
          <p:nvPr>
            <p:ph type="body" idx="1"/>
          </p:nvPr>
        </p:nvSpPr>
        <p:spPr>
          <a:xfrm>
            <a:off x="0" y="838200"/>
            <a:ext cx="8229600" cy="1905000"/>
          </a:xfrm>
        </p:spPr>
        <p:txBody>
          <a:bodyPr/>
          <a:lstStyle/>
          <a:p>
            <a:pPr eaLnBrk="1" hangingPunct="1">
              <a:defRPr/>
            </a:pPr>
            <a:r>
              <a:rPr lang="en-US" dirty="0" smtClean="0">
                <a:solidFill>
                  <a:srgbClr val="000000"/>
                </a:solidFill>
                <a:effectLst>
                  <a:outerShdw blurRad="38100" dist="38100" dir="2700000" algn="tl">
                    <a:srgbClr val="FFFFFF"/>
                  </a:outerShdw>
                </a:effectLst>
              </a:rPr>
              <a:t>Enterprise applications</a:t>
            </a:r>
          </a:p>
          <a:p>
            <a:pPr lvl="1" eaLnBrk="1" hangingPunct="1">
              <a:defRPr/>
            </a:pPr>
            <a:r>
              <a:rPr lang="en-US" dirty="0" smtClean="0">
                <a:solidFill>
                  <a:srgbClr val="000000"/>
                </a:solidFill>
                <a:effectLst>
                  <a:outerShdw blurRad="38100" dist="38100" dir="2700000" algn="tl">
                    <a:srgbClr val="FFFFFF"/>
                  </a:outerShdw>
                </a:effectLst>
              </a:rPr>
              <a:t>Big Data Analytics</a:t>
            </a:r>
          </a:p>
          <a:p>
            <a:pPr lvl="2">
              <a:defRPr/>
            </a:pPr>
            <a:r>
              <a:rPr lang="en-MY" dirty="0" smtClean="0"/>
              <a:t>the process of collecting, organizing and analyzing large sets of data to discover patterns and useful information</a:t>
            </a:r>
            <a:endParaRPr lang="en-US" dirty="0" smtClean="0">
              <a:solidFill>
                <a:srgbClr val="000000"/>
              </a:solidFill>
              <a:effectLst>
                <a:outerShdw blurRad="38100" dist="38100" dir="2700000" algn="tl">
                  <a:srgbClr val="FFFFFF"/>
                </a:outerShdw>
              </a:effectLst>
            </a:endParaRPr>
          </a:p>
        </p:txBody>
      </p:sp>
      <p:pic>
        <p:nvPicPr>
          <p:cNvPr id="4" name="Picture 3" descr="big-data-318x211.png"/>
          <p:cNvPicPr>
            <a:picLocks noChangeAspect="1"/>
          </p:cNvPicPr>
          <p:nvPr/>
        </p:nvPicPr>
        <p:blipFill>
          <a:blip r:embed="rId3"/>
          <a:stretch>
            <a:fillRect/>
          </a:stretch>
        </p:blipFill>
        <p:spPr>
          <a:xfrm>
            <a:off x="2284918" y="2819400"/>
            <a:ext cx="5742086" cy="3810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smtClean="0"/>
              <a:t>Initial Vocabulary</a:t>
            </a:r>
          </a:p>
        </p:txBody>
      </p:sp>
      <p:sp>
        <p:nvSpPr>
          <p:cNvPr id="12291" name="Rectangle 5"/>
          <p:cNvSpPr>
            <a:spLocks noGrp="1" noChangeArrowheads="1"/>
          </p:cNvSpPr>
          <p:nvPr>
            <p:ph type="body" idx="1"/>
          </p:nvPr>
        </p:nvSpPr>
        <p:spPr/>
        <p:txBody>
          <a:bodyPr/>
          <a:lstStyle/>
          <a:p>
            <a:pPr eaLnBrk="1" hangingPunct="1"/>
            <a:r>
              <a:rPr lang="en-US" dirty="0" smtClean="0"/>
              <a:t>Data: raw facts about things and events</a:t>
            </a:r>
          </a:p>
          <a:p>
            <a:pPr eaLnBrk="1" hangingPunct="1"/>
            <a:r>
              <a:rPr lang="en-US" dirty="0" smtClean="0"/>
              <a:t>Information: transformed data that has value for decision making</a:t>
            </a:r>
          </a:p>
          <a:p>
            <a:pPr eaLnBrk="1" hangingPunct="1"/>
            <a:r>
              <a:rPr lang="en-US" dirty="0" smtClean="0"/>
              <a:t>Essential to organize data for retrieval and maintenance</a:t>
            </a:r>
          </a:p>
        </p:txBody>
      </p:sp>
      <p:sp>
        <p:nvSpPr>
          <p:cNvPr id="4" name="TextBox 3"/>
          <p:cNvSpPr txBox="1">
            <a:spLocks noChangeArrowheads="1"/>
          </p:cNvSpPr>
          <p:nvPr/>
        </p:nvSpPr>
        <p:spPr bwMode="auto">
          <a:xfrm>
            <a:off x="533400" y="4572000"/>
            <a:ext cx="7545388" cy="646113"/>
          </a:xfrm>
          <a:prstGeom prst="rect">
            <a:avLst/>
          </a:prstGeom>
          <a:solidFill>
            <a:srgbClr val="FFFF00"/>
          </a:solidFill>
          <a:ln w="9525">
            <a:noFill/>
            <a:miter lim="800000"/>
            <a:headEnd/>
            <a:tailEnd/>
          </a:ln>
        </p:spPr>
        <p:txBody>
          <a:bodyPr wrap="none">
            <a:spAutoFit/>
          </a:bodyPr>
          <a:lstStyle/>
          <a:p>
            <a:r>
              <a:rPr lang="en-US" sz="3600" dirty="0">
                <a:solidFill>
                  <a:srgbClr val="00B050"/>
                </a:solidFill>
              </a:rPr>
              <a:t>Which are the top 100 selling products?</a:t>
            </a:r>
          </a:p>
        </p:txBody>
      </p:sp>
      <p:sp>
        <p:nvSpPr>
          <p:cNvPr id="5" name="TextBox 4"/>
          <p:cNvSpPr txBox="1">
            <a:spLocks noChangeArrowheads="1"/>
          </p:cNvSpPr>
          <p:nvPr/>
        </p:nvSpPr>
        <p:spPr bwMode="auto">
          <a:xfrm>
            <a:off x="533401" y="5334000"/>
            <a:ext cx="7467600" cy="1200329"/>
          </a:xfrm>
          <a:prstGeom prst="rect">
            <a:avLst/>
          </a:prstGeom>
          <a:solidFill>
            <a:srgbClr val="FFFF00"/>
          </a:solidFill>
          <a:ln w="9525">
            <a:noFill/>
            <a:miter lim="800000"/>
            <a:headEnd/>
            <a:tailEnd/>
          </a:ln>
        </p:spPr>
        <p:txBody>
          <a:bodyPr wrap="square">
            <a:spAutoFit/>
          </a:bodyPr>
          <a:lstStyle/>
          <a:p>
            <a:r>
              <a:rPr lang="en-US" sz="3600" dirty="0" smtClean="0">
                <a:solidFill>
                  <a:srgbClr val="00B050"/>
                </a:solidFill>
              </a:rPr>
              <a:t>Increase prices all food product by 10% due to increase in price of sugar</a:t>
            </a:r>
            <a:endParaRPr lang="en-US" sz="3600" dirty="0">
              <a:solidFill>
                <a:srgbClr val="00B05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7848600" cy="685800"/>
          </a:xfrm>
        </p:spPr>
        <p:txBody>
          <a:bodyPr/>
          <a:lstStyle/>
          <a:p>
            <a:pPr eaLnBrk="1" hangingPunct="1"/>
            <a:r>
              <a:rPr lang="en-US" dirty="0" smtClean="0"/>
              <a:t>Database Characteristics</a:t>
            </a:r>
          </a:p>
        </p:txBody>
      </p:sp>
      <p:sp>
        <p:nvSpPr>
          <p:cNvPr id="13315" name="Rectangle 3"/>
          <p:cNvSpPr>
            <a:spLocks noGrp="1" noChangeArrowheads="1"/>
          </p:cNvSpPr>
          <p:nvPr>
            <p:ph type="body" idx="1"/>
          </p:nvPr>
        </p:nvSpPr>
        <p:spPr>
          <a:xfrm>
            <a:off x="0" y="609600"/>
            <a:ext cx="9144000" cy="5410200"/>
          </a:xfrm>
        </p:spPr>
        <p:txBody>
          <a:bodyPr>
            <a:normAutofit/>
          </a:bodyPr>
          <a:lstStyle/>
          <a:p>
            <a:pPr eaLnBrk="1" hangingPunct="1">
              <a:spcBef>
                <a:spcPts val="0"/>
              </a:spcBef>
            </a:pPr>
            <a:r>
              <a:rPr lang="en-US" dirty="0" smtClean="0"/>
              <a:t>Persistent</a:t>
            </a:r>
          </a:p>
          <a:p>
            <a:pPr lvl="1">
              <a:spcBef>
                <a:spcPts val="0"/>
              </a:spcBef>
            </a:pPr>
            <a:r>
              <a:rPr lang="en-US" sz="2400" dirty="0" smtClean="0"/>
              <a:t>Lasts a long time (not transient)</a:t>
            </a:r>
          </a:p>
          <a:p>
            <a:pPr lvl="1">
              <a:spcBef>
                <a:spcPts val="0"/>
              </a:spcBef>
            </a:pPr>
            <a:r>
              <a:rPr lang="en-US" sz="2400" dirty="0" smtClean="0"/>
              <a:t>Lasts longer than the execution of a computer program</a:t>
            </a:r>
          </a:p>
          <a:p>
            <a:pPr lvl="1">
              <a:spcBef>
                <a:spcPts val="0"/>
              </a:spcBef>
            </a:pPr>
            <a:r>
              <a:rPr lang="en-US" sz="2400" dirty="0" smtClean="0">
                <a:solidFill>
                  <a:srgbClr val="FF0000"/>
                </a:solidFill>
              </a:rPr>
              <a:t>Data is stored to a persistent media  once a transaction is completed  (committed) so that it can be retrieved when needed</a:t>
            </a:r>
          </a:p>
          <a:p>
            <a:pPr>
              <a:spcBef>
                <a:spcPts val="0"/>
              </a:spcBef>
            </a:pPr>
            <a:r>
              <a:rPr lang="en-US" dirty="0" smtClean="0"/>
              <a:t>Inter-related</a:t>
            </a:r>
          </a:p>
          <a:p>
            <a:pPr lvl="1">
              <a:spcBef>
                <a:spcPts val="0"/>
              </a:spcBef>
            </a:pPr>
            <a:r>
              <a:rPr lang="en-US" sz="2400" dirty="0" smtClean="0"/>
              <a:t>Stores entities and relationships among the entities</a:t>
            </a:r>
          </a:p>
          <a:p>
            <a:pPr lvl="1">
              <a:spcBef>
                <a:spcPts val="0"/>
              </a:spcBef>
            </a:pPr>
            <a:r>
              <a:rPr lang="en-US" sz="2400" dirty="0" smtClean="0"/>
              <a:t>Entity: cluster of data about a topic (customer, student, loan)</a:t>
            </a:r>
          </a:p>
          <a:p>
            <a:pPr lvl="1">
              <a:spcBef>
                <a:spcPts val="0"/>
              </a:spcBef>
            </a:pPr>
            <a:r>
              <a:rPr lang="en-US" sz="2400" dirty="0" smtClean="0"/>
              <a:t>Relationship: connection among entities</a:t>
            </a:r>
          </a:p>
          <a:p>
            <a:pPr marL="342900" lvl="1" indent="-342900">
              <a:spcBef>
                <a:spcPts val="0"/>
              </a:spcBef>
              <a:buFont typeface="Arial" pitchFamily="34" charset="0"/>
              <a:buChar char="•"/>
            </a:pPr>
            <a:r>
              <a:rPr lang="en-US" sz="3200" dirty="0" smtClean="0"/>
              <a:t>Shared</a:t>
            </a:r>
          </a:p>
          <a:p>
            <a:pPr lvl="1">
              <a:spcBef>
                <a:spcPts val="0"/>
              </a:spcBef>
            </a:pPr>
            <a:r>
              <a:rPr lang="en-US" sz="2400" dirty="0" smtClean="0"/>
              <a:t>Multiple uses: hundreds to thousands of data entry screens and reports</a:t>
            </a:r>
          </a:p>
          <a:p>
            <a:pPr lvl="1">
              <a:spcBef>
                <a:spcPts val="0"/>
              </a:spcBef>
            </a:pPr>
            <a:r>
              <a:rPr lang="en-US" sz="2400" dirty="0" smtClean="0"/>
              <a:t> Multiple users: many people simultaneously use a database</a:t>
            </a:r>
          </a:p>
          <a:p>
            <a:pPr marL="342900" lvl="1" indent="-342900">
              <a:spcBef>
                <a:spcPts val="0"/>
              </a:spcBef>
              <a:buFont typeface="Arial" pitchFamily="34" charset="0"/>
              <a:buChar char="•"/>
            </a:pPr>
            <a:endParaRPr lang="en-US" sz="32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ChangeArrowheads="1"/>
          </p:cNvSpPr>
          <p:nvPr/>
        </p:nvSpPr>
        <p:spPr bwMode="auto">
          <a:xfrm>
            <a:off x="457200" y="1600200"/>
            <a:ext cx="8229600" cy="4724400"/>
          </a:xfrm>
          <a:prstGeom prst="rect">
            <a:avLst/>
          </a:prstGeom>
          <a:solidFill>
            <a:schemeClr val="bg1"/>
          </a:solidFill>
          <a:ln w="12700">
            <a:noFill/>
            <a:miter lim="800000"/>
            <a:headEnd type="none" w="sm" len="sm"/>
            <a:tailEnd type="none" w="sm" len="sm"/>
          </a:ln>
        </p:spPr>
        <p:txBody>
          <a:bodyPr wrap="none" anchor="ctr"/>
          <a:lstStyle/>
          <a:p>
            <a:endParaRPr lang="en-US"/>
          </a:p>
        </p:txBody>
      </p:sp>
      <p:sp>
        <p:nvSpPr>
          <p:cNvPr id="1028" name="Rectangle 2"/>
          <p:cNvSpPr>
            <a:spLocks noGrp="1" noChangeArrowheads="1"/>
          </p:cNvSpPr>
          <p:nvPr>
            <p:ph type="title"/>
          </p:nvPr>
        </p:nvSpPr>
        <p:spPr/>
        <p:txBody>
          <a:bodyPr/>
          <a:lstStyle/>
          <a:p>
            <a:pPr eaLnBrk="1" hangingPunct="1"/>
            <a:r>
              <a:rPr lang="en-US" smtClean="0"/>
              <a:t>University Database</a:t>
            </a:r>
          </a:p>
        </p:txBody>
      </p:sp>
      <p:graphicFrame>
        <p:nvGraphicFramePr>
          <p:cNvPr id="1026" name="Object 4"/>
          <p:cNvGraphicFramePr>
            <a:graphicFrameLocks noChangeAspect="1"/>
          </p:cNvGraphicFramePr>
          <p:nvPr/>
        </p:nvGraphicFramePr>
        <p:xfrm>
          <a:off x="228600" y="1524000"/>
          <a:ext cx="8634948" cy="3733800"/>
        </p:xfrm>
        <a:graphic>
          <a:graphicData uri="http://schemas.openxmlformats.org/presentationml/2006/ole">
            <mc:AlternateContent xmlns:mc="http://schemas.openxmlformats.org/markup-compatibility/2006">
              <mc:Choice xmlns:v="urn:schemas-microsoft-com:vml" Requires="v">
                <p:oleObj spid="_x0000_s50179" name="Visio" r:id="rId4" imgW="4408560" imgH="1906560" progId="">
                  <p:embed/>
                </p:oleObj>
              </mc:Choice>
              <mc:Fallback>
                <p:oleObj name="Visio" r:id="rId4" imgW="4408560" imgH="190656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634948" cy="37338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457200" y="1600200"/>
            <a:ext cx="8229600" cy="4572000"/>
          </a:xfrm>
          <a:prstGeom prst="rect">
            <a:avLst/>
          </a:prstGeom>
          <a:solidFill>
            <a:schemeClr val="bg1"/>
          </a:solidFill>
          <a:ln w="12700">
            <a:noFill/>
            <a:miter lim="800000"/>
            <a:headEnd type="none" w="sm" len="sm"/>
            <a:tailEnd type="none" w="sm" len="sm"/>
          </a:ln>
        </p:spPr>
        <p:txBody>
          <a:bodyPr wrap="none" anchor="ctr"/>
          <a:lstStyle/>
          <a:p>
            <a:endParaRPr lang="en-US"/>
          </a:p>
        </p:txBody>
      </p:sp>
      <p:sp>
        <p:nvSpPr>
          <p:cNvPr id="2052" name="Rectangle 2"/>
          <p:cNvSpPr>
            <a:spLocks noGrp="1" noChangeArrowheads="1"/>
          </p:cNvSpPr>
          <p:nvPr>
            <p:ph type="title"/>
          </p:nvPr>
        </p:nvSpPr>
        <p:spPr/>
        <p:txBody>
          <a:bodyPr/>
          <a:lstStyle/>
          <a:p>
            <a:pPr eaLnBrk="1" hangingPunct="1"/>
            <a:r>
              <a:rPr lang="en-US" smtClean="0"/>
              <a:t>Water Utility Database</a:t>
            </a:r>
          </a:p>
        </p:txBody>
      </p:sp>
      <p:graphicFrame>
        <p:nvGraphicFramePr>
          <p:cNvPr id="2050" name="Object 4"/>
          <p:cNvGraphicFramePr>
            <a:graphicFrameLocks noGrp="1" noChangeAspect="1"/>
          </p:cNvGraphicFramePr>
          <p:nvPr>
            <p:ph idx="1"/>
          </p:nvPr>
        </p:nvGraphicFramePr>
        <p:xfrm>
          <a:off x="20653" y="1828800"/>
          <a:ext cx="9012795" cy="3962401"/>
        </p:xfrm>
        <a:graphic>
          <a:graphicData uri="http://schemas.openxmlformats.org/presentationml/2006/ole">
            <mc:AlternateContent xmlns:mc="http://schemas.openxmlformats.org/markup-compatibility/2006">
              <mc:Choice xmlns:v="urn:schemas-microsoft-com:vml" Requires="v">
                <p:oleObj spid="_x0000_s51203" name="VISIO" r:id="rId3" imgW="4265640" imgH="1841040" progId="">
                  <p:embed/>
                </p:oleObj>
              </mc:Choice>
              <mc:Fallback>
                <p:oleObj name="VISIO" r:id="rId3" imgW="4265640" imgH="18410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3" y="1828800"/>
                        <a:ext cx="9012795" cy="3962401"/>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457200"/>
            <a:ext cx="8080375" cy="1143000"/>
          </a:xfrm>
        </p:spPr>
        <p:txBody>
          <a:bodyPr/>
          <a:lstStyle/>
          <a:p>
            <a:pPr eaLnBrk="1" hangingPunct="1"/>
            <a:r>
              <a:rPr lang="en-US" dirty="0" smtClean="0"/>
              <a:t>Database Technology Evolution</a:t>
            </a:r>
          </a:p>
        </p:txBody>
      </p:sp>
      <p:graphicFrame>
        <p:nvGraphicFramePr>
          <p:cNvPr id="5122" name="Object 4"/>
          <p:cNvGraphicFramePr>
            <a:graphicFrameLocks noChangeAspect="1"/>
          </p:cNvGraphicFramePr>
          <p:nvPr/>
        </p:nvGraphicFramePr>
        <p:xfrm>
          <a:off x="457200" y="1600200"/>
          <a:ext cx="8229600" cy="4349750"/>
        </p:xfrm>
        <a:graphic>
          <a:graphicData uri="http://schemas.openxmlformats.org/presentationml/2006/ole">
            <mc:AlternateContent xmlns:mc="http://schemas.openxmlformats.org/markup-compatibility/2006">
              <mc:Choice xmlns:v="urn:schemas-microsoft-com:vml" Requires="v">
                <p:oleObj spid="_x0000_s54275" name="Document" r:id="rId5" imgW="7975009" imgH="4658560" progId="Word.Document.8">
                  <p:embed/>
                </p:oleObj>
              </mc:Choice>
              <mc:Fallback>
                <p:oleObj name="Document" r:id="rId5" imgW="7975009" imgH="465856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00200"/>
                        <a:ext cx="8229600" cy="43497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228600" y="6172200"/>
            <a:ext cx="7706020" cy="369332"/>
          </a:xfrm>
          <a:prstGeom prst="rect">
            <a:avLst/>
          </a:prstGeom>
          <a:solidFill>
            <a:srgbClr val="FFFF00"/>
          </a:solidFill>
        </p:spPr>
        <p:txBody>
          <a:bodyPr wrap="none" rtlCol="0">
            <a:spAutoFit/>
          </a:bodyPr>
          <a:lstStyle/>
          <a:p>
            <a:r>
              <a:rPr lang="en-MY" dirty="0" smtClean="0"/>
              <a:t>Additional Reading: What is DBMS  Advantages and Disadvantages of DBMS.htm</a:t>
            </a:r>
            <a:endParaRPr lang="en-MY"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762000"/>
          </a:xfrm>
        </p:spPr>
        <p:txBody>
          <a:bodyPr/>
          <a:lstStyle/>
          <a:p>
            <a:pPr eaLnBrk="1" hangingPunct="1"/>
            <a:r>
              <a:rPr lang="en-US" dirty="0" smtClean="0"/>
              <a:t>Purpose of Database System</a:t>
            </a:r>
          </a:p>
        </p:txBody>
      </p:sp>
      <p:sp>
        <p:nvSpPr>
          <p:cNvPr id="8195" name="Rectangle 3"/>
          <p:cNvSpPr>
            <a:spLocks noGrp="1" noChangeArrowheads="1"/>
          </p:cNvSpPr>
          <p:nvPr>
            <p:ph type="body" idx="1"/>
          </p:nvPr>
        </p:nvSpPr>
        <p:spPr>
          <a:xfrm>
            <a:off x="0" y="609600"/>
            <a:ext cx="8382000" cy="5791200"/>
          </a:xfrm>
        </p:spPr>
        <p:txBody>
          <a:bodyPr>
            <a:noAutofit/>
          </a:bodyPr>
          <a:lstStyle/>
          <a:p>
            <a:pPr eaLnBrk="1" hangingPunct="1">
              <a:lnSpc>
                <a:spcPct val="90000"/>
              </a:lnSpc>
              <a:defRPr/>
            </a:pPr>
            <a:r>
              <a:rPr lang="en-US" sz="2200" dirty="0" smtClean="0"/>
              <a:t>Prior to the availability of DBMSs, database applications were built on top of file systems – coded from the ground up.</a:t>
            </a:r>
          </a:p>
          <a:p>
            <a:pPr eaLnBrk="1" hangingPunct="1">
              <a:lnSpc>
                <a:spcPct val="50000"/>
              </a:lnSpc>
              <a:buFont typeface="Monotype Sorts" pitchFamily="1" charset="2"/>
              <a:buNone/>
              <a:defRPr/>
            </a:pPr>
            <a:endParaRPr lang="en-US" sz="2200" dirty="0" smtClean="0"/>
          </a:p>
          <a:p>
            <a:pPr eaLnBrk="1" hangingPunct="1">
              <a:lnSpc>
                <a:spcPct val="90000"/>
              </a:lnSpc>
              <a:defRPr/>
            </a:pPr>
            <a:r>
              <a:rPr lang="en-US" sz="2200" dirty="0" smtClean="0"/>
              <a:t>Drawbacks of this approach:</a:t>
            </a:r>
          </a:p>
          <a:p>
            <a:pPr lvl="1" eaLnBrk="1" hangingPunct="1">
              <a:spcBef>
                <a:spcPts val="0"/>
              </a:spcBef>
              <a:defRPr/>
            </a:pPr>
            <a:r>
              <a:rPr lang="en-US" sz="2200" dirty="0" smtClean="0"/>
              <a:t>Difficult to reprogram sophisticated processing, i.e., concurrency control, backup and recovery, security</a:t>
            </a:r>
          </a:p>
          <a:p>
            <a:pPr lvl="1">
              <a:spcBef>
                <a:spcPts val="0"/>
              </a:spcBef>
            </a:pPr>
            <a:r>
              <a:rPr lang="en-US" sz="2200" dirty="0" smtClean="0"/>
              <a:t>Re-inventing the wheel can be expensive and error-prone </a:t>
            </a:r>
          </a:p>
          <a:p>
            <a:pPr lvl="2">
              <a:spcBef>
                <a:spcPts val="0"/>
              </a:spcBef>
            </a:pPr>
            <a:r>
              <a:rPr lang="en-US" sz="2200" dirty="0" smtClean="0"/>
              <a:t>“We need a truck, lets design and build our own truck.”</a:t>
            </a:r>
          </a:p>
          <a:p>
            <a:pPr lvl="2">
              <a:spcBef>
                <a:spcPts val="0"/>
              </a:spcBef>
            </a:pPr>
            <a:r>
              <a:rPr lang="en-US" sz="2200" dirty="0" smtClean="0"/>
              <a:t>i.e. Need to rewrite code for a program/system that is already working but not compatible with the current system</a:t>
            </a:r>
          </a:p>
          <a:p>
            <a:pPr eaLnBrk="1" hangingPunct="1">
              <a:lnSpc>
                <a:spcPct val="90000"/>
              </a:lnSpc>
              <a:defRPr/>
            </a:pPr>
            <a:r>
              <a:rPr lang="en-US" sz="2200" dirty="0" smtClean="0"/>
              <a:t>This leads to:</a:t>
            </a:r>
          </a:p>
          <a:p>
            <a:pPr lvl="1" eaLnBrk="1" hangingPunct="1">
              <a:spcBef>
                <a:spcPts val="0"/>
              </a:spcBef>
              <a:defRPr/>
            </a:pPr>
            <a:r>
              <a:rPr lang="en-US" sz="2200" dirty="0" smtClean="0"/>
              <a:t>Data redundancy and inconsistency</a:t>
            </a:r>
          </a:p>
          <a:p>
            <a:pPr lvl="1" eaLnBrk="1" hangingPunct="1">
              <a:spcBef>
                <a:spcPts val="0"/>
              </a:spcBef>
              <a:defRPr/>
            </a:pPr>
            <a:r>
              <a:rPr lang="en-US" sz="2200" dirty="0" smtClean="0"/>
              <a:t>Multiple files and formats</a:t>
            </a:r>
          </a:p>
          <a:p>
            <a:pPr lvl="1" eaLnBrk="1" hangingPunct="1">
              <a:spcBef>
                <a:spcPts val="0"/>
              </a:spcBef>
              <a:defRPr/>
            </a:pPr>
            <a:r>
              <a:rPr lang="en-US" sz="2200" dirty="0" smtClean="0"/>
              <a:t>A new program to carry out each new task</a:t>
            </a:r>
          </a:p>
          <a:p>
            <a:pPr lvl="1" eaLnBrk="1" hangingPunct="1">
              <a:spcBef>
                <a:spcPts val="0"/>
              </a:spcBef>
              <a:defRPr/>
            </a:pPr>
            <a:r>
              <a:rPr lang="en-US" sz="2200" dirty="0" smtClean="0"/>
              <a:t>Integrity constraints  (e.g. account balance &gt; 0) become embedded throughout program code, etc.</a:t>
            </a:r>
          </a:p>
          <a:p>
            <a:pPr eaLnBrk="1" hangingPunct="1">
              <a:lnSpc>
                <a:spcPct val="90000"/>
              </a:lnSpc>
              <a:defRPr/>
            </a:pPr>
            <a:r>
              <a:rPr lang="en-US" sz="2200" dirty="0" smtClean="0"/>
              <a:t>Database systems offer proven solutions for the above problems.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C:\Users\TARC\Desktop\BACS1053 DM\Tesco-Puchong.jpg"/>
          <p:cNvPicPr>
            <a:picLocks noChangeAspect="1" noChangeArrowheads="1"/>
          </p:cNvPicPr>
          <p:nvPr/>
        </p:nvPicPr>
        <p:blipFill>
          <a:blip r:embed="rId2" cstate="print"/>
          <a:srcRect/>
          <a:stretch>
            <a:fillRect/>
          </a:stretch>
        </p:blipFill>
        <p:spPr bwMode="auto">
          <a:xfrm>
            <a:off x="0" y="0"/>
            <a:ext cx="4419600" cy="3314700"/>
          </a:xfrm>
          <a:prstGeom prst="rect">
            <a:avLst/>
          </a:prstGeom>
          <a:noFill/>
          <a:ln w="9525">
            <a:noFill/>
            <a:miter lim="800000"/>
            <a:headEnd/>
            <a:tailEnd/>
          </a:ln>
        </p:spPr>
      </p:pic>
      <p:pic>
        <p:nvPicPr>
          <p:cNvPr id="96260" name="Picture 4" descr="C:\Users\TARC\Desktop\BACS1053 DM\Tesco-LeGou.jpg"/>
          <p:cNvPicPr>
            <a:picLocks noChangeAspect="1" noChangeArrowheads="1"/>
          </p:cNvPicPr>
          <p:nvPr/>
        </p:nvPicPr>
        <p:blipFill>
          <a:blip r:embed="rId3" cstate="print"/>
          <a:srcRect/>
          <a:stretch>
            <a:fillRect/>
          </a:stretch>
        </p:blipFill>
        <p:spPr bwMode="auto">
          <a:xfrm>
            <a:off x="4648200" y="2209800"/>
            <a:ext cx="4495800" cy="2997200"/>
          </a:xfrm>
          <a:prstGeom prst="rect">
            <a:avLst/>
          </a:prstGeom>
          <a:noFill/>
          <a:ln w="9525">
            <a:noFill/>
            <a:miter lim="800000"/>
            <a:headEnd/>
            <a:tailEnd/>
          </a:ln>
        </p:spPr>
      </p:pic>
      <p:pic>
        <p:nvPicPr>
          <p:cNvPr id="96261" name="Picture 5" descr="C:\Users\TARC\Desktop\BACS1053 DM\Tesco-Homeplus-Subway-Virtual-Store-in-South-Korea-1.jpg"/>
          <p:cNvPicPr>
            <a:picLocks noChangeAspect="1" noChangeArrowheads="1"/>
          </p:cNvPicPr>
          <p:nvPr/>
        </p:nvPicPr>
        <p:blipFill>
          <a:blip r:embed="rId4" cstate="print"/>
          <a:srcRect/>
          <a:stretch>
            <a:fillRect/>
          </a:stretch>
        </p:blipFill>
        <p:spPr bwMode="auto">
          <a:xfrm>
            <a:off x="0" y="2438400"/>
            <a:ext cx="4419600" cy="2981325"/>
          </a:xfrm>
          <a:prstGeom prst="rect">
            <a:avLst/>
          </a:prstGeom>
          <a:noFill/>
          <a:ln w="9525">
            <a:noFill/>
            <a:miter lim="800000"/>
            <a:headEnd/>
            <a:tailEnd/>
          </a:ln>
        </p:spPr>
      </p:pic>
      <p:pic>
        <p:nvPicPr>
          <p:cNvPr id="96262" name="Picture 6" descr="C:\Users\TARC\Desktop\BACS1053 DM\tesco_2161591b.jpg"/>
          <p:cNvPicPr>
            <a:picLocks noChangeAspect="1" noChangeArrowheads="1"/>
          </p:cNvPicPr>
          <p:nvPr/>
        </p:nvPicPr>
        <p:blipFill>
          <a:blip r:embed="rId5" cstate="print"/>
          <a:srcRect/>
          <a:stretch>
            <a:fillRect/>
          </a:stretch>
        </p:blipFill>
        <p:spPr bwMode="auto">
          <a:xfrm>
            <a:off x="4545013" y="0"/>
            <a:ext cx="4598987" cy="2870200"/>
          </a:xfrm>
          <a:prstGeom prst="rect">
            <a:avLst/>
          </a:prstGeom>
          <a:noFill/>
          <a:ln w="9525">
            <a:noFill/>
            <a:miter lim="800000"/>
            <a:headEnd/>
            <a:tailEnd/>
          </a:ln>
        </p:spPr>
      </p:pic>
      <p:pic>
        <p:nvPicPr>
          <p:cNvPr id="96263" name="Picture 7" descr="C:\Users\TARC\Desktop\BACS1053 DM\Bradley_Stoke_Tesco_2.jpg"/>
          <p:cNvPicPr>
            <a:picLocks noChangeAspect="1" noChangeArrowheads="1"/>
          </p:cNvPicPr>
          <p:nvPr/>
        </p:nvPicPr>
        <p:blipFill>
          <a:blip r:embed="rId6" cstate="print"/>
          <a:srcRect/>
          <a:stretch>
            <a:fillRect/>
          </a:stretch>
        </p:blipFill>
        <p:spPr bwMode="auto">
          <a:xfrm>
            <a:off x="2590800" y="3276600"/>
            <a:ext cx="4775200" cy="3581400"/>
          </a:xfrm>
          <a:prstGeom prst="rect">
            <a:avLst/>
          </a:prstGeom>
          <a:noFill/>
          <a:ln w="9525">
            <a:noFill/>
            <a:miter lim="800000"/>
            <a:headEnd/>
            <a:tailEnd/>
          </a:ln>
        </p:spPr>
      </p:pic>
      <p:pic>
        <p:nvPicPr>
          <p:cNvPr id="96259" name="Picture 3" descr="C:\Users\TARC\Desktop\BACS1053 DM\Tesco-Weekly-Promotion.jpg"/>
          <p:cNvPicPr>
            <a:picLocks noChangeAspect="1" noChangeArrowheads="1"/>
          </p:cNvPicPr>
          <p:nvPr/>
        </p:nvPicPr>
        <p:blipFill>
          <a:blip r:embed="rId7" cstate="print"/>
          <a:srcRect/>
          <a:stretch>
            <a:fillRect/>
          </a:stretch>
        </p:blipFill>
        <p:spPr bwMode="auto">
          <a:xfrm>
            <a:off x="3200400" y="0"/>
            <a:ext cx="2549525" cy="3651250"/>
          </a:xfrm>
          <a:prstGeom prst="rect">
            <a:avLst/>
          </a:prstGeom>
          <a:noFill/>
          <a:ln w="9525">
            <a:noFill/>
            <a:miter lim="800000"/>
            <a:headEnd/>
            <a:tailEnd/>
          </a:ln>
        </p:spPr>
      </p:pic>
      <p:sp>
        <p:nvSpPr>
          <p:cNvPr id="8" name="TextBox 7"/>
          <p:cNvSpPr txBox="1"/>
          <p:nvPr/>
        </p:nvSpPr>
        <p:spPr>
          <a:xfrm>
            <a:off x="1219200" y="4191000"/>
            <a:ext cx="6400800" cy="1077218"/>
          </a:xfrm>
          <a:prstGeom prst="rect">
            <a:avLst/>
          </a:prstGeom>
          <a:noFill/>
        </p:spPr>
        <p:txBody>
          <a:bodyPr wrap="square" rtlCol="0">
            <a:spAutoFit/>
          </a:bodyPr>
          <a:lstStyle/>
          <a:p>
            <a:pPr algn="ctr"/>
            <a:r>
              <a:rPr lang="en-US" sz="3200" dirty="0" smtClean="0">
                <a:solidFill>
                  <a:srgbClr val="FF0000"/>
                </a:solidFill>
              </a:rPr>
              <a:t>A business </a:t>
            </a:r>
            <a:r>
              <a:rPr lang="en-US" sz="3200" dirty="0" err="1" smtClean="0">
                <a:solidFill>
                  <a:srgbClr val="FF0000"/>
                </a:solidFill>
              </a:rPr>
              <a:t>organisation</a:t>
            </a:r>
            <a:r>
              <a:rPr lang="en-US" sz="3200" dirty="0" smtClean="0">
                <a:solidFill>
                  <a:srgbClr val="FF0000"/>
                </a:solidFill>
              </a:rPr>
              <a:t> that generates lots of transactional data</a:t>
            </a:r>
            <a:endParaRPr lang="en-MY"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blinds(horizontal)">
                                      <p:cBhvr>
                                        <p:cTn id="7" dur="5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262"/>
                                        </p:tgtEl>
                                        <p:attrNameLst>
                                          <p:attrName>style.visibility</p:attrName>
                                        </p:attrNameLst>
                                      </p:cBhvr>
                                      <p:to>
                                        <p:strVal val="visible"/>
                                      </p:to>
                                    </p:set>
                                    <p:animEffect transition="in" filter="blinds(horizontal)">
                                      <p:cBhvr>
                                        <p:cTn id="12" dur="500"/>
                                        <p:tgtEl>
                                          <p:spTgt spid="962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6259"/>
                                        </p:tgtEl>
                                        <p:attrNameLst>
                                          <p:attrName>style.visibility</p:attrName>
                                        </p:attrNameLst>
                                      </p:cBhvr>
                                      <p:to>
                                        <p:strVal val="visible"/>
                                      </p:to>
                                    </p:set>
                                    <p:animEffect transition="in" filter="blinds(horizontal)">
                                      <p:cBhvr>
                                        <p:cTn id="17" dur="500"/>
                                        <p:tgtEl>
                                          <p:spTgt spid="962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6261"/>
                                        </p:tgtEl>
                                        <p:attrNameLst>
                                          <p:attrName>style.visibility</p:attrName>
                                        </p:attrNameLst>
                                      </p:cBhvr>
                                      <p:to>
                                        <p:strVal val="visible"/>
                                      </p:to>
                                    </p:set>
                                    <p:animEffect transition="in" filter="blinds(horizontal)">
                                      <p:cBhvr>
                                        <p:cTn id="22" dur="500"/>
                                        <p:tgtEl>
                                          <p:spTgt spid="962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6260"/>
                                        </p:tgtEl>
                                        <p:attrNameLst>
                                          <p:attrName>style.visibility</p:attrName>
                                        </p:attrNameLst>
                                      </p:cBhvr>
                                      <p:to>
                                        <p:strVal val="visible"/>
                                      </p:to>
                                    </p:set>
                                    <p:animEffect transition="in" filter="blinds(horizontal)">
                                      <p:cBhvr>
                                        <p:cTn id="27" dur="500"/>
                                        <p:tgtEl>
                                          <p:spTgt spid="962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6263"/>
                                        </p:tgtEl>
                                        <p:attrNameLst>
                                          <p:attrName>style.visibility</p:attrName>
                                        </p:attrNameLst>
                                      </p:cBhvr>
                                      <p:to>
                                        <p:strVal val="visible"/>
                                      </p:to>
                                    </p:set>
                                    <p:animEffect transition="in" filter="blinds(horizontal)">
                                      <p:cBhvr>
                                        <p:cTn id="32" dur="500"/>
                                        <p:tgtEl>
                                          <p:spTgt spid="9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3"/>
          <p:cNvSpPr>
            <a:spLocks noGrp="1" noChangeArrowheads="1"/>
          </p:cNvSpPr>
          <p:nvPr>
            <p:ph type="title"/>
          </p:nvPr>
        </p:nvSpPr>
        <p:spPr/>
        <p:txBody>
          <a:bodyPr/>
          <a:lstStyle/>
          <a:p>
            <a:r>
              <a:rPr lang="en-GB" b="1" dirty="0" smtClean="0"/>
              <a:t>Applications of database</a:t>
            </a:r>
            <a:endParaRPr lang="en-US" dirty="0" smtClean="0"/>
          </a:p>
        </p:txBody>
      </p:sp>
      <p:sp>
        <p:nvSpPr>
          <p:cNvPr id="11267" name="Rectangle 14"/>
          <p:cNvSpPr>
            <a:spLocks noGrp="1" noChangeArrowheads="1"/>
          </p:cNvSpPr>
          <p:nvPr>
            <p:ph type="body" idx="1"/>
          </p:nvPr>
        </p:nvSpPr>
        <p:spPr>
          <a:xfrm>
            <a:off x="457200" y="1600201"/>
            <a:ext cx="8229600" cy="1219200"/>
          </a:xfrm>
        </p:spPr>
        <p:txBody>
          <a:bodyPr>
            <a:normAutofit/>
          </a:bodyPr>
          <a:lstStyle/>
          <a:p>
            <a:pPr lvl="1" algn="ctr">
              <a:buNone/>
            </a:pPr>
            <a:r>
              <a:rPr lang="en-GB" sz="3600" dirty="0" smtClean="0"/>
              <a:t>DBMS in application development environment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 y="76200"/>
            <a:ext cx="8915400" cy="1371600"/>
          </a:xfrm>
        </p:spPr>
        <p:txBody>
          <a:bodyPr/>
          <a:lstStyle/>
          <a:p>
            <a:pPr eaLnBrk="1" hangingPunct="1">
              <a:defRPr/>
            </a:pPr>
            <a:r>
              <a:rPr lang="en-US" sz="4000" smtClean="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type="body" idx="1"/>
          </p:nvPr>
        </p:nvSpPr>
        <p:spPr>
          <a:xfrm>
            <a:off x="304800" y="1295400"/>
            <a:ext cx="8839200" cy="609600"/>
          </a:xfrm>
        </p:spPr>
        <p:txBody>
          <a:bodyPr/>
          <a:lstStyle/>
          <a:p>
            <a:pPr eaLnBrk="1" hangingPunct="1">
              <a:defRPr/>
            </a:pPr>
            <a:r>
              <a:rPr lang="en-US" dirty="0" smtClean="0">
                <a:solidFill>
                  <a:srgbClr val="000000"/>
                </a:solidFill>
                <a:effectLst>
                  <a:outerShdw blurRad="38100" dist="38100" dir="2700000" algn="tl">
                    <a:srgbClr val="FFFFFF"/>
                  </a:outerShdw>
                </a:effectLst>
              </a:rPr>
              <a:t>Personal databases</a:t>
            </a:r>
          </a:p>
          <a:p>
            <a:pPr marL="0" indent="0">
              <a:buNone/>
              <a:defRPr/>
            </a:pPr>
            <a:endParaRPr lang="en-US" sz="2400" dirty="0" smtClean="0"/>
          </a:p>
        </p:txBody>
      </p:sp>
      <p:pic>
        <p:nvPicPr>
          <p:cNvPr id="8" name="Picture 7" descr="idatabase.jpg"/>
          <p:cNvPicPr>
            <a:picLocks noChangeAspect="1"/>
          </p:cNvPicPr>
          <p:nvPr/>
        </p:nvPicPr>
        <p:blipFill>
          <a:blip r:embed="rId3"/>
          <a:stretch>
            <a:fillRect/>
          </a:stretch>
        </p:blipFill>
        <p:spPr>
          <a:xfrm>
            <a:off x="1752600" y="1828800"/>
            <a:ext cx="5867401" cy="4257378"/>
          </a:xfrm>
          <a:prstGeom prst="rect">
            <a:avLst/>
          </a:prstGeom>
        </p:spPr>
      </p:pic>
      <p:sp>
        <p:nvSpPr>
          <p:cNvPr id="5" name="TextBox 4"/>
          <p:cNvSpPr txBox="1"/>
          <p:nvPr/>
        </p:nvSpPr>
        <p:spPr>
          <a:xfrm>
            <a:off x="76200" y="6412468"/>
            <a:ext cx="7772400" cy="369332"/>
          </a:xfrm>
          <a:prstGeom prst="rect">
            <a:avLst/>
          </a:prstGeom>
          <a:solidFill>
            <a:srgbClr val="FFFF00"/>
          </a:solidFill>
        </p:spPr>
        <p:txBody>
          <a:bodyPr wrap="square" rtlCol="0">
            <a:spAutoFit/>
          </a:bodyPr>
          <a:lstStyle/>
          <a:p>
            <a:r>
              <a:rPr lang="en-US" dirty="0" smtClean="0"/>
              <a:t>(Refer </a:t>
            </a:r>
            <a:r>
              <a:rPr lang="en-US" dirty="0" smtClean="0">
                <a:solidFill>
                  <a:srgbClr val="FF0000"/>
                </a:solidFill>
              </a:rPr>
              <a:t>Chapter 8: Database Application Development</a:t>
            </a:r>
            <a:r>
              <a:rPr lang="en-US" dirty="0" smtClean="0"/>
              <a:t> from the main text)</a:t>
            </a: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 y="76200"/>
            <a:ext cx="8915400" cy="1371600"/>
          </a:xfrm>
        </p:spPr>
        <p:txBody>
          <a:bodyPr/>
          <a:lstStyle/>
          <a:p>
            <a:pPr eaLnBrk="1" hangingPunct="1">
              <a:defRPr/>
            </a:pPr>
            <a:r>
              <a:rPr lang="en-US" sz="4000" smtClean="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type="body" idx="1"/>
          </p:nvPr>
        </p:nvSpPr>
        <p:spPr>
          <a:xfrm>
            <a:off x="304800" y="1295400"/>
            <a:ext cx="8839200" cy="609600"/>
          </a:xfrm>
        </p:spPr>
        <p:txBody>
          <a:bodyPr/>
          <a:lstStyle/>
          <a:p>
            <a:pPr eaLnBrk="1" hangingPunct="1">
              <a:defRPr/>
            </a:pPr>
            <a:r>
              <a:rPr lang="en-US" dirty="0" smtClean="0">
                <a:solidFill>
                  <a:srgbClr val="000000"/>
                </a:solidFill>
                <a:effectLst>
                  <a:outerShdw blurRad="38100" dist="38100" dir="2700000" algn="tl">
                    <a:srgbClr val="FFFFFF"/>
                  </a:outerShdw>
                </a:effectLst>
              </a:rPr>
              <a:t>Two-tier Client/Server databases</a:t>
            </a:r>
          </a:p>
        </p:txBody>
      </p:sp>
      <p:pic>
        <p:nvPicPr>
          <p:cNvPr id="4" name="Picture 3" descr="02-2-tier-IC57468.gif"/>
          <p:cNvPicPr>
            <a:picLocks noChangeAspect="1"/>
          </p:cNvPicPr>
          <p:nvPr/>
        </p:nvPicPr>
        <p:blipFill>
          <a:blip r:embed="rId3"/>
          <a:stretch>
            <a:fillRect/>
          </a:stretch>
        </p:blipFill>
        <p:spPr>
          <a:xfrm>
            <a:off x="175844" y="2138679"/>
            <a:ext cx="8956432" cy="3881121"/>
          </a:xfrm>
          <a:prstGeom prst="rect">
            <a:avLst/>
          </a:prstGeom>
        </p:spPr>
      </p:pic>
      <p:sp>
        <p:nvSpPr>
          <p:cNvPr id="5" name="TextBox 4"/>
          <p:cNvSpPr txBox="1"/>
          <p:nvPr/>
        </p:nvSpPr>
        <p:spPr>
          <a:xfrm>
            <a:off x="76200" y="6412468"/>
            <a:ext cx="7772400" cy="369332"/>
          </a:xfrm>
          <a:prstGeom prst="rect">
            <a:avLst/>
          </a:prstGeom>
          <a:solidFill>
            <a:srgbClr val="FFFF00"/>
          </a:solidFill>
        </p:spPr>
        <p:txBody>
          <a:bodyPr wrap="square" rtlCol="0">
            <a:spAutoFit/>
          </a:bodyPr>
          <a:lstStyle/>
          <a:p>
            <a:r>
              <a:rPr lang="en-US" dirty="0" smtClean="0"/>
              <a:t>(Refer </a:t>
            </a:r>
            <a:r>
              <a:rPr lang="en-US" dirty="0" smtClean="0">
                <a:solidFill>
                  <a:srgbClr val="FF0000"/>
                </a:solidFill>
              </a:rPr>
              <a:t>Chapter 8: Database Application Development</a:t>
            </a:r>
            <a:r>
              <a:rPr lang="en-US" dirty="0" smtClean="0"/>
              <a:t> from the main text)</a:t>
            </a: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76200" y="76200"/>
            <a:ext cx="7086600" cy="685800"/>
          </a:xfrm>
        </p:spPr>
        <p:txBody>
          <a:bodyPr>
            <a:normAutofit fontScale="90000"/>
          </a:bodyPr>
          <a:lstStyle/>
          <a:p>
            <a:pPr eaLnBrk="1" hangingPunct="1">
              <a:defRPr/>
            </a:pPr>
            <a:r>
              <a:rPr lang="en-US" sz="4000" dirty="0" smtClean="0">
                <a:solidFill>
                  <a:srgbClr val="000000"/>
                </a:solidFill>
                <a:effectLst>
                  <a:outerShdw blurRad="38100" dist="38100" dir="2700000" algn="tl">
                    <a:srgbClr val="FFFFFF"/>
                  </a:outerShdw>
                </a:effectLst>
              </a:rPr>
              <a:t>The Range of Database Applications</a:t>
            </a:r>
          </a:p>
        </p:txBody>
      </p:sp>
      <p:sp>
        <p:nvSpPr>
          <p:cNvPr id="180227" name="Rectangle 3"/>
          <p:cNvSpPr>
            <a:spLocks noGrp="1" noChangeArrowheads="1"/>
          </p:cNvSpPr>
          <p:nvPr>
            <p:ph type="body" idx="1"/>
          </p:nvPr>
        </p:nvSpPr>
        <p:spPr>
          <a:xfrm>
            <a:off x="0" y="685800"/>
            <a:ext cx="8839200" cy="533400"/>
          </a:xfrm>
        </p:spPr>
        <p:txBody>
          <a:bodyPr>
            <a:normAutofit lnSpcReduction="10000"/>
          </a:bodyPr>
          <a:lstStyle/>
          <a:p>
            <a:pPr eaLnBrk="1" hangingPunct="1">
              <a:defRPr/>
            </a:pPr>
            <a:r>
              <a:rPr lang="en-US" dirty="0" smtClean="0">
                <a:solidFill>
                  <a:srgbClr val="000000"/>
                </a:solidFill>
                <a:effectLst>
                  <a:outerShdw blurRad="38100" dist="38100" dir="2700000" algn="tl">
                    <a:srgbClr val="FFFFFF"/>
                  </a:outerShdw>
                </a:effectLst>
              </a:rPr>
              <a:t>Multitier Client/Server databases</a:t>
            </a:r>
          </a:p>
          <a:p>
            <a:pPr eaLnBrk="1" hangingPunct="1">
              <a:defRPr/>
            </a:pPr>
            <a:endParaRPr lang="en-US" sz="2000" dirty="0" smtClean="0">
              <a:solidFill>
                <a:srgbClr val="000000"/>
              </a:solidFill>
              <a:effectLst>
                <a:outerShdw blurRad="38100" dist="38100" dir="2700000" algn="tl">
                  <a:srgbClr val="FFFFFF"/>
                </a:outerShdw>
              </a:effectLst>
            </a:endParaRPr>
          </a:p>
        </p:txBody>
      </p:sp>
      <p:pic>
        <p:nvPicPr>
          <p:cNvPr id="4" name="Picture 3" descr="03-3-tier-IC8776.gif"/>
          <p:cNvPicPr>
            <a:picLocks noChangeAspect="1"/>
          </p:cNvPicPr>
          <p:nvPr/>
        </p:nvPicPr>
        <p:blipFill>
          <a:blip r:embed="rId3"/>
          <a:stretch>
            <a:fillRect/>
          </a:stretch>
        </p:blipFill>
        <p:spPr>
          <a:xfrm>
            <a:off x="-1" y="1295400"/>
            <a:ext cx="4525073" cy="3429000"/>
          </a:xfrm>
          <a:prstGeom prst="rect">
            <a:avLst/>
          </a:prstGeom>
        </p:spPr>
      </p:pic>
      <p:pic>
        <p:nvPicPr>
          <p:cNvPr id="5" name="Picture 4" descr="04-4-tier-IC171965.gif"/>
          <p:cNvPicPr>
            <a:picLocks noChangeAspect="1"/>
          </p:cNvPicPr>
          <p:nvPr/>
        </p:nvPicPr>
        <p:blipFill>
          <a:blip r:embed="rId4"/>
          <a:stretch>
            <a:fillRect/>
          </a:stretch>
        </p:blipFill>
        <p:spPr>
          <a:xfrm>
            <a:off x="4658169" y="1295400"/>
            <a:ext cx="4485831" cy="4495800"/>
          </a:xfrm>
          <a:prstGeom prst="rect">
            <a:avLst/>
          </a:prstGeom>
        </p:spPr>
      </p:pic>
      <p:cxnSp>
        <p:nvCxnSpPr>
          <p:cNvPr id="7" name="Straight Connector 6"/>
          <p:cNvCxnSpPr/>
          <p:nvPr/>
        </p:nvCxnSpPr>
        <p:spPr>
          <a:xfrm rot="5400000">
            <a:off x="1751806" y="4038600"/>
            <a:ext cx="5639594" cy="7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57400" y="4953000"/>
            <a:ext cx="1208985" cy="646331"/>
          </a:xfrm>
          <a:prstGeom prst="rect">
            <a:avLst/>
          </a:prstGeom>
          <a:solidFill>
            <a:srgbClr val="FFFF00"/>
          </a:solidFill>
        </p:spPr>
        <p:txBody>
          <a:bodyPr wrap="none" rtlCol="0">
            <a:spAutoFit/>
          </a:bodyPr>
          <a:lstStyle/>
          <a:p>
            <a:r>
              <a:rPr lang="en-US" sz="3600" dirty="0" smtClean="0">
                <a:solidFill>
                  <a:srgbClr val="FF0000"/>
                </a:solidFill>
              </a:rPr>
              <a:t>3-tier</a:t>
            </a:r>
            <a:endParaRPr lang="en-MY" sz="3600" dirty="0">
              <a:solidFill>
                <a:srgbClr val="FF0000"/>
              </a:solidFill>
            </a:endParaRPr>
          </a:p>
        </p:txBody>
      </p:sp>
      <p:sp>
        <p:nvSpPr>
          <p:cNvPr id="9" name="TextBox 8"/>
          <p:cNvSpPr txBox="1"/>
          <p:nvPr/>
        </p:nvSpPr>
        <p:spPr>
          <a:xfrm>
            <a:off x="6411015" y="5754469"/>
            <a:ext cx="1208985" cy="646331"/>
          </a:xfrm>
          <a:prstGeom prst="rect">
            <a:avLst/>
          </a:prstGeom>
          <a:solidFill>
            <a:srgbClr val="FFFF00"/>
          </a:solidFill>
        </p:spPr>
        <p:txBody>
          <a:bodyPr wrap="none" rtlCol="0">
            <a:spAutoFit/>
          </a:bodyPr>
          <a:lstStyle/>
          <a:p>
            <a:r>
              <a:rPr lang="en-US" sz="3600" dirty="0" smtClean="0">
                <a:solidFill>
                  <a:srgbClr val="FF0000"/>
                </a:solidFill>
              </a:rPr>
              <a:t>4-tier</a:t>
            </a:r>
            <a:endParaRPr lang="en-MY" sz="3600" dirty="0">
              <a:solidFill>
                <a:srgbClr val="FF0000"/>
              </a:solidFill>
            </a:endParaRPr>
          </a:p>
        </p:txBody>
      </p:sp>
      <p:sp>
        <p:nvSpPr>
          <p:cNvPr id="10" name="TextBox 9"/>
          <p:cNvSpPr txBox="1"/>
          <p:nvPr/>
        </p:nvSpPr>
        <p:spPr>
          <a:xfrm>
            <a:off x="0" y="6488668"/>
            <a:ext cx="7772400" cy="369332"/>
          </a:xfrm>
          <a:prstGeom prst="rect">
            <a:avLst/>
          </a:prstGeom>
          <a:solidFill>
            <a:srgbClr val="FFFF00"/>
          </a:solidFill>
        </p:spPr>
        <p:txBody>
          <a:bodyPr wrap="square" rtlCol="0">
            <a:spAutoFit/>
          </a:bodyPr>
          <a:lstStyle/>
          <a:p>
            <a:r>
              <a:rPr lang="en-US" dirty="0" smtClean="0"/>
              <a:t>(Refer </a:t>
            </a:r>
            <a:r>
              <a:rPr lang="en-US" dirty="0" smtClean="0">
                <a:solidFill>
                  <a:srgbClr val="FF0000"/>
                </a:solidFill>
              </a:rPr>
              <a:t>Chapter 8: Database Application Development</a:t>
            </a:r>
            <a:r>
              <a:rPr lang="en-US" dirty="0" smtClean="0"/>
              <a:t> from the main text)</a:t>
            </a: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smtClean="0"/>
              <a:t>Applications, the DBMS, and SQL</a:t>
            </a:r>
          </a:p>
        </p:txBody>
      </p:sp>
      <p:sp>
        <p:nvSpPr>
          <p:cNvPr id="14339" name="Rectangle 3"/>
          <p:cNvSpPr>
            <a:spLocks noGrp="1" noChangeArrowheads="1"/>
          </p:cNvSpPr>
          <p:nvPr>
            <p:ph type="body" idx="1"/>
          </p:nvPr>
        </p:nvSpPr>
        <p:spPr/>
        <p:txBody>
          <a:bodyPr/>
          <a:lstStyle/>
          <a:p>
            <a:pPr eaLnBrk="1" hangingPunct="1">
              <a:lnSpc>
                <a:spcPct val="90000"/>
              </a:lnSpc>
              <a:buClr>
                <a:schemeClr val="tx1"/>
              </a:buClr>
            </a:pPr>
            <a:r>
              <a:rPr lang="en-US" b="1" dirty="0" smtClean="0">
                <a:solidFill>
                  <a:srgbClr val="0099CC"/>
                </a:solidFill>
              </a:rPr>
              <a:t>Applications</a:t>
            </a:r>
            <a:r>
              <a:rPr lang="en-US" dirty="0" smtClean="0"/>
              <a:t> are the computer programs that users work with.</a:t>
            </a:r>
          </a:p>
          <a:p>
            <a:pPr eaLnBrk="1" hangingPunct="1">
              <a:lnSpc>
                <a:spcPct val="90000"/>
              </a:lnSpc>
            </a:pPr>
            <a:r>
              <a:rPr lang="en-US" dirty="0" smtClean="0"/>
              <a:t>The </a:t>
            </a:r>
            <a:r>
              <a:rPr lang="en-US" b="1" dirty="0" smtClean="0">
                <a:solidFill>
                  <a:srgbClr val="0099CC"/>
                </a:solidFill>
              </a:rPr>
              <a:t>Database Management System (DBMS)</a:t>
            </a:r>
            <a:r>
              <a:rPr lang="en-US" dirty="0" smtClean="0">
                <a:solidFill>
                  <a:srgbClr val="0099CC"/>
                </a:solidFill>
              </a:rPr>
              <a:t> is </a:t>
            </a:r>
            <a:r>
              <a:rPr lang="en-US" dirty="0" smtClean="0">
                <a:solidFill>
                  <a:srgbClr val="FF0000"/>
                </a:solidFill>
              </a:rPr>
              <a:t>a software suite that</a:t>
            </a:r>
            <a:r>
              <a:rPr lang="en-US" dirty="0" smtClean="0">
                <a:solidFill>
                  <a:srgbClr val="0099CC"/>
                </a:solidFill>
              </a:rPr>
              <a:t> </a:t>
            </a:r>
            <a:r>
              <a:rPr lang="en-US" dirty="0" smtClean="0"/>
              <a:t>creates, processes, and administers databases.</a:t>
            </a:r>
          </a:p>
          <a:p>
            <a:pPr eaLnBrk="1" hangingPunct="1">
              <a:lnSpc>
                <a:spcPct val="90000"/>
              </a:lnSpc>
              <a:buClr>
                <a:schemeClr val="tx1"/>
              </a:buClr>
            </a:pPr>
            <a:r>
              <a:rPr lang="en-US" b="1" dirty="0" smtClean="0">
                <a:solidFill>
                  <a:srgbClr val="0099CC"/>
                </a:solidFill>
              </a:rPr>
              <a:t>Structured Query Language (SQL)</a:t>
            </a:r>
            <a:r>
              <a:rPr lang="en-US" dirty="0" smtClean="0">
                <a:solidFill>
                  <a:srgbClr val="0099CC"/>
                </a:solidFill>
              </a:rPr>
              <a:t> </a:t>
            </a:r>
            <a:r>
              <a:rPr lang="en-US" dirty="0" smtClean="0"/>
              <a:t>is an internationally recognized standard database language that is used by all commercial DBMSs.</a:t>
            </a:r>
          </a:p>
        </p:txBody>
      </p:sp>
      <p:sp>
        <p:nvSpPr>
          <p:cNvPr id="14340" name="Footer Placeholder 1"/>
          <p:cNvSpPr>
            <a:spLocks noGrp="1"/>
          </p:cNvSpPr>
          <p:nvPr>
            <p:ph type="ftr" sz="quarter" idx="4294967295"/>
          </p:nvPr>
        </p:nvSpPr>
        <p:spPr>
          <a:xfrm>
            <a:off x="0" y="6553200"/>
            <a:ext cx="6019800" cy="304800"/>
          </a:xfrm>
          <a:prstGeom prst="rect">
            <a:avLst/>
          </a:prstGeom>
          <a:noFill/>
        </p:spPr>
        <p:txBody>
          <a:bodyPr/>
          <a:lstStyle/>
          <a:p>
            <a:r>
              <a:rPr lang="en-US" sz="1200" dirty="0" smtClean="0"/>
              <a:t>KROENKE AND AUER - DATABASE PROCESSING, 12th Edition  © 2012 Pearson Prentice Hall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smtClean="0"/>
              <a:t>Database Applications</a:t>
            </a:r>
          </a:p>
        </p:txBody>
      </p:sp>
      <p:pic>
        <p:nvPicPr>
          <p:cNvPr id="15363" name="Picture 2" descr="C:\Users\Auer.WWU\Auer-Projects\Kroenke-Auer-Projects\Kroenke-Auer-DBP-e11\DBP-e11-Supplements\Images\Chapter01\Fig1-8.JPG"/>
          <p:cNvPicPr>
            <a:picLocks noGrp="1" noChangeAspect="1" noChangeArrowheads="1"/>
          </p:cNvPicPr>
          <p:nvPr>
            <p:ph sz="half" idx="1"/>
          </p:nvPr>
        </p:nvPicPr>
        <p:blipFill>
          <a:blip r:embed="rId3" cstate="print"/>
          <a:srcRect/>
          <a:stretch>
            <a:fillRect/>
          </a:stretch>
        </p:blipFill>
        <p:spPr>
          <a:xfrm>
            <a:off x="1524000" y="1905000"/>
            <a:ext cx="6898961" cy="3278902"/>
          </a:xfrm>
        </p:spPr>
      </p:pic>
      <p:sp>
        <p:nvSpPr>
          <p:cNvPr id="5" name="Footer Placeholder 1"/>
          <p:cNvSpPr>
            <a:spLocks noGrp="1"/>
          </p:cNvSpPr>
          <p:nvPr>
            <p:ph type="ftr" sz="quarter" idx="4294967295"/>
          </p:nvPr>
        </p:nvSpPr>
        <p:spPr>
          <a:xfrm>
            <a:off x="0" y="6553200"/>
            <a:ext cx="6019800" cy="304800"/>
          </a:xfrm>
          <a:prstGeom prst="rect">
            <a:avLst/>
          </a:prstGeom>
          <a:noFill/>
        </p:spPr>
        <p:txBody>
          <a:bodyPr/>
          <a:lstStyle/>
          <a:p>
            <a:r>
              <a:rPr lang="en-US" sz="1200" dirty="0" smtClean="0"/>
              <a:t>KROENKE AND AUER - DATABASE PROCESSING, 12th Edition  © 2012 Pearson Prentice Hall </a:t>
            </a:r>
          </a:p>
        </p:txBody>
      </p:sp>
      <p:sp>
        <p:nvSpPr>
          <p:cNvPr id="6" name="TextBox 5"/>
          <p:cNvSpPr txBox="1"/>
          <p:nvPr/>
        </p:nvSpPr>
        <p:spPr>
          <a:xfrm>
            <a:off x="457200" y="1295400"/>
            <a:ext cx="4343400" cy="523220"/>
          </a:xfrm>
          <a:prstGeom prst="rect">
            <a:avLst/>
          </a:prstGeom>
          <a:solidFill>
            <a:srgbClr val="FFFF00"/>
          </a:solidFill>
        </p:spPr>
        <p:txBody>
          <a:bodyPr wrap="square" rtlCol="0">
            <a:spAutoFit/>
          </a:bodyPr>
          <a:lstStyle/>
          <a:p>
            <a:r>
              <a:rPr lang="en-US" sz="2800" dirty="0" smtClean="0">
                <a:solidFill>
                  <a:srgbClr val="FF0000"/>
                </a:solidFill>
              </a:rPr>
              <a:t>A DBMS has features to:</a:t>
            </a:r>
            <a:endParaRPr lang="en-MY" sz="2800" dirty="0">
              <a:solidFill>
                <a:srgbClr val="FF0000"/>
              </a:solidFill>
            </a:endParaRPr>
          </a:p>
        </p:txBody>
      </p:sp>
      <p:sp>
        <p:nvSpPr>
          <p:cNvPr id="7" name="TextBox 6"/>
          <p:cNvSpPr txBox="1"/>
          <p:nvPr/>
        </p:nvSpPr>
        <p:spPr>
          <a:xfrm>
            <a:off x="0" y="5334000"/>
            <a:ext cx="7696200" cy="954107"/>
          </a:xfrm>
          <a:prstGeom prst="rect">
            <a:avLst/>
          </a:prstGeom>
          <a:solidFill>
            <a:srgbClr val="FFFF00"/>
          </a:solidFill>
        </p:spPr>
        <p:txBody>
          <a:bodyPr wrap="square" rtlCol="0">
            <a:spAutoFit/>
          </a:bodyPr>
          <a:lstStyle/>
          <a:p>
            <a:r>
              <a:rPr lang="en-US" sz="2800" dirty="0" smtClean="0">
                <a:solidFill>
                  <a:srgbClr val="FF0000"/>
                </a:solidFill>
              </a:rPr>
              <a:t>(you will learn some of these features in the lab </a:t>
            </a:r>
            <a:r>
              <a:rPr lang="en-US" sz="2800" dirty="0" err="1" smtClean="0">
                <a:solidFill>
                  <a:srgbClr val="FF0000"/>
                </a:solidFill>
              </a:rPr>
              <a:t>practicals</a:t>
            </a:r>
            <a:r>
              <a:rPr lang="en-US" sz="2800" dirty="0" smtClean="0">
                <a:solidFill>
                  <a:srgbClr val="FF0000"/>
                </a:solidFill>
              </a:rPr>
              <a:t> and in other courses)</a:t>
            </a:r>
            <a:endParaRPr lang="en-MY"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linds(horizontal)">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p:cNvPicPr>
            <a:picLocks noChangeAspect="1" noChangeArrowheads="1"/>
          </p:cNvPicPr>
          <p:nvPr/>
        </p:nvPicPr>
        <p:blipFill>
          <a:blip r:embed="rId3" cstate="print"/>
          <a:srcRect/>
          <a:stretch>
            <a:fillRect/>
          </a:stretch>
        </p:blipFill>
        <p:spPr bwMode="auto">
          <a:xfrm>
            <a:off x="685800" y="1066800"/>
            <a:ext cx="7379841" cy="4545013"/>
          </a:xfrm>
          <a:prstGeom prst="rect">
            <a:avLst/>
          </a:prstGeom>
          <a:noFill/>
          <a:ln w="9525">
            <a:noFill/>
            <a:miter lim="800000"/>
            <a:headEnd/>
            <a:tailEnd/>
          </a:ln>
        </p:spPr>
      </p:pic>
      <p:sp>
        <p:nvSpPr>
          <p:cNvPr id="16387" name="Rectangle 2"/>
          <p:cNvSpPr>
            <a:spLocks noGrp="1" noChangeArrowheads="1"/>
          </p:cNvSpPr>
          <p:nvPr>
            <p:ph type="title"/>
          </p:nvPr>
        </p:nvSpPr>
        <p:spPr>
          <a:xfrm>
            <a:off x="0" y="0"/>
            <a:ext cx="7848600" cy="914400"/>
          </a:xfrm>
        </p:spPr>
        <p:txBody>
          <a:bodyPr/>
          <a:lstStyle/>
          <a:p>
            <a:pPr eaLnBrk="1" hangingPunct="1"/>
            <a:r>
              <a:rPr lang="en-US" sz="4000" dirty="0" smtClean="0"/>
              <a:t>Database Applications</a:t>
            </a:r>
            <a:r>
              <a:rPr lang="en-US" sz="4000" dirty="0" smtClean="0">
                <a:cs typeface="Arial" charset="0"/>
              </a:rPr>
              <a:t>—</a:t>
            </a:r>
            <a:r>
              <a:rPr lang="en-US" sz="4000" dirty="0" smtClean="0"/>
              <a:t>Forms</a:t>
            </a:r>
          </a:p>
        </p:txBody>
      </p:sp>
      <p:sp>
        <p:nvSpPr>
          <p:cNvPr id="5" name="Footer Placeholder 1"/>
          <p:cNvSpPr>
            <a:spLocks noGrp="1"/>
          </p:cNvSpPr>
          <p:nvPr>
            <p:ph type="ftr" sz="quarter" idx="4294967295"/>
          </p:nvPr>
        </p:nvSpPr>
        <p:spPr>
          <a:xfrm>
            <a:off x="0" y="6553200"/>
            <a:ext cx="6019800" cy="304800"/>
          </a:xfrm>
          <a:prstGeom prst="rect">
            <a:avLst/>
          </a:prstGeom>
          <a:noFill/>
        </p:spPr>
        <p:txBody>
          <a:bodyPr/>
          <a:lstStyle/>
          <a:p>
            <a:r>
              <a:rPr lang="en-US" sz="1200" dirty="0" smtClean="0"/>
              <a:t>KROENKE AND AUER - DATABASE PROCESSING, 12th Edition  © 2012 Pearson Prentice Hall </a:t>
            </a:r>
          </a:p>
        </p:txBody>
      </p:sp>
      <p:sp>
        <p:nvSpPr>
          <p:cNvPr id="6" name="TextBox 5"/>
          <p:cNvSpPr txBox="1"/>
          <p:nvPr/>
        </p:nvSpPr>
        <p:spPr>
          <a:xfrm>
            <a:off x="1981200" y="5715000"/>
            <a:ext cx="4572000" cy="523220"/>
          </a:xfrm>
          <a:prstGeom prst="rect">
            <a:avLst/>
          </a:prstGeom>
          <a:solidFill>
            <a:srgbClr val="FFFF00"/>
          </a:solidFill>
        </p:spPr>
        <p:txBody>
          <a:bodyPr wrap="square" rtlCol="0">
            <a:spAutoFit/>
          </a:bodyPr>
          <a:lstStyle/>
          <a:p>
            <a:r>
              <a:rPr lang="en-US" sz="2800" dirty="0" smtClean="0">
                <a:solidFill>
                  <a:srgbClr val="FF0000"/>
                </a:solidFill>
              </a:rPr>
              <a:t>A very useful reporting tool</a:t>
            </a:r>
            <a:endParaRPr lang="en-MY"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4000" smtClean="0"/>
              <a:t>Database Applications</a:t>
            </a:r>
            <a:r>
              <a:rPr lang="en-US" sz="4000" smtClean="0">
                <a:cs typeface="Arial" charset="0"/>
              </a:rPr>
              <a:t>—</a:t>
            </a:r>
            <a:r>
              <a:rPr lang="en-US" sz="4000" smtClean="0"/>
              <a:t>Queries</a:t>
            </a:r>
          </a:p>
        </p:txBody>
      </p:sp>
      <p:sp>
        <p:nvSpPr>
          <p:cNvPr id="17412" name="TextBox 8"/>
          <p:cNvSpPr txBox="1">
            <a:spLocks noChangeArrowheads="1"/>
          </p:cNvSpPr>
          <p:nvPr/>
        </p:nvSpPr>
        <p:spPr bwMode="auto">
          <a:xfrm>
            <a:off x="381000" y="1981200"/>
            <a:ext cx="8534400" cy="1354217"/>
          </a:xfrm>
          <a:prstGeom prst="rect">
            <a:avLst/>
          </a:prstGeom>
          <a:noFill/>
          <a:ln w="9525">
            <a:noFill/>
            <a:miter lim="800000"/>
            <a:headEnd/>
            <a:tailEnd/>
          </a:ln>
        </p:spPr>
        <p:txBody>
          <a:bodyPr wrap="square">
            <a:spAutoFit/>
          </a:bodyPr>
          <a:lstStyle/>
          <a:p>
            <a:pPr>
              <a:spcBef>
                <a:spcPts val="600"/>
              </a:spcBef>
            </a:pPr>
            <a:r>
              <a:rPr lang="en-US" sz="2400" b="1" dirty="0">
                <a:latin typeface="Courier New" pitchFamily="49" charset="0"/>
                <a:cs typeface="Courier New" pitchFamily="49" charset="0"/>
              </a:rPr>
              <a:t>SELECT	</a:t>
            </a:r>
            <a:r>
              <a:rPr lang="en-US" sz="2400" b="1" dirty="0" err="1" smtClean="0">
                <a:latin typeface="Courier New" pitchFamily="49" charset="0"/>
                <a:cs typeface="Courier New" pitchFamily="49" charset="0"/>
              </a:rPr>
              <a:t>LastName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FirstName</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EmailAddress</a:t>
            </a:r>
            <a:endParaRPr lang="en-US" sz="2400" b="1" dirty="0">
              <a:latin typeface="Courier New" pitchFamily="49" charset="0"/>
              <a:cs typeface="Courier New" pitchFamily="49" charset="0"/>
            </a:endParaRPr>
          </a:p>
          <a:p>
            <a:pPr>
              <a:spcBef>
                <a:spcPts val="600"/>
              </a:spcBef>
            </a:pPr>
            <a:r>
              <a:rPr lang="en-US" sz="2400" b="1" dirty="0">
                <a:latin typeface="Courier New" pitchFamily="49" charset="0"/>
                <a:cs typeface="Courier New" pitchFamily="49" charset="0"/>
              </a:rPr>
              <a:t>FROM      STUDENT</a:t>
            </a:r>
          </a:p>
          <a:p>
            <a:pPr>
              <a:spcBef>
                <a:spcPts val="600"/>
              </a:spcBef>
            </a:pPr>
            <a:r>
              <a:rPr lang="en-US" sz="2400" b="1" dirty="0">
                <a:latin typeface="Courier New" pitchFamily="49" charset="0"/>
                <a:cs typeface="Courier New" pitchFamily="49" charset="0"/>
              </a:rPr>
              <a:t>WHERE     </a:t>
            </a:r>
            <a:r>
              <a:rPr lang="en-US" sz="2400" b="1" dirty="0" err="1">
                <a:latin typeface="Courier New" pitchFamily="49" charset="0"/>
                <a:cs typeface="Courier New" pitchFamily="49" charset="0"/>
              </a:rPr>
              <a:t>StudentNumber</a:t>
            </a:r>
            <a:r>
              <a:rPr lang="en-US" sz="2400" b="1" dirty="0">
                <a:latin typeface="Courier New" pitchFamily="49" charset="0"/>
                <a:cs typeface="Courier New" pitchFamily="49" charset="0"/>
              </a:rPr>
              <a:t> &gt; 2;</a:t>
            </a:r>
          </a:p>
        </p:txBody>
      </p:sp>
      <p:sp>
        <p:nvSpPr>
          <p:cNvPr id="6" name="Footer Placeholder 1"/>
          <p:cNvSpPr>
            <a:spLocks noGrp="1"/>
          </p:cNvSpPr>
          <p:nvPr>
            <p:ph type="ftr" sz="quarter" idx="4294967295"/>
          </p:nvPr>
        </p:nvSpPr>
        <p:spPr>
          <a:xfrm>
            <a:off x="0" y="6553200"/>
            <a:ext cx="6019800" cy="304800"/>
          </a:xfrm>
          <a:prstGeom prst="rect">
            <a:avLst/>
          </a:prstGeom>
          <a:noFill/>
        </p:spPr>
        <p:txBody>
          <a:bodyPr/>
          <a:lstStyle/>
          <a:p>
            <a:r>
              <a:rPr lang="en-US" sz="1200" dirty="0" smtClean="0"/>
              <a:t>KROENKE AND AUER - DATABASE PROCESSING, 12th Edition  © 2012 Pearson Prentice Hall </a:t>
            </a:r>
          </a:p>
        </p:txBody>
      </p:sp>
      <p:sp>
        <p:nvSpPr>
          <p:cNvPr id="5" name="TextBox 4"/>
          <p:cNvSpPr txBox="1"/>
          <p:nvPr/>
        </p:nvSpPr>
        <p:spPr>
          <a:xfrm>
            <a:off x="914400" y="4038600"/>
            <a:ext cx="6477000" cy="954107"/>
          </a:xfrm>
          <a:prstGeom prst="rect">
            <a:avLst/>
          </a:prstGeom>
          <a:solidFill>
            <a:srgbClr val="FFFF00"/>
          </a:solidFill>
        </p:spPr>
        <p:txBody>
          <a:bodyPr wrap="square" rtlCol="0">
            <a:spAutoFit/>
          </a:bodyPr>
          <a:lstStyle/>
          <a:p>
            <a:r>
              <a:rPr lang="en-US" sz="2800" dirty="0" smtClean="0">
                <a:solidFill>
                  <a:srgbClr val="FF0000"/>
                </a:solidFill>
              </a:rPr>
              <a:t>Very simple English-like phrases that can be easily understood even by the end-users</a:t>
            </a:r>
            <a:endParaRPr lang="en-MY"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7"/>
          <p:cNvPicPr>
            <a:picLocks noChangeAspect="1" noChangeArrowheads="1"/>
          </p:cNvPicPr>
          <p:nvPr/>
        </p:nvPicPr>
        <p:blipFill>
          <a:blip r:embed="rId3" cstate="print"/>
          <a:srcRect/>
          <a:stretch>
            <a:fillRect/>
          </a:stretch>
        </p:blipFill>
        <p:spPr bwMode="auto">
          <a:xfrm>
            <a:off x="0" y="685800"/>
            <a:ext cx="8948871" cy="4800599"/>
          </a:xfrm>
          <a:prstGeom prst="rect">
            <a:avLst/>
          </a:prstGeom>
          <a:noFill/>
          <a:ln w="9525">
            <a:solidFill>
              <a:schemeClr val="tx1"/>
            </a:solidFill>
            <a:miter lim="800000"/>
            <a:headEnd/>
            <a:tailEnd/>
          </a:ln>
        </p:spPr>
      </p:pic>
      <p:sp>
        <p:nvSpPr>
          <p:cNvPr id="18435" name="Rectangle 2"/>
          <p:cNvSpPr>
            <a:spLocks noGrp="1" noChangeArrowheads="1"/>
          </p:cNvSpPr>
          <p:nvPr>
            <p:ph type="title"/>
          </p:nvPr>
        </p:nvSpPr>
        <p:spPr>
          <a:xfrm>
            <a:off x="0" y="0"/>
            <a:ext cx="8229600" cy="762000"/>
          </a:xfrm>
        </p:spPr>
        <p:txBody>
          <a:bodyPr/>
          <a:lstStyle/>
          <a:p>
            <a:pPr eaLnBrk="1" hangingPunct="1"/>
            <a:r>
              <a:rPr lang="en-US" sz="4000" dirty="0" smtClean="0"/>
              <a:t>Database</a:t>
            </a:r>
            <a:r>
              <a:rPr lang="en-US" sz="4000" dirty="0" smtClean="0">
                <a:cs typeface="Arial" charset="0"/>
              </a:rPr>
              <a:t>—</a:t>
            </a:r>
            <a:r>
              <a:rPr lang="en-US" sz="4000" dirty="0" smtClean="0"/>
              <a:t>Reports</a:t>
            </a:r>
          </a:p>
        </p:txBody>
      </p:sp>
      <p:sp>
        <p:nvSpPr>
          <p:cNvPr id="5" name="Footer Placeholder 1"/>
          <p:cNvSpPr>
            <a:spLocks noGrp="1"/>
          </p:cNvSpPr>
          <p:nvPr>
            <p:ph type="ftr" sz="quarter" idx="4294967295"/>
          </p:nvPr>
        </p:nvSpPr>
        <p:spPr>
          <a:xfrm>
            <a:off x="0" y="6553200"/>
            <a:ext cx="6019800" cy="304800"/>
          </a:xfrm>
          <a:prstGeom prst="rect">
            <a:avLst/>
          </a:prstGeom>
          <a:noFill/>
        </p:spPr>
        <p:txBody>
          <a:bodyPr/>
          <a:lstStyle/>
          <a:p>
            <a:r>
              <a:rPr lang="en-US" sz="1200" dirty="0" smtClean="0"/>
              <a:t>KROENKE AND AUER - DATABASE PROCESSING, 12th Edition  © 2012 Pearson Prentice Hall </a:t>
            </a:r>
          </a:p>
        </p:txBody>
      </p:sp>
      <p:sp>
        <p:nvSpPr>
          <p:cNvPr id="6" name="TextBox 5"/>
          <p:cNvSpPr txBox="1"/>
          <p:nvPr/>
        </p:nvSpPr>
        <p:spPr>
          <a:xfrm>
            <a:off x="1676400" y="5562600"/>
            <a:ext cx="6400800" cy="954107"/>
          </a:xfrm>
          <a:prstGeom prst="rect">
            <a:avLst/>
          </a:prstGeom>
          <a:solidFill>
            <a:srgbClr val="FFFF00"/>
          </a:solidFill>
        </p:spPr>
        <p:txBody>
          <a:bodyPr wrap="square" rtlCol="0">
            <a:spAutoFit/>
          </a:bodyPr>
          <a:lstStyle/>
          <a:p>
            <a:r>
              <a:rPr lang="en-US" sz="2800" dirty="0" smtClean="0">
                <a:solidFill>
                  <a:srgbClr val="FF0000"/>
                </a:solidFill>
              </a:rPr>
              <a:t>Reports in a variety of formats can be created in an ad-hoc manner</a:t>
            </a:r>
            <a:endParaRPr lang="en-MY"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Summary</a:t>
            </a:r>
          </a:p>
        </p:txBody>
      </p:sp>
      <p:sp>
        <p:nvSpPr>
          <p:cNvPr id="4099" name="Rectangle 3"/>
          <p:cNvSpPr>
            <a:spLocks noGrp="1" noChangeArrowheads="1"/>
          </p:cNvSpPr>
          <p:nvPr>
            <p:ph type="body" idx="1"/>
          </p:nvPr>
        </p:nvSpPr>
        <p:spPr>
          <a:xfrm>
            <a:off x="457200" y="1600200"/>
            <a:ext cx="8229600" cy="3047999"/>
          </a:xfrm>
        </p:spPr>
        <p:txBody>
          <a:bodyPr>
            <a:noAutofit/>
          </a:bodyPr>
          <a:lstStyle/>
          <a:p>
            <a:pPr eaLnBrk="1" hangingPunct="1">
              <a:lnSpc>
                <a:spcPct val="90000"/>
              </a:lnSpc>
            </a:pPr>
            <a:r>
              <a:rPr lang="en-US" dirty="0" smtClean="0"/>
              <a:t>Examples of database applications</a:t>
            </a:r>
          </a:p>
          <a:p>
            <a:pPr eaLnBrk="1" hangingPunct="1">
              <a:lnSpc>
                <a:spcPct val="90000"/>
              </a:lnSpc>
            </a:pPr>
            <a:r>
              <a:rPr lang="en-US" dirty="0" smtClean="0"/>
              <a:t>Definitions of terms</a:t>
            </a:r>
          </a:p>
          <a:p>
            <a:pPr>
              <a:lnSpc>
                <a:spcPct val="90000"/>
              </a:lnSpc>
            </a:pPr>
            <a:r>
              <a:rPr lang="en-US" dirty="0" smtClean="0"/>
              <a:t>History and development of database processing</a:t>
            </a:r>
          </a:p>
          <a:p>
            <a:pPr>
              <a:lnSpc>
                <a:spcPct val="90000"/>
              </a:lnSpc>
            </a:pPr>
            <a:r>
              <a:rPr lang="en-US" dirty="0" smtClean="0"/>
              <a:t>Purpose of database applications</a:t>
            </a:r>
          </a:p>
        </p:txBody>
      </p:sp>
      <p:sp>
        <p:nvSpPr>
          <p:cNvPr id="4100" name="Footer Placeholder 1"/>
          <p:cNvSpPr>
            <a:spLocks noGrp="1"/>
          </p:cNvSpPr>
          <p:nvPr>
            <p:ph type="ftr" sz="quarter" idx="4294967295"/>
          </p:nvPr>
        </p:nvSpPr>
        <p:spPr>
          <a:xfrm>
            <a:off x="0" y="6553200"/>
            <a:ext cx="5943600" cy="304800"/>
          </a:xfrm>
          <a:prstGeom prst="rect">
            <a:avLst/>
          </a:prstGeom>
          <a:noFill/>
        </p:spPr>
        <p:txBody>
          <a:bodyPr/>
          <a:lstStyle/>
          <a:p>
            <a:r>
              <a:rPr lang="en-US" sz="1200" dirty="0" smtClean="0"/>
              <a:t>KROENKE AND AUER - DATABASE PROCESSING, 12th Edition  © 2012 Pearson Prentice Hall </a:t>
            </a:r>
          </a:p>
        </p:txBody>
      </p:sp>
      <p:sp>
        <p:nvSpPr>
          <p:cNvPr id="5" name="TextBox 4"/>
          <p:cNvSpPr txBox="1"/>
          <p:nvPr/>
        </p:nvSpPr>
        <p:spPr>
          <a:xfrm>
            <a:off x="152400" y="5105400"/>
            <a:ext cx="8839200" cy="954107"/>
          </a:xfrm>
          <a:prstGeom prst="rect">
            <a:avLst/>
          </a:prstGeom>
          <a:solidFill>
            <a:srgbClr val="FFFF00"/>
          </a:solidFill>
        </p:spPr>
        <p:txBody>
          <a:bodyPr wrap="square" rtlCol="0">
            <a:spAutoFit/>
          </a:bodyPr>
          <a:lstStyle/>
          <a:p>
            <a:r>
              <a:rPr lang="en-US" sz="2800" dirty="0" smtClean="0">
                <a:solidFill>
                  <a:srgbClr val="FF0000"/>
                </a:solidFill>
              </a:rPr>
              <a:t>Please reference textbook and additional reading materials for more knowledge and information.</a:t>
            </a:r>
            <a:endParaRPr lang="en-MY"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C:\Users\TARC\Desktop\BACS1053 DM\tesco-00.jpg"/>
          <p:cNvPicPr>
            <a:picLocks noChangeAspect="1" noChangeArrowheads="1"/>
          </p:cNvPicPr>
          <p:nvPr/>
        </p:nvPicPr>
        <p:blipFill>
          <a:blip r:embed="rId3" cstate="print"/>
          <a:srcRect/>
          <a:stretch>
            <a:fillRect/>
          </a:stretch>
        </p:blipFill>
        <p:spPr bwMode="auto">
          <a:xfrm>
            <a:off x="0" y="0"/>
            <a:ext cx="9118600" cy="5410200"/>
          </a:xfrm>
          <a:prstGeom prst="rect">
            <a:avLst/>
          </a:prstGeom>
          <a:noFill/>
          <a:ln w="9525">
            <a:noFill/>
            <a:miter lim="800000"/>
            <a:headEnd/>
            <a:tailEnd/>
          </a:ln>
        </p:spPr>
      </p:pic>
      <p:sp>
        <p:nvSpPr>
          <p:cNvPr id="10243" name="Rectangle 6"/>
          <p:cNvSpPr>
            <a:spLocks noChangeArrowheads="1"/>
          </p:cNvSpPr>
          <p:nvPr/>
        </p:nvSpPr>
        <p:spPr bwMode="auto">
          <a:xfrm>
            <a:off x="0" y="0"/>
            <a:ext cx="9144000" cy="5486400"/>
          </a:xfrm>
          <a:prstGeom prst="rect">
            <a:avLst/>
          </a:prstGeom>
          <a:solidFill>
            <a:schemeClr val="accent1">
              <a:alpha val="59999"/>
            </a:schemeClr>
          </a:solidFill>
          <a:ln w="12700" algn="ctr">
            <a:solidFill>
              <a:schemeClr val="tx1"/>
            </a:solidFill>
            <a:round/>
            <a:headEnd type="none" w="sm" len="sm"/>
            <a:tailEnd type="none" w="sm" len="sm"/>
          </a:ln>
        </p:spPr>
        <p:txBody>
          <a:bodyPr/>
          <a:lstStyle/>
          <a:p>
            <a:endParaRPr lang="en-US"/>
          </a:p>
        </p:txBody>
      </p:sp>
      <p:sp>
        <p:nvSpPr>
          <p:cNvPr id="10" name="TextBox 9"/>
          <p:cNvSpPr txBox="1">
            <a:spLocks noChangeArrowheads="1"/>
          </p:cNvSpPr>
          <p:nvPr/>
        </p:nvSpPr>
        <p:spPr bwMode="auto">
          <a:xfrm>
            <a:off x="228600" y="457200"/>
            <a:ext cx="7545388" cy="646113"/>
          </a:xfrm>
          <a:prstGeom prst="rect">
            <a:avLst/>
          </a:prstGeom>
          <a:solidFill>
            <a:srgbClr val="FFFF00"/>
          </a:solidFill>
          <a:ln w="9525">
            <a:noFill/>
            <a:miter lim="800000"/>
            <a:headEnd/>
            <a:tailEnd/>
          </a:ln>
        </p:spPr>
        <p:txBody>
          <a:bodyPr wrap="none">
            <a:spAutoFit/>
          </a:bodyPr>
          <a:lstStyle/>
          <a:p>
            <a:r>
              <a:rPr lang="en-US" sz="3600" dirty="0">
                <a:solidFill>
                  <a:srgbClr val="00B050"/>
                </a:solidFill>
              </a:rPr>
              <a:t>Which are the top 100 selling products?</a:t>
            </a:r>
          </a:p>
        </p:txBody>
      </p:sp>
      <p:sp>
        <p:nvSpPr>
          <p:cNvPr id="12" name="TextBox 11"/>
          <p:cNvSpPr txBox="1">
            <a:spLocks noChangeArrowheads="1"/>
          </p:cNvSpPr>
          <p:nvPr/>
        </p:nvSpPr>
        <p:spPr bwMode="auto">
          <a:xfrm>
            <a:off x="228600" y="1828800"/>
            <a:ext cx="8382000" cy="1200150"/>
          </a:xfrm>
          <a:prstGeom prst="rect">
            <a:avLst/>
          </a:prstGeom>
          <a:solidFill>
            <a:srgbClr val="FFFF00"/>
          </a:solidFill>
          <a:ln w="9525">
            <a:noFill/>
            <a:miter lim="800000"/>
            <a:headEnd/>
            <a:tailEnd/>
          </a:ln>
        </p:spPr>
        <p:txBody>
          <a:bodyPr>
            <a:spAutoFit/>
          </a:bodyPr>
          <a:lstStyle/>
          <a:p>
            <a:r>
              <a:rPr lang="en-US" sz="3600" dirty="0">
                <a:solidFill>
                  <a:srgbClr val="00B050"/>
                </a:solidFill>
              </a:rPr>
              <a:t>What is the contribution(%)  of each product to total profit?</a:t>
            </a:r>
          </a:p>
        </p:txBody>
      </p:sp>
      <p:sp>
        <p:nvSpPr>
          <p:cNvPr id="13" name="TextBox 12"/>
          <p:cNvSpPr txBox="1">
            <a:spLocks noChangeArrowheads="1"/>
          </p:cNvSpPr>
          <p:nvPr/>
        </p:nvSpPr>
        <p:spPr bwMode="auto">
          <a:xfrm>
            <a:off x="228600" y="1143000"/>
            <a:ext cx="6553200" cy="646113"/>
          </a:xfrm>
          <a:prstGeom prst="rect">
            <a:avLst/>
          </a:prstGeom>
          <a:solidFill>
            <a:srgbClr val="FFFF00"/>
          </a:solidFill>
          <a:ln w="9525">
            <a:noFill/>
            <a:miter lim="800000"/>
            <a:headEnd/>
            <a:tailEnd/>
          </a:ln>
        </p:spPr>
        <p:txBody>
          <a:bodyPr>
            <a:spAutoFit/>
          </a:bodyPr>
          <a:lstStyle/>
          <a:p>
            <a:r>
              <a:rPr lang="en-US" sz="3600" dirty="0">
                <a:solidFill>
                  <a:srgbClr val="00B050"/>
                </a:solidFill>
              </a:rPr>
              <a:t>Top 100 most profitable products?</a:t>
            </a:r>
          </a:p>
        </p:txBody>
      </p:sp>
      <p:sp>
        <p:nvSpPr>
          <p:cNvPr id="14" name="TextBox 13"/>
          <p:cNvSpPr txBox="1">
            <a:spLocks noChangeArrowheads="1"/>
          </p:cNvSpPr>
          <p:nvPr/>
        </p:nvSpPr>
        <p:spPr bwMode="auto">
          <a:xfrm>
            <a:off x="228600" y="3087687"/>
            <a:ext cx="8382000" cy="646113"/>
          </a:xfrm>
          <a:prstGeom prst="rect">
            <a:avLst/>
          </a:prstGeom>
          <a:solidFill>
            <a:srgbClr val="FFFF00"/>
          </a:solidFill>
          <a:ln w="9525">
            <a:noFill/>
            <a:miter lim="800000"/>
            <a:headEnd/>
            <a:tailEnd/>
          </a:ln>
        </p:spPr>
        <p:txBody>
          <a:bodyPr>
            <a:spAutoFit/>
          </a:bodyPr>
          <a:lstStyle/>
          <a:p>
            <a:r>
              <a:rPr lang="en-US" sz="3600" dirty="0">
                <a:solidFill>
                  <a:srgbClr val="00B050"/>
                </a:solidFill>
              </a:rPr>
              <a:t>Which items are always bought together?</a:t>
            </a:r>
          </a:p>
        </p:txBody>
      </p:sp>
      <p:sp>
        <p:nvSpPr>
          <p:cNvPr id="15" name="TextBox 14"/>
          <p:cNvSpPr txBox="1">
            <a:spLocks noChangeArrowheads="1"/>
          </p:cNvSpPr>
          <p:nvPr/>
        </p:nvSpPr>
        <p:spPr bwMode="auto">
          <a:xfrm>
            <a:off x="0" y="5103674"/>
            <a:ext cx="9144000" cy="1077218"/>
          </a:xfrm>
          <a:prstGeom prst="rect">
            <a:avLst/>
          </a:prstGeom>
          <a:solidFill>
            <a:srgbClr val="FFFF00"/>
          </a:solidFill>
          <a:ln w="9525">
            <a:noFill/>
            <a:miter lim="800000"/>
            <a:headEnd/>
            <a:tailEnd/>
          </a:ln>
        </p:spPr>
        <p:txBody>
          <a:bodyPr wrap="square">
            <a:spAutoFit/>
          </a:bodyPr>
          <a:lstStyle/>
          <a:p>
            <a:r>
              <a:rPr lang="en-US" sz="3200" dirty="0">
                <a:solidFill>
                  <a:srgbClr val="FF0000"/>
                </a:solidFill>
              </a:rPr>
              <a:t>If you have a </a:t>
            </a:r>
            <a:r>
              <a:rPr lang="en-US" sz="3200" dirty="0" smtClean="0">
                <a:solidFill>
                  <a:srgbClr val="FF0000"/>
                </a:solidFill>
              </a:rPr>
              <a:t>database system, </a:t>
            </a:r>
            <a:r>
              <a:rPr lang="en-US" sz="3200" dirty="0">
                <a:solidFill>
                  <a:srgbClr val="FF0000"/>
                </a:solidFill>
              </a:rPr>
              <a:t>all these questions could be </a:t>
            </a:r>
            <a:r>
              <a:rPr lang="en-US" sz="3200" dirty="0" smtClean="0">
                <a:solidFill>
                  <a:srgbClr val="FF0000"/>
                </a:solidFill>
              </a:rPr>
              <a:t>answered rather quickly and easily.</a:t>
            </a:r>
            <a:endParaRPr lang="en-US" sz="3200" dirty="0">
              <a:solidFill>
                <a:srgbClr val="FF0000"/>
              </a:solidFill>
            </a:endParaRPr>
          </a:p>
        </p:txBody>
      </p:sp>
      <p:sp>
        <p:nvSpPr>
          <p:cNvPr id="16" name="TextBox 15"/>
          <p:cNvSpPr txBox="1">
            <a:spLocks noChangeArrowheads="1"/>
          </p:cNvSpPr>
          <p:nvPr/>
        </p:nvSpPr>
        <p:spPr bwMode="auto">
          <a:xfrm>
            <a:off x="304800" y="1"/>
            <a:ext cx="8534400" cy="338554"/>
          </a:xfrm>
          <a:prstGeom prst="rect">
            <a:avLst/>
          </a:prstGeom>
          <a:solidFill>
            <a:srgbClr val="FFFF00"/>
          </a:solidFill>
          <a:ln w="9525">
            <a:noFill/>
            <a:miter lim="800000"/>
            <a:headEnd/>
            <a:tailEnd/>
          </a:ln>
        </p:spPr>
        <p:txBody>
          <a:bodyPr wrap="square">
            <a:spAutoFit/>
          </a:bodyPr>
          <a:lstStyle/>
          <a:p>
            <a:r>
              <a:rPr lang="en-US" sz="1600" dirty="0" smtClean="0">
                <a:solidFill>
                  <a:srgbClr val="00B050"/>
                </a:solidFill>
              </a:rPr>
              <a:t>(From the business perspective) – What are the important information to know?</a:t>
            </a:r>
            <a:endParaRPr lang="en-US" sz="1600" dirty="0">
              <a:solidFill>
                <a:srgbClr val="00B050"/>
              </a:solidFill>
            </a:endParaRPr>
          </a:p>
        </p:txBody>
      </p:sp>
      <p:sp>
        <p:nvSpPr>
          <p:cNvPr id="17" name="TextBox 16"/>
          <p:cNvSpPr txBox="1">
            <a:spLocks noChangeArrowheads="1"/>
          </p:cNvSpPr>
          <p:nvPr/>
        </p:nvSpPr>
        <p:spPr bwMode="auto">
          <a:xfrm>
            <a:off x="762000" y="3886200"/>
            <a:ext cx="8382000" cy="1077218"/>
          </a:xfrm>
          <a:prstGeom prst="rect">
            <a:avLst/>
          </a:prstGeom>
          <a:solidFill>
            <a:srgbClr val="FFFF00"/>
          </a:solidFill>
          <a:ln w="9525">
            <a:noFill/>
            <a:miter lim="800000"/>
            <a:headEnd/>
            <a:tailEnd/>
          </a:ln>
        </p:spPr>
        <p:txBody>
          <a:bodyPr>
            <a:spAutoFit/>
          </a:bodyPr>
          <a:lstStyle/>
          <a:p>
            <a:r>
              <a:rPr lang="en-US" sz="3200" dirty="0" smtClean="0">
                <a:solidFill>
                  <a:srgbClr val="FF0000"/>
                </a:solidFill>
              </a:rPr>
              <a:t>What would be the programming effort required to write programs to answer the above question?</a:t>
            </a:r>
            <a:endParaRPr 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checkerboard(across)">
                                      <p:cBhvr>
                                        <p:cTn id="7" dur="500"/>
                                        <p:tgtEl>
                                          <p:spTgt spid="1024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ox(in)">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ox(i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ox(i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ox(i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heckerboard(across)">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heckerboard(across)">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P spid="10"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C:\Users\TARC\Desktop\BACS1053 DM\tesco-00.jpg"/>
          <p:cNvPicPr>
            <a:picLocks noChangeAspect="1" noChangeArrowheads="1"/>
          </p:cNvPicPr>
          <p:nvPr/>
        </p:nvPicPr>
        <p:blipFill>
          <a:blip r:embed="rId3" cstate="print"/>
          <a:srcRect/>
          <a:stretch>
            <a:fillRect/>
          </a:stretch>
        </p:blipFill>
        <p:spPr bwMode="auto">
          <a:xfrm>
            <a:off x="0" y="0"/>
            <a:ext cx="9118600" cy="5410200"/>
          </a:xfrm>
          <a:prstGeom prst="rect">
            <a:avLst/>
          </a:prstGeom>
          <a:noFill/>
          <a:ln w="9525">
            <a:noFill/>
            <a:miter lim="800000"/>
            <a:headEnd/>
            <a:tailEnd/>
          </a:ln>
        </p:spPr>
      </p:pic>
      <p:sp>
        <p:nvSpPr>
          <p:cNvPr id="10243" name="Rectangle 6"/>
          <p:cNvSpPr>
            <a:spLocks noChangeArrowheads="1"/>
          </p:cNvSpPr>
          <p:nvPr/>
        </p:nvSpPr>
        <p:spPr bwMode="auto">
          <a:xfrm>
            <a:off x="0" y="0"/>
            <a:ext cx="9144000" cy="5486400"/>
          </a:xfrm>
          <a:prstGeom prst="rect">
            <a:avLst/>
          </a:prstGeom>
          <a:solidFill>
            <a:schemeClr val="accent1">
              <a:alpha val="59999"/>
            </a:schemeClr>
          </a:solidFill>
          <a:ln w="12700" algn="ctr">
            <a:solidFill>
              <a:schemeClr val="tx1"/>
            </a:solidFill>
            <a:round/>
            <a:headEnd type="none" w="sm" len="sm"/>
            <a:tailEnd type="none" w="sm" len="sm"/>
          </a:ln>
        </p:spPr>
        <p:txBody>
          <a:bodyPr/>
          <a:lstStyle/>
          <a:p>
            <a:endParaRPr lang="en-US"/>
          </a:p>
        </p:txBody>
      </p:sp>
      <p:sp>
        <p:nvSpPr>
          <p:cNvPr id="8" name="TextBox 7"/>
          <p:cNvSpPr txBox="1">
            <a:spLocks noChangeArrowheads="1"/>
          </p:cNvSpPr>
          <p:nvPr/>
        </p:nvSpPr>
        <p:spPr bwMode="auto">
          <a:xfrm>
            <a:off x="228600" y="457200"/>
            <a:ext cx="7382790" cy="646331"/>
          </a:xfrm>
          <a:prstGeom prst="rect">
            <a:avLst/>
          </a:prstGeom>
          <a:solidFill>
            <a:srgbClr val="FFFF00"/>
          </a:solidFill>
          <a:ln w="9525">
            <a:noFill/>
            <a:miter lim="800000"/>
            <a:headEnd/>
            <a:tailEnd/>
          </a:ln>
        </p:spPr>
        <p:txBody>
          <a:bodyPr wrap="none">
            <a:spAutoFit/>
          </a:bodyPr>
          <a:lstStyle/>
          <a:p>
            <a:r>
              <a:rPr lang="en-US" sz="3600" dirty="0" smtClean="0">
                <a:solidFill>
                  <a:srgbClr val="00B050"/>
                </a:solidFill>
              </a:rPr>
              <a:t>Amount of transaction per unit time?</a:t>
            </a:r>
            <a:endParaRPr lang="en-US" sz="3600" dirty="0">
              <a:solidFill>
                <a:srgbClr val="00B050"/>
              </a:solidFill>
            </a:endParaRPr>
          </a:p>
        </p:txBody>
      </p:sp>
      <p:sp>
        <p:nvSpPr>
          <p:cNvPr id="10" name="TextBox 9"/>
          <p:cNvSpPr txBox="1">
            <a:spLocks noChangeArrowheads="1"/>
          </p:cNvSpPr>
          <p:nvPr/>
        </p:nvSpPr>
        <p:spPr bwMode="auto">
          <a:xfrm>
            <a:off x="228600" y="1981200"/>
            <a:ext cx="4946932" cy="646331"/>
          </a:xfrm>
          <a:prstGeom prst="rect">
            <a:avLst/>
          </a:prstGeom>
          <a:solidFill>
            <a:srgbClr val="FFFF00"/>
          </a:solidFill>
          <a:ln w="9525">
            <a:noFill/>
            <a:miter lim="800000"/>
            <a:headEnd/>
            <a:tailEnd/>
          </a:ln>
        </p:spPr>
        <p:txBody>
          <a:bodyPr wrap="none">
            <a:spAutoFit/>
          </a:bodyPr>
          <a:lstStyle/>
          <a:p>
            <a:r>
              <a:rPr lang="en-US" sz="3600" dirty="0" smtClean="0">
                <a:solidFill>
                  <a:srgbClr val="00B050"/>
                </a:solidFill>
              </a:rPr>
              <a:t>Duration of data storage?</a:t>
            </a:r>
            <a:endParaRPr lang="en-US" sz="3600" dirty="0">
              <a:solidFill>
                <a:srgbClr val="00B050"/>
              </a:solidFill>
            </a:endParaRPr>
          </a:p>
        </p:txBody>
      </p:sp>
      <p:sp>
        <p:nvSpPr>
          <p:cNvPr id="11" name="TextBox 10"/>
          <p:cNvSpPr txBox="1">
            <a:spLocks noChangeArrowheads="1"/>
          </p:cNvSpPr>
          <p:nvPr/>
        </p:nvSpPr>
        <p:spPr bwMode="auto">
          <a:xfrm>
            <a:off x="228600" y="1219200"/>
            <a:ext cx="6186502" cy="646331"/>
          </a:xfrm>
          <a:prstGeom prst="rect">
            <a:avLst/>
          </a:prstGeom>
          <a:solidFill>
            <a:srgbClr val="FFFF00"/>
          </a:solidFill>
          <a:ln w="9525">
            <a:noFill/>
            <a:miter lim="800000"/>
            <a:headEnd/>
            <a:tailEnd/>
          </a:ln>
        </p:spPr>
        <p:txBody>
          <a:bodyPr wrap="none">
            <a:spAutoFit/>
          </a:bodyPr>
          <a:lstStyle/>
          <a:p>
            <a:r>
              <a:rPr lang="en-US" sz="3600" dirty="0" smtClean="0">
                <a:solidFill>
                  <a:srgbClr val="00B050"/>
                </a:solidFill>
              </a:rPr>
              <a:t>No. of concurrent user support?</a:t>
            </a:r>
            <a:endParaRPr lang="en-US" sz="3600" dirty="0">
              <a:solidFill>
                <a:srgbClr val="00B050"/>
              </a:solidFill>
            </a:endParaRPr>
          </a:p>
        </p:txBody>
      </p:sp>
      <p:sp>
        <p:nvSpPr>
          <p:cNvPr id="12" name="TextBox 11"/>
          <p:cNvSpPr txBox="1">
            <a:spLocks noChangeArrowheads="1"/>
          </p:cNvSpPr>
          <p:nvPr/>
        </p:nvSpPr>
        <p:spPr bwMode="auto">
          <a:xfrm>
            <a:off x="228600" y="3505200"/>
            <a:ext cx="8382000" cy="1200329"/>
          </a:xfrm>
          <a:prstGeom prst="rect">
            <a:avLst/>
          </a:prstGeom>
          <a:solidFill>
            <a:srgbClr val="FFFF00"/>
          </a:solidFill>
          <a:ln w="9525">
            <a:noFill/>
            <a:miter lim="800000"/>
            <a:headEnd/>
            <a:tailEnd/>
          </a:ln>
        </p:spPr>
        <p:txBody>
          <a:bodyPr>
            <a:spAutoFit/>
          </a:bodyPr>
          <a:lstStyle/>
          <a:p>
            <a:r>
              <a:rPr lang="en-US" sz="3600" dirty="0" smtClean="0">
                <a:solidFill>
                  <a:srgbClr val="00B050"/>
                </a:solidFill>
              </a:rPr>
              <a:t>Database distribution strategy? (and much more…)</a:t>
            </a:r>
            <a:endParaRPr lang="en-US" sz="3600" dirty="0">
              <a:solidFill>
                <a:srgbClr val="00B050"/>
              </a:solidFill>
            </a:endParaRPr>
          </a:p>
        </p:txBody>
      </p:sp>
      <p:sp>
        <p:nvSpPr>
          <p:cNvPr id="13" name="TextBox 12"/>
          <p:cNvSpPr txBox="1">
            <a:spLocks noChangeArrowheads="1"/>
          </p:cNvSpPr>
          <p:nvPr/>
        </p:nvSpPr>
        <p:spPr bwMode="auto">
          <a:xfrm>
            <a:off x="228600" y="2743200"/>
            <a:ext cx="6553200" cy="646113"/>
          </a:xfrm>
          <a:prstGeom prst="rect">
            <a:avLst/>
          </a:prstGeom>
          <a:solidFill>
            <a:srgbClr val="FFFF00"/>
          </a:solidFill>
          <a:ln w="9525">
            <a:noFill/>
            <a:miter lim="800000"/>
            <a:headEnd/>
            <a:tailEnd/>
          </a:ln>
        </p:spPr>
        <p:txBody>
          <a:bodyPr>
            <a:spAutoFit/>
          </a:bodyPr>
          <a:lstStyle/>
          <a:p>
            <a:r>
              <a:rPr lang="en-US" sz="3600" dirty="0" smtClean="0">
                <a:solidFill>
                  <a:srgbClr val="00B050"/>
                </a:solidFill>
              </a:rPr>
              <a:t>Data warehousing requirement?</a:t>
            </a:r>
            <a:endParaRPr lang="en-US" sz="3600" dirty="0">
              <a:solidFill>
                <a:srgbClr val="00B050"/>
              </a:solidFill>
            </a:endParaRPr>
          </a:p>
        </p:txBody>
      </p:sp>
      <p:sp>
        <p:nvSpPr>
          <p:cNvPr id="15" name="TextBox 14"/>
          <p:cNvSpPr txBox="1">
            <a:spLocks noChangeArrowheads="1"/>
          </p:cNvSpPr>
          <p:nvPr/>
        </p:nvSpPr>
        <p:spPr bwMode="auto">
          <a:xfrm>
            <a:off x="152400" y="4895850"/>
            <a:ext cx="8382000" cy="1200150"/>
          </a:xfrm>
          <a:prstGeom prst="rect">
            <a:avLst/>
          </a:prstGeom>
          <a:solidFill>
            <a:srgbClr val="FFFF00"/>
          </a:solidFill>
          <a:ln w="9525">
            <a:noFill/>
            <a:miter lim="800000"/>
            <a:headEnd/>
            <a:tailEnd/>
          </a:ln>
        </p:spPr>
        <p:txBody>
          <a:bodyPr>
            <a:spAutoFit/>
          </a:bodyPr>
          <a:lstStyle/>
          <a:p>
            <a:r>
              <a:rPr lang="en-US" sz="3600" dirty="0">
                <a:solidFill>
                  <a:srgbClr val="FF0000"/>
                </a:solidFill>
              </a:rPr>
              <a:t>If you have a </a:t>
            </a:r>
            <a:r>
              <a:rPr lang="en-US" sz="3600" dirty="0" smtClean="0">
                <a:solidFill>
                  <a:srgbClr val="FF0000"/>
                </a:solidFill>
              </a:rPr>
              <a:t>DBMS, </a:t>
            </a:r>
            <a:r>
              <a:rPr lang="en-US" sz="3600" dirty="0">
                <a:solidFill>
                  <a:srgbClr val="FF0000"/>
                </a:solidFill>
              </a:rPr>
              <a:t>all these </a:t>
            </a:r>
            <a:r>
              <a:rPr lang="en-US" sz="3600" dirty="0" smtClean="0">
                <a:solidFill>
                  <a:srgbClr val="FF0000"/>
                </a:solidFill>
              </a:rPr>
              <a:t>requirements could </a:t>
            </a:r>
            <a:r>
              <a:rPr lang="en-US" sz="3600" dirty="0">
                <a:solidFill>
                  <a:srgbClr val="FF0000"/>
                </a:solidFill>
              </a:rPr>
              <a:t>be </a:t>
            </a:r>
            <a:r>
              <a:rPr lang="en-US" sz="3600" dirty="0" smtClean="0">
                <a:solidFill>
                  <a:srgbClr val="FF0000"/>
                </a:solidFill>
              </a:rPr>
              <a:t>implemented.</a:t>
            </a:r>
            <a:endParaRPr lang="en-US" sz="3600" dirty="0">
              <a:solidFill>
                <a:srgbClr val="FF0000"/>
              </a:solidFill>
            </a:endParaRPr>
          </a:p>
        </p:txBody>
      </p:sp>
      <p:sp>
        <p:nvSpPr>
          <p:cNvPr id="16" name="TextBox 15"/>
          <p:cNvSpPr txBox="1">
            <a:spLocks noChangeArrowheads="1"/>
          </p:cNvSpPr>
          <p:nvPr/>
        </p:nvSpPr>
        <p:spPr bwMode="auto">
          <a:xfrm>
            <a:off x="304800" y="1"/>
            <a:ext cx="8839200" cy="338554"/>
          </a:xfrm>
          <a:prstGeom prst="rect">
            <a:avLst/>
          </a:prstGeom>
          <a:solidFill>
            <a:srgbClr val="FFFF00"/>
          </a:solidFill>
          <a:ln w="9525">
            <a:noFill/>
            <a:miter lim="800000"/>
            <a:headEnd/>
            <a:tailEnd/>
          </a:ln>
        </p:spPr>
        <p:txBody>
          <a:bodyPr wrap="square">
            <a:spAutoFit/>
          </a:bodyPr>
          <a:lstStyle/>
          <a:p>
            <a:r>
              <a:rPr lang="en-US" sz="1600" dirty="0" smtClean="0">
                <a:solidFill>
                  <a:srgbClr val="00B050"/>
                </a:solidFill>
              </a:rPr>
              <a:t>(From the technical implementation perspective) – system must be efficient in supporting requirements</a:t>
            </a:r>
            <a:endParaRPr lang="en-US" sz="16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in)">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3"/>
          <p:cNvSpPr>
            <a:spLocks noGrp="1" noChangeArrowheads="1"/>
          </p:cNvSpPr>
          <p:nvPr>
            <p:ph type="title"/>
          </p:nvPr>
        </p:nvSpPr>
        <p:spPr/>
        <p:txBody>
          <a:bodyPr/>
          <a:lstStyle/>
          <a:p>
            <a:r>
              <a:rPr lang="en-US" dirty="0" smtClean="0"/>
              <a:t>Lesson Outline </a:t>
            </a:r>
          </a:p>
        </p:txBody>
      </p:sp>
      <p:sp>
        <p:nvSpPr>
          <p:cNvPr id="11267" name="Rectangle 14"/>
          <p:cNvSpPr>
            <a:spLocks noGrp="1" noChangeArrowheads="1"/>
          </p:cNvSpPr>
          <p:nvPr>
            <p:ph type="body" idx="1"/>
          </p:nvPr>
        </p:nvSpPr>
        <p:spPr/>
        <p:txBody>
          <a:bodyPr/>
          <a:lstStyle/>
          <a:p>
            <a:r>
              <a:rPr lang="en-GB" b="1" dirty="0" smtClean="0"/>
              <a:t>Applications of database</a:t>
            </a:r>
            <a:endParaRPr lang="en-US" dirty="0" smtClean="0"/>
          </a:p>
          <a:p>
            <a:pPr lvl="1"/>
            <a:r>
              <a:rPr lang="en-GB" dirty="0" smtClean="0"/>
              <a:t>DBMS in an enterprise system context</a:t>
            </a:r>
          </a:p>
          <a:p>
            <a:pPr lvl="1"/>
            <a:r>
              <a:rPr lang="en-GB" dirty="0" smtClean="0"/>
              <a:t>DBMS in application development environment</a:t>
            </a:r>
            <a:endParaRPr lang="en-US" dirty="0" smtClean="0"/>
          </a:p>
          <a:p>
            <a:pPr lvl="1">
              <a:buNone/>
            </a:pP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Lesson Objectives</a:t>
            </a:r>
          </a:p>
        </p:txBody>
      </p:sp>
      <p:sp>
        <p:nvSpPr>
          <p:cNvPr id="4099" name="Rectangle 3"/>
          <p:cNvSpPr>
            <a:spLocks noGrp="1" noChangeArrowheads="1"/>
          </p:cNvSpPr>
          <p:nvPr>
            <p:ph type="body" idx="1"/>
          </p:nvPr>
        </p:nvSpPr>
        <p:spPr/>
        <p:txBody>
          <a:bodyPr/>
          <a:lstStyle/>
          <a:p>
            <a:pPr eaLnBrk="1" hangingPunct="1">
              <a:lnSpc>
                <a:spcPct val="90000"/>
              </a:lnSpc>
            </a:pPr>
            <a:r>
              <a:rPr lang="en-US" sz="2400" dirty="0" smtClean="0"/>
              <a:t>Examples of database applications</a:t>
            </a:r>
          </a:p>
          <a:p>
            <a:pPr eaLnBrk="1" hangingPunct="1">
              <a:lnSpc>
                <a:spcPct val="90000"/>
              </a:lnSpc>
            </a:pPr>
            <a:r>
              <a:rPr lang="en-US" sz="2400" dirty="0" smtClean="0"/>
              <a:t>Definitions of terms</a:t>
            </a:r>
          </a:p>
          <a:p>
            <a:pPr>
              <a:lnSpc>
                <a:spcPct val="90000"/>
              </a:lnSpc>
            </a:pPr>
            <a:r>
              <a:rPr lang="en-US" sz="2400" dirty="0" smtClean="0"/>
              <a:t>History and development of database processing</a:t>
            </a:r>
          </a:p>
          <a:p>
            <a:pPr>
              <a:lnSpc>
                <a:spcPct val="90000"/>
              </a:lnSpc>
            </a:pPr>
            <a:r>
              <a:rPr lang="en-US" sz="2400" dirty="0" smtClean="0"/>
              <a:t>Purpose of database applications</a:t>
            </a:r>
          </a:p>
        </p:txBody>
      </p:sp>
      <p:sp>
        <p:nvSpPr>
          <p:cNvPr id="4100" name="Footer Placeholder 1"/>
          <p:cNvSpPr>
            <a:spLocks noGrp="1"/>
          </p:cNvSpPr>
          <p:nvPr>
            <p:ph type="ftr" sz="quarter" idx="4294967295"/>
          </p:nvPr>
        </p:nvSpPr>
        <p:spPr>
          <a:xfrm>
            <a:off x="0" y="6553200"/>
            <a:ext cx="5943600" cy="304800"/>
          </a:xfrm>
          <a:prstGeom prst="rect">
            <a:avLst/>
          </a:prstGeom>
          <a:noFill/>
        </p:spPr>
        <p:txBody>
          <a:bodyPr/>
          <a:lstStyle/>
          <a:p>
            <a:r>
              <a:rPr lang="en-US" sz="1200" dirty="0" smtClean="0"/>
              <a:t>KROENKE AND AUER - DATABASE PROCESSING, 12th Edition  © 2012 Pearson Prentice Hall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553200"/>
            <a:ext cx="3429000" cy="304800"/>
          </a:xfrm>
          <a:prstGeom prst="rect">
            <a:avLst/>
          </a:prstGeom>
        </p:spPr>
        <p:txBody>
          <a:bodyPr/>
          <a:lstStyle/>
          <a:p>
            <a:r>
              <a:rPr lang="en-US" sz="1200" dirty="0"/>
              <a:t>Copyright © 2003 Addison-Wesley</a:t>
            </a:r>
          </a:p>
        </p:txBody>
      </p:sp>
      <p:sp>
        <p:nvSpPr>
          <p:cNvPr id="38914" name="Rectangle 2"/>
          <p:cNvSpPr>
            <a:spLocks noGrp="1" noChangeArrowheads="1"/>
          </p:cNvSpPr>
          <p:nvPr>
            <p:ph type="title"/>
          </p:nvPr>
        </p:nvSpPr>
        <p:spPr>
          <a:xfrm>
            <a:off x="3962400" y="0"/>
            <a:ext cx="5181600" cy="762000"/>
          </a:xfrm>
        </p:spPr>
        <p:txBody>
          <a:bodyPr/>
          <a:lstStyle/>
          <a:p>
            <a:r>
              <a:rPr lang="en-US" sz="2400" dirty="0"/>
              <a:t>Importance of Databases to Economy</a:t>
            </a:r>
          </a:p>
        </p:txBody>
      </p:sp>
      <p:sp>
        <p:nvSpPr>
          <p:cNvPr id="38915" name="Rectangle 3"/>
          <p:cNvSpPr>
            <a:spLocks noGrp="1" noChangeArrowheads="1"/>
          </p:cNvSpPr>
          <p:nvPr>
            <p:ph type="body" idx="1"/>
          </p:nvPr>
        </p:nvSpPr>
        <p:spPr>
          <a:xfrm>
            <a:off x="304800" y="685800"/>
            <a:ext cx="8839200" cy="5638800"/>
          </a:xfrm>
        </p:spPr>
        <p:txBody>
          <a:bodyPr>
            <a:noAutofit/>
          </a:bodyPr>
          <a:lstStyle/>
          <a:p>
            <a:pPr>
              <a:lnSpc>
                <a:spcPct val="90000"/>
              </a:lnSpc>
            </a:pPr>
            <a:r>
              <a:rPr lang="en-US" sz="2000" dirty="0"/>
              <a:t>Expanding use of databases in retail sales</a:t>
            </a:r>
          </a:p>
          <a:p>
            <a:pPr lvl="1">
              <a:lnSpc>
                <a:spcPct val="90000"/>
              </a:lnSpc>
            </a:pPr>
            <a:r>
              <a:rPr lang="en-US" sz="2000" dirty="0" err="1"/>
              <a:t>Walmart</a:t>
            </a:r>
            <a:r>
              <a:rPr lang="en-US" sz="2000" dirty="0"/>
              <a:t>, retail sales information </a:t>
            </a:r>
            <a:r>
              <a:rPr lang="en-US" sz="2000" dirty="0" smtClean="0"/>
              <a:t>tracking</a:t>
            </a:r>
          </a:p>
          <a:p>
            <a:pPr lvl="1">
              <a:lnSpc>
                <a:spcPct val="90000"/>
              </a:lnSpc>
            </a:pPr>
            <a:r>
              <a:rPr lang="en-US" sz="2000" dirty="0" err="1" smtClean="0"/>
              <a:t>Walmart</a:t>
            </a:r>
            <a:r>
              <a:rPr lang="en-US" sz="2000" dirty="0" smtClean="0"/>
              <a:t> worldwide no. of stores</a:t>
            </a:r>
          </a:p>
          <a:p>
            <a:pPr lvl="1">
              <a:lnSpc>
                <a:spcPct val="90000"/>
              </a:lnSpc>
            </a:pPr>
            <a:r>
              <a:rPr lang="en-US" sz="2000" b="1" dirty="0" smtClean="0"/>
              <a:t>11,047 </a:t>
            </a:r>
            <a:r>
              <a:rPr lang="en-US" sz="2000" dirty="0" smtClean="0"/>
              <a:t>(Sept 2013)</a:t>
            </a:r>
          </a:p>
          <a:p>
            <a:pPr lvl="1">
              <a:lnSpc>
                <a:spcPct val="90000"/>
              </a:lnSpc>
            </a:pPr>
            <a:r>
              <a:rPr lang="en-US" sz="2000" b="1" dirty="0" smtClean="0"/>
              <a:t>1 million transaction per hour </a:t>
            </a:r>
            <a:r>
              <a:rPr lang="en-US" sz="2000" b="1" dirty="0" smtClean="0">
                <a:solidFill>
                  <a:srgbClr val="FF0000"/>
                </a:solidFill>
              </a:rPr>
              <a:t>(how many per second?)</a:t>
            </a:r>
            <a:endParaRPr lang="en-US" sz="2000" b="1" dirty="0">
              <a:solidFill>
                <a:srgbClr val="FF0000"/>
              </a:solidFill>
            </a:endParaRPr>
          </a:p>
          <a:p>
            <a:pPr>
              <a:lnSpc>
                <a:spcPct val="90000"/>
              </a:lnSpc>
            </a:pPr>
            <a:r>
              <a:rPr lang="en-US" sz="2000" dirty="0" smtClean="0"/>
              <a:t>Examples </a:t>
            </a:r>
            <a:r>
              <a:rPr lang="en-US" sz="2000" dirty="0"/>
              <a:t>of </a:t>
            </a:r>
            <a:r>
              <a:rPr lang="en-US" sz="2000" dirty="0" smtClean="0"/>
              <a:t>analyses – </a:t>
            </a:r>
            <a:r>
              <a:rPr lang="en-US" sz="2000" dirty="0" smtClean="0">
                <a:solidFill>
                  <a:srgbClr val="FF0000"/>
                </a:solidFill>
              </a:rPr>
              <a:t>information for decision making</a:t>
            </a:r>
            <a:endParaRPr lang="en-US" sz="2000" dirty="0">
              <a:solidFill>
                <a:srgbClr val="FF0000"/>
              </a:solidFill>
            </a:endParaRPr>
          </a:p>
          <a:p>
            <a:pPr lvl="1">
              <a:lnSpc>
                <a:spcPct val="90000"/>
              </a:lnSpc>
            </a:pPr>
            <a:r>
              <a:rPr lang="en-US" sz="2000" dirty="0"/>
              <a:t>Sales of items</a:t>
            </a:r>
          </a:p>
          <a:p>
            <a:pPr lvl="2">
              <a:lnSpc>
                <a:spcPct val="90000"/>
              </a:lnSpc>
            </a:pPr>
            <a:r>
              <a:rPr lang="en-US" sz="2000" dirty="0"/>
              <a:t>Comparisons between daily totals of items sold and items in inventory </a:t>
            </a:r>
          </a:p>
          <a:p>
            <a:pPr lvl="2">
              <a:lnSpc>
                <a:spcPct val="90000"/>
              </a:lnSpc>
            </a:pPr>
            <a:r>
              <a:rPr lang="en-US" sz="2000" dirty="0"/>
              <a:t>Seasonal variations in sales of specific and similar items</a:t>
            </a:r>
          </a:p>
          <a:p>
            <a:pPr lvl="2">
              <a:lnSpc>
                <a:spcPct val="90000"/>
              </a:lnSpc>
            </a:pPr>
            <a:r>
              <a:rPr lang="en-US" sz="2000" dirty="0"/>
              <a:t>Relative sales of similar items with different features</a:t>
            </a:r>
          </a:p>
          <a:p>
            <a:pPr lvl="1">
              <a:lnSpc>
                <a:spcPct val="90000"/>
              </a:lnSpc>
            </a:pPr>
            <a:r>
              <a:rPr lang="en-US" sz="2000" dirty="0"/>
              <a:t>Market-basket collections (all items in a single purchase)</a:t>
            </a:r>
          </a:p>
          <a:p>
            <a:pPr lvl="2">
              <a:lnSpc>
                <a:spcPct val="90000"/>
              </a:lnSpc>
            </a:pPr>
            <a:r>
              <a:rPr lang="en-US" sz="2000" dirty="0"/>
              <a:t>Average and variation in total purchase amount</a:t>
            </a:r>
          </a:p>
          <a:p>
            <a:pPr lvl="2">
              <a:lnSpc>
                <a:spcPct val="90000"/>
              </a:lnSpc>
            </a:pPr>
            <a:r>
              <a:rPr lang="en-US" sz="2000" dirty="0"/>
              <a:t>Average and variation in number and price of items</a:t>
            </a:r>
          </a:p>
          <a:p>
            <a:pPr lvl="2">
              <a:lnSpc>
                <a:spcPct val="90000"/>
              </a:lnSpc>
            </a:pPr>
            <a:r>
              <a:rPr lang="en-US" sz="2000" dirty="0"/>
              <a:t>Correlation between sales of items in a single purchase</a:t>
            </a:r>
          </a:p>
          <a:p>
            <a:pPr lvl="1">
              <a:lnSpc>
                <a:spcPct val="90000"/>
              </a:lnSpc>
            </a:pPr>
            <a:r>
              <a:rPr lang="en-US" sz="2000" dirty="0"/>
              <a:t>Customer analysis</a:t>
            </a:r>
          </a:p>
          <a:p>
            <a:pPr lvl="2">
              <a:lnSpc>
                <a:spcPct val="90000"/>
              </a:lnSpc>
            </a:pPr>
            <a:r>
              <a:rPr lang="en-US" sz="2000" dirty="0"/>
              <a:t>Behavior of average customer</a:t>
            </a:r>
          </a:p>
          <a:p>
            <a:pPr lvl="2">
              <a:lnSpc>
                <a:spcPct val="90000"/>
              </a:lnSpc>
            </a:pPr>
            <a:r>
              <a:rPr lang="en-US" sz="2000" dirty="0"/>
              <a:t>Preferences of individual customers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3"/>
          <p:cNvSpPr>
            <a:spLocks noGrp="1" noChangeArrowheads="1"/>
          </p:cNvSpPr>
          <p:nvPr>
            <p:ph type="title"/>
          </p:nvPr>
        </p:nvSpPr>
        <p:spPr/>
        <p:txBody>
          <a:bodyPr/>
          <a:lstStyle/>
          <a:p>
            <a:r>
              <a:rPr lang="en-GB" b="1" dirty="0" smtClean="0"/>
              <a:t>Applications of database</a:t>
            </a:r>
            <a:endParaRPr lang="en-US" dirty="0" smtClean="0"/>
          </a:p>
        </p:txBody>
      </p:sp>
      <p:sp>
        <p:nvSpPr>
          <p:cNvPr id="11267" name="Rectangle 14"/>
          <p:cNvSpPr>
            <a:spLocks noGrp="1" noChangeArrowheads="1"/>
          </p:cNvSpPr>
          <p:nvPr>
            <p:ph type="body" idx="1"/>
          </p:nvPr>
        </p:nvSpPr>
        <p:spPr/>
        <p:txBody>
          <a:bodyPr>
            <a:normAutofit/>
          </a:bodyPr>
          <a:lstStyle/>
          <a:p>
            <a:pPr lvl="1">
              <a:buNone/>
            </a:pPr>
            <a:r>
              <a:rPr lang="en-GB" sz="3600" dirty="0" smtClean="0"/>
              <a:t>DBMS in an enterprise system context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914400"/>
          </a:xfrm>
        </p:spPr>
        <p:txBody>
          <a:bodyPr/>
          <a:lstStyle/>
          <a:p>
            <a:r>
              <a:rPr lang="en-US" sz="3600" dirty="0" smtClean="0">
                <a:latin typeface="+mj-lt"/>
                <a:ea typeface="+mj-ea"/>
                <a:cs typeface="+mj-cs"/>
              </a:rPr>
              <a:t>Application Areas of Database System</a:t>
            </a:r>
            <a:endParaRPr lang="en-US" sz="3600" dirty="0"/>
          </a:p>
        </p:txBody>
      </p:sp>
      <p:sp>
        <p:nvSpPr>
          <p:cNvPr id="3" name="Content Placeholder 2"/>
          <p:cNvSpPr>
            <a:spLocks noGrp="1"/>
          </p:cNvSpPr>
          <p:nvPr>
            <p:ph idx="1"/>
          </p:nvPr>
        </p:nvSpPr>
        <p:spPr>
          <a:xfrm>
            <a:off x="0" y="990600"/>
            <a:ext cx="9144000" cy="5867400"/>
          </a:xfrm>
        </p:spPr>
        <p:txBody>
          <a:bodyPr/>
          <a:lstStyle/>
          <a:p>
            <a:pPr lvl="0"/>
            <a:r>
              <a:rPr lang="en-US" sz="1600" b="1" dirty="0" smtClean="0">
                <a:solidFill>
                  <a:schemeClr val="tx1"/>
                </a:solidFill>
                <a:latin typeface="+mn-lt"/>
                <a:ea typeface="+mn-ea"/>
                <a:cs typeface="+mn-cs"/>
              </a:rPr>
              <a:t>Airlines and railways: </a:t>
            </a:r>
            <a:r>
              <a:rPr lang="en-US" sz="1600" dirty="0" smtClean="0">
                <a:solidFill>
                  <a:schemeClr val="tx1"/>
                </a:solidFill>
                <a:latin typeface="+mn-lt"/>
                <a:ea typeface="+mn-ea"/>
                <a:cs typeface="+mn-cs"/>
              </a:rPr>
              <a:t>Airlines and railways use online databases for reservation, and for displaying the schedule information.</a:t>
            </a:r>
          </a:p>
          <a:p>
            <a:pPr lvl="0"/>
            <a:r>
              <a:rPr lang="en-US" sz="1600" b="1" dirty="0" smtClean="0">
                <a:solidFill>
                  <a:schemeClr val="tx1"/>
                </a:solidFill>
                <a:latin typeface="+mn-lt"/>
                <a:ea typeface="+mn-ea"/>
                <a:cs typeface="+mn-cs"/>
              </a:rPr>
              <a:t>Banking:</a:t>
            </a:r>
            <a:r>
              <a:rPr lang="en-US" sz="1600" dirty="0" smtClean="0">
                <a:solidFill>
                  <a:schemeClr val="tx1"/>
                </a:solidFill>
                <a:latin typeface="+mn-lt"/>
                <a:ea typeface="+mn-ea"/>
                <a:cs typeface="+mn-cs"/>
              </a:rPr>
              <a:t> Banks use databases for customer inquiry, accounts, loans, and other transactions.</a:t>
            </a:r>
          </a:p>
          <a:p>
            <a:pPr lvl="0"/>
            <a:r>
              <a:rPr lang="en-US" sz="1600" b="1" dirty="0" smtClean="0">
                <a:solidFill>
                  <a:schemeClr val="tx1"/>
                </a:solidFill>
                <a:latin typeface="+mn-lt"/>
                <a:ea typeface="+mn-ea"/>
                <a:cs typeface="+mn-cs"/>
              </a:rPr>
              <a:t>Education:</a:t>
            </a:r>
            <a:r>
              <a:rPr lang="en-US" sz="1600" dirty="0" smtClean="0">
                <a:solidFill>
                  <a:schemeClr val="tx1"/>
                </a:solidFill>
                <a:latin typeface="+mn-lt"/>
                <a:ea typeface="+mn-ea"/>
                <a:cs typeface="+mn-cs"/>
              </a:rPr>
              <a:t> Schools and colleges use databases for course registration, result, and other information.</a:t>
            </a:r>
          </a:p>
          <a:p>
            <a:pPr lvl="0"/>
            <a:r>
              <a:rPr lang="en-US" sz="1600" b="1" dirty="0" smtClean="0">
                <a:solidFill>
                  <a:schemeClr val="tx1"/>
                </a:solidFill>
                <a:latin typeface="+mn-lt"/>
                <a:ea typeface="+mn-ea"/>
                <a:cs typeface="+mn-cs"/>
              </a:rPr>
              <a:t>Telecommunications:</a:t>
            </a:r>
            <a:r>
              <a:rPr lang="en-US" sz="1600" dirty="0" smtClean="0">
                <a:solidFill>
                  <a:schemeClr val="tx1"/>
                </a:solidFill>
                <a:latin typeface="+mn-lt"/>
                <a:ea typeface="+mn-ea"/>
                <a:cs typeface="+mn-cs"/>
              </a:rPr>
              <a:t> Telecommunication departments use databases to store information about the communication network, telephone numbers, record of calls, for generating monthly bills, etc.</a:t>
            </a:r>
          </a:p>
          <a:p>
            <a:pPr lvl="0"/>
            <a:r>
              <a:rPr lang="en-US" sz="1600" b="1" dirty="0" smtClean="0">
                <a:solidFill>
                  <a:schemeClr val="tx1"/>
                </a:solidFill>
                <a:latin typeface="+mn-lt"/>
                <a:ea typeface="+mn-ea"/>
                <a:cs typeface="+mn-cs"/>
              </a:rPr>
              <a:t>Credit card transactions:</a:t>
            </a:r>
            <a:r>
              <a:rPr lang="en-US" sz="1600" dirty="0" smtClean="0">
                <a:solidFill>
                  <a:schemeClr val="tx1"/>
                </a:solidFill>
                <a:latin typeface="+mn-lt"/>
                <a:ea typeface="+mn-ea"/>
                <a:cs typeface="+mn-cs"/>
              </a:rPr>
              <a:t> Databases are used for keeping track of purchases on credit cards in order to generate monthly statements.</a:t>
            </a:r>
          </a:p>
          <a:p>
            <a:pPr lvl="0"/>
            <a:r>
              <a:rPr lang="en-US" sz="1600" b="1" dirty="0" smtClean="0">
                <a:solidFill>
                  <a:schemeClr val="tx1"/>
                </a:solidFill>
                <a:latin typeface="+mn-lt"/>
                <a:ea typeface="+mn-ea"/>
                <a:cs typeface="+mn-cs"/>
              </a:rPr>
              <a:t>E-commerce:</a:t>
            </a:r>
            <a:r>
              <a:rPr lang="en-US" sz="1600" dirty="0" smtClean="0">
                <a:solidFill>
                  <a:schemeClr val="tx1"/>
                </a:solidFill>
                <a:latin typeface="+mn-lt"/>
                <a:ea typeface="+mn-ea"/>
                <a:cs typeface="+mn-cs"/>
              </a:rPr>
              <a:t> Integration of heterogeneous information sources (for example, catalogs) for business activity such as online shopping, booking of holiday package, consulting a doctor, etc.</a:t>
            </a:r>
          </a:p>
          <a:p>
            <a:pPr lvl="0"/>
            <a:r>
              <a:rPr lang="en-US" sz="1600" b="1" dirty="0" smtClean="0">
                <a:solidFill>
                  <a:schemeClr val="tx1"/>
                </a:solidFill>
                <a:latin typeface="+mn-lt"/>
                <a:ea typeface="+mn-ea"/>
                <a:cs typeface="+mn-cs"/>
              </a:rPr>
              <a:t>Health care information systems and electronic patient record:</a:t>
            </a:r>
            <a:r>
              <a:rPr lang="en-US" sz="1600" dirty="0" smtClean="0">
                <a:solidFill>
                  <a:schemeClr val="tx1"/>
                </a:solidFill>
                <a:latin typeface="+mn-lt"/>
                <a:ea typeface="+mn-ea"/>
                <a:cs typeface="+mn-cs"/>
              </a:rPr>
              <a:t> Databases are used for maintaining the patient health care details.</a:t>
            </a:r>
          </a:p>
          <a:p>
            <a:pPr lvl="0"/>
            <a:r>
              <a:rPr lang="en-US" sz="1600" b="1" dirty="0" smtClean="0">
                <a:solidFill>
                  <a:schemeClr val="tx1"/>
                </a:solidFill>
                <a:latin typeface="+mn-lt"/>
                <a:ea typeface="+mn-ea"/>
                <a:cs typeface="+mn-cs"/>
              </a:rPr>
              <a:t>Digital libraries and digital publishing:</a:t>
            </a:r>
            <a:r>
              <a:rPr lang="en-US" sz="1600" dirty="0" smtClean="0">
                <a:solidFill>
                  <a:schemeClr val="tx1"/>
                </a:solidFill>
                <a:latin typeface="+mn-lt"/>
                <a:ea typeface="+mn-ea"/>
                <a:cs typeface="+mn-cs"/>
              </a:rPr>
              <a:t> Databases are used for management and delivery of large bodies of textual and multimedia data.</a:t>
            </a:r>
          </a:p>
          <a:p>
            <a:pPr lvl="0"/>
            <a:r>
              <a:rPr lang="en-US" sz="1600" b="1" dirty="0" smtClean="0">
                <a:solidFill>
                  <a:schemeClr val="tx1"/>
                </a:solidFill>
                <a:latin typeface="+mn-lt"/>
                <a:ea typeface="+mn-ea"/>
                <a:cs typeface="+mn-cs"/>
              </a:rPr>
              <a:t>Finance:</a:t>
            </a:r>
            <a:r>
              <a:rPr lang="en-US" sz="1600" dirty="0" smtClean="0">
                <a:solidFill>
                  <a:schemeClr val="tx1"/>
                </a:solidFill>
                <a:latin typeface="+mn-lt"/>
                <a:ea typeface="+mn-ea"/>
                <a:cs typeface="+mn-cs"/>
              </a:rPr>
              <a:t> Databases are used for storing information such as sales, purchases of stocks and bonds or data useful for online trading.</a:t>
            </a:r>
          </a:p>
          <a:p>
            <a:pPr lvl="0"/>
            <a:r>
              <a:rPr lang="en-US" sz="1600" b="1" dirty="0" smtClean="0">
                <a:solidFill>
                  <a:schemeClr val="tx1"/>
                </a:solidFill>
                <a:latin typeface="+mn-lt"/>
                <a:ea typeface="+mn-ea"/>
                <a:cs typeface="+mn-cs"/>
              </a:rPr>
              <a:t>Sales:</a:t>
            </a:r>
            <a:r>
              <a:rPr lang="en-US" sz="1600" dirty="0" smtClean="0">
                <a:solidFill>
                  <a:schemeClr val="tx1"/>
                </a:solidFill>
                <a:latin typeface="+mn-lt"/>
                <a:ea typeface="+mn-ea"/>
                <a:cs typeface="+mn-cs"/>
              </a:rPr>
              <a:t> Databases are used to store product, customer and transaction details.</a:t>
            </a:r>
          </a:p>
          <a:p>
            <a:pPr lvl="0"/>
            <a:r>
              <a:rPr lang="en-US" sz="1600" b="1" dirty="0" smtClean="0">
                <a:solidFill>
                  <a:schemeClr val="tx1"/>
                </a:solidFill>
                <a:latin typeface="+mn-lt"/>
                <a:ea typeface="+mn-ea"/>
                <a:cs typeface="+mn-cs"/>
              </a:rPr>
              <a:t>Human resources:</a:t>
            </a:r>
            <a:r>
              <a:rPr lang="en-US" sz="1600" dirty="0" smtClean="0">
                <a:solidFill>
                  <a:schemeClr val="tx1"/>
                </a:solidFill>
                <a:latin typeface="+mn-lt"/>
                <a:ea typeface="+mn-ea"/>
                <a:cs typeface="+mn-cs"/>
              </a:rPr>
              <a:t> Organizations use databases for storing information about their employees, salaries, benefits, taxes, and for generating salary checks.</a:t>
            </a:r>
          </a:p>
          <a:p>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1612</Words>
  <Application>Microsoft Office PowerPoint</Application>
  <PresentationFormat>On-screen Show (4:3)</PresentationFormat>
  <Paragraphs>181</Paragraphs>
  <Slides>29</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29</vt:i4>
      </vt:variant>
    </vt:vector>
  </HeadingPairs>
  <TitlesOfParts>
    <vt:vector size="39" baseType="lpstr">
      <vt:lpstr>Arial</vt:lpstr>
      <vt:lpstr>Calibri</vt:lpstr>
      <vt:lpstr>Courier New</vt:lpstr>
      <vt:lpstr>Monotype Sorts</vt:lpstr>
      <vt:lpstr>Symbol</vt:lpstr>
      <vt:lpstr>Times New Roman</vt:lpstr>
      <vt:lpstr>Office Theme</vt:lpstr>
      <vt:lpstr>Visio</vt:lpstr>
      <vt:lpstr>VISIO</vt:lpstr>
      <vt:lpstr>Document</vt:lpstr>
      <vt:lpstr>Chapter 1</vt:lpstr>
      <vt:lpstr>PowerPoint Presentation</vt:lpstr>
      <vt:lpstr>PowerPoint Presentation</vt:lpstr>
      <vt:lpstr>PowerPoint Presentation</vt:lpstr>
      <vt:lpstr>Lesson Outline </vt:lpstr>
      <vt:lpstr>Lesson Objectives</vt:lpstr>
      <vt:lpstr>Importance of Databases to Economy</vt:lpstr>
      <vt:lpstr>Applications of database</vt:lpstr>
      <vt:lpstr>Application Areas of Database System</vt:lpstr>
      <vt:lpstr>Examples of Database Applications</vt:lpstr>
      <vt:lpstr>Main use of DBMS in Organizations</vt:lpstr>
      <vt:lpstr>Main use of DBMS in Organizations</vt:lpstr>
      <vt:lpstr>Main use of DBMS in Organizations</vt:lpstr>
      <vt:lpstr>Initial Vocabulary</vt:lpstr>
      <vt:lpstr>Database Characteristics</vt:lpstr>
      <vt:lpstr>University Database</vt:lpstr>
      <vt:lpstr>Water Utility Database</vt:lpstr>
      <vt:lpstr>Database Technology Evolution</vt:lpstr>
      <vt:lpstr>Purpose of Database System</vt:lpstr>
      <vt:lpstr>Applications of database</vt:lpstr>
      <vt:lpstr>The Range of Database Applications</vt:lpstr>
      <vt:lpstr>The Range of Database Applications</vt:lpstr>
      <vt:lpstr>The Range of Database Applications</vt:lpstr>
      <vt:lpstr>Applications, the DBMS, and SQL</vt:lpstr>
      <vt:lpstr>Database Applications</vt:lpstr>
      <vt:lpstr>Database Applications—Forms</vt:lpstr>
      <vt:lpstr>Database Applications—Queries</vt:lpstr>
      <vt:lpstr>Database—Reports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TARC</dc:creator>
  <cp:lastModifiedBy>TARUC</cp:lastModifiedBy>
  <cp:revision>38</cp:revision>
  <dcterms:created xsi:type="dcterms:W3CDTF">2013-12-24T03:28:27Z</dcterms:created>
  <dcterms:modified xsi:type="dcterms:W3CDTF">2017-05-26T11:05:28Z</dcterms:modified>
</cp:coreProperties>
</file>