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Default Extension="doc" ContentType="application/msword"/>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sldIdLst>
    <p:sldId id="256" r:id="rId2"/>
    <p:sldId id="269" r:id="rId3"/>
    <p:sldId id="266" r:id="rId4"/>
    <p:sldId id="270" r:id="rId5"/>
    <p:sldId id="271" r:id="rId6"/>
    <p:sldId id="272" r:id="rId7"/>
    <p:sldId id="258" r:id="rId8"/>
    <p:sldId id="259" r:id="rId9"/>
    <p:sldId id="265" r:id="rId10"/>
    <p:sldId id="396" r:id="rId11"/>
    <p:sldId id="275" r:id="rId12"/>
    <p:sldId id="283" r:id="rId13"/>
    <p:sldId id="276" r:id="rId14"/>
    <p:sldId id="277" r:id="rId15"/>
    <p:sldId id="278" r:id="rId16"/>
    <p:sldId id="280" r:id="rId17"/>
    <p:sldId id="279"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81" r:id="rId32"/>
    <p:sldId id="297" r:id="rId33"/>
    <p:sldId id="410" r:id="rId34"/>
    <p:sldId id="314"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5" r:id="rId51"/>
    <p:sldId id="316" r:id="rId52"/>
    <p:sldId id="317" r:id="rId53"/>
    <p:sldId id="318" r:id="rId54"/>
    <p:sldId id="319" r:id="rId55"/>
    <p:sldId id="331" r:id="rId56"/>
    <p:sldId id="397" r:id="rId57"/>
    <p:sldId id="409" r:id="rId58"/>
    <p:sldId id="411" r:id="rId59"/>
    <p:sldId id="398" r:id="rId60"/>
    <p:sldId id="399" r:id="rId61"/>
    <p:sldId id="400" r:id="rId62"/>
    <p:sldId id="401" r:id="rId63"/>
    <p:sldId id="402" r:id="rId64"/>
    <p:sldId id="412" r:id="rId65"/>
    <p:sldId id="403" r:id="rId66"/>
    <p:sldId id="404" r:id="rId67"/>
    <p:sldId id="405" r:id="rId68"/>
    <p:sldId id="332"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0" r:id="rId85"/>
    <p:sldId id="351" r:id="rId86"/>
    <p:sldId id="352" r:id="rId87"/>
    <p:sldId id="353" r:id="rId88"/>
    <p:sldId id="354" r:id="rId89"/>
    <p:sldId id="355" r:id="rId90"/>
    <p:sldId id="357" r:id="rId91"/>
    <p:sldId id="359" r:id="rId92"/>
    <p:sldId id="414" r:id="rId93"/>
    <p:sldId id="416" r:id="rId94"/>
    <p:sldId id="417" r:id="rId95"/>
    <p:sldId id="418" r:id="rId96"/>
    <p:sldId id="419" r:id="rId97"/>
    <p:sldId id="420" r:id="rId98"/>
    <p:sldId id="421" r:id="rId99"/>
    <p:sldId id="422" r:id="rId100"/>
    <p:sldId id="423" r:id="rId101"/>
    <p:sldId id="425" r:id="rId102"/>
    <p:sldId id="427" r:id="rId103"/>
    <p:sldId id="428" r:id="rId104"/>
    <p:sldId id="429" r:id="rId105"/>
    <p:sldId id="430" r:id="rId106"/>
    <p:sldId id="431" r:id="rId107"/>
    <p:sldId id="433" r:id="rId108"/>
    <p:sldId id="434" r:id="rId109"/>
    <p:sldId id="435" r:id="rId110"/>
    <p:sldId id="436" r:id="rId111"/>
    <p:sldId id="437"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994" autoAdjust="0"/>
    <p:restoredTop sz="94660"/>
  </p:normalViewPr>
  <p:slideViewPr>
    <p:cSldViewPr>
      <p:cViewPr>
        <p:scale>
          <a:sx n="80" d="100"/>
          <a:sy n="80" d="100"/>
        </p:scale>
        <p:origin x="-1344" y="-2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93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446C63-BE8C-4E05-84D6-843AC2DE8B51}" type="datetimeFigureOut">
              <a:rPr lang="en-US" smtClean="0"/>
              <a:pPr/>
              <a:t>5/19/2014</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503968-A6C5-488F-A2FD-F373CAA2416A}" type="slidenum">
              <a:rPr lang="en-MY" smtClean="0"/>
              <a:pPr/>
              <a:t>‹#›</a:t>
            </a:fld>
            <a:endParaRPr lang="en-MY"/>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notesSlides/_rels/note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image" Target="../media/image38.png"/></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vmlDrawing" Target="../drawings/vmlDrawing2.vml"/><Relationship Id="rId4" Type="http://schemas.openxmlformats.org/officeDocument/2006/relationships/oleObject" Target="../embeddings/Microsoft_Office_Word_97_-_2003_Document2.doc"/></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vmlDrawing" Target="../drawings/vmlDrawing3.vml"/><Relationship Id="rId4" Type="http://schemas.openxmlformats.org/officeDocument/2006/relationships/oleObject" Target="../embeddings/Microsoft_Office_Word_97_-_2003_Document3.doc"/></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vmlDrawing" Target="../drawings/vmlDrawing4.vml"/><Relationship Id="rId4" Type="http://schemas.openxmlformats.org/officeDocument/2006/relationships/oleObject" Target="../embeddings/Microsoft_Office_Word_97_-_2003_Document4.doc"/></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vmlDrawing" Target="../drawings/vmlDrawing5.vml"/><Relationship Id="rId4" Type="http://schemas.openxmlformats.org/officeDocument/2006/relationships/oleObject" Target="../embeddings/Microsoft_Office_Word_97_-_2003_Document5.doc"/></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 Target="../slides/slide81.xml"/><Relationship Id="rId1" Type="http://schemas.openxmlformats.org/officeDocument/2006/relationships/notesMaster" Target="../notesMasters/notesMaster1.xml"/><Relationship Id="rId4" Type="http://schemas.openxmlformats.org/officeDocument/2006/relationships/image" Target="../media/image72.png"/></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3" Type="http://schemas.openxmlformats.org/officeDocument/2006/relationships/slide" Target="../slides/slide98.xml"/><Relationship Id="rId2" Type="http://schemas.openxmlformats.org/officeDocument/2006/relationships/notesMaster" Target="../notesMasters/notesMaster1.xml"/><Relationship Id="rId1" Type="http://schemas.openxmlformats.org/officeDocument/2006/relationships/vmlDrawing" Target="../drawings/vmlDrawing6.vml"/><Relationship Id="rId4" Type="http://schemas.openxmlformats.org/officeDocument/2006/relationships/oleObject" Target="../embeddings/Microsoft_Office_Word_97_-_2003_Document6.doc"/></Relationships>
</file>

<file path=ppt/notesSlides/_rels/notesSlide8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slide" Target="../slides/slide109.xml"/><Relationship Id="rId1" Type="http://schemas.openxmlformats.org/officeDocument/2006/relationships/notesMaster" Target="../notesMasters/notesMaster1.xml"/><Relationship Id="rId5" Type="http://schemas.openxmlformats.org/officeDocument/2006/relationships/image" Target="../media/image102.png"/><Relationship Id="rId4" Type="http://schemas.openxmlformats.org/officeDocument/2006/relationships/image" Target="../media/image101.png"/></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p:cNvSpPr>
            <a:spLocks noGrp="1" noRot="1" noChangeAspect="1"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1 - </a:t>
            </a:r>
            <a:fld id="{B061DB38-C876-4A9F-9306-9EE366DCAA42}" type="slidenum">
              <a:rPr lang="en-US">
                <a:solidFill>
                  <a:schemeClr val="tx1"/>
                </a:solidFill>
              </a:rPr>
              <a:pPr/>
              <a:t>27</a:t>
            </a:fld>
            <a:endParaRPr lang="en-US">
              <a:solidFill>
                <a:schemeClr val="tx1"/>
              </a:solidFill>
            </a:endParaRPr>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a:xfrm>
            <a:off x="447973" y="5143500"/>
            <a:ext cx="5962055" cy="3489476"/>
          </a:xfrm>
        </p:spPr>
        <p:txBody>
          <a:bodyPr/>
          <a:lstStyle/>
          <a:p>
            <a:r>
              <a:rPr lang="en-US"/>
              <a:t>Null Values in Arithmetic Expressions</a:t>
            </a:r>
          </a:p>
          <a:p>
            <a:pPr lvl="1"/>
            <a:r>
              <a:rPr lang="en-US"/>
              <a:t>If any column value in an arithmetic expression is null, the result </a:t>
            </a:r>
            <a:r>
              <a:rPr lang="en-US">
                <a:solidFill>
                  <a:schemeClr val="tx1"/>
                </a:solidFill>
              </a:rPr>
              <a:t>is null. For example, if you attempt to perform division by zero, you get an error. However, if you divide a number by null, the result is a null or unknown. </a:t>
            </a:r>
          </a:p>
          <a:p>
            <a:pPr lvl="1"/>
            <a:r>
              <a:rPr lang="en-US">
                <a:solidFill>
                  <a:schemeClr val="tx1"/>
                </a:solidFill>
              </a:rPr>
              <a:t>In the example in the slide, employee King does not get any commission. Because the </a:t>
            </a:r>
            <a:r>
              <a:rPr lang="en-US">
                <a:solidFill>
                  <a:schemeClr val="tx1"/>
                </a:solidFill>
                <a:latin typeface="Courier New" pitchFamily="49" charset="0"/>
              </a:rPr>
              <a:t>COMMISSION_PCT</a:t>
            </a:r>
            <a:r>
              <a:rPr lang="en-US">
                <a:solidFill>
                  <a:schemeClr val="tx1"/>
                </a:solidFill>
              </a:rPr>
              <a:t> column in the arithmetic expression is null, the result is null. </a:t>
            </a:r>
          </a:p>
          <a:p>
            <a:pPr lvl="1"/>
            <a:r>
              <a:rPr lang="en-US">
                <a:solidFill>
                  <a:schemeClr val="tx1"/>
                </a:solidFill>
              </a:rPr>
              <a:t>For more information, see the section on “Basic Elements of Oracle SQL</a:t>
            </a:r>
            <a:r>
              <a:rPr lang="en-US"/>
              <a:t>” in </a:t>
            </a:r>
            <a:r>
              <a:rPr lang="en-US" i="1">
                <a:solidFill>
                  <a:schemeClr val="tx1"/>
                </a:solidFill>
              </a:rPr>
              <a:t>Oracle Database SQL Language Reference 11g, Release 1 (11.1)</a:t>
            </a:r>
            <a:r>
              <a:rPr lang="en-US">
                <a:solidFill>
                  <a:schemeClr val="tx1"/>
                </a:solidFill>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1 - </a:t>
            </a:r>
            <a:fld id="{74AF9A5D-D387-431D-9A47-5218477B7676}" type="slidenum">
              <a:rPr lang="en-US">
                <a:solidFill>
                  <a:schemeClr val="tx1"/>
                </a:solidFill>
              </a:rPr>
              <a:pPr/>
              <a:t>28</a:t>
            </a:fld>
            <a:endParaRPr lang="en-US">
              <a:solidFill>
                <a:schemeClr val="tx1"/>
              </a:solidFill>
            </a:endParaRPr>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a:xfrm>
            <a:off x="447973" y="5143500"/>
            <a:ext cx="5962055" cy="3489476"/>
          </a:xfrm>
        </p:spPr>
        <p:txBody>
          <a:bodyPr/>
          <a:lstStyle/>
          <a:p>
            <a:r>
              <a:rPr lang="en-US"/>
              <a:t>Defining a Column Alias</a:t>
            </a:r>
          </a:p>
          <a:p>
            <a:pPr lvl="1"/>
            <a:r>
              <a:rPr lang="en-US"/>
              <a:t>When displaying the result of a query, SQL Developer normally uses the name of the selected column as the column heading. This heading may not be descriptive and, therefore, may be difficult to understand. You can change a column heading by using a column alias.</a:t>
            </a:r>
          </a:p>
          <a:p>
            <a:pPr lvl="1"/>
            <a:r>
              <a:rPr lang="en-US"/>
              <a:t>Specify the alias after the column in the </a:t>
            </a:r>
            <a:r>
              <a:rPr lang="en-US">
                <a:latin typeface="Courier New" pitchFamily="49" charset="0"/>
              </a:rPr>
              <a:t>SELECT</a:t>
            </a:r>
            <a:r>
              <a:rPr lang="en-US"/>
              <a:t> list using blank space as a separator. By default, alias headings appear in uppercase. If the alias contains spaces or special characters (such as # or $), or if it is case-sensitive, enclose the alias in double quotation marks (“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1 - </a:t>
            </a:r>
            <a:fld id="{1822ED8F-7F26-4F6B-A3D4-5BCD5FB239B7}" type="slidenum">
              <a:rPr lang="en-US">
                <a:solidFill>
                  <a:schemeClr val="tx1"/>
                </a:solidFill>
              </a:rPr>
              <a:pPr/>
              <a:t>29</a:t>
            </a:fld>
            <a:endParaRPr lang="en-US">
              <a:solidFill>
                <a:schemeClr val="tx1"/>
              </a:solidFill>
            </a:endParaRPr>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a:xfrm>
            <a:off x="447973" y="5143500"/>
            <a:ext cx="5962055" cy="3489476"/>
          </a:xfrm>
        </p:spPr>
        <p:txBody>
          <a:bodyPr/>
          <a:lstStyle/>
          <a:p>
            <a:r>
              <a:rPr lang="en-US"/>
              <a:t>Using Column Aliases </a:t>
            </a:r>
          </a:p>
          <a:p>
            <a:pPr lvl="1"/>
            <a:r>
              <a:rPr lang="en-US">
                <a:solidFill>
                  <a:schemeClr val="tx1"/>
                </a:solidFill>
              </a:rPr>
              <a:t>The first example displays the names and the commission percentages of all the employees. Note that the optional </a:t>
            </a:r>
            <a:r>
              <a:rPr lang="en-US">
                <a:solidFill>
                  <a:schemeClr val="tx1"/>
                </a:solidFill>
                <a:latin typeface="Courier New" pitchFamily="49" charset="0"/>
              </a:rPr>
              <a:t>AS</a:t>
            </a:r>
            <a:r>
              <a:rPr lang="en-US">
                <a:solidFill>
                  <a:schemeClr val="tx1"/>
                </a:solidFill>
              </a:rPr>
              <a:t> keyword has been used before the column alias name. The result of the query is the same whether the </a:t>
            </a:r>
            <a:r>
              <a:rPr lang="en-US">
                <a:solidFill>
                  <a:schemeClr val="tx1"/>
                </a:solidFill>
                <a:latin typeface="Courier New" pitchFamily="49" charset="0"/>
              </a:rPr>
              <a:t>AS</a:t>
            </a:r>
            <a:r>
              <a:rPr lang="en-US">
                <a:solidFill>
                  <a:schemeClr val="tx1"/>
                </a:solidFill>
              </a:rPr>
              <a:t> keyword is used or not. Also, note that the SQL statement has the column aliases, </a:t>
            </a:r>
            <a:r>
              <a:rPr lang="en-US">
                <a:solidFill>
                  <a:schemeClr val="tx1"/>
                </a:solidFill>
                <a:latin typeface="Courier New" pitchFamily="49" charset="0"/>
              </a:rPr>
              <a:t>name</a:t>
            </a:r>
            <a:r>
              <a:rPr lang="en-US">
                <a:solidFill>
                  <a:schemeClr val="tx1"/>
                </a:solidFill>
              </a:rPr>
              <a:t> and </a:t>
            </a:r>
            <a:r>
              <a:rPr lang="en-US">
                <a:solidFill>
                  <a:schemeClr val="tx1"/>
                </a:solidFill>
                <a:latin typeface="Courier New" pitchFamily="49" charset="0"/>
              </a:rPr>
              <a:t>comm</a:t>
            </a:r>
            <a:r>
              <a:rPr lang="en-US">
                <a:solidFill>
                  <a:schemeClr val="tx1"/>
                </a:solidFill>
              </a:rPr>
              <a:t>, in lowercase, whereas the result of the query displays the column headings in uppercase. As mentioned in the previous slide, column headings appear in uppercase by default.</a:t>
            </a:r>
          </a:p>
          <a:p>
            <a:pPr lvl="1"/>
            <a:r>
              <a:rPr lang="en-US">
                <a:solidFill>
                  <a:schemeClr val="tx1"/>
                </a:solidFill>
              </a:rPr>
              <a:t>The second example displays the last names and annual salaries of all the employees. Because </a:t>
            </a:r>
            <a:r>
              <a:rPr lang="en-US">
                <a:solidFill>
                  <a:schemeClr val="tx1"/>
                </a:solidFill>
                <a:latin typeface="Courier New" pitchFamily="49" charset="0"/>
              </a:rPr>
              <a:t>Annual</a:t>
            </a:r>
            <a:r>
              <a:rPr lang="en-US">
                <a:solidFill>
                  <a:schemeClr val="tx1"/>
                </a:solidFill>
              </a:rPr>
              <a:t> </a:t>
            </a:r>
            <a:r>
              <a:rPr lang="en-US">
                <a:solidFill>
                  <a:schemeClr val="tx1"/>
                </a:solidFill>
                <a:latin typeface="Courier New" pitchFamily="49" charset="0"/>
              </a:rPr>
              <a:t>Salary</a:t>
            </a:r>
            <a:r>
              <a:rPr lang="en-US">
                <a:solidFill>
                  <a:schemeClr val="tx1"/>
                </a:solidFill>
              </a:rPr>
              <a:t> contains a space, it has been enclosed in double quotation marks. Note that the column heading in the output is exactly the same as the column</a:t>
            </a:r>
            <a:r>
              <a:rPr lang="en-US"/>
              <a:t> alias.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1 - </a:t>
            </a:r>
            <a:fld id="{CA8A3C59-5D92-4106-8214-ADC3F80B0933}" type="slidenum">
              <a:rPr lang="en-US">
                <a:solidFill>
                  <a:schemeClr val="tx1"/>
                </a:solidFill>
              </a:rPr>
              <a:pPr/>
              <a:t>30</a:t>
            </a:fld>
            <a:endParaRPr lang="en-US">
              <a:solidFill>
                <a:schemeClr val="tx1"/>
              </a:solidFill>
            </a:endParaRPr>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xfrm>
            <a:off x="447973" y="5143500"/>
            <a:ext cx="5962055" cy="3489476"/>
          </a:xfrm>
        </p:spPr>
        <p:txBody>
          <a:bodyPr/>
          <a:lstStyle/>
          <a:p>
            <a:r>
              <a:rPr lang="en-US" dirty="0"/>
              <a:t>Duplicate Rows</a:t>
            </a:r>
          </a:p>
          <a:p>
            <a:pPr lvl="1"/>
            <a:r>
              <a:rPr lang="en-US" dirty="0"/>
              <a:t>Unless you indicate otherwise, SQL displays the results of a query without eliminating the duplicate rows. The first example in the slide</a:t>
            </a:r>
            <a:r>
              <a:rPr lang="en-US" dirty="0">
                <a:solidFill>
                  <a:schemeClr val="tx1"/>
                </a:solidFill>
              </a:rPr>
              <a:t> displays all the department numbers from the </a:t>
            </a:r>
            <a:r>
              <a:rPr lang="en-US" dirty="0">
                <a:solidFill>
                  <a:schemeClr val="tx1"/>
                </a:solidFill>
                <a:latin typeface="Courier New" pitchFamily="49" charset="0"/>
              </a:rPr>
              <a:t>EMPLOYEES</a:t>
            </a:r>
            <a:r>
              <a:rPr lang="en-US" dirty="0">
                <a:solidFill>
                  <a:schemeClr val="tx1"/>
                </a:solidFill>
              </a:rPr>
              <a:t> table. Note that the department numbers are repeated.</a:t>
            </a:r>
          </a:p>
          <a:p>
            <a:pPr lvl="1"/>
            <a:r>
              <a:rPr lang="en-US" dirty="0">
                <a:solidFill>
                  <a:schemeClr val="tx1"/>
                </a:solidFill>
              </a:rPr>
              <a:t>To eliminate duplicate rows in the result, include the </a:t>
            </a:r>
            <a:r>
              <a:rPr lang="en-US" dirty="0">
                <a:solidFill>
                  <a:schemeClr val="tx1"/>
                </a:solidFill>
                <a:latin typeface="Courier New" pitchFamily="49" charset="0"/>
              </a:rPr>
              <a:t>DISTINCT</a:t>
            </a:r>
            <a:r>
              <a:rPr lang="en-US" dirty="0">
                <a:solidFill>
                  <a:schemeClr val="tx1"/>
                </a:solidFill>
              </a:rPr>
              <a:t> keyword in the </a:t>
            </a:r>
            <a:r>
              <a:rPr lang="en-US" dirty="0">
                <a:solidFill>
                  <a:schemeClr val="tx1"/>
                </a:solidFill>
                <a:latin typeface="Courier New" pitchFamily="49" charset="0"/>
              </a:rPr>
              <a:t>SELECT</a:t>
            </a:r>
            <a:r>
              <a:rPr lang="en-US" dirty="0">
                <a:solidFill>
                  <a:schemeClr val="tx1"/>
                </a:solidFill>
              </a:rPr>
              <a:t> clause immediately after the </a:t>
            </a:r>
            <a:r>
              <a:rPr lang="en-US" dirty="0">
                <a:solidFill>
                  <a:schemeClr val="tx1"/>
                </a:solidFill>
                <a:latin typeface="Courier New" pitchFamily="49" charset="0"/>
              </a:rPr>
              <a:t>SELECT</a:t>
            </a:r>
            <a:r>
              <a:rPr lang="en-US" dirty="0">
                <a:solidFill>
                  <a:schemeClr val="tx1"/>
                </a:solidFill>
              </a:rPr>
              <a:t> keyword. In the second example in the slide, the </a:t>
            </a:r>
            <a:r>
              <a:rPr lang="en-US" dirty="0">
                <a:solidFill>
                  <a:schemeClr val="tx1"/>
                </a:solidFill>
                <a:latin typeface="Courier New" pitchFamily="49" charset="0"/>
              </a:rPr>
              <a:t>EMPLOYEES</a:t>
            </a:r>
            <a:r>
              <a:rPr lang="en-US" dirty="0">
                <a:solidFill>
                  <a:schemeClr val="tx1"/>
                </a:solidFill>
              </a:rPr>
              <a:t> table actually contains 20</a:t>
            </a:r>
            <a:r>
              <a:rPr lang="en-US" i="1" dirty="0">
                <a:solidFill>
                  <a:schemeClr val="tx1"/>
                </a:solidFill>
              </a:rPr>
              <a:t> </a:t>
            </a:r>
            <a:r>
              <a:rPr lang="en-US" dirty="0">
                <a:solidFill>
                  <a:schemeClr val="tx1"/>
                </a:solidFill>
              </a:rPr>
              <a:t>rows, but there are only</a:t>
            </a:r>
            <a:r>
              <a:rPr lang="en-US" dirty="0"/>
              <a:t> seven unique department numbers in the table. </a:t>
            </a:r>
          </a:p>
          <a:p>
            <a:pPr lvl="1"/>
            <a:r>
              <a:rPr lang="en-US" dirty="0"/>
              <a:t>You can specify multiple columns after the </a:t>
            </a:r>
            <a:r>
              <a:rPr lang="en-US" dirty="0">
                <a:latin typeface="Courier New" pitchFamily="49" charset="0"/>
              </a:rPr>
              <a:t>DISTINCT</a:t>
            </a:r>
            <a:r>
              <a:rPr lang="en-US" dirty="0"/>
              <a:t> qualifier. The </a:t>
            </a:r>
            <a:r>
              <a:rPr lang="en-US" dirty="0">
                <a:latin typeface="Courier New" pitchFamily="49" charset="0"/>
              </a:rPr>
              <a:t>DISTINCT</a:t>
            </a:r>
            <a:r>
              <a:rPr lang="en-US" dirty="0"/>
              <a:t> qualifier affects all the selected columns, and the result is every distinct combination of the columns.</a:t>
            </a:r>
            <a:endParaRPr lang="en-US" sz="500" dirty="0"/>
          </a:p>
          <a:p>
            <a:pPr lvl="4">
              <a:spcBef>
                <a:spcPct val="25000"/>
              </a:spcBef>
            </a:pPr>
            <a:r>
              <a:rPr lang="en-US" dirty="0"/>
              <a:t>SELECT  DISTINCT </a:t>
            </a:r>
            <a:r>
              <a:rPr lang="en-US" dirty="0" err="1"/>
              <a:t>department_id</a:t>
            </a:r>
            <a:r>
              <a:rPr lang="en-US" dirty="0"/>
              <a:t>, </a:t>
            </a:r>
            <a:r>
              <a:rPr lang="en-US" dirty="0" err="1"/>
              <a:t>job_id</a:t>
            </a:r>
            <a:endParaRPr lang="en-US" dirty="0"/>
          </a:p>
          <a:p>
            <a:pPr lvl="4"/>
            <a:r>
              <a:rPr lang="en-US" dirty="0"/>
              <a:t>FROM    employees;</a:t>
            </a:r>
          </a:p>
        </p:txBody>
      </p:sp>
      <p:pic>
        <p:nvPicPr>
          <p:cNvPr id="346117" name="Picture 5" descr="C:\project-SQLFund1\images\img01-20b.gif"/>
          <p:cNvPicPr>
            <a:picLocks noChangeAspect="1" noChangeArrowheads="1"/>
          </p:cNvPicPr>
          <p:nvPr/>
        </p:nvPicPr>
        <p:blipFill>
          <a:blip r:embed="rId3"/>
          <a:srcRect/>
          <a:stretch>
            <a:fillRect/>
          </a:stretch>
        </p:blipFill>
        <p:spPr bwMode="auto">
          <a:xfrm>
            <a:off x="1275458" y="7314595"/>
            <a:ext cx="2920008" cy="1309310"/>
          </a:xfrm>
          <a:prstGeom prst="rect">
            <a:avLst/>
          </a:prstGeom>
          <a:noFill/>
        </p:spPr>
      </p:pic>
      <p:sp>
        <p:nvSpPr>
          <p:cNvPr id="346119" name="Text Box 7"/>
          <p:cNvSpPr txBox="1">
            <a:spLocks noChangeArrowheads="1"/>
          </p:cNvSpPr>
          <p:nvPr/>
        </p:nvSpPr>
        <p:spPr bwMode="auto">
          <a:xfrm>
            <a:off x="1275458" y="8440965"/>
            <a:ext cx="394394" cy="378204"/>
          </a:xfrm>
          <a:prstGeom prst="rect">
            <a:avLst/>
          </a:prstGeom>
          <a:noFill/>
          <a:ln w="25400">
            <a:noFill/>
            <a:miter lim="800000"/>
            <a:headEnd type="none" w="sm" len="sm"/>
            <a:tailEnd type="none" w="med" len="lg"/>
          </a:ln>
          <a:effectLst/>
        </p:spPr>
        <p:txBody>
          <a:bodyPr lIns="12013" tIns="12013" rIns="12013" bIns="12013">
            <a:spAutoFit/>
          </a:bodyPr>
          <a:lstStyle/>
          <a:p>
            <a:pPr defTabSz="777837">
              <a:spcBef>
                <a:spcPct val="0"/>
              </a:spcBef>
              <a:buClr>
                <a:srgbClr val="000000"/>
              </a:buClr>
            </a:pPr>
            <a:r>
              <a:rPr lang="en-US" sz="2300" dirty="0"/>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p:cNvSpPr>
            <a:spLocks noGrp="1" noRot="1" noChangeAspect="1"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D0739F84-6CC9-448C-B10A-1430794C2BC5}" type="slidenum">
              <a:rPr lang="en-US">
                <a:solidFill>
                  <a:schemeClr val="tx1"/>
                </a:solidFill>
              </a:rPr>
              <a:pPr/>
              <a:t>34</a:t>
            </a:fld>
            <a:endParaRPr lang="en-US">
              <a:solidFill>
                <a:schemeClr val="tx1"/>
              </a:solidFill>
            </a:endParaRPr>
          </a:p>
        </p:txBody>
      </p:sp>
      <p:sp>
        <p:nvSpPr>
          <p:cNvPr id="412676" name="Rectangle 4"/>
          <p:cNvSpPr>
            <a:spLocks noGrp="1" noRot="1" noChangeAspect="1" noChangeArrowheads="1" noTextEdit="1"/>
          </p:cNvSpPr>
          <p:nvPr>
            <p:ph type="sldImg"/>
          </p:nvPr>
        </p:nvSpPr>
        <p:spPr>
          <a:ln/>
        </p:spPr>
      </p:sp>
      <p:sp>
        <p:nvSpPr>
          <p:cNvPr id="412677" name="Rectangle 5"/>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DB36B291-DD5F-4DB7-8087-F0E8B3C324EA}" type="slidenum">
              <a:rPr lang="en-US">
                <a:solidFill>
                  <a:schemeClr val="tx1"/>
                </a:solidFill>
              </a:rPr>
              <a:pPr/>
              <a:t>35</a:t>
            </a:fld>
            <a:endParaRPr lang="en-US">
              <a:solidFill>
                <a:schemeClr val="tx1"/>
              </a:solidFill>
            </a:endParaRPr>
          </a:p>
        </p:txBody>
      </p:sp>
      <p:sp>
        <p:nvSpPr>
          <p:cNvPr id="311300" name="Rectangle 4"/>
          <p:cNvSpPr>
            <a:spLocks noGrp="1" noRot="1" noChangeAspect="1" noChangeArrowheads="1" noTextEdit="1"/>
          </p:cNvSpPr>
          <p:nvPr>
            <p:ph type="sldImg"/>
          </p:nvPr>
        </p:nvSpPr>
        <p:spPr>
          <a:ln/>
        </p:spPr>
      </p:sp>
      <p:sp>
        <p:nvSpPr>
          <p:cNvPr id="311301" name="Rectangle 5"/>
          <p:cNvSpPr>
            <a:spLocks noGrp="1" noChangeArrowheads="1"/>
          </p:cNvSpPr>
          <p:nvPr>
            <p:ph type="body" idx="1"/>
          </p:nvPr>
        </p:nvSpPr>
        <p:spPr/>
        <p:txBody>
          <a:bodyPr/>
          <a:lstStyle/>
          <a:p>
            <a:r>
              <a:rPr lang="en-US"/>
              <a:t>Limiting Rows Using a Selection</a:t>
            </a:r>
          </a:p>
          <a:p>
            <a:pPr lvl="1"/>
            <a:r>
              <a:rPr lang="en-US"/>
              <a:t>In the example in the slide, assume that you want to display all the employees in department 90. The rows with a value of 90 in the </a:t>
            </a:r>
            <a:r>
              <a:rPr lang="en-US">
                <a:latin typeface="Courier New" pitchFamily="49" charset="0"/>
              </a:rPr>
              <a:t>DEPARTMENT_ID</a:t>
            </a:r>
            <a:r>
              <a:rPr lang="en-US"/>
              <a:t> column are the only ones that are returned. This method of restriction is the basis </a:t>
            </a:r>
            <a:r>
              <a:rPr lang="en-US">
                <a:solidFill>
                  <a:schemeClr val="tx1"/>
                </a:solidFill>
              </a:rPr>
              <a:t>of the </a:t>
            </a:r>
            <a:r>
              <a:rPr lang="en-US">
                <a:solidFill>
                  <a:schemeClr val="tx1"/>
                </a:solidFill>
                <a:latin typeface="Courier New" pitchFamily="49" charset="0"/>
              </a:rPr>
              <a:t>WHERE</a:t>
            </a:r>
            <a:r>
              <a:rPr lang="en-US">
                <a:solidFill>
                  <a:schemeClr val="tx1"/>
                </a:solidFill>
              </a:rPr>
              <a:t> clause in SQL</a:t>
            </a:r>
            <a:r>
              <a:rPr lang="en-US"/>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4F23060C-EF05-4622-A4AF-C69FF00100C3}" type="slidenum">
              <a:rPr lang="en-US">
                <a:solidFill>
                  <a:schemeClr val="tx1"/>
                </a:solidFill>
              </a:rPr>
              <a:pPr/>
              <a:t>36</a:t>
            </a:fld>
            <a:endParaRPr lang="en-US">
              <a:solidFill>
                <a:schemeClr val="tx1"/>
              </a:solidFill>
            </a:endParaRPr>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a:xfrm>
            <a:off x="447973" y="5143500"/>
            <a:ext cx="5962055" cy="3489476"/>
          </a:xfrm>
        </p:spPr>
        <p:txBody>
          <a:bodyPr/>
          <a:lstStyle/>
          <a:p>
            <a:r>
              <a:rPr lang="en-US"/>
              <a:t>Limiting the Rows That Are Selected</a:t>
            </a:r>
          </a:p>
          <a:p>
            <a:pPr lvl="1"/>
            <a:r>
              <a:rPr lang="en-US"/>
              <a:t>You can restrict the rows that are returned from </a:t>
            </a:r>
            <a:r>
              <a:rPr lang="en-US">
                <a:solidFill>
                  <a:schemeClr val="tx1"/>
                </a:solidFill>
              </a:rPr>
              <a:t>the query by using the </a:t>
            </a:r>
            <a:r>
              <a:rPr lang="en-US">
                <a:solidFill>
                  <a:schemeClr val="tx1"/>
                </a:solidFill>
                <a:latin typeface="Courier New" pitchFamily="49" charset="0"/>
              </a:rPr>
              <a:t>WHERE</a:t>
            </a:r>
            <a:r>
              <a:rPr lang="en-US">
                <a:solidFill>
                  <a:schemeClr val="tx1"/>
                </a:solidFill>
              </a:rPr>
              <a:t> clause. A </a:t>
            </a:r>
            <a:r>
              <a:rPr lang="en-US">
                <a:solidFill>
                  <a:schemeClr val="tx1"/>
                </a:solidFill>
                <a:latin typeface="Courier New" pitchFamily="49" charset="0"/>
              </a:rPr>
              <a:t>WHERE</a:t>
            </a:r>
            <a:r>
              <a:rPr lang="en-US">
                <a:solidFill>
                  <a:schemeClr val="tx1"/>
                </a:solidFill>
              </a:rPr>
              <a:t> clause contains a condition that must be met and it directly follows the </a:t>
            </a:r>
            <a:r>
              <a:rPr lang="en-US">
                <a:solidFill>
                  <a:schemeClr val="tx1"/>
                </a:solidFill>
                <a:latin typeface="Courier New" pitchFamily="49" charset="0"/>
              </a:rPr>
              <a:t>FROM</a:t>
            </a:r>
            <a:r>
              <a:rPr lang="en-US">
                <a:solidFill>
                  <a:schemeClr val="tx1"/>
                </a:solidFill>
              </a:rPr>
              <a:t> clause. If the condition is true, the row meeting the condition is returned.</a:t>
            </a:r>
          </a:p>
          <a:p>
            <a:pPr lvl="1"/>
            <a:r>
              <a:rPr lang="en-US">
                <a:solidFill>
                  <a:schemeClr val="tx1"/>
                </a:solidFill>
              </a:rPr>
              <a:t>In the syntax:</a:t>
            </a:r>
          </a:p>
          <a:p>
            <a:pPr>
              <a:spcBef>
                <a:spcPct val="0"/>
              </a:spcBef>
            </a:pPr>
            <a:r>
              <a:rPr lang="en-US" b="0">
                <a:latin typeface="Times New Roman" pitchFamily="18" charset="0"/>
              </a:rPr>
              <a:t>	</a:t>
            </a:r>
            <a:r>
              <a:rPr lang="en-US" b="0">
                <a:latin typeface="Courier New" pitchFamily="49" charset="0"/>
              </a:rPr>
              <a:t>WHERE</a:t>
            </a:r>
            <a:r>
              <a:rPr lang="en-US">
                <a:latin typeface="Times New Roman" pitchFamily="18" charset="0"/>
              </a:rPr>
              <a:t>		</a:t>
            </a:r>
            <a:r>
              <a:rPr lang="en-US" b="0">
                <a:latin typeface="Times New Roman" pitchFamily="18" charset="0"/>
              </a:rPr>
              <a:t>restricts the query to rows that meet a condition</a:t>
            </a:r>
          </a:p>
          <a:p>
            <a:pPr>
              <a:spcBef>
                <a:spcPct val="0"/>
              </a:spcBef>
            </a:pPr>
            <a:r>
              <a:rPr lang="en-US">
                <a:latin typeface="Times New Roman" pitchFamily="18" charset="0"/>
              </a:rPr>
              <a:t>	</a:t>
            </a:r>
          </a:p>
          <a:p>
            <a:pPr>
              <a:spcBef>
                <a:spcPct val="0"/>
              </a:spcBef>
            </a:pPr>
            <a:r>
              <a:rPr lang="en-US" b="0" i="1">
                <a:latin typeface="Times New Roman" pitchFamily="18" charset="0"/>
              </a:rPr>
              <a:t>	</a:t>
            </a:r>
            <a:r>
              <a:rPr lang="en-US" b="0" i="1">
                <a:latin typeface="Courier New" pitchFamily="49" charset="0"/>
              </a:rPr>
              <a:t>condition</a:t>
            </a:r>
            <a:r>
              <a:rPr lang="en-US">
                <a:latin typeface="Times New Roman" pitchFamily="18" charset="0"/>
              </a:rPr>
              <a:t>		</a:t>
            </a:r>
            <a:r>
              <a:rPr lang="en-US" b="0">
                <a:latin typeface="Times New Roman" pitchFamily="18" charset="0"/>
              </a:rPr>
              <a:t>is composed of column names, expressions, 								constants, and a comparison operator. A condition specifies a</a:t>
            </a:r>
            <a:br>
              <a:rPr lang="en-US" b="0">
                <a:latin typeface="Times New Roman" pitchFamily="18" charset="0"/>
              </a:rPr>
            </a:br>
            <a:r>
              <a:rPr lang="en-US" b="0">
                <a:latin typeface="Times New Roman" pitchFamily="18" charset="0"/>
              </a:rPr>
              <a:t>				combination of one or more expressions and logical (Boolean)</a:t>
            </a:r>
            <a:br>
              <a:rPr lang="en-US" b="0">
                <a:latin typeface="Times New Roman" pitchFamily="18" charset="0"/>
              </a:rPr>
            </a:br>
            <a:r>
              <a:rPr lang="en-US" b="0">
                <a:latin typeface="Times New Roman" pitchFamily="18" charset="0"/>
              </a:rPr>
              <a:t>				operators, and returns a value of </a:t>
            </a:r>
            <a:r>
              <a:rPr lang="en-US" b="0">
                <a:latin typeface="Courier New" pitchFamily="49" charset="0"/>
                <a:cs typeface="Courier New" pitchFamily="49" charset="0"/>
              </a:rPr>
              <a:t>TRUE</a:t>
            </a:r>
            <a:r>
              <a:rPr lang="en-US" b="0">
                <a:latin typeface="Times New Roman" pitchFamily="18" charset="0"/>
              </a:rPr>
              <a:t>, </a:t>
            </a:r>
            <a:r>
              <a:rPr lang="en-US" b="0">
                <a:latin typeface="Courier New" pitchFamily="49" charset="0"/>
                <a:cs typeface="Courier New" pitchFamily="49" charset="0"/>
              </a:rPr>
              <a:t>FALSE</a:t>
            </a:r>
            <a:r>
              <a:rPr lang="en-US" b="0">
                <a:latin typeface="Times New Roman" pitchFamily="18" charset="0"/>
              </a:rPr>
              <a:t>, or </a:t>
            </a:r>
            <a:r>
              <a:rPr lang="en-US" b="0">
                <a:latin typeface="Courier New" pitchFamily="49" charset="0"/>
                <a:cs typeface="Courier New" pitchFamily="49" charset="0"/>
              </a:rPr>
              <a:t>UNKNOWN</a:t>
            </a:r>
            <a:r>
              <a:rPr lang="en-US" b="0">
                <a:latin typeface="Times New Roman" pitchFamily="18" charset="0"/>
              </a:rPr>
              <a:t>.</a:t>
            </a:r>
          </a:p>
          <a:p>
            <a:pPr lvl="1">
              <a:spcBef>
                <a:spcPct val="0"/>
              </a:spcBef>
            </a:pPr>
            <a:r>
              <a:rPr lang="en-US">
                <a:solidFill>
                  <a:schemeClr val="tx1"/>
                </a:solidFill>
              </a:rPr>
              <a:t>The </a:t>
            </a:r>
            <a:r>
              <a:rPr lang="en-US">
                <a:solidFill>
                  <a:schemeClr val="tx1"/>
                </a:solidFill>
                <a:latin typeface="Courier New" pitchFamily="49" charset="0"/>
              </a:rPr>
              <a:t>WHERE</a:t>
            </a:r>
            <a:r>
              <a:rPr lang="en-US">
                <a:solidFill>
                  <a:schemeClr val="tx1"/>
                </a:solidFill>
              </a:rPr>
              <a:t> clause can compare values in columns, literal, arithmetic expressions, or functions. It consists of three elements:</a:t>
            </a:r>
          </a:p>
          <a:p>
            <a:pPr lvl="2"/>
            <a:r>
              <a:rPr lang="en-US">
                <a:solidFill>
                  <a:schemeClr val="tx1"/>
                </a:solidFill>
              </a:rPr>
              <a:t>Column name</a:t>
            </a:r>
          </a:p>
          <a:p>
            <a:pPr lvl="2"/>
            <a:r>
              <a:rPr lang="en-US">
                <a:solidFill>
                  <a:schemeClr val="tx1"/>
                </a:solidFill>
              </a:rPr>
              <a:t>Comparison condition</a:t>
            </a:r>
          </a:p>
          <a:p>
            <a:pPr lvl="2"/>
            <a:r>
              <a:rPr lang="en-US">
                <a:solidFill>
                  <a:schemeClr val="tx1"/>
                </a:solidFill>
              </a:rPr>
              <a:t>Column name, constant, or list of values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1644979A-8972-4F09-9F14-9FFCD92D88B3}" type="slidenum">
              <a:rPr lang="en-US">
                <a:solidFill>
                  <a:schemeClr val="tx1"/>
                </a:solidFill>
              </a:rPr>
              <a:pPr/>
              <a:t>37</a:t>
            </a:fld>
            <a:endParaRPr lang="en-US">
              <a:solidFill>
                <a:schemeClr val="tx1"/>
              </a:solidFill>
            </a:endParaRPr>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a:xfrm>
            <a:off x="447973" y="5143500"/>
            <a:ext cx="5962055" cy="3489476"/>
          </a:xfrm>
        </p:spPr>
        <p:txBody>
          <a:bodyPr/>
          <a:lstStyle/>
          <a:p>
            <a:r>
              <a:rPr lang="en-US">
                <a:solidFill>
                  <a:srgbClr val="000000"/>
                </a:solidFill>
              </a:rPr>
              <a:t>Using the </a:t>
            </a:r>
            <a:r>
              <a:rPr lang="en-US">
                <a:solidFill>
                  <a:srgbClr val="000000"/>
                </a:solidFill>
                <a:latin typeface="Courier New" pitchFamily="49" charset="0"/>
              </a:rPr>
              <a:t>WHERE</a:t>
            </a:r>
            <a:r>
              <a:rPr lang="en-US">
                <a:solidFill>
                  <a:srgbClr val="000000"/>
                </a:solidFill>
              </a:rPr>
              <a:t> Clause</a:t>
            </a:r>
            <a:endParaRPr lang="en-US"/>
          </a:p>
          <a:p>
            <a:pPr lvl="1"/>
            <a:r>
              <a:rPr lang="en-US"/>
              <a:t>In the example, the </a:t>
            </a:r>
            <a:r>
              <a:rPr lang="en-US">
                <a:latin typeface="Courier New" pitchFamily="49" charset="0"/>
              </a:rPr>
              <a:t>SELECT</a:t>
            </a:r>
            <a:r>
              <a:rPr lang="en-US"/>
              <a:t> statement retrieves the employee ID, last name, job ID, and department number of all employees who are in department 90.</a:t>
            </a:r>
          </a:p>
          <a:p>
            <a:pPr lvl="1"/>
            <a:r>
              <a:rPr lang="en-US" b="1"/>
              <a:t>Note:</a:t>
            </a:r>
            <a:r>
              <a:rPr lang="en-US"/>
              <a:t> You cannot use column alias in the </a:t>
            </a:r>
            <a:r>
              <a:rPr lang="en-US">
                <a:latin typeface="Courier New" pitchFamily="49" charset="0"/>
              </a:rPr>
              <a:t>WHERE</a:t>
            </a:r>
            <a:r>
              <a:rPr lang="en-US"/>
              <a:t> clause.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1 - </a:t>
            </a:r>
            <a:fld id="{B1CFBBB5-10F7-487D-9A37-CC4F649E4DAD}" type="slidenum">
              <a:rPr lang="en-US">
                <a:solidFill>
                  <a:schemeClr val="tx1"/>
                </a:solidFill>
              </a:rPr>
              <a:pPr/>
              <a:t>19</a:t>
            </a:fld>
            <a:endParaRPr lang="en-US">
              <a:solidFill>
                <a:schemeClr val="tx1"/>
              </a:solidFill>
            </a:endParaRPr>
          </a:p>
        </p:txBody>
      </p:sp>
      <p:sp>
        <p:nvSpPr>
          <p:cNvPr id="311298" name="Rectangle 2"/>
          <p:cNvSpPr>
            <a:spLocks noGrp="1" noRot="1" noChangeAspect="1" noChangeArrowheads="1" noTextEdit="1"/>
          </p:cNvSpPr>
          <p:nvPr>
            <p:ph type="sldImg"/>
          </p:nvPr>
        </p:nvSpPr>
        <p:spPr>
          <a:ln/>
        </p:spPr>
      </p:sp>
      <p:sp>
        <p:nvSpPr>
          <p:cNvPr id="311299" name="Rectangle 3"/>
          <p:cNvSpPr>
            <a:spLocks noGrp="1" noChangeArrowheads="1"/>
          </p:cNvSpPr>
          <p:nvPr>
            <p:ph type="body" idx="1"/>
          </p:nvPr>
        </p:nvSpPr>
        <p:spPr>
          <a:xfrm>
            <a:off x="447973" y="5143500"/>
            <a:ext cx="5962055" cy="3489476"/>
          </a:xfrm>
        </p:spPr>
        <p:txBody>
          <a:bodyPr/>
          <a:lstStyle/>
          <a:p>
            <a:r>
              <a:rPr lang="en-US"/>
              <a:t>Capabilities of SQL </a:t>
            </a:r>
            <a:r>
              <a:rPr lang="en-US">
                <a:latin typeface="Courier New" pitchFamily="49" charset="0"/>
              </a:rPr>
              <a:t>SELECT</a:t>
            </a:r>
            <a:r>
              <a:rPr lang="en-US"/>
              <a:t> Statements</a:t>
            </a:r>
          </a:p>
          <a:p>
            <a:pPr lvl="1"/>
            <a:r>
              <a:rPr lang="en-US">
                <a:solidFill>
                  <a:schemeClr val="tx1"/>
                </a:solidFill>
              </a:rPr>
              <a:t>A </a:t>
            </a:r>
            <a:r>
              <a:rPr lang="en-US">
                <a:solidFill>
                  <a:schemeClr val="tx1"/>
                </a:solidFill>
                <a:latin typeface="Courier New" pitchFamily="49" charset="0"/>
              </a:rPr>
              <a:t>SELECT</a:t>
            </a:r>
            <a:r>
              <a:rPr lang="en-US">
                <a:solidFill>
                  <a:schemeClr val="tx1"/>
                </a:solidFill>
              </a:rPr>
              <a:t> statement retrieves information from the database. With a </a:t>
            </a:r>
            <a:r>
              <a:rPr lang="en-US">
                <a:solidFill>
                  <a:schemeClr val="tx1"/>
                </a:solidFill>
                <a:latin typeface="Courier New" pitchFamily="49" charset="0"/>
              </a:rPr>
              <a:t>SELECT</a:t>
            </a:r>
            <a:r>
              <a:rPr lang="en-US">
                <a:solidFill>
                  <a:schemeClr val="tx1"/>
                </a:solidFill>
              </a:rPr>
              <a:t> statement, you can use the following capabilities:</a:t>
            </a:r>
          </a:p>
          <a:p>
            <a:pPr lvl="2">
              <a:buClr>
                <a:schemeClr val="tx1"/>
              </a:buClr>
            </a:pPr>
            <a:r>
              <a:rPr lang="en-US" b="1">
                <a:solidFill>
                  <a:schemeClr val="tx1"/>
                </a:solidFill>
              </a:rPr>
              <a:t>Projection:</a:t>
            </a:r>
            <a:r>
              <a:rPr lang="en-US">
                <a:solidFill>
                  <a:schemeClr val="tx1"/>
                </a:solidFill>
              </a:rPr>
              <a:t> Select the columns in a table that are returned by a query. Select as few or as many of the columns as required.</a:t>
            </a:r>
          </a:p>
          <a:p>
            <a:pPr lvl="2">
              <a:buClr>
                <a:schemeClr val="tx1"/>
              </a:buClr>
            </a:pPr>
            <a:r>
              <a:rPr lang="en-US" b="1">
                <a:solidFill>
                  <a:schemeClr val="tx1"/>
                </a:solidFill>
              </a:rPr>
              <a:t>Selection:</a:t>
            </a:r>
            <a:r>
              <a:rPr lang="en-US">
                <a:solidFill>
                  <a:schemeClr val="tx1"/>
                </a:solidFill>
              </a:rPr>
              <a:t> Select the rows in a table that are returned by a query. Various criteria can be used to restrict the rows that are retrieved. </a:t>
            </a:r>
          </a:p>
          <a:p>
            <a:pPr lvl="2">
              <a:buClr>
                <a:schemeClr val="tx1"/>
              </a:buClr>
            </a:pPr>
            <a:r>
              <a:rPr lang="en-US" b="1">
                <a:solidFill>
                  <a:schemeClr val="tx1"/>
                </a:solidFill>
              </a:rPr>
              <a:t>Joining:</a:t>
            </a:r>
            <a:r>
              <a:rPr lang="en-US">
                <a:solidFill>
                  <a:schemeClr val="tx1"/>
                </a:solidFill>
              </a:rPr>
              <a:t> Bring together data that is stored in different tables by specifying the link between them. SQL joins are covered in more detail in the lesson titled “</a:t>
            </a:r>
            <a:r>
              <a:rPr lang="en-US"/>
              <a:t>Displaying Data from Multiple Tables</a:t>
            </a:r>
            <a:r>
              <a:rPr lang="en-US">
                <a:solidFill>
                  <a:schemeClr val="tx1"/>
                </a:solidFill>
              </a:rPr>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BC7CCCD5-97C5-432E-B2CD-441779F195D5}" type="slidenum">
              <a:rPr lang="en-US">
                <a:solidFill>
                  <a:schemeClr val="tx1"/>
                </a:solidFill>
              </a:rPr>
              <a:pPr/>
              <a:t>38</a:t>
            </a:fld>
            <a:endParaRPr lang="en-US">
              <a:solidFill>
                <a:schemeClr val="tx1"/>
              </a:solidFill>
            </a:endParaRPr>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a:xfrm>
            <a:off x="447973" y="5143500"/>
            <a:ext cx="5962055" cy="3489476"/>
          </a:xfrm>
        </p:spPr>
        <p:txBody>
          <a:bodyPr/>
          <a:lstStyle/>
          <a:p>
            <a:r>
              <a:rPr lang="en-US"/>
              <a:t>Character Strings and Dates</a:t>
            </a:r>
          </a:p>
          <a:p>
            <a:pPr lvl="1"/>
            <a:r>
              <a:rPr lang="en-US">
                <a:solidFill>
                  <a:schemeClr val="tx1"/>
                </a:solidFill>
              </a:rPr>
              <a:t>Character strings and dates in the </a:t>
            </a:r>
            <a:r>
              <a:rPr lang="en-US">
                <a:solidFill>
                  <a:schemeClr val="tx1"/>
                </a:solidFill>
                <a:latin typeface="Courier New" pitchFamily="49" charset="0"/>
              </a:rPr>
              <a:t>WHERE</a:t>
            </a:r>
            <a:r>
              <a:rPr lang="en-US">
                <a:solidFill>
                  <a:schemeClr val="tx1"/>
                </a:solidFill>
              </a:rPr>
              <a:t> clause must be enclosed with single quotation marks (</a:t>
            </a:r>
            <a:r>
              <a:rPr lang="en-US">
                <a:solidFill>
                  <a:schemeClr val="tx1"/>
                </a:solidFill>
                <a:latin typeface="Courier New" pitchFamily="49" charset="0"/>
              </a:rPr>
              <a:t>''</a:t>
            </a:r>
            <a:r>
              <a:rPr lang="en-US">
                <a:solidFill>
                  <a:schemeClr val="tx1"/>
                </a:solidFill>
              </a:rPr>
              <a:t>). Number constants, however, should not be enclosed with single quotation marks.</a:t>
            </a:r>
            <a:endParaRPr lang="en-US" b="1">
              <a:solidFill>
                <a:schemeClr val="tx1"/>
              </a:solidFill>
            </a:endParaRPr>
          </a:p>
          <a:p>
            <a:pPr lvl="1"/>
            <a:r>
              <a:rPr lang="en-US">
                <a:solidFill>
                  <a:schemeClr val="tx1"/>
                </a:solidFill>
              </a:rPr>
              <a:t>All character searches are case-sensitive. In the following example, no rows are returned because the </a:t>
            </a:r>
            <a:r>
              <a:rPr lang="en-US">
                <a:solidFill>
                  <a:schemeClr val="tx1"/>
                </a:solidFill>
                <a:latin typeface="Courier New" pitchFamily="49" charset="0"/>
              </a:rPr>
              <a:t>EMPLOYEES</a:t>
            </a:r>
            <a:r>
              <a:rPr lang="en-US">
                <a:solidFill>
                  <a:schemeClr val="tx1"/>
                </a:solidFill>
              </a:rPr>
              <a:t> table stores all the last names in mixed case:</a:t>
            </a:r>
          </a:p>
          <a:p>
            <a:pPr lvl="4"/>
            <a:r>
              <a:rPr lang="en-US">
                <a:solidFill>
                  <a:schemeClr val="tx1"/>
                </a:solidFill>
              </a:rPr>
              <a:t>SELECT last_name, job_id, department_id</a:t>
            </a:r>
          </a:p>
          <a:p>
            <a:pPr lvl="4"/>
            <a:r>
              <a:rPr lang="en-US">
                <a:solidFill>
                  <a:schemeClr val="tx1"/>
                </a:solidFill>
              </a:rPr>
              <a:t>FROM   employees</a:t>
            </a:r>
          </a:p>
          <a:p>
            <a:pPr lvl="4"/>
            <a:r>
              <a:rPr lang="en-US">
                <a:solidFill>
                  <a:schemeClr val="tx1"/>
                </a:solidFill>
              </a:rPr>
              <a:t>WHERE  last_name = 'WHALEN';</a:t>
            </a:r>
          </a:p>
          <a:p>
            <a:pPr lvl="1"/>
            <a:r>
              <a:rPr lang="en-US">
                <a:solidFill>
                  <a:schemeClr val="tx1"/>
                </a:solidFill>
              </a:rPr>
              <a:t>Oracle databases store dates in an internal numeric format, representing the century, year, month, day, hours, minutes, and seconds. The default date display is in the </a:t>
            </a:r>
            <a:r>
              <a:rPr lang="en-US">
                <a:solidFill>
                  <a:schemeClr val="tx1"/>
                </a:solidFill>
                <a:latin typeface="Courier New" pitchFamily="49" charset="0"/>
              </a:rPr>
              <a:t>DD-MON-RR</a:t>
            </a:r>
            <a:r>
              <a:rPr lang="en-US">
                <a:solidFill>
                  <a:schemeClr val="tx1"/>
                </a:solidFill>
              </a:rPr>
              <a:t> format. </a:t>
            </a:r>
          </a:p>
          <a:p>
            <a:pPr lvl="1"/>
            <a:r>
              <a:rPr lang="en-US" b="1">
                <a:solidFill>
                  <a:schemeClr val="tx1"/>
                </a:solidFill>
              </a:rPr>
              <a:t>Note:</a:t>
            </a:r>
            <a:r>
              <a:rPr lang="en-US">
                <a:solidFill>
                  <a:schemeClr val="tx1"/>
                </a:solidFill>
              </a:rPr>
              <a:t> For details about the RR format and about changing the default date format, see the lesson titled “</a:t>
            </a:r>
            <a:r>
              <a:rPr lang="en-US">
                <a:cs typeface="Times New Roman" pitchFamily="18" charset="0"/>
              </a:rPr>
              <a:t>Using Single-Row Functions to Customize Output</a:t>
            </a:r>
            <a:r>
              <a:rPr lang="en-US">
                <a:solidFill>
                  <a:schemeClr val="tx1"/>
                </a:solidFill>
              </a:rPr>
              <a:t>.” Also, you learn about the use of single-row functions such as </a:t>
            </a:r>
            <a:r>
              <a:rPr lang="en-US">
                <a:solidFill>
                  <a:schemeClr val="tx1"/>
                </a:solidFill>
                <a:latin typeface="Courier New" pitchFamily="49" charset="0"/>
              </a:rPr>
              <a:t>UPPER</a:t>
            </a:r>
            <a:r>
              <a:rPr lang="en-US">
                <a:solidFill>
                  <a:schemeClr val="tx1"/>
                </a:solidFill>
              </a:rPr>
              <a:t> and </a:t>
            </a:r>
            <a:r>
              <a:rPr lang="en-US">
                <a:solidFill>
                  <a:schemeClr val="tx1"/>
                </a:solidFill>
                <a:latin typeface="Courier New" pitchFamily="49" charset="0"/>
              </a:rPr>
              <a:t>LOWER</a:t>
            </a:r>
            <a:r>
              <a:rPr lang="en-US">
                <a:solidFill>
                  <a:schemeClr val="tx1"/>
                </a:solidFill>
              </a:rPr>
              <a:t> to override the case sensitivity in the same lesson.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0FE8DBEA-0133-4C89-8FB7-D27D6FCF0486}" type="slidenum">
              <a:rPr lang="en-US">
                <a:solidFill>
                  <a:schemeClr val="tx1"/>
                </a:solidFill>
              </a:rPr>
              <a:pPr/>
              <a:t>39</a:t>
            </a:fld>
            <a:endParaRPr lang="en-US">
              <a:solidFill>
                <a:schemeClr val="tx1"/>
              </a:solidFill>
            </a:endParaRPr>
          </a:p>
        </p:txBody>
      </p:sp>
      <p:sp>
        <p:nvSpPr>
          <p:cNvPr id="319492" name="Rectangle 4"/>
          <p:cNvSpPr>
            <a:spLocks noGrp="1" noRot="1" noChangeAspect="1" noChangeArrowheads="1" noTextEdit="1"/>
          </p:cNvSpPr>
          <p:nvPr>
            <p:ph type="sldImg"/>
          </p:nvPr>
        </p:nvSpPr>
        <p:spPr>
          <a:ln/>
        </p:spPr>
      </p:sp>
      <p:sp>
        <p:nvSpPr>
          <p:cNvPr id="319493" name="Rectangle 5"/>
          <p:cNvSpPr>
            <a:spLocks noGrp="1" noChangeArrowheads="1"/>
          </p:cNvSpPr>
          <p:nvPr>
            <p:ph type="body" idx="1"/>
          </p:nvPr>
        </p:nvSpPr>
        <p:spPr>
          <a:xfrm>
            <a:off x="447973" y="5143500"/>
            <a:ext cx="5962055" cy="3489476"/>
          </a:xfrm>
        </p:spPr>
        <p:txBody>
          <a:bodyPr/>
          <a:lstStyle/>
          <a:p>
            <a:r>
              <a:rPr lang="en-US" dirty="0"/>
              <a:t>Comparison Operators</a:t>
            </a:r>
          </a:p>
          <a:p>
            <a:pPr lvl="1"/>
            <a:r>
              <a:rPr lang="en-US" dirty="0"/>
              <a:t>Comparison operators are used in conditions that compare one expression to another value or expression. They are used in the </a:t>
            </a:r>
            <a:r>
              <a:rPr lang="en-US" dirty="0">
                <a:latin typeface="Courier New" pitchFamily="49" charset="0"/>
              </a:rPr>
              <a:t>WHERE</a:t>
            </a:r>
            <a:r>
              <a:rPr lang="en-US" dirty="0"/>
              <a:t> clause in the following format:</a:t>
            </a:r>
          </a:p>
          <a:p>
            <a:pPr lvl="1"/>
            <a:r>
              <a:rPr lang="en-US" b="1" dirty="0"/>
              <a:t>Syntax</a:t>
            </a:r>
            <a:endParaRPr lang="en-US" sz="400" dirty="0"/>
          </a:p>
          <a:p>
            <a:pPr lvl="1">
              <a:lnSpc>
                <a:spcPct val="95000"/>
              </a:lnSpc>
            </a:pPr>
            <a:r>
              <a:rPr lang="en-US" b="1" dirty="0">
                <a:latin typeface="Courier New" pitchFamily="49" charset="0"/>
              </a:rPr>
              <a:t> </a:t>
            </a:r>
            <a:r>
              <a:rPr lang="en-US" sz="1000" b="1" dirty="0">
                <a:latin typeface="Courier New" pitchFamily="49" charset="0"/>
              </a:rPr>
              <a:t>	</a:t>
            </a:r>
            <a:r>
              <a:rPr lang="en-US" sz="1000" dirty="0">
                <a:latin typeface="Courier New" pitchFamily="49" charset="0"/>
              </a:rPr>
              <a:t>... WHERE </a:t>
            </a:r>
            <a:r>
              <a:rPr lang="en-US" sz="1000" i="1" dirty="0" err="1">
                <a:latin typeface="Courier New" pitchFamily="49" charset="0"/>
              </a:rPr>
              <a:t>expr</a:t>
            </a:r>
            <a:r>
              <a:rPr lang="en-US" sz="1000" i="1" dirty="0">
                <a:latin typeface="Courier New" pitchFamily="49" charset="0"/>
              </a:rPr>
              <a:t> operator value</a:t>
            </a:r>
            <a:endParaRPr lang="en-US" sz="500" i="1" dirty="0">
              <a:latin typeface="Courier New" pitchFamily="49" charset="0"/>
            </a:endParaRPr>
          </a:p>
          <a:p>
            <a:pPr lvl="1"/>
            <a:r>
              <a:rPr lang="en-US" b="1" dirty="0"/>
              <a:t>Example</a:t>
            </a:r>
            <a:endParaRPr lang="en-US" sz="400" i="1" dirty="0"/>
          </a:p>
          <a:p>
            <a:pPr lvl="1">
              <a:spcBef>
                <a:spcPct val="0"/>
              </a:spcBef>
            </a:pPr>
            <a:r>
              <a:rPr lang="en-US" b="1" dirty="0">
                <a:latin typeface="Courier New" pitchFamily="49" charset="0"/>
              </a:rPr>
              <a:t>	</a:t>
            </a:r>
            <a:r>
              <a:rPr lang="en-US" sz="1000" dirty="0">
                <a:latin typeface="Courier New" pitchFamily="49" charset="0"/>
              </a:rPr>
              <a:t>... WHERE </a:t>
            </a:r>
            <a:r>
              <a:rPr lang="en-US" sz="1000" dirty="0" err="1">
                <a:latin typeface="Courier New" pitchFamily="49" charset="0"/>
              </a:rPr>
              <a:t>hire_date</a:t>
            </a:r>
            <a:r>
              <a:rPr lang="en-US" sz="1000" dirty="0">
                <a:latin typeface="Courier New" pitchFamily="49" charset="0"/>
              </a:rPr>
              <a:t> = '01-JAN-95'</a:t>
            </a:r>
          </a:p>
          <a:p>
            <a:pPr lvl="1">
              <a:spcBef>
                <a:spcPct val="0"/>
              </a:spcBef>
            </a:pPr>
            <a:r>
              <a:rPr lang="en-US" sz="1000" dirty="0">
                <a:latin typeface="Courier New" pitchFamily="49" charset="0"/>
              </a:rPr>
              <a:t>	... WHERE salary &gt;= 6000</a:t>
            </a:r>
          </a:p>
          <a:p>
            <a:pPr lvl="1">
              <a:spcBef>
                <a:spcPct val="0"/>
              </a:spcBef>
            </a:pPr>
            <a:r>
              <a:rPr lang="en-US" sz="1000" dirty="0">
                <a:latin typeface="Courier New" pitchFamily="49" charset="0"/>
              </a:rPr>
              <a:t>	... WHERE </a:t>
            </a:r>
            <a:r>
              <a:rPr lang="en-US" sz="1000" dirty="0" err="1">
                <a:latin typeface="Courier New" pitchFamily="49" charset="0"/>
              </a:rPr>
              <a:t>last_name</a:t>
            </a:r>
            <a:r>
              <a:rPr lang="en-US" sz="1000" dirty="0">
                <a:latin typeface="Courier New" pitchFamily="49" charset="0"/>
              </a:rPr>
              <a:t> = 'Smith'</a:t>
            </a:r>
          </a:p>
          <a:p>
            <a:pPr lvl="1"/>
            <a:r>
              <a:rPr lang="en-US" dirty="0"/>
              <a:t>An </a:t>
            </a:r>
            <a:r>
              <a:rPr lang="en-US" dirty="0">
                <a:solidFill>
                  <a:schemeClr val="tx1"/>
                </a:solidFill>
              </a:rPr>
              <a:t>alias cannot be used in the </a:t>
            </a:r>
            <a:r>
              <a:rPr lang="en-US" dirty="0">
                <a:solidFill>
                  <a:schemeClr val="tx1"/>
                </a:solidFill>
                <a:latin typeface="Courier New" pitchFamily="49" charset="0"/>
              </a:rPr>
              <a:t>WHERE</a:t>
            </a:r>
            <a:r>
              <a:rPr lang="en-US" dirty="0">
                <a:solidFill>
                  <a:schemeClr val="tx1"/>
                </a:solidFill>
              </a:rPr>
              <a:t> clause.</a:t>
            </a:r>
            <a:endParaRPr lang="en-US" b="1" dirty="0">
              <a:solidFill>
                <a:schemeClr val="tx1"/>
              </a:solidFill>
              <a:latin typeface="Courier New" pitchFamily="49" charset="0"/>
            </a:endParaRPr>
          </a:p>
          <a:p>
            <a:pPr lvl="1"/>
            <a:r>
              <a:rPr lang="en-US" b="1" dirty="0">
                <a:solidFill>
                  <a:schemeClr val="tx1"/>
                </a:solidFill>
              </a:rPr>
              <a:t>Note:</a:t>
            </a:r>
            <a:r>
              <a:rPr lang="en-US" dirty="0">
                <a:solidFill>
                  <a:schemeClr val="tx1"/>
                </a:solidFill>
              </a:rPr>
              <a:t> The symbols </a:t>
            </a:r>
            <a:r>
              <a:rPr lang="en-US" dirty="0">
                <a:solidFill>
                  <a:schemeClr val="tx1"/>
                </a:solidFill>
                <a:latin typeface="Courier New" pitchFamily="49" charset="0"/>
              </a:rPr>
              <a:t>!=</a:t>
            </a:r>
            <a:r>
              <a:rPr lang="en-US" dirty="0">
                <a:solidFill>
                  <a:schemeClr val="tx1"/>
                </a:solidFill>
              </a:rPr>
              <a:t>  and </a:t>
            </a:r>
            <a:r>
              <a:rPr lang="en-US" dirty="0">
                <a:solidFill>
                  <a:schemeClr val="tx1"/>
                </a:solidFill>
                <a:latin typeface="Courier New" pitchFamily="49" charset="0"/>
              </a:rPr>
              <a:t>^=</a:t>
            </a:r>
            <a:r>
              <a:rPr lang="en-US" dirty="0">
                <a:solidFill>
                  <a:schemeClr val="tx1"/>
                </a:solidFill>
              </a:rPr>
              <a:t> can also represent the</a:t>
            </a:r>
            <a:r>
              <a:rPr lang="en-US" dirty="0"/>
              <a:t> </a:t>
            </a:r>
            <a:r>
              <a:rPr lang="en-US" i="1" dirty="0"/>
              <a:t>not equal to</a:t>
            </a:r>
            <a:r>
              <a:rPr lang="en-US" dirty="0"/>
              <a:t> condition.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441FC69E-BA5A-4C7F-862D-48DB5EF8F312}" type="slidenum">
              <a:rPr lang="en-US">
                <a:solidFill>
                  <a:schemeClr val="tx1"/>
                </a:solidFill>
              </a:rPr>
              <a:pPr/>
              <a:t>40</a:t>
            </a:fld>
            <a:endParaRPr lang="en-US">
              <a:solidFill>
                <a:schemeClr val="tx1"/>
              </a:solidFill>
            </a:endParaRPr>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xfrm>
            <a:off x="447973" y="5143500"/>
            <a:ext cx="5962055" cy="3489476"/>
          </a:xfrm>
        </p:spPr>
        <p:txBody>
          <a:bodyPr/>
          <a:lstStyle/>
          <a:p>
            <a:r>
              <a:rPr lang="en-US"/>
              <a:t>Using Comparison Operators</a:t>
            </a:r>
          </a:p>
          <a:p>
            <a:pPr lvl="1"/>
            <a:r>
              <a:rPr lang="en-US"/>
              <a:t>In the example, the </a:t>
            </a:r>
            <a:r>
              <a:rPr lang="en-US">
                <a:solidFill>
                  <a:schemeClr val="tx1"/>
                </a:solidFill>
                <a:latin typeface="Courier New" pitchFamily="49" charset="0"/>
              </a:rPr>
              <a:t>SELECT</a:t>
            </a:r>
            <a:r>
              <a:rPr lang="en-US">
                <a:solidFill>
                  <a:schemeClr val="tx1"/>
                </a:solidFill>
              </a:rPr>
              <a:t> statement retrieves the last name and salary from the </a:t>
            </a:r>
            <a:r>
              <a:rPr lang="en-US">
                <a:solidFill>
                  <a:schemeClr val="tx1"/>
                </a:solidFill>
                <a:latin typeface="Courier New" pitchFamily="49" charset="0"/>
              </a:rPr>
              <a:t>EMPLOYEES</a:t>
            </a:r>
            <a:r>
              <a:rPr lang="en-US">
                <a:solidFill>
                  <a:schemeClr val="tx1"/>
                </a:solidFill>
              </a:rPr>
              <a:t> table for any employee whose salary is less than or equal to $3,000. Note that there is an explicit value supplied to the </a:t>
            </a:r>
            <a:r>
              <a:rPr lang="en-US">
                <a:solidFill>
                  <a:schemeClr val="tx1"/>
                </a:solidFill>
                <a:latin typeface="Courier New" pitchFamily="49" charset="0"/>
              </a:rPr>
              <a:t>WHERE</a:t>
            </a:r>
            <a:r>
              <a:rPr lang="en-US">
                <a:solidFill>
                  <a:schemeClr val="tx1"/>
                </a:solidFill>
              </a:rPr>
              <a:t> clause</a:t>
            </a:r>
            <a:r>
              <a:rPr lang="en-US"/>
              <a:t>. The explicit value of </a:t>
            </a:r>
            <a:r>
              <a:rPr lang="en-US">
                <a:latin typeface="Courier New" pitchFamily="49" charset="0"/>
              </a:rPr>
              <a:t>3000</a:t>
            </a:r>
            <a:r>
              <a:rPr lang="en-US"/>
              <a:t> is compared to the salary value in the </a:t>
            </a:r>
            <a:r>
              <a:rPr lang="en-US">
                <a:latin typeface="Courier New" pitchFamily="49" charset="0"/>
              </a:rPr>
              <a:t>SALARY</a:t>
            </a:r>
            <a:r>
              <a:rPr lang="en-US"/>
              <a:t> column of the </a:t>
            </a:r>
            <a:r>
              <a:rPr lang="en-US">
                <a:latin typeface="Courier New" pitchFamily="49" charset="0"/>
              </a:rPr>
              <a:t>EMPLOYEES</a:t>
            </a:r>
            <a:r>
              <a:rPr lang="en-US"/>
              <a:t> table.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53DD95D6-4F00-43C9-A4B3-3277A0E33CAC}" type="slidenum">
              <a:rPr lang="en-US">
                <a:solidFill>
                  <a:schemeClr val="tx1"/>
                </a:solidFill>
              </a:rPr>
              <a:pPr/>
              <a:t>41</a:t>
            </a:fld>
            <a:endParaRPr lang="en-US">
              <a:solidFill>
                <a:schemeClr val="tx1"/>
              </a:solidFill>
            </a:endParaRPr>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447973" y="5143500"/>
            <a:ext cx="5962055" cy="3489476"/>
          </a:xfrm>
        </p:spPr>
        <p:txBody>
          <a:bodyPr/>
          <a:lstStyle/>
          <a:p>
            <a:r>
              <a:rPr lang="en-US" dirty="0"/>
              <a:t>Range Conditions Using the </a:t>
            </a:r>
            <a:r>
              <a:rPr lang="en-US" dirty="0">
                <a:latin typeface="Courier New" pitchFamily="49" charset="0"/>
              </a:rPr>
              <a:t>BETWEEN</a:t>
            </a:r>
            <a:r>
              <a:rPr lang="en-US" dirty="0"/>
              <a:t> Operator</a:t>
            </a:r>
          </a:p>
          <a:p>
            <a:pPr lvl="1"/>
            <a:r>
              <a:rPr lang="en-US" dirty="0">
                <a:solidFill>
                  <a:schemeClr val="tx1"/>
                </a:solidFill>
              </a:rPr>
              <a:t>You can display rows based on a range of values using the </a:t>
            </a:r>
            <a:r>
              <a:rPr lang="en-US" dirty="0">
                <a:solidFill>
                  <a:schemeClr val="tx1"/>
                </a:solidFill>
                <a:latin typeface="Courier New" pitchFamily="49" charset="0"/>
              </a:rPr>
              <a:t>BETWEEN</a:t>
            </a:r>
            <a:r>
              <a:rPr lang="en-US" dirty="0">
                <a:solidFill>
                  <a:schemeClr val="tx1"/>
                </a:solidFill>
              </a:rPr>
              <a:t> operator. The range that you specify contains a lower limit and an upper limit.</a:t>
            </a:r>
          </a:p>
          <a:p>
            <a:pPr lvl="1">
              <a:lnSpc>
                <a:spcPct val="95000"/>
              </a:lnSpc>
              <a:spcBef>
                <a:spcPct val="35000"/>
              </a:spcBef>
            </a:pPr>
            <a:r>
              <a:rPr lang="en-US" dirty="0">
                <a:solidFill>
                  <a:schemeClr val="tx1"/>
                </a:solidFill>
              </a:rPr>
              <a:t>The </a:t>
            </a:r>
            <a:r>
              <a:rPr lang="en-US" dirty="0">
                <a:solidFill>
                  <a:schemeClr val="tx1"/>
                </a:solidFill>
                <a:latin typeface="Courier New" pitchFamily="49" charset="0"/>
              </a:rPr>
              <a:t>SELECT</a:t>
            </a:r>
            <a:r>
              <a:rPr lang="en-US" dirty="0">
                <a:solidFill>
                  <a:schemeClr val="tx1"/>
                </a:solidFill>
              </a:rPr>
              <a:t> statement in the slide returns rows from the </a:t>
            </a:r>
            <a:r>
              <a:rPr lang="en-US" dirty="0">
                <a:solidFill>
                  <a:schemeClr val="tx1"/>
                </a:solidFill>
                <a:latin typeface="Courier New" pitchFamily="49" charset="0"/>
              </a:rPr>
              <a:t>EMPLOYEES</a:t>
            </a:r>
            <a:r>
              <a:rPr lang="en-US" dirty="0">
                <a:solidFill>
                  <a:schemeClr val="tx1"/>
                </a:solidFill>
              </a:rPr>
              <a:t> table for any employee whose salary is between $2,500 and $3,500.</a:t>
            </a:r>
            <a:endParaRPr lang="en-US" sz="2400" b="1" dirty="0">
              <a:effectLst>
                <a:outerShdw blurRad="38100" dist="38100" dir="2700000" algn="tl">
                  <a:srgbClr val="C0C0C0"/>
                </a:outerShdw>
              </a:effectLst>
              <a:latin typeface="Arial" pitchFamily="34" charset="0"/>
            </a:endParaRPr>
          </a:p>
          <a:p>
            <a:pPr lvl="1"/>
            <a:r>
              <a:rPr lang="en-US" dirty="0">
                <a:solidFill>
                  <a:schemeClr val="tx1"/>
                </a:solidFill>
              </a:rPr>
              <a:t>Values that are specified with the </a:t>
            </a:r>
            <a:r>
              <a:rPr lang="en-US" dirty="0">
                <a:solidFill>
                  <a:schemeClr val="tx1"/>
                </a:solidFill>
                <a:latin typeface="Courier New" pitchFamily="49" charset="0"/>
              </a:rPr>
              <a:t>BETWEEN</a:t>
            </a:r>
            <a:r>
              <a:rPr lang="en-US" dirty="0">
                <a:solidFill>
                  <a:schemeClr val="tx1"/>
                </a:solidFill>
              </a:rPr>
              <a:t> operator are inclusive. However, you must specify</a:t>
            </a:r>
            <a:r>
              <a:rPr lang="en-US" dirty="0"/>
              <a:t> the lower limit first.</a:t>
            </a:r>
          </a:p>
          <a:p>
            <a:pPr lvl="1"/>
            <a:r>
              <a:rPr lang="en-US" dirty="0"/>
              <a:t>You can also use the </a:t>
            </a:r>
            <a:r>
              <a:rPr lang="en-US" dirty="0">
                <a:latin typeface="Courier New" pitchFamily="49" charset="0"/>
              </a:rPr>
              <a:t>BETWEEN</a:t>
            </a:r>
            <a:r>
              <a:rPr lang="en-US" dirty="0"/>
              <a:t> operator on character values:</a:t>
            </a:r>
          </a:p>
          <a:p>
            <a:pPr lvl="4"/>
            <a:r>
              <a:rPr lang="en-US" dirty="0"/>
              <a:t>SELECT </a:t>
            </a:r>
            <a:r>
              <a:rPr lang="en-US" dirty="0" err="1"/>
              <a:t>last_name</a:t>
            </a:r>
            <a:r>
              <a:rPr lang="en-US" dirty="0"/>
              <a:t> </a:t>
            </a:r>
            <a:br>
              <a:rPr lang="en-US" dirty="0"/>
            </a:br>
            <a:r>
              <a:rPr lang="en-US" dirty="0"/>
              <a:t>FROM   employees </a:t>
            </a:r>
            <a:br>
              <a:rPr lang="en-US" dirty="0"/>
            </a:br>
            <a:r>
              <a:rPr lang="en-US" dirty="0"/>
              <a:t>WHERE  </a:t>
            </a:r>
            <a:r>
              <a:rPr lang="en-US" dirty="0" err="1"/>
              <a:t>last_name</a:t>
            </a:r>
            <a:r>
              <a:rPr lang="en-US" dirty="0"/>
              <a:t> BETWEEN 'King' AND 'Smith';</a:t>
            </a:r>
          </a:p>
          <a:p>
            <a:pPr lvl="4"/>
            <a:endParaRPr lang="en-US" dirty="0"/>
          </a:p>
          <a:p>
            <a:pPr lvl="4"/>
            <a:endParaRPr lang="en-US" dirty="0"/>
          </a:p>
        </p:txBody>
      </p:sp>
      <p:pic>
        <p:nvPicPr>
          <p:cNvPr id="323588" name="Picture 4" descr="C:\project-SQLFund1\images\img-02-09a.gif"/>
          <p:cNvPicPr>
            <a:picLocks noChangeAspect="1" noChangeArrowheads="1"/>
          </p:cNvPicPr>
          <p:nvPr/>
        </p:nvPicPr>
        <p:blipFill>
          <a:blip r:embed="rId3"/>
          <a:srcRect/>
          <a:stretch>
            <a:fillRect/>
          </a:stretch>
        </p:blipFill>
        <p:spPr bwMode="auto">
          <a:xfrm>
            <a:off x="1285876" y="7257144"/>
            <a:ext cx="1623715" cy="1540631"/>
          </a:xfrm>
          <a:prstGeom prst="rect">
            <a:avLst/>
          </a:prstGeom>
          <a:noFill/>
        </p:spPr>
      </p:pic>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9AC96E3B-DB4C-4676-B767-A5A8E36F05E3}" type="slidenum">
              <a:rPr lang="en-US">
                <a:solidFill>
                  <a:schemeClr val="tx1"/>
                </a:solidFill>
              </a:rPr>
              <a:pPr/>
              <a:t>42</a:t>
            </a:fld>
            <a:endParaRPr lang="en-US">
              <a:solidFill>
                <a:schemeClr val="tx1"/>
              </a:solidFill>
            </a:endParaRPr>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xfrm>
            <a:off x="447973" y="5143500"/>
            <a:ext cx="5962055" cy="3489476"/>
          </a:xfrm>
        </p:spPr>
        <p:txBody>
          <a:bodyPr/>
          <a:lstStyle/>
          <a:p>
            <a:r>
              <a:rPr lang="en-US"/>
              <a:t>Membership Condition Using the </a:t>
            </a:r>
            <a:r>
              <a:rPr lang="en-US">
                <a:latin typeface="Courier New" pitchFamily="49" charset="0"/>
              </a:rPr>
              <a:t>IN</a:t>
            </a:r>
            <a:r>
              <a:rPr lang="en-US"/>
              <a:t> Operator</a:t>
            </a:r>
          </a:p>
          <a:p>
            <a:pPr lvl="1"/>
            <a:r>
              <a:rPr lang="en-US"/>
              <a:t>To test for values in a specified set of values, use the </a:t>
            </a:r>
            <a:r>
              <a:rPr lang="en-US">
                <a:latin typeface="Courier New" pitchFamily="49" charset="0"/>
              </a:rPr>
              <a:t>IN</a:t>
            </a:r>
            <a:r>
              <a:rPr lang="en-US"/>
              <a:t> operator. The condition defined using the </a:t>
            </a:r>
            <a:r>
              <a:rPr lang="en-US">
                <a:latin typeface="Courier New" pitchFamily="49" charset="0"/>
              </a:rPr>
              <a:t>IN</a:t>
            </a:r>
            <a:r>
              <a:rPr lang="en-US"/>
              <a:t> operator is also known as the </a:t>
            </a:r>
            <a:r>
              <a:rPr lang="en-US" i="1"/>
              <a:t>membership condition</a:t>
            </a:r>
            <a:r>
              <a:rPr lang="en-US"/>
              <a:t>.</a:t>
            </a:r>
          </a:p>
          <a:p>
            <a:pPr lvl="1"/>
            <a:r>
              <a:rPr lang="en-US"/>
              <a:t>The slide example displays employee numbers, last names, salaries, and managers’ employee numbers for all the employees whose manager’s employee number is 100, 101, or 201.</a:t>
            </a:r>
          </a:p>
          <a:p>
            <a:pPr lvl="1"/>
            <a:r>
              <a:rPr lang="en-US"/>
              <a:t>The </a:t>
            </a:r>
            <a:r>
              <a:rPr lang="en-US">
                <a:latin typeface="Courier New" pitchFamily="49" charset="0"/>
              </a:rPr>
              <a:t>IN</a:t>
            </a:r>
            <a:r>
              <a:rPr lang="en-US"/>
              <a:t> operator can be used with any data type. The following example returns a row from the </a:t>
            </a:r>
            <a:r>
              <a:rPr lang="en-US">
                <a:latin typeface="Courier New" pitchFamily="49" charset="0"/>
              </a:rPr>
              <a:t>EMPLOYEES</a:t>
            </a:r>
            <a:r>
              <a:rPr lang="en-US"/>
              <a:t> table, for any employee whose last name is included in the list of names in the </a:t>
            </a:r>
            <a:r>
              <a:rPr lang="en-US">
                <a:latin typeface="Courier New" pitchFamily="49" charset="0"/>
              </a:rPr>
              <a:t>WHERE</a:t>
            </a:r>
            <a:r>
              <a:rPr lang="en-US"/>
              <a:t> clause:</a:t>
            </a:r>
          </a:p>
          <a:p>
            <a:pPr lvl="4"/>
            <a:r>
              <a:rPr lang="en-US"/>
              <a:t>SELECT employee_id, manager_id, department_id</a:t>
            </a:r>
          </a:p>
          <a:p>
            <a:pPr lvl="4"/>
            <a:r>
              <a:rPr lang="en-US"/>
              <a:t>FROM   employees</a:t>
            </a:r>
          </a:p>
          <a:p>
            <a:pPr lvl="4"/>
            <a:r>
              <a:rPr lang="en-US"/>
              <a:t>WHERE  last_name IN ('Hartstein', 'Vargas');</a:t>
            </a:r>
          </a:p>
          <a:p>
            <a:pPr lvl="1"/>
            <a:r>
              <a:rPr lang="en-US"/>
              <a:t>If characters or dates are used in the list, they must be enclosed with single quotation marks (</a:t>
            </a:r>
            <a:r>
              <a:rPr lang="en-US">
                <a:latin typeface="Courier New" pitchFamily="49" charset="0"/>
              </a:rPr>
              <a:t>''</a:t>
            </a:r>
            <a:r>
              <a:rPr lang="en-US"/>
              <a:t>).</a:t>
            </a:r>
          </a:p>
          <a:p>
            <a:pPr lvl="1"/>
            <a:r>
              <a:rPr lang="en-US" b="1"/>
              <a:t>Note: </a:t>
            </a:r>
            <a:r>
              <a:rPr lang="en-US"/>
              <a:t>The </a:t>
            </a:r>
            <a:r>
              <a:rPr lang="en-US">
                <a:latin typeface="Courier New" pitchFamily="49" charset="0"/>
              </a:rPr>
              <a:t>IN</a:t>
            </a:r>
            <a:r>
              <a:rPr lang="en-US"/>
              <a:t> operator is internally evaluated by the Oracle server as a set of </a:t>
            </a:r>
            <a:r>
              <a:rPr lang="en-US">
                <a:latin typeface="Courier New" pitchFamily="49" charset="0"/>
              </a:rPr>
              <a:t>OR</a:t>
            </a:r>
            <a:r>
              <a:rPr lang="en-US"/>
              <a:t> conditions, such as </a:t>
            </a:r>
            <a:r>
              <a:rPr lang="en-US">
                <a:latin typeface="Courier New" pitchFamily="49" charset="0"/>
              </a:rPr>
              <a:t>a=value1</a:t>
            </a:r>
            <a:r>
              <a:rPr lang="en-US"/>
              <a:t> or </a:t>
            </a:r>
            <a:r>
              <a:rPr lang="en-US">
                <a:latin typeface="Courier New" pitchFamily="49" charset="0"/>
              </a:rPr>
              <a:t>a=value2</a:t>
            </a:r>
            <a:r>
              <a:rPr lang="en-US"/>
              <a:t> or </a:t>
            </a:r>
            <a:r>
              <a:rPr lang="en-US">
                <a:latin typeface="Courier New" pitchFamily="49" charset="0"/>
              </a:rPr>
              <a:t>a=value3</a:t>
            </a:r>
            <a:r>
              <a:rPr lang="en-US"/>
              <a:t>. Therefore, using the </a:t>
            </a:r>
            <a:r>
              <a:rPr lang="en-US">
                <a:latin typeface="Courier New" pitchFamily="49" charset="0"/>
              </a:rPr>
              <a:t>IN</a:t>
            </a:r>
            <a:r>
              <a:rPr lang="en-US"/>
              <a:t> operator has no performance benefits and is used only for logical simplicity.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983F54A4-E915-498D-8B33-C9F0004C0B5E}" type="slidenum">
              <a:rPr lang="en-US">
                <a:solidFill>
                  <a:schemeClr val="tx1"/>
                </a:solidFill>
              </a:rPr>
              <a:pPr/>
              <a:t>43</a:t>
            </a:fld>
            <a:endParaRPr lang="en-US">
              <a:solidFill>
                <a:schemeClr val="tx1"/>
              </a:solidFill>
            </a:endParaRPr>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a:xfrm>
            <a:off x="447973" y="5143500"/>
            <a:ext cx="5962055" cy="3489476"/>
          </a:xfrm>
        </p:spPr>
        <p:txBody>
          <a:bodyPr/>
          <a:lstStyle/>
          <a:p>
            <a:r>
              <a:rPr lang="en-US" dirty="0"/>
              <a:t>Pattern Matching Using the </a:t>
            </a:r>
            <a:r>
              <a:rPr lang="en-US" dirty="0">
                <a:latin typeface="Courier New" pitchFamily="49" charset="0"/>
              </a:rPr>
              <a:t>LIKE</a:t>
            </a:r>
            <a:r>
              <a:rPr lang="en-US" dirty="0"/>
              <a:t> Operator</a:t>
            </a:r>
          </a:p>
          <a:p>
            <a:pPr lvl="1"/>
            <a:r>
              <a:rPr lang="en-US" dirty="0"/>
              <a:t>You may not always know </a:t>
            </a:r>
            <a:r>
              <a:rPr lang="en-US" dirty="0">
                <a:solidFill>
                  <a:schemeClr val="tx1"/>
                </a:solidFill>
              </a:rPr>
              <a:t>the exact value to search for. You can select rows that match a character pattern by using the </a:t>
            </a:r>
            <a:r>
              <a:rPr lang="en-US" dirty="0">
                <a:solidFill>
                  <a:schemeClr val="tx1"/>
                </a:solidFill>
                <a:latin typeface="Courier New" pitchFamily="49" charset="0"/>
              </a:rPr>
              <a:t>LIKE</a:t>
            </a:r>
            <a:r>
              <a:rPr lang="en-US" dirty="0">
                <a:solidFill>
                  <a:schemeClr val="tx1"/>
                </a:solidFill>
              </a:rPr>
              <a:t> operator. The character pattern</a:t>
            </a:r>
            <a:r>
              <a:rPr lang="en-US" dirty="0">
                <a:solidFill>
                  <a:schemeClr val="tx1"/>
                </a:solidFill>
                <a:cs typeface="Times New Roman" pitchFamily="18" charset="0"/>
              </a:rPr>
              <a:t>–</a:t>
            </a:r>
            <a:r>
              <a:rPr lang="en-US" dirty="0">
                <a:solidFill>
                  <a:schemeClr val="tx1"/>
                </a:solidFill>
              </a:rPr>
              <a:t>matching operation is referred to as a </a:t>
            </a:r>
            <a:r>
              <a:rPr lang="en-US" i="1" dirty="0">
                <a:solidFill>
                  <a:schemeClr val="tx1"/>
                </a:solidFill>
              </a:rPr>
              <a:t>wildcard </a:t>
            </a:r>
            <a:r>
              <a:rPr lang="en-US" dirty="0">
                <a:solidFill>
                  <a:schemeClr val="tx1"/>
                </a:solidFill>
              </a:rPr>
              <a:t>search. Two symbols can be used to construct the search string. </a:t>
            </a:r>
          </a:p>
          <a:p>
            <a:pPr lvl="1"/>
            <a:endParaRPr lang="en-US" dirty="0">
              <a:solidFill>
                <a:schemeClr val="tx1"/>
              </a:solidFill>
            </a:endParaRPr>
          </a:p>
          <a:p>
            <a:pPr lvl="1"/>
            <a:endParaRPr lang="en-US" dirty="0">
              <a:solidFill>
                <a:schemeClr val="tx1"/>
              </a:solidFill>
            </a:endParaRPr>
          </a:p>
          <a:p>
            <a:pPr lvl="1"/>
            <a:endParaRPr lang="en-US" sz="500" dirty="0"/>
          </a:p>
          <a:p>
            <a:pPr lvl="1"/>
            <a:endParaRPr lang="en-US" dirty="0"/>
          </a:p>
          <a:p>
            <a:pPr lvl="1"/>
            <a:endParaRPr lang="en-US" dirty="0"/>
          </a:p>
          <a:p>
            <a:pPr lvl="1"/>
            <a:r>
              <a:rPr lang="en-US" dirty="0"/>
              <a:t>The </a:t>
            </a:r>
            <a:r>
              <a:rPr lang="en-US" dirty="0">
                <a:latin typeface="Courier New" pitchFamily="49" charset="0"/>
              </a:rPr>
              <a:t>SELECT</a:t>
            </a:r>
            <a:r>
              <a:rPr lang="en-US" dirty="0"/>
              <a:t> statement in the slide returns the first name from the </a:t>
            </a:r>
            <a:r>
              <a:rPr lang="en-US" dirty="0">
                <a:latin typeface="Courier New" pitchFamily="49" charset="0"/>
              </a:rPr>
              <a:t>EMPLOYEES</a:t>
            </a:r>
            <a:r>
              <a:rPr lang="en-US" dirty="0"/>
              <a:t> table for any employee whose first name begins with the letter “S.” Note the uppercase “S.” Consequently, names beginning with a lowercase “s”</a:t>
            </a:r>
            <a:r>
              <a:rPr lang="en-US" i="1" dirty="0"/>
              <a:t> </a:t>
            </a:r>
            <a:r>
              <a:rPr lang="en-US" dirty="0"/>
              <a:t>are not returned. </a:t>
            </a:r>
          </a:p>
          <a:p>
            <a:pPr lvl="1"/>
            <a:r>
              <a:rPr lang="en-US" dirty="0"/>
              <a:t>The </a:t>
            </a:r>
            <a:r>
              <a:rPr lang="en-US" dirty="0">
                <a:latin typeface="Courier New" pitchFamily="49" charset="0"/>
              </a:rPr>
              <a:t>LIKE</a:t>
            </a:r>
            <a:r>
              <a:rPr lang="en-US" dirty="0"/>
              <a:t> operator can be used as a shortcut for some </a:t>
            </a:r>
            <a:r>
              <a:rPr lang="en-US" dirty="0">
                <a:latin typeface="Courier New" pitchFamily="49" charset="0"/>
              </a:rPr>
              <a:t>BETWEEN</a:t>
            </a:r>
            <a:r>
              <a:rPr lang="en-US" dirty="0"/>
              <a:t> comparisons. The following example displays the last names and hire dates of all employees who joined between January, 1995 and December, 1995: </a:t>
            </a:r>
            <a:endParaRPr lang="en-US" dirty="0">
              <a:latin typeface="Courier New" pitchFamily="49" charset="0"/>
            </a:endParaRPr>
          </a:p>
          <a:p>
            <a:pPr lvl="4"/>
            <a:r>
              <a:rPr lang="en-US" dirty="0"/>
              <a:t>SELECT </a:t>
            </a:r>
            <a:r>
              <a:rPr lang="en-US" dirty="0" err="1"/>
              <a:t>last_name</a:t>
            </a:r>
            <a:r>
              <a:rPr lang="en-US" dirty="0"/>
              <a:t>, </a:t>
            </a:r>
            <a:r>
              <a:rPr lang="en-US" dirty="0" err="1"/>
              <a:t>hire_date</a:t>
            </a:r>
            <a:endParaRPr lang="en-US" dirty="0"/>
          </a:p>
          <a:p>
            <a:pPr lvl="4"/>
            <a:r>
              <a:rPr lang="en-US" dirty="0"/>
              <a:t>FROM   employees</a:t>
            </a:r>
          </a:p>
          <a:p>
            <a:pPr lvl="4"/>
            <a:r>
              <a:rPr lang="en-US" dirty="0"/>
              <a:t>WHERE  </a:t>
            </a:r>
            <a:r>
              <a:rPr lang="en-US" dirty="0" err="1"/>
              <a:t>hire_date</a:t>
            </a:r>
            <a:r>
              <a:rPr lang="en-US" dirty="0"/>
              <a:t> LIKE '%95';</a:t>
            </a:r>
          </a:p>
        </p:txBody>
      </p:sp>
      <p:graphicFrame>
        <p:nvGraphicFramePr>
          <p:cNvPr id="327684" name="Object 4"/>
          <p:cNvGraphicFramePr>
            <a:graphicFrameLocks/>
          </p:cNvGraphicFramePr>
          <p:nvPr/>
        </p:nvGraphicFramePr>
        <p:xfrm>
          <a:off x="491133" y="5941786"/>
          <a:ext cx="5595938" cy="1003905"/>
        </p:xfrm>
        <a:graphic>
          <a:graphicData uri="http://schemas.openxmlformats.org/presentationml/2006/ole">
            <p:oleObj spid="_x0000_s35842" name="Document" r:id="rId4" imgW="5706000" imgH="1024200" progId="Word.Document.8">
              <p:embed/>
            </p:oleObj>
          </a:graphicData>
        </a:graphic>
      </p:graphicFrame>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4475D78A-8CF4-4EE5-A78F-6B1E21FF368C}" type="slidenum">
              <a:rPr lang="en-US">
                <a:solidFill>
                  <a:schemeClr val="tx1"/>
                </a:solidFill>
              </a:rPr>
              <a:pPr/>
              <a:t>44</a:t>
            </a:fld>
            <a:endParaRPr lang="en-US">
              <a:solidFill>
                <a:schemeClr val="tx1"/>
              </a:solidFill>
            </a:endParaRPr>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a:xfrm>
            <a:off x="447973" y="5143500"/>
            <a:ext cx="5962055" cy="3489476"/>
          </a:xfrm>
        </p:spPr>
        <p:txBody>
          <a:bodyPr/>
          <a:lstStyle/>
          <a:p>
            <a:r>
              <a:rPr lang="en-US"/>
              <a:t>Combining Wildcard Characters</a:t>
            </a:r>
          </a:p>
          <a:p>
            <a:pPr lvl="1"/>
            <a:r>
              <a:rPr lang="en-US"/>
              <a:t>The </a:t>
            </a:r>
            <a:r>
              <a:rPr lang="en-US">
                <a:latin typeface="Courier New" pitchFamily="49" charset="0"/>
              </a:rPr>
              <a:t>%</a:t>
            </a:r>
            <a:r>
              <a:rPr lang="en-US"/>
              <a:t> and </a:t>
            </a:r>
            <a:r>
              <a:rPr lang="en-US">
                <a:latin typeface="Courier New" pitchFamily="49" charset="0"/>
              </a:rPr>
              <a:t>_</a:t>
            </a:r>
            <a:r>
              <a:rPr lang="en-US"/>
              <a:t> symbols can be used in any combination with literal characters. The example in the slide displays the names of all employees whose last names have the letter “o” as the second character.</a:t>
            </a:r>
          </a:p>
          <a:p>
            <a:pPr lvl="1"/>
            <a:r>
              <a:rPr lang="en-US" b="1">
                <a:latin typeface="Courier New" pitchFamily="49" charset="0"/>
              </a:rPr>
              <a:t>ESCAPE</a:t>
            </a:r>
            <a:r>
              <a:rPr lang="en-US" b="1"/>
              <a:t> Identifier</a:t>
            </a:r>
          </a:p>
          <a:p>
            <a:pPr lvl="1"/>
            <a:r>
              <a:rPr lang="en-US">
                <a:solidFill>
                  <a:schemeClr val="tx1"/>
                </a:solidFill>
              </a:rPr>
              <a:t>When you need to have an exact match for the actual </a:t>
            </a:r>
            <a:r>
              <a:rPr lang="en-US" i="1">
                <a:solidFill>
                  <a:schemeClr val="tx1"/>
                </a:solidFill>
                <a:latin typeface="Courier New" pitchFamily="49" charset="0"/>
              </a:rPr>
              <a:t>%</a:t>
            </a:r>
            <a:r>
              <a:rPr lang="en-US">
                <a:solidFill>
                  <a:schemeClr val="tx1"/>
                </a:solidFill>
              </a:rPr>
              <a:t> and </a:t>
            </a:r>
            <a:r>
              <a:rPr lang="en-US" i="1">
                <a:solidFill>
                  <a:schemeClr val="tx1"/>
                </a:solidFill>
                <a:latin typeface="Courier New" pitchFamily="49" charset="0"/>
              </a:rPr>
              <a:t>_</a:t>
            </a:r>
            <a:r>
              <a:rPr lang="en-US">
                <a:solidFill>
                  <a:schemeClr val="tx1"/>
                </a:solidFill>
              </a:rPr>
              <a:t> characters, use the </a:t>
            </a:r>
            <a:r>
              <a:rPr lang="en-US">
                <a:solidFill>
                  <a:schemeClr val="tx1"/>
                </a:solidFill>
                <a:latin typeface="Courier New" pitchFamily="49" charset="0"/>
              </a:rPr>
              <a:t>ESCAPE</a:t>
            </a:r>
            <a:r>
              <a:rPr lang="en-US">
                <a:solidFill>
                  <a:schemeClr val="tx1"/>
                </a:solidFill>
              </a:rPr>
              <a:t> identifier. This option specifies what the escape character is. If you want to search for strings that contain </a:t>
            </a:r>
            <a:r>
              <a:rPr lang="en-US">
                <a:solidFill>
                  <a:schemeClr val="tx1"/>
                </a:solidFill>
                <a:latin typeface="Courier New" pitchFamily="49" charset="0"/>
              </a:rPr>
              <a:t>SA_</a:t>
            </a:r>
            <a:r>
              <a:rPr lang="en-US">
                <a:solidFill>
                  <a:schemeClr val="tx1"/>
                </a:solidFill>
              </a:rPr>
              <a:t>, you can use the following SQL statement:</a:t>
            </a:r>
          </a:p>
          <a:p>
            <a:pPr lvl="4"/>
            <a:r>
              <a:rPr lang="en-US"/>
              <a:t>SELECT employee_id, last_name, job_id</a:t>
            </a:r>
          </a:p>
          <a:p>
            <a:pPr lvl="4"/>
            <a:r>
              <a:rPr lang="en-US"/>
              <a:t>FROM   employees WHERE  job_id LIKE '%SA\_%' ESCAPE '\';</a:t>
            </a:r>
          </a:p>
          <a:p>
            <a:pPr lvl="1">
              <a:lnSpc>
                <a:spcPct val="90000"/>
              </a:lnSpc>
              <a:spcBef>
                <a:spcPct val="0"/>
              </a:spcBef>
            </a:pPr>
            <a:endParaRPr lang="en-US">
              <a:latin typeface="Courier New" pitchFamily="49" charset="0"/>
            </a:endParaRPr>
          </a:p>
          <a:p>
            <a:pPr lvl="1">
              <a:lnSpc>
                <a:spcPct val="90000"/>
              </a:lnSpc>
              <a:spcBef>
                <a:spcPct val="0"/>
              </a:spcBef>
            </a:pPr>
            <a:r>
              <a:rPr lang="en-US">
                <a:latin typeface="Courier New" pitchFamily="49" charset="0"/>
              </a:rPr>
              <a:t>  </a:t>
            </a:r>
          </a:p>
          <a:p>
            <a:pPr lvl="1">
              <a:lnSpc>
                <a:spcPct val="90000"/>
              </a:lnSpc>
              <a:spcBef>
                <a:spcPct val="0"/>
              </a:spcBef>
            </a:pPr>
            <a:endParaRPr lang="en-US">
              <a:latin typeface="Courier New" pitchFamily="49" charset="0"/>
            </a:endParaRPr>
          </a:p>
          <a:p>
            <a:pPr lvl="1">
              <a:lnSpc>
                <a:spcPct val="90000"/>
              </a:lnSpc>
              <a:spcBef>
                <a:spcPct val="0"/>
              </a:spcBef>
            </a:pPr>
            <a:endParaRPr lang="en-US">
              <a:latin typeface="Courier New" pitchFamily="49" charset="0"/>
            </a:endParaRPr>
          </a:p>
          <a:p>
            <a:pPr lvl="1">
              <a:lnSpc>
                <a:spcPct val="90000"/>
              </a:lnSpc>
              <a:spcBef>
                <a:spcPct val="0"/>
              </a:spcBef>
            </a:pPr>
            <a:endParaRPr lang="en-US"/>
          </a:p>
          <a:p>
            <a:pPr lvl="1">
              <a:lnSpc>
                <a:spcPct val="90000"/>
              </a:lnSpc>
              <a:spcBef>
                <a:spcPct val="0"/>
              </a:spcBef>
            </a:pPr>
            <a:r>
              <a:rPr lang="en-US"/>
              <a:t/>
            </a:r>
            <a:br>
              <a:rPr lang="en-US"/>
            </a:br>
            <a:endParaRPr lang="en-US"/>
          </a:p>
          <a:p>
            <a:pPr lvl="1">
              <a:spcBef>
                <a:spcPct val="0"/>
              </a:spcBef>
            </a:pPr>
            <a:endParaRPr lang="en-US"/>
          </a:p>
          <a:p>
            <a:pPr lvl="1">
              <a:spcBef>
                <a:spcPct val="15000"/>
              </a:spcBef>
            </a:pPr>
            <a:r>
              <a:rPr lang="en-US"/>
              <a:t>The </a:t>
            </a:r>
            <a:r>
              <a:rPr lang="en-US">
                <a:latin typeface="Courier New" pitchFamily="49" charset="0"/>
              </a:rPr>
              <a:t>ESCAPE</a:t>
            </a:r>
            <a:r>
              <a:rPr lang="en-US"/>
              <a:t> identifier identifies the backslash (\) as the escape character. In the SQL statement, the escape character precedes the underscore (_). This causes the Oracle server to interpret the underscore literally.</a:t>
            </a:r>
          </a:p>
        </p:txBody>
      </p:sp>
      <p:pic>
        <p:nvPicPr>
          <p:cNvPr id="329733" name="Picture 5" descr="C:\project-SQLFund1\images\img-02-12a.gif"/>
          <p:cNvPicPr>
            <a:picLocks noChangeAspect="1" noChangeArrowheads="1"/>
          </p:cNvPicPr>
          <p:nvPr/>
        </p:nvPicPr>
        <p:blipFill>
          <a:blip r:embed="rId3"/>
          <a:srcRect/>
          <a:stretch>
            <a:fillRect/>
          </a:stretch>
        </p:blipFill>
        <p:spPr bwMode="auto">
          <a:xfrm>
            <a:off x="1268016" y="6876143"/>
            <a:ext cx="3518297" cy="1139976"/>
          </a:xfrm>
          <a:prstGeom prst="rect">
            <a:avLst/>
          </a:prstGeom>
          <a:noFill/>
        </p:spPr>
      </p:pic>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410605BE-45C0-4FE4-9114-FC2255756E92}" type="slidenum">
              <a:rPr lang="en-US">
                <a:solidFill>
                  <a:schemeClr val="tx1"/>
                </a:solidFill>
              </a:rPr>
              <a:pPr/>
              <a:t>45</a:t>
            </a:fld>
            <a:endParaRPr lang="en-US">
              <a:solidFill>
                <a:schemeClr val="tx1"/>
              </a:solidFill>
            </a:endParaRPr>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a:xfrm>
            <a:off x="447973" y="5143500"/>
            <a:ext cx="5962055" cy="3489476"/>
          </a:xfrm>
        </p:spPr>
        <p:txBody>
          <a:bodyPr/>
          <a:lstStyle/>
          <a:p>
            <a:r>
              <a:rPr lang="en-US" dirty="0"/>
              <a:t>Using the </a:t>
            </a:r>
            <a:r>
              <a:rPr lang="en-US" dirty="0">
                <a:latin typeface="Courier New" pitchFamily="49" charset="0"/>
              </a:rPr>
              <a:t>NULL</a:t>
            </a:r>
            <a:r>
              <a:rPr lang="en-US" dirty="0"/>
              <a:t> Conditions</a:t>
            </a:r>
          </a:p>
          <a:p>
            <a:pPr lvl="1"/>
            <a:r>
              <a:rPr lang="en-US" dirty="0">
                <a:solidFill>
                  <a:schemeClr val="tx1"/>
                </a:solidFill>
              </a:rPr>
              <a:t>The </a:t>
            </a:r>
            <a:r>
              <a:rPr lang="en-US" dirty="0">
                <a:solidFill>
                  <a:schemeClr val="tx1"/>
                </a:solidFill>
                <a:latin typeface="Courier New" pitchFamily="49" charset="0"/>
              </a:rPr>
              <a:t>NULL</a:t>
            </a:r>
            <a:r>
              <a:rPr lang="en-US" dirty="0">
                <a:solidFill>
                  <a:schemeClr val="tx1"/>
                </a:solidFill>
              </a:rPr>
              <a:t> conditions include the </a:t>
            </a:r>
            <a:r>
              <a:rPr lang="en-US" dirty="0">
                <a:solidFill>
                  <a:schemeClr val="tx1"/>
                </a:solidFill>
                <a:latin typeface="Courier New" pitchFamily="49" charset="0"/>
              </a:rPr>
              <a:t>IS</a:t>
            </a:r>
            <a:r>
              <a:rPr lang="en-US" dirty="0">
                <a:solidFill>
                  <a:schemeClr val="tx1"/>
                </a:solidFill>
              </a:rPr>
              <a:t> </a:t>
            </a:r>
            <a:r>
              <a:rPr lang="en-US" dirty="0">
                <a:solidFill>
                  <a:schemeClr val="tx1"/>
                </a:solidFill>
                <a:latin typeface="Courier New" pitchFamily="49" charset="0"/>
              </a:rPr>
              <a:t>NULL</a:t>
            </a:r>
            <a:r>
              <a:rPr lang="en-US" dirty="0">
                <a:solidFill>
                  <a:schemeClr val="tx1"/>
                </a:solidFill>
              </a:rPr>
              <a:t> condition and the </a:t>
            </a:r>
            <a:r>
              <a:rPr lang="en-US" dirty="0">
                <a:solidFill>
                  <a:schemeClr val="tx1"/>
                </a:solidFill>
                <a:latin typeface="Courier New" pitchFamily="49" charset="0"/>
              </a:rPr>
              <a:t>IS</a:t>
            </a:r>
            <a:r>
              <a:rPr lang="en-US" dirty="0">
                <a:solidFill>
                  <a:schemeClr val="tx1"/>
                </a:solidFill>
              </a:rPr>
              <a:t> </a:t>
            </a:r>
            <a:r>
              <a:rPr lang="en-US" dirty="0">
                <a:solidFill>
                  <a:schemeClr val="tx1"/>
                </a:solidFill>
                <a:latin typeface="Courier New" pitchFamily="49" charset="0"/>
              </a:rPr>
              <a:t>NOT</a:t>
            </a:r>
            <a:r>
              <a:rPr lang="en-US" dirty="0">
                <a:solidFill>
                  <a:schemeClr val="tx1"/>
                </a:solidFill>
              </a:rPr>
              <a:t> </a:t>
            </a:r>
            <a:r>
              <a:rPr lang="en-US" dirty="0">
                <a:solidFill>
                  <a:schemeClr val="tx1"/>
                </a:solidFill>
                <a:latin typeface="Courier New" pitchFamily="49" charset="0"/>
              </a:rPr>
              <a:t>NULL</a:t>
            </a:r>
            <a:r>
              <a:rPr lang="en-US" dirty="0">
                <a:solidFill>
                  <a:schemeClr val="tx1"/>
                </a:solidFill>
              </a:rPr>
              <a:t> condition.</a:t>
            </a:r>
          </a:p>
          <a:p>
            <a:pPr lvl="1"/>
            <a:r>
              <a:rPr lang="en-US" dirty="0">
                <a:solidFill>
                  <a:schemeClr val="tx1"/>
                </a:solidFill>
              </a:rPr>
              <a:t>The </a:t>
            </a:r>
            <a:r>
              <a:rPr lang="en-US" dirty="0">
                <a:solidFill>
                  <a:schemeClr val="tx1"/>
                </a:solidFill>
                <a:latin typeface="Courier New" pitchFamily="49" charset="0"/>
              </a:rPr>
              <a:t>IS</a:t>
            </a:r>
            <a:r>
              <a:rPr lang="en-US" dirty="0">
                <a:solidFill>
                  <a:schemeClr val="tx1"/>
                </a:solidFill>
              </a:rPr>
              <a:t> </a:t>
            </a:r>
            <a:r>
              <a:rPr lang="en-US" dirty="0">
                <a:solidFill>
                  <a:schemeClr val="tx1"/>
                </a:solidFill>
                <a:latin typeface="Courier New" pitchFamily="49" charset="0"/>
              </a:rPr>
              <a:t>NULL</a:t>
            </a:r>
            <a:r>
              <a:rPr lang="en-US" dirty="0">
                <a:solidFill>
                  <a:schemeClr val="tx1"/>
                </a:solidFill>
              </a:rPr>
              <a:t> condition tests for nulls. A null value means that the value is unavailable, unassigned, unknown, or inapplicable. Therefore, you cannot</a:t>
            </a:r>
            <a:r>
              <a:rPr lang="en-US" dirty="0"/>
              <a:t> test with </a:t>
            </a:r>
            <a:r>
              <a:rPr lang="en-US" dirty="0">
                <a:latin typeface="Courier New" pitchFamily="49" charset="0"/>
              </a:rPr>
              <a:t>=</a:t>
            </a:r>
            <a:r>
              <a:rPr lang="en-US" dirty="0"/>
              <a:t>, because a null cannot be equal or unequal to any value. The slide example retrieves the last names and managers of all employees who do not have a manager.</a:t>
            </a:r>
          </a:p>
          <a:p>
            <a:pPr lvl="1"/>
            <a:r>
              <a:rPr lang="en-US" dirty="0"/>
              <a:t>Here is another example: To display the last name, job ID, and commission for all employees who are </a:t>
            </a:r>
            <a:r>
              <a:rPr lang="en-US" i="1" dirty="0"/>
              <a:t>not</a:t>
            </a:r>
            <a:r>
              <a:rPr lang="en-US" dirty="0"/>
              <a:t> entitled to receive a commission, use the following SQL statement:</a:t>
            </a:r>
            <a:endParaRPr lang="en-US" sz="500" dirty="0"/>
          </a:p>
          <a:p>
            <a:pPr lvl="4"/>
            <a:r>
              <a:rPr lang="en-US" dirty="0"/>
              <a:t>SELECT </a:t>
            </a:r>
            <a:r>
              <a:rPr lang="en-US" dirty="0" err="1"/>
              <a:t>last_name</a:t>
            </a:r>
            <a:r>
              <a:rPr lang="en-US" dirty="0"/>
              <a:t>, </a:t>
            </a:r>
            <a:r>
              <a:rPr lang="en-US" dirty="0" err="1"/>
              <a:t>job_id</a:t>
            </a:r>
            <a:r>
              <a:rPr lang="en-US" dirty="0"/>
              <a:t>, </a:t>
            </a:r>
            <a:r>
              <a:rPr lang="en-US" dirty="0" err="1"/>
              <a:t>commission_pct</a:t>
            </a:r>
            <a:endParaRPr lang="en-US" dirty="0"/>
          </a:p>
          <a:p>
            <a:pPr lvl="4"/>
            <a:r>
              <a:rPr lang="en-US" dirty="0"/>
              <a:t>FROM   employees</a:t>
            </a:r>
          </a:p>
          <a:p>
            <a:pPr lvl="4"/>
            <a:r>
              <a:rPr lang="en-US" dirty="0"/>
              <a:t>WHERE  </a:t>
            </a:r>
            <a:r>
              <a:rPr lang="en-US" dirty="0" err="1"/>
              <a:t>commission_pct</a:t>
            </a:r>
            <a:r>
              <a:rPr lang="en-US" dirty="0"/>
              <a:t> IS NULL;</a:t>
            </a:r>
          </a:p>
        </p:txBody>
      </p:sp>
      <p:sp>
        <p:nvSpPr>
          <p:cNvPr id="331780" name="Text Box 4"/>
          <p:cNvSpPr txBox="1">
            <a:spLocks noChangeArrowheads="1"/>
          </p:cNvSpPr>
          <p:nvPr/>
        </p:nvSpPr>
        <p:spPr bwMode="auto">
          <a:xfrm>
            <a:off x="769442" y="7686524"/>
            <a:ext cx="349746" cy="362165"/>
          </a:xfrm>
          <a:prstGeom prst="rect">
            <a:avLst/>
          </a:prstGeom>
          <a:noFill/>
          <a:ln w="25400">
            <a:noFill/>
            <a:miter lim="800000"/>
            <a:headEnd type="none" w="sm" len="sm"/>
            <a:tailEnd type="none" w="med" len="lg"/>
          </a:ln>
          <a:effectLst/>
        </p:spPr>
        <p:txBody>
          <a:bodyPr lIns="11691" tIns="11691" rIns="11691" bIns="11691">
            <a:spAutoFit/>
          </a:bodyPr>
          <a:lstStyle/>
          <a:p>
            <a:pPr defTabSz="756815">
              <a:spcBef>
                <a:spcPct val="0"/>
              </a:spcBef>
              <a:buClr>
                <a:srgbClr val="000000"/>
              </a:buClr>
            </a:pPr>
            <a:r>
              <a:rPr lang="en-US" sz="2200" dirty="0"/>
              <a:t>…</a:t>
            </a:r>
          </a:p>
        </p:txBody>
      </p:sp>
      <p:pic>
        <p:nvPicPr>
          <p:cNvPr id="331783" name="Picture 7" descr="C:\project-SQLFund1\images\img-02-13a.gif"/>
          <p:cNvPicPr>
            <a:picLocks noChangeAspect="1" noChangeArrowheads="1"/>
          </p:cNvPicPr>
          <p:nvPr/>
        </p:nvPicPr>
        <p:blipFill>
          <a:blip r:embed="rId3"/>
          <a:srcRect/>
          <a:stretch>
            <a:fillRect/>
          </a:stretch>
        </p:blipFill>
        <p:spPr bwMode="auto">
          <a:xfrm>
            <a:off x="784325" y="7211786"/>
            <a:ext cx="3918644" cy="665238"/>
          </a:xfrm>
          <a:prstGeom prst="rect">
            <a:avLst/>
          </a:prstGeom>
          <a:noFill/>
        </p:spPr>
      </p:pic>
      <p:pic>
        <p:nvPicPr>
          <p:cNvPr id="331785" name="Picture 9" descr="C:\project-SQLFund1\images\img-02-13b.gif"/>
          <p:cNvPicPr>
            <a:picLocks noChangeAspect="1" noChangeArrowheads="1"/>
          </p:cNvPicPr>
          <p:nvPr/>
        </p:nvPicPr>
        <p:blipFill>
          <a:blip r:embed="rId4"/>
          <a:srcRect/>
          <a:stretch>
            <a:fillRect/>
          </a:stretch>
        </p:blipFill>
        <p:spPr bwMode="auto">
          <a:xfrm>
            <a:off x="784325" y="8056941"/>
            <a:ext cx="3871019" cy="506488"/>
          </a:xfrm>
          <a:prstGeom prst="rect">
            <a:avLst/>
          </a:prstGeom>
          <a:noFill/>
        </p:spPr>
      </p:pic>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09BE4570-0D22-4B45-A6A0-8BDA0B6DA0D5}" type="slidenum">
              <a:rPr lang="en-US">
                <a:solidFill>
                  <a:schemeClr val="tx1"/>
                </a:solidFill>
              </a:rPr>
              <a:pPr/>
              <a:t>46</a:t>
            </a:fld>
            <a:endParaRPr lang="en-US">
              <a:solidFill>
                <a:schemeClr val="tx1"/>
              </a:solidFill>
            </a:endParaRPr>
          </a:p>
        </p:txBody>
      </p:sp>
      <p:sp>
        <p:nvSpPr>
          <p:cNvPr id="333826" name="Rectangle 2"/>
          <p:cNvSpPr>
            <a:spLocks noGrp="1" noRot="1" noChangeAspect="1" noChangeArrowheads="1" noTextEdit="1"/>
          </p:cNvSpPr>
          <p:nvPr>
            <p:ph type="sldImg"/>
          </p:nvPr>
        </p:nvSpPr>
        <p:spPr>
          <a:ln/>
        </p:spPr>
      </p:sp>
      <p:sp>
        <p:nvSpPr>
          <p:cNvPr id="333827" name="Rectangle 3"/>
          <p:cNvSpPr>
            <a:spLocks noGrp="1" noChangeArrowheads="1"/>
          </p:cNvSpPr>
          <p:nvPr>
            <p:ph type="body" idx="1"/>
          </p:nvPr>
        </p:nvSpPr>
        <p:spPr>
          <a:xfrm>
            <a:off x="447973" y="5143500"/>
            <a:ext cx="5962055" cy="3489476"/>
          </a:xfrm>
        </p:spPr>
        <p:txBody>
          <a:bodyPr/>
          <a:lstStyle/>
          <a:p>
            <a:r>
              <a:rPr lang="en-US"/>
              <a:t>Defining Conditions Using the Logical Operators</a:t>
            </a:r>
          </a:p>
          <a:p>
            <a:pPr lvl="1"/>
            <a:r>
              <a:rPr lang="en-US">
                <a:solidFill>
                  <a:schemeClr val="tx1"/>
                </a:solidFill>
              </a:rPr>
              <a:t>A logical condition combines the result of two component conditions to produce a single result based on those conditions or it inverts the result of a single condition. A row is returned only if the overall result of the condition</a:t>
            </a:r>
            <a:r>
              <a:rPr lang="en-US"/>
              <a:t> is true. </a:t>
            </a:r>
          </a:p>
          <a:p>
            <a:pPr lvl="1"/>
            <a:r>
              <a:rPr lang="en-US"/>
              <a:t>Three logical operators are available in SQL:</a:t>
            </a:r>
          </a:p>
          <a:p>
            <a:pPr lvl="2">
              <a:buSzPct val="70000"/>
              <a:buFont typeface="Courier New" pitchFamily="49" charset="0"/>
              <a:buChar char="•"/>
            </a:pPr>
            <a:r>
              <a:rPr lang="en-US">
                <a:latin typeface="Courier New" pitchFamily="49" charset="0"/>
              </a:rPr>
              <a:t>AND</a:t>
            </a:r>
          </a:p>
          <a:p>
            <a:pPr lvl="2">
              <a:buSzPct val="70000"/>
              <a:buFont typeface="Courier New" pitchFamily="49" charset="0"/>
              <a:buChar char="•"/>
            </a:pPr>
            <a:r>
              <a:rPr lang="en-US">
                <a:latin typeface="Courier New" pitchFamily="49" charset="0"/>
              </a:rPr>
              <a:t>OR</a:t>
            </a:r>
          </a:p>
          <a:p>
            <a:pPr lvl="2">
              <a:buSzPct val="70000"/>
              <a:buFont typeface="Courier New" pitchFamily="49" charset="0"/>
              <a:buChar char="•"/>
            </a:pPr>
            <a:r>
              <a:rPr lang="en-US">
                <a:latin typeface="Courier New" pitchFamily="49" charset="0"/>
              </a:rPr>
              <a:t>NOT</a:t>
            </a:r>
          </a:p>
          <a:p>
            <a:pPr lvl="1"/>
            <a:r>
              <a:rPr lang="en-US"/>
              <a:t>All the examples so far have specified only one condition in the </a:t>
            </a:r>
            <a:r>
              <a:rPr lang="en-US">
                <a:latin typeface="Courier New" pitchFamily="49" charset="0"/>
              </a:rPr>
              <a:t>WHERE</a:t>
            </a:r>
            <a:r>
              <a:rPr lang="en-US"/>
              <a:t> clause. You can use several conditions in a single </a:t>
            </a:r>
            <a:r>
              <a:rPr lang="en-US">
                <a:latin typeface="Courier New" pitchFamily="49" charset="0"/>
              </a:rPr>
              <a:t>WHERE</a:t>
            </a:r>
            <a:r>
              <a:rPr lang="en-US"/>
              <a:t> clause using the </a:t>
            </a:r>
            <a:r>
              <a:rPr lang="en-US">
                <a:latin typeface="Courier New" pitchFamily="49" charset="0"/>
              </a:rPr>
              <a:t>AND</a:t>
            </a:r>
            <a:r>
              <a:rPr lang="en-US"/>
              <a:t> and </a:t>
            </a:r>
            <a:r>
              <a:rPr lang="en-US">
                <a:latin typeface="Courier New" pitchFamily="49" charset="0"/>
              </a:rPr>
              <a:t>OR</a:t>
            </a:r>
            <a:r>
              <a:rPr lang="en-US"/>
              <a:t> operators.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CDAE45B6-14E2-4989-9A5E-B0270B2B10C5}" type="slidenum">
              <a:rPr lang="en-US">
                <a:solidFill>
                  <a:schemeClr val="tx1"/>
                </a:solidFill>
              </a:rPr>
              <a:pPr/>
              <a:t>47</a:t>
            </a:fld>
            <a:endParaRPr lang="en-US">
              <a:solidFill>
                <a:schemeClr val="tx1"/>
              </a:solidFill>
            </a:endParaRPr>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a:xfrm>
            <a:off x="447973" y="5143500"/>
            <a:ext cx="5962055" cy="3489476"/>
          </a:xfrm>
        </p:spPr>
        <p:txBody>
          <a:bodyPr/>
          <a:lstStyle/>
          <a:p>
            <a:r>
              <a:rPr lang="en-US"/>
              <a:t>Using the </a:t>
            </a:r>
            <a:r>
              <a:rPr lang="en-US">
                <a:latin typeface="Courier New" pitchFamily="49" charset="0"/>
              </a:rPr>
              <a:t>AND</a:t>
            </a:r>
            <a:r>
              <a:rPr lang="en-US"/>
              <a:t> Operator</a:t>
            </a:r>
          </a:p>
          <a:p>
            <a:pPr lvl="1"/>
            <a:r>
              <a:rPr lang="en-US"/>
              <a:t>In the example, both the component conditions must be true for any record to be selected. Therefore, only those employees who have a job title that contains the string ‘MAN’ </a:t>
            </a:r>
            <a:r>
              <a:rPr lang="en-US" i="1"/>
              <a:t>and</a:t>
            </a:r>
            <a:r>
              <a:rPr lang="en-US"/>
              <a:t> earn $10,000 or more are selected.</a:t>
            </a:r>
          </a:p>
          <a:p>
            <a:pPr lvl="1"/>
            <a:r>
              <a:rPr lang="en-US"/>
              <a:t>All character searches are case-sensitive, that is no rows are returned if ‘MAN’ is not uppercase. Further, character strings must be enclosed with quotation marks.</a:t>
            </a:r>
          </a:p>
          <a:p>
            <a:pPr lvl="1"/>
            <a:r>
              <a:rPr lang="en-US" b="1">
                <a:latin typeface="Courier New" pitchFamily="49" charset="0"/>
              </a:rPr>
              <a:t>AND</a:t>
            </a:r>
            <a:r>
              <a:rPr lang="en-US" b="1"/>
              <a:t> Truth Table</a:t>
            </a:r>
            <a:endParaRPr lang="en-US"/>
          </a:p>
          <a:p>
            <a:pPr lvl="1"/>
            <a:r>
              <a:rPr lang="en-US"/>
              <a:t>The following table shows the results of combining two expressions with </a:t>
            </a:r>
            <a:r>
              <a:rPr lang="en-US">
                <a:latin typeface="Courier New" pitchFamily="49" charset="0"/>
              </a:rPr>
              <a:t>AND</a:t>
            </a:r>
            <a:r>
              <a:rPr lang="en-US"/>
              <a:t>:</a:t>
            </a:r>
          </a:p>
        </p:txBody>
      </p:sp>
      <p:sp>
        <p:nvSpPr>
          <p:cNvPr id="335876" name="Rectangle 4"/>
          <p:cNvSpPr>
            <a:spLocks noChangeArrowheads="1"/>
          </p:cNvSpPr>
          <p:nvPr/>
        </p:nvSpPr>
        <p:spPr bwMode="auto">
          <a:xfrm>
            <a:off x="3884415" y="-1512"/>
            <a:ext cx="2973586" cy="459620"/>
          </a:xfrm>
          <a:prstGeom prst="rect">
            <a:avLst/>
          </a:prstGeom>
          <a:noFill/>
          <a:ln w="9525">
            <a:noFill/>
            <a:miter lim="800000"/>
            <a:headEnd/>
            <a:tailEnd/>
          </a:ln>
          <a:effectLst/>
        </p:spPr>
        <p:txBody>
          <a:bodyPr wrap="none" lIns="86493" tIns="43247" rIns="86493" bIns="43247" anchor="ctr"/>
          <a:lstStyle/>
          <a:p>
            <a:endParaRPr lang="en-MY"/>
          </a:p>
        </p:txBody>
      </p:sp>
      <p:sp>
        <p:nvSpPr>
          <p:cNvPr id="335877" name="Rectangle 5"/>
          <p:cNvSpPr>
            <a:spLocks noChangeArrowheads="1"/>
          </p:cNvSpPr>
          <p:nvPr/>
        </p:nvSpPr>
        <p:spPr bwMode="auto">
          <a:xfrm>
            <a:off x="-1489" y="-1512"/>
            <a:ext cx="2969122" cy="459620"/>
          </a:xfrm>
          <a:prstGeom prst="rect">
            <a:avLst/>
          </a:prstGeom>
          <a:noFill/>
          <a:ln w="9525">
            <a:noFill/>
            <a:miter lim="800000"/>
            <a:headEnd/>
            <a:tailEnd/>
          </a:ln>
          <a:effectLst/>
        </p:spPr>
        <p:txBody>
          <a:bodyPr wrap="none" lIns="86493" tIns="43247" rIns="86493" bIns="43247" anchor="ctr"/>
          <a:lstStyle/>
          <a:p>
            <a:endParaRPr lang="en-MY"/>
          </a:p>
        </p:txBody>
      </p:sp>
      <p:graphicFrame>
        <p:nvGraphicFramePr>
          <p:cNvPr id="430080" name="Object 0"/>
          <p:cNvGraphicFramePr>
            <a:graphicFrameLocks/>
          </p:cNvGraphicFramePr>
          <p:nvPr/>
        </p:nvGraphicFramePr>
        <p:xfrm>
          <a:off x="410766" y="6806596"/>
          <a:ext cx="5866805" cy="1031119"/>
        </p:xfrm>
        <a:graphic>
          <a:graphicData uri="http://schemas.openxmlformats.org/presentationml/2006/ole">
            <p:oleObj spid="_x0000_s36866" name="Document" r:id="rId4" imgW="6172200" imgH="1088280" progId="Word.Document.8">
              <p:embed/>
            </p:oleObj>
          </a:graphicData>
        </a:graphic>
      </p:graphicFrame>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1 - </a:t>
            </a:r>
            <a:fld id="{5BFC7BCB-9733-468F-B92A-765247CB65B9}" type="slidenum">
              <a:rPr lang="en-US">
                <a:solidFill>
                  <a:schemeClr val="tx1"/>
                </a:solidFill>
              </a:rPr>
              <a:pPr/>
              <a:t>20</a:t>
            </a:fld>
            <a:endParaRPr lang="en-US">
              <a:solidFill>
                <a:schemeClr val="tx1"/>
              </a:solidFill>
            </a:endParaRPr>
          </a:p>
        </p:txBody>
      </p:sp>
      <p:sp>
        <p:nvSpPr>
          <p:cNvPr id="313348" name="Rectangle 4"/>
          <p:cNvSpPr>
            <a:spLocks noGrp="1" noRot="1" noChangeAspect="1" noChangeArrowheads="1" noTextEdit="1"/>
          </p:cNvSpPr>
          <p:nvPr>
            <p:ph type="sldImg"/>
          </p:nvPr>
        </p:nvSpPr>
        <p:spPr>
          <a:ln/>
        </p:spPr>
      </p:sp>
      <p:sp>
        <p:nvSpPr>
          <p:cNvPr id="313349" name="Rectangle 5"/>
          <p:cNvSpPr>
            <a:spLocks noGrp="1" noChangeArrowheads="1"/>
          </p:cNvSpPr>
          <p:nvPr>
            <p:ph type="body" idx="1"/>
          </p:nvPr>
        </p:nvSpPr>
        <p:spPr>
          <a:xfrm>
            <a:off x="447973" y="5143500"/>
            <a:ext cx="5962055" cy="3489476"/>
          </a:xfrm>
        </p:spPr>
        <p:txBody>
          <a:bodyPr/>
          <a:lstStyle/>
          <a:p>
            <a:r>
              <a:rPr lang="en-US"/>
              <a:t>Basic </a:t>
            </a:r>
            <a:r>
              <a:rPr lang="en-US">
                <a:latin typeface="Courier New" pitchFamily="49" charset="0"/>
              </a:rPr>
              <a:t>SELECT</a:t>
            </a:r>
            <a:r>
              <a:rPr lang="en-US">
                <a:latin typeface="Times New Roman" pitchFamily="18" charset="0"/>
              </a:rPr>
              <a:t> </a:t>
            </a:r>
            <a:r>
              <a:rPr lang="en-US"/>
              <a:t>Statement</a:t>
            </a:r>
          </a:p>
          <a:p>
            <a:pPr lvl="1"/>
            <a:r>
              <a:rPr lang="en-US">
                <a:solidFill>
                  <a:schemeClr val="tx1"/>
                </a:solidFill>
              </a:rPr>
              <a:t>In its simplest form, a </a:t>
            </a:r>
            <a:r>
              <a:rPr lang="en-US">
                <a:solidFill>
                  <a:schemeClr val="tx1"/>
                </a:solidFill>
                <a:latin typeface="Courier New" pitchFamily="49" charset="0"/>
              </a:rPr>
              <a:t>SELECT</a:t>
            </a:r>
            <a:r>
              <a:rPr lang="en-US">
                <a:solidFill>
                  <a:schemeClr val="tx1"/>
                </a:solidFill>
              </a:rPr>
              <a:t> statement must include the following:</a:t>
            </a:r>
          </a:p>
          <a:p>
            <a:pPr lvl="2">
              <a:lnSpc>
                <a:spcPct val="98000"/>
              </a:lnSpc>
            </a:pPr>
            <a:r>
              <a:rPr lang="en-US">
                <a:solidFill>
                  <a:schemeClr val="tx1"/>
                </a:solidFill>
              </a:rPr>
              <a:t>A </a:t>
            </a:r>
            <a:r>
              <a:rPr lang="en-US">
                <a:solidFill>
                  <a:schemeClr val="tx1"/>
                </a:solidFill>
                <a:latin typeface="Courier New" pitchFamily="49" charset="0"/>
              </a:rPr>
              <a:t>SELECT</a:t>
            </a:r>
            <a:r>
              <a:rPr lang="en-US">
                <a:solidFill>
                  <a:schemeClr val="tx1"/>
                </a:solidFill>
              </a:rPr>
              <a:t> clause, which specifies the columns to be displayed</a:t>
            </a:r>
          </a:p>
          <a:p>
            <a:pPr lvl="2">
              <a:lnSpc>
                <a:spcPct val="98000"/>
              </a:lnSpc>
            </a:pPr>
            <a:r>
              <a:rPr lang="en-US">
                <a:solidFill>
                  <a:schemeClr val="tx1"/>
                </a:solidFill>
              </a:rPr>
              <a:t>A </a:t>
            </a:r>
            <a:r>
              <a:rPr lang="en-US">
                <a:solidFill>
                  <a:schemeClr val="tx1"/>
                </a:solidFill>
                <a:latin typeface="Courier New" pitchFamily="49" charset="0"/>
              </a:rPr>
              <a:t>FROM</a:t>
            </a:r>
            <a:r>
              <a:rPr lang="en-US">
                <a:solidFill>
                  <a:schemeClr val="tx1"/>
                </a:solidFill>
              </a:rPr>
              <a:t> clause, which identifies the table containing the columns that are listed in the </a:t>
            </a:r>
            <a:r>
              <a:rPr lang="en-US">
                <a:solidFill>
                  <a:schemeClr val="tx1"/>
                </a:solidFill>
                <a:latin typeface="Courier New" pitchFamily="49" charset="0"/>
              </a:rPr>
              <a:t>SELECT</a:t>
            </a:r>
            <a:r>
              <a:rPr lang="en-US">
                <a:solidFill>
                  <a:schemeClr val="tx1"/>
                </a:solidFill>
              </a:rPr>
              <a:t> clause</a:t>
            </a:r>
            <a:endParaRPr lang="en-US" b="1">
              <a:solidFill>
                <a:schemeClr val="tx1"/>
              </a:solidFill>
            </a:endParaRPr>
          </a:p>
          <a:p>
            <a:pPr lvl="1">
              <a:lnSpc>
                <a:spcPct val="98000"/>
              </a:lnSpc>
            </a:pPr>
            <a:r>
              <a:rPr lang="en-US">
                <a:solidFill>
                  <a:schemeClr val="tx1"/>
                </a:solidFill>
              </a:rPr>
              <a:t>In the syntax:</a:t>
            </a:r>
          </a:p>
          <a:p>
            <a:pPr lvl="1">
              <a:lnSpc>
                <a:spcPct val="98000"/>
              </a:lnSpc>
            </a:pPr>
            <a:r>
              <a:rPr lang="en-US">
                <a:solidFill>
                  <a:schemeClr val="tx1"/>
                </a:solidFill>
              </a:rPr>
              <a:t>	</a:t>
            </a:r>
            <a:r>
              <a:rPr lang="en-US">
                <a:solidFill>
                  <a:schemeClr val="tx1"/>
                </a:solidFill>
                <a:latin typeface="Courier New" pitchFamily="49" charset="0"/>
              </a:rPr>
              <a:t>SELECT</a:t>
            </a:r>
            <a:r>
              <a:rPr lang="en-US">
                <a:solidFill>
                  <a:schemeClr val="tx1"/>
                </a:solidFill>
              </a:rPr>
              <a:t>			is a list of one or more columns</a:t>
            </a:r>
            <a:endParaRPr lang="en-US" i="1">
              <a:solidFill>
                <a:schemeClr val="tx1"/>
              </a:solidFill>
            </a:endParaRPr>
          </a:p>
          <a:p>
            <a:pPr lvl="2">
              <a:lnSpc>
                <a:spcPct val="98000"/>
              </a:lnSpc>
              <a:buFont typeface="Times New Roman" pitchFamily="18" charset="0"/>
              <a:buNone/>
            </a:pPr>
            <a:r>
              <a:rPr lang="en-US">
                <a:solidFill>
                  <a:schemeClr val="tx1"/>
                </a:solidFill>
              </a:rPr>
              <a:t>	</a:t>
            </a:r>
            <a:r>
              <a:rPr lang="en-US">
                <a:solidFill>
                  <a:schemeClr val="tx1"/>
                </a:solidFill>
                <a:latin typeface="Courier New" pitchFamily="49" charset="0"/>
              </a:rPr>
              <a:t>*</a:t>
            </a:r>
            <a:r>
              <a:rPr lang="en-US" i="1">
                <a:solidFill>
                  <a:schemeClr val="tx1"/>
                </a:solidFill>
                <a:latin typeface="Courier New" pitchFamily="49" charset="0"/>
              </a:rPr>
              <a:t> </a:t>
            </a:r>
            <a:r>
              <a:rPr lang="en-US" i="1">
                <a:solidFill>
                  <a:schemeClr val="tx1"/>
                </a:solidFill>
              </a:rPr>
              <a:t> 				</a:t>
            </a:r>
            <a:r>
              <a:rPr lang="en-US">
                <a:solidFill>
                  <a:schemeClr val="tx1"/>
                </a:solidFill>
              </a:rPr>
              <a:t>selects all columns</a:t>
            </a:r>
          </a:p>
          <a:p>
            <a:pPr lvl="2">
              <a:lnSpc>
                <a:spcPct val="98000"/>
              </a:lnSpc>
              <a:buFont typeface="Times New Roman" pitchFamily="18" charset="0"/>
              <a:buNone/>
            </a:pPr>
            <a:r>
              <a:rPr lang="en-US">
                <a:solidFill>
                  <a:schemeClr val="tx1"/>
                </a:solidFill>
              </a:rPr>
              <a:t>	</a:t>
            </a:r>
            <a:r>
              <a:rPr lang="en-US">
                <a:solidFill>
                  <a:schemeClr val="tx1"/>
                </a:solidFill>
                <a:latin typeface="Courier New" pitchFamily="49" charset="0"/>
              </a:rPr>
              <a:t>DISTINCT</a:t>
            </a:r>
            <a:r>
              <a:rPr lang="en-US">
                <a:solidFill>
                  <a:schemeClr val="tx1"/>
                </a:solidFill>
              </a:rPr>
              <a:t>			suppresses duplicates</a:t>
            </a:r>
          </a:p>
          <a:p>
            <a:pPr lvl="2">
              <a:lnSpc>
                <a:spcPct val="98000"/>
              </a:lnSpc>
              <a:buFont typeface="Times New Roman" pitchFamily="18" charset="0"/>
              <a:buNone/>
            </a:pPr>
            <a:r>
              <a:rPr lang="en-US" i="1">
                <a:solidFill>
                  <a:schemeClr val="tx1"/>
                </a:solidFill>
              </a:rPr>
              <a:t>	</a:t>
            </a:r>
            <a:r>
              <a:rPr lang="en-US" i="1">
                <a:solidFill>
                  <a:schemeClr val="tx1"/>
                </a:solidFill>
                <a:latin typeface="Courier New" pitchFamily="49" charset="0"/>
              </a:rPr>
              <a:t>column|expression</a:t>
            </a:r>
            <a:r>
              <a:rPr lang="en-US">
                <a:solidFill>
                  <a:schemeClr val="tx1"/>
                </a:solidFill>
              </a:rPr>
              <a:t>	selects the named column or the expression</a:t>
            </a:r>
          </a:p>
          <a:p>
            <a:pPr lvl="2">
              <a:lnSpc>
                <a:spcPct val="98000"/>
              </a:lnSpc>
              <a:buFont typeface="Times New Roman" pitchFamily="18" charset="0"/>
              <a:buNone/>
            </a:pPr>
            <a:r>
              <a:rPr lang="en-US" i="1">
                <a:solidFill>
                  <a:schemeClr val="tx1"/>
                </a:solidFill>
              </a:rPr>
              <a:t>	</a:t>
            </a:r>
            <a:r>
              <a:rPr lang="en-US" i="1">
                <a:solidFill>
                  <a:schemeClr val="tx1"/>
                </a:solidFill>
                <a:latin typeface="Courier New" pitchFamily="49" charset="0"/>
              </a:rPr>
              <a:t>alias				</a:t>
            </a:r>
            <a:r>
              <a:rPr lang="en-US">
                <a:solidFill>
                  <a:schemeClr val="tx1"/>
                </a:solidFill>
              </a:rPr>
              <a:t>gives the selected columns different headings</a:t>
            </a:r>
          </a:p>
          <a:p>
            <a:pPr lvl="2">
              <a:lnSpc>
                <a:spcPct val="98000"/>
              </a:lnSpc>
              <a:buFont typeface="Times New Roman" pitchFamily="18" charset="0"/>
              <a:buNone/>
            </a:pPr>
            <a:r>
              <a:rPr lang="en-US">
                <a:solidFill>
                  <a:schemeClr val="tx1"/>
                </a:solidFill>
              </a:rPr>
              <a:t>	</a:t>
            </a:r>
            <a:r>
              <a:rPr lang="en-US">
                <a:solidFill>
                  <a:schemeClr val="tx1"/>
                </a:solidFill>
                <a:latin typeface="Courier New" pitchFamily="49" charset="0"/>
              </a:rPr>
              <a:t>FROM</a:t>
            </a:r>
            <a:r>
              <a:rPr lang="en-US" i="1">
                <a:solidFill>
                  <a:schemeClr val="tx1"/>
                </a:solidFill>
                <a:latin typeface="Courier New" pitchFamily="49" charset="0"/>
              </a:rPr>
              <a:t> table</a:t>
            </a:r>
            <a:r>
              <a:rPr lang="en-US" i="1">
                <a:solidFill>
                  <a:schemeClr val="tx1"/>
                </a:solidFill>
              </a:rPr>
              <a:t> 			</a:t>
            </a:r>
            <a:r>
              <a:rPr lang="en-US">
                <a:solidFill>
                  <a:schemeClr val="tx1"/>
                </a:solidFill>
              </a:rPr>
              <a:t>specifies the table containing the columns</a:t>
            </a:r>
          </a:p>
          <a:p>
            <a:pPr lvl="1">
              <a:lnSpc>
                <a:spcPct val="98000"/>
              </a:lnSpc>
            </a:pPr>
            <a:r>
              <a:rPr lang="en-US" b="1">
                <a:solidFill>
                  <a:schemeClr val="tx1"/>
                </a:solidFill>
              </a:rPr>
              <a:t>Note: </a:t>
            </a:r>
            <a:r>
              <a:rPr lang="en-US">
                <a:solidFill>
                  <a:schemeClr val="tx1"/>
                </a:solidFill>
              </a:rPr>
              <a:t>Throughout this course, the words </a:t>
            </a:r>
            <a:r>
              <a:rPr lang="en-US" i="1">
                <a:solidFill>
                  <a:schemeClr val="tx1"/>
                </a:solidFill>
              </a:rPr>
              <a:t>keyword</a:t>
            </a:r>
            <a:r>
              <a:rPr lang="en-US">
                <a:solidFill>
                  <a:schemeClr val="tx1"/>
                </a:solidFill>
              </a:rPr>
              <a:t>, </a:t>
            </a:r>
            <a:r>
              <a:rPr lang="en-US" i="1">
                <a:solidFill>
                  <a:schemeClr val="tx1"/>
                </a:solidFill>
              </a:rPr>
              <a:t>clause</a:t>
            </a:r>
            <a:r>
              <a:rPr lang="en-US">
                <a:solidFill>
                  <a:schemeClr val="tx1"/>
                </a:solidFill>
              </a:rPr>
              <a:t>, and </a:t>
            </a:r>
            <a:r>
              <a:rPr lang="en-US" i="1">
                <a:solidFill>
                  <a:schemeClr val="tx1"/>
                </a:solidFill>
              </a:rPr>
              <a:t>statement</a:t>
            </a:r>
            <a:r>
              <a:rPr lang="en-US">
                <a:solidFill>
                  <a:schemeClr val="tx1"/>
                </a:solidFill>
              </a:rPr>
              <a:t> are used as follows:</a:t>
            </a:r>
          </a:p>
          <a:p>
            <a:pPr lvl="2">
              <a:lnSpc>
                <a:spcPct val="98000"/>
              </a:lnSpc>
            </a:pPr>
            <a:r>
              <a:rPr lang="en-US">
                <a:solidFill>
                  <a:schemeClr val="tx1"/>
                </a:solidFill>
              </a:rPr>
              <a:t>A </a:t>
            </a:r>
            <a:r>
              <a:rPr lang="en-US" i="1">
                <a:solidFill>
                  <a:schemeClr val="tx1"/>
                </a:solidFill>
              </a:rPr>
              <a:t>keyword</a:t>
            </a:r>
            <a:r>
              <a:rPr lang="en-US">
                <a:solidFill>
                  <a:schemeClr val="tx1"/>
                </a:solidFill>
              </a:rPr>
              <a:t> refers to an individual SQL element.</a:t>
            </a:r>
            <a:br>
              <a:rPr lang="en-US">
                <a:solidFill>
                  <a:schemeClr val="tx1"/>
                </a:solidFill>
              </a:rPr>
            </a:br>
            <a:r>
              <a:rPr lang="en-US">
                <a:solidFill>
                  <a:schemeClr val="tx1"/>
                </a:solidFill>
              </a:rPr>
              <a:t>For example, </a:t>
            </a:r>
            <a:r>
              <a:rPr lang="en-US">
                <a:solidFill>
                  <a:schemeClr val="tx1"/>
                </a:solidFill>
                <a:latin typeface="Courier New" pitchFamily="49" charset="0"/>
              </a:rPr>
              <a:t>SELECT</a:t>
            </a:r>
            <a:r>
              <a:rPr lang="en-US">
                <a:solidFill>
                  <a:schemeClr val="tx1"/>
                </a:solidFill>
              </a:rPr>
              <a:t> and </a:t>
            </a:r>
            <a:r>
              <a:rPr lang="en-US">
                <a:solidFill>
                  <a:schemeClr val="tx1"/>
                </a:solidFill>
                <a:latin typeface="Courier New" pitchFamily="49" charset="0"/>
              </a:rPr>
              <a:t>FROM</a:t>
            </a:r>
            <a:r>
              <a:rPr lang="en-US">
                <a:solidFill>
                  <a:schemeClr val="tx1"/>
                </a:solidFill>
              </a:rPr>
              <a:t> are keywords.</a:t>
            </a:r>
          </a:p>
          <a:p>
            <a:pPr lvl="2">
              <a:lnSpc>
                <a:spcPct val="98000"/>
              </a:lnSpc>
            </a:pPr>
            <a:r>
              <a:rPr lang="en-US">
                <a:solidFill>
                  <a:schemeClr val="tx1"/>
                </a:solidFill>
              </a:rPr>
              <a:t>A </a:t>
            </a:r>
            <a:r>
              <a:rPr lang="en-US" i="1">
                <a:solidFill>
                  <a:schemeClr val="tx1"/>
                </a:solidFill>
              </a:rPr>
              <a:t>clause</a:t>
            </a:r>
            <a:r>
              <a:rPr lang="en-US">
                <a:solidFill>
                  <a:schemeClr val="tx1"/>
                </a:solidFill>
              </a:rPr>
              <a:t> is a part of a SQL statement.</a:t>
            </a:r>
            <a:br>
              <a:rPr lang="en-US">
                <a:solidFill>
                  <a:schemeClr val="tx1"/>
                </a:solidFill>
              </a:rPr>
            </a:br>
            <a:r>
              <a:rPr lang="en-US">
                <a:solidFill>
                  <a:schemeClr val="tx1"/>
                </a:solidFill>
              </a:rPr>
              <a:t>For example, </a:t>
            </a:r>
            <a:r>
              <a:rPr lang="en-US">
                <a:solidFill>
                  <a:schemeClr val="tx1"/>
                </a:solidFill>
                <a:latin typeface="Courier New" pitchFamily="49" charset="0"/>
              </a:rPr>
              <a:t>SELECT employee_id</a:t>
            </a:r>
            <a:r>
              <a:rPr lang="en-US">
                <a:solidFill>
                  <a:schemeClr val="tx1"/>
                </a:solidFill>
              </a:rPr>
              <a:t>, </a:t>
            </a:r>
            <a:r>
              <a:rPr lang="en-US">
                <a:solidFill>
                  <a:schemeClr val="tx1"/>
                </a:solidFill>
                <a:latin typeface="Courier New" pitchFamily="49" charset="0"/>
              </a:rPr>
              <a:t>last_name</a:t>
            </a:r>
            <a:r>
              <a:rPr lang="en-US">
                <a:solidFill>
                  <a:schemeClr val="tx1"/>
                </a:solidFill>
              </a:rPr>
              <a:t>, and so on is a clause.</a:t>
            </a:r>
          </a:p>
          <a:p>
            <a:pPr lvl="2">
              <a:lnSpc>
                <a:spcPct val="98000"/>
              </a:lnSpc>
            </a:pPr>
            <a:r>
              <a:rPr lang="en-US">
                <a:solidFill>
                  <a:schemeClr val="tx1"/>
                </a:solidFill>
              </a:rPr>
              <a:t>A </a:t>
            </a:r>
            <a:r>
              <a:rPr lang="en-US" i="1">
                <a:solidFill>
                  <a:schemeClr val="tx1"/>
                </a:solidFill>
              </a:rPr>
              <a:t>statement</a:t>
            </a:r>
            <a:r>
              <a:rPr lang="en-US" b="1" i="1">
                <a:solidFill>
                  <a:schemeClr val="tx1"/>
                </a:solidFill>
              </a:rPr>
              <a:t> </a:t>
            </a:r>
            <a:r>
              <a:rPr lang="en-US">
                <a:solidFill>
                  <a:schemeClr val="tx1"/>
                </a:solidFill>
              </a:rPr>
              <a:t>is a combination of two or more clauses.</a:t>
            </a:r>
            <a:br>
              <a:rPr lang="en-US">
                <a:solidFill>
                  <a:schemeClr val="tx1"/>
                </a:solidFill>
              </a:rPr>
            </a:br>
            <a:r>
              <a:rPr lang="en-US">
                <a:solidFill>
                  <a:schemeClr val="tx1"/>
                </a:solidFill>
              </a:rPr>
              <a:t>For example, </a:t>
            </a:r>
            <a:r>
              <a:rPr lang="en-US">
                <a:solidFill>
                  <a:schemeClr val="tx1"/>
                </a:solidFill>
                <a:latin typeface="Courier New" pitchFamily="49" charset="0"/>
              </a:rPr>
              <a:t>SELECT * FROM employees</a:t>
            </a:r>
            <a:r>
              <a:rPr lang="en-US">
                <a:solidFill>
                  <a:schemeClr val="tx1"/>
                </a:solidFill>
              </a:rPr>
              <a:t> is a SQL statement.</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69FB1EA6-5FF4-413F-AF07-9D00923EA8C4}" type="slidenum">
              <a:rPr lang="en-US">
                <a:solidFill>
                  <a:schemeClr val="tx1"/>
                </a:solidFill>
              </a:rPr>
              <a:pPr/>
              <a:t>48</a:t>
            </a:fld>
            <a:endParaRPr lang="en-US">
              <a:solidFill>
                <a:schemeClr val="tx1"/>
              </a:solidFill>
            </a:endParaRPr>
          </a:p>
        </p:txBody>
      </p:sp>
      <p:sp>
        <p:nvSpPr>
          <p:cNvPr id="337922" name="Rectangle 2"/>
          <p:cNvSpPr>
            <a:spLocks noGrp="1" noRot="1" noChangeAspect="1" noChangeArrowheads="1" noTextEdit="1"/>
          </p:cNvSpPr>
          <p:nvPr>
            <p:ph type="sldImg"/>
          </p:nvPr>
        </p:nvSpPr>
        <p:spPr>
          <a:ln/>
        </p:spPr>
      </p:sp>
      <p:sp>
        <p:nvSpPr>
          <p:cNvPr id="337923" name="Rectangle 3"/>
          <p:cNvSpPr>
            <a:spLocks noGrp="1" noChangeArrowheads="1"/>
          </p:cNvSpPr>
          <p:nvPr>
            <p:ph type="body" idx="1"/>
          </p:nvPr>
        </p:nvSpPr>
        <p:spPr>
          <a:xfrm>
            <a:off x="447973" y="5143500"/>
            <a:ext cx="5962055" cy="3489476"/>
          </a:xfrm>
        </p:spPr>
        <p:txBody>
          <a:bodyPr/>
          <a:lstStyle/>
          <a:p>
            <a:r>
              <a:rPr lang="en-US"/>
              <a:t>Using the </a:t>
            </a:r>
            <a:r>
              <a:rPr lang="en-US">
                <a:latin typeface="Courier New" pitchFamily="49" charset="0"/>
              </a:rPr>
              <a:t>OR</a:t>
            </a:r>
            <a:r>
              <a:rPr lang="en-US"/>
              <a:t> Operator</a:t>
            </a:r>
          </a:p>
          <a:p>
            <a:pPr lvl="1"/>
            <a:r>
              <a:rPr lang="en-US"/>
              <a:t>In the example, either component condition can be true for any record to be selected. Therefore, any employee who has a job ID that contains the string ‘MAN’ </a:t>
            </a:r>
            <a:r>
              <a:rPr lang="en-US" i="1"/>
              <a:t>or</a:t>
            </a:r>
            <a:r>
              <a:rPr lang="en-US" b="1"/>
              <a:t> </a:t>
            </a:r>
            <a:r>
              <a:rPr lang="en-US"/>
              <a:t>earns $10,000 or more is selected.</a:t>
            </a:r>
          </a:p>
          <a:p>
            <a:pPr lvl="1"/>
            <a:r>
              <a:rPr lang="en-US" b="1">
                <a:latin typeface="Courier New" pitchFamily="49" charset="0"/>
              </a:rPr>
              <a:t>OR</a:t>
            </a:r>
            <a:r>
              <a:rPr lang="en-US" b="1"/>
              <a:t> Truth Table</a:t>
            </a:r>
          </a:p>
          <a:p>
            <a:pPr lvl="1"/>
            <a:r>
              <a:rPr lang="en-US"/>
              <a:t>The following table shows the results of combining two expressions with </a:t>
            </a:r>
            <a:r>
              <a:rPr lang="en-US">
                <a:latin typeface="Courier New" pitchFamily="49" charset="0"/>
              </a:rPr>
              <a:t>OR</a:t>
            </a:r>
            <a:r>
              <a:rPr lang="en-US"/>
              <a:t>:</a:t>
            </a:r>
          </a:p>
        </p:txBody>
      </p:sp>
      <p:graphicFrame>
        <p:nvGraphicFramePr>
          <p:cNvPr id="431104" name="Object 0"/>
          <p:cNvGraphicFramePr>
            <a:graphicFrameLocks/>
          </p:cNvGraphicFramePr>
          <p:nvPr/>
        </p:nvGraphicFramePr>
        <p:xfrm>
          <a:off x="413742" y="6236608"/>
          <a:ext cx="5845969" cy="1047750"/>
        </p:xfrm>
        <a:graphic>
          <a:graphicData uri="http://schemas.openxmlformats.org/presentationml/2006/ole">
            <p:oleObj spid="_x0000_s37890" name="Document" r:id="rId4" imgW="6172200" imgH="1088280" progId="Word.Document.8">
              <p:embed/>
            </p:oleObj>
          </a:graphicData>
        </a:graphic>
      </p:graphicFrame>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ED322D88-0056-4958-B71A-1924167FBF10}" type="slidenum">
              <a:rPr lang="en-US">
                <a:solidFill>
                  <a:schemeClr val="tx1"/>
                </a:solidFill>
              </a:rPr>
              <a:pPr/>
              <a:t>49</a:t>
            </a:fld>
            <a:endParaRPr lang="en-US">
              <a:solidFill>
                <a:schemeClr val="tx1"/>
              </a:solidFill>
            </a:endParaRPr>
          </a:p>
        </p:txBody>
      </p:sp>
      <p:sp>
        <p:nvSpPr>
          <p:cNvPr id="339970" name="Rectangle 2"/>
          <p:cNvSpPr>
            <a:spLocks noGrp="1" noRot="1" noChangeAspect="1" noChangeArrowheads="1" noTextEdit="1"/>
          </p:cNvSpPr>
          <p:nvPr>
            <p:ph type="sldImg"/>
          </p:nvPr>
        </p:nvSpPr>
        <p:spPr>
          <a:ln/>
        </p:spPr>
      </p:sp>
      <p:sp>
        <p:nvSpPr>
          <p:cNvPr id="339971" name="Rectangle 3"/>
          <p:cNvSpPr>
            <a:spLocks noGrp="1" noChangeArrowheads="1"/>
          </p:cNvSpPr>
          <p:nvPr>
            <p:ph type="body" idx="1"/>
          </p:nvPr>
        </p:nvSpPr>
        <p:spPr>
          <a:xfrm>
            <a:off x="447973" y="5143500"/>
            <a:ext cx="5962055" cy="3489476"/>
          </a:xfrm>
        </p:spPr>
        <p:txBody>
          <a:bodyPr/>
          <a:lstStyle/>
          <a:p>
            <a:r>
              <a:rPr lang="en-US" dirty="0"/>
              <a:t>Using the </a:t>
            </a:r>
            <a:r>
              <a:rPr lang="en-US" dirty="0">
                <a:latin typeface="Courier New" pitchFamily="49" charset="0"/>
              </a:rPr>
              <a:t>NOT</a:t>
            </a:r>
            <a:r>
              <a:rPr lang="en-US" dirty="0"/>
              <a:t> Operator</a:t>
            </a:r>
          </a:p>
          <a:p>
            <a:pPr lvl="1"/>
            <a:r>
              <a:rPr lang="en-US" dirty="0"/>
              <a:t>The slide example displays the last name and job ID of all employees whose job ID </a:t>
            </a:r>
            <a:r>
              <a:rPr lang="en-US" i="1" dirty="0"/>
              <a:t>is not</a:t>
            </a:r>
            <a:r>
              <a:rPr lang="en-US" dirty="0"/>
              <a:t> </a:t>
            </a:r>
            <a:r>
              <a:rPr lang="en-US" dirty="0">
                <a:latin typeface="Courier New" pitchFamily="49" charset="0"/>
              </a:rPr>
              <a:t>IT_PROG</a:t>
            </a:r>
            <a:r>
              <a:rPr lang="en-US" dirty="0"/>
              <a:t>, </a:t>
            </a:r>
            <a:r>
              <a:rPr lang="en-US" dirty="0">
                <a:latin typeface="Courier New" pitchFamily="49" charset="0"/>
              </a:rPr>
              <a:t>ST_CLERK</a:t>
            </a:r>
            <a:r>
              <a:rPr lang="en-US" dirty="0"/>
              <a:t>, or </a:t>
            </a:r>
            <a:r>
              <a:rPr lang="en-US" dirty="0">
                <a:latin typeface="Courier New" pitchFamily="49" charset="0"/>
              </a:rPr>
              <a:t>SA_REP</a:t>
            </a:r>
            <a:r>
              <a:rPr lang="en-US" dirty="0"/>
              <a:t>.</a:t>
            </a:r>
          </a:p>
          <a:p>
            <a:pPr lvl="1"/>
            <a:r>
              <a:rPr lang="en-US" b="1" dirty="0">
                <a:latin typeface="Courier New" pitchFamily="49" charset="0"/>
              </a:rPr>
              <a:t>NOT</a:t>
            </a:r>
            <a:r>
              <a:rPr lang="en-US" b="1" dirty="0"/>
              <a:t> Truth Table</a:t>
            </a:r>
            <a:endParaRPr lang="en-US" dirty="0"/>
          </a:p>
          <a:p>
            <a:pPr lvl="1"/>
            <a:r>
              <a:rPr lang="en-US" dirty="0"/>
              <a:t>The following table shows the result of </a:t>
            </a:r>
            <a:r>
              <a:rPr lang="en-US" dirty="0">
                <a:solidFill>
                  <a:schemeClr val="tx1"/>
                </a:solidFill>
              </a:rPr>
              <a:t>applying the </a:t>
            </a:r>
            <a:r>
              <a:rPr lang="en-US" dirty="0">
                <a:solidFill>
                  <a:schemeClr val="tx1"/>
                </a:solidFill>
                <a:latin typeface="Courier New" pitchFamily="49" charset="0"/>
              </a:rPr>
              <a:t>NOT</a:t>
            </a:r>
            <a:r>
              <a:rPr lang="en-US" dirty="0">
                <a:solidFill>
                  <a:schemeClr val="tx1"/>
                </a:solidFill>
              </a:rPr>
              <a:t> operator to a condition:</a:t>
            </a:r>
          </a:p>
          <a:p>
            <a:pPr lvl="1"/>
            <a:endParaRPr lang="en-US" dirty="0"/>
          </a:p>
          <a:p>
            <a:pPr lvl="1"/>
            <a:endParaRPr lang="en-US" dirty="0"/>
          </a:p>
          <a:p>
            <a:pPr lvl="1"/>
            <a:endParaRPr lang="en-US" sz="500" dirty="0"/>
          </a:p>
          <a:p>
            <a:pPr lvl="1"/>
            <a:r>
              <a:rPr lang="en-US" b="1" dirty="0"/>
              <a:t>Note: </a:t>
            </a:r>
            <a:r>
              <a:rPr lang="en-US" dirty="0"/>
              <a:t>The </a:t>
            </a:r>
            <a:r>
              <a:rPr lang="en-US" dirty="0">
                <a:latin typeface="Courier New" pitchFamily="49" charset="0"/>
              </a:rPr>
              <a:t>NOT</a:t>
            </a:r>
            <a:r>
              <a:rPr lang="en-US" dirty="0"/>
              <a:t> operator can also be used with other SQL operators, such as </a:t>
            </a:r>
            <a:r>
              <a:rPr lang="en-US" dirty="0">
                <a:latin typeface="Courier New" pitchFamily="49" charset="0"/>
              </a:rPr>
              <a:t>BETWEEN</a:t>
            </a:r>
            <a:r>
              <a:rPr lang="en-US" dirty="0"/>
              <a:t>, </a:t>
            </a:r>
            <a:r>
              <a:rPr lang="en-US" dirty="0">
                <a:latin typeface="Courier New" pitchFamily="49" charset="0"/>
              </a:rPr>
              <a:t>LIKE</a:t>
            </a:r>
            <a:r>
              <a:rPr lang="en-US" dirty="0"/>
              <a:t>, and </a:t>
            </a:r>
            <a:r>
              <a:rPr lang="en-US" dirty="0">
                <a:latin typeface="Courier New" pitchFamily="49" charset="0"/>
              </a:rPr>
              <a:t>NULL</a:t>
            </a:r>
            <a:r>
              <a:rPr lang="en-US" dirty="0"/>
              <a:t>.</a:t>
            </a:r>
          </a:p>
          <a:p>
            <a:pPr lvl="1"/>
            <a:endParaRPr lang="en-US" sz="500" dirty="0"/>
          </a:p>
          <a:p>
            <a:pPr lvl="4"/>
            <a:r>
              <a:rPr lang="en-US" dirty="0"/>
              <a:t>... WHERE  </a:t>
            </a:r>
            <a:r>
              <a:rPr lang="en-US" dirty="0" err="1"/>
              <a:t>job_id</a:t>
            </a:r>
            <a:r>
              <a:rPr lang="en-US" dirty="0"/>
              <a:t>    NOT  IN ('AC_ACCOUNT', 'AD_VP')</a:t>
            </a:r>
          </a:p>
          <a:p>
            <a:pPr lvl="4"/>
            <a:r>
              <a:rPr lang="en-US" dirty="0"/>
              <a:t>... WHERE  salary    NOT  BETWEEN  10000 AND  15000</a:t>
            </a:r>
          </a:p>
          <a:p>
            <a:pPr lvl="4"/>
            <a:r>
              <a:rPr lang="en-US" dirty="0"/>
              <a:t>... WHERE  </a:t>
            </a:r>
            <a:r>
              <a:rPr lang="en-US" dirty="0" err="1"/>
              <a:t>last_name</a:t>
            </a:r>
            <a:r>
              <a:rPr lang="en-US" dirty="0"/>
              <a:t> NOT  LIKE '%A%'</a:t>
            </a:r>
          </a:p>
          <a:p>
            <a:pPr lvl="4"/>
            <a:r>
              <a:rPr lang="en-US" dirty="0"/>
              <a:t>... WHERE  </a:t>
            </a:r>
            <a:r>
              <a:rPr lang="en-US" dirty="0" err="1"/>
              <a:t>commission_pct</a:t>
            </a:r>
            <a:r>
              <a:rPr lang="en-US" dirty="0"/>
              <a:t>  IS   NOT  NULL</a:t>
            </a:r>
          </a:p>
        </p:txBody>
      </p:sp>
      <p:graphicFrame>
        <p:nvGraphicFramePr>
          <p:cNvPr id="432128" name="Object 0"/>
          <p:cNvGraphicFramePr>
            <a:graphicFrameLocks/>
          </p:cNvGraphicFramePr>
          <p:nvPr/>
        </p:nvGraphicFramePr>
        <p:xfrm>
          <a:off x="401836" y="6223000"/>
          <a:ext cx="5831086" cy="660703"/>
        </p:xfrm>
        <a:graphic>
          <a:graphicData uri="http://schemas.openxmlformats.org/presentationml/2006/ole">
            <p:oleObj spid="_x0000_s38914" name="Document" r:id="rId4" imgW="6163200" imgH="687240" progId="Word.Document.8">
              <p:embed/>
            </p:oleObj>
          </a:graphicData>
        </a:graphic>
      </p:graphicFrame>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87C8755D-A5AD-4BC8-8DB0-958778440F99}" type="slidenum">
              <a:rPr lang="en-US">
                <a:solidFill>
                  <a:schemeClr val="tx1"/>
                </a:solidFill>
              </a:rPr>
              <a:pPr/>
              <a:t>50</a:t>
            </a:fld>
            <a:endParaRPr lang="en-US">
              <a:solidFill>
                <a:schemeClr val="tx1"/>
              </a:solidFill>
            </a:endParaRPr>
          </a:p>
        </p:txBody>
      </p:sp>
      <p:sp>
        <p:nvSpPr>
          <p:cNvPr id="342018" name="Rectangle 2"/>
          <p:cNvSpPr>
            <a:spLocks noGrp="1" noRot="1" noChangeAspect="1" noChangeArrowheads="1" noTextEdit="1"/>
          </p:cNvSpPr>
          <p:nvPr>
            <p:ph type="sldImg"/>
          </p:nvPr>
        </p:nvSpPr>
        <p:spPr>
          <a:ln/>
        </p:spPr>
      </p:sp>
      <p:sp>
        <p:nvSpPr>
          <p:cNvPr id="342019" name="Rectangle 3"/>
          <p:cNvSpPr>
            <a:spLocks noGrp="1" noChangeArrowheads="1"/>
          </p:cNvSpPr>
          <p:nvPr>
            <p:ph type="body" idx="1"/>
          </p:nvPr>
        </p:nvSpPr>
        <p:spPr>
          <a:xfrm>
            <a:off x="447973" y="5143500"/>
            <a:ext cx="5962055" cy="3489476"/>
          </a:xfrm>
        </p:spPr>
        <p:txBody>
          <a:bodyPr/>
          <a:lstStyle/>
          <a:p>
            <a:r>
              <a:rPr lang="en-US"/>
              <a:t>Rules of Precedence</a:t>
            </a:r>
          </a:p>
          <a:p>
            <a:pPr lvl="1"/>
            <a:r>
              <a:rPr lang="en-US">
                <a:solidFill>
                  <a:schemeClr val="tx1"/>
                </a:solidFill>
              </a:rPr>
              <a:t>The rules of precedence determine the order in which expressions are evaluated and calculated. The table in the slide lists the default order of precedence. However, you can override the default order by using parentheses around the expressions that you</a:t>
            </a:r>
            <a:r>
              <a:rPr lang="en-US"/>
              <a:t> want to calculate first.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95FE7655-B681-42E0-B708-D38DA03C5730}" type="slidenum">
              <a:rPr lang="en-US">
                <a:solidFill>
                  <a:schemeClr val="tx1"/>
                </a:solidFill>
              </a:rPr>
              <a:pPr/>
              <a:t>51</a:t>
            </a:fld>
            <a:endParaRPr lang="en-US">
              <a:solidFill>
                <a:schemeClr val="tx1"/>
              </a:solidFill>
            </a:endParaRPr>
          </a:p>
        </p:txBody>
      </p:sp>
      <p:sp>
        <p:nvSpPr>
          <p:cNvPr id="344070" name="Rectangle 6"/>
          <p:cNvSpPr>
            <a:spLocks noGrp="1" noRot="1" noChangeAspect="1" noChangeArrowheads="1" noTextEdit="1"/>
          </p:cNvSpPr>
          <p:nvPr>
            <p:ph type="sldImg"/>
          </p:nvPr>
        </p:nvSpPr>
        <p:spPr>
          <a:ln/>
        </p:spPr>
      </p:sp>
      <p:sp>
        <p:nvSpPr>
          <p:cNvPr id="344071" name="Rectangle 7"/>
          <p:cNvSpPr>
            <a:spLocks noGrp="1" noChangeArrowheads="1"/>
          </p:cNvSpPr>
          <p:nvPr>
            <p:ph type="body" idx="1"/>
          </p:nvPr>
        </p:nvSpPr>
        <p:spPr/>
        <p:txBody>
          <a:bodyPr/>
          <a:lstStyle/>
          <a:p>
            <a:pPr>
              <a:tabLst>
                <a:tab pos="324349" algn="l"/>
              </a:tabLst>
            </a:pPr>
            <a:r>
              <a:rPr lang="en-US" dirty="0"/>
              <a:t>Rules of Precedence (continued)</a:t>
            </a:r>
          </a:p>
          <a:p>
            <a:pPr lvl="1">
              <a:tabLst>
                <a:tab pos="324349" algn="l"/>
              </a:tabLst>
            </a:pPr>
            <a:r>
              <a:rPr lang="en-US" dirty="0"/>
              <a:t>1.</a:t>
            </a:r>
            <a:r>
              <a:rPr lang="en-US" b="1" dirty="0"/>
              <a:t>	Precedence of the </a:t>
            </a:r>
            <a:r>
              <a:rPr lang="en-US" b="1" dirty="0">
                <a:latin typeface="Courier New" pitchFamily="49" charset="0"/>
              </a:rPr>
              <a:t>AND</a:t>
            </a:r>
            <a:r>
              <a:rPr lang="en-US" b="1" dirty="0"/>
              <a:t> Operator: Example </a:t>
            </a:r>
          </a:p>
          <a:p>
            <a:pPr lvl="1">
              <a:tabLst>
                <a:tab pos="324349" algn="l"/>
              </a:tabLst>
            </a:pPr>
            <a:r>
              <a:rPr lang="en-US" dirty="0"/>
              <a:t>In this example, there are two conditions:</a:t>
            </a:r>
          </a:p>
          <a:p>
            <a:pPr lvl="2">
              <a:tabLst>
                <a:tab pos="324349" algn="l"/>
              </a:tabLst>
            </a:pPr>
            <a:r>
              <a:rPr lang="en-US" dirty="0"/>
              <a:t>The first condition is that the job ID is </a:t>
            </a:r>
            <a:r>
              <a:rPr lang="en-US" dirty="0">
                <a:latin typeface="Courier New" pitchFamily="49" charset="0"/>
              </a:rPr>
              <a:t>AD_PRES</a:t>
            </a:r>
            <a:r>
              <a:rPr lang="en-US" dirty="0"/>
              <a:t> </a:t>
            </a:r>
            <a:r>
              <a:rPr lang="en-US" i="1" dirty="0"/>
              <a:t>and</a:t>
            </a:r>
            <a:r>
              <a:rPr lang="en-US" dirty="0"/>
              <a:t> the salary is greater than $15,000.</a:t>
            </a:r>
          </a:p>
          <a:p>
            <a:pPr lvl="2">
              <a:tabLst>
                <a:tab pos="324349" algn="l"/>
              </a:tabLst>
            </a:pPr>
            <a:r>
              <a:rPr lang="en-US" dirty="0"/>
              <a:t>The second condition is that the job ID is </a:t>
            </a:r>
            <a:r>
              <a:rPr lang="en-US" dirty="0">
                <a:latin typeface="Courier New" pitchFamily="49" charset="0"/>
              </a:rPr>
              <a:t>SA_REP</a:t>
            </a:r>
            <a:r>
              <a:rPr lang="en-US" dirty="0"/>
              <a:t>.</a:t>
            </a:r>
          </a:p>
          <a:p>
            <a:pPr lvl="1">
              <a:tabLst>
                <a:tab pos="324349" algn="l"/>
              </a:tabLst>
            </a:pPr>
            <a:r>
              <a:rPr lang="en-US" dirty="0"/>
              <a:t>Therefore, the </a:t>
            </a:r>
            <a:r>
              <a:rPr lang="en-US" dirty="0">
                <a:latin typeface="Courier New" pitchFamily="49" charset="0"/>
              </a:rPr>
              <a:t>SELECT</a:t>
            </a:r>
            <a:r>
              <a:rPr lang="en-US" dirty="0"/>
              <a:t> statement reads as follows:</a:t>
            </a:r>
          </a:p>
          <a:p>
            <a:pPr lvl="1">
              <a:tabLst>
                <a:tab pos="324349" algn="l"/>
              </a:tabLst>
            </a:pPr>
            <a:r>
              <a:rPr lang="en-US" dirty="0"/>
              <a:t>“Select the row if an employee is a president </a:t>
            </a:r>
            <a:r>
              <a:rPr lang="en-US" i="1" dirty="0"/>
              <a:t>and</a:t>
            </a:r>
            <a:r>
              <a:rPr lang="en-US" dirty="0"/>
              <a:t> earns more than $15,000, </a:t>
            </a:r>
            <a:r>
              <a:rPr lang="en-US" i="1" dirty="0"/>
              <a:t>or</a:t>
            </a:r>
            <a:r>
              <a:rPr lang="en-US" dirty="0"/>
              <a:t> if the employee is a sales representative.”</a:t>
            </a:r>
          </a:p>
          <a:p>
            <a:pPr lvl="1">
              <a:tabLst>
                <a:tab pos="324349" algn="l"/>
              </a:tabLst>
            </a:pPr>
            <a:r>
              <a:rPr lang="en-US" dirty="0"/>
              <a:t>2.</a:t>
            </a:r>
            <a:r>
              <a:rPr lang="en-US" b="1" dirty="0"/>
              <a:t>	Using Parentheses: Example </a:t>
            </a:r>
          </a:p>
          <a:p>
            <a:pPr lvl="1">
              <a:tabLst>
                <a:tab pos="324349" algn="l"/>
              </a:tabLst>
            </a:pPr>
            <a:r>
              <a:rPr lang="en-US" dirty="0"/>
              <a:t>In this example, there are two conditions:</a:t>
            </a:r>
          </a:p>
          <a:p>
            <a:pPr lvl="2">
              <a:tabLst>
                <a:tab pos="324349" algn="l"/>
              </a:tabLst>
            </a:pPr>
            <a:r>
              <a:rPr lang="en-US" dirty="0"/>
              <a:t>The first condition is that the job ID is </a:t>
            </a:r>
            <a:r>
              <a:rPr lang="en-US" dirty="0">
                <a:latin typeface="Courier New" pitchFamily="49" charset="0"/>
              </a:rPr>
              <a:t>AD_PRES</a:t>
            </a:r>
            <a:r>
              <a:rPr lang="en-US" dirty="0"/>
              <a:t> </a:t>
            </a:r>
            <a:r>
              <a:rPr lang="en-US" i="1" dirty="0"/>
              <a:t>or</a:t>
            </a:r>
            <a:r>
              <a:rPr lang="en-US" dirty="0"/>
              <a:t> </a:t>
            </a:r>
            <a:r>
              <a:rPr lang="en-US" dirty="0">
                <a:latin typeface="Courier New" pitchFamily="49" charset="0"/>
              </a:rPr>
              <a:t>SA_REP</a:t>
            </a:r>
            <a:r>
              <a:rPr lang="en-US" dirty="0"/>
              <a:t>.</a:t>
            </a:r>
          </a:p>
          <a:p>
            <a:pPr lvl="2">
              <a:tabLst>
                <a:tab pos="324349" algn="l"/>
              </a:tabLst>
            </a:pPr>
            <a:r>
              <a:rPr lang="en-US" dirty="0"/>
              <a:t>The second condition is that the salary is greater than $15,000.</a:t>
            </a:r>
          </a:p>
          <a:p>
            <a:pPr lvl="1">
              <a:tabLst>
                <a:tab pos="324349" algn="l"/>
              </a:tabLst>
            </a:pPr>
            <a:r>
              <a:rPr lang="en-US" dirty="0"/>
              <a:t>Therefore, the </a:t>
            </a:r>
            <a:r>
              <a:rPr lang="en-US" dirty="0">
                <a:latin typeface="Courier New" pitchFamily="49" charset="0"/>
              </a:rPr>
              <a:t>SELECT</a:t>
            </a:r>
            <a:r>
              <a:rPr lang="en-US" dirty="0"/>
              <a:t> statement reads as follows:</a:t>
            </a:r>
          </a:p>
          <a:p>
            <a:pPr lvl="1">
              <a:tabLst>
                <a:tab pos="324349" algn="l"/>
              </a:tabLst>
            </a:pPr>
            <a:r>
              <a:rPr lang="en-US" dirty="0"/>
              <a:t>“Select the row if an employee is a president </a:t>
            </a:r>
            <a:r>
              <a:rPr lang="en-US" i="1" dirty="0"/>
              <a:t>or</a:t>
            </a:r>
            <a:r>
              <a:rPr lang="en-US" dirty="0"/>
              <a:t> a sales representative, </a:t>
            </a:r>
            <a:r>
              <a:rPr lang="en-US" i="1" dirty="0"/>
              <a:t>and</a:t>
            </a:r>
            <a:r>
              <a:rPr lang="en-US" dirty="0"/>
              <a:t> if the employee earns more than $15,000.”</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3EE34F6C-573B-428A-91D7-87AE667C6B7F}" type="slidenum">
              <a:rPr lang="en-US">
                <a:solidFill>
                  <a:schemeClr val="tx1"/>
                </a:solidFill>
              </a:rPr>
              <a:pPr/>
              <a:t>52</a:t>
            </a:fld>
            <a:endParaRPr lang="en-US">
              <a:solidFill>
                <a:schemeClr val="tx1"/>
              </a:solidFill>
            </a:endParaRPr>
          </a:p>
        </p:txBody>
      </p:sp>
      <p:sp>
        <p:nvSpPr>
          <p:cNvPr id="346116" name="Rectangle 4"/>
          <p:cNvSpPr>
            <a:spLocks noGrp="1" noRot="1" noChangeAspect="1" noChangeArrowheads="1" noTextEdit="1"/>
          </p:cNvSpPr>
          <p:nvPr>
            <p:ph type="sldImg"/>
          </p:nvPr>
        </p:nvSpPr>
        <p:spPr>
          <a:ln/>
        </p:spPr>
      </p:sp>
      <p:sp>
        <p:nvSpPr>
          <p:cNvPr id="346117" name="Rectangle 5"/>
          <p:cNvSpPr>
            <a:spLocks noGrp="1" noChangeArrowheads="1"/>
          </p:cNvSpPr>
          <p:nvPr>
            <p:ph type="body" idx="1"/>
          </p:nvPr>
        </p:nvSpPr>
        <p:spPr>
          <a:xfrm>
            <a:off x="447973" y="5143500"/>
            <a:ext cx="5962055" cy="3489476"/>
          </a:xfrm>
        </p:spPr>
        <p:txBody>
          <a:bodyPr>
            <a:normAutofit fontScale="92500" lnSpcReduction="10000"/>
          </a:bodyPr>
          <a:lstStyle/>
          <a:p>
            <a:r>
              <a:rPr lang="en-US" dirty="0"/>
              <a:t>Using the </a:t>
            </a:r>
            <a:r>
              <a:rPr lang="en-US" dirty="0">
                <a:latin typeface="Courier New" pitchFamily="49" charset="0"/>
              </a:rPr>
              <a:t>ORDER</a:t>
            </a:r>
            <a:r>
              <a:rPr lang="en-US" dirty="0"/>
              <a:t> </a:t>
            </a:r>
            <a:r>
              <a:rPr lang="en-US" dirty="0">
                <a:latin typeface="Courier New" pitchFamily="49" charset="0"/>
              </a:rPr>
              <a:t>BY</a:t>
            </a:r>
            <a:r>
              <a:rPr lang="en-US" dirty="0"/>
              <a:t> Clause</a:t>
            </a:r>
          </a:p>
          <a:p>
            <a:pPr lvl="1"/>
            <a:r>
              <a:rPr lang="en-US" dirty="0">
                <a:solidFill>
                  <a:schemeClr val="tx1"/>
                </a:solidFill>
              </a:rPr>
              <a:t>The order of rows that are returned in a query result is undefined. The </a:t>
            </a:r>
            <a:r>
              <a:rPr lang="en-US" dirty="0">
                <a:solidFill>
                  <a:schemeClr val="tx1"/>
                </a:solidFill>
                <a:latin typeface="Courier New" pitchFamily="49" charset="0"/>
              </a:rPr>
              <a:t>ORDER</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clause can be used to sort the rows. However, if you use the </a:t>
            </a:r>
            <a:r>
              <a:rPr lang="en-US" dirty="0">
                <a:solidFill>
                  <a:schemeClr val="tx1"/>
                </a:solidFill>
                <a:latin typeface="Courier New" pitchFamily="49" charset="0"/>
              </a:rPr>
              <a:t>ORDER</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clause, it must be the last clause of the SQL statement. Further, you can specify an expression, an alias, or a column position as the sort condition.</a:t>
            </a:r>
          </a:p>
          <a:p>
            <a:pPr lvl="1"/>
            <a:r>
              <a:rPr lang="en-US" b="1" dirty="0"/>
              <a:t>Syntax</a:t>
            </a:r>
            <a:endParaRPr lang="en-US" sz="500" dirty="0"/>
          </a:p>
          <a:p>
            <a:pPr lvl="1" algn="just">
              <a:spcBef>
                <a:spcPct val="0"/>
              </a:spcBef>
            </a:pPr>
            <a:r>
              <a:rPr lang="en-US" dirty="0">
                <a:latin typeface="Courier New" pitchFamily="49" charset="0"/>
              </a:rPr>
              <a:t> 	</a:t>
            </a:r>
            <a:r>
              <a:rPr lang="en-US" sz="1000" dirty="0">
                <a:latin typeface="Courier New" pitchFamily="49" charset="0"/>
              </a:rPr>
              <a:t>SELECT</a:t>
            </a:r>
            <a:r>
              <a:rPr lang="en-US" sz="1000" i="1" dirty="0">
                <a:latin typeface="Courier New" pitchFamily="49" charset="0"/>
              </a:rPr>
              <a:t>	  	</a:t>
            </a:r>
            <a:r>
              <a:rPr lang="en-US" sz="1000" i="1" dirty="0" err="1">
                <a:latin typeface="Courier New" pitchFamily="49" charset="0"/>
              </a:rPr>
              <a:t>expr</a:t>
            </a:r>
            <a:r>
              <a:rPr lang="en-US" sz="1000" dirty="0">
                <a:latin typeface="Courier New" pitchFamily="49" charset="0"/>
              </a:rPr>
              <a:t> </a:t>
            </a:r>
          </a:p>
          <a:p>
            <a:pPr lvl="1">
              <a:spcBef>
                <a:spcPct val="0"/>
              </a:spcBef>
            </a:pPr>
            <a:r>
              <a:rPr lang="en-US" sz="1000" dirty="0">
                <a:latin typeface="Courier New" pitchFamily="49" charset="0"/>
              </a:rPr>
              <a:t> 	FROM 	  		</a:t>
            </a:r>
            <a:r>
              <a:rPr lang="en-US" sz="1000" i="1" dirty="0">
                <a:latin typeface="Courier New" pitchFamily="49" charset="0"/>
              </a:rPr>
              <a:t>table</a:t>
            </a:r>
            <a:endParaRPr lang="en-US" sz="1000" dirty="0">
              <a:latin typeface="Courier New" pitchFamily="49" charset="0"/>
            </a:endParaRPr>
          </a:p>
          <a:p>
            <a:pPr lvl="1">
              <a:spcBef>
                <a:spcPct val="0"/>
              </a:spcBef>
            </a:pPr>
            <a:r>
              <a:rPr lang="en-US" sz="1000" dirty="0">
                <a:latin typeface="Courier New" pitchFamily="49" charset="0"/>
              </a:rPr>
              <a:t> 	[WHERE 	  	</a:t>
            </a:r>
            <a:r>
              <a:rPr lang="en-US" sz="1000" i="1" dirty="0">
                <a:latin typeface="Courier New" pitchFamily="49" charset="0"/>
              </a:rPr>
              <a:t>condition(s)</a:t>
            </a:r>
            <a:r>
              <a:rPr lang="en-US" sz="1000" dirty="0">
                <a:latin typeface="Courier New" pitchFamily="49" charset="0"/>
              </a:rPr>
              <a:t>]</a:t>
            </a:r>
          </a:p>
          <a:p>
            <a:pPr lvl="1">
              <a:spcBef>
                <a:spcPct val="0"/>
              </a:spcBef>
            </a:pPr>
            <a:r>
              <a:rPr lang="en-US" sz="1000" dirty="0">
                <a:latin typeface="Courier New" pitchFamily="49" charset="0"/>
              </a:rPr>
              <a:t> 	[ORDER BY	{</a:t>
            </a:r>
            <a:r>
              <a:rPr lang="en-US" sz="1000" i="1" dirty="0">
                <a:latin typeface="Courier New" pitchFamily="49" charset="0"/>
              </a:rPr>
              <a:t>column</a:t>
            </a:r>
            <a:r>
              <a:rPr lang="en-US" sz="1000" dirty="0">
                <a:latin typeface="Courier New" pitchFamily="49" charset="0"/>
              </a:rPr>
              <a:t>, </a:t>
            </a:r>
            <a:r>
              <a:rPr lang="en-US" sz="1000" i="1" dirty="0" err="1">
                <a:latin typeface="Courier New" pitchFamily="49" charset="0"/>
              </a:rPr>
              <a:t>expr</a:t>
            </a:r>
            <a:r>
              <a:rPr lang="en-US" sz="1000" i="1" dirty="0">
                <a:latin typeface="Courier New" pitchFamily="49" charset="0"/>
              </a:rPr>
              <a:t>, </a:t>
            </a:r>
            <a:r>
              <a:rPr lang="en-US" sz="1000" i="1" dirty="0" err="1">
                <a:latin typeface="Courier New" pitchFamily="49" charset="0"/>
              </a:rPr>
              <a:t>numeric_position</a:t>
            </a:r>
            <a:r>
              <a:rPr lang="en-US" sz="1000" dirty="0">
                <a:latin typeface="Courier New" pitchFamily="49" charset="0"/>
              </a:rPr>
              <a:t>} [ASC|DESC]];</a:t>
            </a:r>
          </a:p>
          <a:p>
            <a:pPr lvl="1"/>
            <a:r>
              <a:rPr lang="en-US" dirty="0"/>
              <a:t>In the syntax:</a:t>
            </a:r>
          </a:p>
          <a:p>
            <a:pPr lvl="1">
              <a:spcBef>
                <a:spcPct val="0"/>
              </a:spcBef>
            </a:pPr>
            <a:r>
              <a:rPr lang="en-US" dirty="0">
                <a:latin typeface="Courier New" pitchFamily="49" charset="0"/>
              </a:rPr>
              <a:t>	ORDER</a:t>
            </a:r>
            <a:r>
              <a:rPr lang="en-US" dirty="0"/>
              <a:t> </a:t>
            </a:r>
            <a:r>
              <a:rPr lang="en-US" dirty="0">
                <a:latin typeface="Courier New" pitchFamily="49" charset="0"/>
              </a:rPr>
              <a:t>BY</a:t>
            </a:r>
            <a:r>
              <a:rPr lang="en-US" dirty="0"/>
              <a:t>		specifies the order in which the retrieved rows are displayed</a:t>
            </a:r>
            <a:endParaRPr lang="en-US" b="1" dirty="0"/>
          </a:p>
          <a:p>
            <a:pPr lvl="1">
              <a:spcBef>
                <a:spcPct val="0"/>
              </a:spcBef>
            </a:pPr>
            <a:r>
              <a:rPr lang="en-US" dirty="0"/>
              <a:t>	</a:t>
            </a:r>
            <a:r>
              <a:rPr lang="en-US" dirty="0">
                <a:latin typeface="Courier New" pitchFamily="49" charset="0"/>
              </a:rPr>
              <a:t>ASC</a:t>
            </a:r>
            <a:r>
              <a:rPr lang="en-US" dirty="0"/>
              <a:t>			orders the rows in ascending order (this is the default order)</a:t>
            </a:r>
          </a:p>
          <a:p>
            <a:pPr lvl="1">
              <a:spcBef>
                <a:spcPct val="0"/>
              </a:spcBef>
            </a:pPr>
            <a:r>
              <a:rPr lang="en-US" dirty="0"/>
              <a:t>	</a:t>
            </a:r>
            <a:r>
              <a:rPr lang="en-US" dirty="0">
                <a:latin typeface="Courier New" pitchFamily="49" charset="0"/>
              </a:rPr>
              <a:t>DESC</a:t>
            </a:r>
            <a:r>
              <a:rPr lang="en-US" dirty="0"/>
              <a:t>	</a:t>
            </a:r>
            <a:r>
              <a:rPr lang="en-US" dirty="0">
                <a:latin typeface="Courier New" pitchFamily="49" charset="0"/>
              </a:rPr>
              <a:t>		</a:t>
            </a:r>
            <a:r>
              <a:rPr lang="en-US" dirty="0"/>
              <a:t>orders the rows in descending order</a:t>
            </a:r>
          </a:p>
          <a:p>
            <a:pPr lvl="1">
              <a:spcBef>
                <a:spcPct val="20000"/>
              </a:spcBef>
            </a:pPr>
            <a:r>
              <a:rPr lang="en-US" dirty="0"/>
              <a:t>If the </a:t>
            </a:r>
            <a:r>
              <a:rPr lang="en-US" dirty="0">
                <a:latin typeface="Courier New" pitchFamily="49" charset="0"/>
              </a:rPr>
              <a:t>ORDER</a:t>
            </a:r>
            <a:r>
              <a:rPr lang="en-US" dirty="0"/>
              <a:t> </a:t>
            </a:r>
            <a:r>
              <a:rPr lang="en-US" dirty="0">
                <a:latin typeface="Courier New" pitchFamily="49" charset="0"/>
              </a:rPr>
              <a:t>BY</a:t>
            </a:r>
            <a:r>
              <a:rPr lang="en-US" dirty="0"/>
              <a:t> clause is not used, the sort order is undefined, and the Oracle server may not fetch rows in the same order for the same query twice. Use the </a:t>
            </a:r>
            <a:r>
              <a:rPr lang="en-US" dirty="0">
                <a:latin typeface="Courier New" pitchFamily="49" charset="0"/>
              </a:rPr>
              <a:t>ORDER</a:t>
            </a:r>
            <a:r>
              <a:rPr lang="en-US" dirty="0"/>
              <a:t> </a:t>
            </a:r>
            <a:r>
              <a:rPr lang="en-US" dirty="0">
                <a:latin typeface="Courier New" pitchFamily="49" charset="0"/>
              </a:rPr>
              <a:t>BY</a:t>
            </a:r>
            <a:r>
              <a:rPr lang="en-US" dirty="0"/>
              <a:t> clause to display the rows in a specific order.</a:t>
            </a:r>
          </a:p>
          <a:p>
            <a:pPr lvl="1">
              <a:spcBef>
                <a:spcPct val="20000"/>
              </a:spcBef>
            </a:pPr>
            <a:r>
              <a:rPr lang="en-US" b="1" dirty="0"/>
              <a:t>Note:</a:t>
            </a:r>
            <a:r>
              <a:rPr lang="en-US" dirty="0"/>
              <a:t> Use the keywords </a:t>
            </a:r>
            <a:r>
              <a:rPr lang="en-US" dirty="0">
                <a:latin typeface="Courier New" pitchFamily="49" charset="0"/>
              </a:rPr>
              <a:t>NULLS</a:t>
            </a:r>
            <a:r>
              <a:rPr lang="en-US" dirty="0"/>
              <a:t> </a:t>
            </a:r>
            <a:r>
              <a:rPr lang="en-US" dirty="0">
                <a:latin typeface="Courier New" pitchFamily="49" charset="0"/>
              </a:rPr>
              <a:t>FIRST</a:t>
            </a:r>
            <a:r>
              <a:rPr lang="en-US" dirty="0"/>
              <a:t> or </a:t>
            </a:r>
            <a:r>
              <a:rPr lang="en-US" dirty="0">
                <a:latin typeface="Courier New" pitchFamily="49" charset="0"/>
              </a:rPr>
              <a:t>NULLS</a:t>
            </a:r>
            <a:r>
              <a:rPr lang="en-US" dirty="0"/>
              <a:t> </a:t>
            </a:r>
            <a:r>
              <a:rPr lang="en-US" dirty="0">
                <a:latin typeface="Courier New" pitchFamily="49" charset="0"/>
              </a:rPr>
              <a:t>LAST</a:t>
            </a:r>
            <a:r>
              <a:rPr lang="en-US" dirty="0"/>
              <a:t> to specify whether returned rows containing null values should appear first or last in the ordering sequence.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053B6ABE-2C3A-40F8-B113-1FBB6C8AD166}" type="slidenum">
              <a:rPr lang="en-US">
                <a:solidFill>
                  <a:schemeClr val="tx1"/>
                </a:solidFill>
              </a:rPr>
              <a:pPr/>
              <a:t>53</a:t>
            </a:fld>
            <a:endParaRPr lang="en-US">
              <a:solidFill>
                <a:schemeClr val="tx1"/>
              </a:solidFill>
            </a:endParaRPr>
          </a:p>
        </p:txBody>
      </p:sp>
      <p:sp>
        <p:nvSpPr>
          <p:cNvPr id="348162" name="Rectangle 2"/>
          <p:cNvSpPr>
            <a:spLocks noGrp="1" noRot="1" noChangeAspect="1" noChangeArrowheads="1" noTextEdit="1"/>
          </p:cNvSpPr>
          <p:nvPr>
            <p:ph type="sldImg"/>
          </p:nvPr>
        </p:nvSpPr>
        <p:spPr>
          <a:ln/>
        </p:spPr>
      </p:sp>
      <p:sp>
        <p:nvSpPr>
          <p:cNvPr id="348163" name="Rectangle 3"/>
          <p:cNvSpPr>
            <a:spLocks noGrp="1" noChangeArrowheads="1"/>
          </p:cNvSpPr>
          <p:nvPr>
            <p:ph type="body" idx="1"/>
          </p:nvPr>
        </p:nvSpPr>
        <p:spPr>
          <a:xfrm>
            <a:off x="447973" y="5143500"/>
            <a:ext cx="5962055" cy="3489476"/>
          </a:xfrm>
        </p:spPr>
        <p:txBody>
          <a:bodyPr/>
          <a:lstStyle/>
          <a:p>
            <a:r>
              <a:rPr lang="en-US"/>
              <a:t>Sorting</a:t>
            </a:r>
          </a:p>
          <a:p>
            <a:pPr lvl="1"/>
            <a:r>
              <a:rPr lang="en-US">
                <a:solidFill>
                  <a:schemeClr val="tx1"/>
                </a:solidFill>
              </a:rPr>
              <a:t>The default sort order is ascending:</a:t>
            </a:r>
          </a:p>
          <a:p>
            <a:pPr lvl="2"/>
            <a:r>
              <a:rPr lang="en-US">
                <a:solidFill>
                  <a:schemeClr val="tx1"/>
                </a:solidFill>
              </a:rPr>
              <a:t>Numeric values are displayed with the lowest values first (for example, 1</a:t>
            </a:r>
            <a:r>
              <a:rPr lang="en-US"/>
              <a:t> to </a:t>
            </a:r>
            <a:r>
              <a:rPr lang="en-US">
                <a:solidFill>
                  <a:schemeClr val="tx1"/>
                </a:solidFill>
              </a:rPr>
              <a:t>999).</a:t>
            </a:r>
          </a:p>
          <a:p>
            <a:pPr lvl="2"/>
            <a:r>
              <a:rPr lang="en-US">
                <a:solidFill>
                  <a:schemeClr val="tx1"/>
                </a:solidFill>
              </a:rPr>
              <a:t>Date values are displayed with the earliest value first (for example, 01-JAN-92 before </a:t>
            </a:r>
            <a:br>
              <a:rPr lang="en-US">
                <a:solidFill>
                  <a:schemeClr val="tx1"/>
                </a:solidFill>
              </a:rPr>
            </a:br>
            <a:r>
              <a:rPr lang="en-US">
                <a:solidFill>
                  <a:schemeClr val="tx1"/>
                </a:solidFill>
              </a:rPr>
              <a:t>01-JAN-95).</a:t>
            </a:r>
          </a:p>
          <a:p>
            <a:pPr lvl="2"/>
            <a:r>
              <a:rPr lang="en-US">
                <a:solidFill>
                  <a:schemeClr val="tx1"/>
                </a:solidFill>
              </a:rPr>
              <a:t>Character values are displayed in the alphabetical order (for example, “A” first and “Z” last).</a:t>
            </a:r>
          </a:p>
          <a:p>
            <a:pPr lvl="2"/>
            <a:r>
              <a:rPr lang="en-US">
                <a:solidFill>
                  <a:schemeClr val="tx1"/>
                </a:solidFill>
              </a:rPr>
              <a:t>Null values are displayed last for ascending sequences and first for descending sequences.</a:t>
            </a:r>
          </a:p>
          <a:p>
            <a:pPr lvl="2"/>
            <a:r>
              <a:rPr lang="en-US">
                <a:solidFill>
                  <a:schemeClr val="tx1"/>
                </a:solidFill>
              </a:rPr>
              <a:t>You can also sort by a column that is not in the </a:t>
            </a:r>
            <a:r>
              <a:rPr lang="en-US">
                <a:solidFill>
                  <a:schemeClr val="tx1"/>
                </a:solidFill>
                <a:latin typeface="Courier New" pitchFamily="49" charset="0"/>
              </a:rPr>
              <a:t>SELECT</a:t>
            </a:r>
            <a:r>
              <a:rPr lang="en-US">
                <a:solidFill>
                  <a:schemeClr val="tx1"/>
                </a:solidFill>
              </a:rPr>
              <a:t> list.</a:t>
            </a:r>
          </a:p>
          <a:p>
            <a:pPr lvl="1"/>
            <a:r>
              <a:rPr lang="en-US" b="1">
                <a:solidFill>
                  <a:schemeClr val="tx1"/>
                </a:solidFill>
              </a:rPr>
              <a:t>Examples:</a:t>
            </a:r>
          </a:p>
          <a:p>
            <a:pPr lvl="2">
              <a:buFont typeface="Times New Roman" pitchFamily="18" charset="0"/>
              <a:buNone/>
            </a:pPr>
            <a:r>
              <a:rPr lang="en-US">
                <a:solidFill>
                  <a:schemeClr val="tx1"/>
                </a:solidFill>
              </a:rPr>
              <a:t>1.	To reverse the order in which the rows are displayed, specify the </a:t>
            </a:r>
            <a:r>
              <a:rPr lang="en-US">
                <a:solidFill>
                  <a:schemeClr val="tx1"/>
                </a:solidFill>
                <a:latin typeface="Courier New" pitchFamily="49" charset="0"/>
              </a:rPr>
              <a:t>DESC</a:t>
            </a:r>
            <a:r>
              <a:rPr lang="en-US">
                <a:solidFill>
                  <a:schemeClr val="tx1"/>
                </a:solidFill>
              </a:rPr>
              <a:t> keyword after the column name in the </a:t>
            </a:r>
            <a:r>
              <a:rPr lang="en-US">
                <a:solidFill>
                  <a:schemeClr val="tx1"/>
                </a:solidFill>
                <a:latin typeface="Courier New" pitchFamily="49" charset="0"/>
              </a:rPr>
              <a:t>ORDER</a:t>
            </a:r>
            <a:r>
              <a:rPr lang="en-US">
                <a:solidFill>
                  <a:schemeClr val="tx1"/>
                </a:solidFill>
              </a:rPr>
              <a:t> </a:t>
            </a:r>
            <a:r>
              <a:rPr lang="en-US">
                <a:solidFill>
                  <a:schemeClr val="tx1"/>
                </a:solidFill>
                <a:latin typeface="Courier New" pitchFamily="49" charset="0"/>
              </a:rPr>
              <a:t>BY</a:t>
            </a:r>
            <a:r>
              <a:rPr lang="en-US">
                <a:solidFill>
                  <a:schemeClr val="tx1"/>
                </a:solidFill>
              </a:rPr>
              <a:t> clause. The slide example sorts the result by the most recently hired employee.</a:t>
            </a:r>
          </a:p>
          <a:p>
            <a:pPr lvl="2">
              <a:buFont typeface="Times New Roman" pitchFamily="18" charset="0"/>
              <a:buNone/>
            </a:pPr>
            <a:r>
              <a:rPr lang="en-US">
                <a:solidFill>
                  <a:schemeClr val="tx1"/>
                </a:solidFill>
              </a:rPr>
              <a:t>2.	You can also use a column alias in the </a:t>
            </a:r>
            <a:r>
              <a:rPr lang="en-US">
                <a:solidFill>
                  <a:schemeClr val="tx1"/>
                </a:solidFill>
                <a:latin typeface="Courier New" pitchFamily="49" charset="0"/>
              </a:rPr>
              <a:t>ORDER</a:t>
            </a:r>
            <a:r>
              <a:rPr lang="en-US">
                <a:solidFill>
                  <a:schemeClr val="tx1"/>
                </a:solidFill>
              </a:rPr>
              <a:t> </a:t>
            </a:r>
            <a:r>
              <a:rPr lang="en-US">
                <a:solidFill>
                  <a:schemeClr val="tx1"/>
                </a:solidFill>
                <a:latin typeface="Courier New" pitchFamily="49" charset="0"/>
              </a:rPr>
              <a:t>BY</a:t>
            </a:r>
            <a:r>
              <a:rPr lang="en-US">
                <a:solidFill>
                  <a:schemeClr val="tx1"/>
                </a:solidFill>
              </a:rPr>
              <a:t> clause. The slide example sorts the data by annual salary.</a:t>
            </a: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CCB95A4C-0EF0-49CB-95AA-F0D8D600F2EB}" type="slidenum">
              <a:rPr lang="en-US">
                <a:solidFill>
                  <a:schemeClr val="tx1"/>
                </a:solidFill>
              </a:rPr>
              <a:pPr/>
              <a:t>54</a:t>
            </a:fld>
            <a:endParaRPr lang="en-US">
              <a:solidFill>
                <a:schemeClr val="tx1"/>
              </a:solidFill>
            </a:endParaRPr>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a:xfrm>
            <a:off x="447973" y="5143500"/>
            <a:ext cx="5962055" cy="3489476"/>
          </a:xfrm>
        </p:spPr>
        <p:txBody>
          <a:bodyPr/>
          <a:lstStyle/>
          <a:p>
            <a:pPr marL="216233" indent="-216233"/>
            <a:r>
              <a:rPr lang="en-US" dirty="0"/>
              <a:t>Sorting (continued)</a:t>
            </a:r>
          </a:p>
          <a:p>
            <a:pPr marL="324349" lvl="1" indent="-216233"/>
            <a:r>
              <a:rPr lang="en-US" b="1" dirty="0">
                <a:solidFill>
                  <a:schemeClr val="tx1"/>
                </a:solidFill>
              </a:rPr>
              <a:t>Examples:</a:t>
            </a:r>
          </a:p>
          <a:p>
            <a:pPr marL="432465" lvl="2" indent="-216233">
              <a:spcBef>
                <a:spcPct val="25000"/>
              </a:spcBef>
            </a:pPr>
            <a:r>
              <a:rPr lang="en-US" dirty="0">
                <a:solidFill>
                  <a:schemeClr val="tx1"/>
                </a:solidFill>
              </a:rPr>
              <a:t>3.	You can sort query results by specifying the numeric position of the column in the </a:t>
            </a:r>
            <a:r>
              <a:rPr lang="en-US" dirty="0">
                <a:solidFill>
                  <a:schemeClr val="tx1"/>
                </a:solidFill>
                <a:latin typeface="Courier New" pitchFamily="49" charset="0"/>
              </a:rPr>
              <a:t>SELECT</a:t>
            </a:r>
            <a:r>
              <a:rPr lang="en-US" dirty="0">
                <a:solidFill>
                  <a:schemeClr val="tx1"/>
                </a:solidFill>
              </a:rPr>
              <a:t> clause. The slide example sorts the result by the </a:t>
            </a:r>
            <a:r>
              <a:rPr lang="en-US" dirty="0" err="1">
                <a:solidFill>
                  <a:schemeClr val="tx1"/>
                </a:solidFill>
                <a:latin typeface="Courier New" pitchFamily="49" charset="0"/>
              </a:rPr>
              <a:t>department_id</a:t>
            </a:r>
            <a:r>
              <a:rPr lang="en-US" dirty="0">
                <a:solidFill>
                  <a:schemeClr val="tx1"/>
                </a:solidFill>
              </a:rPr>
              <a:t> as this column is at the third position in the </a:t>
            </a:r>
            <a:r>
              <a:rPr lang="en-US" dirty="0">
                <a:solidFill>
                  <a:schemeClr val="tx1"/>
                </a:solidFill>
                <a:latin typeface="Courier New" pitchFamily="49" charset="0"/>
              </a:rPr>
              <a:t>SELECT</a:t>
            </a:r>
            <a:r>
              <a:rPr lang="en-US" dirty="0">
                <a:solidFill>
                  <a:schemeClr val="tx1"/>
                </a:solidFill>
              </a:rPr>
              <a:t> clause.</a:t>
            </a:r>
          </a:p>
          <a:p>
            <a:pPr marL="432465" lvl="2" indent="-216233"/>
            <a:r>
              <a:rPr lang="en-US" dirty="0">
                <a:solidFill>
                  <a:schemeClr val="tx1"/>
                </a:solidFill>
              </a:rPr>
              <a:t>4.	You can sort query results by more than one column. The sort limit is the number of columns in the given table. In the </a:t>
            </a:r>
            <a:r>
              <a:rPr lang="en-US" dirty="0">
                <a:solidFill>
                  <a:schemeClr val="tx1"/>
                </a:solidFill>
                <a:latin typeface="Courier New" pitchFamily="49" charset="0"/>
              </a:rPr>
              <a:t>ORDER</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clause, specify the columns and separate the column names using commas. If you want to reverse the order of a column, specify </a:t>
            </a:r>
            <a:r>
              <a:rPr lang="en-US" dirty="0">
                <a:solidFill>
                  <a:schemeClr val="tx1"/>
                </a:solidFill>
                <a:latin typeface="Courier New" pitchFamily="49" charset="0"/>
              </a:rPr>
              <a:t>DESC</a:t>
            </a:r>
            <a:r>
              <a:rPr lang="en-US" dirty="0">
                <a:solidFill>
                  <a:schemeClr val="tx1"/>
                </a:solidFill>
              </a:rPr>
              <a:t> after its name. </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   </a:t>
            </a:r>
            <a:r>
              <a:rPr lang="en-US">
                <a:solidFill>
                  <a:schemeClr val="tx1"/>
                </a:solidFill>
              </a:rPr>
              <a:t>2 - </a:t>
            </a:r>
            <a:fld id="{387625D5-06E1-451C-81AF-038CD105656B}" type="slidenum">
              <a:rPr lang="en-US">
                <a:solidFill>
                  <a:schemeClr val="tx1"/>
                </a:solidFill>
              </a:rPr>
              <a:pPr/>
              <a:t>55</a:t>
            </a:fld>
            <a:endParaRPr lang="en-US">
              <a:solidFill>
                <a:schemeClr val="tx1"/>
              </a:solidFill>
            </a:endParaRPr>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a:xfrm>
            <a:off x="447973" y="5143500"/>
            <a:ext cx="5962055" cy="3489476"/>
          </a:xfrm>
        </p:spPr>
        <p:txBody>
          <a:bodyPr/>
          <a:lstStyle/>
          <a:p>
            <a:r>
              <a:rPr lang="en-US"/>
              <a:t>Summary</a:t>
            </a:r>
          </a:p>
          <a:p>
            <a:pPr lvl="1"/>
            <a:r>
              <a:rPr lang="en-US"/>
              <a:t>In this lesson, you should have learned about restricting and sorting rows that are returned by the </a:t>
            </a:r>
            <a:r>
              <a:rPr lang="en-US">
                <a:latin typeface="Courier New" pitchFamily="49" charset="0"/>
              </a:rPr>
              <a:t>SELECT</a:t>
            </a:r>
            <a:r>
              <a:rPr lang="en-US"/>
              <a:t> statement. You should also have learned how to implement various operators and conditions.</a:t>
            </a:r>
          </a:p>
          <a:p>
            <a:pPr lvl="1"/>
            <a:r>
              <a:rPr lang="en-US"/>
              <a:t>By using the substitution variables, you can add flexibility to your SQL statements. </a:t>
            </a:r>
            <a:r>
              <a:rPr lang="en-US">
                <a:cs typeface="Times New Roman" pitchFamily="18" charset="0"/>
              </a:rPr>
              <a:t>This enables the queries to prompt for the filter condition for the rows during run time</a:t>
            </a:r>
            <a:r>
              <a:rPr lang="en-US"/>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p:cNvSpPr>
            <a:spLocks noGrp="1" noRot="1" noChangeAspect="1"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1 - </a:t>
            </a:r>
            <a:fld id="{9426E49C-95A0-469A-8268-2EB530E50728}" type="slidenum">
              <a:rPr lang="en-US">
                <a:solidFill>
                  <a:schemeClr val="tx1"/>
                </a:solidFill>
              </a:rPr>
              <a:pPr/>
              <a:t>21</a:t>
            </a:fld>
            <a:endParaRPr lang="en-US">
              <a:solidFill>
                <a:schemeClr val="tx1"/>
              </a:solidFill>
            </a:endParaRPr>
          </a:p>
        </p:txBody>
      </p:sp>
      <p:sp>
        <p:nvSpPr>
          <p:cNvPr id="315398" name="Rectangle 6"/>
          <p:cNvSpPr>
            <a:spLocks noGrp="1" noRot="1" noChangeAspect="1" noChangeArrowheads="1" noTextEdit="1"/>
          </p:cNvSpPr>
          <p:nvPr>
            <p:ph type="sldImg"/>
          </p:nvPr>
        </p:nvSpPr>
        <p:spPr>
          <a:ln/>
        </p:spPr>
      </p:sp>
      <p:sp>
        <p:nvSpPr>
          <p:cNvPr id="315399" name="Rectangle 7"/>
          <p:cNvSpPr>
            <a:spLocks noGrp="1" noChangeArrowheads="1"/>
          </p:cNvSpPr>
          <p:nvPr>
            <p:ph type="body" idx="1"/>
          </p:nvPr>
        </p:nvSpPr>
        <p:spPr/>
        <p:txBody>
          <a:bodyPr/>
          <a:lstStyle/>
          <a:p>
            <a:r>
              <a:rPr lang="en-US" dirty="0"/>
              <a:t>Selecting All Columns</a:t>
            </a:r>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in the slide, the department table contains four columns: </a:t>
            </a:r>
            <a:r>
              <a:rPr lang="en-US" dirty="0">
                <a:latin typeface="Courier New" pitchFamily="49" charset="0"/>
              </a:rPr>
              <a:t>DEPARTMENT_ID</a:t>
            </a:r>
            <a:r>
              <a:rPr lang="en-US" dirty="0"/>
              <a:t>, </a:t>
            </a:r>
            <a:r>
              <a:rPr lang="en-US" dirty="0">
                <a:latin typeface="Courier New" pitchFamily="49" charset="0"/>
              </a:rPr>
              <a:t>DEPARTMENT_NAME</a:t>
            </a:r>
            <a:r>
              <a:rPr lang="en-US" dirty="0"/>
              <a:t>, </a:t>
            </a:r>
            <a:r>
              <a:rPr lang="en-US" dirty="0">
                <a:latin typeface="Courier New" pitchFamily="49" charset="0"/>
              </a:rPr>
              <a:t>MANAGER_ID</a:t>
            </a:r>
            <a:r>
              <a:rPr lang="en-US" dirty="0"/>
              <a:t>, and </a:t>
            </a:r>
            <a:r>
              <a:rPr lang="en-US" dirty="0">
                <a:latin typeface="Courier New" pitchFamily="49" charset="0"/>
              </a:rPr>
              <a:t>LOCATION_ID</a:t>
            </a:r>
            <a:r>
              <a:rPr lang="en-US" dirty="0"/>
              <a:t>. The table contains eight rows, one for each department. </a:t>
            </a:r>
          </a:p>
          <a:p>
            <a:pPr lvl="1"/>
            <a:r>
              <a:rPr lang="en-US" dirty="0"/>
              <a:t>You can also display all columns in the table by listing all the columns after the </a:t>
            </a:r>
            <a:r>
              <a:rPr lang="en-US" dirty="0">
                <a:latin typeface="Courier New" pitchFamily="49" charset="0"/>
              </a:rPr>
              <a:t>SELECT</a:t>
            </a:r>
            <a:r>
              <a:rPr lang="en-US" dirty="0"/>
              <a:t> keyword. For example, the following SQL statement (like the example in the slide) displays all columns and all rows of the </a:t>
            </a:r>
            <a:r>
              <a:rPr lang="en-US" dirty="0">
                <a:latin typeface="Courier New" pitchFamily="49" charset="0"/>
              </a:rPr>
              <a:t>DEPARTMENTS</a:t>
            </a:r>
            <a:r>
              <a:rPr lang="en-US" dirty="0"/>
              <a:t> table:</a:t>
            </a:r>
          </a:p>
          <a:p>
            <a:pPr marL="216233" lvl="2"/>
            <a:r>
              <a:rPr lang="en-US" sz="1000" dirty="0">
                <a:latin typeface="Courier New" pitchFamily="49" charset="0"/>
              </a:rPr>
              <a:t>SELECT  </a:t>
            </a:r>
            <a:r>
              <a:rPr lang="en-US" sz="1000" dirty="0" err="1">
                <a:latin typeface="Courier New" pitchFamily="49" charset="0"/>
              </a:rPr>
              <a:t>department_id</a:t>
            </a:r>
            <a:r>
              <a:rPr lang="en-US" sz="1000" dirty="0">
                <a:latin typeface="Courier New" pitchFamily="49" charset="0"/>
              </a:rPr>
              <a:t>, </a:t>
            </a:r>
            <a:r>
              <a:rPr lang="en-US" sz="1000" dirty="0" err="1">
                <a:latin typeface="Courier New" pitchFamily="49" charset="0"/>
              </a:rPr>
              <a:t>department_name</a:t>
            </a:r>
            <a:r>
              <a:rPr lang="en-US" sz="1000" dirty="0">
                <a:latin typeface="Courier New" pitchFamily="49" charset="0"/>
              </a:rPr>
              <a:t>, </a:t>
            </a:r>
            <a:r>
              <a:rPr lang="en-US" sz="1000" dirty="0" err="1">
                <a:latin typeface="Courier New" pitchFamily="49" charset="0"/>
              </a:rPr>
              <a:t>manager_id</a:t>
            </a:r>
            <a:r>
              <a:rPr lang="en-US" sz="1000" dirty="0">
                <a:latin typeface="Courier New" pitchFamily="49" charset="0"/>
              </a:rPr>
              <a:t>, </a:t>
            </a:r>
            <a:r>
              <a:rPr lang="en-US" sz="1000" dirty="0" err="1">
                <a:latin typeface="Courier New" pitchFamily="49" charset="0"/>
              </a:rPr>
              <a:t>location_id</a:t>
            </a:r>
            <a:r>
              <a:rPr lang="en-US" sz="1000" dirty="0">
                <a:latin typeface="Courier New" pitchFamily="49" charset="0"/>
              </a:rPr>
              <a:t/>
            </a:r>
            <a:br>
              <a:rPr lang="en-US" sz="1000" dirty="0">
                <a:latin typeface="Courier New" pitchFamily="49" charset="0"/>
              </a:rPr>
            </a:br>
            <a:r>
              <a:rPr lang="en-US" sz="1000" dirty="0">
                <a:latin typeface="Courier New" pitchFamily="49" charset="0"/>
              </a:rPr>
              <a:t>FROM    departments</a:t>
            </a:r>
            <a:r>
              <a:rPr lang="en-US" sz="1000" b="1" dirty="0">
                <a:latin typeface="Courier New" pitchFamily="49" charset="0"/>
              </a:rPr>
              <a:t>;</a:t>
            </a:r>
          </a:p>
          <a:p>
            <a:pPr lvl="1"/>
            <a:r>
              <a:rPr lang="en-US" b="1" dirty="0"/>
              <a:t>Note: </a:t>
            </a:r>
            <a:r>
              <a:rPr lang="en-US" dirty="0"/>
              <a:t>In SQL Developer, you can enter your SQL statement in a SQL Worksheet and click the “Execute Statement” icon or press [F9] to execute the statement. The output displayed in the Results tabbed page appears as shown in the slide.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p:spPr>
        <p:txBody>
          <a:bodyPr/>
          <a:lstStyle/>
          <a:p>
            <a:pPr eaLnBrk="1" hangingPunct="1"/>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6 - </a:t>
            </a:r>
            <a:fld id="{1E8372A4-6C41-49E6-A5A6-4B226426B8BD}" type="slidenum">
              <a:rPr lang="en-US">
                <a:solidFill>
                  <a:schemeClr val="tx1"/>
                </a:solidFill>
              </a:rPr>
              <a:pPr/>
              <a:t>59</a:t>
            </a:fld>
            <a:endParaRPr lang="en-US">
              <a:solidFill>
                <a:schemeClr val="tx1"/>
              </a:solidFill>
            </a:endParaRPr>
          </a:p>
        </p:txBody>
      </p:sp>
      <p:sp>
        <p:nvSpPr>
          <p:cNvPr id="311300" name="Rectangle 4"/>
          <p:cNvSpPr>
            <a:spLocks noGrp="1" noRot="1" noChangeAspect="1" noChangeArrowheads="1" noTextEdit="1"/>
          </p:cNvSpPr>
          <p:nvPr>
            <p:ph type="sldImg"/>
          </p:nvPr>
        </p:nvSpPr>
        <p:spPr>
          <a:ln/>
        </p:spPr>
      </p:sp>
      <p:sp>
        <p:nvSpPr>
          <p:cNvPr id="311301" name="Rectangle 5"/>
          <p:cNvSpPr>
            <a:spLocks noGrp="1" noChangeArrowheads="1"/>
          </p:cNvSpPr>
          <p:nvPr>
            <p:ph type="body" idx="1"/>
          </p:nvPr>
        </p:nvSpPr>
        <p:spPr>
          <a:xfrm>
            <a:off x="447973" y="5143500"/>
            <a:ext cx="5962055" cy="3489476"/>
          </a:xfrm>
        </p:spPr>
        <p:txBody>
          <a:bodyPr/>
          <a:lstStyle/>
          <a:p>
            <a:r>
              <a:rPr lang="en-US"/>
              <a:t>Obtaining Data from Multiple Tables</a:t>
            </a:r>
          </a:p>
          <a:p>
            <a:pPr lvl="1"/>
            <a:r>
              <a:rPr lang="en-US"/>
              <a:t>Sometimes you need to use </a:t>
            </a:r>
            <a:r>
              <a:rPr lang="en-US">
                <a:solidFill>
                  <a:schemeClr val="tx1"/>
                </a:solidFill>
              </a:rPr>
              <a:t>data from more than one table</a:t>
            </a:r>
            <a:r>
              <a:rPr lang="en-US"/>
              <a:t>. In the example in the slide, the report displays data from two separate tables:</a:t>
            </a:r>
          </a:p>
          <a:p>
            <a:pPr lvl="2"/>
            <a:r>
              <a:rPr lang="en-US"/>
              <a:t>Employee IDs exist in the </a:t>
            </a:r>
            <a:r>
              <a:rPr lang="en-US">
                <a:latin typeface="Courier New" pitchFamily="49" charset="0"/>
              </a:rPr>
              <a:t>EMPLOYEES</a:t>
            </a:r>
            <a:r>
              <a:rPr lang="en-US"/>
              <a:t> table.</a:t>
            </a:r>
          </a:p>
          <a:p>
            <a:pPr lvl="2"/>
            <a:r>
              <a:rPr lang="en-US"/>
              <a:t>Department IDs exist in both the </a:t>
            </a:r>
            <a:r>
              <a:rPr lang="en-US">
                <a:latin typeface="Courier New" pitchFamily="49" charset="0"/>
              </a:rPr>
              <a:t>EMPLOYEES</a:t>
            </a:r>
            <a:r>
              <a:rPr lang="en-US"/>
              <a:t> and </a:t>
            </a:r>
            <a:r>
              <a:rPr lang="en-US">
                <a:latin typeface="Courier New" pitchFamily="49" charset="0"/>
              </a:rPr>
              <a:t>DEPARTMENTS</a:t>
            </a:r>
            <a:r>
              <a:rPr lang="en-US"/>
              <a:t> tables.</a:t>
            </a:r>
          </a:p>
          <a:p>
            <a:pPr lvl="2"/>
            <a:r>
              <a:rPr lang="en-US"/>
              <a:t>Department names exist in the </a:t>
            </a:r>
            <a:r>
              <a:rPr lang="en-US">
                <a:latin typeface="Courier New" pitchFamily="49" charset="0"/>
              </a:rPr>
              <a:t>DEPARTMENTS</a:t>
            </a:r>
            <a:r>
              <a:rPr lang="en-US"/>
              <a:t> table.</a:t>
            </a:r>
          </a:p>
          <a:p>
            <a:pPr lvl="1"/>
            <a:r>
              <a:rPr lang="en-US"/>
              <a:t>To produce the report, you need to link the </a:t>
            </a:r>
            <a:r>
              <a:rPr lang="en-US">
                <a:latin typeface="Courier New" pitchFamily="49" charset="0"/>
              </a:rPr>
              <a:t>EMPLOYEES</a:t>
            </a:r>
            <a:r>
              <a:rPr lang="en-US"/>
              <a:t> and </a:t>
            </a:r>
            <a:r>
              <a:rPr lang="en-US">
                <a:latin typeface="Courier New" pitchFamily="49" charset="0"/>
              </a:rPr>
              <a:t>DEPARTMENTS</a:t>
            </a:r>
            <a:r>
              <a:rPr lang="en-US"/>
              <a:t> tables, and access data from both of them.</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p:cNvSpPr>
            <a:spLocks noGrp="1" noRot="1" noChangeAspect="1"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p:cNvSpPr>
            <a:spLocks noGrp="1" noRot="1" noChangeAspect="1"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p:cNvSpPr>
            <a:spLocks noGrp="1" noRot="1" noChangeAspect="1"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p:cNvSpPr>
            <a:spLocks noGrp="1" noRot="1" noChangeAspect="1"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p:cNvSpPr>
            <a:spLocks noGrp="1" noRot="1" noChangeAspect="1"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p:cNvSpPr>
            <a:spLocks noGrp="1" noRot="1" noChangeAspect="1"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p:cNvSpPr>
            <a:spLocks noGrp="1" noRot="1" noChangeAspect="1"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p:cNvSpPr>
            <a:spLocks noGrp="1" noRot="1" noChangeAspect="1"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1 - </a:t>
            </a:r>
            <a:fld id="{1F1D9673-0DF9-433E-AC7C-D2BAE70D8C6D}" type="slidenum">
              <a:rPr lang="en-US">
                <a:solidFill>
                  <a:schemeClr val="tx1"/>
                </a:solidFill>
              </a:rPr>
              <a:pPr/>
              <a:t>22</a:t>
            </a:fld>
            <a:endParaRPr lang="en-US">
              <a:solidFill>
                <a:schemeClr val="tx1"/>
              </a:solidFill>
            </a:endParaRPr>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a:xfrm>
            <a:off x="447973" y="5143500"/>
            <a:ext cx="5962055" cy="3489476"/>
          </a:xfrm>
        </p:spPr>
        <p:txBody>
          <a:bodyPr/>
          <a:lstStyle/>
          <a:p>
            <a:r>
              <a:rPr lang="en-US" dirty="0"/>
              <a:t>Selecting Specific Columns</a:t>
            </a:r>
          </a:p>
          <a:p>
            <a:pPr lvl="1"/>
            <a:r>
              <a:rPr lang="en-US" dirty="0"/>
              <a:t>You can use </a:t>
            </a:r>
            <a:r>
              <a:rPr lang="en-US" dirty="0">
                <a:solidFill>
                  <a:schemeClr val="tx1"/>
                </a:solidFill>
              </a:rPr>
              <a:t>the </a:t>
            </a:r>
            <a:r>
              <a:rPr lang="en-US" dirty="0">
                <a:solidFill>
                  <a:schemeClr val="tx1"/>
                </a:solidFill>
                <a:latin typeface="Courier New" pitchFamily="49" charset="0"/>
              </a:rPr>
              <a:t>SELECT</a:t>
            </a:r>
            <a:r>
              <a:rPr lang="en-US" dirty="0">
                <a:solidFill>
                  <a:schemeClr val="tx1"/>
                </a:solidFill>
              </a:rPr>
              <a:t> statement to display specific</a:t>
            </a:r>
            <a:r>
              <a:rPr lang="en-US" dirty="0"/>
              <a:t> columns of the table by specifying the column names, separated by commas. The example in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(from left to right), you use the following statement:</a:t>
            </a:r>
          </a:p>
          <a:p>
            <a:pPr lvl="1"/>
            <a:endParaRPr lang="en-US" sz="500" dirty="0"/>
          </a:p>
          <a:p>
            <a:pPr lvl="4"/>
            <a:r>
              <a:rPr lang="en-US" dirty="0"/>
              <a:t>SELECT </a:t>
            </a:r>
            <a:r>
              <a:rPr lang="en-US" dirty="0" err="1"/>
              <a:t>location_id</a:t>
            </a:r>
            <a:r>
              <a:rPr lang="en-US" dirty="0"/>
              <a:t>, </a:t>
            </a:r>
            <a:r>
              <a:rPr lang="en-US" dirty="0" err="1"/>
              <a:t>department_id</a:t>
            </a:r>
            <a:endParaRPr lang="en-US" dirty="0"/>
          </a:p>
          <a:p>
            <a:pPr lvl="4"/>
            <a:r>
              <a:rPr lang="en-US" dirty="0"/>
              <a:t>FROM   departments;</a:t>
            </a:r>
          </a:p>
        </p:txBody>
      </p:sp>
      <p:sp>
        <p:nvSpPr>
          <p:cNvPr id="317447" name="Text Box 7"/>
          <p:cNvSpPr txBox="1">
            <a:spLocks noChangeArrowheads="1"/>
          </p:cNvSpPr>
          <p:nvPr/>
        </p:nvSpPr>
        <p:spPr bwMode="auto">
          <a:xfrm>
            <a:off x="1285875" y="7987394"/>
            <a:ext cx="348258" cy="362243"/>
          </a:xfrm>
          <a:prstGeom prst="rect">
            <a:avLst/>
          </a:prstGeom>
          <a:noFill/>
          <a:ln w="25400">
            <a:noFill/>
            <a:miter lim="800000"/>
            <a:headEnd type="none" w="sm" len="sm"/>
            <a:tailEnd type="none" w="med" len="lg"/>
          </a:ln>
          <a:effectLst/>
        </p:spPr>
        <p:txBody>
          <a:bodyPr lIns="11730" tIns="11730" rIns="11730" bIns="11730">
            <a:spAutoFit/>
          </a:bodyPr>
          <a:lstStyle/>
          <a:p>
            <a:pPr defTabSz="759818">
              <a:spcBef>
                <a:spcPct val="0"/>
              </a:spcBef>
              <a:buClr>
                <a:srgbClr val="000000"/>
              </a:buClr>
            </a:pPr>
            <a:r>
              <a:rPr lang="en-US" sz="2200" dirty="0"/>
              <a:t>…</a:t>
            </a:r>
          </a:p>
        </p:txBody>
      </p:sp>
      <p:pic>
        <p:nvPicPr>
          <p:cNvPr id="317448" name="Picture 8" descr="C:\project-SQLFund1\images\img01-06a.gif"/>
          <p:cNvPicPr>
            <a:picLocks noChangeAspect="1" noChangeArrowheads="1"/>
          </p:cNvPicPr>
          <p:nvPr/>
        </p:nvPicPr>
        <p:blipFill>
          <a:blip r:embed="rId3"/>
          <a:srcRect/>
          <a:stretch>
            <a:fillRect/>
          </a:stretch>
        </p:blipFill>
        <p:spPr bwMode="auto">
          <a:xfrm>
            <a:off x="1285875" y="7003143"/>
            <a:ext cx="2976563" cy="1074965"/>
          </a:xfrm>
          <a:prstGeom prst="rect">
            <a:avLst/>
          </a:prstGeom>
          <a:noFill/>
        </p:spPr>
      </p:pic>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4" name="Rectangle 4"/>
          <p:cNvSpPr>
            <a:spLocks noGrp="1" noRot="1" noChangeAspect="1" noChangeArrowheads="1" noTextEdit="1"/>
          </p:cNvSpPr>
          <p:nvPr>
            <p:ph type="sldImg"/>
          </p:nvPr>
        </p:nvSpPr>
        <p:spPr>
          <a:ln/>
        </p:spPr>
      </p:sp>
      <p:sp>
        <p:nvSpPr>
          <p:cNvPr id="307205" name="Rectangle 5"/>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856358AE-5ECF-4F1C-89A8-883C8D2539EC}" type="slidenum">
              <a:rPr lang="en-US">
                <a:solidFill>
                  <a:schemeClr val="tx1"/>
                </a:solidFill>
              </a:rPr>
              <a:pPr/>
              <a:t>69</a:t>
            </a:fld>
            <a:endParaRPr lang="en-US">
              <a:solidFill>
                <a:schemeClr val="tx1"/>
              </a:solidFill>
            </a:endParaRPr>
          </a:p>
        </p:txBody>
      </p:sp>
      <p:sp>
        <p:nvSpPr>
          <p:cNvPr id="311298" name="Rectangle 2050"/>
          <p:cNvSpPr>
            <a:spLocks noChangeArrowheads="1"/>
          </p:cNvSpPr>
          <p:nvPr/>
        </p:nvSpPr>
        <p:spPr bwMode="auto">
          <a:xfrm>
            <a:off x="3884415" y="0"/>
            <a:ext cx="2973586" cy="455084"/>
          </a:xfrm>
          <a:prstGeom prst="rect">
            <a:avLst/>
          </a:prstGeom>
          <a:noFill/>
          <a:ln w="9525">
            <a:noFill/>
            <a:miter lim="800000"/>
            <a:headEnd/>
            <a:tailEnd/>
          </a:ln>
          <a:effectLst/>
        </p:spPr>
        <p:txBody>
          <a:bodyPr wrap="none" lIns="86493" tIns="43247" rIns="86493" bIns="43247" anchor="ctr"/>
          <a:lstStyle/>
          <a:p>
            <a:endParaRPr lang="en-MY"/>
          </a:p>
        </p:txBody>
      </p:sp>
      <p:sp>
        <p:nvSpPr>
          <p:cNvPr id="311299" name="Rectangle 2051"/>
          <p:cNvSpPr>
            <a:spLocks noChangeArrowheads="1"/>
          </p:cNvSpPr>
          <p:nvPr/>
        </p:nvSpPr>
        <p:spPr bwMode="auto">
          <a:xfrm>
            <a:off x="-1489" y="0"/>
            <a:ext cx="2969122" cy="455084"/>
          </a:xfrm>
          <a:prstGeom prst="rect">
            <a:avLst/>
          </a:prstGeom>
          <a:noFill/>
          <a:ln w="9525">
            <a:noFill/>
            <a:miter lim="800000"/>
            <a:headEnd/>
            <a:tailEnd/>
          </a:ln>
          <a:effectLst/>
        </p:spPr>
        <p:txBody>
          <a:bodyPr wrap="none" lIns="86493" tIns="43247" rIns="86493" bIns="43247" anchor="ctr"/>
          <a:lstStyle/>
          <a:p>
            <a:endParaRPr lang="en-MY"/>
          </a:p>
        </p:txBody>
      </p:sp>
      <p:sp>
        <p:nvSpPr>
          <p:cNvPr id="311302" name="Rectangle 2054"/>
          <p:cNvSpPr>
            <a:spLocks noGrp="1" noRot="1" noChangeAspect="1" noChangeArrowheads="1" noTextEdit="1"/>
          </p:cNvSpPr>
          <p:nvPr>
            <p:ph type="sldImg"/>
          </p:nvPr>
        </p:nvSpPr>
        <p:spPr>
          <a:ln/>
        </p:spPr>
      </p:sp>
      <p:sp>
        <p:nvSpPr>
          <p:cNvPr id="311303" name="Rectangle 2055"/>
          <p:cNvSpPr>
            <a:spLocks noGrp="1" noChangeArrowheads="1"/>
          </p:cNvSpPr>
          <p:nvPr>
            <p:ph type="body" idx="1"/>
          </p:nvPr>
        </p:nvSpPr>
        <p:spPr/>
        <p:txBody>
          <a:bodyPr/>
          <a:lstStyle/>
          <a:p>
            <a:r>
              <a:rPr lang="en-US"/>
              <a:t>What Are Group Functions?</a:t>
            </a:r>
          </a:p>
          <a:p>
            <a:pPr lvl="1"/>
            <a:r>
              <a:rPr lang="en-US"/>
              <a:t>Unlike single-row functions, group functions operate on sets of rows to give one result per group. These sets may comprise the entire table or the table split into groups.</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33E1C369-04D2-4C8D-BDFC-D68DC8FDF78C}" type="slidenum">
              <a:rPr lang="en-US">
                <a:solidFill>
                  <a:schemeClr val="tx1"/>
                </a:solidFill>
              </a:rPr>
              <a:pPr/>
              <a:t>70</a:t>
            </a:fld>
            <a:endParaRPr lang="en-US">
              <a:solidFill>
                <a:schemeClr val="tx1"/>
              </a:solidFill>
            </a:endParaRPr>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a:xfrm>
            <a:off x="447973" y="5143500"/>
            <a:ext cx="5962055" cy="3489476"/>
          </a:xfrm>
        </p:spPr>
        <p:txBody>
          <a:bodyPr/>
          <a:lstStyle/>
          <a:p>
            <a:r>
              <a:rPr lang="en-US"/>
              <a:t>Types of Group Functions</a:t>
            </a:r>
          </a:p>
          <a:p>
            <a:pPr lvl="1"/>
            <a:r>
              <a:rPr lang="en-US"/>
              <a:t>Each of the functions accepts an argument. The following table identifies the options that you can use in the syntax:</a:t>
            </a:r>
          </a:p>
        </p:txBody>
      </p:sp>
      <p:graphicFrame>
        <p:nvGraphicFramePr>
          <p:cNvPr id="313348" name="Object 4"/>
          <p:cNvGraphicFramePr>
            <a:graphicFrameLocks/>
          </p:cNvGraphicFramePr>
          <p:nvPr/>
        </p:nvGraphicFramePr>
        <p:xfrm>
          <a:off x="442020" y="5798155"/>
          <a:ext cx="5863828" cy="2721429"/>
        </p:xfrm>
        <a:graphic>
          <a:graphicData uri="http://schemas.openxmlformats.org/presentationml/2006/ole">
            <p:oleObj spid="_x0000_s40962" name="Document" r:id="rId4" imgW="6045840" imgH="2763000" progId="Word.Document.8">
              <p:embed/>
            </p:oleObj>
          </a:graphicData>
        </a:graphic>
      </p:graphicFrame>
      <p:sp>
        <p:nvSpPr>
          <p:cNvPr id="313349" name="Rectangle 5"/>
          <p:cNvSpPr>
            <a:spLocks noChangeArrowheads="1"/>
          </p:cNvSpPr>
          <p:nvPr/>
        </p:nvSpPr>
        <p:spPr bwMode="auto">
          <a:xfrm>
            <a:off x="730747" y="8014608"/>
            <a:ext cx="181570" cy="583595"/>
          </a:xfrm>
          <a:prstGeom prst="rect">
            <a:avLst/>
          </a:prstGeom>
          <a:noFill/>
          <a:ln w="9525">
            <a:noFill/>
            <a:miter lim="800000"/>
            <a:headEnd/>
            <a:tailEnd/>
          </a:ln>
          <a:effectLst/>
        </p:spPr>
        <p:txBody>
          <a:bodyPr wrap="none" lIns="86493" tIns="43247" rIns="86493" bIns="43247" anchor="ctr"/>
          <a:lstStyle/>
          <a:p>
            <a:endParaRPr lang="en-MY"/>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253D2956-1303-4E60-A65C-DEDFD4867EB7}" type="slidenum">
              <a:rPr lang="en-US">
                <a:solidFill>
                  <a:schemeClr val="tx1"/>
                </a:solidFill>
              </a:rPr>
              <a:pPr/>
              <a:t>71</a:t>
            </a:fld>
            <a:endParaRPr lang="en-US">
              <a:solidFill>
                <a:schemeClr val="tx1"/>
              </a:solidFill>
            </a:endParaRPr>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a:xfrm>
            <a:off x="447973" y="5143500"/>
            <a:ext cx="5962055" cy="3489476"/>
          </a:xfrm>
        </p:spPr>
        <p:txBody>
          <a:bodyPr/>
          <a:lstStyle/>
          <a:p>
            <a:r>
              <a:rPr lang="en-US"/>
              <a:t>Group Functions: Syntax</a:t>
            </a:r>
          </a:p>
          <a:p>
            <a:pPr lvl="1"/>
            <a:r>
              <a:rPr lang="en-US"/>
              <a:t>The group function is placed after the </a:t>
            </a:r>
            <a:r>
              <a:rPr lang="en-US">
                <a:latin typeface="Courier New" pitchFamily="49" charset="0"/>
              </a:rPr>
              <a:t>SELECT</a:t>
            </a:r>
            <a:r>
              <a:rPr lang="en-US"/>
              <a:t> keyword. You may have multiple group functions separated by commas. </a:t>
            </a:r>
          </a:p>
          <a:p>
            <a:pPr lvl="1"/>
            <a:r>
              <a:rPr lang="en-US"/>
              <a:t>Guidelines for using the group functions:</a:t>
            </a:r>
          </a:p>
          <a:p>
            <a:pPr lvl="2">
              <a:buClr>
                <a:schemeClr val="tx1"/>
              </a:buClr>
              <a:buSzPct val="70000"/>
              <a:buFont typeface="Courier New" pitchFamily="49" charset="0"/>
              <a:buChar char="•"/>
            </a:pPr>
            <a:r>
              <a:rPr lang="en-US">
                <a:solidFill>
                  <a:schemeClr val="tx1"/>
                </a:solidFill>
                <a:latin typeface="Courier New" pitchFamily="49" charset="0"/>
              </a:rPr>
              <a:t>DISTINCT</a:t>
            </a:r>
            <a:r>
              <a:rPr lang="en-US">
                <a:solidFill>
                  <a:schemeClr val="tx1"/>
                </a:solidFill>
              </a:rPr>
              <a:t> makes the function consider only nonduplicate values; </a:t>
            </a:r>
            <a:r>
              <a:rPr lang="en-US">
                <a:solidFill>
                  <a:schemeClr val="tx1"/>
                </a:solidFill>
                <a:latin typeface="Courier New" pitchFamily="49" charset="0"/>
              </a:rPr>
              <a:t>ALL</a:t>
            </a:r>
            <a:r>
              <a:rPr lang="en-US">
                <a:solidFill>
                  <a:schemeClr val="tx1"/>
                </a:solidFill>
              </a:rPr>
              <a:t> makes it consider every value, including duplicates. The default is </a:t>
            </a:r>
            <a:r>
              <a:rPr lang="en-US">
                <a:solidFill>
                  <a:schemeClr val="tx1"/>
                </a:solidFill>
                <a:latin typeface="Courier New" pitchFamily="49" charset="0"/>
              </a:rPr>
              <a:t>ALL</a:t>
            </a:r>
            <a:r>
              <a:rPr lang="en-US">
                <a:solidFill>
                  <a:schemeClr val="tx1"/>
                </a:solidFill>
              </a:rPr>
              <a:t> and therefore does not need to be specified.</a:t>
            </a:r>
          </a:p>
          <a:p>
            <a:pPr lvl="2"/>
            <a:r>
              <a:rPr lang="en-US">
                <a:solidFill>
                  <a:schemeClr val="tx1"/>
                </a:solidFill>
              </a:rPr>
              <a:t>The data types for the functions with an </a:t>
            </a:r>
            <a:r>
              <a:rPr lang="en-US">
                <a:solidFill>
                  <a:schemeClr val="tx1"/>
                </a:solidFill>
                <a:latin typeface="Courier New" pitchFamily="49" charset="0"/>
              </a:rPr>
              <a:t>expr</a:t>
            </a:r>
            <a:r>
              <a:rPr lang="en-US">
                <a:solidFill>
                  <a:schemeClr val="tx1"/>
                </a:solidFill>
              </a:rPr>
              <a:t> argument may be </a:t>
            </a:r>
            <a:r>
              <a:rPr lang="en-US">
                <a:solidFill>
                  <a:schemeClr val="tx1"/>
                </a:solidFill>
                <a:latin typeface="Courier New" pitchFamily="49" charset="0"/>
              </a:rPr>
              <a:t>CHAR</a:t>
            </a:r>
            <a:r>
              <a:rPr lang="en-US">
                <a:solidFill>
                  <a:schemeClr val="tx1"/>
                </a:solidFill>
              </a:rPr>
              <a:t>, </a:t>
            </a:r>
            <a:r>
              <a:rPr lang="en-US">
                <a:solidFill>
                  <a:schemeClr val="tx1"/>
                </a:solidFill>
                <a:latin typeface="Courier New" pitchFamily="49" charset="0"/>
              </a:rPr>
              <a:t>VARCHAR2</a:t>
            </a:r>
            <a:r>
              <a:rPr lang="en-US">
                <a:solidFill>
                  <a:schemeClr val="tx1"/>
                </a:solidFill>
              </a:rPr>
              <a:t>, </a:t>
            </a:r>
            <a:r>
              <a:rPr lang="en-US">
                <a:solidFill>
                  <a:schemeClr val="tx1"/>
                </a:solidFill>
                <a:latin typeface="Courier New" pitchFamily="49" charset="0"/>
              </a:rPr>
              <a:t>NUMBER</a:t>
            </a:r>
            <a:r>
              <a:rPr lang="en-US">
                <a:solidFill>
                  <a:schemeClr val="tx1"/>
                </a:solidFill>
              </a:rPr>
              <a:t>, or </a:t>
            </a:r>
            <a:r>
              <a:rPr lang="en-US">
                <a:solidFill>
                  <a:schemeClr val="tx1"/>
                </a:solidFill>
                <a:latin typeface="Courier New" pitchFamily="49" charset="0"/>
              </a:rPr>
              <a:t>DATE</a:t>
            </a:r>
            <a:r>
              <a:rPr lang="en-US">
                <a:solidFill>
                  <a:schemeClr val="tx1"/>
                </a:solidFill>
              </a:rPr>
              <a:t>. </a:t>
            </a:r>
          </a:p>
          <a:p>
            <a:pPr lvl="2"/>
            <a:r>
              <a:rPr lang="en-US">
                <a:solidFill>
                  <a:schemeClr val="tx1"/>
                </a:solidFill>
              </a:rPr>
              <a:t>All group functions ignore null values. To substitute a value for null values, use the </a:t>
            </a:r>
            <a:r>
              <a:rPr lang="en-US">
                <a:solidFill>
                  <a:schemeClr val="tx1"/>
                </a:solidFill>
                <a:latin typeface="Courier New" pitchFamily="49" charset="0"/>
              </a:rPr>
              <a:t>NVL</a:t>
            </a:r>
            <a:r>
              <a:rPr lang="en-US">
                <a:solidFill>
                  <a:schemeClr val="tx1"/>
                </a:solidFill>
              </a:rPr>
              <a:t>, </a:t>
            </a:r>
            <a:r>
              <a:rPr lang="en-US">
                <a:solidFill>
                  <a:schemeClr val="tx1"/>
                </a:solidFill>
                <a:latin typeface="Courier New" pitchFamily="49" charset="0"/>
              </a:rPr>
              <a:t>NVL2</a:t>
            </a:r>
            <a:r>
              <a:rPr lang="en-US">
                <a:solidFill>
                  <a:schemeClr val="tx1"/>
                </a:solidFill>
              </a:rPr>
              <a:t>, or </a:t>
            </a:r>
            <a:r>
              <a:rPr lang="en-US">
                <a:solidFill>
                  <a:schemeClr val="tx1"/>
                </a:solidFill>
                <a:latin typeface="Courier New" pitchFamily="49" charset="0"/>
              </a:rPr>
              <a:t>COALESCE</a:t>
            </a:r>
            <a:r>
              <a:rPr lang="en-US">
                <a:solidFill>
                  <a:schemeClr val="tx1"/>
                </a:solidFill>
              </a:rPr>
              <a:t> functions.</a:t>
            </a:r>
            <a:endParaRPr lang="en-US"/>
          </a:p>
        </p:txBody>
      </p:sp>
      <p:sp>
        <p:nvSpPr>
          <p:cNvPr id="315396" name="Rectangle 4"/>
          <p:cNvSpPr>
            <a:spLocks noChangeArrowheads="1"/>
          </p:cNvSpPr>
          <p:nvPr/>
        </p:nvSpPr>
        <p:spPr bwMode="auto">
          <a:xfrm>
            <a:off x="730747" y="8014608"/>
            <a:ext cx="181570" cy="583595"/>
          </a:xfrm>
          <a:prstGeom prst="rect">
            <a:avLst/>
          </a:prstGeom>
          <a:noFill/>
          <a:ln w="9525">
            <a:noFill/>
            <a:miter lim="800000"/>
            <a:headEnd/>
            <a:tailEnd/>
          </a:ln>
          <a:effectLst/>
        </p:spPr>
        <p:txBody>
          <a:bodyPr wrap="none" lIns="86493" tIns="43247" rIns="86493" bIns="43247" anchor="ctr"/>
          <a:lstStyle/>
          <a:p>
            <a:endParaRPr lang="en-MY"/>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402E20CE-C594-4403-A903-DA3E460D8D70}" type="slidenum">
              <a:rPr lang="en-US">
                <a:solidFill>
                  <a:schemeClr val="tx1"/>
                </a:solidFill>
              </a:rPr>
              <a:pPr/>
              <a:t>72</a:t>
            </a:fld>
            <a:endParaRPr lang="en-US">
              <a:solidFill>
                <a:schemeClr val="tx1"/>
              </a:solidFill>
            </a:endParaRPr>
          </a:p>
        </p:txBody>
      </p:sp>
      <p:sp>
        <p:nvSpPr>
          <p:cNvPr id="317444" name="Rectangle 4"/>
          <p:cNvSpPr>
            <a:spLocks noGrp="1" noRot="1" noChangeAspect="1" noChangeArrowheads="1" noTextEdit="1"/>
          </p:cNvSpPr>
          <p:nvPr>
            <p:ph type="sldImg"/>
          </p:nvPr>
        </p:nvSpPr>
        <p:spPr>
          <a:ln/>
        </p:spPr>
      </p:sp>
      <p:sp>
        <p:nvSpPr>
          <p:cNvPr id="317445" name="Rectangle 5"/>
          <p:cNvSpPr>
            <a:spLocks noGrp="1" noChangeArrowheads="1"/>
          </p:cNvSpPr>
          <p:nvPr>
            <p:ph type="body" idx="1"/>
          </p:nvPr>
        </p:nvSpPr>
        <p:spPr>
          <a:xfrm>
            <a:off x="447973" y="5143500"/>
            <a:ext cx="5962055" cy="3489476"/>
          </a:xfrm>
        </p:spPr>
        <p:txBody>
          <a:bodyPr/>
          <a:lstStyle/>
          <a:p>
            <a:r>
              <a:rPr lang="en-US"/>
              <a:t>Using the </a:t>
            </a:r>
            <a:r>
              <a:rPr lang="en-US">
                <a:latin typeface="Courier New" pitchFamily="49" charset="0"/>
              </a:rPr>
              <a:t>AVG</a:t>
            </a:r>
            <a:r>
              <a:rPr lang="en-US"/>
              <a:t> and </a:t>
            </a:r>
            <a:r>
              <a:rPr lang="en-US">
                <a:latin typeface="Courier New" pitchFamily="49" charset="0"/>
              </a:rPr>
              <a:t>SUM</a:t>
            </a:r>
            <a:r>
              <a:rPr lang="en-US"/>
              <a:t> Functions</a:t>
            </a:r>
          </a:p>
          <a:p>
            <a:pPr lvl="1"/>
            <a:r>
              <a:rPr lang="en-US">
                <a:solidFill>
                  <a:schemeClr val="tx1"/>
                </a:solidFill>
              </a:rPr>
              <a:t>You can use the </a:t>
            </a:r>
            <a:r>
              <a:rPr lang="en-US">
                <a:solidFill>
                  <a:schemeClr val="tx1"/>
                </a:solidFill>
                <a:latin typeface="Courier New" pitchFamily="49" charset="0"/>
              </a:rPr>
              <a:t>AVG</a:t>
            </a:r>
            <a:r>
              <a:rPr lang="en-US">
                <a:solidFill>
                  <a:schemeClr val="tx1"/>
                </a:solidFill>
              </a:rPr>
              <a:t>, </a:t>
            </a:r>
            <a:r>
              <a:rPr lang="en-US">
                <a:solidFill>
                  <a:schemeClr val="tx1"/>
                </a:solidFill>
                <a:latin typeface="Courier New" pitchFamily="49" charset="0"/>
              </a:rPr>
              <a:t>SUM</a:t>
            </a:r>
            <a:r>
              <a:rPr lang="en-US">
                <a:solidFill>
                  <a:schemeClr val="tx1"/>
                </a:solidFill>
              </a:rPr>
              <a:t>, </a:t>
            </a:r>
            <a:r>
              <a:rPr lang="en-US">
                <a:solidFill>
                  <a:schemeClr val="tx1"/>
                </a:solidFill>
                <a:latin typeface="Courier New" pitchFamily="49" charset="0"/>
              </a:rPr>
              <a:t>MIN</a:t>
            </a:r>
            <a:r>
              <a:rPr lang="en-US">
                <a:solidFill>
                  <a:schemeClr val="tx1"/>
                </a:solidFill>
              </a:rPr>
              <a:t>, and </a:t>
            </a:r>
            <a:r>
              <a:rPr lang="en-US">
                <a:solidFill>
                  <a:schemeClr val="tx1"/>
                </a:solidFill>
                <a:latin typeface="Courier New" pitchFamily="49" charset="0"/>
              </a:rPr>
              <a:t>MAX</a:t>
            </a:r>
            <a:r>
              <a:rPr lang="en-US">
                <a:solidFill>
                  <a:schemeClr val="tx1"/>
                </a:solidFill>
              </a:rPr>
              <a:t> functions against the columns that can store numeric data. The example in the slide displays the average, highest, lowest, and sum of monthly salaries for all sales representatives.</a:t>
            </a:r>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F6E2273B-7691-48EB-924C-C4F0F8C187E9}" type="slidenum">
              <a:rPr lang="en-US">
                <a:solidFill>
                  <a:schemeClr val="tx1"/>
                </a:solidFill>
              </a:rPr>
              <a:pPr/>
              <a:t>73</a:t>
            </a:fld>
            <a:endParaRPr lang="en-US">
              <a:solidFill>
                <a:schemeClr val="tx1"/>
              </a:solidFill>
            </a:endParaRPr>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a:xfrm>
            <a:off x="447973" y="5143500"/>
            <a:ext cx="5962055" cy="3489476"/>
          </a:xfrm>
        </p:spPr>
        <p:txBody>
          <a:bodyPr/>
          <a:lstStyle/>
          <a:p>
            <a:r>
              <a:rPr lang="en-US" dirty="0"/>
              <a:t>Using the </a:t>
            </a:r>
            <a:r>
              <a:rPr lang="en-US" dirty="0">
                <a:latin typeface="Courier New" pitchFamily="49" charset="0"/>
              </a:rPr>
              <a:t>MIN</a:t>
            </a:r>
            <a:r>
              <a:rPr lang="en-US" dirty="0"/>
              <a:t> and </a:t>
            </a:r>
            <a:r>
              <a:rPr lang="en-US" dirty="0">
                <a:latin typeface="Courier New" pitchFamily="49" charset="0"/>
              </a:rPr>
              <a:t>MAX</a:t>
            </a:r>
            <a:r>
              <a:rPr lang="en-US" dirty="0"/>
              <a:t> Functions </a:t>
            </a:r>
          </a:p>
          <a:p>
            <a:pPr lvl="1"/>
            <a:r>
              <a:rPr lang="en-US" dirty="0">
                <a:solidFill>
                  <a:schemeClr val="tx1"/>
                </a:solidFill>
              </a:rPr>
              <a:t>You can use the </a:t>
            </a:r>
            <a:r>
              <a:rPr lang="en-US" dirty="0">
                <a:solidFill>
                  <a:schemeClr val="tx1"/>
                </a:solidFill>
                <a:latin typeface="Courier New" pitchFamily="49" charset="0"/>
              </a:rPr>
              <a:t>MAX</a:t>
            </a:r>
            <a:r>
              <a:rPr lang="en-US" dirty="0">
                <a:solidFill>
                  <a:schemeClr val="tx1"/>
                </a:solidFill>
              </a:rPr>
              <a:t> and </a:t>
            </a:r>
            <a:r>
              <a:rPr lang="en-US" dirty="0">
                <a:solidFill>
                  <a:schemeClr val="tx1"/>
                </a:solidFill>
                <a:latin typeface="Courier New" pitchFamily="49" charset="0"/>
              </a:rPr>
              <a:t>MIN</a:t>
            </a:r>
            <a:r>
              <a:rPr lang="en-US" dirty="0">
                <a:solidFill>
                  <a:schemeClr val="tx1"/>
                </a:solidFill>
              </a:rPr>
              <a:t> functions for numeric, character, and date data types. The example in the slide displays the most junior and most senior employees. </a:t>
            </a:r>
          </a:p>
          <a:p>
            <a:pPr lvl="1"/>
            <a:r>
              <a:rPr lang="en-US" dirty="0">
                <a:solidFill>
                  <a:schemeClr val="tx1"/>
                </a:solidFill>
              </a:rPr>
              <a:t>The following example displays the employee last name that is first and the employee last name that is last in an alphabetic list of all employees:</a:t>
            </a:r>
          </a:p>
          <a:p>
            <a:pPr lvl="1">
              <a:spcBef>
                <a:spcPct val="0"/>
              </a:spcBef>
            </a:pPr>
            <a:endParaRPr lang="en-US" sz="500" dirty="0">
              <a:latin typeface="Courier New" pitchFamily="49" charset="0"/>
            </a:endParaRPr>
          </a:p>
          <a:p>
            <a:pPr lvl="4"/>
            <a:r>
              <a:rPr lang="en-US" dirty="0">
                <a:solidFill>
                  <a:schemeClr val="tx1"/>
                </a:solidFill>
              </a:rPr>
              <a:t>SELECT MIN(</a:t>
            </a:r>
            <a:r>
              <a:rPr lang="en-US" dirty="0" err="1">
                <a:solidFill>
                  <a:schemeClr val="tx1"/>
                </a:solidFill>
              </a:rPr>
              <a:t>last_name</a:t>
            </a:r>
            <a:r>
              <a:rPr lang="en-US" dirty="0">
                <a:solidFill>
                  <a:schemeClr val="tx1"/>
                </a:solidFill>
              </a:rPr>
              <a:t>), MAX(</a:t>
            </a:r>
            <a:r>
              <a:rPr lang="en-US" dirty="0" err="1">
                <a:solidFill>
                  <a:schemeClr val="tx1"/>
                </a:solidFill>
              </a:rPr>
              <a:t>last_name</a:t>
            </a:r>
            <a:r>
              <a:rPr lang="en-US" dirty="0">
                <a:solidFill>
                  <a:schemeClr val="tx1"/>
                </a:solidFill>
              </a:rPr>
              <a:t>)</a:t>
            </a:r>
          </a:p>
          <a:p>
            <a:pPr lvl="4"/>
            <a:r>
              <a:rPr lang="en-US" dirty="0">
                <a:solidFill>
                  <a:schemeClr val="tx1"/>
                </a:solidFill>
              </a:rPr>
              <a:t>FROM   employees;</a:t>
            </a:r>
          </a:p>
          <a:p>
            <a:pPr lvl="1">
              <a:spcBef>
                <a:spcPct val="0"/>
              </a:spcBef>
            </a:pPr>
            <a:endParaRPr lang="en-US" dirty="0">
              <a:solidFill>
                <a:schemeClr val="tx1"/>
              </a:solidFill>
            </a:endParaRPr>
          </a:p>
          <a:p>
            <a:pPr lvl="1">
              <a:spcBef>
                <a:spcPct val="0"/>
              </a:spcBef>
            </a:pPr>
            <a:endParaRPr lang="en-US" dirty="0">
              <a:solidFill>
                <a:schemeClr val="tx1"/>
              </a:solidFill>
            </a:endParaRPr>
          </a:p>
          <a:p>
            <a:pPr lvl="1"/>
            <a:endParaRPr lang="en-US" b="1" dirty="0">
              <a:solidFill>
                <a:schemeClr val="tx1"/>
              </a:solidFill>
            </a:endParaRPr>
          </a:p>
          <a:p>
            <a:pPr lvl="1"/>
            <a:endParaRPr lang="en-US" b="1" dirty="0">
              <a:solidFill>
                <a:schemeClr val="tx1"/>
              </a:solidFill>
            </a:endParaRPr>
          </a:p>
          <a:p>
            <a:pPr lvl="1"/>
            <a:r>
              <a:rPr lang="en-US" b="1" dirty="0">
                <a:solidFill>
                  <a:schemeClr val="tx1"/>
                </a:solidFill>
              </a:rPr>
              <a:t>Note:</a:t>
            </a:r>
            <a:r>
              <a:rPr lang="en-US" dirty="0">
                <a:solidFill>
                  <a:schemeClr val="tx1"/>
                </a:solidFill>
              </a:rPr>
              <a:t> The </a:t>
            </a:r>
            <a:r>
              <a:rPr lang="en-US" dirty="0">
                <a:solidFill>
                  <a:schemeClr val="tx1"/>
                </a:solidFill>
                <a:latin typeface="Courier New" pitchFamily="49" charset="0"/>
              </a:rPr>
              <a:t>AVG</a:t>
            </a:r>
            <a:r>
              <a:rPr lang="en-US" dirty="0">
                <a:solidFill>
                  <a:schemeClr val="tx1"/>
                </a:solidFill>
              </a:rPr>
              <a:t>, </a:t>
            </a:r>
            <a:r>
              <a:rPr lang="en-US" dirty="0">
                <a:solidFill>
                  <a:schemeClr val="tx1"/>
                </a:solidFill>
                <a:latin typeface="Courier New" pitchFamily="49" charset="0"/>
              </a:rPr>
              <a:t>SUM</a:t>
            </a:r>
            <a:r>
              <a:rPr lang="en-US" dirty="0">
                <a:solidFill>
                  <a:schemeClr val="tx1"/>
                </a:solidFill>
              </a:rPr>
              <a:t>, </a:t>
            </a:r>
            <a:r>
              <a:rPr lang="en-US" dirty="0">
                <a:solidFill>
                  <a:schemeClr val="tx1"/>
                </a:solidFill>
                <a:latin typeface="Courier New" pitchFamily="49" charset="0"/>
              </a:rPr>
              <a:t>VARIANCE</a:t>
            </a:r>
            <a:r>
              <a:rPr lang="en-US" dirty="0">
                <a:solidFill>
                  <a:schemeClr val="tx1"/>
                </a:solidFill>
              </a:rPr>
              <a:t>, and </a:t>
            </a:r>
            <a:r>
              <a:rPr lang="en-US" dirty="0">
                <a:solidFill>
                  <a:schemeClr val="tx1"/>
                </a:solidFill>
                <a:latin typeface="Courier New" pitchFamily="49" charset="0"/>
              </a:rPr>
              <a:t>STDDEV</a:t>
            </a:r>
            <a:r>
              <a:rPr lang="en-US" dirty="0">
                <a:solidFill>
                  <a:schemeClr val="tx1"/>
                </a:solidFill>
              </a:rPr>
              <a:t> functions can be used only with numeric data types. </a:t>
            </a:r>
            <a:r>
              <a:rPr lang="en-US" dirty="0">
                <a:solidFill>
                  <a:schemeClr val="tx1"/>
                </a:solidFill>
                <a:latin typeface="Courier New" pitchFamily="49" charset="0"/>
              </a:rPr>
              <a:t>MAX</a:t>
            </a:r>
            <a:r>
              <a:rPr lang="en-US" dirty="0">
                <a:solidFill>
                  <a:schemeClr val="tx1"/>
                </a:solidFill>
              </a:rPr>
              <a:t> and </a:t>
            </a:r>
            <a:r>
              <a:rPr lang="en-US" dirty="0">
                <a:solidFill>
                  <a:schemeClr val="tx1"/>
                </a:solidFill>
                <a:latin typeface="Courier New" pitchFamily="49" charset="0"/>
              </a:rPr>
              <a:t>MIN</a:t>
            </a:r>
            <a:r>
              <a:rPr lang="en-US" dirty="0">
                <a:solidFill>
                  <a:schemeClr val="tx1"/>
                </a:solidFill>
              </a:rPr>
              <a:t> cannot be used with </a:t>
            </a:r>
            <a:r>
              <a:rPr lang="en-US" dirty="0">
                <a:solidFill>
                  <a:schemeClr val="tx1"/>
                </a:solidFill>
                <a:latin typeface="Courier New" pitchFamily="49" charset="0"/>
              </a:rPr>
              <a:t>LOB</a:t>
            </a:r>
            <a:r>
              <a:rPr lang="en-US" dirty="0">
                <a:solidFill>
                  <a:schemeClr val="tx1"/>
                </a:solidFill>
              </a:rPr>
              <a:t> or </a:t>
            </a:r>
            <a:r>
              <a:rPr lang="en-US" dirty="0">
                <a:solidFill>
                  <a:schemeClr val="tx1"/>
                </a:solidFill>
                <a:latin typeface="Courier New" pitchFamily="49" charset="0"/>
              </a:rPr>
              <a:t>LONG</a:t>
            </a:r>
            <a:r>
              <a:rPr lang="en-US" dirty="0">
                <a:solidFill>
                  <a:schemeClr val="tx1"/>
                </a:solidFill>
              </a:rPr>
              <a:t> data types.</a:t>
            </a:r>
            <a:endParaRPr lang="en-US" dirty="0"/>
          </a:p>
        </p:txBody>
      </p:sp>
      <p:pic>
        <p:nvPicPr>
          <p:cNvPr id="319493" name="Picture 5" descr="C:\project-SQLFund1\images\img-05-07a.gif"/>
          <p:cNvPicPr>
            <a:picLocks noChangeAspect="1" noChangeArrowheads="1"/>
          </p:cNvPicPr>
          <p:nvPr/>
        </p:nvPicPr>
        <p:blipFill>
          <a:blip r:embed="rId3"/>
          <a:srcRect/>
          <a:stretch>
            <a:fillRect/>
          </a:stretch>
        </p:blipFill>
        <p:spPr bwMode="auto">
          <a:xfrm>
            <a:off x="571501" y="6540500"/>
            <a:ext cx="3521273" cy="506489"/>
          </a:xfrm>
          <a:prstGeom prst="rect">
            <a:avLst/>
          </a:prstGeom>
          <a:noFill/>
        </p:spPr>
      </p:pic>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867A0D33-1FBC-42D2-817D-0B11889825D3}" type="slidenum">
              <a:rPr lang="en-US">
                <a:solidFill>
                  <a:schemeClr val="tx1"/>
                </a:solidFill>
              </a:rPr>
              <a:pPr/>
              <a:t>74</a:t>
            </a:fld>
            <a:endParaRPr lang="en-US">
              <a:solidFill>
                <a:schemeClr val="tx1"/>
              </a:solidFill>
            </a:endParaRPr>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a:xfrm>
            <a:off x="447973" y="5143500"/>
            <a:ext cx="5962055" cy="3489476"/>
          </a:xfrm>
        </p:spPr>
        <p:txBody>
          <a:bodyPr/>
          <a:lstStyle/>
          <a:p>
            <a:r>
              <a:rPr lang="en-US"/>
              <a:t>Using the </a:t>
            </a:r>
            <a:r>
              <a:rPr lang="en-US">
                <a:latin typeface="Courier New" pitchFamily="49" charset="0"/>
              </a:rPr>
              <a:t>COUNT</a:t>
            </a:r>
            <a:r>
              <a:rPr lang="en-US"/>
              <a:t> Function</a:t>
            </a:r>
          </a:p>
          <a:p>
            <a:pPr lvl="1"/>
            <a:r>
              <a:rPr lang="en-US">
                <a:solidFill>
                  <a:schemeClr val="tx1"/>
                </a:solidFill>
              </a:rPr>
              <a:t>The </a:t>
            </a:r>
            <a:r>
              <a:rPr lang="en-US">
                <a:solidFill>
                  <a:schemeClr val="tx1"/>
                </a:solidFill>
                <a:latin typeface="Courier New" pitchFamily="49" charset="0"/>
              </a:rPr>
              <a:t>COUNT</a:t>
            </a:r>
            <a:r>
              <a:rPr lang="en-US">
                <a:solidFill>
                  <a:schemeClr val="tx1"/>
                </a:solidFill>
              </a:rPr>
              <a:t> function has three formats:</a:t>
            </a:r>
          </a:p>
          <a:p>
            <a:pPr lvl="2">
              <a:buSzPct val="70000"/>
              <a:buFont typeface="Courier New" pitchFamily="49" charset="0"/>
              <a:buChar char="•"/>
            </a:pPr>
            <a:r>
              <a:rPr lang="en-US">
                <a:solidFill>
                  <a:schemeClr val="tx1"/>
                </a:solidFill>
                <a:latin typeface="Courier New" pitchFamily="49" charset="0"/>
              </a:rPr>
              <a:t>COUNT(*) </a:t>
            </a:r>
          </a:p>
          <a:p>
            <a:pPr lvl="2">
              <a:buSzPct val="70000"/>
              <a:buFont typeface="Courier New" pitchFamily="49" charset="0"/>
              <a:buChar char="•"/>
            </a:pPr>
            <a:r>
              <a:rPr lang="en-US">
                <a:solidFill>
                  <a:schemeClr val="tx1"/>
                </a:solidFill>
                <a:latin typeface="Courier New" pitchFamily="49" charset="0"/>
              </a:rPr>
              <a:t>COUNT(</a:t>
            </a:r>
            <a:r>
              <a:rPr lang="en-US" i="1">
                <a:solidFill>
                  <a:schemeClr val="tx1"/>
                </a:solidFill>
                <a:latin typeface="Courier New" pitchFamily="49" charset="0"/>
              </a:rPr>
              <a:t>expr</a:t>
            </a:r>
            <a:r>
              <a:rPr lang="en-US">
                <a:solidFill>
                  <a:schemeClr val="tx1"/>
                </a:solidFill>
                <a:latin typeface="Courier New" pitchFamily="49" charset="0"/>
              </a:rPr>
              <a:t>)</a:t>
            </a:r>
          </a:p>
          <a:p>
            <a:pPr lvl="2">
              <a:buSzPct val="70000"/>
              <a:buFont typeface="Courier New" pitchFamily="49" charset="0"/>
              <a:buChar char="•"/>
            </a:pPr>
            <a:r>
              <a:rPr lang="en-US">
                <a:solidFill>
                  <a:schemeClr val="tx1"/>
                </a:solidFill>
                <a:latin typeface="Courier New" pitchFamily="49" charset="0"/>
              </a:rPr>
              <a:t>COUNT(DISTINCT</a:t>
            </a:r>
            <a:r>
              <a:rPr lang="en-US">
                <a:solidFill>
                  <a:schemeClr val="tx1"/>
                </a:solidFill>
              </a:rPr>
              <a:t> </a:t>
            </a:r>
            <a:r>
              <a:rPr lang="en-US" i="1">
                <a:solidFill>
                  <a:schemeClr val="tx1"/>
                </a:solidFill>
                <a:latin typeface="Courier New" pitchFamily="49" charset="0"/>
              </a:rPr>
              <a:t>expr</a:t>
            </a:r>
            <a:r>
              <a:rPr lang="en-US">
                <a:solidFill>
                  <a:schemeClr val="tx1"/>
                </a:solidFill>
                <a:latin typeface="Courier New" pitchFamily="49" charset="0"/>
              </a:rPr>
              <a:t>)</a:t>
            </a:r>
          </a:p>
          <a:p>
            <a:pPr lvl="1"/>
            <a:r>
              <a:rPr lang="en-US">
                <a:solidFill>
                  <a:schemeClr val="tx1"/>
                </a:solidFill>
                <a:latin typeface="Courier New" pitchFamily="49" charset="0"/>
              </a:rPr>
              <a:t>COUNT(*)</a:t>
            </a:r>
            <a:r>
              <a:rPr lang="en-US">
                <a:solidFill>
                  <a:schemeClr val="tx1"/>
                </a:solidFill>
              </a:rPr>
              <a:t> returns the number of rows in a table that satisfy the criteria of the </a:t>
            </a:r>
            <a:r>
              <a:rPr lang="en-US">
                <a:solidFill>
                  <a:schemeClr val="tx1"/>
                </a:solidFill>
                <a:latin typeface="Courier New" pitchFamily="49" charset="0"/>
              </a:rPr>
              <a:t>SELECT</a:t>
            </a:r>
            <a:r>
              <a:rPr lang="en-US">
                <a:solidFill>
                  <a:schemeClr val="tx1"/>
                </a:solidFill>
              </a:rPr>
              <a:t> statement, including duplicate rows and rows containing null values in any of the columns. If a </a:t>
            </a:r>
            <a:r>
              <a:rPr lang="en-US">
                <a:solidFill>
                  <a:schemeClr val="tx1"/>
                </a:solidFill>
                <a:latin typeface="Courier New" pitchFamily="49" charset="0"/>
              </a:rPr>
              <a:t>WHERE</a:t>
            </a:r>
            <a:r>
              <a:rPr lang="en-US">
                <a:solidFill>
                  <a:schemeClr val="tx1"/>
                </a:solidFill>
              </a:rPr>
              <a:t> clause is included in the </a:t>
            </a:r>
            <a:r>
              <a:rPr lang="en-US">
                <a:solidFill>
                  <a:schemeClr val="tx1"/>
                </a:solidFill>
                <a:latin typeface="Courier New" pitchFamily="49" charset="0"/>
              </a:rPr>
              <a:t>SELECT</a:t>
            </a:r>
            <a:r>
              <a:rPr lang="en-US">
                <a:solidFill>
                  <a:schemeClr val="tx1"/>
                </a:solidFill>
              </a:rPr>
              <a:t> statement, </a:t>
            </a:r>
            <a:r>
              <a:rPr lang="en-US">
                <a:solidFill>
                  <a:schemeClr val="tx1"/>
                </a:solidFill>
                <a:latin typeface="Courier New" pitchFamily="49" charset="0"/>
              </a:rPr>
              <a:t>COUNT(*)</a:t>
            </a:r>
            <a:r>
              <a:rPr lang="en-US">
                <a:solidFill>
                  <a:schemeClr val="tx1"/>
                </a:solidFill>
              </a:rPr>
              <a:t> returns the number of rows that satisfy the condition in the </a:t>
            </a:r>
            <a:r>
              <a:rPr lang="en-US">
                <a:solidFill>
                  <a:schemeClr val="tx1"/>
                </a:solidFill>
                <a:latin typeface="Courier New" pitchFamily="49" charset="0"/>
              </a:rPr>
              <a:t>WHERE</a:t>
            </a:r>
            <a:r>
              <a:rPr lang="en-US">
                <a:solidFill>
                  <a:schemeClr val="tx1"/>
                </a:solidFill>
              </a:rPr>
              <a:t> clause. </a:t>
            </a:r>
          </a:p>
          <a:p>
            <a:pPr lvl="1"/>
            <a:r>
              <a:rPr lang="en-US">
                <a:solidFill>
                  <a:schemeClr val="tx1"/>
                </a:solidFill>
              </a:rPr>
              <a:t>In contrast, </a:t>
            </a:r>
            <a:r>
              <a:rPr lang="en-US">
                <a:solidFill>
                  <a:schemeClr val="tx1"/>
                </a:solidFill>
                <a:latin typeface="Courier New" pitchFamily="49" charset="0"/>
              </a:rPr>
              <a:t>COUNT(</a:t>
            </a:r>
            <a:r>
              <a:rPr lang="en-US" i="1">
                <a:solidFill>
                  <a:schemeClr val="tx1"/>
                </a:solidFill>
                <a:latin typeface="Courier New" pitchFamily="49" charset="0"/>
              </a:rPr>
              <a:t>expr)</a:t>
            </a:r>
            <a:r>
              <a:rPr lang="en-US" i="1">
                <a:solidFill>
                  <a:schemeClr val="tx1"/>
                </a:solidFill>
              </a:rPr>
              <a:t> </a:t>
            </a:r>
            <a:r>
              <a:rPr lang="en-US">
                <a:solidFill>
                  <a:schemeClr val="tx1"/>
                </a:solidFill>
              </a:rPr>
              <a:t>returns the number of non-null values that are in the column identified by </a:t>
            </a:r>
            <a:r>
              <a:rPr lang="en-US" i="1">
                <a:solidFill>
                  <a:schemeClr val="tx1"/>
                </a:solidFill>
                <a:latin typeface="Courier New" pitchFamily="49" charset="0"/>
              </a:rPr>
              <a:t>expr</a:t>
            </a:r>
            <a:r>
              <a:rPr lang="en-US">
                <a:solidFill>
                  <a:schemeClr val="tx1"/>
                </a:solidFill>
              </a:rPr>
              <a:t>. </a:t>
            </a:r>
          </a:p>
          <a:p>
            <a:pPr lvl="1"/>
            <a:r>
              <a:rPr lang="en-US">
                <a:solidFill>
                  <a:schemeClr val="tx1"/>
                </a:solidFill>
                <a:latin typeface="Courier New" pitchFamily="49" charset="0"/>
              </a:rPr>
              <a:t>COUNT(DISTINCT</a:t>
            </a:r>
            <a:r>
              <a:rPr lang="en-US">
                <a:solidFill>
                  <a:schemeClr val="tx1"/>
                </a:solidFill>
              </a:rPr>
              <a:t> </a:t>
            </a:r>
            <a:r>
              <a:rPr lang="en-US" i="1">
                <a:solidFill>
                  <a:schemeClr val="tx1"/>
                </a:solidFill>
                <a:latin typeface="Courier New" pitchFamily="49" charset="0"/>
              </a:rPr>
              <a:t>expr</a:t>
            </a:r>
            <a:r>
              <a:rPr lang="en-US">
                <a:solidFill>
                  <a:schemeClr val="tx1"/>
                </a:solidFill>
                <a:latin typeface="Courier New" pitchFamily="49" charset="0"/>
              </a:rPr>
              <a:t>)</a:t>
            </a:r>
            <a:r>
              <a:rPr lang="en-US">
                <a:solidFill>
                  <a:schemeClr val="tx1"/>
                </a:solidFill>
              </a:rPr>
              <a:t> returns the number of unique, non-null values that are in the column identified by </a:t>
            </a:r>
            <a:r>
              <a:rPr lang="en-US" i="1">
                <a:solidFill>
                  <a:schemeClr val="tx1"/>
                </a:solidFill>
                <a:latin typeface="Courier New" pitchFamily="49" charset="0"/>
              </a:rPr>
              <a:t>expr</a:t>
            </a:r>
            <a:r>
              <a:rPr lang="en-US">
                <a:solidFill>
                  <a:schemeClr val="tx1"/>
                </a:solidFill>
              </a:rPr>
              <a:t>.</a:t>
            </a:r>
          </a:p>
          <a:p>
            <a:pPr lvl="1"/>
            <a:r>
              <a:rPr lang="en-US" b="1">
                <a:solidFill>
                  <a:schemeClr val="tx1"/>
                </a:solidFill>
              </a:rPr>
              <a:t>Examples:</a:t>
            </a:r>
          </a:p>
          <a:p>
            <a:pPr lvl="2">
              <a:buFont typeface="Times New Roman" pitchFamily="18" charset="0"/>
              <a:buNone/>
            </a:pPr>
            <a:r>
              <a:rPr lang="en-US">
                <a:solidFill>
                  <a:schemeClr val="tx1"/>
                </a:solidFill>
              </a:rPr>
              <a:t>1.	The example in the slide displays the number of employees in department 50.</a:t>
            </a:r>
          </a:p>
          <a:p>
            <a:pPr lvl="2">
              <a:buFont typeface="Times New Roman" pitchFamily="18" charset="0"/>
              <a:buNone/>
            </a:pPr>
            <a:r>
              <a:rPr lang="en-US">
                <a:solidFill>
                  <a:schemeClr val="tx1"/>
                </a:solidFill>
              </a:rPr>
              <a:t>2.	The example in the slide displays the number of employees in department 80 who can earn a commission.</a:t>
            </a:r>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E38EC644-DFE7-4D5B-94A3-FD1FA1608846}" type="slidenum">
              <a:rPr lang="en-US">
                <a:solidFill>
                  <a:schemeClr val="tx1"/>
                </a:solidFill>
              </a:rPr>
              <a:pPr/>
              <a:t>75</a:t>
            </a:fld>
            <a:endParaRPr lang="en-US">
              <a:solidFill>
                <a:schemeClr val="tx1"/>
              </a:solidFill>
            </a:endParaRPr>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447973" y="5143500"/>
            <a:ext cx="5962055" cy="3489476"/>
          </a:xfrm>
        </p:spPr>
        <p:txBody>
          <a:bodyPr/>
          <a:lstStyle/>
          <a:p>
            <a:r>
              <a:rPr lang="en-US"/>
              <a:t>Using the </a:t>
            </a:r>
            <a:r>
              <a:rPr lang="en-US">
                <a:latin typeface="Courier New" pitchFamily="49" charset="0"/>
              </a:rPr>
              <a:t>DISTINCT</a:t>
            </a:r>
            <a:r>
              <a:rPr lang="en-US"/>
              <a:t> Keyword</a:t>
            </a:r>
          </a:p>
          <a:p>
            <a:pPr lvl="1"/>
            <a:r>
              <a:rPr lang="en-US">
                <a:solidFill>
                  <a:schemeClr val="tx1"/>
                </a:solidFill>
              </a:rPr>
              <a:t>Use the </a:t>
            </a:r>
            <a:r>
              <a:rPr lang="en-US">
                <a:solidFill>
                  <a:schemeClr val="tx1"/>
                </a:solidFill>
                <a:latin typeface="Courier New" pitchFamily="49" charset="0"/>
              </a:rPr>
              <a:t>DISTINCT</a:t>
            </a:r>
            <a:r>
              <a:rPr lang="en-US">
                <a:solidFill>
                  <a:schemeClr val="tx1"/>
                </a:solidFill>
              </a:rPr>
              <a:t> keyword to suppress the counting of any duplicate values in a column.</a:t>
            </a:r>
          </a:p>
          <a:p>
            <a:pPr lvl="1"/>
            <a:r>
              <a:rPr lang="en-US">
                <a:solidFill>
                  <a:schemeClr val="tx1"/>
                </a:solidFill>
              </a:rPr>
              <a:t>The example in the slide displays the number of distinct department values that are in the </a:t>
            </a:r>
            <a:r>
              <a:rPr lang="en-US">
                <a:solidFill>
                  <a:schemeClr val="tx1"/>
                </a:solidFill>
                <a:latin typeface="Courier New" pitchFamily="49" charset="0"/>
              </a:rPr>
              <a:t>EMPLOYEES</a:t>
            </a:r>
            <a:r>
              <a:rPr lang="en-US">
                <a:solidFill>
                  <a:schemeClr val="tx1"/>
                </a:solidFill>
              </a:rPr>
              <a:t> table.</a:t>
            </a:r>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0B4F6CBA-B482-469B-8E51-99AB6FE6C1B0}" type="slidenum">
              <a:rPr lang="en-US">
                <a:solidFill>
                  <a:schemeClr val="tx1"/>
                </a:solidFill>
              </a:rPr>
              <a:pPr/>
              <a:t>76</a:t>
            </a:fld>
            <a:endParaRPr lang="en-US">
              <a:solidFill>
                <a:schemeClr val="tx1"/>
              </a:solidFill>
            </a:endParaRPr>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xfrm>
            <a:off x="447973" y="5143500"/>
            <a:ext cx="5962055" cy="3489476"/>
          </a:xfrm>
        </p:spPr>
        <p:txBody>
          <a:bodyPr/>
          <a:lstStyle/>
          <a:p>
            <a:pPr marL="216233" indent="-216233"/>
            <a:r>
              <a:rPr lang="en-US" dirty="0"/>
              <a:t>Group Functions and Null Values </a:t>
            </a:r>
          </a:p>
          <a:p>
            <a:pPr marL="324349" lvl="1" indent="-216233"/>
            <a:r>
              <a:rPr lang="en-US" dirty="0">
                <a:solidFill>
                  <a:schemeClr val="tx1"/>
                </a:solidFill>
              </a:rPr>
              <a:t>All group functions ignore null values in the column. </a:t>
            </a:r>
          </a:p>
          <a:p>
            <a:pPr marL="324349" lvl="1" indent="-216233"/>
            <a:r>
              <a:rPr lang="en-US" dirty="0">
                <a:solidFill>
                  <a:schemeClr val="tx1"/>
                </a:solidFill>
              </a:rPr>
              <a:t>However, the </a:t>
            </a:r>
            <a:r>
              <a:rPr lang="en-US" dirty="0">
                <a:solidFill>
                  <a:schemeClr val="tx1"/>
                </a:solidFill>
                <a:latin typeface="Courier New" pitchFamily="49" charset="0"/>
              </a:rPr>
              <a:t>NVL</a:t>
            </a:r>
            <a:r>
              <a:rPr lang="en-US" dirty="0">
                <a:solidFill>
                  <a:schemeClr val="tx1"/>
                </a:solidFill>
              </a:rPr>
              <a:t> function forces group functions to include null values. </a:t>
            </a:r>
          </a:p>
          <a:p>
            <a:pPr marL="324349" lvl="1" indent="-216233"/>
            <a:r>
              <a:rPr lang="en-US" b="1" dirty="0">
                <a:solidFill>
                  <a:schemeClr val="tx1"/>
                </a:solidFill>
              </a:rPr>
              <a:t>Examples:</a:t>
            </a:r>
          </a:p>
          <a:p>
            <a:pPr marL="432465" lvl="2" indent="-216233"/>
            <a:r>
              <a:rPr lang="en-US" dirty="0">
                <a:solidFill>
                  <a:schemeClr val="tx1"/>
                </a:solidFill>
              </a:rPr>
              <a:t>1.	The average is calculated based on </a:t>
            </a:r>
            <a:r>
              <a:rPr lang="en-US" i="1" dirty="0">
                <a:solidFill>
                  <a:schemeClr val="tx1"/>
                </a:solidFill>
              </a:rPr>
              <a:t>only</a:t>
            </a:r>
            <a:r>
              <a:rPr lang="en-US" dirty="0">
                <a:solidFill>
                  <a:schemeClr val="tx1"/>
                </a:solidFill>
              </a:rPr>
              <a:t> those rows in the table in which a valid value is stored in the </a:t>
            </a:r>
            <a:r>
              <a:rPr lang="en-US" dirty="0">
                <a:solidFill>
                  <a:schemeClr val="tx1"/>
                </a:solidFill>
                <a:latin typeface="Courier New" pitchFamily="49" charset="0"/>
              </a:rPr>
              <a:t>COMMISSION_PCT</a:t>
            </a:r>
            <a:r>
              <a:rPr lang="en-US" dirty="0">
                <a:solidFill>
                  <a:schemeClr val="tx1"/>
                </a:solidFill>
              </a:rPr>
              <a:t> column. The average is calculated as the total commission that is paid to all employees divided by the number of employees receiving a commission (four).</a:t>
            </a:r>
          </a:p>
          <a:p>
            <a:pPr marL="432465" lvl="2" indent="-216233"/>
            <a:r>
              <a:rPr lang="en-US" dirty="0">
                <a:solidFill>
                  <a:schemeClr val="tx1"/>
                </a:solidFill>
              </a:rPr>
              <a:t>2.	The average is calculated based on </a:t>
            </a:r>
            <a:r>
              <a:rPr lang="en-US" i="1" dirty="0">
                <a:solidFill>
                  <a:schemeClr val="tx1"/>
                </a:solidFill>
              </a:rPr>
              <a:t>all</a:t>
            </a:r>
            <a:r>
              <a:rPr lang="en-US" dirty="0">
                <a:solidFill>
                  <a:schemeClr val="tx1"/>
                </a:solidFill>
              </a:rPr>
              <a:t> rows in the table, regardless of whether null values are stored in the </a:t>
            </a:r>
            <a:r>
              <a:rPr lang="en-US" dirty="0">
                <a:solidFill>
                  <a:schemeClr val="tx1"/>
                </a:solidFill>
                <a:latin typeface="Courier New" pitchFamily="49" charset="0"/>
              </a:rPr>
              <a:t>COMMISSION_PCT</a:t>
            </a:r>
            <a:r>
              <a:rPr lang="en-US" dirty="0">
                <a:solidFill>
                  <a:schemeClr val="tx1"/>
                </a:solidFill>
              </a:rPr>
              <a:t> column. The average is calculated as the total commission that is paid to all employees divided by the total number of employees in the company (20).</a:t>
            </a:r>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F9E4CB1A-9B36-4026-83A9-B186EAD7CF01}" type="slidenum">
              <a:rPr lang="en-US">
                <a:solidFill>
                  <a:schemeClr val="tx1"/>
                </a:solidFill>
              </a:rPr>
              <a:pPr/>
              <a:t>77</a:t>
            </a:fld>
            <a:endParaRPr lang="en-US">
              <a:solidFill>
                <a:schemeClr val="tx1"/>
              </a:solidFill>
            </a:endParaRPr>
          </a:p>
        </p:txBody>
      </p:sp>
      <p:sp>
        <p:nvSpPr>
          <p:cNvPr id="381956" name="Rectangle 2052"/>
          <p:cNvSpPr>
            <a:spLocks noGrp="1" noRot="1" noChangeAspect="1" noChangeArrowheads="1" noTextEdit="1"/>
          </p:cNvSpPr>
          <p:nvPr>
            <p:ph type="sldImg"/>
          </p:nvPr>
        </p:nvSpPr>
        <p:spPr>
          <a:ln/>
        </p:spPr>
      </p:sp>
      <p:sp>
        <p:nvSpPr>
          <p:cNvPr id="381957" name="Rectangle 205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1 - </a:t>
            </a:r>
            <a:fld id="{679A9FDC-5C59-46EE-BB33-A24B4DBC914D}" type="slidenum">
              <a:rPr lang="en-US">
                <a:solidFill>
                  <a:schemeClr val="tx1"/>
                </a:solidFill>
              </a:rPr>
              <a:pPr/>
              <a:t>23</a:t>
            </a:fld>
            <a:endParaRPr lang="en-US">
              <a:solidFill>
                <a:schemeClr val="tx1"/>
              </a:solidFill>
            </a:endParaRPr>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a:xfrm>
            <a:off x="447973" y="5143500"/>
            <a:ext cx="5962055" cy="3489476"/>
          </a:xfrm>
        </p:spPr>
        <p:txBody>
          <a:bodyPr/>
          <a:lstStyle/>
          <a:p>
            <a:r>
              <a:rPr lang="en-US"/>
              <a:t>Arithmetic Expressions</a:t>
            </a:r>
          </a:p>
          <a:p>
            <a:pPr lvl="1"/>
            <a:r>
              <a:rPr lang="en-US"/>
              <a:t>You may need to </a:t>
            </a:r>
            <a:r>
              <a:rPr lang="en-US">
                <a:solidFill>
                  <a:schemeClr val="tx1"/>
                </a:solidFill>
              </a:rPr>
              <a:t>modify the way in which data is displayed, or you may want to perform calculations, or look at what-if scenarios. All these are possible using arithmetic expressions. An arithmetic expression can contain column names, constant numeric values, and the arithmetic operators.</a:t>
            </a:r>
          </a:p>
          <a:p>
            <a:pPr lvl="1"/>
            <a:r>
              <a:rPr lang="en-US" b="1"/>
              <a:t>Arithmetic Operators</a:t>
            </a:r>
          </a:p>
          <a:p>
            <a:pPr lvl="1"/>
            <a:r>
              <a:rPr lang="en-US">
                <a:solidFill>
                  <a:schemeClr val="tx1"/>
                </a:solidFill>
              </a:rPr>
              <a:t>The slide lists the arithmetic operators that are available in SQL. You can use arithmetic operators in any clause of a SQL statement (except the </a:t>
            </a:r>
            <a:r>
              <a:rPr lang="en-US">
                <a:solidFill>
                  <a:schemeClr val="tx1"/>
                </a:solidFill>
                <a:latin typeface="Courier New" pitchFamily="49" charset="0"/>
              </a:rPr>
              <a:t>FROM</a:t>
            </a:r>
            <a:r>
              <a:rPr lang="en-US">
                <a:solidFill>
                  <a:schemeClr val="tx1"/>
                </a:solidFill>
              </a:rPr>
              <a:t> clause).</a:t>
            </a:r>
          </a:p>
          <a:p>
            <a:pPr lvl="1"/>
            <a:r>
              <a:rPr lang="en-US" b="1">
                <a:solidFill>
                  <a:schemeClr val="tx1"/>
                </a:solidFill>
              </a:rPr>
              <a:t>Note:</a:t>
            </a:r>
            <a:r>
              <a:rPr lang="en-US">
                <a:solidFill>
                  <a:schemeClr val="tx1"/>
                </a:solidFill>
              </a:rPr>
              <a:t> With the </a:t>
            </a:r>
            <a:r>
              <a:rPr lang="en-US">
                <a:solidFill>
                  <a:schemeClr val="tx1"/>
                </a:solidFill>
                <a:latin typeface="Courier New" pitchFamily="49" charset="0"/>
              </a:rPr>
              <a:t>DATE</a:t>
            </a:r>
            <a:r>
              <a:rPr lang="en-US">
                <a:solidFill>
                  <a:schemeClr val="tx1"/>
                </a:solidFill>
              </a:rPr>
              <a:t> and </a:t>
            </a:r>
            <a:r>
              <a:rPr lang="en-US">
                <a:solidFill>
                  <a:schemeClr val="tx1"/>
                </a:solidFill>
                <a:latin typeface="Courier New" pitchFamily="49" charset="0"/>
              </a:rPr>
              <a:t>TIMESTAMP</a:t>
            </a:r>
            <a:r>
              <a:rPr lang="en-US"/>
              <a:t> data types, you can use the addition and subtraction operators only.</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01C5BCA9-BAF7-49BF-A54F-54F6A418568E}" type="slidenum">
              <a:rPr lang="en-US">
                <a:solidFill>
                  <a:schemeClr val="tx1"/>
                </a:solidFill>
              </a:rPr>
              <a:pPr/>
              <a:t>78</a:t>
            </a:fld>
            <a:endParaRPr lang="en-US">
              <a:solidFill>
                <a:schemeClr val="tx1"/>
              </a:solidFill>
            </a:endParaRPr>
          </a:p>
        </p:txBody>
      </p:sp>
      <p:sp>
        <p:nvSpPr>
          <p:cNvPr id="327684" name="Rectangle 4"/>
          <p:cNvSpPr>
            <a:spLocks noGrp="1" noRot="1" noChangeAspect="1" noChangeArrowheads="1" noTextEdit="1"/>
          </p:cNvSpPr>
          <p:nvPr>
            <p:ph type="sldImg"/>
          </p:nvPr>
        </p:nvSpPr>
        <p:spPr>
          <a:ln/>
        </p:spPr>
      </p:sp>
      <p:sp>
        <p:nvSpPr>
          <p:cNvPr id="327685" name="Rectangle 5"/>
          <p:cNvSpPr>
            <a:spLocks noGrp="1" noChangeArrowheads="1"/>
          </p:cNvSpPr>
          <p:nvPr>
            <p:ph type="body" idx="1"/>
          </p:nvPr>
        </p:nvSpPr>
        <p:spPr>
          <a:xfrm>
            <a:off x="447973" y="5143500"/>
            <a:ext cx="5962055" cy="3489476"/>
          </a:xfrm>
        </p:spPr>
        <p:txBody>
          <a:bodyPr/>
          <a:lstStyle/>
          <a:p>
            <a:r>
              <a:rPr lang="en-US"/>
              <a:t>Creating Groups of Data</a:t>
            </a:r>
          </a:p>
          <a:p>
            <a:pPr lvl="1"/>
            <a:r>
              <a:rPr lang="en-US">
                <a:solidFill>
                  <a:schemeClr val="tx1"/>
                </a:solidFill>
              </a:rPr>
              <a:t>Until this point in our discussion, all group functions have treated the table as one large group of information. At times, however, you need to divide the table of information into smaller groups. This can be done by using the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a:t>
            </a:r>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BC2BAC89-D949-4131-B83B-B62637BB44C0}" type="slidenum">
              <a:rPr lang="en-US">
                <a:solidFill>
                  <a:schemeClr val="tx1"/>
                </a:solidFill>
              </a:rPr>
              <a:pPr/>
              <a:t>79</a:t>
            </a:fld>
            <a:endParaRPr lang="en-US">
              <a:solidFill>
                <a:schemeClr val="tx1"/>
              </a:solidFill>
            </a:endParaRPr>
          </a:p>
        </p:txBody>
      </p:sp>
      <p:sp>
        <p:nvSpPr>
          <p:cNvPr id="329732" name="Rectangle 4"/>
          <p:cNvSpPr>
            <a:spLocks noGrp="1" noRot="1" noChangeAspect="1" noChangeArrowheads="1" noTextEdit="1"/>
          </p:cNvSpPr>
          <p:nvPr>
            <p:ph type="sldImg"/>
          </p:nvPr>
        </p:nvSpPr>
        <p:spPr>
          <a:ln/>
        </p:spPr>
      </p:sp>
      <p:sp>
        <p:nvSpPr>
          <p:cNvPr id="329733" name="Rectangle 5"/>
          <p:cNvSpPr>
            <a:spLocks noGrp="1" noChangeArrowheads="1"/>
          </p:cNvSpPr>
          <p:nvPr>
            <p:ph type="body" idx="1"/>
          </p:nvPr>
        </p:nvSpPr>
        <p:spPr>
          <a:xfrm>
            <a:off x="447973" y="5143500"/>
            <a:ext cx="5962055" cy="3489476"/>
          </a:xfrm>
        </p:spPr>
        <p:txBody>
          <a:bodyPr/>
          <a:lstStyle/>
          <a:p>
            <a:r>
              <a:rPr lang="en-US"/>
              <a:t>Creating Groups of Data: </a:t>
            </a:r>
            <a:r>
              <a:rPr lang="en-US">
                <a:latin typeface="Courier New" pitchFamily="49" charset="0"/>
              </a:rPr>
              <a:t>GROUP</a:t>
            </a:r>
            <a:r>
              <a:rPr lang="en-US">
                <a:latin typeface="Times New Roman" pitchFamily="18" charset="0"/>
              </a:rPr>
              <a:t> </a:t>
            </a:r>
            <a:r>
              <a:rPr lang="en-US">
                <a:latin typeface="Courier New" pitchFamily="49" charset="0"/>
              </a:rPr>
              <a:t>BY</a:t>
            </a:r>
            <a:r>
              <a:rPr lang="en-US"/>
              <a:t> Clause Syntax</a:t>
            </a:r>
          </a:p>
          <a:p>
            <a:pPr lvl="1"/>
            <a:r>
              <a:rPr lang="en-US">
                <a:solidFill>
                  <a:schemeClr val="tx1"/>
                </a:solidFill>
              </a:rPr>
              <a:t>You can use the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 to divide the rows in a table into groups. You can then use the group functions to return summary information for each group.</a:t>
            </a:r>
          </a:p>
          <a:p>
            <a:pPr lvl="1"/>
            <a:r>
              <a:rPr lang="en-US">
                <a:solidFill>
                  <a:schemeClr val="tx1"/>
                </a:solidFill>
              </a:rPr>
              <a:t>In the syntax:</a:t>
            </a:r>
          </a:p>
          <a:p>
            <a:pPr lvl="2">
              <a:buFont typeface="Times New Roman" pitchFamily="18" charset="0"/>
              <a:buNone/>
            </a:pPr>
            <a:r>
              <a:rPr lang="en-US" i="1">
                <a:solidFill>
                  <a:schemeClr val="tx1"/>
                </a:solidFill>
                <a:latin typeface="Courier New" pitchFamily="49" charset="0"/>
              </a:rPr>
              <a:t>group_by_expression 	</a:t>
            </a:r>
            <a:r>
              <a:rPr lang="en-US">
                <a:solidFill>
                  <a:schemeClr val="tx1"/>
                </a:solidFill>
              </a:rPr>
              <a:t>specifies columns whose values determine the basis for</a:t>
            </a:r>
            <a:br>
              <a:rPr lang="en-US">
                <a:solidFill>
                  <a:schemeClr val="tx1"/>
                </a:solidFill>
              </a:rPr>
            </a:br>
            <a:r>
              <a:rPr lang="en-US">
                <a:solidFill>
                  <a:schemeClr val="tx1"/>
                </a:solidFill>
              </a:rPr>
              <a:t>					grouping rows</a:t>
            </a:r>
          </a:p>
          <a:p>
            <a:pPr lvl="1"/>
            <a:r>
              <a:rPr lang="en-US" b="1">
                <a:solidFill>
                  <a:schemeClr val="tx1"/>
                </a:solidFill>
              </a:rPr>
              <a:t>Guidelines</a:t>
            </a:r>
          </a:p>
          <a:p>
            <a:pPr lvl="2"/>
            <a:r>
              <a:rPr lang="en-US">
                <a:solidFill>
                  <a:schemeClr val="tx1"/>
                </a:solidFill>
              </a:rPr>
              <a:t>If you include a group function in a </a:t>
            </a:r>
            <a:r>
              <a:rPr lang="en-US">
                <a:solidFill>
                  <a:schemeClr val="tx1"/>
                </a:solidFill>
                <a:latin typeface="Courier New" pitchFamily="49" charset="0"/>
              </a:rPr>
              <a:t>SELECT</a:t>
            </a:r>
            <a:r>
              <a:rPr lang="en-US">
                <a:solidFill>
                  <a:schemeClr val="tx1"/>
                </a:solidFill>
              </a:rPr>
              <a:t> clause, you cannot select individual results as well, </a:t>
            </a:r>
            <a:r>
              <a:rPr lang="en-US" i="1">
                <a:solidFill>
                  <a:schemeClr val="tx1"/>
                </a:solidFill>
              </a:rPr>
              <a:t>unless</a:t>
            </a:r>
            <a:r>
              <a:rPr lang="en-US">
                <a:solidFill>
                  <a:schemeClr val="tx1"/>
                </a:solidFill>
              </a:rPr>
              <a:t> the individual column appears in the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 You receive an error message if you fail to include the column list in the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a:t>
            </a:r>
          </a:p>
          <a:p>
            <a:pPr lvl="2"/>
            <a:r>
              <a:rPr lang="en-US">
                <a:solidFill>
                  <a:schemeClr val="tx1"/>
                </a:solidFill>
              </a:rPr>
              <a:t>Using a </a:t>
            </a:r>
            <a:r>
              <a:rPr lang="en-US">
                <a:solidFill>
                  <a:schemeClr val="tx1"/>
                </a:solidFill>
                <a:latin typeface="Courier New" pitchFamily="49" charset="0"/>
              </a:rPr>
              <a:t>WHERE</a:t>
            </a:r>
            <a:r>
              <a:rPr lang="en-US">
                <a:solidFill>
                  <a:schemeClr val="tx1"/>
                </a:solidFill>
              </a:rPr>
              <a:t> clause, you can exclude rows before dividing them into groups.</a:t>
            </a:r>
          </a:p>
          <a:p>
            <a:pPr lvl="2"/>
            <a:r>
              <a:rPr lang="en-US">
                <a:solidFill>
                  <a:schemeClr val="tx1"/>
                </a:solidFill>
              </a:rPr>
              <a:t>You must include the </a:t>
            </a:r>
            <a:r>
              <a:rPr lang="en-US" i="1">
                <a:solidFill>
                  <a:schemeClr val="tx1"/>
                </a:solidFill>
              </a:rPr>
              <a:t>columns</a:t>
            </a:r>
            <a:r>
              <a:rPr lang="en-US">
                <a:solidFill>
                  <a:schemeClr val="tx1"/>
                </a:solidFill>
              </a:rPr>
              <a:t> in the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a:t>
            </a:r>
          </a:p>
          <a:p>
            <a:pPr lvl="2"/>
            <a:r>
              <a:rPr lang="en-US">
                <a:solidFill>
                  <a:schemeClr val="tx1"/>
                </a:solidFill>
              </a:rPr>
              <a:t>You cannot use a column alias in the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a:t>
            </a:r>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64C54B89-499E-4767-A660-EBA1BC230B73}" type="slidenum">
              <a:rPr lang="en-US">
                <a:solidFill>
                  <a:schemeClr val="tx1"/>
                </a:solidFill>
              </a:rPr>
              <a:pPr/>
              <a:t>80</a:t>
            </a:fld>
            <a:endParaRPr lang="en-US">
              <a:solidFill>
                <a:schemeClr val="tx1"/>
              </a:solidFill>
            </a:endParaRPr>
          </a:p>
        </p:txBody>
      </p:sp>
      <p:sp>
        <p:nvSpPr>
          <p:cNvPr id="331780" name="Rectangle 4"/>
          <p:cNvSpPr>
            <a:spLocks noGrp="1" noRot="1" noChangeAspect="1" noChangeArrowheads="1" noTextEdit="1"/>
          </p:cNvSpPr>
          <p:nvPr>
            <p:ph type="sldImg"/>
          </p:nvPr>
        </p:nvSpPr>
        <p:spPr>
          <a:ln/>
        </p:spPr>
      </p:sp>
      <p:sp>
        <p:nvSpPr>
          <p:cNvPr id="331781" name="Rectangle 5"/>
          <p:cNvSpPr>
            <a:spLocks noGrp="1" noChangeArrowheads="1"/>
          </p:cNvSpPr>
          <p:nvPr>
            <p:ph type="body" idx="1"/>
          </p:nvPr>
        </p:nvSpPr>
        <p:spPr>
          <a:xfrm>
            <a:off x="447973" y="5143500"/>
            <a:ext cx="5962055" cy="3489476"/>
          </a:xfrm>
        </p:spPr>
        <p:txBody>
          <a:bodyPr/>
          <a:lstStyle/>
          <a:p>
            <a:r>
              <a:rPr lang="en-US"/>
              <a:t>Using the </a:t>
            </a:r>
            <a:r>
              <a:rPr lang="en-US">
                <a:latin typeface="Courier New" pitchFamily="49" charset="0"/>
              </a:rPr>
              <a:t>GROUP</a:t>
            </a:r>
            <a:r>
              <a:rPr lang="en-US">
                <a:latin typeface="Times New Roman" pitchFamily="18" charset="0"/>
              </a:rPr>
              <a:t> </a:t>
            </a:r>
            <a:r>
              <a:rPr lang="en-US">
                <a:latin typeface="Courier New" pitchFamily="49" charset="0"/>
              </a:rPr>
              <a:t>BY</a:t>
            </a:r>
            <a:r>
              <a:rPr lang="en-US"/>
              <a:t> Clause</a:t>
            </a:r>
          </a:p>
          <a:p>
            <a:pPr lvl="1"/>
            <a:r>
              <a:rPr lang="en-US">
                <a:solidFill>
                  <a:schemeClr val="tx1"/>
                </a:solidFill>
              </a:rPr>
              <a:t>When using the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 make sure that all columns in the </a:t>
            </a:r>
            <a:r>
              <a:rPr lang="en-US">
                <a:solidFill>
                  <a:schemeClr val="tx1"/>
                </a:solidFill>
                <a:latin typeface="Courier New" pitchFamily="49" charset="0"/>
              </a:rPr>
              <a:t>SELECT</a:t>
            </a:r>
            <a:r>
              <a:rPr lang="en-US">
                <a:solidFill>
                  <a:schemeClr val="tx1"/>
                </a:solidFill>
              </a:rPr>
              <a:t> list that are not group functions are included in the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 The example in the slide displays the department number and the average salary for each department. Here is how this </a:t>
            </a:r>
            <a:r>
              <a:rPr lang="en-US">
                <a:solidFill>
                  <a:schemeClr val="tx1"/>
                </a:solidFill>
                <a:latin typeface="Courier New" pitchFamily="49" charset="0"/>
              </a:rPr>
              <a:t>SELECT</a:t>
            </a:r>
            <a:r>
              <a:rPr lang="en-US">
                <a:solidFill>
                  <a:schemeClr val="tx1"/>
                </a:solidFill>
              </a:rPr>
              <a:t> statement, containing a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 is evaluated:</a:t>
            </a:r>
          </a:p>
          <a:p>
            <a:pPr lvl="2"/>
            <a:r>
              <a:rPr lang="en-US">
                <a:solidFill>
                  <a:schemeClr val="tx1"/>
                </a:solidFill>
              </a:rPr>
              <a:t>The </a:t>
            </a:r>
            <a:r>
              <a:rPr lang="en-US">
                <a:solidFill>
                  <a:schemeClr val="tx1"/>
                </a:solidFill>
                <a:latin typeface="Courier New" pitchFamily="49" charset="0"/>
              </a:rPr>
              <a:t>SELECT</a:t>
            </a:r>
            <a:r>
              <a:rPr lang="en-US">
                <a:solidFill>
                  <a:schemeClr val="tx1"/>
                </a:solidFill>
              </a:rPr>
              <a:t> clause specifies the columns to be retrieved, as follows:</a:t>
            </a:r>
          </a:p>
          <a:p>
            <a:pPr lvl="3"/>
            <a:r>
              <a:rPr lang="en-US">
                <a:solidFill>
                  <a:schemeClr val="tx1"/>
                </a:solidFill>
              </a:rPr>
              <a:t>Department number column in the </a:t>
            </a:r>
            <a:r>
              <a:rPr lang="en-US">
                <a:solidFill>
                  <a:schemeClr val="tx1"/>
                </a:solidFill>
                <a:latin typeface="Courier New" pitchFamily="49" charset="0"/>
              </a:rPr>
              <a:t>EMPLOYEES</a:t>
            </a:r>
            <a:r>
              <a:rPr lang="en-US">
                <a:solidFill>
                  <a:schemeClr val="tx1"/>
                </a:solidFill>
              </a:rPr>
              <a:t> table</a:t>
            </a:r>
          </a:p>
          <a:p>
            <a:pPr lvl="3"/>
            <a:r>
              <a:rPr lang="en-US">
                <a:solidFill>
                  <a:schemeClr val="tx1"/>
                </a:solidFill>
              </a:rPr>
              <a:t>The average of all salaries in the group that you specified in the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a:t>
            </a:r>
          </a:p>
          <a:p>
            <a:pPr lvl="2"/>
            <a:r>
              <a:rPr lang="en-US">
                <a:solidFill>
                  <a:schemeClr val="tx1"/>
                </a:solidFill>
              </a:rPr>
              <a:t>The </a:t>
            </a:r>
            <a:r>
              <a:rPr lang="en-US">
                <a:solidFill>
                  <a:schemeClr val="tx1"/>
                </a:solidFill>
                <a:latin typeface="Courier New" pitchFamily="49" charset="0"/>
              </a:rPr>
              <a:t>FROM</a:t>
            </a:r>
            <a:r>
              <a:rPr lang="en-US">
                <a:solidFill>
                  <a:schemeClr val="tx1"/>
                </a:solidFill>
              </a:rPr>
              <a:t> clause specifies the tables that the database must access: the </a:t>
            </a:r>
            <a:r>
              <a:rPr lang="en-US">
                <a:solidFill>
                  <a:schemeClr val="tx1"/>
                </a:solidFill>
                <a:latin typeface="Courier New" pitchFamily="49" charset="0"/>
              </a:rPr>
              <a:t>EMPLOYEES</a:t>
            </a:r>
            <a:r>
              <a:rPr lang="en-US">
                <a:solidFill>
                  <a:schemeClr val="tx1"/>
                </a:solidFill>
              </a:rPr>
              <a:t> table</a:t>
            </a:r>
          </a:p>
          <a:p>
            <a:pPr lvl="2"/>
            <a:r>
              <a:rPr lang="en-US">
                <a:solidFill>
                  <a:schemeClr val="tx1"/>
                </a:solidFill>
              </a:rPr>
              <a:t>The </a:t>
            </a:r>
            <a:r>
              <a:rPr lang="en-US">
                <a:solidFill>
                  <a:schemeClr val="tx1"/>
                </a:solidFill>
                <a:latin typeface="Courier New" pitchFamily="49" charset="0"/>
              </a:rPr>
              <a:t>WHERE</a:t>
            </a:r>
            <a:r>
              <a:rPr lang="en-US">
                <a:solidFill>
                  <a:schemeClr val="tx1"/>
                </a:solidFill>
              </a:rPr>
              <a:t> clause specifies the rows to be retrieved. Because there is no </a:t>
            </a:r>
            <a:r>
              <a:rPr lang="en-US">
                <a:solidFill>
                  <a:schemeClr val="tx1"/>
                </a:solidFill>
                <a:latin typeface="Courier New" pitchFamily="49" charset="0"/>
              </a:rPr>
              <a:t>WHERE</a:t>
            </a:r>
            <a:r>
              <a:rPr lang="en-US">
                <a:solidFill>
                  <a:schemeClr val="tx1"/>
                </a:solidFill>
              </a:rPr>
              <a:t> clause, all rows are retrieved by default.</a:t>
            </a:r>
          </a:p>
          <a:p>
            <a:pPr lvl="2"/>
            <a:r>
              <a:rPr lang="en-US">
                <a:solidFill>
                  <a:schemeClr val="tx1"/>
                </a:solidFill>
              </a:rPr>
              <a:t>The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 specifies how the rows should be grouped. The rows are grouped by department number, so the </a:t>
            </a:r>
            <a:r>
              <a:rPr lang="en-US">
                <a:solidFill>
                  <a:schemeClr val="tx1"/>
                </a:solidFill>
                <a:latin typeface="Courier New" pitchFamily="49" charset="0"/>
              </a:rPr>
              <a:t>AVG</a:t>
            </a:r>
            <a:r>
              <a:rPr lang="en-US">
                <a:solidFill>
                  <a:schemeClr val="tx1"/>
                </a:solidFill>
              </a:rPr>
              <a:t> function that is applied to the salary column calculates the average salary for each department.</a:t>
            </a:r>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1D7058A7-6C32-4ABF-A83A-83D0F83119DE}" type="slidenum">
              <a:rPr lang="en-US">
                <a:solidFill>
                  <a:schemeClr val="tx1"/>
                </a:solidFill>
              </a:rPr>
              <a:pPr/>
              <a:t>81</a:t>
            </a:fld>
            <a:endParaRPr lang="en-US">
              <a:solidFill>
                <a:schemeClr val="tx1"/>
              </a:solidFill>
            </a:endParaRPr>
          </a:p>
        </p:txBody>
      </p:sp>
      <p:pic>
        <p:nvPicPr>
          <p:cNvPr id="333835" name="Picture 11" descr="C:\project-SQLFund1\images\img-05-14a.gif"/>
          <p:cNvPicPr>
            <a:picLocks noChangeAspect="1" noChangeArrowheads="1"/>
          </p:cNvPicPr>
          <p:nvPr/>
        </p:nvPicPr>
        <p:blipFill>
          <a:blip r:embed="rId3"/>
          <a:srcRect/>
          <a:stretch>
            <a:fillRect/>
          </a:stretch>
        </p:blipFill>
        <p:spPr bwMode="auto">
          <a:xfrm>
            <a:off x="565548" y="7037917"/>
            <a:ext cx="4473773" cy="935869"/>
          </a:xfrm>
          <a:prstGeom prst="rect">
            <a:avLst/>
          </a:prstGeom>
          <a:noFill/>
        </p:spPr>
      </p:pic>
      <p:sp>
        <p:nvSpPr>
          <p:cNvPr id="333828" name="Rectangle 4"/>
          <p:cNvSpPr>
            <a:spLocks noGrp="1" noRot="1" noChangeAspect="1" noChangeArrowheads="1" noTextEdit="1"/>
          </p:cNvSpPr>
          <p:nvPr>
            <p:ph type="sldImg"/>
          </p:nvPr>
        </p:nvSpPr>
        <p:spPr>
          <a:ln/>
        </p:spPr>
      </p:sp>
      <p:sp>
        <p:nvSpPr>
          <p:cNvPr id="333829" name="Rectangle 5"/>
          <p:cNvSpPr>
            <a:spLocks noGrp="1" noChangeArrowheads="1"/>
          </p:cNvSpPr>
          <p:nvPr>
            <p:ph type="body" idx="1"/>
          </p:nvPr>
        </p:nvSpPr>
        <p:spPr>
          <a:xfrm>
            <a:off x="447973" y="5143500"/>
            <a:ext cx="5962055" cy="3489476"/>
          </a:xfrm>
        </p:spPr>
        <p:txBody>
          <a:bodyPr/>
          <a:lstStyle/>
          <a:p>
            <a:r>
              <a:rPr lang="en-US"/>
              <a:t>Using the </a:t>
            </a:r>
            <a:r>
              <a:rPr lang="en-US">
                <a:latin typeface="Courier New" pitchFamily="49" charset="0"/>
              </a:rPr>
              <a:t>GROUP</a:t>
            </a:r>
            <a:r>
              <a:rPr lang="en-US"/>
              <a:t> </a:t>
            </a:r>
            <a:r>
              <a:rPr lang="en-US">
                <a:latin typeface="Courier New" pitchFamily="49" charset="0"/>
              </a:rPr>
              <a:t>BY</a:t>
            </a:r>
            <a:r>
              <a:rPr lang="en-US"/>
              <a:t> Clause (continued)</a:t>
            </a:r>
          </a:p>
          <a:p>
            <a:pPr lvl="1"/>
            <a:r>
              <a:rPr lang="en-US"/>
              <a:t>The </a:t>
            </a:r>
            <a:r>
              <a:rPr lang="en-US">
                <a:latin typeface="Courier New" pitchFamily="49" charset="0"/>
              </a:rPr>
              <a:t>GROUP</a:t>
            </a:r>
            <a:r>
              <a:rPr lang="en-US"/>
              <a:t> </a:t>
            </a:r>
            <a:r>
              <a:rPr lang="en-US">
                <a:latin typeface="Courier New" pitchFamily="49" charset="0"/>
              </a:rPr>
              <a:t>BY</a:t>
            </a:r>
            <a:r>
              <a:rPr lang="en-US"/>
              <a:t> column does not have to be in the </a:t>
            </a:r>
            <a:r>
              <a:rPr lang="en-US">
                <a:latin typeface="Courier New" pitchFamily="49" charset="0"/>
              </a:rPr>
              <a:t>SELECT</a:t>
            </a:r>
            <a:r>
              <a:rPr lang="en-US"/>
              <a:t> clause. For example, the </a:t>
            </a:r>
            <a:r>
              <a:rPr lang="en-US">
                <a:latin typeface="Courier New" pitchFamily="49" charset="0"/>
              </a:rPr>
              <a:t>SELECT</a:t>
            </a:r>
            <a:r>
              <a:rPr lang="en-US"/>
              <a:t> statement in the slide displays the average salaries for each department without displaying the respective department numbers. Without the department numbers, however, the results do not look meaningful. </a:t>
            </a:r>
          </a:p>
          <a:p>
            <a:pPr lvl="1"/>
            <a:r>
              <a:rPr lang="en-US"/>
              <a:t>You can also use the group function in the </a:t>
            </a:r>
            <a:r>
              <a:rPr lang="en-US">
                <a:latin typeface="Courier New" pitchFamily="49" charset="0"/>
              </a:rPr>
              <a:t>ORDER</a:t>
            </a:r>
            <a:r>
              <a:rPr lang="en-US"/>
              <a:t> </a:t>
            </a:r>
            <a:r>
              <a:rPr lang="en-US">
                <a:latin typeface="Courier New" pitchFamily="49" charset="0"/>
              </a:rPr>
              <a:t>BY</a:t>
            </a:r>
            <a:r>
              <a:rPr lang="en-US"/>
              <a:t> clause:</a:t>
            </a:r>
          </a:p>
          <a:p>
            <a:pPr lvl="4"/>
            <a:r>
              <a:rPr lang="en-US"/>
              <a:t> SELECT   department_id, AVG(salary)</a:t>
            </a:r>
          </a:p>
          <a:p>
            <a:pPr lvl="4"/>
            <a:r>
              <a:rPr lang="en-US"/>
              <a:t> FROM     employees</a:t>
            </a:r>
          </a:p>
          <a:p>
            <a:pPr lvl="4"/>
            <a:r>
              <a:rPr lang="en-US"/>
              <a:t> GROUP BY department_id</a:t>
            </a:r>
          </a:p>
          <a:p>
            <a:pPr lvl="4"/>
            <a:r>
              <a:rPr lang="en-US"/>
              <a:t> ORDER BY AVG(salary);</a:t>
            </a:r>
          </a:p>
        </p:txBody>
      </p:sp>
      <p:sp>
        <p:nvSpPr>
          <p:cNvPr id="333830" name="Rectangle 6"/>
          <p:cNvSpPr>
            <a:spLocks noChangeArrowheads="1"/>
          </p:cNvSpPr>
          <p:nvPr/>
        </p:nvSpPr>
        <p:spPr bwMode="auto">
          <a:xfrm>
            <a:off x="535782" y="7075715"/>
            <a:ext cx="5604867" cy="916214"/>
          </a:xfrm>
          <a:prstGeom prst="rect">
            <a:avLst/>
          </a:prstGeom>
          <a:noFill/>
          <a:ln w="9525">
            <a:noFill/>
            <a:miter lim="800000"/>
            <a:headEnd/>
            <a:tailEnd/>
          </a:ln>
          <a:effectLst/>
        </p:spPr>
        <p:txBody>
          <a:bodyPr wrap="none" lIns="86493" tIns="43247" rIns="86493" bIns="43247" anchor="ctr"/>
          <a:lstStyle/>
          <a:p>
            <a:endParaRPr lang="en-MY"/>
          </a:p>
        </p:txBody>
      </p:sp>
      <p:sp>
        <p:nvSpPr>
          <p:cNvPr id="333834" name="Text Box 10"/>
          <p:cNvSpPr txBox="1">
            <a:spLocks noChangeArrowheads="1"/>
          </p:cNvSpPr>
          <p:nvPr/>
        </p:nvSpPr>
        <p:spPr bwMode="auto">
          <a:xfrm>
            <a:off x="639961" y="7789333"/>
            <a:ext cx="351234" cy="378486"/>
          </a:xfrm>
          <a:prstGeom prst="rect">
            <a:avLst/>
          </a:prstGeom>
          <a:noFill/>
          <a:ln w="25400">
            <a:noFill/>
            <a:miter lim="800000"/>
            <a:headEnd type="none" w="sm" len="sm"/>
            <a:tailEnd type="none" w="med" len="lg"/>
          </a:ln>
          <a:effectLst/>
        </p:spPr>
        <p:txBody>
          <a:bodyPr lIns="12153" tIns="12153" rIns="12153" bIns="12153">
            <a:spAutoFit/>
          </a:bodyPr>
          <a:lstStyle/>
          <a:p>
            <a:pPr defTabSz="786847">
              <a:spcBef>
                <a:spcPct val="0"/>
              </a:spcBef>
              <a:buClr>
                <a:srgbClr val="000000"/>
              </a:buClr>
            </a:pPr>
            <a:r>
              <a:rPr lang="en-US" sz="2300" dirty="0"/>
              <a:t>…</a:t>
            </a:r>
          </a:p>
        </p:txBody>
      </p:sp>
      <p:pic>
        <p:nvPicPr>
          <p:cNvPr id="333836" name="Picture 12" descr="C:\project-SQLFund1\images\img-05-14b.gif"/>
          <p:cNvPicPr>
            <a:picLocks noChangeAspect="1" noChangeArrowheads="1"/>
          </p:cNvPicPr>
          <p:nvPr/>
        </p:nvPicPr>
        <p:blipFill>
          <a:blip r:embed="rId4"/>
          <a:srcRect/>
          <a:stretch>
            <a:fillRect/>
          </a:stretch>
        </p:blipFill>
        <p:spPr bwMode="auto">
          <a:xfrm>
            <a:off x="565547" y="8164286"/>
            <a:ext cx="4496098" cy="485322"/>
          </a:xfrm>
          <a:prstGeom prst="rect">
            <a:avLst/>
          </a:prstGeom>
          <a:noFill/>
        </p:spPr>
      </p:pic>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99B25970-806A-4D66-8F3E-226137ECD5B5}" type="slidenum">
              <a:rPr lang="en-US">
                <a:solidFill>
                  <a:schemeClr val="tx1"/>
                </a:solidFill>
              </a:rPr>
              <a:pPr/>
              <a:t>82</a:t>
            </a:fld>
            <a:endParaRPr lang="en-US">
              <a:solidFill>
                <a:schemeClr val="tx1"/>
              </a:solidFill>
            </a:endParaRPr>
          </a:p>
        </p:txBody>
      </p:sp>
      <p:sp>
        <p:nvSpPr>
          <p:cNvPr id="335874" name="Rectangle 2"/>
          <p:cNvSpPr>
            <a:spLocks noGrp="1" noRot="1" noChangeAspect="1" noChangeArrowheads="1" noTextEdit="1"/>
          </p:cNvSpPr>
          <p:nvPr>
            <p:ph type="sldImg"/>
          </p:nvPr>
        </p:nvSpPr>
        <p:spPr>
          <a:ln/>
        </p:spPr>
      </p:sp>
      <p:sp>
        <p:nvSpPr>
          <p:cNvPr id="335875" name="Rectangle 3"/>
          <p:cNvSpPr>
            <a:spLocks noGrp="1" noChangeArrowheads="1"/>
          </p:cNvSpPr>
          <p:nvPr>
            <p:ph type="body" idx="1"/>
          </p:nvPr>
        </p:nvSpPr>
        <p:spPr>
          <a:xfrm>
            <a:off x="447973" y="5143500"/>
            <a:ext cx="5962055" cy="3489476"/>
          </a:xfrm>
        </p:spPr>
        <p:txBody>
          <a:bodyPr/>
          <a:lstStyle/>
          <a:p>
            <a:r>
              <a:rPr lang="en-US" dirty="0"/>
              <a:t>Grouping by More than One Column</a:t>
            </a:r>
          </a:p>
          <a:p>
            <a:pPr lvl="1"/>
            <a:r>
              <a:rPr lang="en-US" dirty="0"/>
              <a:t>Sometimes, you need to see results for groups within groups. The slide shows a report that displays the total salary that is paid to each job title in each department.</a:t>
            </a:r>
          </a:p>
          <a:p>
            <a:pPr lvl="1"/>
            <a:r>
              <a:rPr lang="en-US" dirty="0"/>
              <a:t>The </a:t>
            </a:r>
            <a:r>
              <a:rPr lang="en-US" dirty="0">
                <a:latin typeface="Courier New" pitchFamily="49" charset="0"/>
              </a:rPr>
              <a:t>EMPLOYEES</a:t>
            </a:r>
            <a:r>
              <a:rPr lang="en-US" dirty="0"/>
              <a:t> table is grouped first by the department number, and then by the job title within that grouping. For example, the four stock clerks in department 50 are grouped together, and a single result (total salary) is produced for all stock clerks in the group.</a:t>
            </a:r>
          </a:p>
          <a:p>
            <a:pPr lvl="1"/>
            <a:r>
              <a:rPr lang="en-US" dirty="0"/>
              <a:t>The following </a:t>
            </a:r>
            <a:r>
              <a:rPr lang="en-US" dirty="0">
                <a:latin typeface="Courier New" pitchFamily="49" charset="0"/>
              </a:rPr>
              <a:t>SELECT</a:t>
            </a:r>
            <a:r>
              <a:rPr lang="en-US" dirty="0"/>
              <a:t> statement returns the result shown in the slide:</a:t>
            </a:r>
            <a:endParaRPr lang="en-US" sz="200" dirty="0"/>
          </a:p>
          <a:p>
            <a:pPr lvl="4">
              <a:spcBef>
                <a:spcPct val="25000"/>
              </a:spcBef>
            </a:pPr>
            <a:r>
              <a:rPr lang="en-US" dirty="0"/>
              <a:t>SELECT   </a:t>
            </a:r>
            <a:r>
              <a:rPr lang="en-US" dirty="0" err="1"/>
              <a:t>department_id</a:t>
            </a:r>
            <a:r>
              <a:rPr lang="en-US" dirty="0"/>
              <a:t>, </a:t>
            </a:r>
            <a:r>
              <a:rPr lang="en-US" dirty="0" err="1"/>
              <a:t>job_id</a:t>
            </a:r>
            <a:r>
              <a:rPr lang="en-US" dirty="0"/>
              <a:t>, sum(salary)</a:t>
            </a:r>
          </a:p>
          <a:p>
            <a:pPr lvl="4"/>
            <a:r>
              <a:rPr lang="en-US" dirty="0"/>
              <a:t>FROM     employees</a:t>
            </a:r>
          </a:p>
          <a:p>
            <a:pPr lvl="4"/>
            <a:r>
              <a:rPr lang="en-US" dirty="0"/>
              <a:t>GROUP BY </a:t>
            </a:r>
            <a:r>
              <a:rPr lang="en-US" dirty="0" err="1"/>
              <a:t>department_id</a:t>
            </a:r>
            <a:r>
              <a:rPr lang="en-US" dirty="0"/>
              <a:t>, </a:t>
            </a:r>
            <a:r>
              <a:rPr lang="en-US" dirty="0" err="1"/>
              <a:t>job_id</a:t>
            </a:r>
            <a:endParaRPr lang="en-US" dirty="0"/>
          </a:p>
          <a:p>
            <a:pPr lvl="4"/>
            <a:r>
              <a:rPr lang="en-US" dirty="0"/>
              <a:t>ORDER BY </a:t>
            </a:r>
            <a:r>
              <a:rPr lang="en-US" dirty="0" err="1"/>
              <a:t>job_id</a:t>
            </a:r>
            <a:r>
              <a:rPr lang="en-US" dirty="0"/>
              <a:t>;</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2784E71E-02E6-493F-A974-132B9F2EA4B4}" type="slidenum">
              <a:rPr lang="en-US">
                <a:solidFill>
                  <a:schemeClr val="tx1"/>
                </a:solidFill>
              </a:rPr>
              <a:pPr/>
              <a:t>83</a:t>
            </a:fld>
            <a:endParaRPr lang="en-US">
              <a:solidFill>
                <a:schemeClr val="tx1"/>
              </a:solidFill>
            </a:endParaRPr>
          </a:p>
        </p:txBody>
      </p:sp>
      <p:sp>
        <p:nvSpPr>
          <p:cNvPr id="337922" name="Rectangle 2"/>
          <p:cNvSpPr>
            <a:spLocks noGrp="1" noRot="1" noChangeAspect="1" noChangeArrowheads="1" noTextEdit="1"/>
          </p:cNvSpPr>
          <p:nvPr>
            <p:ph type="sldImg"/>
          </p:nvPr>
        </p:nvSpPr>
        <p:spPr>
          <a:xfrm>
            <a:off x="454025" y="434975"/>
            <a:ext cx="5943600" cy="4459288"/>
          </a:xfrm>
          <a:ln/>
        </p:spPr>
      </p:sp>
      <p:sp>
        <p:nvSpPr>
          <p:cNvPr id="337923" name="Rectangle 3"/>
          <p:cNvSpPr>
            <a:spLocks noGrp="1" noChangeArrowheads="1"/>
          </p:cNvSpPr>
          <p:nvPr>
            <p:ph type="body" idx="1"/>
          </p:nvPr>
        </p:nvSpPr>
        <p:spPr>
          <a:xfrm>
            <a:off x="447973" y="5143500"/>
            <a:ext cx="5962055" cy="3489476"/>
          </a:xfrm>
        </p:spPr>
        <p:txBody>
          <a:bodyPr/>
          <a:lstStyle/>
          <a:p>
            <a:r>
              <a:rPr lang="en-US"/>
              <a:t>Using the </a:t>
            </a:r>
            <a:r>
              <a:rPr lang="en-US">
                <a:latin typeface="Courier New" pitchFamily="49" charset="0"/>
              </a:rPr>
              <a:t>Group</a:t>
            </a:r>
            <a:r>
              <a:rPr lang="en-US">
                <a:latin typeface="Times New Roman" pitchFamily="18" charset="0"/>
              </a:rPr>
              <a:t> </a:t>
            </a:r>
            <a:r>
              <a:rPr lang="en-US">
                <a:latin typeface="Courier New" pitchFamily="49" charset="0"/>
              </a:rPr>
              <a:t>By</a:t>
            </a:r>
            <a:r>
              <a:rPr lang="en-US"/>
              <a:t> Clause on Multiple Columns</a:t>
            </a:r>
          </a:p>
          <a:p>
            <a:pPr lvl="1"/>
            <a:r>
              <a:rPr lang="en-US">
                <a:solidFill>
                  <a:schemeClr val="tx1"/>
                </a:solidFill>
              </a:rPr>
              <a:t>You can return summary results for groups and subgroups by listing multiple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columns. The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 groups rows but does not guarantee the order of the result set. To order the groupings, use the </a:t>
            </a:r>
            <a:r>
              <a:rPr lang="en-US">
                <a:solidFill>
                  <a:schemeClr val="tx1"/>
                </a:solidFill>
                <a:latin typeface="Courier New" pitchFamily="49" charset="0"/>
              </a:rPr>
              <a:t>ORDER</a:t>
            </a:r>
            <a:r>
              <a:rPr lang="en-US">
                <a:solidFill>
                  <a:schemeClr val="tx1"/>
                </a:solidFill>
              </a:rPr>
              <a:t> </a:t>
            </a:r>
            <a:r>
              <a:rPr lang="en-US">
                <a:solidFill>
                  <a:schemeClr val="tx1"/>
                </a:solidFill>
                <a:latin typeface="Courier New" pitchFamily="49" charset="0"/>
              </a:rPr>
              <a:t>BY</a:t>
            </a:r>
            <a:r>
              <a:rPr lang="en-US">
                <a:solidFill>
                  <a:schemeClr val="tx1"/>
                </a:solidFill>
              </a:rPr>
              <a:t> clause.</a:t>
            </a:r>
          </a:p>
          <a:p>
            <a:pPr lvl="1"/>
            <a:r>
              <a:rPr lang="en-US">
                <a:solidFill>
                  <a:schemeClr val="tx1"/>
                </a:solidFill>
              </a:rPr>
              <a:t>In the example in the slide, the </a:t>
            </a:r>
            <a:r>
              <a:rPr lang="en-US">
                <a:solidFill>
                  <a:schemeClr val="tx1"/>
                </a:solidFill>
                <a:latin typeface="Courier New" pitchFamily="49" charset="0"/>
              </a:rPr>
              <a:t>SELECT</a:t>
            </a:r>
            <a:r>
              <a:rPr lang="en-US">
                <a:solidFill>
                  <a:schemeClr val="tx1"/>
                </a:solidFill>
              </a:rPr>
              <a:t> statement that contains a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 is evaluated as follows:</a:t>
            </a:r>
          </a:p>
          <a:p>
            <a:pPr lvl="2"/>
            <a:r>
              <a:rPr lang="en-US">
                <a:solidFill>
                  <a:schemeClr val="tx1"/>
                </a:solidFill>
              </a:rPr>
              <a:t>The </a:t>
            </a:r>
            <a:r>
              <a:rPr lang="en-US">
                <a:solidFill>
                  <a:schemeClr val="tx1"/>
                </a:solidFill>
                <a:latin typeface="Courier New" pitchFamily="49" charset="0"/>
              </a:rPr>
              <a:t>SELECT</a:t>
            </a:r>
            <a:r>
              <a:rPr lang="en-US">
                <a:solidFill>
                  <a:schemeClr val="tx1"/>
                </a:solidFill>
              </a:rPr>
              <a:t> clause specifies the column to be retrieved:</a:t>
            </a:r>
          </a:p>
          <a:p>
            <a:pPr lvl="3"/>
            <a:r>
              <a:rPr lang="en-US">
                <a:solidFill>
                  <a:schemeClr val="tx1"/>
                </a:solidFill>
              </a:rPr>
              <a:t>Department ID in the </a:t>
            </a:r>
            <a:r>
              <a:rPr lang="en-US">
                <a:solidFill>
                  <a:schemeClr val="tx1"/>
                </a:solidFill>
                <a:latin typeface="Courier New" pitchFamily="49" charset="0"/>
              </a:rPr>
              <a:t>EMPLOYEES</a:t>
            </a:r>
            <a:r>
              <a:rPr lang="en-US">
                <a:solidFill>
                  <a:schemeClr val="tx1"/>
                </a:solidFill>
              </a:rPr>
              <a:t> table</a:t>
            </a:r>
          </a:p>
          <a:p>
            <a:pPr lvl="3"/>
            <a:r>
              <a:rPr lang="en-US">
                <a:solidFill>
                  <a:schemeClr val="tx1"/>
                </a:solidFill>
              </a:rPr>
              <a:t>Job ID in the </a:t>
            </a:r>
            <a:r>
              <a:rPr lang="en-US">
                <a:solidFill>
                  <a:schemeClr val="tx1"/>
                </a:solidFill>
                <a:latin typeface="Courier New" pitchFamily="49" charset="0"/>
              </a:rPr>
              <a:t>EMPLOYEES</a:t>
            </a:r>
            <a:r>
              <a:rPr lang="en-US">
                <a:solidFill>
                  <a:schemeClr val="tx1"/>
                </a:solidFill>
              </a:rPr>
              <a:t> table</a:t>
            </a:r>
          </a:p>
          <a:p>
            <a:pPr lvl="3"/>
            <a:r>
              <a:rPr lang="en-US">
                <a:solidFill>
                  <a:schemeClr val="tx1"/>
                </a:solidFill>
              </a:rPr>
              <a:t>The sum of all salaries in the group that you specified in the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a:t>
            </a:r>
          </a:p>
          <a:p>
            <a:pPr lvl="2"/>
            <a:r>
              <a:rPr lang="en-US">
                <a:solidFill>
                  <a:schemeClr val="tx1"/>
                </a:solidFill>
              </a:rPr>
              <a:t>The </a:t>
            </a:r>
            <a:r>
              <a:rPr lang="en-US">
                <a:solidFill>
                  <a:schemeClr val="tx1"/>
                </a:solidFill>
                <a:latin typeface="Courier New" pitchFamily="49" charset="0"/>
              </a:rPr>
              <a:t>FROM</a:t>
            </a:r>
            <a:r>
              <a:rPr lang="en-US">
                <a:solidFill>
                  <a:schemeClr val="tx1"/>
                </a:solidFill>
              </a:rPr>
              <a:t> clause specifies the tables that the database must access: the </a:t>
            </a:r>
            <a:r>
              <a:rPr lang="en-US">
                <a:solidFill>
                  <a:schemeClr val="tx1"/>
                </a:solidFill>
                <a:latin typeface="Courier New" pitchFamily="49" charset="0"/>
              </a:rPr>
              <a:t>EMPLOYEES</a:t>
            </a:r>
            <a:r>
              <a:rPr lang="en-US">
                <a:solidFill>
                  <a:schemeClr val="tx1"/>
                </a:solidFill>
              </a:rPr>
              <a:t> table.</a:t>
            </a:r>
          </a:p>
          <a:p>
            <a:pPr lvl="2"/>
            <a:r>
              <a:rPr lang="en-US">
                <a:solidFill>
                  <a:schemeClr val="tx1"/>
                </a:solidFill>
              </a:rPr>
              <a:t>The </a:t>
            </a:r>
            <a:r>
              <a:rPr lang="en-US">
                <a:solidFill>
                  <a:schemeClr val="tx1"/>
                </a:solidFill>
                <a:latin typeface="Courier New" pitchFamily="49" charset="0"/>
              </a:rPr>
              <a:t>WHERE</a:t>
            </a:r>
            <a:r>
              <a:rPr lang="en-US">
                <a:solidFill>
                  <a:schemeClr val="tx1"/>
                </a:solidFill>
              </a:rPr>
              <a:t> clause reduces the result set to those rows where department ID is greater than 40.</a:t>
            </a:r>
          </a:p>
          <a:p>
            <a:pPr lvl="2"/>
            <a:r>
              <a:rPr lang="en-US">
                <a:solidFill>
                  <a:schemeClr val="tx1"/>
                </a:solidFill>
              </a:rPr>
              <a:t>The </a:t>
            </a:r>
            <a:r>
              <a:rPr lang="en-US">
                <a:solidFill>
                  <a:schemeClr val="tx1"/>
                </a:solidFill>
                <a:latin typeface="Courier New" pitchFamily="49" charset="0"/>
              </a:rPr>
              <a:t>GROUP</a:t>
            </a:r>
            <a:r>
              <a:rPr lang="en-US">
                <a:solidFill>
                  <a:schemeClr val="tx1"/>
                </a:solidFill>
              </a:rPr>
              <a:t> </a:t>
            </a:r>
            <a:r>
              <a:rPr lang="en-US">
                <a:solidFill>
                  <a:schemeClr val="tx1"/>
                </a:solidFill>
                <a:latin typeface="Courier New" pitchFamily="49" charset="0"/>
              </a:rPr>
              <a:t>BY</a:t>
            </a:r>
            <a:r>
              <a:rPr lang="en-US">
                <a:solidFill>
                  <a:schemeClr val="tx1"/>
                </a:solidFill>
              </a:rPr>
              <a:t> clause specifies how you must group the resulting rows:</a:t>
            </a:r>
          </a:p>
          <a:p>
            <a:pPr lvl="3"/>
            <a:r>
              <a:rPr lang="en-US">
                <a:solidFill>
                  <a:schemeClr val="tx1"/>
                </a:solidFill>
              </a:rPr>
              <a:t>First, the rows are grouped by the department ID.</a:t>
            </a:r>
          </a:p>
          <a:p>
            <a:pPr lvl="3"/>
            <a:r>
              <a:rPr lang="en-US">
                <a:solidFill>
                  <a:schemeClr val="tx1"/>
                </a:solidFill>
              </a:rPr>
              <a:t>Second, the rows are grouped by job ID in the department ID groups.</a:t>
            </a:r>
          </a:p>
          <a:p>
            <a:pPr lvl="2"/>
            <a:r>
              <a:rPr lang="en-US">
                <a:solidFill>
                  <a:schemeClr val="tx1"/>
                </a:solidFill>
              </a:rPr>
              <a:t>The </a:t>
            </a:r>
            <a:r>
              <a:rPr lang="en-US">
                <a:solidFill>
                  <a:schemeClr val="tx1"/>
                </a:solidFill>
                <a:latin typeface="Courier New" pitchFamily="49" charset="0"/>
              </a:rPr>
              <a:t>ORDER BY</a:t>
            </a:r>
            <a:r>
              <a:rPr lang="en-US">
                <a:solidFill>
                  <a:schemeClr val="tx1"/>
                </a:solidFill>
              </a:rPr>
              <a:t> clause sorts the results by department ID.</a:t>
            </a:r>
          </a:p>
          <a:p>
            <a:pPr lvl="1"/>
            <a:r>
              <a:rPr lang="en-US" b="1">
                <a:solidFill>
                  <a:schemeClr val="tx1"/>
                </a:solidFill>
              </a:rPr>
              <a:t>Notes:</a:t>
            </a:r>
            <a:r>
              <a:rPr lang="en-US">
                <a:solidFill>
                  <a:schemeClr val="tx1"/>
                </a:solidFill>
              </a:rPr>
              <a:t> The </a:t>
            </a:r>
            <a:r>
              <a:rPr lang="en-US">
                <a:solidFill>
                  <a:schemeClr val="tx1"/>
                </a:solidFill>
                <a:latin typeface="Courier New" pitchFamily="49" charset="0"/>
              </a:rPr>
              <a:t>SUM</a:t>
            </a:r>
            <a:r>
              <a:rPr lang="en-US">
                <a:solidFill>
                  <a:schemeClr val="tx1"/>
                </a:solidFill>
              </a:rPr>
              <a:t> function is applied to the salary column for all job IDs in the result set in each department ID group. Also, note that the SA_REP row is not returned. The department ID for this row is </a:t>
            </a:r>
            <a:r>
              <a:rPr lang="en-US">
                <a:solidFill>
                  <a:schemeClr val="tx1"/>
                </a:solidFill>
                <a:latin typeface="Courier New" pitchFamily="49" charset="0"/>
              </a:rPr>
              <a:t>NULL</a:t>
            </a:r>
            <a:r>
              <a:rPr lang="en-US">
                <a:solidFill>
                  <a:schemeClr val="tx1"/>
                </a:solidFill>
              </a:rPr>
              <a:t>, and therefore, does not meet the </a:t>
            </a:r>
            <a:r>
              <a:rPr lang="en-US">
                <a:solidFill>
                  <a:schemeClr val="tx1"/>
                </a:solidFill>
                <a:latin typeface="Courier New" pitchFamily="49" charset="0"/>
              </a:rPr>
              <a:t>WHERE</a:t>
            </a:r>
            <a:r>
              <a:rPr lang="en-US">
                <a:solidFill>
                  <a:schemeClr val="tx1"/>
                </a:solidFill>
              </a:rPr>
              <a:t> condition.</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5438435A-5BD7-490C-A82D-53239E3E0E93}" type="slidenum">
              <a:rPr lang="en-US">
                <a:solidFill>
                  <a:schemeClr val="tx1"/>
                </a:solidFill>
              </a:rPr>
              <a:pPr/>
              <a:t>84</a:t>
            </a:fld>
            <a:endParaRPr lang="en-US">
              <a:solidFill>
                <a:schemeClr val="tx1"/>
              </a:solidFill>
            </a:endParaRPr>
          </a:p>
        </p:txBody>
      </p:sp>
      <p:sp>
        <p:nvSpPr>
          <p:cNvPr id="339980" name="Rectangle 12"/>
          <p:cNvSpPr>
            <a:spLocks noGrp="1" noRot="1" noChangeAspect="1" noChangeArrowheads="1" noTextEdit="1"/>
          </p:cNvSpPr>
          <p:nvPr>
            <p:ph type="sldImg"/>
          </p:nvPr>
        </p:nvSpPr>
        <p:spPr>
          <a:ln/>
        </p:spPr>
      </p:sp>
      <p:sp>
        <p:nvSpPr>
          <p:cNvPr id="339981" name="Rectangle 13"/>
          <p:cNvSpPr>
            <a:spLocks noGrp="1" noChangeArrowheads="1"/>
          </p:cNvSpPr>
          <p:nvPr>
            <p:ph type="body" idx="1"/>
          </p:nvPr>
        </p:nvSpPr>
        <p:spPr/>
        <p:txBody>
          <a:bodyPr/>
          <a:lstStyle/>
          <a:p>
            <a:r>
              <a:rPr lang="en-US" dirty="0"/>
              <a:t>Illegal Queries Using Group Functions</a:t>
            </a:r>
          </a:p>
          <a:p>
            <a:pPr lvl="1"/>
            <a:r>
              <a:rPr lang="en-US" dirty="0"/>
              <a:t>Whenever you use a mixture of individual items (</a:t>
            </a:r>
            <a:r>
              <a:rPr lang="en-US" dirty="0">
                <a:latin typeface="Courier New" pitchFamily="49" charset="0"/>
              </a:rPr>
              <a:t>DEPARTMENT_ID</a:t>
            </a:r>
            <a:r>
              <a:rPr lang="en-US" dirty="0"/>
              <a:t>) and group functions (</a:t>
            </a:r>
            <a:r>
              <a:rPr lang="en-US" dirty="0">
                <a:latin typeface="Courier New" pitchFamily="49" charset="0"/>
              </a:rPr>
              <a:t>COUNT</a:t>
            </a:r>
            <a:r>
              <a:rPr lang="en-US" dirty="0"/>
              <a:t>) in the same </a:t>
            </a:r>
            <a:r>
              <a:rPr lang="en-US" dirty="0">
                <a:latin typeface="Courier New" pitchFamily="49" charset="0"/>
              </a:rPr>
              <a:t>SELECT</a:t>
            </a:r>
            <a:r>
              <a:rPr lang="en-US" dirty="0"/>
              <a:t> statement, you must include a </a:t>
            </a:r>
            <a:r>
              <a:rPr lang="en-US" dirty="0">
                <a:latin typeface="Courier New" pitchFamily="49" charset="0"/>
              </a:rPr>
              <a:t>GROUP</a:t>
            </a:r>
            <a:r>
              <a:rPr lang="en-US" dirty="0"/>
              <a:t> </a:t>
            </a:r>
            <a:r>
              <a:rPr lang="en-US" dirty="0">
                <a:latin typeface="Courier New" pitchFamily="49" charset="0"/>
              </a:rPr>
              <a:t>BY</a:t>
            </a:r>
            <a:r>
              <a:rPr lang="en-US" dirty="0"/>
              <a:t> clause that specifies the individual items (in this case, </a:t>
            </a:r>
            <a:r>
              <a:rPr lang="en-US" dirty="0">
                <a:latin typeface="Courier New" pitchFamily="49" charset="0"/>
              </a:rPr>
              <a:t>DEPARTMENT_ID</a:t>
            </a:r>
            <a:r>
              <a:rPr lang="en-US" dirty="0"/>
              <a:t>). If the </a:t>
            </a:r>
            <a:r>
              <a:rPr lang="en-US" dirty="0">
                <a:latin typeface="Courier New" pitchFamily="49" charset="0"/>
              </a:rPr>
              <a:t>GROUP</a:t>
            </a:r>
            <a:r>
              <a:rPr lang="en-US" dirty="0"/>
              <a:t> </a:t>
            </a:r>
            <a:r>
              <a:rPr lang="en-US" dirty="0">
                <a:latin typeface="Courier New" pitchFamily="49" charset="0"/>
              </a:rPr>
              <a:t>BY</a:t>
            </a:r>
            <a:r>
              <a:rPr lang="en-US" dirty="0"/>
              <a:t> clause is missing, then the error message “not a single-group group function” appears and an asterisk (*) points to the offending column. You can correct the error in the first example in the slide by adding the </a:t>
            </a:r>
            <a:r>
              <a:rPr lang="en-US" dirty="0">
                <a:latin typeface="Courier New" pitchFamily="49" charset="0"/>
              </a:rPr>
              <a:t>GROUP</a:t>
            </a:r>
            <a:r>
              <a:rPr lang="en-US" dirty="0"/>
              <a:t> </a:t>
            </a:r>
            <a:r>
              <a:rPr lang="en-US" dirty="0">
                <a:latin typeface="Courier New" pitchFamily="49" charset="0"/>
              </a:rPr>
              <a:t>BY</a:t>
            </a:r>
            <a:r>
              <a:rPr lang="en-US" dirty="0"/>
              <a:t> clause:</a:t>
            </a:r>
            <a:endParaRPr lang="en-US" sz="200" dirty="0"/>
          </a:p>
          <a:p>
            <a:pPr lvl="4">
              <a:spcBef>
                <a:spcPct val="25000"/>
              </a:spcBef>
            </a:pPr>
            <a:r>
              <a:rPr lang="en-US" dirty="0"/>
              <a:t>SELECT   </a:t>
            </a:r>
            <a:r>
              <a:rPr lang="en-US" dirty="0" err="1"/>
              <a:t>department_id</a:t>
            </a:r>
            <a:r>
              <a:rPr lang="en-US" dirty="0"/>
              <a:t>, count(</a:t>
            </a:r>
            <a:r>
              <a:rPr lang="en-US" dirty="0" err="1"/>
              <a:t>last_name</a:t>
            </a:r>
            <a:r>
              <a:rPr lang="en-US" dirty="0"/>
              <a:t>)</a:t>
            </a:r>
          </a:p>
          <a:p>
            <a:pPr lvl="4"/>
            <a:r>
              <a:rPr lang="en-US" dirty="0"/>
              <a:t>FROM     employees</a:t>
            </a:r>
          </a:p>
          <a:p>
            <a:pPr lvl="4"/>
            <a:r>
              <a:rPr lang="en-US" dirty="0"/>
              <a:t>GROUP BY </a:t>
            </a:r>
            <a:r>
              <a:rPr lang="en-US" dirty="0" err="1"/>
              <a:t>department_id</a:t>
            </a:r>
            <a:r>
              <a:rPr lang="en-US" dirty="0"/>
              <a:t>;</a:t>
            </a:r>
          </a:p>
          <a:p>
            <a:pPr lvl="1"/>
            <a:r>
              <a:rPr lang="en-US" dirty="0"/>
              <a:t>Any column or expression in the </a:t>
            </a:r>
            <a:r>
              <a:rPr lang="en-US" dirty="0">
                <a:latin typeface="Courier New" pitchFamily="49" charset="0"/>
              </a:rPr>
              <a:t>SELECT</a:t>
            </a:r>
            <a:r>
              <a:rPr lang="en-US" dirty="0"/>
              <a:t> list that is not an aggregate function must be in the </a:t>
            </a:r>
            <a:r>
              <a:rPr lang="en-US" dirty="0">
                <a:latin typeface="Courier New" pitchFamily="49" charset="0"/>
              </a:rPr>
              <a:t>GROUP</a:t>
            </a:r>
            <a:r>
              <a:rPr lang="en-US" dirty="0"/>
              <a:t> </a:t>
            </a:r>
            <a:r>
              <a:rPr lang="en-US" dirty="0">
                <a:latin typeface="Courier New" pitchFamily="49" charset="0"/>
              </a:rPr>
              <a:t>BY</a:t>
            </a:r>
            <a:r>
              <a:rPr lang="en-US" dirty="0"/>
              <a:t> clause. In the second example in the slide, </a:t>
            </a:r>
            <a:r>
              <a:rPr lang="en-US" dirty="0" err="1">
                <a:latin typeface="Courier New" pitchFamily="49" charset="0"/>
              </a:rPr>
              <a:t>job_id</a:t>
            </a:r>
            <a:r>
              <a:rPr lang="en-US" dirty="0"/>
              <a:t> is neither in the </a:t>
            </a:r>
            <a:r>
              <a:rPr lang="en-US" dirty="0">
                <a:latin typeface="Courier New" pitchFamily="49" charset="0"/>
              </a:rPr>
              <a:t>GROUP</a:t>
            </a:r>
            <a:r>
              <a:rPr lang="en-US" dirty="0"/>
              <a:t> </a:t>
            </a:r>
            <a:r>
              <a:rPr lang="en-US" dirty="0">
                <a:latin typeface="Courier New" pitchFamily="49" charset="0"/>
              </a:rPr>
              <a:t>BY</a:t>
            </a:r>
            <a:r>
              <a:rPr lang="en-US" dirty="0"/>
              <a:t> clause nor is it being used by a group function, so there is a “not a </a:t>
            </a:r>
            <a:r>
              <a:rPr lang="en-US" dirty="0">
                <a:latin typeface="Courier New" pitchFamily="49" charset="0"/>
              </a:rPr>
              <a:t>GROUP</a:t>
            </a:r>
            <a:r>
              <a:rPr lang="en-US" dirty="0"/>
              <a:t> </a:t>
            </a:r>
            <a:r>
              <a:rPr lang="en-US" dirty="0">
                <a:latin typeface="Courier New" pitchFamily="49" charset="0"/>
              </a:rPr>
              <a:t>BY</a:t>
            </a:r>
            <a:r>
              <a:rPr lang="en-US" dirty="0"/>
              <a:t> expression” error. You can correct the error in the second slide example by adding </a:t>
            </a:r>
            <a:r>
              <a:rPr lang="en-US" dirty="0" err="1">
                <a:latin typeface="Courier New" pitchFamily="49" charset="0"/>
              </a:rPr>
              <a:t>job_id</a:t>
            </a:r>
            <a:r>
              <a:rPr lang="en-US" dirty="0"/>
              <a:t> in the </a:t>
            </a:r>
            <a:r>
              <a:rPr lang="en-US" dirty="0">
                <a:latin typeface="Courier New" pitchFamily="49" charset="0"/>
              </a:rPr>
              <a:t>GROUP</a:t>
            </a:r>
            <a:r>
              <a:rPr lang="en-US" dirty="0"/>
              <a:t> </a:t>
            </a:r>
            <a:r>
              <a:rPr lang="en-US" dirty="0">
                <a:latin typeface="Courier New" pitchFamily="49" charset="0"/>
              </a:rPr>
              <a:t>BY</a:t>
            </a:r>
            <a:r>
              <a:rPr lang="en-US" dirty="0"/>
              <a:t> clause.</a:t>
            </a:r>
          </a:p>
          <a:p>
            <a:pPr lvl="4">
              <a:spcBef>
                <a:spcPct val="25000"/>
              </a:spcBef>
            </a:pPr>
            <a:r>
              <a:rPr lang="en-US" dirty="0"/>
              <a:t>SELECT </a:t>
            </a:r>
            <a:r>
              <a:rPr lang="en-US" dirty="0" err="1"/>
              <a:t>department_id</a:t>
            </a:r>
            <a:r>
              <a:rPr lang="en-US" dirty="0"/>
              <a:t>, </a:t>
            </a:r>
            <a:r>
              <a:rPr lang="en-US" dirty="0" err="1"/>
              <a:t>job_id</a:t>
            </a:r>
            <a:r>
              <a:rPr lang="en-US" dirty="0"/>
              <a:t>, COUNT(</a:t>
            </a:r>
            <a:r>
              <a:rPr lang="en-US" dirty="0" err="1"/>
              <a:t>last_name</a:t>
            </a:r>
            <a:r>
              <a:rPr lang="en-US" dirty="0"/>
              <a:t>)</a:t>
            </a:r>
          </a:p>
          <a:p>
            <a:pPr lvl="4"/>
            <a:r>
              <a:rPr lang="en-US" dirty="0"/>
              <a:t>FROM   employees</a:t>
            </a:r>
          </a:p>
          <a:p>
            <a:pPr lvl="4"/>
            <a:r>
              <a:rPr lang="en-US" dirty="0"/>
              <a:t>GROUP BY </a:t>
            </a:r>
            <a:r>
              <a:rPr lang="en-US" dirty="0" err="1"/>
              <a:t>department_id</a:t>
            </a:r>
            <a:r>
              <a:rPr lang="en-US" dirty="0"/>
              <a:t>, </a:t>
            </a:r>
            <a:r>
              <a:rPr lang="en-US" dirty="0" err="1"/>
              <a:t>job_id</a:t>
            </a:r>
            <a:r>
              <a:rPr lang="en-US" dirty="0"/>
              <a: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B7A122B4-3477-43F3-AAF0-7DCC4346D93F}" type="slidenum">
              <a:rPr lang="en-US">
                <a:solidFill>
                  <a:schemeClr val="tx1"/>
                </a:solidFill>
              </a:rPr>
              <a:pPr/>
              <a:t>85</a:t>
            </a:fld>
            <a:endParaRPr lang="en-US">
              <a:solidFill>
                <a:schemeClr val="tx1"/>
              </a:solidFill>
            </a:endParaRPr>
          </a:p>
        </p:txBody>
      </p:sp>
      <p:sp>
        <p:nvSpPr>
          <p:cNvPr id="342020" name="Rectangle 4"/>
          <p:cNvSpPr>
            <a:spLocks noGrp="1" noRot="1" noChangeAspect="1" noChangeArrowheads="1" noTextEdit="1"/>
          </p:cNvSpPr>
          <p:nvPr>
            <p:ph type="sldImg"/>
          </p:nvPr>
        </p:nvSpPr>
        <p:spPr>
          <a:ln/>
        </p:spPr>
      </p:sp>
      <p:sp>
        <p:nvSpPr>
          <p:cNvPr id="342021" name="Rectangle 5"/>
          <p:cNvSpPr>
            <a:spLocks noGrp="1" noChangeArrowheads="1"/>
          </p:cNvSpPr>
          <p:nvPr>
            <p:ph type="body" idx="1"/>
          </p:nvPr>
        </p:nvSpPr>
        <p:spPr>
          <a:xfrm>
            <a:off x="447973" y="5143500"/>
            <a:ext cx="5962055" cy="3489476"/>
          </a:xfrm>
        </p:spPr>
        <p:txBody>
          <a:bodyPr/>
          <a:lstStyle/>
          <a:p>
            <a:r>
              <a:rPr lang="en-US"/>
              <a:t>Illegal Queries Using Group Functions (continued)</a:t>
            </a:r>
          </a:p>
          <a:p>
            <a:pPr lvl="1" eaLnBrk="0" hangingPunct="0">
              <a:spcBef>
                <a:spcPct val="30000"/>
              </a:spcBef>
              <a:buSzTx/>
              <a:buFontTx/>
              <a:buNone/>
            </a:pPr>
            <a:r>
              <a:rPr lang="en-US">
                <a:solidFill>
                  <a:schemeClr val="tx1"/>
                </a:solidFill>
              </a:rPr>
              <a:t>The </a:t>
            </a:r>
            <a:r>
              <a:rPr lang="en-US">
                <a:solidFill>
                  <a:schemeClr val="tx1"/>
                </a:solidFill>
                <a:latin typeface="Courier New" pitchFamily="49" charset="0"/>
              </a:rPr>
              <a:t>WHERE</a:t>
            </a:r>
            <a:r>
              <a:rPr lang="en-US">
                <a:solidFill>
                  <a:schemeClr val="tx1"/>
                </a:solidFill>
              </a:rPr>
              <a:t> clause cannot be used to restrict groups. The </a:t>
            </a:r>
            <a:r>
              <a:rPr lang="en-US">
                <a:solidFill>
                  <a:schemeClr val="tx1"/>
                </a:solidFill>
                <a:latin typeface="Courier New" pitchFamily="49" charset="0"/>
              </a:rPr>
              <a:t>SELECT</a:t>
            </a:r>
            <a:r>
              <a:rPr lang="en-US">
                <a:solidFill>
                  <a:schemeClr val="tx1"/>
                </a:solidFill>
              </a:rPr>
              <a:t> statement in the example in the slide results in an error because it uses the </a:t>
            </a:r>
            <a:r>
              <a:rPr lang="en-US">
                <a:solidFill>
                  <a:schemeClr val="tx1"/>
                </a:solidFill>
                <a:latin typeface="Courier New" pitchFamily="49" charset="0"/>
              </a:rPr>
              <a:t>WHERE</a:t>
            </a:r>
            <a:r>
              <a:rPr lang="en-US">
                <a:solidFill>
                  <a:schemeClr val="tx1"/>
                </a:solidFill>
              </a:rPr>
              <a:t> clause to restrict the display of the average salaries of those departments that have an average salary greater than $8,000.</a:t>
            </a:r>
          </a:p>
          <a:p>
            <a:pPr lvl="1" eaLnBrk="0" hangingPunct="0">
              <a:spcBef>
                <a:spcPct val="30000"/>
              </a:spcBef>
              <a:buSzTx/>
              <a:buFontTx/>
              <a:buNone/>
            </a:pPr>
            <a:r>
              <a:rPr lang="en-US">
                <a:solidFill>
                  <a:schemeClr val="tx1"/>
                </a:solidFill>
              </a:rPr>
              <a:t>However, you can correct the error in the example by using the </a:t>
            </a:r>
            <a:r>
              <a:rPr lang="en-US">
                <a:solidFill>
                  <a:schemeClr val="tx1"/>
                </a:solidFill>
                <a:latin typeface="Courier New" pitchFamily="49" charset="0"/>
              </a:rPr>
              <a:t>HAVING</a:t>
            </a:r>
            <a:r>
              <a:rPr lang="en-US">
                <a:solidFill>
                  <a:schemeClr val="tx1"/>
                </a:solidFill>
              </a:rPr>
              <a:t> clause to restrict groups:</a:t>
            </a:r>
            <a:endParaRPr lang="en-US">
              <a:solidFill>
                <a:schemeClr val="tx1"/>
              </a:solidFill>
              <a:latin typeface="Courier New" pitchFamily="49" charset="0"/>
            </a:endParaRPr>
          </a:p>
          <a:p>
            <a:pPr lvl="4" eaLnBrk="0" hangingPunct="0">
              <a:buSzTx/>
              <a:buFontTx/>
              <a:buNone/>
            </a:pPr>
            <a:r>
              <a:rPr lang="en-US">
                <a:solidFill>
                  <a:schemeClr val="tx1"/>
                </a:solidFill>
              </a:rPr>
              <a:t>SELECT   department_id, AVG(salary)</a:t>
            </a:r>
          </a:p>
          <a:p>
            <a:pPr lvl="4" eaLnBrk="0" hangingPunct="0">
              <a:buSzTx/>
              <a:buFontTx/>
              <a:buNone/>
            </a:pPr>
            <a:r>
              <a:rPr lang="en-US">
                <a:solidFill>
                  <a:schemeClr val="tx1"/>
                </a:solidFill>
              </a:rPr>
              <a:t>FROM     employees</a:t>
            </a:r>
          </a:p>
          <a:p>
            <a:pPr lvl="4" eaLnBrk="0" hangingPunct="0">
              <a:buSzTx/>
              <a:buFontTx/>
              <a:buNone/>
            </a:pPr>
            <a:r>
              <a:rPr lang="en-US">
                <a:solidFill>
                  <a:schemeClr val="tx1"/>
                </a:solidFill>
              </a:rPr>
              <a:t>GROUP BY department_id</a:t>
            </a:r>
          </a:p>
          <a:p>
            <a:pPr lvl="4" eaLnBrk="0" hangingPunct="0">
              <a:buSzTx/>
              <a:buFontTx/>
              <a:buNone/>
            </a:pPr>
            <a:r>
              <a:rPr lang="en-US">
                <a:solidFill>
                  <a:schemeClr val="tx1"/>
                </a:solidFill>
              </a:rPr>
              <a:t>HAVING   AVG(salary) &gt; 8000;</a:t>
            </a:r>
          </a:p>
        </p:txBody>
      </p:sp>
      <p:sp>
        <p:nvSpPr>
          <p:cNvPr id="342022" name="Rectangle 6"/>
          <p:cNvSpPr>
            <a:spLocks noChangeArrowheads="1"/>
          </p:cNvSpPr>
          <p:nvPr/>
        </p:nvSpPr>
        <p:spPr bwMode="auto">
          <a:xfrm>
            <a:off x="459879" y="4754941"/>
            <a:ext cx="6029027" cy="3757083"/>
          </a:xfrm>
          <a:prstGeom prst="rect">
            <a:avLst/>
          </a:prstGeom>
          <a:noFill/>
          <a:ln w="9525">
            <a:noFill/>
            <a:miter lim="800000"/>
            <a:headEnd/>
            <a:tailEnd/>
          </a:ln>
          <a:effectLst/>
        </p:spPr>
        <p:txBody>
          <a:bodyPr lIns="91154" tIns="45576" rIns="91154" bIns="45576"/>
          <a:lstStyle/>
          <a:p>
            <a:pPr defTabSz="406938" eaLnBrk="0" hangingPunct="0">
              <a:spcBef>
                <a:spcPct val="30000"/>
              </a:spcBef>
            </a:pPr>
            <a:endParaRPr lang="en-US" sz="1000" dirty="0">
              <a:latin typeface="Courier New" pitchFamily="49" charset="0"/>
            </a:endParaRPr>
          </a:p>
        </p:txBody>
      </p:sp>
      <p:pic>
        <p:nvPicPr>
          <p:cNvPr id="342024" name="Picture 8" descr="C:\project-SQLFund1\images\img-05-18.gif"/>
          <p:cNvPicPr>
            <a:picLocks noChangeAspect="1" noChangeArrowheads="1"/>
          </p:cNvPicPr>
          <p:nvPr/>
        </p:nvPicPr>
        <p:blipFill>
          <a:blip r:embed="rId3"/>
          <a:srcRect/>
          <a:stretch>
            <a:fillRect/>
          </a:stretch>
        </p:blipFill>
        <p:spPr bwMode="auto">
          <a:xfrm>
            <a:off x="628055" y="7104442"/>
            <a:ext cx="3554016" cy="1180797"/>
          </a:xfrm>
          <a:prstGeom prst="rect">
            <a:avLst/>
          </a:prstGeom>
          <a:noFill/>
        </p:spPr>
      </p:pic>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84C1CD51-8DE9-4D3F-9F23-444DE97D9FB9}" type="slidenum">
              <a:rPr lang="en-US">
                <a:solidFill>
                  <a:schemeClr val="tx1"/>
                </a:solidFill>
              </a:rPr>
              <a:pPr/>
              <a:t>86</a:t>
            </a:fld>
            <a:endParaRPr lang="en-US">
              <a:solidFill>
                <a:schemeClr val="tx1"/>
              </a:solidFill>
            </a:endParaRPr>
          </a:p>
        </p:txBody>
      </p:sp>
      <p:sp>
        <p:nvSpPr>
          <p:cNvPr id="344066" name="Rectangle 1026"/>
          <p:cNvSpPr>
            <a:spLocks noGrp="1" noRot="1" noChangeAspect="1" noChangeArrowheads="1" noTextEdit="1"/>
          </p:cNvSpPr>
          <p:nvPr>
            <p:ph type="sldImg"/>
          </p:nvPr>
        </p:nvSpPr>
        <p:spPr>
          <a:ln/>
        </p:spPr>
      </p:sp>
      <p:sp>
        <p:nvSpPr>
          <p:cNvPr id="344067" name="Rectangle 1027"/>
          <p:cNvSpPr>
            <a:spLocks noGrp="1" noChangeArrowheads="1"/>
          </p:cNvSpPr>
          <p:nvPr>
            <p:ph type="body" idx="1"/>
          </p:nvPr>
        </p:nvSpPr>
        <p:spPr>
          <a:xfrm>
            <a:off x="447973" y="5143500"/>
            <a:ext cx="5962055" cy="3489476"/>
          </a:xfrm>
        </p:spPr>
        <p:txBody>
          <a:bodyPr/>
          <a:lstStyle/>
          <a:p>
            <a:r>
              <a:rPr lang="en-US"/>
              <a:t>Restricting Group Results</a:t>
            </a:r>
          </a:p>
          <a:p>
            <a:pPr lvl="1"/>
            <a:r>
              <a:rPr lang="en-US"/>
              <a:t>You use the </a:t>
            </a:r>
            <a:r>
              <a:rPr lang="en-US">
                <a:latin typeface="Courier New" pitchFamily="49" charset="0"/>
              </a:rPr>
              <a:t>HAVING</a:t>
            </a:r>
            <a:r>
              <a:rPr lang="en-US"/>
              <a:t> clause to restrict groups in the same way that you use the </a:t>
            </a:r>
            <a:r>
              <a:rPr lang="en-US">
                <a:latin typeface="Courier New" pitchFamily="49" charset="0"/>
              </a:rPr>
              <a:t>WHERE</a:t>
            </a:r>
            <a:r>
              <a:rPr lang="en-US"/>
              <a:t> clause to restrict the rows that you select. To find the maximum salary in each of the departments that have a maximum salary greater than $10,000, you need to do the following:</a:t>
            </a:r>
          </a:p>
          <a:p>
            <a:pPr lvl="2">
              <a:buFont typeface="Times New Roman" pitchFamily="18" charset="0"/>
              <a:buNone/>
            </a:pPr>
            <a:r>
              <a:rPr lang="en-US"/>
              <a:t>1.	Find the average salary for each department by grouping by department number.</a:t>
            </a:r>
          </a:p>
          <a:p>
            <a:pPr lvl="2">
              <a:buFont typeface="Times New Roman" pitchFamily="18" charset="0"/>
              <a:buNone/>
            </a:pPr>
            <a:r>
              <a:rPr lang="en-US"/>
              <a:t>2.	Restrict the groups to those departments with a maximum salary greater than $10,000.</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7D9AE414-EBB9-4555-AFB4-CF89C36F61E2}" type="slidenum">
              <a:rPr lang="en-US">
                <a:solidFill>
                  <a:schemeClr val="tx1"/>
                </a:solidFill>
              </a:rPr>
              <a:pPr/>
              <a:t>87</a:t>
            </a:fld>
            <a:endParaRPr lang="en-US">
              <a:solidFill>
                <a:schemeClr val="tx1"/>
              </a:solidFill>
            </a:endParaRPr>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a:xfrm>
            <a:off x="447973" y="5143500"/>
            <a:ext cx="5962055" cy="3489476"/>
          </a:xfrm>
        </p:spPr>
        <p:txBody>
          <a:bodyPr/>
          <a:lstStyle/>
          <a:p>
            <a:r>
              <a:rPr lang="en-US" dirty="0"/>
              <a:t>Restricting Group Results with the </a:t>
            </a:r>
            <a:r>
              <a:rPr lang="en-US" dirty="0">
                <a:latin typeface="Courier New" pitchFamily="49" charset="0"/>
              </a:rPr>
              <a:t>HAVING</a:t>
            </a:r>
            <a:r>
              <a:rPr lang="en-US" dirty="0"/>
              <a:t> Clause</a:t>
            </a:r>
          </a:p>
          <a:p>
            <a:pPr lvl="1"/>
            <a:r>
              <a:rPr lang="en-US" dirty="0">
                <a:solidFill>
                  <a:schemeClr val="tx1"/>
                </a:solidFill>
              </a:rPr>
              <a:t>You use the </a:t>
            </a:r>
            <a:r>
              <a:rPr lang="en-US" dirty="0">
                <a:solidFill>
                  <a:schemeClr val="tx1"/>
                </a:solidFill>
                <a:latin typeface="Courier New" pitchFamily="49" charset="0"/>
              </a:rPr>
              <a:t>HAVING</a:t>
            </a:r>
            <a:r>
              <a:rPr lang="en-US" dirty="0">
                <a:solidFill>
                  <a:schemeClr val="tx1"/>
                </a:solidFill>
              </a:rPr>
              <a:t> clause to specify the groups that are to be displayed, thus further restricting the groups on the basis of aggregate information.</a:t>
            </a:r>
          </a:p>
          <a:p>
            <a:pPr lvl="1"/>
            <a:r>
              <a:rPr lang="en-US" dirty="0">
                <a:solidFill>
                  <a:schemeClr val="tx1"/>
                </a:solidFill>
              </a:rPr>
              <a:t>In the syntax, </a:t>
            </a:r>
            <a:r>
              <a:rPr lang="en-US" i="1" dirty="0" err="1">
                <a:solidFill>
                  <a:schemeClr val="tx1"/>
                </a:solidFill>
                <a:latin typeface="Courier New" pitchFamily="49" charset="0"/>
              </a:rPr>
              <a:t>group</a:t>
            </a:r>
            <a:r>
              <a:rPr lang="en-US" i="1" dirty="0" err="1">
                <a:solidFill>
                  <a:schemeClr val="tx1"/>
                </a:solidFill>
              </a:rPr>
              <a:t>_</a:t>
            </a:r>
            <a:r>
              <a:rPr lang="en-US" i="1" dirty="0" err="1">
                <a:solidFill>
                  <a:schemeClr val="tx1"/>
                </a:solidFill>
                <a:latin typeface="Courier New" pitchFamily="49" charset="0"/>
              </a:rPr>
              <a:t>condition</a:t>
            </a:r>
            <a:r>
              <a:rPr lang="en-US" i="1" dirty="0">
                <a:solidFill>
                  <a:schemeClr val="tx1"/>
                </a:solidFill>
              </a:rPr>
              <a:t> </a:t>
            </a:r>
            <a:r>
              <a:rPr lang="en-US" dirty="0">
                <a:solidFill>
                  <a:schemeClr val="tx1"/>
                </a:solidFill>
              </a:rPr>
              <a:t>restricts the groups of rows returned to those groups for which the specified condition is true.</a:t>
            </a:r>
          </a:p>
          <a:p>
            <a:pPr lvl="1"/>
            <a:r>
              <a:rPr lang="en-US" dirty="0">
                <a:solidFill>
                  <a:schemeClr val="tx1"/>
                </a:solidFill>
              </a:rPr>
              <a:t>The Oracle server performs the following steps when you use the </a:t>
            </a:r>
            <a:r>
              <a:rPr lang="en-US" dirty="0">
                <a:solidFill>
                  <a:schemeClr val="tx1"/>
                </a:solidFill>
                <a:latin typeface="Courier New" pitchFamily="49" charset="0"/>
              </a:rPr>
              <a:t>HAVING</a:t>
            </a:r>
            <a:r>
              <a:rPr lang="en-US" dirty="0">
                <a:solidFill>
                  <a:schemeClr val="tx1"/>
                </a:solidFill>
              </a:rPr>
              <a:t> clause:</a:t>
            </a:r>
          </a:p>
          <a:p>
            <a:pPr marL="432465" lvl="2" indent="-216233"/>
            <a:r>
              <a:rPr lang="en-US" dirty="0">
                <a:solidFill>
                  <a:schemeClr val="tx1"/>
                </a:solidFill>
              </a:rPr>
              <a:t>1.	Rows are grouped.</a:t>
            </a:r>
          </a:p>
          <a:p>
            <a:pPr marL="432465" lvl="2" indent="-216233"/>
            <a:r>
              <a:rPr lang="en-US" dirty="0">
                <a:solidFill>
                  <a:schemeClr val="tx1"/>
                </a:solidFill>
              </a:rPr>
              <a:t>2.	The group function is applied to the group.</a:t>
            </a:r>
          </a:p>
          <a:p>
            <a:pPr marL="432465" lvl="2" indent="-216233"/>
            <a:r>
              <a:rPr lang="en-US" dirty="0">
                <a:solidFill>
                  <a:schemeClr val="tx1"/>
                </a:solidFill>
              </a:rPr>
              <a:t>3.	The groups that match the criteria in the </a:t>
            </a:r>
            <a:r>
              <a:rPr lang="en-US" dirty="0">
                <a:solidFill>
                  <a:schemeClr val="tx1"/>
                </a:solidFill>
                <a:latin typeface="Courier New" pitchFamily="49" charset="0"/>
              </a:rPr>
              <a:t>HAVING</a:t>
            </a:r>
            <a:r>
              <a:rPr lang="en-US" dirty="0">
                <a:solidFill>
                  <a:schemeClr val="tx1"/>
                </a:solidFill>
              </a:rPr>
              <a:t> clause are displayed.</a:t>
            </a:r>
          </a:p>
          <a:p>
            <a:pPr lvl="1"/>
            <a:r>
              <a:rPr lang="en-US" dirty="0">
                <a:solidFill>
                  <a:schemeClr val="tx1"/>
                </a:solidFill>
              </a:rPr>
              <a:t>The </a:t>
            </a:r>
            <a:r>
              <a:rPr lang="en-US" dirty="0">
                <a:solidFill>
                  <a:schemeClr val="tx1"/>
                </a:solidFill>
                <a:latin typeface="Courier New" pitchFamily="49" charset="0"/>
              </a:rPr>
              <a:t>HAVING</a:t>
            </a:r>
            <a:r>
              <a:rPr lang="en-US" dirty="0">
                <a:solidFill>
                  <a:schemeClr val="tx1"/>
                </a:solidFill>
              </a:rPr>
              <a:t> clause can precede the </a:t>
            </a:r>
            <a:r>
              <a:rPr lang="en-US" dirty="0">
                <a:solidFill>
                  <a:schemeClr val="tx1"/>
                </a:solidFill>
                <a:latin typeface="Courier New" pitchFamily="49" charset="0"/>
              </a:rPr>
              <a:t>GROUP</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clause, but it is recommended that you place the </a:t>
            </a:r>
            <a:r>
              <a:rPr lang="en-US" dirty="0">
                <a:solidFill>
                  <a:schemeClr val="tx1"/>
                </a:solidFill>
                <a:latin typeface="Courier New" pitchFamily="49" charset="0"/>
              </a:rPr>
              <a:t>GROUP</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clause first because it is more logical. Groups are formed and group functions are calculated before the </a:t>
            </a:r>
            <a:r>
              <a:rPr lang="en-US" dirty="0">
                <a:solidFill>
                  <a:schemeClr val="tx1"/>
                </a:solidFill>
                <a:latin typeface="Courier New" pitchFamily="49" charset="0"/>
              </a:rPr>
              <a:t>HAVING</a:t>
            </a:r>
            <a:r>
              <a:rPr lang="en-US" dirty="0">
                <a:solidFill>
                  <a:schemeClr val="tx1"/>
                </a:solidFill>
              </a:rPr>
              <a:t> clause is applied to the groups in the </a:t>
            </a:r>
            <a:r>
              <a:rPr lang="en-US" dirty="0">
                <a:solidFill>
                  <a:schemeClr val="tx1"/>
                </a:solidFill>
                <a:latin typeface="Courier New" pitchFamily="49" charset="0"/>
              </a:rPr>
              <a:t>SELECT</a:t>
            </a:r>
            <a:r>
              <a:rPr lang="en-US" dirty="0">
                <a:solidFill>
                  <a:schemeClr val="tx1"/>
                </a:solidFill>
              </a:rPr>
              <a:t> list.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1 - </a:t>
            </a:r>
            <a:fld id="{125C5F22-E76A-4D2A-9EDF-FEA6864962F1}" type="slidenum">
              <a:rPr lang="en-US">
                <a:solidFill>
                  <a:schemeClr val="tx1"/>
                </a:solidFill>
              </a:rPr>
              <a:pPr/>
              <a:t>24</a:t>
            </a:fld>
            <a:endParaRPr lang="en-US">
              <a:solidFill>
                <a:schemeClr val="tx1"/>
              </a:solidFill>
            </a:endParaRPr>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a:xfrm>
            <a:off x="447973" y="5143500"/>
            <a:ext cx="5962055" cy="3489476"/>
          </a:xfrm>
        </p:spPr>
        <p:txBody>
          <a:bodyPr/>
          <a:lstStyle/>
          <a:p>
            <a:r>
              <a:rPr lang="en-US"/>
              <a:t>Using Arithmetic Operators</a:t>
            </a:r>
          </a:p>
          <a:p>
            <a:pPr lvl="1"/>
            <a:r>
              <a:rPr lang="en-US"/>
              <a:t>The example in the slide uses the addition operator to calculate a salary increase of $300 for all employees. The slide also displays a </a:t>
            </a:r>
            <a:r>
              <a:rPr lang="en-US">
                <a:latin typeface="Courier New" pitchFamily="49" charset="0"/>
              </a:rPr>
              <a:t>SALARY+300</a:t>
            </a:r>
            <a:r>
              <a:rPr lang="en-US"/>
              <a:t> column in the output.</a:t>
            </a:r>
          </a:p>
          <a:p>
            <a:pPr lvl="1"/>
            <a:r>
              <a:rPr lang="en-US"/>
              <a:t>Note that the resultant calculated column, </a:t>
            </a:r>
            <a:r>
              <a:rPr lang="en-US">
                <a:latin typeface="Courier New" pitchFamily="49" charset="0"/>
              </a:rPr>
              <a:t>SALARY+300</a:t>
            </a:r>
            <a:r>
              <a:rPr lang="en-US"/>
              <a:t>, is not a new column in the </a:t>
            </a:r>
            <a:r>
              <a:rPr lang="en-US">
                <a:latin typeface="Courier New" pitchFamily="49" charset="0"/>
              </a:rPr>
              <a:t>EMPLOYEES</a:t>
            </a:r>
            <a:r>
              <a:rPr lang="en-US"/>
              <a:t> table; it is for display only. By default, the name of a new column comes from the calculation that generated it—in this case, </a:t>
            </a:r>
            <a:r>
              <a:rPr lang="en-US">
                <a:latin typeface="Courier New" pitchFamily="49" charset="0"/>
              </a:rPr>
              <a:t>salary+300</a:t>
            </a:r>
            <a:r>
              <a:rPr lang="en-US"/>
              <a:t>.</a:t>
            </a:r>
          </a:p>
          <a:p>
            <a:pPr lvl="1"/>
            <a:r>
              <a:rPr lang="en-US" b="1"/>
              <a:t>Note:</a:t>
            </a:r>
            <a:r>
              <a:rPr lang="en-US"/>
              <a:t> The Oracle server ignores blank spaces before and after the arithmetic operator.</a:t>
            </a:r>
          </a:p>
          <a:p>
            <a:r>
              <a:rPr lang="en-US"/>
              <a:t>Operator Precedence</a:t>
            </a:r>
          </a:p>
          <a:p>
            <a:pPr lvl="1"/>
            <a:r>
              <a:rPr lang="en-US"/>
              <a:t>If an arithmetic expression contains more than one operator, multiplication and division are evaluated first. If operators in an expression are of the same priority, then evaluation is done from left to right.</a:t>
            </a:r>
          </a:p>
          <a:p>
            <a:pPr lvl="1"/>
            <a:r>
              <a:rPr lang="en-US"/>
              <a:t>You can use parentheses to force the expression that is enclosed by the parentheses to be evaluated first.</a:t>
            </a:r>
            <a:endParaRPr lang="en-US" b="1"/>
          </a:p>
          <a:p>
            <a:pPr lvl="1"/>
            <a:r>
              <a:rPr lang="en-US" b="1"/>
              <a:t>Rules of Precedence:</a:t>
            </a:r>
          </a:p>
          <a:p>
            <a:pPr lvl="2"/>
            <a:r>
              <a:rPr lang="en-US">
                <a:cs typeface="Arial" pitchFamily="34" charset="0"/>
              </a:rPr>
              <a:t>Multiplication and division occur before addition and subtraction</a:t>
            </a:r>
            <a:r>
              <a:rPr lang="en-US"/>
              <a:t>.</a:t>
            </a:r>
          </a:p>
          <a:p>
            <a:pPr lvl="2"/>
            <a:r>
              <a:rPr lang="en-US"/>
              <a:t>Operators of the same priority are evaluated from left to right.</a:t>
            </a:r>
          </a:p>
          <a:p>
            <a:pPr lvl="2"/>
            <a:r>
              <a:rPr lang="en-US">
                <a:cs typeface="Arial" pitchFamily="34" charset="0"/>
              </a:rPr>
              <a:t>Parentheses are used to override the default precedence or to clarify the statement</a:t>
            </a:r>
            <a:r>
              <a:rPr lang="en-US"/>
              <a:t>.</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6AA58FCB-8BAF-4C26-9F3F-8C0F6E276C15}" type="slidenum">
              <a:rPr lang="en-US">
                <a:solidFill>
                  <a:schemeClr val="tx1"/>
                </a:solidFill>
              </a:rPr>
              <a:pPr/>
              <a:t>88</a:t>
            </a:fld>
            <a:endParaRPr lang="en-US">
              <a:solidFill>
                <a:schemeClr val="tx1"/>
              </a:solidFill>
            </a:endParaRPr>
          </a:p>
        </p:txBody>
      </p:sp>
      <p:sp>
        <p:nvSpPr>
          <p:cNvPr id="348171" name="Rectangle 11"/>
          <p:cNvSpPr>
            <a:spLocks noGrp="1" noRot="1" noChangeAspect="1" noChangeArrowheads="1" noTextEdit="1"/>
          </p:cNvSpPr>
          <p:nvPr>
            <p:ph type="sldImg"/>
          </p:nvPr>
        </p:nvSpPr>
        <p:spPr>
          <a:ln/>
        </p:spPr>
      </p:sp>
      <p:sp>
        <p:nvSpPr>
          <p:cNvPr id="348172" name="Rectangle 12"/>
          <p:cNvSpPr>
            <a:spLocks noGrp="1" noChangeArrowheads="1"/>
          </p:cNvSpPr>
          <p:nvPr>
            <p:ph type="body" idx="1"/>
          </p:nvPr>
        </p:nvSpPr>
        <p:spPr/>
        <p:txBody>
          <a:bodyPr/>
          <a:lstStyle/>
          <a:p>
            <a:r>
              <a:rPr lang="en-US" dirty="0"/>
              <a:t>Using the </a:t>
            </a:r>
            <a:r>
              <a:rPr lang="en-US" dirty="0">
                <a:latin typeface="Courier New" pitchFamily="49" charset="0"/>
              </a:rPr>
              <a:t>HAVING</a:t>
            </a:r>
            <a:r>
              <a:rPr lang="en-US" dirty="0"/>
              <a:t> Clause</a:t>
            </a:r>
          </a:p>
          <a:p>
            <a:pPr lvl="1"/>
            <a:r>
              <a:rPr lang="en-US" dirty="0">
                <a:solidFill>
                  <a:schemeClr val="tx1"/>
                </a:solidFill>
              </a:rPr>
              <a:t>The example in the slide displays the department numbers and maximum salaries for those departments with a maximum salary greater than $10,000. </a:t>
            </a:r>
          </a:p>
          <a:p>
            <a:pPr lvl="1"/>
            <a:r>
              <a:rPr lang="en-US" dirty="0">
                <a:solidFill>
                  <a:schemeClr val="tx1"/>
                </a:solidFill>
              </a:rPr>
              <a:t>You can use the </a:t>
            </a:r>
            <a:r>
              <a:rPr lang="en-US" dirty="0">
                <a:solidFill>
                  <a:schemeClr val="tx1"/>
                </a:solidFill>
                <a:latin typeface="Courier New" pitchFamily="49" charset="0"/>
              </a:rPr>
              <a:t>GROUP</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clause without using a group function in the </a:t>
            </a:r>
            <a:r>
              <a:rPr lang="en-US" dirty="0">
                <a:solidFill>
                  <a:schemeClr val="tx1"/>
                </a:solidFill>
                <a:latin typeface="Courier New" pitchFamily="49" charset="0"/>
              </a:rPr>
              <a:t>SELECT</a:t>
            </a:r>
            <a:r>
              <a:rPr lang="en-US" dirty="0">
                <a:solidFill>
                  <a:schemeClr val="tx1"/>
                </a:solidFill>
              </a:rPr>
              <a:t> list. If you restrict rows based on the result of a group function, you must have a </a:t>
            </a:r>
            <a:r>
              <a:rPr lang="en-US" dirty="0">
                <a:solidFill>
                  <a:schemeClr val="tx1"/>
                </a:solidFill>
                <a:latin typeface="Courier New" pitchFamily="49" charset="0"/>
              </a:rPr>
              <a:t>GROUP</a:t>
            </a:r>
            <a:r>
              <a:rPr lang="en-US" dirty="0">
                <a:solidFill>
                  <a:schemeClr val="tx1"/>
                </a:solidFill>
              </a:rPr>
              <a:t> </a:t>
            </a:r>
            <a:r>
              <a:rPr lang="en-US" dirty="0">
                <a:solidFill>
                  <a:schemeClr val="tx1"/>
                </a:solidFill>
                <a:latin typeface="Courier New" pitchFamily="49" charset="0"/>
              </a:rPr>
              <a:t>BY</a:t>
            </a:r>
            <a:r>
              <a:rPr lang="en-US" dirty="0">
                <a:solidFill>
                  <a:schemeClr val="tx1"/>
                </a:solidFill>
              </a:rPr>
              <a:t> clause as well as the </a:t>
            </a:r>
            <a:r>
              <a:rPr lang="en-US" dirty="0">
                <a:solidFill>
                  <a:schemeClr val="tx1"/>
                </a:solidFill>
                <a:latin typeface="Courier New" pitchFamily="49" charset="0"/>
              </a:rPr>
              <a:t>HAVING</a:t>
            </a:r>
            <a:r>
              <a:rPr lang="en-US" dirty="0">
                <a:solidFill>
                  <a:schemeClr val="tx1"/>
                </a:solidFill>
              </a:rPr>
              <a:t> clause.</a:t>
            </a:r>
          </a:p>
          <a:p>
            <a:pPr lvl="1"/>
            <a:r>
              <a:rPr lang="en-US" dirty="0">
                <a:solidFill>
                  <a:schemeClr val="tx1"/>
                </a:solidFill>
              </a:rPr>
              <a:t>The following example displays the department numbers and average salaries for those departments with a maximum salary greater than $10,000:</a:t>
            </a:r>
            <a:endParaRPr lang="en-US" sz="500" dirty="0"/>
          </a:p>
          <a:p>
            <a:pPr lvl="4">
              <a:spcBef>
                <a:spcPct val="25000"/>
              </a:spcBef>
            </a:pPr>
            <a:r>
              <a:rPr lang="en-US" dirty="0">
                <a:solidFill>
                  <a:schemeClr val="tx1"/>
                </a:solidFill>
              </a:rPr>
              <a:t>SELECT   </a:t>
            </a:r>
            <a:r>
              <a:rPr lang="en-US" dirty="0" err="1">
                <a:solidFill>
                  <a:schemeClr val="tx1"/>
                </a:solidFill>
              </a:rPr>
              <a:t>department_id</a:t>
            </a:r>
            <a:r>
              <a:rPr lang="en-US" dirty="0">
                <a:solidFill>
                  <a:schemeClr val="tx1"/>
                </a:solidFill>
              </a:rPr>
              <a:t>, AVG(salary)</a:t>
            </a:r>
          </a:p>
          <a:p>
            <a:pPr lvl="4"/>
            <a:r>
              <a:rPr lang="en-US" dirty="0">
                <a:solidFill>
                  <a:schemeClr val="tx1"/>
                </a:solidFill>
              </a:rPr>
              <a:t>FROM     employees</a:t>
            </a:r>
          </a:p>
          <a:p>
            <a:pPr lvl="4"/>
            <a:r>
              <a:rPr lang="en-US" dirty="0">
                <a:solidFill>
                  <a:schemeClr val="tx1"/>
                </a:solidFill>
              </a:rPr>
              <a:t>GROUP BY </a:t>
            </a:r>
            <a:r>
              <a:rPr lang="en-US" dirty="0" err="1">
                <a:solidFill>
                  <a:schemeClr val="tx1"/>
                </a:solidFill>
              </a:rPr>
              <a:t>department_id</a:t>
            </a:r>
            <a:endParaRPr lang="en-US" dirty="0">
              <a:solidFill>
                <a:schemeClr val="tx1"/>
              </a:solidFill>
            </a:endParaRPr>
          </a:p>
          <a:p>
            <a:pPr lvl="4"/>
            <a:r>
              <a:rPr lang="en-US" dirty="0">
                <a:solidFill>
                  <a:schemeClr val="tx1"/>
                </a:solidFill>
              </a:rPr>
              <a:t>HAVING   max(salary)&gt;10000;</a:t>
            </a:r>
            <a:endParaRPr lang="en-US" dirty="0"/>
          </a:p>
        </p:txBody>
      </p:sp>
      <p:sp>
        <p:nvSpPr>
          <p:cNvPr id="348166" name="Rectangle 6"/>
          <p:cNvSpPr>
            <a:spLocks noChangeArrowheads="1"/>
          </p:cNvSpPr>
          <p:nvPr/>
        </p:nvSpPr>
        <p:spPr bwMode="auto">
          <a:xfrm>
            <a:off x="671216" y="6411989"/>
            <a:ext cx="5603378" cy="743857"/>
          </a:xfrm>
          <a:prstGeom prst="rect">
            <a:avLst/>
          </a:prstGeom>
          <a:noFill/>
          <a:ln w="9525">
            <a:noFill/>
            <a:miter lim="800000"/>
            <a:headEnd/>
            <a:tailEnd/>
          </a:ln>
          <a:effectLst/>
        </p:spPr>
        <p:txBody>
          <a:bodyPr wrap="none" lIns="86493" tIns="43247" rIns="86493" bIns="43247" anchor="ctr"/>
          <a:lstStyle/>
          <a:p>
            <a:endParaRPr lang="en-MY"/>
          </a:p>
        </p:txBody>
      </p:sp>
      <p:pic>
        <p:nvPicPr>
          <p:cNvPr id="348168" name="Picture 8" descr="C:\project-SQLFund1\images\img-05-21a.gif"/>
          <p:cNvPicPr>
            <a:picLocks noChangeAspect="1" noChangeArrowheads="1"/>
          </p:cNvPicPr>
          <p:nvPr/>
        </p:nvPicPr>
        <p:blipFill>
          <a:blip r:embed="rId3"/>
          <a:srcRect/>
          <a:stretch>
            <a:fillRect/>
          </a:stretch>
        </p:blipFill>
        <p:spPr bwMode="auto">
          <a:xfrm>
            <a:off x="598289" y="7438572"/>
            <a:ext cx="3353098" cy="1182310"/>
          </a:xfrm>
          <a:prstGeom prst="rect">
            <a:avLst/>
          </a:prstGeom>
          <a:noFill/>
        </p:spPr>
      </p:pic>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EE97B88D-5FD8-4B7F-8D48-794CF031E7B4}" type="slidenum">
              <a:rPr lang="en-US">
                <a:solidFill>
                  <a:schemeClr val="tx1"/>
                </a:solidFill>
              </a:rPr>
              <a:pPr/>
              <a:t>89</a:t>
            </a:fld>
            <a:endParaRPr lang="en-US">
              <a:solidFill>
                <a:schemeClr val="tx1"/>
              </a:solidFill>
            </a:endParaRPr>
          </a:p>
        </p:txBody>
      </p:sp>
      <p:sp>
        <p:nvSpPr>
          <p:cNvPr id="350210" name="Rectangle 2"/>
          <p:cNvSpPr>
            <a:spLocks noGrp="1" noRot="1" noChangeAspect="1" noChangeArrowheads="1" noTextEdit="1"/>
          </p:cNvSpPr>
          <p:nvPr>
            <p:ph type="sldImg"/>
          </p:nvPr>
        </p:nvSpPr>
        <p:spPr>
          <a:ln/>
        </p:spPr>
      </p:sp>
      <p:sp>
        <p:nvSpPr>
          <p:cNvPr id="350211" name="Rectangle 3"/>
          <p:cNvSpPr>
            <a:spLocks noGrp="1" noChangeArrowheads="1"/>
          </p:cNvSpPr>
          <p:nvPr>
            <p:ph type="body" idx="1"/>
          </p:nvPr>
        </p:nvSpPr>
        <p:spPr>
          <a:xfrm>
            <a:off x="447973" y="5143500"/>
            <a:ext cx="5962055" cy="3489476"/>
          </a:xfrm>
        </p:spPr>
        <p:txBody>
          <a:bodyPr/>
          <a:lstStyle/>
          <a:p>
            <a:r>
              <a:rPr lang="en-US"/>
              <a:t>Using the </a:t>
            </a:r>
            <a:r>
              <a:rPr lang="en-US">
                <a:latin typeface="Courier New" pitchFamily="49" charset="0"/>
              </a:rPr>
              <a:t>HAVING</a:t>
            </a:r>
            <a:r>
              <a:rPr lang="en-US"/>
              <a:t> Clause (continued)</a:t>
            </a:r>
          </a:p>
          <a:p>
            <a:pPr lvl="1"/>
            <a:r>
              <a:rPr lang="en-US"/>
              <a:t>The example in the slide displays the job ID and total monthly salary for each job that has a total payroll exceeding $13,000. The example excludes sales representatives and sorts the list by the total monthly salary.</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00ACFE5D-E3E8-4D0C-98F8-41D24D3167E6}" type="slidenum">
              <a:rPr lang="en-US">
                <a:solidFill>
                  <a:schemeClr val="tx1"/>
                </a:solidFill>
              </a:rPr>
              <a:pPr/>
              <a:t>90</a:t>
            </a:fld>
            <a:endParaRPr lang="en-US">
              <a:solidFill>
                <a:schemeClr val="tx1"/>
              </a:solidFill>
            </a:endParaRPr>
          </a:p>
        </p:txBody>
      </p:sp>
      <p:sp>
        <p:nvSpPr>
          <p:cNvPr id="352260" name="Rectangle 4"/>
          <p:cNvSpPr>
            <a:spLocks noGrp="1" noRot="1" noChangeAspect="1" noChangeArrowheads="1" noTextEdit="1"/>
          </p:cNvSpPr>
          <p:nvPr>
            <p:ph type="sldImg"/>
          </p:nvPr>
        </p:nvSpPr>
        <p:spPr>
          <a:ln/>
        </p:spPr>
      </p:sp>
      <p:sp>
        <p:nvSpPr>
          <p:cNvPr id="352261" name="Rectangle 5"/>
          <p:cNvSpPr>
            <a:spLocks noGrp="1" noChangeArrowheads="1"/>
          </p:cNvSpPr>
          <p:nvPr>
            <p:ph type="body" idx="1"/>
          </p:nvPr>
        </p:nvSpPr>
        <p:spPr>
          <a:xfrm>
            <a:off x="447973" y="5143500"/>
            <a:ext cx="5962055" cy="3489476"/>
          </a:xfrm>
        </p:spPr>
        <p:txBody>
          <a:bodyPr/>
          <a:lstStyle/>
          <a:p>
            <a:r>
              <a:rPr lang="en-US"/>
              <a:t>Nesting Group Functions</a:t>
            </a:r>
          </a:p>
          <a:p>
            <a:pPr lvl="1"/>
            <a:r>
              <a:rPr lang="en-US"/>
              <a:t>Group functions can be nested to a depth of two functions. </a:t>
            </a:r>
            <a:r>
              <a:rPr lang="en-US">
                <a:ea typeface="Arial Unicode MS" pitchFamily="34" charset="-128"/>
                <a:cs typeface="Arial Unicode MS" pitchFamily="34" charset="-128"/>
              </a:rPr>
              <a:t>The example in the slide calculates the average salary for each </a:t>
            </a:r>
            <a:r>
              <a:rPr lang="en-US">
                <a:latin typeface="Courier New" pitchFamily="49" charset="0"/>
                <a:ea typeface="Arial Unicode MS" pitchFamily="34" charset="-128"/>
                <a:cs typeface="Arial Unicode MS" pitchFamily="34" charset="-128"/>
              </a:rPr>
              <a:t>department_id</a:t>
            </a:r>
            <a:r>
              <a:rPr lang="en-US">
                <a:ea typeface="Arial Unicode MS" pitchFamily="34" charset="-128"/>
                <a:cs typeface="Arial Unicode MS" pitchFamily="34" charset="-128"/>
              </a:rPr>
              <a:t> and then displays the maximum average salary.</a:t>
            </a:r>
            <a:r>
              <a:rPr lang="en-US">
                <a:latin typeface="Arial Unicode MS" pitchFamily="34" charset="-128"/>
                <a:ea typeface="Arial Unicode MS" pitchFamily="34" charset="-128"/>
                <a:cs typeface="Arial Unicode MS" pitchFamily="34" charset="-128"/>
              </a:rPr>
              <a:t> </a:t>
            </a:r>
          </a:p>
          <a:p>
            <a:pPr lvl="1"/>
            <a:r>
              <a:rPr lang="en-US"/>
              <a:t>Note that </a:t>
            </a:r>
            <a:r>
              <a:rPr lang="en-US">
                <a:latin typeface="Courier New" pitchFamily="49" charset="0"/>
              </a:rPr>
              <a:t>GROUP</a:t>
            </a:r>
            <a:r>
              <a:rPr lang="en-US"/>
              <a:t> </a:t>
            </a:r>
            <a:r>
              <a:rPr lang="en-US">
                <a:latin typeface="Courier New" pitchFamily="49" charset="0"/>
              </a:rPr>
              <a:t>BY</a:t>
            </a:r>
            <a:r>
              <a:rPr lang="en-US"/>
              <a:t> clause is mandatory when nesting group functions.</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5 - </a:t>
            </a:r>
            <a:fld id="{96D61FBA-D4DB-40A8-BA53-AC310175A93F}" type="slidenum">
              <a:rPr lang="en-US">
                <a:solidFill>
                  <a:schemeClr val="tx1"/>
                </a:solidFill>
              </a:rPr>
              <a:pPr/>
              <a:t>91</a:t>
            </a:fld>
            <a:endParaRPr lang="en-US">
              <a:solidFill>
                <a:schemeClr val="tx1"/>
              </a:solidFill>
            </a:endParaRPr>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a:xfrm>
            <a:off x="447973" y="5143500"/>
            <a:ext cx="5962055" cy="3489476"/>
          </a:xfrm>
        </p:spPr>
        <p:txBody>
          <a:bodyPr/>
          <a:lstStyle/>
          <a:p>
            <a:r>
              <a:rPr lang="en-US"/>
              <a:t>Summary</a:t>
            </a:r>
          </a:p>
          <a:p>
            <a:pPr lvl="1"/>
            <a:r>
              <a:rPr lang="en-US"/>
              <a:t>There are several group functions available in SQL, such as:</a:t>
            </a:r>
          </a:p>
          <a:p>
            <a:pPr lvl="2">
              <a:buFont typeface="Times New Roman" pitchFamily="18" charset="0"/>
              <a:buNone/>
            </a:pPr>
            <a:r>
              <a:rPr lang="en-US">
                <a:latin typeface="Courier New" pitchFamily="49" charset="0"/>
              </a:rPr>
              <a:t>AVG</a:t>
            </a:r>
            <a:r>
              <a:rPr lang="en-US"/>
              <a:t>, </a:t>
            </a:r>
            <a:r>
              <a:rPr lang="en-US">
                <a:latin typeface="Courier New" pitchFamily="49" charset="0"/>
              </a:rPr>
              <a:t>COUNT</a:t>
            </a:r>
            <a:r>
              <a:rPr lang="en-US"/>
              <a:t>, </a:t>
            </a:r>
            <a:r>
              <a:rPr lang="en-US">
                <a:latin typeface="Courier New" pitchFamily="49" charset="0"/>
              </a:rPr>
              <a:t>MAX</a:t>
            </a:r>
            <a:r>
              <a:rPr lang="en-US"/>
              <a:t>, </a:t>
            </a:r>
            <a:r>
              <a:rPr lang="en-US">
                <a:latin typeface="Courier New" pitchFamily="49" charset="0"/>
              </a:rPr>
              <a:t>MIN</a:t>
            </a:r>
            <a:r>
              <a:rPr lang="en-US"/>
              <a:t>, </a:t>
            </a:r>
            <a:r>
              <a:rPr lang="en-US">
                <a:latin typeface="Courier New" pitchFamily="49" charset="0"/>
              </a:rPr>
              <a:t>SUM</a:t>
            </a:r>
            <a:r>
              <a:rPr lang="en-US"/>
              <a:t>, </a:t>
            </a:r>
            <a:r>
              <a:rPr lang="en-US">
                <a:latin typeface="Courier New" pitchFamily="49" charset="0"/>
              </a:rPr>
              <a:t>STDDEV</a:t>
            </a:r>
            <a:r>
              <a:rPr lang="en-US"/>
              <a:t>, and </a:t>
            </a:r>
            <a:r>
              <a:rPr lang="en-US">
                <a:latin typeface="Courier New" pitchFamily="49" charset="0"/>
              </a:rPr>
              <a:t>VARIANCE</a:t>
            </a:r>
          </a:p>
          <a:p>
            <a:pPr lvl="1"/>
            <a:r>
              <a:rPr lang="en-US"/>
              <a:t>You can create subgroups by using the </a:t>
            </a:r>
            <a:r>
              <a:rPr lang="en-US">
                <a:latin typeface="Courier New" pitchFamily="49" charset="0"/>
              </a:rPr>
              <a:t>GROUP</a:t>
            </a:r>
            <a:r>
              <a:rPr lang="en-US"/>
              <a:t> </a:t>
            </a:r>
            <a:r>
              <a:rPr lang="en-US">
                <a:latin typeface="Courier New" pitchFamily="49" charset="0"/>
              </a:rPr>
              <a:t>BY</a:t>
            </a:r>
            <a:r>
              <a:rPr lang="en-US"/>
              <a:t> clause. Further, groups can be restricted using the </a:t>
            </a:r>
            <a:r>
              <a:rPr lang="en-US">
                <a:latin typeface="Courier New" pitchFamily="49" charset="0"/>
              </a:rPr>
              <a:t>HAVING</a:t>
            </a:r>
            <a:r>
              <a:rPr lang="en-US"/>
              <a:t> clause.</a:t>
            </a:r>
          </a:p>
          <a:p>
            <a:pPr lvl="1"/>
            <a:r>
              <a:rPr lang="en-US"/>
              <a:t>Place the </a:t>
            </a:r>
            <a:r>
              <a:rPr lang="en-US">
                <a:latin typeface="Courier New" pitchFamily="49" charset="0"/>
              </a:rPr>
              <a:t>HAVING</a:t>
            </a:r>
            <a:r>
              <a:rPr lang="en-US"/>
              <a:t> and </a:t>
            </a:r>
            <a:r>
              <a:rPr lang="en-US">
                <a:latin typeface="Courier New" pitchFamily="49" charset="0"/>
              </a:rPr>
              <a:t>GROUP</a:t>
            </a:r>
            <a:r>
              <a:rPr lang="en-US"/>
              <a:t> </a:t>
            </a:r>
            <a:r>
              <a:rPr lang="en-US">
                <a:latin typeface="Courier New" pitchFamily="49" charset="0"/>
              </a:rPr>
              <a:t>BY</a:t>
            </a:r>
            <a:r>
              <a:rPr lang="en-US"/>
              <a:t> clauses after the </a:t>
            </a:r>
            <a:r>
              <a:rPr lang="en-US">
                <a:latin typeface="Courier New" pitchFamily="49" charset="0"/>
              </a:rPr>
              <a:t>WHERE</a:t>
            </a:r>
            <a:r>
              <a:rPr lang="en-US"/>
              <a:t> clause in a statement. The order of the </a:t>
            </a:r>
            <a:r>
              <a:rPr lang="en-US">
                <a:latin typeface="Courier New" pitchFamily="49" charset="0"/>
              </a:rPr>
              <a:t>GROUP</a:t>
            </a:r>
            <a:r>
              <a:rPr lang="en-US"/>
              <a:t> </a:t>
            </a:r>
            <a:r>
              <a:rPr lang="en-US">
                <a:latin typeface="Courier New" pitchFamily="49" charset="0"/>
              </a:rPr>
              <a:t>BY</a:t>
            </a:r>
            <a:r>
              <a:rPr lang="en-US"/>
              <a:t> and </a:t>
            </a:r>
            <a:r>
              <a:rPr lang="en-US">
                <a:latin typeface="Courier New" pitchFamily="49" charset="0"/>
              </a:rPr>
              <a:t>HAVING</a:t>
            </a:r>
            <a:r>
              <a:rPr lang="en-US"/>
              <a:t> clauses following the </a:t>
            </a:r>
            <a:r>
              <a:rPr lang="en-US">
                <a:latin typeface="Courier New" pitchFamily="49" charset="0"/>
              </a:rPr>
              <a:t>WHERE</a:t>
            </a:r>
            <a:r>
              <a:rPr lang="en-US"/>
              <a:t> clause is not important. Place the </a:t>
            </a:r>
            <a:r>
              <a:rPr lang="en-US">
                <a:latin typeface="Courier New" pitchFamily="49" charset="0"/>
              </a:rPr>
              <a:t>ORDER BY</a:t>
            </a:r>
            <a:r>
              <a:rPr lang="en-US"/>
              <a:t> clause at the end.</a:t>
            </a:r>
          </a:p>
          <a:p>
            <a:pPr lvl="1"/>
            <a:r>
              <a:rPr lang="en-US"/>
              <a:t>The Oracle server evaluates the clauses in the following order:</a:t>
            </a:r>
          </a:p>
          <a:p>
            <a:pPr lvl="2">
              <a:buFont typeface="Times New Roman" pitchFamily="18" charset="0"/>
              <a:buNone/>
            </a:pPr>
            <a:r>
              <a:rPr lang="en-US"/>
              <a:t>1.	If the statement contains a </a:t>
            </a:r>
            <a:r>
              <a:rPr lang="en-US">
                <a:latin typeface="Courier New" pitchFamily="49" charset="0"/>
              </a:rPr>
              <a:t>WHERE</a:t>
            </a:r>
            <a:r>
              <a:rPr lang="en-US"/>
              <a:t> clause, the server establishes the candidate rows.</a:t>
            </a:r>
          </a:p>
          <a:p>
            <a:pPr lvl="2">
              <a:buFont typeface="Times New Roman" pitchFamily="18" charset="0"/>
              <a:buNone/>
            </a:pPr>
            <a:r>
              <a:rPr lang="en-US"/>
              <a:t>2.	The server identifies the groups that are specified in the </a:t>
            </a:r>
            <a:r>
              <a:rPr lang="en-US">
                <a:latin typeface="Courier New" pitchFamily="49" charset="0"/>
              </a:rPr>
              <a:t>GROUP</a:t>
            </a:r>
            <a:r>
              <a:rPr lang="en-US"/>
              <a:t> </a:t>
            </a:r>
            <a:r>
              <a:rPr lang="en-US">
                <a:latin typeface="Courier New" pitchFamily="49" charset="0"/>
              </a:rPr>
              <a:t>BY</a:t>
            </a:r>
            <a:r>
              <a:rPr lang="en-US"/>
              <a:t> clause.</a:t>
            </a:r>
          </a:p>
          <a:p>
            <a:pPr lvl="2">
              <a:buFont typeface="Times New Roman" pitchFamily="18" charset="0"/>
              <a:buNone/>
            </a:pPr>
            <a:r>
              <a:rPr lang="en-US"/>
              <a:t>3.	The </a:t>
            </a:r>
            <a:r>
              <a:rPr lang="en-US">
                <a:latin typeface="Courier New" pitchFamily="49" charset="0"/>
              </a:rPr>
              <a:t>HAVING</a:t>
            </a:r>
            <a:r>
              <a:rPr lang="en-US"/>
              <a:t> clause further restricts result groups that do not meet the group criteria in the </a:t>
            </a:r>
            <a:r>
              <a:rPr lang="en-US">
                <a:latin typeface="Courier New" pitchFamily="49" charset="0"/>
              </a:rPr>
              <a:t>HAVING</a:t>
            </a:r>
            <a:r>
              <a:rPr lang="en-US"/>
              <a:t> clause.</a:t>
            </a:r>
          </a:p>
          <a:p>
            <a:pPr lvl="1"/>
            <a:r>
              <a:rPr lang="en-US" b="1"/>
              <a:t>Note:</a:t>
            </a:r>
            <a:r>
              <a:rPr lang="en-US"/>
              <a:t> For a complete list of the group functions, see </a:t>
            </a:r>
            <a:r>
              <a:rPr lang="en-US" i="1"/>
              <a:t>Oracle Database SQL Language Reference 11g, Release 1 (11.1)</a:t>
            </a:r>
            <a:r>
              <a:rPr lang="en-US"/>
              <a:t>.</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6" name="Rectangle 6"/>
          <p:cNvSpPr>
            <a:spLocks noChangeArrowheads="1" noTextEdit="1"/>
          </p:cNvSpPr>
          <p:nvPr>
            <p:ph type="sldImg"/>
          </p:nvPr>
        </p:nvSpPr>
        <p:spPr>
          <a:ln/>
        </p:spPr>
      </p:sp>
      <p:sp>
        <p:nvSpPr>
          <p:cNvPr id="307207" name="Rectangle 7"/>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DE743871-6AEB-4947-ABA9-44A51A582D22}" type="slidenum">
              <a:rPr lang="en-US">
                <a:solidFill>
                  <a:schemeClr val="tx1"/>
                </a:solidFill>
              </a:rPr>
              <a:pPr/>
              <a:t>93</a:t>
            </a:fld>
            <a:endParaRPr lang="en-US">
              <a:solidFill>
                <a:schemeClr val="tx1"/>
              </a:solidFill>
            </a:endParaRPr>
          </a:p>
        </p:txBody>
      </p:sp>
      <p:sp>
        <p:nvSpPr>
          <p:cNvPr id="438276" name="Rectangle 1028"/>
          <p:cNvSpPr>
            <a:spLocks noChangeArrowheads="1" noTextEdit="1"/>
          </p:cNvSpPr>
          <p:nvPr>
            <p:ph type="sldImg"/>
          </p:nvPr>
        </p:nvSpPr>
        <p:spPr>
          <a:ln/>
        </p:spPr>
      </p:sp>
      <p:sp>
        <p:nvSpPr>
          <p:cNvPr id="438277" name="Rectangle 1029"/>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073B398C-CCE9-42F3-8DB3-E10F240D578A}" type="slidenum">
              <a:rPr lang="en-US">
                <a:solidFill>
                  <a:schemeClr val="tx1"/>
                </a:solidFill>
              </a:rPr>
              <a:pPr/>
              <a:t>94</a:t>
            </a:fld>
            <a:endParaRPr lang="en-US">
              <a:solidFill>
                <a:schemeClr val="tx1"/>
              </a:solidFill>
            </a:endParaRPr>
          </a:p>
        </p:txBody>
      </p:sp>
      <p:sp>
        <p:nvSpPr>
          <p:cNvPr id="311298" name="Rectangle 2"/>
          <p:cNvSpPr>
            <a:spLocks noChangeArrowheads="1" noTextEdit="1"/>
          </p:cNvSpPr>
          <p:nvPr>
            <p:ph type="sldImg"/>
          </p:nvPr>
        </p:nvSpPr>
        <p:spPr>
          <a:ln/>
        </p:spPr>
      </p:sp>
      <p:sp>
        <p:nvSpPr>
          <p:cNvPr id="311299" name="Rectangle 3"/>
          <p:cNvSpPr>
            <a:spLocks noGrp="1" noChangeArrowheads="1"/>
          </p:cNvSpPr>
          <p:nvPr>
            <p:ph type="body" idx="1"/>
          </p:nvPr>
        </p:nvSpPr>
        <p:spPr>
          <a:xfrm>
            <a:off x="447973" y="5143500"/>
            <a:ext cx="5962055" cy="3489476"/>
          </a:xfrm>
        </p:spPr>
        <p:txBody>
          <a:bodyPr/>
          <a:lstStyle/>
          <a:p>
            <a:r>
              <a:rPr lang="en-US"/>
              <a:t>Data Manipulation Language</a:t>
            </a:r>
          </a:p>
          <a:p>
            <a:pPr lvl="1"/>
            <a:r>
              <a:rPr lang="en-US">
                <a:solidFill>
                  <a:schemeClr val="tx1"/>
                </a:solidFill>
              </a:rPr>
              <a:t>Data manipulation language (DML) is a core part of SQL. When you want to add, update, or delete data in the database, you execute a DML statement. A collection of DML statements that form a logical unit of work is called a </a:t>
            </a:r>
            <a:r>
              <a:rPr lang="en-US" i="1">
                <a:solidFill>
                  <a:schemeClr val="tx1"/>
                </a:solidFill>
              </a:rPr>
              <a:t>transaction</a:t>
            </a:r>
            <a:r>
              <a:rPr lang="en-US">
                <a:solidFill>
                  <a:schemeClr val="tx1"/>
                </a:solidFill>
              </a:rPr>
              <a:t>. </a:t>
            </a:r>
          </a:p>
          <a:p>
            <a:pPr lvl="1"/>
            <a:r>
              <a:rPr lang="en-US">
                <a:solidFill>
                  <a:schemeClr val="tx1"/>
                </a:solidFill>
              </a:rPr>
              <a:t>Consider a banking database. When a bank customer transfers money from a savings account to a checking account, the transaction might consist of three separate operations: decreasing the savings account, increasing the checking account, and recording the transaction in the transaction journal. The Oracle server must guarantee that all the three SQL statements are performed to maintain the accounts in proper balance. When something prevents one of the statements in the transaction from executing, the other statements of the transaction must be undone.</a:t>
            </a:r>
          </a:p>
          <a:p>
            <a:pPr lvl="1"/>
            <a:r>
              <a:rPr lang="en-US" b="1">
                <a:solidFill>
                  <a:schemeClr val="tx1"/>
                </a:solidFill>
              </a:rPr>
              <a:t>Note</a:t>
            </a:r>
          </a:p>
          <a:p>
            <a:pPr lvl="2"/>
            <a:r>
              <a:rPr lang="en-US">
                <a:solidFill>
                  <a:schemeClr val="tx1"/>
                </a:solidFill>
              </a:rPr>
              <a:t>Most of the DML statements in this lesson assume that no constraints on the table are violated. Constraints are discussed later in this course. </a:t>
            </a:r>
          </a:p>
          <a:p>
            <a:pPr lvl="2"/>
            <a:r>
              <a:rPr lang="en-US">
                <a:solidFill>
                  <a:schemeClr val="tx1"/>
                </a:solidFill>
              </a:rPr>
              <a:t>In SQL Developer, click the Run Script icon or press [F5] to run the DML statements. The feedback messages will be shown on the Script Output tabbed page.</a:t>
            </a:r>
            <a:endParaRPr lang="en-US"/>
          </a:p>
        </p:txBody>
      </p:sp>
      <p:sp>
        <p:nvSpPr>
          <p:cNvPr id="311300" name="Rectangle 4"/>
          <p:cNvSpPr>
            <a:spLocks noChangeArrowheads="1"/>
          </p:cNvSpPr>
          <p:nvPr/>
        </p:nvSpPr>
        <p:spPr bwMode="auto">
          <a:xfrm>
            <a:off x="3884415" y="-1512"/>
            <a:ext cx="2973586" cy="462644"/>
          </a:xfrm>
          <a:prstGeom prst="rect">
            <a:avLst/>
          </a:prstGeom>
          <a:noFill/>
          <a:ln w="9525">
            <a:noFill/>
            <a:miter lim="800000"/>
            <a:headEnd/>
            <a:tailEnd/>
          </a:ln>
          <a:effectLst/>
        </p:spPr>
        <p:txBody>
          <a:bodyPr wrap="none" lIns="86493" tIns="43247" rIns="86493" bIns="43247" anchor="ctr"/>
          <a:lstStyle/>
          <a:p>
            <a:endParaRPr lang="en-MY"/>
          </a:p>
        </p:txBody>
      </p:sp>
      <p:sp>
        <p:nvSpPr>
          <p:cNvPr id="311301" name="Rectangle 5"/>
          <p:cNvSpPr>
            <a:spLocks noChangeArrowheads="1"/>
          </p:cNvSpPr>
          <p:nvPr/>
        </p:nvSpPr>
        <p:spPr bwMode="auto">
          <a:xfrm>
            <a:off x="-1489" y="-1512"/>
            <a:ext cx="2969122" cy="462644"/>
          </a:xfrm>
          <a:prstGeom prst="rect">
            <a:avLst/>
          </a:prstGeom>
          <a:noFill/>
          <a:ln w="9525">
            <a:noFill/>
            <a:miter lim="800000"/>
            <a:headEnd/>
            <a:tailEnd/>
          </a:ln>
          <a:effectLst/>
        </p:spPr>
        <p:txBody>
          <a:bodyPr wrap="none" lIns="86493" tIns="43247" rIns="86493" bIns="43247" anchor="ctr"/>
          <a:lstStyle/>
          <a:p>
            <a:endParaRPr lang="en-MY"/>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E4A69594-81C1-4129-B398-C6B0FD2A37BE}" type="slidenum">
              <a:rPr lang="en-US">
                <a:solidFill>
                  <a:schemeClr val="tx1"/>
                </a:solidFill>
              </a:rPr>
              <a:pPr/>
              <a:t>95</a:t>
            </a:fld>
            <a:endParaRPr lang="en-US">
              <a:solidFill>
                <a:schemeClr val="tx1"/>
              </a:solidFill>
            </a:endParaRPr>
          </a:p>
        </p:txBody>
      </p:sp>
      <p:sp>
        <p:nvSpPr>
          <p:cNvPr id="313352" name="Rectangle 8"/>
          <p:cNvSpPr>
            <a:spLocks noChangeArrowheads="1" noTextEdit="1"/>
          </p:cNvSpPr>
          <p:nvPr>
            <p:ph type="sldImg"/>
          </p:nvPr>
        </p:nvSpPr>
        <p:spPr>
          <a:ln/>
        </p:spPr>
      </p:sp>
      <p:sp>
        <p:nvSpPr>
          <p:cNvPr id="313353" name="Rectangle 9"/>
          <p:cNvSpPr>
            <a:spLocks noGrp="1" noChangeArrowheads="1"/>
          </p:cNvSpPr>
          <p:nvPr>
            <p:ph type="body" idx="1"/>
          </p:nvPr>
        </p:nvSpPr>
        <p:spPr/>
        <p:txBody>
          <a:bodyPr/>
          <a:lstStyle/>
          <a:p>
            <a:r>
              <a:rPr lang="en-US"/>
              <a:t>Adding a New Row to a Table</a:t>
            </a:r>
          </a:p>
          <a:p>
            <a:pPr lvl="1"/>
            <a:r>
              <a:rPr lang="en-US"/>
              <a:t>The graphic in the slide illustrates the addition of a new department to the </a:t>
            </a:r>
            <a:r>
              <a:rPr lang="en-US">
                <a:latin typeface="Courier New" pitchFamily="49" charset="0"/>
              </a:rPr>
              <a:t>DEPARTMENTS</a:t>
            </a:r>
            <a:r>
              <a:rPr lang="en-US"/>
              <a:t> table.</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274576EB-31DB-4D9A-8D85-5A22972572CD}" type="slidenum">
              <a:rPr lang="en-US">
                <a:solidFill>
                  <a:schemeClr val="tx1"/>
                </a:solidFill>
              </a:rPr>
              <a:pPr/>
              <a:t>96</a:t>
            </a:fld>
            <a:endParaRPr lang="en-US">
              <a:solidFill>
                <a:schemeClr val="tx1"/>
              </a:solidFill>
            </a:endParaRPr>
          </a:p>
        </p:txBody>
      </p:sp>
      <p:sp>
        <p:nvSpPr>
          <p:cNvPr id="315396" name="Rectangle 4"/>
          <p:cNvSpPr>
            <a:spLocks noChangeArrowheads="1" noTextEdit="1"/>
          </p:cNvSpPr>
          <p:nvPr>
            <p:ph type="sldImg"/>
          </p:nvPr>
        </p:nvSpPr>
        <p:spPr>
          <a:ln/>
        </p:spPr>
      </p:sp>
      <p:sp>
        <p:nvSpPr>
          <p:cNvPr id="315397" name="Rectangle 5"/>
          <p:cNvSpPr>
            <a:spLocks noGrp="1" noChangeArrowheads="1"/>
          </p:cNvSpPr>
          <p:nvPr>
            <p:ph type="body" idx="1"/>
          </p:nvPr>
        </p:nvSpPr>
        <p:spPr>
          <a:xfrm>
            <a:off x="447973" y="5143500"/>
            <a:ext cx="5962055" cy="3489476"/>
          </a:xfrm>
        </p:spPr>
        <p:txBody>
          <a:bodyPr/>
          <a:lstStyle/>
          <a:p>
            <a:r>
              <a:rPr lang="en-US">
                <a:latin typeface="Courier New" pitchFamily="49" charset="0"/>
              </a:rPr>
              <a:t>INSERT</a:t>
            </a:r>
            <a:r>
              <a:rPr lang="en-US"/>
              <a:t> Statement Syntax</a:t>
            </a:r>
          </a:p>
          <a:p>
            <a:pPr lvl="1"/>
            <a:r>
              <a:rPr lang="en-US">
                <a:solidFill>
                  <a:schemeClr val="tx1"/>
                </a:solidFill>
              </a:rPr>
              <a:t>You can add new rows to a table by issuing the </a:t>
            </a:r>
            <a:r>
              <a:rPr lang="en-US">
                <a:solidFill>
                  <a:schemeClr val="tx1"/>
                </a:solidFill>
                <a:latin typeface="Courier New" pitchFamily="49" charset="0"/>
              </a:rPr>
              <a:t>INSERT</a:t>
            </a:r>
            <a:r>
              <a:rPr lang="en-US">
                <a:solidFill>
                  <a:schemeClr val="tx1"/>
                </a:solidFill>
              </a:rPr>
              <a:t> statement. </a:t>
            </a:r>
          </a:p>
          <a:p>
            <a:pPr lvl="1"/>
            <a:r>
              <a:rPr lang="en-US">
                <a:solidFill>
                  <a:schemeClr val="tx1"/>
                </a:solidFill>
              </a:rPr>
              <a:t>In the syntax:</a:t>
            </a:r>
          </a:p>
          <a:p>
            <a:pPr lvl="2">
              <a:buFont typeface="Times New Roman" pitchFamily="18" charset="0"/>
              <a:buNone/>
            </a:pPr>
            <a:r>
              <a:rPr lang="en-US" i="1">
                <a:solidFill>
                  <a:schemeClr val="tx1"/>
                </a:solidFill>
              </a:rPr>
              <a:t>table		</a:t>
            </a:r>
            <a:r>
              <a:rPr lang="en-US">
                <a:solidFill>
                  <a:schemeClr val="tx1"/>
                </a:solidFill>
              </a:rPr>
              <a:t>is the name of the table</a:t>
            </a:r>
          </a:p>
          <a:p>
            <a:pPr lvl="2">
              <a:buFont typeface="Times New Roman" pitchFamily="18" charset="0"/>
              <a:buNone/>
            </a:pPr>
            <a:r>
              <a:rPr lang="en-US" i="1">
                <a:solidFill>
                  <a:schemeClr val="tx1"/>
                </a:solidFill>
              </a:rPr>
              <a:t>column		</a:t>
            </a:r>
            <a:r>
              <a:rPr lang="en-US">
                <a:solidFill>
                  <a:schemeClr val="tx1"/>
                </a:solidFill>
              </a:rPr>
              <a:t>is the name of the column in the table to populate</a:t>
            </a:r>
          </a:p>
          <a:p>
            <a:pPr lvl="2">
              <a:buFont typeface="Times New Roman" pitchFamily="18" charset="0"/>
              <a:buNone/>
            </a:pPr>
            <a:r>
              <a:rPr lang="en-US" i="1">
                <a:solidFill>
                  <a:schemeClr val="tx1"/>
                </a:solidFill>
              </a:rPr>
              <a:t>value		</a:t>
            </a:r>
            <a:r>
              <a:rPr lang="en-US">
                <a:solidFill>
                  <a:schemeClr val="tx1"/>
                </a:solidFill>
              </a:rPr>
              <a:t>is the corresponding value for the column</a:t>
            </a:r>
          </a:p>
          <a:p>
            <a:pPr lvl="1"/>
            <a:r>
              <a:rPr lang="en-US" b="1">
                <a:solidFill>
                  <a:schemeClr val="tx1"/>
                </a:solidFill>
              </a:rPr>
              <a:t>Note:</a:t>
            </a:r>
            <a:r>
              <a:rPr lang="en-US">
                <a:solidFill>
                  <a:schemeClr val="tx1"/>
                </a:solidFill>
              </a:rPr>
              <a:t> This statement with the </a:t>
            </a:r>
            <a:r>
              <a:rPr lang="en-US">
                <a:solidFill>
                  <a:schemeClr val="tx1"/>
                </a:solidFill>
                <a:latin typeface="Courier New" pitchFamily="49" charset="0"/>
              </a:rPr>
              <a:t>VALUES</a:t>
            </a:r>
            <a:r>
              <a:rPr lang="en-US">
                <a:solidFill>
                  <a:schemeClr val="tx1"/>
                </a:solidFill>
              </a:rPr>
              <a:t> clause adds only one row at a time to a table.</a:t>
            </a:r>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CF0CB4F9-522D-4D0E-8949-E39AE662F5D3}" type="slidenum">
              <a:rPr lang="en-US">
                <a:solidFill>
                  <a:schemeClr val="tx1"/>
                </a:solidFill>
              </a:rPr>
              <a:pPr/>
              <a:t>97</a:t>
            </a:fld>
            <a:endParaRPr lang="en-US">
              <a:solidFill>
                <a:schemeClr val="tx1"/>
              </a:solidFill>
            </a:endParaRPr>
          </a:p>
        </p:txBody>
      </p:sp>
      <p:sp>
        <p:nvSpPr>
          <p:cNvPr id="317442" name="Rectangle 2"/>
          <p:cNvSpPr>
            <a:spLocks noChangeArrowheads="1" noTextEdit="1"/>
          </p:cNvSpPr>
          <p:nvPr>
            <p:ph type="sldImg"/>
          </p:nvPr>
        </p:nvSpPr>
        <p:spPr>
          <a:ln/>
        </p:spPr>
      </p:sp>
      <p:sp>
        <p:nvSpPr>
          <p:cNvPr id="317443" name="Rectangle 3"/>
          <p:cNvSpPr>
            <a:spLocks noGrp="1" noChangeArrowheads="1"/>
          </p:cNvSpPr>
          <p:nvPr>
            <p:ph type="body" idx="1"/>
          </p:nvPr>
        </p:nvSpPr>
        <p:spPr>
          <a:xfrm>
            <a:off x="447973" y="5143500"/>
            <a:ext cx="5962055" cy="3489476"/>
          </a:xfrm>
        </p:spPr>
        <p:txBody>
          <a:bodyPr/>
          <a:lstStyle/>
          <a:p>
            <a:r>
              <a:rPr lang="en-US" dirty="0"/>
              <a:t>Inserting New Rows</a:t>
            </a:r>
          </a:p>
          <a:p>
            <a:pPr lvl="1"/>
            <a:r>
              <a:rPr lang="en-US" dirty="0">
                <a:solidFill>
                  <a:schemeClr val="tx1"/>
                </a:solidFill>
              </a:rPr>
              <a:t>Because you can insert a new row that contains values for each column, the column list is not required in the </a:t>
            </a:r>
            <a:r>
              <a:rPr lang="en-US" dirty="0">
                <a:solidFill>
                  <a:schemeClr val="tx1"/>
                </a:solidFill>
                <a:latin typeface="Courier New" pitchFamily="49" charset="0"/>
              </a:rPr>
              <a:t>INSERT</a:t>
            </a:r>
            <a:r>
              <a:rPr lang="en-US" dirty="0">
                <a:solidFill>
                  <a:schemeClr val="tx1"/>
                </a:solidFill>
              </a:rPr>
              <a:t> clause. However, if you do not use the column list, the values must be listed according to the default order of the columns in the table, and a value must be provided for each column. </a:t>
            </a:r>
            <a:endParaRPr lang="en-US" sz="500" dirty="0"/>
          </a:p>
          <a:p>
            <a:pPr lvl="1">
              <a:spcBef>
                <a:spcPct val="0"/>
              </a:spcBef>
            </a:pPr>
            <a:r>
              <a:rPr lang="en-US" dirty="0">
                <a:solidFill>
                  <a:schemeClr val="tx1"/>
                </a:solidFill>
                <a:latin typeface="Courier New" pitchFamily="49" charset="0"/>
              </a:rPr>
              <a:t>   </a:t>
            </a:r>
            <a:r>
              <a:rPr lang="en-US" sz="1000" dirty="0">
                <a:latin typeface="Courier New" pitchFamily="49" charset="0"/>
              </a:rPr>
              <a:t>DESCRIBE</a:t>
            </a:r>
            <a:r>
              <a:rPr lang="en-US" sz="1000" dirty="0"/>
              <a:t>  </a:t>
            </a:r>
            <a:r>
              <a:rPr lang="en-US" sz="1000" dirty="0">
                <a:latin typeface="Courier New" pitchFamily="49" charset="0"/>
              </a:rPr>
              <a:t>departments</a:t>
            </a:r>
            <a:endParaRPr lang="en-US" sz="1000" b="1" dirty="0">
              <a:latin typeface="Courier New" pitchFamily="49" charset="0"/>
            </a:endParaRPr>
          </a:p>
          <a:p>
            <a:pPr lvl="1">
              <a:spcBef>
                <a:spcPct val="0"/>
              </a:spcBef>
            </a:pPr>
            <a:r>
              <a:rPr lang="en-US" dirty="0">
                <a:solidFill>
                  <a:schemeClr val="tx1"/>
                </a:solidFill>
                <a:latin typeface="Courier New" pitchFamily="49" charset="0"/>
              </a:rPr>
              <a:t>     </a:t>
            </a:r>
          </a:p>
          <a:p>
            <a:pPr lvl="1">
              <a:spcBef>
                <a:spcPct val="0"/>
              </a:spcBef>
            </a:pPr>
            <a:r>
              <a:rPr lang="en-US" dirty="0">
                <a:solidFill>
                  <a:schemeClr val="tx1"/>
                </a:solidFill>
                <a:latin typeface="Courier New" pitchFamily="49" charset="0"/>
              </a:rPr>
              <a:t>   </a:t>
            </a:r>
          </a:p>
          <a:p>
            <a:pPr lvl="1"/>
            <a:endParaRPr lang="en-US" dirty="0">
              <a:solidFill>
                <a:schemeClr val="tx1"/>
              </a:solidFill>
            </a:endParaRPr>
          </a:p>
          <a:p>
            <a:pPr lvl="1"/>
            <a:endParaRPr lang="en-US" dirty="0">
              <a:solidFill>
                <a:schemeClr val="tx1"/>
              </a:solidFill>
            </a:endParaRPr>
          </a:p>
          <a:p>
            <a:pPr lvl="1"/>
            <a:endParaRPr lang="en-US" sz="1500" dirty="0"/>
          </a:p>
          <a:p>
            <a:pPr lvl="1"/>
            <a:endParaRPr lang="en-US" dirty="0">
              <a:solidFill>
                <a:schemeClr val="tx1"/>
              </a:solidFill>
            </a:endParaRPr>
          </a:p>
          <a:p>
            <a:pPr lvl="1"/>
            <a:r>
              <a:rPr lang="en-US" dirty="0">
                <a:solidFill>
                  <a:schemeClr val="tx1"/>
                </a:solidFill>
              </a:rPr>
              <a:t>For clarity, use the column list in the </a:t>
            </a:r>
            <a:r>
              <a:rPr lang="en-US" dirty="0">
                <a:solidFill>
                  <a:schemeClr val="tx1"/>
                </a:solidFill>
                <a:latin typeface="Courier New" pitchFamily="49" charset="0"/>
              </a:rPr>
              <a:t>INSERT</a:t>
            </a:r>
            <a:r>
              <a:rPr lang="en-US" dirty="0">
                <a:solidFill>
                  <a:schemeClr val="tx1"/>
                </a:solidFill>
              </a:rPr>
              <a:t> clause.</a:t>
            </a:r>
            <a:br>
              <a:rPr lang="en-US" dirty="0">
                <a:solidFill>
                  <a:schemeClr val="tx1"/>
                </a:solidFill>
              </a:rPr>
            </a:br>
            <a:r>
              <a:rPr lang="en-US" dirty="0">
                <a:solidFill>
                  <a:schemeClr val="tx1"/>
                </a:solidFill>
              </a:rPr>
              <a:t>Enclose character and date values within single quotation marks; however, it is not recommended that you enclose numeric values within single quotation marks. </a:t>
            </a:r>
            <a:endParaRPr lang="en-US" dirty="0"/>
          </a:p>
        </p:txBody>
      </p:sp>
      <p:sp>
        <p:nvSpPr>
          <p:cNvPr id="317444" name="Rectangle 4"/>
          <p:cNvSpPr>
            <a:spLocks noChangeArrowheads="1"/>
          </p:cNvSpPr>
          <p:nvPr/>
        </p:nvSpPr>
        <p:spPr bwMode="auto">
          <a:xfrm>
            <a:off x="626567" y="5958418"/>
            <a:ext cx="5573613" cy="952500"/>
          </a:xfrm>
          <a:prstGeom prst="rect">
            <a:avLst/>
          </a:prstGeom>
          <a:noFill/>
          <a:ln w="9525">
            <a:noFill/>
            <a:miter lim="800000"/>
            <a:headEnd/>
            <a:tailEnd/>
          </a:ln>
          <a:effectLst/>
        </p:spPr>
        <p:txBody>
          <a:bodyPr wrap="none" lIns="86493" tIns="43247" rIns="86493" bIns="43247" anchor="ctr"/>
          <a:lstStyle/>
          <a:p>
            <a:endParaRPr lang="en-MY"/>
          </a:p>
        </p:txBody>
      </p:sp>
      <p:pic>
        <p:nvPicPr>
          <p:cNvPr id="317446" name="Picture 6" descr="C:\project-SQLFund1\images\img09-06.gif"/>
          <p:cNvPicPr>
            <a:picLocks noChangeAspect="1" noChangeArrowheads="1"/>
          </p:cNvPicPr>
          <p:nvPr/>
        </p:nvPicPr>
        <p:blipFill>
          <a:blip r:embed="rId3"/>
          <a:srcRect/>
          <a:stretch>
            <a:fillRect/>
          </a:stretch>
        </p:blipFill>
        <p:spPr bwMode="auto">
          <a:xfrm>
            <a:off x="821531" y="6306155"/>
            <a:ext cx="3835301" cy="1179286"/>
          </a:xfrm>
          <a:prstGeom prst="rect">
            <a:avLst/>
          </a:prstGeom>
          <a:noFill/>
        </p:spPr>
      </p:pic>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1 - </a:t>
            </a:r>
            <a:fld id="{83E48E90-561D-4A14-8079-D2AAB83CCCAB}" type="slidenum">
              <a:rPr lang="en-US">
                <a:solidFill>
                  <a:schemeClr val="tx1"/>
                </a:solidFill>
              </a:rPr>
              <a:pPr/>
              <a:t>25</a:t>
            </a:fld>
            <a:endParaRPr lang="en-US">
              <a:solidFill>
                <a:schemeClr val="tx1"/>
              </a:solidFill>
            </a:endParaRPr>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a:xfrm>
            <a:off x="447973" y="5143500"/>
            <a:ext cx="5962055" cy="3489476"/>
          </a:xfrm>
        </p:spPr>
        <p:txBody>
          <a:bodyPr/>
          <a:lstStyle/>
          <a:p>
            <a:r>
              <a:rPr lang="en-US"/>
              <a:t>Operator Precedence (continued)</a:t>
            </a:r>
          </a:p>
          <a:p>
            <a:pPr lvl="1"/>
            <a:r>
              <a:rPr lang="en-US">
                <a:solidFill>
                  <a:schemeClr val="tx1"/>
                </a:solidFill>
              </a:rPr>
              <a:t>The first example in the slide displays the last name, salary, and annual compensation of employees. It calculates the annual compensation by multiplying the monthly salary with 12, plus a one-time bonus of $100. Note that multiplication is performed before addition.</a:t>
            </a:r>
          </a:p>
          <a:p>
            <a:pPr lvl="1"/>
            <a:r>
              <a:rPr lang="en-US" b="1">
                <a:solidFill>
                  <a:schemeClr val="tx1"/>
                </a:solidFill>
              </a:rPr>
              <a:t>Note:</a:t>
            </a:r>
            <a:r>
              <a:rPr lang="en-US">
                <a:solidFill>
                  <a:schemeClr val="tx1"/>
                </a:solidFill>
              </a:rPr>
              <a:t> Use parentheses to reinforce the standard order of precedence and to improve clarity. For example, the expression in the slide can be written as </a:t>
            </a:r>
            <a:r>
              <a:rPr lang="en-US">
                <a:solidFill>
                  <a:schemeClr val="tx1"/>
                </a:solidFill>
                <a:latin typeface="Courier New" pitchFamily="49" charset="0"/>
              </a:rPr>
              <a:t>(12*salary)+100</a:t>
            </a:r>
            <a:r>
              <a:rPr lang="en-US">
                <a:solidFill>
                  <a:schemeClr val="tx1"/>
                </a:solidFill>
              </a:rPr>
              <a:t> with no change in the result.</a:t>
            </a:r>
          </a:p>
          <a:p>
            <a:r>
              <a:rPr lang="en-US"/>
              <a:t>Using Parentheses</a:t>
            </a:r>
          </a:p>
          <a:p>
            <a:pPr lvl="1"/>
            <a:r>
              <a:rPr lang="en-US">
                <a:solidFill>
                  <a:schemeClr val="tx1"/>
                </a:solidFill>
              </a:rPr>
              <a:t>You can override the rules of precedence by using parentheses to specify the desired order in which the operators are to be executed.</a:t>
            </a:r>
          </a:p>
          <a:p>
            <a:pPr lvl="1"/>
            <a:r>
              <a:rPr lang="en-US">
                <a:solidFill>
                  <a:schemeClr val="tx1"/>
                </a:solidFill>
              </a:rPr>
              <a:t>The second example in the slide displays the last name, salary, and annual compensation of employees. It calculates the annual compensation as follows: adding a monthly bonus of $100 to the monthly salary, and then multiplying that subtotal with 12. Because of the parentheses, addition takes priority over multiplication.</a:t>
            </a:r>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8D1CABFF-F46E-40D6-BB76-25622DED3275}" type="slidenum">
              <a:rPr lang="en-US">
                <a:solidFill>
                  <a:schemeClr val="tx1"/>
                </a:solidFill>
              </a:rPr>
              <a:pPr/>
              <a:t>98</a:t>
            </a:fld>
            <a:endParaRPr lang="en-US">
              <a:solidFill>
                <a:schemeClr val="tx1"/>
              </a:solidFill>
            </a:endParaRPr>
          </a:p>
        </p:txBody>
      </p:sp>
      <p:sp>
        <p:nvSpPr>
          <p:cNvPr id="319490" name="Rectangle 2"/>
          <p:cNvSpPr>
            <a:spLocks noChangeArrowheads="1" noTextEdit="1"/>
          </p:cNvSpPr>
          <p:nvPr>
            <p:ph type="sldImg"/>
          </p:nvPr>
        </p:nvSpPr>
        <p:spPr>
          <a:ln/>
        </p:spPr>
      </p:sp>
      <p:sp>
        <p:nvSpPr>
          <p:cNvPr id="319491" name="Rectangle 3"/>
          <p:cNvSpPr>
            <a:spLocks noGrp="1" noChangeArrowheads="1"/>
          </p:cNvSpPr>
          <p:nvPr>
            <p:ph type="body" idx="1"/>
          </p:nvPr>
        </p:nvSpPr>
        <p:spPr>
          <a:xfrm>
            <a:off x="447973" y="5143500"/>
            <a:ext cx="5962055" cy="3489476"/>
          </a:xfrm>
        </p:spPr>
        <p:txBody>
          <a:bodyPr/>
          <a:lstStyle/>
          <a:p>
            <a:r>
              <a:rPr lang="en-US"/>
              <a:t>Inserting Rows with Null Values</a:t>
            </a:r>
          </a:p>
          <a:p>
            <a:endParaRPr lang="en-US"/>
          </a:p>
          <a:p>
            <a:endParaRPr lang="en-US"/>
          </a:p>
          <a:p>
            <a:endParaRPr lang="en-US"/>
          </a:p>
          <a:p>
            <a:endParaRPr lang="en-US"/>
          </a:p>
          <a:p>
            <a:pPr lvl="1"/>
            <a:endParaRPr lang="en-US">
              <a:solidFill>
                <a:schemeClr val="tx1"/>
              </a:solidFill>
            </a:endParaRPr>
          </a:p>
          <a:p>
            <a:pPr lvl="1"/>
            <a:r>
              <a:rPr lang="en-US">
                <a:solidFill>
                  <a:schemeClr val="tx1"/>
                </a:solidFill>
              </a:rPr>
              <a:t>Be sure that you can use null values in the targeted column by verifying the </a:t>
            </a:r>
            <a:r>
              <a:rPr lang="en-US">
                <a:solidFill>
                  <a:schemeClr val="tx1"/>
                </a:solidFill>
                <a:latin typeface="Courier New" pitchFamily="49" charset="0"/>
              </a:rPr>
              <a:t>Null</a:t>
            </a:r>
            <a:r>
              <a:rPr lang="en-US">
                <a:solidFill>
                  <a:schemeClr val="tx1"/>
                </a:solidFill>
              </a:rPr>
              <a:t> status with the </a:t>
            </a:r>
            <a:r>
              <a:rPr lang="en-US">
                <a:solidFill>
                  <a:schemeClr val="tx1"/>
                </a:solidFill>
                <a:latin typeface="Courier New" pitchFamily="49" charset="0"/>
              </a:rPr>
              <a:t>DESCRIBE</a:t>
            </a:r>
            <a:r>
              <a:rPr lang="en-US">
                <a:solidFill>
                  <a:schemeClr val="tx1"/>
                </a:solidFill>
              </a:rPr>
              <a:t> command.</a:t>
            </a:r>
          </a:p>
          <a:p>
            <a:pPr lvl="1"/>
            <a:r>
              <a:rPr lang="en-US">
                <a:solidFill>
                  <a:schemeClr val="tx1"/>
                </a:solidFill>
              </a:rPr>
              <a:t>The Oracle server automatically enforces all data types, data ranges, and data integrity constraints. Any column that is not listed explicitly obtains a null value in the new row. </a:t>
            </a:r>
          </a:p>
          <a:p>
            <a:pPr lvl="1"/>
            <a:r>
              <a:rPr lang="en-US">
                <a:solidFill>
                  <a:schemeClr val="tx1"/>
                </a:solidFill>
              </a:rPr>
              <a:t>Common errors that can occur during user input are checked in the following order: </a:t>
            </a:r>
          </a:p>
          <a:p>
            <a:pPr lvl="2"/>
            <a:r>
              <a:rPr lang="en-US">
                <a:solidFill>
                  <a:schemeClr val="tx1"/>
                </a:solidFill>
              </a:rPr>
              <a:t>Mandatory value missing for a </a:t>
            </a:r>
            <a:r>
              <a:rPr lang="en-US">
                <a:solidFill>
                  <a:schemeClr val="tx1"/>
                </a:solidFill>
                <a:latin typeface="Courier New" pitchFamily="49" charset="0"/>
              </a:rPr>
              <a:t>NOT</a:t>
            </a:r>
            <a:r>
              <a:rPr lang="en-US">
                <a:solidFill>
                  <a:schemeClr val="tx1"/>
                </a:solidFill>
              </a:rPr>
              <a:t> </a:t>
            </a:r>
            <a:r>
              <a:rPr lang="en-US">
                <a:solidFill>
                  <a:schemeClr val="tx1"/>
                </a:solidFill>
                <a:latin typeface="Courier New" pitchFamily="49" charset="0"/>
              </a:rPr>
              <a:t>NULL</a:t>
            </a:r>
            <a:r>
              <a:rPr lang="en-US">
                <a:solidFill>
                  <a:schemeClr val="tx1"/>
                </a:solidFill>
              </a:rPr>
              <a:t> column</a:t>
            </a:r>
          </a:p>
          <a:p>
            <a:pPr lvl="2"/>
            <a:r>
              <a:rPr lang="en-US">
                <a:solidFill>
                  <a:schemeClr val="tx1"/>
                </a:solidFill>
              </a:rPr>
              <a:t>Duplicate value violating any unique or primary key constraint</a:t>
            </a:r>
          </a:p>
          <a:p>
            <a:pPr lvl="2"/>
            <a:r>
              <a:rPr lang="en-US">
                <a:solidFill>
                  <a:schemeClr val="tx1"/>
                </a:solidFill>
                <a:latin typeface="Courier New" pitchFamily="49" charset="0"/>
              </a:rPr>
              <a:t>Any</a:t>
            </a:r>
            <a:r>
              <a:rPr lang="en-US">
                <a:solidFill>
                  <a:schemeClr val="tx1"/>
                </a:solidFill>
              </a:rPr>
              <a:t> value violating a </a:t>
            </a:r>
            <a:r>
              <a:rPr lang="en-US">
                <a:solidFill>
                  <a:schemeClr val="tx1"/>
                </a:solidFill>
                <a:latin typeface="Courier New" pitchFamily="49" charset="0"/>
              </a:rPr>
              <a:t>CHECK</a:t>
            </a:r>
            <a:r>
              <a:rPr lang="en-US">
                <a:solidFill>
                  <a:schemeClr val="tx1"/>
                </a:solidFill>
              </a:rPr>
              <a:t> constraint</a:t>
            </a:r>
          </a:p>
          <a:p>
            <a:pPr lvl="2"/>
            <a:r>
              <a:rPr lang="en-US">
                <a:solidFill>
                  <a:schemeClr val="tx1"/>
                </a:solidFill>
              </a:rPr>
              <a:t>Referential integrity maintained for foreign key constraint </a:t>
            </a:r>
          </a:p>
          <a:p>
            <a:pPr lvl="2"/>
            <a:r>
              <a:rPr lang="en-US">
                <a:solidFill>
                  <a:schemeClr val="tx1"/>
                </a:solidFill>
              </a:rPr>
              <a:t>Data type mismatches or values too wide to fit in column</a:t>
            </a:r>
          </a:p>
          <a:p>
            <a:pPr lvl="1">
              <a:lnSpc>
                <a:spcPct val="95000"/>
              </a:lnSpc>
            </a:pPr>
            <a:r>
              <a:rPr lang="en-US" b="1"/>
              <a:t>Note:</a:t>
            </a:r>
            <a:r>
              <a:rPr lang="en-US"/>
              <a:t> Use of the column list is recommended as it makes the </a:t>
            </a:r>
            <a:r>
              <a:rPr lang="en-US">
                <a:latin typeface="Courier New" pitchFamily="49" charset="0"/>
              </a:rPr>
              <a:t>INSERT</a:t>
            </a:r>
            <a:r>
              <a:rPr lang="en-US"/>
              <a:t> statement more readable and reliable, or less prone to mistakes.</a:t>
            </a:r>
          </a:p>
        </p:txBody>
      </p:sp>
      <p:graphicFrame>
        <p:nvGraphicFramePr>
          <p:cNvPr id="319492" name="Object 4"/>
          <p:cNvGraphicFramePr>
            <a:graphicFrameLocks/>
          </p:cNvGraphicFramePr>
          <p:nvPr/>
        </p:nvGraphicFramePr>
        <p:xfrm>
          <a:off x="428626" y="5515429"/>
          <a:ext cx="5868293" cy="1135441"/>
        </p:xfrm>
        <a:graphic>
          <a:graphicData uri="http://schemas.openxmlformats.org/presentationml/2006/ole">
            <p:oleObj spid="_x0000_s174082" name="Document" r:id="rId4" imgW="5984640" imgH="1196280" progId="Word.Document.8">
              <p:embed/>
            </p:oleObj>
          </a:graphicData>
        </a:graphic>
      </p:graphicFrame>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CE9678F7-717E-4A62-B62D-9B378ECB5AD8}" type="slidenum">
              <a:rPr lang="en-US">
                <a:solidFill>
                  <a:schemeClr val="tx1"/>
                </a:solidFill>
              </a:rPr>
              <a:pPr/>
              <a:t>99</a:t>
            </a:fld>
            <a:endParaRPr lang="en-US">
              <a:solidFill>
                <a:schemeClr val="tx1"/>
              </a:solidFill>
            </a:endParaRPr>
          </a:p>
        </p:txBody>
      </p:sp>
      <p:sp>
        <p:nvSpPr>
          <p:cNvPr id="321538" name="Rectangle 2"/>
          <p:cNvSpPr>
            <a:spLocks noChangeArrowheads="1" noTextEdit="1"/>
          </p:cNvSpPr>
          <p:nvPr>
            <p:ph type="sldImg"/>
          </p:nvPr>
        </p:nvSpPr>
        <p:spPr>
          <a:ln/>
        </p:spPr>
      </p:sp>
      <p:sp>
        <p:nvSpPr>
          <p:cNvPr id="321539" name="Rectangle 3"/>
          <p:cNvSpPr>
            <a:spLocks noGrp="1" noChangeArrowheads="1"/>
          </p:cNvSpPr>
          <p:nvPr>
            <p:ph type="body" idx="1"/>
          </p:nvPr>
        </p:nvSpPr>
        <p:spPr>
          <a:xfrm>
            <a:off x="447973" y="5143500"/>
            <a:ext cx="5962055" cy="3489476"/>
          </a:xfrm>
        </p:spPr>
        <p:txBody>
          <a:bodyPr/>
          <a:lstStyle/>
          <a:p>
            <a:r>
              <a:rPr lang="en-US" dirty="0"/>
              <a:t>Inserting Special Values </a:t>
            </a:r>
          </a:p>
          <a:p>
            <a:pPr lvl="1"/>
            <a:r>
              <a:rPr lang="en-US" dirty="0"/>
              <a:t>You can use functions to enter special values in your table. </a:t>
            </a:r>
          </a:p>
          <a:p>
            <a:pPr lvl="1"/>
            <a:r>
              <a:rPr lang="en-US" dirty="0"/>
              <a:t>The slide example records information for employee Popp in the </a:t>
            </a:r>
            <a:r>
              <a:rPr lang="en-US" dirty="0">
                <a:latin typeface="Courier New" pitchFamily="49" charset="0"/>
              </a:rPr>
              <a:t>EMPLOYEES</a:t>
            </a:r>
            <a:r>
              <a:rPr lang="en-US" dirty="0"/>
              <a:t> table. It supplies the current date and time in the </a:t>
            </a:r>
            <a:r>
              <a:rPr lang="en-US" dirty="0">
                <a:latin typeface="Courier New" pitchFamily="49" charset="0"/>
              </a:rPr>
              <a:t>HIRE_DATE</a:t>
            </a:r>
            <a:r>
              <a:rPr lang="en-US" dirty="0"/>
              <a:t> column. It uses the </a:t>
            </a:r>
            <a:r>
              <a:rPr lang="en-US" dirty="0">
                <a:latin typeface="Courier New" pitchFamily="49" charset="0"/>
              </a:rPr>
              <a:t>SYSDATE</a:t>
            </a:r>
            <a:r>
              <a:rPr lang="en-US" dirty="0"/>
              <a:t> function that returns the current date and time of the database server. You may also use the </a:t>
            </a:r>
            <a:r>
              <a:rPr lang="en-US" dirty="0">
                <a:latin typeface="Courier New" pitchFamily="49" charset="0"/>
              </a:rPr>
              <a:t>CURRENT_DATE</a:t>
            </a:r>
            <a:r>
              <a:rPr lang="en-US" dirty="0"/>
              <a:t> function to get the </a:t>
            </a:r>
            <a:r>
              <a:rPr lang="en-US" dirty="0">
                <a:solidFill>
                  <a:schemeClr val="tx1"/>
                </a:solidFill>
              </a:rPr>
              <a:t>current date in the session time zone. </a:t>
            </a:r>
            <a:r>
              <a:rPr lang="en-US" dirty="0"/>
              <a:t>You can also use the </a:t>
            </a:r>
            <a:r>
              <a:rPr lang="en-US" dirty="0">
                <a:latin typeface="Courier New" pitchFamily="49" charset="0"/>
              </a:rPr>
              <a:t>USER</a:t>
            </a:r>
            <a:r>
              <a:rPr lang="en-US" dirty="0"/>
              <a:t> function when inserting rows in a table. The </a:t>
            </a:r>
            <a:r>
              <a:rPr lang="en-US" dirty="0">
                <a:latin typeface="Courier New" pitchFamily="49" charset="0"/>
              </a:rPr>
              <a:t>USER</a:t>
            </a:r>
            <a:r>
              <a:rPr lang="en-US" dirty="0"/>
              <a:t> function records the current username.</a:t>
            </a:r>
          </a:p>
          <a:p>
            <a:pPr lvl="1"/>
            <a:r>
              <a:rPr lang="en-US" b="1" dirty="0"/>
              <a:t>Confirming Additions to the Table</a:t>
            </a:r>
            <a:endParaRPr lang="en-US" b="1" dirty="0">
              <a:latin typeface="Courier New" pitchFamily="49" charset="0"/>
            </a:endParaRPr>
          </a:p>
          <a:p>
            <a:pPr lvl="2">
              <a:buFont typeface="Times New Roman" pitchFamily="18" charset="0"/>
              <a:buNone/>
            </a:pPr>
            <a:r>
              <a:rPr lang="en-US" sz="1000" dirty="0">
                <a:latin typeface="Courier New" pitchFamily="49" charset="0"/>
              </a:rPr>
              <a:t>SELECT </a:t>
            </a:r>
            <a:r>
              <a:rPr lang="en-US" sz="1000" dirty="0" err="1">
                <a:latin typeface="Courier New" pitchFamily="49" charset="0"/>
              </a:rPr>
              <a:t>employee_id</a:t>
            </a:r>
            <a:r>
              <a:rPr lang="en-US" sz="1000" dirty="0">
                <a:latin typeface="Courier New" pitchFamily="49" charset="0"/>
              </a:rPr>
              <a:t>, </a:t>
            </a:r>
            <a:r>
              <a:rPr lang="en-US" sz="1000" dirty="0" err="1">
                <a:latin typeface="Courier New" pitchFamily="49" charset="0"/>
              </a:rPr>
              <a:t>last_name</a:t>
            </a:r>
            <a:r>
              <a:rPr lang="en-US" sz="1000" dirty="0">
                <a:latin typeface="Courier New" pitchFamily="49" charset="0"/>
              </a:rPr>
              <a:t>, </a:t>
            </a:r>
            <a:r>
              <a:rPr lang="en-US" sz="1000" dirty="0" err="1">
                <a:latin typeface="Courier New" pitchFamily="49" charset="0"/>
              </a:rPr>
              <a:t>job_id</a:t>
            </a:r>
            <a:r>
              <a:rPr lang="en-US" sz="1000" dirty="0">
                <a:latin typeface="Courier New" pitchFamily="49" charset="0"/>
              </a:rPr>
              <a:t>, </a:t>
            </a:r>
            <a:r>
              <a:rPr lang="en-US" sz="1000" dirty="0" err="1">
                <a:latin typeface="Courier New" pitchFamily="49" charset="0"/>
              </a:rPr>
              <a:t>hire_date</a:t>
            </a:r>
            <a:r>
              <a:rPr lang="en-US" sz="1000" dirty="0">
                <a:latin typeface="Courier New" pitchFamily="49" charset="0"/>
              </a:rPr>
              <a:t>, </a:t>
            </a:r>
            <a:r>
              <a:rPr lang="en-US" sz="1000" dirty="0" err="1">
                <a:latin typeface="Courier New" pitchFamily="49" charset="0"/>
              </a:rPr>
              <a:t>commission_pct</a:t>
            </a:r>
            <a:endParaRPr lang="en-US" sz="1000" dirty="0">
              <a:latin typeface="Courier New" pitchFamily="49" charset="0"/>
            </a:endParaRPr>
          </a:p>
          <a:p>
            <a:pPr lvl="2">
              <a:buFont typeface="Times New Roman" pitchFamily="18" charset="0"/>
              <a:buNone/>
            </a:pPr>
            <a:r>
              <a:rPr lang="en-US" sz="1000" dirty="0">
                <a:latin typeface="Courier New" pitchFamily="49" charset="0"/>
              </a:rPr>
              <a:t>FROM   employees</a:t>
            </a:r>
          </a:p>
          <a:p>
            <a:pPr lvl="2">
              <a:buFont typeface="Times New Roman" pitchFamily="18" charset="0"/>
              <a:buNone/>
            </a:pPr>
            <a:r>
              <a:rPr lang="en-US" sz="1000" dirty="0">
                <a:latin typeface="Courier New" pitchFamily="49" charset="0"/>
              </a:rPr>
              <a:t>WHERE  </a:t>
            </a:r>
            <a:r>
              <a:rPr lang="en-US" sz="1000" dirty="0" err="1">
                <a:latin typeface="Courier New" pitchFamily="49" charset="0"/>
              </a:rPr>
              <a:t>employee_id</a:t>
            </a:r>
            <a:r>
              <a:rPr lang="en-US" sz="1000" dirty="0">
                <a:latin typeface="Courier New" pitchFamily="49" charset="0"/>
              </a:rPr>
              <a:t> = 113;</a:t>
            </a:r>
          </a:p>
        </p:txBody>
      </p:sp>
      <p:sp>
        <p:nvSpPr>
          <p:cNvPr id="321541" name="Rectangle 5"/>
          <p:cNvSpPr>
            <a:spLocks noChangeArrowheads="1"/>
          </p:cNvSpPr>
          <p:nvPr/>
        </p:nvSpPr>
        <p:spPr bwMode="auto">
          <a:xfrm>
            <a:off x="616149" y="6951738"/>
            <a:ext cx="5582543" cy="823989"/>
          </a:xfrm>
          <a:prstGeom prst="rect">
            <a:avLst/>
          </a:prstGeom>
          <a:noFill/>
          <a:ln w="9525">
            <a:noFill/>
            <a:miter lim="800000"/>
            <a:headEnd/>
            <a:tailEnd/>
          </a:ln>
          <a:effectLst/>
        </p:spPr>
        <p:txBody>
          <a:bodyPr wrap="none" lIns="86493" tIns="43247" rIns="86493" bIns="43247" anchor="ctr"/>
          <a:lstStyle/>
          <a:p>
            <a:endParaRPr lang="en-MY"/>
          </a:p>
        </p:txBody>
      </p:sp>
      <p:pic>
        <p:nvPicPr>
          <p:cNvPr id="321543" name="Picture 7" descr="C:\project-SQLFund1\images\img09-08.gif"/>
          <p:cNvPicPr>
            <a:picLocks noChangeAspect="1" noChangeArrowheads="1"/>
          </p:cNvPicPr>
          <p:nvPr/>
        </p:nvPicPr>
        <p:blipFill>
          <a:blip r:embed="rId3"/>
          <a:srcRect/>
          <a:stretch>
            <a:fillRect/>
          </a:stretch>
        </p:blipFill>
        <p:spPr bwMode="auto">
          <a:xfrm>
            <a:off x="642938" y="7402286"/>
            <a:ext cx="5482828" cy="506489"/>
          </a:xfrm>
          <a:prstGeom prst="rect">
            <a:avLst/>
          </a:prstGeom>
          <a:noFill/>
        </p:spPr>
      </p:pic>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BCC4E459-7811-4774-A18F-4E63C81BA08C}" type="slidenum">
              <a:rPr lang="en-US">
                <a:solidFill>
                  <a:schemeClr val="tx1"/>
                </a:solidFill>
              </a:rPr>
              <a:pPr/>
              <a:t>100</a:t>
            </a:fld>
            <a:endParaRPr lang="en-US">
              <a:solidFill>
                <a:schemeClr val="tx1"/>
              </a:solidFill>
            </a:endParaRPr>
          </a:p>
        </p:txBody>
      </p:sp>
      <p:sp>
        <p:nvSpPr>
          <p:cNvPr id="323588" name="Rectangle 4"/>
          <p:cNvSpPr>
            <a:spLocks noChangeArrowheads="1" noTextEdit="1"/>
          </p:cNvSpPr>
          <p:nvPr>
            <p:ph type="sldImg"/>
          </p:nvPr>
        </p:nvSpPr>
        <p:spPr>
          <a:ln/>
        </p:spPr>
      </p:sp>
      <p:sp>
        <p:nvSpPr>
          <p:cNvPr id="323589" name="Rectangle 5"/>
          <p:cNvSpPr>
            <a:spLocks noGrp="1" noChangeArrowheads="1"/>
          </p:cNvSpPr>
          <p:nvPr>
            <p:ph type="body" idx="1"/>
          </p:nvPr>
        </p:nvSpPr>
        <p:spPr>
          <a:xfrm>
            <a:off x="447973" y="5143500"/>
            <a:ext cx="5962055" cy="3489476"/>
          </a:xfrm>
        </p:spPr>
        <p:txBody>
          <a:bodyPr/>
          <a:lstStyle/>
          <a:p>
            <a:r>
              <a:rPr lang="en-US"/>
              <a:t>Inserting Specific Date and Time Values</a:t>
            </a:r>
          </a:p>
          <a:p>
            <a:pPr lvl="1"/>
            <a:r>
              <a:rPr lang="en-US"/>
              <a:t>The DD-MON-RR format is generally used to insert a date value. With the </a:t>
            </a:r>
            <a:r>
              <a:rPr lang="en-US">
                <a:latin typeface="Courier New" pitchFamily="49" charset="0"/>
              </a:rPr>
              <a:t>RR</a:t>
            </a:r>
            <a:r>
              <a:rPr lang="en-US"/>
              <a:t> format, the system provides the correct century automatically.</a:t>
            </a:r>
          </a:p>
          <a:p>
            <a:pPr lvl="1"/>
            <a:r>
              <a:rPr lang="en-US"/>
              <a:t>You may also supply the date value in the DD-MON-YYYY format. This is recommended because it clearly specifies the century and does not depend on the internal </a:t>
            </a:r>
            <a:r>
              <a:rPr lang="en-US">
                <a:latin typeface="Courier New" pitchFamily="49" charset="0"/>
              </a:rPr>
              <a:t>RR</a:t>
            </a:r>
            <a:r>
              <a:rPr lang="en-US"/>
              <a:t> format logic of specifying the correct century.</a:t>
            </a:r>
          </a:p>
          <a:p>
            <a:pPr lvl="1"/>
            <a:r>
              <a:rPr lang="en-US"/>
              <a:t>If a date must be entered in a format other than the default format (for example, with another century or a specific time), you must use the </a:t>
            </a:r>
            <a:r>
              <a:rPr lang="en-US">
                <a:latin typeface="Courier New" pitchFamily="49" charset="0"/>
              </a:rPr>
              <a:t>TO_DATE</a:t>
            </a:r>
            <a:r>
              <a:rPr lang="en-US"/>
              <a:t> function.</a:t>
            </a:r>
          </a:p>
          <a:p>
            <a:pPr lvl="1"/>
            <a:r>
              <a:rPr lang="en-US"/>
              <a:t>The example in the slide records information for employee Raphealy in the </a:t>
            </a:r>
            <a:r>
              <a:rPr lang="en-US">
                <a:latin typeface="Courier New" pitchFamily="49" charset="0"/>
              </a:rPr>
              <a:t>EMPLOYEES</a:t>
            </a:r>
            <a:r>
              <a:rPr lang="en-US"/>
              <a:t> table. It sets the </a:t>
            </a:r>
            <a:r>
              <a:rPr lang="en-US">
                <a:latin typeface="Courier New" pitchFamily="49" charset="0"/>
              </a:rPr>
              <a:t>HIRE_DATE</a:t>
            </a:r>
            <a:r>
              <a:rPr lang="en-US"/>
              <a:t> column to be February 3, 1999. </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E9529D77-5B4D-4C74-9B04-952DB3E60843}" type="slidenum">
              <a:rPr lang="en-US">
                <a:solidFill>
                  <a:schemeClr val="tx1"/>
                </a:solidFill>
              </a:rPr>
              <a:pPr/>
              <a:t>101</a:t>
            </a:fld>
            <a:endParaRPr lang="en-US">
              <a:solidFill>
                <a:schemeClr val="tx1"/>
              </a:solidFill>
            </a:endParaRPr>
          </a:p>
        </p:txBody>
      </p:sp>
      <p:sp>
        <p:nvSpPr>
          <p:cNvPr id="327682" name="Rectangle 2"/>
          <p:cNvSpPr>
            <a:spLocks noChangeArrowheads="1" noTextEdit="1"/>
          </p:cNvSpPr>
          <p:nvPr>
            <p:ph type="sldImg"/>
          </p:nvPr>
        </p:nvSpPr>
        <p:spPr>
          <a:ln/>
        </p:spPr>
      </p:sp>
      <p:sp>
        <p:nvSpPr>
          <p:cNvPr id="327683" name="Rectangle 3"/>
          <p:cNvSpPr>
            <a:spLocks noGrp="1" noChangeArrowheads="1"/>
          </p:cNvSpPr>
          <p:nvPr>
            <p:ph type="body" idx="1"/>
          </p:nvPr>
        </p:nvSpPr>
        <p:spPr>
          <a:xfrm>
            <a:off x="447973" y="5143500"/>
            <a:ext cx="5962055" cy="3489476"/>
          </a:xfrm>
        </p:spPr>
        <p:txBody>
          <a:bodyPr>
            <a:normAutofit lnSpcReduction="10000"/>
          </a:bodyPr>
          <a:lstStyle/>
          <a:p>
            <a:r>
              <a:rPr lang="en-US" dirty="0"/>
              <a:t>Copying Rows from Another Table</a:t>
            </a:r>
          </a:p>
          <a:p>
            <a:pPr lvl="1"/>
            <a:r>
              <a:rPr lang="en-US" dirty="0">
                <a:solidFill>
                  <a:schemeClr val="tx1"/>
                </a:solidFill>
              </a:rPr>
              <a:t>You can use the </a:t>
            </a:r>
            <a:r>
              <a:rPr lang="en-US" dirty="0">
                <a:solidFill>
                  <a:schemeClr val="tx1"/>
                </a:solidFill>
                <a:latin typeface="Courier New" pitchFamily="49" charset="0"/>
              </a:rPr>
              <a:t>INSERT</a:t>
            </a:r>
            <a:r>
              <a:rPr lang="en-US" dirty="0">
                <a:solidFill>
                  <a:schemeClr val="tx1"/>
                </a:solidFill>
              </a:rPr>
              <a:t> statement to add rows to a table where the values are derived from existing tables. In the slide example, for the </a:t>
            </a:r>
            <a:r>
              <a:rPr lang="en-US" dirty="0">
                <a:solidFill>
                  <a:schemeClr val="tx1"/>
                </a:solidFill>
                <a:latin typeface="Courier New" pitchFamily="49" charset="0"/>
              </a:rPr>
              <a:t>INSERT</a:t>
            </a:r>
            <a:r>
              <a:rPr lang="en-US" dirty="0">
                <a:solidFill>
                  <a:schemeClr val="tx1"/>
                </a:solidFill>
              </a:rPr>
              <a:t> </a:t>
            </a:r>
            <a:r>
              <a:rPr lang="en-US" dirty="0">
                <a:solidFill>
                  <a:schemeClr val="tx1"/>
                </a:solidFill>
                <a:latin typeface="Courier New" pitchFamily="49" charset="0"/>
              </a:rPr>
              <a:t>INTO</a:t>
            </a:r>
            <a:r>
              <a:rPr lang="en-US" dirty="0">
                <a:solidFill>
                  <a:schemeClr val="tx1"/>
                </a:solidFill>
              </a:rPr>
              <a:t> statement to work, you must have already created the </a:t>
            </a:r>
            <a:r>
              <a:rPr lang="en-US" dirty="0" err="1">
                <a:solidFill>
                  <a:schemeClr val="tx1"/>
                </a:solidFill>
                <a:latin typeface="Courier New" pitchFamily="49" charset="0"/>
              </a:rPr>
              <a:t>sales_reps</a:t>
            </a:r>
            <a:r>
              <a:rPr lang="en-US" dirty="0">
                <a:solidFill>
                  <a:schemeClr val="tx1"/>
                </a:solidFill>
              </a:rPr>
              <a:t> table using the </a:t>
            </a:r>
            <a:r>
              <a:rPr lang="en-US" dirty="0">
                <a:solidFill>
                  <a:schemeClr val="tx1"/>
                </a:solidFill>
                <a:latin typeface="Courier New" pitchFamily="49" charset="0"/>
              </a:rPr>
              <a:t>CREATE</a:t>
            </a:r>
            <a:r>
              <a:rPr lang="en-US" dirty="0">
                <a:solidFill>
                  <a:schemeClr val="tx1"/>
                </a:solidFill>
              </a:rPr>
              <a:t> </a:t>
            </a:r>
            <a:r>
              <a:rPr lang="en-US" dirty="0">
                <a:solidFill>
                  <a:schemeClr val="tx1"/>
                </a:solidFill>
                <a:latin typeface="Courier New" pitchFamily="49" charset="0"/>
              </a:rPr>
              <a:t>TABLE</a:t>
            </a:r>
            <a:r>
              <a:rPr lang="en-US" dirty="0">
                <a:solidFill>
                  <a:schemeClr val="tx1"/>
                </a:solidFill>
              </a:rPr>
              <a:t> statement. </a:t>
            </a:r>
            <a:r>
              <a:rPr lang="en-US" dirty="0">
                <a:solidFill>
                  <a:schemeClr val="tx1"/>
                </a:solidFill>
                <a:latin typeface="Courier New" pitchFamily="49" charset="0"/>
              </a:rPr>
              <a:t>CREATE</a:t>
            </a:r>
            <a:r>
              <a:rPr lang="en-US" dirty="0">
                <a:solidFill>
                  <a:schemeClr val="tx1"/>
                </a:solidFill>
              </a:rPr>
              <a:t> </a:t>
            </a:r>
            <a:r>
              <a:rPr lang="en-US" dirty="0">
                <a:solidFill>
                  <a:schemeClr val="tx1"/>
                </a:solidFill>
                <a:latin typeface="Courier New" pitchFamily="49" charset="0"/>
              </a:rPr>
              <a:t>TABLE</a:t>
            </a:r>
            <a:r>
              <a:rPr lang="en-US" dirty="0">
                <a:solidFill>
                  <a:schemeClr val="tx1"/>
                </a:solidFill>
              </a:rPr>
              <a:t> is discussed in the next lesson titled “Using DDL Statements to Create and Manage Tables.” </a:t>
            </a:r>
          </a:p>
          <a:p>
            <a:pPr lvl="1"/>
            <a:r>
              <a:rPr lang="en-US" dirty="0">
                <a:solidFill>
                  <a:schemeClr val="tx1"/>
                </a:solidFill>
              </a:rPr>
              <a:t>In place of the </a:t>
            </a:r>
            <a:r>
              <a:rPr lang="en-US" dirty="0">
                <a:solidFill>
                  <a:schemeClr val="tx1"/>
                </a:solidFill>
                <a:latin typeface="Courier New" pitchFamily="49" charset="0"/>
              </a:rPr>
              <a:t>VALUES</a:t>
            </a:r>
            <a:r>
              <a:rPr lang="en-US" dirty="0">
                <a:solidFill>
                  <a:schemeClr val="tx1"/>
                </a:solidFill>
              </a:rPr>
              <a:t> clause, you use a </a:t>
            </a:r>
            <a:r>
              <a:rPr lang="en-US" dirty="0" err="1">
                <a:solidFill>
                  <a:schemeClr val="tx1"/>
                </a:solidFill>
              </a:rPr>
              <a:t>subquery</a:t>
            </a:r>
            <a:r>
              <a:rPr lang="en-US" dirty="0">
                <a:solidFill>
                  <a:schemeClr val="tx1"/>
                </a:solidFill>
              </a:rPr>
              <a:t>. </a:t>
            </a:r>
          </a:p>
          <a:p>
            <a:pPr lvl="1"/>
            <a:r>
              <a:rPr lang="en-US" b="1" dirty="0">
                <a:solidFill>
                  <a:schemeClr val="tx1"/>
                </a:solidFill>
              </a:rPr>
              <a:t>Syntax</a:t>
            </a:r>
            <a:endParaRPr lang="en-US" dirty="0">
              <a:solidFill>
                <a:schemeClr val="tx1"/>
              </a:solidFill>
            </a:endParaRPr>
          </a:p>
          <a:p>
            <a:pPr lvl="2" algn="just">
              <a:buFont typeface="Times New Roman" pitchFamily="18" charset="0"/>
              <a:buNone/>
            </a:pPr>
            <a:r>
              <a:rPr lang="en-US" sz="1000" dirty="0">
                <a:latin typeface="Courier New" pitchFamily="49" charset="0"/>
              </a:rPr>
              <a:t>INSERT INTO </a:t>
            </a:r>
            <a:r>
              <a:rPr lang="en-US" sz="1000" i="1" dirty="0">
                <a:latin typeface="Courier New" pitchFamily="49" charset="0"/>
              </a:rPr>
              <a:t>table</a:t>
            </a:r>
            <a:r>
              <a:rPr lang="en-US" sz="1000" dirty="0">
                <a:latin typeface="Courier New" pitchFamily="49" charset="0"/>
              </a:rPr>
              <a:t> [ </a:t>
            </a:r>
            <a:r>
              <a:rPr lang="en-US" sz="1000" i="1" dirty="0">
                <a:latin typeface="Courier New" pitchFamily="49" charset="0"/>
              </a:rPr>
              <a:t>column</a:t>
            </a:r>
            <a:r>
              <a:rPr lang="en-US" sz="1000" dirty="0">
                <a:latin typeface="Courier New" pitchFamily="49" charset="0"/>
              </a:rPr>
              <a:t> (, </a:t>
            </a:r>
            <a:r>
              <a:rPr lang="en-US" sz="1000" i="1" dirty="0">
                <a:latin typeface="Courier New" pitchFamily="49" charset="0"/>
              </a:rPr>
              <a:t>column</a:t>
            </a:r>
            <a:r>
              <a:rPr lang="en-US" sz="1000" dirty="0">
                <a:latin typeface="Courier New" pitchFamily="49" charset="0"/>
              </a:rPr>
              <a:t>) ] </a:t>
            </a:r>
            <a:r>
              <a:rPr lang="en-US" sz="1000" i="1" dirty="0" err="1">
                <a:latin typeface="Courier New" pitchFamily="49" charset="0"/>
              </a:rPr>
              <a:t>subquery</a:t>
            </a:r>
            <a:r>
              <a:rPr lang="en-US" sz="1000" i="1" dirty="0">
                <a:latin typeface="Courier New" pitchFamily="49" charset="0"/>
              </a:rPr>
              <a:t>;</a:t>
            </a:r>
            <a:r>
              <a:rPr lang="en-US" sz="1000" dirty="0">
                <a:latin typeface="Courier New" pitchFamily="49" charset="0"/>
              </a:rPr>
              <a:t> </a:t>
            </a:r>
          </a:p>
          <a:p>
            <a:pPr lvl="1"/>
            <a:r>
              <a:rPr lang="en-US" dirty="0">
                <a:solidFill>
                  <a:schemeClr val="tx1"/>
                </a:solidFill>
              </a:rPr>
              <a:t>In the syntax:</a:t>
            </a:r>
            <a:endParaRPr lang="en-US" b="1" dirty="0">
              <a:solidFill>
                <a:schemeClr val="tx1"/>
              </a:solidFill>
            </a:endParaRPr>
          </a:p>
          <a:p>
            <a:pPr lvl="2">
              <a:buFont typeface="Times New Roman" pitchFamily="18" charset="0"/>
              <a:buNone/>
            </a:pPr>
            <a:r>
              <a:rPr lang="en-US" i="1" dirty="0">
                <a:solidFill>
                  <a:schemeClr val="tx1"/>
                </a:solidFill>
                <a:latin typeface="Courier New" pitchFamily="49" charset="0"/>
              </a:rPr>
              <a:t>table</a:t>
            </a:r>
            <a:r>
              <a:rPr lang="en-US" i="1" dirty="0">
                <a:solidFill>
                  <a:schemeClr val="tx1"/>
                </a:solidFill>
              </a:rPr>
              <a:t>		</a:t>
            </a:r>
            <a:r>
              <a:rPr lang="en-US" dirty="0">
                <a:solidFill>
                  <a:schemeClr val="tx1"/>
                </a:solidFill>
              </a:rPr>
              <a:t>is the name of the table</a:t>
            </a:r>
          </a:p>
          <a:p>
            <a:pPr lvl="2">
              <a:buFont typeface="Times New Roman" pitchFamily="18" charset="0"/>
              <a:buNone/>
            </a:pPr>
            <a:r>
              <a:rPr lang="en-US" i="1" dirty="0">
                <a:solidFill>
                  <a:schemeClr val="tx1"/>
                </a:solidFill>
                <a:latin typeface="Courier New" pitchFamily="49" charset="0"/>
              </a:rPr>
              <a:t>column</a:t>
            </a:r>
            <a:r>
              <a:rPr lang="en-US" i="1" dirty="0">
                <a:solidFill>
                  <a:schemeClr val="tx1"/>
                </a:solidFill>
              </a:rPr>
              <a:t>		</a:t>
            </a:r>
            <a:r>
              <a:rPr lang="en-US" dirty="0">
                <a:solidFill>
                  <a:schemeClr val="tx1"/>
                </a:solidFill>
              </a:rPr>
              <a:t>is the name of the column in the table to populate</a:t>
            </a:r>
          </a:p>
          <a:p>
            <a:pPr lvl="2">
              <a:buFont typeface="Times New Roman" pitchFamily="18" charset="0"/>
              <a:buNone/>
            </a:pPr>
            <a:r>
              <a:rPr lang="en-US" i="1" dirty="0" err="1">
                <a:solidFill>
                  <a:schemeClr val="tx1"/>
                </a:solidFill>
                <a:latin typeface="Courier New" pitchFamily="49" charset="0"/>
              </a:rPr>
              <a:t>subquery</a:t>
            </a:r>
            <a:r>
              <a:rPr lang="en-US" dirty="0">
                <a:solidFill>
                  <a:schemeClr val="tx1"/>
                </a:solidFill>
              </a:rPr>
              <a:t>	is the </a:t>
            </a:r>
            <a:r>
              <a:rPr lang="en-US" dirty="0" err="1">
                <a:solidFill>
                  <a:schemeClr val="tx1"/>
                </a:solidFill>
              </a:rPr>
              <a:t>subquery</a:t>
            </a:r>
            <a:r>
              <a:rPr lang="en-US" dirty="0">
                <a:solidFill>
                  <a:schemeClr val="tx1"/>
                </a:solidFill>
              </a:rPr>
              <a:t> that returns rows to the table</a:t>
            </a:r>
          </a:p>
          <a:p>
            <a:pPr lvl="1"/>
            <a:r>
              <a:rPr lang="en-US" dirty="0">
                <a:solidFill>
                  <a:schemeClr val="tx1"/>
                </a:solidFill>
              </a:rPr>
              <a:t>The number of columns and their data types in the column list of the </a:t>
            </a:r>
            <a:r>
              <a:rPr lang="en-US" dirty="0">
                <a:solidFill>
                  <a:schemeClr val="tx1"/>
                </a:solidFill>
                <a:latin typeface="Courier New" pitchFamily="49" charset="0"/>
              </a:rPr>
              <a:t>INSERT</a:t>
            </a:r>
            <a:r>
              <a:rPr lang="en-US" dirty="0">
                <a:solidFill>
                  <a:schemeClr val="tx1"/>
                </a:solidFill>
              </a:rPr>
              <a:t> clause must match the number of values and their data types in the </a:t>
            </a:r>
            <a:r>
              <a:rPr lang="en-US" dirty="0" err="1">
                <a:solidFill>
                  <a:schemeClr val="tx1"/>
                </a:solidFill>
              </a:rPr>
              <a:t>subquery</a:t>
            </a:r>
            <a:r>
              <a:rPr lang="en-US" dirty="0">
                <a:solidFill>
                  <a:schemeClr val="tx1"/>
                </a:solidFill>
              </a:rPr>
              <a:t>. Zero or more rows are added depending on the number of rows returned by the </a:t>
            </a:r>
            <a:r>
              <a:rPr lang="en-US" dirty="0" err="1">
                <a:solidFill>
                  <a:schemeClr val="tx1"/>
                </a:solidFill>
              </a:rPr>
              <a:t>subquery</a:t>
            </a:r>
            <a:r>
              <a:rPr lang="en-US" dirty="0">
                <a:solidFill>
                  <a:schemeClr val="tx1"/>
                </a:solidFill>
              </a:rPr>
              <a:t>. To create a copy of the rows of a table, use </a:t>
            </a:r>
            <a:r>
              <a:rPr lang="en-US" dirty="0">
                <a:solidFill>
                  <a:schemeClr val="tx1"/>
                </a:solidFill>
                <a:latin typeface="Courier New" pitchFamily="49" charset="0"/>
              </a:rPr>
              <a:t>SELECT</a:t>
            </a:r>
            <a:r>
              <a:rPr lang="en-US" dirty="0">
                <a:solidFill>
                  <a:schemeClr val="tx1"/>
                </a:solidFill>
              </a:rPr>
              <a:t> * in the </a:t>
            </a:r>
            <a:r>
              <a:rPr lang="en-US" dirty="0" err="1">
                <a:solidFill>
                  <a:schemeClr val="tx1"/>
                </a:solidFill>
              </a:rPr>
              <a:t>subquery</a:t>
            </a:r>
            <a:r>
              <a:rPr lang="en-US" dirty="0">
                <a:solidFill>
                  <a:schemeClr val="tx1"/>
                </a:solidFill>
              </a:rPr>
              <a:t>:</a:t>
            </a:r>
          </a:p>
          <a:p>
            <a:pPr lvl="2">
              <a:buFont typeface="Times New Roman" pitchFamily="18" charset="0"/>
              <a:buNone/>
            </a:pPr>
            <a:r>
              <a:rPr lang="en-US" sz="1000" dirty="0">
                <a:latin typeface="Courier New" pitchFamily="49" charset="0"/>
              </a:rPr>
              <a:t>INSERT INTO </a:t>
            </a:r>
            <a:r>
              <a:rPr lang="en-US" sz="1000" dirty="0" err="1">
                <a:latin typeface="Courier New" pitchFamily="49" charset="0"/>
              </a:rPr>
              <a:t>copy_emp</a:t>
            </a:r>
            <a:endParaRPr lang="en-US" sz="1000" dirty="0">
              <a:latin typeface="Courier New" pitchFamily="49" charset="0"/>
            </a:endParaRPr>
          </a:p>
          <a:p>
            <a:pPr lvl="1">
              <a:spcBef>
                <a:spcPct val="0"/>
              </a:spcBef>
            </a:pPr>
            <a:r>
              <a:rPr lang="en-US" sz="1000" dirty="0">
                <a:latin typeface="Courier New" pitchFamily="49" charset="0"/>
              </a:rPr>
              <a:t>   	SELECT * </a:t>
            </a:r>
          </a:p>
          <a:p>
            <a:pPr lvl="1">
              <a:spcBef>
                <a:spcPct val="0"/>
              </a:spcBef>
            </a:pPr>
            <a:r>
              <a:rPr lang="en-US" sz="1000" dirty="0">
                <a:latin typeface="Courier New" pitchFamily="49" charset="0"/>
              </a:rPr>
              <a:t>   	FROM   employees;</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3B3BDCA9-0296-4732-B155-5E73EFD4B0B7}" type="slidenum">
              <a:rPr lang="en-US">
                <a:solidFill>
                  <a:schemeClr val="tx1"/>
                </a:solidFill>
              </a:rPr>
              <a:pPr/>
              <a:t>102</a:t>
            </a:fld>
            <a:endParaRPr lang="en-US">
              <a:solidFill>
                <a:schemeClr val="tx1"/>
              </a:solidFill>
            </a:endParaRPr>
          </a:p>
        </p:txBody>
      </p:sp>
      <p:sp>
        <p:nvSpPr>
          <p:cNvPr id="329732" name="Rectangle 4"/>
          <p:cNvSpPr>
            <a:spLocks noChangeArrowheads="1" noTextEdit="1"/>
          </p:cNvSpPr>
          <p:nvPr>
            <p:ph type="sldImg"/>
          </p:nvPr>
        </p:nvSpPr>
        <p:spPr>
          <a:ln/>
        </p:spPr>
      </p:sp>
      <p:sp>
        <p:nvSpPr>
          <p:cNvPr id="329733" name="Rectangle 5"/>
          <p:cNvSpPr>
            <a:spLocks noGrp="1" noChangeArrowheads="1"/>
          </p:cNvSpPr>
          <p:nvPr>
            <p:ph type="body" idx="1"/>
          </p:nvPr>
        </p:nvSpPr>
        <p:spPr>
          <a:xfrm>
            <a:off x="447973" y="5143500"/>
            <a:ext cx="5962055" cy="3489476"/>
          </a:xfrm>
        </p:spPr>
        <p:txBody>
          <a:bodyPr/>
          <a:lstStyle/>
          <a:p>
            <a:r>
              <a:rPr lang="en-US"/>
              <a:t>Changing Data in a Table</a:t>
            </a:r>
          </a:p>
          <a:p>
            <a:pPr lvl="1"/>
            <a:r>
              <a:rPr lang="en-US"/>
              <a:t>The slide illustrates changing the department number for employees in department 60 to </a:t>
            </a:r>
            <a:br>
              <a:rPr lang="en-US"/>
            </a:br>
            <a:r>
              <a:rPr lang="en-US"/>
              <a:t>department 80.</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291959AB-8796-4421-A477-C40ECBC6643B}" type="slidenum">
              <a:rPr lang="en-US">
                <a:solidFill>
                  <a:schemeClr val="tx1"/>
                </a:solidFill>
              </a:rPr>
              <a:pPr/>
              <a:t>103</a:t>
            </a:fld>
            <a:endParaRPr lang="en-US">
              <a:solidFill>
                <a:schemeClr val="tx1"/>
              </a:solidFill>
            </a:endParaRPr>
          </a:p>
        </p:txBody>
      </p:sp>
      <p:sp>
        <p:nvSpPr>
          <p:cNvPr id="331778" name="Rectangle 2"/>
          <p:cNvSpPr>
            <a:spLocks noChangeArrowheads="1" noTextEdit="1"/>
          </p:cNvSpPr>
          <p:nvPr>
            <p:ph type="sldImg"/>
          </p:nvPr>
        </p:nvSpPr>
        <p:spPr>
          <a:ln/>
        </p:spPr>
      </p:sp>
      <p:sp>
        <p:nvSpPr>
          <p:cNvPr id="331779" name="Rectangle 3"/>
          <p:cNvSpPr>
            <a:spLocks noGrp="1" noChangeArrowheads="1"/>
          </p:cNvSpPr>
          <p:nvPr>
            <p:ph type="body" idx="1"/>
          </p:nvPr>
        </p:nvSpPr>
        <p:spPr>
          <a:xfrm>
            <a:off x="447973" y="5143500"/>
            <a:ext cx="5962055" cy="3489476"/>
          </a:xfrm>
        </p:spPr>
        <p:txBody>
          <a:bodyPr/>
          <a:lstStyle/>
          <a:p>
            <a:r>
              <a:rPr lang="en-US">
                <a:latin typeface="Courier New" pitchFamily="49" charset="0"/>
              </a:rPr>
              <a:t>UPDATE</a:t>
            </a:r>
            <a:r>
              <a:rPr lang="en-US"/>
              <a:t> Statement Syntax</a:t>
            </a:r>
          </a:p>
          <a:p>
            <a:pPr lvl="1"/>
            <a:r>
              <a:rPr lang="en-US">
                <a:solidFill>
                  <a:schemeClr val="tx1"/>
                </a:solidFill>
              </a:rPr>
              <a:t>You can modify the existing values in a table by using the </a:t>
            </a:r>
            <a:r>
              <a:rPr lang="en-US">
                <a:solidFill>
                  <a:schemeClr val="tx1"/>
                </a:solidFill>
                <a:latin typeface="Courier New" pitchFamily="49" charset="0"/>
              </a:rPr>
              <a:t>UPDATE</a:t>
            </a:r>
            <a:r>
              <a:rPr lang="en-US">
                <a:solidFill>
                  <a:schemeClr val="tx1"/>
                </a:solidFill>
              </a:rPr>
              <a:t> statement.</a:t>
            </a:r>
          </a:p>
          <a:p>
            <a:pPr lvl="1"/>
            <a:r>
              <a:rPr lang="en-US">
                <a:solidFill>
                  <a:schemeClr val="tx1"/>
                </a:solidFill>
              </a:rPr>
              <a:t>In the syntax:</a:t>
            </a:r>
          </a:p>
          <a:p>
            <a:pPr lvl="2">
              <a:buFont typeface="Times New Roman" pitchFamily="18" charset="0"/>
              <a:buNone/>
            </a:pPr>
            <a:r>
              <a:rPr lang="en-US" i="1">
                <a:solidFill>
                  <a:schemeClr val="tx1"/>
                </a:solidFill>
                <a:latin typeface="Courier New" pitchFamily="49" charset="0"/>
              </a:rPr>
              <a:t>table</a:t>
            </a:r>
            <a:r>
              <a:rPr lang="en-US">
                <a:solidFill>
                  <a:schemeClr val="tx1"/>
                </a:solidFill>
              </a:rPr>
              <a:t>		is the name of the table</a:t>
            </a:r>
          </a:p>
          <a:p>
            <a:pPr lvl="2">
              <a:buFont typeface="Times New Roman" pitchFamily="18" charset="0"/>
              <a:buNone/>
            </a:pPr>
            <a:r>
              <a:rPr lang="en-US" i="1">
                <a:solidFill>
                  <a:schemeClr val="tx1"/>
                </a:solidFill>
                <a:latin typeface="Courier New" pitchFamily="49" charset="0"/>
              </a:rPr>
              <a:t>column</a:t>
            </a:r>
            <a:r>
              <a:rPr lang="en-US">
                <a:solidFill>
                  <a:schemeClr val="tx1"/>
                </a:solidFill>
              </a:rPr>
              <a:t>		is the name of the column in the table to populate</a:t>
            </a:r>
          </a:p>
          <a:p>
            <a:pPr lvl="2">
              <a:buFont typeface="Times New Roman" pitchFamily="18" charset="0"/>
              <a:buNone/>
            </a:pPr>
            <a:r>
              <a:rPr lang="en-US" i="1">
                <a:solidFill>
                  <a:schemeClr val="tx1"/>
                </a:solidFill>
                <a:latin typeface="Courier New" pitchFamily="49" charset="0"/>
              </a:rPr>
              <a:t>value</a:t>
            </a:r>
            <a:r>
              <a:rPr lang="en-US">
                <a:solidFill>
                  <a:schemeClr val="tx1"/>
                </a:solidFill>
              </a:rPr>
              <a:t>		is the corresponding value or subquery for the column</a:t>
            </a:r>
          </a:p>
          <a:p>
            <a:pPr lvl="2">
              <a:buFont typeface="Times New Roman" pitchFamily="18" charset="0"/>
              <a:buNone/>
            </a:pPr>
            <a:r>
              <a:rPr lang="en-US" i="1">
                <a:solidFill>
                  <a:schemeClr val="tx1"/>
                </a:solidFill>
                <a:latin typeface="Courier New" pitchFamily="49" charset="0"/>
              </a:rPr>
              <a:t>condition</a:t>
            </a:r>
            <a:r>
              <a:rPr lang="en-US">
                <a:solidFill>
                  <a:schemeClr val="tx1"/>
                </a:solidFill>
              </a:rPr>
              <a:t>	identifies the rows to be updated and is composed of column names, 				expressions, constants, subqueries, and comparison operators</a:t>
            </a:r>
          </a:p>
          <a:p>
            <a:pPr lvl="1"/>
            <a:r>
              <a:rPr lang="en-US">
                <a:solidFill>
                  <a:schemeClr val="tx1"/>
                </a:solidFill>
              </a:rPr>
              <a:t>Confirm the update operation by querying the table to display the updated rows. </a:t>
            </a:r>
            <a:endParaRPr lang="en-US" i="1">
              <a:solidFill>
                <a:schemeClr val="tx1"/>
              </a:solidFill>
            </a:endParaRPr>
          </a:p>
          <a:p>
            <a:pPr lvl="1"/>
            <a:r>
              <a:rPr lang="en-US">
                <a:solidFill>
                  <a:schemeClr val="tx1"/>
                </a:solidFill>
              </a:rPr>
              <a:t>For more information, see the section on “</a:t>
            </a:r>
            <a:r>
              <a:rPr lang="en-US">
                <a:solidFill>
                  <a:schemeClr val="tx1"/>
                </a:solidFill>
                <a:latin typeface="Courier New" pitchFamily="49" charset="0"/>
              </a:rPr>
              <a:t>UPDATE</a:t>
            </a:r>
            <a:r>
              <a:rPr lang="en-US">
                <a:solidFill>
                  <a:schemeClr val="tx1"/>
                </a:solidFill>
                <a:latin typeface="Arial" charset="0"/>
              </a:rPr>
              <a:t>”</a:t>
            </a:r>
            <a:r>
              <a:rPr lang="en-US">
                <a:solidFill>
                  <a:schemeClr val="tx1"/>
                </a:solidFill>
              </a:rPr>
              <a:t> in the </a:t>
            </a:r>
            <a:r>
              <a:rPr lang="en-US" i="1">
                <a:solidFill>
                  <a:schemeClr val="tx1"/>
                </a:solidFill>
              </a:rPr>
              <a:t>Oracle Database SQL Language Reference 11g, Release 1 (11.1)</a:t>
            </a:r>
            <a:r>
              <a:rPr lang="en-US">
                <a:solidFill>
                  <a:schemeClr val="tx1"/>
                </a:solidFill>
              </a:rPr>
              <a:t>. </a:t>
            </a:r>
          </a:p>
          <a:p>
            <a:pPr lvl="1"/>
            <a:r>
              <a:rPr lang="en-US" b="1">
                <a:ea typeface="SimSun" pitchFamily="2" charset="-122"/>
              </a:rPr>
              <a:t>Note:</a:t>
            </a:r>
            <a:r>
              <a:rPr lang="en-US">
                <a:ea typeface="SimSun" pitchFamily="2" charset="-122"/>
              </a:rPr>
              <a:t> In general, use the primary key column in the </a:t>
            </a:r>
            <a:r>
              <a:rPr lang="en-US">
                <a:latin typeface="Courier New" pitchFamily="49" charset="0"/>
                <a:ea typeface="SimSun" pitchFamily="2" charset="-122"/>
              </a:rPr>
              <a:t>WHERE</a:t>
            </a:r>
            <a:r>
              <a:rPr lang="en-US">
                <a:ea typeface="SimSun" pitchFamily="2" charset="-122"/>
              </a:rPr>
              <a:t> clause to identify a single row for update. Using other columns can unexpectedly cause several rows to be updated. For example, identifying a single row in the </a:t>
            </a:r>
            <a:r>
              <a:rPr lang="en-US">
                <a:latin typeface="Courier New" pitchFamily="49" charset="0"/>
                <a:ea typeface="SimSun" pitchFamily="2" charset="-122"/>
              </a:rPr>
              <a:t>EMPLOYEES</a:t>
            </a:r>
            <a:r>
              <a:rPr lang="en-US">
                <a:ea typeface="SimSun" pitchFamily="2" charset="-122"/>
              </a:rPr>
              <a:t> table by name is dangerous, because more than one employee may have the same name.</a:t>
            </a:r>
            <a:r>
              <a:rPr lang="en-US">
                <a:solidFill>
                  <a:schemeClr val="tx1"/>
                </a:solidFill>
              </a:rPr>
              <a:t>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D3F9CB2A-3254-4625-B223-A250D012D620}" type="slidenum">
              <a:rPr lang="en-US">
                <a:solidFill>
                  <a:schemeClr val="tx1"/>
                </a:solidFill>
              </a:rPr>
              <a:pPr/>
              <a:t>104</a:t>
            </a:fld>
            <a:endParaRPr lang="en-US">
              <a:solidFill>
                <a:schemeClr val="tx1"/>
              </a:solidFill>
            </a:endParaRPr>
          </a:p>
        </p:txBody>
      </p:sp>
      <p:sp>
        <p:nvSpPr>
          <p:cNvPr id="333827" name="Rectangle 3"/>
          <p:cNvSpPr>
            <a:spLocks noGrp="1" noChangeArrowheads="1"/>
          </p:cNvSpPr>
          <p:nvPr>
            <p:ph type="body" idx="1"/>
          </p:nvPr>
        </p:nvSpPr>
        <p:spPr>
          <a:xfrm>
            <a:off x="447973" y="5143500"/>
            <a:ext cx="5962055" cy="3489476"/>
          </a:xfrm>
        </p:spPr>
        <p:txBody>
          <a:bodyPr>
            <a:normAutofit fontScale="92500" lnSpcReduction="10000"/>
          </a:bodyPr>
          <a:lstStyle/>
          <a:p>
            <a:r>
              <a:rPr lang="en-US" dirty="0"/>
              <a:t>Updating Rows in a Table</a:t>
            </a:r>
          </a:p>
          <a:p>
            <a:pPr lvl="1"/>
            <a:r>
              <a:rPr lang="en-US" dirty="0">
                <a:solidFill>
                  <a:schemeClr val="tx1"/>
                </a:solidFill>
              </a:rPr>
              <a:t>The </a:t>
            </a:r>
            <a:r>
              <a:rPr lang="en-US" dirty="0">
                <a:solidFill>
                  <a:schemeClr val="tx1"/>
                </a:solidFill>
                <a:latin typeface="Courier New" pitchFamily="49" charset="0"/>
              </a:rPr>
              <a:t>UPDATE</a:t>
            </a:r>
            <a:r>
              <a:rPr lang="en-US" dirty="0">
                <a:solidFill>
                  <a:schemeClr val="tx1"/>
                </a:solidFill>
              </a:rPr>
              <a:t> statement modifies the values of a specific row or rows if the </a:t>
            </a:r>
            <a:r>
              <a:rPr lang="en-US" dirty="0">
                <a:solidFill>
                  <a:schemeClr val="tx1"/>
                </a:solidFill>
                <a:latin typeface="Courier New" pitchFamily="49" charset="0"/>
              </a:rPr>
              <a:t>WHERE</a:t>
            </a:r>
            <a:r>
              <a:rPr lang="en-US" dirty="0">
                <a:solidFill>
                  <a:schemeClr val="tx1"/>
                </a:solidFill>
              </a:rPr>
              <a:t> clause is specified. The example in the slide shows the transfer of employee 113 (Popp) to department 50. </a:t>
            </a:r>
          </a:p>
          <a:p>
            <a:pPr lvl="1"/>
            <a:r>
              <a:rPr lang="en-US" dirty="0">
                <a:solidFill>
                  <a:schemeClr val="tx1"/>
                </a:solidFill>
              </a:rPr>
              <a:t>If you omit the </a:t>
            </a:r>
            <a:r>
              <a:rPr lang="en-US" dirty="0">
                <a:solidFill>
                  <a:schemeClr val="tx1"/>
                </a:solidFill>
                <a:latin typeface="Courier New" pitchFamily="49" charset="0"/>
              </a:rPr>
              <a:t>WHERE</a:t>
            </a:r>
            <a:r>
              <a:rPr lang="en-US" dirty="0">
                <a:solidFill>
                  <a:schemeClr val="tx1"/>
                </a:solidFill>
              </a:rPr>
              <a:t> clause, values for all the rows in the table are modified. Examine the updated rows in the </a:t>
            </a:r>
            <a:r>
              <a:rPr lang="en-US" dirty="0">
                <a:solidFill>
                  <a:schemeClr val="tx1"/>
                </a:solidFill>
                <a:latin typeface="Courier New" pitchFamily="49" charset="0"/>
              </a:rPr>
              <a:t>COPY_EMP</a:t>
            </a:r>
            <a:r>
              <a:rPr lang="en-US" dirty="0">
                <a:solidFill>
                  <a:schemeClr val="tx1"/>
                </a:solidFill>
              </a:rPr>
              <a:t> table.</a:t>
            </a:r>
          </a:p>
          <a:p>
            <a:pPr lvl="1">
              <a:spcBef>
                <a:spcPct val="0"/>
              </a:spcBef>
            </a:pPr>
            <a:r>
              <a:rPr lang="en-US" sz="1000" dirty="0">
                <a:latin typeface="Courier New" pitchFamily="49" charset="0"/>
              </a:rPr>
              <a:t>   SELECT </a:t>
            </a:r>
            <a:r>
              <a:rPr lang="en-US" sz="1000" dirty="0" err="1">
                <a:latin typeface="Courier New" pitchFamily="49" charset="0"/>
              </a:rPr>
              <a:t>last_name</a:t>
            </a:r>
            <a:r>
              <a:rPr lang="en-US" sz="1000" dirty="0">
                <a:latin typeface="Courier New" pitchFamily="49" charset="0"/>
              </a:rPr>
              <a:t>, </a:t>
            </a:r>
            <a:r>
              <a:rPr lang="en-US" sz="1000" dirty="0" err="1">
                <a:latin typeface="Courier New" pitchFamily="49" charset="0"/>
              </a:rPr>
              <a:t>department_id</a:t>
            </a:r>
            <a:endParaRPr lang="en-US" sz="1000" dirty="0">
              <a:latin typeface="Courier New" pitchFamily="49" charset="0"/>
            </a:endParaRPr>
          </a:p>
          <a:p>
            <a:pPr lvl="1">
              <a:spcBef>
                <a:spcPct val="0"/>
              </a:spcBef>
            </a:pPr>
            <a:r>
              <a:rPr lang="en-US" sz="1000" dirty="0">
                <a:latin typeface="Courier New" pitchFamily="49" charset="0"/>
              </a:rPr>
              <a:t>   FROM   </a:t>
            </a:r>
            <a:r>
              <a:rPr lang="en-US" sz="1000" dirty="0" err="1">
                <a:latin typeface="Courier New" pitchFamily="49" charset="0"/>
              </a:rPr>
              <a:t>copy_emp</a:t>
            </a:r>
            <a:r>
              <a:rPr lang="en-US" sz="1000" dirty="0">
                <a:latin typeface="Courier New" pitchFamily="49" charset="0"/>
              </a:rPr>
              <a:t>;</a:t>
            </a:r>
          </a:p>
          <a:p>
            <a:pPr lvl="1">
              <a:spcBef>
                <a:spcPct val="0"/>
              </a:spcBef>
            </a:pPr>
            <a:endParaRPr lang="en-US" dirty="0">
              <a:solidFill>
                <a:schemeClr val="tx1"/>
              </a:solidFill>
            </a:endParaRPr>
          </a:p>
          <a:p>
            <a:pPr lvl="1">
              <a:spcBef>
                <a:spcPct val="0"/>
              </a:spcBef>
            </a:pPr>
            <a:endParaRPr lang="en-US" dirty="0">
              <a:solidFill>
                <a:schemeClr val="tx1"/>
              </a:solidFill>
            </a:endParaRPr>
          </a:p>
          <a:p>
            <a:pPr lvl="1">
              <a:spcBef>
                <a:spcPct val="0"/>
              </a:spcBef>
            </a:pPr>
            <a:endParaRPr lang="en-US" dirty="0">
              <a:solidFill>
                <a:schemeClr val="tx1"/>
              </a:solidFill>
            </a:endParaRPr>
          </a:p>
          <a:p>
            <a:pPr lvl="1">
              <a:spcBef>
                <a:spcPct val="0"/>
              </a:spcBef>
            </a:pPr>
            <a:endParaRPr lang="en-US" dirty="0">
              <a:solidFill>
                <a:schemeClr val="tx1"/>
              </a:solidFill>
            </a:endParaRPr>
          </a:p>
          <a:p>
            <a:pPr lvl="1">
              <a:spcBef>
                <a:spcPct val="0"/>
              </a:spcBef>
            </a:pPr>
            <a:endParaRPr lang="en-US" dirty="0">
              <a:solidFill>
                <a:schemeClr val="tx1"/>
              </a:solidFill>
            </a:endParaRPr>
          </a:p>
          <a:p>
            <a:pPr lvl="1">
              <a:spcBef>
                <a:spcPct val="0"/>
              </a:spcBef>
            </a:pPr>
            <a:endParaRPr lang="en-US" dirty="0">
              <a:solidFill>
                <a:schemeClr val="tx1"/>
              </a:solidFill>
            </a:endParaRPr>
          </a:p>
          <a:p>
            <a:pPr lvl="1">
              <a:spcBef>
                <a:spcPct val="0"/>
              </a:spcBef>
            </a:pPr>
            <a:r>
              <a:rPr lang="en-US" dirty="0">
                <a:solidFill>
                  <a:schemeClr val="tx1"/>
                </a:solidFill>
              </a:rPr>
              <a:t>For example, an employee who was a </a:t>
            </a:r>
            <a:r>
              <a:rPr lang="en-US" dirty="0">
                <a:solidFill>
                  <a:schemeClr val="tx1"/>
                </a:solidFill>
                <a:latin typeface="Courier New" pitchFamily="49" charset="0"/>
              </a:rPr>
              <a:t>SA_REP</a:t>
            </a:r>
            <a:r>
              <a:rPr lang="en-US" dirty="0">
                <a:solidFill>
                  <a:schemeClr val="tx1"/>
                </a:solidFill>
              </a:rPr>
              <a:t> has now changed his job to an </a:t>
            </a:r>
            <a:r>
              <a:rPr lang="en-US" dirty="0">
                <a:solidFill>
                  <a:schemeClr val="tx1"/>
                </a:solidFill>
                <a:latin typeface="Courier New" pitchFamily="49" charset="0"/>
              </a:rPr>
              <a:t>IT_PROG</a:t>
            </a:r>
            <a:r>
              <a:rPr lang="en-US" dirty="0">
                <a:solidFill>
                  <a:schemeClr val="tx1"/>
                </a:solidFill>
              </a:rPr>
              <a:t>. Therefore, his </a:t>
            </a:r>
            <a:r>
              <a:rPr lang="en-US" dirty="0">
                <a:solidFill>
                  <a:schemeClr val="tx1"/>
                </a:solidFill>
                <a:latin typeface="Courier New" pitchFamily="49" charset="0"/>
              </a:rPr>
              <a:t>JOB_ID</a:t>
            </a:r>
            <a:r>
              <a:rPr lang="en-US" dirty="0">
                <a:solidFill>
                  <a:schemeClr val="tx1"/>
                </a:solidFill>
              </a:rPr>
              <a:t> needs to be updated and the commission field needs to be set to </a:t>
            </a:r>
            <a:r>
              <a:rPr lang="en-US" dirty="0">
                <a:solidFill>
                  <a:schemeClr val="tx1"/>
                </a:solidFill>
                <a:latin typeface="Courier New" pitchFamily="49" charset="0"/>
              </a:rPr>
              <a:t>NULL</a:t>
            </a:r>
            <a:r>
              <a:rPr lang="en-US" dirty="0">
                <a:solidFill>
                  <a:schemeClr val="tx1"/>
                </a:solidFill>
              </a:rPr>
              <a:t>.</a:t>
            </a:r>
          </a:p>
          <a:p>
            <a:pPr lvl="1">
              <a:spcBef>
                <a:spcPct val="0"/>
              </a:spcBef>
            </a:pPr>
            <a:r>
              <a:rPr lang="en-US" sz="1000" b="1" dirty="0">
                <a:latin typeface="Courier New" pitchFamily="49" charset="0"/>
              </a:rPr>
              <a:t>	</a:t>
            </a:r>
            <a:r>
              <a:rPr lang="en-US" sz="1000" dirty="0">
                <a:latin typeface="Courier New" pitchFamily="49" charset="0"/>
              </a:rPr>
              <a:t>UPDATE employees</a:t>
            </a:r>
          </a:p>
          <a:p>
            <a:pPr lvl="1">
              <a:spcBef>
                <a:spcPct val="0"/>
              </a:spcBef>
            </a:pPr>
            <a:r>
              <a:rPr lang="en-US" sz="1000" dirty="0">
                <a:latin typeface="Courier New" pitchFamily="49" charset="0"/>
              </a:rPr>
              <a:t>	SET </a:t>
            </a:r>
            <a:r>
              <a:rPr lang="en-US" sz="1000" dirty="0" err="1">
                <a:latin typeface="Courier New" pitchFamily="49" charset="0"/>
              </a:rPr>
              <a:t>job_id</a:t>
            </a:r>
            <a:r>
              <a:rPr lang="en-US" sz="1000" dirty="0">
                <a:latin typeface="Courier New" pitchFamily="49" charset="0"/>
              </a:rPr>
              <a:t> = ‘IT_PROG’, </a:t>
            </a:r>
            <a:r>
              <a:rPr lang="en-US" sz="1000" dirty="0" err="1">
                <a:latin typeface="Courier New" pitchFamily="49" charset="0"/>
              </a:rPr>
              <a:t>commission_pct</a:t>
            </a:r>
            <a:r>
              <a:rPr lang="en-US" sz="1000" dirty="0">
                <a:latin typeface="Courier New" pitchFamily="49" charset="0"/>
              </a:rPr>
              <a:t> = NULL	</a:t>
            </a:r>
          </a:p>
          <a:p>
            <a:pPr lvl="1">
              <a:spcBef>
                <a:spcPct val="0"/>
              </a:spcBef>
            </a:pPr>
            <a:r>
              <a:rPr lang="en-US" sz="1000" dirty="0">
                <a:latin typeface="Courier New" pitchFamily="49" charset="0"/>
              </a:rPr>
              <a:t>	WHERE </a:t>
            </a:r>
            <a:r>
              <a:rPr lang="en-US" sz="1000" dirty="0" err="1">
                <a:latin typeface="Courier New" pitchFamily="49" charset="0"/>
              </a:rPr>
              <a:t>employee_id</a:t>
            </a:r>
            <a:r>
              <a:rPr lang="en-US" sz="1000" dirty="0">
                <a:latin typeface="Courier New" pitchFamily="49" charset="0"/>
              </a:rPr>
              <a:t> = 114;</a:t>
            </a:r>
          </a:p>
          <a:p>
            <a:pPr lvl="1">
              <a:spcBef>
                <a:spcPct val="0"/>
              </a:spcBef>
            </a:pPr>
            <a:endParaRPr lang="en-US" b="1" dirty="0">
              <a:solidFill>
                <a:schemeClr val="tx1"/>
              </a:solidFill>
            </a:endParaRPr>
          </a:p>
          <a:p>
            <a:pPr lvl="1">
              <a:spcBef>
                <a:spcPct val="0"/>
              </a:spcBef>
            </a:pPr>
            <a:r>
              <a:rPr lang="en-US" b="1" dirty="0">
                <a:solidFill>
                  <a:schemeClr val="tx1"/>
                </a:solidFill>
              </a:rPr>
              <a:t>Note:</a:t>
            </a:r>
            <a:r>
              <a:rPr lang="en-US" dirty="0">
                <a:solidFill>
                  <a:schemeClr val="tx1"/>
                </a:solidFill>
              </a:rPr>
              <a:t> The </a:t>
            </a:r>
            <a:r>
              <a:rPr lang="en-US" dirty="0">
                <a:solidFill>
                  <a:schemeClr val="tx1"/>
                </a:solidFill>
                <a:latin typeface="Courier New" pitchFamily="49" charset="0"/>
              </a:rPr>
              <a:t>COPY_EMP</a:t>
            </a:r>
            <a:r>
              <a:rPr lang="en-US" dirty="0">
                <a:solidFill>
                  <a:schemeClr val="tx1"/>
                </a:solidFill>
              </a:rPr>
              <a:t> table has the same data as the </a:t>
            </a:r>
            <a:r>
              <a:rPr lang="en-US" dirty="0">
                <a:solidFill>
                  <a:schemeClr val="tx1"/>
                </a:solidFill>
                <a:latin typeface="Courier New" pitchFamily="49" charset="0"/>
              </a:rPr>
              <a:t>EMPLOYEES</a:t>
            </a:r>
            <a:r>
              <a:rPr lang="en-US" dirty="0">
                <a:solidFill>
                  <a:schemeClr val="tx1"/>
                </a:solidFill>
              </a:rPr>
              <a:t> table.</a:t>
            </a:r>
            <a:endParaRPr lang="en-US" dirty="0"/>
          </a:p>
        </p:txBody>
      </p:sp>
      <p:sp>
        <p:nvSpPr>
          <p:cNvPr id="333826" name="Rectangle 2"/>
          <p:cNvSpPr>
            <a:spLocks noChangeArrowheads="1" noTextEdit="1"/>
          </p:cNvSpPr>
          <p:nvPr>
            <p:ph type="sldImg"/>
          </p:nvPr>
        </p:nvSpPr>
        <p:spPr>
          <a:ln/>
        </p:spPr>
      </p:sp>
      <p:pic>
        <p:nvPicPr>
          <p:cNvPr id="333834" name="Picture 10" descr="C:\project-SQLFund1\images\img09-16c.gif"/>
          <p:cNvPicPr>
            <a:picLocks noChangeAspect="1" noChangeArrowheads="1"/>
          </p:cNvPicPr>
          <p:nvPr/>
        </p:nvPicPr>
        <p:blipFill>
          <a:blip r:embed="rId3"/>
          <a:srcRect/>
          <a:stretch>
            <a:fillRect/>
          </a:stretch>
        </p:blipFill>
        <p:spPr bwMode="auto">
          <a:xfrm>
            <a:off x="785813" y="6531429"/>
            <a:ext cx="2347020" cy="686405"/>
          </a:xfrm>
          <a:prstGeom prst="rect">
            <a:avLst/>
          </a:prstGeom>
          <a:noFill/>
        </p:spPr>
      </p:pic>
      <p:sp>
        <p:nvSpPr>
          <p:cNvPr id="333835" name="Text Box 11"/>
          <p:cNvSpPr txBox="1">
            <a:spLocks noChangeArrowheads="1"/>
          </p:cNvSpPr>
          <p:nvPr/>
        </p:nvSpPr>
        <p:spPr bwMode="auto">
          <a:xfrm>
            <a:off x="785813" y="7075714"/>
            <a:ext cx="318492" cy="362165"/>
          </a:xfrm>
          <a:prstGeom prst="rect">
            <a:avLst/>
          </a:prstGeom>
          <a:noFill/>
          <a:ln w="25400">
            <a:noFill/>
            <a:miter lim="800000"/>
            <a:headEnd type="none" w="sm" len="sm"/>
            <a:tailEnd type="none" w="med" len="lg"/>
          </a:ln>
          <a:effectLst/>
        </p:spPr>
        <p:txBody>
          <a:bodyPr lIns="11691" tIns="11691" rIns="11691" bIns="11691">
            <a:spAutoFit/>
          </a:bodyPr>
          <a:lstStyle/>
          <a:p>
            <a:pPr defTabSz="756815">
              <a:spcBef>
                <a:spcPct val="0"/>
              </a:spcBef>
              <a:buClr>
                <a:srgbClr val="000000"/>
              </a:buClr>
            </a:pPr>
            <a:r>
              <a:rPr lang="en-US" sz="2200" dirty="0"/>
              <a:t>…</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2214E7BB-17E7-44CD-9553-D8A3F362F4AE}" type="slidenum">
              <a:rPr lang="en-US">
                <a:solidFill>
                  <a:schemeClr val="tx1"/>
                </a:solidFill>
              </a:rPr>
              <a:pPr/>
              <a:t>105</a:t>
            </a:fld>
            <a:endParaRPr lang="en-US">
              <a:solidFill>
                <a:schemeClr val="tx1"/>
              </a:solidFill>
            </a:endParaRPr>
          </a:p>
        </p:txBody>
      </p:sp>
      <p:sp>
        <p:nvSpPr>
          <p:cNvPr id="335874" name="Rectangle 2"/>
          <p:cNvSpPr>
            <a:spLocks noChangeArrowheads="1" noTextEdit="1"/>
          </p:cNvSpPr>
          <p:nvPr>
            <p:ph type="sldImg"/>
          </p:nvPr>
        </p:nvSpPr>
        <p:spPr>
          <a:ln/>
        </p:spPr>
      </p:sp>
      <p:sp>
        <p:nvSpPr>
          <p:cNvPr id="335875" name="Rectangle 3"/>
          <p:cNvSpPr>
            <a:spLocks noGrp="1" noChangeArrowheads="1"/>
          </p:cNvSpPr>
          <p:nvPr>
            <p:ph type="body" idx="1"/>
          </p:nvPr>
        </p:nvSpPr>
        <p:spPr>
          <a:xfrm>
            <a:off x="447973" y="5143500"/>
            <a:ext cx="5962055" cy="3489476"/>
          </a:xfrm>
        </p:spPr>
        <p:txBody>
          <a:bodyPr>
            <a:normAutofit fontScale="92500"/>
          </a:bodyPr>
          <a:lstStyle/>
          <a:p>
            <a:r>
              <a:rPr lang="en-US" dirty="0"/>
              <a:t>Updating Two Columns with a </a:t>
            </a:r>
            <a:r>
              <a:rPr lang="en-US" dirty="0" err="1"/>
              <a:t>Subquery</a:t>
            </a:r>
            <a:endParaRPr lang="en-US" dirty="0"/>
          </a:p>
          <a:p>
            <a:pPr lvl="1"/>
            <a:r>
              <a:rPr lang="en-US" dirty="0">
                <a:solidFill>
                  <a:schemeClr val="tx1"/>
                </a:solidFill>
              </a:rPr>
              <a:t>You can update multiple columns in the </a:t>
            </a:r>
            <a:r>
              <a:rPr lang="en-US" dirty="0">
                <a:solidFill>
                  <a:schemeClr val="tx1"/>
                </a:solidFill>
                <a:latin typeface="Courier New" pitchFamily="49" charset="0"/>
              </a:rPr>
              <a:t>SET</a:t>
            </a:r>
            <a:r>
              <a:rPr lang="en-US" dirty="0">
                <a:solidFill>
                  <a:schemeClr val="tx1"/>
                </a:solidFill>
              </a:rPr>
              <a:t> clause of an </a:t>
            </a:r>
            <a:r>
              <a:rPr lang="en-US" dirty="0">
                <a:solidFill>
                  <a:schemeClr val="tx1"/>
                </a:solidFill>
                <a:latin typeface="Courier New" pitchFamily="49" charset="0"/>
              </a:rPr>
              <a:t>UPDATE</a:t>
            </a:r>
            <a:r>
              <a:rPr lang="en-US" dirty="0">
                <a:solidFill>
                  <a:schemeClr val="tx1"/>
                </a:solidFill>
              </a:rPr>
              <a:t> statement by writing multiple </a:t>
            </a:r>
            <a:r>
              <a:rPr lang="en-US" dirty="0" err="1">
                <a:solidFill>
                  <a:schemeClr val="tx1"/>
                </a:solidFill>
              </a:rPr>
              <a:t>subqueries</a:t>
            </a:r>
            <a:r>
              <a:rPr lang="en-US" dirty="0">
                <a:solidFill>
                  <a:schemeClr val="tx1"/>
                </a:solidFill>
              </a:rPr>
              <a:t>. The syntax is as follows: </a:t>
            </a:r>
            <a:endParaRPr lang="en-US" b="1" dirty="0">
              <a:solidFill>
                <a:schemeClr val="tx1"/>
              </a:solidFill>
            </a:endParaRPr>
          </a:p>
          <a:p>
            <a:pPr lvl="1">
              <a:spcBef>
                <a:spcPct val="0"/>
              </a:spcBef>
            </a:pPr>
            <a:r>
              <a:rPr lang="en-US" b="1" dirty="0">
                <a:solidFill>
                  <a:schemeClr val="tx1"/>
                </a:solidFill>
                <a:latin typeface="Courier New" pitchFamily="49" charset="0"/>
              </a:rPr>
              <a:t>  </a:t>
            </a:r>
            <a:r>
              <a:rPr lang="en-US" sz="1000" dirty="0">
                <a:latin typeface="Courier New" pitchFamily="49" charset="0"/>
              </a:rPr>
              <a:t>UPDATE </a:t>
            </a:r>
            <a:r>
              <a:rPr lang="en-US" sz="1000" i="1" dirty="0">
                <a:latin typeface="Courier New" pitchFamily="49" charset="0"/>
              </a:rPr>
              <a:t>table</a:t>
            </a:r>
          </a:p>
          <a:p>
            <a:pPr lvl="2">
              <a:buFont typeface="Times New Roman" pitchFamily="18" charset="0"/>
              <a:buNone/>
            </a:pPr>
            <a:r>
              <a:rPr lang="en-US" sz="1000" dirty="0">
                <a:latin typeface="Courier New" pitchFamily="49" charset="0"/>
              </a:rPr>
              <a:t> SET     </a:t>
            </a:r>
            <a:r>
              <a:rPr lang="en-US" sz="1000" i="1" dirty="0">
                <a:latin typeface="Courier New" pitchFamily="49" charset="0"/>
              </a:rPr>
              <a:t>column</a:t>
            </a:r>
            <a:r>
              <a:rPr lang="en-US" sz="1000" dirty="0">
                <a:latin typeface="Courier New" pitchFamily="49" charset="0"/>
              </a:rPr>
              <a:t>  =</a:t>
            </a:r>
            <a:r>
              <a:rPr lang="en-US" sz="1000" b="1" dirty="0">
                <a:latin typeface="Courier New" pitchFamily="49" charset="0"/>
              </a:rPr>
              <a:t> </a:t>
            </a:r>
          </a:p>
          <a:p>
            <a:pPr lvl="2">
              <a:buFont typeface="Times New Roman" pitchFamily="18" charset="0"/>
              <a:buNone/>
            </a:pPr>
            <a:r>
              <a:rPr lang="en-US" sz="1000" dirty="0">
                <a:latin typeface="Courier New" pitchFamily="49" charset="0"/>
              </a:rPr>
              <a:t>			              (SELECT	</a:t>
            </a:r>
            <a:r>
              <a:rPr lang="en-US" sz="1000" i="1" dirty="0">
                <a:latin typeface="Courier New" pitchFamily="49" charset="0"/>
              </a:rPr>
              <a:t>column</a:t>
            </a:r>
            <a:endParaRPr lang="en-US" sz="1000" dirty="0">
              <a:latin typeface="Courier New" pitchFamily="49" charset="0"/>
            </a:endParaRPr>
          </a:p>
          <a:p>
            <a:pPr lvl="2">
              <a:buFont typeface="Times New Roman" pitchFamily="18" charset="0"/>
              <a:buNone/>
            </a:pPr>
            <a:r>
              <a:rPr lang="en-US" sz="1000" dirty="0">
                <a:latin typeface="Courier New" pitchFamily="49" charset="0"/>
              </a:rPr>
              <a:t>			               FROM </a:t>
            </a:r>
            <a:r>
              <a:rPr lang="en-US" sz="1000" i="1" dirty="0">
                <a:latin typeface="Courier New" pitchFamily="49" charset="0"/>
              </a:rPr>
              <a:t>table</a:t>
            </a:r>
            <a:endParaRPr lang="en-US" sz="1000" dirty="0">
              <a:latin typeface="Courier New" pitchFamily="49" charset="0"/>
            </a:endParaRPr>
          </a:p>
          <a:p>
            <a:pPr lvl="2">
              <a:buFont typeface="Times New Roman" pitchFamily="18" charset="0"/>
              <a:buNone/>
            </a:pPr>
            <a:r>
              <a:rPr lang="en-US" sz="1000" dirty="0">
                <a:latin typeface="Courier New" pitchFamily="49" charset="0"/>
              </a:rPr>
              <a:t>			               WHERE </a:t>
            </a:r>
            <a:r>
              <a:rPr lang="en-US" sz="1000" i="1" dirty="0">
                <a:latin typeface="Courier New" pitchFamily="49" charset="0"/>
              </a:rPr>
              <a:t>condition</a:t>
            </a:r>
            <a:r>
              <a:rPr lang="en-US" sz="1000" dirty="0">
                <a:latin typeface="Courier New" pitchFamily="49" charset="0"/>
              </a:rPr>
              <a:t>)</a:t>
            </a:r>
          </a:p>
          <a:p>
            <a:pPr lvl="2">
              <a:buFont typeface="Times New Roman" pitchFamily="18" charset="0"/>
              <a:buNone/>
            </a:pPr>
            <a:r>
              <a:rPr lang="en-US" sz="1000" dirty="0">
                <a:latin typeface="Courier New" pitchFamily="49" charset="0"/>
              </a:rPr>
              <a:t>        [ ,</a:t>
            </a:r>
          </a:p>
          <a:p>
            <a:pPr lvl="2">
              <a:buFont typeface="Times New Roman" pitchFamily="18" charset="0"/>
              <a:buNone/>
            </a:pPr>
            <a:r>
              <a:rPr lang="en-US" sz="1000" i="1" dirty="0">
                <a:latin typeface="Courier New" pitchFamily="49" charset="0"/>
              </a:rPr>
              <a:t>         column</a:t>
            </a:r>
            <a:r>
              <a:rPr lang="en-US" sz="1000" dirty="0">
                <a:latin typeface="Courier New" pitchFamily="49" charset="0"/>
              </a:rPr>
              <a:t>  = </a:t>
            </a:r>
          </a:p>
          <a:p>
            <a:pPr lvl="2">
              <a:buFont typeface="Times New Roman" pitchFamily="18" charset="0"/>
              <a:buNone/>
            </a:pPr>
            <a:r>
              <a:rPr lang="en-US" sz="1000" dirty="0">
                <a:latin typeface="Courier New" pitchFamily="49" charset="0"/>
              </a:rPr>
              <a:t>			              (SELECT	</a:t>
            </a:r>
            <a:r>
              <a:rPr lang="en-US" sz="1000" i="1" dirty="0">
                <a:latin typeface="Courier New" pitchFamily="49" charset="0"/>
              </a:rPr>
              <a:t>column</a:t>
            </a:r>
            <a:endParaRPr lang="en-US" sz="1000" dirty="0">
              <a:latin typeface="Courier New" pitchFamily="49" charset="0"/>
            </a:endParaRPr>
          </a:p>
          <a:p>
            <a:pPr lvl="2">
              <a:buFont typeface="Times New Roman" pitchFamily="18" charset="0"/>
              <a:buNone/>
            </a:pPr>
            <a:r>
              <a:rPr lang="en-US" sz="1000" dirty="0">
                <a:latin typeface="Courier New" pitchFamily="49" charset="0"/>
              </a:rPr>
              <a:t>			               FROM </a:t>
            </a:r>
            <a:r>
              <a:rPr lang="en-US" sz="1000" i="1" dirty="0">
                <a:latin typeface="Courier New" pitchFamily="49" charset="0"/>
              </a:rPr>
              <a:t>table</a:t>
            </a:r>
            <a:endParaRPr lang="en-US" sz="1000" dirty="0">
              <a:latin typeface="Courier New" pitchFamily="49" charset="0"/>
            </a:endParaRPr>
          </a:p>
          <a:p>
            <a:pPr lvl="2">
              <a:buFont typeface="Times New Roman" pitchFamily="18" charset="0"/>
              <a:buNone/>
            </a:pPr>
            <a:r>
              <a:rPr lang="en-US" sz="1000" dirty="0">
                <a:latin typeface="Courier New" pitchFamily="49" charset="0"/>
              </a:rPr>
              <a:t>			               WHERE </a:t>
            </a:r>
            <a:r>
              <a:rPr lang="en-US" sz="1000" i="1" dirty="0">
                <a:latin typeface="Courier New" pitchFamily="49" charset="0"/>
              </a:rPr>
              <a:t>condition</a:t>
            </a:r>
            <a:r>
              <a:rPr lang="en-US" sz="1000" dirty="0">
                <a:latin typeface="Courier New" pitchFamily="49" charset="0"/>
              </a:rPr>
              <a:t>)]</a:t>
            </a:r>
          </a:p>
          <a:p>
            <a:pPr lvl="2">
              <a:buFont typeface="Times New Roman" pitchFamily="18" charset="0"/>
              <a:buNone/>
            </a:pPr>
            <a:r>
              <a:rPr lang="en-US" sz="1000" dirty="0">
                <a:latin typeface="Courier New" pitchFamily="49" charset="0"/>
              </a:rPr>
              <a:t> [WHERE  </a:t>
            </a:r>
            <a:r>
              <a:rPr lang="en-US" sz="1000" i="1" dirty="0">
                <a:latin typeface="Courier New" pitchFamily="49" charset="0"/>
              </a:rPr>
              <a:t>condition </a:t>
            </a:r>
            <a:r>
              <a:rPr lang="en-US" sz="1000" dirty="0">
                <a:latin typeface="Courier New" pitchFamily="49" charset="0"/>
              </a:rPr>
              <a:t>]	;</a:t>
            </a:r>
          </a:p>
          <a:p>
            <a:pPr lvl="1"/>
            <a:r>
              <a:rPr lang="en-US" dirty="0">
                <a:solidFill>
                  <a:schemeClr val="tx1"/>
                </a:solidFill>
              </a:rPr>
              <a:t>The example in the slide can also be written as follows:</a:t>
            </a:r>
          </a:p>
          <a:p>
            <a:pPr lvl="2">
              <a:buFont typeface="Times New Roman" pitchFamily="18" charset="0"/>
              <a:buNone/>
            </a:pPr>
            <a:r>
              <a:rPr lang="en-US" sz="1000" dirty="0">
                <a:latin typeface="Courier New" pitchFamily="49" charset="0"/>
              </a:rPr>
              <a:t>UPDATE employees </a:t>
            </a:r>
          </a:p>
          <a:p>
            <a:pPr lvl="2">
              <a:buFont typeface="Times New Roman" pitchFamily="18" charset="0"/>
              <a:buNone/>
            </a:pPr>
            <a:r>
              <a:rPr lang="en-US" sz="1000" dirty="0">
                <a:latin typeface="Courier New" pitchFamily="49" charset="0"/>
              </a:rPr>
              <a:t>SET (</a:t>
            </a:r>
            <a:r>
              <a:rPr lang="en-US" sz="1000" dirty="0" err="1">
                <a:latin typeface="Courier New" pitchFamily="49" charset="0"/>
              </a:rPr>
              <a:t>job_id</a:t>
            </a:r>
            <a:r>
              <a:rPr lang="en-US" sz="1000" dirty="0">
                <a:latin typeface="Courier New" pitchFamily="49" charset="0"/>
              </a:rPr>
              <a:t>, salary)  = (SELECT  </a:t>
            </a:r>
            <a:r>
              <a:rPr lang="en-US" sz="1000" dirty="0" err="1">
                <a:latin typeface="Courier New" pitchFamily="49" charset="0"/>
              </a:rPr>
              <a:t>job_id</a:t>
            </a:r>
            <a:r>
              <a:rPr lang="en-US" sz="1000" dirty="0">
                <a:latin typeface="Courier New" pitchFamily="49" charset="0"/>
              </a:rPr>
              <a:t>, salary </a:t>
            </a:r>
          </a:p>
          <a:p>
            <a:pPr lvl="2">
              <a:buFont typeface="Times New Roman" pitchFamily="18" charset="0"/>
              <a:buNone/>
            </a:pPr>
            <a:r>
              <a:rPr lang="en-US" sz="1000" dirty="0">
                <a:latin typeface="Courier New" pitchFamily="49" charset="0"/>
              </a:rPr>
              <a:t>                    FROM    employees </a:t>
            </a:r>
          </a:p>
          <a:p>
            <a:pPr lvl="2">
              <a:buFont typeface="Times New Roman" pitchFamily="18" charset="0"/>
              <a:buNone/>
            </a:pPr>
            <a:r>
              <a:rPr lang="en-US" sz="1000" dirty="0">
                <a:latin typeface="Courier New" pitchFamily="49" charset="0"/>
              </a:rPr>
              <a:t>                    WHERE   </a:t>
            </a:r>
            <a:r>
              <a:rPr lang="en-US" sz="1000" dirty="0" err="1">
                <a:latin typeface="Courier New" pitchFamily="49" charset="0"/>
              </a:rPr>
              <a:t>employee_id</a:t>
            </a:r>
            <a:r>
              <a:rPr lang="en-US" sz="1000" dirty="0">
                <a:latin typeface="Courier New" pitchFamily="49" charset="0"/>
              </a:rPr>
              <a:t> = 205)</a:t>
            </a:r>
          </a:p>
          <a:p>
            <a:pPr lvl="2">
              <a:buFont typeface="Times New Roman" pitchFamily="18" charset="0"/>
              <a:buNone/>
            </a:pPr>
            <a:r>
              <a:rPr lang="en-US" sz="1000" dirty="0">
                <a:latin typeface="Courier New" pitchFamily="49" charset="0"/>
              </a:rPr>
              <a:t>WHERE    </a:t>
            </a:r>
            <a:r>
              <a:rPr lang="en-US" sz="1000" dirty="0" err="1">
                <a:latin typeface="Courier New" pitchFamily="49" charset="0"/>
              </a:rPr>
              <a:t>employee_id</a:t>
            </a:r>
            <a:r>
              <a:rPr lang="en-US" sz="1000" dirty="0">
                <a:latin typeface="Courier New" pitchFamily="49" charset="0"/>
              </a:rPr>
              <a:t>    =  113;</a:t>
            </a:r>
          </a:p>
        </p:txBody>
      </p:sp>
      <p:sp>
        <p:nvSpPr>
          <p:cNvPr id="335876" name="Rectangle 4"/>
          <p:cNvSpPr>
            <a:spLocks noChangeArrowheads="1"/>
          </p:cNvSpPr>
          <p:nvPr/>
        </p:nvSpPr>
        <p:spPr bwMode="auto">
          <a:xfrm>
            <a:off x="565547" y="5451928"/>
            <a:ext cx="5633145" cy="1209524"/>
          </a:xfrm>
          <a:prstGeom prst="rect">
            <a:avLst/>
          </a:prstGeom>
          <a:noFill/>
          <a:ln w="9525">
            <a:noFill/>
            <a:miter lim="800000"/>
            <a:headEnd/>
            <a:tailEnd/>
          </a:ln>
          <a:effectLst/>
        </p:spPr>
        <p:txBody>
          <a:bodyPr wrap="none" lIns="86493" tIns="43247" rIns="86493" bIns="43247" anchor="ctr"/>
          <a:lstStyle/>
          <a:p>
            <a:endParaRPr lang="en-MY"/>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DB54AD5E-8377-40F4-B816-ECD9F9D4F7A0}" type="slidenum">
              <a:rPr lang="en-US">
                <a:solidFill>
                  <a:schemeClr val="tx1"/>
                </a:solidFill>
              </a:rPr>
              <a:pPr/>
              <a:t>106</a:t>
            </a:fld>
            <a:endParaRPr lang="en-US">
              <a:solidFill>
                <a:schemeClr val="tx1"/>
              </a:solidFill>
            </a:endParaRPr>
          </a:p>
        </p:txBody>
      </p:sp>
      <p:sp>
        <p:nvSpPr>
          <p:cNvPr id="337922" name="Rectangle 2"/>
          <p:cNvSpPr>
            <a:spLocks noChangeArrowheads="1" noTextEdit="1"/>
          </p:cNvSpPr>
          <p:nvPr>
            <p:ph type="sldImg"/>
          </p:nvPr>
        </p:nvSpPr>
        <p:spPr>
          <a:ln/>
        </p:spPr>
      </p:sp>
      <p:sp>
        <p:nvSpPr>
          <p:cNvPr id="337923" name="Rectangle 3"/>
          <p:cNvSpPr>
            <a:spLocks noGrp="1" noChangeArrowheads="1"/>
          </p:cNvSpPr>
          <p:nvPr>
            <p:ph type="body" idx="1"/>
          </p:nvPr>
        </p:nvSpPr>
        <p:spPr>
          <a:xfrm>
            <a:off x="447973" y="5143500"/>
            <a:ext cx="5962055" cy="3489476"/>
          </a:xfrm>
        </p:spPr>
        <p:txBody>
          <a:bodyPr/>
          <a:lstStyle/>
          <a:p>
            <a:r>
              <a:rPr lang="en-US"/>
              <a:t>Updating Rows Based on Another Table</a:t>
            </a:r>
          </a:p>
          <a:p>
            <a:pPr lvl="1"/>
            <a:r>
              <a:rPr lang="en-US">
                <a:solidFill>
                  <a:schemeClr val="tx1"/>
                </a:solidFill>
              </a:rPr>
              <a:t>You can use the subqueries in the </a:t>
            </a:r>
            <a:r>
              <a:rPr lang="en-US">
                <a:solidFill>
                  <a:schemeClr val="tx1"/>
                </a:solidFill>
                <a:latin typeface="Courier New" pitchFamily="49" charset="0"/>
              </a:rPr>
              <a:t>UPDATE</a:t>
            </a:r>
            <a:r>
              <a:rPr lang="en-US">
                <a:solidFill>
                  <a:schemeClr val="tx1"/>
                </a:solidFill>
              </a:rPr>
              <a:t> statements to update values in a table. The example in the slide updates the </a:t>
            </a:r>
            <a:r>
              <a:rPr lang="en-US">
                <a:solidFill>
                  <a:schemeClr val="tx1"/>
                </a:solidFill>
                <a:latin typeface="Courier New" pitchFamily="49" charset="0"/>
              </a:rPr>
              <a:t>COPY_EMP</a:t>
            </a:r>
            <a:r>
              <a:rPr lang="en-US">
                <a:solidFill>
                  <a:schemeClr val="tx1"/>
                </a:solidFill>
              </a:rPr>
              <a:t> table based on the values from the </a:t>
            </a:r>
            <a:r>
              <a:rPr lang="en-US">
                <a:solidFill>
                  <a:schemeClr val="tx1"/>
                </a:solidFill>
                <a:latin typeface="Courier New" pitchFamily="49" charset="0"/>
              </a:rPr>
              <a:t>EMPLOYEES</a:t>
            </a:r>
            <a:r>
              <a:rPr lang="en-US">
                <a:solidFill>
                  <a:schemeClr val="tx1"/>
                </a:solidFill>
              </a:rPr>
              <a:t> table. It changes the department number of all employees with employee 200’s job ID to employee 100’s current department number.</a:t>
            </a:r>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251EA5CD-7BE6-4F53-BE13-9A20F98437C8}" type="slidenum">
              <a:rPr lang="en-US">
                <a:solidFill>
                  <a:schemeClr val="tx1"/>
                </a:solidFill>
              </a:rPr>
              <a:pPr/>
              <a:t>107</a:t>
            </a:fld>
            <a:endParaRPr lang="en-US">
              <a:solidFill>
                <a:schemeClr val="tx1"/>
              </a:solidFill>
            </a:endParaRPr>
          </a:p>
        </p:txBody>
      </p:sp>
      <p:sp>
        <p:nvSpPr>
          <p:cNvPr id="339972" name="Rectangle 4"/>
          <p:cNvSpPr>
            <a:spLocks noChangeArrowheads="1" noTextEdit="1"/>
          </p:cNvSpPr>
          <p:nvPr>
            <p:ph type="sldImg"/>
          </p:nvPr>
        </p:nvSpPr>
        <p:spPr>
          <a:ln/>
        </p:spPr>
      </p:sp>
      <p:sp>
        <p:nvSpPr>
          <p:cNvPr id="339973" name="Rectangle 5"/>
          <p:cNvSpPr>
            <a:spLocks noGrp="1" noChangeArrowheads="1"/>
          </p:cNvSpPr>
          <p:nvPr>
            <p:ph type="body" idx="1"/>
          </p:nvPr>
        </p:nvSpPr>
        <p:spPr>
          <a:xfrm>
            <a:off x="447973" y="5143500"/>
            <a:ext cx="5962055" cy="3489476"/>
          </a:xfrm>
        </p:spPr>
        <p:txBody>
          <a:bodyPr/>
          <a:lstStyle/>
          <a:p>
            <a:r>
              <a:rPr lang="en-US"/>
              <a:t>Removing a Row from a Table</a:t>
            </a:r>
          </a:p>
          <a:p>
            <a:pPr lvl="1"/>
            <a:r>
              <a:rPr lang="en-US"/>
              <a:t>The Contracting department has been removed from the </a:t>
            </a:r>
            <a:r>
              <a:rPr lang="en-US">
                <a:latin typeface="Courier New" pitchFamily="49" charset="0"/>
              </a:rPr>
              <a:t>DEPARTMENTS</a:t>
            </a:r>
            <a:r>
              <a:rPr lang="en-US"/>
              <a:t> table (assuming no constraints on the </a:t>
            </a:r>
            <a:r>
              <a:rPr lang="en-US">
                <a:latin typeface="Courier New" pitchFamily="49" charset="0"/>
              </a:rPr>
              <a:t>DEPARTMENTS</a:t>
            </a:r>
            <a:r>
              <a:rPr lang="en-US"/>
              <a:t> table are violated), as shown by the graphic in the slide.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1 - </a:t>
            </a:r>
            <a:fld id="{7672555F-9853-4728-B0EE-D3C315F74EB4}" type="slidenum">
              <a:rPr lang="en-US">
                <a:solidFill>
                  <a:schemeClr val="tx1"/>
                </a:solidFill>
              </a:rPr>
              <a:pPr/>
              <a:t>26</a:t>
            </a:fld>
            <a:endParaRPr lang="en-US">
              <a:solidFill>
                <a:schemeClr val="tx1"/>
              </a:solidFill>
            </a:endParaRPr>
          </a:p>
        </p:txBody>
      </p:sp>
      <p:sp>
        <p:nvSpPr>
          <p:cNvPr id="329730" name="Rectangle 2"/>
          <p:cNvSpPr>
            <a:spLocks noGrp="1" noRot="1" noChangeAspect="1" noChangeArrowheads="1" noTextEdit="1"/>
          </p:cNvSpPr>
          <p:nvPr>
            <p:ph type="sldImg"/>
          </p:nvPr>
        </p:nvSpPr>
        <p:spPr>
          <a:ln/>
        </p:spPr>
      </p:sp>
      <p:sp>
        <p:nvSpPr>
          <p:cNvPr id="329731" name="Rectangle 3"/>
          <p:cNvSpPr>
            <a:spLocks noGrp="1" noChangeArrowheads="1"/>
          </p:cNvSpPr>
          <p:nvPr>
            <p:ph type="body" idx="1"/>
          </p:nvPr>
        </p:nvSpPr>
        <p:spPr>
          <a:xfrm>
            <a:off x="447973" y="5143500"/>
            <a:ext cx="5962055" cy="3489476"/>
          </a:xfrm>
        </p:spPr>
        <p:txBody>
          <a:bodyPr/>
          <a:lstStyle/>
          <a:p>
            <a:r>
              <a:rPr lang="en-US"/>
              <a:t>Defining a Null Value</a:t>
            </a:r>
          </a:p>
          <a:p>
            <a:pPr lvl="1"/>
            <a:r>
              <a:rPr lang="en-US"/>
              <a:t>If a row </a:t>
            </a:r>
            <a:r>
              <a:rPr lang="en-US">
                <a:solidFill>
                  <a:schemeClr val="tx1"/>
                </a:solidFill>
              </a:rPr>
              <a:t>lacks a data value for a particular column, that value is said to be </a:t>
            </a:r>
            <a:r>
              <a:rPr lang="en-US" i="1">
                <a:solidFill>
                  <a:schemeClr val="tx1"/>
                </a:solidFill>
              </a:rPr>
              <a:t>null</a:t>
            </a:r>
            <a:r>
              <a:rPr lang="en-US">
                <a:solidFill>
                  <a:schemeClr val="tx1"/>
                </a:solidFill>
              </a:rPr>
              <a:t> or to contain a null. </a:t>
            </a:r>
          </a:p>
          <a:p>
            <a:pPr lvl="1"/>
            <a:r>
              <a:rPr lang="en-US">
                <a:solidFill>
                  <a:schemeClr val="tx1"/>
                </a:solidFill>
              </a:rPr>
              <a:t>Null is a value that is unavailable, unassigned, unknown, or inapplicable. Null is not the same as zero or a blank space. Zero is a number and blank space is a character. </a:t>
            </a:r>
          </a:p>
          <a:p>
            <a:pPr lvl="1"/>
            <a:r>
              <a:rPr lang="en-US">
                <a:solidFill>
                  <a:schemeClr val="tx1"/>
                </a:solidFill>
              </a:rPr>
              <a:t>Columns of any</a:t>
            </a:r>
            <a:r>
              <a:rPr lang="en-US"/>
              <a:t> data type can contain nulls. However, some constraints (</a:t>
            </a:r>
            <a:r>
              <a:rPr lang="en-US">
                <a:latin typeface="Courier New" pitchFamily="49" charset="0"/>
              </a:rPr>
              <a:t>NOT</a:t>
            </a:r>
            <a:r>
              <a:rPr lang="en-US"/>
              <a:t> </a:t>
            </a:r>
            <a:r>
              <a:rPr lang="en-US">
                <a:latin typeface="Courier New" pitchFamily="49" charset="0"/>
              </a:rPr>
              <a:t>NULL</a:t>
            </a:r>
            <a:r>
              <a:rPr lang="en-US"/>
              <a:t> and </a:t>
            </a:r>
            <a:r>
              <a:rPr lang="en-US">
                <a:latin typeface="Courier New" pitchFamily="49" charset="0"/>
              </a:rPr>
              <a:t>PRIMARY KEY</a:t>
            </a:r>
            <a:r>
              <a:rPr lang="en-US"/>
              <a:t>) prevent nulls from being used in the column. </a:t>
            </a:r>
          </a:p>
          <a:p>
            <a:pPr lvl="1"/>
            <a:r>
              <a:rPr lang="en-US"/>
              <a:t>In the </a:t>
            </a:r>
            <a:r>
              <a:rPr lang="en-US">
                <a:latin typeface="Courier New" pitchFamily="49" charset="0"/>
              </a:rPr>
              <a:t>COMMISSION_PCT</a:t>
            </a:r>
            <a:r>
              <a:rPr lang="en-US"/>
              <a:t> column in the </a:t>
            </a:r>
            <a:r>
              <a:rPr lang="en-US">
                <a:latin typeface="Courier New" pitchFamily="49" charset="0"/>
              </a:rPr>
              <a:t>EMPLOYEES</a:t>
            </a:r>
            <a:r>
              <a:rPr lang="en-US"/>
              <a:t> table, notice that only a sales manager or sales representative can earn a commission. Other employees are not entitled to earn commissions. A null represents that fact.</a:t>
            </a:r>
          </a:p>
          <a:p>
            <a:pPr lvl="1"/>
            <a:r>
              <a:rPr lang="en-US" b="1"/>
              <a:t>Note:</a:t>
            </a:r>
            <a:r>
              <a:rPr lang="en-US"/>
              <a:t> By default, SQL Developer uses the literal, (null), to identify null values. However, you can set it to something more relevant to you. To do so, select Preferences from the Tools menu. In the Preferences dialog box, expand the Database node. Click Advanced Parameters and on the right pane, for the “Display Null value As,” enter the appropriate value.</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EF341BEA-B4F0-4826-B1CA-28615690C48F}" type="slidenum">
              <a:rPr lang="en-US">
                <a:solidFill>
                  <a:schemeClr val="tx1"/>
                </a:solidFill>
              </a:rPr>
              <a:pPr/>
              <a:t>108</a:t>
            </a:fld>
            <a:endParaRPr lang="en-US">
              <a:solidFill>
                <a:schemeClr val="tx1"/>
              </a:solidFill>
            </a:endParaRPr>
          </a:p>
        </p:txBody>
      </p:sp>
      <p:sp>
        <p:nvSpPr>
          <p:cNvPr id="342020" name="Rectangle 4"/>
          <p:cNvSpPr>
            <a:spLocks noChangeArrowheads="1" noTextEdit="1"/>
          </p:cNvSpPr>
          <p:nvPr>
            <p:ph type="sldImg"/>
          </p:nvPr>
        </p:nvSpPr>
        <p:spPr>
          <a:ln/>
        </p:spPr>
      </p:sp>
      <p:sp>
        <p:nvSpPr>
          <p:cNvPr id="342021" name="Rectangle 5"/>
          <p:cNvSpPr>
            <a:spLocks noGrp="1" noChangeArrowheads="1"/>
          </p:cNvSpPr>
          <p:nvPr>
            <p:ph type="body" idx="1"/>
          </p:nvPr>
        </p:nvSpPr>
        <p:spPr>
          <a:xfrm>
            <a:off x="447973" y="5143500"/>
            <a:ext cx="5962055" cy="3489476"/>
          </a:xfrm>
        </p:spPr>
        <p:txBody>
          <a:bodyPr/>
          <a:lstStyle/>
          <a:p>
            <a:r>
              <a:rPr lang="en-US">
                <a:latin typeface="Courier New" pitchFamily="49" charset="0"/>
              </a:rPr>
              <a:t>DELETE</a:t>
            </a:r>
            <a:r>
              <a:rPr lang="en-US"/>
              <a:t> Statement Syntax</a:t>
            </a:r>
          </a:p>
          <a:p>
            <a:pPr lvl="1"/>
            <a:r>
              <a:rPr lang="en-US">
                <a:solidFill>
                  <a:schemeClr val="tx1"/>
                </a:solidFill>
              </a:rPr>
              <a:t>You can remove existing rows from a table by using the </a:t>
            </a:r>
            <a:r>
              <a:rPr lang="en-US">
                <a:solidFill>
                  <a:schemeClr val="tx1"/>
                </a:solidFill>
                <a:latin typeface="Courier New" pitchFamily="49" charset="0"/>
              </a:rPr>
              <a:t>DELETE</a:t>
            </a:r>
            <a:r>
              <a:rPr lang="en-US">
                <a:solidFill>
                  <a:schemeClr val="tx1"/>
                </a:solidFill>
              </a:rPr>
              <a:t> statement.</a:t>
            </a:r>
          </a:p>
          <a:p>
            <a:pPr lvl="1"/>
            <a:r>
              <a:rPr lang="en-US">
                <a:solidFill>
                  <a:schemeClr val="tx1"/>
                </a:solidFill>
              </a:rPr>
              <a:t>In the syntax:</a:t>
            </a:r>
          </a:p>
          <a:p>
            <a:pPr lvl="2">
              <a:buFont typeface="Times New Roman" pitchFamily="18" charset="0"/>
              <a:buNone/>
            </a:pPr>
            <a:r>
              <a:rPr lang="en-US" i="1">
                <a:solidFill>
                  <a:schemeClr val="tx1"/>
                </a:solidFill>
                <a:latin typeface="Courier New" pitchFamily="49" charset="0"/>
              </a:rPr>
              <a:t>table</a:t>
            </a:r>
            <a:r>
              <a:rPr lang="en-US" i="1">
                <a:solidFill>
                  <a:schemeClr val="tx1"/>
                </a:solidFill>
              </a:rPr>
              <a:t>		</a:t>
            </a:r>
            <a:r>
              <a:rPr lang="en-US">
                <a:solidFill>
                  <a:schemeClr val="tx1"/>
                </a:solidFill>
              </a:rPr>
              <a:t>is the name of the table</a:t>
            </a:r>
          </a:p>
          <a:p>
            <a:pPr lvl="2">
              <a:buFont typeface="Times New Roman" pitchFamily="18" charset="0"/>
              <a:buNone/>
            </a:pPr>
            <a:r>
              <a:rPr lang="en-US" i="1">
                <a:solidFill>
                  <a:schemeClr val="tx1"/>
                </a:solidFill>
                <a:latin typeface="Courier New" pitchFamily="49" charset="0"/>
              </a:rPr>
              <a:t>condition</a:t>
            </a:r>
            <a:r>
              <a:rPr lang="en-US">
                <a:solidFill>
                  <a:schemeClr val="tx1"/>
                </a:solidFill>
              </a:rPr>
              <a:t>	identifies the rows to be deleted, and is composed of column names, 				expressions, constants, subqueries, and comparison operators</a:t>
            </a:r>
          </a:p>
          <a:p>
            <a:pPr lvl="1"/>
            <a:r>
              <a:rPr lang="en-US" b="1">
                <a:solidFill>
                  <a:schemeClr val="tx1"/>
                </a:solidFill>
              </a:rPr>
              <a:t>Note:</a:t>
            </a:r>
            <a:r>
              <a:rPr lang="en-US">
                <a:solidFill>
                  <a:schemeClr val="tx1"/>
                </a:solidFill>
              </a:rPr>
              <a:t> If no rows are deleted, the message “0 rows deleted” is returned (in the Script Output tab in SQL Developer)</a:t>
            </a:r>
          </a:p>
          <a:p>
            <a:pPr lvl="1"/>
            <a:r>
              <a:rPr lang="en-US">
                <a:solidFill>
                  <a:schemeClr val="tx1"/>
                </a:solidFill>
              </a:rPr>
              <a:t>For more information, see the section on “</a:t>
            </a:r>
            <a:r>
              <a:rPr lang="en-US">
                <a:solidFill>
                  <a:schemeClr val="tx1"/>
                </a:solidFill>
                <a:latin typeface="Courier New" pitchFamily="49" charset="0"/>
              </a:rPr>
              <a:t>DELETE</a:t>
            </a:r>
            <a:r>
              <a:rPr lang="en-US">
                <a:solidFill>
                  <a:schemeClr val="tx1"/>
                </a:solidFill>
              </a:rPr>
              <a:t>” in </a:t>
            </a:r>
            <a:r>
              <a:rPr lang="en-US" i="1">
                <a:solidFill>
                  <a:schemeClr val="tx1"/>
                </a:solidFill>
              </a:rPr>
              <a:t>Oracle Database SQL Language Reference</a:t>
            </a:r>
            <a:br>
              <a:rPr lang="en-US" i="1">
                <a:solidFill>
                  <a:schemeClr val="tx1"/>
                </a:solidFill>
              </a:rPr>
            </a:br>
            <a:r>
              <a:rPr lang="en-US" i="1">
                <a:solidFill>
                  <a:schemeClr val="tx1"/>
                </a:solidFill>
              </a:rPr>
              <a:t>11g, Release 1 (11.1)</a:t>
            </a:r>
            <a:r>
              <a:rPr lang="en-US">
                <a:solidFill>
                  <a:schemeClr val="tx1"/>
                </a:solidFill>
              </a:rPr>
              <a:t>.</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D33E2229-D72A-4220-96B4-2F4747530EC6}" type="slidenum">
              <a:rPr lang="en-US">
                <a:solidFill>
                  <a:schemeClr val="tx1"/>
                </a:solidFill>
              </a:rPr>
              <a:pPr/>
              <a:t>109</a:t>
            </a:fld>
            <a:endParaRPr lang="en-US">
              <a:solidFill>
                <a:schemeClr val="tx1"/>
              </a:solidFill>
            </a:endParaRPr>
          </a:p>
        </p:txBody>
      </p:sp>
      <p:sp>
        <p:nvSpPr>
          <p:cNvPr id="344066" name="Rectangle 2"/>
          <p:cNvSpPr>
            <a:spLocks noChangeArrowheads="1" noTextEdit="1"/>
          </p:cNvSpPr>
          <p:nvPr>
            <p:ph type="sldImg"/>
          </p:nvPr>
        </p:nvSpPr>
        <p:spPr>
          <a:ln/>
        </p:spPr>
      </p:sp>
      <p:sp>
        <p:nvSpPr>
          <p:cNvPr id="344067" name="Rectangle 3"/>
          <p:cNvSpPr>
            <a:spLocks noGrp="1" noChangeArrowheads="1"/>
          </p:cNvSpPr>
          <p:nvPr>
            <p:ph type="body" idx="1"/>
          </p:nvPr>
        </p:nvSpPr>
        <p:spPr>
          <a:xfrm>
            <a:off x="447973" y="5143500"/>
            <a:ext cx="5962055" cy="3489476"/>
          </a:xfrm>
        </p:spPr>
        <p:txBody>
          <a:bodyPr/>
          <a:lstStyle/>
          <a:p>
            <a:r>
              <a:rPr lang="en-US" dirty="0"/>
              <a:t>Deleting Rows from a Table</a:t>
            </a:r>
          </a:p>
          <a:p>
            <a:pPr lvl="1"/>
            <a:r>
              <a:rPr lang="en-US" dirty="0">
                <a:solidFill>
                  <a:schemeClr val="tx1"/>
                </a:solidFill>
              </a:rPr>
              <a:t>You can delete specific rows by specifying the </a:t>
            </a:r>
            <a:r>
              <a:rPr lang="en-US" dirty="0">
                <a:solidFill>
                  <a:schemeClr val="tx1"/>
                </a:solidFill>
                <a:latin typeface="Courier New" pitchFamily="49" charset="0"/>
              </a:rPr>
              <a:t>WHERE</a:t>
            </a:r>
            <a:r>
              <a:rPr lang="en-US" dirty="0">
                <a:solidFill>
                  <a:schemeClr val="tx1"/>
                </a:solidFill>
              </a:rPr>
              <a:t> clause in the </a:t>
            </a:r>
            <a:r>
              <a:rPr lang="en-US" dirty="0">
                <a:solidFill>
                  <a:schemeClr val="tx1"/>
                </a:solidFill>
                <a:latin typeface="Courier New" pitchFamily="49" charset="0"/>
              </a:rPr>
              <a:t>DELETE</a:t>
            </a:r>
            <a:r>
              <a:rPr lang="en-US" dirty="0">
                <a:solidFill>
                  <a:schemeClr val="tx1"/>
                </a:solidFill>
              </a:rPr>
              <a:t> statement. The first example in the slide deletes the Accounting department from the </a:t>
            </a:r>
            <a:r>
              <a:rPr lang="en-US" dirty="0">
                <a:solidFill>
                  <a:schemeClr val="tx1"/>
                </a:solidFill>
                <a:latin typeface="Courier New" pitchFamily="49" charset="0"/>
              </a:rPr>
              <a:t>DEPARTMENTS</a:t>
            </a:r>
            <a:r>
              <a:rPr lang="en-US" dirty="0">
                <a:solidFill>
                  <a:schemeClr val="tx1"/>
                </a:solidFill>
              </a:rPr>
              <a:t> table. You can confirm the delete operation by displaying the deleted rows using the </a:t>
            </a:r>
            <a:r>
              <a:rPr lang="en-US" dirty="0">
                <a:solidFill>
                  <a:schemeClr val="tx1"/>
                </a:solidFill>
                <a:latin typeface="Courier New" pitchFamily="49" charset="0"/>
              </a:rPr>
              <a:t>SELECT</a:t>
            </a:r>
            <a:r>
              <a:rPr lang="en-US" dirty="0">
                <a:solidFill>
                  <a:schemeClr val="tx1"/>
                </a:solidFill>
              </a:rPr>
              <a:t> statement. </a:t>
            </a:r>
            <a:endParaRPr lang="en-US" sz="500" dirty="0"/>
          </a:p>
          <a:p>
            <a:pPr lvl="1">
              <a:spcBef>
                <a:spcPct val="0"/>
              </a:spcBef>
            </a:pPr>
            <a:r>
              <a:rPr lang="en-US" sz="1000" dirty="0">
                <a:latin typeface="Courier New" pitchFamily="49" charset="0"/>
              </a:rPr>
              <a:t>    SELECT  *</a:t>
            </a:r>
          </a:p>
          <a:p>
            <a:pPr lvl="1">
              <a:spcBef>
                <a:spcPct val="0"/>
              </a:spcBef>
            </a:pPr>
            <a:r>
              <a:rPr lang="en-US" sz="1000" dirty="0">
                <a:latin typeface="Courier New" pitchFamily="49" charset="0"/>
              </a:rPr>
              <a:t>    FROM    departments</a:t>
            </a:r>
          </a:p>
          <a:p>
            <a:pPr lvl="1">
              <a:spcBef>
                <a:spcPct val="0"/>
              </a:spcBef>
            </a:pPr>
            <a:r>
              <a:rPr lang="en-US" sz="1000" dirty="0">
                <a:latin typeface="Courier New" pitchFamily="49" charset="0"/>
              </a:rPr>
              <a:t>    WHERE   </a:t>
            </a:r>
            <a:r>
              <a:rPr lang="en-US" sz="1000" dirty="0" err="1">
                <a:latin typeface="Courier New" pitchFamily="49" charset="0"/>
              </a:rPr>
              <a:t>department_name</a:t>
            </a:r>
            <a:r>
              <a:rPr lang="en-US" sz="1000" dirty="0">
                <a:latin typeface="Courier New" pitchFamily="49" charset="0"/>
              </a:rPr>
              <a:t> = ‘Finance';</a:t>
            </a:r>
          </a:p>
          <a:p>
            <a:pPr lvl="1">
              <a:spcBef>
                <a:spcPct val="0"/>
              </a:spcBef>
            </a:pPr>
            <a:endParaRPr lang="en-US" sz="1000" dirty="0">
              <a:latin typeface="Courier New" pitchFamily="49" charset="0"/>
            </a:endParaRPr>
          </a:p>
          <a:p>
            <a:pPr lvl="1"/>
            <a:endParaRPr lang="en-US" dirty="0">
              <a:solidFill>
                <a:schemeClr val="tx1"/>
              </a:solidFill>
            </a:endParaRPr>
          </a:p>
          <a:p>
            <a:pPr lvl="1"/>
            <a:r>
              <a:rPr lang="en-US" dirty="0">
                <a:solidFill>
                  <a:schemeClr val="tx1"/>
                </a:solidFill>
              </a:rPr>
              <a:t>However, if you omit the </a:t>
            </a:r>
            <a:r>
              <a:rPr lang="en-US" dirty="0">
                <a:solidFill>
                  <a:schemeClr val="tx1"/>
                </a:solidFill>
                <a:latin typeface="Courier New" pitchFamily="49" charset="0"/>
              </a:rPr>
              <a:t>WHERE</a:t>
            </a:r>
            <a:r>
              <a:rPr lang="en-US" dirty="0">
                <a:solidFill>
                  <a:schemeClr val="tx1"/>
                </a:solidFill>
              </a:rPr>
              <a:t> clause, all rows in the table are deleted. The second example in the slide deletes all rows from the </a:t>
            </a:r>
            <a:r>
              <a:rPr lang="en-US" dirty="0">
                <a:solidFill>
                  <a:schemeClr val="tx1"/>
                </a:solidFill>
                <a:latin typeface="Courier New" pitchFamily="49" charset="0"/>
              </a:rPr>
              <a:t>COPY_EMP</a:t>
            </a:r>
            <a:r>
              <a:rPr lang="en-US" dirty="0">
                <a:solidFill>
                  <a:schemeClr val="tx1"/>
                </a:solidFill>
              </a:rPr>
              <a:t> table, because no </a:t>
            </a:r>
            <a:r>
              <a:rPr lang="en-US" dirty="0">
                <a:solidFill>
                  <a:schemeClr val="tx1"/>
                </a:solidFill>
                <a:latin typeface="Courier New" pitchFamily="49" charset="0"/>
              </a:rPr>
              <a:t>WHERE</a:t>
            </a:r>
            <a:r>
              <a:rPr lang="en-US" dirty="0">
                <a:solidFill>
                  <a:schemeClr val="tx1"/>
                </a:solidFill>
              </a:rPr>
              <a:t> clause was specified.</a:t>
            </a:r>
          </a:p>
          <a:p>
            <a:pPr lvl="1"/>
            <a:r>
              <a:rPr lang="en-US" b="1" dirty="0">
                <a:solidFill>
                  <a:schemeClr val="tx1"/>
                </a:solidFill>
              </a:rPr>
              <a:t>Example:</a:t>
            </a:r>
          </a:p>
          <a:p>
            <a:pPr lvl="1"/>
            <a:r>
              <a:rPr lang="en-US" dirty="0">
                <a:solidFill>
                  <a:schemeClr val="tx1"/>
                </a:solidFill>
              </a:rPr>
              <a:t>Remove rows identified in the </a:t>
            </a:r>
            <a:r>
              <a:rPr lang="en-US" dirty="0">
                <a:solidFill>
                  <a:schemeClr val="tx1"/>
                </a:solidFill>
                <a:latin typeface="Courier New" pitchFamily="49" charset="0"/>
              </a:rPr>
              <a:t>WHERE</a:t>
            </a:r>
            <a:r>
              <a:rPr lang="en-US" dirty="0">
                <a:solidFill>
                  <a:schemeClr val="tx1"/>
                </a:solidFill>
              </a:rPr>
              <a:t> clause.</a:t>
            </a:r>
          </a:p>
          <a:p>
            <a:pPr lvl="3">
              <a:lnSpc>
                <a:spcPct val="85000"/>
              </a:lnSpc>
              <a:buFont typeface="Times New Roman" pitchFamily="18" charset="0"/>
              <a:buNone/>
            </a:pPr>
            <a:endParaRPr lang="en-US" sz="500" dirty="0"/>
          </a:p>
          <a:p>
            <a:pPr lvl="1">
              <a:spcBef>
                <a:spcPct val="0"/>
              </a:spcBef>
            </a:pPr>
            <a:r>
              <a:rPr lang="en-US" dirty="0">
                <a:latin typeface="Courier New" pitchFamily="49" charset="0"/>
              </a:rPr>
              <a:t>	</a:t>
            </a:r>
            <a:r>
              <a:rPr lang="en-US" sz="1000" dirty="0">
                <a:latin typeface="Courier New" pitchFamily="49" charset="0"/>
              </a:rPr>
              <a:t>DELETE FROM  employees WHERE </a:t>
            </a:r>
            <a:r>
              <a:rPr lang="en-US" sz="1000" dirty="0" err="1">
                <a:latin typeface="Courier New" pitchFamily="49" charset="0"/>
              </a:rPr>
              <a:t>employee_id</a:t>
            </a:r>
            <a:r>
              <a:rPr lang="en-US" sz="1000" dirty="0">
                <a:latin typeface="Courier New" pitchFamily="49" charset="0"/>
              </a:rPr>
              <a:t> = 114;</a:t>
            </a:r>
          </a:p>
          <a:p>
            <a:pPr lvl="1">
              <a:spcBef>
                <a:spcPct val="0"/>
              </a:spcBef>
            </a:pPr>
            <a:endParaRPr lang="en-US" sz="1000" dirty="0">
              <a:latin typeface="Courier New" pitchFamily="49" charset="0"/>
            </a:endParaRPr>
          </a:p>
          <a:p>
            <a:pPr lvl="1">
              <a:spcBef>
                <a:spcPct val="0"/>
              </a:spcBef>
            </a:pPr>
            <a:endParaRPr lang="en-US" sz="1000" dirty="0">
              <a:latin typeface="Courier New" pitchFamily="49" charset="0"/>
            </a:endParaRPr>
          </a:p>
          <a:p>
            <a:pPr lvl="1">
              <a:spcBef>
                <a:spcPct val="0"/>
              </a:spcBef>
            </a:pPr>
            <a:r>
              <a:rPr lang="en-US" sz="1000" dirty="0">
                <a:latin typeface="Courier New" pitchFamily="49" charset="0"/>
              </a:rPr>
              <a:t>	DELETE FROM  departments WHERE </a:t>
            </a:r>
            <a:r>
              <a:rPr lang="en-US" sz="1000" dirty="0" err="1">
                <a:latin typeface="Courier New" pitchFamily="49" charset="0"/>
              </a:rPr>
              <a:t>department_id</a:t>
            </a:r>
            <a:r>
              <a:rPr lang="en-US" sz="1000" dirty="0">
                <a:latin typeface="Courier New" pitchFamily="49" charset="0"/>
              </a:rPr>
              <a:t> IN (30, 40);</a:t>
            </a:r>
          </a:p>
        </p:txBody>
      </p:sp>
      <p:sp>
        <p:nvSpPr>
          <p:cNvPr id="344068" name="Rectangle 4"/>
          <p:cNvSpPr>
            <a:spLocks noChangeArrowheads="1"/>
          </p:cNvSpPr>
          <p:nvPr/>
        </p:nvSpPr>
        <p:spPr bwMode="auto">
          <a:xfrm>
            <a:off x="565547" y="6972905"/>
            <a:ext cx="5633145" cy="550333"/>
          </a:xfrm>
          <a:prstGeom prst="rect">
            <a:avLst/>
          </a:prstGeom>
          <a:noFill/>
          <a:ln w="9525">
            <a:noFill/>
            <a:miter lim="800000"/>
            <a:headEnd/>
            <a:tailEnd/>
          </a:ln>
          <a:effectLst/>
        </p:spPr>
        <p:txBody>
          <a:bodyPr wrap="none" lIns="86493" tIns="43247" rIns="86493" bIns="43247" anchor="ctr"/>
          <a:lstStyle/>
          <a:p>
            <a:endParaRPr lang="en-MY"/>
          </a:p>
        </p:txBody>
      </p:sp>
      <p:pic>
        <p:nvPicPr>
          <p:cNvPr id="344069" name="Picture 5" descr="C:\project-SQLFund1\images\img09-0rows.gif"/>
          <p:cNvPicPr>
            <a:picLocks noChangeAspect="1" noChangeArrowheads="1"/>
          </p:cNvPicPr>
          <p:nvPr/>
        </p:nvPicPr>
        <p:blipFill>
          <a:blip r:embed="rId3"/>
          <a:srcRect/>
          <a:stretch>
            <a:fillRect/>
          </a:stretch>
        </p:blipFill>
        <p:spPr bwMode="auto">
          <a:xfrm>
            <a:off x="894458" y="6413500"/>
            <a:ext cx="1221878" cy="238881"/>
          </a:xfrm>
          <a:prstGeom prst="rect">
            <a:avLst/>
          </a:prstGeom>
          <a:noFill/>
        </p:spPr>
      </p:pic>
      <p:pic>
        <p:nvPicPr>
          <p:cNvPr id="344071" name="Picture 7" descr="C:\project-SQLFund1\images\img09-1rowdelete.gif"/>
          <p:cNvPicPr>
            <a:picLocks noChangeAspect="1" noChangeArrowheads="1"/>
          </p:cNvPicPr>
          <p:nvPr/>
        </p:nvPicPr>
        <p:blipFill>
          <a:blip r:embed="rId4"/>
          <a:srcRect/>
          <a:stretch>
            <a:fillRect/>
          </a:stretch>
        </p:blipFill>
        <p:spPr bwMode="auto">
          <a:xfrm>
            <a:off x="901899" y="7837715"/>
            <a:ext cx="1135559" cy="196548"/>
          </a:xfrm>
          <a:prstGeom prst="rect">
            <a:avLst/>
          </a:prstGeom>
          <a:noFill/>
        </p:spPr>
      </p:pic>
      <p:pic>
        <p:nvPicPr>
          <p:cNvPr id="344072" name="Picture 8" descr="C:\project-SQLFund1\images\img09-2rowsdeleted.gif"/>
          <p:cNvPicPr>
            <a:picLocks noChangeAspect="1" noChangeArrowheads="1"/>
          </p:cNvPicPr>
          <p:nvPr/>
        </p:nvPicPr>
        <p:blipFill>
          <a:blip r:embed="rId5"/>
          <a:srcRect/>
          <a:stretch>
            <a:fillRect/>
          </a:stretch>
        </p:blipFill>
        <p:spPr bwMode="auto">
          <a:xfrm>
            <a:off x="901898" y="8345715"/>
            <a:ext cx="1125141" cy="184452"/>
          </a:xfrm>
          <a:prstGeom prst="rect">
            <a:avLst/>
          </a:prstGeom>
          <a:noFill/>
        </p:spPr>
      </p:pic>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F8F99472-D924-4EDD-96AB-0F46E8C67257}" type="slidenum">
              <a:rPr lang="en-US">
                <a:solidFill>
                  <a:schemeClr val="tx1"/>
                </a:solidFill>
              </a:rPr>
              <a:pPr/>
              <a:t>110</a:t>
            </a:fld>
            <a:endParaRPr lang="en-US">
              <a:solidFill>
                <a:schemeClr val="tx1"/>
              </a:solidFill>
            </a:endParaRPr>
          </a:p>
        </p:txBody>
      </p:sp>
      <p:sp>
        <p:nvSpPr>
          <p:cNvPr id="346114" name="Rectangle 2"/>
          <p:cNvSpPr>
            <a:spLocks noChangeArrowheads="1" noTextEdit="1"/>
          </p:cNvSpPr>
          <p:nvPr>
            <p:ph type="sldImg"/>
          </p:nvPr>
        </p:nvSpPr>
        <p:spPr>
          <a:ln/>
        </p:spPr>
      </p:sp>
      <p:sp>
        <p:nvSpPr>
          <p:cNvPr id="346115" name="Rectangle 3"/>
          <p:cNvSpPr>
            <a:spLocks noGrp="1" noChangeArrowheads="1"/>
          </p:cNvSpPr>
          <p:nvPr>
            <p:ph type="body" idx="1"/>
          </p:nvPr>
        </p:nvSpPr>
        <p:spPr>
          <a:xfrm>
            <a:off x="447973" y="5143500"/>
            <a:ext cx="5962055" cy="3489476"/>
          </a:xfrm>
        </p:spPr>
        <p:txBody>
          <a:bodyPr/>
          <a:lstStyle/>
          <a:p>
            <a:r>
              <a:rPr lang="en-US"/>
              <a:t>Deleting Rows Based on Another Table</a:t>
            </a:r>
          </a:p>
          <a:p>
            <a:pPr lvl="1"/>
            <a:r>
              <a:rPr lang="en-US">
                <a:solidFill>
                  <a:schemeClr val="tx1"/>
                </a:solidFill>
              </a:rPr>
              <a:t>You can use the subqueries to delete rows from a table based on values from another table. The example in the slide deletes all the employees in a department, where the department name contains the string </a:t>
            </a:r>
            <a:r>
              <a:rPr lang="en-US">
                <a:solidFill>
                  <a:schemeClr val="tx1"/>
                </a:solidFill>
                <a:latin typeface="Courier New" pitchFamily="49" charset="0"/>
              </a:rPr>
              <a:t>Public</a:t>
            </a:r>
            <a:r>
              <a:rPr lang="en-US">
                <a:solidFill>
                  <a:schemeClr val="tx1"/>
                </a:solidFill>
              </a:rPr>
              <a:t>.</a:t>
            </a:r>
          </a:p>
          <a:p>
            <a:pPr lvl="1"/>
            <a:r>
              <a:rPr lang="en-US">
                <a:solidFill>
                  <a:schemeClr val="tx1"/>
                </a:solidFill>
              </a:rPr>
              <a:t>The subquery searches the </a:t>
            </a:r>
            <a:r>
              <a:rPr lang="en-US">
                <a:solidFill>
                  <a:schemeClr val="tx1"/>
                </a:solidFill>
                <a:latin typeface="Courier New" pitchFamily="49" charset="0"/>
              </a:rPr>
              <a:t>DEPARTMENTS</a:t>
            </a:r>
            <a:r>
              <a:rPr lang="en-US">
                <a:solidFill>
                  <a:schemeClr val="tx1"/>
                </a:solidFill>
              </a:rPr>
              <a:t> table to find the department number based on the department name containing the string </a:t>
            </a:r>
            <a:r>
              <a:rPr lang="en-US">
                <a:solidFill>
                  <a:schemeClr val="tx1"/>
                </a:solidFill>
                <a:latin typeface="Courier New" pitchFamily="49" charset="0"/>
              </a:rPr>
              <a:t>Public</a:t>
            </a:r>
            <a:r>
              <a:rPr lang="en-US">
                <a:solidFill>
                  <a:schemeClr val="tx1"/>
                </a:solidFill>
              </a:rPr>
              <a:t>. The subquery then feeds the department number to the main query, which deletes rows of data from the </a:t>
            </a:r>
            <a:r>
              <a:rPr lang="en-US">
                <a:solidFill>
                  <a:schemeClr val="tx1"/>
                </a:solidFill>
                <a:latin typeface="Courier New" pitchFamily="49" charset="0"/>
              </a:rPr>
              <a:t>EMPLOYEES</a:t>
            </a:r>
            <a:r>
              <a:rPr lang="en-US">
                <a:solidFill>
                  <a:schemeClr val="tx1"/>
                </a:solidFill>
              </a:rPr>
              <a:t> table based on this department number.</a:t>
            </a:r>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p:cNvSpPr>
            <a:spLocks noGrp="1" noChangeArrowheads="1"/>
          </p:cNvSpPr>
          <p:nvPr>
            <p:ph type="ftr" sz="quarter" idx="4"/>
          </p:nvPr>
        </p:nvSpPr>
        <p:spPr>
          <a:ln/>
        </p:spPr>
        <p:txBody>
          <a:bodyPr/>
          <a:lstStyle/>
          <a:p>
            <a:r>
              <a:rPr lang="en-US"/>
              <a:t>Oracle Database 11</a:t>
            </a:r>
            <a:r>
              <a:rPr lang="en-US" i="1"/>
              <a:t>g</a:t>
            </a:r>
            <a:r>
              <a:rPr lang="en-US"/>
              <a:t>: SQL Fundamentals I</a:t>
            </a:r>
            <a:r>
              <a:rPr lang="en-US">
                <a:solidFill>
                  <a:schemeClr val="tx1"/>
                </a:solidFill>
              </a:rPr>
              <a:t>   9 - </a:t>
            </a:r>
            <a:fld id="{FDF10878-0DDC-44BA-9649-21204AF61279}" type="slidenum">
              <a:rPr lang="en-US">
                <a:solidFill>
                  <a:schemeClr val="tx1"/>
                </a:solidFill>
              </a:rPr>
              <a:pPr/>
              <a:t>111</a:t>
            </a:fld>
            <a:endParaRPr lang="en-US">
              <a:solidFill>
                <a:schemeClr val="tx1"/>
              </a:solidFill>
            </a:endParaRPr>
          </a:p>
        </p:txBody>
      </p:sp>
      <p:sp>
        <p:nvSpPr>
          <p:cNvPr id="385026" name="Rectangle 2"/>
          <p:cNvSpPr>
            <a:spLocks noChangeArrowheads="1" noTextEdit="1"/>
          </p:cNvSpPr>
          <p:nvPr>
            <p:ph type="sldImg"/>
          </p:nvPr>
        </p:nvSpPr>
        <p:spPr>
          <a:ln/>
        </p:spPr>
      </p:sp>
      <p:sp>
        <p:nvSpPr>
          <p:cNvPr id="385027" name="Rectangle 3"/>
          <p:cNvSpPr>
            <a:spLocks noGrp="1" noChangeArrowheads="1"/>
          </p:cNvSpPr>
          <p:nvPr>
            <p:ph type="body" idx="1"/>
          </p:nvPr>
        </p:nvSpPr>
        <p:spPr>
          <a:xfrm>
            <a:off x="447973" y="5143500"/>
            <a:ext cx="5962055" cy="3489476"/>
          </a:xfrm>
        </p:spPr>
        <p:txBody>
          <a:bodyPr/>
          <a:lstStyle/>
          <a:p>
            <a:r>
              <a:rPr lang="en-US"/>
              <a:t>Summary</a:t>
            </a:r>
          </a:p>
          <a:p>
            <a:pPr lvl="1"/>
            <a:r>
              <a:rPr lang="en-US"/>
              <a:t>In this lesson, you should have learned how to manipulate data in the Oracle database by using the </a:t>
            </a:r>
            <a:r>
              <a:rPr lang="en-US">
                <a:latin typeface="Courier New" pitchFamily="49" charset="0"/>
              </a:rPr>
              <a:t>INSERT</a:t>
            </a:r>
            <a:r>
              <a:rPr lang="en-US"/>
              <a:t>, </a:t>
            </a:r>
            <a:r>
              <a:rPr lang="en-US">
                <a:latin typeface="Courier New" pitchFamily="49" charset="0"/>
              </a:rPr>
              <a:t>UPDATE</a:t>
            </a:r>
            <a:r>
              <a:rPr lang="en-US"/>
              <a:t>, </a:t>
            </a:r>
            <a:r>
              <a:rPr lang="en-US">
                <a:latin typeface="Courier New" pitchFamily="49" charset="0"/>
              </a:rPr>
              <a:t>DELETE</a:t>
            </a:r>
            <a:r>
              <a:rPr lang="en-US"/>
              <a:t>, and </a:t>
            </a:r>
            <a:r>
              <a:rPr lang="en-US">
                <a:latin typeface="Courier New" pitchFamily="49" charset="0"/>
              </a:rPr>
              <a:t>TRUNCATE</a:t>
            </a:r>
            <a:r>
              <a:rPr lang="en-US"/>
              <a:t> statements, as well as how to control data changes by using the </a:t>
            </a:r>
            <a:r>
              <a:rPr lang="en-US">
                <a:latin typeface="Courier New" pitchFamily="49" charset="0"/>
              </a:rPr>
              <a:t>COMMIT</a:t>
            </a:r>
            <a:r>
              <a:rPr lang="en-US"/>
              <a:t>, </a:t>
            </a:r>
            <a:r>
              <a:rPr lang="en-US">
                <a:latin typeface="Courier New" pitchFamily="49" charset="0"/>
              </a:rPr>
              <a:t>SAVEPOINT</a:t>
            </a:r>
            <a:r>
              <a:rPr lang="en-US"/>
              <a:t>, and </a:t>
            </a:r>
            <a:r>
              <a:rPr lang="en-US">
                <a:latin typeface="Courier New" pitchFamily="49" charset="0"/>
              </a:rPr>
              <a:t>ROLLBACK</a:t>
            </a:r>
            <a:r>
              <a:rPr lang="en-US"/>
              <a:t> statements. You also learned how to use the </a:t>
            </a:r>
            <a:r>
              <a:rPr lang="en-US">
                <a:latin typeface="Courier New" pitchFamily="49" charset="0"/>
              </a:rPr>
              <a:t>FOR</a:t>
            </a:r>
            <a:r>
              <a:rPr lang="en-US"/>
              <a:t> </a:t>
            </a:r>
            <a:r>
              <a:rPr lang="en-US">
                <a:latin typeface="Courier New" pitchFamily="49" charset="0"/>
              </a:rPr>
              <a:t>UPDATE</a:t>
            </a:r>
            <a:r>
              <a:rPr lang="en-US"/>
              <a:t> clause of the </a:t>
            </a:r>
            <a:r>
              <a:rPr lang="en-US">
                <a:latin typeface="Courier New" pitchFamily="49" charset="0"/>
              </a:rPr>
              <a:t>SELECT</a:t>
            </a:r>
            <a:r>
              <a:rPr lang="en-US"/>
              <a:t> statement to lock rows for your changes only.</a:t>
            </a:r>
          </a:p>
          <a:p>
            <a:pPr lvl="1"/>
            <a:r>
              <a:rPr lang="en-US"/>
              <a:t>Remember that the Oracle server guarantees a consistent view of data at all times.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MY"/>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MY"/>
          </a:p>
        </p:txBody>
      </p:sp>
      <p:sp>
        <p:nvSpPr>
          <p:cNvPr id="4" name="Date Placeholder 3"/>
          <p:cNvSpPr>
            <a:spLocks noGrp="1"/>
          </p:cNvSpPr>
          <p:nvPr>
            <p:ph type="dt" sz="half" idx="10"/>
          </p:nvPr>
        </p:nvSpPr>
        <p:spPr/>
        <p:txBody>
          <a:bodyPr/>
          <a:lstStyle/>
          <a:p>
            <a:fld id="{B2A8414C-7289-4E77-9D3E-213C3F8C95AF}" type="datetimeFigureOut">
              <a:rPr lang="en-US" smtClean="0"/>
              <a:pPr/>
              <a:t>5/19/2014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B2A8414C-7289-4E77-9D3E-213C3F8C95AF}" type="datetimeFigureOut">
              <a:rPr lang="en-US" smtClean="0"/>
              <a:pPr/>
              <a:t>5/19/2014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B2A8414C-7289-4E77-9D3E-213C3F8C95AF}" type="datetimeFigureOut">
              <a:rPr lang="en-US" smtClean="0"/>
              <a:pPr/>
              <a:t>5/19/2014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10"/>
          </p:nvPr>
        </p:nvSpPr>
        <p:spPr/>
        <p:txBody>
          <a:bodyPr/>
          <a:lstStyle/>
          <a:p>
            <a:fld id="{B2A8414C-7289-4E77-9D3E-213C3F8C95AF}" type="datetimeFigureOut">
              <a:rPr lang="en-US" smtClean="0"/>
              <a:pPr/>
              <a:t>5/19/2014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A8414C-7289-4E77-9D3E-213C3F8C95AF}" type="datetimeFigureOut">
              <a:rPr lang="en-US" smtClean="0"/>
              <a:pPr/>
              <a:t>5/19/2014</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Date Placeholder 4"/>
          <p:cNvSpPr>
            <a:spLocks noGrp="1"/>
          </p:cNvSpPr>
          <p:nvPr>
            <p:ph type="dt" sz="half" idx="10"/>
          </p:nvPr>
        </p:nvSpPr>
        <p:spPr/>
        <p:txBody>
          <a:bodyPr/>
          <a:lstStyle/>
          <a:p>
            <a:fld id="{B2A8414C-7289-4E77-9D3E-213C3F8C95AF}" type="datetimeFigureOut">
              <a:rPr lang="en-US" smtClean="0"/>
              <a:pPr/>
              <a:t>5/19/2014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7" name="Date Placeholder 6"/>
          <p:cNvSpPr>
            <a:spLocks noGrp="1"/>
          </p:cNvSpPr>
          <p:nvPr>
            <p:ph type="dt" sz="half" idx="10"/>
          </p:nvPr>
        </p:nvSpPr>
        <p:spPr/>
        <p:txBody>
          <a:bodyPr/>
          <a:lstStyle/>
          <a:p>
            <a:fld id="{B2A8414C-7289-4E77-9D3E-213C3F8C95AF}" type="datetimeFigureOut">
              <a:rPr lang="en-US" smtClean="0"/>
              <a:pPr/>
              <a:t>5/19/2014</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Date Placeholder 2"/>
          <p:cNvSpPr>
            <a:spLocks noGrp="1"/>
          </p:cNvSpPr>
          <p:nvPr>
            <p:ph type="dt" sz="half" idx="10"/>
          </p:nvPr>
        </p:nvSpPr>
        <p:spPr/>
        <p:txBody>
          <a:bodyPr/>
          <a:lstStyle/>
          <a:p>
            <a:fld id="{B2A8414C-7289-4E77-9D3E-213C3F8C95AF}" type="datetimeFigureOut">
              <a:rPr lang="en-US" smtClean="0"/>
              <a:pPr/>
              <a:t>5/19/2014</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A8414C-7289-4E77-9D3E-213C3F8C95AF}" type="datetimeFigureOut">
              <a:rPr lang="en-US" smtClean="0"/>
              <a:pPr/>
              <a:t>5/19/2014</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A8414C-7289-4E77-9D3E-213C3F8C95AF}" type="datetimeFigureOut">
              <a:rPr lang="en-US" smtClean="0"/>
              <a:pPr/>
              <a:t>5/19/2014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MY"/>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A8414C-7289-4E77-9D3E-213C3F8C95AF}" type="datetimeFigureOut">
              <a:rPr lang="en-US" smtClean="0"/>
              <a:pPr/>
              <a:t>5/19/2014</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9B022B1-3007-4D84-99E9-FDA8E92DE0BF}" type="slidenum">
              <a:rPr lang="en-MY" smtClean="0"/>
              <a:pPr/>
              <a:t>‹#›</a:t>
            </a:fld>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MY"/>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8414C-7289-4E77-9D3E-213C3F8C95AF}" type="datetimeFigureOut">
              <a:rPr lang="en-US" smtClean="0"/>
              <a:pPr/>
              <a:t>5/19/2014</a:t>
            </a:fld>
            <a:endParaRPr lang="en-MY"/>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022B1-3007-4D84-99E9-FDA8E92DE0BF}" type="slidenum">
              <a:rPr lang="en-MY" smtClean="0"/>
              <a:pPr/>
              <a:t>‹#›</a:t>
            </a:fld>
            <a:endParaRPr lang="en-MY"/>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84.xml"/><Relationship Id="rId1" Type="http://schemas.openxmlformats.org/officeDocument/2006/relationships/slideLayout" Target="../slideLayouts/slideLayout6.xml"/><Relationship Id="rId4" Type="http://schemas.openxmlformats.org/officeDocument/2006/relationships/image" Target="../media/image96.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89.xml"/><Relationship Id="rId1" Type="http://schemas.openxmlformats.org/officeDocument/2006/relationships/slideLayout" Target="../slideLayouts/slideLayout6.xml"/><Relationship Id="rId4" Type="http://schemas.openxmlformats.org/officeDocument/2006/relationships/image" Target="../media/image99.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0.xml"/><Relationship Id="rId1" Type="http://schemas.openxmlformats.org/officeDocument/2006/relationships/slideLayout" Target="../slideLayouts/slideLayout6.xml"/><Relationship Id="rId5" Type="http://schemas.openxmlformats.org/officeDocument/2006/relationships/image" Target="../media/image68.png"/><Relationship Id="rId4" Type="http://schemas.openxmlformats.org/officeDocument/2006/relationships/image" Target="../media/image67.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75.png"/><Relationship Id="rId4" Type="http://schemas.openxmlformats.org/officeDocument/2006/relationships/image" Target="../media/image74.png"/></Relationships>
</file>

<file path=ppt/slides/_rels/slide8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8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8.xml"/><Relationship Id="rId1" Type="http://schemas.openxmlformats.org/officeDocument/2006/relationships/slideLayout" Target="../slideLayouts/slideLayout6.xml"/><Relationship Id="rId5" Type="http://schemas.openxmlformats.org/officeDocument/2006/relationships/image" Target="../media/image83.png"/><Relationship Id="rId4" Type="http://schemas.openxmlformats.org/officeDocument/2006/relationships/image" Target="../media/image82.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77.xml"/><Relationship Id="rId1" Type="http://schemas.openxmlformats.org/officeDocument/2006/relationships/slideLayout" Target="../slideLayouts/slideLayout6.xml"/><Relationship Id="rId5" Type="http://schemas.openxmlformats.org/officeDocument/2006/relationships/image" Target="../media/image90.png"/><Relationship Id="rId4" Type="http://schemas.openxmlformats.org/officeDocument/2006/relationships/image" Target="../media/image89.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3</a:t>
            </a:r>
            <a:endParaRPr lang="en-MY" dirty="0"/>
          </a:p>
        </p:txBody>
      </p:sp>
      <p:sp>
        <p:nvSpPr>
          <p:cNvPr id="3" name="Subtitle 2"/>
          <p:cNvSpPr>
            <a:spLocks noGrp="1"/>
          </p:cNvSpPr>
          <p:nvPr>
            <p:ph type="subTitle" idx="1"/>
          </p:nvPr>
        </p:nvSpPr>
        <p:spPr>
          <a:xfrm>
            <a:off x="1371600" y="3886200"/>
            <a:ext cx="6400800" cy="900122"/>
          </a:xfrm>
        </p:spPr>
        <p:txBody>
          <a:bodyPr>
            <a:normAutofit fontScale="92500" lnSpcReduction="20000"/>
          </a:bodyPr>
          <a:lstStyle/>
          <a:p>
            <a:r>
              <a:rPr lang="en-US" dirty="0" smtClean="0">
                <a:solidFill>
                  <a:schemeClr val="tx1"/>
                </a:solidFill>
              </a:rPr>
              <a:t>Structured Query Language:</a:t>
            </a:r>
            <a:br>
              <a:rPr lang="en-US" dirty="0" smtClean="0">
                <a:solidFill>
                  <a:schemeClr val="tx1"/>
                </a:solidFill>
              </a:rPr>
            </a:br>
            <a:r>
              <a:rPr lang="en-US" dirty="0" smtClean="0">
                <a:solidFill>
                  <a:schemeClr val="tx1"/>
                </a:solidFill>
              </a:rPr>
              <a:t>Creating and manipulating data</a:t>
            </a:r>
            <a:endParaRPr lang="en-MY"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85720" y="500042"/>
            <a:ext cx="8501122" cy="3139321"/>
          </a:xfrm>
          <a:prstGeom prst="rect">
            <a:avLst/>
          </a:prstGeom>
        </p:spPr>
        <p:txBody>
          <a:bodyPr wrap="square">
            <a:spAutoFit/>
          </a:bodyPr>
          <a:lstStyle/>
          <a:p>
            <a:r>
              <a:rPr lang="en-MY" dirty="0" smtClean="0">
                <a:latin typeface="Times New Roman" pitchFamily="18" charset="0"/>
                <a:cs typeface="Times New Roman" pitchFamily="18" charset="0"/>
              </a:rPr>
              <a:t>The CREATE TABLE statement :</a:t>
            </a:r>
          </a:p>
          <a:p>
            <a:r>
              <a:rPr lang="en-US" sz="2000" b="1" dirty="0" smtClean="0">
                <a:latin typeface="Courier New" pitchFamily="49" charset="0"/>
                <a:cs typeface="Courier New" pitchFamily="49" charset="0"/>
              </a:rPr>
              <a:t>CREATE TABLE &lt;name of table&gt;</a:t>
            </a:r>
          </a:p>
          <a:p>
            <a:r>
              <a:rPr lang="en-US" sz="2000" b="1" dirty="0" smtClean="0">
                <a:latin typeface="Courier New" pitchFamily="49" charset="0"/>
                <a:cs typeface="Courier New" pitchFamily="49" charset="0"/>
              </a:rPr>
              <a:t>( attribute-1 </a:t>
            </a:r>
            <a:r>
              <a:rPr lang="en-US" sz="2000" b="1" dirty="0" err="1" smtClean="0">
                <a:latin typeface="Courier New" pitchFamily="49" charset="0"/>
                <a:cs typeface="Courier New" pitchFamily="49" charset="0"/>
              </a:rPr>
              <a:t>datatype</a:t>
            </a:r>
            <a:r>
              <a:rPr lang="en-US" sz="2000" b="1" dirty="0" smtClean="0">
                <a:latin typeface="Courier New" pitchFamily="49" charset="0"/>
                <a:cs typeface="Courier New" pitchFamily="49" charset="0"/>
              </a:rPr>
              <a:t>(size) Constraints,</a:t>
            </a:r>
          </a:p>
          <a:p>
            <a:r>
              <a:rPr lang="en-US" sz="2000" b="1" dirty="0" smtClean="0">
                <a:latin typeface="Courier New" pitchFamily="49" charset="0"/>
                <a:cs typeface="Courier New" pitchFamily="49" charset="0"/>
              </a:rPr>
              <a:t>  attribute-2 </a:t>
            </a:r>
            <a:r>
              <a:rPr lang="en-US" sz="2000" b="1" dirty="0" err="1" smtClean="0">
                <a:latin typeface="Courier New" pitchFamily="49" charset="0"/>
                <a:cs typeface="Courier New" pitchFamily="49" charset="0"/>
              </a:rPr>
              <a:t>datatype</a:t>
            </a:r>
            <a:r>
              <a:rPr lang="en-US" sz="2000" b="1" dirty="0" smtClean="0">
                <a:latin typeface="Courier New" pitchFamily="49" charset="0"/>
                <a:cs typeface="Courier New" pitchFamily="49" charset="0"/>
              </a:rPr>
              <a:t>(size) Constraints,</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a:t>
            </a:r>
          </a:p>
          <a:p>
            <a:r>
              <a:rPr lang="en-US" sz="2000" b="1" dirty="0" smtClean="0">
                <a:latin typeface="Courier New" pitchFamily="49" charset="0"/>
                <a:cs typeface="Courier New" pitchFamily="49" charset="0"/>
              </a:rPr>
              <a:t>  attribute-N </a:t>
            </a:r>
            <a:r>
              <a:rPr lang="en-US" sz="2000" b="1" dirty="0" err="1" smtClean="0">
                <a:latin typeface="Courier New" pitchFamily="49" charset="0"/>
                <a:cs typeface="Courier New" pitchFamily="49" charset="0"/>
              </a:rPr>
              <a:t>datatype</a:t>
            </a:r>
            <a:r>
              <a:rPr lang="en-US" sz="2000" b="1" dirty="0" smtClean="0">
                <a:latin typeface="Courier New" pitchFamily="49" charset="0"/>
                <a:cs typeface="Courier New" pitchFamily="49" charset="0"/>
              </a:rPr>
              <a:t>(size) Constraints, </a:t>
            </a:r>
          </a:p>
          <a:p>
            <a:r>
              <a:rPr lang="en-US" sz="2000" b="1" dirty="0" smtClean="0">
                <a:latin typeface="Courier New" pitchFamily="49" charset="0"/>
                <a:cs typeface="Courier New" pitchFamily="49" charset="0"/>
              </a:rPr>
              <a:t>PRIMARY KEY (attribute name, . . ., attribute name)</a:t>
            </a:r>
          </a:p>
          <a:p>
            <a:r>
              <a:rPr lang="en-US" sz="2000" b="1" dirty="0" smtClean="0">
                <a:latin typeface="Courier New" pitchFamily="49" charset="0"/>
                <a:cs typeface="Courier New" pitchFamily="49" charset="0"/>
              </a:rPr>
              <a:t>);</a:t>
            </a:r>
            <a:endParaRPr lang="en-MY" sz="2000" b="1" dirty="0" smtClean="0">
              <a:latin typeface="Courier New" pitchFamily="49" charset="0"/>
              <a:cs typeface="Courier New" pitchFamily="49" charset="0"/>
            </a:endParaRPr>
          </a:p>
        </p:txBody>
      </p:sp>
      <p:sp>
        <p:nvSpPr>
          <p:cNvPr id="9" name="Rectangle 8"/>
          <p:cNvSpPr/>
          <p:nvPr/>
        </p:nvSpPr>
        <p:spPr>
          <a:xfrm>
            <a:off x="285720" y="4230065"/>
            <a:ext cx="8715436" cy="984885"/>
          </a:xfrm>
          <a:prstGeom prst="rect">
            <a:avLst/>
          </a:prstGeom>
        </p:spPr>
        <p:txBody>
          <a:bodyPr wrap="square">
            <a:spAutoFit/>
          </a:bodyPr>
          <a:lstStyle/>
          <a:p>
            <a:r>
              <a:rPr lang="en-MY" dirty="0" smtClean="0">
                <a:latin typeface="Times New Roman" pitchFamily="18" charset="0"/>
                <a:cs typeface="Times New Roman" pitchFamily="18" charset="0"/>
              </a:rPr>
              <a:t>The INSERT INTO statement :</a:t>
            </a:r>
          </a:p>
          <a:p>
            <a:r>
              <a:rPr lang="en-MY" sz="2000" b="1" dirty="0" smtClean="0">
                <a:latin typeface="Courier New" pitchFamily="49" charset="0"/>
                <a:cs typeface="Courier New" pitchFamily="49" charset="0"/>
              </a:rPr>
              <a:t>INSERT INTO name of table VALUES</a:t>
            </a:r>
          </a:p>
          <a:p>
            <a:r>
              <a:rPr lang="en-MY" sz="2000" b="1" dirty="0" smtClean="0">
                <a:latin typeface="Courier New" pitchFamily="49" charset="0"/>
                <a:cs typeface="Courier New" pitchFamily="49" charset="0"/>
              </a:rPr>
              <a:t>(item-1, item-2,. . . , item-N);</a:t>
            </a:r>
            <a:endParaRPr lang="en-MY" sz="2000" b="1" dirty="0">
              <a:latin typeface="Courier New" pitchFamily="49" charset="0"/>
              <a:cs typeface="Courier New" pitchFamily="49" charset="0"/>
            </a:endParaRPr>
          </a:p>
        </p:txBody>
      </p:sp>
      <p:sp>
        <p:nvSpPr>
          <p:cNvPr id="6" name="TextBox 5"/>
          <p:cNvSpPr txBox="1"/>
          <p:nvPr/>
        </p:nvSpPr>
        <p:spPr>
          <a:xfrm>
            <a:off x="214282" y="0"/>
            <a:ext cx="4578433" cy="400110"/>
          </a:xfrm>
          <a:prstGeom prst="rect">
            <a:avLst/>
          </a:prstGeom>
          <a:noFill/>
        </p:spPr>
        <p:txBody>
          <a:bodyPr wrap="none" rtlCol="0">
            <a:spAutoFit/>
          </a:bodyPr>
          <a:lstStyle/>
          <a:p>
            <a:r>
              <a:rPr lang="en-US" sz="2000" u="sng" dirty="0" smtClean="0"/>
              <a:t>Define the table structure for data storage</a:t>
            </a:r>
            <a:endParaRPr lang="en-MY" sz="2000" u="sng" dirty="0"/>
          </a:p>
        </p:txBody>
      </p:sp>
      <p:sp>
        <p:nvSpPr>
          <p:cNvPr id="10" name="TextBox 9"/>
          <p:cNvSpPr txBox="1"/>
          <p:nvPr/>
        </p:nvSpPr>
        <p:spPr>
          <a:xfrm>
            <a:off x="142844" y="3829955"/>
            <a:ext cx="2790444" cy="400110"/>
          </a:xfrm>
          <a:prstGeom prst="rect">
            <a:avLst/>
          </a:prstGeom>
          <a:noFill/>
        </p:spPr>
        <p:txBody>
          <a:bodyPr wrap="none" rtlCol="0">
            <a:spAutoFit/>
          </a:bodyPr>
          <a:lstStyle/>
          <a:p>
            <a:r>
              <a:rPr lang="en-US" sz="2000" u="sng" dirty="0" smtClean="0"/>
              <a:t>Input data into the table:</a:t>
            </a:r>
            <a:endParaRPr lang="en-MY" sz="2000" u="sng"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2574" name="Picture 14" descr="C:\project-SQLFund1\images\img09-10c.gif"/>
          <p:cNvPicPr>
            <a:picLocks noChangeAspect="1" noChangeArrowheads="1"/>
          </p:cNvPicPr>
          <p:nvPr/>
        </p:nvPicPr>
        <p:blipFill>
          <a:blip r:embed="rId3"/>
          <a:srcRect/>
          <a:stretch>
            <a:fillRect/>
          </a:stretch>
        </p:blipFill>
        <p:spPr bwMode="gray">
          <a:xfrm>
            <a:off x="688043" y="4500570"/>
            <a:ext cx="7779682" cy="714380"/>
          </a:xfrm>
          <a:prstGeom prst="rect">
            <a:avLst/>
          </a:prstGeom>
          <a:noFill/>
        </p:spPr>
      </p:pic>
      <p:sp>
        <p:nvSpPr>
          <p:cNvPr id="322568" name="Rectangle 8"/>
          <p:cNvSpPr>
            <a:spLocks noGrp="1" noChangeArrowheads="1"/>
          </p:cNvSpPr>
          <p:nvPr>
            <p:ph type="title"/>
          </p:nvPr>
        </p:nvSpPr>
        <p:spPr/>
        <p:txBody>
          <a:bodyPr>
            <a:normAutofit fontScale="90000"/>
          </a:bodyPr>
          <a:lstStyle/>
          <a:p>
            <a:r>
              <a:rPr lang="en-US"/>
              <a:t>Inserting Specific Date and Time Values</a:t>
            </a:r>
          </a:p>
        </p:txBody>
      </p:sp>
      <p:sp>
        <p:nvSpPr>
          <p:cNvPr id="322569" name="Rectangle 9"/>
          <p:cNvSpPr>
            <a:spLocks noGrp="1" noChangeArrowheads="1"/>
          </p:cNvSpPr>
          <p:nvPr>
            <p:ph type="body" idx="1"/>
          </p:nvPr>
        </p:nvSpPr>
        <p:spPr>
          <a:xfrm>
            <a:off x="609600" y="1447800"/>
            <a:ext cx="7918450" cy="2770188"/>
          </a:xfrm>
        </p:spPr>
        <p:txBody>
          <a:bodyPr>
            <a:normAutofit/>
          </a:bodyPr>
          <a:lstStyle/>
          <a:p>
            <a:pPr lvl="1"/>
            <a:r>
              <a:rPr lang="en-US" dirty="0"/>
              <a:t>Add a new employee</a:t>
            </a:r>
            <a:r>
              <a:rPr lang="en-US" dirty="0" smtClean="0"/>
              <a:t>.</a:t>
            </a:r>
            <a:endParaRPr lang="en-US" dirty="0"/>
          </a:p>
        </p:txBody>
      </p:sp>
      <p:sp>
        <p:nvSpPr>
          <p:cNvPr id="322565" name="Rectangle 5"/>
          <p:cNvSpPr>
            <a:spLocks noChangeArrowheads="1"/>
          </p:cNvSpPr>
          <p:nvPr/>
        </p:nvSpPr>
        <p:spPr bwMode="gray">
          <a:xfrm>
            <a:off x="5105400" y="4495800"/>
            <a:ext cx="685800" cy="457200"/>
          </a:xfrm>
          <a:prstGeom prst="rect">
            <a:avLst/>
          </a:prstGeom>
          <a:noFill/>
          <a:ln w="28575">
            <a:solidFill>
              <a:schemeClr val="hlink"/>
            </a:solidFill>
            <a:miter lim="800000"/>
            <a:headEnd/>
            <a:tailEnd/>
          </a:ln>
          <a:effectLst/>
        </p:spPr>
        <p:txBody>
          <a:bodyPr wrap="none" anchor="ctr"/>
          <a:lstStyle/>
          <a:p>
            <a:endParaRPr lang="en-MY"/>
          </a:p>
        </p:txBody>
      </p:sp>
      <p:sp>
        <p:nvSpPr>
          <p:cNvPr id="322566" name="Rectangle 6"/>
          <p:cNvSpPr>
            <a:spLocks noChangeArrowheads="1"/>
          </p:cNvSpPr>
          <p:nvPr/>
        </p:nvSpPr>
        <p:spPr bwMode="blackGray">
          <a:xfrm>
            <a:off x="838200" y="1905000"/>
            <a:ext cx="7305675" cy="189865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dirty="0">
                <a:solidFill>
                  <a:srgbClr val="000000"/>
                </a:solidFill>
                <a:latin typeface="Courier New" pitchFamily="49" charset="0"/>
              </a:rPr>
              <a:t>INSERT INTO employees</a:t>
            </a:r>
          </a:p>
          <a:p>
            <a:pPr algn="l" eaLnBrk="0" hangingPunct="0">
              <a:spcBef>
                <a:spcPct val="0"/>
              </a:spcBef>
              <a:buClrTx/>
              <a:buFontTx/>
              <a:buNone/>
              <a:tabLst>
                <a:tab pos="1200150" algn="l"/>
              </a:tabLst>
            </a:pPr>
            <a:r>
              <a:rPr lang="en-US" b="1" dirty="0">
                <a:solidFill>
                  <a:srgbClr val="000000"/>
                </a:solidFill>
                <a:latin typeface="Courier New" pitchFamily="49" charset="0"/>
              </a:rPr>
              <a:t>VALUES      (114, </a:t>
            </a:r>
          </a:p>
          <a:p>
            <a:pPr algn="l" eaLnBrk="0" hangingPunct="0">
              <a:spcBef>
                <a:spcPct val="0"/>
              </a:spcBef>
              <a:buClrTx/>
              <a:buFontTx/>
              <a:buNone/>
              <a:tabLst>
                <a:tab pos="1200150" algn="l"/>
              </a:tabLst>
            </a:pPr>
            <a:r>
              <a:rPr lang="en-US" b="1" dirty="0">
                <a:solidFill>
                  <a:srgbClr val="000000"/>
                </a:solidFill>
                <a:latin typeface="Courier New" pitchFamily="49" charset="0"/>
              </a:rPr>
              <a:t>             'Den', '</a:t>
            </a:r>
            <a:r>
              <a:rPr lang="en-US" b="1" dirty="0" err="1">
                <a:solidFill>
                  <a:srgbClr val="000000"/>
                </a:solidFill>
                <a:latin typeface="Courier New" pitchFamily="49" charset="0"/>
              </a:rPr>
              <a:t>Raphealy</a:t>
            </a:r>
            <a:r>
              <a:rPr lang="en-US" b="1" dirty="0">
                <a:solidFill>
                  <a:srgbClr val="000000"/>
                </a:solidFill>
                <a:latin typeface="Courier New" pitchFamily="49" charset="0"/>
              </a:rPr>
              <a:t>', </a:t>
            </a:r>
          </a:p>
          <a:p>
            <a:pPr algn="l" eaLnBrk="0" hangingPunct="0">
              <a:spcBef>
                <a:spcPct val="0"/>
              </a:spcBef>
              <a:buClrTx/>
              <a:buFontTx/>
              <a:buNone/>
              <a:tabLst>
                <a:tab pos="1200150" algn="l"/>
              </a:tabLst>
            </a:pPr>
            <a:r>
              <a:rPr lang="en-US" b="1" dirty="0">
                <a:solidFill>
                  <a:srgbClr val="000000"/>
                </a:solidFill>
                <a:latin typeface="Courier New" pitchFamily="49" charset="0"/>
              </a:rPr>
              <a:t>             'DRAPHEAL', '515.127.4561',</a:t>
            </a:r>
          </a:p>
          <a:p>
            <a:pPr algn="l" eaLnBrk="0" hangingPunct="0">
              <a:spcBef>
                <a:spcPct val="0"/>
              </a:spcBef>
              <a:buClrTx/>
              <a:buFontTx/>
              <a:buNone/>
              <a:tabLst>
                <a:tab pos="1200150" algn="l"/>
              </a:tabLst>
            </a:pPr>
            <a:r>
              <a:rPr lang="en-US" b="1" dirty="0">
                <a:solidFill>
                  <a:srgbClr val="000000"/>
                </a:solidFill>
                <a:latin typeface="Courier New" pitchFamily="49" charset="0"/>
              </a:rPr>
              <a:t>             TO_DATE('FEB 3, 1999', 'MON DD, YYYY'),</a:t>
            </a:r>
          </a:p>
          <a:p>
            <a:pPr algn="l" eaLnBrk="0" hangingPunct="0">
              <a:spcBef>
                <a:spcPct val="0"/>
              </a:spcBef>
              <a:buClrTx/>
              <a:buFontTx/>
              <a:buNone/>
              <a:tabLst>
                <a:tab pos="1200150" algn="l"/>
              </a:tabLst>
            </a:pPr>
            <a:r>
              <a:rPr lang="en-US" b="1" dirty="0">
                <a:solidFill>
                  <a:srgbClr val="000000"/>
                </a:solidFill>
                <a:latin typeface="Courier New" pitchFamily="49" charset="0"/>
              </a:rPr>
              <a:t>             'SA_REP', 11000, 0.2, 100, 60);</a:t>
            </a:r>
          </a:p>
          <a:p>
            <a:pPr algn="l" eaLnBrk="0" hangingPunct="0">
              <a:spcBef>
                <a:spcPct val="0"/>
              </a:spcBef>
              <a:buClrTx/>
              <a:buFontTx/>
              <a:buNone/>
              <a:tabLst>
                <a:tab pos="1200150" algn="l"/>
              </a:tabLst>
            </a:pPr>
            <a:endParaRPr lang="en-US" b="1" dirty="0">
              <a:solidFill>
                <a:srgbClr val="FF3300"/>
              </a:solidFill>
              <a:latin typeface="Courier New" pitchFamily="49" charset="0"/>
            </a:endParaRPr>
          </a:p>
        </p:txBody>
      </p:sp>
      <p:sp>
        <p:nvSpPr>
          <p:cNvPr id="322567" name="Rectangle 7"/>
          <p:cNvSpPr>
            <a:spLocks noChangeArrowheads="1"/>
          </p:cNvSpPr>
          <p:nvPr/>
        </p:nvSpPr>
        <p:spPr bwMode="gray">
          <a:xfrm>
            <a:off x="2678113" y="2981325"/>
            <a:ext cx="5203825" cy="311150"/>
          </a:xfrm>
          <a:prstGeom prst="rect">
            <a:avLst/>
          </a:prstGeom>
          <a:noFill/>
          <a:ln w="28575">
            <a:solidFill>
              <a:schemeClr val="hlink"/>
            </a:solidFill>
            <a:miter lim="800000"/>
            <a:headEnd/>
            <a:tailEnd/>
          </a:ln>
          <a:effectLst/>
        </p:spPr>
        <p:txBody>
          <a:bodyPr wrap="none" anchor="ctr"/>
          <a:lstStyle/>
          <a:p>
            <a:endParaRPr lang="en-MY"/>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2" name="Rectangle 6"/>
          <p:cNvSpPr>
            <a:spLocks noGrp="1" noChangeArrowheads="1"/>
          </p:cNvSpPr>
          <p:nvPr>
            <p:ph type="title"/>
          </p:nvPr>
        </p:nvSpPr>
        <p:spPr/>
        <p:txBody>
          <a:bodyPr>
            <a:normAutofit fontScale="90000"/>
          </a:bodyPr>
          <a:lstStyle/>
          <a:p>
            <a:r>
              <a:rPr lang="en-US"/>
              <a:t>Copying Rows </a:t>
            </a:r>
            <a:br>
              <a:rPr lang="en-US"/>
            </a:br>
            <a:r>
              <a:rPr lang="en-US"/>
              <a:t>from Another Table</a:t>
            </a:r>
          </a:p>
        </p:txBody>
      </p:sp>
      <p:sp>
        <p:nvSpPr>
          <p:cNvPr id="326663" name="Rectangle 7"/>
          <p:cNvSpPr>
            <a:spLocks noGrp="1" noChangeArrowheads="1"/>
          </p:cNvSpPr>
          <p:nvPr>
            <p:ph type="body" idx="1"/>
          </p:nvPr>
        </p:nvSpPr>
        <p:spPr>
          <a:xfrm>
            <a:off x="609600" y="1449388"/>
            <a:ext cx="7918450" cy="4311650"/>
          </a:xfrm>
        </p:spPr>
        <p:txBody>
          <a:bodyPr>
            <a:normAutofit fontScale="92500" lnSpcReduction="10000"/>
          </a:bodyPr>
          <a:lstStyle/>
          <a:p>
            <a:pPr lvl="1"/>
            <a:r>
              <a:rPr lang="en-US"/>
              <a:t>Write your </a:t>
            </a:r>
            <a:r>
              <a:rPr lang="en-US">
                <a:latin typeface="Courier New" pitchFamily="49" charset="0"/>
              </a:rPr>
              <a:t>INSERT</a:t>
            </a:r>
            <a:r>
              <a:rPr lang="en-US"/>
              <a:t> statement with a subquery:</a:t>
            </a:r>
            <a:br>
              <a:rPr lang="en-US"/>
            </a:br>
            <a:r>
              <a:rPr lang="en-US"/>
              <a:t/>
            </a:r>
            <a:br>
              <a:rPr lang="en-US"/>
            </a:br>
            <a:r>
              <a:rPr lang="en-US"/>
              <a:t/>
            </a:r>
            <a:br>
              <a:rPr lang="en-US"/>
            </a:br>
            <a:r>
              <a:rPr lang="en-US"/>
              <a:t/>
            </a:r>
            <a:br>
              <a:rPr lang="en-US"/>
            </a:br>
            <a:r>
              <a:rPr lang="en-US"/>
              <a:t/>
            </a:r>
            <a:br>
              <a:rPr lang="en-US"/>
            </a:br>
            <a:endParaRPr lang="en-US"/>
          </a:p>
          <a:p>
            <a:pPr lvl="1"/>
            <a:r>
              <a:rPr lang="en-US"/>
              <a:t>Do not use the </a:t>
            </a:r>
            <a:r>
              <a:rPr lang="en-US">
                <a:latin typeface="Courier New" pitchFamily="49" charset="0"/>
              </a:rPr>
              <a:t>VALUES</a:t>
            </a:r>
            <a:r>
              <a:rPr lang="en-US"/>
              <a:t> clause.</a:t>
            </a:r>
          </a:p>
          <a:p>
            <a:pPr lvl="1"/>
            <a:r>
              <a:rPr lang="en-US"/>
              <a:t>Match the number of columns in the </a:t>
            </a:r>
            <a:r>
              <a:rPr lang="en-US">
                <a:latin typeface="Courier New" pitchFamily="49" charset="0"/>
              </a:rPr>
              <a:t>INSERT</a:t>
            </a:r>
            <a:r>
              <a:rPr lang="en-US"/>
              <a:t> clause to those in the subquery.</a:t>
            </a:r>
          </a:p>
          <a:p>
            <a:pPr lvl="1"/>
            <a:r>
              <a:rPr lang="en-US">
                <a:solidFill>
                  <a:srgbClr val="000000"/>
                </a:solidFill>
                <a:cs typeface="Arial" charset="0"/>
              </a:rPr>
              <a:t>Inserts all the rows returned by the subquery in the table, </a:t>
            </a:r>
            <a:r>
              <a:rPr lang="en-US">
                <a:solidFill>
                  <a:srgbClr val="000000"/>
                </a:solidFill>
                <a:latin typeface="Courier New" pitchFamily="49" charset="0"/>
                <a:cs typeface="Arial" charset="0"/>
              </a:rPr>
              <a:t>sales_reps</a:t>
            </a:r>
            <a:r>
              <a:rPr lang="en-US">
                <a:solidFill>
                  <a:srgbClr val="000000"/>
                </a:solidFill>
                <a:cs typeface="Arial" charset="0"/>
              </a:rPr>
              <a:t>.</a:t>
            </a:r>
          </a:p>
          <a:p>
            <a:pPr lvl="1">
              <a:buFont typeface="Arial" charset="0"/>
              <a:buNone/>
            </a:pPr>
            <a:endParaRPr lang="en-US">
              <a:latin typeface="Courier New" pitchFamily="49" charset="0"/>
            </a:endParaRPr>
          </a:p>
        </p:txBody>
      </p:sp>
      <p:sp>
        <p:nvSpPr>
          <p:cNvPr id="326660" name="Rectangle 4"/>
          <p:cNvSpPr>
            <a:spLocks noChangeArrowheads="1"/>
          </p:cNvSpPr>
          <p:nvPr/>
        </p:nvSpPr>
        <p:spPr bwMode="blackGray">
          <a:xfrm>
            <a:off x="838200" y="1947863"/>
            <a:ext cx="7305675" cy="1477962"/>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1600">
                <a:solidFill>
                  <a:srgbClr val="000000"/>
                </a:solidFill>
                <a:latin typeface="Courier New" pitchFamily="49" charset="0"/>
              </a:rPr>
              <a:t>INSERT INTO sales_reps(id, name, salary, commission_pct)</a:t>
            </a:r>
          </a:p>
          <a:p>
            <a:pPr algn="l" eaLnBrk="0" hangingPunct="0">
              <a:spcBef>
                <a:spcPct val="0"/>
              </a:spcBef>
              <a:buClrTx/>
              <a:buFontTx/>
              <a:buNone/>
              <a:tabLst>
                <a:tab pos="1200150" algn="l"/>
              </a:tabLst>
            </a:pPr>
            <a:r>
              <a:rPr lang="en-US" sz="1600">
                <a:solidFill>
                  <a:srgbClr val="000000"/>
                </a:solidFill>
                <a:latin typeface="Courier New" pitchFamily="49" charset="0"/>
              </a:rPr>
              <a:t>  SELECT employee_id, last_name, salary, commission_pct</a:t>
            </a:r>
          </a:p>
          <a:p>
            <a:pPr algn="l" eaLnBrk="0" hangingPunct="0">
              <a:spcBef>
                <a:spcPct val="0"/>
              </a:spcBef>
              <a:buClrTx/>
              <a:buFontTx/>
              <a:buNone/>
              <a:tabLst>
                <a:tab pos="1200150" algn="l"/>
              </a:tabLst>
            </a:pPr>
            <a:r>
              <a:rPr lang="en-US" sz="1600">
                <a:solidFill>
                  <a:srgbClr val="000000"/>
                </a:solidFill>
                <a:latin typeface="Courier New" pitchFamily="49" charset="0"/>
              </a:rPr>
              <a:t>  FROM   employees</a:t>
            </a:r>
          </a:p>
          <a:p>
            <a:pPr algn="l" eaLnBrk="0" hangingPunct="0">
              <a:spcBef>
                <a:spcPct val="0"/>
              </a:spcBef>
              <a:buClrTx/>
              <a:buFontTx/>
              <a:buNone/>
              <a:tabLst>
                <a:tab pos="1200150" algn="l"/>
              </a:tabLst>
            </a:pPr>
            <a:r>
              <a:rPr lang="en-US" sz="1600">
                <a:solidFill>
                  <a:srgbClr val="000000"/>
                </a:solidFill>
                <a:latin typeface="Courier New" pitchFamily="49" charset="0"/>
              </a:rPr>
              <a:t>  WHERE  job_id LIKE '%REP%';</a:t>
            </a:r>
          </a:p>
          <a:p>
            <a:pPr algn="l" eaLnBrk="0" hangingPunct="0">
              <a:spcBef>
                <a:spcPct val="0"/>
              </a:spcBef>
              <a:buClrTx/>
              <a:buFontTx/>
              <a:buNone/>
              <a:tabLst>
                <a:tab pos="1200150" algn="l"/>
              </a:tabLst>
            </a:pPr>
            <a:endParaRPr lang="en-US" sz="1600">
              <a:solidFill>
                <a:srgbClr val="FF3300"/>
              </a:solidFill>
              <a:latin typeface="Courier New" pitchFamily="49" charset="0"/>
            </a:endParaRPr>
          </a:p>
          <a:p>
            <a:pPr algn="l" eaLnBrk="0" hangingPunct="0">
              <a:spcBef>
                <a:spcPct val="0"/>
              </a:spcBef>
              <a:buClrTx/>
              <a:buFontTx/>
              <a:buNone/>
              <a:tabLst>
                <a:tab pos="1200150" algn="l"/>
              </a:tabLst>
            </a:pPr>
            <a:endParaRPr lang="en-US" sz="1600">
              <a:solidFill>
                <a:srgbClr val="FF3300"/>
              </a:solidFill>
              <a:latin typeface="Courier New" pitchFamily="49" charset="0"/>
            </a:endParaRPr>
          </a:p>
        </p:txBody>
      </p:sp>
      <p:sp>
        <p:nvSpPr>
          <p:cNvPr id="326661" name="Rectangle 5"/>
          <p:cNvSpPr>
            <a:spLocks noChangeArrowheads="1"/>
          </p:cNvSpPr>
          <p:nvPr/>
        </p:nvSpPr>
        <p:spPr bwMode="gray">
          <a:xfrm>
            <a:off x="1136650" y="2212975"/>
            <a:ext cx="6618288" cy="768350"/>
          </a:xfrm>
          <a:prstGeom prst="rect">
            <a:avLst/>
          </a:prstGeom>
          <a:noFill/>
          <a:ln w="28575">
            <a:solidFill>
              <a:schemeClr val="hlink"/>
            </a:solidFill>
            <a:miter lim="800000"/>
            <a:headEnd/>
            <a:tailEnd/>
          </a:ln>
          <a:effectLst/>
        </p:spPr>
        <p:txBody>
          <a:bodyPr wrap="none" anchor="ctr"/>
          <a:lstStyle/>
          <a:p>
            <a:endParaRPr lang="en-MY"/>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719" name="Picture 15" descr="C:\project-SQLFund1\images\img09-14b.gif"/>
          <p:cNvPicPr>
            <a:picLocks noChangeAspect="1" noChangeArrowheads="1"/>
          </p:cNvPicPr>
          <p:nvPr/>
        </p:nvPicPr>
        <p:blipFill>
          <a:blip r:embed="rId3"/>
          <a:srcRect/>
          <a:stretch>
            <a:fillRect/>
          </a:stretch>
        </p:blipFill>
        <p:spPr bwMode="gray">
          <a:xfrm>
            <a:off x="762000" y="4267200"/>
            <a:ext cx="7154863" cy="1874838"/>
          </a:xfrm>
          <a:prstGeom prst="rect">
            <a:avLst/>
          </a:prstGeom>
          <a:noFill/>
        </p:spPr>
      </p:pic>
      <p:pic>
        <p:nvPicPr>
          <p:cNvPr id="328718" name="Picture 14" descr="C:\project-SQLFund1\images\img09-14a.gif"/>
          <p:cNvPicPr>
            <a:picLocks noChangeAspect="1" noChangeArrowheads="1"/>
          </p:cNvPicPr>
          <p:nvPr/>
        </p:nvPicPr>
        <p:blipFill>
          <a:blip r:embed="rId4"/>
          <a:srcRect/>
          <a:stretch>
            <a:fillRect/>
          </a:stretch>
        </p:blipFill>
        <p:spPr bwMode="gray">
          <a:xfrm>
            <a:off x="762000" y="1828800"/>
            <a:ext cx="7121525" cy="1874838"/>
          </a:xfrm>
          <a:prstGeom prst="rect">
            <a:avLst/>
          </a:prstGeom>
          <a:noFill/>
        </p:spPr>
      </p:pic>
      <p:sp>
        <p:nvSpPr>
          <p:cNvPr id="328721" name="Rectangle 17"/>
          <p:cNvSpPr>
            <a:spLocks noGrp="1" noChangeArrowheads="1"/>
          </p:cNvSpPr>
          <p:nvPr>
            <p:ph type="title"/>
          </p:nvPr>
        </p:nvSpPr>
        <p:spPr/>
        <p:txBody>
          <a:bodyPr/>
          <a:lstStyle/>
          <a:p>
            <a:r>
              <a:rPr lang="en-US"/>
              <a:t>Changing Data in a Table</a:t>
            </a:r>
          </a:p>
        </p:txBody>
      </p:sp>
      <p:sp>
        <p:nvSpPr>
          <p:cNvPr id="328707" name="Rectangle 3"/>
          <p:cNvSpPr>
            <a:spLocks noChangeArrowheads="1"/>
          </p:cNvSpPr>
          <p:nvPr/>
        </p:nvSpPr>
        <p:spPr bwMode="auto">
          <a:xfrm>
            <a:off x="762000" y="1447800"/>
            <a:ext cx="1555750"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latin typeface="Courier New" pitchFamily="49" charset="0"/>
              </a:rPr>
              <a:t>EMPLOYEES</a:t>
            </a:r>
          </a:p>
        </p:txBody>
      </p:sp>
      <p:sp>
        <p:nvSpPr>
          <p:cNvPr id="328708" name="Rectangle 4"/>
          <p:cNvSpPr>
            <a:spLocks noChangeArrowheads="1"/>
          </p:cNvSpPr>
          <p:nvPr/>
        </p:nvSpPr>
        <p:spPr bwMode="auto">
          <a:xfrm>
            <a:off x="733425" y="3929063"/>
            <a:ext cx="5638800" cy="290512"/>
          </a:xfrm>
          <a:prstGeom prst="rect">
            <a:avLst/>
          </a:prstGeom>
          <a:noFill/>
          <a:ln w="9525">
            <a:noFill/>
            <a:miter lim="800000"/>
            <a:headEnd/>
            <a:tailEnd/>
          </a:ln>
          <a:effectLst/>
        </p:spPr>
        <p:txBody>
          <a:bodyPr lIns="92075" tIns="46038" rIns="92075" bIns="46038">
            <a:spAutoFit/>
          </a:bodyPr>
          <a:lstStyle/>
          <a:p>
            <a:pPr algn="l" defTabSz="346075" eaLnBrk="0" hangingPunct="0">
              <a:lnSpc>
                <a:spcPct val="65000"/>
              </a:lnSpc>
              <a:spcBef>
                <a:spcPct val="35000"/>
              </a:spcBef>
              <a:buClrTx/>
              <a:buFontTx/>
              <a:buNone/>
              <a:tabLst>
                <a:tab pos="576263" algn="l"/>
              </a:tabLst>
            </a:pPr>
            <a:r>
              <a:rPr lang="en-US" sz="2000"/>
              <a:t>Update rows in the </a:t>
            </a:r>
            <a:r>
              <a:rPr lang="en-US" sz="2000">
                <a:latin typeface="Courier New" pitchFamily="49" charset="0"/>
              </a:rPr>
              <a:t>EMPLOYEES</a:t>
            </a:r>
            <a:r>
              <a:rPr lang="en-US" sz="2000"/>
              <a:t> table:</a:t>
            </a:r>
          </a:p>
        </p:txBody>
      </p:sp>
      <p:sp>
        <p:nvSpPr>
          <p:cNvPr id="328712" name="Rectangle 8"/>
          <p:cNvSpPr>
            <a:spLocks noChangeArrowheads="1"/>
          </p:cNvSpPr>
          <p:nvPr/>
        </p:nvSpPr>
        <p:spPr bwMode="gray">
          <a:xfrm>
            <a:off x="7543800" y="5181600"/>
            <a:ext cx="381000" cy="685800"/>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
        <p:nvSpPr>
          <p:cNvPr id="328713" name="Freeform 9"/>
          <p:cNvSpPr>
            <a:spLocks/>
          </p:cNvSpPr>
          <p:nvPr/>
        </p:nvSpPr>
        <p:spPr bwMode="gray">
          <a:xfrm>
            <a:off x="5410200" y="4044950"/>
            <a:ext cx="2305072" cy="169868"/>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en-MY"/>
          </a:p>
        </p:txBody>
      </p:sp>
      <p:sp>
        <p:nvSpPr>
          <p:cNvPr id="328720" name="Rectangle 16"/>
          <p:cNvSpPr>
            <a:spLocks noChangeArrowheads="1"/>
          </p:cNvSpPr>
          <p:nvPr/>
        </p:nvSpPr>
        <p:spPr bwMode="gray">
          <a:xfrm>
            <a:off x="7391400" y="2743200"/>
            <a:ext cx="457200" cy="685800"/>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7" name="Rectangle 5"/>
          <p:cNvSpPr>
            <a:spLocks noGrp="1" noChangeArrowheads="1"/>
          </p:cNvSpPr>
          <p:nvPr>
            <p:ph type="title"/>
          </p:nvPr>
        </p:nvSpPr>
        <p:spPr/>
        <p:txBody>
          <a:bodyPr/>
          <a:lstStyle/>
          <a:p>
            <a:r>
              <a:rPr lang="en-US">
                <a:latin typeface="Courier New" pitchFamily="49" charset="0"/>
              </a:rPr>
              <a:t>UPDATE</a:t>
            </a:r>
            <a:r>
              <a:rPr lang="en-US"/>
              <a:t> Statement Syntax</a:t>
            </a:r>
          </a:p>
        </p:txBody>
      </p:sp>
      <p:sp>
        <p:nvSpPr>
          <p:cNvPr id="330758" name="Rectangle 6"/>
          <p:cNvSpPr>
            <a:spLocks noGrp="1" noChangeArrowheads="1"/>
          </p:cNvSpPr>
          <p:nvPr>
            <p:ph type="body" idx="1"/>
          </p:nvPr>
        </p:nvSpPr>
        <p:spPr>
          <a:xfrm>
            <a:off x="609600" y="1449388"/>
            <a:ext cx="7918450" cy="2570162"/>
          </a:xfrm>
        </p:spPr>
        <p:txBody>
          <a:bodyPr>
            <a:normAutofit fontScale="92500" lnSpcReduction="20000"/>
          </a:bodyPr>
          <a:lstStyle/>
          <a:p>
            <a:pPr lvl="1"/>
            <a:r>
              <a:rPr lang="en-US"/>
              <a:t>Modify existing values in a table with the </a:t>
            </a:r>
            <a:r>
              <a:rPr lang="en-US">
                <a:latin typeface="Courier New" pitchFamily="49" charset="0"/>
              </a:rPr>
              <a:t>UPDATE</a:t>
            </a:r>
            <a:r>
              <a:rPr lang="en-US"/>
              <a:t> statement:</a:t>
            </a:r>
          </a:p>
          <a:p>
            <a:pPr lvl="1">
              <a:buFont typeface="Arial" charset="0"/>
              <a:buNone/>
            </a:pPr>
            <a:r>
              <a:rPr lang="en-US"/>
              <a:t/>
            </a:r>
            <a:br>
              <a:rPr lang="en-US"/>
            </a:br>
            <a:r>
              <a:rPr lang="en-US"/>
              <a:t/>
            </a:r>
            <a:br>
              <a:rPr lang="en-US"/>
            </a:br>
            <a:endParaRPr lang="en-US"/>
          </a:p>
          <a:p>
            <a:pPr lvl="1">
              <a:buFont typeface="Arial" charset="0"/>
              <a:buNone/>
            </a:pPr>
            <a:endParaRPr lang="en-US"/>
          </a:p>
          <a:p>
            <a:pPr lvl="1"/>
            <a:r>
              <a:rPr lang="en-US"/>
              <a:t>Update more than one row at a time (if required).</a:t>
            </a:r>
          </a:p>
        </p:txBody>
      </p:sp>
      <p:sp>
        <p:nvSpPr>
          <p:cNvPr id="330755" name="Rectangle 3"/>
          <p:cNvSpPr>
            <a:spLocks noChangeArrowheads="1"/>
          </p:cNvSpPr>
          <p:nvPr/>
        </p:nvSpPr>
        <p:spPr bwMode="blackGray">
          <a:xfrm>
            <a:off x="838200" y="2362200"/>
            <a:ext cx="7305675" cy="94138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dirty="0">
                <a:solidFill>
                  <a:srgbClr val="000000"/>
                </a:solidFill>
                <a:latin typeface="Courier New" pitchFamily="49" charset="0"/>
              </a:rPr>
              <a:t>UPDATE		</a:t>
            </a:r>
            <a:r>
              <a:rPr lang="en-US" b="1" i="1" dirty="0">
                <a:solidFill>
                  <a:srgbClr val="000000"/>
                </a:solidFill>
                <a:latin typeface="Courier New" pitchFamily="49" charset="0"/>
              </a:rPr>
              <a:t>table</a:t>
            </a:r>
            <a:endParaRPr lang="en-US" b="1" dirty="0">
              <a:solidFill>
                <a:srgbClr val="000000"/>
              </a:solidFill>
              <a:latin typeface="Courier New" pitchFamily="49" charset="0"/>
            </a:endParaRPr>
          </a:p>
          <a:p>
            <a:pPr algn="l" eaLnBrk="0" hangingPunct="0">
              <a:spcBef>
                <a:spcPct val="0"/>
              </a:spcBef>
              <a:buClrTx/>
              <a:buFontTx/>
              <a:buNone/>
              <a:tabLst>
                <a:tab pos="1200150" algn="l"/>
              </a:tabLst>
            </a:pPr>
            <a:r>
              <a:rPr lang="en-US" b="1" dirty="0">
                <a:solidFill>
                  <a:srgbClr val="000000"/>
                </a:solidFill>
                <a:latin typeface="Courier New" pitchFamily="49" charset="0"/>
              </a:rPr>
              <a:t>SET		</a:t>
            </a:r>
            <a:r>
              <a:rPr lang="en-US" b="1" i="1" dirty="0">
                <a:solidFill>
                  <a:srgbClr val="000000"/>
                </a:solidFill>
                <a:latin typeface="Courier New" pitchFamily="49" charset="0"/>
              </a:rPr>
              <a:t>column</a:t>
            </a:r>
            <a:r>
              <a:rPr lang="en-US" b="1" dirty="0">
                <a:solidFill>
                  <a:srgbClr val="000000"/>
                </a:solidFill>
                <a:latin typeface="Courier New" pitchFamily="49" charset="0"/>
              </a:rPr>
              <a:t> = </a:t>
            </a:r>
            <a:r>
              <a:rPr lang="en-US" b="1" i="1" dirty="0">
                <a:solidFill>
                  <a:srgbClr val="000000"/>
                </a:solidFill>
                <a:latin typeface="Courier New" pitchFamily="49" charset="0"/>
              </a:rPr>
              <a:t>value</a:t>
            </a:r>
            <a:r>
              <a:rPr lang="en-US" b="1" dirty="0">
                <a:solidFill>
                  <a:srgbClr val="000000"/>
                </a:solidFill>
                <a:latin typeface="Courier New" pitchFamily="49" charset="0"/>
              </a:rPr>
              <a:t> [, </a:t>
            </a:r>
            <a:r>
              <a:rPr lang="en-US" b="1" i="1" dirty="0">
                <a:solidFill>
                  <a:srgbClr val="000000"/>
                </a:solidFill>
                <a:latin typeface="Courier New" pitchFamily="49" charset="0"/>
              </a:rPr>
              <a:t>column </a:t>
            </a:r>
            <a:r>
              <a:rPr lang="en-US" b="1" dirty="0">
                <a:solidFill>
                  <a:srgbClr val="000000"/>
                </a:solidFill>
                <a:latin typeface="Courier New" pitchFamily="49" charset="0"/>
              </a:rPr>
              <a:t>= </a:t>
            </a:r>
            <a:r>
              <a:rPr lang="en-US" b="1" i="1" dirty="0">
                <a:solidFill>
                  <a:srgbClr val="000000"/>
                </a:solidFill>
                <a:latin typeface="Courier New" pitchFamily="49" charset="0"/>
              </a:rPr>
              <a:t>value, ...</a:t>
            </a:r>
            <a:r>
              <a:rPr lang="en-US" b="1" dirty="0">
                <a:solidFill>
                  <a:srgbClr val="000000"/>
                </a:solidFill>
                <a:latin typeface="Courier New" pitchFamily="49" charset="0"/>
              </a:rPr>
              <a:t>]</a:t>
            </a:r>
          </a:p>
          <a:p>
            <a:pPr algn="l" eaLnBrk="0" hangingPunct="0">
              <a:spcBef>
                <a:spcPct val="0"/>
              </a:spcBef>
              <a:buClrTx/>
              <a:buFontTx/>
              <a:buNone/>
              <a:tabLst>
                <a:tab pos="1200150" algn="l"/>
              </a:tabLst>
            </a:pPr>
            <a:r>
              <a:rPr lang="en-US" b="1" dirty="0">
                <a:solidFill>
                  <a:srgbClr val="000000"/>
                </a:solidFill>
                <a:latin typeface="Courier New" pitchFamily="49" charset="0"/>
              </a:rPr>
              <a:t>[WHERE 		</a:t>
            </a:r>
            <a:r>
              <a:rPr lang="en-US" b="1" i="1" dirty="0">
                <a:solidFill>
                  <a:srgbClr val="000000"/>
                </a:solidFill>
                <a:latin typeface="Courier New" pitchFamily="49" charset="0"/>
              </a:rPr>
              <a:t>condition</a:t>
            </a:r>
            <a:r>
              <a:rPr lang="en-US" b="1" dirty="0">
                <a:solidFill>
                  <a:srgbClr val="000000"/>
                </a:solidFill>
                <a:latin typeface="Courier New" pitchFamily="49" charset="0"/>
              </a:rPr>
              <a:t>];</a:t>
            </a:r>
          </a:p>
        </p:txBody>
      </p:sp>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7" name="Rectangle 7"/>
          <p:cNvSpPr>
            <a:spLocks noGrp="1" noChangeArrowheads="1"/>
          </p:cNvSpPr>
          <p:nvPr>
            <p:ph type="title"/>
          </p:nvPr>
        </p:nvSpPr>
        <p:spPr/>
        <p:txBody>
          <a:bodyPr/>
          <a:lstStyle/>
          <a:p>
            <a:r>
              <a:rPr lang="en-US"/>
              <a:t>Updating Rows in a Table</a:t>
            </a:r>
          </a:p>
        </p:txBody>
      </p:sp>
      <p:sp>
        <p:nvSpPr>
          <p:cNvPr id="332808" name="Rectangle 8"/>
          <p:cNvSpPr>
            <a:spLocks noGrp="1" noChangeArrowheads="1"/>
          </p:cNvSpPr>
          <p:nvPr>
            <p:ph type="body" idx="1"/>
          </p:nvPr>
        </p:nvSpPr>
        <p:spPr>
          <a:xfrm>
            <a:off x="609600" y="1449388"/>
            <a:ext cx="7918450" cy="5122884"/>
          </a:xfrm>
        </p:spPr>
        <p:txBody>
          <a:bodyPr>
            <a:normAutofit fontScale="92500" lnSpcReduction="20000"/>
          </a:bodyPr>
          <a:lstStyle/>
          <a:p>
            <a:pPr lvl="1"/>
            <a:r>
              <a:rPr lang="en-US" dirty="0"/>
              <a:t>Values for a specific row or rows are modified if you specify the </a:t>
            </a:r>
            <a:r>
              <a:rPr lang="en-US" dirty="0">
                <a:latin typeface="Courier New" pitchFamily="49" charset="0"/>
              </a:rPr>
              <a:t>WHERE</a:t>
            </a:r>
            <a:r>
              <a:rPr lang="en-US" dirty="0"/>
              <a:t> clause:</a:t>
            </a:r>
          </a:p>
          <a:p>
            <a:pPr lvl="2"/>
            <a:endParaRPr lang="en-US" dirty="0"/>
          </a:p>
          <a:p>
            <a:pPr lvl="2"/>
            <a:endParaRPr lang="en-US" dirty="0"/>
          </a:p>
          <a:p>
            <a:pPr lvl="2"/>
            <a:endParaRPr lang="en-US" dirty="0"/>
          </a:p>
          <a:p>
            <a:pPr lvl="2"/>
            <a:endParaRPr lang="en-US" dirty="0"/>
          </a:p>
          <a:p>
            <a:pPr lvl="1"/>
            <a:r>
              <a:rPr lang="en-US" dirty="0"/>
              <a:t>Values for all the rows in the table are modified if you omit the </a:t>
            </a:r>
            <a:r>
              <a:rPr lang="en-US" dirty="0">
                <a:latin typeface="Courier New" pitchFamily="49" charset="0"/>
              </a:rPr>
              <a:t>WHERE</a:t>
            </a:r>
            <a:r>
              <a:rPr lang="en-US" dirty="0"/>
              <a:t> clause</a:t>
            </a:r>
            <a:r>
              <a:rPr lang="en-US" dirty="0" smtClean="0"/>
              <a:t>:</a:t>
            </a:r>
          </a:p>
          <a:p>
            <a:pPr lvl="1"/>
            <a:endParaRPr lang="en-US" dirty="0"/>
          </a:p>
          <a:p>
            <a:pPr lvl="2"/>
            <a:endParaRPr lang="en-US" dirty="0"/>
          </a:p>
          <a:p>
            <a:pPr lvl="2"/>
            <a:endParaRPr lang="en-US" dirty="0"/>
          </a:p>
          <a:p>
            <a:pPr lvl="2"/>
            <a:endParaRPr lang="en-US" dirty="0"/>
          </a:p>
          <a:p>
            <a:pPr lvl="1"/>
            <a:r>
              <a:rPr lang="en-US" dirty="0"/>
              <a:t>Specify </a:t>
            </a:r>
            <a:r>
              <a:rPr lang="en-US" dirty="0">
                <a:latin typeface="Courier New" pitchFamily="49" charset="0"/>
              </a:rPr>
              <a:t>SET</a:t>
            </a:r>
            <a:r>
              <a:rPr lang="en-US" dirty="0"/>
              <a:t> </a:t>
            </a:r>
            <a:r>
              <a:rPr lang="en-US" i="1" dirty="0" err="1">
                <a:latin typeface="Courier New" pitchFamily="49" charset="0"/>
              </a:rPr>
              <a:t>column_name</a:t>
            </a:r>
            <a:r>
              <a:rPr lang="en-US" dirty="0">
                <a:latin typeface="Courier New" pitchFamily="49" charset="0"/>
              </a:rPr>
              <a:t>=</a:t>
            </a:r>
            <a:r>
              <a:rPr lang="en-US" dirty="0"/>
              <a:t> </a:t>
            </a:r>
            <a:r>
              <a:rPr lang="en-US" dirty="0">
                <a:latin typeface="Courier New" pitchFamily="49" charset="0"/>
              </a:rPr>
              <a:t>NULL</a:t>
            </a:r>
            <a:r>
              <a:rPr lang="en-US" dirty="0"/>
              <a:t> to update a column value to </a:t>
            </a:r>
            <a:r>
              <a:rPr lang="en-US" dirty="0">
                <a:latin typeface="Courier New" pitchFamily="49" charset="0"/>
              </a:rPr>
              <a:t>NULL</a:t>
            </a:r>
            <a:r>
              <a:rPr lang="en-US" dirty="0"/>
              <a:t>.</a:t>
            </a:r>
          </a:p>
        </p:txBody>
      </p:sp>
      <p:sp>
        <p:nvSpPr>
          <p:cNvPr id="332804" name="Rectangle 4"/>
          <p:cNvSpPr>
            <a:spLocks noChangeArrowheads="1"/>
          </p:cNvSpPr>
          <p:nvPr/>
        </p:nvSpPr>
        <p:spPr bwMode="blackGray">
          <a:xfrm>
            <a:off x="838200" y="2133600"/>
            <a:ext cx="7308850" cy="12954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UPDATE employees</a:t>
            </a:r>
          </a:p>
          <a:p>
            <a:pPr algn="l" eaLnBrk="0" hangingPunct="0">
              <a:spcBef>
                <a:spcPct val="0"/>
              </a:spcBef>
              <a:buClrTx/>
              <a:buFontTx/>
              <a:buNone/>
              <a:tabLst>
                <a:tab pos="1200150" algn="l"/>
              </a:tabLst>
            </a:pPr>
            <a:r>
              <a:rPr lang="en-US" b="1">
                <a:solidFill>
                  <a:srgbClr val="000000"/>
                </a:solidFill>
                <a:latin typeface="Courier New" pitchFamily="49" charset="0"/>
              </a:rPr>
              <a:t>SET    department_id = 50</a:t>
            </a:r>
          </a:p>
          <a:p>
            <a:pPr algn="l" eaLnBrk="0" hangingPunct="0">
              <a:spcBef>
                <a:spcPct val="0"/>
              </a:spcBef>
              <a:buClrTx/>
              <a:buFontTx/>
              <a:buNone/>
              <a:tabLst>
                <a:tab pos="1200150" algn="l"/>
              </a:tabLst>
            </a:pPr>
            <a:r>
              <a:rPr lang="en-US" b="1">
                <a:solidFill>
                  <a:srgbClr val="000000"/>
                </a:solidFill>
                <a:latin typeface="Courier New" pitchFamily="49" charset="0"/>
              </a:rPr>
              <a:t>WHERE  employee_id = 113;</a:t>
            </a:r>
            <a:endParaRPr lang="en-US" b="1">
              <a:solidFill>
                <a:srgbClr val="FF3300"/>
              </a:solidFill>
              <a:latin typeface="Courier New" pitchFamily="49" charset="0"/>
            </a:endParaRPr>
          </a:p>
        </p:txBody>
      </p:sp>
      <p:sp>
        <p:nvSpPr>
          <p:cNvPr id="332805" name="Rectangle 5"/>
          <p:cNvSpPr>
            <a:spLocks noChangeArrowheads="1"/>
          </p:cNvSpPr>
          <p:nvPr/>
        </p:nvSpPr>
        <p:spPr bwMode="gray">
          <a:xfrm>
            <a:off x="914400" y="2971800"/>
            <a:ext cx="3335338" cy="228600"/>
          </a:xfrm>
          <a:prstGeom prst="rect">
            <a:avLst/>
          </a:prstGeom>
          <a:noFill/>
          <a:ln w="28575">
            <a:solidFill>
              <a:schemeClr val="hlink"/>
            </a:solidFill>
            <a:miter lim="800000"/>
            <a:headEnd/>
            <a:tailEnd/>
          </a:ln>
          <a:effectLst/>
        </p:spPr>
        <p:txBody>
          <a:bodyPr wrap="none" anchor="ctr"/>
          <a:lstStyle/>
          <a:p>
            <a:endParaRPr lang="en-MY"/>
          </a:p>
        </p:txBody>
      </p:sp>
      <p:sp>
        <p:nvSpPr>
          <p:cNvPr id="332806" name="Rectangle 6"/>
          <p:cNvSpPr>
            <a:spLocks noChangeArrowheads="1"/>
          </p:cNvSpPr>
          <p:nvPr/>
        </p:nvSpPr>
        <p:spPr bwMode="blackGray">
          <a:xfrm>
            <a:off x="838200" y="4419600"/>
            <a:ext cx="7308850" cy="93503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dirty="0">
                <a:solidFill>
                  <a:srgbClr val="000000"/>
                </a:solidFill>
                <a:latin typeface="Courier New" pitchFamily="49" charset="0"/>
              </a:rPr>
              <a:t>UPDATE 	</a:t>
            </a:r>
            <a:r>
              <a:rPr lang="en-US" b="1" dirty="0" err="1">
                <a:solidFill>
                  <a:srgbClr val="000000"/>
                </a:solidFill>
                <a:latin typeface="Courier New" pitchFamily="49" charset="0"/>
              </a:rPr>
              <a:t>copy_emp</a:t>
            </a:r>
            <a:endParaRPr lang="en-US" b="1" dirty="0">
              <a:solidFill>
                <a:srgbClr val="000000"/>
              </a:solidFill>
              <a:latin typeface="Courier New" pitchFamily="49" charset="0"/>
            </a:endParaRPr>
          </a:p>
          <a:p>
            <a:pPr algn="l" eaLnBrk="0" hangingPunct="0">
              <a:spcBef>
                <a:spcPct val="0"/>
              </a:spcBef>
              <a:buClrTx/>
              <a:buFontTx/>
              <a:buNone/>
              <a:tabLst>
                <a:tab pos="1200150" algn="l"/>
              </a:tabLst>
            </a:pPr>
            <a:r>
              <a:rPr lang="en-US" b="1" dirty="0">
                <a:solidFill>
                  <a:srgbClr val="000000"/>
                </a:solidFill>
                <a:latin typeface="Courier New" pitchFamily="49" charset="0"/>
              </a:rPr>
              <a:t>SET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 = 110;</a:t>
            </a:r>
          </a:p>
          <a:p>
            <a:pPr algn="l" eaLnBrk="0" hangingPunct="0">
              <a:spcBef>
                <a:spcPct val="0"/>
              </a:spcBef>
              <a:buClrTx/>
              <a:buFontTx/>
              <a:buNone/>
              <a:tabLst>
                <a:tab pos="1200150" algn="l"/>
              </a:tabLst>
            </a:pPr>
            <a:endParaRPr lang="en-US" b="1" dirty="0">
              <a:solidFill>
                <a:srgbClr val="FF3300"/>
              </a:solidFill>
              <a:latin typeface="Courier New" pitchFamily="49" charset="0"/>
            </a:endParaRPr>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blackGray">
          <a:xfrm>
            <a:off x="838200" y="2286000"/>
            <a:ext cx="7308850" cy="266223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latin typeface="Courier New" pitchFamily="49" charset="0"/>
              </a:rPr>
              <a:t>UPDATE   employees</a:t>
            </a:r>
          </a:p>
          <a:p>
            <a:pPr algn="l" eaLnBrk="0" hangingPunct="0">
              <a:spcBef>
                <a:spcPct val="0"/>
              </a:spcBef>
              <a:buClrTx/>
              <a:buFontTx/>
              <a:buNone/>
              <a:tabLst>
                <a:tab pos="1200150" algn="l"/>
              </a:tabLst>
            </a:pPr>
            <a:r>
              <a:rPr lang="en-US" b="1">
                <a:latin typeface="Courier New" pitchFamily="49" charset="0"/>
              </a:rPr>
              <a:t>SET      job_id  = (SELECT  job_id </a:t>
            </a:r>
          </a:p>
          <a:p>
            <a:pPr algn="l" eaLnBrk="0" hangingPunct="0">
              <a:spcBef>
                <a:spcPct val="0"/>
              </a:spcBef>
              <a:buClrTx/>
              <a:buFontTx/>
              <a:buNone/>
              <a:tabLst>
                <a:tab pos="1200150" algn="l"/>
              </a:tabLst>
            </a:pPr>
            <a:r>
              <a:rPr lang="en-US" b="1">
                <a:latin typeface="Courier New" pitchFamily="49" charset="0"/>
              </a:rPr>
              <a:t>                    FROM    employees </a:t>
            </a:r>
          </a:p>
          <a:p>
            <a:pPr algn="l" eaLnBrk="0" hangingPunct="0">
              <a:spcBef>
                <a:spcPct val="0"/>
              </a:spcBef>
              <a:buClrTx/>
              <a:buFontTx/>
              <a:buNone/>
              <a:tabLst>
                <a:tab pos="1200150" algn="l"/>
              </a:tabLst>
            </a:pPr>
            <a:r>
              <a:rPr lang="en-US" b="1">
                <a:latin typeface="Courier New" pitchFamily="49" charset="0"/>
              </a:rPr>
              <a:t>                    WHERE   employee_id = 205), </a:t>
            </a:r>
          </a:p>
          <a:p>
            <a:pPr algn="l" eaLnBrk="0" hangingPunct="0">
              <a:spcBef>
                <a:spcPct val="0"/>
              </a:spcBef>
              <a:buClrTx/>
              <a:buFontTx/>
              <a:buNone/>
              <a:tabLst>
                <a:tab pos="1200150" algn="l"/>
              </a:tabLst>
            </a:pPr>
            <a:r>
              <a:rPr lang="en-US" b="1">
                <a:latin typeface="Courier New" pitchFamily="49" charset="0"/>
              </a:rPr>
              <a:t>         salary  = (SELECT  salary </a:t>
            </a:r>
          </a:p>
          <a:p>
            <a:pPr algn="l" eaLnBrk="0" hangingPunct="0">
              <a:spcBef>
                <a:spcPct val="0"/>
              </a:spcBef>
              <a:buClrTx/>
              <a:buFontTx/>
              <a:buNone/>
              <a:tabLst>
                <a:tab pos="1200150" algn="l"/>
              </a:tabLst>
            </a:pPr>
            <a:r>
              <a:rPr lang="en-US" b="1">
                <a:latin typeface="Courier New" pitchFamily="49" charset="0"/>
              </a:rPr>
              <a:t>                    FROM    employees </a:t>
            </a:r>
          </a:p>
          <a:p>
            <a:pPr algn="l" eaLnBrk="0" hangingPunct="0">
              <a:spcBef>
                <a:spcPct val="0"/>
              </a:spcBef>
              <a:buClrTx/>
              <a:buFontTx/>
              <a:buNone/>
              <a:tabLst>
                <a:tab pos="1200150" algn="l"/>
              </a:tabLst>
            </a:pPr>
            <a:r>
              <a:rPr lang="en-US" b="1">
                <a:latin typeface="Courier New" pitchFamily="49" charset="0"/>
              </a:rPr>
              <a:t>                    WHERE   employee_id = 205) </a:t>
            </a:r>
          </a:p>
          <a:p>
            <a:pPr algn="l" eaLnBrk="0" hangingPunct="0">
              <a:spcBef>
                <a:spcPct val="0"/>
              </a:spcBef>
              <a:buClrTx/>
              <a:buFontTx/>
              <a:buNone/>
              <a:tabLst>
                <a:tab pos="1200150" algn="l"/>
              </a:tabLst>
            </a:pPr>
            <a:r>
              <a:rPr lang="en-US" b="1">
                <a:latin typeface="Courier New" pitchFamily="49" charset="0"/>
              </a:rPr>
              <a:t>WHERE    employee_id    =  113;</a:t>
            </a:r>
          </a:p>
          <a:p>
            <a:pPr algn="l" eaLnBrk="0" hangingPunct="0">
              <a:spcBef>
                <a:spcPct val="0"/>
              </a:spcBef>
              <a:buClrTx/>
              <a:buFontTx/>
              <a:buNone/>
              <a:tabLst>
                <a:tab pos="1200150" algn="l"/>
              </a:tabLst>
            </a:pPr>
            <a:endParaRPr lang="en-US" b="1">
              <a:latin typeface="Courier New" pitchFamily="49" charset="0"/>
            </a:endParaRPr>
          </a:p>
        </p:txBody>
      </p:sp>
      <p:sp>
        <p:nvSpPr>
          <p:cNvPr id="334851" name="Rectangle 3"/>
          <p:cNvSpPr>
            <a:spLocks noChangeArrowheads="1"/>
          </p:cNvSpPr>
          <p:nvPr/>
        </p:nvSpPr>
        <p:spPr bwMode="gray">
          <a:xfrm>
            <a:off x="3532188" y="2619375"/>
            <a:ext cx="3663950" cy="1708150"/>
          </a:xfrm>
          <a:prstGeom prst="rect">
            <a:avLst/>
          </a:prstGeom>
          <a:noFill/>
          <a:ln w="28575">
            <a:solidFill>
              <a:schemeClr val="hlink"/>
            </a:solidFill>
            <a:miter lim="800000"/>
            <a:headEnd/>
            <a:tailEnd/>
          </a:ln>
          <a:effectLst/>
        </p:spPr>
        <p:txBody>
          <a:bodyPr wrap="none" anchor="ctr"/>
          <a:lstStyle/>
          <a:p>
            <a:endParaRPr lang="en-MY"/>
          </a:p>
        </p:txBody>
      </p:sp>
      <p:sp>
        <p:nvSpPr>
          <p:cNvPr id="334854" name="Rectangle 6"/>
          <p:cNvSpPr>
            <a:spLocks noGrp="1" noChangeArrowheads="1"/>
          </p:cNvSpPr>
          <p:nvPr>
            <p:ph type="title"/>
          </p:nvPr>
        </p:nvSpPr>
        <p:spPr/>
        <p:txBody>
          <a:bodyPr>
            <a:normAutofit fontScale="90000"/>
          </a:bodyPr>
          <a:lstStyle/>
          <a:p>
            <a:r>
              <a:rPr lang="en-US"/>
              <a:t>Updating Two Columns with a Subquery</a:t>
            </a:r>
          </a:p>
        </p:txBody>
      </p:sp>
      <p:sp>
        <p:nvSpPr>
          <p:cNvPr id="334855" name="Rectangle 7"/>
          <p:cNvSpPr>
            <a:spLocks noGrp="1" noChangeArrowheads="1"/>
          </p:cNvSpPr>
          <p:nvPr>
            <p:ph type="body" idx="1"/>
          </p:nvPr>
        </p:nvSpPr>
        <p:spPr>
          <a:xfrm>
            <a:off x="609600" y="1447800"/>
            <a:ext cx="7918450" cy="695325"/>
          </a:xfrm>
        </p:spPr>
        <p:txBody>
          <a:bodyPr>
            <a:normAutofit fontScale="70000" lnSpcReduction="20000"/>
          </a:bodyPr>
          <a:lstStyle/>
          <a:p>
            <a:r>
              <a:rPr lang="en-US"/>
              <a:t>Update employee 113’s job and salary to match those of employee 205.</a:t>
            </a: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ChangeArrowheads="1"/>
          </p:cNvSpPr>
          <p:nvPr/>
        </p:nvSpPr>
        <p:spPr bwMode="blackGray">
          <a:xfrm>
            <a:off x="838200" y="2300288"/>
            <a:ext cx="7308850" cy="229235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dirty="0">
                <a:solidFill>
                  <a:srgbClr val="000000"/>
                </a:solidFill>
                <a:latin typeface="Courier New" pitchFamily="49" charset="0"/>
              </a:rPr>
              <a:t>UPDATE  </a:t>
            </a:r>
            <a:r>
              <a:rPr lang="en-US" b="1" dirty="0" err="1">
                <a:solidFill>
                  <a:srgbClr val="000000"/>
                </a:solidFill>
                <a:latin typeface="Courier New" pitchFamily="49" charset="0"/>
              </a:rPr>
              <a:t>copy_emp</a:t>
            </a:r>
            <a:endParaRPr lang="en-US" b="1" dirty="0">
              <a:solidFill>
                <a:srgbClr val="000000"/>
              </a:solidFill>
              <a:latin typeface="Courier New" pitchFamily="49" charset="0"/>
            </a:endParaRPr>
          </a:p>
          <a:p>
            <a:pPr algn="l" eaLnBrk="0" hangingPunct="0">
              <a:spcBef>
                <a:spcPct val="0"/>
              </a:spcBef>
              <a:buClrTx/>
              <a:buFontTx/>
              <a:buNone/>
              <a:tabLst>
                <a:tab pos="1200150" algn="l"/>
              </a:tabLst>
            </a:pPr>
            <a:r>
              <a:rPr lang="en-US" b="1" dirty="0">
                <a:solidFill>
                  <a:srgbClr val="000000"/>
                </a:solidFill>
                <a:latin typeface="Courier New" pitchFamily="49" charset="0"/>
              </a:rPr>
              <a:t>SET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  =  (SELECT </a:t>
            </a:r>
            <a:r>
              <a:rPr lang="en-US" b="1" dirty="0" err="1">
                <a:solidFill>
                  <a:srgbClr val="000000"/>
                </a:solidFill>
                <a:latin typeface="Courier New" pitchFamily="49" charset="0"/>
              </a:rPr>
              <a:t>department_id</a:t>
            </a:r>
            <a:endParaRPr lang="en-US" b="1" dirty="0">
              <a:solidFill>
                <a:srgbClr val="000000"/>
              </a:solidFill>
              <a:latin typeface="Courier New" pitchFamily="49" charset="0"/>
            </a:endParaRPr>
          </a:p>
          <a:p>
            <a:pPr algn="l" eaLnBrk="0" hangingPunct="0">
              <a:spcBef>
                <a:spcPct val="0"/>
              </a:spcBef>
              <a:buClrTx/>
              <a:buFontTx/>
              <a:buNone/>
              <a:tabLst>
                <a:tab pos="1200150" algn="l"/>
              </a:tabLst>
            </a:pPr>
            <a:r>
              <a:rPr lang="en-US" b="1" dirty="0">
                <a:solidFill>
                  <a:srgbClr val="000000"/>
                </a:solidFill>
                <a:latin typeface="Courier New" pitchFamily="49" charset="0"/>
              </a:rPr>
              <a:t>                           FROM employees</a:t>
            </a:r>
          </a:p>
          <a:p>
            <a:pPr algn="l" eaLnBrk="0" hangingPunct="0">
              <a:spcBef>
                <a:spcPct val="0"/>
              </a:spcBef>
              <a:buClrTx/>
              <a:buFontTx/>
              <a:buNone/>
              <a:tabLst>
                <a:tab pos="1200150" algn="l"/>
              </a:tabLst>
            </a:pPr>
            <a:r>
              <a:rPr lang="en-US" b="1" dirty="0">
                <a:solidFill>
                  <a:srgbClr val="000000"/>
                </a:solidFill>
                <a:latin typeface="Courier New" pitchFamily="49" charset="0"/>
              </a:rPr>
              <a:t>                           WHERE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 100)</a:t>
            </a:r>
          </a:p>
          <a:p>
            <a:pPr algn="l" eaLnBrk="0" hangingPunct="0">
              <a:spcBef>
                <a:spcPct val="0"/>
              </a:spcBef>
              <a:buClrTx/>
              <a:buFontTx/>
              <a:buNone/>
              <a:tabLst>
                <a:tab pos="1200150" algn="l"/>
              </a:tabLst>
            </a:pPr>
            <a:r>
              <a:rPr lang="en-US" b="1" dirty="0">
                <a:solidFill>
                  <a:srgbClr val="000000"/>
                </a:solidFill>
                <a:latin typeface="Courier New" pitchFamily="49" charset="0"/>
              </a:rPr>
              <a:t>WHERE   </a:t>
            </a:r>
            <a:r>
              <a:rPr lang="en-US" b="1" dirty="0" err="1">
                <a:solidFill>
                  <a:srgbClr val="000000"/>
                </a:solidFill>
                <a:latin typeface="Courier New" pitchFamily="49" charset="0"/>
              </a:rPr>
              <a:t>job_id</a:t>
            </a:r>
            <a:r>
              <a:rPr lang="en-US" b="1" dirty="0">
                <a:solidFill>
                  <a:srgbClr val="000000"/>
                </a:solidFill>
                <a:latin typeface="Courier New" pitchFamily="49" charset="0"/>
              </a:rPr>
              <a:t>         =  (SELECT </a:t>
            </a:r>
            <a:r>
              <a:rPr lang="en-US" b="1" dirty="0" err="1">
                <a:solidFill>
                  <a:srgbClr val="000000"/>
                </a:solidFill>
                <a:latin typeface="Courier New" pitchFamily="49" charset="0"/>
              </a:rPr>
              <a:t>job_id</a:t>
            </a:r>
            <a:endParaRPr lang="en-US" b="1" dirty="0">
              <a:solidFill>
                <a:srgbClr val="000000"/>
              </a:solidFill>
              <a:latin typeface="Courier New" pitchFamily="49" charset="0"/>
            </a:endParaRPr>
          </a:p>
          <a:p>
            <a:pPr algn="l" eaLnBrk="0" hangingPunct="0">
              <a:spcBef>
                <a:spcPct val="0"/>
              </a:spcBef>
              <a:buClrTx/>
              <a:buFontTx/>
              <a:buNone/>
              <a:tabLst>
                <a:tab pos="1200150" algn="l"/>
              </a:tabLst>
            </a:pPr>
            <a:r>
              <a:rPr lang="en-US" b="1" dirty="0">
                <a:solidFill>
                  <a:srgbClr val="000000"/>
                </a:solidFill>
                <a:latin typeface="Courier New" pitchFamily="49" charset="0"/>
              </a:rPr>
              <a:t>                           FROM employees</a:t>
            </a:r>
          </a:p>
          <a:p>
            <a:pPr algn="l" eaLnBrk="0" hangingPunct="0">
              <a:spcBef>
                <a:spcPct val="0"/>
              </a:spcBef>
              <a:buClrTx/>
              <a:buFontTx/>
              <a:buNone/>
              <a:tabLst>
                <a:tab pos="1200150" algn="l"/>
              </a:tabLst>
            </a:pPr>
            <a:r>
              <a:rPr lang="en-US" b="1" dirty="0">
                <a:solidFill>
                  <a:srgbClr val="000000"/>
                </a:solidFill>
                <a:latin typeface="Courier New" pitchFamily="49" charset="0"/>
              </a:rPr>
              <a:t>                           WHERE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 200);</a:t>
            </a:r>
            <a:endParaRPr lang="en-US" b="1" dirty="0">
              <a:solidFill>
                <a:srgbClr val="FF3300"/>
              </a:solidFill>
              <a:effectLst>
                <a:outerShdw blurRad="38100" dist="38100" dir="2700000" algn="tl">
                  <a:srgbClr val="000000"/>
                </a:outerShdw>
              </a:effectLst>
              <a:latin typeface="Courier New" pitchFamily="49" charset="0"/>
            </a:endParaRPr>
          </a:p>
          <a:p>
            <a:pPr algn="l" eaLnBrk="0" hangingPunct="0">
              <a:spcBef>
                <a:spcPct val="0"/>
              </a:spcBef>
              <a:buClrTx/>
              <a:buFontTx/>
              <a:buNone/>
              <a:tabLst>
                <a:tab pos="1200150" algn="l"/>
              </a:tabLst>
            </a:pPr>
            <a:endParaRPr lang="en-US" b="1" dirty="0">
              <a:solidFill>
                <a:srgbClr val="FF3300"/>
              </a:solidFill>
              <a:latin typeface="Courier New" pitchFamily="49" charset="0"/>
            </a:endParaRPr>
          </a:p>
        </p:txBody>
      </p:sp>
      <p:sp>
        <p:nvSpPr>
          <p:cNvPr id="336904" name="Rectangle 8"/>
          <p:cNvSpPr>
            <a:spLocks noGrp="1" noChangeArrowheads="1"/>
          </p:cNvSpPr>
          <p:nvPr>
            <p:ph type="title"/>
          </p:nvPr>
        </p:nvSpPr>
        <p:spPr/>
        <p:txBody>
          <a:bodyPr>
            <a:normAutofit fontScale="90000"/>
          </a:bodyPr>
          <a:lstStyle/>
          <a:p>
            <a:r>
              <a:rPr lang="en-US"/>
              <a:t>Updating Rows Based </a:t>
            </a:r>
            <a:br>
              <a:rPr lang="en-US"/>
            </a:br>
            <a:r>
              <a:rPr lang="en-US"/>
              <a:t>on Another Table</a:t>
            </a:r>
          </a:p>
        </p:txBody>
      </p:sp>
      <p:sp>
        <p:nvSpPr>
          <p:cNvPr id="336905" name="Rectangle 9"/>
          <p:cNvSpPr>
            <a:spLocks noGrp="1" noChangeArrowheads="1"/>
          </p:cNvSpPr>
          <p:nvPr>
            <p:ph type="body" idx="1"/>
          </p:nvPr>
        </p:nvSpPr>
        <p:spPr>
          <a:xfrm>
            <a:off x="609600" y="1447800"/>
            <a:ext cx="7918450" cy="695325"/>
          </a:xfrm>
        </p:spPr>
        <p:txBody>
          <a:bodyPr>
            <a:normAutofit fontScale="70000" lnSpcReduction="20000"/>
          </a:bodyPr>
          <a:lstStyle/>
          <a:p>
            <a:r>
              <a:rPr lang="en-US"/>
              <a:t>Use the subqueries in the </a:t>
            </a:r>
            <a:r>
              <a:rPr lang="en-US">
                <a:latin typeface="Courier New" pitchFamily="49" charset="0"/>
              </a:rPr>
              <a:t>UPDATE</a:t>
            </a:r>
            <a:r>
              <a:rPr lang="en-US"/>
              <a:t> statements to update row values in a table based on values from another table:</a:t>
            </a:r>
          </a:p>
        </p:txBody>
      </p:sp>
      <p:sp>
        <p:nvSpPr>
          <p:cNvPr id="336901" name="Rectangle 5"/>
          <p:cNvSpPr>
            <a:spLocks noChangeArrowheads="1"/>
          </p:cNvSpPr>
          <p:nvPr/>
        </p:nvSpPr>
        <p:spPr bwMode="gray">
          <a:xfrm>
            <a:off x="1947863" y="2347913"/>
            <a:ext cx="1282700" cy="325437"/>
          </a:xfrm>
          <a:prstGeom prst="rect">
            <a:avLst/>
          </a:prstGeom>
          <a:noFill/>
          <a:ln w="28575">
            <a:solidFill>
              <a:schemeClr val="hlink"/>
            </a:solidFill>
            <a:miter lim="800000"/>
            <a:headEnd/>
            <a:tailEnd/>
          </a:ln>
          <a:effectLst/>
        </p:spPr>
        <p:txBody>
          <a:bodyPr wrap="none" anchor="ctr"/>
          <a:lstStyle/>
          <a:p>
            <a:endParaRPr lang="en-MY"/>
          </a:p>
        </p:txBody>
      </p:sp>
      <p:sp>
        <p:nvSpPr>
          <p:cNvPr id="336902" name="Rectangle 6"/>
          <p:cNvSpPr>
            <a:spLocks noChangeArrowheads="1"/>
          </p:cNvSpPr>
          <p:nvPr/>
        </p:nvSpPr>
        <p:spPr bwMode="gray">
          <a:xfrm>
            <a:off x="5410200" y="3200400"/>
            <a:ext cx="2514600" cy="228600"/>
          </a:xfrm>
          <a:prstGeom prst="rect">
            <a:avLst/>
          </a:prstGeom>
          <a:noFill/>
          <a:ln w="28575">
            <a:solidFill>
              <a:schemeClr val="hlink"/>
            </a:solidFill>
            <a:miter lim="800000"/>
            <a:headEnd/>
            <a:tailEnd/>
          </a:ln>
          <a:effectLst/>
        </p:spPr>
        <p:txBody>
          <a:bodyPr wrap="none" anchor="ctr"/>
          <a:lstStyle/>
          <a:p>
            <a:endParaRPr lang="en-MY"/>
          </a:p>
        </p:txBody>
      </p:sp>
      <p:sp>
        <p:nvSpPr>
          <p:cNvPr id="336903" name="Rectangle 7"/>
          <p:cNvSpPr>
            <a:spLocks noChangeArrowheads="1"/>
          </p:cNvSpPr>
          <p:nvPr/>
        </p:nvSpPr>
        <p:spPr bwMode="gray">
          <a:xfrm>
            <a:off x="5410200" y="4038600"/>
            <a:ext cx="2514600" cy="228600"/>
          </a:xfrm>
          <a:prstGeom prst="rect">
            <a:avLst/>
          </a:prstGeom>
          <a:noFill/>
          <a:ln w="28575">
            <a:solidFill>
              <a:schemeClr val="hlink"/>
            </a:solidFill>
            <a:miter lim="800000"/>
            <a:headEnd/>
            <a:tailEnd/>
          </a:ln>
          <a:effectLst/>
        </p:spPr>
        <p:txBody>
          <a:bodyPr wrap="none" anchor="ctr"/>
          <a:lstStyle/>
          <a:p>
            <a:endParaRPr lang="en-MY"/>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953" name="Picture 9" descr="C:\project-SQLFund1\images\img09-17.gif"/>
          <p:cNvPicPr>
            <a:picLocks noChangeAspect="1" noChangeArrowheads="1"/>
          </p:cNvPicPr>
          <p:nvPr/>
        </p:nvPicPr>
        <p:blipFill>
          <a:blip r:embed="rId3"/>
          <a:srcRect/>
          <a:stretch>
            <a:fillRect/>
          </a:stretch>
        </p:blipFill>
        <p:spPr bwMode="gray">
          <a:xfrm>
            <a:off x="857250" y="1817688"/>
            <a:ext cx="4217988" cy="2092325"/>
          </a:xfrm>
          <a:prstGeom prst="rect">
            <a:avLst/>
          </a:prstGeom>
          <a:noFill/>
        </p:spPr>
      </p:pic>
      <p:sp>
        <p:nvSpPr>
          <p:cNvPr id="338946" name="Rectangle 2"/>
          <p:cNvSpPr>
            <a:spLocks noChangeArrowheads="1"/>
          </p:cNvSpPr>
          <p:nvPr/>
        </p:nvSpPr>
        <p:spPr bwMode="auto">
          <a:xfrm>
            <a:off x="533400" y="4022725"/>
            <a:ext cx="5843588" cy="290513"/>
          </a:xfrm>
          <a:prstGeom prst="rect">
            <a:avLst/>
          </a:prstGeom>
          <a:noFill/>
          <a:ln w="9525">
            <a:noFill/>
            <a:miter lim="800000"/>
            <a:headEnd/>
            <a:tailEnd/>
          </a:ln>
          <a:effectLst/>
        </p:spPr>
        <p:txBody>
          <a:bodyPr lIns="92075" tIns="46038" rIns="92075" bIns="46038">
            <a:spAutoFit/>
          </a:bodyPr>
          <a:lstStyle/>
          <a:p>
            <a:pPr algn="l" defTabSz="346075" eaLnBrk="0" hangingPunct="0">
              <a:lnSpc>
                <a:spcPct val="65000"/>
              </a:lnSpc>
              <a:spcBef>
                <a:spcPct val="35000"/>
              </a:spcBef>
              <a:buClrTx/>
              <a:buFontTx/>
              <a:buNone/>
              <a:tabLst>
                <a:tab pos="576263" algn="l"/>
              </a:tabLst>
            </a:pPr>
            <a:r>
              <a:rPr lang="en-US" sz="2000"/>
              <a:t>Delete a row from the </a:t>
            </a:r>
            <a:r>
              <a:rPr lang="en-US" sz="2000">
                <a:latin typeface="Courier New" pitchFamily="49" charset="0"/>
              </a:rPr>
              <a:t>DEPARTMENTS</a:t>
            </a:r>
            <a:r>
              <a:rPr lang="en-US" sz="2000"/>
              <a:t> table:</a:t>
            </a:r>
          </a:p>
        </p:txBody>
      </p:sp>
      <p:sp>
        <p:nvSpPr>
          <p:cNvPr id="338947" name="Rectangle 3"/>
          <p:cNvSpPr>
            <a:spLocks noGrp="1" noChangeArrowheads="1"/>
          </p:cNvSpPr>
          <p:nvPr>
            <p:ph type="title"/>
          </p:nvPr>
        </p:nvSpPr>
        <p:spPr/>
        <p:txBody>
          <a:bodyPr/>
          <a:lstStyle/>
          <a:p>
            <a:r>
              <a:rPr lang="en-US"/>
              <a:t>Removing a Row from a Table </a:t>
            </a:r>
          </a:p>
        </p:txBody>
      </p:sp>
      <p:sp>
        <p:nvSpPr>
          <p:cNvPr id="338948" name="Rectangle 4"/>
          <p:cNvSpPr>
            <a:spLocks noChangeArrowheads="1"/>
          </p:cNvSpPr>
          <p:nvPr/>
        </p:nvSpPr>
        <p:spPr bwMode="auto">
          <a:xfrm>
            <a:off x="541338" y="1436688"/>
            <a:ext cx="2105025" cy="427037"/>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200">
                <a:latin typeface="Courier New" pitchFamily="49" charset="0"/>
              </a:rPr>
              <a:t>DEPARTMENTS</a:t>
            </a:r>
            <a:r>
              <a:rPr lang="en-US" sz="2000"/>
              <a:t> </a:t>
            </a:r>
          </a:p>
        </p:txBody>
      </p:sp>
      <p:sp>
        <p:nvSpPr>
          <p:cNvPr id="338951" name="Rectangle 7"/>
          <p:cNvSpPr>
            <a:spLocks noChangeArrowheads="1"/>
          </p:cNvSpPr>
          <p:nvPr/>
        </p:nvSpPr>
        <p:spPr bwMode="gray">
          <a:xfrm>
            <a:off x="857250" y="3646488"/>
            <a:ext cx="4191000" cy="228600"/>
          </a:xfrm>
          <a:prstGeom prst="rect">
            <a:avLst/>
          </a:prstGeom>
          <a:noFill/>
          <a:ln w="28575">
            <a:solidFill>
              <a:schemeClr val="hlink"/>
            </a:solidFill>
            <a:miter lim="800000"/>
            <a:headEnd/>
            <a:tailEnd/>
          </a:ln>
          <a:effectLst/>
        </p:spPr>
        <p:txBody>
          <a:bodyPr wrap="none" anchor="ctr"/>
          <a:lstStyle/>
          <a:p>
            <a:endParaRPr lang="en-MY"/>
          </a:p>
        </p:txBody>
      </p:sp>
      <p:pic>
        <p:nvPicPr>
          <p:cNvPr id="338954" name="Picture 10" descr="C:\project-SQLFund1\images\img09-17a.gif"/>
          <p:cNvPicPr>
            <a:picLocks noChangeAspect="1" noChangeArrowheads="1"/>
          </p:cNvPicPr>
          <p:nvPr/>
        </p:nvPicPr>
        <p:blipFill>
          <a:blip r:embed="rId4"/>
          <a:srcRect/>
          <a:stretch>
            <a:fillRect/>
          </a:stretch>
        </p:blipFill>
        <p:spPr bwMode="gray">
          <a:xfrm>
            <a:off x="857250" y="4332288"/>
            <a:ext cx="4183063" cy="1839912"/>
          </a:xfrm>
          <a:prstGeom prst="rect">
            <a:avLst/>
          </a:prstGeom>
          <a:noFill/>
        </p:spPr>
      </p:pic>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7" name="Rectangle 5"/>
          <p:cNvSpPr>
            <a:spLocks noGrp="1" noChangeArrowheads="1"/>
          </p:cNvSpPr>
          <p:nvPr>
            <p:ph type="title"/>
          </p:nvPr>
        </p:nvSpPr>
        <p:spPr/>
        <p:txBody>
          <a:bodyPr/>
          <a:lstStyle/>
          <a:p>
            <a:r>
              <a:rPr lang="en-US">
                <a:latin typeface="Courier New" pitchFamily="49" charset="0"/>
              </a:rPr>
              <a:t>DELETE</a:t>
            </a:r>
            <a:r>
              <a:rPr lang="en-US"/>
              <a:t> Statement</a:t>
            </a:r>
          </a:p>
        </p:txBody>
      </p:sp>
      <p:sp>
        <p:nvSpPr>
          <p:cNvPr id="340998" name="Rectangle 6"/>
          <p:cNvSpPr>
            <a:spLocks noGrp="1" noChangeArrowheads="1"/>
          </p:cNvSpPr>
          <p:nvPr>
            <p:ph type="body" idx="1"/>
          </p:nvPr>
        </p:nvSpPr>
        <p:spPr>
          <a:xfrm>
            <a:off x="609600" y="1447800"/>
            <a:ext cx="7918450" cy="695325"/>
          </a:xfrm>
        </p:spPr>
        <p:txBody>
          <a:bodyPr>
            <a:normAutofit fontScale="70000" lnSpcReduction="20000"/>
          </a:bodyPr>
          <a:lstStyle/>
          <a:p>
            <a:r>
              <a:rPr lang="en-US"/>
              <a:t>You can remove existing rows from a table by using the </a:t>
            </a:r>
            <a:r>
              <a:rPr lang="en-US">
                <a:latin typeface="Courier New" pitchFamily="49" charset="0"/>
              </a:rPr>
              <a:t>DELETE</a:t>
            </a:r>
            <a:r>
              <a:rPr lang="en-US"/>
              <a:t> statement:</a:t>
            </a:r>
          </a:p>
        </p:txBody>
      </p:sp>
      <p:sp>
        <p:nvSpPr>
          <p:cNvPr id="340996" name="Rectangle 4"/>
          <p:cNvSpPr>
            <a:spLocks noChangeArrowheads="1"/>
          </p:cNvSpPr>
          <p:nvPr/>
        </p:nvSpPr>
        <p:spPr bwMode="blackGray">
          <a:xfrm>
            <a:off x="838200" y="2362200"/>
            <a:ext cx="7305675" cy="83502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688975" algn="l"/>
                <a:tab pos="1824038" algn="l"/>
                <a:tab pos="3324225" algn="l"/>
                <a:tab pos="4579938" algn="l"/>
              </a:tabLst>
            </a:pPr>
            <a:r>
              <a:rPr lang="en-US" b="1">
                <a:solidFill>
                  <a:srgbClr val="000000"/>
                </a:solidFill>
                <a:latin typeface="Courier New" pitchFamily="49" charset="0"/>
              </a:rPr>
              <a:t>DELETE [FROM]	  </a:t>
            </a:r>
            <a:r>
              <a:rPr lang="en-US" b="1" i="1">
                <a:solidFill>
                  <a:srgbClr val="000000"/>
                </a:solidFill>
                <a:latin typeface="Courier New" pitchFamily="49" charset="0"/>
              </a:rPr>
              <a:t>table</a:t>
            </a:r>
            <a:endParaRPr lang="en-US" b="1">
              <a:solidFill>
                <a:srgbClr val="000000"/>
              </a:solidFill>
              <a:latin typeface="Courier New" pitchFamily="49" charset="0"/>
            </a:endParaRPr>
          </a:p>
          <a:p>
            <a:pPr algn="l" eaLnBrk="0" hangingPunct="0">
              <a:spcBef>
                <a:spcPct val="0"/>
              </a:spcBef>
              <a:buClrTx/>
              <a:buFontTx/>
              <a:buNone/>
              <a:tabLst>
                <a:tab pos="688975" algn="l"/>
                <a:tab pos="1824038" algn="l"/>
                <a:tab pos="3324225" algn="l"/>
                <a:tab pos="4579938" algn="l"/>
              </a:tabLst>
            </a:pPr>
            <a:r>
              <a:rPr lang="en-US" b="1">
                <a:solidFill>
                  <a:srgbClr val="000000"/>
                </a:solidFill>
                <a:latin typeface="Courier New" pitchFamily="49" charset="0"/>
              </a:rPr>
              <a:t>[WHERE	  </a:t>
            </a:r>
            <a:r>
              <a:rPr lang="en-US" b="1" i="1">
                <a:solidFill>
                  <a:srgbClr val="000000"/>
                </a:solidFill>
                <a:latin typeface="Courier New" pitchFamily="49" charset="0"/>
              </a:rPr>
              <a:t>condition</a:t>
            </a:r>
            <a:r>
              <a:rPr lang="en-US" b="1">
                <a:solidFill>
                  <a:srgbClr val="000000"/>
                </a:solidFill>
                <a:latin typeface="Courier New" pitchFamily="49" charset="0"/>
              </a:rPr>
              <a:t>];</a:t>
            </a:r>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6" name="Rectangle 6"/>
          <p:cNvSpPr>
            <a:spLocks noGrp="1" noChangeArrowheads="1"/>
          </p:cNvSpPr>
          <p:nvPr>
            <p:ph type="title"/>
          </p:nvPr>
        </p:nvSpPr>
        <p:spPr/>
        <p:txBody>
          <a:bodyPr/>
          <a:lstStyle/>
          <a:p>
            <a:r>
              <a:rPr lang="en-US"/>
              <a:t>Deleting Rows from a Table</a:t>
            </a:r>
          </a:p>
        </p:txBody>
      </p:sp>
      <p:sp>
        <p:nvSpPr>
          <p:cNvPr id="343047" name="Rectangle 7"/>
          <p:cNvSpPr>
            <a:spLocks noGrp="1" noChangeArrowheads="1"/>
          </p:cNvSpPr>
          <p:nvPr>
            <p:ph type="body" idx="1"/>
          </p:nvPr>
        </p:nvSpPr>
        <p:spPr>
          <a:xfrm>
            <a:off x="609600" y="1449388"/>
            <a:ext cx="7918450" cy="4408504"/>
          </a:xfrm>
        </p:spPr>
        <p:txBody>
          <a:bodyPr>
            <a:normAutofit/>
          </a:bodyPr>
          <a:lstStyle/>
          <a:p>
            <a:pPr lvl="1"/>
            <a:r>
              <a:rPr lang="en-US" dirty="0"/>
              <a:t>Specific rows are deleted if you specify the </a:t>
            </a:r>
            <a:r>
              <a:rPr lang="en-US" dirty="0">
                <a:latin typeface="Courier New" pitchFamily="49" charset="0"/>
              </a:rPr>
              <a:t>WHERE</a:t>
            </a:r>
            <a:r>
              <a:rPr lang="en-US" dirty="0"/>
              <a:t> clause:</a:t>
            </a:r>
            <a:br>
              <a:rPr lang="en-US" dirty="0"/>
            </a:br>
            <a:r>
              <a:rPr lang="en-US" dirty="0"/>
              <a:t/>
            </a:r>
            <a:br>
              <a:rPr lang="en-US" dirty="0"/>
            </a:br>
            <a:endParaRPr lang="en-US" dirty="0" smtClean="0"/>
          </a:p>
          <a:p>
            <a:pPr lvl="1"/>
            <a:r>
              <a:rPr lang="en-US" dirty="0" smtClean="0"/>
              <a:t>All </a:t>
            </a:r>
            <a:r>
              <a:rPr lang="en-US" dirty="0"/>
              <a:t>rows in the table are deleted if you omit the </a:t>
            </a:r>
            <a:r>
              <a:rPr lang="en-US" dirty="0">
                <a:latin typeface="Courier New" pitchFamily="49" charset="0"/>
              </a:rPr>
              <a:t>WHERE</a:t>
            </a:r>
            <a:r>
              <a:rPr lang="en-US" dirty="0"/>
              <a:t> clause:</a:t>
            </a:r>
          </a:p>
        </p:txBody>
      </p:sp>
      <p:sp>
        <p:nvSpPr>
          <p:cNvPr id="343044" name="Rectangle 4"/>
          <p:cNvSpPr>
            <a:spLocks noChangeArrowheads="1"/>
          </p:cNvSpPr>
          <p:nvPr/>
        </p:nvSpPr>
        <p:spPr bwMode="blackGray">
          <a:xfrm>
            <a:off x="838200" y="1981200"/>
            <a:ext cx="7305675" cy="102393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 DELETE FROM departments</a:t>
            </a:r>
          </a:p>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 WHERE  department_name = ‘Finance';</a:t>
            </a:r>
            <a:endParaRPr lang="en-US" b="1">
              <a:solidFill>
                <a:srgbClr val="FF3300"/>
              </a:solidFill>
              <a:latin typeface="Courier New" pitchFamily="49" charset="0"/>
            </a:endParaRPr>
          </a:p>
          <a:p>
            <a:pPr algn="l" eaLnBrk="0" hangingPunct="0">
              <a:spcBef>
                <a:spcPct val="0"/>
              </a:spcBef>
              <a:buClrTx/>
              <a:buFontTx/>
              <a:buNone/>
              <a:tabLst>
                <a:tab pos="688975" algn="l"/>
                <a:tab pos="1824038" algn="l"/>
                <a:tab pos="2735263" algn="l"/>
                <a:tab pos="4579938" algn="l"/>
              </a:tabLst>
            </a:pPr>
            <a:endParaRPr lang="en-US" b="1">
              <a:solidFill>
                <a:srgbClr val="FF3300"/>
              </a:solidFill>
              <a:latin typeface="Courier New" pitchFamily="49" charset="0"/>
            </a:endParaRPr>
          </a:p>
        </p:txBody>
      </p:sp>
      <p:sp>
        <p:nvSpPr>
          <p:cNvPr id="343045" name="Rectangle 5"/>
          <p:cNvSpPr>
            <a:spLocks noChangeArrowheads="1"/>
          </p:cNvSpPr>
          <p:nvPr/>
        </p:nvSpPr>
        <p:spPr bwMode="blackGray">
          <a:xfrm>
            <a:off x="838200" y="4438664"/>
            <a:ext cx="7305675" cy="9906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DELETE FROM  copy_emp;</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8" y="285728"/>
          <a:ext cx="8286808" cy="1137672"/>
        </p:xfrm>
        <a:graphic>
          <a:graphicData uri="http://schemas.openxmlformats.org/drawingml/2006/table">
            <a:tbl>
              <a:tblPr/>
              <a:tblGrid>
                <a:gridCol w="1631539"/>
                <a:gridCol w="1247129"/>
                <a:gridCol w="1387004"/>
                <a:gridCol w="4021136"/>
              </a:tblGrid>
              <a:tr h="285752">
                <a:tc>
                  <a:txBody>
                    <a:bodyPr/>
                    <a:lstStyle/>
                    <a:p>
                      <a:pPr>
                        <a:lnSpc>
                          <a:spcPct val="115000"/>
                        </a:lnSpc>
                        <a:spcAft>
                          <a:spcPts val="0"/>
                        </a:spcAft>
                      </a:pPr>
                      <a:r>
                        <a:rPr lang="en-US" sz="1600" dirty="0">
                          <a:latin typeface="Times New Roman"/>
                          <a:ea typeface="Calibri"/>
                        </a:rPr>
                        <a:t>attributes</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datatype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max size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Remarks</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2">
                <a:tc>
                  <a:txBody>
                    <a:bodyPr/>
                    <a:lstStyle/>
                    <a:p>
                      <a:pPr>
                        <a:lnSpc>
                          <a:spcPct val="115000"/>
                        </a:lnSpc>
                        <a:spcAft>
                          <a:spcPts val="0"/>
                        </a:spcAft>
                      </a:pPr>
                      <a:r>
                        <a:rPr lang="en-US" sz="1600">
                          <a:latin typeface="Times New Roman"/>
                          <a:ea typeface="Calibri"/>
                        </a:rPr>
                        <a:t>country_id</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rPr>
                        <a:t>char</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2</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fixed 2-character code for each country</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5752">
                <a:tc>
                  <a:txBody>
                    <a:bodyPr/>
                    <a:lstStyle/>
                    <a:p>
                      <a:pPr>
                        <a:lnSpc>
                          <a:spcPct val="115000"/>
                        </a:lnSpc>
                        <a:spcAft>
                          <a:spcPts val="0"/>
                        </a:spcAft>
                      </a:pPr>
                      <a:r>
                        <a:rPr lang="en-US" sz="1600">
                          <a:latin typeface="Times New Roman"/>
                          <a:ea typeface="Calibri"/>
                        </a:rPr>
                        <a:t>country_name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rPr>
                        <a:t>string</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latin typeface="Times New Roman"/>
                          <a:ea typeface="Calibri"/>
                        </a:rPr>
                        <a:t>40</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name of the country</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5950">
                <a:tc>
                  <a:txBody>
                    <a:bodyPr/>
                    <a:lstStyle/>
                    <a:p>
                      <a:pPr>
                        <a:lnSpc>
                          <a:spcPct val="115000"/>
                        </a:lnSpc>
                        <a:spcAft>
                          <a:spcPts val="0"/>
                        </a:spcAft>
                      </a:pPr>
                      <a:r>
                        <a:rPr lang="en-US" sz="1600">
                          <a:latin typeface="Times New Roman"/>
                          <a:ea typeface="Calibri"/>
                        </a:rPr>
                        <a:t>region_id</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numeric</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latin typeface="Times New Roman"/>
                          <a:ea typeface="Calibri"/>
                        </a:rPr>
                        <a:t>2</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rPr>
                        <a:t>region where the country is in</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0961" name="Rectangle 1"/>
          <p:cNvSpPr>
            <a:spLocks noChangeArrowheads="1"/>
          </p:cNvSpPr>
          <p:nvPr/>
        </p:nvSpPr>
        <p:spPr bwMode="auto">
          <a:xfrm>
            <a:off x="0" y="0"/>
            <a:ext cx="285748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COUNTRIES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214282" y="1571612"/>
            <a:ext cx="5143536" cy="1754326"/>
          </a:xfrm>
          <a:prstGeom prst="rect">
            <a:avLst/>
          </a:prstGeom>
        </p:spPr>
        <p:txBody>
          <a:bodyPr wrap="square">
            <a:spAutoFit/>
          </a:bodyPr>
          <a:lstStyle/>
          <a:p>
            <a:r>
              <a:rPr lang="en-MY" dirty="0" smtClean="0">
                <a:latin typeface="Courier New" pitchFamily="49" charset="0"/>
                <a:cs typeface="Courier New" pitchFamily="49" charset="0"/>
              </a:rPr>
              <a:t>CREATE TABLE countries </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country_id</a:t>
            </a:r>
            <a:r>
              <a:rPr lang="en-MY" dirty="0" smtClean="0">
                <a:latin typeface="Courier New" pitchFamily="49" charset="0"/>
                <a:cs typeface="Courier New" pitchFamily="49" charset="0"/>
              </a:rPr>
              <a:t>   CHAR(2) NOT NULL ,</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country_name</a:t>
            </a:r>
            <a:r>
              <a:rPr lang="en-MY" dirty="0" smtClean="0">
                <a:latin typeface="Courier New" pitchFamily="49" charset="0"/>
                <a:cs typeface="Courier New" pitchFamily="49" charset="0"/>
              </a:rPr>
              <a:t> VARCHAR(40), </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region_id</a:t>
            </a:r>
            <a:r>
              <a:rPr lang="en-MY" dirty="0" smtClean="0">
                <a:latin typeface="Courier New" pitchFamily="49" charset="0"/>
                <a:cs typeface="Courier New" pitchFamily="49" charset="0"/>
              </a:rPr>
              <a:t>   NUMBER, </a:t>
            </a:r>
          </a:p>
          <a:p>
            <a:r>
              <a:rPr lang="en-MY" dirty="0" smtClean="0">
                <a:latin typeface="Courier New" pitchFamily="49" charset="0"/>
                <a:cs typeface="Courier New" pitchFamily="49" charset="0"/>
              </a:rPr>
              <a:t>  PRIMARY KEY (</a:t>
            </a:r>
            <a:r>
              <a:rPr lang="en-MY" dirty="0" err="1" smtClean="0">
                <a:latin typeface="Courier New" pitchFamily="49" charset="0"/>
                <a:cs typeface="Courier New" pitchFamily="49" charset="0"/>
              </a:rPr>
              <a:t>country_id</a:t>
            </a:r>
            <a:r>
              <a:rPr lang="en-MY" dirty="0" smtClean="0">
                <a:latin typeface="Courier New" pitchFamily="49" charset="0"/>
                <a:cs typeface="Courier New" pitchFamily="49" charset="0"/>
              </a:rPr>
              <a:t>) </a:t>
            </a:r>
          </a:p>
          <a:p>
            <a:r>
              <a:rPr lang="en-MY" dirty="0" smtClean="0">
                <a:latin typeface="Courier New" pitchFamily="49" charset="0"/>
                <a:cs typeface="Courier New" pitchFamily="49" charset="0"/>
              </a:rPr>
              <a:t> ) ;</a:t>
            </a:r>
          </a:p>
        </p:txBody>
      </p:sp>
      <p:sp>
        <p:nvSpPr>
          <p:cNvPr id="7" name="Rectangle 6"/>
          <p:cNvSpPr/>
          <p:nvPr/>
        </p:nvSpPr>
        <p:spPr>
          <a:xfrm>
            <a:off x="2857488" y="3429001"/>
            <a:ext cx="5857884" cy="2308324"/>
          </a:xfrm>
          <a:prstGeom prst="rect">
            <a:avLst/>
          </a:prstGeom>
        </p:spPr>
        <p:txBody>
          <a:bodyPr wrap="square">
            <a:spAutoFit/>
          </a:bodyPr>
          <a:lstStyle/>
          <a:p>
            <a:r>
              <a:rPr lang="en-MY" sz="1600" dirty="0" smtClean="0"/>
              <a:t>INSERT INTO countries VALUES('</a:t>
            </a:r>
            <a:r>
              <a:rPr lang="en-MY" sz="1600" dirty="0" err="1" smtClean="0"/>
              <a:t>IT','Italy</a:t>
            </a:r>
            <a:r>
              <a:rPr lang="en-MY" sz="1600" dirty="0" smtClean="0"/>
              <a:t>', 1);</a:t>
            </a:r>
          </a:p>
          <a:p>
            <a:r>
              <a:rPr lang="en-MY" sz="1600" dirty="0" smtClean="0"/>
              <a:t>INSERT INTO countries VALUES('</a:t>
            </a:r>
            <a:r>
              <a:rPr lang="en-MY" sz="1600" dirty="0" err="1" smtClean="0"/>
              <a:t>JP','Japan</a:t>
            </a:r>
            <a:r>
              <a:rPr lang="en-MY" sz="1600" dirty="0" smtClean="0"/>
              <a:t>', 3);</a:t>
            </a:r>
          </a:p>
          <a:p>
            <a:r>
              <a:rPr lang="en-MY" sz="1600" dirty="0" smtClean="0"/>
              <a:t>INSERT INTO countries VALUES('</a:t>
            </a:r>
            <a:r>
              <a:rPr lang="en-MY" sz="1600" dirty="0" err="1" smtClean="0"/>
              <a:t>US','United</a:t>
            </a:r>
            <a:r>
              <a:rPr lang="en-MY" sz="1600" dirty="0" smtClean="0"/>
              <a:t> States of America', 2);</a:t>
            </a:r>
          </a:p>
          <a:p>
            <a:r>
              <a:rPr lang="en-MY" sz="1600" dirty="0" smtClean="0"/>
              <a:t>INSERT INTO countries VALUES('</a:t>
            </a:r>
            <a:r>
              <a:rPr lang="en-MY" sz="1600" dirty="0" err="1" smtClean="0"/>
              <a:t>CA','Canada</a:t>
            </a:r>
            <a:r>
              <a:rPr lang="en-MY" sz="1600" dirty="0" smtClean="0"/>
              <a:t>', 2);</a:t>
            </a:r>
          </a:p>
          <a:p>
            <a:r>
              <a:rPr lang="en-MY" sz="1600" dirty="0" smtClean="0"/>
              <a:t>INSERT INTO countries VALUES('</a:t>
            </a:r>
            <a:r>
              <a:rPr lang="en-MY" sz="1600" dirty="0" err="1" smtClean="0"/>
              <a:t>CN','China</a:t>
            </a:r>
            <a:r>
              <a:rPr lang="en-MY" sz="1600" dirty="0" smtClean="0"/>
              <a:t>', 3);</a:t>
            </a:r>
          </a:p>
          <a:p>
            <a:r>
              <a:rPr lang="en-MY" sz="1600" dirty="0" smtClean="0"/>
              <a:t>INSERT INTO countries VALUES('</a:t>
            </a:r>
            <a:r>
              <a:rPr lang="en-MY" sz="1600" dirty="0" err="1" smtClean="0"/>
              <a:t>IN','India</a:t>
            </a:r>
            <a:r>
              <a:rPr lang="en-MY" sz="1600" dirty="0" smtClean="0"/>
              <a:t>', 3);</a:t>
            </a:r>
          </a:p>
          <a:p>
            <a:r>
              <a:rPr lang="en-MY" sz="1600" dirty="0" smtClean="0"/>
              <a:t>INSERT INTO countries VALUES('</a:t>
            </a:r>
            <a:r>
              <a:rPr lang="en-MY" sz="1600" dirty="0" err="1" smtClean="0"/>
              <a:t>AU','Australia</a:t>
            </a:r>
            <a:r>
              <a:rPr lang="en-MY" sz="1600" dirty="0" smtClean="0"/>
              <a:t>', 3);</a:t>
            </a:r>
          </a:p>
          <a:p>
            <a:r>
              <a:rPr lang="en-MY" sz="1600" dirty="0" smtClean="0"/>
              <a:t>INSERT INTO countries VALUES('</a:t>
            </a:r>
            <a:r>
              <a:rPr lang="en-MY" sz="1600" dirty="0" err="1" smtClean="0"/>
              <a:t>ZW','Zimbabwe</a:t>
            </a:r>
            <a:r>
              <a:rPr lang="en-MY" sz="1600" dirty="0" smtClean="0"/>
              <a:t>', 4);</a:t>
            </a:r>
          </a:p>
          <a:p>
            <a:r>
              <a:rPr lang="en-US" sz="1600" dirty="0" smtClean="0"/>
              <a:t> . . . and many more records . . .</a:t>
            </a:r>
            <a:endParaRPr lang="en-MY" sz="1600"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4" name="Rectangle 6"/>
          <p:cNvSpPr>
            <a:spLocks noGrp="1" noChangeArrowheads="1"/>
          </p:cNvSpPr>
          <p:nvPr>
            <p:ph type="title"/>
          </p:nvPr>
        </p:nvSpPr>
        <p:spPr/>
        <p:txBody>
          <a:bodyPr>
            <a:normAutofit fontScale="90000"/>
          </a:bodyPr>
          <a:lstStyle/>
          <a:p>
            <a:r>
              <a:rPr lang="en-US"/>
              <a:t>Deleting Rows Based </a:t>
            </a:r>
            <a:br>
              <a:rPr lang="en-US"/>
            </a:br>
            <a:r>
              <a:rPr lang="en-US"/>
              <a:t>on Another Table</a:t>
            </a:r>
          </a:p>
        </p:txBody>
      </p:sp>
      <p:sp>
        <p:nvSpPr>
          <p:cNvPr id="345095" name="Rectangle 7"/>
          <p:cNvSpPr>
            <a:spLocks noGrp="1" noChangeArrowheads="1"/>
          </p:cNvSpPr>
          <p:nvPr>
            <p:ph type="body" idx="1"/>
          </p:nvPr>
        </p:nvSpPr>
        <p:spPr>
          <a:xfrm>
            <a:off x="609600" y="1447800"/>
            <a:ext cx="7918450" cy="695325"/>
          </a:xfrm>
        </p:spPr>
        <p:txBody>
          <a:bodyPr>
            <a:normAutofit fontScale="70000" lnSpcReduction="20000"/>
          </a:bodyPr>
          <a:lstStyle/>
          <a:p>
            <a:r>
              <a:rPr lang="en-US"/>
              <a:t>Use the subqueries in the </a:t>
            </a:r>
            <a:r>
              <a:rPr lang="en-US">
                <a:latin typeface="Courier New" pitchFamily="49" charset="0"/>
              </a:rPr>
              <a:t>DELETE</a:t>
            </a:r>
            <a:r>
              <a:rPr lang="en-US"/>
              <a:t> statements to remove rows from a table based on values from another table:</a:t>
            </a:r>
          </a:p>
        </p:txBody>
      </p:sp>
      <p:sp>
        <p:nvSpPr>
          <p:cNvPr id="345092" name="Rectangle 4"/>
          <p:cNvSpPr>
            <a:spLocks noChangeArrowheads="1"/>
          </p:cNvSpPr>
          <p:nvPr/>
        </p:nvSpPr>
        <p:spPr bwMode="blackGray">
          <a:xfrm>
            <a:off x="838200" y="2362200"/>
            <a:ext cx="7305675" cy="190182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DELETE FROM employees</a:t>
            </a:r>
          </a:p>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WHERE  department_id =</a:t>
            </a:r>
          </a:p>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                (SELECT department_id</a:t>
            </a:r>
          </a:p>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                 FROM   departments</a:t>
            </a:r>
          </a:p>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                 WHERE  department_name </a:t>
            </a:r>
          </a:p>
          <a:p>
            <a:pPr algn="l" eaLnBrk="0" hangingPunct="0">
              <a:spcBef>
                <a:spcPct val="0"/>
              </a:spcBef>
              <a:buClrTx/>
              <a:buFontTx/>
              <a:buNone/>
              <a:tabLst>
                <a:tab pos="688975" algn="l"/>
                <a:tab pos="1824038" algn="l"/>
                <a:tab pos="2735263" algn="l"/>
                <a:tab pos="4579938" algn="l"/>
              </a:tabLst>
            </a:pPr>
            <a:r>
              <a:rPr lang="en-US" b="1">
                <a:solidFill>
                  <a:srgbClr val="000000"/>
                </a:solidFill>
                <a:latin typeface="Courier New" pitchFamily="49" charset="0"/>
              </a:rPr>
              <a:t>                        LIKE '%Public%');</a:t>
            </a:r>
          </a:p>
          <a:p>
            <a:pPr algn="l" eaLnBrk="0" hangingPunct="0">
              <a:spcBef>
                <a:spcPct val="0"/>
              </a:spcBef>
              <a:buClrTx/>
              <a:buFontTx/>
              <a:buNone/>
              <a:tabLst>
                <a:tab pos="688975" algn="l"/>
                <a:tab pos="1824038" algn="l"/>
                <a:tab pos="2735263" algn="l"/>
                <a:tab pos="4579938" algn="l"/>
              </a:tabLst>
            </a:pPr>
            <a:endParaRPr lang="en-US" b="1">
              <a:solidFill>
                <a:srgbClr val="FF3300"/>
              </a:solidFill>
              <a:latin typeface="Courier New" pitchFamily="49" charset="0"/>
            </a:endParaRPr>
          </a:p>
        </p:txBody>
      </p:sp>
      <p:sp>
        <p:nvSpPr>
          <p:cNvPr id="345093" name="Rectangle 5"/>
          <p:cNvSpPr>
            <a:spLocks noChangeArrowheads="1"/>
          </p:cNvSpPr>
          <p:nvPr/>
        </p:nvSpPr>
        <p:spPr bwMode="gray">
          <a:xfrm>
            <a:off x="3032125" y="2895600"/>
            <a:ext cx="3783013" cy="1093788"/>
          </a:xfrm>
          <a:prstGeom prst="rect">
            <a:avLst/>
          </a:prstGeom>
          <a:noFill/>
          <a:ln w="28575">
            <a:solidFill>
              <a:schemeClr val="hlink"/>
            </a:solidFill>
            <a:miter lim="800000"/>
            <a:headEnd/>
            <a:tailEnd/>
          </a:ln>
          <a:effectLst/>
        </p:spPr>
        <p:txBody>
          <a:bodyPr wrap="none" anchor="ctr"/>
          <a:lstStyle/>
          <a:p>
            <a:endParaRPr lang="en-MY"/>
          </a:p>
        </p:txBody>
      </p:sp>
      <p:sp>
        <p:nvSpPr>
          <p:cNvPr id="7" name="TextBox 6"/>
          <p:cNvSpPr txBox="1"/>
          <p:nvPr/>
        </p:nvSpPr>
        <p:spPr>
          <a:xfrm>
            <a:off x="714348" y="4357694"/>
            <a:ext cx="7767960" cy="369332"/>
          </a:xfrm>
          <a:prstGeom prst="rect">
            <a:avLst/>
          </a:prstGeom>
          <a:noFill/>
        </p:spPr>
        <p:txBody>
          <a:bodyPr wrap="none" rtlCol="0">
            <a:spAutoFit/>
          </a:bodyPr>
          <a:lstStyle/>
          <a:p>
            <a:r>
              <a:rPr lang="en-US" dirty="0" smtClean="0"/>
              <a:t>Remove employees from departments that has the word ‘Public’ in their name</a:t>
            </a:r>
            <a:endParaRPr lang="en-MY" dirty="0"/>
          </a:p>
        </p:txBody>
      </p:sp>
    </p:spTree>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32" name="Rectangle 32"/>
          <p:cNvSpPr>
            <a:spLocks noGrp="1" noChangeArrowheads="1"/>
          </p:cNvSpPr>
          <p:nvPr>
            <p:ph type="title"/>
          </p:nvPr>
        </p:nvSpPr>
        <p:spPr/>
        <p:txBody>
          <a:bodyPr/>
          <a:lstStyle/>
          <a:p>
            <a:r>
              <a:rPr lang="en-US"/>
              <a:t>Summary</a:t>
            </a:r>
          </a:p>
        </p:txBody>
      </p:sp>
      <p:sp>
        <p:nvSpPr>
          <p:cNvPr id="384033" name="Rectangle 33"/>
          <p:cNvSpPr>
            <a:spLocks noGrp="1" noChangeArrowheads="1"/>
          </p:cNvSpPr>
          <p:nvPr>
            <p:ph type="body" idx="1"/>
          </p:nvPr>
        </p:nvSpPr>
        <p:spPr>
          <a:xfrm>
            <a:off x="609600" y="1447800"/>
            <a:ext cx="7918450" cy="695325"/>
          </a:xfrm>
        </p:spPr>
        <p:txBody>
          <a:bodyPr>
            <a:normAutofit fontScale="70000" lnSpcReduction="20000"/>
          </a:bodyPr>
          <a:lstStyle/>
          <a:p>
            <a:r>
              <a:rPr lang="en-US"/>
              <a:t>In this lesson, you should have learned how to use the following statements:</a:t>
            </a:r>
          </a:p>
        </p:txBody>
      </p:sp>
      <p:sp>
        <p:nvSpPr>
          <p:cNvPr id="384005" name="Rectangle 5"/>
          <p:cNvSpPr>
            <a:spLocks noChangeArrowheads="1"/>
          </p:cNvSpPr>
          <p:nvPr/>
        </p:nvSpPr>
        <p:spPr bwMode="blackWhite">
          <a:xfrm>
            <a:off x="2887663" y="2727325"/>
            <a:ext cx="5265737" cy="382588"/>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10000"/>
              </a:lnSpc>
              <a:spcBef>
                <a:spcPct val="60000"/>
              </a:spcBef>
              <a:buClrTx/>
              <a:buFontTx/>
              <a:buNone/>
            </a:pPr>
            <a:r>
              <a:rPr lang="en-US" b="1">
                <a:solidFill>
                  <a:srgbClr val="000000"/>
                </a:solidFill>
              </a:rPr>
              <a:t>Adds a new row to the table</a:t>
            </a:r>
          </a:p>
        </p:txBody>
      </p:sp>
      <p:sp>
        <p:nvSpPr>
          <p:cNvPr id="384006" name="Rectangle 6"/>
          <p:cNvSpPr>
            <a:spLocks noChangeArrowheads="1"/>
          </p:cNvSpPr>
          <p:nvPr/>
        </p:nvSpPr>
        <p:spPr bwMode="blackWhite">
          <a:xfrm>
            <a:off x="838200" y="2727325"/>
            <a:ext cx="2049463" cy="382588"/>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10000"/>
              </a:lnSpc>
              <a:spcBef>
                <a:spcPct val="60000"/>
              </a:spcBef>
              <a:buClrTx/>
              <a:buFontTx/>
              <a:buNone/>
            </a:pPr>
            <a:r>
              <a:rPr lang="en-US" b="1">
                <a:solidFill>
                  <a:srgbClr val="000000"/>
                </a:solidFill>
                <a:latin typeface="Courier New" pitchFamily="49" charset="0"/>
              </a:rPr>
              <a:t>INSERT</a:t>
            </a:r>
          </a:p>
        </p:txBody>
      </p:sp>
      <p:sp>
        <p:nvSpPr>
          <p:cNvPr id="384007" name="Rectangle 7"/>
          <p:cNvSpPr>
            <a:spLocks noChangeArrowheads="1"/>
          </p:cNvSpPr>
          <p:nvPr/>
        </p:nvSpPr>
        <p:spPr bwMode="blackWhite">
          <a:xfrm>
            <a:off x="2887663" y="3109913"/>
            <a:ext cx="5265737" cy="382587"/>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10000"/>
              </a:lnSpc>
              <a:spcBef>
                <a:spcPct val="60000"/>
              </a:spcBef>
              <a:buClrTx/>
              <a:buFontTx/>
              <a:buNone/>
            </a:pPr>
            <a:r>
              <a:rPr lang="en-US" b="1">
                <a:solidFill>
                  <a:srgbClr val="000000"/>
                </a:solidFill>
              </a:rPr>
              <a:t>Modifies existing rows in the table</a:t>
            </a:r>
          </a:p>
        </p:txBody>
      </p:sp>
      <p:sp>
        <p:nvSpPr>
          <p:cNvPr id="384008" name="Rectangle 8"/>
          <p:cNvSpPr>
            <a:spLocks noChangeArrowheads="1"/>
          </p:cNvSpPr>
          <p:nvPr/>
        </p:nvSpPr>
        <p:spPr bwMode="blackWhite">
          <a:xfrm>
            <a:off x="838200" y="3109913"/>
            <a:ext cx="2049463" cy="382587"/>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10000"/>
              </a:lnSpc>
              <a:spcBef>
                <a:spcPct val="60000"/>
              </a:spcBef>
              <a:buClrTx/>
              <a:buFontTx/>
              <a:buNone/>
            </a:pPr>
            <a:r>
              <a:rPr lang="en-US" b="1">
                <a:solidFill>
                  <a:srgbClr val="000000"/>
                </a:solidFill>
                <a:latin typeface="Courier New" pitchFamily="49" charset="0"/>
              </a:rPr>
              <a:t>UPDATE</a:t>
            </a:r>
          </a:p>
        </p:txBody>
      </p:sp>
      <p:sp>
        <p:nvSpPr>
          <p:cNvPr id="384009" name="Rectangle 9"/>
          <p:cNvSpPr>
            <a:spLocks noChangeArrowheads="1"/>
          </p:cNvSpPr>
          <p:nvPr/>
        </p:nvSpPr>
        <p:spPr bwMode="blackWhite">
          <a:xfrm>
            <a:off x="2887663" y="3492500"/>
            <a:ext cx="5265737" cy="382588"/>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10000"/>
              </a:lnSpc>
              <a:spcBef>
                <a:spcPct val="60000"/>
              </a:spcBef>
              <a:buClrTx/>
              <a:buFontTx/>
              <a:buNone/>
            </a:pPr>
            <a:r>
              <a:rPr lang="en-US" b="1">
                <a:solidFill>
                  <a:srgbClr val="000000"/>
                </a:solidFill>
              </a:rPr>
              <a:t>Removes existing rows from the table</a:t>
            </a:r>
          </a:p>
        </p:txBody>
      </p:sp>
      <p:sp>
        <p:nvSpPr>
          <p:cNvPr id="384010" name="Rectangle 10"/>
          <p:cNvSpPr>
            <a:spLocks noChangeArrowheads="1"/>
          </p:cNvSpPr>
          <p:nvPr/>
        </p:nvSpPr>
        <p:spPr bwMode="blackWhite">
          <a:xfrm>
            <a:off x="838200" y="3492500"/>
            <a:ext cx="2049463" cy="382588"/>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10000"/>
              </a:lnSpc>
              <a:spcBef>
                <a:spcPct val="60000"/>
              </a:spcBef>
              <a:buClrTx/>
              <a:buFontTx/>
              <a:buNone/>
            </a:pPr>
            <a:r>
              <a:rPr lang="en-US" b="1">
                <a:solidFill>
                  <a:srgbClr val="000000"/>
                </a:solidFill>
                <a:latin typeface="Courier New" pitchFamily="49" charset="0"/>
              </a:rPr>
              <a:t>DELETE</a:t>
            </a:r>
          </a:p>
        </p:txBody>
      </p:sp>
      <p:sp>
        <p:nvSpPr>
          <p:cNvPr id="384017" name="Rectangle 17"/>
          <p:cNvSpPr>
            <a:spLocks noChangeArrowheads="1"/>
          </p:cNvSpPr>
          <p:nvPr/>
        </p:nvSpPr>
        <p:spPr bwMode="gray">
          <a:xfrm>
            <a:off x="2887663" y="2362200"/>
            <a:ext cx="5265737" cy="365125"/>
          </a:xfrm>
          <a:prstGeom prst="rect">
            <a:avLst/>
          </a:prstGeom>
          <a:solidFill>
            <a:schemeClr val="accent2"/>
          </a:solidFill>
          <a:ln w="28575">
            <a:noFill/>
            <a:miter lim="800000"/>
            <a:headEnd type="none" w="sm" len="sm"/>
            <a:tailEnd type="none" w="sm" len="sm"/>
          </a:ln>
          <a:effectLst/>
        </p:spPr>
        <p:txBody>
          <a:bodyPr/>
          <a:lstStyle/>
          <a:p>
            <a:pPr algn="l" defTabSz="228600">
              <a:buClr>
                <a:srgbClr val="000000"/>
              </a:buClr>
            </a:pPr>
            <a:r>
              <a:rPr lang="en-US" b="1">
                <a:solidFill>
                  <a:schemeClr val="bg1"/>
                </a:solidFill>
              </a:rPr>
              <a:t>Description</a:t>
            </a:r>
          </a:p>
        </p:txBody>
      </p:sp>
      <p:sp>
        <p:nvSpPr>
          <p:cNvPr id="384018" name="Rectangle 18"/>
          <p:cNvSpPr>
            <a:spLocks noChangeArrowheads="1"/>
          </p:cNvSpPr>
          <p:nvPr/>
        </p:nvSpPr>
        <p:spPr bwMode="gray">
          <a:xfrm>
            <a:off x="838200" y="2362200"/>
            <a:ext cx="2049463" cy="365125"/>
          </a:xfrm>
          <a:prstGeom prst="rect">
            <a:avLst/>
          </a:prstGeom>
          <a:solidFill>
            <a:schemeClr val="accent2"/>
          </a:solidFill>
          <a:ln w="28575">
            <a:noFill/>
            <a:miter lim="800000"/>
            <a:headEnd type="none" w="sm" len="sm"/>
            <a:tailEnd type="none" w="sm" len="sm"/>
          </a:ln>
          <a:effectLst/>
        </p:spPr>
        <p:txBody>
          <a:bodyPr/>
          <a:lstStyle/>
          <a:p>
            <a:pPr algn="l" defTabSz="228600">
              <a:buClr>
                <a:srgbClr val="000000"/>
              </a:buClr>
            </a:pPr>
            <a:r>
              <a:rPr lang="en-US" b="1">
                <a:solidFill>
                  <a:schemeClr val="bg1"/>
                </a:solidFill>
              </a:rPr>
              <a:t>Function</a:t>
            </a:r>
          </a:p>
        </p:txBody>
      </p:sp>
      <p:sp>
        <p:nvSpPr>
          <p:cNvPr id="384019" name="Line 19"/>
          <p:cNvSpPr>
            <a:spLocks noChangeShapeType="1"/>
          </p:cNvSpPr>
          <p:nvPr/>
        </p:nvSpPr>
        <p:spPr bwMode="blackWhite">
          <a:xfrm>
            <a:off x="838200" y="2727325"/>
            <a:ext cx="7315200" cy="0"/>
          </a:xfrm>
          <a:prstGeom prst="line">
            <a:avLst/>
          </a:prstGeom>
          <a:noFill/>
          <a:ln w="57150">
            <a:solidFill>
              <a:schemeClr val="tx1"/>
            </a:solidFill>
            <a:round/>
            <a:headEnd type="none" w="sm" len="sm"/>
            <a:tailEnd type="none" w="sm" len="sm"/>
          </a:ln>
          <a:effectLst/>
        </p:spPr>
        <p:txBody>
          <a:bodyPr/>
          <a:lstStyle/>
          <a:p>
            <a:endParaRPr lang="en-MY" b="1"/>
          </a:p>
        </p:txBody>
      </p:sp>
      <p:sp>
        <p:nvSpPr>
          <p:cNvPr id="384022" name="Line 22"/>
          <p:cNvSpPr>
            <a:spLocks noChangeShapeType="1"/>
          </p:cNvSpPr>
          <p:nvPr/>
        </p:nvSpPr>
        <p:spPr bwMode="blackWhite">
          <a:xfrm>
            <a:off x="838200" y="2362200"/>
            <a:ext cx="0" cy="365125"/>
          </a:xfrm>
          <a:prstGeom prst="line">
            <a:avLst/>
          </a:prstGeom>
          <a:noFill/>
          <a:ln w="28575">
            <a:solidFill>
              <a:schemeClr val="tx1"/>
            </a:solidFill>
            <a:round/>
            <a:headEnd type="none" w="sm" len="sm"/>
            <a:tailEnd type="none" w="sm" len="sm"/>
          </a:ln>
          <a:effectLst/>
        </p:spPr>
        <p:txBody>
          <a:bodyPr/>
          <a:lstStyle/>
          <a:p>
            <a:endParaRPr lang="en-MY" b="1"/>
          </a:p>
        </p:txBody>
      </p:sp>
      <p:sp>
        <p:nvSpPr>
          <p:cNvPr id="384024" name="Line 24"/>
          <p:cNvSpPr>
            <a:spLocks noChangeShapeType="1"/>
          </p:cNvSpPr>
          <p:nvPr/>
        </p:nvSpPr>
        <p:spPr bwMode="blackWhite">
          <a:xfrm>
            <a:off x="8153400" y="2362200"/>
            <a:ext cx="0" cy="365125"/>
          </a:xfrm>
          <a:prstGeom prst="line">
            <a:avLst/>
          </a:prstGeom>
          <a:noFill/>
          <a:ln w="28575">
            <a:solidFill>
              <a:schemeClr val="tx1"/>
            </a:solidFill>
            <a:round/>
            <a:headEnd type="none" w="sm" len="sm"/>
            <a:tailEnd type="none" w="sm" len="sm"/>
          </a:ln>
          <a:effectLst/>
        </p:spPr>
        <p:txBody>
          <a:bodyPr/>
          <a:lstStyle/>
          <a:p>
            <a:endParaRPr lang="en-MY" b="1"/>
          </a:p>
        </p:txBody>
      </p:sp>
      <p:sp>
        <p:nvSpPr>
          <p:cNvPr id="384027" name="Line 27"/>
          <p:cNvSpPr>
            <a:spLocks noChangeShapeType="1"/>
          </p:cNvSpPr>
          <p:nvPr/>
        </p:nvSpPr>
        <p:spPr bwMode="blackWhite">
          <a:xfrm>
            <a:off x="838200" y="3492500"/>
            <a:ext cx="7315200" cy="0"/>
          </a:xfrm>
          <a:prstGeom prst="line">
            <a:avLst/>
          </a:prstGeom>
          <a:noFill/>
          <a:ln w="28575">
            <a:solidFill>
              <a:schemeClr val="tx1"/>
            </a:solidFill>
            <a:round/>
            <a:headEnd type="none" w="sm" len="sm"/>
            <a:tailEnd type="none" w="sm" len="sm"/>
          </a:ln>
          <a:effectLst/>
        </p:spPr>
        <p:txBody>
          <a:bodyPr/>
          <a:lstStyle/>
          <a:p>
            <a:endParaRPr lang="en-MY" b="1"/>
          </a:p>
        </p:txBody>
      </p:sp>
      <p:sp>
        <p:nvSpPr>
          <p:cNvPr id="384028" name="Line 28"/>
          <p:cNvSpPr>
            <a:spLocks noChangeShapeType="1"/>
          </p:cNvSpPr>
          <p:nvPr/>
        </p:nvSpPr>
        <p:spPr bwMode="blackWhite">
          <a:xfrm>
            <a:off x="838200" y="3109913"/>
            <a:ext cx="7315200" cy="0"/>
          </a:xfrm>
          <a:prstGeom prst="line">
            <a:avLst/>
          </a:prstGeom>
          <a:noFill/>
          <a:ln w="28575">
            <a:solidFill>
              <a:schemeClr val="tx1"/>
            </a:solidFill>
            <a:round/>
            <a:headEnd type="none" w="sm" len="sm"/>
            <a:tailEnd type="none" w="sm" len="sm"/>
          </a:ln>
          <a:effectLst/>
        </p:spPr>
        <p:txBody>
          <a:bodyPr/>
          <a:lstStyle/>
          <a:p>
            <a:endParaRPr lang="en-MY" b="1"/>
          </a:p>
        </p:txBody>
      </p:sp>
      <p:sp>
        <p:nvSpPr>
          <p:cNvPr id="384029" name="Line 29"/>
          <p:cNvSpPr>
            <a:spLocks noChangeShapeType="1"/>
          </p:cNvSpPr>
          <p:nvPr/>
        </p:nvSpPr>
        <p:spPr bwMode="blackWhite">
          <a:xfrm>
            <a:off x="838200" y="2362200"/>
            <a:ext cx="7315200" cy="0"/>
          </a:xfrm>
          <a:prstGeom prst="line">
            <a:avLst/>
          </a:prstGeom>
          <a:noFill/>
          <a:ln w="28575">
            <a:solidFill>
              <a:schemeClr val="tx1"/>
            </a:solidFill>
            <a:round/>
            <a:headEnd type="none" w="sm" len="sm"/>
            <a:tailEnd type="none" w="sm" len="sm"/>
          </a:ln>
          <a:effectLst/>
        </p:spPr>
        <p:txBody>
          <a:bodyPr/>
          <a:lstStyle/>
          <a:p>
            <a:endParaRPr lang="en-MY" b="1"/>
          </a:p>
        </p:txBody>
      </p:sp>
      <p:sp>
        <p:nvSpPr>
          <p:cNvPr id="37" name="Line 27"/>
          <p:cNvSpPr>
            <a:spLocks noChangeShapeType="1"/>
          </p:cNvSpPr>
          <p:nvPr/>
        </p:nvSpPr>
        <p:spPr bwMode="blackWhite">
          <a:xfrm>
            <a:off x="828700" y="3857628"/>
            <a:ext cx="7315200" cy="0"/>
          </a:xfrm>
          <a:prstGeom prst="line">
            <a:avLst/>
          </a:prstGeom>
          <a:noFill/>
          <a:ln w="28575">
            <a:solidFill>
              <a:schemeClr val="tx1"/>
            </a:solidFill>
            <a:round/>
            <a:headEnd type="none" w="sm" len="sm"/>
            <a:tailEnd type="none" w="sm" len="sm"/>
          </a:ln>
          <a:effectLst/>
        </p:spPr>
        <p:txBody>
          <a:bodyPr/>
          <a:lstStyle/>
          <a:p>
            <a:endParaRPr lang="en-MY" b="1"/>
          </a:p>
        </p:txBody>
      </p:sp>
      <p:cxnSp>
        <p:nvCxnSpPr>
          <p:cNvPr id="39" name="Straight Connector 38"/>
          <p:cNvCxnSpPr>
            <a:endCxn id="37" idx="0"/>
          </p:cNvCxnSpPr>
          <p:nvPr/>
        </p:nvCxnSpPr>
        <p:spPr>
          <a:xfrm rot="5400000">
            <a:off x="92863" y="3093267"/>
            <a:ext cx="1500198" cy="285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1664499" y="3093267"/>
            <a:ext cx="1500198" cy="285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7403477" y="3093267"/>
            <a:ext cx="1500198" cy="285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85720" y="357166"/>
          <a:ext cx="6929486" cy="1962912"/>
        </p:xfrm>
        <a:graphic>
          <a:graphicData uri="http://schemas.openxmlformats.org/drawingml/2006/table">
            <a:tbl>
              <a:tblPr/>
              <a:tblGrid>
                <a:gridCol w="1500198"/>
                <a:gridCol w="1000132"/>
                <a:gridCol w="1000132"/>
                <a:gridCol w="3429024"/>
              </a:tblGrid>
              <a:tr h="0">
                <a:tc>
                  <a:txBody>
                    <a:bodyPr/>
                    <a:lstStyle/>
                    <a:p>
                      <a:pPr>
                        <a:lnSpc>
                          <a:spcPct val="115000"/>
                        </a:lnSpc>
                        <a:spcAft>
                          <a:spcPts val="0"/>
                        </a:spcAft>
                      </a:pPr>
                      <a:r>
                        <a:rPr lang="en-US" sz="1600" dirty="0">
                          <a:latin typeface="Times New Roman"/>
                          <a:ea typeface="Calibri"/>
                        </a:rPr>
                        <a:t>attributes</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datatype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max size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Remarks</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location_id</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numeric</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4</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rPr>
                        <a:t>identification code for each location</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street_address</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string</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40</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postal_code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string</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30</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city</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string</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30</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state_province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rPr>
                        <a:t>string</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25</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country_id</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char</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2</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rPr>
                        <a:t>fixed 2-character code for each country</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0" y="0"/>
            <a:ext cx="285748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LOCATIONS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214282" y="2500306"/>
            <a:ext cx="5500726" cy="2585323"/>
          </a:xfrm>
          <a:prstGeom prst="rect">
            <a:avLst/>
          </a:prstGeom>
        </p:spPr>
        <p:txBody>
          <a:bodyPr wrap="square">
            <a:spAutoFit/>
          </a:bodyPr>
          <a:lstStyle/>
          <a:p>
            <a:r>
              <a:rPr lang="en-MY" dirty="0" smtClean="0">
                <a:latin typeface="Courier New" pitchFamily="49" charset="0"/>
                <a:cs typeface="Courier New" pitchFamily="49" charset="0"/>
              </a:rPr>
              <a:t>CREATE TABLE locations</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location_id</a:t>
            </a:r>
            <a:r>
              <a:rPr lang="en-MY" dirty="0" smtClean="0">
                <a:latin typeface="Courier New" pitchFamily="49" charset="0"/>
                <a:cs typeface="Courier New" pitchFamily="49" charset="0"/>
              </a:rPr>
              <a:t>    NUMBER(4),</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street_address</a:t>
            </a:r>
            <a:r>
              <a:rPr lang="en-MY" dirty="0" smtClean="0">
                <a:latin typeface="Courier New" pitchFamily="49" charset="0"/>
                <a:cs typeface="Courier New" pitchFamily="49" charset="0"/>
              </a:rPr>
              <a:t> VARCHAR(40),</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postal_code</a:t>
            </a:r>
            <a:r>
              <a:rPr lang="en-MY" dirty="0" smtClean="0">
                <a:latin typeface="Courier New" pitchFamily="49" charset="0"/>
                <a:cs typeface="Courier New" pitchFamily="49" charset="0"/>
              </a:rPr>
              <a:t>    VARCHAR(12),</a:t>
            </a:r>
          </a:p>
          <a:p>
            <a:r>
              <a:rPr lang="en-MY" dirty="0" smtClean="0">
                <a:latin typeface="Courier New" pitchFamily="49" charset="0"/>
                <a:cs typeface="Courier New" pitchFamily="49" charset="0"/>
              </a:rPr>
              <a:t>  city           VARCHAR(30) NOT NULL,</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state_province</a:t>
            </a:r>
            <a:r>
              <a:rPr lang="en-MY" dirty="0" smtClean="0">
                <a:latin typeface="Courier New" pitchFamily="49" charset="0"/>
                <a:cs typeface="Courier New" pitchFamily="49" charset="0"/>
              </a:rPr>
              <a:t> VARCHAR(25),</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country_id</a:t>
            </a:r>
            <a:r>
              <a:rPr lang="en-MY" dirty="0" smtClean="0">
                <a:latin typeface="Courier New" pitchFamily="49" charset="0"/>
                <a:cs typeface="Courier New" pitchFamily="49" charset="0"/>
              </a:rPr>
              <a:t>     CHAR(2),</a:t>
            </a:r>
          </a:p>
          <a:p>
            <a:r>
              <a:rPr lang="en-MY" dirty="0" smtClean="0">
                <a:latin typeface="Courier New" pitchFamily="49" charset="0"/>
                <a:cs typeface="Courier New" pitchFamily="49" charset="0"/>
              </a:rPr>
              <a:t>PRIMARY KEY (</a:t>
            </a:r>
            <a:r>
              <a:rPr lang="en-MY" dirty="0" err="1" smtClean="0">
                <a:latin typeface="Courier New" pitchFamily="49" charset="0"/>
                <a:cs typeface="Courier New" pitchFamily="49" charset="0"/>
              </a:rPr>
              <a:t>location_id</a:t>
            </a:r>
            <a:r>
              <a:rPr lang="en-MY" dirty="0" smtClean="0">
                <a:latin typeface="Courier New" pitchFamily="49" charset="0"/>
                <a:cs typeface="Courier New" pitchFamily="49" charset="0"/>
              </a:rPr>
              <a:t>) </a:t>
            </a:r>
          </a:p>
          <a:p>
            <a:r>
              <a:rPr lang="en-MY" dirty="0" smtClean="0">
                <a:latin typeface="Courier New" pitchFamily="49" charset="0"/>
                <a:cs typeface="Courier New" pitchFamily="49" charset="0"/>
              </a:rPr>
              <a:t>);</a:t>
            </a:r>
          </a:p>
        </p:txBody>
      </p:sp>
      <p:sp>
        <p:nvSpPr>
          <p:cNvPr id="6" name="Rectangle 5"/>
          <p:cNvSpPr/>
          <p:nvPr/>
        </p:nvSpPr>
        <p:spPr>
          <a:xfrm>
            <a:off x="428596" y="5072074"/>
            <a:ext cx="8501090" cy="1323439"/>
          </a:xfrm>
          <a:prstGeom prst="rect">
            <a:avLst/>
          </a:prstGeom>
        </p:spPr>
        <p:txBody>
          <a:bodyPr wrap="square">
            <a:spAutoFit/>
          </a:bodyPr>
          <a:lstStyle/>
          <a:p>
            <a:r>
              <a:rPr lang="en-MY" sz="1600" dirty="0" smtClean="0"/>
              <a:t>INSERT INTO locations VALUES (1000, '1297 Via Cola </a:t>
            </a:r>
            <a:r>
              <a:rPr lang="en-MY" sz="1600" dirty="0" err="1" smtClean="0"/>
              <a:t>di</a:t>
            </a:r>
            <a:r>
              <a:rPr lang="en-MY" sz="1600" dirty="0" smtClean="0"/>
              <a:t> </a:t>
            </a:r>
            <a:r>
              <a:rPr lang="en-MY" sz="1600" dirty="0" err="1" smtClean="0"/>
              <a:t>Rie</a:t>
            </a:r>
            <a:r>
              <a:rPr lang="en-MY" sz="1600" dirty="0" smtClean="0"/>
              <a:t>', '00989', 'Roma', NULL, 'IT');</a:t>
            </a:r>
          </a:p>
          <a:p>
            <a:r>
              <a:rPr lang="en-MY" sz="1600" dirty="0" smtClean="0"/>
              <a:t>INSERT INTO locations VALUES (1100, '93091 </a:t>
            </a:r>
            <a:r>
              <a:rPr lang="en-MY" sz="1600" dirty="0" err="1" smtClean="0"/>
              <a:t>Calle</a:t>
            </a:r>
            <a:r>
              <a:rPr lang="en-MY" sz="1600" dirty="0" smtClean="0"/>
              <a:t> </a:t>
            </a:r>
            <a:r>
              <a:rPr lang="en-MY" sz="1600" dirty="0" err="1" smtClean="0"/>
              <a:t>della</a:t>
            </a:r>
            <a:r>
              <a:rPr lang="en-MY" sz="1600" dirty="0" smtClean="0"/>
              <a:t> </a:t>
            </a:r>
            <a:r>
              <a:rPr lang="en-MY" sz="1600" dirty="0" err="1" smtClean="0"/>
              <a:t>Testa</a:t>
            </a:r>
            <a:r>
              <a:rPr lang="en-MY" sz="1600" dirty="0" smtClean="0"/>
              <a:t>', '10934', 'Venice', NULL, 'IT');</a:t>
            </a:r>
          </a:p>
          <a:p>
            <a:r>
              <a:rPr lang="en-MY" sz="1600" dirty="0" smtClean="0"/>
              <a:t>INSERT INTO locations VALUES (1200, '2017 Shinjuku-</a:t>
            </a:r>
            <a:r>
              <a:rPr lang="en-MY" sz="1600" dirty="0" err="1" smtClean="0"/>
              <a:t>ku</a:t>
            </a:r>
            <a:r>
              <a:rPr lang="en-MY" sz="1600" dirty="0" smtClean="0"/>
              <a:t>', '1689', 'Tokyo', 'Tokyo Prefecture', 'JP');</a:t>
            </a:r>
          </a:p>
          <a:p>
            <a:r>
              <a:rPr lang="en-MY" sz="1600" dirty="0" smtClean="0"/>
              <a:t>INSERT INTO locations VALUES (1300, '9450 </a:t>
            </a:r>
            <a:r>
              <a:rPr lang="en-MY" sz="1600" dirty="0" err="1" smtClean="0"/>
              <a:t>Kamiya-cho</a:t>
            </a:r>
            <a:r>
              <a:rPr lang="en-MY" sz="1600" dirty="0" smtClean="0"/>
              <a:t>', '6823', 'Hiroshima', NULL, 'JP');</a:t>
            </a:r>
          </a:p>
          <a:p>
            <a:r>
              <a:rPr lang="en-MY" sz="1600" dirty="0" smtClean="0"/>
              <a:t>INSERT INTO locations VALUES (1400, '2014 Jabberwocky Rd', '26192', 'Southlake', 'Texas', 'US');</a:t>
            </a:r>
            <a:endParaRPr lang="en-MY"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357166"/>
          <a:ext cx="7143800" cy="1402080"/>
        </p:xfrm>
        <a:graphic>
          <a:graphicData uri="http://schemas.openxmlformats.org/drawingml/2006/table">
            <a:tbl>
              <a:tblPr/>
              <a:tblGrid>
                <a:gridCol w="1663058"/>
                <a:gridCol w="1000132"/>
                <a:gridCol w="1000132"/>
                <a:gridCol w="3480478"/>
              </a:tblGrid>
              <a:tr h="0">
                <a:tc>
                  <a:txBody>
                    <a:bodyPr/>
                    <a:lstStyle/>
                    <a:p>
                      <a:pPr>
                        <a:lnSpc>
                          <a:spcPct val="115000"/>
                        </a:lnSpc>
                        <a:spcAft>
                          <a:spcPts val="0"/>
                        </a:spcAft>
                      </a:pPr>
                      <a:r>
                        <a:rPr lang="en-US" sz="1600">
                          <a:latin typeface="Times New Roman"/>
                          <a:ea typeface="Calibri"/>
                        </a:rPr>
                        <a:t>attributes</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err="1">
                          <a:latin typeface="Times New Roman"/>
                          <a:ea typeface="Calibri"/>
                        </a:rPr>
                        <a:t>datatype</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latin typeface="Times New Roman"/>
                          <a:ea typeface="Calibri"/>
                        </a:rPr>
                        <a:t>max size</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Remarks</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department_id</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numeric</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2</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identification code for each department</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department_name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string</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25</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manager_id</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numeric</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6</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location_id</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numeric</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4</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rPr>
                        <a:t>identification code for each location</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0" y="0"/>
            <a:ext cx="285748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DEPARTMENTS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214282" y="2000240"/>
            <a:ext cx="5786478" cy="2031325"/>
          </a:xfrm>
          <a:prstGeom prst="rect">
            <a:avLst/>
          </a:prstGeom>
        </p:spPr>
        <p:txBody>
          <a:bodyPr wrap="square">
            <a:spAutoFit/>
          </a:bodyPr>
          <a:lstStyle/>
          <a:p>
            <a:r>
              <a:rPr lang="en-MY" dirty="0" smtClean="0">
                <a:latin typeface="Courier New" pitchFamily="49" charset="0"/>
                <a:cs typeface="Courier New" pitchFamily="49" charset="0"/>
              </a:rPr>
              <a:t>CREATE TABLE departments</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department_id</a:t>
            </a:r>
            <a:r>
              <a:rPr lang="en-MY" dirty="0" smtClean="0">
                <a:latin typeface="Courier New" pitchFamily="49" charset="0"/>
                <a:cs typeface="Courier New" pitchFamily="49" charset="0"/>
              </a:rPr>
              <a:t>    NUMBER(4),</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department_name</a:t>
            </a:r>
            <a:r>
              <a:rPr lang="en-MY" dirty="0" smtClean="0">
                <a:latin typeface="Courier New" pitchFamily="49" charset="0"/>
                <a:cs typeface="Courier New" pitchFamily="49" charset="0"/>
              </a:rPr>
              <a:t>  VARCHAR(30) NOT NULL,</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manager_id</a:t>
            </a:r>
            <a:r>
              <a:rPr lang="en-MY" dirty="0" smtClean="0">
                <a:latin typeface="Courier New" pitchFamily="49" charset="0"/>
                <a:cs typeface="Courier New" pitchFamily="49" charset="0"/>
              </a:rPr>
              <a:t>       NUMBER(6),</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location_id</a:t>
            </a:r>
            <a:r>
              <a:rPr lang="en-MY" dirty="0" smtClean="0">
                <a:latin typeface="Courier New" pitchFamily="49" charset="0"/>
                <a:cs typeface="Courier New" pitchFamily="49" charset="0"/>
              </a:rPr>
              <a:t>      NUMBER(4),</a:t>
            </a:r>
          </a:p>
          <a:p>
            <a:r>
              <a:rPr lang="en-MY" dirty="0" smtClean="0">
                <a:latin typeface="Courier New" pitchFamily="49" charset="0"/>
                <a:cs typeface="Courier New" pitchFamily="49" charset="0"/>
              </a:rPr>
              <a:t>PRIMARY KEY (</a:t>
            </a:r>
            <a:r>
              <a:rPr lang="en-MY" dirty="0" err="1" smtClean="0">
                <a:latin typeface="Courier New" pitchFamily="49" charset="0"/>
                <a:cs typeface="Courier New" pitchFamily="49" charset="0"/>
              </a:rPr>
              <a:t>department_id</a:t>
            </a:r>
            <a:r>
              <a:rPr lang="en-MY" dirty="0" smtClean="0">
                <a:latin typeface="Courier New" pitchFamily="49" charset="0"/>
                <a:cs typeface="Courier New" pitchFamily="49" charset="0"/>
              </a:rPr>
              <a:t>) </a:t>
            </a:r>
          </a:p>
          <a:p>
            <a:r>
              <a:rPr lang="en-MY" dirty="0" smtClean="0">
                <a:latin typeface="Courier New" pitchFamily="49" charset="0"/>
                <a:cs typeface="Courier New" pitchFamily="49" charset="0"/>
              </a:rPr>
              <a:t>);</a:t>
            </a:r>
          </a:p>
        </p:txBody>
      </p:sp>
      <p:sp>
        <p:nvSpPr>
          <p:cNvPr id="5" name="Rectangle 4"/>
          <p:cNvSpPr/>
          <p:nvPr/>
        </p:nvSpPr>
        <p:spPr>
          <a:xfrm>
            <a:off x="1500166" y="3929066"/>
            <a:ext cx="6858000" cy="2585323"/>
          </a:xfrm>
          <a:prstGeom prst="rect">
            <a:avLst/>
          </a:prstGeom>
        </p:spPr>
        <p:txBody>
          <a:bodyPr wrap="square">
            <a:spAutoFit/>
          </a:bodyPr>
          <a:lstStyle/>
          <a:p>
            <a:r>
              <a:rPr lang="en-MY" dirty="0" smtClean="0"/>
              <a:t>INSERT INTO departments VALUES ( 10, 'Administration', 200, 1700);</a:t>
            </a:r>
          </a:p>
          <a:p>
            <a:r>
              <a:rPr lang="en-MY" dirty="0" smtClean="0"/>
              <a:t>INSERT INTO departments VALUES ( 20, 'Marketing', 201, 1800);</a:t>
            </a:r>
          </a:p>
          <a:p>
            <a:r>
              <a:rPr lang="en-MY" dirty="0" smtClean="0"/>
              <a:t>INSERT INTO departments VALUES ( 30, 'Purchasing', 114, 1700);</a:t>
            </a:r>
          </a:p>
          <a:p>
            <a:r>
              <a:rPr lang="en-MY" dirty="0" smtClean="0"/>
              <a:t>INSERT INTO departments VALUES ( 40, 'Human Resources', 203, 2400);</a:t>
            </a:r>
          </a:p>
          <a:p>
            <a:r>
              <a:rPr lang="en-MY" dirty="0" smtClean="0"/>
              <a:t>INSERT INTO departments VALUES ( 50, 'Shipping', 121, 1500);</a:t>
            </a:r>
          </a:p>
          <a:p>
            <a:r>
              <a:rPr lang="en-MY" dirty="0" smtClean="0"/>
              <a:t>INSERT INTO departments VALUES ( 60 , 'IT', 103, 1400);</a:t>
            </a:r>
          </a:p>
          <a:p>
            <a:r>
              <a:rPr lang="en-MY" dirty="0" smtClean="0"/>
              <a:t>INSERT INTO departments VALUES ( 70 , 'Public Relations', 204, 2700);</a:t>
            </a:r>
          </a:p>
          <a:p>
            <a:r>
              <a:rPr lang="en-MY" dirty="0" smtClean="0"/>
              <a:t>INSERT INTO departments VALUES ( 80 , 'Sales', 145, 2500);</a:t>
            </a:r>
          </a:p>
          <a:p>
            <a:r>
              <a:rPr lang="en-MY" dirty="0" smtClean="0"/>
              <a:t>INSERT INTO departments VALUES ( 90 , 'Executive', 100, 1700);</a:t>
            </a:r>
            <a:endParaRPr lang="en-MY"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4282" y="428604"/>
          <a:ext cx="7215238" cy="1402080"/>
        </p:xfrm>
        <a:graphic>
          <a:graphicData uri="http://schemas.openxmlformats.org/drawingml/2006/table">
            <a:tbl>
              <a:tblPr/>
              <a:tblGrid>
                <a:gridCol w="1214446"/>
                <a:gridCol w="857256"/>
                <a:gridCol w="1000132"/>
                <a:gridCol w="4143404"/>
              </a:tblGrid>
              <a:tr h="0">
                <a:tc>
                  <a:txBody>
                    <a:bodyPr/>
                    <a:lstStyle/>
                    <a:p>
                      <a:pPr>
                        <a:lnSpc>
                          <a:spcPct val="115000"/>
                        </a:lnSpc>
                        <a:spcAft>
                          <a:spcPts val="0"/>
                        </a:spcAft>
                      </a:pPr>
                      <a:r>
                        <a:rPr lang="en-US" sz="1600" dirty="0">
                          <a:latin typeface="Times New Roman"/>
                          <a:ea typeface="Calibri"/>
                        </a:rPr>
                        <a:t>attributes</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datatype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max size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Remarks</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job_id</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string</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10</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identification code for each job</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job_title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string</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25</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min_salary</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numeric</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6</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integer number that represents minimum salary</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max_salary</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numeric</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dirty="0">
                          <a:latin typeface="Times New Roman"/>
                          <a:ea typeface="Calibri"/>
                        </a:rPr>
                        <a:t>6</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rPr>
                        <a:t>integer number that represents maximum salary</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Rectangle 1"/>
          <p:cNvSpPr>
            <a:spLocks noChangeArrowheads="1"/>
          </p:cNvSpPr>
          <p:nvPr/>
        </p:nvSpPr>
        <p:spPr bwMode="auto">
          <a:xfrm>
            <a:off x="0" y="0"/>
            <a:ext cx="285748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JOBS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285720" y="2000240"/>
            <a:ext cx="5715040" cy="2031325"/>
          </a:xfrm>
          <a:prstGeom prst="rect">
            <a:avLst/>
          </a:prstGeom>
        </p:spPr>
        <p:txBody>
          <a:bodyPr wrap="square">
            <a:spAutoFit/>
          </a:bodyPr>
          <a:lstStyle/>
          <a:p>
            <a:r>
              <a:rPr lang="en-MY" dirty="0" smtClean="0">
                <a:latin typeface="Courier New" pitchFamily="49" charset="0"/>
                <a:cs typeface="Courier New" pitchFamily="49" charset="0"/>
              </a:rPr>
              <a:t>CREATE TABLE jobs</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job_id</a:t>
            </a:r>
            <a:r>
              <a:rPr lang="en-MY" dirty="0" smtClean="0">
                <a:latin typeface="Courier New" pitchFamily="49" charset="0"/>
                <a:cs typeface="Courier New" pitchFamily="49" charset="0"/>
              </a:rPr>
              <a:t>         VARCHAR(10),</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job_title</a:t>
            </a:r>
            <a:r>
              <a:rPr lang="en-MY" dirty="0" smtClean="0">
                <a:latin typeface="Courier New" pitchFamily="49" charset="0"/>
                <a:cs typeface="Courier New" pitchFamily="49" charset="0"/>
              </a:rPr>
              <a:t>      VARCHAR(35) NOT NULL,</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min_salary</a:t>
            </a:r>
            <a:r>
              <a:rPr lang="en-MY" dirty="0" smtClean="0">
                <a:latin typeface="Courier New" pitchFamily="49" charset="0"/>
                <a:cs typeface="Courier New" pitchFamily="49" charset="0"/>
              </a:rPr>
              <a:t>     NUMBER(6),</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max_salary</a:t>
            </a:r>
            <a:r>
              <a:rPr lang="en-MY" dirty="0" smtClean="0">
                <a:latin typeface="Courier New" pitchFamily="49" charset="0"/>
                <a:cs typeface="Courier New" pitchFamily="49" charset="0"/>
              </a:rPr>
              <a:t>     NUMBER(6),</a:t>
            </a:r>
          </a:p>
          <a:p>
            <a:r>
              <a:rPr lang="en-MY" dirty="0" smtClean="0">
                <a:latin typeface="Courier New" pitchFamily="49" charset="0"/>
                <a:cs typeface="Courier New" pitchFamily="49" charset="0"/>
              </a:rPr>
              <a:t>PRIMARY KEY (</a:t>
            </a:r>
            <a:r>
              <a:rPr lang="en-MY" dirty="0" err="1" smtClean="0">
                <a:latin typeface="Courier New" pitchFamily="49" charset="0"/>
                <a:cs typeface="Courier New" pitchFamily="49" charset="0"/>
              </a:rPr>
              <a:t>job_id</a:t>
            </a:r>
            <a:r>
              <a:rPr lang="en-MY" dirty="0" smtClean="0">
                <a:latin typeface="Courier New" pitchFamily="49" charset="0"/>
                <a:cs typeface="Courier New" pitchFamily="49" charset="0"/>
              </a:rPr>
              <a:t>) </a:t>
            </a:r>
          </a:p>
          <a:p>
            <a:r>
              <a:rPr lang="en-MY" dirty="0" smtClean="0">
                <a:latin typeface="Courier New" pitchFamily="49" charset="0"/>
                <a:cs typeface="Courier New" pitchFamily="49" charset="0"/>
              </a:rPr>
              <a:t>);</a:t>
            </a:r>
            <a:endParaRPr lang="en-MY" dirty="0">
              <a:latin typeface="Courier New" pitchFamily="49" charset="0"/>
              <a:cs typeface="Courier New" pitchFamily="49" charset="0"/>
            </a:endParaRPr>
          </a:p>
        </p:txBody>
      </p:sp>
      <p:sp>
        <p:nvSpPr>
          <p:cNvPr id="5" name="Rectangle 4"/>
          <p:cNvSpPr/>
          <p:nvPr/>
        </p:nvSpPr>
        <p:spPr>
          <a:xfrm>
            <a:off x="642910" y="3929066"/>
            <a:ext cx="8001024" cy="2585323"/>
          </a:xfrm>
          <a:prstGeom prst="rect">
            <a:avLst/>
          </a:prstGeom>
        </p:spPr>
        <p:txBody>
          <a:bodyPr wrap="square">
            <a:spAutoFit/>
          </a:bodyPr>
          <a:lstStyle/>
          <a:p>
            <a:r>
              <a:rPr lang="en-MY" dirty="0" smtClean="0"/>
              <a:t>INSERT INTO jobs VALUES ( 'AD_PRES', 'President', 20000, 40000);</a:t>
            </a:r>
          </a:p>
          <a:p>
            <a:r>
              <a:rPr lang="en-MY" dirty="0" smtClean="0"/>
              <a:t>INSERT INTO jobs VALUES ( 'AD_VP', 'Administration Vice President', 15000, 30000);</a:t>
            </a:r>
          </a:p>
          <a:p>
            <a:r>
              <a:rPr lang="en-MY" dirty="0" smtClean="0"/>
              <a:t>INSERT INTO jobs VALUES ( 'AD_ASST', 'Administration Assistant', 3000, 6000);</a:t>
            </a:r>
          </a:p>
          <a:p>
            <a:r>
              <a:rPr lang="en-MY" dirty="0" smtClean="0"/>
              <a:t>INSERT INTO jobs VALUES ( 'FI_MGR', 'Finance Manager', 8200, 16000);</a:t>
            </a:r>
          </a:p>
          <a:p>
            <a:r>
              <a:rPr lang="en-MY" dirty="0" smtClean="0"/>
              <a:t>INSERT INTO jobs VALUES ( 'FI_ACCOUNT', 'Accountant', 4200, 9000);</a:t>
            </a:r>
          </a:p>
          <a:p>
            <a:r>
              <a:rPr lang="en-MY" dirty="0" smtClean="0"/>
              <a:t>INSERT INTO jobs VALUES ( 'AC_MGR', 'Accounting Manager', 8200, 16000);</a:t>
            </a:r>
          </a:p>
          <a:p>
            <a:r>
              <a:rPr lang="en-MY" dirty="0" smtClean="0"/>
              <a:t>INSERT INTO jobs VALUES ( 'AC_ACCOUNT', 'Public Accountant', 4200, 9000);</a:t>
            </a:r>
          </a:p>
          <a:p>
            <a:r>
              <a:rPr lang="en-MY" dirty="0" smtClean="0"/>
              <a:t>INSERT INTO jobs VALUES ( 'SA_MAN', 'Sales Manager', 10000, 20000);</a:t>
            </a:r>
          </a:p>
          <a:p>
            <a:r>
              <a:rPr lang="en-MY" dirty="0" smtClean="0"/>
              <a:t>INSERT INTO jobs VALUES ( 'SA_REP', 'Sales Representative', 6000, 12000);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285748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EMPLOYEES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214282" y="357166"/>
          <a:ext cx="5469255" cy="2523744"/>
        </p:xfrm>
        <a:graphic>
          <a:graphicData uri="http://schemas.openxmlformats.org/drawingml/2006/table">
            <a:tbl>
              <a:tblPr/>
              <a:tblGrid>
                <a:gridCol w="1214446"/>
                <a:gridCol w="727384"/>
                <a:gridCol w="844252"/>
                <a:gridCol w="2683173"/>
              </a:tblGrid>
              <a:tr h="0">
                <a:tc>
                  <a:txBody>
                    <a:bodyPr/>
                    <a:lstStyle/>
                    <a:p>
                      <a:pPr>
                        <a:lnSpc>
                          <a:spcPct val="115000"/>
                        </a:lnSpc>
                        <a:spcAft>
                          <a:spcPts val="0"/>
                        </a:spcAft>
                      </a:pPr>
                      <a:r>
                        <a:rPr lang="en-US" sz="1200" dirty="0">
                          <a:latin typeface="Times New Roman"/>
                          <a:ea typeface="Calibri"/>
                        </a:rPr>
                        <a:t>attributes</a:t>
                      </a:r>
                      <a:endParaRPr lang="en-MY" sz="12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datatype</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rPr>
                        <a:t>max size</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Remarks</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200">
                          <a:latin typeface="Times New Roman"/>
                          <a:ea typeface="Calibri"/>
                        </a:rPr>
                        <a:t>employee_id</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numeric</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rPr>
                        <a:t>6</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identification code for each employee</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200">
                          <a:latin typeface="Times New Roman"/>
                          <a:ea typeface="Calibri"/>
                        </a:rPr>
                        <a:t>first_name</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string</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rPr>
                        <a:t>20</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name of the region</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200">
                          <a:latin typeface="Times New Roman"/>
                          <a:ea typeface="Calibri"/>
                        </a:rPr>
                        <a:t>last_name</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string</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rPr>
                        <a:t>25</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200">
                          <a:latin typeface="Times New Roman"/>
                          <a:ea typeface="Calibri"/>
                        </a:rPr>
                        <a:t>email</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string</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rPr>
                        <a:t>25</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200">
                          <a:latin typeface="Times New Roman"/>
                          <a:ea typeface="Calibri"/>
                        </a:rPr>
                        <a:t>phone_number</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string</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rPr>
                        <a:t>20</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200">
                          <a:latin typeface="Times New Roman"/>
                          <a:ea typeface="Calibri"/>
                        </a:rPr>
                        <a:t>hire_date</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date</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200">
                          <a:latin typeface="Times New Roman"/>
                          <a:ea typeface="Calibri"/>
                        </a:rPr>
                        <a:t>job_id</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string</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rPr>
                        <a:t>10</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identification code for each job</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200">
                          <a:latin typeface="Times New Roman"/>
                          <a:ea typeface="Calibri"/>
                        </a:rPr>
                        <a:t>salary</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latin typeface="Times New Roman"/>
                          <a:ea typeface="Calibri"/>
                        </a:rPr>
                        <a:t>numeric</a:t>
                      </a:r>
                      <a:endParaRPr lang="en-MY" sz="12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rPr>
                        <a:t>999,999.99</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200">
                          <a:latin typeface="Times New Roman"/>
                          <a:ea typeface="Calibri"/>
                        </a:rPr>
                        <a:t>commission_pct</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numeric</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rPr>
                        <a:t>99.99</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200">
                          <a:latin typeface="Times New Roman"/>
                          <a:ea typeface="Calibri"/>
                        </a:rPr>
                        <a:t>manager_id</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a:latin typeface="Times New Roman"/>
                          <a:ea typeface="Calibri"/>
                        </a:rPr>
                        <a:t>numeric</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rPr>
                        <a:t>6</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200">
                          <a:latin typeface="Times New Roman"/>
                          <a:ea typeface="Calibri"/>
                        </a:rPr>
                        <a:t>department_id</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latin typeface="Times New Roman"/>
                          <a:ea typeface="Calibri"/>
                        </a:rPr>
                        <a:t>numeric</a:t>
                      </a:r>
                      <a:endParaRPr lang="en-MY" sz="12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latin typeface="Times New Roman"/>
                          <a:ea typeface="Calibri"/>
                        </a:rPr>
                        <a:t>2 digits</a:t>
                      </a:r>
                      <a:endParaRPr lang="en-MY" sz="12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latin typeface="Times New Roman"/>
                          <a:ea typeface="Calibri"/>
                        </a:rPr>
                        <a:t>identification code for each department</a:t>
                      </a:r>
                      <a:endParaRPr lang="en-MY" sz="12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0" y="3000372"/>
            <a:ext cx="6500826" cy="3539430"/>
          </a:xfrm>
          <a:prstGeom prst="rect">
            <a:avLst/>
          </a:prstGeom>
        </p:spPr>
        <p:txBody>
          <a:bodyPr wrap="square">
            <a:spAutoFit/>
          </a:bodyPr>
          <a:lstStyle/>
          <a:p>
            <a:r>
              <a:rPr lang="en-MY" sz="1600" dirty="0" smtClean="0">
                <a:latin typeface="Courier New" pitchFamily="49" charset="0"/>
                <a:cs typeface="Courier New" pitchFamily="49" charset="0"/>
              </a:rPr>
              <a:t>CREATE TABLE employees</a:t>
            </a:r>
          </a:p>
          <a:p>
            <a:r>
              <a:rPr lang="en-MY" sz="1600" dirty="0" smtClean="0">
                <a:latin typeface="Courier New" pitchFamily="49" charset="0"/>
                <a:cs typeface="Courier New" pitchFamily="49" charset="0"/>
              </a:rPr>
              <a:t>( </a:t>
            </a:r>
            <a:r>
              <a:rPr lang="en-MY" sz="1600" dirty="0" err="1" smtClean="0">
                <a:latin typeface="Courier New" pitchFamily="49" charset="0"/>
                <a:cs typeface="Courier New" pitchFamily="49" charset="0"/>
              </a:rPr>
              <a:t>employee_id</a:t>
            </a:r>
            <a:r>
              <a:rPr lang="en-MY" sz="1600" dirty="0" smtClean="0">
                <a:latin typeface="Courier New" pitchFamily="49" charset="0"/>
                <a:cs typeface="Courier New" pitchFamily="49" charset="0"/>
              </a:rPr>
              <a:t>  NUMBER(6),</a:t>
            </a:r>
          </a:p>
          <a:p>
            <a:r>
              <a:rPr lang="en-MY" sz="1600" dirty="0" smtClean="0">
                <a:latin typeface="Courier New" pitchFamily="49" charset="0"/>
                <a:cs typeface="Courier New" pitchFamily="49" charset="0"/>
              </a:rPr>
              <a:t>  </a:t>
            </a:r>
            <a:r>
              <a:rPr lang="en-MY" sz="1600" dirty="0" err="1" smtClean="0">
                <a:latin typeface="Courier New" pitchFamily="49" charset="0"/>
                <a:cs typeface="Courier New" pitchFamily="49" charset="0"/>
              </a:rPr>
              <a:t>first_name</a:t>
            </a:r>
            <a:r>
              <a:rPr lang="en-MY" sz="1600" dirty="0" smtClean="0">
                <a:latin typeface="Courier New" pitchFamily="49" charset="0"/>
                <a:cs typeface="Courier New" pitchFamily="49" charset="0"/>
              </a:rPr>
              <a:t>     VARCHAR(20),</a:t>
            </a:r>
          </a:p>
          <a:p>
            <a:r>
              <a:rPr lang="en-MY" sz="1600" dirty="0" smtClean="0">
                <a:latin typeface="Courier New" pitchFamily="49" charset="0"/>
                <a:cs typeface="Courier New" pitchFamily="49" charset="0"/>
              </a:rPr>
              <a:t>  </a:t>
            </a:r>
            <a:r>
              <a:rPr lang="en-MY" sz="1600" dirty="0" err="1" smtClean="0">
                <a:latin typeface="Courier New" pitchFamily="49" charset="0"/>
                <a:cs typeface="Courier New" pitchFamily="49" charset="0"/>
              </a:rPr>
              <a:t>last_name</a:t>
            </a:r>
            <a:r>
              <a:rPr lang="en-MY" sz="1600" dirty="0" smtClean="0">
                <a:latin typeface="Courier New" pitchFamily="49" charset="0"/>
                <a:cs typeface="Courier New" pitchFamily="49" charset="0"/>
              </a:rPr>
              <a:t>      VARCHAR(25) NOT NULL,</a:t>
            </a:r>
          </a:p>
          <a:p>
            <a:r>
              <a:rPr lang="en-MY" sz="1600" dirty="0" smtClean="0">
                <a:latin typeface="Courier New" pitchFamily="49" charset="0"/>
                <a:cs typeface="Courier New" pitchFamily="49" charset="0"/>
              </a:rPr>
              <a:t>  email          VARCHAR(25) NOT NULL UNIQUE,</a:t>
            </a:r>
          </a:p>
          <a:p>
            <a:r>
              <a:rPr lang="en-MY" sz="1600" dirty="0" smtClean="0">
                <a:latin typeface="Courier New" pitchFamily="49" charset="0"/>
                <a:cs typeface="Courier New" pitchFamily="49" charset="0"/>
              </a:rPr>
              <a:t>  </a:t>
            </a:r>
            <a:r>
              <a:rPr lang="en-MY" sz="1600" dirty="0" err="1" smtClean="0">
                <a:latin typeface="Courier New" pitchFamily="49" charset="0"/>
                <a:cs typeface="Courier New" pitchFamily="49" charset="0"/>
              </a:rPr>
              <a:t>phone_number</a:t>
            </a:r>
            <a:r>
              <a:rPr lang="en-MY" sz="1600" dirty="0" smtClean="0">
                <a:latin typeface="Courier New" pitchFamily="49" charset="0"/>
                <a:cs typeface="Courier New" pitchFamily="49" charset="0"/>
              </a:rPr>
              <a:t>   VARCHAR(20),</a:t>
            </a:r>
          </a:p>
          <a:p>
            <a:r>
              <a:rPr lang="en-MY" sz="1600" dirty="0" smtClean="0">
                <a:latin typeface="Courier New" pitchFamily="49" charset="0"/>
                <a:cs typeface="Courier New" pitchFamily="49" charset="0"/>
              </a:rPr>
              <a:t>  </a:t>
            </a:r>
            <a:r>
              <a:rPr lang="en-MY" sz="1600" dirty="0" err="1" smtClean="0">
                <a:latin typeface="Courier New" pitchFamily="49" charset="0"/>
                <a:cs typeface="Courier New" pitchFamily="49" charset="0"/>
              </a:rPr>
              <a:t>hire_date</a:t>
            </a:r>
            <a:r>
              <a:rPr lang="en-MY" sz="1600" dirty="0" smtClean="0">
                <a:latin typeface="Courier New" pitchFamily="49" charset="0"/>
                <a:cs typeface="Courier New" pitchFamily="49" charset="0"/>
              </a:rPr>
              <a:t>      DATE NOT NULL,</a:t>
            </a:r>
          </a:p>
          <a:p>
            <a:r>
              <a:rPr lang="en-MY" sz="1600" dirty="0" smtClean="0">
                <a:latin typeface="Courier New" pitchFamily="49" charset="0"/>
                <a:cs typeface="Courier New" pitchFamily="49" charset="0"/>
              </a:rPr>
              <a:t>  </a:t>
            </a:r>
            <a:r>
              <a:rPr lang="en-MY" sz="1600" dirty="0" err="1" smtClean="0">
                <a:latin typeface="Courier New" pitchFamily="49" charset="0"/>
                <a:cs typeface="Courier New" pitchFamily="49" charset="0"/>
              </a:rPr>
              <a:t>job_id</a:t>
            </a:r>
            <a:r>
              <a:rPr lang="en-MY" sz="1600" dirty="0" smtClean="0">
                <a:latin typeface="Courier New" pitchFamily="49" charset="0"/>
                <a:cs typeface="Courier New" pitchFamily="49" charset="0"/>
              </a:rPr>
              <a:t>         VARCHAR(10) NOT NULL,</a:t>
            </a:r>
          </a:p>
          <a:p>
            <a:r>
              <a:rPr lang="en-MY" sz="1600" dirty="0" smtClean="0">
                <a:latin typeface="Courier New" pitchFamily="49" charset="0"/>
                <a:cs typeface="Courier New" pitchFamily="49" charset="0"/>
              </a:rPr>
              <a:t>  salary         NUMBER(8,2),</a:t>
            </a:r>
          </a:p>
          <a:p>
            <a:r>
              <a:rPr lang="en-MY" sz="1600" dirty="0" smtClean="0">
                <a:latin typeface="Courier New" pitchFamily="49" charset="0"/>
                <a:cs typeface="Courier New" pitchFamily="49" charset="0"/>
              </a:rPr>
              <a:t>  </a:t>
            </a:r>
            <a:r>
              <a:rPr lang="en-MY" sz="1600" dirty="0" err="1" smtClean="0">
                <a:latin typeface="Courier New" pitchFamily="49" charset="0"/>
                <a:cs typeface="Courier New" pitchFamily="49" charset="0"/>
              </a:rPr>
              <a:t>commission_pct</a:t>
            </a:r>
            <a:r>
              <a:rPr lang="en-MY" sz="1600" dirty="0" smtClean="0">
                <a:latin typeface="Courier New" pitchFamily="49" charset="0"/>
                <a:cs typeface="Courier New" pitchFamily="49" charset="0"/>
              </a:rPr>
              <a:t> NUMBER(2,2),</a:t>
            </a:r>
          </a:p>
          <a:p>
            <a:r>
              <a:rPr lang="en-MY" sz="1600" dirty="0" smtClean="0">
                <a:latin typeface="Courier New" pitchFamily="49" charset="0"/>
                <a:cs typeface="Courier New" pitchFamily="49" charset="0"/>
              </a:rPr>
              <a:t>  </a:t>
            </a:r>
            <a:r>
              <a:rPr lang="en-MY" sz="1600" dirty="0" err="1" smtClean="0">
                <a:latin typeface="Courier New" pitchFamily="49" charset="0"/>
                <a:cs typeface="Courier New" pitchFamily="49" charset="0"/>
              </a:rPr>
              <a:t>manager_id</a:t>
            </a:r>
            <a:r>
              <a:rPr lang="en-MY" sz="1600" dirty="0" smtClean="0">
                <a:latin typeface="Courier New" pitchFamily="49" charset="0"/>
                <a:cs typeface="Courier New" pitchFamily="49" charset="0"/>
              </a:rPr>
              <a:t>     NUMBER(6),</a:t>
            </a:r>
          </a:p>
          <a:p>
            <a:r>
              <a:rPr lang="en-MY" sz="1600" dirty="0" smtClean="0">
                <a:latin typeface="Courier New" pitchFamily="49" charset="0"/>
                <a:cs typeface="Courier New" pitchFamily="49" charset="0"/>
              </a:rPr>
              <a:t>  </a:t>
            </a:r>
            <a:r>
              <a:rPr lang="en-MY" sz="1600" dirty="0" err="1" smtClean="0">
                <a:latin typeface="Courier New" pitchFamily="49" charset="0"/>
                <a:cs typeface="Courier New" pitchFamily="49" charset="0"/>
              </a:rPr>
              <a:t>department_id</a:t>
            </a:r>
            <a:r>
              <a:rPr lang="en-MY" sz="1600" dirty="0" smtClean="0">
                <a:latin typeface="Courier New" pitchFamily="49" charset="0"/>
                <a:cs typeface="Courier New" pitchFamily="49" charset="0"/>
              </a:rPr>
              <a:t>  NUMBER(4),</a:t>
            </a:r>
          </a:p>
          <a:p>
            <a:r>
              <a:rPr lang="en-MY" sz="1600" dirty="0" smtClean="0">
                <a:latin typeface="Courier New" pitchFamily="49" charset="0"/>
                <a:cs typeface="Courier New" pitchFamily="49" charset="0"/>
              </a:rPr>
              <a:t>PRIMARY KEY (</a:t>
            </a:r>
            <a:r>
              <a:rPr lang="en-MY" sz="1600" dirty="0" err="1" smtClean="0">
                <a:latin typeface="Courier New" pitchFamily="49" charset="0"/>
                <a:cs typeface="Courier New" pitchFamily="49" charset="0"/>
              </a:rPr>
              <a:t>employee_id</a:t>
            </a:r>
            <a:r>
              <a:rPr lang="en-MY" sz="1600" dirty="0" smtClean="0">
                <a:latin typeface="Courier New" pitchFamily="49" charset="0"/>
                <a:cs typeface="Courier New" pitchFamily="49" charset="0"/>
              </a:rPr>
              <a:t>) </a:t>
            </a:r>
          </a:p>
          <a:p>
            <a:r>
              <a:rPr lang="en-MY" sz="1600" dirty="0" smtClean="0">
                <a:latin typeface="Courier New" pitchFamily="49" charset="0"/>
                <a:cs typeface="Courier New" pitchFamily="49" charset="0"/>
              </a:rPr>
              <a:t>);</a:t>
            </a:r>
            <a:endParaRPr lang="en-MY" sz="16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14488"/>
            <a:ext cx="8929718" cy="4247317"/>
          </a:xfrm>
          <a:prstGeom prst="rect">
            <a:avLst/>
          </a:prstGeom>
        </p:spPr>
        <p:txBody>
          <a:bodyPr wrap="square">
            <a:spAutoFit/>
          </a:bodyPr>
          <a:lstStyle/>
          <a:p>
            <a:r>
              <a:rPr lang="en-MY" dirty="0" smtClean="0"/>
              <a:t>INSERT INTO employees </a:t>
            </a:r>
          </a:p>
          <a:p>
            <a:r>
              <a:rPr lang="en-MY" dirty="0" smtClean="0"/>
              <a:t>VALUES ( 100, 'Steven', 'King', 'SKING', '515.123.4567',</a:t>
            </a:r>
          </a:p>
          <a:p>
            <a:r>
              <a:rPr lang="en-MY" dirty="0" smtClean="0"/>
              <a:t>                 TO_DATE('17-JUN-1987', '</a:t>
            </a:r>
            <a:r>
              <a:rPr lang="en-MY" dirty="0" err="1" smtClean="0"/>
              <a:t>dd</a:t>
            </a:r>
            <a:r>
              <a:rPr lang="en-MY" dirty="0" smtClean="0"/>
              <a:t>-MON-</a:t>
            </a:r>
            <a:r>
              <a:rPr lang="en-MY" dirty="0" err="1" smtClean="0"/>
              <a:t>yyyy</a:t>
            </a:r>
            <a:r>
              <a:rPr lang="en-MY" dirty="0" smtClean="0"/>
              <a:t>'), 'AD_PRES', 24000, NULL, NULL, 90);</a:t>
            </a:r>
          </a:p>
          <a:p>
            <a:endParaRPr lang="en-MY" dirty="0" smtClean="0"/>
          </a:p>
          <a:p>
            <a:r>
              <a:rPr lang="en-MY" dirty="0" smtClean="0"/>
              <a:t>INSERT INTO employees </a:t>
            </a:r>
          </a:p>
          <a:p>
            <a:r>
              <a:rPr lang="en-MY" dirty="0" smtClean="0"/>
              <a:t>VALUES ( 101, '</a:t>
            </a:r>
            <a:r>
              <a:rPr lang="en-MY" dirty="0" err="1" smtClean="0"/>
              <a:t>Neena</a:t>
            </a:r>
            <a:r>
              <a:rPr lang="en-MY" dirty="0" smtClean="0"/>
              <a:t>', '</a:t>
            </a:r>
            <a:r>
              <a:rPr lang="en-MY" dirty="0" err="1" smtClean="0"/>
              <a:t>Kochhar</a:t>
            </a:r>
            <a:r>
              <a:rPr lang="en-MY" dirty="0" smtClean="0"/>
              <a:t>', 'NKOCHHAR', '515.123.4568',</a:t>
            </a:r>
          </a:p>
          <a:p>
            <a:r>
              <a:rPr lang="en-MY" dirty="0" smtClean="0"/>
              <a:t>                 TO_DATE('21-SEP-1989', '</a:t>
            </a:r>
            <a:r>
              <a:rPr lang="en-MY" dirty="0" err="1" smtClean="0"/>
              <a:t>dd</a:t>
            </a:r>
            <a:r>
              <a:rPr lang="en-MY" dirty="0" smtClean="0"/>
              <a:t>-MON-</a:t>
            </a:r>
            <a:r>
              <a:rPr lang="en-MY" dirty="0" err="1" smtClean="0"/>
              <a:t>yyyy</a:t>
            </a:r>
            <a:r>
              <a:rPr lang="en-MY" dirty="0" smtClean="0"/>
              <a:t>'), 'AD_VP', 17000, NULL, 100, 90);</a:t>
            </a:r>
          </a:p>
          <a:p>
            <a:endParaRPr lang="en-MY" dirty="0" smtClean="0"/>
          </a:p>
          <a:p>
            <a:r>
              <a:rPr lang="en-MY" dirty="0" smtClean="0"/>
              <a:t>INSERT INTO employees </a:t>
            </a:r>
          </a:p>
          <a:p>
            <a:r>
              <a:rPr lang="en-MY" dirty="0" smtClean="0"/>
              <a:t>VALUES ( 102, '</a:t>
            </a:r>
            <a:r>
              <a:rPr lang="en-MY" dirty="0" err="1" smtClean="0"/>
              <a:t>Lex</a:t>
            </a:r>
            <a:r>
              <a:rPr lang="en-MY" dirty="0" smtClean="0"/>
              <a:t>', 'De </a:t>
            </a:r>
            <a:r>
              <a:rPr lang="en-MY" dirty="0" err="1" smtClean="0"/>
              <a:t>Haan</a:t>
            </a:r>
            <a:r>
              <a:rPr lang="en-MY" dirty="0" smtClean="0"/>
              <a:t>', 'LDEHAAN', '515.123.4569',</a:t>
            </a:r>
          </a:p>
          <a:p>
            <a:r>
              <a:rPr lang="en-MY" dirty="0" smtClean="0"/>
              <a:t>                 TO_DATE('13-JAN-1993', '</a:t>
            </a:r>
            <a:r>
              <a:rPr lang="en-MY" dirty="0" err="1" smtClean="0"/>
              <a:t>dd</a:t>
            </a:r>
            <a:r>
              <a:rPr lang="en-MY" dirty="0" smtClean="0"/>
              <a:t>-MON-</a:t>
            </a:r>
            <a:r>
              <a:rPr lang="en-MY" dirty="0" err="1" smtClean="0"/>
              <a:t>yyyy</a:t>
            </a:r>
            <a:r>
              <a:rPr lang="en-MY" dirty="0" smtClean="0"/>
              <a:t>'), 'AD_VP', 17000, NULL, 100, 90);</a:t>
            </a:r>
          </a:p>
          <a:p>
            <a:endParaRPr lang="en-MY" dirty="0" smtClean="0"/>
          </a:p>
          <a:p>
            <a:r>
              <a:rPr lang="en-MY" dirty="0" smtClean="0"/>
              <a:t>INSERT INTO employees </a:t>
            </a:r>
          </a:p>
          <a:p>
            <a:r>
              <a:rPr lang="en-MY" dirty="0" smtClean="0"/>
              <a:t>VALUES ( 103, 'Alexander', '</a:t>
            </a:r>
            <a:r>
              <a:rPr lang="en-MY" dirty="0" err="1" smtClean="0"/>
              <a:t>Hunold</a:t>
            </a:r>
            <a:r>
              <a:rPr lang="en-MY" dirty="0" smtClean="0"/>
              <a:t>', 'AHUNOLD', '590.423.4567',</a:t>
            </a:r>
          </a:p>
          <a:p>
            <a:r>
              <a:rPr lang="en-MY" dirty="0" smtClean="0"/>
              <a:t>                 TO_DATE('03-JAN-1990', '</a:t>
            </a:r>
            <a:r>
              <a:rPr lang="en-MY" dirty="0" err="1" smtClean="0"/>
              <a:t>dd</a:t>
            </a:r>
            <a:r>
              <a:rPr lang="en-MY" dirty="0" smtClean="0"/>
              <a:t>-MON-</a:t>
            </a:r>
            <a:r>
              <a:rPr lang="en-MY" dirty="0" err="1" smtClean="0"/>
              <a:t>yyyy</a:t>
            </a:r>
            <a:r>
              <a:rPr lang="en-MY" dirty="0" smtClean="0"/>
              <a:t>'), 'IT_PROG', 9000, NULL, 102, 60);</a:t>
            </a:r>
            <a:endParaRPr lang="en-MY" dirty="0"/>
          </a:p>
        </p:txBody>
      </p:sp>
      <p:sp>
        <p:nvSpPr>
          <p:cNvPr id="3" name="TextBox 2"/>
          <p:cNvSpPr txBox="1"/>
          <p:nvPr/>
        </p:nvSpPr>
        <p:spPr>
          <a:xfrm>
            <a:off x="0" y="1285860"/>
            <a:ext cx="4081887" cy="400110"/>
          </a:xfrm>
          <a:prstGeom prst="rect">
            <a:avLst/>
          </a:prstGeom>
          <a:noFill/>
        </p:spPr>
        <p:txBody>
          <a:bodyPr wrap="none" rtlCol="0">
            <a:spAutoFit/>
          </a:bodyPr>
          <a:lstStyle/>
          <a:p>
            <a:r>
              <a:rPr lang="en-US" sz="2000" u="sng" dirty="0" smtClean="0"/>
              <a:t>Input data into EMPLOYEES the table:</a:t>
            </a:r>
            <a:endParaRPr lang="en-MY" sz="2000" u="sng"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285748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JOB_HISTORY</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Table 2"/>
          <p:cNvGraphicFramePr>
            <a:graphicFrameLocks noGrp="1"/>
          </p:cNvGraphicFramePr>
          <p:nvPr/>
        </p:nvGraphicFramePr>
        <p:xfrm>
          <a:off x="285720" y="357166"/>
          <a:ext cx="6715172" cy="1682496"/>
        </p:xfrm>
        <a:graphic>
          <a:graphicData uri="http://schemas.openxmlformats.org/drawingml/2006/table">
            <a:tbl>
              <a:tblPr/>
              <a:tblGrid>
                <a:gridCol w="1357322"/>
                <a:gridCol w="928694"/>
                <a:gridCol w="1000132"/>
                <a:gridCol w="3429024"/>
              </a:tblGrid>
              <a:tr h="0">
                <a:tc>
                  <a:txBody>
                    <a:bodyPr/>
                    <a:lstStyle/>
                    <a:p>
                      <a:pPr>
                        <a:lnSpc>
                          <a:spcPct val="115000"/>
                        </a:lnSpc>
                        <a:spcAft>
                          <a:spcPts val="0"/>
                        </a:spcAft>
                      </a:pPr>
                      <a:r>
                        <a:rPr lang="en-US" sz="1600">
                          <a:latin typeface="Times New Roman"/>
                          <a:ea typeface="Calibri"/>
                        </a:rPr>
                        <a:t>attributes</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datatype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max size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Remarks</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employee_id</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numeric</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6</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identification code for each employee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start_date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date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end_date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date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endParaRPr lang="en-US"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job_id</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string</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10</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identification code for each job</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department_id</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numeric</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2 digits</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rPr>
                        <a:t>identification code for each department</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285720" y="2274838"/>
            <a:ext cx="5500726" cy="2308324"/>
          </a:xfrm>
          <a:prstGeom prst="rect">
            <a:avLst/>
          </a:prstGeom>
        </p:spPr>
        <p:txBody>
          <a:bodyPr wrap="square">
            <a:spAutoFit/>
          </a:bodyPr>
          <a:lstStyle/>
          <a:p>
            <a:r>
              <a:rPr lang="en-MY" dirty="0" smtClean="0">
                <a:latin typeface="Courier New" pitchFamily="49" charset="0"/>
                <a:cs typeface="Courier New" pitchFamily="49" charset="0"/>
              </a:rPr>
              <a:t>CREATE TABLE </a:t>
            </a:r>
            <a:r>
              <a:rPr lang="en-MY" dirty="0" err="1" smtClean="0">
                <a:latin typeface="Courier New" pitchFamily="49" charset="0"/>
                <a:cs typeface="Courier New" pitchFamily="49" charset="0"/>
              </a:rPr>
              <a:t>job_history</a:t>
            </a:r>
            <a:endParaRPr lang="en-MY" dirty="0" smtClean="0">
              <a:latin typeface="Courier New" pitchFamily="49" charset="0"/>
              <a:cs typeface="Courier New" pitchFamily="49" charset="0"/>
            </a:endParaRP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employee_id</a:t>
            </a:r>
            <a:r>
              <a:rPr lang="en-MY" dirty="0" smtClean="0">
                <a:latin typeface="Courier New" pitchFamily="49" charset="0"/>
                <a:cs typeface="Courier New" pitchFamily="49" charset="0"/>
              </a:rPr>
              <a:t>   NUMBER(6) NOT NULL,</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start_date</a:t>
            </a:r>
            <a:r>
              <a:rPr lang="en-MY" dirty="0" smtClean="0">
                <a:latin typeface="Courier New" pitchFamily="49" charset="0"/>
                <a:cs typeface="Courier New" pitchFamily="49" charset="0"/>
              </a:rPr>
              <a:t>    DATE NOT NULL,</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end_date</a:t>
            </a:r>
            <a:r>
              <a:rPr lang="en-MY" dirty="0" smtClean="0">
                <a:latin typeface="Courier New" pitchFamily="49" charset="0"/>
                <a:cs typeface="Courier New" pitchFamily="49" charset="0"/>
              </a:rPr>
              <a:t>      DATE NOT NULL,</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job_id</a:t>
            </a:r>
            <a:r>
              <a:rPr lang="en-MY" dirty="0" smtClean="0">
                <a:latin typeface="Courier New" pitchFamily="49" charset="0"/>
                <a:cs typeface="Courier New" pitchFamily="49" charset="0"/>
              </a:rPr>
              <a:t>        VARCHAR(10) NOT NULL,</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department_id</a:t>
            </a:r>
            <a:r>
              <a:rPr lang="en-MY" dirty="0" smtClean="0">
                <a:latin typeface="Courier New" pitchFamily="49" charset="0"/>
                <a:cs typeface="Courier New" pitchFamily="49" charset="0"/>
              </a:rPr>
              <a:t> NUMBER(4),</a:t>
            </a:r>
          </a:p>
          <a:p>
            <a:r>
              <a:rPr lang="en-MY" dirty="0" smtClean="0">
                <a:latin typeface="Courier New" pitchFamily="49" charset="0"/>
                <a:cs typeface="Courier New" pitchFamily="49" charset="0"/>
              </a:rPr>
              <a:t>PRIMARY KEY (</a:t>
            </a:r>
            <a:r>
              <a:rPr lang="en-MY" dirty="0" err="1" smtClean="0">
                <a:latin typeface="Courier New" pitchFamily="49" charset="0"/>
                <a:cs typeface="Courier New" pitchFamily="49" charset="0"/>
              </a:rPr>
              <a:t>employee_id,start_date</a:t>
            </a:r>
            <a:r>
              <a:rPr lang="en-MY" dirty="0" smtClean="0">
                <a:latin typeface="Courier New" pitchFamily="49" charset="0"/>
                <a:cs typeface="Courier New" pitchFamily="49" charset="0"/>
              </a:rPr>
              <a:t>) </a:t>
            </a:r>
          </a:p>
          <a:p>
            <a:r>
              <a:rPr lang="en-MY" dirty="0" smtClean="0">
                <a:latin typeface="Courier New" pitchFamily="49" charset="0"/>
                <a:cs typeface="Courier New" pitchFamily="49" charset="0"/>
              </a:rPr>
              <a:t>);</a:t>
            </a:r>
            <a:endParaRPr lang="en-MY" dirty="0">
              <a:latin typeface="Courier New" pitchFamily="49" charset="0"/>
              <a:cs typeface="Courier New" pitchFamily="49" charset="0"/>
            </a:endParaRPr>
          </a:p>
        </p:txBody>
      </p:sp>
      <p:sp>
        <p:nvSpPr>
          <p:cNvPr id="5" name="Rectangle 4"/>
          <p:cNvSpPr/>
          <p:nvPr/>
        </p:nvSpPr>
        <p:spPr>
          <a:xfrm>
            <a:off x="0" y="4549676"/>
            <a:ext cx="9144000" cy="2062103"/>
          </a:xfrm>
          <a:prstGeom prst="rect">
            <a:avLst/>
          </a:prstGeom>
        </p:spPr>
        <p:txBody>
          <a:bodyPr wrap="square">
            <a:spAutoFit/>
          </a:bodyPr>
          <a:lstStyle/>
          <a:p>
            <a:r>
              <a:rPr lang="en-MY" sz="1600" dirty="0" smtClean="0"/>
              <a:t>INSERT INTO </a:t>
            </a:r>
            <a:r>
              <a:rPr lang="en-MY" sz="1600" dirty="0" err="1" smtClean="0"/>
              <a:t>job_history</a:t>
            </a:r>
            <a:r>
              <a:rPr lang="en-MY" sz="1600" dirty="0" smtClean="0"/>
              <a:t> VALUES (102, TO_DATE('13-JAN-1993', '</a:t>
            </a:r>
            <a:r>
              <a:rPr lang="en-MY" sz="1600" dirty="0" err="1" smtClean="0"/>
              <a:t>dd</a:t>
            </a:r>
            <a:r>
              <a:rPr lang="en-MY" sz="1600" dirty="0" smtClean="0"/>
              <a:t>-MON-</a:t>
            </a:r>
            <a:r>
              <a:rPr lang="en-MY" sz="1600" dirty="0" err="1" smtClean="0"/>
              <a:t>yyyy</a:t>
            </a:r>
            <a:r>
              <a:rPr lang="en-MY" sz="1600" dirty="0" smtClean="0"/>
              <a:t>'), </a:t>
            </a:r>
          </a:p>
          <a:p>
            <a:r>
              <a:rPr lang="en-MY" sz="1600" dirty="0" smtClean="0"/>
              <a:t>                                                             TO_DATE('24-JUL-1998', '</a:t>
            </a:r>
            <a:r>
              <a:rPr lang="en-MY" sz="1600" dirty="0" err="1" smtClean="0"/>
              <a:t>dd</a:t>
            </a:r>
            <a:r>
              <a:rPr lang="en-MY" sz="1600" dirty="0" smtClean="0"/>
              <a:t>-MON-</a:t>
            </a:r>
            <a:r>
              <a:rPr lang="en-MY" sz="1600" dirty="0" err="1" smtClean="0"/>
              <a:t>yyyy</a:t>
            </a:r>
            <a:r>
              <a:rPr lang="en-MY" sz="1600" dirty="0" smtClean="0"/>
              <a:t>'), 'IT_PROG', 60);</a:t>
            </a:r>
          </a:p>
          <a:p>
            <a:r>
              <a:rPr lang="en-MY" sz="1600" dirty="0" smtClean="0"/>
              <a:t>INSERT INTO </a:t>
            </a:r>
            <a:r>
              <a:rPr lang="en-MY" sz="1600" dirty="0" err="1" smtClean="0"/>
              <a:t>job_history</a:t>
            </a:r>
            <a:r>
              <a:rPr lang="en-MY" sz="1600" dirty="0" smtClean="0"/>
              <a:t> VALUES (101, TO_DATE('21-SEP-1989', '</a:t>
            </a:r>
            <a:r>
              <a:rPr lang="en-MY" sz="1600" dirty="0" err="1" smtClean="0"/>
              <a:t>dd</a:t>
            </a:r>
            <a:r>
              <a:rPr lang="en-MY" sz="1600" dirty="0" smtClean="0"/>
              <a:t>-MON-</a:t>
            </a:r>
            <a:r>
              <a:rPr lang="en-MY" sz="1600" dirty="0" err="1" smtClean="0"/>
              <a:t>yyyy</a:t>
            </a:r>
            <a:r>
              <a:rPr lang="en-MY" sz="1600" dirty="0" smtClean="0"/>
              <a:t>'), </a:t>
            </a:r>
          </a:p>
          <a:p>
            <a:r>
              <a:rPr lang="en-MY" sz="1600" dirty="0" smtClean="0"/>
              <a:t>                                                             TO_DATE('27-OCT-1993', '</a:t>
            </a:r>
            <a:r>
              <a:rPr lang="en-MY" sz="1600" dirty="0" err="1" smtClean="0"/>
              <a:t>dd</a:t>
            </a:r>
            <a:r>
              <a:rPr lang="en-MY" sz="1600" dirty="0" smtClean="0"/>
              <a:t>-MON-</a:t>
            </a:r>
            <a:r>
              <a:rPr lang="en-MY" sz="1600" dirty="0" err="1" smtClean="0"/>
              <a:t>yyyy</a:t>
            </a:r>
            <a:r>
              <a:rPr lang="en-MY" sz="1600" dirty="0" smtClean="0"/>
              <a:t>'), 'AC_ACCOUNT', 110);</a:t>
            </a:r>
          </a:p>
          <a:p>
            <a:r>
              <a:rPr lang="en-MY" sz="1600" dirty="0" smtClean="0"/>
              <a:t>INSERT INTO </a:t>
            </a:r>
            <a:r>
              <a:rPr lang="en-MY" sz="1600" dirty="0" err="1" smtClean="0"/>
              <a:t>job_history</a:t>
            </a:r>
            <a:r>
              <a:rPr lang="en-MY" sz="1600" dirty="0" smtClean="0"/>
              <a:t> VALUES (101, TO_DATE('28-OCT-1993', '</a:t>
            </a:r>
            <a:r>
              <a:rPr lang="en-MY" sz="1600" dirty="0" err="1" smtClean="0"/>
              <a:t>dd</a:t>
            </a:r>
            <a:r>
              <a:rPr lang="en-MY" sz="1600" dirty="0" smtClean="0"/>
              <a:t>-MON-</a:t>
            </a:r>
            <a:r>
              <a:rPr lang="en-MY" sz="1600" dirty="0" err="1" smtClean="0"/>
              <a:t>yyyy</a:t>
            </a:r>
            <a:r>
              <a:rPr lang="en-MY" sz="1600" dirty="0" smtClean="0"/>
              <a:t>'), </a:t>
            </a:r>
          </a:p>
          <a:p>
            <a:r>
              <a:rPr lang="en-MY" sz="1600" dirty="0" smtClean="0"/>
              <a:t>                                                             TO_DATE('15-MAR-1997', '</a:t>
            </a:r>
            <a:r>
              <a:rPr lang="en-MY" sz="1600" dirty="0" err="1" smtClean="0"/>
              <a:t>dd</a:t>
            </a:r>
            <a:r>
              <a:rPr lang="en-MY" sz="1600" dirty="0" smtClean="0"/>
              <a:t>-MON-</a:t>
            </a:r>
            <a:r>
              <a:rPr lang="en-MY" sz="1600" dirty="0" err="1" smtClean="0"/>
              <a:t>yyyy</a:t>
            </a:r>
            <a:r>
              <a:rPr lang="en-MY" sz="1600" dirty="0" smtClean="0"/>
              <a:t>'), 'AC_MGR', 110);</a:t>
            </a:r>
          </a:p>
          <a:p>
            <a:r>
              <a:rPr lang="en-MY" sz="1600" dirty="0" smtClean="0"/>
              <a:t>INSERT INTO </a:t>
            </a:r>
            <a:r>
              <a:rPr lang="en-MY" sz="1600" dirty="0" err="1" smtClean="0"/>
              <a:t>job_history</a:t>
            </a:r>
            <a:r>
              <a:rPr lang="en-MY" sz="1600" dirty="0" smtClean="0"/>
              <a:t> VALUES (201, TO_DATE('17-FEB-1996', '</a:t>
            </a:r>
            <a:r>
              <a:rPr lang="en-MY" sz="1600" dirty="0" err="1" smtClean="0"/>
              <a:t>dd</a:t>
            </a:r>
            <a:r>
              <a:rPr lang="en-MY" sz="1600" dirty="0" smtClean="0"/>
              <a:t>-MON-</a:t>
            </a:r>
            <a:r>
              <a:rPr lang="en-MY" sz="1600" dirty="0" err="1" smtClean="0"/>
              <a:t>yyyy</a:t>
            </a:r>
            <a:r>
              <a:rPr lang="en-MY" sz="1600" dirty="0" smtClean="0"/>
              <a:t>'), </a:t>
            </a:r>
          </a:p>
          <a:p>
            <a:r>
              <a:rPr lang="en-MY" sz="1600" dirty="0" smtClean="0"/>
              <a:t>                                                             TO_DATE('19-DEC-1999', '</a:t>
            </a:r>
            <a:r>
              <a:rPr lang="en-MY" sz="1600" dirty="0" err="1" smtClean="0"/>
              <a:t>dd</a:t>
            </a:r>
            <a:r>
              <a:rPr lang="en-MY" sz="1600" dirty="0" smtClean="0"/>
              <a:t>-MON-</a:t>
            </a:r>
            <a:r>
              <a:rPr lang="en-MY" sz="1600" dirty="0" err="1" smtClean="0"/>
              <a:t>yyyy</a:t>
            </a:r>
            <a:r>
              <a:rPr lang="en-MY" sz="1600" dirty="0" smtClean="0"/>
              <a:t>'), 'MK_REP', 20);</a:t>
            </a:r>
            <a:endParaRPr lang="en-MY"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1" name="Rectangle 5"/>
          <p:cNvSpPr>
            <a:spLocks noGrp="1" noChangeArrowheads="1"/>
          </p:cNvSpPr>
          <p:nvPr>
            <p:ph type="ctrTitle"/>
          </p:nvPr>
        </p:nvSpPr>
        <p:spPr/>
        <p:txBody>
          <a:bodyPr/>
          <a:lstStyle/>
          <a:p>
            <a:r>
              <a:rPr lang="en-US"/>
              <a:t>Retrieving Data Using </a:t>
            </a:r>
            <a:br>
              <a:rPr lang="en-US"/>
            </a:br>
            <a:r>
              <a:rPr lang="en-US"/>
              <a:t>the SQL </a:t>
            </a:r>
            <a:r>
              <a:rPr lang="en-US">
                <a:latin typeface="Courier New" pitchFamily="49" charset="0"/>
              </a:rPr>
              <a:t>SELECT</a:t>
            </a:r>
            <a:r>
              <a:rPr lang="en-US"/>
              <a:t> Statement </a:t>
            </a:r>
          </a:p>
        </p:txBody>
      </p:sp>
      <p:sp>
        <p:nvSpPr>
          <p:cNvPr id="306182" name="Rectangle 6"/>
          <p:cNvSpPr>
            <a:spLocks noGrp="1" noChangeArrowheads="1"/>
          </p:cNvSpPr>
          <p:nvPr>
            <p:ph type="subTitle" idx="1"/>
          </p:nvPr>
        </p:nvSpPr>
        <p:spPr/>
        <p:txBody>
          <a:bodyPr/>
          <a:lstStyle/>
          <a:p>
            <a:endParaRPr lang="en-US"/>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normAutofit fontScale="90000"/>
          </a:bodyPr>
          <a:lstStyle/>
          <a:p>
            <a:r>
              <a:rPr lang="en-US"/>
              <a:t>Capabilities of SQL </a:t>
            </a:r>
            <a:r>
              <a:rPr lang="en-US">
                <a:latin typeface="Courier New" pitchFamily="49" charset="0"/>
              </a:rPr>
              <a:t>SELECT</a:t>
            </a:r>
            <a:r>
              <a:rPr lang="en-US"/>
              <a:t> Statements</a:t>
            </a:r>
          </a:p>
        </p:txBody>
      </p:sp>
      <p:sp>
        <p:nvSpPr>
          <p:cNvPr id="310276" name="Rectangle 4"/>
          <p:cNvSpPr>
            <a:spLocks noChangeArrowheads="1"/>
          </p:cNvSpPr>
          <p:nvPr/>
        </p:nvSpPr>
        <p:spPr bwMode="blackWhite">
          <a:xfrm>
            <a:off x="1641475" y="4352925"/>
            <a:ext cx="1841500" cy="1346200"/>
          </a:xfrm>
          <a:prstGeom prst="rect">
            <a:avLst/>
          </a:prstGeom>
          <a:solidFill>
            <a:srgbClr val="CCCC99"/>
          </a:solidFill>
          <a:ln w="28575">
            <a:solidFill>
              <a:srgbClr val="000000"/>
            </a:solidFill>
            <a:miter lim="800000"/>
            <a:headEnd/>
            <a:tailEnd/>
          </a:ln>
          <a:effectLst/>
        </p:spPr>
        <p:txBody>
          <a:bodyPr wrap="none" anchor="ctr"/>
          <a:lstStyle/>
          <a:p>
            <a:endParaRPr lang="en-MY"/>
          </a:p>
        </p:txBody>
      </p:sp>
      <p:sp>
        <p:nvSpPr>
          <p:cNvPr id="310298" name="Rectangle 26"/>
          <p:cNvSpPr>
            <a:spLocks noChangeArrowheads="1"/>
          </p:cNvSpPr>
          <p:nvPr/>
        </p:nvSpPr>
        <p:spPr bwMode="blackWhite">
          <a:xfrm>
            <a:off x="5651500" y="4354513"/>
            <a:ext cx="1841500" cy="1346200"/>
          </a:xfrm>
          <a:prstGeom prst="rect">
            <a:avLst/>
          </a:prstGeom>
          <a:solidFill>
            <a:srgbClr val="CCCC99"/>
          </a:solidFill>
          <a:ln w="28575">
            <a:solidFill>
              <a:srgbClr val="000000"/>
            </a:solidFill>
            <a:miter lim="800000"/>
            <a:headEnd/>
            <a:tailEnd/>
          </a:ln>
          <a:effectLst/>
        </p:spPr>
        <p:txBody>
          <a:bodyPr wrap="none" anchor="ctr"/>
          <a:lstStyle/>
          <a:p>
            <a:endParaRPr lang="en-MY"/>
          </a:p>
        </p:txBody>
      </p:sp>
      <p:sp>
        <p:nvSpPr>
          <p:cNvPr id="310300" name="Rectangle 28"/>
          <p:cNvSpPr>
            <a:spLocks noChangeArrowheads="1"/>
          </p:cNvSpPr>
          <p:nvPr/>
        </p:nvSpPr>
        <p:spPr bwMode="ltGray">
          <a:xfrm>
            <a:off x="3216275" y="4360863"/>
            <a:ext cx="261938" cy="1325562"/>
          </a:xfrm>
          <a:prstGeom prst="rect">
            <a:avLst/>
          </a:prstGeom>
          <a:solidFill>
            <a:srgbClr val="FF66FF"/>
          </a:solidFill>
          <a:ln w="28575">
            <a:noFill/>
            <a:miter lim="800000"/>
            <a:headEnd/>
            <a:tailEnd/>
          </a:ln>
          <a:effectLst/>
        </p:spPr>
        <p:txBody>
          <a:bodyPr wrap="none" anchor="ctr"/>
          <a:lstStyle/>
          <a:p>
            <a:endParaRPr lang="en-MY"/>
          </a:p>
        </p:txBody>
      </p:sp>
      <p:sp>
        <p:nvSpPr>
          <p:cNvPr id="310301" name="Rectangle 29"/>
          <p:cNvSpPr>
            <a:spLocks noChangeArrowheads="1"/>
          </p:cNvSpPr>
          <p:nvPr/>
        </p:nvSpPr>
        <p:spPr bwMode="ltGray">
          <a:xfrm>
            <a:off x="5662613" y="4365625"/>
            <a:ext cx="261937" cy="1325563"/>
          </a:xfrm>
          <a:prstGeom prst="rect">
            <a:avLst/>
          </a:prstGeom>
          <a:solidFill>
            <a:srgbClr val="FF66FF"/>
          </a:solidFill>
          <a:ln w="28575">
            <a:noFill/>
            <a:miter lim="800000"/>
            <a:headEnd/>
            <a:tailEnd/>
          </a:ln>
          <a:effectLst/>
        </p:spPr>
        <p:txBody>
          <a:bodyPr wrap="none" anchor="ctr"/>
          <a:lstStyle/>
          <a:p>
            <a:endParaRPr lang="en-MY"/>
          </a:p>
        </p:txBody>
      </p:sp>
      <p:sp>
        <p:nvSpPr>
          <p:cNvPr id="310302" name="Rectangle 30"/>
          <p:cNvSpPr>
            <a:spLocks noChangeArrowheads="1"/>
          </p:cNvSpPr>
          <p:nvPr/>
        </p:nvSpPr>
        <p:spPr bwMode="auto">
          <a:xfrm>
            <a:off x="5486400" y="1790700"/>
            <a:ext cx="1428750" cy="427038"/>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200"/>
              <a:t>Selection</a:t>
            </a:r>
          </a:p>
        </p:txBody>
      </p:sp>
      <p:sp>
        <p:nvSpPr>
          <p:cNvPr id="310303" name="Rectangle 31"/>
          <p:cNvSpPr>
            <a:spLocks noChangeArrowheads="1"/>
          </p:cNvSpPr>
          <p:nvPr/>
        </p:nvSpPr>
        <p:spPr bwMode="auto">
          <a:xfrm>
            <a:off x="1579563" y="1784350"/>
            <a:ext cx="1550987" cy="427038"/>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200"/>
              <a:t>Projection</a:t>
            </a:r>
          </a:p>
        </p:txBody>
      </p:sp>
      <p:sp>
        <p:nvSpPr>
          <p:cNvPr id="310304" name="Line 32"/>
          <p:cNvSpPr>
            <a:spLocks noChangeShapeType="1"/>
          </p:cNvSpPr>
          <p:nvPr/>
        </p:nvSpPr>
        <p:spPr bwMode="blackWhite">
          <a:xfrm>
            <a:off x="2609850" y="4354513"/>
            <a:ext cx="0" cy="1362075"/>
          </a:xfrm>
          <a:prstGeom prst="line">
            <a:avLst/>
          </a:prstGeom>
          <a:noFill/>
          <a:ln w="28575">
            <a:solidFill>
              <a:srgbClr val="000000"/>
            </a:solidFill>
            <a:round/>
            <a:headEnd type="none" w="sm" len="sm"/>
            <a:tailEnd type="none" w="sm" len="sm"/>
          </a:ln>
          <a:effectLst/>
        </p:spPr>
        <p:txBody>
          <a:bodyPr/>
          <a:lstStyle/>
          <a:p>
            <a:endParaRPr lang="en-MY"/>
          </a:p>
        </p:txBody>
      </p:sp>
      <p:sp>
        <p:nvSpPr>
          <p:cNvPr id="310305" name="Line 33"/>
          <p:cNvSpPr>
            <a:spLocks noChangeShapeType="1"/>
          </p:cNvSpPr>
          <p:nvPr/>
        </p:nvSpPr>
        <p:spPr bwMode="blackWhite">
          <a:xfrm>
            <a:off x="1914525" y="4354513"/>
            <a:ext cx="0" cy="1362075"/>
          </a:xfrm>
          <a:prstGeom prst="line">
            <a:avLst/>
          </a:prstGeom>
          <a:noFill/>
          <a:ln w="28575">
            <a:solidFill>
              <a:srgbClr val="000000"/>
            </a:solidFill>
            <a:round/>
            <a:headEnd type="none" w="sm" len="sm"/>
            <a:tailEnd type="none" w="sm" len="sm"/>
          </a:ln>
          <a:effectLst/>
        </p:spPr>
        <p:txBody>
          <a:bodyPr/>
          <a:lstStyle/>
          <a:p>
            <a:endParaRPr lang="en-MY"/>
          </a:p>
        </p:txBody>
      </p:sp>
      <p:sp>
        <p:nvSpPr>
          <p:cNvPr id="310306" name="Line 34"/>
          <p:cNvSpPr>
            <a:spLocks noChangeShapeType="1"/>
          </p:cNvSpPr>
          <p:nvPr/>
        </p:nvSpPr>
        <p:spPr bwMode="blackWhite">
          <a:xfrm>
            <a:off x="1643063" y="45116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07" name="Line 35"/>
          <p:cNvSpPr>
            <a:spLocks noChangeShapeType="1"/>
          </p:cNvSpPr>
          <p:nvPr/>
        </p:nvSpPr>
        <p:spPr bwMode="blackWhite">
          <a:xfrm>
            <a:off x="1643063" y="46640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08" name="Line 36"/>
          <p:cNvSpPr>
            <a:spLocks noChangeShapeType="1"/>
          </p:cNvSpPr>
          <p:nvPr/>
        </p:nvSpPr>
        <p:spPr bwMode="blackWhite">
          <a:xfrm>
            <a:off x="1643063" y="48164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09" name="Line 37"/>
          <p:cNvSpPr>
            <a:spLocks noChangeShapeType="1"/>
          </p:cNvSpPr>
          <p:nvPr/>
        </p:nvSpPr>
        <p:spPr bwMode="blackWhite">
          <a:xfrm>
            <a:off x="1643063" y="49688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10" name="Line 38"/>
          <p:cNvSpPr>
            <a:spLocks noChangeShapeType="1"/>
          </p:cNvSpPr>
          <p:nvPr/>
        </p:nvSpPr>
        <p:spPr bwMode="blackWhite">
          <a:xfrm>
            <a:off x="1643063" y="51212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11" name="Line 39"/>
          <p:cNvSpPr>
            <a:spLocks noChangeShapeType="1"/>
          </p:cNvSpPr>
          <p:nvPr/>
        </p:nvSpPr>
        <p:spPr bwMode="blackWhite">
          <a:xfrm>
            <a:off x="1643063" y="52736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12" name="Line 40"/>
          <p:cNvSpPr>
            <a:spLocks noChangeShapeType="1"/>
          </p:cNvSpPr>
          <p:nvPr/>
        </p:nvSpPr>
        <p:spPr bwMode="blackWhite">
          <a:xfrm>
            <a:off x="1643063" y="54260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13" name="Line 41"/>
          <p:cNvSpPr>
            <a:spLocks noChangeShapeType="1"/>
          </p:cNvSpPr>
          <p:nvPr/>
        </p:nvSpPr>
        <p:spPr bwMode="blackWhite">
          <a:xfrm>
            <a:off x="1643063" y="55784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14" name="Line 42"/>
          <p:cNvSpPr>
            <a:spLocks noChangeShapeType="1"/>
          </p:cNvSpPr>
          <p:nvPr/>
        </p:nvSpPr>
        <p:spPr bwMode="blackWhite">
          <a:xfrm>
            <a:off x="2881313" y="4354513"/>
            <a:ext cx="0" cy="1362075"/>
          </a:xfrm>
          <a:prstGeom prst="line">
            <a:avLst/>
          </a:prstGeom>
          <a:noFill/>
          <a:ln w="28575">
            <a:solidFill>
              <a:srgbClr val="000000"/>
            </a:solidFill>
            <a:round/>
            <a:headEnd type="none" w="sm" len="sm"/>
            <a:tailEnd type="none" w="sm" len="sm"/>
          </a:ln>
          <a:effectLst/>
        </p:spPr>
        <p:txBody>
          <a:bodyPr/>
          <a:lstStyle/>
          <a:p>
            <a:endParaRPr lang="en-MY"/>
          </a:p>
        </p:txBody>
      </p:sp>
      <p:sp>
        <p:nvSpPr>
          <p:cNvPr id="310315" name="Line 43"/>
          <p:cNvSpPr>
            <a:spLocks noChangeShapeType="1"/>
          </p:cNvSpPr>
          <p:nvPr/>
        </p:nvSpPr>
        <p:spPr bwMode="blackWhite">
          <a:xfrm>
            <a:off x="3206750" y="4352925"/>
            <a:ext cx="0" cy="1362075"/>
          </a:xfrm>
          <a:prstGeom prst="line">
            <a:avLst/>
          </a:prstGeom>
          <a:noFill/>
          <a:ln w="28575">
            <a:solidFill>
              <a:srgbClr val="000000"/>
            </a:solidFill>
            <a:round/>
            <a:headEnd type="none" w="sm" len="sm"/>
            <a:tailEnd type="none" w="sm" len="sm"/>
          </a:ln>
          <a:effectLst/>
        </p:spPr>
        <p:txBody>
          <a:bodyPr/>
          <a:lstStyle/>
          <a:p>
            <a:endParaRPr lang="en-MY"/>
          </a:p>
        </p:txBody>
      </p:sp>
      <p:sp>
        <p:nvSpPr>
          <p:cNvPr id="310316" name="Line 44"/>
          <p:cNvSpPr>
            <a:spLocks noChangeShapeType="1"/>
          </p:cNvSpPr>
          <p:nvPr/>
        </p:nvSpPr>
        <p:spPr bwMode="blackWhite">
          <a:xfrm>
            <a:off x="6351588" y="4368800"/>
            <a:ext cx="0" cy="1333500"/>
          </a:xfrm>
          <a:prstGeom prst="line">
            <a:avLst/>
          </a:prstGeom>
          <a:noFill/>
          <a:ln w="28575">
            <a:solidFill>
              <a:srgbClr val="000000"/>
            </a:solidFill>
            <a:round/>
            <a:headEnd type="none" w="sm" len="sm"/>
            <a:tailEnd type="none" w="sm" len="sm"/>
          </a:ln>
          <a:effectLst/>
        </p:spPr>
        <p:txBody>
          <a:bodyPr/>
          <a:lstStyle/>
          <a:p>
            <a:endParaRPr lang="en-MY"/>
          </a:p>
        </p:txBody>
      </p:sp>
      <p:sp>
        <p:nvSpPr>
          <p:cNvPr id="310317" name="Line 45"/>
          <p:cNvSpPr>
            <a:spLocks noChangeShapeType="1"/>
          </p:cNvSpPr>
          <p:nvPr/>
        </p:nvSpPr>
        <p:spPr bwMode="blackWhite">
          <a:xfrm>
            <a:off x="5924550" y="4356100"/>
            <a:ext cx="0" cy="1362075"/>
          </a:xfrm>
          <a:prstGeom prst="line">
            <a:avLst/>
          </a:prstGeom>
          <a:noFill/>
          <a:ln w="28575">
            <a:solidFill>
              <a:srgbClr val="000000"/>
            </a:solidFill>
            <a:round/>
            <a:headEnd type="none" w="sm" len="sm"/>
            <a:tailEnd type="none" w="sm" len="sm"/>
          </a:ln>
          <a:effectLst/>
        </p:spPr>
        <p:txBody>
          <a:bodyPr/>
          <a:lstStyle/>
          <a:p>
            <a:endParaRPr lang="en-MY"/>
          </a:p>
        </p:txBody>
      </p:sp>
      <p:sp>
        <p:nvSpPr>
          <p:cNvPr id="310318" name="Line 46"/>
          <p:cNvSpPr>
            <a:spLocks noChangeShapeType="1"/>
          </p:cNvSpPr>
          <p:nvPr/>
        </p:nvSpPr>
        <p:spPr bwMode="blackWhite">
          <a:xfrm>
            <a:off x="5653088" y="4513263"/>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19" name="Line 47"/>
          <p:cNvSpPr>
            <a:spLocks noChangeShapeType="1"/>
          </p:cNvSpPr>
          <p:nvPr/>
        </p:nvSpPr>
        <p:spPr bwMode="blackWhite">
          <a:xfrm>
            <a:off x="5653088" y="4665663"/>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20" name="Line 48"/>
          <p:cNvSpPr>
            <a:spLocks noChangeShapeType="1"/>
          </p:cNvSpPr>
          <p:nvPr/>
        </p:nvSpPr>
        <p:spPr bwMode="blackWhite">
          <a:xfrm>
            <a:off x="5653088" y="4818063"/>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21" name="Line 49"/>
          <p:cNvSpPr>
            <a:spLocks noChangeShapeType="1"/>
          </p:cNvSpPr>
          <p:nvPr/>
        </p:nvSpPr>
        <p:spPr bwMode="blackWhite">
          <a:xfrm>
            <a:off x="5653088" y="4970463"/>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22" name="Line 50"/>
          <p:cNvSpPr>
            <a:spLocks noChangeShapeType="1"/>
          </p:cNvSpPr>
          <p:nvPr/>
        </p:nvSpPr>
        <p:spPr bwMode="blackWhite">
          <a:xfrm>
            <a:off x="5653088" y="5122863"/>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23" name="Line 51"/>
          <p:cNvSpPr>
            <a:spLocks noChangeShapeType="1"/>
          </p:cNvSpPr>
          <p:nvPr/>
        </p:nvSpPr>
        <p:spPr bwMode="blackWhite">
          <a:xfrm>
            <a:off x="5653088" y="5275263"/>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24" name="Line 52"/>
          <p:cNvSpPr>
            <a:spLocks noChangeShapeType="1"/>
          </p:cNvSpPr>
          <p:nvPr/>
        </p:nvSpPr>
        <p:spPr bwMode="blackWhite">
          <a:xfrm>
            <a:off x="5653088" y="5427663"/>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25" name="Line 53"/>
          <p:cNvSpPr>
            <a:spLocks noChangeShapeType="1"/>
          </p:cNvSpPr>
          <p:nvPr/>
        </p:nvSpPr>
        <p:spPr bwMode="blackWhite">
          <a:xfrm>
            <a:off x="5653088" y="5580063"/>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26" name="Line 54"/>
          <p:cNvSpPr>
            <a:spLocks noChangeShapeType="1"/>
          </p:cNvSpPr>
          <p:nvPr/>
        </p:nvSpPr>
        <p:spPr bwMode="blackWhite">
          <a:xfrm>
            <a:off x="6891338" y="4356100"/>
            <a:ext cx="0" cy="1362075"/>
          </a:xfrm>
          <a:prstGeom prst="line">
            <a:avLst/>
          </a:prstGeom>
          <a:noFill/>
          <a:ln w="28575">
            <a:solidFill>
              <a:srgbClr val="000000"/>
            </a:solidFill>
            <a:round/>
            <a:headEnd type="none" w="sm" len="sm"/>
            <a:tailEnd type="none" w="sm" len="sm"/>
          </a:ln>
          <a:effectLst/>
        </p:spPr>
        <p:txBody>
          <a:bodyPr/>
          <a:lstStyle/>
          <a:p>
            <a:endParaRPr lang="en-MY"/>
          </a:p>
        </p:txBody>
      </p:sp>
      <p:sp>
        <p:nvSpPr>
          <p:cNvPr id="310327" name="Line 55"/>
          <p:cNvSpPr>
            <a:spLocks noChangeShapeType="1"/>
          </p:cNvSpPr>
          <p:nvPr/>
        </p:nvSpPr>
        <p:spPr bwMode="blackWhite">
          <a:xfrm>
            <a:off x="7216775" y="4354513"/>
            <a:ext cx="0" cy="1362075"/>
          </a:xfrm>
          <a:prstGeom prst="line">
            <a:avLst/>
          </a:prstGeom>
          <a:noFill/>
          <a:ln w="28575">
            <a:solidFill>
              <a:srgbClr val="000000"/>
            </a:solidFill>
            <a:round/>
            <a:headEnd type="none" w="sm" len="sm"/>
            <a:tailEnd type="none" w="sm" len="sm"/>
          </a:ln>
          <a:effectLst/>
        </p:spPr>
        <p:txBody>
          <a:bodyPr/>
          <a:lstStyle/>
          <a:p>
            <a:endParaRPr lang="en-MY"/>
          </a:p>
        </p:txBody>
      </p:sp>
      <p:sp>
        <p:nvSpPr>
          <p:cNvPr id="310328" name="Line 56"/>
          <p:cNvSpPr>
            <a:spLocks noChangeShapeType="1"/>
          </p:cNvSpPr>
          <p:nvPr/>
        </p:nvSpPr>
        <p:spPr bwMode="blackWhite">
          <a:xfrm>
            <a:off x="6643688" y="4351338"/>
            <a:ext cx="0" cy="1362075"/>
          </a:xfrm>
          <a:prstGeom prst="line">
            <a:avLst/>
          </a:prstGeom>
          <a:noFill/>
          <a:ln w="28575">
            <a:solidFill>
              <a:srgbClr val="000000"/>
            </a:solidFill>
            <a:round/>
            <a:headEnd type="none" w="sm" len="sm"/>
            <a:tailEnd type="none" w="sm" len="sm"/>
          </a:ln>
          <a:effectLst/>
        </p:spPr>
        <p:txBody>
          <a:bodyPr/>
          <a:lstStyle/>
          <a:p>
            <a:endParaRPr lang="en-MY"/>
          </a:p>
        </p:txBody>
      </p:sp>
      <p:sp>
        <p:nvSpPr>
          <p:cNvPr id="310329" name="Rectangle 57"/>
          <p:cNvSpPr>
            <a:spLocks noChangeArrowheads="1"/>
          </p:cNvSpPr>
          <p:nvPr/>
        </p:nvSpPr>
        <p:spPr bwMode="auto">
          <a:xfrm>
            <a:off x="1579563" y="5808663"/>
            <a:ext cx="1058862"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t>Table 1</a:t>
            </a:r>
          </a:p>
        </p:txBody>
      </p:sp>
      <p:sp>
        <p:nvSpPr>
          <p:cNvPr id="310330" name="Rectangle 58"/>
          <p:cNvSpPr>
            <a:spLocks noChangeArrowheads="1"/>
          </p:cNvSpPr>
          <p:nvPr/>
        </p:nvSpPr>
        <p:spPr bwMode="auto">
          <a:xfrm>
            <a:off x="5486400" y="5803900"/>
            <a:ext cx="1058863"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t>Table 2</a:t>
            </a:r>
          </a:p>
        </p:txBody>
      </p:sp>
      <p:sp>
        <p:nvSpPr>
          <p:cNvPr id="310331" name="Rectangle 59"/>
          <p:cNvSpPr>
            <a:spLocks noChangeArrowheads="1"/>
          </p:cNvSpPr>
          <p:nvPr/>
        </p:nvSpPr>
        <p:spPr bwMode="auto">
          <a:xfrm>
            <a:off x="5486400" y="3705225"/>
            <a:ext cx="1058863"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t>Table 1</a:t>
            </a:r>
          </a:p>
        </p:txBody>
      </p:sp>
      <p:sp>
        <p:nvSpPr>
          <p:cNvPr id="310332" name="Rectangle 60"/>
          <p:cNvSpPr>
            <a:spLocks noChangeArrowheads="1"/>
          </p:cNvSpPr>
          <p:nvPr/>
        </p:nvSpPr>
        <p:spPr bwMode="auto">
          <a:xfrm>
            <a:off x="1579563" y="3708400"/>
            <a:ext cx="1058862"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t>Table 1</a:t>
            </a:r>
          </a:p>
        </p:txBody>
      </p:sp>
      <p:sp>
        <p:nvSpPr>
          <p:cNvPr id="310345" name="Rectangle 73"/>
          <p:cNvSpPr>
            <a:spLocks noChangeArrowheads="1"/>
          </p:cNvSpPr>
          <p:nvPr/>
        </p:nvSpPr>
        <p:spPr bwMode="auto">
          <a:xfrm>
            <a:off x="4217988" y="4551363"/>
            <a:ext cx="706437"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t>Join</a:t>
            </a:r>
          </a:p>
        </p:txBody>
      </p:sp>
      <p:sp>
        <p:nvSpPr>
          <p:cNvPr id="310346" name="Line 74"/>
          <p:cNvSpPr>
            <a:spLocks noChangeShapeType="1"/>
          </p:cNvSpPr>
          <p:nvPr/>
        </p:nvSpPr>
        <p:spPr bwMode="auto">
          <a:xfrm flipV="1">
            <a:off x="3505200" y="5067300"/>
            <a:ext cx="2114550" cy="0"/>
          </a:xfrm>
          <a:prstGeom prst="line">
            <a:avLst/>
          </a:prstGeom>
          <a:noFill/>
          <a:ln w="28575">
            <a:solidFill>
              <a:schemeClr val="tx1"/>
            </a:solidFill>
            <a:round/>
            <a:headEnd type="triangle" w="sm" len="sm"/>
            <a:tailEnd type="triangle" w="sm" len="sm"/>
          </a:ln>
          <a:effectLst/>
        </p:spPr>
        <p:txBody>
          <a:bodyPr/>
          <a:lstStyle/>
          <a:p>
            <a:endParaRPr lang="en-MY"/>
          </a:p>
        </p:txBody>
      </p:sp>
      <p:sp>
        <p:nvSpPr>
          <p:cNvPr id="310348" name="Rectangle 76"/>
          <p:cNvSpPr>
            <a:spLocks noChangeArrowheads="1"/>
          </p:cNvSpPr>
          <p:nvPr/>
        </p:nvSpPr>
        <p:spPr bwMode="blackWhite">
          <a:xfrm>
            <a:off x="5651500" y="4354513"/>
            <a:ext cx="1841500" cy="1346200"/>
          </a:xfrm>
          <a:prstGeom prst="rect">
            <a:avLst/>
          </a:prstGeom>
          <a:noFill/>
          <a:ln w="28575">
            <a:solidFill>
              <a:srgbClr val="000000"/>
            </a:solidFill>
            <a:miter lim="800000"/>
            <a:headEnd/>
            <a:tailEnd/>
          </a:ln>
          <a:effectLst/>
        </p:spPr>
        <p:txBody>
          <a:bodyPr wrap="none" anchor="ctr"/>
          <a:lstStyle/>
          <a:p>
            <a:endParaRPr lang="en-MY"/>
          </a:p>
        </p:txBody>
      </p:sp>
      <p:sp>
        <p:nvSpPr>
          <p:cNvPr id="310275" name="Rectangle 3"/>
          <p:cNvSpPr>
            <a:spLocks noChangeArrowheads="1"/>
          </p:cNvSpPr>
          <p:nvPr/>
        </p:nvSpPr>
        <p:spPr bwMode="blackWhite">
          <a:xfrm>
            <a:off x="1692275" y="2268538"/>
            <a:ext cx="1841500" cy="1346200"/>
          </a:xfrm>
          <a:prstGeom prst="rect">
            <a:avLst/>
          </a:prstGeom>
          <a:solidFill>
            <a:srgbClr val="CCCC99"/>
          </a:solidFill>
          <a:ln w="28575">
            <a:solidFill>
              <a:srgbClr val="000000"/>
            </a:solidFill>
            <a:miter lim="800000"/>
            <a:headEnd/>
            <a:tailEnd/>
          </a:ln>
          <a:effectLst/>
        </p:spPr>
        <p:txBody>
          <a:bodyPr wrap="none" anchor="ctr"/>
          <a:lstStyle/>
          <a:p>
            <a:endParaRPr lang="en-MY"/>
          </a:p>
        </p:txBody>
      </p:sp>
      <p:sp>
        <p:nvSpPr>
          <p:cNvPr id="310277" name="Rectangle 5"/>
          <p:cNvSpPr>
            <a:spLocks noChangeArrowheads="1"/>
          </p:cNvSpPr>
          <p:nvPr/>
        </p:nvSpPr>
        <p:spPr bwMode="blackWhite">
          <a:xfrm>
            <a:off x="5613400" y="2257425"/>
            <a:ext cx="1841500" cy="1346200"/>
          </a:xfrm>
          <a:prstGeom prst="rect">
            <a:avLst/>
          </a:prstGeom>
          <a:solidFill>
            <a:srgbClr val="CCCC99"/>
          </a:solidFill>
          <a:ln w="28575">
            <a:solidFill>
              <a:srgbClr val="000000"/>
            </a:solidFill>
            <a:miter lim="800000"/>
            <a:headEnd/>
            <a:tailEnd/>
          </a:ln>
          <a:effectLst/>
        </p:spPr>
        <p:txBody>
          <a:bodyPr wrap="none" anchor="ctr"/>
          <a:lstStyle/>
          <a:p>
            <a:endParaRPr lang="en-MY"/>
          </a:p>
        </p:txBody>
      </p:sp>
      <p:grpSp>
        <p:nvGrpSpPr>
          <p:cNvPr id="2" name="Group 6"/>
          <p:cNvGrpSpPr>
            <a:grpSpLocks/>
          </p:cNvGrpSpPr>
          <p:nvPr/>
        </p:nvGrpSpPr>
        <p:grpSpPr bwMode="auto">
          <a:xfrm>
            <a:off x="1974850" y="2279650"/>
            <a:ext cx="1274763" cy="1327150"/>
            <a:chOff x="1244" y="1460"/>
            <a:chExt cx="803" cy="836"/>
          </a:xfrm>
        </p:grpSpPr>
        <p:sp>
          <p:nvSpPr>
            <p:cNvPr id="310279" name="Rectangle 7"/>
            <p:cNvSpPr>
              <a:spLocks noChangeArrowheads="1"/>
            </p:cNvSpPr>
            <p:nvPr/>
          </p:nvSpPr>
          <p:spPr bwMode="auto">
            <a:xfrm>
              <a:off x="1244" y="1460"/>
              <a:ext cx="425" cy="836"/>
            </a:xfrm>
            <a:prstGeom prst="rect">
              <a:avLst/>
            </a:prstGeom>
            <a:solidFill>
              <a:srgbClr val="FF66FF"/>
            </a:solidFill>
            <a:ln w="28575">
              <a:noFill/>
              <a:miter lim="800000"/>
              <a:headEnd/>
              <a:tailEnd/>
            </a:ln>
            <a:effectLst/>
          </p:spPr>
          <p:txBody>
            <a:bodyPr wrap="none" anchor="ctr"/>
            <a:lstStyle/>
            <a:p>
              <a:endParaRPr lang="en-MY"/>
            </a:p>
          </p:txBody>
        </p:sp>
        <p:sp>
          <p:nvSpPr>
            <p:cNvPr id="310280" name="Rectangle 8"/>
            <p:cNvSpPr>
              <a:spLocks noChangeArrowheads="1"/>
            </p:cNvSpPr>
            <p:nvPr/>
          </p:nvSpPr>
          <p:spPr bwMode="auto">
            <a:xfrm>
              <a:off x="1852" y="1460"/>
              <a:ext cx="195" cy="836"/>
            </a:xfrm>
            <a:prstGeom prst="rect">
              <a:avLst/>
            </a:prstGeom>
            <a:solidFill>
              <a:srgbClr val="FF66FF"/>
            </a:solidFill>
            <a:ln w="28575">
              <a:noFill/>
              <a:miter lim="800000"/>
              <a:headEnd/>
              <a:tailEnd/>
            </a:ln>
            <a:effectLst/>
          </p:spPr>
          <p:txBody>
            <a:bodyPr wrap="none" anchor="ctr"/>
            <a:lstStyle/>
            <a:p>
              <a:endParaRPr lang="en-MY"/>
            </a:p>
          </p:txBody>
        </p:sp>
      </p:grpSp>
      <p:grpSp>
        <p:nvGrpSpPr>
          <p:cNvPr id="3" name="Group 9"/>
          <p:cNvGrpSpPr>
            <a:grpSpLocks/>
          </p:cNvGrpSpPr>
          <p:nvPr/>
        </p:nvGrpSpPr>
        <p:grpSpPr bwMode="auto">
          <a:xfrm>
            <a:off x="5622925" y="2420938"/>
            <a:ext cx="1825625" cy="1066800"/>
            <a:chOff x="3422" y="1549"/>
            <a:chExt cx="1150" cy="672"/>
          </a:xfrm>
        </p:grpSpPr>
        <p:sp>
          <p:nvSpPr>
            <p:cNvPr id="310282" name="Rectangle 10"/>
            <p:cNvSpPr>
              <a:spLocks noChangeArrowheads="1"/>
            </p:cNvSpPr>
            <p:nvPr/>
          </p:nvSpPr>
          <p:spPr bwMode="auto">
            <a:xfrm>
              <a:off x="3422" y="1741"/>
              <a:ext cx="1150" cy="91"/>
            </a:xfrm>
            <a:prstGeom prst="rect">
              <a:avLst/>
            </a:prstGeom>
            <a:solidFill>
              <a:srgbClr val="FF66FF"/>
            </a:solidFill>
            <a:ln w="28575">
              <a:noFill/>
              <a:miter lim="800000"/>
              <a:headEnd/>
              <a:tailEnd/>
            </a:ln>
            <a:effectLst/>
          </p:spPr>
          <p:txBody>
            <a:bodyPr wrap="none" anchor="ctr"/>
            <a:lstStyle/>
            <a:p>
              <a:endParaRPr lang="en-MY"/>
            </a:p>
          </p:txBody>
        </p:sp>
        <p:sp>
          <p:nvSpPr>
            <p:cNvPr id="310283" name="Rectangle 11"/>
            <p:cNvSpPr>
              <a:spLocks noChangeArrowheads="1"/>
            </p:cNvSpPr>
            <p:nvPr/>
          </p:nvSpPr>
          <p:spPr bwMode="auto">
            <a:xfrm>
              <a:off x="3422" y="2026"/>
              <a:ext cx="1150" cy="195"/>
            </a:xfrm>
            <a:prstGeom prst="rect">
              <a:avLst/>
            </a:prstGeom>
            <a:solidFill>
              <a:srgbClr val="FF66FF"/>
            </a:solidFill>
            <a:ln w="28575">
              <a:noFill/>
              <a:miter lim="800000"/>
              <a:headEnd/>
              <a:tailEnd/>
            </a:ln>
            <a:effectLst/>
          </p:spPr>
          <p:txBody>
            <a:bodyPr wrap="none" anchor="ctr"/>
            <a:lstStyle/>
            <a:p>
              <a:endParaRPr lang="en-MY"/>
            </a:p>
          </p:txBody>
        </p:sp>
        <p:sp>
          <p:nvSpPr>
            <p:cNvPr id="310284" name="Rectangle 12"/>
            <p:cNvSpPr>
              <a:spLocks noChangeArrowheads="1"/>
            </p:cNvSpPr>
            <p:nvPr/>
          </p:nvSpPr>
          <p:spPr bwMode="auto">
            <a:xfrm>
              <a:off x="3422" y="1549"/>
              <a:ext cx="1150" cy="85"/>
            </a:xfrm>
            <a:prstGeom prst="rect">
              <a:avLst/>
            </a:prstGeom>
            <a:solidFill>
              <a:srgbClr val="FF66FF"/>
            </a:solidFill>
            <a:ln w="28575">
              <a:noFill/>
              <a:miter lim="800000"/>
              <a:headEnd/>
              <a:tailEnd/>
            </a:ln>
            <a:effectLst/>
          </p:spPr>
          <p:txBody>
            <a:bodyPr wrap="none" anchor="ctr"/>
            <a:lstStyle/>
            <a:p>
              <a:endParaRPr lang="en-MY"/>
            </a:p>
          </p:txBody>
        </p:sp>
      </p:grpSp>
      <p:sp>
        <p:nvSpPr>
          <p:cNvPr id="310285" name="Line 13"/>
          <p:cNvSpPr>
            <a:spLocks noChangeShapeType="1"/>
          </p:cNvSpPr>
          <p:nvPr/>
        </p:nvSpPr>
        <p:spPr bwMode="auto">
          <a:xfrm>
            <a:off x="5614988" y="24161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286" name="Line 14"/>
          <p:cNvSpPr>
            <a:spLocks noChangeShapeType="1"/>
          </p:cNvSpPr>
          <p:nvPr/>
        </p:nvSpPr>
        <p:spPr bwMode="auto">
          <a:xfrm>
            <a:off x="5614988" y="2559050"/>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287" name="Line 15"/>
          <p:cNvSpPr>
            <a:spLocks noChangeShapeType="1"/>
          </p:cNvSpPr>
          <p:nvPr/>
        </p:nvSpPr>
        <p:spPr bwMode="auto">
          <a:xfrm>
            <a:off x="5614988" y="27209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288" name="Line 16"/>
          <p:cNvSpPr>
            <a:spLocks noChangeShapeType="1"/>
          </p:cNvSpPr>
          <p:nvPr/>
        </p:nvSpPr>
        <p:spPr bwMode="auto">
          <a:xfrm>
            <a:off x="5614988" y="28733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289" name="Line 17"/>
          <p:cNvSpPr>
            <a:spLocks noChangeShapeType="1"/>
          </p:cNvSpPr>
          <p:nvPr/>
        </p:nvSpPr>
        <p:spPr bwMode="auto">
          <a:xfrm>
            <a:off x="5614988" y="30257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290" name="Line 18"/>
          <p:cNvSpPr>
            <a:spLocks noChangeShapeType="1"/>
          </p:cNvSpPr>
          <p:nvPr/>
        </p:nvSpPr>
        <p:spPr bwMode="auto">
          <a:xfrm>
            <a:off x="5614988" y="31781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291" name="Line 19"/>
          <p:cNvSpPr>
            <a:spLocks noChangeShapeType="1"/>
          </p:cNvSpPr>
          <p:nvPr/>
        </p:nvSpPr>
        <p:spPr bwMode="auto">
          <a:xfrm>
            <a:off x="5614988" y="3330575"/>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292" name="Line 20"/>
          <p:cNvSpPr>
            <a:spLocks noChangeShapeType="1"/>
          </p:cNvSpPr>
          <p:nvPr/>
        </p:nvSpPr>
        <p:spPr bwMode="auto">
          <a:xfrm>
            <a:off x="5614988" y="3482975"/>
            <a:ext cx="1846262" cy="0"/>
          </a:xfrm>
          <a:prstGeom prst="line">
            <a:avLst/>
          </a:prstGeom>
          <a:noFill/>
          <a:ln w="28575">
            <a:solidFill>
              <a:srgbClr val="000000"/>
            </a:solidFill>
            <a:round/>
            <a:headEnd type="none" w="sm" len="sm"/>
            <a:tailEnd type="none" w="sm" len="sm"/>
          </a:ln>
          <a:effectLst/>
        </p:spPr>
        <p:txBody>
          <a:bodyPr/>
          <a:lstStyle/>
          <a:p>
            <a:endParaRPr lang="en-MY"/>
          </a:p>
        </p:txBody>
      </p:sp>
      <p:grpSp>
        <p:nvGrpSpPr>
          <p:cNvPr id="4" name="Group 21"/>
          <p:cNvGrpSpPr>
            <a:grpSpLocks/>
          </p:cNvGrpSpPr>
          <p:nvPr/>
        </p:nvGrpSpPr>
        <p:grpSpPr bwMode="auto">
          <a:xfrm>
            <a:off x="5886450" y="2259013"/>
            <a:ext cx="1292225" cy="1347787"/>
            <a:chOff x="3708" y="1414"/>
            <a:chExt cx="814" cy="867"/>
          </a:xfrm>
        </p:grpSpPr>
        <p:sp>
          <p:nvSpPr>
            <p:cNvPr id="310294" name="Line 22"/>
            <p:cNvSpPr>
              <a:spLocks noChangeShapeType="1"/>
            </p:cNvSpPr>
            <p:nvPr/>
          </p:nvSpPr>
          <p:spPr bwMode="auto">
            <a:xfrm>
              <a:off x="4146" y="1414"/>
              <a:ext cx="0" cy="867"/>
            </a:xfrm>
            <a:prstGeom prst="line">
              <a:avLst/>
            </a:prstGeom>
            <a:noFill/>
            <a:ln w="28575">
              <a:solidFill>
                <a:srgbClr val="000000"/>
              </a:solidFill>
              <a:round/>
              <a:headEnd type="none" w="sm" len="sm"/>
              <a:tailEnd type="none" w="sm" len="sm"/>
            </a:ln>
            <a:effectLst/>
          </p:spPr>
          <p:txBody>
            <a:bodyPr/>
            <a:lstStyle/>
            <a:p>
              <a:endParaRPr lang="en-MY"/>
            </a:p>
          </p:txBody>
        </p:sp>
        <p:sp>
          <p:nvSpPr>
            <p:cNvPr id="310295" name="Line 23"/>
            <p:cNvSpPr>
              <a:spLocks noChangeShapeType="1"/>
            </p:cNvSpPr>
            <p:nvPr/>
          </p:nvSpPr>
          <p:spPr bwMode="auto">
            <a:xfrm>
              <a:off x="3708" y="1414"/>
              <a:ext cx="0" cy="867"/>
            </a:xfrm>
            <a:prstGeom prst="line">
              <a:avLst/>
            </a:prstGeom>
            <a:noFill/>
            <a:ln w="28575">
              <a:solidFill>
                <a:srgbClr val="000000"/>
              </a:solidFill>
              <a:round/>
              <a:headEnd type="none" w="sm" len="sm"/>
              <a:tailEnd type="none" w="sm" len="sm"/>
            </a:ln>
            <a:effectLst/>
          </p:spPr>
          <p:txBody>
            <a:bodyPr/>
            <a:lstStyle/>
            <a:p>
              <a:endParaRPr lang="en-MY"/>
            </a:p>
          </p:txBody>
        </p:sp>
        <p:sp>
          <p:nvSpPr>
            <p:cNvPr id="310296" name="Line 24"/>
            <p:cNvSpPr>
              <a:spLocks noChangeShapeType="1"/>
            </p:cNvSpPr>
            <p:nvPr/>
          </p:nvSpPr>
          <p:spPr bwMode="auto">
            <a:xfrm>
              <a:off x="4317" y="1414"/>
              <a:ext cx="0" cy="867"/>
            </a:xfrm>
            <a:prstGeom prst="line">
              <a:avLst/>
            </a:prstGeom>
            <a:noFill/>
            <a:ln w="28575">
              <a:solidFill>
                <a:srgbClr val="000000"/>
              </a:solidFill>
              <a:round/>
              <a:headEnd type="none" w="sm" len="sm"/>
              <a:tailEnd type="none" w="sm" len="sm"/>
            </a:ln>
            <a:effectLst/>
          </p:spPr>
          <p:txBody>
            <a:bodyPr/>
            <a:lstStyle/>
            <a:p>
              <a:endParaRPr lang="en-MY"/>
            </a:p>
          </p:txBody>
        </p:sp>
        <p:sp>
          <p:nvSpPr>
            <p:cNvPr id="310297" name="Line 25"/>
            <p:cNvSpPr>
              <a:spLocks noChangeShapeType="1"/>
            </p:cNvSpPr>
            <p:nvPr/>
          </p:nvSpPr>
          <p:spPr bwMode="auto">
            <a:xfrm>
              <a:off x="4522" y="1422"/>
              <a:ext cx="0" cy="858"/>
            </a:xfrm>
            <a:prstGeom prst="line">
              <a:avLst/>
            </a:prstGeom>
            <a:noFill/>
            <a:ln w="28575">
              <a:solidFill>
                <a:srgbClr val="000000"/>
              </a:solidFill>
              <a:round/>
              <a:headEnd type="none" w="sm" len="sm"/>
              <a:tailEnd type="none" w="sm" len="sm"/>
            </a:ln>
            <a:effectLst/>
          </p:spPr>
          <p:txBody>
            <a:bodyPr/>
            <a:lstStyle/>
            <a:p>
              <a:endParaRPr lang="en-MY"/>
            </a:p>
          </p:txBody>
        </p:sp>
      </p:grpSp>
      <p:sp>
        <p:nvSpPr>
          <p:cNvPr id="310333" name="Line 61"/>
          <p:cNvSpPr>
            <a:spLocks noChangeShapeType="1"/>
          </p:cNvSpPr>
          <p:nvPr/>
        </p:nvSpPr>
        <p:spPr bwMode="auto">
          <a:xfrm>
            <a:off x="2660650" y="2255838"/>
            <a:ext cx="0" cy="1376362"/>
          </a:xfrm>
          <a:prstGeom prst="line">
            <a:avLst/>
          </a:prstGeom>
          <a:noFill/>
          <a:ln w="28575">
            <a:solidFill>
              <a:srgbClr val="000000"/>
            </a:solidFill>
            <a:round/>
            <a:headEnd type="none" w="sm" len="sm"/>
            <a:tailEnd type="none" w="sm" len="sm"/>
          </a:ln>
          <a:effectLst/>
        </p:spPr>
        <p:txBody>
          <a:bodyPr/>
          <a:lstStyle/>
          <a:p>
            <a:endParaRPr lang="en-MY"/>
          </a:p>
        </p:txBody>
      </p:sp>
      <p:sp>
        <p:nvSpPr>
          <p:cNvPr id="310334" name="Line 62"/>
          <p:cNvSpPr>
            <a:spLocks noChangeShapeType="1"/>
          </p:cNvSpPr>
          <p:nvPr/>
        </p:nvSpPr>
        <p:spPr bwMode="auto">
          <a:xfrm>
            <a:off x="1965325" y="2255838"/>
            <a:ext cx="0" cy="1376362"/>
          </a:xfrm>
          <a:prstGeom prst="line">
            <a:avLst/>
          </a:prstGeom>
          <a:noFill/>
          <a:ln w="28575">
            <a:solidFill>
              <a:srgbClr val="000000"/>
            </a:solidFill>
            <a:round/>
            <a:headEnd type="none" w="sm" len="sm"/>
            <a:tailEnd type="none" w="sm" len="sm"/>
          </a:ln>
          <a:effectLst/>
        </p:spPr>
        <p:txBody>
          <a:bodyPr/>
          <a:lstStyle/>
          <a:p>
            <a:endParaRPr lang="en-MY"/>
          </a:p>
        </p:txBody>
      </p:sp>
      <p:sp>
        <p:nvSpPr>
          <p:cNvPr id="310335" name="Line 63"/>
          <p:cNvSpPr>
            <a:spLocks noChangeShapeType="1"/>
          </p:cNvSpPr>
          <p:nvPr/>
        </p:nvSpPr>
        <p:spPr bwMode="auto">
          <a:xfrm>
            <a:off x="1693863" y="2427288"/>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36" name="Line 64"/>
          <p:cNvSpPr>
            <a:spLocks noChangeShapeType="1"/>
          </p:cNvSpPr>
          <p:nvPr/>
        </p:nvSpPr>
        <p:spPr bwMode="auto">
          <a:xfrm>
            <a:off x="1693863" y="2579688"/>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37" name="Line 65"/>
          <p:cNvSpPr>
            <a:spLocks noChangeShapeType="1"/>
          </p:cNvSpPr>
          <p:nvPr/>
        </p:nvSpPr>
        <p:spPr bwMode="auto">
          <a:xfrm>
            <a:off x="1693863" y="2732088"/>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38" name="Line 66"/>
          <p:cNvSpPr>
            <a:spLocks noChangeShapeType="1"/>
          </p:cNvSpPr>
          <p:nvPr/>
        </p:nvSpPr>
        <p:spPr bwMode="auto">
          <a:xfrm>
            <a:off x="1693863" y="2884488"/>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39" name="Line 67"/>
          <p:cNvSpPr>
            <a:spLocks noChangeShapeType="1"/>
          </p:cNvSpPr>
          <p:nvPr/>
        </p:nvSpPr>
        <p:spPr bwMode="auto">
          <a:xfrm>
            <a:off x="1693863" y="3036888"/>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40" name="Line 68"/>
          <p:cNvSpPr>
            <a:spLocks noChangeShapeType="1"/>
          </p:cNvSpPr>
          <p:nvPr/>
        </p:nvSpPr>
        <p:spPr bwMode="auto">
          <a:xfrm>
            <a:off x="1693863" y="3189288"/>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41" name="Line 69"/>
          <p:cNvSpPr>
            <a:spLocks noChangeShapeType="1"/>
          </p:cNvSpPr>
          <p:nvPr/>
        </p:nvSpPr>
        <p:spPr bwMode="auto">
          <a:xfrm>
            <a:off x="1693863" y="3341688"/>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42" name="Line 70"/>
          <p:cNvSpPr>
            <a:spLocks noChangeShapeType="1"/>
          </p:cNvSpPr>
          <p:nvPr/>
        </p:nvSpPr>
        <p:spPr bwMode="auto">
          <a:xfrm>
            <a:off x="1693863" y="3494088"/>
            <a:ext cx="1846262" cy="0"/>
          </a:xfrm>
          <a:prstGeom prst="line">
            <a:avLst/>
          </a:prstGeom>
          <a:noFill/>
          <a:ln w="28575">
            <a:solidFill>
              <a:srgbClr val="000000"/>
            </a:solidFill>
            <a:round/>
            <a:headEnd type="none" w="sm" len="sm"/>
            <a:tailEnd type="none" w="sm" len="sm"/>
          </a:ln>
          <a:effectLst/>
        </p:spPr>
        <p:txBody>
          <a:bodyPr/>
          <a:lstStyle/>
          <a:p>
            <a:endParaRPr lang="en-MY"/>
          </a:p>
        </p:txBody>
      </p:sp>
      <p:sp>
        <p:nvSpPr>
          <p:cNvPr id="310343" name="Line 71"/>
          <p:cNvSpPr>
            <a:spLocks noChangeShapeType="1"/>
          </p:cNvSpPr>
          <p:nvPr/>
        </p:nvSpPr>
        <p:spPr bwMode="auto">
          <a:xfrm>
            <a:off x="2932113" y="2255838"/>
            <a:ext cx="0" cy="1376362"/>
          </a:xfrm>
          <a:prstGeom prst="line">
            <a:avLst/>
          </a:prstGeom>
          <a:noFill/>
          <a:ln w="28575">
            <a:solidFill>
              <a:srgbClr val="000000"/>
            </a:solidFill>
            <a:round/>
            <a:headEnd type="none" w="sm" len="sm"/>
            <a:tailEnd type="none" w="sm" len="sm"/>
          </a:ln>
          <a:effectLst/>
        </p:spPr>
        <p:txBody>
          <a:bodyPr/>
          <a:lstStyle/>
          <a:p>
            <a:endParaRPr lang="en-MY"/>
          </a:p>
        </p:txBody>
      </p:sp>
      <p:sp>
        <p:nvSpPr>
          <p:cNvPr id="310344" name="Line 72"/>
          <p:cNvSpPr>
            <a:spLocks noChangeShapeType="1"/>
          </p:cNvSpPr>
          <p:nvPr/>
        </p:nvSpPr>
        <p:spPr bwMode="auto">
          <a:xfrm>
            <a:off x="3257550" y="2259013"/>
            <a:ext cx="0" cy="1376362"/>
          </a:xfrm>
          <a:prstGeom prst="line">
            <a:avLst/>
          </a:prstGeom>
          <a:noFill/>
          <a:ln w="28575">
            <a:solidFill>
              <a:srgbClr val="000000"/>
            </a:solidFill>
            <a:round/>
            <a:headEnd type="none" w="sm" len="sm"/>
            <a:tailEnd type="none" w="sm" len="sm"/>
          </a:ln>
          <a:effectLst/>
        </p:spPr>
        <p:txBody>
          <a:bodyPr/>
          <a:lstStyle/>
          <a:p>
            <a:endParaRPr lang="en-MY"/>
          </a:p>
        </p:txBody>
      </p:sp>
      <p:sp>
        <p:nvSpPr>
          <p:cNvPr id="310347" name="Rectangle 75"/>
          <p:cNvSpPr>
            <a:spLocks noChangeArrowheads="1"/>
          </p:cNvSpPr>
          <p:nvPr/>
        </p:nvSpPr>
        <p:spPr bwMode="auto">
          <a:xfrm>
            <a:off x="5613400" y="2257425"/>
            <a:ext cx="1841500" cy="1346200"/>
          </a:xfrm>
          <a:prstGeom prst="rect">
            <a:avLst/>
          </a:prstGeom>
          <a:noFill/>
          <a:ln w="28575">
            <a:solidFill>
              <a:srgbClr val="000000"/>
            </a:solidFill>
            <a:miter lim="800000"/>
            <a:headEnd/>
            <a:tailEnd/>
          </a:ln>
          <a:effectLst/>
        </p:spPr>
        <p:txBody>
          <a:bodyPr wrap="none" anchor="ctr"/>
          <a:lstStyle/>
          <a:p>
            <a:endParaRPr lang="en-MY"/>
          </a:p>
        </p:txBody>
      </p:sp>
      <p:sp>
        <p:nvSpPr>
          <p:cNvPr id="310349" name="Rectangle 77"/>
          <p:cNvSpPr>
            <a:spLocks noChangeArrowheads="1"/>
          </p:cNvSpPr>
          <p:nvPr/>
        </p:nvSpPr>
        <p:spPr bwMode="auto">
          <a:xfrm>
            <a:off x="1692275" y="2268538"/>
            <a:ext cx="1841500" cy="1346200"/>
          </a:xfrm>
          <a:prstGeom prst="rect">
            <a:avLst/>
          </a:prstGeom>
          <a:noFill/>
          <a:ln w="28575">
            <a:solidFill>
              <a:srgbClr val="000000"/>
            </a:solidFill>
            <a:miter lim="800000"/>
            <a:headEnd/>
            <a:tailEnd/>
          </a:ln>
          <a:effectLst/>
        </p:spPr>
        <p:txBody>
          <a:bodyPr wrap="none" anchor="ctr"/>
          <a:lstStyle/>
          <a:p>
            <a:endParaRPr lang="en-MY"/>
          </a:p>
        </p:txBody>
      </p:sp>
      <p:sp>
        <p:nvSpPr>
          <p:cNvPr id="310350" name="Rectangle 78"/>
          <p:cNvSpPr>
            <a:spLocks noChangeArrowheads="1"/>
          </p:cNvSpPr>
          <p:nvPr/>
        </p:nvSpPr>
        <p:spPr bwMode="blackWhite">
          <a:xfrm>
            <a:off x="1641475" y="4352925"/>
            <a:ext cx="1841500" cy="1346200"/>
          </a:xfrm>
          <a:prstGeom prst="rect">
            <a:avLst/>
          </a:prstGeom>
          <a:noFill/>
          <a:ln w="28575">
            <a:solidFill>
              <a:srgbClr val="000000"/>
            </a:solidFill>
            <a:miter lim="800000"/>
            <a:headEnd/>
            <a:tailEnd/>
          </a:ln>
          <a:effectLst/>
        </p:spPr>
        <p:txBody>
          <a:bodyPr wrap="none" anchor="ctr"/>
          <a:lstStyle/>
          <a:p>
            <a:endParaRPr lang="en-MY"/>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9"/>
            <a:ext cx="8229600" cy="1071570"/>
          </a:xfrm>
        </p:spPr>
        <p:txBody>
          <a:bodyPr/>
          <a:lstStyle/>
          <a:p>
            <a:r>
              <a:rPr lang="en-US" dirty="0" smtClean="0"/>
              <a:t>In chapter 1, we looked at how databases are used in various business applications</a:t>
            </a:r>
            <a:endParaRPr lang="en-US" dirty="0" smtClean="0">
              <a:sym typeface="Wingdings" pitchFamily="2" charset="2"/>
            </a:endParaRPr>
          </a:p>
          <a:p>
            <a:endParaRPr lang="en-US" dirty="0" smtClean="0"/>
          </a:p>
          <a:p>
            <a:pPr>
              <a:buNone/>
            </a:pPr>
            <a:endParaRPr lang="en-MY" dirty="0"/>
          </a:p>
        </p:txBody>
      </p:sp>
      <p:pic>
        <p:nvPicPr>
          <p:cNvPr id="4" name="Picture 2" descr="C:\Users\Auer.WWU\Auer-Projects\Kroenke-Auer-Projects\Kroenke-Auer-DBP-e11\DBP-e11-Supplements\Images\Chapter01\Fig1-8.JPG"/>
          <p:cNvPicPr>
            <a:picLocks noChangeAspect="1" noChangeArrowheads="1"/>
          </p:cNvPicPr>
          <p:nvPr/>
        </p:nvPicPr>
        <p:blipFill>
          <a:blip r:embed="rId2" cstate="print"/>
          <a:srcRect/>
          <a:stretch>
            <a:fillRect/>
          </a:stretch>
        </p:blipFill>
        <p:spPr>
          <a:xfrm>
            <a:off x="1571604" y="1428736"/>
            <a:ext cx="6898961" cy="32789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5" name="Rectangle 5"/>
          <p:cNvSpPr>
            <a:spLocks noGrp="1" noChangeArrowheads="1"/>
          </p:cNvSpPr>
          <p:nvPr>
            <p:ph type="title"/>
          </p:nvPr>
        </p:nvSpPr>
        <p:spPr/>
        <p:txBody>
          <a:bodyPr/>
          <a:lstStyle/>
          <a:p>
            <a:r>
              <a:rPr lang="en-US" dirty="0"/>
              <a:t>Basic </a:t>
            </a:r>
            <a:r>
              <a:rPr lang="en-US" dirty="0">
                <a:latin typeface="Courier New" pitchFamily="49" charset="0"/>
              </a:rPr>
              <a:t>SELECT</a:t>
            </a:r>
            <a:r>
              <a:rPr lang="en-US" dirty="0"/>
              <a:t> Statement</a:t>
            </a:r>
          </a:p>
        </p:txBody>
      </p:sp>
      <p:sp>
        <p:nvSpPr>
          <p:cNvPr id="312326" name="Rectangle 6"/>
          <p:cNvSpPr>
            <a:spLocks noGrp="1" noChangeArrowheads="1"/>
          </p:cNvSpPr>
          <p:nvPr>
            <p:ph type="body" idx="1"/>
          </p:nvPr>
        </p:nvSpPr>
        <p:spPr>
          <a:xfrm>
            <a:off x="609600" y="2514600"/>
            <a:ext cx="7918450" cy="1485904"/>
          </a:xfrm>
        </p:spPr>
        <p:txBody>
          <a:bodyPr>
            <a:noAutofit/>
          </a:bodyPr>
          <a:lstStyle/>
          <a:p>
            <a:pPr lvl="1"/>
            <a:r>
              <a:rPr lang="en-US" dirty="0">
                <a:latin typeface="Courier New" pitchFamily="49" charset="0"/>
              </a:rPr>
              <a:t>SELECT</a:t>
            </a:r>
            <a:r>
              <a:rPr lang="en-US" dirty="0"/>
              <a:t> identifies the columns to be displayed.</a:t>
            </a:r>
          </a:p>
          <a:p>
            <a:pPr lvl="1"/>
            <a:r>
              <a:rPr lang="en-US" dirty="0">
                <a:latin typeface="Courier New" pitchFamily="49" charset="0"/>
              </a:rPr>
              <a:t>FROM</a:t>
            </a:r>
            <a:r>
              <a:rPr lang="en-US" dirty="0"/>
              <a:t> identifies the table containing those columns.</a:t>
            </a:r>
          </a:p>
        </p:txBody>
      </p:sp>
      <p:sp>
        <p:nvSpPr>
          <p:cNvPr id="312324" name="Rectangle 4"/>
          <p:cNvSpPr>
            <a:spLocks noChangeArrowheads="1"/>
          </p:cNvSpPr>
          <p:nvPr/>
        </p:nvSpPr>
        <p:spPr bwMode="blackGray">
          <a:xfrm>
            <a:off x="428596" y="1600200"/>
            <a:ext cx="8001056" cy="73342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*|{[DISTINCT] </a:t>
            </a:r>
            <a:r>
              <a:rPr lang="en-US" sz="2000" b="1" i="1" dirty="0" err="1">
                <a:solidFill>
                  <a:srgbClr val="000000"/>
                </a:solidFill>
                <a:latin typeface="Courier New" pitchFamily="49" charset="0"/>
              </a:rPr>
              <a:t>column</a:t>
            </a:r>
            <a:r>
              <a:rPr lang="en-US" sz="2000" b="1" dirty="0" err="1">
                <a:solidFill>
                  <a:srgbClr val="000000"/>
                </a:solidFill>
                <a:latin typeface="Courier New" pitchFamily="49" charset="0"/>
              </a:rPr>
              <a:t>|</a:t>
            </a:r>
            <a:r>
              <a:rPr lang="en-US" sz="2000" b="1" i="1" dirty="0" err="1">
                <a:solidFill>
                  <a:srgbClr val="000000"/>
                </a:solidFill>
                <a:latin typeface="Courier New" pitchFamily="49" charset="0"/>
              </a:rPr>
              <a:t>expression</a:t>
            </a:r>
            <a:r>
              <a:rPr lang="en-US" sz="2000" b="1" dirty="0">
                <a:solidFill>
                  <a:srgbClr val="000000"/>
                </a:solidFill>
                <a:latin typeface="Courier New" pitchFamily="49" charset="0"/>
              </a:rPr>
              <a:t> [</a:t>
            </a:r>
            <a:r>
              <a:rPr lang="en-US" sz="2000" b="1" i="1" dirty="0">
                <a:solidFill>
                  <a:srgbClr val="000000"/>
                </a:solidFill>
                <a:latin typeface="Courier New" pitchFamily="49" charset="0"/>
              </a:rPr>
              <a:t>alias</a:t>
            </a:r>
            <a:r>
              <a:rPr lang="en-US" sz="2000" b="1" dirty="0">
                <a:solidFill>
                  <a:srgbClr val="000000"/>
                </a:solidFill>
                <a:latin typeface="Courier New" pitchFamily="49" charset="0"/>
              </a:rPr>
              <a:t>],...}</a:t>
            </a:r>
          </a:p>
          <a:p>
            <a:pPr algn="l" eaLnBrk="0" hangingPunct="0">
              <a:spcBef>
                <a:spcPct val="0"/>
              </a:spcBef>
              <a:buClrTx/>
              <a:buFontTx/>
              <a:buNone/>
              <a:tabLst>
                <a:tab pos="1200150" algn="l"/>
              </a:tabLst>
            </a:pPr>
            <a:r>
              <a:rPr lang="en-US" sz="2000" b="1" dirty="0">
                <a:solidFill>
                  <a:srgbClr val="000000"/>
                </a:solidFill>
                <a:latin typeface="Courier New" pitchFamily="49" charset="0"/>
              </a:rPr>
              <a:t>FROM    </a:t>
            </a:r>
            <a:r>
              <a:rPr lang="en-US" sz="2000" b="1" i="1" dirty="0">
                <a:solidFill>
                  <a:srgbClr val="000000"/>
                </a:solidFill>
                <a:latin typeface="Courier New" pitchFamily="49" charset="0"/>
              </a:rPr>
              <a:t>table;</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t>Selecting All Columns</a:t>
            </a:r>
          </a:p>
        </p:txBody>
      </p:sp>
      <p:sp>
        <p:nvSpPr>
          <p:cNvPr id="314373" name="Rectangle 5"/>
          <p:cNvSpPr>
            <a:spLocks noChangeArrowheads="1"/>
          </p:cNvSpPr>
          <p:nvPr/>
        </p:nvSpPr>
        <p:spPr bwMode="blackWhite">
          <a:xfrm flipH="1" flipV="1">
            <a:off x="1636713" y="1876425"/>
            <a:ext cx="268287" cy="247650"/>
          </a:xfrm>
          <a:prstGeom prst="rect">
            <a:avLst/>
          </a:prstGeom>
          <a:noFill/>
          <a:ln w="28575">
            <a:solidFill>
              <a:schemeClr val="hlink"/>
            </a:solidFill>
            <a:miter lim="800000"/>
            <a:headEnd/>
            <a:tailEnd/>
          </a:ln>
          <a:effectLst/>
        </p:spPr>
        <p:txBody>
          <a:bodyPr wrap="none" anchor="ctr"/>
          <a:lstStyle/>
          <a:p>
            <a:endParaRPr lang="en-MY"/>
          </a:p>
        </p:txBody>
      </p:sp>
      <p:sp>
        <p:nvSpPr>
          <p:cNvPr id="314374" name="Rectangle 6"/>
          <p:cNvSpPr>
            <a:spLocks noChangeArrowheads="1"/>
          </p:cNvSpPr>
          <p:nvPr/>
        </p:nvSpPr>
        <p:spPr bwMode="blackGray">
          <a:xfrm>
            <a:off x="876300" y="1800225"/>
            <a:ext cx="7277100" cy="73342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p>
          <a:p>
            <a:pPr algn="l" eaLnBrk="0" hangingPunct="0">
              <a:spcBef>
                <a:spcPct val="0"/>
              </a:spcBef>
              <a:buClrTx/>
              <a:buFontTx/>
              <a:buNone/>
              <a:tabLst>
                <a:tab pos="1200150" algn="l"/>
              </a:tabLst>
            </a:pPr>
            <a:r>
              <a:rPr lang="en-US" sz="2000" b="1" dirty="0">
                <a:solidFill>
                  <a:srgbClr val="000000"/>
                </a:solidFill>
                <a:latin typeface="Courier New" pitchFamily="49" charset="0"/>
              </a:rPr>
              <a:t>FROM   departments;</a:t>
            </a:r>
          </a:p>
        </p:txBody>
      </p:sp>
      <p:sp>
        <p:nvSpPr>
          <p:cNvPr id="314375" name="Rectangle 7"/>
          <p:cNvSpPr>
            <a:spLocks noChangeArrowheads="1"/>
          </p:cNvSpPr>
          <p:nvPr/>
        </p:nvSpPr>
        <p:spPr bwMode="gray">
          <a:xfrm flipH="1" flipV="1">
            <a:off x="2000232" y="1857364"/>
            <a:ext cx="268287" cy="247650"/>
          </a:xfrm>
          <a:prstGeom prst="rect">
            <a:avLst/>
          </a:prstGeom>
          <a:noFill/>
          <a:ln w="28575">
            <a:solidFill>
              <a:schemeClr val="hlink"/>
            </a:solidFill>
            <a:miter lim="800000"/>
            <a:headEnd/>
            <a:tailEnd/>
          </a:ln>
          <a:effectLst/>
        </p:spPr>
        <p:txBody>
          <a:bodyPr wrap="none" anchor="ctr"/>
          <a:lstStyle/>
          <a:p>
            <a:endParaRPr lang="en-MY"/>
          </a:p>
        </p:txBody>
      </p:sp>
      <p:pic>
        <p:nvPicPr>
          <p:cNvPr id="314378" name="Picture 10" descr="C:\project-SQLFund1\images\img01-05.gif"/>
          <p:cNvPicPr>
            <a:picLocks noChangeAspect="1" noChangeArrowheads="1"/>
          </p:cNvPicPr>
          <p:nvPr/>
        </p:nvPicPr>
        <p:blipFill>
          <a:blip r:embed="rId3"/>
          <a:srcRect/>
          <a:stretch>
            <a:fillRect/>
          </a:stretch>
        </p:blipFill>
        <p:spPr bwMode="gray">
          <a:xfrm>
            <a:off x="928663" y="2971799"/>
            <a:ext cx="7414206" cy="2878355"/>
          </a:xfrm>
          <a:prstGeom prst="rect">
            <a:avLst/>
          </a:prstGeom>
          <a:noFill/>
        </p:spPr>
      </p:pic>
      <p:grpSp>
        <p:nvGrpSpPr>
          <p:cNvPr id="11" name="Group 10"/>
          <p:cNvGrpSpPr/>
          <p:nvPr/>
        </p:nvGrpSpPr>
        <p:grpSpPr>
          <a:xfrm>
            <a:off x="96689" y="3357562"/>
            <a:ext cx="1832105" cy="3236735"/>
            <a:chOff x="96689" y="3357562"/>
            <a:chExt cx="1832105" cy="3236735"/>
          </a:xfrm>
        </p:grpSpPr>
        <p:sp>
          <p:nvSpPr>
            <p:cNvPr id="7" name="TextBox 6"/>
            <p:cNvSpPr txBox="1"/>
            <p:nvPr/>
          </p:nvSpPr>
          <p:spPr>
            <a:xfrm>
              <a:off x="96689" y="6286520"/>
              <a:ext cx="1832105" cy="307777"/>
            </a:xfrm>
            <a:prstGeom prst="rect">
              <a:avLst/>
            </a:prstGeom>
            <a:noFill/>
            <a:ln>
              <a:solidFill>
                <a:schemeClr val="tx1"/>
              </a:solidFill>
            </a:ln>
          </p:spPr>
          <p:txBody>
            <a:bodyPr wrap="none" rtlCol="0">
              <a:spAutoFit/>
            </a:bodyPr>
            <a:lstStyle/>
            <a:p>
              <a:r>
                <a:rPr lang="en-US" sz="1400" dirty="0" smtClean="0"/>
                <a:t>Indicative row number</a:t>
              </a:r>
              <a:endParaRPr lang="en-MY" sz="1400" dirty="0"/>
            </a:p>
          </p:txBody>
        </p:sp>
        <p:sp>
          <p:nvSpPr>
            <p:cNvPr id="8" name="Rectangle 7"/>
            <p:cNvSpPr/>
            <p:nvPr/>
          </p:nvSpPr>
          <p:spPr>
            <a:xfrm>
              <a:off x="1142976" y="3357562"/>
              <a:ext cx="571504" cy="24288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10" name="Straight Arrow Connector 9"/>
            <p:cNvCxnSpPr>
              <a:stCxn id="8" idx="1"/>
            </p:cNvCxnSpPr>
            <p:nvPr/>
          </p:nvCxnSpPr>
          <p:spPr>
            <a:xfrm rot="10800000" flipV="1">
              <a:off x="428596" y="4572008"/>
              <a:ext cx="714380" cy="17145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9" name="Rectangle 3"/>
          <p:cNvSpPr>
            <a:spLocks noGrp="1" noChangeArrowheads="1"/>
          </p:cNvSpPr>
          <p:nvPr>
            <p:ph type="title"/>
          </p:nvPr>
        </p:nvSpPr>
        <p:spPr/>
        <p:txBody>
          <a:bodyPr/>
          <a:lstStyle/>
          <a:p>
            <a:r>
              <a:rPr lang="en-US"/>
              <a:t>Selecting Specific Columns</a:t>
            </a:r>
          </a:p>
        </p:txBody>
      </p:sp>
      <p:sp>
        <p:nvSpPr>
          <p:cNvPr id="316421" name="Rectangle 5"/>
          <p:cNvSpPr>
            <a:spLocks noChangeArrowheads="1"/>
          </p:cNvSpPr>
          <p:nvPr/>
        </p:nvSpPr>
        <p:spPr bwMode="gray">
          <a:xfrm>
            <a:off x="1600200" y="1916113"/>
            <a:ext cx="3733800" cy="320675"/>
          </a:xfrm>
          <a:prstGeom prst="rect">
            <a:avLst/>
          </a:prstGeom>
          <a:noFill/>
          <a:ln w="28575">
            <a:solidFill>
              <a:schemeClr val="hlink"/>
            </a:solidFill>
            <a:miter lim="800000"/>
            <a:headEnd/>
            <a:tailEnd/>
          </a:ln>
          <a:effectLst/>
        </p:spPr>
        <p:txBody>
          <a:bodyPr wrap="none" anchor="ctr"/>
          <a:lstStyle/>
          <a:p>
            <a:endParaRPr lang="en-MY"/>
          </a:p>
        </p:txBody>
      </p:sp>
      <p:sp>
        <p:nvSpPr>
          <p:cNvPr id="316422" name="Rectangle 6"/>
          <p:cNvSpPr>
            <a:spLocks noChangeArrowheads="1"/>
          </p:cNvSpPr>
          <p:nvPr/>
        </p:nvSpPr>
        <p:spPr bwMode="blackGray">
          <a:xfrm>
            <a:off x="858838" y="1790700"/>
            <a:ext cx="7277100" cy="73342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department_id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location_id</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departments;</a:t>
            </a:r>
          </a:p>
        </p:txBody>
      </p:sp>
      <p:sp>
        <p:nvSpPr>
          <p:cNvPr id="316423" name="Rectangle 7"/>
          <p:cNvSpPr>
            <a:spLocks noChangeArrowheads="1"/>
          </p:cNvSpPr>
          <p:nvPr/>
        </p:nvSpPr>
        <p:spPr bwMode="gray">
          <a:xfrm>
            <a:off x="2000232" y="1871663"/>
            <a:ext cx="4071965" cy="320675"/>
          </a:xfrm>
          <a:prstGeom prst="rect">
            <a:avLst/>
          </a:prstGeom>
          <a:noFill/>
          <a:ln w="28575">
            <a:solidFill>
              <a:schemeClr val="hlink"/>
            </a:solidFill>
            <a:miter lim="800000"/>
            <a:headEnd/>
            <a:tailEnd/>
          </a:ln>
          <a:effectLst/>
        </p:spPr>
        <p:txBody>
          <a:bodyPr wrap="none" anchor="ctr"/>
          <a:lstStyle/>
          <a:p>
            <a:endParaRPr lang="en-MY"/>
          </a:p>
        </p:txBody>
      </p:sp>
      <p:pic>
        <p:nvPicPr>
          <p:cNvPr id="316425" name="Picture 9" descr="C:\project-SQLFund1\images\img01-06.gif"/>
          <p:cNvPicPr>
            <a:picLocks noChangeAspect="1" noChangeArrowheads="1"/>
          </p:cNvPicPr>
          <p:nvPr/>
        </p:nvPicPr>
        <p:blipFill>
          <a:blip r:embed="rId3"/>
          <a:srcRect/>
          <a:stretch>
            <a:fillRect/>
          </a:stretch>
        </p:blipFill>
        <p:spPr bwMode="gray">
          <a:xfrm>
            <a:off x="2571736" y="2971799"/>
            <a:ext cx="4857784" cy="3524274"/>
          </a:xfrm>
          <a:prstGeom prst="rect">
            <a:avLst/>
          </a:prstGeom>
          <a:noFill/>
        </p:spPr>
      </p:pic>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86" name="Rectangle 26"/>
          <p:cNvSpPr>
            <a:spLocks noGrp="1" noChangeArrowheads="1"/>
          </p:cNvSpPr>
          <p:nvPr>
            <p:ph type="title"/>
          </p:nvPr>
        </p:nvSpPr>
        <p:spPr/>
        <p:txBody>
          <a:bodyPr/>
          <a:lstStyle/>
          <a:p>
            <a:r>
              <a:rPr lang="en-US"/>
              <a:t>Arithmetic Expressions</a:t>
            </a:r>
          </a:p>
        </p:txBody>
      </p:sp>
      <p:sp>
        <p:nvSpPr>
          <p:cNvPr id="322587" name="Rectangle 27"/>
          <p:cNvSpPr>
            <a:spLocks noGrp="1" noChangeArrowheads="1"/>
          </p:cNvSpPr>
          <p:nvPr>
            <p:ph type="body" idx="1"/>
          </p:nvPr>
        </p:nvSpPr>
        <p:spPr>
          <a:xfrm>
            <a:off x="609600" y="1447800"/>
            <a:ext cx="7918450" cy="695325"/>
          </a:xfrm>
        </p:spPr>
        <p:txBody>
          <a:bodyPr>
            <a:normAutofit fontScale="70000" lnSpcReduction="20000"/>
          </a:bodyPr>
          <a:lstStyle/>
          <a:p>
            <a:r>
              <a:rPr lang="en-US" dirty="0"/>
              <a:t>Create expressions with number and date data by using arithmetic operators.</a:t>
            </a:r>
          </a:p>
        </p:txBody>
      </p:sp>
      <p:grpSp>
        <p:nvGrpSpPr>
          <p:cNvPr id="25" name="Group 24"/>
          <p:cNvGrpSpPr/>
          <p:nvPr/>
        </p:nvGrpSpPr>
        <p:grpSpPr>
          <a:xfrm>
            <a:off x="1714480" y="2711450"/>
            <a:ext cx="5786478" cy="2789252"/>
            <a:chOff x="2374900" y="2711450"/>
            <a:chExt cx="4343400" cy="1843088"/>
          </a:xfrm>
        </p:grpSpPr>
        <p:sp>
          <p:nvSpPr>
            <p:cNvPr id="322565" name="Rectangle 5"/>
            <p:cNvSpPr>
              <a:spLocks noChangeArrowheads="1"/>
            </p:cNvSpPr>
            <p:nvPr/>
          </p:nvSpPr>
          <p:spPr bwMode="blackWhite">
            <a:xfrm>
              <a:off x="3746500" y="3824288"/>
              <a:ext cx="2971800" cy="365125"/>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2400" b="0"/>
                <a:t>Multiply</a:t>
              </a:r>
            </a:p>
          </p:txBody>
        </p:sp>
        <p:sp>
          <p:nvSpPr>
            <p:cNvPr id="322566" name="Rectangle 6"/>
            <p:cNvSpPr>
              <a:spLocks noChangeArrowheads="1"/>
            </p:cNvSpPr>
            <p:nvPr/>
          </p:nvSpPr>
          <p:spPr bwMode="blackWhite">
            <a:xfrm>
              <a:off x="2374900" y="3824288"/>
              <a:ext cx="1371600" cy="365125"/>
            </a:xfrm>
            <a:prstGeom prst="rect">
              <a:avLst/>
            </a:prstGeom>
            <a:solidFill>
              <a:srgbClr val="DDDDDD"/>
            </a:solidFill>
            <a:ln w="28575">
              <a:noFill/>
              <a:miter lim="800000"/>
              <a:headEnd type="none" w="sm" len="sm"/>
              <a:tailEnd type="none" w="sm" len="sm"/>
            </a:ln>
            <a:effectLst/>
          </p:spPr>
          <p:txBody>
            <a:bodyPr/>
            <a:lstStyle/>
            <a:p>
              <a:pPr defTabSz="228600">
                <a:buClr>
                  <a:srgbClr val="000000"/>
                </a:buClr>
              </a:pPr>
              <a:r>
                <a:rPr lang="en-US" sz="2400" b="0"/>
                <a:t>*</a:t>
              </a:r>
            </a:p>
          </p:txBody>
        </p:sp>
        <p:sp>
          <p:nvSpPr>
            <p:cNvPr id="322567" name="Rectangle 7"/>
            <p:cNvSpPr>
              <a:spLocks noChangeArrowheads="1"/>
            </p:cNvSpPr>
            <p:nvPr/>
          </p:nvSpPr>
          <p:spPr bwMode="blackWhite">
            <a:xfrm>
              <a:off x="3746500" y="4189413"/>
              <a:ext cx="2971800" cy="365125"/>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2400" b="0"/>
                <a:t>Divide</a:t>
              </a:r>
            </a:p>
          </p:txBody>
        </p:sp>
        <p:sp>
          <p:nvSpPr>
            <p:cNvPr id="322568" name="Rectangle 8"/>
            <p:cNvSpPr>
              <a:spLocks noChangeArrowheads="1"/>
            </p:cNvSpPr>
            <p:nvPr/>
          </p:nvSpPr>
          <p:spPr bwMode="blackWhite">
            <a:xfrm>
              <a:off x="2374900" y="4189413"/>
              <a:ext cx="1371600" cy="365125"/>
            </a:xfrm>
            <a:prstGeom prst="rect">
              <a:avLst/>
            </a:prstGeom>
            <a:solidFill>
              <a:srgbClr val="DDDDDD"/>
            </a:solidFill>
            <a:ln w="28575">
              <a:noFill/>
              <a:miter lim="800000"/>
              <a:headEnd type="none" w="sm" len="sm"/>
              <a:tailEnd type="none" w="sm" len="sm"/>
            </a:ln>
            <a:effectLst/>
          </p:spPr>
          <p:txBody>
            <a:bodyPr/>
            <a:lstStyle/>
            <a:p>
              <a:pPr marL="114300" lvl="1" defTabSz="228600"/>
              <a:r>
                <a:rPr lang="en-US" sz="2400" b="0"/>
                <a:t>/</a:t>
              </a:r>
            </a:p>
          </p:txBody>
        </p:sp>
        <p:sp>
          <p:nvSpPr>
            <p:cNvPr id="322569" name="Rectangle 9"/>
            <p:cNvSpPr>
              <a:spLocks noChangeArrowheads="1"/>
            </p:cNvSpPr>
            <p:nvPr/>
          </p:nvSpPr>
          <p:spPr bwMode="blackWhite">
            <a:xfrm>
              <a:off x="3746500" y="3441700"/>
              <a:ext cx="2971800" cy="382588"/>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2400" b="0"/>
                <a:t>Subtract</a:t>
              </a:r>
            </a:p>
          </p:txBody>
        </p:sp>
        <p:sp>
          <p:nvSpPr>
            <p:cNvPr id="322570" name="Rectangle 10"/>
            <p:cNvSpPr>
              <a:spLocks noChangeArrowheads="1"/>
            </p:cNvSpPr>
            <p:nvPr/>
          </p:nvSpPr>
          <p:spPr bwMode="blackWhite">
            <a:xfrm>
              <a:off x="2374900" y="3441700"/>
              <a:ext cx="1371600" cy="382588"/>
            </a:xfrm>
            <a:prstGeom prst="rect">
              <a:avLst/>
            </a:prstGeom>
            <a:solidFill>
              <a:srgbClr val="DDDDDD"/>
            </a:solidFill>
            <a:ln w="28575">
              <a:noFill/>
              <a:miter lim="800000"/>
              <a:headEnd type="none" w="sm" len="sm"/>
              <a:tailEnd type="none" w="sm" len="sm"/>
            </a:ln>
            <a:effectLst/>
          </p:spPr>
          <p:txBody>
            <a:bodyPr/>
            <a:lstStyle/>
            <a:p>
              <a:pPr marL="114300" lvl="1" defTabSz="228600"/>
              <a:r>
                <a:rPr lang="en-US" sz="2400" b="0"/>
                <a:t>-</a:t>
              </a:r>
            </a:p>
          </p:txBody>
        </p:sp>
        <p:sp>
          <p:nvSpPr>
            <p:cNvPr id="322571" name="Rectangle 11"/>
            <p:cNvSpPr>
              <a:spLocks noChangeArrowheads="1"/>
            </p:cNvSpPr>
            <p:nvPr/>
          </p:nvSpPr>
          <p:spPr bwMode="blackWhite">
            <a:xfrm>
              <a:off x="3746500" y="3076575"/>
              <a:ext cx="2971800" cy="365125"/>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2400" b="0"/>
                <a:t>Add</a:t>
              </a:r>
            </a:p>
          </p:txBody>
        </p:sp>
        <p:sp>
          <p:nvSpPr>
            <p:cNvPr id="322572" name="Rectangle 12"/>
            <p:cNvSpPr>
              <a:spLocks noChangeArrowheads="1"/>
            </p:cNvSpPr>
            <p:nvPr/>
          </p:nvSpPr>
          <p:spPr bwMode="blackWhite">
            <a:xfrm>
              <a:off x="2374900" y="3076575"/>
              <a:ext cx="1371600" cy="365125"/>
            </a:xfrm>
            <a:prstGeom prst="rect">
              <a:avLst/>
            </a:prstGeom>
            <a:solidFill>
              <a:srgbClr val="DDDDDD"/>
            </a:solidFill>
            <a:ln w="28575">
              <a:noFill/>
              <a:miter lim="800000"/>
              <a:headEnd type="none" w="sm" len="sm"/>
              <a:tailEnd type="none" w="sm" len="sm"/>
            </a:ln>
            <a:effectLst/>
          </p:spPr>
          <p:txBody>
            <a:bodyPr/>
            <a:lstStyle/>
            <a:p>
              <a:pPr marL="114300" lvl="1" defTabSz="228600"/>
              <a:r>
                <a:rPr lang="en-US" sz="2400" b="0"/>
                <a:t>+</a:t>
              </a:r>
            </a:p>
          </p:txBody>
        </p:sp>
        <p:sp>
          <p:nvSpPr>
            <p:cNvPr id="322573" name="Rectangle 13"/>
            <p:cNvSpPr>
              <a:spLocks noChangeArrowheads="1"/>
            </p:cNvSpPr>
            <p:nvPr/>
          </p:nvSpPr>
          <p:spPr bwMode="gray">
            <a:xfrm>
              <a:off x="3746500" y="2711450"/>
              <a:ext cx="2971800" cy="365125"/>
            </a:xfrm>
            <a:prstGeom prst="rect">
              <a:avLst/>
            </a:prstGeom>
            <a:solidFill>
              <a:schemeClr val="accent2"/>
            </a:solidFill>
            <a:ln w="28575">
              <a:noFill/>
              <a:miter lim="800000"/>
              <a:headEnd type="none" w="sm" len="sm"/>
              <a:tailEnd type="none" w="sm" len="sm"/>
            </a:ln>
            <a:effectLst/>
          </p:spPr>
          <p:txBody>
            <a:bodyPr/>
            <a:lstStyle/>
            <a:p>
              <a:pPr algn="l" defTabSz="228600">
                <a:buClr>
                  <a:srgbClr val="000000"/>
                </a:buClr>
              </a:pPr>
              <a:r>
                <a:rPr lang="en-US" sz="2400" b="0">
                  <a:solidFill>
                    <a:schemeClr val="bg1"/>
                  </a:solidFill>
                </a:rPr>
                <a:t>Description</a:t>
              </a:r>
            </a:p>
          </p:txBody>
        </p:sp>
        <p:sp>
          <p:nvSpPr>
            <p:cNvPr id="322574" name="Rectangle 14"/>
            <p:cNvSpPr>
              <a:spLocks noChangeArrowheads="1"/>
            </p:cNvSpPr>
            <p:nvPr/>
          </p:nvSpPr>
          <p:spPr bwMode="gray">
            <a:xfrm>
              <a:off x="2374900" y="2711450"/>
              <a:ext cx="1371600" cy="365125"/>
            </a:xfrm>
            <a:prstGeom prst="rect">
              <a:avLst/>
            </a:prstGeom>
            <a:solidFill>
              <a:schemeClr val="accent2"/>
            </a:solidFill>
            <a:ln w="28575">
              <a:noFill/>
              <a:miter lim="800000"/>
              <a:headEnd type="none" w="sm" len="sm"/>
              <a:tailEnd type="none" w="sm" len="sm"/>
            </a:ln>
            <a:effectLst/>
          </p:spPr>
          <p:txBody>
            <a:bodyPr/>
            <a:lstStyle/>
            <a:p>
              <a:pPr algn="l" defTabSz="228600">
                <a:buClr>
                  <a:srgbClr val="000000"/>
                </a:buClr>
              </a:pPr>
              <a:r>
                <a:rPr lang="en-US" sz="2400" b="0">
                  <a:solidFill>
                    <a:schemeClr val="bg1"/>
                  </a:solidFill>
                </a:rPr>
                <a:t>Operator</a:t>
              </a:r>
            </a:p>
          </p:txBody>
        </p:sp>
        <p:sp>
          <p:nvSpPr>
            <p:cNvPr id="322575" name="Line 15"/>
            <p:cNvSpPr>
              <a:spLocks noChangeShapeType="1"/>
            </p:cNvSpPr>
            <p:nvPr/>
          </p:nvSpPr>
          <p:spPr bwMode="blackWhite">
            <a:xfrm>
              <a:off x="2374900" y="3076575"/>
              <a:ext cx="4343400" cy="0"/>
            </a:xfrm>
            <a:prstGeom prst="line">
              <a:avLst/>
            </a:prstGeom>
            <a:noFill/>
            <a:ln w="57150">
              <a:solidFill>
                <a:schemeClr val="tx1"/>
              </a:solidFill>
              <a:round/>
              <a:headEnd type="none" w="sm" len="sm"/>
              <a:tailEnd type="none" w="sm" len="sm"/>
            </a:ln>
            <a:effectLst/>
          </p:spPr>
          <p:txBody>
            <a:bodyPr/>
            <a:lstStyle/>
            <a:p>
              <a:endParaRPr lang="en-MY" sz="2400"/>
            </a:p>
          </p:txBody>
        </p:sp>
        <p:sp>
          <p:nvSpPr>
            <p:cNvPr id="322576" name="Line 16"/>
            <p:cNvSpPr>
              <a:spLocks noChangeShapeType="1"/>
            </p:cNvSpPr>
            <p:nvPr/>
          </p:nvSpPr>
          <p:spPr bwMode="blackWhite">
            <a:xfrm>
              <a:off x="2374900" y="3441700"/>
              <a:ext cx="4343400" cy="0"/>
            </a:xfrm>
            <a:prstGeom prst="line">
              <a:avLst/>
            </a:prstGeom>
            <a:noFill/>
            <a:ln w="28575">
              <a:solidFill>
                <a:schemeClr val="tx1"/>
              </a:solidFill>
              <a:round/>
              <a:headEnd type="none" w="sm" len="sm"/>
              <a:tailEnd type="none" w="sm" len="sm"/>
            </a:ln>
            <a:effectLst/>
          </p:spPr>
          <p:txBody>
            <a:bodyPr/>
            <a:lstStyle/>
            <a:p>
              <a:endParaRPr lang="en-MY" sz="2400"/>
            </a:p>
          </p:txBody>
        </p:sp>
        <p:sp>
          <p:nvSpPr>
            <p:cNvPr id="322577" name="Line 17"/>
            <p:cNvSpPr>
              <a:spLocks noChangeShapeType="1"/>
            </p:cNvSpPr>
            <p:nvPr/>
          </p:nvSpPr>
          <p:spPr bwMode="blackWhite">
            <a:xfrm>
              <a:off x="2374900" y="3824288"/>
              <a:ext cx="4343400" cy="0"/>
            </a:xfrm>
            <a:prstGeom prst="line">
              <a:avLst/>
            </a:prstGeom>
            <a:noFill/>
            <a:ln w="28575">
              <a:solidFill>
                <a:schemeClr val="tx1"/>
              </a:solidFill>
              <a:round/>
              <a:headEnd type="none" w="sm" len="sm"/>
              <a:tailEnd type="none" w="sm" len="sm"/>
            </a:ln>
            <a:effectLst/>
          </p:spPr>
          <p:txBody>
            <a:bodyPr/>
            <a:lstStyle/>
            <a:p>
              <a:endParaRPr lang="en-MY" sz="2400"/>
            </a:p>
          </p:txBody>
        </p:sp>
        <p:sp>
          <p:nvSpPr>
            <p:cNvPr id="322578" name="Line 18"/>
            <p:cNvSpPr>
              <a:spLocks noChangeShapeType="1"/>
            </p:cNvSpPr>
            <p:nvPr/>
          </p:nvSpPr>
          <p:spPr bwMode="blackWhite">
            <a:xfrm>
              <a:off x="2374900" y="4554538"/>
              <a:ext cx="4343400" cy="0"/>
            </a:xfrm>
            <a:prstGeom prst="line">
              <a:avLst/>
            </a:prstGeom>
            <a:noFill/>
            <a:ln w="28575" cap="sq">
              <a:solidFill>
                <a:schemeClr val="tx1"/>
              </a:solidFill>
              <a:round/>
              <a:headEnd type="none" w="sm" len="sm"/>
              <a:tailEnd type="none" w="sm" len="sm"/>
            </a:ln>
            <a:effectLst/>
          </p:spPr>
          <p:txBody>
            <a:bodyPr/>
            <a:lstStyle/>
            <a:p>
              <a:endParaRPr lang="en-MY" sz="2400"/>
            </a:p>
          </p:txBody>
        </p:sp>
        <p:sp>
          <p:nvSpPr>
            <p:cNvPr id="322579" name="Line 19"/>
            <p:cNvSpPr>
              <a:spLocks noChangeShapeType="1"/>
            </p:cNvSpPr>
            <p:nvPr/>
          </p:nvSpPr>
          <p:spPr bwMode="blackWhite">
            <a:xfrm>
              <a:off x="2374900" y="2711450"/>
              <a:ext cx="0" cy="365125"/>
            </a:xfrm>
            <a:prstGeom prst="line">
              <a:avLst/>
            </a:prstGeom>
            <a:noFill/>
            <a:ln w="28575">
              <a:solidFill>
                <a:schemeClr val="tx1"/>
              </a:solidFill>
              <a:round/>
              <a:headEnd type="none" w="sm" len="sm"/>
              <a:tailEnd type="none" w="sm" len="sm"/>
            </a:ln>
            <a:effectLst/>
          </p:spPr>
          <p:txBody>
            <a:bodyPr/>
            <a:lstStyle/>
            <a:p>
              <a:endParaRPr lang="en-MY" sz="2400"/>
            </a:p>
          </p:txBody>
        </p:sp>
        <p:sp>
          <p:nvSpPr>
            <p:cNvPr id="322580" name="Line 20"/>
            <p:cNvSpPr>
              <a:spLocks noChangeShapeType="1"/>
            </p:cNvSpPr>
            <p:nvPr/>
          </p:nvSpPr>
          <p:spPr bwMode="blackWhite">
            <a:xfrm>
              <a:off x="3746500" y="2711450"/>
              <a:ext cx="0" cy="1843088"/>
            </a:xfrm>
            <a:prstGeom prst="line">
              <a:avLst/>
            </a:prstGeom>
            <a:noFill/>
            <a:ln w="28575">
              <a:solidFill>
                <a:schemeClr val="tx1"/>
              </a:solidFill>
              <a:round/>
              <a:headEnd type="none" w="sm" len="sm"/>
              <a:tailEnd type="none" w="sm" len="sm"/>
            </a:ln>
            <a:effectLst/>
          </p:spPr>
          <p:txBody>
            <a:bodyPr/>
            <a:lstStyle/>
            <a:p>
              <a:endParaRPr lang="en-MY" sz="2400"/>
            </a:p>
          </p:txBody>
        </p:sp>
        <p:sp>
          <p:nvSpPr>
            <p:cNvPr id="322581" name="Line 21"/>
            <p:cNvSpPr>
              <a:spLocks noChangeShapeType="1"/>
            </p:cNvSpPr>
            <p:nvPr/>
          </p:nvSpPr>
          <p:spPr bwMode="blackWhite">
            <a:xfrm>
              <a:off x="6718300" y="2711450"/>
              <a:ext cx="0" cy="365125"/>
            </a:xfrm>
            <a:prstGeom prst="line">
              <a:avLst/>
            </a:prstGeom>
            <a:noFill/>
            <a:ln w="28575">
              <a:solidFill>
                <a:schemeClr val="tx1"/>
              </a:solidFill>
              <a:round/>
              <a:headEnd type="none" w="sm" len="sm"/>
              <a:tailEnd type="none" w="sm" len="sm"/>
            </a:ln>
            <a:effectLst/>
          </p:spPr>
          <p:txBody>
            <a:bodyPr/>
            <a:lstStyle/>
            <a:p>
              <a:endParaRPr lang="en-MY" sz="2400"/>
            </a:p>
          </p:txBody>
        </p:sp>
        <p:sp>
          <p:nvSpPr>
            <p:cNvPr id="322582" name="Line 22"/>
            <p:cNvSpPr>
              <a:spLocks noChangeShapeType="1"/>
            </p:cNvSpPr>
            <p:nvPr/>
          </p:nvSpPr>
          <p:spPr bwMode="blackWhite">
            <a:xfrm>
              <a:off x="2374900" y="4189413"/>
              <a:ext cx="4343400" cy="0"/>
            </a:xfrm>
            <a:prstGeom prst="line">
              <a:avLst/>
            </a:prstGeom>
            <a:noFill/>
            <a:ln w="28575">
              <a:solidFill>
                <a:schemeClr val="tx1"/>
              </a:solidFill>
              <a:round/>
              <a:headEnd type="none" w="sm" len="sm"/>
              <a:tailEnd type="none" w="sm" len="sm"/>
            </a:ln>
            <a:effectLst/>
          </p:spPr>
          <p:txBody>
            <a:bodyPr/>
            <a:lstStyle/>
            <a:p>
              <a:endParaRPr lang="en-MY" sz="2400"/>
            </a:p>
          </p:txBody>
        </p:sp>
        <p:sp>
          <p:nvSpPr>
            <p:cNvPr id="322583" name="Line 23"/>
            <p:cNvSpPr>
              <a:spLocks noChangeShapeType="1"/>
            </p:cNvSpPr>
            <p:nvPr/>
          </p:nvSpPr>
          <p:spPr bwMode="blackWhite">
            <a:xfrm>
              <a:off x="2374900" y="2711450"/>
              <a:ext cx="4343400" cy="0"/>
            </a:xfrm>
            <a:prstGeom prst="line">
              <a:avLst/>
            </a:prstGeom>
            <a:noFill/>
            <a:ln w="28575">
              <a:solidFill>
                <a:schemeClr val="tx1"/>
              </a:solidFill>
              <a:round/>
              <a:headEnd type="none" w="sm" len="sm"/>
              <a:tailEnd type="none" w="sm" len="sm"/>
            </a:ln>
            <a:effectLst/>
          </p:spPr>
          <p:txBody>
            <a:bodyPr/>
            <a:lstStyle/>
            <a:p>
              <a:endParaRPr lang="en-MY" sz="2400"/>
            </a:p>
          </p:txBody>
        </p:sp>
        <p:sp>
          <p:nvSpPr>
            <p:cNvPr id="322584" name="Line 24"/>
            <p:cNvSpPr>
              <a:spLocks noChangeShapeType="1"/>
            </p:cNvSpPr>
            <p:nvPr/>
          </p:nvSpPr>
          <p:spPr bwMode="blackWhite">
            <a:xfrm>
              <a:off x="2374900" y="3076575"/>
              <a:ext cx="0" cy="1477963"/>
            </a:xfrm>
            <a:prstGeom prst="line">
              <a:avLst/>
            </a:prstGeom>
            <a:noFill/>
            <a:ln w="28575" cap="sq">
              <a:solidFill>
                <a:schemeClr val="tx1"/>
              </a:solidFill>
              <a:round/>
              <a:headEnd type="none" w="sm" len="sm"/>
              <a:tailEnd type="none" w="sm" len="sm"/>
            </a:ln>
            <a:effectLst/>
          </p:spPr>
          <p:txBody>
            <a:bodyPr/>
            <a:lstStyle/>
            <a:p>
              <a:endParaRPr lang="en-MY" sz="2400"/>
            </a:p>
          </p:txBody>
        </p:sp>
        <p:sp>
          <p:nvSpPr>
            <p:cNvPr id="322585" name="Line 25"/>
            <p:cNvSpPr>
              <a:spLocks noChangeShapeType="1"/>
            </p:cNvSpPr>
            <p:nvPr/>
          </p:nvSpPr>
          <p:spPr bwMode="blackWhite">
            <a:xfrm>
              <a:off x="6718300" y="3076575"/>
              <a:ext cx="0" cy="1477963"/>
            </a:xfrm>
            <a:prstGeom prst="line">
              <a:avLst/>
            </a:prstGeom>
            <a:noFill/>
            <a:ln w="28575" cap="sq">
              <a:solidFill>
                <a:schemeClr val="tx1"/>
              </a:solidFill>
              <a:round/>
              <a:headEnd type="none" w="sm" len="sm"/>
              <a:tailEnd type="none" w="sm" len="sm"/>
            </a:ln>
            <a:effectLst/>
          </p:spPr>
          <p:txBody>
            <a:bodyPr/>
            <a:lstStyle/>
            <a:p>
              <a:endParaRPr lang="en-MY" sz="2400"/>
            </a:p>
          </p:txBody>
        </p:sp>
      </p:gr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ChangeArrowheads="1"/>
          </p:cNvSpPr>
          <p:nvPr/>
        </p:nvSpPr>
        <p:spPr bwMode="blackGray">
          <a:xfrm>
            <a:off x="876300" y="1771650"/>
            <a:ext cx="7277100" cy="79057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salary, salary + 300</a:t>
            </a: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p:txBody>
      </p:sp>
      <p:sp>
        <p:nvSpPr>
          <p:cNvPr id="324611" name="Rectangle 3"/>
          <p:cNvSpPr>
            <a:spLocks noGrp="1" noChangeArrowheads="1"/>
          </p:cNvSpPr>
          <p:nvPr>
            <p:ph type="title"/>
          </p:nvPr>
        </p:nvSpPr>
        <p:spPr/>
        <p:txBody>
          <a:bodyPr/>
          <a:lstStyle/>
          <a:p>
            <a:r>
              <a:rPr lang="en-US"/>
              <a:t>Using Arithmetic Operators</a:t>
            </a:r>
          </a:p>
        </p:txBody>
      </p:sp>
      <p:sp>
        <p:nvSpPr>
          <p:cNvPr id="324612" name="Rectangle 4"/>
          <p:cNvSpPr>
            <a:spLocks noChangeArrowheads="1"/>
          </p:cNvSpPr>
          <p:nvPr/>
        </p:nvSpPr>
        <p:spPr bwMode="gray">
          <a:xfrm>
            <a:off x="4857752" y="1857364"/>
            <a:ext cx="1914525" cy="320675"/>
          </a:xfrm>
          <a:prstGeom prst="rect">
            <a:avLst/>
          </a:prstGeom>
          <a:noFill/>
          <a:ln w="28575">
            <a:solidFill>
              <a:schemeClr val="hlink"/>
            </a:solidFill>
            <a:miter lim="800000"/>
            <a:headEnd/>
            <a:tailEnd/>
          </a:ln>
          <a:effectLst/>
        </p:spPr>
        <p:txBody>
          <a:bodyPr wrap="none" anchor="ctr"/>
          <a:lstStyle/>
          <a:p>
            <a:endParaRPr lang="en-MY"/>
          </a:p>
        </p:txBody>
      </p:sp>
      <p:sp>
        <p:nvSpPr>
          <p:cNvPr id="324614" name="Text Box 6"/>
          <p:cNvSpPr txBox="1">
            <a:spLocks noChangeArrowheads="1"/>
          </p:cNvSpPr>
          <p:nvPr/>
        </p:nvSpPr>
        <p:spPr bwMode="gray">
          <a:xfrm>
            <a:off x="2590800" y="518160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pic>
        <p:nvPicPr>
          <p:cNvPr id="324618" name="Picture 10" descr="C:\project-SQLFund1\images\img01-10.gif"/>
          <p:cNvPicPr>
            <a:picLocks noChangeAspect="1" noChangeArrowheads="1"/>
          </p:cNvPicPr>
          <p:nvPr/>
        </p:nvPicPr>
        <p:blipFill>
          <a:blip r:embed="rId3"/>
          <a:srcRect/>
          <a:stretch>
            <a:fillRect/>
          </a:stretch>
        </p:blipFill>
        <p:spPr bwMode="gray">
          <a:xfrm>
            <a:off x="2590800" y="2819400"/>
            <a:ext cx="4767282" cy="3480181"/>
          </a:xfrm>
          <a:prstGeom prst="rect">
            <a:avLst/>
          </a:prstGeom>
          <a:noFill/>
        </p:spPr>
      </p:pic>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blackGray">
          <a:xfrm>
            <a:off x="876300" y="1357298"/>
            <a:ext cx="7277100" cy="779463"/>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dirty="0">
                <a:solidFill>
                  <a:srgbClr val="000000"/>
                </a:solidFill>
                <a:latin typeface="Courier New" pitchFamily="49" charset="0"/>
              </a:rPr>
              <a:t>SELECT </a:t>
            </a:r>
            <a:r>
              <a:rPr lang="en-US" b="1" dirty="0" err="1">
                <a:solidFill>
                  <a:srgbClr val="000000"/>
                </a:solidFill>
                <a:latin typeface="Courier New" pitchFamily="49" charset="0"/>
              </a:rPr>
              <a:t>last_name</a:t>
            </a:r>
            <a:r>
              <a:rPr lang="en-US" b="1" dirty="0">
                <a:solidFill>
                  <a:srgbClr val="000000"/>
                </a:solidFill>
                <a:latin typeface="Courier New" pitchFamily="49" charset="0"/>
              </a:rPr>
              <a:t>, salary, 12*salary+100</a:t>
            </a:r>
          </a:p>
          <a:p>
            <a:pPr algn="l" eaLnBrk="0" hangingPunct="0">
              <a:spcBef>
                <a:spcPct val="0"/>
              </a:spcBef>
              <a:buClrTx/>
              <a:buFontTx/>
              <a:buNone/>
              <a:tabLst>
                <a:tab pos="1200150" algn="l"/>
              </a:tabLst>
            </a:pPr>
            <a:r>
              <a:rPr lang="en-US" b="1" dirty="0">
                <a:solidFill>
                  <a:srgbClr val="000000"/>
                </a:solidFill>
                <a:latin typeface="Courier New" pitchFamily="49" charset="0"/>
              </a:rPr>
              <a:t>FROM   employees;</a:t>
            </a:r>
          </a:p>
        </p:txBody>
      </p:sp>
      <p:sp>
        <p:nvSpPr>
          <p:cNvPr id="326673" name="Rectangle 17"/>
          <p:cNvSpPr>
            <a:spLocks noGrp="1" noChangeArrowheads="1"/>
          </p:cNvSpPr>
          <p:nvPr>
            <p:ph type="title"/>
          </p:nvPr>
        </p:nvSpPr>
        <p:spPr/>
        <p:txBody>
          <a:bodyPr/>
          <a:lstStyle/>
          <a:p>
            <a:r>
              <a:rPr lang="en-US"/>
              <a:t>Operator Precedence</a:t>
            </a:r>
          </a:p>
        </p:txBody>
      </p:sp>
      <p:sp>
        <p:nvSpPr>
          <p:cNvPr id="326660" name="Rectangle 4"/>
          <p:cNvSpPr>
            <a:spLocks noChangeArrowheads="1"/>
          </p:cNvSpPr>
          <p:nvPr/>
        </p:nvSpPr>
        <p:spPr bwMode="gray">
          <a:xfrm>
            <a:off x="4471988" y="1423973"/>
            <a:ext cx="2057400" cy="346075"/>
          </a:xfrm>
          <a:prstGeom prst="rect">
            <a:avLst/>
          </a:prstGeom>
          <a:noFill/>
          <a:ln w="28575">
            <a:solidFill>
              <a:schemeClr val="hlink"/>
            </a:solidFill>
            <a:miter lim="800000"/>
            <a:headEnd/>
            <a:tailEnd/>
          </a:ln>
          <a:effectLst/>
        </p:spPr>
        <p:txBody>
          <a:bodyPr wrap="none" anchor="ctr"/>
          <a:lstStyle/>
          <a:p>
            <a:endParaRPr lang="en-MY"/>
          </a:p>
        </p:txBody>
      </p:sp>
      <p:sp>
        <p:nvSpPr>
          <p:cNvPr id="326661" name="Rectangle 5"/>
          <p:cNvSpPr>
            <a:spLocks noChangeArrowheads="1"/>
          </p:cNvSpPr>
          <p:nvPr/>
        </p:nvSpPr>
        <p:spPr bwMode="blackGray">
          <a:xfrm>
            <a:off x="876300" y="3849688"/>
            <a:ext cx="7277100" cy="741362"/>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dirty="0">
                <a:solidFill>
                  <a:srgbClr val="000000"/>
                </a:solidFill>
                <a:latin typeface="Courier New" pitchFamily="49" charset="0"/>
              </a:rPr>
              <a:t>SELECT </a:t>
            </a:r>
            <a:r>
              <a:rPr lang="en-US" b="1" dirty="0" err="1">
                <a:solidFill>
                  <a:srgbClr val="000000"/>
                </a:solidFill>
                <a:latin typeface="Courier New" pitchFamily="49" charset="0"/>
              </a:rPr>
              <a:t>last_name</a:t>
            </a:r>
            <a:r>
              <a:rPr lang="en-US" b="1" dirty="0">
                <a:solidFill>
                  <a:srgbClr val="000000"/>
                </a:solidFill>
                <a:latin typeface="Courier New" pitchFamily="49" charset="0"/>
              </a:rPr>
              <a:t>, salary, 12*(salary+100)</a:t>
            </a:r>
          </a:p>
          <a:p>
            <a:pPr algn="l" eaLnBrk="0" hangingPunct="0">
              <a:spcBef>
                <a:spcPct val="0"/>
              </a:spcBef>
              <a:buClrTx/>
              <a:buFontTx/>
              <a:buNone/>
              <a:tabLst>
                <a:tab pos="1200150" algn="l"/>
              </a:tabLst>
            </a:pPr>
            <a:r>
              <a:rPr lang="en-US" b="1" dirty="0">
                <a:solidFill>
                  <a:srgbClr val="000000"/>
                </a:solidFill>
                <a:latin typeface="Courier New" pitchFamily="49" charset="0"/>
              </a:rPr>
              <a:t>FROM   employees;</a:t>
            </a:r>
          </a:p>
        </p:txBody>
      </p:sp>
      <p:sp>
        <p:nvSpPr>
          <p:cNvPr id="326662" name="Rectangle 6"/>
          <p:cNvSpPr>
            <a:spLocks noChangeArrowheads="1"/>
          </p:cNvSpPr>
          <p:nvPr/>
        </p:nvSpPr>
        <p:spPr bwMode="gray">
          <a:xfrm>
            <a:off x="4460875" y="3906838"/>
            <a:ext cx="2320925" cy="346075"/>
          </a:xfrm>
          <a:prstGeom prst="rect">
            <a:avLst/>
          </a:prstGeom>
          <a:noFill/>
          <a:ln w="28575">
            <a:solidFill>
              <a:schemeClr val="hlink"/>
            </a:solidFill>
            <a:miter lim="800000"/>
            <a:headEnd/>
            <a:tailEnd/>
          </a:ln>
          <a:effectLst/>
        </p:spPr>
        <p:txBody>
          <a:bodyPr wrap="none" anchor="ctr"/>
          <a:lstStyle/>
          <a:p>
            <a:endParaRPr lang="en-MY"/>
          </a:p>
        </p:txBody>
      </p:sp>
      <p:sp>
        <p:nvSpPr>
          <p:cNvPr id="326664" name="Text Box 8"/>
          <p:cNvSpPr txBox="1">
            <a:spLocks noChangeArrowheads="1"/>
          </p:cNvSpPr>
          <p:nvPr/>
        </p:nvSpPr>
        <p:spPr bwMode="gray">
          <a:xfrm>
            <a:off x="1447800" y="342900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326669" name="Text Box 13"/>
          <p:cNvSpPr txBox="1">
            <a:spLocks noChangeArrowheads="1"/>
          </p:cNvSpPr>
          <p:nvPr/>
        </p:nvSpPr>
        <p:spPr bwMode="gray">
          <a:xfrm>
            <a:off x="1447800" y="548640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326671" name="Oval 15"/>
          <p:cNvSpPr>
            <a:spLocks noChangeArrowheads="1"/>
          </p:cNvSpPr>
          <p:nvPr/>
        </p:nvSpPr>
        <p:spPr bwMode="blackWhite">
          <a:xfrm>
            <a:off x="7569200" y="1512873"/>
            <a:ext cx="490538"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1</a:t>
            </a:r>
          </a:p>
        </p:txBody>
      </p:sp>
      <p:sp>
        <p:nvSpPr>
          <p:cNvPr id="326672" name="Oval 16"/>
          <p:cNvSpPr>
            <a:spLocks noChangeArrowheads="1"/>
          </p:cNvSpPr>
          <p:nvPr/>
        </p:nvSpPr>
        <p:spPr bwMode="blackWhite">
          <a:xfrm>
            <a:off x="7567613" y="3949700"/>
            <a:ext cx="493712"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2</a:t>
            </a:r>
          </a:p>
        </p:txBody>
      </p:sp>
      <p:pic>
        <p:nvPicPr>
          <p:cNvPr id="326675" name="Picture 19" descr="C:\project-SQLFund1\images\img01-11.gif"/>
          <p:cNvPicPr>
            <a:picLocks noChangeAspect="1" noChangeArrowheads="1"/>
          </p:cNvPicPr>
          <p:nvPr/>
        </p:nvPicPr>
        <p:blipFill>
          <a:blip r:embed="rId3"/>
          <a:srcRect/>
          <a:stretch>
            <a:fillRect/>
          </a:stretch>
        </p:blipFill>
        <p:spPr bwMode="gray">
          <a:xfrm>
            <a:off x="1447800" y="2304820"/>
            <a:ext cx="5053026" cy="1311506"/>
          </a:xfrm>
          <a:prstGeom prst="rect">
            <a:avLst/>
          </a:prstGeom>
          <a:noFill/>
        </p:spPr>
      </p:pic>
      <p:pic>
        <p:nvPicPr>
          <p:cNvPr id="326676" name="Picture 20" descr="C:\project-SQLFund1\images\img01-11a.gif"/>
          <p:cNvPicPr>
            <a:picLocks noChangeAspect="1" noChangeArrowheads="1"/>
          </p:cNvPicPr>
          <p:nvPr/>
        </p:nvPicPr>
        <p:blipFill>
          <a:blip r:embed="rId4"/>
          <a:srcRect/>
          <a:stretch>
            <a:fillRect/>
          </a:stretch>
        </p:blipFill>
        <p:spPr bwMode="gray">
          <a:xfrm>
            <a:off x="1447800" y="4724400"/>
            <a:ext cx="5967781" cy="1490682"/>
          </a:xfrm>
          <a:prstGeom prst="rect">
            <a:avLst/>
          </a:prstGeom>
          <a:noFill/>
        </p:spPr>
      </p:pic>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ChangeArrowheads="1"/>
          </p:cNvSpPr>
          <p:nvPr/>
        </p:nvSpPr>
        <p:spPr bwMode="blackGray">
          <a:xfrm>
            <a:off x="876300" y="2578100"/>
            <a:ext cx="7696228" cy="779462"/>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601788" algn="l"/>
              </a:tabLst>
            </a:pPr>
            <a:r>
              <a:rPr lang="en-US">
                <a:solidFill>
                  <a:srgbClr val="000000"/>
                </a:solidFill>
                <a:latin typeface="Courier New" pitchFamily="49" charset="0"/>
              </a:rPr>
              <a:t> </a:t>
            </a:r>
          </a:p>
        </p:txBody>
      </p:sp>
      <p:sp>
        <p:nvSpPr>
          <p:cNvPr id="328717" name="Rectangle 13"/>
          <p:cNvSpPr>
            <a:spLocks noGrp="1" noChangeArrowheads="1"/>
          </p:cNvSpPr>
          <p:nvPr>
            <p:ph type="title"/>
          </p:nvPr>
        </p:nvSpPr>
        <p:spPr/>
        <p:txBody>
          <a:bodyPr/>
          <a:lstStyle/>
          <a:p>
            <a:r>
              <a:rPr lang="en-US"/>
              <a:t>Defining a Null Value</a:t>
            </a:r>
          </a:p>
        </p:txBody>
      </p:sp>
      <p:sp>
        <p:nvSpPr>
          <p:cNvPr id="328718" name="Rectangle 14"/>
          <p:cNvSpPr>
            <a:spLocks noGrp="1" noChangeArrowheads="1"/>
          </p:cNvSpPr>
          <p:nvPr>
            <p:ph type="body" idx="1"/>
          </p:nvPr>
        </p:nvSpPr>
        <p:spPr>
          <a:xfrm>
            <a:off x="609600" y="1447800"/>
            <a:ext cx="7918450" cy="1096963"/>
          </a:xfrm>
        </p:spPr>
        <p:txBody>
          <a:bodyPr>
            <a:normAutofit fontScale="85000" lnSpcReduction="20000"/>
          </a:bodyPr>
          <a:lstStyle/>
          <a:p>
            <a:pPr lvl="1"/>
            <a:r>
              <a:rPr lang="en-US"/>
              <a:t>Null is a value that is unavailable, unassigned, unknown, or inapplicable.</a:t>
            </a:r>
          </a:p>
          <a:p>
            <a:pPr lvl="1"/>
            <a:r>
              <a:rPr lang="en-US"/>
              <a:t>Null is not the same as zero or a blank space.</a:t>
            </a:r>
          </a:p>
        </p:txBody>
      </p:sp>
      <p:sp>
        <p:nvSpPr>
          <p:cNvPr id="328709" name="Rectangle 5"/>
          <p:cNvSpPr>
            <a:spLocks noChangeArrowheads="1"/>
          </p:cNvSpPr>
          <p:nvPr/>
        </p:nvSpPr>
        <p:spPr bwMode="blackWhite">
          <a:xfrm>
            <a:off x="1030288" y="2622550"/>
            <a:ext cx="7542240" cy="804863"/>
          </a:xfrm>
          <a:prstGeom prst="rect">
            <a:avLst/>
          </a:prstGeom>
          <a:noFill/>
          <a:ln w="9525">
            <a:noFill/>
            <a:miter lim="800000"/>
            <a:headEnd/>
            <a:tailEnd/>
          </a:ln>
          <a:effectLst/>
        </p:spPr>
        <p:txBody>
          <a:bodyPr wrap="none" lIns="92075" tIns="46038" rIns="92075" bIns="46038" anchor="ctr"/>
          <a:lstStyle/>
          <a:p>
            <a:pPr algn="l" eaLnBrk="0" hangingPunct="0">
              <a:spcBef>
                <a:spcPct val="0"/>
              </a:spcBef>
              <a:buClrTx/>
              <a:buFontTx/>
              <a:buNone/>
              <a:tabLst>
                <a:tab pos="1601788"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salary, </a:t>
            </a:r>
            <a:r>
              <a:rPr lang="en-US" sz="2000" b="1" dirty="0" err="1">
                <a:solidFill>
                  <a:srgbClr val="000000"/>
                </a:solidFill>
                <a:latin typeface="Courier New" pitchFamily="49" charset="0"/>
              </a:rPr>
              <a:t>commission_pct</a:t>
            </a:r>
            <a:endParaRPr lang="en-US" sz="2000" b="1" dirty="0">
              <a:solidFill>
                <a:srgbClr val="000000"/>
              </a:solidFill>
              <a:latin typeface="Courier New" pitchFamily="49" charset="0"/>
            </a:endParaRPr>
          </a:p>
          <a:p>
            <a:pPr algn="l" eaLnBrk="0" hangingPunct="0">
              <a:spcBef>
                <a:spcPct val="0"/>
              </a:spcBef>
              <a:buClrTx/>
              <a:buFontTx/>
              <a:buNone/>
              <a:tabLst>
                <a:tab pos="1601788" algn="l"/>
              </a:tabLst>
            </a:pPr>
            <a:r>
              <a:rPr lang="en-US" sz="2000" b="1" dirty="0">
                <a:solidFill>
                  <a:srgbClr val="000000"/>
                </a:solidFill>
                <a:latin typeface="Courier New" pitchFamily="49" charset="0"/>
              </a:rPr>
              <a:t>FROM   employees;</a:t>
            </a:r>
          </a:p>
        </p:txBody>
      </p:sp>
      <p:sp>
        <p:nvSpPr>
          <p:cNvPr id="328710" name="Rectangle 6"/>
          <p:cNvSpPr>
            <a:spLocks noChangeArrowheads="1"/>
          </p:cNvSpPr>
          <p:nvPr/>
        </p:nvSpPr>
        <p:spPr bwMode="gray">
          <a:xfrm>
            <a:off x="6215074" y="2714620"/>
            <a:ext cx="2286016" cy="346075"/>
          </a:xfrm>
          <a:prstGeom prst="rect">
            <a:avLst/>
          </a:prstGeom>
          <a:noFill/>
          <a:ln w="28575">
            <a:solidFill>
              <a:schemeClr val="hlink"/>
            </a:solidFill>
            <a:miter lim="800000"/>
            <a:headEnd/>
            <a:tailEnd/>
          </a:ln>
          <a:effectLst/>
        </p:spPr>
        <p:txBody>
          <a:bodyPr wrap="none" anchor="ctr"/>
          <a:lstStyle/>
          <a:p>
            <a:endParaRPr lang="en-MY"/>
          </a:p>
        </p:txBody>
      </p:sp>
      <p:sp>
        <p:nvSpPr>
          <p:cNvPr id="328711" name="Text Box 7"/>
          <p:cNvSpPr txBox="1">
            <a:spLocks noChangeArrowheads="1"/>
          </p:cNvSpPr>
          <p:nvPr/>
        </p:nvSpPr>
        <p:spPr bwMode="auto">
          <a:xfrm>
            <a:off x="1069975" y="4268788"/>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328712" name="Text Box 8"/>
          <p:cNvSpPr txBox="1">
            <a:spLocks noChangeArrowheads="1"/>
          </p:cNvSpPr>
          <p:nvPr/>
        </p:nvSpPr>
        <p:spPr bwMode="auto">
          <a:xfrm>
            <a:off x="1082675" y="5286388"/>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pic>
        <p:nvPicPr>
          <p:cNvPr id="328719" name="Picture 15" descr="C:\project-SQLFund1\images\img01-12.gif"/>
          <p:cNvPicPr>
            <a:picLocks noChangeAspect="1" noChangeArrowheads="1"/>
          </p:cNvPicPr>
          <p:nvPr/>
        </p:nvPicPr>
        <p:blipFill>
          <a:blip r:embed="rId3"/>
          <a:srcRect/>
          <a:stretch>
            <a:fillRect/>
          </a:stretch>
        </p:blipFill>
        <p:spPr bwMode="gray">
          <a:xfrm>
            <a:off x="1066800" y="3500439"/>
            <a:ext cx="5778196" cy="906462"/>
          </a:xfrm>
          <a:prstGeom prst="rect">
            <a:avLst/>
          </a:prstGeom>
          <a:noFill/>
        </p:spPr>
      </p:pic>
      <p:pic>
        <p:nvPicPr>
          <p:cNvPr id="328720" name="Picture 16" descr="C:\project-SQLFund1\images\img01-12a.gif"/>
          <p:cNvPicPr>
            <a:picLocks noChangeAspect="1" noChangeArrowheads="1"/>
          </p:cNvPicPr>
          <p:nvPr/>
        </p:nvPicPr>
        <p:blipFill>
          <a:blip r:embed="rId4"/>
          <a:srcRect/>
          <a:stretch>
            <a:fillRect/>
          </a:stretch>
        </p:blipFill>
        <p:spPr bwMode="gray">
          <a:xfrm>
            <a:off x="1066800" y="4600575"/>
            <a:ext cx="5737814" cy="900127"/>
          </a:xfrm>
          <a:prstGeom prst="rect">
            <a:avLst/>
          </a:prstGeom>
          <a:noFill/>
        </p:spPr>
      </p:pic>
      <p:pic>
        <p:nvPicPr>
          <p:cNvPr id="328721" name="Picture 17" descr="C:\project-SQLFund1\images\img01-12b.gif"/>
          <p:cNvPicPr>
            <a:picLocks noChangeAspect="1" noChangeArrowheads="1"/>
          </p:cNvPicPr>
          <p:nvPr/>
        </p:nvPicPr>
        <p:blipFill>
          <a:blip r:embed="rId5"/>
          <a:srcRect/>
          <a:stretch>
            <a:fillRect/>
          </a:stretch>
        </p:blipFill>
        <p:spPr bwMode="gray">
          <a:xfrm>
            <a:off x="1038573" y="5658993"/>
            <a:ext cx="5748006" cy="631148"/>
          </a:xfrm>
          <a:prstGeom prst="rect">
            <a:avLst/>
          </a:prstGeom>
          <a:noFill/>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p:cNvSpPr>
          <p:nvPr/>
        </p:nvSpPr>
        <p:spPr bwMode="blackGray">
          <a:xfrm>
            <a:off x="876300" y="2133600"/>
            <a:ext cx="7277100" cy="728663"/>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solidFill>
                  <a:srgbClr val="000000"/>
                </a:solidFill>
                <a:latin typeface="Courier New" pitchFamily="49" charset="0"/>
              </a:rPr>
              <a:t> </a:t>
            </a:r>
          </a:p>
        </p:txBody>
      </p:sp>
      <p:sp>
        <p:nvSpPr>
          <p:cNvPr id="330755" name="Rectangle 3"/>
          <p:cNvSpPr>
            <a:spLocks noChangeArrowheads="1"/>
          </p:cNvSpPr>
          <p:nvPr/>
        </p:nvSpPr>
        <p:spPr bwMode="blackWhite">
          <a:xfrm>
            <a:off x="1017588" y="2273300"/>
            <a:ext cx="6848475" cy="560388"/>
          </a:xfrm>
          <a:prstGeom prst="rect">
            <a:avLst/>
          </a:prstGeom>
          <a:noFill/>
          <a:ln w="9525">
            <a:no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12*salary*</a:t>
            </a:r>
            <a:r>
              <a:rPr lang="en-US" sz="2000" b="1" dirty="0" err="1">
                <a:solidFill>
                  <a:srgbClr val="000000"/>
                </a:solidFill>
                <a:latin typeface="Courier New" pitchFamily="49" charset="0"/>
              </a:rPr>
              <a:t>commission_pct</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p:txBody>
      </p:sp>
      <p:sp>
        <p:nvSpPr>
          <p:cNvPr id="330765" name="Rectangle 13"/>
          <p:cNvSpPr>
            <a:spLocks noGrp="1" noChangeArrowheads="1"/>
          </p:cNvSpPr>
          <p:nvPr>
            <p:ph type="title"/>
          </p:nvPr>
        </p:nvSpPr>
        <p:spPr/>
        <p:txBody>
          <a:bodyPr>
            <a:normAutofit fontScale="90000"/>
          </a:bodyPr>
          <a:lstStyle/>
          <a:p>
            <a:r>
              <a:rPr lang="en-US"/>
              <a:t>Null Values in Arithmetic Expressions</a:t>
            </a:r>
          </a:p>
        </p:txBody>
      </p:sp>
      <p:sp>
        <p:nvSpPr>
          <p:cNvPr id="330766" name="Rectangle 14"/>
          <p:cNvSpPr>
            <a:spLocks noGrp="1" noChangeArrowheads="1"/>
          </p:cNvSpPr>
          <p:nvPr>
            <p:ph type="body" idx="1"/>
          </p:nvPr>
        </p:nvSpPr>
        <p:spPr>
          <a:xfrm>
            <a:off x="609600" y="1447800"/>
            <a:ext cx="7918450" cy="360363"/>
          </a:xfrm>
        </p:spPr>
        <p:txBody>
          <a:bodyPr>
            <a:normAutofit fontScale="70000" lnSpcReduction="20000"/>
          </a:bodyPr>
          <a:lstStyle/>
          <a:p>
            <a:r>
              <a:rPr lang="en-US"/>
              <a:t>Arithmetic expressions containing a null value evaluate to null.</a:t>
            </a:r>
          </a:p>
        </p:txBody>
      </p:sp>
      <p:sp>
        <p:nvSpPr>
          <p:cNvPr id="330758" name="Rectangle 6"/>
          <p:cNvSpPr>
            <a:spLocks noChangeArrowheads="1"/>
          </p:cNvSpPr>
          <p:nvPr/>
        </p:nvSpPr>
        <p:spPr bwMode="gray">
          <a:xfrm>
            <a:off x="3714744" y="2214554"/>
            <a:ext cx="3857652" cy="338137"/>
          </a:xfrm>
          <a:prstGeom prst="rect">
            <a:avLst/>
          </a:prstGeom>
          <a:noFill/>
          <a:ln w="28575">
            <a:solidFill>
              <a:schemeClr val="hlink"/>
            </a:solidFill>
            <a:miter lim="800000"/>
            <a:headEnd/>
            <a:tailEnd/>
          </a:ln>
          <a:effectLst/>
        </p:spPr>
        <p:txBody>
          <a:bodyPr wrap="none" anchor="ctr"/>
          <a:lstStyle/>
          <a:p>
            <a:endParaRPr lang="en-MY"/>
          </a:p>
        </p:txBody>
      </p:sp>
      <p:sp>
        <p:nvSpPr>
          <p:cNvPr id="330759" name="Text Box 7"/>
          <p:cNvSpPr txBox="1">
            <a:spLocks noChangeArrowheads="1"/>
          </p:cNvSpPr>
          <p:nvPr/>
        </p:nvSpPr>
        <p:spPr bwMode="auto">
          <a:xfrm>
            <a:off x="2438400" y="5265757"/>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330760" name="Text Box 8"/>
          <p:cNvSpPr txBox="1">
            <a:spLocks noChangeArrowheads="1"/>
          </p:cNvSpPr>
          <p:nvPr/>
        </p:nvSpPr>
        <p:spPr bwMode="auto">
          <a:xfrm>
            <a:off x="2438400" y="3824293"/>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dirty="0"/>
              <a:t>…</a:t>
            </a:r>
          </a:p>
        </p:txBody>
      </p:sp>
      <p:pic>
        <p:nvPicPr>
          <p:cNvPr id="330770" name="Picture 18" descr="C:\project-SQLFund1\images\img01-13.gif"/>
          <p:cNvPicPr>
            <a:picLocks noChangeAspect="1" noChangeArrowheads="1"/>
          </p:cNvPicPr>
          <p:nvPr/>
        </p:nvPicPr>
        <p:blipFill>
          <a:blip r:embed="rId3"/>
          <a:srcRect/>
          <a:stretch>
            <a:fillRect/>
          </a:stretch>
        </p:blipFill>
        <p:spPr bwMode="gray">
          <a:xfrm>
            <a:off x="2514600" y="2971800"/>
            <a:ext cx="4858020" cy="957266"/>
          </a:xfrm>
          <a:prstGeom prst="rect">
            <a:avLst/>
          </a:prstGeom>
          <a:noFill/>
        </p:spPr>
      </p:pic>
      <p:pic>
        <p:nvPicPr>
          <p:cNvPr id="330771" name="Picture 19" descr="C:\project-SQLFund1\images\img01-13a.gif"/>
          <p:cNvPicPr>
            <a:picLocks noChangeAspect="1" noChangeArrowheads="1"/>
          </p:cNvPicPr>
          <p:nvPr/>
        </p:nvPicPr>
        <p:blipFill>
          <a:blip r:embed="rId4"/>
          <a:srcRect/>
          <a:stretch>
            <a:fillRect/>
          </a:stretch>
        </p:blipFill>
        <p:spPr bwMode="gray">
          <a:xfrm>
            <a:off x="2500297" y="4286256"/>
            <a:ext cx="4855593" cy="962638"/>
          </a:xfrm>
          <a:prstGeom prst="rect">
            <a:avLst/>
          </a:prstGeom>
          <a:noFill/>
        </p:spPr>
      </p:pic>
      <p:pic>
        <p:nvPicPr>
          <p:cNvPr id="330773" name="Picture 21" descr="C:\project-SQLFund1\images\img01-13b.gif"/>
          <p:cNvPicPr>
            <a:picLocks noChangeAspect="1" noChangeArrowheads="1"/>
          </p:cNvPicPr>
          <p:nvPr/>
        </p:nvPicPr>
        <p:blipFill>
          <a:blip r:embed="rId5"/>
          <a:srcRect/>
          <a:stretch>
            <a:fillRect/>
          </a:stretch>
        </p:blipFill>
        <p:spPr bwMode="gray">
          <a:xfrm>
            <a:off x="2514600" y="5722957"/>
            <a:ext cx="4814961" cy="654092"/>
          </a:xfrm>
          <a:prstGeom prst="rect">
            <a:avLst/>
          </a:prstGeom>
          <a:noFill/>
        </p:spPr>
      </p:pic>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4" name="Rectangle 4"/>
          <p:cNvSpPr>
            <a:spLocks noGrp="1" noChangeArrowheads="1"/>
          </p:cNvSpPr>
          <p:nvPr>
            <p:ph type="title"/>
          </p:nvPr>
        </p:nvSpPr>
        <p:spPr/>
        <p:txBody>
          <a:bodyPr/>
          <a:lstStyle/>
          <a:p>
            <a:r>
              <a:rPr lang="en-US"/>
              <a:t>Defining a Column Alias</a:t>
            </a:r>
          </a:p>
        </p:txBody>
      </p:sp>
      <p:sp>
        <p:nvSpPr>
          <p:cNvPr id="332805" name="Rectangle 5"/>
          <p:cNvSpPr>
            <a:spLocks noGrp="1" noChangeArrowheads="1"/>
          </p:cNvSpPr>
          <p:nvPr>
            <p:ph type="body" idx="1"/>
          </p:nvPr>
        </p:nvSpPr>
        <p:spPr>
          <a:xfrm>
            <a:off x="609600" y="1449388"/>
            <a:ext cx="7918450" cy="2971800"/>
          </a:xfrm>
        </p:spPr>
        <p:txBody>
          <a:bodyPr>
            <a:normAutofit fontScale="85000" lnSpcReduction="20000"/>
          </a:bodyPr>
          <a:lstStyle/>
          <a:p>
            <a:r>
              <a:rPr lang="en-US" dirty="0"/>
              <a:t>A column alias:</a:t>
            </a:r>
          </a:p>
          <a:p>
            <a:pPr lvl="1"/>
            <a:r>
              <a:rPr lang="en-US" dirty="0"/>
              <a:t>Renames a column heading</a:t>
            </a:r>
          </a:p>
          <a:p>
            <a:pPr lvl="1"/>
            <a:r>
              <a:rPr lang="en-US" dirty="0"/>
              <a:t>Is useful with calculations</a:t>
            </a:r>
          </a:p>
          <a:p>
            <a:pPr lvl="1"/>
            <a:r>
              <a:rPr lang="en-US" dirty="0"/>
              <a:t>Immediately follows the column name (There can also be the </a:t>
            </a:r>
            <a:r>
              <a:rPr lang="en-US" dirty="0" smtClean="0"/>
              <a:t>optional  </a:t>
            </a:r>
            <a:r>
              <a:rPr lang="en-US" sz="3800" b="1" dirty="0">
                <a:latin typeface="Courier New" pitchFamily="49" charset="0"/>
              </a:rPr>
              <a:t>AS</a:t>
            </a:r>
            <a:r>
              <a:rPr lang="en-US" dirty="0"/>
              <a:t> keyword between the column name and alias.)</a:t>
            </a:r>
          </a:p>
          <a:p>
            <a:pPr lvl="1"/>
            <a:r>
              <a:rPr lang="en-US" dirty="0"/>
              <a:t>Requires double quotation marks if it contains spaces or special characters, or if it is case-sensitive</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72" name="Picture 24" descr="C:\project-SQLFund1\images\img01-15a.gif"/>
          <p:cNvPicPr>
            <a:picLocks noChangeAspect="1" noChangeArrowheads="1"/>
          </p:cNvPicPr>
          <p:nvPr/>
        </p:nvPicPr>
        <p:blipFill>
          <a:blip r:embed="rId3"/>
          <a:srcRect/>
          <a:stretch>
            <a:fillRect/>
          </a:stretch>
        </p:blipFill>
        <p:spPr bwMode="gray">
          <a:xfrm>
            <a:off x="2209800" y="4876800"/>
            <a:ext cx="4219588" cy="1788315"/>
          </a:xfrm>
          <a:prstGeom prst="rect">
            <a:avLst/>
          </a:prstGeom>
          <a:noFill/>
        </p:spPr>
      </p:pic>
      <p:pic>
        <p:nvPicPr>
          <p:cNvPr id="334871" name="Picture 23" descr="C:\project-SQLFund1\images\img01-15.gif"/>
          <p:cNvPicPr>
            <a:picLocks noChangeAspect="1" noChangeArrowheads="1"/>
          </p:cNvPicPr>
          <p:nvPr/>
        </p:nvPicPr>
        <p:blipFill>
          <a:blip r:embed="rId4"/>
          <a:srcRect/>
          <a:stretch>
            <a:fillRect/>
          </a:stretch>
        </p:blipFill>
        <p:spPr bwMode="gray">
          <a:xfrm>
            <a:off x="2209800" y="2552661"/>
            <a:ext cx="3648084" cy="1459717"/>
          </a:xfrm>
          <a:prstGeom prst="rect">
            <a:avLst/>
          </a:prstGeom>
          <a:noFill/>
        </p:spPr>
      </p:pic>
      <p:sp>
        <p:nvSpPr>
          <p:cNvPr id="334852" name="Rectangle 4"/>
          <p:cNvSpPr>
            <a:spLocks noChangeArrowheads="1"/>
          </p:cNvSpPr>
          <p:nvPr/>
        </p:nvSpPr>
        <p:spPr bwMode="blackGray">
          <a:xfrm>
            <a:off x="887413" y="1816100"/>
            <a:ext cx="7277100" cy="70167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a:solidFill>
                  <a:srgbClr val="000000"/>
                </a:solidFill>
                <a:latin typeface="Courier New" pitchFamily="49" charset="0"/>
              </a:rPr>
              <a:t> </a:t>
            </a:r>
          </a:p>
        </p:txBody>
      </p:sp>
      <p:sp>
        <p:nvSpPr>
          <p:cNvPr id="334853" name="Rectangle 5"/>
          <p:cNvSpPr>
            <a:spLocks noChangeArrowheads="1"/>
          </p:cNvSpPr>
          <p:nvPr/>
        </p:nvSpPr>
        <p:spPr bwMode="blackGray">
          <a:xfrm>
            <a:off x="876300" y="4038600"/>
            <a:ext cx="7981980" cy="68897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 </a:t>
            </a:r>
          </a:p>
        </p:txBody>
      </p:sp>
      <p:sp>
        <p:nvSpPr>
          <p:cNvPr id="334869" name="Rectangle 21"/>
          <p:cNvSpPr>
            <a:spLocks noGrp="1" noChangeArrowheads="1"/>
          </p:cNvSpPr>
          <p:nvPr>
            <p:ph type="title"/>
          </p:nvPr>
        </p:nvSpPr>
        <p:spPr/>
        <p:txBody>
          <a:bodyPr/>
          <a:lstStyle/>
          <a:p>
            <a:r>
              <a:rPr lang="en-US"/>
              <a:t>Using Column Aliases</a:t>
            </a:r>
          </a:p>
        </p:txBody>
      </p:sp>
      <p:sp>
        <p:nvSpPr>
          <p:cNvPr id="334855" name="Rectangle 7"/>
          <p:cNvSpPr>
            <a:spLocks noChangeArrowheads="1"/>
          </p:cNvSpPr>
          <p:nvPr/>
        </p:nvSpPr>
        <p:spPr bwMode="gray">
          <a:xfrm>
            <a:off x="3357554" y="2667000"/>
            <a:ext cx="838200" cy="228600"/>
          </a:xfrm>
          <a:prstGeom prst="rect">
            <a:avLst/>
          </a:prstGeom>
          <a:noFill/>
          <a:ln w="28575">
            <a:solidFill>
              <a:schemeClr val="accent2"/>
            </a:solidFill>
            <a:miter lim="800000"/>
            <a:headEnd/>
            <a:tailEnd/>
          </a:ln>
          <a:effectLst/>
        </p:spPr>
        <p:txBody>
          <a:bodyPr wrap="none" anchor="ctr"/>
          <a:lstStyle/>
          <a:p>
            <a:endParaRPr lang="en-MY"/>
          </a:p>
        </p:txBody>
      </p:sp>
      <p:sp>
        <p:nvSpPr>
          <p:cNvPr id="334856" name="Rectangle 8"/>
          <p:cNvSpPr>
            <a:spLocks noChangeArrowheads="1"/>
          </p:cNvSpPr>
          <p:nvPr/>
        </p:nvSpPr>
        <p:spPr bwMode="gray">
          <a:xfrm>
            <a:off x="3571868" y="5057788"/>
            <a:ext cx="714380" cy="228600"/>
          </a:xfrm>
          <a:prstGeom prst="rect">
            <a:avLst/>
          </a:prstGeom>
          <a:noFill/>
          <a:ln w="28575">
            <a:solidFill>
              <a:schemeClr val="accent2"/>
            </a:solidFill>
            <a:miter lim="800000"/>
            <a:headEnd/>
            <a:tailEnd/>
          </a:ln>
          <a:effectLst/>
        </p:spPr>
        <p:txBody>
          <a:bodyPr wrap="none" anchor="ctr"/>
          <a:lstStyle/>
          <a:p>
            <a:endParaRPr lang="en-MY"/>
          </a:p>
        </p:txBody>
      </p:sp>
      <p:sp>
        <p:nvSpPr>
          <p:cNvPr id="334857" name="Rectangle 9"/>
          <p:cNvSpPr>
            <a:spLocks noChangeArrowheads="1"/>
          </p:cNvSpPr>
          <p:nvPr/>
        </p:nvSpPr>
        <p:spPr bwMode="blackWhite">
          <a:xfrm>
            <a:off x="965200" y="4117975"/>
            <a:ext cx="6438900" cy="549275"/>
          </a:xfrm>
          <a:prstGeom prst="rect">
            <a:avLst/>
          </a:prstGeom>
          <a:noFill/>
          <a:ln w="9525">
            <a:no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latin typeface="Courier New" pitchFamily="49" charset="0"/>
              </a:rPr>
              <a:t>SELECT </a:t>
            </a:r>
            <a:r>
              <a:rPr lang="en-US" sz="2000" b="1" dirty="0" err="1">
                <a:latin typeface="Courier New" pitchFamily="49" charset="0"/>
              </a:rPr>
              <a:t>last_name</a:t>
            </a:r>
            <a:r>
              <a:rPr lang="en-US" sz="2000" b="1" dirty="0">
                <a:latin typeface="Courier New" pitchFamily="49" charset="0"/>
              </a:rPr>
              <a:t> "Name" , salary*12 "Annual Salary"</a:t>
            </a:r>
          </a:p>
          <a:p>
            <a:pPr algn="l" eaLnBrk="0" hangingPunct="0">
              <a:spcBef>
                <a:spcPct val="0"/>
              </a:spcBef>
              <a:buClrTx/>
              <a:buFontTx/>
              <a:buNone/>
              <a:tabLst>
                <a:tab pos="1200150" algn="l"/>
              </a:tabLst>
            </a:pPr>
            <a:r>
              <a:rPr lang="en-US" sz="2000" b="1" dirty="0">
                <a:latin typeface="Courier New" pitchFamily="49" charset="0"/>
              </a:rPr>
              <a:t>FROM   employees;</a:t>
            </a:r>
          </a:p>
        </p:txBody>
      </p:sp>
      <p:sp>
        <p:nvSpPr>
          <p:cNvPr id="334858" name="Rectangle 10"/>
          <p:cNvSpPr>
            <a:spLocks noChangeArrowheads="1"/>
          </p:cNvSpPr>
          <p:nvPr/>
        </p:nvSpPr>
        <p:spPr bwMode="blackWhite">
          <a:xfrm>
            <a:off x="974725" y="1803400"/>
            <a:ext cx="5108575" cy="727075"/>
          </a:xfrm>
          <a:prstGeom prst="rect">
            <a:avLst/>
          </a:prstGeom>
          <a:noFill/>
          <a:ln w="28575">
            <a:no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AS name, </a:t>
            </a:r>
            <a:r>
              <a:rPr lang="en-US" sz="2000" b="1" dirty="0" err="1">
                <a:solidFill>
                  <a:srgbClr val="000000"/>
                </a:solidFill>
                <a:latin typeface="Courier New" pitchFamily="49" charset="0"/>
              </a:rPr>
              <a:t>commission_pct</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comm</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p:txBody>
      </p:sp>
      <p:sp>
        <p:nvSpPr>
          <p:cNvPr id="334859" name="Rectangle 11"/>
          <p:cNvSpPr>
            <a:spLocks noChangeArrowheads="1"/>
          </p:cNvSpPr>
          <p:nvPr/>
        </p:nvSpPr>
        <p:spPr bwMode="gray">
          <a:xfrm>
            <a:off x="4071934" y="1928803"/>
            <a:ext cx="690563" cy="214314"/>
          </a:xfrm>
          <a:prstGeom prst="rect">
            <a:avLst/>
          </a:prstGeom>
          <a:noFill/>
          <a:ln w="28575">
            <a:solidFill>
              <a:schemeClr val="accent2"/>
            </a:solidFill>
            <a:miter lim="800000"/>
            <a:headEnd/>
            <a:tailEnd/>
          </a:ln>
          <a:effectLst/>
        </p:spPr>
        <p:txBody>
          <a:bodyPr wrap="none" anchor="ctr"/>
          <a:lstStyle/>
          <a:p>
            <a:endParaRPr lang="en-MY"/>
          </a:p>
        </p:txBody>
      </p:sp>
      <p:sp>
        <p:nvSpPr>
          <p:cNvPr id="334860" name="Rectangle 12"/>
          <p:cNvSpPr>
            <a:spLocks noChangeArrowheads="1"/>
          </p:cNvSpPr>
          <p:nvPr/>
        </p:nvSpPr>
        <p:spPr bwMode="gray">
          <a:xfrm>
            <a:off x="3643307" y="4132263"/>
            <a:ext cx="928694" cy="225431"/>
          </a:xfrm>
          <a:prstGeom prst="rect">
            <a:avLst/>
          </a:prstGeom>
          <a:noFill/>
          <a:ln w="28575">
            <a:solidFill>
              <a:schemeClr val="accent2"/>
            </a:solidFill>
            <a:miter lim="800000"/>
            <a:headEnd/>
            <a:tailEnd/>
          </a:ln>
          <a:effectLst/>
        </p:spPr>
        <p:txBody>
          <a:bodyPr wrap="none" anchor="ctr"/>
          <a:lstStyle/>
          <a:p>
            <a:endParaRPr lang="en-MY"/>
          </a:p>
        </p:txBody>
      </p:sp>
      <p:sp>
        <p:nvSpPr>
          <p:cNvPr id="334862" name="Text Box 14"/>
          <p:cNvSpPr txBox="1">
            <a:spLocks noChangeArrowheads="1"/>
          </p:cNvSpPr>
          <p:nvPr/>
        </p:nvSpPr>
        <p:spPr bwMode="auto">
          <a:xfrm>
            <a:off x="2209800" y="563880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334864" name="Rectangle 16"/>
          <p:cNvSpPr>
            <a:spLocks noChangeArrowheads="1"/>
          </p:cNvSpPr>
          <p:nvPr/>
        </p:nvSpPr>
        <p:spPr bwMode="gray">
          <a:xfrm>
            <a:off x="7215206" y="1928803"/>
            <a:ext cx="785818" cy="214314"/>
          </a:xfrm>
          <a:prstGeom prst="rect">
            <a:avLst/>
          </a:prstGeom>
          <a:noFill/>
          <a:ln w="28575">
            <a:solidFill>
              <a:schemeClr val="accent2"/>
            </a:solidFill>
            <a:miter lim="800000"/>
            <a:headEnd/>
            <a:tailEnd/>
          </a:ln>
          <a:effectLst/>
        </p:spPr>
        <p:txBody>
          <a:bodyPr wrap="none" anchor="ctr"/>
          <a:lstStyle/>
          <a:p>
            <a:endParaRPr lang="en-MY"/>
          </a:p>
        </p:txBody>
      </p:sp>
      <p:sp>
        <p:nvSpPr>
          <p:cNvPr id="334865" name="Rectangle 17"/>
          <p:cNvSpPr>
            <a:spLocks noChangeArrowheads="1"/>
          </p:cNvSpPr>
          <p:nvPr/>
        </p:nvSpPr>
        <p:spPr bwMode="gray">
          <a:xfrm>
            <a:off x="4572000" y="2667000"/>
            <a:ext cx="938226" cy="261934"/>
          </a:xfrm>
          <a:prstGeom prst="rect">
            <a:avLst/>
          </a:prstGeom>
          <a:noFill/>
          <a:ln w="28575">
            <a:solidFill>
              <a:schemeClr val="accent2"/>
            </a:solidFill>
            <a:miter lim="800000"/>
            <a:headEnd/>
            <a:tailEnd/>
          </a:ln>
          <a:effectLst/>
        </p:spPr>
        <p:txBody>
          <a:bodyPr wrap="none" anchor="ctr"/>
          <a:lstStyle/>
          <a:p>
            <a:endParaRPr lang="en-MY"/>
          </a:p>
        </p:txBody>
      </p:sp>
      <p:sp>
        <p:nvSpPr>
          <p:cNvPr id="334867" name="Rectangle 19"/>
          <p:cNvSpPr>
            <a:spLocks noChangeArrowheads="1"/>
          </p:cNvSpPr>
          <p:nvPr/>
        </p:nvSpPr>
        <p:spPr bwMode="gray">
          <a:xfrm>
            <a:off x="4786314" y="5057788"/>
            <a:ext cx="1571636" cy="300038"/>
          </a:xfrm>
          <a:prstGeom prst="rect">
            <a:avLst/>
          </a:prstGeom>
          <a:noFill/>
          <a:ln w="28575">
            <a:solidFill>
              <a:schemeClr val="accent2"/>
            </a:solidFill>
            <a:miter lim="800000"/>
            <a:headEnd/>
            <a:tailEnd/>
          </a:ln>
          <a:effectLst/>
        </p:spPr>
        <p:txBody>
          <a:bodyPr wrap="none" anchor="ctr"/>
          <a:lstStyle/>
          <a:p>
            <a:endParaRPr lang="en-MY"/>
          </a:p>
        </p:txBody>
      </p:sp>
      <p:sp>
        <p:nvSpPr>
          <p:cNvPr id="334868" name="Rectangle 20"/>
          <p:cNvSpPr>
            <a:spLocks noChangeArrowheads="1"/>
          </p:cNvSpPr>
          <p:nvPr/>
        </p:nvSpPr>
        <p:spPr bwMode="gray">
          <a:xfrm>
            <a:off x="6572264" y="4133850"/>
            <a:ext cx="2286016" cy="295282"/>
          </a:xfrm>
          <a:prstGeom prst="rect">
            <a:avLst/>
          </a:prstGeom>
          <a:noFill/>
          <a:ln w="28575">
            <a:solidFill>
              <a:schemeClr val="accent2"/>
            </a:solidFill>
            <a:miter lim="800000"/>
            <a:headEnd/>
            <a:tailEnd/>
          </a:ln>
          <a:effectLst/>
        </p:spPr>
        <p:txBody>
          <a:bodyPr wrap="none" anchor="ctr"/>
          <a:lstStyle/>
          <a:p>
            <a:endParaRPr lang="en-MY"/>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9"/>
            <a:ext cx="8229600" cy="1143008"/>
          </a:xfrm>
        </p:spPr>
        <p:txBody>
          <a:bodyPr/>
          <a:lstStyle/>
          <a:p>
            <a:r>
              <a:rPr lang="en-US" dirty="0" smtClean="0">
                <a:sym typeface="Wingdings" pitchFamily="2" charset="2"/>
              </a:rPr>
              <a:t>In chapter 2, we </a:t>
            </a:r>
            <a:r>
              <a:rPr lang="en-US" dirty="0" smtClean="0"/>
              <a:t>see how databases are helpful in decision making</a:t>
            </a:r>
          </a:p>
          <a:p>
            <a:pPr>
              <a:buNone/>
            </a:pPr>
            <a:endParaRPr lang="en-MY" dirty="0"/>
          </a:p>
        </p:txBody>
      </p:sp>
      <p:pic>
        <p:nvPicPr>
          <p:cNvPr id="4" name="Picture 5" descr="D:\Users\Wesley\Desktop\2014May AACS3013\Chapter 2\Datainformationknowledgeflow.jpg"/>
          <p:cNvPicPr>
            <a:picLocks noChangeAspect="1" noChangeArrowheads="1"/>
          </p:cNvPicPr>
          <p:nvPr/>
        </p:nvPicPr>
        <p:blipFill>
          <a:blip r:embed="rId2"/>
          <a:srcRect/>
          <a:stretch>
            <a:fillRect/>
          </a:stretch>
        </p:blipFill>
        <p:spPr bwMode="auto">
          <a:xfrm>
            <a:off x="382742" y="1643049"/>
            <a:ext cx="8332662" cy="46446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111" name="Rectangle 23"/>
          <p:cNvSpPr>
            <a:spLocks noGrp="1" noChangeArrowheads="1"/>
          </p:cNvSpPr>
          <p:nvPr>
            <p:ph type="title"/>
          </p:nvPr>
        </p:nvSpPr>
        <p:spPr>
          <a:xfrm>
            <a:off x="428596" y="142852"/>
            <a:ext cx="8229600" cy="857256"/>
          </a:xfrm>
        </p:spPr>
        <p:txBody>
          <a:bodyPr/>
          <a:lstStyle/>
          <a:p>
            <a:r>
              <a:rPr lang="en-US" dirty="0"/>
              <a:t>Duplicate Rows</a:t>
            </a:r>
          </a:p>
        </p:txBody>
      </p:sp>
      <p:sp>
        <p:nvSpPr>
          <p:cNvPr id="345112" name="Rectangle 24"/>
          <p:cNvSpPr>
            <a:spLocks noGrp="1" noChangeArrowheads="1"/>
          </p:cNvSpPr>
          <p:nvPr>
            <p:ph type="body" idx="1"/>
          </p:nvPr>
        </p:nvSpPr>
        <p:spPr>
          <a:xfrm>
            <a:off x="500034" y="857232"/>
            <a:ext cx="8229600" cy="1143008"/>
          </a:xfrm>
        </p:spPr>
        <p:txBody>
          <a:bodyPr/>
          <a:lstStyle/>
          <a:p>
            <a:r>
              <a:rPr lang="en-US" dirty="0"/>
              <a:t>The default display of queries is all rows, including duplicate rows.</a:t>
            </a:r>
          </a:p>
        </p:txBody>
      </p:sp>
      <p:sp>
        <p:nvSpPr>
          <p:cNvPr id="345092" name="Rectangle 4"/>
          <p:cNvSpPr>
            <a:spLocks noChangeArrowheads="1"/>
          </p:cNvSpPr>
          <p:nvPr/>
        </p:nvSpPr>
        <p:spPr bwMode="blackGray">
          <a:xfrm>
            <a:off x="838200" y="1928802"/>
            <a:ext cx="7286625" cy="70167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department_id</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p:txBody>
      </p:sp>
      <p:sp>
        <p:nvSpPr>
          <p:cNvPr id="345097" name="Rectangle 9"/>
          <p:cNvSpPr>
            <a:spLocks noChangeArrowheads="1"/>
          </p:cNvSpPr>
          <p:nvPr/>
        </p:nvSpPr>
        <p:spPr bwMode="blackGray">
          <a:xfrm>
            <a:off x="914400" y="4457700"/>
            <a:ext cx="7286625" cy="70167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DISTINCT </a:t>
            </a:r>
            <a:r>
              <a:rPr lang="en-US" sz="2000" b="1" dirty="0" err="1">
                <a:solidFill>
                  <a:srgbClr val="000000"/>
                </a:solidFill>
                <a:latin typeface="Courier New" pitchFamily="49" charset="0"/>
              </a:rPr>
              <a:t>department_id</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p:txBody>
      </p:sp>
      <p:sp>
        <p:nvSpPr>
          <p:cNvPr id="345098" name="Rectangle 10"/>
          <p:cNvSpPr>
            <a:spLocks noChangeArrowheads="1"/>
          </p:cNvSpPr>
          <p:nvPr/>
        </p:nvSpPr>
        <p:spPr bwMode="gray">
          <a:xfrm>
            <a:off x="2000232" y="4533900"/>
            <a:ext cx="1295400" cy="250825"/>
          </a:xfrm>
          <a:prstGeom prst="rect">
            <a:avLst/>
          </a:prstGeom>
          <a:noFill/>
          <a:ln w="28575">
            <a:solidFill>
              <a:schemeClr val="hlink"/>
            </a:solidFill>
            <a:miter lim="800000"/>
            <a:headEnd/>
            <a:tailEnd/>
          </a:ln>
          <a:effectLst/>
        </p:spPr>
        <p:txBody>
          <a:bodyPr wrap="none" anchor="ctr"/>
          <a:lstStyle/>
          <a:p>
            <a:endParaRPr lang="en-MY"/>
          </a:p>
        </p:txBody>
      </p:sp>
      <p:sp>
        <p:nvSpPr>
          <p:cNvPr id="345102" name="Oval 14"/>
          <p:cNvSpPr>
            <a:spLocks noChangeArrowheads="1"/>
          </p:cNvSpPr>
          <p:nvPr/>
        </p:nvSpPr>
        <p:spPr bwMode="blackWhite">
          <a:xfrm>
            <a:off x="7467600" y="2081202"/>
            <a:ext cx="490538"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1</a:t>
            </a:r>
          </a:p>
        </p:txBody>
      </p:sp>
      <p:sp>
        <p:nvSpPr>
          <p:cNvPr id="345103" name="Oval 15"/>
          <p:cNvSpPr>
            <a:spLocks noChangeArrowheads="1"/>
          </p:cNvSpPr>
          <p:nvPr/>
        </p:nvSpPr>
        <p:spPr bwMode="blackWhite">
          <a:xfrm>
            <a:off x="7467600" y="4533900"/>
            <a:ext cx="493713"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2</a:t>
            </a:r>
          </a:p>
        </p:txBody>
      </p:sp>
      <p:pic>
        <p:nvPicPr>
          <p:cNvPr id="345106" name="Picture 18" descr="C:\project-SQLFund1\images\img01-20.gif"/>
          <p:cNvPicPr>
            <a:picLocks noChangeAspect="1" noChangeArrowheads="1"/>
          </p:cNvPicPr>
          <p:nvPr/>
        </p:nvPicPr>
        <p:blipFill>
          <a:blip r:embed="rId3"/>
          <a:srcRect/>
          <a:stretch>
            <a:fillRect/>
          </a:stretch>
        </p:blipFill>
        <p:spPr bwMode="gray">
          <a:xfrm>
            <a:off x="3048000" y="2684811"/>
            <a:ext cx="2667008" cy="1679227"/>
          </a:xfrm>
          <a:prstGeom prst="rect">
            <a:avLst/>
          </a:prstGeom>
          <a:noFill/>
        </p:spPr>
      </p:pic>
      <p:sp>
        <p:nvSpPr>
          <p:cNvPr id="345094" name="Text Box 6"/>
          <p:cNvSpPr txBox="1">
            <a:spLocks noChangeArrowheads="1"/>
          </p:cNvSpPr>
          <p:nvPr/>
        </p:nvSpPr>
        <p:spPr bwMode="gray">
          <a:xfrm>
            <a:off x="3048000" y="407670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pic>
        <p:nvPicPr>
          <p:cNvPr id="345108" name="Picture 20" descr="C:\project-SQLFund1\images\img01-20a.gif"/>
          <p:cNvPicPr>
            <a:picLocks noChangeAspect="1" noChangeArrowheads="1"/>
          </p:cNvPicPr>
          <p:nvPr/>
        </p:nvPicPr>
        <p:blipFill>
          <a:blip r:embed="rId4"/>
          <a:srcRect/>
          <a:stretch>
            <a:fillRect/>
          </a:stretch>
        </p:blipFill>
        <p:spPr bwMode="gray">
          <a:xfrm>
            <a:off x="3048000" y="5219699"/>
            <a:ext cx="2667008" cy="1481181"/>
          </a:xfrm>
          <a:prstGeom prst="rect">
            <a:avLst/>
          </a:prstGeom>
          <a:noFill/>
        </p:spPr>
      </p:pic>
      <p:sp>
        <p:nvSpPr>
          <p:cNvPr id="345101" name="Text Box 13"/>
          <p:cNvSpPr txBox="1">
            <a:spLocks noChangeArrowheads="1"/>
          </p:cNvSpPr>
          <p:nvPr/>
        </p:nvSpPr>
        <p:spPr bwMode="auto">
          <a:xfrm>
            <a:off x="3048000" y="5880100"/>
            <a:ext cx="381000"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1" descr="D:\Users\Wesley\Desktop\2014May AACS3013\LectureNotes\Chapter 3\Chpt3-SQL093-1.jpg"/>
          <p:cNvPicPr>
            <a:picLocks noChangeAspect="1" noChangeArrowheads="1"/>
          </p:cNvPicPr>
          <p:nvPr/>
        </p:nvPicPr>
        <p:blipFill>
          <a:blip r:embed="rId2"/>
          <a:srcRect/>
          <a:stretch>
            <a:fillRect/>
          </a:stretch>
        </p:blipFill>
        <p:spPr bwMode="auto">
          <a:xfrm>
            <a:off x="0" y="0"/>
            <a:ext cx="9183338" cy="68580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2" name="Rectangle 6"/>
          <p:cNvSpPr>
            <a:spLocks noGrp="1" noChangeArrowheads="1"/>
          </p:cNvSpPr>
          <p:nvPr>
            <p:ph type="ctrTitle"/>
          </p:nvPr>
        </p:nvSpPr>
        <p:spPr/>
        <p:txBody>
          <a:bodyPr/>
          <a:lstStyle/>
          <a:p>
            <a:r>
              <a:rPr lang="en-US"/>
              <a:t>Restricting and Sorting Data</a:t>
            </a:r>
          </a:p>
        </p:txBody>
      </p:sp>
      <p:sp>
        <p:nvSpPr>
          <p:cNvPr id="306183" name="Rectangle 7"/>
          <p:cNvSpPr>
            <a:spLocks noGrp="1" noChangeArrowheads="1"/>
          </p:cNvSpPr>
          <p:nvPr>
            <p:ph type="subTitle" idx="1"/>
          </p:nvPr>
        </p:nvSpPr>
        <p:spPr/>
        <p:txBody>
          <a:bodyPr/>
          <a:lstStyle/>
          <a:p>
            <a:r>
              <a:rPr lang="en-US"/>
              <a:t> </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smtClean="0"/>
              <a:t>The SQL SELECT Statement</a:t>
            </a:r>
          </a:p>
        </p:txBody>
      </p:sp>
      <p:sp>
        <p:nvSpPr>
          <p:cNvPr id="29699" name="Rectangle 3"/>
          <p:cNvSpPr>
            <a:spLocks noGrp="1" noChangeArrowheads="1"/>
          </p:cNvSpPr>
          <p:nvPr>
            <p:ph type="body" idx="1"/>
          </p:nvPr>
        </p:nvSpPr>
        <p:spPr/>
        <p:txBody>
          <a:bodyPr/>
          <a:lstStyle/>
          <a:p>
            <a:pPr eaLnBrk="1" hangingPunct="1"/>
            <a:r>
              <a:rPr lang="en-US" smtClean="0"/>
              <a:t>The fundamental framework for an SQL query is the </a:t>
            </a:r>
            <a:r>
              <a:rPr lang="en-US" b="1" smtClean="0">
                <a:solidFill>
                  <a:srgbClr val="00B0F0"/>
                </a:solidFill>
              </a:rPr>
              <a:t>SQL SELECT statement</a:t>
            </a:r>
            <a:r>
              <a:rPr lang="en-US" smtClean="0"/>
              <a:t>.</a:t>
            </a:r>
          </a:p>
          <a:p>
            <a:pPr lvl="1" eaLnBrk="1" hangingPunct="1">
              <a:buClr>
                <a:schemeClr val="tx1"/>
              </a:buClr>
            </a:pPr>
            <a:r>
              <a:rPr lang="en-US" b="1" smtClean="0">
                <a:solidFill>
                  <a:srgbClr val="00B0F0"/>
                </a:solidFill>
              </a:rPr>
              <a:t>SELECT	{ColumnName(s)}</a:t>
            </a:r>
          </a:p>
          <a:p>
            <a:pPr lvl="1" eaLnBrk="1" hangingPunct="1">
              <a:buClr>
                <a:schemeClr val="tx1"/>
              </a:buClr>
            </a:pPr>
            <a:r>
              <a:rPr lang="en-US" b="1" smtClean="0">
                <a:solidFill>
                  <a:srgbClr val="00B0F0"/>
                </a:solidFill>
              </a:rPr>
              <a:t>FROM		{TableName(s)}</a:t>
            </a:r>
          </a:p>
          <a:p>
            <a:pPr lvl="1" eaLnBrk="1" hangingPunct="1">
              <a:buClr>
                <a:schemeClr val="tx1"/>
              </a:buClr>
            </a:pPr>
            <a:r>
              <a:rPr lang="en-US" b="1" smtClean="0">
                <a:solidFill>
                  <a:srgbClr val="00B0F0"/>
                </a:solidFill>
              </a:rPr>
              <a:t>WHERE	{Condition(s)}</a:t>
            </a:r>
          </a:p>
          <a:p>
            <a:pPr eaLnBrk="1" hangingPunct="1"/>
            <a:r>
              <a:rPr lang="en-US" smtClean="0"/>
              <a:t>All SQL statements end with a </a:t>
            </a:r>
            <a:r>
              <a:rPr lang="en-US" b="1" smtClean="0">
                <a:solidFill>
                  <a:srgbClr val="00B0F0"/>
                </a:solidFill>
              </a:rPr>
              <a:t>semi-colon (;)</a:t>
            </a:r>
            <a:r>
              <a:rPr lang="en-US" smtClean="0"/>
              <a:t>.</a:t>
            </a:r>
          </a:p>
        </p:txBody>
      </p:sp>
      <p:sp>
        <p:nvSpPr>
          <p:cNvPr id="29700" name="Slide Number Placeholder 8"/>
          <p:cNvSpPr>
            <a:spLocks noGrp="1"/>
          </p:cNvSpPr>
          <p:nvPr>
            <p:ph type="sldNum" sz="quarter" idx="11"/>
          </p:nvPr>
        </p:nvSpPr>
        <p:spPr>
          <a:noFill/>
        </p:spPr>
        <p:txBody>
          <a:bodyPr/>
          <a:lstStyle/>
          <a:p>
            <a:fld id="{4BEB1D80-2A4C-4835-9A36-A1CF40C87AAF}" type="slidenum">
              <a:rPr lang="en-US" smtClean="0"/>
              <a:pPr/>
              <a:t>33</a:t>
            </a:fld>
            <a:endParaRPr lang="en-US" dirty="0" smtClean="0"/>
          </a:p>
          <a:p>
            <a:endParaRPr lang="en-US" dirty="0" smtClean="0"/>
          </a:p>
        </p:txBody>
      </p:sp>
      <p:sp>
        <p:nvSpPr>
          <p:cNvPr id="29701" name="Footer Placeholder 9"/>
          <p:cNvSpPr>
            <a:spLocks noGrp="1"/>
          </p:cNvSpPr>
          <p:nvPr>
            <p:ph type="ftr" sz="quarter" idx="10"/>
          </p:nvPr>
        </p:nvSpPr>
        <p:spPr>
          <a:noFill/>
        </p:spPr>
        <p:txBody>
          <a:bodyPr/>
          <a:lstStyle/>
          <a:p>
            <a:r>
              <a:rPr smtClean="0"/>
              <a:t>KROENKE AND AUER - DATABASE PROCESSING, 12th Edition  © 2012 Pearson Prentice Hall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3" name="Rectangle 1029"/>
          <p:cNvSpPr>
            <a:spLocks noGrp="1" noChangeArrowheads="1"/>
          </p:cNvSpPr>
          <p:nvPr>
            <p:ph type="body" idx="1"/>
          </p:nvPr>
        </p:nvSpPr>
        <p:spPr>
          <a:xfrm>
            <a:off x="609600" y="1449388"/>
            <a:ext cx="7918450" cy="3367087"/>
          </a:xfrm>
        </p:spPr>
        <p:txBody>
          <a:bodyPr>
            <a:normAutofit fontScale="92500"/>
          </a:bodyPr>
          <a:lstStyle/>
          <a:p>
            <a:pPr lvl="1"/>
            <a:r>
              <a:rPr lang="en-US" dirty="0"/>
              <a:t>Limiting rows with:</a:t>
            </a:r>
          </a:p>
          <a:p>
            <a:pPr lvl="2"/>
            <a:r>
              <a:rPr lang="en-US" dirty="0"/>
              <a:t>The</a:t>
            </a:r>
            <a:r>
              <a:rPr lang="en-US" dirty="0">
                <a:latin typeface="Times New Roman" pitchFamily="18" charset="0"/>
              </a:rPr>
              <a:t> </a:t>
            </a:r>
            <a:r>
              <a:rPr lang="en-US" dirty="0">
                <a:latin typeface="Courier New" pitchFamily="49" charset="0"/>
              </a:rPr>
              <a:t>WHERE</a:t>
            </a:r>
            <a:r>
              <a:rPr lang="en-US" dirty="0"/>
              <a:t> clause</a:t>
            </a:r>
          </a:p>
          <a:p>
            <a:pPr lvl="2"/>
            <a:r>
              <a:rPr lang="en-US" dirty="0"/>
              <a:t>The comparison conditions </a:t>
            </a:r>
            <a:r>
              <a:rPr lang="en-US" dirty="0" smtClean="0"/>
              <a:t>using</a:t>
            </a:r>
          </a:p>
          <a:p>
            <a:pPr lvl="3">
              <a:buNone/>
            </a:pPr>
            <a:r>
              <a:rPr lang="en-US" sz="2600" dirty="0" smtClean="0"/>
              <a:t> </a:t>
            </a:r>
            <a:r>
              <a:rPr lang="en-US" sz="2600" dirty="0">
                <a:latin typeface="Courier New" pitchFamily="49" charset="0"/>
              </a:rPr>
              <a:t>=</a:t>
            </a:r>
            <a:r>
              <a:rPr lang="en-US" sz="2600" dirty="0"/>
              <a:t>, </a:t>
            </a:r>
            <a:r>
              <a:rPr lang="en-US" sz="2600" dirty="0">
                <a:latin typeface="Courier New" pitchFamily="49" charset="0"/>
              </a:rPr>
              <a:t>&lt;=</a:t>
            </a:r>
            <a:r>
              <a:rPr lang="en-US" sz="2600" dirty="0"/>
              <a:t>, </a:t>
            </a:r>
            <a:r>
              <a:rPr lang="en-US" sz="2600" dirty="0">
                <a:latin typeface="Courier New" pitchFamily="49" charset="0"/>
              </a:rPr>
              <a:t>BETWEEN</a:t>
            </a:r>
            <a:r>
              <a:rPr lang="en-US" sz="2600" dirty="0"/>
              <a:t>, </a:t>
            </a:r>
            <a:r>
              <a:rPr lang="en-US" sz="2600" dirty="0">
                <a:latin typeface="Courier New" pitchFamily="49" charset="0"/>
              </a:rPr>
              <a:t>IN</a:t>
            </a:r>
            <a:r>
              <a:rPr lang="en-US" sz="2600" dirty="0"/>
              <a:t>, </a:t>
            </a:r>
            <a:r>
              <a:rPr lang="en-US" sz="2600" dirty="0">
                <a:latin typeface="Courier New" pitchFamily="49" charset="0"/>
              </a:rPr>
              <a:t>LIKE</a:t>
            </a:r>
            <a:r>
              <a:rPr lang="en-US" sz="2600" dirty="0"/>
              <a:t>, and </a:t>
            </a:r>
            <a:r>
              <a:rPr lang="en-US" sz="2600" dirty="0">
                <a:latin typeface="Courier New" pitchFamily="49" charset="0"/>
              </a:rPr>
              <a:t>NULL</a:t>
            </a:r>
            <a:r>
              <a:rPr lang="en-US" sz="2600" dirty="0"/>
              <a:t> conditions</a:t>
            </a:r>
          </a:p>
          <a:p>
            <a:pPr lvl="2"/>
            <a:r>
              <a:rPr lang="en-US" dirty="0"/>
              <a:t>Logical conditions using </a:t>
            </a:r>
            <a:r>
              <a:rPr lang="en-US" sz="2600" dirty="0">
                <a:latin typeface="Courier New" pitchFamily="49" charset="0"/>
              </a:rPr>
              <a:t>AND</a:t>
            </a:r>
            <a:r>
              <a:rPr lang="en-US" sz="2600" dirty="0"/>
              <a:t>, </a:t>
            </a:r>
            <a:r>
              <a:rPr lang="en-US" sz="2600" dirty="0">
                <a:latin typeface="Courier New" pitchFamily="49" charset="0"/>
              </a:rPr>
              <a:t>OR</a:t>
            </a:r>
            <a:r>
              <a:rPr lang="en-US" dirty="0"/>
              <a:t>, and </a:t>
            </a:r>
            <a:r>
              <a:rPr lang="en-US" sz="2600" dirty="0">
                <a:latin typeface="Courier New" pitchFamily="49" charset="0"/>
              </a:rPr>
              <a:t>NOT</a:t>
            </a:r>
            <a:r>
              <a:rPr lang="en-US" dirty="0"/>
              <a:t> operators</a:t>
            </a:r>
          </a:p>
          <a:p>
            <a:pPr lvl="1">
              <a:buClr>
                <a:schemeClr val="folHlink"/>
              </a:buClr>
            </a:pPr>
            <a:r>
              <a:rPr lang="en-US" dirty="0"/>
              <a:t>Rules of precedence for operators in an expression</a:t>
            </a:r>
          </a:p>
          <a:p>
            <a:pPr lvl="1">
              <a:buClr>
                <a:schemeClr val="folHlink"/>
              </a:buClr>
            </a:pPr>
            <a:r>
              <a:rPr lang="en-US" dirty="0"/>
              <a:t>Sorting rows using the </a:t>
            </a:r>
            <a:r>
              <a:rPr lang="en-US" dirty="0">
                <a:latin typeface="Courier New" pitchFamily="49" charset="0"/>
              </a:rPr>
              <a:t>ORDER</a:t>
            </a:r>
            <a:r>
              <a:rPr lang="en-US" dirty="0">
                <a:latin typeface="Times New Roman" pitchFamily="18" charset="0"/>
              </a:rPr>
              <a:t> </a:t>
            </a:r>
            <a:r>
              <a:rPr lang="en-US" dirty="0">
                <a:latin typeface="Courier New" pitchFamily="49" charset="0"/>
              </a:rPr>
              <a:t>BY</a:t>
            </a:r>
            <a:r>
              <a:rPr lang="en-US" dirty="0"/>
              <a:t> </a:t>
            </a:r>
            <a:r>
              <a:rPr lang="en-US" dirty="0" smtClean="0"/>
              <a:t>clause</a:t>
            </a:r>
            <a:endParaRPr lang="en-US" dirty="0"/>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457200" y="274638"/>
            <a:ext cx="8229600" cy="654032"/>
          </a:xfrm>
        </p:spPr>
        <p:txBody>
          <a:bodyPr>
            <a:normAutofit fontScale="90000"/>
          </a:bodyPr>
          <a:lstStyle/>
          <a:p>
            <a:r>
              <a:rPr lang="en-US" dirty="0"/>
              <a:t>Limiting Rows Using a Selection</a:t>
            </a:r>
          </a:p>
        </p:txBody>
      </p:sp>
      <p:sp>
        <p:nvSpPr>
          <p:cNvPr id="310275" name="Rectangle 3"/>
          <p:cNvSpPr>
            <a:spLocks noChangeArrowheads="1"/>
          </p:cNvSpPr>
          <p:nvPr/>
        </p:nvSpPr>
        <p:spPr bwMode="auto">
          <a:xfrm>
            <a:off x="1752600" y="4038600"/>
            <a:ext cx="2589213" cy="873125"/>
          </a:xfrm>
          <a:prstGeom prst="rect">
            <a:avLst/>
          </a:prstGeom>
          <a:noFill/>
          <a:ln w="9525">
            <a:noFill/>
            <a:miter lim="800000"/>
            <a:headEnd/>
            <a:tailEnd/>
          </a:ln>
          <a:effectLst/>
        </p:spPr>
        <p:txBody>
          <a:bodyPr lIns="92075" tIns="46038" rIns="92075" bIns="46038">
            <a:spAutoFit/>
          </a:bodyPr>
          <a:lstStyle/>
          <a:p>
            <a:pPr algn="l" defTabSz="346075" eaLnBrk="0" hangingPunct="0">
              <a:lnSpc>
                <a:spcPct val="95000"/>
              </a:lnSpc>
              <a:spcBef>
                <a:spcPct val="35000"/>
              </a:spcBef>
              <a:buClrTx/>
              <a:buFontTx/>
              <a:buNone/>
              <a:tabLst>
                <a:tab pos="576263" algn="l"/>
              </a:tabLst>
            </a:pPr>
            <a:r>
              <a:rPr lang="en-US" dirty="0"/>
              <a:t>“retrieve all</a:t>
            </a:r>
            <a:br>
              <a:rPr lang="en-US" dirty="0"/>
            </a:br>
            <a:r>
              <a:rPr lang="en-US" dirty="0"/>
              <a:t>employees in department 90”</a:t>
            </a:r>
          </a:p>
        </p:txBody>
      </p:sp>
      <p:sp>
        <p:nvSpPr>
          <p:cNvPr id="310276" name="Rectangle 4"/>
          <p:cNvSpPr>
            <a:spLocks noChangeArrowheads="1"/>
          </p:cNvSpPr>
          <p:nvPr/>
        </p:nvSpPr>
        <p:spPr bwMode="auto">
          <a:xfrm>
            <a:off x="214282" y="1000108"/>
            <a:ext cx="1555750"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dirty="0">
                <a:latin typeface="Courier New" pitchFamily="49" charset="0"/>
              </a:rPr>
              <a:t>EMPLOYEES</a:t>
            </a:r>
          </a:p>
        </p:txBody>
      </p:sp>
      <p:sp>
        <p:nvSpPr>
          <p:cNvPr id="310277" name="Text Box 5"/>
          <p:cNvSpPr txBox="1">
            <a:spLocks noChangeArrowheads="1"/>
          </p:cNvSpPr>
          <p:nvPr/>
        </p:nvSpPr>
        <p:spPr bwMode="auto">
          <a:xfrm>
            <a:off x="1981200" y="364490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310281" name="Freeform 9"/>
          <p:cNvSpPr>
            <a:spLocks/>
          </p:cNvSpPr>
          <p:nvPr/>
        </p:nvSpPr>
        <p:spPr bwMode="auto">
          <a:xfrm>
            <a:off x="3825875" y="4681538"/>
            <a:ext cx="2422525" cy="396875"/>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tx1"/>
            </a:solidFill>
            <a:prstDash val="solid"/>
            <a:round/>
            <a:headEnd type="none" w="sm" len="sm"/>
            <a:tailEnd type="triangle" w="sm" len="sm"/>
          </a:ln>
          <a:effectLst/>
        </p:spPr>
        <p:txBody>
          <a:bodyPr/>
          <a:lstStyle/>
          <a:p>
            <a:endParaRPr lang="en-MY"/>
          </a:p>
        </p:txBody>
      </p:sp>
      <p:pic>
        <p:nvPicPr>
          <p:cNvPr id="310283" name="Picture 11" descr="C:\project-SQLFund1\images\img-02-03.gif"/>
          <p:cNvPicPr>
            <a:picLocks noChangeAspect="1" noChangeArrowheads="1"/>
          </p:cNvPicPr>
          <p:nvPr/>
        </p:nvPicPr>
        <p:blipFill>
          <a:blip r:embed="rId3"/>
          <a:srcRect/>
          <a:stretch>
            <a:fillRect/>
          </a:stretch>
        </p:blipFill>
        <p:spPr bwMode="gray">
          <a:xfrm>
            <a:off x="1904999" y="1357298"/>
            <a:ext cx="7026175" cy="2398727"/>
          </a:xfrm>
          <a:prstGeom prst="rect">
            <a:avLst/>
          </a:prstGeom>
          <a:noFill/>
        </p:spPr>
      </p:pic>
      <p:pic>
        <p:nvPicPr>
          <p:cNvPr id="310284" name="Picture 12" descr="C:\project-SQLFund1\images\img-02-03a.gif"/>
          <p:cNvPicPr>
            <a:picLocks noChangeAspect="1" noChangeArrowheads="1"/>
          </p:cNvPicPr>
          <p:nvPr/>
        </p:nvPicPr>
        <p:blipFill>
          <a:blip r:embed="rId4"/>
          <a:srcRect/>
          <a:stretch>
            <a:fillRect/>
          </a:stretch>
        </p:blipFill>
        <p:spPr bwMode="gray">
          <a:xfrm>
            <a:off x="1905000" y="5105400"/>
            <a:ext cx="6942569" cy="1395434"/>
          </a:xfrm>
          <a:prstGeom prst="rect">
            <a:avLst/>
          </a:prstGeom>
          <a:noFill/>
        </p:spPr>
      </p:pic>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6" name="Rectangle 6"/>
          <p:cNvSpPr>
            <a:spLocks noGrp="1" noChangeArrowheads="1"/>
          </p:cNvSpPr>
          <p:nvPr>
            <p:ph type="title"/>
          </p:nvPr>
        </p:nvSpPr>
        <p:spPr/>
        <p:txBody>
          <a:bodyPr>
            <a:normAutofit fontScale="90000"/>
          </a:bodyPr>
          <a:lstStyle/>
          <a:p>
            <a:r>
              <a:rPr lang="en-US"/>
              <a:t>Limiting the Rows That Are Selected</a:t>
            </a:r>
          </a:p>
        </p:txBody>
      </p:sp>
      <p:sp>
        <p:nvSpPr>
          <p:cNvPr id="312327" name="Rectangle 7"/>
          <p:cNvSpPr>
            <a:spLocks noGrp="1" noChangeArrowheads="1"/>
          </p:cNvSpPr>
          <p:nvPr>
            <p:ph type="body" idx="1"/>
          </p:nvPr>
        </p:nvSpPr>
        <p:spPr>
          <a:xfrm>
            <a:off x="609600" y="1449388"/>
            <a:ext cx="7918450" cy="3265496"/>
          </a:xfrm>
        </p:spPr>
        <p:txBody>
          <a:bodyPr>
            <a:normAutofit/>
          </a:bodyPr>
          <a:lstStyle/>
          <a:p>
            <a:pPr lvl="1"/>
            <a:r>
              <a:rPr lang="en-US" dirty="0"/>
              <a:t>Restrict the rows that are returned by using the </a:t>
            </a:r>
            <a:r>
              <a:rPr lang="en-US" b="1" dirty="0">
                <a:latin typeface="Courier New" pitchFamily="49" charset="0"/>
              </a:rPr>
              <a:t>WHERE</a:t>
            </a:r>
            <a:r>
              <a:rPr lang="en-US" dirty="0"/>
              <a:t> clause:</a:t>
            </a:r>
          </a:p>
          <a:p>
            <a:pPr lvl="1"/>
            <a:endParaRPr lang="en-US" dirty="0"/>
          </a:p>
          <a:p>
            <a:pPr lvl="1"/>
            <a:endParaRPr lang="en-US" dirty="0"/>
          </a:p>
          <a:p>
            <a:pPr lvl="1"/>
            <a:endParaRPr lang="en-US" dirty="0" smtClean="0"/>
          </a:p>
          <a:p>
            <a:pPr lvl="1"/>
            <a:r>
              <a:rPr lang="en-US" dirty="0" smtClean="0"/>
              <a:t>The </a:t>
            </a:r>
            <a:r>
              <a:rPr lang="en-US" b="1" dirty="0">
                <a:latin typeface="Courier New" pitchFamily="49" charset="0"/>
              </a:rPr>
              <a:t>WHERE</a:t>
            </a:r>
            <a:r>
              <a:rPr lang="en-US" dirty="0"/>
              <a:t> clause follows the </a:t>
            </a:r>
            <a:r>
              <a:rPr lang="en-US" b="1" dirty="0">
                <a:latin typeface="Courier New" pitchFamily="49" charset="0"/>
              </a:rPr>
              <a:t>FROM</a:t>
            </a:r>
            <a:r>
              <a:rPr lang="en-US" dirty="0"/>
              <a:t> clause.</a:t>
            </a:r>
          </a:p>
        </p:txBody>
      </p:sp>
      <p:sp>
        <p:nvSpPr>
          <p:cNvPr id="312324" name="Rectangle 4"/>
          <p:cNvSpPr>
            <a:spLocks noChangeArrowheads="1"/>
          </p:cNvSpPr>
          <p:nvPr/>
        </p:nvSpPr>
        <p:spPr bwMode="blackGray">
          <a:xfrm>
            <a:off x="857224" y="2571744"/>
            <a:ext cx="7904192" cy="1000124"/>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*|{[DISTINCT] </a:t>
            </a:r>
            <a:r>
              <a:rPr lang="en-US" sz="2000" b="1" i="1" dirty="0" err="1">
                <a:solidFill>
                  <a:srgbClr val="000000"/>
                </a:solidFill>
                <a:latin typeface="Courier New" pitchFamily="49" charset="0"/>
              </a:rPr>
              <a:t>column|expression</a:t>
            </a:r>
            <a:r>
              <a:rPr lang="en-US" sz="2000" b="1" dirty="0">
                <a:solidFill>
                  <a:srgbClr val="000000"/>
                </a:solidFill>
                <a:latin typeface="Courier New" pitchFamily="49" charset="0"/>
              </a:rPr>
              <a:t> [</a:t>
            </a:r>
            <a:r>
              <a:rPr lang="en-US" sz="2000" b="1" i="1" dirty="0">
                <a:solidFill>
                  <a:srgbClr val="000000"/>
                </a:solidFill>
                <a:latin typeface="Courier New" pitchFamily="49" charset="0"/>
              </a:rPr>
              <a:t>alias</a:t>
            </a:r>
            <a:r>
              <a:rPr lang="en-US" sz="2000" b="1" dirty="0">
                <a:solidFill>
                  <a:srgbClr val="000000"/>
                </a:solidFill>
                <a:latin typeface="Courier New" pitchFamily="49" charset="0"/>
              </a:rPr>
              <a:t>],...}</a:t>
            </a:r>
          </a:p>
          <a:p>
            <a:pPr algn="l" eaLnBrk="0" hangingPunct="0">
              <a:spcBef>
                <a:spcPct val="0"/>
              </a:spcBef>
              <a:buClrTx/>
              <a:buFontTx/>
              <a:buNone/>
              <a:tabLst>
                <a:tab pos="1200150" algn="l"/>
              </a:tabLst>
            </a:pPr>
            <a:r>
              <a:rPr lang="en-US" sz="2000" b="1" dirty="0">
                <a:solidFill>
                  <a:srgbClr val="000000"/>
                </a:solidFill>
                <a:latin typeface="Courier New" pitchFamily="49" charset="0"/>
              </a:rPr>
              <a:t>FROM   </a:t>
            </a:r>
            <a:r>
              <a:rPr lang="en-US" sz="2000" b="1" i="1" dirty="0">
                <a:solidFill>
                  <a:srgbClr val="000000"/>
                </a:solidFill>
                <a:latin typeface="Courier New" pitchFamily="49" charset="0"/>
              </a:rPr>
              <a:t>table</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[WHERE </a:t>
            </a:r>
            <a:r>
              <a:rPr lang="en-US" sz="2000" b="1" i="1" dirty="0">
                <a:solidFill>
                  <a:srgbClr val="000000"/>
                </a:solidFill>
                <a:latin typeface="Courier New" pitchFamily="49" charset="0"/>
              </a:rPr>
              <a:t>condition(s)</a:t>
            </a:r>
            <a:r>
              <a:rPr lang="en-US" sz="2000" b="1" dirty="0">
                <a:solidFill>
                  <a:srgbClr val="000000"/>
                </a:solidFill>
                <a:latin typeface="Courier New" pitchFamily="49" charset="0"/>
              </a:rPr>
              <a:t>];</a:t>
            </a:r>
          </a:p>
        </p:txBody>
      </p:sp>
      <p:sp>
        <p:nvSpPr>
          <p:cNvPr id="312325" name="Rectangle 5"/>
          <p:cNvSpPr>
            <a:spLocks noChangeArrowheads="1"/>
          </p:cNvSpPr>
          <p:nvPr/>
        </p:nvSpPr>
        <p:spPr bwMode="gray">
          <a:xfrm>
            <a:off x="891361" y="3195506"/>
            <a:ext cx="3143272" cy="328673"/>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blackGray">
          <a:xfrm>
            <a:off x="571472" y="1571612"/>
            <a:ext cx="8143932" cy="107157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employee_id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department_id</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WHERE  </a:t>
            </a:r>
            <a:r>
              <a:rPr lang="en-US" sz="2000" b="1" dirty="0" err="1">
                <a:solidFill>
                  <a:srgbClr val="000000"/>
                </a:solidFill>
                <a:latin typeface="Courier New" pitchFamily="49" charset="0"/>
              </a:rPr>
              <a:t>department_id</a:t>
            </a:r>
            <a:r>
              <a:rPr lang="en-US" sz="2000" b="1" dirty="0">
                <a:solidFill>
                  <a:srgbClr val="000000"/>
                </a:solidFill>
                <a:latin typeface="Courier New" pitchFamily="49" charset="0"/>
              </a:rPr>
              <a:t> = 90 ;</a:t>
            </a:r>
          </a:p>
        </p:txBody>
      </p:sp>
      <p:sp>
        <p:nvSpPr>
          <p:cNvPr id="314371" name="Rectangle 3"/>
          <p:cNvSpPr>
            <a:spLocks noGrp="1" noChangeArrowheads="1"/>
          </p:cNvSpPr>
          <p:nvPr>
            <p:ph type="title"/>
          </p:nvPr>
        </p:nvSpPr>
        <p:spPr/>
        <p:txBody>
          <a:bodyPr/>
          <a:lstStyle/>
          <a:p>
            <a:r>
              <a:rPr lang="en-US"/>
              <a:t>Using the </a:t>
            </a:r>
            <a:r>
              <a:rPr lang="en-US">
                <a:latin typeface="Courier New" pitchFamily="49" charset="0"/>
              </a:rPr>
              <a:t>WHERE</a:t>
            </a:r>
            <a:r>
              <a:rPr lang="en-US"/>
              <a:t> Clause</a:t>
            </a:r>
          </a:p>
        </p:txBody>
      </p:sp>
      <p:sp>
        <p:nvSpPr>
          <p:cNvPr id="314372" name="Rectangle 4"/>
          <p:cNvSpPr>
            <a:spLocks noChangeArrowheads="1"/>
          </p:cNvSpPr>
          <p:nvPr/>
        </p:nvSpPr>
        <p:spPr bwMode="gray">
          <a:xfrm>
            <a:off x="642910" y="2285992"/>
            <a:ext cx="3929090" cy="285752"/>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pic>
        <p:nvPicPr>
          <p:cNvPr id="314375" name="Picture 7" descr="C:\project-SQLFund1\images\img-02-05.gif"/>
          <p:cNvPicPr>
            <a:picLocks noChangeAspect="1" noChangeArrowheads="1"/>
          </p:cNvPicPr>
          <p:nvPr/>
        </p:nvPicPr>
        <p:blipFill>
          <a:blip r:embed="rId3"/>
          <a:srcRect/>
          <a:stretch>
            <a:fillRect/>
          </a:stretch>
        </p:blipFill>
        <p:spPr bwMode="gray">
          <a:xfrm>
            <a:off x="777120" y="2857496"/>
            <a:ext cx="7887670" cy="1573217"/>
          </a:xfrm>
          <a:prstGeom prst="rect">
            <a:avLst/>
          </a:prstGeom>
          <a:noFill/>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ChangeArrowheads="1"/>
          </p:cNvSpPr>
          <p:nvPr/>
        </p:nvSpPr>
        <p:spPr bwMode="blackGray">
          <a:xfrm>
            <a:off x="857224" y="2857496"/>
            <a:ext cx="7332688" cy="99060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department_id</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WHERE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 'Whalen' ;</a:t>
            </a:r>
          </a:p>
        </p:txBody>
      </p:sp>
      <p:sp>
        <p:nvSpPr>
          <p:cNvPr id="316422" name="Rectangle 6"/>
          <p:cNvSpPr>
            <a:spLocks noGrp="1" noChangeArrowheads="1"/>
          </p:cNvSpPr>
          <p:nvPr>
            <p:ph type="title"/>
          </p:nvPr>
        </p:nvSpPr>
        <p:spPr>
          <a:xfrm>
            <a:off x="457200" y="274638"/>
            <a:ext cx="8229600" cy="725470"/>
          </a:xfrm>
        </p:spPr>
        <p:txBody>
          <a:bodyPr>
            <a:normAutofit fontScale="90000"/>
          </a:bodyPr>
          <a:lstStyle/>
          <a:p>
            <a:r>
              <a:rPr lang="en-US" dirty="0"/>
              <a:t>Character Strings and Dates</a:t>
            </a:r>
          </a:p>
        </p:txBody>
      </p:sp>
      <p:sp>
        <p:nvSpPr>
          <p:cNvPr id="316423" name="Rectangle 7"/>
          <p:cNvSpPr>
            <a:spLocks noGrp="1" noChangeArrowheads="1"/>
          </p:cNvSpPr>
          <p:nvPr>
            <p:ph type="body" idx="1"/>
          </p:nvPr>
        </p:nvSpPr>
        <p:spPr>
          <a:xfrm>
            <a:off x="285720" y="928670"/>
            <a:ext cx="7918450" cy="2071702"/>
          </a:xfrm>
        </p:spPr>
        <p:txBody>
          <a:bodyPr>
            <a:normAutofit fontScale="77500" lnSpcReduction="20000"/>
          </a:bodyPr>
          <a:lstStyle/>
          <a:p>
            <a:pPr lvl="1"/>
            <a:r>
              <a:rPr lang="en-US" dirty="0"/>
              <a:t>Character strings and date values are enclosed with single quotation marks.</a:t>
            </a:r>
          </a:p>
          <a:p>
            <a:pPr lvl="1"/>
            <a:r>
              <a:rPr lang="en-US" dirty="0"/>
              <a:t>Character values are case-sensitive and date values are format-sensitive.</a:t>
            </a:r>
          </a:p>
          <a:p>
            <a:pPr lvl="1"/>
            <a:r>
              <a:rPr lang="en-US" dirty="0"/>
              <a:t>The default date display format </a:t>
            </a:r>
            <a:r>
              <a:rPr lang="en-US" dirty="0" smtClean="0"/>
              <a:t>for ORACLE is </a:t>
            </a:r>
            <a:r>
              <a:rPr lang="en-US" dirty="0" smtClean="0">
                <a:latin typeface="Courier New" pitchFamily="49" charset="0"/>
              </a:rPr>
              <a:t>DD-MON-YY</a:t>
            </a:r>
            <a:r>
              <a:rPr lang="en-US" dirty="0" smtClean="0"/>
              <a:t>.</a:t>
            </a:r>
          </a:p>
          <a:p>
            <a:pPr lvl="2">
              <a:buNone/>
            </a:pPr>
            <a:r>
              <a:rPr lang="en-US" dirty="0" smtClean="0"/>
              <a:t>[two-digit DAY, dash, three-character MONTH, dash,  two-digit YEAR]</a:t>
            </a:r>
            <a:endParaRPr lang="en-US" dirty="0"/>
          </a:p>
        </p:txBody>
      </p:sp>
      <p:sp>
        <p:nvSpPr>
          <p:cNvPr id="316421" name="Rectangle 5"/>
          <p:cNvSpPr>
            <a:spLocks noChangeArrowheads="1"/>
          </p:cNvSpPr>
          <p:nvPr/>
        </p:nvSpPr>
        <p:spPr bwMode="gray">
          <a:xfrm>
            <a:off x="3857620" y="3490914"/>
            <a:ext cx="1243013" cy="290512"/>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
        <p:nvSpPr>
          <p:cNvPr id="316425" name="Rectangle 9"/>
          <p:cNvSpPr>
            <a:spLocks noChangeArrowheads="1"/>
          </p:cNvSpPr>
          <p:nvPr/>
        </p:nvSpPr>
        <p:spPr bwMode="blackGray">
          <a:xfrm>
            <a:off x="857224" y="4062418"/>
            <a:ext cx="7358114" cy="107157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a:t>
            </a: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WHERE  </a:t>
            </a:r>
            <a:r>
              <a:rPr lang="en-US" sz="2000" b="1" dirty="0" err="1">
                <a:solidFill>
                  <a:srgbClr val="000000"/>
                </a:solidFill>
                <a:latin typeface="Courier New" pitchFamily="49" charset="0"/>
              </a:rPr>
              <a:t>hire_date</a:t>
            </a:r>
            <a:r>
              <a:rPr lang="en-US" sz="2000" b="1" dirty="0">
                <a:solidFill>
                  <a:srgbClr val="000000"/>
                </a:solidFill>
                <a:latin typeface="Courier New" pitchFamily="49" charset="0"/>
              </a:rPr>
              <a:t> = '17-FEB-96' ;</a:t>
            </a:r>
          </a:p>
        </p:txBody>
      </p:sp>
      <p:sp>
        <p:nvSpPr>
          <p:cNvPr id="316426" name="Rectangle 10"/>
          <p:cNvSpPr>
            <a:spLocks noChangeArrowheads="1"/>
          </p:cNvSpPr>
          <p:nvPr/>
        </p:nvSpPr>
        <p:spPr bwMode="gray">
          <a:xfrm>
            <a:off x="3857620" y="4705360"/>
            <a:ext cx="1714512" cy="357190"/>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t>Comparison Operators</a:t>
            </a:r>
          </a:p>
        </p:txBody>
      </p:sp>
      <p:grpSp>
        <p:nvGrpSpPr>
          <p:cNvPr id="42" name="Group 41"/>
          <p:cNvGrpSpPr/>
          <p:nvPr/>
        </p:nvGrpSpPr>
        <p:grpSpPr>
          <a:xfrm>
            <a:off x="1571604" y="1285860"/>
            <a:ext cx="5857916" cy="5143536"/>
            <a:chOff x="2057400" y="1600200"/>
            <a:chExt cx="4978400" cy="4484688"/>
          </a:xfrm>
        </p:grpSpPr>
        <p:sp>
          <p:nvSpPr>
            <p:cNvPr id="318468" name="Rectangle 4"/>
            <p:cNvSpPr>
              <a:spLocks noChangeArrowheads="1"/>
            </p:cNvSpPr>
            <p:nvPr/>
          </p:nvSpPr>
          <p:spPr bwMode="blackWhite">
            <a:xfrm>
              <a:off x="3619500" y="3817938"/>
              <a:ext cx="3416300" cy="365125"/>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t>Not equal to</a:t>
              </a:r>
            </a:p>
          </p:txBody>
        </p:sp>
        <p:sp>
          <p:nvSpPr>
            <p:cNvPr id="318469" name="Rectangle 5"/>
            <p:cNvSpPr>
              <a:spLocks noChangeArrowheads="1"/>
            </p:cNvSpPr>
            <p:nvPr/>
          </p:nvSpPr>
          <p:spPr bwMode="blackWhite">
            <a:xfrm>
              <a:off x="2057400" y="3817938"/>
              <a:ext cx="1562100" cy="365125"/>
            </a:xfrm>
            <a:prstGeom prst="rect">
              <a:avLst/>
            </a:prstGeom>
            <a:solidFill>
              <a:srgbClr val="DDDDDD"/>
            </a:solidFill>
            <a:ln w="28575">
              <a:noFill/>
              <a:miter lim="800000"/>
              <a:headEnd type="none" w="sm" len="sm"/>
              <a:tailEnd type="none" w="sm" len="sm"/>
            </a:ln>
            <a:effectLst/>
          </p:spPr>
          <p:txBody>
            <a:bodyPr/>
            <a:lstStyle/>
            <a:p>
              <a:pPr marL="114300" lvl="1" defTabSz="228600"/>
              <a:r>
                <a:rPr lang="en-US" sz="1600" b="1"/>
                <a:t>&lt;&gt;</a:t>
              </a:r>
            </a:p>
          </p:txBody>
        </p:sp>
        <p:sp>
          <p:nvSpPr>
            <p:cNvPr id="318470" name="Rectangle 6"/>
            <p:cNvSpPr>
              <a:spLocks noChangeArrowheads="1"/>
            </p:cNvSpPr>
            <p:nvPr/>
          </p:nvSpPr>
          <p:spPr bwMode="blackWhite">
            <a:xfrm>
              <a:off x="3619500" y="4183063"/>
              <a:ext cx="3416300" cy="639762"/>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rgbClr val="000000"/>
                  </a:solidFill>
                </a:rPr>
                <a:t>Between two values (inclusive)</a:t>
              </a:r>
            </a:p>
          </p:txBody>
        </p:sp>
        <p:sp>
          <p:nvSpPr>
            <p:cNvPr id="318471" name="Rectangle 7"/>
            <p:cNvSpPr>
              <a:spLocks noChangeArrowheads="1"/>
            </p:cNvSpPr>
            <p:nvPr/>
          </p:nvSpPr>
          <p:spPr bwMode="blackWhite">
            <a:xfrm>
              <a:off x="2057400" y="4183063"/>
              <a:ext cx="1562100" cy="639762"/>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rgbClr val="000000"/>
                  </a:solidFill>
                  <a:latin typeface="Courier New" pitchFamily="49" charset="0"/>
                </a:rPr>
                <a:t>BETWEEN</a:t>
              </a:r>
              <a:br>
                <a:rPr lang="en-US" sz="1600" b="1">
                  <a:solidFill>
                    <a:srgbClr val="000000"/>
                  </a:solidFill>
                  <a:latin typeface="Courier New" pitchFamily="49" charset="0"/>
                </a:rPr>
              </a:br>
              <a:r>
                <a:rPr lang="en-US" sz="1600" b="1">
                  <a:solidFill>
                    <a:srgbClr val="000000"/>
                  </a:solidFill>
                  <a:latin typeface="Courier New" pitchFamily="49" charset="0"/>
                </a:rPr>
                <a:t>...AND...</a:t>
              </a:r>
            </a:p>
          </p:txBody>
        </p:sp>
        <p:sp>
          <p:nvSpPr>
            <p:cNvPr id="318472" name="Rectangle 8"/>
            <p:cNvSpPr>
              <a:spLocks noChangeArrowheads="1"/>
            </p:cNvSpPr>
            <p:nvPr/>
          </p:nvSpPr>
          <p:spPr bwMode="blackWhite">
            <a:xfrm>
              <a:off x="3619500" y="4822825"/>
              <a:ext cx="3416300" cy="420688"/>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20000"/>
                </a:lnSpc>
                <a:spcBef>
                  <a:spcPct val="60000"/>
                </a:spcBef>
                <a:buClrTx/>
                <a:buFontTx/>
                <a:buNone/>
              </a:pPr>
              <a:r>
                <a:rPr lang="en-US" sz="1600" b="1">
                  <a:solidFill>
                    <a:srgbClr val="000000"/>
                  </a:solidFill>
                </a:rPr>
                <a:t>Match any of a list of values </a:t>
              </a:r>
              <a:endParaRPr lang="en-US" sz="1600" b="1"/>
            </a:p>
          </p:txBody>
        </p:sp>
        <p:sp>
          <p:nvSpPr>
            <p:cNvPr id="318473" name="Rectangle 9"/>
            <p:cNvSpPr>
              <a:spLocks noChangeArrowheads="1"/>
            </p:cNvSpPr>
            <p:nvPr/>
          </p:nvSpPr>
          <p:spPr bwMode="blackWhite">
            <a:xfrm>
              <a:off x="2057400" y="4822825"/>
              <a:ext cx="1562100" cy="420688"/>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20000"/>
                </a:lnSpc>
                <a:spcBef>
                  <a:spcPct val="60000"/>
                </a:spcBef>
                <a:buClrTx/>
                <a:buFontTx/>
                <a:buNone/>
              </a:pPr>
              <a:r>
                <a:rPr lang="en-US" sz="1600" b="1">
                  <a:solidFill>
                    <a:srgbClr val="000000"/>
                  </a:solidFill>
                  <a:latin typeface="Courier New" pitchFamily="49" charset="0"/>
                </a:rPr>
                <a:t>IN(set)</a:t>
              </a:r>
            </a:p>
          </p:txBody>
        </p:sp>
        <p:sp>
          <p:nvSpPr>
            <p:cNvPr id="318474" name="Rectangle 10"/>
            <p:cNvSpPr>
              <a:spLocks noChangeArrowheads="1"/>
            </p:cNvSpPr>
            <p:nvPr/>
          </p:nvSpPr>
          <p:spPr bwMode="blackWhite">
            <a:xfrm>
              <a:off x="3619500" y="5243513"/>
              <a:ext cx="3416300" cy="420687"/>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20000"/>
                </a:lnSpc>
                <a:spcBef>
                  <a:spcPct val="60000"/>
                </a:spcBef>
                <a:buClrTx/>
                <a:buFontTx/>
                <a:buNone/>
              </a:pPr>
              <a:r>
                <a:rPr lang="en-US" sz="1600" b="1">
                  <a:solidFill>
                    <a:srgbClr val="000000"/>
                  </a:solidFill>
                </a:rPr>
                <a:t>Match a character pattern </a:t>
              </a:r>
              <a:endParaRPr lang="en-US" sz="1600" b="1"/>
            </a:p>
          </p:txBody>
        </p:sp>
        <p:sp>
          <p:nvSpPr>
            <p:cNvPr id="318475" name="Rectangle 11"/>
            <p:cNvSpPr>
              <a:spLocks noChangeArrowheads="1"/>
            </p:cNvSpPr>
            <p:nvPr/>
          </p:nvSpPr>
          <p:spPr bwMode="blackWhite">
            <a:xfrm>
              <a:off x="2057400" y="5243513"/>
              <a:ext cx="1562100" cy="420687"/>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20000"/>
                </a:lnSpc>
                <a:spcBef>
                  <a:spcPct val="60000"/>
                </a:spcBef>
                <a:buClrTx/>
                <a:buFontTx/>
                <a:buNone/>
              </a:pPr>
              <a:r>
                <a:rPr lang="en-US" sz="1600" b="1">
                  <a:solidFill>
                    <a:srgbClr val="000000"/>
                  </a:solidFill>
                  <a:latin typeface="Courier New" pitchFamily="49" charset="0"/>
                </a:rPr>
                <a:t>LIKE</a:t>
              </a:r>
            </a:p>
          </p:txBody>
        </p:sp>
        <p:sp>
          <p:nvSpPr>
            <p:cNvPr id="318476" name="Rectangle 12"/>
            <p:cNvSpPr>
              <a:spLocks noChangeArrowheads="1"/>
            </p:cNvSpPr>
            <p:nvPr/>
          </p:nvSpPr>
          <p:spPr bwMode="blackWhite">
            <a:xfrm>
              <a:off x="3619500" y="5664200"/>
              <a:ext cx="3416300" cy="420688"/>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20000"/>
                </a:lnSpc>
                <a:spcBef>
                  <a:spcPct val="60000"/>
                </a:spcBef>
                <a:buClrTx/>
                <a:buFontTx/>
                <a:buNone/>
              </a:pPr>
              <a:r>
                <a:rPr lang="en-US" sz="1600" b="1">
                  <a:solidFill>
                    <a:srgbClr val="000000"/>
                  </a:solidFill>
                </a:rPr>
                <a:t>Is a null value </a:t>
              </a:r>
            </a:p>
          </p:txBody>
        </p:sp>
        <p:sp>
          <p:nvSpPr>
            <p:cNvPr id="318477" name="Rectangle 13"/>
            <p:cNvSpPr>
              <a:spLocks noChangeArrowheads="1"/>
            </p:cNvSpPr>
            <p:nvPr/>
          </p:nvSpPr>
          <p:spPr bwMode="blackWhite">
            <a:xfrm>
              <a:off x="2057400" y="5664200"/>
              <a:ext cx="1562100" cy="420688"/>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solidFill>
                    <a:srgbClr val="000000"/>
                  </a:solidFill>
                  <a:latin typeface="Courier New" pitchFamily="49" charset="0"/>
                </a:rPr>
                <a:t>IS NULL</a:t>
              </a:r>
            </a:p>
          </p:txBody>
        </p:sp>
        <p:sp>
          <p:nvSpPr>
            <p:cNvPr id="318478" name="Rectangle 14"/>
            <p:cNvSpPr>
              <a:spLocks noChangeArrowheads="1"/>
            </p:cNvSpPr>
            <p:nvPr/>
          </p:nvSpPr>
          <p:spPr bwMode="blackWhite">
            <a:xfrm>
              <a:off x="3619500" y="3087688"/>
              <a:ext cx="3416300" cy="365125"/>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t>Less than</a:t>
              </a:r>
            </a:p>
          </p:txBody>
        </p:sp>
        <p:sp>
          <p:nvSpPr>
            <p:cNvPr id="318479" name="Rectangle 15"/>
            <p:cNvSpPr>
              <a:spLocks noChangeArrowheads="1"/>
            </p:cNvSpPr>
            <p:nvPr/>
          </p:nvSpPr>
          <p:spPr bwMode="blackWhite">
            <a:xfrm>
              <a:off x="2057400" y="3087688"/>
              <a:ext cx="1562100" cy="365125"/>
            </a:xfrm>
            <a:prstGeom prst="rect">
              <a:avLst/>
            </a:prstGeom>
            <a:solidFill>
              <a:srgbClr val="DDDDDD"/>
            </a:solidFill>
            <a:ln w="28575">
              <a:noFill/>
              <a:miter lim="800000"/>
              <a:headEnd type="none" w="sm" len="sm"/>
              <a:tailEnd type="none" w="sm" len="sm"/>
            </a:ln>
            <a:effectLst/>
          </p:spPr>
          <p:txBody>
            <a:bodyPr/>
            <a:lstStyle/>
            <a:p>
              <a:pPr marL="114300" lvl="1" defTabSz="228600"/>
              <a:r>
                <a:rPr lang="en-US" sz="1600" b="1"/>
                <a:t>&lt;</a:t>
              </a:r>
            </a:p>
          </p:txBody>
        </p:sp>
        <p:sp>
          <p:nvSpPr>
            <p:cNvPr id="318480" name="Rectangle 16"/>
            <p:cNvSpPr>
              <a:spLocks noChangeArrowheads="1"/>
            </p:cNvSpPr>
            <p:nvPr/>
          </p:nvSpPr>
          <p:spPr bwMode="blackWhite">
            <a:xfrm>
              <a:off x="3619500" y="3452813"/>
              <a:ext cx="3416300" cy="365125"/>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t>Less than or equal to</a:t>
              </a:r>
            </a:p>
          </p:txBody>
        </p:sp>
        <p:sp>
          <p:nvSpPr>
            <p:cNvPr id="318481" name="Rectangle 17"/>
            <p:cNvSpPr>
              <a:spLocks noChangeArrowheads="1"/>
            </p:cNvSpPr>
            <p:nvPr/>
          </p:nvSpPr>
          <p:spPr bwMode="blackWhite">
            <a:xfrm>
              <a:off x="2057400" y="3452813"/>
              <a:ext cx="1562100" cy="365125"/>
            </a:xfrm>
            <a:prstGeom prst="rect">
              <a:avLst/>
            </a:prstGeom>
            <a:solidFill>
              <a:srgbClr val="DDDDDD"/>
            </a:solidFill>
            <a:ln w="28575">
              <a:noFill/>
              <a:miter lim="800000"/>
              <a:headEnd type="none" w="sm" len="sm"/>
              <a:tailEnd type="none" w="sm" len="sm"/>
            </a:ln>
            <a:effectLst/>
          </p:spPr>
          <p:txBody>
            <a:bodyPr/>
            <a:lstStyle/>
            <a:p>
              <a:pPr marL="114300" lvl="1" defTabSz="228600"/>
              <a:r>
                <a:rPr lang="en-US" sz="1600" b="1"/>
                <a:t>&lt;=</a:t>
              </a:r>
            </a:p>
          </p:txBody>
        </p:sp>
        <p:sp>
          <p:nvSpPr>
            <p:cNvPr id="318482" name="Rectangle 18"/>
            <p:cNvSpPr>
              <a:spLocks noChangeArrowheads="1"/>
            </p:cNvSpPr>
            <p:nvPr/>
          </p:nvSpPr>
          <p:spPr bwMode="blackWhite">
            <a:xfrm>
              <a:off x="3619500" y="2722563"/>
              <a:ext cx="3416300" cy="365125"/>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t>Greater than or equal to</a:t>
              </a:r>
            </a:p>
          </p:txBody>
        </p:sp>
        <p:sp>
          <p:nvSpPr>
            <p:cNvPr id="318483" name="Rectangle 19"/>
            <p:cNvSpPr>
              <a:spLocks noChangeArrowheads="1"/>
            </p:cNvSpPr>
            <p:nvPr/>
          </p:nvSpPr>
          <p:spPr bwMode="blackWhite">
            <a:xfrm>
              <a:off x="2057400" y="2722563"/>
              <a:ext cx="1562100" cy="365125"/>
            </a:xfrm>
            <a:prstGeom prst="rect">
              <a:avLst/>
            </a:prstGeom>
            <a:solidFill>
              <a:srgbClr val="DDDDDD"/>
            </a:solidFill>
            <a:ln w="28575">
              <a:noFill/>
              <a:miter lim="800000"/>
              <a:headEnd type="none" w="sm" len="sm"/>
              <a:tailEnd type="none" w="sm" len="sm"/>
            </a:ln>
            <a:effectLst/>
          </p:spPr>
          <p:txBody>
            <a:bodyPr/>
            <a:lstStyle/>
            <a:p>
              <a:pPr defTabSz="228600">
                <a:buClr>
                  <a:srgbClr val="000000"/>
                </a:buClr>
              </a:pPr>
              <a:r>
                <a:rPr lang="en-US" sz="1600" b="1"/>
                <a:t>&gt;=</a:t>
              </a:r>
            </a:p>
          </p:txBody>
        </p:sp>
        <p:sp>
          <p:nvSpPr>
            <p:cNvPr id="318484" name="Rectangle 20"/>
            <p:cNvSpPr>
              <a:spLocks noChangeArrowheads="1"/>
            </p:cNvSpPr>
            <p:nvPr/>
          </p:nvSpPr>
          <p:spPr bwMode="blackWhite">
            <a:xfrm>
              <a:off x="3619500" y="2339975"/>
              <a:ext cx="3416300" cy="382588"/>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t>Greater than</a:t>
              </a:r>
            </a:p>
          </p:txBody>
        </p:sp>
        <p:sp>
          <p:nvSpPr>
            <p:cNvPr id="318485" name="Rectangle 21"/>
            <p:cNvSpPr>
              <a:spLocks noChangeArrowheads="1"/>
            </p:cNvSpPr>
            <p:nvPr/>
          </p:nvSpPr>
          <p:spPr bwMode="blackWhite">
            <a:xfrm>
              <a:off x="2057400" y="2339975"/>
              <a:ext cx="1562100" cy="382588"/>
            </a:xfrm>
            <a:prstGeom prst="rect">
              <a:avLst/>
            </a:prstGeom>
            <a:solidFill>
              <a:srgbClr val="DDDDDD"/>
            </a:solidFill>
            <a:ln w="28575">
              <a:noFill/>
              <a:miter lim="800000"/>
              <a:headEnd type="none" w="sm" len="sm"/>
              <a:tailEnd type="none" w="sm" len="sm"/>
            </a:ln>
            <a:effectLst/>
          </p:spPr>
          <p:txBody>
            <a:bodyPr/>
            <a:lstStyle/>
            <a:p>
              <a:pPr marL="114300" lvl="1" defTabSz="228600"/>
              <a:r>
                <a:rPr lang="en-US" sz="1600" b="1"/>
                <a:t>&gt;</a:t>
              </a:r>
            </a:p>
          </p:txBody>
        </p:sp>
        <p:sp>
          <p:nvSpPr>
            <p:cNvPr id="318486" name="Rectangle 22"/>
            <p:cNvSpPr>
              <a:spLocks noChangeArrowheads="1"/>
            </p:cNvSpPr>
            <p:nvPr/>
          </p:nvSpPr>
          <p:spPr bwMode="blackWhite">
            <a:xfrm>
              <a:off x="3619500" y="1965325"/>
              <a:ext cx="3416300" cy="374650"/>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1600" b="1"/>
                <a:t>Equal to</a:t>
              </a:r>
            </a:p>
          </p:txBody>
        </p:sp>
        <p:sp>
          <p:nvSpPr>
            <p:cNvPr id="318487" name="Rectangle 23"/>
            <p:cNvSpPr>
              <a:spLocks noChangeArrowheads="1"/>
            </p:cNvSpPr>
            <p:nvPr/>
          </p:nvSpPr>
          <p:spPr bwMode="blackWhite">
            <a:xfrm>
              <a:off x="2057400" y="1965325"/>
              <a:ext cx="1562100" cy="374650"/>
            </a:xfrm>
            <a:prstGeom prst="rect">
              <a:avLst/>
            </a:prstGeom>
            <a:solidFill>
              <a:srgbClr val="DDDDDD"/>
            </a:solidFill>
            <a:ln w="28575">
              <a:noFill/>
              <a:miter lim="800000"/>
              <a:headEnd type="none" w="sm" len="sm"/>
              <a:tailEnd type="none" w="sm" len="sm"/>
            </a:ln>
            <a:effectLst/>
          </p:spPr>
          <p:txBody>
            <a:bodyPr/>
            <a:lstStyle/>
            <a:p>
              <a:pPr marL="114300" lvl="1" defTabSz="228600"/>
              <a:r>
                <a:rPr lang="en-US" sz="1600" b="1"/>
                <a:t>=</a:t>
              </a:r>
            </a:p>
          </p:txBody>
        </p:sp>
        <p:sp>
          <p:nvSpPr>
            <p:cNvPr id="318488" name="Rectangle 24"/>
            <p:cNvSpPr>
              <a:spLocks noChangeArrowheads="1"/>
            </p:cNvSpPr>
            <p:nvPr/>
          </p:nvSpPr>
          <p:spPr bwMode="gray">
            <a:xfrm>
              <a:off x="3619500" y="1600200"/>
              <a:ext cx="3416300" cy="365125"/>
            </a:xfrm>
            <a:prstGeom prst="rect">
              <a:avLst/>
            </a:prstGeom>
            <a:solidFill>
              <a:schemeClr val="accent2"/>
            </a:solidFill>
            <a:ln w="28575">
              <a:noFill/>
              <a:miter lim="800000"/>
              <a:headEnd type="none" w="sm" len="sm"/>
              <a:tailEnd type="none" w="sm" len="sm"/>
            </a:ln>
            <a:effectLst/>
          </p:spPr>
          <p:txBody>
            <a:bodyPr/>
            <a:lstStyle/>
            <a:p>
              <a:pPr algn="l" defTabSz="228600">
                <a:buClr>
                  <a:srgbClr val="000000"/>
                </a:buClr>
              </a:pPr>
              <a:r>
                <a:rPr lang="en-US" b="1">
                  <a:solidFill>
                    <a:schemeClr val="bg1"/>
                  </a:solidFill>
                </a:rPr>
                <a:t>Meaning</a:t>
              </a:r>
            </a:p>
          </p:txBody>
        </p:sp>
        <p:sp>
          <p:nvSpPr>
            <p:cNvPr id="318489" name="Rectangle 25"/>
            <p:cNvSpPr>
              <a:spLocks noChangeArrowheads="1"/>
            </p:cNvSpPr>
            <p:nvPr/>
          </p:nvSpPr>
          <p:spPr bwMode="gray">
            <a:xfrm>
              <a:off x="2057400" y="1600200"/>
              <a:ext cx="1562100" cy="365125"/>
            </a:xfrm>
            <a:prstGeom prst="rect">
              <a:avLst/>
            </a:prstGeom>
            <a:solidFill>
              <a:schemeClr val="accent2"/>
            </a:solidFill>
            <a:ln w="28575">
              <a:noFill/>
              <a:miter lim="800000"/>
              <a:headEnd type="none" w="sm" len="sm"/>
              <a:tailEnd type="none" w="sm" len="sm"/>
            </a:ln>
            <a:effectLst/>
          </p:spPr>
          <p:txBody>
            <a:bodyPr/>
            <a:lstStyle/>
            <a:p>
              <a:pPr algn="l" defTabSz="228600">
                <a:buClr>
                  <a:srgbClr val="000000"/>
                </a:buClr>
              </a:pPr>
              <a:r>
                <a:rPr lang="en-US" b="1">
                  <a:solidFill>
                    <a:schemeClr val="bg1"/>
                  </a:solidFill>
                </a:rPr>
                <a:t>Operator</a:t>
              </a:r>
            </a:p>
          </p:txBody>
        </p:sp>
        <p:sp>
          <p:nvSpPr>
            <p:cNvPr id="318490" name="Line 26"/>
            <p:cNvSpPr>
              <a:spLocks noChangeShapeType="1"/>
            </p:cNvSpPr>
            <p:nvPr/>
          </p:nvSpPr>
          <p:spPr bwMode="blackWhite">
            <a:xfrm>
              <a:off x="2057400" y="1965325"/>
              <a:ext cx="4978400" cy="0"/>
            </a:xfrm>
            <a:prstGeom prst="line">
              <a:avLst/>
            </a:prstGeom>
            <a:noFill/>
            <a:ln w="57150">
              <a:solidFill>
                <a:schemeClr val="tx1"/>
              </a:solidFill>
              <a:round/>
              <a:headEnd type="none" w="sm" len="sm"/>
              <a:tailEnd type="none" w="sm" len="sm"/>
            </a:ln>
            <a:effectLst/>
          </p:spPr>
          <p:txBody>
            <a:bodyPr/>
            <a:lstStyle/>
            <a:p>
              <a:endParaRPr lang="en-MY" b="1"/>
            </a:p>
          </p:txBody>
        </p:sp>
        <p:sp>
          <p:nvSpPr>
            <p:cNvPr id="318491" name="Line 27"/>
            <p:cNvSpPr>
              <a:spLocks noChangeShapeType="1"/>
            </p:cNvSpPr>
            <p:nvPr/>
          </p:nvSpPr>
          <p:spPr bwMode="blackWhite">
            <a:xfrm>
              <a:off x="2057400" y="2339975"/>
              <a:ext cx="4978400" cy="0"/>
            </a:xfrm>
            <a:prstGeom prst="line">
              <a:avLst/>
            </a:prstGeom>
            <a:noFill/>
            <a:ln w="28575">
              <a:solidFill>
                <a:schemeClr val="tx1"/>
              </a:solidFill>
              <a:round/>
              <a:headEnd type="none" w="sm" len="sm"/>
              <a:tailEnd type="none" w="sm" len="sm"/>
            </a:ln>
            <a:effectLst/>
          </p:spPr>
          <p:txBody>
            <a:bodyPr/>
            <a:lstStyle/>
            <a:p>
              <a:endParaRPr lang="en-MY" b="1"/>
            </a:p>
          </p:txBody>
        </p:sp>
        <p:sp>
          <p:nvSpPr>
            <p:cNvPr id="318492" name="Line 28"/>
            <p:cNvSpPr>
              <a:spLocks noChangeShapeType="1"/>
            </p:cNvSpPr>
            <p:nvPr/>
          </p:nvSpPr>
          <p:spPr bwMode="blackWhite">
            <a:xfrm>
              <a:off x="2057400" y="2722563"/>
              <a:ext cx="4978400" cy="0"/>
            </a:xfrm>
            <a:prstGeom prst="line">
              <a:avLst/>
            </a:prstGeom>
            <a:noFill/>
            <a:ln w="28575">
              <a:solidFill>
                <a:schemeClr val="tx1"/>
              </a:solidFill>
              <a:round/>
              <a:headEnd type="none" w="sm" len="sm"/>
              <a:tailEnd type="none" w="sm" len="sm"/>
            </a:ln>
            <a:effectLst/>
          </p:spPr>
          <p:txBody>
            <a:bodyPr/>
            <a:lstStyle/>
            <a:p>
              <a:endParaRPr lang="en-MY" b="1"/>
            </a:p>
          </p:txBody>
        </p:sp>
        <p:sp>
          <p:nvSpPr>
            <p:cNvPr id="318493" name="Line 29"/>
            <p:cNvSpPr>
              <a:spLocks noChangeShapeType="1"/>
            </p:cNvSpPr>
            <p:nvPr/>
          </p:nvSpPr>
          <p:spPr bwMode="blackWhite">
            <a:xfrm>
              <a:off x="2057400" y="6084888"/>
              <a:ext cx="4978400" cy="0"/>
            </a:xfrm>
            <a:prstGeom prst="line">
              <a:avLst/>
            </a:prstGeom>
            <a:noFill/>
            <a:ln w="28575" cap="sq">
              <a:solidFill>
                <a:schemeClr val="tx1"/>
              </a:solidFill>
              <a:round/>
              <a:headEnd type="none" w="sm" len="sm"/>
              <a:tailEnd type="none" w="sm" len="sm"/>
            </a:ln>
            <a:effectLst/>
          </p:spPr>
          <p:txBody>
            <a:bodyPr/>
            <a:lstStyle/>
            <a:p>
              <a:endParaRPr lang="en-MY" b="1"/>
            </a:p>
          </p:txBody>
        </p:sp>
        <p:sp>
          <p:nvSpPr>
            <p:cNvPr id="318494" name="Line 30"/>
            <p:cNvSpPr>
              <a:spLocks noChangeShapeType="1"/>
            </p:cNvSpPr>
            <p:nvPr/>
          </p:nvSpPr>
          <p:spPr bwMode="blackWhite">
            <a:xfrm>
              <a:off x="2057400" y="1600200"/>
              <a:ext cx="0" cy="365125"/>
            </a:xfrm>
            <a:prstGeom prst="line">
              <a:avLst/>
            </a:prstGeom>
            <a:noFill/>
            <a:ln w="28575">
              <a:solidFill>
                <a:schemeClr val="tx1"/>
              </a:solidFill>
              <a:round/>
              <a:headEnd type="none" w="sm" len="sm"/>
              <a:tailEnd type="none" w="sm" len="sm"/>
            </a:ln>
            <a:effectLst/>
          </p:spPr>
          <p:txBody>
            <a:bodyPr/>
            <a:lstStyle/>
            <a:p>
              <a:endParaRPr lang="en-MY" b="1"/>
            </a:p>
          </p:txBody>
        </p:sp>
        <p:sp>
          <p:nvSpPr>
            <p:cNvPr id="318495" name="Line 31"/>
            <p:cNvSpPr>
              <a:spLocks noChangeShapeType="1"/>
            </p:cNvSpPr>
            <p:nvPr/>
          </p:nvSpPr>
          <p:spPr bwMode="blackWhite">
            <a:xfrm>
              <a:off x="3619500" y="1600200"/>
              <a:ext cx="0" cy="4484688"/>
            </a:xfrm>
            <a:prstGeom prst="line">
              <a:avLst/>
            </a:prstGeom>
            <a:noFill/>
            <a:ln w="28575">
              <a:solidFill>
                <a:schemeClr val="tx1"/>
              </a:solidFill>
              <a:round/>
              <a:headEnd type="none" w="sm" len="sm"/>
              <a:tailEnd type="none" w="sm" len="sm"/>
            </a:ln>
            <a:effectLst/>
          </p:spPr>
          <p:txBody>
            <a:bodyPr/>
            <a:lstStyle/>
            <a:p>
              <a:endParaRPr lang="en-MY" b="1"/>
            </a:p>
          </p:txBody>
        </p:sp>
        <p:sp>
          <p:nvSpPr>
            <p:cNvPr id="318496" name="Line 32"/>
            <p:cNvSpPr>
              <a:spLocks noChangeShapeType="1"/>
            </p:cNvSpPr>
            <p:nvPr/>
          </p:nvSpPr>
          <p:spPr bwMode="blackWhite">
            <a:xfrm>
              <a:off x="7035800" y="1600200"/>
              <a:ext cx="0" cy="365125"/>
            </a:xfrm>
            <a:prstGeom prst="line">
              <a:avLst/>
            </a:prstGeom>
            <a:noFill/>
            <a:ln w="28575">
              <a:solidFill>
                <a:schemeClr val="tx1"/>
              </a:solidFill>
              <a:round/>
              <a:headEnd type="none" w="sm" len="sm"/>
              <a:tailEnd type="none" w="sm" len="sm"/>
            </a:ln>
            <a:effectLst/>
          </p:spPr>
          <p:txBody>
            <a:bodyPr/>
            <a:lstStyle/>
            <a:p>
              <a:endParaRPr lang="en-MY" b="1"/>
            </a:p>
          </p:txBody>
        </p:sp>
        <p:sp>
          <p:nvSpPr>
            <p:cNvPr id="318497" name="Line 33"/>
            <p:cNvSpPr>
              <a:spLocks noChangeShapeType="1"/>
            </p:cNvSpPr>
            <p:nvPr/>
          </p:nvSpPr>
          <p:spPr bwMode="blackWhite">
            <a:xfrm>
              <a:off x="2057400" y="3087688"/>
              <a:ext cx="4978400" cy="0"/>
            </a:xfrm>
            <a:prstGeom prst="line">
              <a:avLst/>
            </a:prstGeom>
            <a:noFill/>
            <a:ln w="28575">
              <a:solidFill>
                <a:schemeClr val="tx1"/>
              </a:solidFill>
              <a:round/>
              <a:headEnd type="none" w="sm" len="sm"/>
              <a:tailEnd type="none" w="sm" len="sm"/>
            </a:ln>
            <a:effectLst/>
          </p:spPr>
          <p:txBody>
            <a:bodyPr/>
            <a:lstStyle/>
            <a:p>
              <a:endParaRPr lang="en-MY" b="1"/>
            </a:p>
          </p:txBody>
        </p:sp>
        <p:sp>
          <p:nvSpPr>
            <p:cNvPr id="318498" name="Line 34"/>
            <p:cNvSpPr>
              <a:spLocks noChangeShapeType="1"/>
            </p:cNvSpPr>
            <p:nvPr/>
          </p:nvSpPr>
          <p:spPr bwMode="blackWhite">
            <a:xfrm>
              <a:off x="2057400" y="3817938"/>
              <a:ext cx="4978400" cy="0"/>
            </a:xfrm>
            <a:prstGeom prst="line">
              <a:avLst/>
            </a:prstGeom>
            <a:noFill/>
            <a:ln w="28575">
              <a:solidFill>
                <a:schemeClr val="tx1"/>
              </a:solidFill>
              <a:round/>
              <a:headEnd/>
              <a:tailEnd/>
            </a:ln>
            <a:effectLst/>
          </p:spPr>
          <p:txBody>
            <a:bodyPr/>
            <a:lstStyle/>
            <a:p>
              <a:endParaRPr lang="en-MY" b="1"/>
            </a:p>
          </p:txBody>
        </p:sp>
        <p:sp>
          <p:nvSpPr>
            <p:cNvPr id="318499" name="Line 35"/>
            <p:cNvSpPr>
              <a:spLocks noChangeShapeType="1"/>
            </p:cNvSpPr>
            <p:nvPr/>
          </p:nvSpPr>
          <p:spPr bwMode="blackWhite">
            <a:xfrm>
              <a:off x="2057400" y="3452813"/>
              <a:ext cx="4978400" cy="0"/>
            </a:xfrm>
            <a:prstGeom prst="line">
              <a:avLst/>
            </a:prstGeom>
            <a:noFill/>
            <a:ln w="28575">
              <a:solidFill>
                <a:schemeClr val="tx1"/>
              </a:solidFill>
              <a:round/>
              <a:headEnd/>
              <a:tailEnd/>
            </a:ln>
            <a:effectLst/>
          </p:spPr>
          <p:txBody>
            <a:bodyPr/>
            <a:lstStyle/>
            <a:p>
              <a:endParaRPr lang="en-MY" b="1"/>
            </a:p>
          </p:txBody>
        </p:sp>
        <p:sp>
          <p:nvSpPr>
            <p:cNvPr id="318500" name="Line 36"/>
            <p:cNvSpPr>
              <a:spLocks noChangeShapeType="1"/>
            </p:cNvSpPr>
            <p:nvPr/>
          </p:nvSpPr>
          <p:spPr bwMode="blackWhite">
            <a:xfrm>
              <a:off x="2057400" y="5664200"/>
              <a:ext cx="4978400" cy="0"/>
            </a:xfrm>
            <a:prstGeom prst="line">
              <a:avLst/>
            </a:prstGeom>
            <a:noFill/>
            <a:ln w="28575">
              <a:solidFill>
                <a:schemeClr val="tx1"/>
              </a:solidFill>
              <a:round/>
              <a:headEnd/>
              <a:tailEnd/>
            </a:ln>
            <a:effectLst/>
          </p:spPr>
          <p:txBody>
            <a:bodyPr/>
            <a:lstStyle/>
            <a:p>
              <a:endParaRPr lang="en-MY" b="1"/>
            </a:p>
          </p:txBody>
        </p:sp>
        <p:sp>
          <p:nvSpPr>
            <p:cNvPr id="318501" name="Line 37"/>
            <p:cNvSpPr>
              <a:spLocks noChangeShapeType="1"/>
            </p:cNvSpPr>
            <p:nvPr/>
          </p:nvSpPr>
          <p:spPr bwMode="blackWhite">
            <a:xfrm>
              <a:off x="2057400" y="5243513"/>
              <a:ext cx="4978400" cy="0"/>
            </a:xfrm>
            <a:prstGeom prst="line">
              <a:avLst/>
            </a:prstGeom>
            <a:noFill/>
            <a:ln w="28575">
              <a:solidFill>
                <a:schemeClr val="tx1"/>
              </a:solidFill>
              <a:round/>
              <a:headEnd/>
              <a:tailEnd/>
            </a:ln>
            <a:effectLst/>
          </p:spPr>
          <p:txBody>
            <a:bodyPr/>
            <a:lstStyle/>
            <a:p>
              <a:endParaRPr lang="en-MY" b="1"/>
            </a:p>
          </p:txBody>
        </p:sp>
        <p:sp>
          <p:nvSpPr>
            <p:cNvPr id="318502" name="Line 38"/>
            <p:cNvSpPr>
              <a:spLocks noChangeShapeType="1"/>
            </p:cNvSpPr>
            <p:nvPr/>
          </p:nvSpPr>
          <p:spPr bwMode="blackWhite">
            <a:xfrm>
              <a:off x="2057400" y="4822825"/>
              <a:ext cx="4978400" cy="0"/>
            </a:xfrm>
            <a:prstGeom prst="line">
              <a:avLst/>
            </a:prstGeom>
            <a:noFill/>
            <a:ln w="28575">
              <a:solidFill>
                <a:schemeClr val="tx1"/>
              </a:solidFill>
              <a:round/>
              <a:headEnd/>
              <a:tailEnd/>
            </a:ln>
            <a:effectLst/>
          </p:spPr>
          <p:txBody>
            <a:bodyPr/>
            <a:lstStyle/>
            <a:p>
              <a:endParaRPr lang="en-MY" b="1"/>
            </a:p>
          </p:txBody>
        </p:sp>
        <p:sp>
          <p:nvSpPr>
            <p:cNvPr id="318503" name="Line 39"/>
            <p:cNvSpPr>
              <a:spLocks noChangeShapeType="1"/>
            </p:cNvSpPr>
            <p:nvPr/>
          </p:nvSpPr>
          <p:spPr bwMode="blackWhite">
            <a:xfrm>
              <a:off x="2057400" y="4183063"/>
              <a:ext cx="4978400" cy="0"/>
            </a:xfrm>
            <a:prstGeom prst="line">
              <a:avLst/>
            </a:prstGeom>
            <a:noFill/>
            <a:ln w="28575">
              <a:solidFill>
                <a:schemeClr val="tx1"/>
              </a:solidFill>
              <a:round/>
              <a:headEnd/>
              <a:tailEnd/>
            </a:ln>
            <a:effectLst/>
          </p:spPr>
          <p:txBody>
            <a:bodyPr/>
            <a:lstStyle/>
            <a:p>
              <a:endParaRPr lang="en-MY" b="1"/>
            </a:p>
          </p:txBody>
        </p:sp>
        <p:sp>
          <p:nvSpPr>
            <p:cNvPr id="318504" name="Line 40"/>
            <p:cNvSpPr>
              <a:spLocks noChangeShapeType="1"/>
            </p:cNvSpPr>
            <p:nvPr/>
          </p:nvSpPr>
          <p:spPr bwMode="blackWhite">
            <a:xfrm>
              <a:off x="2057400" y="1600200"/>
              <a:ext cx="4978400" cy="0"/>
            </a:xfrm>
            <a:prstGeom prst="line">
              <a:avLst/>
            </a:prstGeom>
            <a:noFill/>
            <a:ln w="28575">
              <a:solidFill>
                <a:schemeClr val="tx1"/>
              </a:solidFill>
              <a:round/>
              <a:headEnd type="none" w="sm" len="sm"/>
              <a:tailEnd type="none" w="sm" len="sm"/>
            </a:ln>
            <a:effectLst/>
          </p:spPr>
          <p:txBody>
            <a:bodyPr/>
            <a:lstStyle/>
            <a:p>
              <a:endParaRPr lang="en-MY" b="1"/>
            </a:p>
          </p:txBody>
        </p:sp>
        <p:sp>
          <p:nvSpPr>
            <p:cNvPr id="318505" name="Line 41"/>
            <p:cNvSpPr>
              <a:spLocks noChangeShapeType="1"/>
            </p:cNvSpPr>
            <p:nvPr/>
          </p:nvSpPr>
          <p:spPr bwMode="blackWhite">
            <a:xfrm>
              <a:off x="2057400" y="1965325"/>
              <a:ext cx="0" cy="4119563"/>
            </a:xfrm>
            <a:prstGeom prst="line">
              <a:avLst/>
            </a:prstGeom>
            <a:noFill/>
            <a:ln w="28575" cap="sq">
              <a:solidFill>
                <a:schemeClr val="tx1"/>
              </a:solidFill>
              <a:round/>
              <a:headEnd type="none" w="sm" len="sm"/>
              <a:tailEnd type="none" w="sm" len="sm"/>
            </a:ln>
            <a:effectLst/>
          </p:spPr>
          <p:txBody>
            <a:bodyPr/>
            <a:lstStyle/>
            <a:p>
              <a:endParaRPr lang="en-MY" b="1"/>
            </a:p>
          </p:txBody>
        </p:sp>
        <p:sp>
          <p:nvSpPr>
            <p:cNvPr id="318506" name="Line 42"/>
            <p:cNvSpPr>
              <a:spLocks noChangeShapeType="1"/>
            </p:cNvSpPr>
            <p:nvPr/>
          </p:nvSpPr>
          <p:spPr bwMode="blackWhite">
            <a:xfrm>
              <a:off x="7035800" y="1965325"/>
              <a:ext cx="0" cy="4119563"/>
            </a:xfrm>
            <a:prstGeom prst="line">
              <a:avLst/>
            </a:prstGeom>
            <a:noFill/>
            <a:ln w="28575" cap="sq">
              <a:solidFill>
                <a:schemeClr val="tx1"/>
              </a:solidFill>
              <a:round/>
              <a:headEnd type="none" w="sm" len="sm"/>
              <a:tailEnd type="none" w="sm" len="sm"/>
            </a:ln>
            <a:effectLst/>
          </p:spPr>
          <p:txBody>
            <a:bodyPr/>
            <a:lstStyle/>
            <a:p>
              <a:endParaRPr lang="en-MY" b="1"/>
            </a:p>
          </p:txBody>
        </p:sp>
      </p:gr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D:\Users\Wesley\Desktop\2014May AACS3013\LectureNotes\Chapter 3\Chpt3-SQL053-1.jpg"/>
          <p:cNvPicPr>
            <a:picLocks noChangeAspect="1" noChangeArrowheads="1"/>
          </p:cNvPicPr>
          <p:nvPr/>
        </p:nvPicPr>
        <p:blipFill>
          <a:blip r:embed="rId2"/>
          <a:srcRect/>
          <a:stretch>
            <a:fillRect/>
          </a:stretch>
        </p:blipFill>
        <p:spPr bwMode="auto">
          <a:xfrm>
            <a:off x="3143240" y="1948403"/>
            <a:ext cx="5786446" cy="4909597"/>
          </a:xfrm>
          <a:prstGeom prst="rect">
            <a:avLst/>
          </a:prstGeom>
          <a:noFill/>
        </p:spPr>
      </p:pic>
      <p:sp>
        <p:nvSpPr>
          <p:cNvPr id="3" name="Content Placeholder 2"/>
          <p:cNvSpPr>
            <a:spLocks noGrp="1"/>
          </p:cNvSpPr>
          <p:nvPr>
            <p:ph idx="1"/>
          </p:nvPr>
        </p:nvSpPr>
        <p:spPr>
          <a:xfrm>
            <a:off x="457200" y="285729"/>
            <a:ext cx="8229600" cy="2143140"/>
          </a:xfrm>
        </p:spPr>
        <p:txBody>
          <a:bodyPr>
            <a:normAutofit/>
          </a:bodyPr>
          <a:lstStyle/>
          <a:p>
            <a:r>
              <a:rPr lang="en-US" dirty="0" smtClean="0"/>
              <a:t>In this chapter, we learn how to create, load data and extract information from a database</a:t>
            </a:r>
          </a:p>
          <a:p>
            <a:r>
              <a:rPr lang="en-US" dirty="0" smtClean="0"/>
              <a:t>This is accomplish using Structured Query Language (SQL)</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p:cNvSpPr>
          <p:nvPr/>
        </p:nvSpPr>
        <p:spPr bwMode="blackGray">
          <a:xfrm>
            <a:off x="882650" y="1843088"/>
            <a:ext cx="7261250" cy="1085846"/>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salary</a:t>
            </a: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WHERE  salary &lt;= 3000 ;</a:t>
            </a:r>
          </a:p>
        </p:txBody>
      </p:sp>
      <p:sp>
        <p:nvSpPr>
          <p:cNvPr id="320515" name="Rectangle 3"/>
          <p:cNvSpPr>
            <a:spLocks noGrp="1" noChangeArrowheads="1"/>
          </p:cNvSpPr>
          <p:nvPr>
            <p:ph type="title"/>
          </p:nvPr>
        </p:nvSpPr>
        <p:spPr/>
        <p:txBody>
          <a:bodyPr/>
          <a:lstStyle/>
          <a:p>
            <a:r>
              <a:rPr lang="en-US"/>
              <a:t>Using Comparison Operators</a:t>
            </a:r>
          </a:p>
        </p:txBody>
      </p:sp>
      <p:sp>
        <p:nvSpPr>
          <p:cNvPr id="320516" name="Rectangle 4"/>
          <p:cNvSpPr>
            <a:spLocks noChangeArrowheads="1"/>
          </p:cNvSpPr>
          <p:nvPr/>
        </p:nvSpPr>
        <p:spPr bwMode="gray">
          <a:xfrm>
            <a:off x="3071802" y="2500306"/>
            <a:ext cx="1214446" cy="357190"/>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pic>
        <p:nvPicPr>
          <p:cNvPr id="320519" name="Picture 7" descr="C:\project-SQLFund1\images\img-02-08.gif"/>
          <p:cNvPicPr>
            <a:picLocks noChangeAspect="1" noChangeArrowheads="1"/>
          </p:cNvPicPr>
          <p:nvPr/>
        </p:nvPicPr>
        <p:blipFill>
          <a:blip r:embed="rId3"/>
          <a:srcRect/>
          <a:stretch>
            <a:fillRect/>
          </a:stretch>
        </p:blipFill>
        <p:spPr bwMode="gray">
          <a:xfrm>
            <a:off x="1613604" y="3429000"/>
            <a:ext cx="4672908" cy="1303290"/>
          </a:xfrm>
          <a:prstGeom prst="rect">
            <a:avLst/>
          </a:prstGeom>
          <a:noFill/>
        </p:spPr>
      </p:pic>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71" name="Rectangle 11"/>
          <p:cNvSpPr>
            <a:spLocks noGrp="1" noChangeArrowheads="1"/>
          </p:cNvSpPr>
          <p:nvPr>
            <p:ph type="title"/>
          </p:nvPr>
        </p:nvSpPr>
        <p:spPr>
          <a:xfrm>
            <a:off x="457200" y="274638"/>
            <a:ext cx="8229600" cy="1011222"/>
          </a:xfrm>
        </p:spPr>
        <p:txBody>
          <a:bodyPr>
            <a:normAutofit fontScale="90000"/>
          </a:bodyPr>
          <a:lstStyle/>
          <a:p>
            <a:r>
              <a:rPr lang="en-US" dirty="0"/>
              <a:t>Range Conditions Using the </a:t>
            </a:r>
            <a:r>
              <a:rPr lang="en-US" dirty="0">
                <a:latin typeface="Courier New" pitchFamily="49" charset="0"/>
              </a:rPr>
              <a:t>BETWEEN</a:t>
            </a:r>
            <a:r>
              <a:rPr lang="en-US" dirty="0"/>
              <a:t> Operator</a:t>
            </a:r>
          </a:p>
        </p:txBody>
      </p:sp>
      <p:sp>
        <p:nvSpPr>
          <p:cNvPr id="322572" name="Rectangle 12"/>
          <p:cNvSpPr>
            <a:spLocks noGrp="1" noChangeArrowheads="1"/>
          </p:cNvSpPr>
          <p:nvPr>
            <p:ph type="body" idx="1"/>
          </p:nvPr>
        </p:nvSpPr>
        <p:spPr>
          <a:xfrm>
            <a:off x="609600" y="1447800"/>
            <a:ext cx="7918450" cy="695325"/>
          </a:xfrm>
        </p:spPr>
        <p:txBody>
          <a:bodyPr>
            <a:noAutofit/>
          </a:bodyPr>
          <a:lstStyle/>
          <a:p>
            <a:r>
              <a:rPr lang="en-US" sz="2400" dirty="0"/>
              <a:t>Use the </a:t>
            </a:r>
            <a:r>
              <a:rPr lang="en-US" sz="2400" dirty="0">
                <a:latin typeface="Courier New" pitchFamily="49" charset="0"/>
              </a:rPr>
              <a:t>BETWEEN</a:t>
            </a:r>
            <a:r>
              <a:rPr lang="en-US" sz="2400" dirty="0"/>
              <a:t> operator to display rows based on a range of values:</a:t>
            </a:r>
          </a:p>
        </p:txBody>
      </p:sp>
      <p:grpSp>
        <p:nvGrpSpPr>
          <p:cNvPr id="11" name="Group 10"/>
          <p:cNvGrpSpPr/>
          <p:nvPr/>
        </p:nvGrpSpPr>
        <p:grpSpPr>
          <a:xfrm>
            <a:off x="882650" y="2438400"/>
            <a:ext cx="7272338" cy="1624013"/>
            <a:chOff x="882650" y="2438400"/>
            <a:chExt cx="7272338" cy="1624013"/>
          </a:xfrm>
        </p:grpSpPr>
        <p:sp>
          <p:nvSpPr>
            <p:cNvPr id="322562" name="Rectangle 2"/>
            <p:cNvSpPr>
              <a:spLocks noChangeArrowheads="1"/>
            </p:cNvSpPr>
            <p:nvPr/>
          </p:nvSpPr>
          <p:spPr bwMode="blackGray">
            <a:xfrm>
              <a:off x="882650" y="2438400"/>
              <a:ext cx="7272338" cy="92392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a:latin typeface="Courier New" pitchFamily="49" charset="0"/>
                </a:rPr>
                <a:t>SELECT last_name, salary</a:t>
              </a:r>
            </a:p>
            <a:p>
              <a:pPr algn="l" eaLnBrk="0" hangingPunct="0">
                <a:spcBef>
                  <a:spcPct val="0"/>
                </a:spcBef>
                <a:buClrTx/>
                <a:buFontTx/>
                <a:buNone/>
                <a:tabLst>
                  <a:tab pos="1200150" algn="l"/>
                </a:tabLst>
              </a:pPr>
              <a:r>
                <a:rPr lang="en-US" sz="2000" b="1">
                  <a:latin typeface="Courier New" pitchFamily="49" charset="0"/>
                </a:rPr>
                <a:t>FROM   employees</a:t>
              </a:r>
            </a:p>
            <a:p>
              <a:pPr algn="l" eaLnBrk="0" hangingPunct="0">
                <a:spcBef>
                  <a:spcPct val="0"/>
                </a:spcBef>
                <a:buClrTx/>
                <a:buFontTx/>
                <a:buNone/>
                <a:tabLst>
                  <a:tab pos="1200150" algn="l"/>
                </a:tabLst>
              </a:pPr>
              <a:r>
                <a:rPr lang="en-US" sz="2000" b="1">
                  <a:latin typeface="Courier New" pitchFamily="49" charset="0"/>
                </a:rPr>
                <a:t>WHERE  salary BETWEEN 2500 AND 3500 ;</a:t>
              </a:r>
            </a:p>
          </p:txBody>
        </p:sp>
        <p:sp>
          <p:nvSpPr>
            <p:cNvPr id="322565" name="Rectangle 5"/>
            <p:cNvSpPr>
              <a:spLocks noChangeArrowheads="1"/>
            </p:cNvSpPr>
            <p:nvPr/>
          </p:nvSpPr>
          <p:spPr bwMode="auto">
            <a:xfrm>
              <a:off x="3786182" y="3695700"/>
              <a:ext cx="1390650" cy="366713"/>
            </a:xfrm>
            <a:prstGeom prst="rect">
              <a:avLst/>
            </a:prstGeom>
            <a:noFill/>
            <a:ln w="9525">
              <a:noFill/>
              <a:miter lim="800000"/>
              <a:headEnd/>
              <a:tailEnd/>
            </a:ln>
            <a:effectLst/>
          </p:spPr>
          <p:txBody>
            <a:bodyPr wrap="none" lIns="92075" tIns="46038" rIns="92075" bIns="46038">
              <a:spAutoFit/>
            </a:bodyPr>
            <a:lstStyle/>
            <a:p>
              <a:pPr eaLnBrk="0" hangingPunct="0">
                <a:spcBef>
                  <a:spcPct val="60000"/>
                </a:spcBef>
                <a:buClrTx/>
                <a:buFontTx/>
                <a:buNone/>
              </a:pPr>
              <a:r>
                <a:rPr lang="en-US" dirty="0"/>
                <a:t>Lower limit</a:t>
              </a:r>
            </a:p>
          </p:txBody>
        </p:sp>
        <p:sp>
          <p:nvSpPr>
            <p:cNvPr id="322566" name="Line 6"/>
            <p:cNvSpPr>
              <a:spLocks noChangeShapeType="1"/>
            </p:cNvSpPr>
            <p:nvPr/>
          </p:nvSpPr>
          <p:spPr bwMode="gray">
            <a:xfrm flipH="1">
              <a:off x="4494207" y="3367088"/>
              <a:ext cx="4763" cy="330200"/>
            </a:xfrm>
            <a:prstGeom prst="line">
              <a:avLst/>
            </a:prstGeom>
            <a:noFill/>
            <a:ln w="28575">
              <a:solidFill>
                <a:srgbClr val="FF0033"/>
              </a:solidFill>
              <a:round/>
              <a:headEnd type="triangle" w="sm" len="sm"/>
              <a:tailEnd type="none" w="sm" len="sm"/>
            </a:ln>
            <a:effectLst/>
          </p:spPr>
          <p:txBody>
            <a:bodyPr/>
            <a:lstStyle/>
            <a:p>
              <a:endParaRPr lang="en-MY"/>
            </a:p>
          </p:txBody>
        </p:sp>
        <p:sp>
          <p:nvSpPr>
            <p:cNvPr id="322567" name="Rectangle 7"/>
            <p:cNvSpPr>
              <a:spLocks noChangeArrowheads="1"/>
            </p:cNvSpPr>
            <p:nvPr/>
          </p:nvSpPr>
          <p:spPr bwMode="auto">
            <a:xfrm>
              <a:off x="5446707" y="3695700"/>
              <a:ext cx="1377950" cy="366713"/>
            </a:xfrm>
            <a:prstGeom prst="rect">
              <a:avLst/>
            </a:prstGeom>
            <a:noFill/>
            <a:ln w="9525">
              <a:noFill/>
              <a:miter lim="800000"/>
              <a:headEnd/>
              <a:tailEnd/>
            </a:ln>
            <a:effectLst/>
          </p:spPr>
          <p:txBody>
            <a:bodyPr wrap="none" lIns="92075" tIns="46038" rIns="92075" bIns="46038">
              <a:spAutoFit/>
            </a:bodyPr>
            <a:lstStyle/>
            <a:p>
              <a:pPr eaLnBrk="0" hangingPunct="0">
                <a:spcBef>
                  <a:spcPct val="60000"/>
                </a:spcBef>
                <a:buClrTx/>
                <a:buFontTx/>
                <a:buNone/>
              </a:pPr>
              <a:r>
                <a:rPr lang="en-US" dirty="0"/>
                <a:t>Upper limit</a:t>
              </a:r>
            </a:p>
          </p:txBody>
        </p:sp>
        <p:sp>
          <p:nvSpPr>
            <p:cNvPr id="322568" name="Rectangle 8"/>
            <p:cNvSpPr>
              <a:spLocks noChangeArrowheads="1"/>
            </p:cNvSpPr>
            <p:nvPr/>
          </p:nvSpPr>
          <p:spPr bwMode="gray">
            <a:xfrm>
              <a:off x="3068649" y="3024188"/>
              <a:ext cx="3289301" cy="295275"/>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
          <p:nvSpPr>
            <p:cNvPr id="322570" name="Line 10"/>
            <p:cNvSpPr>
              <a:spLocks noChangeShapeType="1"/>
            </p:cNvSpPr>
            <p:nvPr/>
          </p:nvSpPr>
          <p:spPr bwMode="gray">
            <a:xfrm flipH="1">
              <a:off x="6138857" y="3367088"/>
              <a:ext cx="4763" cy="330200"/>
            </a:xfrm>
            <a:prstGeom prst="line">
              <a:avLst/>
            </a:prstGeom>
            <a:noFill/>
            <a:ln w="28575">
              <a:solidFill>
                <a:srgbClr val="FF0033"/>
              </a:solidFill>
              <a:round/>
              <a:headEnd type="triangle" w="sm" len="sm"/>
              <a:tailEnd type="none" w="sm" len="sm"/>
            </a:ln>
            <a:effectLst/>
          </p:spPr>
          <p:txBody>
            <a:bodyPr/>
            <a:lstStyle/>
            <a:p>
              <a:endParaRPr lang="en-MY"/>
            </a:p>
          </p:txBody>
        </p:sp>
      </p:grpSp>
      <p:pic>
        <p:nvPicPr>
          <p:cNvPr id="322573" name="Picture 13" descr="C:\project-SQLFund1\images\img-02-09.gif"/>
          <p:cNvPicPr>
            <a:picLocks noChangeAspect="1" noChangeArrowheads="1"/>
          </p:cNvPicPr>
          <p:nvPr/>
        </p:nvPicPr>
        <p:blipFill>
          <a:blip r:embed="rId3"/>
          <a:srcRect/>
          <a:stretch>
            <a:fillRect/>
          </a:stretch>
        </p:blipFill>
        <p:spPr bwMode="gray">
          <a:xfrm>
            <a:off x="2500298" y="4319587"/>
            <a:ext cx="4677129" cy="2097705"/>
          </a:xfrm>
          <a:prstGeom prst="rect">
            <a:avLst/>
          </a:prstGeom>
          <a:noFill/>
        </p:spPr>
      </p:pic>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ChangeArrowheads="1"/>
          </p:cNvSpPr>
          <p:nvPr/>
        </p:nvSpPr>
        <p:spPr bwMode="blackGray">
          <a:xfrm>
            <a:off x="882650" y="2209800"/>
            <a:ext cx="7689878" cy="1076324"/>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employee_id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salary, </a:t>
            </a:r>
            <a:r>
              <a:rPr lang="en-US" sz="2000" b="1" dirty="0" err="1">
                <a:solidFill>
                  <a:srgbClr val="000000"/>
                </a:solidFill>
                <a:latin typeface="Courier New" pitchFamily="49" charset="0"/>
              </a:rPr>
              <a:t>manager_id</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WHERE  </a:t>
            </a:r>
            <a:r>
              <a:rPr lang="en-US" sz="2000" b="1" dirty="0" err="1">
                <a:solidFill>
                  <a:srgbClr val="000000"/>
                </a:solidFill>
                <a:latin typeface="Courier New" pitchFamily="49" charset="0"/>
              </a:rPr>
              <a:t>manager_id</a:t>
            </a:r>
            <a:r>
              <a:rPr lang="en-US" sz="2000" b="1" dirty="0">
                <a:solidFill>
                  <a:srgbClr val="000000"/>
                </a:solidFill>
                <a:latin typeface="Courier New" pitchFamily="49" charset="0"/>
              </a:rPr>
              <a:t> IN (100, 101, 201) ;</a:t>
            </a:r>
          </a:p>
        </p:txBody>
      </p:sp>
      <p:sp>
        <p:nvSpPr>
          <p:cNvPr id="324616" name="Rectangle 8"/>
          <p:cNvSpPr>
            <a:spLocks noGrp="1" noChangeArrowheads="1"/>
          </p:cNvSpPr>
          <p:nvPr>
            <p:ph type="title"/>
          </p:nvPr>
        </p:nvSpPr>
        <p:spPr/>
        <p:txBody>
          <a:bodyPr>
            <a:normAutofit fontScale="90000"/>
          </a:bodyPr>
          <a:lstStyle/>
          <a:p>
            <a:r>
              <a:rPr lang="en-US"/>
              <a:t>Membership Condition Using the </a:t>
            </a:r>
            <a:r>
              <a:rPr lang="en-US">
                <a:latin typeface="Courier New" pitchFamily="49" charset="0"/>
              </a:rPr>
              <a:t>IN</a:t>
            </a:r>
            <a:r>
              <a:rPr lang="en-US"/>
              <a:t> Operator</a:t>
            </a:r>
          </a:p>
        </p:txBody>
      </p:sp>
      <p:sp>
        <p:nvSpPr>
          <p:cNvPr id="324617" name="Rectangle 9"/>
          <p:cNvSpPr>
            <a:spLocks noGrp="1" noChangeArrowheads="1"/>
          </p:cNvSpPr>
          <p:nvPr>
            <p:ph type="body" idx="1"/>
          </p:nvPr>
        </p:nvSpPr>
        <p:spPr>
          <a:xfrm>
            <a:off x="609600" y="1447800"/>
            <a:ext cx="7918450" cy="360363"/>
          </a:xfrm>
        </p:spPr>
        <p:txBody>
          <a:bodyPr>
            <a:noAutofit/>
          </a:bodyPr>
          <a:lstStyle/>
          <a:p>
            <a:r>
              <a:rPr lang="en-US" sz="2400" dirty="0"/>
              <a:t>Use the </a:t>
            </a:r>
            <a:r>
              <a:rPr lang="en-US" sz="2400" dirty="0">
                <a:latin typeface="Courier New" pitchFamily="49" charset="0"/>
              </a:rPr>
              <a:t>IN</a:t>
            </a:r>
            <a:r>
              <a:rPr lang="en-US" sz="2400" dirty="0"/>
              <a:t> operator to test for values in a list:</a:t>
            </a:r>
          </a:p>
        </p:txBody>
      </p:sp>
      <p:sp>
        <p:nvSpPr>
          <p:cNvPr id="324613" name="Rectangle 5"/>
          <p:cNvSpPr>
            <a:spLocks noChangeArrowheads="1"/>
          </p:cNvSpPr>
          <p:nvPr/>
        </p:nvSpPr>
        <p:spPr bwMode="gray">
          <a:xfrm>
            <a:off x="3714744" y="2916236"/>
            <a:ext cx="2714644" cy="298450"/>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pic>
        <p:nvPicPr>
          <p:cNvPr id="324618" name="Picture 10" descr="C:\project-SQLFund1\images\img-02-10.gif"/>
          <p:cNvPicPr>
            <a:picLocks noChangeAspect="1" noChangeArrowheads="1"/>
          </p:cNvPicPr>
          <p:nvPr/>
        </p:nvPicPr>
        <p:blipFill>
          <a:blip r:embed="rId3"/>
          <a:srcRect/>
          <a:stretch>
            <a:fillRect/>
          </a:stretch>
        </p:blipFill>
        <p:spPr bwMode="gray">
          <a:xfrm>
            <a:off x="1500166" y="3429000"/>
            <a:ext cx="5988701" cy="2834840"/>
          </a:xfrm>
          <a:prstGeom prst="rect">
            <a:avLst/>
          </a:prstGeom>
          <a:noFill/>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blackGray">
          <a:xfrm>
            <a:off x="882650" y="3886200"/>
            <a:ext cx="7475564" cy="1114436"/>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first_name</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WHERE	</a:t>
            </a:r>
            <a:r>
              <a:rPr lang="en-US" sz="2000" b="1" dirty="0" err="1">
                <a:solidFill>
                  <a:srgbClr val="000000"/>
                </a:solidFill>
                <a:latin typeface="Courier New" pitchFamily="49" charset="0"/>
              </a:rPr>
              <a:t>first_name</a:t>
            </a:r>
            <a:r>
              <a:rPr lang="en-US" sz="2000" b="1" dirty="0">
                <a:solidFill>
                  <a:srgbClr val="000000"/>
                </a:solidFill>
                <a:latin typeface="Courier New" pitchFamily="49" charset="0"/>
              </a:rPr>
              <a:t> LIKE 'S%' ;</a:t>
            </a:r>
          </a:p>
        </p:txBody>
      </p:sp>
      <p:sp>
        <p:nvSpPr>
          <p:cNvPr id="326662" name="Rectangle 6"/>
          <p:cNvSpPr>
            <a:spLocks noGrp="1" noChangeArrowheads="1"/>
          </p:cNvSpPr>
          <p:nvPr>
            <p:ph type="title"/>
          </p:nvPr>
        </p:nvSpPr>
        <p:spPr/>
        <p:txBody>
          <a:bodyPr>
            <a:normAutofit fontScale="90000"/>
          </a:bodyPr>
          <a:lstStyle/>
          <a:p>
            <a:r>
              <a:rPr lang="en-US"/>
              <a:t>Pattern Matching Using the </a:t>
            </a:r>
            <a:r>
              <a:rPr lang="en-US">
                <a:latin typeface="Courier New" pitchFamily="49" charset="0"/>
              </a:rPr>
              <a:t>LIKE</a:t>
            </a:r>
            <a:r>
              <a:rPr lang="en-US"/>
              <a:t> Operator</a:t>
            </a:r>
          </a:p>
        </p:txBody>
      </p:sp>
      <p:sp>
        <p:nvSpPr>
          <p:cNvPr id="326663" name="Rectangle 7"/>
          <p:cNvSpPr>
            <a:spLocks noGrp="1" noChangeArrowheads="1"/>
          </p:cNvSpPr>
          <p:nvPr>
            <p:ph type="body" idx="1"/>
          </p:nvPr>
        </p:nvSpPr>
        <p:spPr>
          <a:xfrm>
            <a:off x="609600" y="1449388"/>
            <a:ext cx="7918450" cy="2162175"/>
          </a:xfrm>
        </p:spPr>
        <p:txBody>
          <a:bodyPr>
            <a:normAutofit fontScale="92500" lnSpcReduction="20000"/>
          </a:bodyPr>
          <a:lstStyle/>
          <a:p>
            <a:pPr lvl="1"/>
            <a:r>
              <a:rPr lang="en-US"/>
              <a:t>Use the </a:t>
            </a:r>
            <a:r>
              <a:rPr lang="en-US">
                <a:latin typeface="Courier New" pitchFamily="49" charset="0"/>
              </a:rPr>
              <a:t>LIKE</a:t>
            </a:r>
            <a:r>
              <a:rPr lang="en-US"/>
              <a:t> operator to perform wildcard searches of valid search string values.</a:t>
            </a:r>
          </a:p>
          <a:p>
            <a:pPr lvl="1"/>
            <a:r>
              <a:rPr lang="en-US"/>
              <a:t>Search conditions can contain either literal characters or numbers:</a:t>
            </a:r>
          </a:p>
          <a:p>
            <a:pPr lvl="2"/>
            <a:r>
              <a:rPr lang="en-US">
                <a:latin typeface="Courier New" pitchFamily="49" charset="0"/>
              </a:rPr>
              <a:t>%</a:t>
            </a:r>
            <a:r>
              <a:rPr lang="en-US"/>
              <a:t> denotes zero or many characters.</a:t>
            </a:r>
          </a:p>
          <a:p>
            <a:pPr lvl="2"/>
            <a:r>
              <a:rPr lang="en-US">
                <a:latin typeface="Courier New" pitchFamily="49" charset="0"/>
              </a:rPr>
              <a:t>_</a:t>
            </a:r>
            <a:r>
              <a:rPr lang="en-US"/>
              <a:t> denotes one character.</a:t>
            </a:r>
          </a:p>
        </p:txBody>
      </p:sp>
      <p:sp>
        <p:nvSpPr>
          <p:cNvPr id="326661" name="Rectangle 5"/>
          <p:cNvSpPr>
            <a:spLocks noChangeArrowheads="1"/>
          </p:cNvSpPr>
          <p:nvPr/>
        </p:nvSpPr>
        <p:spPr bwMode="gray">
          <a:xfrm>
            <a:off x="3786182" y="4643446"/>
            <a:ext cx="1404937" cy="252413"/>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1" name="Rectangle 7"/>
          <p:cNvSpPr>
            <a:spLocks noGrp="1" noChangeArrowheads="1"/>
          </p:cNvSpPr>
          <p:nvPr>
            <p:ph type="title"/>
          </p:nvPr>
        </p:nvSpPr>
        <p:spPr/>
        <p:txBody>
          <a:bodyPr/>
          <a:lstStyle/>
          <a:p>
            <a:r>
              <a:rPr lang="en-US"/>
              <a:t>Combining Wildcard Characters</a:t>
            </a:r>
          </a:p>
        </p:txBody>
      </p:sp>
      <p:sp>
        <p:nvSpPr>
          <p:cNvPr id="328712" name="Rectangle 8"/>
          <p:cNvSpPr>
            <a:spLocks noGrp="1" noChangeArrowheads="1"/>
          </p:cNvSpPr>
          <p:nvPr>
            <p:ph type="body" idx="1"/>
          </p:nvPr>
        </p:nvSpPr>
        <p:spPr>
          <a:xfrm>
            <a:off x="609600" y="1416050"/>
            <a:ext cx="7918450" cy="1012818"/>
          </a:xfrm>
        </p:spPr>
        <p:txBody>
          <a:bodyPr>
            <a:normAutofit/>
          </a:bodyPr>
          <a:lstStyle/>
          <a:p>
            <a:pPr marL="285750" lvl="1"/>
            <a:r>
              <a:rPr lang="en-US" dirty="0"/>
              <a:t>You can combine the two wildcard characters (%, _) with literal characters for pattern </a:t>
            </a:r>
            <a:r>
              <a:rPr lang="en-US" dirty="0" smtClean="0"/>
              <a:t>matching</a:t>
            </a:r>
            <a:endParaRPr lang="en-US" dirty="0"/>
          </a:p>
        </p:txBody>
      </p:sp>
      <p:sp>
        <p:nvSpPr>
          <p:cNvPr id="328707" name="Rectangle 3"/>
          <p:cNvSpPr>
            <a:spLocks noChangeArrowheads="1"/>
          </p:cNvSpPr>
          <p:nvPr/>
        </p:nvSpPr>
        <p:spPr bwMode="blackGray">
          <a:xfrm>
            <a:off x="882650" y="2571744"/>
            <a:ext cx="7332688" cy="1076324"/>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a:solidFill>
                  <a:srgbClr val="000000"/>
                </a:solidFill>
                <a:latin typeface="Courier New" pitchFamily="49" charset="0"/>
              </a:rPr>
              <a:t>SELECT last_name</a:t>
            </a:r>
          </a:p>
          <a:p>
            <a:pPr algn="l" eaLnBrk="0" hangingPunct="0">
              <a:spcBef>
                <a:spcPct val="0"/>
              </a:spcBef>
              <a:buClrTx/>
              <a:buFontTx/>
              <a:buNone/>
              <a:tabLst>
                <a:tab pos="1200150" algn="l"/>
              </a:tabLst>
            </a:pPr>
            <a:r>
              <a:rPr lang="en-US" sz="2000" b="1">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a:solidFill>
                  <a:srgbClr val="000000"/>
                </a:solidFill>
                <a:latin typeface="Courier New" pitchFamily="49" charset="0"/>
              </a:rPr>
              <a:t>WHERE  last_name LIKE '_o%' ;</a:t>
            </a:r>
          </a:p>
        </p:txBody>
      </p:sp>
      <p:sp>
        <p:nvSpPr>
          <p:cNvPr id="328709" name="Rectangle 5"/>
          <p:cNvSpPr>
            <a:spLocks noChangeArrowheads="1"/>
          </p:cNvSpPr>
          <p:nvPr/>
        </p:nvSpPr>
        <p:spPr bwMode="gray">
          <a:xfrm>
            <a:off x="3536953" y="3219440"/>
            <a:ext cx="1463675" cy="381000"/>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pic>
        <p:nvPicPr>
          <p:cNvPr id="328713" name="Picture 9" descr="C:\project-SQLFund1\images\img-02-12.gif"/>
          <p:cNvPicPr>
            <a:picLocks noChangeAspect="1" noChangeArrowheads="1"/>
          </p:cNvPicPr>
          <p:nvPr/>
        </p:nvPicPr>
        <p:blipFill>
          <a:blip r:embed="rId3"/>
          <a:srcRect/>
          <a:stretch>
            <a:fillRect/>
          </a:stretch>
        </p:blipFill>
        <p:spPr bwMode="gray">
          <a:xfrm>
            <a:off x="2928926" y="4214818"/>
            <a:ext cx="3214710" cy="2028294"/>
          </a:xfrm>
          <a:prstGeom prst="rect">
            <a:avLst/>
          </a:prstGeom>
          <a:noFill/>
        </p:spPr>
      </p:pic>
      <p:sp>
        <p:nvSpPr>
          <p:cNvPr id="7" name="TextBox 6"/>
          <p:cNvSpPr txBox="1"/>
          <p:nvPr/>
        </p:nvSpPr>
        <p:spPr>
          <a:xfrm>
            <a:off x="857224" y="3714752"/>
            <a:ext cx="6976653" cy="369332"/>
          </a:xfrm>
          <a:prstGeom prst="rect">
            <a:avLst/>
          </a:prstGeom>
          <a:noFill/>
        </p:spPr>
        <p:txBody>
          <a:bodyPr wrap="none" rtlCol="0">
            <a:spAutoFit/>
          </a:bodyPr>
          <a:lstStyle/>
          <a:p>
            <a:r>
              <a:rPr lang="en-US" dirty="0" smtClean="0"/>
              <a:t>Find an employee whose last name has the letter ‘o’ as the second letter.</a:t>
            </a:r>
            <a:endParaRPr lang="en-MY" dirty="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p:cNvSpPr>
          <p:nvPr/>
        </p:nvSpPr>
        <p:spPr bwMode="blackGray">
          <a:xfrm>
            <a:off x="882650" y="2057400"/>
            <a:ext cx="7332688" cy="1300162"/>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a:solidFill>
                  <a:srgbClr val="000000"/>
                </a:solidFill>
                <a:latin typeface="Courier New" pitchFamily="49" charset="0"/>
              </a:rPr>
              <a:t>SELECT last_name, manager_id</a:t>
            </a:r>
          </a:p>
          <a:p>
            <a:pPr algn="l" eaLnBrk="0" hangingPunct="0">
              <a:spcBef>
                <a:spcPct val="0"/>
              </a:spcBef>
              <a:buClrTx/>
              <a:buFontTx/>
              <a:buNone/>
              <a:tabLst>
                <a:tab pos="1200150" algn="l"/>
              </a:tabLst>
            </a:pPr>
            <a:r>
              <a:rPr lang="en-US" sz="2000" b="1">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a:solidFill>
                  <a:srgbClr val="000000"/>
                </a:solidFill>
                <a:latin typeface="Courier New" pitchFamily="49" charset="0"/>
              </a:rPr>
              <a:t>WHERE  manager_id IS NULL ;</a:t>
            </a:r>
          </a:p>
        </p:txBody>
      </p:sp>
      <p:sp>
        <p:nvSpPr>
          <p:cNvPr id="330759" name="Rectangle 7"/>
          <p:cNvSpPr>
            <a:spLocks noGrp="1" noChangeArrowheads="1"/>
          </p:cNvSpPr>
          <p:nvPr>
            <p:ph type="title"/>
          </p:nvPr>
        </p:nvSpPr>
        <p:spPr/>
        <p:txBody>
          <a:bodyPr/>
          <a:lstStyle/>
          <a:p>
            <a:r>
              <a:rPr lang="en-US"/>
              <a:t>Using the </a:t>
            </a:r>
            <a:r>
              <a:rPr lang="en-US">
                <a:latin typeface="Courier New" pitchFamily="49" charset="0"/>
              </a:rPr>
              <a:t>NULL</a:t>
            </a:r>
            <a:r>
              <a:rPr lang="en-US"/>
              <a:t> Conditions</a:t>
            </a:r>
          </a:p>
        </p:txBody>
      </p:sp>
      <p:sp>
        <p:nvSpPr>
          <p:cNvPr id="330760" name="Rectangle 8"/>
          <p:cNvSpPr>
            <a:spLocks noGrp="1" noChangeArrowheads="1"/>
          </p:cNvSpPr>
          <p:nvPr>
            <p:ph type="body" idx="1"/>
          </p:nvPr>
        </p:nvSpPr>
        <p:spPr>
          <a:xfrm>
            <a:off x="609600" y="1447800"/>
            <a:ext cx="7918450" cy="360363"/>
          </a:xfrm>
        </p:spPr>
        <p:txBody>
          <a:bodyPr>
            <a:noAutofit/>
          </a:bodyPr>
          <a:lstStyle/>
          <a:p>
            <a:r>
              <a:rPr lang="en-US" sz="2400" dirty="0"/>
              <a:t>Test for nulls with the </a:t>
            </a:r>
            <a:r>
              <a:rPr lang="en-US" sz="2400" dirty="0">
                <a:latin typeface="Courier New" pitchFamily="49" charset="0"/>
              </a:rPr>
              <a:t>IS</a:t>
            </a:r>
            <a:r>
              <a:rPr lang="en-US" sz="2400" dirty="0"/>
              <a:t> </a:t>
            </a:r>
            <a:r>
              <a:rPr lang="en-US" sz="2400" dirty="0">
                <a:latin typeface="Courier New" pitchFamily="49" charset="0"/>
              </a:rPr>
              <a:t>NULL</a:t>
            </a:r>
            <a:r>
              <a:rPr lang="en-US" sz="2400" dirty="0"/>
              <a:t> operator.</a:t>
            </a:r>
          </a:p>
        </p:txBody>
      </p:sp>
      <p:sp>
        <p:nvSpPr>
          <p:cNvPr id="330757" name="Rectangle 5"/>
          <p:cNvSpPr>
            <a:spLocks noChangeArrowheads="1"/>
          </p:cNvSpPr>
          <p:nvPr/>
        </p:nvSpPr>
        <p:spPr bwMode="gray">
          <a:xfrm>
            <a:off x="1928794" y="2857496"/>
            <a:ext cx="2928958" cy="298450"/>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pic>
        <p:nvPicPr>
          <p:cNvPr id="330761" name="Picture 9" descr="C:\project-SQLFund1\images\img-02-13.gif"/>
          <p:cNvPicPr>
            <a:picLocks noChangeAspect="1" noChangeArrowheads="1"/>
          </p:cNvPicPr>
          <p:nvPr/>
        </p:nvPicPr>
        <p:blipFill>
          <a:blip r:embed="rId3"/>
          <a:srcRect/>
          <a:stretch>
            <a:fillRect/>
          </a:stretch>
        </p:blipFill>
        <p:spPr bwMode="gray">
          <a:xfrm>
            <a:off x="2133600" y="3505200"/>
            <a:ext cx="5443206" cy="1281122"/>
          </a:xfrm>
          <a:prstGeom prst="rect">
            <a:avLst/>
          </a:prstGeom>
          <a:noFill/>
        </p:spPr>
      </p:pic>
      <p:sp>
        <p:nvSpPr>
          <p:cNvPr id="7" name="Rectangle 8"/>
          <p:cNvSpPr txBox="1">
            <a:spLocks noChangeArrowheads="1"/>
          </p:cNvSpPr>
          <p:nvPr/>
        </p:nvSpPr>
        <p:spPr>
          <a:xfrm>
            <a:off x="642910" y="5143512"/>
            <a:ext cx="8001056" cy="1500198"/>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You cannot use the ‘=‘ sign to test for NULL</a:t>
            </a:r>
          </a:p>
          <a:p>
            <a:pPr marL="800100" lvl="1" indent="-342900">
              <a:spcBef>
                <a:spcPct val="20000"/>
              </a:spcBef>
              <a:buFont typeface="Arial"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NULL means ‘undefined’, i.e. do not know yet</a:t>
            </a:r>
          </a:p>
          <a:p>
            <a:pPr marL="800100" lvl="1" indent="-342900">
              <a:spcBef>
                <a:spcPct val="20000"/>
              </a:spcBef>
              <a:buFont typeface="Arial" pitchFamily="34" charset="0"/>
              <a:buChar cha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NULL = NULL will always evaluate to false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normAutofit fontScale="90000"/>
          </a:bodyPr>
          <a:lstStyle/>
          <a:p>
            <a:r>
              <a:rPr lang="en-US"/>
              <a:t>Defining Conditions Using the Logical Operators</a:t>
            </a:r>
          </a:p>
        </p:txBody>
      </p:sp>
      <p:grpSp>
        <p:nvGrpSpPr>
          <p:cNvPr id="21" name="Group 20"/>
          <p:cNvGrpSpPr/>
          <p:nvPr/>
        </p:nvGrpSpPr>
        <p:grpSpPr>
          <a:xfrm>
            <a:off x="1849438" y="1843088"/>
            <a:ext cx="5384800" cy="2338387"/>
            <a:chOff x="1849438" y="1843088"/>
            <a:chExt cx="5384800" cy="2338387"/>
          </a:xfrm>
        </p:grpSpPr>
        <p:sp>
          <p:nvSpPr>
            <p:cNvPr id="332804" name="Rectangle 4"/>
            <p:cNvSpPr>
              <a:spLocks noChangeArrowheads="1"/>
            </p:cNvSpPr>
            <p:nvPr/>
          </p:nvSpPr>
          <p:spPr bwMode="blackWhite">
            <a:xfrm>
              <a:off x="3125788" y="3487738"/>
              <a:ext cx="4108450" cy="693737"/>
            </a:xfrm>
            <a:prstGeom prst="rect">
              <a:avLst/>
            </a:prstGeom>
            <a:solidFill>
              <a:srgbClr val="DDDDDD"/>
            </a:solidFill>
            <a:ln w="28575">
              <a:noFill/>
              <a:miter lim="800000"/>
              <a:headEnd type="none" w="sm" len="sm"/>
              <a:tailEnd type="none" w="sm" len="sm"/>
            </a:ln>
            <a:effectLst/>
          </p:spPr>
          <p:txBody>
            <a:bodyPr/>
            <a:lstStyle/>
            <a:p>
              <a:pPr algn="l" defTabSz="228600" eaLnBrk="0" hangingPunct="0">
                <a:lnSpc>
                  <a:spcPct val="110000"/>
                </a:lnSpc>
                <a:spcBef>
                  <a:spcPct val="60000"/>
                </a:spcBef>
                <a:buClrTx/>
                <a:buFontTx/>
                <a:buNone/>
              </a:pPr>
              <a:r>
                <a:rPr lang="en-US" sz="2000" b="1">
                  <a:solidFill>
                    <a:srgbClr val="000000"/>
                  </a:solidFill>
                </a:rPr>
                <a:t>Returns </a:t>
              </a:r>
              <a:r>
                <a:rPr lang="en-US" sz="2000" b="1">
                  <a:solidFill>
                    <a:srgbClr val="000000"/>
                  </a:solidFill>
                  <a:latin typeface="Courier New" pitchFamily="49" charset="0"/>
                </a:rPr>
                <a:t>TRUE</a:t>
              </a:r>
              <a:r>
                <a:rPr lang="en-US" sz="2000" b="1">
                  <a:solidFill>
                    <a:srgbClr val="000000"/>
                  </a:solidFill>
                </a:rPr>
                <a:t> if the condition is false</a:t>
              </a:r>
              <a:endParaRPr lang="en-US" sz="2000" b="1"/>
            </a:p>
          </p:txBody>
        </p:sp>
        <p:sp>
          <p:nvSpPr>
            <p:cNvPr id="332805" name="Rectangle 5"/>
            <p:cNvSpPr>
              <a:spLocks noChangeArrowheads="1"/>
            </p:cNvSpPr>
            <p:nvPr/>
          </p:nvSpPr>
          <p:spPr bwMode="blackWhite">
            <a:xfrm>
              <a:off x="1849438" y="3487738"/>
              <a:ext cx="1276350" cy="693737"/>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2000" b="1">
                  <a:latin typeface="Courier New" pitchFamily="49" charset="0"/>
                </a:rPr>
                <a:t> NOT</a:t>
              </a:r>
            </a:p>
          </p:txBody>
        </p:sp>
        <p:sp>
          <p:nvSpPr>
            <p:cNvPr id="332806" name="Rectangle 6"/>
            <p:cNvSpPr>
              <a:spLocks noChangeArrowheads="1"/>
            </p:cNvSpPr>
            <p:nvPr/>
          </p:nvSpPr>
          <p:spPr bwMode="blackWhite">
            <a:xfrm>
              <a:off x="3125788" y="2847975"/>
              <a:ext cx="4108450" cy="639763"/>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2000" b="1" dirty="0">
                  <a:solidFill>
                    <a:srgbClr val="000000"/>
                  </a:solidFill>
                </a:rPr>
                <a:t>Returns </a:t>
              </a:r>
              <a:r>
                <a:rPr lang="en-US" sz="2000" b="1" dirty="0">
                  <a:solidFill>
                    <a:srgbClr val="000000"/>
                  </a:solidFill>
                  <a:latin typeface="Courier New" pitchFamily="49" charset="0"/>
                </a:rPr>
                <a:t>TRUE</a:t>
              </a:r>
              <a:r>
                <a:rPr lang="en-US" sz="2000" b="1" dirty="0">
                  <a:solidFill>
                    <a:srgbClr val="000000"/>
                  </a:solidFill>
                </a:rPr>
                <a:t> if </a:t>
              </a:r>
              <a:r>
                <a:rPr lang="en-US" sz="2000" b="1" i="1" dirty="0">
                  <a:solidFill>
                    <a:srgbClr val="000000"/>
                  </a:solidFill>
                </a:rPr>
                <a:t>either </a:t>
              </a:r>
              <a:r>
                <a:rPr lang="en-US" sz="2000" b="1" dirty="0">
                  <a:solidFill>
                    <a:srgbClr val="000000"/>
                  </a:solidFill>
                </a:rPr>
                <a:t>component condition is true</a:t>
              </a:r>
            </a:p>
          </p:txBody>
        </p:sp>
        <p:sp>
          <p:nvSpPr>
            <p:cNvPr id="332807" name="Rectangle 7"/>
            <p:cNvSpPr>
              <a:spLocks noChangeArrowheads="1"/>
            </p:cNvSpPr>
            <p:nvPr/>
          </p:nvSpPr>
          <p:spPr bwMode="blackWhite">
            <a:xfrm>
              <a:off x="1849438" y="2847975"/>
              <a:ext cx="1276350" cy="639763"/>
            </a:xfrm>
            <a:prstGeom prst="rect">
              <a:avLst/>
            </a:prstGeom>
            <a:solidFill>
              <a:srgbClr val="DDDDDD"/>
            </a:solidFill>
            <a:ln w="28575">
              <a:noFill/>
              <a:miter lim="800000"/>
              <a:headEnd type="none" w="sm" len="sm"/>
              <a:tailEnd type="none" w="sm" len="sm"/>
            </a:ln>
            <a:effectLst/>
          </p:spPr>
          <p:txBody>
            <a:bodyPr/>
            <a:lstStyle/>
            <a:p>
              <a:pPr marL="114300" lvl="1" algn="l" defTabSz="228600"/>
              <a:r>
                <a:rPr lang="en-US" sz="2000" b="1">
                  <a:latin typeface="Courier New" pitchFamily="49" charset="0"/>
                </a:rPr>
                <a:t>OR</a:t>
              </a:r>
            </a:p>
          </p:txBody>
        </p:sp>
        <p:sp>
          <p:nvSpPr>
            <p:cNvPr id="332808" name="Rectangle 8"/>
            <p:cNvSpPr>
              <a:spLocks noChangeArrowheads="1"/>
            </p:cNvSpPr>
            <p:nvPr/>
          </p:nvSpPr>
          <p:spPr bwMode="blackWhite">
            <a:xfrm>
              <a:off x="3125788" y="2208213"/>
              <a:ext cx="4108450" cy="639762"/>
            </a:xfrm>
            <a:prstGeom prst="rect">
              <a:avLst/>
            </a:prstGeom>
            <a:solidFill>
              <a:srgbClr val="DDDDDD"/>
            </a:solidFill>
            <a:ln w="28575">
              <a:noFill/>
              <a:miter lim="800000"/>
              <a:headEnd type="none" w="sm" len="sm"/>
              <a:tailEnd type="none" w="sm" len="sm"/>
            </a:ln>
            <a:effectLst/>
          </p:spPr>
          <p:txBody>
            <a:bodyPr/>
            <a:lstStyle/>
            <a:p>
              <a:pPr algn="l" defTabSz="228600">
                <a:buClr>
                  <a:srgbClr val="000000"/>
                </a:buClr>
              </a:pPr>
              <a:r>
                <a:rPr lang="en-US" sz="2000" b="1">
                  <a:solidFill>
                    <a:srgbClr val="000000"/>
                  </a:solidFill>
                </a:rPr>
                <a:t>Returns </a:t>
              </a:r>
              <a:r>
                <a:rPr lang="en-US" sz="2000" b="1">
                  <a:solidFill>
                    <a:srgbClr val="000000"/>
                  </a:solidFill>
                  <a:latin typeface="Courier New" pitchFamily="49" charset="0"/>
                </a:rPr>
                <a:t>TRUE</a:t>
              </a:r>
              <a:r>
                <a:rPr lang="en-US" sz="2000" b="1">
                  <a:solidFill>
                    <a:srgbClr val="000000"/>
                  </a:solidFill>
                </a:rPr>
                <a:t> if </a:t>
              </a:r>
              <a:r>
                <a:rPr lang="en-US" sz="2000" b="1" i="1">
                  <a:solidFill>
                    <a:srgbClr val="000000"/>
                  </a:solidFill>
                </a:rPr>
                <a:t>both </a:t>
              </a:r>
              <a:r>
                <a:rPr lang="en-US" sz="2000" b="1">
                  <a:solidFill>
                    <a:srgbClr val="000000"/>
                  </a:solidFill>
                </a:rPr>
                <a:t>component conditions are true</a:t>
              </a:r>
            </a:p>
          </p:txBody>
        </p:sp>
        <p:sp>
          <p:nvSpPr>
            <p:cNvPr id="332809" name="Rectangle 9"/>
            <p:cNvSpPr>
              <a:spLocks noChangeArrowheads="1"/>
            </p:cNvSpPr>
            <p:nvPr/>
          </p:nvSpPr>
          <p:spPr bwMode="blackWhite">
            <a:xfrm>
              <a:off x="1849438" y="2208213"/>
              <a:ext cx="1276350" cy="639762"/>
            </a:xfrm>
            <a:prstGeom prst="rect">
              <a:avLst/>
            </a:prstGeom>
            <a:solidFill>
              <a:srgbClr val="DDDDDD"/>
            </a:solidFill>
            <a:ln w="28575">
              <a:noFill/>
              <a:miter lim="800000"/>
              <a:headEnd type="none" w="sm" len="sm"/>
              <a:tailEnd type="none" w="sm" len="sm"/>
            </a:ln>
            <a:effectLst/>
          </p:spPr>
          <p:txBody>
            <a:bodyPr/>
            <a:lstStyle/>
            <a:p>
              <a:pPr marL="114300" lvl="1" algn="l" defTabSz="228600"/>
              <a:r>
                <a:rPr lang="en-US" sz="2000" b="1">
                  <a:latin typeface="Courier New" pitchFamily="49" charset="0"/>
                </a:rPr>
                <a:t>AND</a:t>
              </a:r>
            </a:p>
          </p:txBody>
        </p:sp>
        <p:sp>
          <p:nvSpPr>
            <p:cNvPr id="332810" name="Rectangle 10"/>
            <p:cNvSpPr>
              <a:spLocks noChangeArrowheads="1"/>
            </p:cNvSpPr>
            <p:nvPr/>
          </p:nvSpPr>
          <p:spPr bwMode="gray">
            <a:xfrm>
              <a:off x="3125788" y="1843088"/>
              <a:ext cx="4108450" cy="365125"/>
            </a:xfrm>
            <a:prstGeom prst="rect">
              <a:avLst/>
            </a:prstGeom>
            <a:solidFill>
              <a:schemeClr val="accent2"/>
            </a:solidFill>
            <a:ln w="28575">
              <a:noFill/>
              <a:miter lim="800000"/>
              <a:headEnd type="none" w="sm" len="sm"/>
              <a:tailEnd type="none" w="sm" len="sm"/>
            </a:ln>
            <a:effectLst/>
          </p:spPr>
          <p:txBody>
            <a:bodyPr/>
            <a:lstStyle/>
            <a:p>
              <a:pPr algn="l" defTabSz="228600">
                <a:buClr>
                  <a:srgbClr val="000000"/>
                </a:buClr>
              </a:pPr>
              <a:r>
                <a:rPr lang="en-US" sz="2000" b="1">
                  <a:solidFill>
                    <a:schemeClr val="bg1"/>
                  </a:solidFill>
                </a:rPr>
                <a:t>Meaning</a:t>
              </a:r>
            </a:p>
          </p:txBody>
        </p:sp>
        <p:sp>
          <p:nvSpPr>
            <p:cNvPr id="332811" name="Rectangle 11"/>
            <p:cNvSpPr>
              <a:spLocks noChangeArrowheads="1"/>
            </p:cNvSpPr>
            <p:nvPr/>
          </p:nvSpPr>
          <p:spPr bwMode="gray">
            <a:xfrm>
              <a:off x="1849438" y="1843088"/>
              <a:ext cx="1276350" cy="365125"/>
            </a:xfrm>
            <a:prstGeom prst="rect">
              <a:avLst/>
            </a:prstGeom>
            <a:solidFill>
              <a:schemeClr val="accent2"/>
            </a:solidFill>
            <a:ln w="28575">
              <a:noFill/>
              <a:miter lim="800000"/>
              <a:headEnd type="none" w="sm" len="sm"/>
              <a:tailEnd type="none" w="sm" len="sm"/>
            </a:ln>
            <a:effectLst/>
          </p:spPr>
          <p:txBody>
            <a:bodyPr/>
            <a:lstStyle/>
            <a:p>
              <a:pPr algn="l" defTabSz="228600">
                <a:buClr>
                  <a:srgbClr val="000000"/>
                </a:buClr>
              </a:pPr>
              <a:r>
                <a:rPr lang="en-US" sz="2000" b="1">
                  <a:solidFill>
                    <a:schemeClr val="bg1"/>
                  </a:solidFill>
                </a:rPr>
                <a:t>Operator</a:t>
              </a:r>
            </a:p>
          </p:txBody>
        </p:sp>
        <p:sp>
          <p:nvSpPr>
            <p:cNvPr id="332812" name="Line 12"/>
            <p:cNvSpPr>
              <a:spLocks noChangeShapeType="1"/>
            </p:cNvSpPr>
            <p:nvPr/>
          </p:nvSpPr>
          <p:spPr bwMode="blackWhite">
            <a:xfrm>
              <a:off x="1849438" y="2208213"/>
              <a:ext cx="5384800" cy="0"/>
            </a:xfrm>
            <a:prstGeom prst="line">
              <a:avLst/>
            </a:prstGeom>
            <a:noFill/>
            <a:ln w="57150">
              <a:solidFill>
                <a:schemeClr val="tx1"/>
              </a:solidFill>
              <a:round/>
              <a:headEnd type="none" w="sm" len="sm"/>
              <a:tailEnd type="none" w="sm" len="sm"/>
            </a:ln>
            <a:effectLst/>
          </p:spPr>
          <p:txBody>
            <a:bodyPr/>
            <a:lstStyle/>
            <a:p>
              <a:endParaRPr lang="en-MY" sz="2000" b="1"/>
            </a:p>
          </p:txBody>
        </p:sp>
        <p:sp>
          <p:nvSpPr>
            <p:cNvPr id="332813" name="Line 13"/>
            <p:cNvSpPr>
              <a:spLocks noChangeShapeType="1"/>
            </p:cNvSpPr>
            <p:nvPr/>
          </p:nvSpPr>
          <p:spPr bwMode="blackWhite">
            <a:xfrm>
              <a:off x="1849438" y="2847975"/>
              <a:ext cx="5384800" cy="0"/>
            </a:xfrm>
            <a:prstGeom prst="line">
              <a:avLst/>
            </a:prstGeom>
            <a:noFill/>
            <a:ln w="28575">
              <a:solidFill>
                <a:schemeClr val="tx1"/>
              </a:solidFill>
              <a:round/>
              <a:headEnd type="none" w="sm" len="sm"/>
              <a:tailEnd type="none" w="sm" len="sm"/>
            </a:ln>
            <a:effectLst/>
          </p:spPr>
          <p:txBody>
            <a:bodyPr/>
            <a:lstStyle/>
            <a:p>
              <a:endParaRPr lang="en-MY" sz="2000" b="1"/>
            </a:p>
          </p:txBody>
        </p:sp>
        <p:sp>
          <p:nvSpPr>
            <p:cNvPr id="332814" name="Line 14"/>
            <p:cNvSpPr>
              <a:spLocks noChangeShapeType="1"/>
            </p:cNvSpPr>
            <p:nvPr/>
          </p:nvSpPr>
          <p:spPr bwMode="blackWhite">
            <a:xfrm>
              <a:off x="1849438" y="3487738"/>
              <a:ext cx="5384800" cy="0"/>
            </a:xfrm>
            <a:prstGeom prst="line">
              <a:avLst/>
            </a:prstGeom>
            <a:noFill/>
            <a:ln w="28575">
              <a:solidFill>
                <a:schemeClr val="tx1"/>
              </a:solidFill>
              <a:round/>
              <a:headEnd type="none" w="sm" len="sm"/>
              <a:tailEnd type="none" w="sm" len="sm"/>
            </a:ln>
            <a:effectLst/>
          </p:spPr>
          <p:txBody>
            <a:bodyPr/>
            <a:lstStyle/>
            <a:p>
              <a:endParaRPr lang="en-MY" sz="2000" b="1"/>
            </a:p>
          </p:txBody>
        </p:sp>
        <p:sp>
          <p:nvSpPr>
            <p:cNvPr id="332815" name="Line 15"/>
            <p:cNvSpPr>
              <a:spLocks noChangeShapeType="1"/>
            </p:cNvSpPr>
            <p:nvPr/>
          </p:nvSpPr>
          <p:spPr bwMode="blackWhite">
            <a:xfrm>
              <a:off x="1849438" y="4181475"/>
              <a:ext cx="5384800" cy="0"/>
            </a:xfrm>
            <a:prstGeom prst="line">
              <a:avLst/>
            </a:prstGeom>
            <a:noFill/>
            <a:ln w="28575" cap="sq">
              <a:solidFill>
                <a:schemeClr val="tx1"/>
              </a:solidFill>
              <a:round/>
              <a:headEnd type="none" w="sm" len="sm"/>
              <a:tailEnd type="none" w="sm" len="sm"/>
            </a:ln>
            <a:effectLst/>
          </p:spPr>
          <p:txBody>
            <a:bodyPr/>
            <a:lstStyle/>
            <a:p>
              <a:endParaRPr lang="en-MY" sz="2000" b="1"/>
            </a:p>
          </p:txBody>
        </p:sp>
        <p:sp>
          <p:nvSpPr>
            <p:cNvPr id="332816" name="Line 16"/>
            <p:cNvSpPr>
              <a:spLocks noChangeShapeType="1"/>
            </p:cNvSpPr>
            <p:nvPr/>
          </p:nvSpPr>
          <p:spPr bwMode="blackWhite">
            <a:xfrm>
              <a:off x="1849438" y="1843088"/>
              <a:ext cx="0" cy="365125"/>
            </a:xfrm>
            <a:prstGeom prst="line">
              <a:avLst/>
            </a:prstGeom>
            <a:noFill/>
            <a:ln w="28575">
              <a:solidFill>
                <a:schemeClr val="tx1"/>
              </a:solidFill>
              <a:round/>
              <a:headEnd type="none" w="sm" len="sm"/>
              <a:tailEnd type="none" w="sm" len="sm"/>
            </a:ln>
            <a:effectLst/>
          </p:spPr>
          <p:txBody>
            <a:bodyPr/>
            <a:lstStyle/>
            <a:p>
              <a:endParaRPr lang="en-MY" sz="2000" b="1"/>
            </a:p>
          </p:txBody>
        </p:sp>
        <p:sp>
          <p:nvSpPr>
            <p:cNvPr id="332817" name="Line 17"/>
            <p:cNvSpPr>
              <a:spLocks noChangeShapeType="1"/>
            </p:cNvSpPr>
            <p:nvPr/>
          </p:nvSpPr>
          <p:spPr bwMode="blackWhite">
            <a:xfrm>
              <a:off x="3125788" y="1843088"/>
              <a:ext cx="0" cy="2338387"/>
            </a:xfrm>
            <a:prstGeom prst="line">
              <a:avLst/>
            </a:prstGeom>
            <a:noFill/>
            <a:ln w="28575">
              <a:solidFill>
                <a:schemeClr val="tx1"/>
              </a:solidFill>
              <a:round/>
              <a:headEnd type="none" w="sm" len="sm"/>
              <a:tailEnd type="none" w="sm" len="sm"/>
            </a:ln>
            <a:effectLst/>
          </p:spPr>
          <p:txBody>
            <a:bodyPr/>
            <a:lstStyle/>
            <a:p>
              <a:endParaRPr lang="en-MY" sz="2000" b="1"/>
            </a:p>
          </p:txBody>
        </p:sp>
        <p:sp>
          <p:nvSpPr>
            <p:cNvPr id="332818" name="Line 18"/>
            <p:cNvSpPr>
              <a:spLocks noChangeShapeType="1"/>
            </p:cNvSpPr>
            <p:nvPr/>
          </p:nvSpPr>
          <p:spPr bwMode="blackWhite">
            <a:xfrm>
              <a:off x="7234238" y="1843088"/>
              <a:ext cx="0" cy="365125"/>
            </a:xfrm>
            <a:prstGeom prst="line">
              <a:avLst/>
            </a:prstGeom>
            <a:noFill/>
            <a:ln w="28575">
              <a:solidFill>
                <a:schemeClr val="tx1"/>
              </a:solidFill>
              <a:round/>
              <a:headEnd type="none" w="sm" len="sm"/>
              <a:tailEnd type="none" w="sm" len="sm"/>
            </a:ln>
            <a:effectLst/>
          </p:spPr>
          <p:txBody>
            <a:bodyPr/>
            <a:lstStyle/>
            <a:p>
              <a:endParaRPr lang="en-MY" sz="2000" b="1"/>
            </a:p>
          </p:txBody>
        </p:sp>
        <p:sp>
          <p:nvSpPr>
            <p:cNvPr id="332819" name="Line 19"/>
            <p:cNvSpPr>
              <a:spLocks noChangeShapeType="1"/>
            </p:cNvSpPr>
            <p:nvPr/>
          </p:nvSpPr>
          <p:spPr bwMode="blackWhite">
            <a:xfrm>
              <a:off x="1849438" y="1843088"/>
              <a:ext cx="5384800" cy="0"/>
            </a:xfrm>
            <a:prstGeom prst="line">
              <a:avLst/>
            </a:prstGeom>
            <a:noFill/>
            <a:ln w="28575">
              <a:solidFill>
                <a:schemeClr val="tx1"/>
              </a:solidFill>
              <a:round/>
              <a:headEnd type="none" w="sm" len="sm"/>
              <a:tailEnd type="none" w="sm" len="sm"/>
            </a:ln>
            <a:effectLst/>
          </p:spPr>
          <p:txBody>
            <a:bodyPr/>
            <a:lstStyle/>
            <a:p>
              <a:endParaRPr lang="en-MY" sz="2000" b="1"/>
            </a:p>
          </p:txBody>
        </p:sp>
        <p:sp>
          <p:nvSpPr>
            <p:cNvPr id="332820" name="Line 20"/>
            <p:cNvSpPr>
              <a:spLocks noChangeShapeType="1"/>
            </p:cNvSpPr>
            <p:nvPr/>
          </p:nvSpPr>
          <p:spPr bwMode="blackWhite">
            <a:xfrm>
              <a:off x="1849438" y="2208213"/>
              <a:ext cx="0" cy="1973262"/>
            </a:xfrm>
            <a:prstGeom prst="line">
              <a:avLst/>
            </a:prstGeom>
            <a:noFill/>
            <a:ln w="28575" cap="sq">
              <a:solidFill>
                <a:schemeClr val="tx1"/>
              </a:solidFill>
              <a:round/>
              <a:headEnd type="none" w="sm" len="sm"/>
              <a:tailEnd type="none" w="sm" len="sm"/>
            </a:ln>
            <a:effectLst/>
          </p:spPr>
          <p:txBody>
            <a:bodyPr/>
            <a:lstStyle/>
            <a:p>
              <a:endParaRPr lang="en-MY" sz="2000" b="1"/>
            </a:p>
          </p:txBody>
        </p:sp>
        <p:sp>
          <p:nvSpPr>
            <p:cNvPr id="332821" name="Line 21"/>
            <p:cNvSpPr>
              <a:spLocks noChangeShapeType="1"/>
            </p:cNvSpPr>
            <p:nvPr/>
          </p:nvSpPr>
          <p:spPr bwMode="blackWhite">
            <a:xfrm>
              <a:off x="7234238" y="2208213"/>
              <a:ext cx="0" cy="1973262"/>
            </a:xfrm>
            <a:prstGeom prst="line">
              <a:avLst/>
            </a:prstGeom>
            <a:noFill/>
            <a:ln w="28575" cap="sq">
              <a:solidFill>
                <a:schemeClr val="tx1"/>
              </a:solidFill>
              <a:round/>
              <a:headEnd type="none" w="sm" len="sm"/>
              <a:tailEnd type="none" w="sm" len="sm"/>
            </a:ln>
            <a:effectLst/>
          </p:spPr>
          <p:txBody>
            <a:bodyPr/>
            <a:lstStyle/>
            <a:p>
              <a:endParaRPr lang="en-MY" sz="2000" b="1"/>
            </a:p>
          </p:txBody>
        </p:sp>
      </p:gr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ChangeArrowheads="1"/>
          </p:cNvSpPr>
          <p:nvPr/>
        </p:nvSpPr>
        <p:spPr bwMode="blackGray">
          <a:xfrm>
            <a:off x="882650" y="1981200"/>
            <a:ext cx="7404126" cy="1590676"/>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employee_id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salary</a:t>
            </a: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WHERE  salary &gt;= </a:t>
            </a:r>
            <a:r>
              <a:rPr lang="en-US" sz="2000" b="1" dirty="0" smtClean="0">
                <a:solidFill>
                  <a:srgbClr val="000000"/>
                </a:solidFill>
                <a:latin typeface="Courier New" pitchFamily="49" charset="0"/>
              </a:rPr>
              <a:t>10000 AND</a:t>
            </a:r>
          </a:p>
          <a:p>
            <a:pPr algn="l" eaLnBrk="0" hangingPunct="0">
              <a:spcBef>
                <a:spcPct val="0"/>
              </a:spcBef>
              <a:buClrTx/>
              <a:buFontTx/>
              <a:buNone/>
              <a:tabLst>
                <a:tab pos="1200150" algn="l"/>
              </a:tabLst>
            </a:pPr>
            <a:r>
              <a:rPr lang="en-US" sz="2000" b="1" dirty="0" smtClean="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LIKE '%MAN%' ;</a:t>
            </a:r>
          </a:p>
        </p:txBody>
      </p:sp>
      <p:sp>
        <p:nvSpPr>
          <p:cNvPr id="334857" name="Rectangle 9"/>
          <p:cNvSpPr>
            <a:spLocks noGrp="1" noChangeArrowheads="1"/>
          </p:cNvSpPr>
          <p:nvPr>
            <p:ph type="title"/>
          </p:nvPr>
        </p:nvSpPr>
        <p:spPr/>
        <p:txBody>
          <a:bodyPr/>
          <a:lstStyle/>
          <a:p>
            <a:r>
              <a:rPr lang="en-US"/>
              <a:t>Using the </a:t>
            </a:r>
            <a:r>
              <a:rPr lang="en-US">
                <a:latin typeface="Courier New" pitchFamily="49" charset="0"/>
              </a:rPr>
              <a:t>AND</a:t>
            </a:r>
            <a:r>
              <a:rPr lang="en-US"/>
              <a:t> Operator</a:t>
            </a:r>
          </a:p>
        </p:txBody>
      </p:sp>
      <p:sp>
        <p:nvSpPr>
          <p:cNvPr id="334858" name="Rectangle 10"/>
          <p:cNvSpPr>
            <a:spLocks noGrp="1" noChangeArrowheads="1"/>
          </p:cNvSpPr>
          <p:nvPr>
            <p:ph type="body" idx="1"/>
          </p:nvPr>
        </p:nvSpPr>
        <p:spPr>
          <a:xfrm>
            <a:off x="609600" y="1447800"/>
            <a:ext cx="7918450" cy="360363"/>
          </a:xfrm>
        </p:spPr>
        <p:txBody>
          <a:bodyPr>
            <a:noAutofit/>
          </a:bodyPr>
          <a:lstStyle/>
          <a:p>
            <a:r>
              <a:rPr lang="en-US" sz="2400" dirty="0">
                <a:latin typeface="Courier New" pitchFamily="49" charset="0"/>
              </a:rPr>
              <a:t>AND</a:t>
            </a:r>
            <a:r>
              <a:rPr lang="en-US" sz="2400" dirty="0"/>
              <a:t> requires both the component conditions to be true:</a:t>
            </a:r>
          </a:p>
        </p:txBody>
      </p:sp>
      <p:sp>
        <p:nvSpPr>
          <p:cNvPr id="334853" name="Rectangle 5"/>
          <p:cNvSpPr>
            <a:spLocks noChangeArrowheads="1"/>
          </p:cNvSpPr>
          <p:nvPr/>
        </p:nvSpPr>
        <p:spPr bwMode="gray">
          <a:xfrm>
            <a:off x="1928794" y="2786058"/>
            <a:ext cx="3071834" cy="642942"/>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pic>
        <p:nvPicPr>
          <p:cNvPr id="334859" name="Picture 11" descr="C:\project-SQLFund1\images\img-02-15.gif"/>
          <p:cNvPicPr>
            <a:picLocks noChangeAspect="1" noChangeArrowheads="1"/>
          </p:cNvPicPr>
          <p:nvPr/>
        </p:nvPicPr>
        <p:blipFill>
          <a:blip r:embed="rId3"/>
          <a:srcRect/>
          <a:stretch>
            <a:fillRect/>
          </a:stretch>
        </p:blipFill>
        <p:spPr bwMode="gray">
          <a:xfrm>
            <a:off x="1285852" y="3741738"/>
            <a:ext cx="7404756" cy="1389426"/>
          </a:xfrm>
          <a:prstGeom prst="rect">
            <a:avLst/>
          </a:prstGeom>
          <a:noFill/>
        </p:spPr>
      </p:pic>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ChangeArrowheads="1"/>
          </p:cNvSpPr>
          <p:nvPr/>
        </p:nvSpPr>
        <p:spPr bwMode="blackGray">
          <a:xfrm>
            <a:off x="882650" y="1981200"/>
            <a:ext cx="7261250" cy="151923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employee_id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salary</a:t>
            </a: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WHERE  salary &gt;= </a:t>
            </a:r>
            <a:r>
              <a:rPr lang="en-US" sz="2000" b="1" dirty="0" smtClean="0">
                <a:solidFill>
                  <a:srgbClr val="000000"/>
                </a:solidFill>
                <a:latin typeface="Courier New" pitchFamily="49" charset="0"/>
              </a:rPr>
              <a:t>10000 OR</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smtClean="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LIKE '%MAN%' ;</a:t>
            </a:r>
          </a:p>
        </p:txBody>
      </p:sp>
      <p:sp>
        <p:nvSpPr>
          <p:cNvPr id="336905" name="Rectangle 9"/>
          <p:cNvSpPr>
            <a:spLocks noGrp="1" noChangeArrowheads="1"/>
          </p:cNvSpPr>
          <p:nvPr>
            <p:ph type="title"/>
          </p:nvPr>
        </p:nvSpPr>
        <p:spPr/>
        <p:txBody>
          <a:bodyPr/>
          <a:lstStyle/>
          <a:p>
            <a:r>
              <a:rPr lang="en-US"/>
              <a:t>Using the </a:t>
            </a:r>
            <a:r>
              <a:rPr lang="en-US">
                <a:latin typeface="Courier New" pitchFamily="49" charset="0"/>
              </a:rPr>
              <a:t>OR</a:t>
            </a:r>
            <a:r>
              <a:rPr lang="en-US"/>
              <a:t> Operator</a:t>
            </a:r>
          </a:p>
        </p:txBody>
      </p:sp>
      <p:sp>
        <p:nvSpPr>
          <p:cNvPr id="336906" name="Rectangle 10"/>
          <p:cNvSpPr>
            <a:spLocks noGrp="1" noChangeArrowheads="1"/>
          </p:cNvSpPr>
          <p:nvPr>
            <p:ph type="body" idx="1"/>
          </p:nvPr>
        </p:nvSpPr>
        <p:spPr>
          <a:xfrm>
            <a:off x="609600" y="1447800"/>
            <a:ext cx="7918450" cy="360363"/>
          </a:xfrm>
        </p:spPr>
        <p:txBody>
          <a:bodyPr>
            <a:noAutofit/>
          </a:bodyPr>
          <a:lstStyle/>
          <a:p>
            <a:r>
              <a:rPr lang="en-US" sz="2400" dirty="0">
                <a:latin typeface="Courier New" pitchFamily="49" charset="0"/>
              </a:rPr>
              <a:t>OR</a:t>
            </a:r>
            <a:r>
              <a:rPr lang="en-US" sz="2400" dirty="0"/>
              <a:t> requires either component condition to be true:</a:t>
            </a:r>
          </a:p>
        </p:txBody>
      </p:sp>
      <p:sp>
        <p:nvSpPr>
          <p:cNvPr id="336901" name="Rectangle 5"/>
          <p:cNvSpPr>
            <a:spLocks noChangeArrowheads="1"/>
          </p:cNvSpPr>
          <p:nvPr/>
        </p:nvSpPr>
        <p:spPr bwMode="gray">
          <a:xfrm>
            <a:off x="1928794" y="2714620"/>
            <a:ext cx="3071834" cy="642942"/>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pic>
        <p:nvPicPr>
          <p:cNvPr id="336907" name="Picture 11" descr="C:\project-SQLFund1\images\img-02-16.gif"/>
          <p:cNvPicPr>
            <a:picLocks noChangeAspect="1" noChangeArrowheads="1"/>
          </p:cNvPicPr>
          <p:nvPr/>
        </p:nvPicPr>
        <p:blipFill>
          <a:blip r:embed="rId3"/>
          <a:srcRect/>
          <a:stretch>
            <a:fillRect/>
          </a:stretch>
        </p:blipFill>
        <p:spPr bwMode="gray">
          <a:xfrm>
            <a:off x="1643042" y="3648075"/>
            <a:ext cx="5963677" cy="3037345"/>
          </a:xfrm>
          <a:prstGeom prst="rect">
            <a:avLst/>
          </a:prstGeom>
          <a:noFill/>
        </p:spPr>
      </p:pic>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ChangeArrowheads="1"/>
          </p:cNvSpPr>
          <p:nvPr/>
        </p:nvSpPr>
        <p:spPr bwMode="blackGray">
          <a:xfrm>
            <a:off x="882650" y="1428736"/>
            <a:ext cx="7332688" cy="161607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a:solidFill>
                  <a:srgbClr val="000000"/>
                </a:solidFill>
                <a:latin typeface="Courier New" pitchFamily="49" charset="0"/>
              </a:rPr>
              <a:t>SELECT last_name, job_id</a:t>
            </a:r>
          </a:p>
          <a:p>
            <a:pPr algn="l" eaLnBrk="0" hangingPunct="0">
              <a:spcBef>
                <a:spcPct val="0"/>
              </a:spcBef>
              <a:buClrTx/>
              <a:buFontTx/>
              <a:buNone/>
              <a:tabLst>
                <a:tab pos="1200150" algn="l"/>
              </a:tabLst>
            </a:pPr>
            <a:r>
              <a:rPr lang="en-US" sz="2000" b="1">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a:solidFill>
                  <a:srgbClr val="000000"/>
                </a:solidFill>
                <a:latin typeface="Courier New" pitchFamily="49" charset="0"/>
              </a:rPr>
              <a:t>WHERE  job_id </a:t>
            </a:r>
          </a:p>
          <a:p>
            <a:pPr algn="l" eaLnBrk="0" hangingPunct="0">
              <a:spcBef>
                <a:spcPct val="0"/>
              </a:spcBef>
              <a:buClrTx/>
              <a:buFontTx/>
              <a:buNone/>
              <a:tabLst>
                <a:tab pos="1200150" algn="l"/>
              </a:tabLst>
            </a:pPr>
            <a:r>
              <a:rPr lang="en-US" sz="2000" b="1">
                <a:solidFill>
                  <a:srgbClr val="000000"/>
                </a:solidFill>
                <a:latin typeface="Courier New" pitchFamily="49" charset="0"/>
              </a:rPr>
              <a:t>       NOT IN ('IT_PROG', 'ST_CLERK', 'SA_REP') ;</a:t>
            </a:r>
          </a:p>
        </p:txBody>
      </p:sp>
      <p:sp>
        <p:nvSpPr>
          <p:cNvPr id="338947" name="Rectangle 3"/>
          <p:cNvSpPr>
            <a:spLocks noGrp="1" noChangeArrowheads="1"/>
          </p:cNvSpPr>
          <p:nvPr>
            <p:ph type="title"/>
          </p:nvPr>
        </p:nvSpPr>
        <p:spPr/>
        <p:txBody>
          <a:bodyPr/>
          <a:lstStyle/>
          <a:p>
            <a:r>
              <a:rPr lang="en-US"/>
              <a:t>Using the </a:t>
            </a:r>
            <a:r>
              <a:rPr lang="en-US">
                <a:latin typeface="Courier New" pitchFamily="49" charset="0"/>
              </a:rPr>
              <a:t>NOT</a:t>
            </a:r>
            <a:r>
              <a:rPr lang="en-US"/>
              <a:t> Operator</a:t>
            </a:r>
          </a:p>
        </p:txBody>
      </p:sp>
      <p:sp>
        <p:nvSpPr>
          <p:cNvPr id="338948" name="Rectangle 4"/>
          <p:cNvSpPr>
            <a:spLocks noChangeArrowheads="1"/>
          </p:cNvSpPr>
          <p:nvPr/>
        </p:nvSpPr>
        <p:spPr bwMode="gray">
          <a:xfrm>
            <a:off x="1857356" y="2258994"/>
            <a:ext cx="6286544" cy="642942"/>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pic>
        <p:nvPicPr>
          <p:cNvPr id="338952" name="Picture 8" descr="C:\project-SQLFund1\images\img-02-17.gif"/>
          <p:cNvPicPr>
            <a:picLocks noChangeAspect="1" noChangeArrowheads="1"/>
          </p:cNvPicPr>
          <p:nvPr/>
        </p:nvPicPr>
        <p:blipFill>
          <a:blip r:embed="rId3"/>
          <a:srcRect/>
          <a:stretch>
            <a:fillRect/>
          </a:stretch>
        </p:blipFill>
        <p:spPr bwMode="gray">
          <a:xfrm>
            <a:off x="2714612" y="3125737"/>
            <a:ext cx="3357586" cy="3494758"/>
          </a:xfrm>
          <a:prstGeom prst="rect">
            <a:avLst/>
          </a:prstGeom>
          <a:noFill/>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Users\Wesley\Desktop\2014May AACS3013\LectureNotes\Chapter 3\Chpt3-SQL052-1.jpg"/>
          <p:cNvPicPr>
            <a:picLocks noChangeAspect="1" noChangeArrowheads="1"/>
          </p:cNvPicPr>
          <p:nvPr/>
        </p:nvPicPr>
        <p:blipFill>
          <a:blip r:embed="rId2"/>
          <a:srcRect/>
          <a:stretch>
            <a:fillRect/>
          </a:stretch>
        </p:blipFill>
        <p:spPr bwMode="auto">
          <a:xfrm>
            <a:off x="0" y="0"/>
            <a:ext cx="9144000" cy="685909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485804" y="142852"/>
            <a:ext cx="8229600" cy="796908"/>
          </a:xfrm>
        </p:spPr>
        <p:txBody>
          <a:bodyPr/>
          <a:lstStyle/>
          <a:p>
            <a:r>
              <a:rPr lang="en-US" dirty="0"/>
              <a:t>Rules of Precedence</a:t>
            </a:r>
          </a:p>
        </p:txBody>
      </p:sp>
      <p:sp>
        <p:nvSpPr>
          <p:cNvPr id="340995" name="Rectangle 3"/>
          <p:cNvSpPr>
            <a:spLocks noChangeArrowheads="1"/>
          </p:cNvSpPr>
          <p:nvPr/>
        </p:nvSpPr>
        <p:spPr bwMode="auto">
          <a:xfrm>
            <a:off x="928662" y="5929330"/>
            <a:ext cx="7385050" cy="443840"/>
          </a:xfrm>
          <a:prstGeom prst="rect">
            <a:avLst/>
          </a:prstGeom>
          <a:noFill/>
          <a:ln w="9525">
            <a:noFill/>
            <a:miter lim="800000"/>
            <a:headEnd/>
            <a:tailEnd/>
          </a:ln>
          <a:effectLst/>
        </p:spPr>
        <p:txBody>
          <a:bodyPr lIns="92075" tIns="46038" rIns="92075" bIns="46038">
            <a:spAutoFit/>
          </a:bodyPr>
          <a:lstStyle/>
          <a:p>
            <a:pPr defTabSz="346075" eaLnBrk="0" hangingPunct="0">
              <a:lnSpc>
                <a:spcPct val="95000"/>
              </a:lnSpc>
              <a:spcBef>
                <a:spcPct val="35000"/>
              </a:spcBef>
              <a:buClrTx/>
              <a:buFontTx/>
              <a:buNone/>
              <a:tabLst>
                <a:tab pos="571500" algn="l"/>
              </a:tabLst>
            </a:pPr>
            <a:r>
              <a:rPr lang="en-US" sz="2400" dirty="0"/>
              <a:t>You can use parentheses to override rules of precedence.</a:t>
            </a:r>
          </a:p>
        </p:txBody>
      </p:sp>
      <p:grpSp>
        <p:nvGrpSpPr>
          <p:cNvPr id="40" name="Group 39"/>
          <p:cNvGrpSpPr/>
          <p:nvPr/>
        </p:nvGrpSpPr>
        <p:grpSpPr>
          <a:xfrm>
            <a:off x="1571604" y="1071546"/>
            <a:ext cx="6072230" cy="4519629"/>
            <a:chOff x="1803400" y="1801813"/>
            <a:chExt cx="5486400" cy="3789362"/>
          </a:xfrm>
        </p:grpSpPr>
        <p:sp>
          <p:nvSpPr>
            <p:cNvPr id="340997" name="Rectangle 5"/>
            <p:cNvSpPr>
              <a:spLocks noChangeArrowheads="1"/>
            </p:cNvSpPr>
            <p:nvPr/>
          </p:nvSpPr>
          <p:spPr bwMode="blackWhite">
            <a:xfrm>
              <a:off x="3057525" y="4019550"/>
              <a:ext cx="4232275" cy="365125"/>
            </a:xfrm>
            <a:prstGeom prst="rect">
              <a:avLst/>
            </a:prstGeom>
            <a:solidFill>
              <a:srgbClr val="DDDDDD"/>
            </a:solidFill>
            <a:ln w="28575">
              <a:noFill/>
              <a:miter lim="800000"/>
              <a:headEnd type="none" w="sm" len="sm"/>
              <a:tailEnd type="none" w="sm" len="sm"/>
            </a:ln>
            <a:effectLst/>
          </p:spPr>
          <p:txBody>
            <a:bodyPr lIns="45720" rIns="0"/>
            <a:lstStyle/>
            <a:p>
              <a:pPr algn="l" defTabSz="228600">
                <a:buClr>
                  <a:srgbClr val="000000"/>
                </a:buClr>
              </a:pPr>
              <a:r>
                <a:rPr lang="en-US" sz="2000" b="1"/>
                <a:t> Not equal to</a:t>
              </a:r>
            </a:p>
          </p:txBody>
        </p:sp>
        <p:sp>
          <p:nvSpPr>
            <p:cNvPr id="340998" name="Rectangle 6"/>
            <p:cNvSpPr>
              <a:spLocks noChangeArrowheads="1"/>
            </p:cNvSpPr>
            <p:nvPr/>
          </p:nvSpPr>
          <p:spPr bwMode="blackWhite">
            <a:xfrm>
              <a:off x="1803400" y="4019550"/>
              <a:ext cx="1254125" cy="365125"/>
            </a:xfrm>
            <a:prstGeom prst="rect">
              <a:avLst/>
            </a:prstGeom>
            <a:solidFill>
              <a:srgbClr val="DDDDDD"/>
            </a:solidFill>
            <a:ln w="28575">
              <a:noFill/>
              <a:miter lim="800000"/>
              <a:headEnd type="none" w="sm" len="sm"/>
              <a:tailEnd type="none" w="sm" len="sm"/>
            </a:ln>
            <a:effectLst/>
          </p:spPr>
          <p:txBody>
            <a:bodyPr lIns="45720" rIns="0"/>
            <a:lstStyle/>
            <a:p>
              <a:pPr marL="114300" lvl="1" defTabSz="228600"/>
              <a:r>
                <a:rPr lang="en-US" sz="2000" b="1"/>
                <a:t>6</a:t>
              </a:r>
            </a:p>
          </p:txBody>
        </p:sp>
        <p:sp>
          <p:nvSpPr>
            <p:cNvPr id="340999" name="Rectangle 7"/>
            <p:cNvSpPr>
              <a:spLocks noChangeArrowheads="1"/>
            </p:cNvSpPr>
            <p:nvPr/>
          </p:nvSpPr>
          <p:spPr bwMode="blackWhite">
            <a:xfrm>
              <a:off x="3057525" y="4384675"/>
              <a:ext cx="4232275" cy="365125"/>
            </a:xfrm>
            <a:prstGeom prst="rect">
              <a:avLst/>
            </a:prstGeom>
            <a:solidFill>
              <a:srgbClr val="DDDDDD"/>
            </a:solidFill>
            <a:ln w="28575">
              <a:noFill/>
              <a:miter lim="800000"/>
              <a:headEnd type="none" w="sm" len="sm"/>
              <a:tailEnd type="none" w="sm" len="sm"/>
            </a:ln>
            <a:effectLst/>
          </p:spPr>
          <p:txBody>
            <a:bodyPr lIns="45720" rIns="0"/>
            <a:lstStyle/>
            <a:p>
              <a:pPr algn="l" defTabSz="228600">
                <a:buClr>
                  <a:srgbClr val="000000"/>
                </a:buClr>
              </a:pPr>
              <a:r>
                <a:rPr lang="en-US" sz="2000" b="1">
                  <a:latin typeface="Times New Roman" pitchFamily="18" charset="0"/>
                </a:rPr>
                <a:t> </a:t>
              </a:r>
              <a:r>
                <a:rPr lang="en-US" sz="2000" b="1">
                  <a:latin typeface="Courier New" pitchFamily="49" charset="0"/>
                </a:rPr>
                <a:t>NOT</a:t>
              </a:r>
              <a:r>
                <a:rPr lang="en-US" sz="2000" b="1"/>
                <a:t> logical condition</a:t>
              </a:r>
            </a:p>
          </p:txBody>
        </p:sp>
        <p:sp>
          <p:nvSpPr>
            <p:cNvPr id="341000" name="Rectangle 8"/>
            <p:cNvSpPr>
              <a:spLocks noChangeArrowheads="1"/>
            </p:cNvSpPr>
            <p:nvPr/>
          </p:nvSpPr>
          <p:spPr bwMode="blackWhite">
            <a:xfrm>
              <a:off x="1803400" y="4384675"/>
              <a:ext cx="1254125" cy="365125"/>
            </a:xfrm>
            <a:prstGeom prst="rect">
              <a:avLst/>
            </a:prstGeom>
            <a:solidFill>
              <a:srgbClr val="DDDDDD"/>
            </a:solidFill>
            <a:ln w="28575">
              <a:noFill/>
              <a:miter lim="800000"/>
              <a:headEnd type="none" w="sm" len="sm"/>
              <a:tailEnd type="none" w="sm" len="sm"/>
            </a:ln>
            <a:effectLst/>
          </p:spPr>
          <p:txBody>
            <a:bodyPr lIns="45720" rIns="0"/>
            <a:lstStyle/>
            <a:p>
              <a:pPr marL="114300" lvl="1" defTabSz="228600">
                <a:tabLst>
                  <a:tab pos="115888" algn="l"/>
                </a:tabLst>
              </a:pPr>
              <a:r>
                <a:rPr lang="en-US" sz="2000" b="1">
                  <a:solidFill>
                    <a:srgbClr val="000000"/>
                  </a:solidFill>
                </a:rPr>
                <a:t>7</a:t>
              </a:r>
            </a:p>
          </p:txBody>
        </p:sp>
        <p:sp>
          <p:nvSpPr>
            <p:cNvPr id="341001" name="Rectangle 9"/>
            <p:cNvSpPr>
              <a:spLocks noChangeArrowheads="1"/>
            </p:cNvSpPr>
            <p:nvPr/>
          </p:nvSpPr>
          <p:spPr bwMode="blackWhite">
            <a:xfrm>
              <a:off x="3057525" y="4749800"/>
              <a:ext cx="4232275" cy="420688"/>
            </a:xfrm>
            <a:prstGeom prst="rect">
              <a:avLst/>
            </a:prstGeom>
            <a:solidFill>
              <a:srgbClr val="DDDDDD"/>
            </a:solidFill>
            <a:ln w="28575">
              <a:noFill/>
              <a:miter lim="800000"/>
              <a:headEnd type="none" w="sm" len="sm"/>
              <a:tailEnd type="none" w="sm" len="sm"/>
            </a:ln>
            <a:effectLst/>
          </p:spPr>
          <p:txBody>
            <a:bodyPr lIns="45720" rIns="0"/>
            <a:lstStyle/>
            <a:p>
              <a:pPr algn="l" defTabSz="228600" eaLnBrk="0" hangingPunct="0">
                <a:lnSpc>
                  <a:spcPct val="120000"/>
                </a:lnSpc>
                <a:spcBef>
                  <a:spcPct val="60000"/>
                </a:spcBef>
                <a:buClrTx/>
                <a:buFontTx/>
                <a:buNone/>
              </a:pPr>
              <a:r>
                <a:rPr lang="en-US" sz="2000" b="1">
                  <a:latin typeface="Times New Roman" pitchFamily="18" charset="0"/>
                </a:rPr>
                <a:t> </a:t>
              </a:r>
              <a:r>
                <a:rPr lang="en-US" sz="2000" b="1">
                  <a:latin typeface="Courier New" pitchFamily="49" charset="0"/>
                </a:rPr>
                <a:t>AND</a:t>
              </a:r>
              <a:r>
                <a:rPr lang="en-US" sz="2000" b="1"/>
                <a:t> logical condition</a:t>
              </a:r>
            </a:p>
          </p:txBody>
        </p:sp>
        <p:sp>
          <p:nvSpPr>
            <p:cNvPr id="341002" name="Rectangle 10"/>
            <p:cNvSpPr>
              <a:spLocks noChangeArrowheads="1"/>
            </p:cNvSpPr>
            <p:nvPr/>
          </p:nvSpPr>
          <p:spPr bwMode="blackWhite">
            <a:xfrm>
              <a:off x="1803400" y="4749800"/>
              <a:ext cx="1254125" cy="420688"/>
            </a:xfrm>
            <a:prstGeom prst="rect">
              <a:avLst/>
            </a:prstGeom>
            <a:solidFill>
              <a:srgbClr val="DDDDDD"/>
            </a:solidFill>
            <a:ln w="28575">
              <a:noFill/>
              <a:miter lim="800000"/>
              <a:headEnd type="none" w="sm" len="sm"/>
              <a:tailEnd type="none" w="sm" len="sm"/>
            </a:ln>
            <a:effectLst/>
          </p:spPr>
          <p:txBody>
            <a:bodyPr lIns="45720" rIns="0"/>
            <a:lstStyle/>
            <a:p>
              <a:pPr marL="114300" lvl="1" defTabSz="228600" eaLnBrk="0" hangingPunct="0">
                <a:lnSpc>
                  <a:spcPct val="120000"/>
                </a:lnSpc>
                <a:spcBef>
                  <a:spcPct val="60000"/>
                </a:spcBef>
                <a:buClrTx/>
                <a:buFontTx/>
                <a:buNone/>
              </a:pPr>
              <a:r>
                <a:rPr lang="en-US" sz="2000" b="1">
                  <a:solidFill>
                    <a:srgbClr val="000000"/>
                  </a:solidFill>
                </a:rPr>
                <a:t>8</a:t>
              </a:r>
            </a:p>
          </p:txBody>
        </p:sp>
        <p:sp>
          <p:nvSpPr>
            <p:cNvPr id="341003" name="Rectangle 11"/>
            <p:cNvSpPr>
              <a:spLocks noChangeArrowheads="1"/>
            </p:cNvSpPr>
            <p:nvPr/>
          </p:nvSpPr>
          <p:spPr bwMode="blackWhite">
            <a:xfrm>
              <a:off x="3057525" y="5170488"/>
              <a:ext cx="4232275" cy="420687"/>
            </a:xfrm>
            <a:prstGeom prst="rect">
              <a:avLst/>
            </a:prstGeom>
            <a:solidFill>
              <a:srgbClr val="DDDDDD"/>
            </a:solidFill>
            <a:ln w="28575">
              <a:noFill/>
              <a:miter lim="800000"/>
              <a:headEnd type="none" w="sm" len="sm"/>
              <a:tailEnd type="none" w="sm" len="sm"/>
            </a:ln>
            <a:effectLst/>
          </p:spPr>
          <p:txBody>
            <a:bodyPr lIns="45720" rIns="0"/>
            <a:lstStyle/>
            <a:p>
              <a:pPr algn="l" defTabSz="228600" eaLnBrk="0" hangingPunct="0">
                <a:lnSpc>
                  <a:spcPct val="120000"/>
                </a:lnSpc>
                <a:spcBef>
                  <a:spcPct val="60000"/>
                </a:spcBef>
                <a:buClrTx/>
                <a:buFontTx/>
                <a:buNone/>
              </a:pPr>
              <a:r>
                <a:rPr lang="en-US" sz="2000" b="1">
                  <a:latin typeface="Times New Roman" pitchFamily="18" charset="0"/>
                </a:rPr>
                <a:t> </a:t>
              </a:r>
              <a:r>
                <a:rPr lang="en-US" sz="2000" b="1">
                  <a:latin typeface="Courier New" pitchFamily="49" charset="0"/>
                </a:rPr>
                <a:t>OR</a:t>
              </a:r>
              <a:r>
                <a:rPr lang="en-US" sz="2000" b="1"/>
                <a:t> logical condition</a:t>
              </a:r>
            </a:p>
          </p:txBody>
        </p:sp>
        <p:sp>
          <p:nvSpPr>
            <p:cNvPr id="341004" name="Rectangle 12"/>
            <p:cNvSpPr>
              <a:spLocks noChangeArrowheads="1"/>
            </p:cNvSpPr>
            <p:nvPr/>
          </p:nvSpPr>
          <p:spPr bwMode="blackWhite">
            <a:xfrm>
              <a:off x="1803400" y="5170488"/>
              <a:ext cx="1254125" cy="420687"/>
            </a:xfrm>
            <a:prstGeom prst="rect">
              <a:avLst/>
            </a:prstGeom>
            <a:solidFill>
              <a:srgbClr val="DDDDDD"/>
            </a:solidFill>
            <a:ln w="28575">
              <a:noFill/>
              <a:miter lim="800000"/>
              <a:headEnd type="none" w="sm" len="sm"/>
              <a:tailEnd type="none" w="sm" len="sm"/>
            </a:ln>
            <a:effectLst/>
          </p:spPr>
          <p:txBody>
            <a:bodyPr lIns="45720" rIns="0"/>
            <a:lstStyle/>
            <a:p>
              <a:pPr marL="114300" lvl="1" defTabSz="228600" eaLnBrk="0" hangingPunct="0">
                <a:lnSpc>
                  <a:spcPct val="120000"/>
                </a:lnSpc>
                <a:spcBef>
                  <a:spcPct val="60000"/>
                </a:spcBef>
                <a:buClrTx/>
                <a:buFontTx/>
                <a:buNone/>
              </a:pPr>
              <a:r>
                <a:rPr lang="en-US" sz="2000" b="1">
                  <a:solidFill>
                    <a:srgbClr val="000000"/>
                  </a:solidFill>
                </a:rPr>
                <a:t>9</a:t>
              </a:r>
            </a:p>
          </p:txBody>
        </p:sp>
        <p:sp>
          <p:nvSpPr>
            <p:cNvPr id="341005" name="Rectangle 13"/>
            <p:cNvSpPr>
              <a:spLocks noChangeArrowheads="1"/>
            </p:cNvSpPr>
            <p:nvPr/>
          </p:nvSpPr>
          <p:spPr bwMode="blackWhite">
            <a:xfrm>
              <a:off x="3057525" y="3289300"/>
              <a:ext cx="4232275" cy="365125"/>
            </a:xfrm>
            <a:prstGeom prst="rect">
              <a:avLst/>
            </a:prstGeom>
            <a:solidFill>
              <a:srgbClr val="DDDDDD"/>
            </a:solidFill>
            <a:ln w="28575">
              <a:noFill/>
              <a:miter lim="800000"/>
              <a:headEnd type="none" w="sm" len="sm"/>
              <a:tailEnd type="none" w="sm" len="sm"/>
            </a:ln>
            <a:effectLst/>
          </p:spPr>
          <p:txBody>
            <a:bodyPr lIns="45720" rIns="0"/>
            <a:lstStyle/>
            <a:p>
              <a:pPr algn="l" defTabSz="228600">
                <a:buClr>
                  <a:srgbClr val="000000"/>
                </a:buClr>
              </a:pPr>
              <a:r>
                <a:rPr lang="en-US" sz="2000" b="1">
                  <a:latin typeface="Times New Roman" pitchFamily="18" charset="0"/>
                </a:rPr>
                <a:t> </a:t>
              </a:r>
              <a:r>
                <a:rPr lang="en-US" sz="2000" b="1">
                  <a:latin typeface="Courier New" pitchFamily="49" charset="0"/>
                </a:rPr>
                <a:t>IS</a:t>
              </a:r>
              <a:r>
                <a:rPr lang="en-US" sz="2000" b="1">
                  <a:latin typeface="Times New Roman" pitchFamily="18" charset="0"/>
                </a:rPr>
                <a:t> </a:t>
              </a:r>
              <a:r>
                <a:rPr lang="en-US" sz="2000" b="1">
                  <a:latin typeface="Courier New" pitchFamily="49" charset="0"/>
                </a:rPr>
                <a:t>[NOT]</a:t>
              </a:r>
              <a:r>
                <a:rPr lang="en-US" sz="2000" b="1">
                  <a:latin typeface="Times New Roman" pitchFamily="18" charset="0"/>
                </a:rPr>
                <a:t> </a:t>
              </a:r>
              <a:r>
                <a:rPr lang="en-US" sz="2000" b="1">
                  <a:latin typeface="Courier New" pitchFamily="49" charset="0"/>
                </a:rPr>
                <a:t>NULL</a:t>
              </a:r>
              <a:r>
                <a:rPr lang="en-US" sz="2000" b="1">
                  <a:latin typeface="Times New Roman" pitchFamily="18" charset="0"/>
                </a:rPr>
                <a:t>, </a:t>
              </a:r>
              <a:r>
                <a:rPr lang="en-US" sz="2000" b="1">
                  <a:latin typeface="Courier New" pitchFamily="49" charset="0"/>
                </a:rPr>
                <a:t>LIKE</a:t>
              </a:r>
              <a:r>
                <a:rPr lang="en-US" sz="2000" b="1">
                  <a:latin typeface="Times New Roman" pitchFamily="18" charset="0"/>
                </a:rPr>
                <a:t>, </a:t>
              </a:r>
              <a:r>
                <a:rPr lang="en-US" sz="2000" b="1">
                  <a:latin typeface="Courier New" pitchFamily="49" charset="0"/>
                </a:rPr>
                <a:t>[NOT]</a:t>
              </a:r>
              <a:r>
                <a:rPr lang="en-US" sz="2000" b="1">
                  <a:latin typeface="Times New Roman" pitchFamily="18" charset="0"/>
                </a:rPr>
                <a:t> </a:t>
              </a:r>
              <a:r>
                <a:rPr lang="en-US" sz="2000" b="1">
                  <a:latin typeface="Courier New" pitchFamily="49" charset="0"/>
                </a:rPr>
                <a:t>IN</a:t>
              </a:r>
            </a:p>
          </p:txBody>
        </p:sp>
        <p:sp>
          <p:nvSpPr>
            <p:cNvPr id="341006" name="Rectangle 14"/>
            <p:cNvSpPr>
              <a:spLocks noChangeArrowheads="1"/>
            </p:cNvSpPr>
            <p:nvPr/>
          </p:nvSpPr>
          <p:spPr bwMode="blackWhite">
            <a:xfrm>
              <a:off x="1803400" y="3289300"/>
              <a:ext cx="1254125" cy="365125"/>
            </a:xfrm>
            <a:prstGeom prst="rect">
              <a:avLst/>
            </a:prstGeom>
            <a:solidFill>
              <a:srgbClr val="DDDDDD"/>
            </a:solidFill>
            <a:ln w="28575">
              <a:noFill/>
              <a:miter lim="800000"/>
              <a:headEnd type="none" w="sm" len="sm"/>
              <a:tailEnd type="none" w="sm" len="sm"/>
            </a:ln>
            <a:effectLst/>
          </p:spPr>
          <p:txBody>
            <a:bodyPr lIns="45720" rIns="0"/>
            <a:lstStyle/>
            <a:p>
              <a:pPr marL="114300" lvl="1" defTabSz="228600"/>
              <a:r>
                <a:rPr lang="en-US" sz="2000" b="1"/>
                <a:t>4</a:t>
              </a:r>
            </a:p>
          </p:txBody>
        </p:sp>
        <p:sp>
          <p:nvSpPr>
            <p:cNvPr id="341007" name="Rectangle 15"/>
            <p:cNvSpPr>
              <a:spLocks noChangeArrowheads="1"/>
            </p:cNvSpPr>
            <p:nvPr/>
          </p:nvSpPr>
          <p:spPr bwMode="blackWhite">
            <a:xfrm>
              <a:off x="3057525" y="3654425"/>
              <a:ext cx="4232275" cy="365125"/>
            </a:xfrm>
            <a:prstGeom prst="rect">
              <a:avLst/>
            </a:prstGeom>
            <a:solidFill>
              <a:srgbClr val="DDDDDD"/>
            </a:solidFill>
            <a:ln w="28575">
              <a:noFill/>
              <a:miter lim="800000"/>
              <a:headEnd type="none" w="sm" len="sm"/>
              <a:tailEnd type="none" w="sm" len="sm"/>
            </a:ln>
            <a:effectLst/>
          </p:spPr>
          <p:txBody>
            <a:bodyPr lIns="45720" rIns="0"/>
            <a:lstStyle/>
            <a:p>
              <a:pPr algn="l" defTabSz="228600">
                <a:buClr>
                  <a:srgbClr val="000000"/>
                </a:buClr>
              </a:pPr>
              <a:r>
                <a:rPr lang="en-US" sz="2000" b="1">
                  <a:latin typeface="Times New Roman" pitchFamily="18" charset="0"/>
                </a:rPr>
                <a:t> </a:t>
              </a:r>
              <a:r>
                <a:rPr lang="en-US" sz="2000" b="1">
                  <a:latin typeface="Courier New" pitchFamily="49" charset="0"/>
                </a:rPr>
                <a:t>[NOT]</a:t>
              </a:r>
              <a:r>
                <a:rPr lang="en-US" sz="2000" b="1"/>
                <a:t> </a:t>
              </a:r>
              <a:r>
                <a:rPr lang="en-US" sz="2000" b="1">
                  <a:latin typeface="Courier New" pitchFamily="49" charset="0"/>
                </a:rPr>
                <a:t>BETWEEN</a:t>
              </a:r>
            </a:p>
          </p:txBody>
        </p:sp>
        <p:sp>
          <p:nvSpPr>
            <p:cNvPr id="341008" name="Rectangle 16"/>
            <p:cNvSpPr>
              <a:spLocks noChangeArrowheads="1"/>
            </p:cNvSpPr>
            <p:nvPr/>
          </p:nvSpPr>
          <p:spPr bwMode="blackWhite">
            <a:xfrm>
              <a:off x="1803400" y="3654425"/>
              <a:ext cx="1254125" cy="365125"/>
            </a:xfrm>
            <a:prstGeom prst="rect">
              <a:avLst/>
            </a:prstGeom>
            <a:solidFill>
              <a:srgbClr val="DDDDDD"/>
            </a:solidFill>
            <a:ln w="28575">
              <a:noFill/>
              <a:miter lim="800000"/>
              <a:headEnd type="none" w="sm" len="sm"/>
              <a:tailEnd type="none" w="sm" len="sm"/>
            </a:ln>
            <a:effectLst/>
          </p:spPr>
          <p:txBody>
            <a:bodyPr lIns="45720" rIns="0"/>
            <a:lstStyle/>
            <a:p>
              <a:pPr marL="114300" lvl="1" defTabSz="228600"/>
              <a:r>
                <a:rPr lang="en-US" sz="2000" b="1"/>
                <a:t>5</a:t>
              </a:r>
            </a:p>
          </p:txBody>
        </p:sp>
        <p:sp>
          <p:nvSpPr>
            <p:cNvPr id="341009" name="Rectangle 17"/>
            <p:cNvSpPr>
              <a:spLocks noChangeArrowheads="1"/>
            </p:cNvSpPr>
            <p:nvPr/>
          </p:nvSpPr>
          <p:spPr bwMode="blackWhite">
            <a:xfrm>
              <a:off x="3057525" y="2924175"/>
              <a:ext cx="4232275" cy="365125"/>
            </a:xfrm>
            <a:prstGeom prst="rect">
              <a:avLst/>
            </a:prstGeom>
            <a:solidFill>
              <a:srgbClr val="DDDDDD"/>
            </a:solidFill>
            <a:ln w="28575">
              <a:noFill/>
              <a:miter lim="800000"/>
              <a:headEnd type="none" w="sm" len="sm"/>
              <a:tailEnd type="none" w="sm" len="sm"/>
            </a:ln>
            <a:effectLst/>
          </p:spPr>
          <p:txBody>
            <a:bodyPr lIns="45720" rIns="0"/>
            <a:lstStyle/>
            <a:p>
              <a:pPr algn="l" defTabSz="228600" eaLnBrk="0" hangingPunct="0">
                <a:spcBef>
                  <a:spcPct val="40000"/>
                </a:spcBef>
                <a:buClrTx/>
                <a:buFontTx/>
                <a:buNone/>
              </a:pPr>
              <a:r>
                <a:rPr lang="en-US" sz="2000" b="1"/>
                <a:t> Comparison conditions</a:t>
              </a:r>
            </a:p>
          </p:txBody>
        </p:sp>
        <p:sp>
          <p:nvSpPr>
            <p:cNvPr id="341010" name="Rectangle 18"/>
            <p:cNvSpPr>
              <a:spLocks noChangeArrowheads="1"/>
            </p:cNvSpPr>
            <p:nvPr/>
          </p:nvSpPr>
          <p:spPr bwMode="blackWhite">
            <a:xfrm>
              <a:off x="1803400" y="2924175"/>
              <a:ext cx="1254125" cy="365125"/>
            </a:xfrm>
            <a:prstGeom prst="rect">
              <a:avLst/>
            </a:prstGeom>
            <a:solidFill>
              <a:srgbClr val="DDDDDD"/>
            </a:solidFill>
            <a:ln w="28575">
              <a:noFill/>
              <a:miter lim="800000"/>
              <a:headEnd type="none" w="sm" len="sm"/>
              <a:tailEnd type="none" w="sm" len="sm"/>
            </a:ln>
            <a:effectLst/>
          </p:spPr>
          <p:txBody>
            <a:bodyPr lIns="45720" rIns="0"/>
            <a:lstStyle/>
            <a:p>
              <a:pPr marL="114300" lvl="1" defTabSz="228600"/>
              <a:r>
                <a:rPr lang="en-US" sz="2000" b="1"/>
                <a:t>3</a:t>
              </a:r>
            </a:p>
          </p:txBody>
        </p:sp>
        <p:sp>
          <p:nvSpPr>
            <p:cNvPr id="341011" name="Rectangle 19"/>
            <p:cNvSpPr>
              <a:spLocks noChangeArrowheads="1"/>
            </p:cNvSpPr>
            <p:nvPr/>
          </p:nvSpPr>
          <p:spPr bwMode="blackWhite">
            <a:xfrm>
              <a:off x="3057525" y="2541588"/>
              <a:ext cx="4232275" cy="382587"/>
            </a:xfrm>
            <a:prstGeom prst="rect">
              <a:avLst/>
            </a:prstGeom>
            <a:solidFill>
              <a:srgbClr val="DDDDDD"/>
            </a:solidFill>
            <a:ln w="28575">
              <a:noFill/>
              <a:miter lim="800000"/>
              <a:headEnd type="none" w="sm" len="sm"/>
              <a:tailEnd type="none" w="sm" len="sm"/>
            </a:ln>
            <a:effectLst/>
          </p:spPr>
          <p:txBody>
            <a:bodyPr lIns="45720" rIns="0"/>
            <a:lstStyle/>
            <a:p>
              <a:pPr algn="l" defTabSz="228600" eaLnBrk="0" hangingPunct="0">
                <a:spcBef>
                  <a:spcPct val="40000"/>
                </a:spcBef>
                <a:buClrTx/>
                <a:buFontTx/>
                <a:buNone/>
              </a:pPr>
              <a:r>
                <a:rPr lang="en-US" sz="2000" b="1"/>
                <a:t> Concatenation operator</a:t>
              </a:r>
            </a:p>
          </p:txBody>
        </p:sp>
        <p:sp>
          <p:nvSpPr>
            <p:cNvPr id="341012" name="Rectangle 20"/>
            <p:cNvSpPr>
              <a:spLocks noChangeArrowheads="1"/>
            </p:cNvSpPr>
            <p:nvPr/>
          </p:nvSpPr>
          <p:spPr bwMode="blackWhite">
            <a:xfrm>
              <a:off x="1803400" y="2541588"/>
              <a:ext cx="1254125" cy="382587"/>
            </a:xfrm>
            <a:prstGeom prst="rect">
              <a:avLst/>
            </a:prstGeom>
            <a:solidFill>
              <a:srgbClr val="DDDDDD"/>
            </a:solidFill>
            <a:ln w="28575">
              <a:noFill/>
              <a:miter lim="800000"/>
              <a:headEnd type="none" w="sm" len="sm"/>
              <a:tailEnd type="none" w="sm" len="sm"/>
            </a:ln>
            <a:effectLst/>
          </p:spPr>
          <p:txBody>
            <a:bodyPr lIns="45720" rIns="0"/>
            <a:lstStyle/>
            <a:p>
              <a:pPr marL="114300" lvl="1" defTabSz="228600"/>
              <a:r>
                <a:rPr lang="en-US" sz="2000" b="1"/>
                <a:t>2</a:t>
              </a:r>
            </a:p>
          </p:txBody>
        </p:sp>
        <p:sp>
          <p:nvSpPr>
            <p:cNvPr id="341013" name="Rectangle 21"/>
            <p:cNvSpPr>
              <a:spLocks noChangeArrowheads="1"/>
            </p:cNvSpPr>
            <p:nvPr/>
          </p:nvSpPr>
          <p:spPr bwMode="blackWhite">
            <a:xfrm>
              <a:off x="3057525" y="2166938"/>
              <a:ext cx="4232275" cy="374650"/>
            </a:xfrm>
            <a:prstGeom prst="rect">
              <a:avLst/>
            </a:prstGeom>
            <a:solidFill>
              <a:srgbClr val="DDDDDD"/>
            </a:solidFill>
            <a:ln w="28575">
              <a:noFill/>
              <a:miter lim="800000"/>
              <a:headEnd type="none" w="sm" len="sm"/>
              <a:tailEnd type="none" w="sm" len="sm"/>
            </a:ln>
            <a:effectLst/>
          </p:spPr>
          <p:txBody>
            <a:bodyPr lIns="45720" rIns="0"/>
            <a:lstStyle/>
            <a:p>
              <a:pPr algn="l" defTabSz="228600">
                <a:buClr>
                  <a:srgbClr val="000000"/>
                </a:buClr>
              </a:pPr>
              <a:r>
                <a:rPr lang="en-US" sz="2000" b="1"/>
                <a:t> Arithmetic operators</a:t>
              </a:r>
            </a:p>
          </p:txBody>
        </p:sp>
        <p:sp>
          <p:nvSpPr>
            <p:cNvPr id="341014" name="Rectangle 22"/>
            <p:cNvSpPr>
              <a:spLocks noChangeArrowheads="1"/>
            </p:cNvSpPr>
            <p:nvPr/>
          </p:nvSpPr>
          <p:spPr bwMode="blackWhite">
            <a:xfrm>
              <a:off x="1803400" y="2166938"/>
              <a:ext cx="1254125" cy="374650"/>
            </a:xfrm>
            <a:prstGeom prst="rect">
              <a:avLst/>
            </a:prstGeom>
            <a:solidFill>
              <a:srgbClr val="DDDDDD"/>
            </a:solidFill>
            <a:ln w="28575">
              <a:noFill/>
              <a:miter lim="800000"/>
              <a:headEnd type="none" w="sm" len="sm"/>
              <a:tailEnd type="none" w="sm" len="sm"/>
            </a:ln>
            <a:effectLst/>
          </p:spPr>
          <p:txBody>
            <a:bodyPr lIns="45720" rIns="0"/>
            <a:lstStyle/>
            <a:p>
              <a:pPr marL="114300" lvl="1" defTabSz="228600"/>
              <a:r>
                <a:rPr lang="en-US" sz="2000" b="1"/>
                <a:t>1</a:t>
              </a:r>
            </a:p>
          </p:txBody>
        </p:sp>
        <p:sp>
          <p:nvSpPr>
            <p:cNvPr id="341015" name="Rectangle 23"/>
            <p:cNvSpPr>
              <a:spLocks noChangeArrowheads="1"/>
            </p:cNvSpPr>
            <p:nvPr/>
          </p:nvSpPr>
          <p:spPr bwMode="gray">
            <a:xfrm>
              <a:off x="3057525" y="1801813"/>
              <a:ext cx="4232275" cy="365125"/>
            </a:xfrm>
            <a:prstGeom prst="rect">
              <a:avLst/>
            </a:prstGeom>
            <a:solidFill>
              <a:schemeClr val="accent2"/>
            </a:solidFill>
            <a:ln w="28575">
              <a:noFill/>
              <a:miter lim="800000"/>
              <a:headEnd type="none" w="sm" len="sm"/>
              <a:tailEnd type="none" w="sm" len="sm"/>
            </a:ln>
            <a:effectLst/>
          </p:spPr>
          <p:txBody>
            <a:bodyPr lIns="45720" rIns="0"/>
            <a:lstStyle/>
            <a:p>
              <a:pPr algn="l" defTabSz="228600">
                <a:buClr>
                  <a:srgbClr val="000000"/>
                </a:buClr>
              </a:pPr>
              <a:r>
                <a:rPr lang="en-US" sz="2000" b="1">
                  <a:solidFill>
                    <a:schemeClr val="bg1"/>
                  </a:solidFill>
                </a:rPr>
                <a:t> Meaning</a:t>
              </a:r>
            </a:p>
          </p:txBody>
        </p:sp>
        <p:sp>
          <p:nvSpPr>
            <p:cNvPr id="341016" name="Rectangle 24"/>
            <p:cNvSpPr>
              <a:spLocks noChangeArrowheads="1"/>
            </p:cNvSpPr>
            <p:nvPr/>
          </p:nvSpPr>
          <p:spPr bwMode="gray">
            <a:xfrm>
              <a:off x="1803400" y="1801813"/>
              <a:ext cx="1254125" cy="365125"/>
            </a:xfrm>
            <a:prstGeom prst="rect">
              <a:avLst/>
            </a:prstGeom>
            <a:solidFill>
              <a:schemeClr val="accent2"/>
            </a:solidFill>
            <a:ln w="28575">
              <a:noFill/>
              <a:miter lim="800000"/>
              <a:headEnd type="none" w="sm" len="sm"/>
              <a:tailEnd type="none" w="sm" len="sm"/>
            </a:ln>
            <a:effectLst/>
          </p:spPr>
          <p:txBody>
            <a:bodyPr lIns="45720" rIns="0"/>
            <a:lstStyle/>
            <a:p>
              <a:pPr algn="l" defTabSz="228600">
                <a:buClr>
                  <a:srgbClr val="000000"/>
                </a:buClr>
              </a:pPr>
              <a:r>
                <a:rPr lang="en-US" sz="2000" b="1">
                  <a:solidFill>
                    <a:schemeClr val="bg1"/>
                  </a:solidFill>
                </a:rPr>
                <a:t>Operator</a:t>
              </a:r>
            </a:p>
          </p:txBody>
        </p:sp>
        <p:sp>
          <p:nvSpPr>
            <p:cNvPr id="341017" name="Line 25"/>
            <p:cNvSpPr>
              <a:spLocks noChangeShapeType="1"/>
            </p:cNvSpPr>
            <p:nvPr/>
          </p:nvSpPr>
          <p:spPr bwMode="blackWhite">
            <a:xfrm>
              <a:off x="1803400" y="2166938"/>
              <a:ext cx="5486400" cy="0"/>
            </a:xfrm>
            <a:prstGeom prst="line">
              <a:avLst/>
            </a:prstGeom>
            <a:noFill/>
            <a:ln w="57150">
              <a:solidFill>
                <a:schemeClr val="tx1"/>
              </a:solidFill>
              <a:round/>
              <a:headEnd type="none" w="sm" len="sm"/>
              <a:tailEnd type="none" w="sm" len="sm"/>
            </a:ln>
            <a:effectLst/>
          </p:spPr>
          <p:txBody>
            <a:bodyPr lIns="45720" rIns="0"/>
            <a:lstStyle/>
            <a:p>
              <a:endParaRPr lang="en-MY" sz="2000" b="1"/>
            </a:p>
          </p:txBody>
        </p:sp>
        <p:sp>
          <p:nvSpPr>
            <p:cNvPr id="341018" name="Line 26"/>
            <p:cNvSpPr>
              <a:spLocks noChangeShapeType="1"/>
            </p:cNvSpPr>
            <p:nvPr/>
          </p:nvSpPr>
          <p:spPr bwMode="blackWhite">
            <a:xfrm>
              <a:off x="1803400" y="2541588"/>
              <a:ext cx="5486400" cy="0"/>
            </a:xfrm>
            <a:prstGeom prst="line">
              <a:avLst/>
            </a:prstGeom>
            <a:noFill/>
            <a:ln w="28575">
              <a:solidFill>
                <a:schemeClr val="tx1"/>
              </a:solidFill>
              <a:round/>
              <a:headEnd type="none" w="sm" len="sm"/>
              <a:tailEnd type="none" w="sm" len="sm"/>
            </a:ln>
            <a:effectLst/>
          </p:spPr>
          <p:txBody>
            <a:bodyPr lIns="45720" rIns="0"/>
            <a:lstStyle/>
            <a:p>
              <a:endParaRPr lang="en-MY" sz="2000" b="1"/>
            </a:p>
          </p:txBody>
        </p:sp>
        <p:sp>
          <p:nvSpPr>
            <p:cNvPr id="341019" name="Line 27"/>
            <p:cNvSpPr>
              <a:spLocks noChangeShapeType="1"/>
            </p:cNvSpPr>
            <p:nvPr/>
          </p:nvSpPr>
          <p:spPr bwMode="blackWhite">
            <a:xfrm>
              <a:off x="1803400" y="2924175"/>
              <a:ext cx="5486400" cy="0"/>
            </a:xfrm>
            <a:prstGeom prst="line">
              <a:avLst/>
            </a:prstGeom>
            <a:noFill/>
            <a:ln w="28575">
              <a:solidFill>
                <a:schemeClr val="tx1"/>
              </a:solidFill>
              <a:round/>
              <a:headEnd type="none" w="sm" len="sm"/>
              <a:tailEnd type="none" w="sm" len="sm"/>
            </a:ln>
            <a:effectLst/>
          </p:spPr>
          <p:txBody>
            <a:bodyPr lIns="45720" rIns="0"/>
            <a:lstStyle/>
            <a:p>
              <a:endParaRPr lang="en-MY" sz="2000" b="1"/>
            </a:p>
          </p:txBody>
        </p:sp>
        <p:sp>
          <p:nvSpPr>
            <p:cNvPr id="341020" name="Line 28"/>
            <p:cNvSpPr>
              <a:spLocks noChangeShapeType="1"/>
            </p:cNvSpPr>
            <p:nvPr/>
          </p:nvSpPr>
          <p:spPr bwMode="blackWhite">
            <a:xfrm>
              <a:off x="1803400" y="5591175"/>
              <a:ext cx="5486400" cy="0"/>
            </a:xfrm>
            <a:prstGeom prst="line">
              <a:avLst/>
            </a:prstGeom>
            <a:noFill/>
            <a:ln w="28575" cap="sq">
              <a:solidFill>
                <a:schemeClr val="tx1"/>
              </a:solidFill>
              <a:round/>
              <a:headEnd type="none" w="sm" len="sm"/>
              <a:tailEnd type="none" w="sm" len="sm"/>
            </a:ln>
            <a:effectLst/>
          </p:spPr>
          <p:txBody>
            <a:bodyPr lIns="45720" rIns="0"/>
            <a:lstStyle/>
            <a:p>
              <a:endParaRPr lang="en-MY" sz="2000" b="1"/>
            </a:p>
          </p:txBody>
        </p:sp>
        <p:sp>
          <p:nvSpPr>
            <p:cNvPr id="341021" name="Line 29"/>
            <p:cNvSpPr>
              <a:spLocks noChangeShapeType="1"/>
            </p:cNvSpPr>
            <p:nvPr/>
          </p:nvSpPr>
          <p:spPr bwMode="blackWhite">
            <a:xfrm>
              <a:off x="1803400" y="1801813"/>
              <a:ext cx="0" cy="365125"/>
            </a:xfrm>
            <a:prstGeom prst="line">
              <a:avLst/>
            </a:prstGeom>
            <a:noFill/>
            <a:ln w="28575">
              <a:solidFill>
                <a:schemeClr val="tx1"/>
              </a:solidFill>
              <a:round/>
              <a:headEnd type="none" w="sm" len="sm"/>
              <a:tailEnd type="none" w="sm" len="sm"/>
            </a:ln>
            <a:effectLst/>
          </p:spPr>
          <p:txBody>
            <a:bodyPr lIns="45720" rIns="0"/>
            <a:lstStyle/>
            <a:p>
              <a:endParaRPr lang="en-MY" sz="2000" b="1"/>
            </a:p>
          </p:txBody>
        </p:sp>
        <p:sp>
          <p:nvSpPr>
            <p:cNvPr id="341022" name="Line 30"/>
            <p:cNvSpPr>
              <a:spLocks noChangeShapeType="1"/>
            </p:cNvSpPr>
            <p:nvPr/>
          </p:nvSpPr>
          <p:spPr bwMode="blackWhite">
            <a:xfrm>
              <a:off x="3057525" y="1801813"/>
              <a:ext cx="0" cy="3789362"/>
            </a:xfrm>
            <a:prstGeom prst="line">
              <a:avLst/>
            </a:prstGeom>
            <a:noFill/>
            <a:ln w="28575">
              <a:solidFill>
                <a:schemeClr val="tx1"/>
              </a:solidFill>
              <a:round/>
              <a:headEnd type="none" w="sm" len="sm"/>
              <a:tailEnd type="none" w="sm" len="sm"/>
            </a:ln>
            <a:effectLst/>
          </p:spPr>
          <p:txBody>
            <a:bodyPr lIns="45720" rIns="0"/>
            <a:lstStyle/>
            <a:p>
              <a:endParaRPr lang="en-MY" sz="2000" b="1"/>
            </a:p>
          </p:txBody>
        </p:sp>
        <p:sp>
          <p:nvSpPr>
            <p:cNvPr id="341023" name="Line 31"/>
            <p:cNvSpPr>
              <a:spLocks noChangeShapeType="1"/>
            </p:cNvSpPr>
            <p:nvPr/>
          </p:nvSpPr>
          <p:spPr bwMode="blackWhite">
            <a:xfrm>
              <a:off x="7289800" y="1801813"/>
              <a:ext cx="0" cy="365125"/>
            </a:xfrm>
            <a:prstGeom prst="line">
              <a:avLst/>
            </a:prstGeom>
            <a:noFill/>
            <a:ln w="28575">
              <a:solidFill>
                <a:schemeClr val="tx1"/>
              </a:solidFill>
              <a:round/>
              <a:headEnd type="none" w="sm" len="sm"/>
              <a:tailEnd type="none" w="sm" len="sm"/>
            </a:ln>
            <a:effectLst/>
          </p:spPr>
          <p:txBody>
            <a:bodyPr lIns="45720" rIns="0"/>
            <a:lstStyle/>
            <a:p>
              <a:endParaRPr lang="en-MY" sz="2000" b="1"/>
            </a:p>
          </p:txBody>
        </p:sp>
        <p:sp>
          <p:nvSpPr>
            <p:cNvPr id="341024" name="Line 32"/>
            <p:cNvSpPr>
              <a:spLocks noChangeShapeType="1"/>
            </p:cNvSpPr>
            <p:nvPr/>
          </p:nvSpPr>
          <p:spPr bwMode="blackWhite">
            <a:xfrm>
              <a:off x="1803400" y="3289300"/>
              <a:ext cx="5486400" cy="0"/>
            </a:xfrm>
            <a:prstGeom prst="line">
              <a:avLst/>
            </a:prstGeom>
            <a:noFill/>
            <a:ln w="28575">
              <a:solidFill>
                <a:schemeClr val="tx1"/>
              </a:solidFill>
              <a:round/>
              <a:headEnd type="none" w="sm" len="sm"/>
              <a:tailEnd type="none" w="sm" len="sm"/>
            </a:ln>
            <a:effectLst/>
          </p:spPr>
          <p:txBody>
            <a:bodyPr lIns="45720" rIns="0"/>
            <a:lstStyle/>
            <a:p>
              <a:endParaRPr lang="en-MY" sz="2000" b="1"/>
            </a:p>
          </p:txBody>
        </p:sp>
        <p:sp>
          <p:nvSpPr>
            <p:cNvPr id="341025" name="Line 33"/>
            <p:cNvSpPr>
              <a:spLocks noChangeShapeType="1"/>
            </p:cNvSpPr>
            <p:nvPr/>
          </p:nvSpPr>
          <p:spPr bwMode="blackWhite">
            <a:xfrm>
              <a:off x="1803400" y="4019550"/>
              <a:ext cx="5486400" cy="0"/>
            </a:xfrm>
            <a:prstGeom prst="line">
              <a:avLst/>
            </a:prstGeom>
            <a:noFill/>
            <a:ln w="28575">
              <a:solidFill>
                <a:schemeClr val="tx1"/>
              </a:solidFill>
              <a:round/>
              <a:headEnd/>
              <a:tailEnd/>
            </a:ln>
            <a:effectLst/>
          </p:spPr>
          <p:txBody>
            <a:bodyPr lIns="45720" rIns="0"/>
            <a:lstStyle/>
            <a:p>
              <a:endParaRPr lang="en-MY" sz="2000" b="1"/>
            </a:p>
          </p:txBody>
        </p:sp>
        <p:sp>
          <p:nvSpPr>
            <p:cNvPr id="341026" name="Line 34"/>
            <p:cNvSpPr>
              <a:spLocks noChangeShapeType="1"/>
            </p:cNvSpPr>
            <p:nvPr/>
          </p:nvSpPr>
          <p:spPr bwMode="blackWhite">
            <a:xfrm>
              <a:off x="1803400" y="3654425"/>
              <a:ext cx="5486400" cy="0"/>
            </a:xfrm>
            <a:prstGeom prst="line">
              <a:avLst/>
            </a:prstGeom>
            <a:noFill/>
            <a:ln w="28575">
              <a:solidFill>
                <a:schemeClr val="tx1"/>
              </a:solidFill>
              <a:round/>
              <a:headEnd/>
              <a:tailEnd/>
            </a:ln>
            <a:effectLst/>
          </p:spPr>
          <p:txBody>
            <a:bodyPr lIns="45720" rIns="0"/>
            <a:lstStyle/>
            <a:p>
              <a:endParaRPr lang="en-MY" sz="2000" b="1"/>
            </a:p>
          </p:txBody>
        </p:sp>
        <p:sp>
          <p:nvSpPr>
            <p:cNvPr id="341027" name="Line 35"/>
            <p:cNvSpPr>
              <a:spLocks noChangeShapeType="1"/>
            </p:cNvSpPr>
            <p:nvPr/>
          </p:nvSpPr>
          <p:spPr bwMode="blackWhite">
            <a:xfrm>
              <a:off x="1803400" y="5170488"/>
              <a:ext cx="5486400" cy="0"/>
            </a:xfrm>
            <a:prstGeom prst="line">
              <a:avLst/>
            </a:prstGeom>
            <a:noFill/>
            <a:ln w="28575">
              <a:solidFill>
                <a:schemeClr val="tx1"/>
              </a:solidFill>
              <a:round/>
              <a:headEnd/>
              <a:tailEnd/>
            </a:ln>
            <a:effectLst/>
          </p:spPr>
          <p:txBody>
            <a:bodyPr lIns="45720" rIns="0"/>
            <a:lstStyle/>
            <a:p>
              <a:endParaRPr lang="en-MY" sz="2000" b="1"/>
            </a:p>
          </p:txBody>
        </p:sp>
        <p:sp>
          <p:nvSpPr>
            <p:cNvPr id="341028" name="Line 36"/>
            <p:cNvSpPr>
              <a:spLocks noChangeShapeType="1"/>
            </p:cNvSpPr>
            <p:nvPr/>
          </p:nvSpPr>
          <p:spPr bwMode="blackWhite">
            <a:xfrm>
              <a:off x="1803400" y="4749800"/>
              <a:ext cx="5486400" cy="0"/>
            </a:xfrm>
            <a:prstGeom prst="line">
              <a:avLst/>
            </a:prstGeom>
            <a:noFill/>
            <a:ln w="28575">
              <a:solidFill>
                <a:schemeClr val="tx1"/>
              </a:solidFill>
              <a:round/>
              <a:headEnd/>
              <a:tailEnd/>
            </a:ln>
            <a:effectLst/>
          </p:spPr>
          <p:txBody>
            <a:bodyPr lIns="45720" rIns="0"/>
            <a:lstStyle/>
            <a:p>
              <a:endParaRPr lang="en-MY" sz="2000" b="1"/>
            </a:p>
          </p:txBody>
        </p:sp>
        <p:sp>
          <p:nvSpPr>
            <p:cNvPr id="341029" name="Line 37"/>
            <p:cNvSpPr>
              <a:spLocks noChangeShapeType="1"/>
            </p:cNvSpPr>
            <p:nvPr/>
          </p:nvSpPr>
          <p:spPr bwMode="blackWhite">
            <a:xfrm>
              <a:off x="1803400" y="4384675"/>
              <a:ext cx="5486400" cy="0"/>
            </a:xfrm>
            <a:prstGeom prst="line">
              <a:avLst/>
            </a:prstGeom>
            <a:noFill/>
            <a:ln w="28575">
              <a:solidFill>
                <a:schemeClr val="tx1"/>
              </a:solidFill>
              <a:round/>
              <a:headEnd/>
              <a:tailEnd/>
            </a:ln>
            <a:effectLst/>
          </p:spPr>
          <p:txBody>
            <a:bodyPr lIns="45720" rIns="0"/>
            <a:lstStyle/>
            <a:p>
              <a:endParaRPr lang="en-MY" sz="2000" b="1"/>
            </a:p>
          </p:txBody>
        </p:sp>
        <p:sp>
          <p:nvSpPr>
            <p:cNvPr id="341030" name="Line 38"/>
            <p:cNvSpPr>
              <a:spLocks noChangeShapeType="1"/>
            </p:cNvSpPr>
            <p:nvPr/>
          </p:nvSpPr>
          <p:spPr bwMode="blackWhite">
            <a:xfrm>
              <a:off x="1803400" y="1801813"/>
              <a:ext cx="5486400" cy="0"/>
            </a:xfrm>
            <a:prstGeom prst="line">
              <a:avLst/>
            </a:prstGeom>
            <a:noFill/>
            <a:ln w="28575">
              <a:solidFill>
                <a:schemeClr val="tx1"/>
              </a:solidFill>
              <a:round/>
              <a:headEnd type="none" w="sm" len="sm"/>
              <a:tailEnd type="none" w="sm" len="sm"/>
            </a:ln>
            <a:effectLst/>
          </p:spPr>
          <p:txBody>
            <a:bodyPr lIns="45720" rIns="0"/>
            <a:lstStyle/>
            <a:p>
              <a:endParaRPr lang="en-MY" sz="2000" b="1"/>
            </a:p>
          </p:txBody>
        </p:sp>
        <p:sp>
          <p:nvSpPr>
            <p:cNvPr id="341031" name="Line 39"/>
            <p:cNvSpPr>
              <a:spLocks noChangeShapeType="1"/>
            </p:cNvSpPr>
            <p:nvPr/>
          </p:nvSpPr>
          <p:spPr bwMode="blackWhite">
            <a:xfrm>
              <a:off x="1803400" y="2166938"/>
              <a:ext cx="0" cy="3424237"/>
            </a:xfrm>
            <a:prstGeom prst="line">
              <a:avLst/>
            </a:prstGeom>
            <a:noFill/>
            <a:ln w="28575" cap="sq">
              <a:solidFill>
                <a:schemeClr val="tx1"/>
              </a:solidFill>
              <a:round/>
              <a:headEnd type="none" w="sm" len="sm"/>
              <a:tailEnd type="none" w="sm" len="sm"/>
            </a:ln>
            <a:effectLst/>
          </p:spPr>
          <p:txBody>
            <a:bodyPr lIns="45720" rIns="0"/>
            <a:lstStyle/>
            <a:p>
              <a:endParaRPr lang="en-MY" sz="2000" b="1"/>
            </a:p>
          </p:txBody>
        </p:sp>
        <p:sp>
          <p:nvSpPr>
            <p:cNvPr id="341032" name="Line 40"/>
            <p:cNvSpPr>
              <a:spLocks noChangeShapeType="1"/>
            </p:cNvSpPr>
            <p:nvPr/>
          </p:nvSpPr>
          <p:spPr bwMode="blackWhite">
            <a:xfrm>
              <a:off x="7289800" y="2166938"/>
              <a:ext cx="0" cy="3424237"/>
            </a:xfrm>
            <a:prstGeom prst="line">
              <a:avLst/>
            </a:prstGeom>
            <a:noFill/>
            <a:ln w="28575" cap="sq">
              <a:solidFill>
                <a:schemeClr val="tx1"/>
              </a:solidFill>
              <a:round/>
              <a:headEnd type="none" w="sm" len="sm"/>
              <a:tailEnd type="none" w="sm" len="sm"/>
            </a:ln>
            <a:effectLst/>
          </p:spPr>
          <p:txBody>
            <a:bodyPr lIns="45720" rIns="0"/>
            <a:lstStyle/>
            <a:p>
              <a:endParaRPr lang="en-MY" sz="2000" b="1"/>
            </a:p>
          </p:txBody>
        </p:sp>
      </p:gr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5" name="Rectangle 5"/>
          <p:cNvSpPr>
            <a:spLocks noGrp="1" noChangeArrowheads="1"/>
          </p:cNvSpPr>
          <p:nvPr>
            <p:ph type="title"/>
          </p:nvPr>
        </p:nvSpPr>
        <p:spPr>
          <a:xfrm>
            <a:off x="500034" y="0"/>
            <a:ext cx="8229600" cy="654032"/>
          </a:xfrm>
        </p:spPr>
        <p:txBody>
          <a:bodyPr>
            <a:normAutofit fontScale="90000"/>
          </a:bodyPr>
          <a:lstStyle/>
          <a:p>
            <a:r>
              <a:rPr lang="en-US" dirty="0"/>
              <a:t>Rules of Precedence</a:t>
            </a:r>
          </a:p>
        </p:txBody>
      </p:sp>
      <p:sp>
        <p:nvSpPr>
          <p:cNvPr id="343048" name="Rectangle 8"/>
          <p:cNvSpPr>
            <a:spLocks noChangeArrowheads="1"/>
          </p:cNvSpPr>
          <p:nvPr/>
        </p:nvSpPr>
        <p:spPr bwMode="blackGray">
          <a:xfrm>
            <a:off x="882650" y="3929066"/>
            <a:ext cx="7475564" cy="1600217"/>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salary</a:t>
            </a: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WHERE  </a:t>
            </a:r>
            <a:r>
              <a:rPr lang="en-US" sz="2000" b="1" dirty="0">
                <a:solidFill>
                  <a:srgbClr val="FF0000"/>
                </a:solidFill>
                <a:latin typeface="Courier New" pitchFamily="49" charset="0"/>
              </a:rPr>
              <a:t>(</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 </a:t>
            </a:r>
            <a:r>
              <a:rPr lang="en-US" sz="2000" b="1" dirty="0" smtClean="0">
                <a:solidFill>
                  <a:srgbClr val="000000"/>
                </a:solidFill>
                <a:latin typeface="Courier New" pitchFamily="49" charset="0"/>
              </a:rPr>
              <a:t>'SA_REP‘    OR</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smtClean="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 'AD_PRES</a:t>
            </a:r>
            <a:r>
              <a:rPr lang="en-US" sz="2000" b="1" dirty="0" smtClean="0">
                <a:solidFill>
                  <a:srgbClr val="000000"/>
                </a:solidFill>
                <a:latin typeface="Courier New" pitchFamily="49" charset="0"/>
              </a:rPr>
              <a:t>'</a:t>
            </a:r>
            <a:r>
              <a:rPr lang="en-US" sz="2000" b="1" dirty="0" smtClean="0">
                <a:solidFill>
                  <a:srgbClr val="FF0000"/>
                </a:solidFill>
                <a:latin typeface="Courier New" pitchFamily="49" charset="0"/>
              </a:rPr>
              <a:t>)</a:t>
            </a:r>
            <a:r>
              <a:rPr lang="en-US" sz="2000" b="1" dirty="0" smtClean="0">
                <a:solidFill>
                  <a:schemeClr val="accent2"/>
                </a:solidFill>
                <a:latin typeface="Courier New" pitchFamily="49" charset="0"/>
              </a:rPr>
              <a:t> </a:t>
            </a:r>
            <a:r>
              <a:rPr lang="en-US" sz="2000" b="1" dirty="0" smtClean="0">
                <a:latin typeface="Courier New" pitchFamily="49" charset="0"/>
              </a:rPr>
              <a:t> AND</a:t>
            </a:r>
            <a:endParaRPr lang="en-US" sz="2000" b="1" dirty="0">
              <a:latin typeface="Courier New" pitchFamily="49" charset="0"/>
            </a:endParaRPr>
          </a:p>
          <a:p>
            <a:pPr algn="l" eaLnBrk="0" hangingPunct="0">
              <a:spcBef>
                <a:spcPct val="0"/>
              </a:spcBef>
              <a:buClrTx/>
              <a:buFontTx/>
              <a:buNone/>
              <a:tabLst>
                <a:tab pos="1200150" algn="l"/>
              </a:tabLst>
            </a:pPr>
            <a:r>
              <a:rPr lang="en-US" sz="2000" b="1" dirty="0" smtClean="0">
                <a:solidFill>
                  <a:srgbClr val="000000"/>
                </a:solidFill>
                <a:latin typeface="Courier New" pitchFamily="49" charset="0"/>
              </a:rPr>
              <a:t>        </a:t>
            </a:r>
            <a:r>
              <a:rPr lang="en-US" sz="2000" b="1" dirty="0">
                <a:solidFill>
                  <a:srgbClr val="000000"/>
                </a:solidFill>
                <a:latin typeface="Courier New" pitchFamily="49" charset="0"/>
              </a:rPr>
              <a:t>salary &gt; 15000;</a:t>
            </a:r>
          </a:p>
        </p:txBody>
      </p:sp>
      <p:sp>
        <p:nvSpPr>
          <p:cNvPr id="343051" name="Rectangle 11"/>
          <p:cNvSpPr>
            <a:spLocks noChangeArrowheads="1"/>
          </p:cNvSpPr>
          <p:nvPr/>
        </p:nvSpPr>
        <p:spPr bwMode="gray">
          <a:xfrm>
            <a:off x="5214942" y="4572008"/>
            <a:ext cx="714380" cy="642942"/>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
        <p:nvSpPr>
          <p:cNvPr id="343054" name="Oval 14"/>
          <p:cNvSpPr>
            <a:spLocks noChangeArrowheads="1"/>
          </p:cNvSpPr>
          <p:nvPr/>
        </p:nvSpPr>
        <p:spPr bwMode="blackWhite">
          <a:xfrm>
            <a:off x="7315200" y="4014791"/>
            <a:ext cx="493713"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2</a:t>
            </a:r>
          </a:p>
        </p:txBody>
      </p:sp>
      <p:pic>
        <p:nvPicPr>
          <p:cNvPr id="343056" name="Picture 16" descr="C:\project-SQLFund1\images\img-02-19.gif"/>
          <p:cNvPicPr>
            <a:picLocks noChangeAspect="1" noChangeArrowheads="1"/>
          </p:cNvPicPr>
          <p:nvPr/>
        </p:nvPicPr>
        <p:blipFill>
          <a:blip r:embed="rId3"/>
          <a:srcRect/>
          <a:stretch>
            <a:fillRect/>
          </a:stretch>
        </p:blipFill>
        <p:spPr bwMode="gray">
          <a:xfrm>
            <a:off x="914400" y="2285992"/>
            <a:ext cx="3871914" cy="1543309"/>
          </a:xfrm>
          <a:prstGeom prst="rect">
            <a:avLst/>
          </a:prstGeom>
          <a:noFill/>
        </p:spPr>
      </p:pic>
      <p:pic>
        <p:nvPicPr>
          <p:cNvPr id="343059" name="Picture 19" descr="C:\project-SQLFund1\images\img-02-19a.gif"/>
          <p:cNvPicPr>
            <a:picLocks noChangeAspect="1" noChangeArrowheads="1"/>
          </p:cNvPicPr>
          <p:nvPr/>
        </p:nvPicPr>
        <p:blipFill>
          <a:blip r:embed="rId4"/>
          <a:srcRect/>
          <a:stretch>
            <a:fillRect/>
          </a:stretch>
        </p:blipFill>
        <p:spPr bwMode="gray">
          <a:xfrm>
            <a:off x="914399" y="5643579"/>
            <a:ext cx="6192779" cy="1024750"/>
          </a:xfrm>
          <a:prstGeom prst="rect">
            <a:avLst/>
          </a:prstGeom>
          <a:noFill/>
        </p:spPr>
      </p:pic>
      <p:grpSp>
        <p:nvGrpSpPr>
          <p:cNvPr id="28" name="Group 27"/>
          <p:cNvGrpSpPr/>
          <p:nvPr/>
        </p:nvGrpSpPr>
        <p:grpSpPr>
          <a:xfrm>
            <a:off x="914400" y="571480"/>
            <a:ext cx="7300938" cy="1643074"/>
            <a:chOff x="914400" y="571480"/>
            <a:chExt cx="7300938" cy="1643074"/>
          </a:xfrm>
        </p:grpSpPr>
        <p:sp>
          <p:nvSpPr>
            <p:cNvPr id="343042" name="Rectangle 2"/>
            <p:cNvSpPr>
              <a:spLocks noChangeArrowheads="1"/>
            </p:cNvSpPr>
            <p:nvPr/>
          </p:nvSpPr>
          <p:spPr bwMode="blackGray">
            <a:xfrm>
              <a:off x="914400" y="571480"/>
              <a:ext cx="7300938" cy="1643074"/>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salary</a:t>
              </a: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WHERE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 </a:t>
              </a:r>
              <a:r>
                <a:rPr lang="en-US" sz="2000" b="1" dirty="0" smtClean="0">
                  <a:solidFill>
                    <a:srgbClr val="000000"/>
                  </a:solidFill>
                  <a:latin typeface="Courier New" pitchFamily="49" charset="0"/>
                </a:rPr>
                <a:t>'SA_REP‘    OR</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smtClean="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 </a:t>
              </a:r>
              <a:r>
                <a:rPr lang="en-US" sz="2000" b="1" dirty="0" smtClean="0">
                  <a:solidFill>
                    <a:srgbClr val="000000"/>
                  </a:solidFill>
                  <a:latin typeface="Courier New" pitchFamily="49" charset="0"/>
                </a:rPr>
                <a:t>'AD_PRES‘   AND</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smtClean="0">
                  <a:solidFill>
                    <a:srgbClr val="000000"/>
                  </a:solidFill>
                  <a:latin typeface="Courier New" pitchFamily="49" charset="0"/>
                </a:rPr>
                <a:t>       </a:t>
              </a:r>
              <a:r>
                <a:rPr lang="en-US" sz="2000" b="1" dirty="0">
                  <a:solidFill>
                    <a:srgbClr val="000000"/>
                  </a:solidFill>
                  <a:latin typeface="Courier New" pitchFamily="49" charset="0"/>
                </a:rPr>
                <a:t>salary &gt; 15000;</a:t>
              </a:r>
            </a:p>
          </p:txBody>
        </p:sp>
        <p:sp>
          <p:nvSpPr>
            <p:cNvPr id="343044" name="Rectangle 4"/>
            <p:cNvSpPr>
              <a:spLocks noChangeArrowheads="1"/>
            </p:cNvSpPr>
            <p:nvPr/>
          </p:nvSpPr>
          <p:spPr bwMode="gray">
            <a:xfrm>
              <a:off x="5072066" y="1214423"/>
              <a:ext cx="714380" cy="642941"/>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
          <p:nvSpPr>
            <p:cNvPr id="343043" name="Freeform 3"/>
            <p:cNvSpPr>
              <a:spLocks/>
            </p:cNvSpPr>
            <p:nvPr/>
          </p:nvSpPr>
          <p:spPr bwMode="gray">
            <a:xfrm rot="10800000">
              <a:off x="4214810" y="1714487"/>
              <a:ext cx="642942" cy="285752"/>
            </a:xfrm>
            <a:custGeom>
              <a:avLst/>
              <a:gdLst/>
              <a:ahLst/>
              <a:cxnLst>
                <a:cxn ang="0">
                  <a:pos x="0" y="146"/>
                </a:cxn>
                <a:cxn ang="0">
                  <a:pos x="0" y="0"/>
                </a:cxn>
                <a:cxn ang="0">
                  <a:pos x="227" y="0"/>
                </a:cxn>
              </a:cxnLst>
              <a:rect l="0" t="0" r="r" b="b"/>
              <a:pathLst>
                <a:path w="228" h="147">
                  <a:moveTo>
                    <a:pt x="0" y="146"/>
                  </a:moveTo>
                  <a:lnTo>
                    <a:pt x="0" y="0"/>
                  </a:lnTo>
                  <a:lnTo>
                    <a:pt x="227" y="0"/>
                  </a:lnTo>
                </a:path>
              </a:pathLst>
            </a:custGeom>
            <a:noFill/>
            <a:ln w="28575" cap="rnd" cmpd="sng">
              <a:solidFill>
                <a:srgbClr val="FF0033"/>
              </a:solidFill>
              <a:prstDash val="solid"/>
              <a:round/>
              <a:headEnd type="none" w="sm" len="sm"/>
              <a:tailEnd type="triangle" w="sm" len="sm"/>
            </a:ln>
            <a:effectLst/>
          </p:spPr>
          <p:txBody>
            <a:bodyPr/>
            <a:lstStyle/>
            <a:p>
              <a:endParaRPr lang="en-MY"/>
            </a:p>
          </p:txBody>
        </p:sp>
        <p:sp>
          <p:nvSpPr>
            <p:cNvPr id="343053" name="Oval 13"/>
            <p:cNvSpPr>
              <a:spLocks noChangeArrowheads="1"/>
            </p:cNvSpPr>
            <p:nvPr/>
          </p:nvSpPr>
          <p:spPr bwMode="blackWhite">
            <a:xfrm>
              <a:off x="7321550" y="1227118"/>
              <a:ext cx="490538"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1</a:t>
              </a:r>
            </a:p>
          </p:txBody>
        </p:sp>
        <p:cxnSp>
          <p:nvCxnSpPr>
            <p:cNvPr id="20" name="Straight Arrow Connector 19"/>
            <p:cNvCxnSpPr/>
            <p:nvPr/>
          </p:nvCxnSpPr>
          <p:spPr>
            <a:xfrm rot="10800000">
              <a:off x="4643438" y="1712899"/>
              <a:ext cx="571504"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6" name="Freeform 3"/>
          <p:cNvSpPr>
            <a:spLocks/>
          </p:cNvSpPr>
          <p:nvPr/>
        </p:nvSpPr>
        <p:spPr bwMode="gray">
          <a:xfrm rot="10800000">
            <a:off x="4786314" y="4714882"/>
            <a:ext cx="214314" cy="285753"/>
          </a:xfrm>
          <a:custGeom>
            <a:avLst/>
            <a:gdLst/>
            <a:ahLst/>
            <a:cxnLst>
              <a:cxn ang="0">
                <a:pos x="0" y="146"/>
              </a:cxn>
              <a:cxn ang="0">
                <a:pos x="0" y="0"/>
              </a:cxn>
              <a:cxn ang="0">
                <a:pos x="227" y="0"/>
              </a:cxn>
            </a:cxnLst>
            <a:rect l="0" t="0" r="r" b="b"/>
            <a:pathLst>
              <a:path w="228" h="147">
                <a:moveTo>
                  <a:pt x="0" y="146"/>
                </a:moveTo>
                <a:lnTo>
                  <a:pt x="0" y="0"/>
                </a:lnTo>
                <a:lnTo>
                  <a:pt x="227" y="0"/>
                </a:lnTo>
              </a:path>
            </a:pathLst>
          </a:custGeom>
          <a:noFill/>
          <a:ln w="28575" cap="rnd" cmpd="sng">
            <a:solidFill>
              <a:srgbClr val="FF0033"/>
            </a:solidFill>
            <a:prstDash val="solid"/>
            <a:round/>
            <a:headEnd type="none" w="sm" len="sm"/>
            <a:tailEnd type="triangle" w="sm" len="sm"/>
          </a:ln>
          <a:effectLst/>
        </p:spPr>
        <p:txBody>
          <a:bodyPr/>
          <a:lstStyle/>
          <a:p>
            <a:endParaRPr lang="en-MY"/>
          </a:p>
        </p:txBody>
      </p:sp>
      <p:cxnSp>
        <p:nvCxnSpPr>
          <p:cNvPr id="27" name="Straight Arrow Connector 26"/>
          <p:cNvCxnSpPr/>
          <p:nvPr/>
        </p:nvCxnSpPr>
        <p:spPr>
          <a:xfrm rot="10800000">
            <a:off x="4786314" y="4713295"/>
            <a:ext cx="571504"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9" name="Rectangle 11"/>
          <p:cNvSpPr>
            <a:spLocks noGrp="1" noChangeArrowheads="1"/>
          </p:cNvSpPr>
          <p:nvPr>
            <p:ph type="title"/>
          </p:nvPr>
        </p:nvSpPr>
        <p:spPr>
          <a:xfrm>
            <a:off x="457200" y="274638"/>
            <a:ext cx="8229600" cy="725470"/>
          </a:xfrm>
        </p:spPr>
        <p:txBody>
          <a:bodyPr>
            <a:normAutofit fontScale="90000"/>
          </a:bodyPr>
          <a:lstStyle/>
          <a:p>
            <a:r>
              <a:rPr lang="en-US" dirty="0"/>
              <a:t>Using the </a:t>
            </a:r>
            <a:r>
              <a:rPr lang="en-US" dirty="0">
                <a:latin typeface="Courier New" pitchFamily="49" charset="0"/>
              </a:rPr>
              <a:t>ORDER</a:t>
            </a:r>
            <a:r>
              <a:rPr lang="en-US" dirty="0"/>
              <a:t> </a:t>
            </a:r>
            <a:r>
              <a:rPr lang="en-US" dirty="0">
                <a:latin typeface="Courier New" pitchFamily="49" charset="0"/>
              </a:rPr>
              <a:t>BY</a:t>
            </a:r>
            <a:r>
              <a:rPr lang="en-US" dirty="0"/>
              <a:t> Clause</a:t>
            </a:r>
          </a:p>
        </p:txBody>
      </p:sp>
      <p:sp>
        <p:nvSpPr>
          <p:cNvPr id="345100" name="Rectangle 12"/>
          <p:cNvSpPr>
            <a:spLocks noGrp="1" noChangeArrowheads="1"/>
          </p:cNvSpPr>
          <p:nvPr>
            <p:ph type="body" idx="1"/>
          </p:nvPr>
        </p:nvSpPr>
        <p:spPr>
          <a:xfrm>
            <a:off x="214282" y="928670"/>
            <a:ext cx="7918450" cy="1827213"/>
          </a:xfrm>
        </p:spPr>
        <p:txBody>
          <a:bodyPr>
            <a:normAutofit fontScale="92500" lnSpcReduction="20000"/>
          </a:bodyPr>
          <a:lstStyle/>
          <a:p>
            <a:pPr lvl="1"/>
            <a:r>
              <a:rPr lang="en-US" dirty="0"/>
              <a:t>Sort retrieved rows with the </a:t>
            </a:r>
            <a:r>
              <a:rPr lang="en-US" dirty="0">
                <a:latin typeface="Courier New" pitchFamily="49" charset="0"/>
              </a:rPr>
              <a:t>ORDER</a:t>
            </a:r>
            <a:r>
              <a:rPr lang="en-US" dirty="0"/>
              <a:t> </a:t>
            </a:r>
            <a:r>
              <a:rPr lang="en-US" dirty="0">
                <a:latin typeface="Courier New" pitchFamily="49" charset="0"/>
              </a:rPr>
              <a:t>BY</a:t>
            </a:r>
            <a:r>
              <a:rPr lang="en-US" dirty="0"/>
              <a:t> clause:</a:t>
            </a:r>
          </a:p>
          <a:p>
            <a:pPr lvl="2"/>
            <a:r>
              <a:rPr lang="en-US" dirty="0">
                <a:latin typeface="Courier New" pitchFamily="49" charset="0"/>
              </a:rPr>
              <a:t>ASC</a:t>
            </a:r>
            <a:r>
              <a:rPr lang="en-US" dirty="0"/>
              <a:t>: Ascending order, default</a:t>
            </a:r>
          </a:p>
          <a:p>
            <a:pPr lvl="2"/>
            <a:r>
              <a:rPr lang="en-US" dirty="0">
                <a:latin typeface="Courier New" pitchFamily="49" charset="0"/>
              </a:rPr>
              <a:t>DESC</a:t>
            </a:r>
            <a:r>
              <a:rPr lang="en-US" dirty="0"/>
              <a:t>: Descending order</a:t>
            </a:r>
          </a:p>
          <a:p>
            <a:pPr lvl="1"/>
            <a:r>
              <a:rPr lang="en-US" dirty="0"/>
              <a:t>The </a:t>
            </a:r>
            <a:r>
              <a:rPr lang="en-US" dirty="0">
                <a:latin typeface="Courier New" pitchFamily="49" charset="0"/>
              </a:rPr>
              <a:t>ORDER</a:t>
            </a:r>
            <a:r>
              <a:rPr lang="en-US" dirty="0"/>
              <a:t> </a:t>
            </a:r>
            <a:r>
              <a:rPr lang="en-US" dirty="0">
                <a:latin typeface="Courier New" pitchFamily="49" charset="0"/>
              </a:rPr>
              <a:t>BY</a:t>
            </a:r>
            <a:r>
              <a:rPr lang="en-US" dirty="0"/>
              <a:t> clause comes last in the </a:t>
            </a:r>
            <a:r>
              <a:rPr lang="en-US" dirty="0">
                <a:latin typeface="Courier New" pitchFamily="49" charset="0"/>
              </a:rPr>
              <a:t>SELECT</a:t>
            </a:r>
            <a:r>
              <a:rPr lang="en-US" dirty="0"/>
              <a:t> statement:</a:t>
            </a:r>
          </a:p>
        </p:txBody>
      </p:sp>
      <p:sp useBgFill="1">
        <p:nvSpPr>
          <p:cNvPr id="345092" name="Freeform 4"/>
          <p:cNvSpPr>
            <a:spLocks/>
          </p:cNvSpPr>
          <p:nvPr/>
        </p:nvSpPr>
        <p:spPr bwMode="auto">
          <a:xfrm>
            <a:off x="828675" y="5487988"/>
            <a:ext cx="7697788" cy="325437"/>
          </a:xfrm>
          <a:custGeom>
            <a:avLst/>
            <a:gdLst/>
            <a:ahLst/>
            <a:cxnLst>
              <a:cxn ang="0">
                <a:pos x="4848" y="204"/>
              </a:cxn>
              <a:cxn ang="0">
                <a:pos x="0" y="204"/>
              </a:cxn>
              <a:cxn ang="0">
                <a:pos x="0" y="36"/>
              </a:cxn>
              <a:cxn ang="0">
                <a:pos x="203" y="102"/>
              </a:cxn>
              <a:cxn ang="0">
                <a:pos x="311" y="12"/>
              </a:cxn>
              <a:cxn ang="0">
                <a:pos x="738" y="102"/>
              </a:cxn>
              <a:cxn ang="0">
                <a:pos x="1036" y="36"/>
              </a:cxn>
              <a:cxn ang="0">
                <a:pos x="1314" y="90"/>
              </a:cxn>
              <a:cxn ang="0">
                <a:pos x="1510" y="36"/>
              </a:cxn>
              <a:cxn ang="0">
                <a:pos x="1788" y="102"/>
              </a:cxn>
              <a:cxn ang="0">
                <a:pos x="2025" y="42"/>
              </a:cxn>
              <a:cxn ang="0">
                <a:pos x="2383" y="108"/>
              </a:cxn>
              <a:cxn ang="0">
                <a:pos x="2654" y="0"/>
              </a:cxn>
              <a:cxn ang="0">
                <a:pos x="2918" y="102"/>
              </a:cxn>
              <a:cxn ang="0">
                <a:pos x="3209" y="66"/>
              </a:cxn>
              <a:cxn ang="0">
                <a:pos x="3419" y="126"/>
              </a:cxn>
              <a:cxn ang="0">
                <a:pos x="3629" y="42"/>
              </a:cxn>
              <a:cxn ang="0">
                <a:pos x="3819" y="114"/>
              </a:cxn>
              <a:cxn ang="0">
                <a:pos x="4124" y="42"/>
              </a:cxn>
              <a:cxn ang="0">
                <a:pos x="4340" y="120"/>
              </a:cxn>
              <a:cxn ang="0">
                <a:pos x="4516" y="78"/>
              </a:cxn>
              <a:cxn ang="0">
                <a:pos x="4848" y="126"/>
              </a:cxn>
              <a:cxn ang="0">
                <a:pos x="4848" y="204"/>
              </a:cxn>
            </a:cxnLst>
            <a:rect l="0" t="0" r="r" b="b"/>
            <a:pathLst>
              <a:path w="4849" h="205">
                <a:moveTo>
                  <a:pt x="4848" y="204"/>
                </a:moveTo>
                <a:lnTo>
                  <a:pt x="0" y="204"/>
                </a:lnTo>
                <a:lnTo>
                  <a:pt x="0" y="36"/>
                </a:lnTo>
                <a:lnTo>
                  <a:pt x="203" y="102"/>
                </a:lnTo>
                <a:lnTo>
                  <a:pt x="311" y="12"/>
                </a:lnTo>
                <a:lnTo>
                  <a:pt x="738" y="102"/>
                </a:lnTo>
                <a:lnTo>
                  <a:pt x="1036" y="36"/>
                </a:lnTo>
                <a:lnTo>
                  <a:pt x="1314" y="90"/>
                </a:lnTo>
                <a:lnTo>
                  <a:pt x="1510" y="36"/>
                </a:lnTo>
                <a:lnTo>
                  <a:pt x="1788" y="102"/>
                </a:lnTo>
                <a:lnTo>
                  <a:pt x="2025" y="42"/>
                </a:lnTo>
                <a:lnTo>
                  <a:pt x="2383" y="108"/>
                </a:lnTo>
                <a:lnTo>
                  <a:pt x="2654" y="0"/>
                </a:lnTo>
                <a:lnTo>
                  <a:pt x="2918" y="102"/>
                </a:lnTo>
                <a:lnTo>
                  <a:pt x="3209" y="66"/>
                </a:lnTo>
                <a:lnTo>
                  <a:pt x="3419" y="126"/>
                </a:lnTo>
                <a:lnTo>
                  <a:pt x="3629" y="42"/>
                </a:lnTo>
                <a:lnTo>
                  <a:pt x="3819" y="114"/>
                </a:lnTo>
                <a:lnTo>
                  <a:pt x="4124" y="42"/>
                </a:lnTo>
                <a:lnTo>
                  <a:pt x="4340" y="120"/>
                </a:lnTo>
                <a:lnTo>
                  <a:pt x="4516" y="78"/>
                </a:lnTo>
                <a:lnTo>
                  <a:pt x="4848" y="126"/>
                </a:lnTo>
                <a:lnTo>
                  <a:pt x="4848" y="204"/>
                </a:lnTo>
              </a:path>
            </a:pathLst>
          </a:custGeom>
          <a:ln w="9525" cap="rnd">
            <a:noFill/>
            <a:round/>
            <a:headEnd type="none" w="sm" len="sm"/>
            <a:tailEnd type="none" w="sm" len="sm"/>
          </a:ln>
          <a:effectLst/>
        </p:spPr>
        <p:txBody>
          <a:bodyPr/>
          <a:lstStyle/>
          <a:p>
            <a:endParaRPr lang="en-MY"/>
          </a:p>
        </p:txBody>
      </p:sp>
      <p:sp>
        <p:nvSpPr>
          <p:cNvPr id="345093" name="Rectangle 5"/>
          <p:cNvSpPr>
            <a:spLocks noChangeArrowheads="1"/>
          </p:cNvSpPr>
          <p:nvPr/>
        </p:nvSpPr>
        <p:spPr bwMode="blackGray">
          <a:xfrm>
            <a:off x="882650" y="2763839"/>
            <a:ext cx="8118506" cy="123666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department_id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hire_date</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ORDER BY </a:t>
            </a:r>
            <a:r>
              <a:rPr lang="en-US" sz="2000" b="1" dirty="0" err="1">
                <a:solidFill>
                  <a:srgbClr val="000000"/>
                </a:solidFill>
                <a:latin typeface="Courier New" pitchFamily="49" charset="0"/>
              </a:rPr>
              <a:t>hire_date</a:t>
            </a:r>
            <a:r>
              <a:rPr lang="en-US" sz="2000" b="1" dirty="0">
                <a:solidFill>
                  <a:srgbClr val="000000"/>
                </a:solidFill>
                <a:latin typeface="Courier New" pitchFamily="49" charset="0"/>
              </a:rPr>
              <a:t> ;</a:t>
            </a:r>
          </a:p>
        </p:txBody>
      </p:sp>
      <p:sp>
        <p:nvSpPr>
          <p:cNvPr id="345094" name="Rectangle 6"/>
          <p:cNvSpPr>
            <a:spLocks noChangeArrowheads="1"/>
          </p:cNvSpPr>
          <p:nvPr/>
        </p:nvSpPr>
        <p:spPr bwMode="gray">
          <a:xfrm>
            <a:off x="928662" y="3571876"/>
            <a:ext cx="2928958" cy="285752"/>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
        <p:nvSpPr>
          <p:cNvPr id="345096" name="Text Box 8"/>
          <p:cNvSpPr txBox="1">
            <a:spLocks noChangeArrowheads="1"/>
          </p:cNvSpPr>
          <p:nvPr/>
        </p:nvSpPr>
        <p:spPr bwMode="gray">
          <a:xfrm>
            <a:off x="1676400" y="6010275"/>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pic>
        <p:nvPicPr>
          <p:cNvPr id="345101" name="Picture 13" descr="C:\project-SQLFund1\images\img-02-20.gif"/>
          <p:cNvPicPr>
            <a:picLocks noChangeAspect="1" noChangeArrowheads="1"/>
          </p:cNvPicPr>
          <p:nvPr/>
        </p:nvPicPr>
        <p:blipFill>
          <a:blip r:embed="rId3"/>
          <a:srcRect/>
          <a:stretch>
            <a:fillRect/>
          </a:stretch>
        </p:blipFill>
        <p:spPr bwMode="gray">
          <a:xfrm>
            <a:off x="1600200" y="4071913"/>
            <a:ext cx="6257948" cy="2313598"/>
          </a:xfrm>
          <a:prstGeom prst="rect">
            <a:avLst/>
          </a:prstGeom>
          <a:noFill/>
        </p:spPr>
      </p:pic>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50" name="Rectangle 14"/>
          <p:cNvSpPr>
            <a:spLocks noGrp="1" noChangeArrowheads="1"/>
          </p:cNvSpPr>
          <p:nvPr>
            <p:ph type="title"/>
          </p:nvPr>
        </p:nvSpPr>
        <p:spPr>
          <a:xfrm>
            <a:off x="457200" y="274638"/>
            <a:ext cx="8229600" cy="796908"/>
          </a:xfrm>
        </p:spPr>
        <p:txBody>
          <a:bodyPr/>
          <a:lstStyle/>
          <a:p>
            <a:r>
              <a:rPr lang="en-US" dirty="0"/>
              <a:t>Sorting</a:t>
            </a:r>
          </a:p>
        </p:txBody>
      </p:sp>
      <p:sp>
        <p:nvSpPr>
          <p:cNvPr id="347151" name="Rectangle 15"/>
          <p:cNvSpPr>
            <a:spLocks noGrp="1" noChangeArrowheads="1"/>
          </p:cNvSpPr>
          <p:nvPr>
            <p:ph type="body" idx="1"/>
          </p:nvPr>
        </p:nvSpPr>
        <p:spPr>
          <a:xfrm>
            <a:off x="609600" y="1449388"/>
            <a:ext cx="7918450" cy="2703512"/>
          </a:xfrm>
        </p:spPr>
        <p:txBody>
          <a:bodyPr/>
          <a:lstStyle/>
          <a:p>
            <a:pPr lvl="1"/>
            <a:r>
              <a:rPr lang="en-US" dirty="0"/>
              <a:t>Sorting in descending order:</a:t>
            </a:r>
          </a:p>
          <a:p>
            <a:pPr lvl="1"/>
            <a:endParaRPr lang="en-US" dirty="0"/>
          </a:p>
          <a:p>
            <a:pPr lvl="1">
              <a:buFont typeface="Arial" pitchFamily="34" charset="0"/>
              <a:buNone/>
            </a:pPr>
            <a:r>
              <a:rPr lang="en-US" dirty="0"/>
              <a:t/>
            </a:r>
            <a:br>
              <a:rPr lang="en-US" dirty="0"/>
            </a:br>
            <a:endParaRPr lang="en-US" dirty="0"/>
          </a:p>
          <a:p>
            <a:pPr lvl="1"/>
            <a:r>
              <a:rPr lang="en-US" dirty="0"/>
              <a:t>Sorting by column alias:</a:t>
            </a:r>
          </a:p>
          <a:p>
            <a:pPr lvl="1"/>
            <a:endParaRPr lang="en-US" dirty="0"/>
          </a:p>
          <a:p>
            <a:pPr lvl="1">
              <a:buFont typeface="Arial" pitchFamily="34" charset="0"/>
              <a:buNone/>
            </a:pPr>
            <a:endParaRPr lang="en-US" dirty="0"/>
          </a:p>
        </p:txBody>
      </p:sp>
      <p:sp>
        <p:nvSpPr>
          <p:cNvPr id="347140" name="Rectangle 4"/>
          <p:cNvSpPr>
            <a:spLocks noChangeArrowheads="1"/>
          </p:cNvSpPr>
          <p:nvPr/>
        </p:nvSpPr>
        <p:spPr bwMode="blackGray">
          <a:xfrm>
            <a:off x="214282" y="1928802"/>
            <a:ext cx="8286808" cy="1000132"/>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department_id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hire_date</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ORDER BY </a:t>
            </a:r>
            <a:r>
              <a:rPr lang="en-US" sz="2000" b="1" dirty="0" err="1">
                <a:solidFill>
                  <a:srgbClr val="000000"/>
                </a:solidFill>
                <a:latin typeface="Courier New" pitchFamily="49" charset="0"/>
              </a:rPr>
              <a:t>hire_date</a:t>
            </a:r>
            <a:r>
              <a:rPr lang="en-US" sz="2000" b="1" dirty="0">
                <a:solidFill>
                  <a:srgbClr val="000000"/>
                </a:solidFill>
                <a:latin typeface="Courier New" pitchFamily="49" charset="0"/>
              </a:rPr>
              <a:t> DESC ;</a:t>
            </a:r>
          </a:p>
        </p:txBody>
      </p:sp>
      <p:sp>
        <p:nvSpPr>
          <p:cNvPr id="347141" name="Rectangle 5"/>
          <p:cNvSpPr>
            <a:spLocks noChangeArrowheads="1"/>
          </p:cNvSpPr>
          <p:nvPr/>
        </p:nvSpPr>
        <p:spPr bwMode="gray">
          <a:xfrm>
            <a:off x="1643042" y="2571744"/>
            <a:ext cx="2286016" cy="285752"/>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
        <p:nvSpPr>
          <p:cNvPr id="347142" name="Oval 6"/>
          <p:cNvSpPr>
            <a:spLocks noChangeArrowheads="1"/>
          </p:cNvSpPr>
          <p:nvPr/>
        </p:nvSpPr>
        <p:spPr bwMode="blackWhite">
          <a:xfrm>
            <a:off x="7578725" y="2309813"/>
            <a:ext cx="490538"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1</a:t>
            </a:r>
          </a:p>
        </p:txBody>
      </p:sp>
      <p:sp>
        <p:nvSpPr>
          <p:cNvPr id="347143" name="Rectangle 7"/>
          <p:cNvSpPr>
            <a:spLocks noChangeArrowheads="1"/>
          </p:cNvSpPr>
          <p:nvPr/>
        </p:nvSpPr>
        <p:spPr bwMode="blackGray">
          <a:xfrm>
            <a:off x="214282" y="4192599"/>
            <a:ext cx="8047068" cy="1165227"/>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employee_id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salary*12 </a:t>
            </a:r>
            <a:r>
              <a:rPr lang="en-US" sz="2000" b="1" dirty="0" err="1">
                <a:solidFill>
                  <a:srgbClr val="000000"/>
                </a:solidFill>
                <a:latin typeface="Courier New" pitchFamily="49" charset="0"/>
              </a:rPr>
              <a:t>annsal</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ORDER BY </a:t>
            </a:r>
            <a:r>
              <a:rPr lang="en-US" sz="2000" b="1" dirty="0" err="1">
                <a:solidFill>
                  <a:srgbClr val="000000"/>
                </a:solidFill>
                <a:latin typeface="Courier New" pitchFamily="49" charset="0"/>
              </a:rPr>
              <a:t>annsal</a:t>
            </a:r>
            <a:r>
              <a:rPr lang="en-US" sz="2000" b="1" dirty="0">
                <a:solidFill>
                  <a:srgbClr val="000000"/>
                </a:solidFill>
                <a:latin typeface="Courier New" pitchFamily="49" charset="0"/>
              </a:rPr>
              <a:t> ;</a:t>
            </a:r>
          </a:p>
        </p:txBody>
      </p:sp>
      <p:sp>
        <p:nvSpPr>
          <p:cNvPr id="347144" name="Rectangle 8"/>
          <p:cNvSpPr>
            <a:spLocks noChangeArrowheads="1"/>
          </p:cNvSpPr>
          <p:nvPr/>
        </p:nvSpPr>
        <p:spPr bwMode="gray">
          <a:xfrm>
            <a:off x="6475400" y="4357694"/>
            <a:ext cx="1000132" cy="298450"/>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
        <p:nvSpPr>
          <p:cNvPr id="347145" name="Rectangle 9"/>
          <p:cNvSpPr>
            <a:spLocks noChangeArrowheads="1"/>
          </p:cNvSpPr>
          <p:nvPr/>
        </p:nvSpPr>
        <p:spPr bwMode="gray">
          <a:xfrm>
            <a:off x="1629491" y="4952313"/>
            <a:ext cx="1071570" cy="298450"/>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
        <p:nvSpPr>
          <p:cNvPr id="347146" name="Oval 10"/>
          <p:cNvSpPr>
            <a:spLocks noChangeArrowheads="1"/>
          </p:cNvSpPr>
          <p:nvPr/>
        </p:nvSpPr>
        <p:spPr bwMode="blackWhite">
          <a:xfrm>
            <a:off x="7475532" y="4643446"/>
            <a:ext cx="493712"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2</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a:xfrm>
            <a:off x="457200" y="274638"/>
            <a:ext cx="8229600" cy="654032"/>
          </a:xfrm>
        </p:spPr>
        <p:txBody>
          <a:bodyPr>
            <a:normAutofit fontScale="90000"/>
          </a:bodyPr>
          <a:lstStyle/>
          <a:p>
            <a:r>
              <a:rPr lang="en-US" dirty="0"/>
              <a:t>Sorting</a:t>
            </a:r>
          </a:p>
        </p:txBody>
      </p:sp>
      <p:sp>
        <p:nvSpPr>
          <p:cNvPr id="409603" name="Rectangle 3"/>
          <p:cNvSpPr>
            <a:spLocks noGrp="1" noChangeArrowheads="1"/>
          </p:cNvSpPr>
          <p:nvPr>
            <p:ph type="body" idx="1"/>
          </p:nvPr>
        </p:nvSpPr>
        <p:spPr>
          <a:xfrm>
            <a:off x="357158" y="857232"/>
            <a:ext cx="7918450" cy="571504"/>
          </a:xfrm>
        </p:spPr>
        <p:txBody>
          <a:bodyPr>
            <a:normAutofit/>
          </a:bodyPr>
          <a:lstStyle/>
          <a:p>
            <a:pPr lvl="1"/>
            <a:r>
              <a:rPr lang="en-US" dirty="0"/>
              <a:t>Sorting by using the column’s numeric position</a:t>
            </a:r>
            <a:r>
              <a:rPr lang="en-US" dirty="0" smtClean="0"/>
              <a:t>:</a:t>
            </a:r>
            <a:endParaRPr lang="en-US" dirty="0"/>
          </a:p>
        </p:txBody>
      </p:sp>
      <p:sp>
        <p:nvSpPr>
          <p:cNvPr id="409604" name="Rectangle 4"/>
          <p:cNvSpPr>
            <a:spLocks noChangeArrowheads="1"/>
          </p:cNvSpPr>
          <p:nvPr/>
        </p:nvSpPr>
        <p:spPr bwMode="blackGray">
          <a:xfrm>
            <a:off x="857224" y="1428736"/>
            <a:ext cx="8072494" cy="1214446"/>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last_name</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department_id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hire_date</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ORDER BY 3;</a:t>
            </a:r>
          </a:p>
        </p:txBody>
      </p:sp>
      <p:sp>
        <p:nvSpPr>
          <p:cNvPr id="409605" name="Rectangle 5"/>
          <p:cNvSpPr>
            <a:spLocks noChangeArrowheads="1"/>
          </p:cNvSpPr>
          <p:nvPr/>
        </p:nvSpPr>
        <p:spPr bwMode="gray">
          <a:xfrm>
            <a:off x="2214546" y="2214554"/>
            <a:ext cx="457200" cy="228600"/>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
        <p:nvSpPr>
          <p:cNvPr id="409606" name="Oval 6"/>
          <p:cNvSpPr>
            <a:spLocks noChangeArrowheads="1"/>
          </p:cNvSpPr>
          <p:nvPr/>
        </p:nvSpPr>
        <p:spPr bwMode="blackWhite">
          <a:xfrm>
            <a:off x="8215338" y="1928802"/>
            <a:ext cx="490538" cy="493712"/>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a:t>3</a:t>
            </a:r>
          </a:p>
        </p:txBody>
      </p:sp>
      <p:sp>
        <p:nvSpPr>
          <p:cNvPr id="409611" name="Rectangle 11"/>
          <p:cNvSpPr>
            <a:spLocks noChangeArrowheads="1"/>
          </p:cNvSpPr>
          <p:nvPr/>
        </p:nvSpPr>
        <p:spPr bwMode="blackGray">
          <a:xfrm>
            <a:off x="914400" y="3505200"/>
            <a:ext cx="7943880" cy="1495436"/>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eaLnBrk="0" hangingPunct="0">
              <a:spcBef>
                <a:spcPct val="0"/>
              </a:spcBef>
              <a:tabLst>
                <a:tab pos="1200150" algn="l"/>
              </a:tabLst>
            </a:pPr>
            <a:r>
              <a:rPr lang="en-US" sz="2000" b="1" dirty="0">
                <a:solidFill>
                  <a:srgbClr val="000000"/>
                </a:solidFill>
                <a:latin typeface="Courier New" pitchFamily="49" charset="0"/>
              </a:rPr>
              <a:t>SELECT last_name, department_id, salary</a:t>
            </a:r>
          </a:p>
          <a:p>
            <a:pPr eaLnBrk="0" hangingPunct="0">
              <a:spcBef>
                <a:spcPct val="0"/>
              </a:spcBef>
              <a:tabLst>
                <a:tab pos="1200150" algn="l"/>
              </a:tabLst>
            </a:pPr>
            <a:r>
              <a:rPr lang="en-US" sz="2000" b="1" dirty="0">
                <a:solidFill>
                  <a:srgbClr val="000000"/>
                </a:solidFill>
                <a:latin typeface="Courier New" pitchFamily="49" charset="0"/>
              </a:rPr>
              <a:t>FROM   employees</a:t>
            </a:r>
          </a:p>
          <a:p>
            <a:pPr eaLnBrk="0" hangingPunct="0">
              <a:spcBef>
                <a:spcPct val="0"/>
              </a:spcBef>
              <a:tabLst>
                <a:tab pos="1200150" algn="l"/>
              </a:tabLst>
            </a:pPr>
            <a:r>
              <a:rPr lang="en-US" sz="2000" b="1" dirty="0">
                <a:solidFill>
                  <a:srgbClr val="000000"/>
                </a:solidFill>
                <a:latin typeface="Courier New" pitchFamily="49" charset="0"/>
              </a:rPr>
              <a:t>ORDER BY department_id, salary DESC;</a:t>
            </a:r>
          </a:p>
        </p:txBody>
      </p:sp>
      <p:sp>
        <p:nvSpPr>
          <p:cNvPr id="409612" name="Rectangle 12"/>
          <p:cNvSpPr>
            <a:spLocks noChangeArrowheads="1"/>
          </p:cNvSpPr>
          <p:nvPr/>
        </p:nvSpPr>
        <p:spPr bwMode="gray">
          <a:xfrm>
            <a:off x="2285985" y="4429132"/>
            <a:ext cx="4286280" cy="298450"/>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
        <p:nvSpPr>
          <p:cNvPr id="409613" name="Oval 13"/>
          <p:cNvSpPr>
            <a:spLocks noChangeArrowheads="1"/>
          </p:cNvSpPr>
          <p:nvPr/>
        </p:nvSpPr>
        <p:spPr bwMode="blackWhite">
          <a:xfrm>
            <a:off x="8215338" y="4357694"/>
            <a:ext cx="493713" cy="493713"/>
          </a:xfrm>
          <a:prstGeom prst="ellipse">
            <a:avLst/>
          </a:prstGeom>
          <a:solidFill>
            <a:srgbClr val="CCCCFF"/>
          </a:solidFill>
          <a:ln w="28575">
            <a:solidFill>
              <a:srgbClr val="000000"/>
            </a:solidFill>
            <a:round/>
            <a:headEnd/>
            <a:tailEnd/>
          </a:ln>
          <a:effectLst/>
        </p:spPr>
        <p:txBody>
          <a:bodyPr wrap="none" lIns="46038" tIns="46038" rIns="46038" bIns="46038" anchor="ctr"/>
          <a:lstStyle/>
          <a:p>
            <a:pPr defTabSz="822325" eaLnBrk="0" hangingPunct="0">
              <a:lnSpc>
                <a:spcPct val="95000"/>
              </a:lnSpc>
              <a:spcBef>
                <a:spcPct val="0"/>
              </a:spcBef>
              <a:buClrTx/>
              <a:buFontTx/>
              <a:buNone/>
            </a:pPr>
            <a:r>
              <a:rPr lang="en-US" sz="2400" dirty="0"/>
              <a:t>4</a:t>
            </a:r>
          </a:p>
        </p:txBody>
      </p:sp>
      <p:sp>
        <p:nvSpPr>
          <p:cNvPr id="10" name="Rectangle 3"/>
          <p:cNvSpPr txBox="1">
            <a:spLocks noChangeArrowheads="1"/>
          </p:cNvSpPr>
          <p:nvPr/>
        </p:nvSpPr>
        <p:spPr>
          <a:xfrm>
            <a:off x="642910" y="2857496"/>
            <a:ext cx="7918450" cy="571504"/>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Sorting by multiple columns:</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3" name="Rectangle 7"/>
          <p:cNvSpPr>
            <a:spLocks noGrp="1" noChangeArrowheads="1"/>
          </p:cNvSpPr>
          <p:nvPr>
            <p:ph type="body" idx="1"/>
          </p:nvPr>
        </p:nvSpPr>
        <p:spPr>
          <a:xfrm>
            <a:off x="609600" y="1449389"/>
            <a:ext cx="7918450" cy="2908305"/>
          </a:xfrm>
        </p:spPr>
        <p:txBody>
          <a:bodyPr>
            <a:normAutofit fontScale="92500"/>
          </a:bodyPr>
          <a:lstStyle/>
          <a:p>
            <a:r>
              <a:rPr lang="en-US" dirty="0"/>
              <a:t>In this lesson, you should have learned how to:</a:t>
            </a:r>
          </a:p>
          <a:p>
            <a:pPr lvl="1"/>
            <a:r>
              <a:rPr lang="en-US" dirty="0"/>
              <a:t>Use the </a:t>
            </a:r>
            <a:r>
              <a:rPr lang="en-US" dirty="0">
                <a:latin typeface="Courier New" pitchFamily="49" charset="0"/>
              </a:rPr>
              <a:t>WHERE</a:t>
            </a:r>
            <a:r>
              <a:rPr lang="en-US" dirty="0"/>
              <a:t> clause to restrict rows of output:</a:t>
            </a:r>
          </a:p>
          <a:p>
            <a:pPr lvl="2"/>
            <a:r>
              <a:rPr lang="en-US" dirty="0"/>
              <a:t>Use the comparison conditions</a:t>
            </a:r>
          </a:p>
          <a:p>
            <a:pPr lvl="2"/>
            <a:r>
              <a:rPr lang="en-US" dirty="0"/>
              <a:t>Use the </a:t>
            </a:r>
            <a:r>
              <a:rPr lang="en-US" dirty="0">
                <a:latin typeface="Courier New" pitchFamily="49" charset="0"/>
              </a:rPr>
              <a:t>BETWEEN</a:t>
            </a:r>
            <a:r>
              <a:rPr lang="en-US" dirty="0"/>
              <a:t>, </a:t>
            </a:r>
            <a:r>
              <a:rPr lang="en-US" dirty="0">
                <a:latin typeface="Courier New" pitchFamily="49" charset="0"/>
              </a:rPr>
              <a:t>IN</a:t>
            </a:r>
            <a:r>
              <a:rPr lang="en-US" dirty="0"/>
              <a:t>, </a:t>
            </a:r>
            <a:r>
              <a:rPr lang="en-US" dirty="0">
                <a:latin typeface="Courier New" pitchFamily="49" charset="0"/>
              </a:rPr>
              <a:t>LIKE</a:t>
            </a:r>
            <a:r>
              <a:rPr lang="en-US" dirty="0"/>
              <a:t>, and </a:t>
            </a:r>
            <a:r>
              <a:rPr lang="en-US" dirty="0">
                <a:latin typeface="Courier New" pitchFamily="49" charset="0"/>
              </a:rPr>
              <a:t>NULL</a:t>
            </a:r>
            <a:r>
              <a:rPr lang="en-US" dirty="0"/>
              <a:t> operators</a:t>
            </a:r>
          </a:p>
          <a:p>
            <a:pPr lvl="2"/>
            <a:r>
              <a:rPr lang="en-US" dirty="0"/>
              <a:t>Apply the logical </a:t>
            </a:r>
            <a:r>
              <a:rPr lang="en-US" dirty="0">
                <a:latin typeface="Courier New" pitchFamily="49" charset="0"/>
              </a:rPr>
              <a:t>AND</a:t>
            </a:r>
            <a:r>
              <a:rPr lang="en-US" dirty="0"/>
              <a:t>, </a:t>
            </a:r>
            <a:r>
              <a:rPr lang="en-US" dirty="0">
                <a:latin typeface="Courier New" pitchFamily="49" charset="0"/>
              </a:rPr>
              <a:t>OR</a:t>
            </a:r>
            <a:r>
              <a:rPr lang="en-US" dirty="0"/>
              <a:t>, and </a:t>
            </a:r>
            <a:r>
              <a:rPr lang="en-US" dirty="0">
                <a:latin typeface="Courier New" pitchFamily="49" charset="0"/>
              </a:rPr>
              <a:t>NOT</a:t>
            </a:r>
            <a:r>
              <a:rPr lang="en-US" dirty="0"/>
              <a:t> operators</a:t>
            </a:r>
          </a:p>
          <a:p>
            <a:pPr lvl="1"/>
            <a:r>
              <a:rPr lang="en-US" dirty="0"/>
              <a:t>Use the </a:t>
            </a:r>
            <a:r>
              <a:rPr lang="en-US" dirty="0">
                <a:latin typeface="Courier New" pitchFamily="49" charset="0"/>
              </a:rPr>
              <a:t>ORDER</a:t>
            </a:r>
            <a:r>
              <a:rPr lang="en-US" dirty="0"/>
              <a:t> </a:t>
            </a:r>
            <a:r>
              <a:rPr lang="en-US" dirty="0">
                <a:latin typeface="Courier New" pitchFamily="49" charset="0"/>
              </a:rPr>
              <a:t>BY</a:t>
            </a:r>
            <a:r>
              <a:rPr lang="en-US" dirty="0"/>
              <a:t> clause to sort rows of output</a:t>
            </a:r>
            <a:r>
              <a:rPr lang="en-US" dirty="0" smtClean="0"/>
              <a:t>:</a:t>
            </a:r>
            <a:endParaRPr lang="en-US" dirty="0"/>
          </a:p>
        </p:txBody>
      </p:sp>
      <p:sp>
        <p:nvSpPr>
          <p:cNvPr id="367618" name="Rectangle 2"/>
          <p:cNvSpPr>
            <a:spLocks noChangeArrowheads="1"/>
          </p:cNvSpPr>
          <p:nvPr/>
        </p:nvSpPr>
        <p:spPr bwMode="blackGray">
          <a:xfrm>
            <a:off x="382584" y="4221166"/>
            <a:ext cx="8118506" cy="149385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*|{[DISTINCT] </a:t>
            </a:r>
            <a:r>
              <a:rPr lang="en-US" sz="2000" b="1" i="1" dirty="0" err="1">
                <a:solidFill>
                  <a:srgbClr val="000000"/>
                </a:solidFill>
                <a:latin typeface="Courier New" pitchFamily="49" charset="0"/>
              </a:rPr>
              <a:t>column|expression</a:t>
            </a:r>
            <a:r>
              <a:rPr lang="en-US" sz="2000" b="1" dirty="0">
                <a:solidFill>
                  <a:srgbClr val="000000"/>
                </a:solidFill>
                <a:latin typeface="Courier New" pitchFamily="49" charset="0"/>
              </a:rPr>
              <a:t> [</a:t>
            </a:r>
            <a:r>
              <a:rPr lang="en-US" sz="2000" b="1" i="1" dirty="0">
                <a:solidFill>
                  <a:srgbClr val="000000"/>
                </a:solidFill>
                <a:latin typeface="Courier New" pitchFamily="49" charset="0"/>
              </a:rPr>
              <a:t>alias</a:t>
            </a:r>
            <a:r>
              <a:rPr lang="en-US" sz="2000" b="1" dirty="0">
                <a:solidFill>
                  <a:srgbClr val="000000"/>
                </a:solidFill>
                <a:latin typeface="Courier New" pitchFamily="49" charset="0"/>
              </a:rPr>
              <a:t>],...}</a:t>
            </a:r>
          </a:p>
          <a:p>
            <a:pPr algn="l" eaLnBrk="0" hangingPunct="0">
              <a:spcBef>
                <a:spcPct val="0"/>
              </a:spcBef>
              <a:buClrTx/>
              <a:buFontTx/>
              <a:buNone/>
              <a:tabLst>
                <a:tab pos="1200150" algn="l"/>
              </a:tabLst>
            </a:pPr>
            <a:r>
              <a:rPr lang="en-US" sz="2000" b="1" dirty="0">
                <a:solidFill>
                  <a:srgbClr val="000000"/>
                </a:solidFill>
                <a:latin typeface="Courier New" pitchFamily="49" charset="0"/>
              </a:rPr>
              <a:t>FROM    </a:t>
            </a:r>
            <a:r>
              <a:rPr lang="en-US" sz="2000" b="1" i="1" dirty="0">
                <a:solidFill>
                  <a:srgbClr val="000000"/>
                </a:solidFill>
                <a:latin typeface="Courier New" pitchFamily="49" charset="0"/>
              </a:rPr>
              <a:t>table</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[WHERE  </a:t>
            </a:r>
            <a:r>
              <a:rPr lang="en-US" sz="2000" b="1" i="1" dirty="0">
                <a:solidFill>
                  <a:srgbClr val="000000"/>
                </a:solidFill>
                <a:latin typeface="Courier New" pitchFamily="49" charset="0"/>
              </a:rPr>
              <a:t>condition(s)</a:t>
            </a:r>
            <a:r>
              <a:rPr lang="en-US" sz="2000" b="1" dirty="0">
                <a:solidFill>
                  <a:srgbClr val="000000"/>
                </a:solidFill>
                <a:latin typeface="Courier New" pitchFamily="49" charset="0"/>
              </a:rPr>
              <a:t>]</a:t>
            </a:r>
          </a:p>
          <a:p>
            <a:pPr algn="l" eaLnBrk="0" hangingPunct="0">
              <a:spcBef>
                <a:spcPct val="0"/>
              </a:spcBef>
              <a:buClrTx/>
              <a:buFontTx/>
              <a:buNone/>
              <a:tabLst>
                <a:tab pos="1200150" algn="l"/>
              </a:tabLst>
            </a:pPr>
            <a:r>
              <a:rPr lang="en-US" sz="2000" b="1" dirty="0">
                <a:solidFill>
                  <a:srgbClr val="000000"/>
                </a:solidFill>
                <a:latin typeface="Courier New" pitchFamily="49" charset="0"/>
              </a:rPr>
              <a:t>[ORDER BY {</a:t>
            </a:r>
            <a:r>
              <a:rPr lang="en-US" sz="2000" b="1" i="1" dirty="0">
                <a:solidFill>
                  <a:srgbClr val="000000"/>
                </a:solidFill>
                <a:latin typeface="Courier New" pitchFamily="49" charset="0"/>
              </a:rPr>
              <a:t>column, </a:t>
            </a:r>
            <a:r>
              <a:rPr lang="en-US" sz="2000" b="1" i="1" dirty="0" err="1">
                <a:solidFill>
                  <a:srgbClr val="000000"/>
                </a:solidFill>
                <a:latin typeface="Courier New" pitchFamily="49" charset="0"/>
              </a:rPr>
              <a:t>expr</a:t>
            </a:r>
            <a:r>
              <a:rPr lang="en-US" sz="2000" b="1" i="1" dirty="0">
                <a:solidFill>
                  <a:srgbClr val="000000"/>
                </a:solidFill>
                <a:latin typeface="Courier New" pitchFamily="49" charset="0"/>
              </a:rPr>
              <a:t>, alias</a:t>
            </a:r>
            <a:r>
              <a:rPr lang="en-US" sz="2000" b="1" dirty="0">
                <a:solidFill>
                  <a:srgbClr val="000000"/>
                </a:solidFill>
                <a:latin typeface="Courier New" pitchFamily="49" charset="0"/>
              </a:rPr>
              <a:t>} [ASC|DESC]] ;</a:t>
            </a:r>
          </a:p>
        </p:txBody>
      </p:sp>
      <p:sp>
        <p:nvSpPr>
          <p:cNvPr id="367622" name="Rectangle 6"/>
          <p:cNvSpPr>
            <a:spLocks noGrp="1" noChangeArrowheads="1"/>
          </p:cNvSpPr>
          <p:nvPr>
            <p:ph type="title"/>
          </p:nvPr>
        </p:nvSpPr>
        <p:spPr/>
        <p:txBody>
          <a:bodyPr/>
          <a:lstStyle/>
          <a:p>
            <a:r>
              <a:rPr lang="en-US"/>
              <a:t>Summary</a:t>
            </a:r>
          </a:p>
        </p:txBody>
      </p:sp>
      <p:sp>
        <p:nvSpPr>
          <p:cNvPr id="367621" name="Rectangle 5"/>
          <p:cNvSpPr>
            <a:spLocks noChangeArrowheads="1"/>
          </p:cNvSpPr>
          <p:nvPr/>
        </p:nvSpPr>
        <p:spPr bwMode="gray">
          <a:xfrm>
            <a:off x="500034" y="5000636"/>
            <a:ext cx="6500858" cy="642942"/>
          </a:xfrm>
          <a:prstGeom prst="rect">
            <a:avLst/>
          </a:prstGeom>
          <a:noFill/>
          <a:ln w="28575">
            <a:solidFill>
              <a:schemeClr val="hlink"/>
            </a:solidFill>
            <a:miter lim="800000"/>
            <a:headEnd type="none" w="sm" len="sm"/>
            <a:tailEnd type="none" w="sm" len="sm"/>
          </a:ln>
          <a:effectLst/>
        </p:spPr>
        <p:txBody>
          <a:bodyPr wrap="none" anchor="ctr"/>
          <a:lstStyle/>
          <a:p>
            <a:endParaRPr lang="en-MY"/>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type="ctrTitle"/>
          </p:nvPr>
        </p:nvSpPr>
        <p:spPr/>
        <p:txBody>
          <a:bodyPr/>
          <a:lstStyle/>
          <a:p>
            <a:r>
              <a:rPr lang="en-US"/>
              <a:t>Displaying Data </a:t>
            </a:r>
            <a:br>
              <a:rPr lang="en-US"/>
            </a:br>
            <a:r>
              <a:rPr lang="en-US"/>
              <a:t>from Multiple Tables</a:t>
            </a:r>
          </a:p>
        </p:txBody>
      </p:sp>
      <p:sp>
        <p:nvSpPr>
          <p:cNvPr id="306180" name="Rectangle 4"/>
          <p:cNvSpPr>
            <a:spLocks noGrp="1" noChangeArrowheads="1"/>
          </p:cNvSpPr>
          <p:nvPr>
            <p:ph type="subTitle" idx="1"/>
          </p:nvPr>
        </p:nvSpPr>
        <p:spPr/>
        <p:txBody>
          <a:bodyPr/>
          <a:lstStyle/>
          <a:p>
            <a:endParaRPr lang="en-US"/>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8534400" y="6400800"/>
            <a:ext cx="609600" cy="457200"/>
          </a:xfrm>
        </p:spPr>
        <p:txBody>
          <a:bodyPr/>
          <a:lstStyle/>
          <a:p>
            <a:pPr>
              <a:defRPr/>
            </a:pPr>
            <a:fld id="{08E282FA-49FE-47B3-9D9E-AD74EA18052C}" type="slidenum">
              <a:rPr lang="en-US"/>
              <a:pPr>
                <a:defRPr/>
              </a:pPr>
              <a:t>57</a:t>
            </a:fld>
            <a:endParaRPr lang="en-US"/>
          </a:p>
        </p:txBody>
      </p:sp>
      <p:sp>
        <p:nvSpPr>
          <p:cNvPr id="299010" name="Rectangle 2"/>
          <p:cNvSpPr>
            <a:spLocks noGrp="1" noChangeArrowheads="1"/>
          </p:cNvSpPr>
          <p:nvPr>
            <p:ph type="title"/>
          </p:nvPr>
        </p:nvSpPr>
        <p:spPr>
          <a:xfrm>
            <a:off x="685800" y="0"/>
            <a:ext cx="7772400" cy="1143000"/>
          </a:xfrm>
        </p:spPr>
        <p:txBody>
          <a:bodyPr/>
          <a:lstStyle/>
          <a:p>
            <a:pPr eaLnBrk="1" hangingPunct="1">
              <a:defRPr/>
            </a:pPr>
            <a:r>
              <a:rPr lang="en-US" smtClean="0"/>
              <a:t>SELECT Statement</a:t>
            </a:r>
          </a:p>
        </p:txBody>
      </p:sp>
      <p:sp>
        <p:nvSpPr>
          <p:cNvPr id="299011" name="Rectangle 3"/>
          <p:cNvSpPr>
            <a:spLocks noGrp="1" noChangeArrowheads="1"/>
          </p:cNvSpPr>
          <p:nvPr>
            <p:ph type="body" idx="1"/>
          </p:nvPr>
        </p:nvSpPr>
        <p:spPr>
          <a:xfrm>
            <a:off x="304800" y="1066800"/>
            <a:ext cx="8839200" cy="4114800"/>
          </a:xfrm>
        </p:spPr>
        <p:txBody>
          <a:bodyPr>
            <a:normAutofit fontScale="92500" lnSpcReduction="10000"/>
          </a:bodyPr>
          <a:lstStyle/>
          <a:p>
            <a:pPr eaLnBrk="1" hangingPunct="1">
              <a:lnSpc>
                <a:spcPct val="90000"/>
              </a:lnSpc>
              <a:defRPr/>
            </a:pPr>
            <a:r>
              <a:rPr lang="en-US" sz="2800" dirty="0" smtClean="0"/>
              <a:t>Used for queries on single or multiple tables</a:t>
            </a:r>
          </a:p>
          <a:p>
            <a:pPr eaLnBrk="1" hangingPunct="1">
              <a:lnSpc>
                <a:spcPct val="90000"/>
              </a:lnSpc>
              <a:defRPr/>
            </a:pPr>
            <a:r>
              <a:rPr lang="en-US" sz="2800" dirty="0" smtClean="0"/>
              <a:t>Clauses of the SELECT statement:</a:t>
            </a:r>
          </a:p>
          <a:p>
            <a:pPr lvl="1" eaLnBrk="1" hangingPunct="1">
              <a:lnSpc>
                <a:spcPct val="90000"/>
              </a:lnSpc>
              <a:defRPr/>
            </a:pPr>
            <a:r>
              <a:rPr lang="en-US" sz="2000" b="1" dirty="0" smtClean="0">
                <a:solidFill>
                  <a:srgbClr val="990000"/>
                </a:solidFill>
                <a:latin typeface="Times New Roman" pitchFamily="18" charset="0"/>
                <a:cs typeface="Times New Roman" pitchFamily="18" charset="0"/>
              </a:rPr>
              <a:t>SELECT</a:t>
            </a:r>
          </a:p>
          <a:p>
            <a:pPr lvl="2" eaLnBrk="1" hangingPunct="1">
              <a:lnSpc>
                <a:spcPct val="90000"/>
              </a:lnSpc>
              <a:defRPr/>
            </a:pPr>
            <a:r>
              <a:rPr lang="en-US" sz="1800" dirty="0" smtClean="0"/>
              <a:t>List the columns (and expressions) that should be returned from the query</a:t>
            </a:r>
          </a:p>
          <a:p>
            <a:pPr lvl="1">
              <a:lnSpc>
                <a:spcPct val="90000"/>
              </a:lnSpc>
              <a:defRPr/>
            </a:pPr>
            <a:r>
              <a:rPr lang="en-US" sz="2100" b="1" dirty="0" smtClean="0">
                <a:solidFill>
                  <a:srgbClr val="990000"/>
                </a:solidFill>
                <a:latin typeface="Times New Roman" pitchFamily="18" charset="0"/>
                <a:cs typeface="Times New Roman" pitchFamily="18" charset="0"/>
              </a:rPr>
              <a:t>FROM</a:t>
            </a:r>
          </a:p>
          <a:p>
            <a:pPr lvl="2" eaLnBrk="1" hangingPunct="1">
              <a:lnSpc>
                <a:spcPct val="90000"/>
              </a:lnSpc>
              <a:defRPr/>
            </a:pPr>
            <a:r>
              <a:rPr lang="en-US" sz="1800" dirty="0" smtClean="0"/>
              <a:t>Indicate the table(s) or view(s) from which data will be obtained</a:t>
            </a:r>
          </a:p>
          <a:p>
            <a:pPr lvl="1">
              <a:lnSpc>
                <a:spcPct val="90000"/>
              </a:lnSpc>
              <a:defRPr/>
            </a:pPr>
            <a:r>
              <a:rPr lang="en-US" sz="2100" b="1" dirty="0" smtClean="0">
                <a:solidFill>
                  <a:srgbClr val="990000"/>
                </a:solidFill>
                <a:latin typeface="Times New Roman" pitchFamily="18" charset="0"/>
                <a:cs typeface="Times New Roman" pitchFamily="18" charset="0"/>
              </a:rPr>
              <a:t>WHERE</a:t>
            </a:r>
          </a:p>
          <a:p>
            <a:pPr lvl="2" eaLnBrk="1" hangingPunct="1">
              <a:lnSpc>
                <a:spcPct val="90000"/>
              </a:lnSpc>
              <a:defRPr/>
            </a:pPr>
            <a:r>
              <a:rPr lang="en-US" sz="1800" dirty="0" smtClean="0"/>
              <a:t>Indicate the conditions under which a row will be included in the result</a:t>
            </a:r>
          </a:p>
          <a:p>
            <a:pPr lvl="1">
              <a:lnSpc>
                <a:spcPct val="90000"/>
              </a:lnSpc>
              <a:defRPr/>
            </a:pPr>
            <a:r>
              <a:rPr lang="en-US" sz="2100" b="1" dirty="0" smtClean="0">
                <a:solidFill>
                  <a:srgbClr val="990000"/>
                </a:solidFill>
                <a:latin typeface="Times New Roman" pitchFamily="18" charset="0"/>
                <a:cs typeface="Times New Roman" pitchFamily="18" charset="0"/>
              </a:rPr>
              <a:t>GROUP BY</a:t>
            </a:r>
          </a:p>
          <a:p>
            <a:pPr lvl="2" eaLnBrk="1" hangingPunct="1">
              <a:lnSpc>
                <a:spcPct val="90000"/>
              </a:lnSpc>
              <a:defRPr/>
            </a:pPr>
            <a:r>
              <a:rPr lang="en-US" sz="1800" dirty="0" smtClean="0"/>
              <a:t>Indicate categorization of results </a:t>
            </a:r>
          </a:p>
          <a:p>
            <a:pPr lvl="1">
              <a:lnSpc>
                <a:spcPct val="90000"/>
              </a:lnSpc>
              <a:defRPr/>
            </a:pPr>
            <a:r>
              <a:rPr lang="en-US" sz="2100" b="1" dirty="0" smtClean="0">
                <a:solidFill>
                  <a:srgbClr val="990000"/>
                </a:solidFill>
                <a:latin typeface="Times New Roman" pitchFamily="18" charset="0"/>
                <a:cs typeface="Times New Roman" pitchFamily="18" charset="0"/>
              </a:rPr>
              <a:t>HAVING</a:t>
            </a:r>
          </a:p>
          <a:p>
            <a:pPr lvl="2" eaLnBrk="1" hangingPunct="1">
              <a:lnSpc>
                <a:spcPct val="90000"/>
              </a:lnSpc>
              <a:defRPr/>
            </a:pPr>
            <a:r>
              <a:rPr lang="en-US" sz="1800" dirty="0" smtClean="0"/>
              <a:t>Indicate the conditions under which a category (group) will be included</a:t>
            </a:r>
          </a:p>
          <a:p>
            <a:pPr lvl="1">
              <a:lnSpc>
                <a:spcPct val="90000"/>
              </a:lnSpc>
              <a:defRPr/>
            </a:pPr>
            <a:r>
              <a:rPr lang="en-US" sz="2100" b="1" dirty="0" smtClean="0">
                <a:solidFill>
                  <a:srgbClr val="990000"/>
                </a:solidFill>
                <a:latin typeface="Times New Roman" pitchFamily="18" charset="0"/>
                <a:cs typeface="Times New Roman" pitchFamily="18" charset="0"/>
              </a:rPr>
              <a:t>ORDER BY</a:t>
            </a:r>
          </a:p>
          <a:p>
            <a:pPr lvl="2" eaLnBrk="1" hangingPunct="1">
              <a:lnSpc>
                <a:spcPct val="90000"/>
              </a:lnSpc>
              <a:defRPr/>
            </a:pPr>
            <a:r>
              <a:rPr lang="en-US" sz="1800" dirty="0" smtClean="0"/>
              <a:t>Sorts the result according to specified criteria</a:t>
            </a:r>
          </a:p>
        </p:txBody>
      </p:sp>
      <p:sp>
        <p:nvSpPr>
          <p:cNvPr id="5" name="Text Box 7"/>
          <p:cNvSpPr txBox="1">
            <a:spLocks noChangeArrowheads="1"/>
          </p:cNvSpPr>
          <p:nvPr/>
        </p:nvSpPr>
        <p:spPr bwMode="auto">
          <a:xfrm>
            <a:off x="0" y="6461125"/>
            <a:ext cx="1447800" cy="400110"/>
          </a:xfrm>
          <a:prstGeom prst="rect">
            <a:avLst/>
          </a:prstGeom>
          <a:noFill/>
          <a:ln w="12700">
            <a:noFill/>
            <a:miter lim="800000"/>
            <a:headEnd/>
            <a:tailEnd/>
          </a:ln>
          <a:effectLst/>
        </p:spPr>
        <p:txBody>
          <a:bodyPr wrap="square">
            <a:spAutoFit/>
          </a:bodyPr>
          <a:lstStyle/>
          <a:p>
            <a:pPr>
              <a:defRPr/>
            </a:pPr>
            <a:r>
              <a:rPr lang="en-US" sz="2000" dirty="0">
                <a:solidFill>
                  <a:srgbClr val="000000"/>
                </a:solidFill>
                <a:latin typeface="Times New Roman" pitchFamily="18" charset="0"/>
              </a:rPr>
              <a:t>Chapter 6</a:t>
            </a:r>
          </a:p>
        </p:txBody>
      </p:sp>
      <p:sp>
        <p:nvSpPr>
          <p:cNvPr id="6" name="Rectangle 5"/>
          <p:cNvSpPr txBox="1">
            <a:spLocks noGrp="1" noChangeArrowheads="1"/>
          </p:cNvSpPr>
          <p:nvPr/>
        </p:nvSpPr>
        <p:spPr bwMode="auto">
          <a:xfrm>
            <a:off x="1009651" y="6381750"/>
            <a:ext cx="6000750" cy="476250"/>
          </a:xfrm>
          <a:prstGeom prst="rect">
            <a:avLst/>
          </a:prstGeom>
          <a:noFill/>
          <a:ln>
            <a:miter lim="800000"/>
            <a:headEnd/>
            <a:tailEnd/>
          </a:ln>
        </p:spPr>
        <p:txBody>
          <a:bodyPr anchor="b"/>
          <a:lstStyle/>
          <a:p>
            <a:pPr algn="ctr">
              <a:defRPr/>
            </a:pPr>
            <a:r>
              <a:rPr lang="en-US" dirty="0">
                <a:solidFill>
                  <a:srgbClr val="000000"/>
                </a:solidFill>
                <a:effectLst>
                  <a:outerShdw blurRad="38100" dist="38100" dir="2700000" algn="tl">
                    <a:srgbClr val="FFFFFF"/>
                  </a:outerShdw>
                </a:effectLst>
                <a:latin typeface="Times New Roman" pitchFamily="18" charset="0"/>
              </a:rPr>
              <a:t>© 2011 Pearson Education, Inc.  Publishing as Prentice Hall</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319088" y="533400"/>
            <a:ext cx="2790825" cy="2678113"/>
          </a:xfrm>
          <a:prstGeom prst="rect">
            <a:avLst/>
          </a:prstGeom>
          <a:noFill/>
          <a:ln w="12700">
            <a:noFill/>
            <a:miter lim="800000"/>
            <a:headEnd type="none" w="sm" len="sm"/>
            <a:tailEnd type="none" w="sm" len="sm"/>
          </a:ln>
        </p:spPr>
        <p:txBody>
          <a:bodyPr>
            <a:spAutoFit/>
          </a:bodyPr>
          <a:lstStyle/>
          <a:p>
            <a:pPr eaLnBrk="0" hangingPunct="0"/>
            <a:r>
              <a:rPr lang="en-US" sz="2400">
                <a:solidFill>
                  <a:srgbClr val="990000"/>
                </a:solidFill>
                <a:latin typeface="Arial" charset="0"/>
              </a:rPr>
              <a:t>Figure 6-10 </a:t>
            </a:r>
          </a:p>
          <a:p>
            <a:pPr lvl="1" eaLnBrk="0" hangingPunct="0"/>
            <a:r>
              <a:rPr lang="en-US" sz="2400">
                <a:solidFill>
                  <a:srgbClr val="990000"/>
                </a:solidFill>
                <a:latin typeface="Arial" charset="0"/>
              </a:rPr>
              <a:t>SQL statement processing order  (adapted from van der Lans, 2006 p.100)</a:t>
            </a:r>
          </a:p>
        </p:txBody>
      </p:sp>
      <p:pic>
        <p:nvPicPr>
          <p:cNvPr id="33796" name="Picture 4" descr="Noname.jpg"/>
          <p:cNvPicPr>
            <a:picLocks noChangeAspect="1"/>
          </p:cNvPicPr>
          <p:nvPr/>
        </p:nvPicPr>
        <p:blipFill>
          <a:blip r:embed="rId3"/>
          <a:srcRect/>
          <a:stretch>
            <a:fillRect/>
          </a:stretch>
        </p:blipFill>
        <p:spPr bwMode="auto">
          <a:xfrm>
            <a:off x="3571875" y="179388"/>
            <a:ext cx="4019550" cy="6162675"/>
          </a:xfrm>
          <a:prstGeom prst="rect">
            <a:avLst/>
          </a:prstGeom>
          <a:noFill/>
          <a:ln w="9525">
            <a:noFill/>
            <a:miter lim="800000"/>
            <a:headEnd/>
            <a:tailEnd/>
          </a:ln>
        </p:spPr>
      </p:pic>
      <p:sp>
        <p:nvSpPr>
          <p:cNvPr id="5" name="Slide Number Placeholder 3"/>
          <p:cNvSpPr>
            <a:spLocks noGrp="1"/>
          </p:cNvSpPr>
          <p:nvPr>
            <p:ph type="sldNum" sz="quarter" idx="10"/>
          </p:nvPr>
        </p:nvSpPr>
        <p:spPr>
          <a:xfrm>
            <a:off x="8534400" y="6400800"/>
            <a:ext cx="609600" cy="457200"/>
          </a:xfrm>
        </p:spPr>
        <p:txBody>
          <a:bodyPr/>
          <a:lstStyle/>
          <a:p>
            <a:pPr>
              <a:defRPr/>
            </a:pPr>
            <a:fld id="{08E282FA-49FE-47B3-9D9E-AD74EA18052C}" type="slidenum">
              <a:rPr lang="en-US"/>
              <a:pPr>
                <a:defRPr/>
              </a:pPr>
              <a:t>58</a:t>
            </a:fld>
            <a:endParaRPr lang="en-US"/>
          </a:p>
        </p:txBody>
      </p:sp>
      <p:sp>
        <p:nvSpPr>
          <p:cNvPr id="6" name="Text Box 7"/>
          <p:cNvSpPr txBox="1">
            <a:spLocks noChangeArrowheads="1"/>
          </p:cNvSpPr>
          <p:nvPr/>
        </p:nvSpPr>
        <p:spPr bwMode="auto">
          <a:xfrm>
            <a:off x="0" y="6461125"/>
            <a:ext cx="1177925" cy="396875"/>
          </a:xfrm>
          <a:prstGeom prst="rect">
            <a:avLst/>
          </a:prstGeom>
          <a:noFill/>
          <a:ln w="12700">
            <a:noFill/>
            <a:miter lim="800000"/>
            <a:headEnd/>
            <a:tailEnd/>
          </a:ln>
          <a:effectLst/>
        </p:spPr>
        <p:txBody>
          <a:bodyPr wrap="none">
            <a:spAutoFit/>
          </a:bodyPr>
          <a:lstStyle/>
          <a:p>
            <a:pPr>
              <a:defRPr/>
            </a:pPr>
            <a:r>
              <a:rPr lang="en-US" sz="2000" dirty="0">
                <a:solidFill>
                  <a:srgbClr val="000000"/>
                </a:solidFill>
                <a:latin typeface="Times New Roman" pitchFamily="18" charset="0"/>
              </a:rPr>
              <a:t>Chapter 6</a:t>
            </a:r>
          </a:p>
        </p:txBody>
      </p:sp>
      <p:sp>
        <p:nvSpPr>
          <p:cNvPr id="7" name="Rectangle 5"/>
          <p:cNvSpPr txBox="1">
            <a:spLocks noGrp="1" noChangeArrowheads="1"/>
          </p:cNvSpPr>
          <p:nvPr/>
        </p:nvSpPr>
        <p:spPr bwMode="auto">
          <a:xfrm>
            <a:off x="1009651" y="6381750"/>
            <a:ext cx="6000750" cy="476250"/>
          </a:xfrm>
          <a:prstGeom prst="rect">
            <a:avLst/>
          </a:prstGeom>
          <a:noFill/>
          <a:ln>
            <a:miter lim="800000"/>
            <a:headEnd/>
            <a:tailEnd/>
          </a:ln>
        </p:spPr>
        <p:txBody>
          <a:bodyPr anchor="b"/>
          <a:lstStyle/>
          <a:p>
            <a:pPr algn="ctr">
              <a:defRPr/>
            </a:pPr>
            <a:r>
              <a:rPr lang="en-US" dirty="0">
                <a:solidFill>
                  <a:srgbClr val="000000"/>
                </a:solidFill>
                <a:effectLst>
                  <a:outerShdw blurRad="38100" dist="38100" dir="2700000" algn="tl">
                    <a:srgbClr val="FFFFFF"/>
                  </a:outerShdw>
                </a:effectLst>
                <a:latin typeface="Times New Roman" pitchFamily="18" charset="0"/>
              </a:rPr>
              <a:t>© 2011 Pearson Education, Inc.  Publishing as Prentice Hall</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7" name="Rectangle 5"/>
          <p:cNvSpPr>
            <a:spLocks noGrp="1" noChangeArrowheads="1"/>
          </p:cNvSpPr>
          <p:nvPr>
            <p:ph type="title"/>
          </p:nvPr>
        </p:nvSpPr>
        <p:spPr>
          <a:xfrm>
            <a:off x="428596" y="142852"/>
            <a:ext cx="8229600" cy="511156"/>
          </a:xfrm>
        </p:spPr>
        <p:txBody>
          <a:bodyPr>
            <a:noAutofit/>
          </a:bodyPr>
          <a:lstStyle/>
          <a:p>
            <a:r>
              <a:rPr lang="en-US" sz="3200" dirty="0"/>
              <a:t>Obtaining Data from Multiple Tables</a:t>
            </a:r>
          </a:p>
        </p:txBody>
      </p:sp>
      <p:grpSp>
        <p:nvGrpSpPr>
          <p:cNvPr id="2" name="Group 8"/>
          <p:cNvGrpSpPr>
            <a:grpSpLocks/>
          </p:cNvGrpSpPr>
          <p:nvPr/>
        </p:nvGrpSpPr>
        <p:grpSpPr bwMode="auto">
          <a:xfrm>
            <a:off x="4267200" y="3371850"/>
            <a:ext cx="263525" cy="473075"/>
            <a:chOff x="2480" y="2024"/>
            <a:chExt cx="609" cy="298"/>
          </a:xfrm>
        </p:grpSpPr>
        <p:sp>
          <p:nvSpPr>
            <p:cNvPr id="310281" name="Line 9"/>
            <p:cNvSpPr>
              <a:spLocks noChangeShapeType="1"/>
            </p:cNvSpPr>
            <p:nvPr/>
          </p:nvSpPr>
          <p:spPr bwMode="gray">
            <a:xfrm flipV="1">
              <a:off x="2480" y="2024"/>
              <a:ext cx="0" cy="298"/>
            </a:xfrm>
            <a:prstGeom prst="line">
              <a:avLst/>
            </a:prstGeom>
            <a:noFill/>
            <a:ln w="28575">
              <a:solidFill>
                <a:schemeClr val="accent2"/>
              </a:solidFill>
              <a:round/>
              <a:headEnd type="triangle" w="sm" len="sm"/>
              <a:tailEnd type="none" w="sm" len="sm"/>
            </a:ln>
            <a:effectLst/>
          </p:spPr>
          <p:txBody>
            <a:bodyPr/>
            <a:lstStyle/>
            <a:p>
              <a:endParaRPr lang="en-MY"/>
            </a:p>
          </p:txBody>
        </p:sp>
        <p:sp>
          <p:nvSpPr>
            <p:cNvPr id="310282" name="Line 10"/>
            <p:cNvSpPr>
              <a:spLocks noChangeShapeType="1"/>
            </p:cNvSpPr>
            <p:nvPr/>
          </p:nvSpPr>
          <p:spPr bwMode="gray">
            <a:xfrm flipV="1">
              <a:off x="3089" y="2024"/>
              <a:ext cx="0" cy="298"/>
            </a:xfrm>
            <a:prstGeom prst="line">
              <a:avLst/>
            </a:prstGeom>
            <a:noFill/>
            <a:ln w="28575">
              <a:solidFill>
                <a:schemeClr val="accent2"/>
              </a:solidFill>
              <a:round/>
              <a:headEnd type="triangle" w="sm" len="sm"/>
              <a:tailEnd type="none" w="sm" len="sm"/>
            </a:ln>
            <a:effectLst/>
          </p:spPr>
          <p:txBody>
            <a:bodyPr/>
            <a:lstStyle/>
            <a:p>
              <a:endParaRPr lang="en-MY"/>
            </a:p>
          </p:txBody>
        </p:sp>
      </p:grpSp>
      <p:grpSp>
        <p:nvGrpSpPr>
          <p:cNvPr id="23" name="Group 22"/>
          <p:cNvGrpSpPr/>
          <p:nvPr/>
        </p:nvGrpSpPr>
        <p:grpSpPr>
          <a:xfrm>
            <a:off x="4572000" y="1142984"/>
            <a:ext cx="4429156" cy="2581291"/>
            <a:chOff x="4572000" y="1285860"/>
            <a:chExt cx="4429156" cy="2581291"/>
          </a:xfrm>
        </p:grpSpPr>
        <p:sp>
          <p:nvSpPr>
            <p:cNvPr id="310279" name="Rectangle 7"/>
            <p:cNvSpPr>
              <a:spLocks noChangeArrowheads="1"/>
            </p:cNvSpPr>
            <p:nvPr/>
          </p:nvSpPr>
          <p:spPr bwMode="auto">
            <a:xfrm>
              <a:off x="4572000" y="1285860"/>
              <a:ext cx="2352749" cy="400752"/>
            </a:xfrm>
            <a:prstGeom prst="rect">
              <a:avLst/>
            </a:prstGeom>
            <a:noFill/>
            <a:ln w="9525">
              <a:noFill/>
              <a:miter lim="800000"/>
              <a:headEnd/>
              <a:tailEnd/>
            </a:ln>
            <a:effectLst/>
          </p:spPr>
          <p:txBody>
            <a:bodyPr wrap="square" lIns="92075" tIns="46038" rIns="92075" bIns="46038">
              <a:spAutoFit/>
            </a:bodyPr>
            <a:lstStyle/>
            <a:p>
              <a:pPr algn="l" eaLnBrk="0" hangingPunct="0">
                <a:spcBef>
                  <a:spcPct val="0"/>
                </a:spcBef>
                <a:buClrTx/>
                <a:buFontTx/>
                <a:buNone/>
              </a:pPr>
              <a:r>
                <a:rPr lang="en-US" sz="2000" dirty="0">
                  <a:latin typeface="Courier New" pitchFamily="49" charset="0"/>
                </a:rPr>
                <a:t>DEPARTMENTS </a:t>
              </a:r>
            </a:p>
          </p:txBody>
        </p:sp>
        <p:pic>
          <p:nvPicPr>
            <p:cNvPr id="310293" name="Picture 21" descr="C:\project-SQLFund1\images\img-06-03b.gif"/>
            <p:cNvPicPr>
              <a:picLocks noChangeAspect="1" noChangeArrowheads="1"/>
            </p:cNvPicPr>
            <p:nvPr/>
          </p:nvPicPr>
          <p:blipFill>
            <a:blip r:embed="rId3"/>
            <a:srcRect/>
            <a:stretch>
              <a:fillRect/>
            </a:stretch>
          </p:blipFill>
          <p:spPr bwMode="gray">
            <a:xfrm>
              <a:off x="4648200" y="1618821"/>
              <a:ext cx="4352956" cy="2248330"/>
            </a:xfrm>
            <a:prstGeom prst="rect">
              <a:avLst/>
            </a:prstGeom>
            <a:noFill/>
          </p:spPr>
        </p:pic>
        <p:sp>
          <p:nvSpPr>
            <p:cNvPr id="310295" name="Rectangle 23"/>
            <p:cNvSpPr>
              <a:spLocks noChangeArrowheads="1"/>
            </p:cNvSpPr>
            <p:nvPr/>
          </p:nvSpPr>
          <p:spPr bwMode="gray">
            <a:xfrm>
              <a:off x="6407195" y="1618821"/>
              <a:ext cx="1514072" cy="2242381"/>
            </a:xfrm>
            <a:prstGeom prst="rect">
              <a:avLst/>
            </a:prstGeom>
            <a:noFill/>
            <a:ln w="28575">
              <a:solidFill>
                <a:schemeClr val="accent2"/>
              </a:solidFill>
              <a:miter lim="800000"/>
              <a:headEnd type="none" w="sm" len="sm"/>
              <a:tailEnd type="none" w="sm" len="sm"/>
            </a:ln>
            <a:effectLst/>
          </p:spPr>
          <p:txBody>
            <a:bodyPr wrap="none" anchor="ctr"/>
            <a:lstStyle/>
            <a:p>
              <a:endParaRPr lang="en-MY"/>
            </a:p>
          </p:txBody>
        </p:sp>
      </p:grpSp>
      <p:grpSp>
        <p:nvGrpSpPr>
          <p:cNvPr id="20" name="Group 19"/>
          <p:cNvGrpSpPr/>
          <p:nvPr/>
        </p:nvGrpSpPr>
        <p:grpSpPr>
          <a:xfrm>
            <a:off x="1857356" y="3905250"/>
            <a:ext cx="5357850" cy="2738460"/>
            <a:chOff x="2362200" y="3976688"/>
            <a:chExt cx="4378325" cy="2103437"/>
          </a:xfrm>
        </p:grpSpPr>
        <p:sp>
          <p:nvSpPr>
            <p:cNvPr id="310289" name="Text Box 17"/>
            <p:cNvSpPr txBox="1">
              <a:spLocks noChangeArrowheads="1"/>
            </p:cNvSpPr>
            <p:nvPr/>
          </p:nvSpPr>
          <p:spPr bwMode="auto">
            <a:xfrm>
              <a:off x="2438400" y="5195888"/>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pic>
          <p:nvPicPr>
            <p:cNvPr id="310296" name="Picture 24" descr="C:\project-SQLFund1\images\img-06-03c.gif"/>
            <p:cNvPicPr>
              <a:picLocks noChangeAspect="1" noChangeArrowheads="1"/>
            </p:cNvPicPr>
            <p:nvPr/>
          </p:nvPicPr>
          <p:blipFill>
            <a:blip r:embed="rId4"/>
            <a:srcRect/>
            <a:stretch>
              <a:fillRect/>
            </a:stretch>
          </p:blipFill>
          <p:spPr bwMode="gray">
            <a:xfrm>
              <a:off x="2362200" y="3976688"/>
              <a:ext cx="4378325" cy="1406525"/>
            </a:xfrm>
            <a:prstGeom prst="rect">
              <a:avLst/>
            </a:prstGeom>
            <a:noFill/>
          </p:spPr>
        </p:pic>
        <p:pic>
          <p:nvPicPr>
            <p:cNvPr id="310297" name="Picture 25" descr="C:\project-SQLFund1\images\img-06-03d.gif"/>
            <p:cNvPicPr>
              <a:picLocks noChangeAspect="1" noChangeArrowheads="1"/>
            </p:cNvPicPr>
            <p:nvPr/>
          </p:nvPicPr>
          <p:blipFill>
            <a:blip r:embed="rId5"/>
            <a:srcRect/>
            <a:stretch>
              <a:fillRect/>
            </a:stretch>
          </p:blipFill>
          <p:spPr bwMode="gray">
            <a:xfrm>
              <a:off x="2362200" y="5576888"/>
              <a:ext cx="4354513" cy="503237"/>
            </a:xfrm>
            <a:prstGeom prst="rect">
              <a:avLst/>
            </a:prstGeom>
            <a:noFill/>
          </p:spPr>
        </p:pic>
      </p:grpSp>
      <p:grpSp>
        <p:nvGrpSpPr>
          <p:cNvPr id="22" name="Group 21"/>
          <p:cNvGrpSpPr/>
          <p:nvPr/>
        </p:nvGrpSpPr>
        <p:grpSpPr>
          <a:xfrm>
            <a:off x="194036" y="1142984"/>
            <a:ext cx="3958864" cy="2543191"/>
            <a:chOff x="194036" y="1285860"/>
            <a:chExt cx="3958864" cy="2543191"/>
          </a:xfrm>
        </p:grpSpPr>
        <p:pic>
          <p:nvPicPr>
            <p:cNvPr id="310292" name="Picture 20" descr="C:\project-SQLFund1\images\img-06-03a.gif"/>
            <p:cNvPicPr>
              <a:picLocks noChangeAspect="1" noChangeArrowheads="1"/>
            </p:cNvPicPr>
            <p:nvPr/>
          </p:nvPicPr>
          <p:blipFill>
            <a:blip r:embed="rId6"/>
            <a:srcRect/>
            <a:stretch>
              <a:fillRect/>
            </a:stretch>
          </p:blipFill>
          <p:spPr bwMode="gray">
            <a:xfrm>
              <a:off x="194036" y="3058215"/>
              <a:ext cx="3955072" cy="770836"/>
            </a:xfrm>
            <a:prstGeom prst="rect">
              <a:avLst/>
            </a:prstGeom>
            <a:noFill/>
          </p:spPr>
        </p:pic>
        <p:pic>
          <p:nvPicPr>
            <p:cNvPr id="310291" name="Picture 19" descr="C:\project-SQLFund1\images\img-06-03.gif"/>
            <p:cNvPicPr>
              <a:picLocks noChangeAspect="1" noChangeArrowheads="1"/>
            </p:cNvPicPr>
            <p:nvPr/>
          </p:nvPicPr>
          <p:blipFill>
            <a:blip r:embed="rId7"/>
            <a:srcRect/>
            <a:stretch>
              <a:fillRect/>
            </a:stretch>
          </p:blipFill>
          <p:spPr bwMode="gray">
            <a:xfrm>
              <a:off x="194036" y="1635134"/>
              <a:ext cx="3955072" cy="996157"/>
            </a:xfrm>
            <a:prstGeom prst="rect">
              <a:avLst/>
            </a:prstGeom>
            <a:noFill/>
          </p:spPr>
        </p:pic>
        <p:sp>
          <p:nvSpPr>
            <p:cNvPr id="310278" name="Rectangle 6"/>
            <p:cNvSpPr>
              <a:spLocks noChangeArrowheads="1"/>
            </p:cNvSpPr>
            <p:nvPr/>
          </p:nvSpPr>
          <p:spPr bwMode="auto">
            <a:xfrm>
              <a:off x="214282" y="1285860"/>
              <a:ext cx="1941512" cy="400752"/>
            </a:xfrm>
            <a:prstGeom prst="rect">
              <a:avLst/>
            </a:prstGeom>
            <a:noFill/>
            <a:ln w="9525">
              <a:noFill/>
              <a:miter lim="800000"/>
              <a:headEnd/>
              <a:tailEnd/>
            </a:ln>
            <a:effectLst/>
          </p:spPr>
          <p:txBody>
            <a:bodyPr wrap="square" lIns="92075" tIns="46038" rIns="92075" bIns="46038">
              <a:spAutoFit/>
            </a:bodyPr>
            <a:lstStyle/>
            <a:p>
              <a:pPr algn="l" eaLnBrk="0" hangingPunct="0">
                <a:spcBef>
                  <a:spcPct val="0"/>
                </a:spcBef>
                <a:buClrTx/>
                <a:buFontTx/>
                <a:buNone/>
              </a:pPr>
              <a:r>
                <a:rPr lang="en-US" sz="2000" dirty="0">
                  <a:latin typeface="Courier New" pitchFamily="49" charset="0"/>
                </a:rPr>
                <a:t>EMPLOYEES</a:t>
              </a:r>
              <a:r>
                <a:rPr lang="en-US" sz="2000" dirty="0"/>
                <a:t> </a:t>
              </a:r>
            </a:p>
          </p:txBody>
        </p:sp>
        <p:sp>
          <p:nvSpPr>
            <p:cNvPr id="310286" name="Text Box 14"/>
            <p:cNvSpPr txBox="1">
              <a:spLocks noChangeArrowheads="1"/>
            </p:cNvSpPr>
            <p:nvPr/>
          </p:nvSpPr>
          <p:spPr bwMode="gray">
            <a:xfrm>
              <a:off x="285044" y="2583855"/>
              <a:ext cx="437978" cy="486220"/>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310294" name="Rectangle 22"/>
            <p:cNvSpPr>
              <a:spLocks noChangeArrowheads="1"/>
            </p:cNvSpPr>
            <p:nvPr/>
          </p:nvSpPr>
          <p:spPr bwMode="gray">
            <a:xfrm>
              <a:off x="2878783" y="1635134"/>
              <a:ext cx="1274117" cy="2182058"/>
            </a:xfrm>
            <a:prstGeom prst="rect">
              <a:avLst/>
            </a:prstGeom>
            <a:noFill/>
            <a:ln w="28575">
              <a:solidFill>
                <a:schemeClr val="accent2"/>
              </a:solidFill>
              <a:miter lim="800000"/>
              <a:headEnd type="none" w="sm" len="sm"/>
              <a:tailEnd type="none" w="sm" len="sm"/>
            </a:ln>
            <a:effectLst/>
          </p:spPr>
          <p:txBody>
            <a:bodyPr wrap="none" anchor="ctr"/>
            <a:lstStyle/>
            <a:p>
              <a:endParaRPr lang="en-MY"/>
            </a:p>
          </p:txBody>
        </p:sp>
        <p:sp>
          <p:nvSpPr>
            <p:cNvPr id="310298" name="Rectangle 26"/>
            <p:cNvSpPr>
              <a:spLocks noChangeArrowheads="1"/>
            </p:cNvSpPr>
            <p:nvPr/>
          </p:nvSpPr>
          <p:spPr bwMode="gray">
            <a:xfrm>
              <a:off x="751462" y="1635134"/>
              <a:ext cx="1092101" cy="2182058"/>
            </a:xfrm>
            <a:prstGeom prst="rect">
              <a:avLst/>
            </a:prstGeom>
            <a:noFill/>
            <a:ln w="28575">
              <a:solidFill>
                <a:schemeClr val="accent2"/>
              </a:solidFill>
              <a:miter lim="800000"/>
              <a:headEnd type="none" w="sm" len="sm"/>
              <a:tailEnd type="none" w="sm" len="sm"/>
            </a:ln>
            <a:effectLst/>
          </p:spPr>
          <p:txBody>
            <a:bodyPr wrap="none" anchor="ctr"/>
            <a:lstStyle/>
            <a:p>
              <a:endParaRPr lang="en-MY"/>
            </a:p>
          </p:txBody>
        </p:sp>
      </p:grpSp>
      <p:sp>
        <p:nvSpPr>
          <p:cNvPr id="21" name="TextBox 20"/>
          <p:cNvSpPr txBox="1"/>
          <p:nvPr/>
        </p:nvSpPr>
        <p:spPr>
          <a:xfrm>
            <a:off x="357158" y="714356"/>
            <a:ext cx="7287316" cy="369332"/>
          </a:xfrm>
          <a:prstGeom prst="rect">
            <a:avLst/>
          </a:prstGeom>
          <a:noFill/>
          <a:ln>
            <a:solidFill>
              <a:schemeClr val="tx1"/>
            </a:solidFill>
          </a:ln>
        </p:spPr>
        <p:txBody>
          <a:bodyPr wrap="none" rtlCol="0">
            <a:spAutoFit/>
          </a:bodyPr>
          <a:lstStyle/>
          <a:p>
            <a:r>
              <a:rPr lang="en-US" dirty="0" smtClean="0"/>
              <a:t>Query: Display the department id and department name for each employee</a:t>
            </a:r>
            <a:endParaRPr lang="en-MY" dirty="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D:\Users\Wesley\Desktop\2014May AACS3013\LectureNotes\Chapter 3\Chpt3-SQL052-3.jpg"/>
          <p:cNvPicPr>
            <a:picLocks noChangeAspect="1" noChangeArrowheads="1"/>
          </p:cNvPicPr>
          <p:nvPr/>
        </p:nvPicPr>
        <p:blipFill>
          <a:blip r:embed="rId2"/>
          <a:srcRect/>
          <a:stretch>
            <a:fillRect/>
          </a:stretch>
        </p:blipFill>
        <p:spPr bwMode="auto">
          <a:xfrm>
            <a:off x="0" y="571480"/>
            <a:ext cx="9070179" cy="2643206"/>
          </a:xfrm>
          <a:prstGeom prst="rect">
            <a:avLst/>
          </a:prstGeom>
          <a:noFill/>
        </p:spPr>
      </p:pic>
      <p:sp>
        <p:nvSpPr>
          <p:cNvPr id="7" name="TextBox 6"/>
          <p:cNvSpPr txBox="1"/>
          <p:nvPr/>
        </p:nvSpPr>
        <p:spPr>
          <a:xfrm>
            <a:off x="357158" y="3500438"/>
            <a:ext cx="8358245" cy="1384995"/>
          </a:xfrm>
          <a:prstGeom prst="rect">
            <a:avLst/>
          </a:prstGeom>
          <a:noFill/>
        </p:spPr>
        <p:txBody>
          <a:bodyPr wrap="square" rtlCol="0">
            <a:spAutoFit/>
          </a:bodyPr>
          <a:lstStyle/>
          <a:p>
            <a:r>
              <a:rPr lang="en-US" sz="2800" dirty="0" smtClean="0"/>
              <a:t>SQL unifies all the preceding tasks in one consistent language that enables you to work with data at a logical level.</a:t>
            </a:r>
            <a:endParaRPr lang="en-MY"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txBox="1">
            <a:spLocks noChangeArrowheads="1"/>
          </p:cNvSpPr>
          <p:nvPr/>
        </p:nvSpPr>
        <p:spPr>
          <a:xfrm>
            <a:off x="428596" y="142852"/>
            <a:ext cx="8229600" cy="5111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Obtaining Data from Multiple Tables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TextBox 5"/>
          <p:cNvSpPr txBox="1"/>
          <p:nvPr/>
        </p:nvSpPr>
        <p:spPr>
          <a:xfrm>
            <a:off x="357158" y="714356"/>
            <a:ext cx="7287316" cy="369332"/>
          </a:xfrm>
          <a:prstGeom prst="rect">
            <a:avLst/>
          </a:prstGeom>
          <a:noFill/>
          <a:ln>
            <a:solidFill>
              <a:schemeClr val="tx1"/>
            </a:solidFill>
          </a:ln>
        </p:spPr>
        <p:txBody>
          <a:bodyPr wrap="none" rtlCol="0">
            <a:spAutoFit/>
          </a:bodyPr>
          <a:lstStyle/>
          <a:p>
            <a:r>
              <a:rPr lang="en-US" dirty="0" smtClean="0"/>
              <a:t>Query: Display the department id and department name for each employee</a:t>
            </a:r>
            <a:endParaRPr lang="en-MY" dirty="0"/>
          </a:p>
        </p:txBody>
      </p:sp>
      <p:sp>
        <p:nvSpPr>
          <p:cNvPr id="7" name="TextBox 6"/>
          <p:cNvSpPr txBox="1"/>
          <p:nvPr/>
        </p:nvSpPr>
        <p:spPr>
          <a:xfrm>
            <a:off x="214282" y="1285860"/>
            <a:ext cx="5830699" cy="369332"/>
          </a:xfrm>
          <a:prstGeom prst="rect">
            <a:avLst/>
          </a:prstGeom>
          <a:noFill/>
        </p:spPr>
        <p:txBody>
          <a:bodyPr wrap="none" rtlCol="0">
            <a:spAutoFit/>
          </a:bodyPr>
          <a:lstStyle/>
          <a:p>
            <a:r>
              <a:rPr lang="en-US" dirty="0" smtClean="0"/>
              <a:t>In order to satisfy this query, we need data from TWO tables</a:t>
            </a:r>
            <a:endParaRPr lang="en-MY" dirty="0"/>
          </a:p>
        </p:txBody>
      </p:sp>
      <p:grpSp>
        <p:nvGrpSpPr>
          <p:cNvPr id="11" name="Group 10"/>
          <p:cNvGrpSpPr/>
          <p:nvPr/>
        </p:nvGrpSpPr>
        <p:grpSpPr>
          <a:xfrm>
            <a:off x="4500562" y="1785926"/>
            <a:ext cx="4429156" cy="2581291"/>
            <a:chOff x="4572000" y="1285860"/>
            <a:chExt cx="4429156" cy="2581291"/>
          </a:xfrm>
        </p:grpSpPr>
        <p:sp>
          <p:nvSpPr>
            <p:cNvPr id="12" name="Rectangle 7"/>
            <p:cNvSpPr>
              <a:spLocks noChangeArrowheads="1"/>
            </p:cNvSpPr>
            <p:nvPr/>
          </p:nvSpPr>
          <p:spPr bwMode="auto">
            <a:xfrm>
              <a:off x="4572000" y="1285860"/>
              <a:ext cx="2352749" cy="400752"/>
            </a:xfrm>
            <a:prstGeom prst="rect">
              <a:avLst/>
            </a:prstGeom>
            <a:noFill/>
            <a:ln w="9525">
              <a:noFill/>
              <a:miter lim="800000"/>
              <a:headEnd/>
              <a:tailEnd/>
            </a:ln>
            <a:effectLst/>
          </p:spPr>
          <p:txBody>
            <a:bodyPr wrap="square" lIns="92075" tIns="46038" rIns="92075" bIns="46038">
              <a:spAutoFit/>
            </a:bodyPr>
            <a:lstStyle/>
            <a:p>
              <a:pPr algn="l" eaLnBrk="0" hangingPunct="0">
                <a:spcBef>
                  <a:spcPct val="0"/>
                </a:spcBef>
                <a:buClrTx/>
                <a:buFontTx/>
                <a:buNone/>
              </a:pPr>
              <a:r>
                <a:rPr lang="en-US" sz="2000" b="1" dirty="0">
                  <a:latin typeface="Times New Roman" pitchFamily="18" charset="0"/>
                  <a:cs typeface="Times New Roman" pitchFamily="18" charset="0"/>
                </a:rPr>
                <a:t>DEPARTMENTS</a:t>
              </a:r>
              <a:r>
                <a:rPr lang="en-US" sz="2000" dirty="0">
                  <a:latin typeface="Courier New" pitchFamily="49" charset="0"/>
                </a:rPr>
                <a:t> </a:t>
              </a:r>
            </a:p>
          </p:txBody>
        </p:sp>
        <p:pic>
          <p:nvPicPr>
            <p:cNvPr id="13" name="Picture 21" descr="C:\project-SQLFund1\images\img-06-03b.gif"/>
            <p:cNvPicPr>
              <a:picLocks noChangeAspect="1" noChangeArrowheads="1"/>
            </p:cNvPicPr>
            <p:nvPr/>
          </p:nvPicPr>
          <p:blipFill>
            <a:blip r:embed="rId3"/>
            <a:srcRect/>
            <a:stretch>
              <a:fillRect/>
            </a:stretch>
          </p:blipFill>
          <p:spPr bwMode="gray">
            <a:xfrm>
              <a:off x="4648200" y="1618821"/>
              <a:ext cx="4352956" cy="2248330"/>
            </a:xfrm>
            <a:prstGeom prst="rect">
              <a:avLst/>
            </a:prstGeom>
            <a:noFill/>
          </p:spPr>
        </p:pic>
        <p:sp>
          <p:nvSpPr>
            <p:cNvPr id="14" name="Rectangle 23"/>
            <p:cNvSpPr>
              <a:spLocks noChangeArrowheads="1"/>
            </p:cNvSpPr>
            <p:nvPr/>
          </p:nvSpPr>
          <p:spPr bwMode="gray">
            <a:xfrm>
              <a:off x="6407195" y="1618821"/>
              <a:ext cx="1514072" cy="2242381"/>
            </a:xfrm>
            <a:prstGeom prst="rect">
              <a:avLst/>
            </a:prstGeom>
            <a:noFill/>
            <a:ln w="28575">
              <a:solidFill>
                <a:schemeClr val="accent2"/>
              </a:solidFill>
              <a:miter lim="800000"/>
              <a:headEnd type="none" w="sm" len="sm"/>
              <a:tailEnd type="none" w="sm" len="sm"/>
            </a:ln>
            <a:effectLst/>
          </p:spPr>
          <p:txBody>
            <a:bodyPr wrap="none" anchor="ctr"/>
            <a:lstStyle/>
            <a:p>
              <a:endParaRPr lang="en-MY"/>
            </a:p>
          </p:txBody>
        </p:sp>
      </p:grpSp>
      <p:grpSp>
        <p:nvGrpSpPr>
          <p:cNvPr id="19" name="Group 18"/>
          <p:cNvGrpSpPr/>
          <p:nvPr/>
        </p:nvGrpSpPr>
        <p:grpSpPr>
          <a:xfrm>
            <a:off x="357158" y="1785926"/>
            <a:ext cx="3958864" cy="2543191"/>
            <a:chOff x="194036" y="1285860"/>
            <a:chExt cx="3958864" cy="2543191"/>
          </a:xfrm>
        </p:grpSpPr>
        <p:pic>
          <p:nvPicPr>
            <p:cNvPr id="20" name="Picture 20" descr="C:\project-SQLFund1\images\img-06-03a.gif"/>
            <p:cNvPicPr>
              <a:picLocks noChangeAspect="1" noChangeArrowheads="1"/>
            </p:cNvPicPr>
            <p:nvPr/>
          </p:nvPicPr>
          <p:blipFill>
            <a:blip r:embed="rId4"/>
            <a:srcRect/>
            <a:stretch>
              <a:fillRect/>
            </a:stretch>
          </p:blipFill>
          <p:spPr bwMode="gray">
            <a:xfrm>
              <a:off x="194036" y="3058215"/>
              <a:ext cx="3955072" cy="770836"/>
            </a:xfrm>
            <a:prstGeom prst="rect">
              <a:avLst/>
            </a:prstGeom>
            <a:noFill/>
          </p:spPr>
        </p:pic>
        <p:pic>
          <p:nvPicPr>
            <p:cNvPr id="21" name="Picture 19" descr="C:\project-SQLFund1\images\img-06-03.gif"/>
            <p:cNvPicPr>
              <a:picLocks noChangeAspect="1" noChangeArrowheads="1"/>
            </p:cNvPicPr>
            <p:nvPr/>
          </p:nvPicPr>
          <p:blipFill>
            <a:blip r:embed="rId5"/>
            <a:srcRect/>
            <a:stretch>
              <a:fillRect/>
            </a:stretch>
          </p:blipFill>
          <p:spPr bwMode="gray">
            <a:xfrm>
              <a:off x="194036" y="1635134"/>
              <a:ext cx="3955072" cy="996157"/>
            </a:xfrm>
            <a:prstGeom prst="rect">
              <a:avLst/>
            </a:prstGeom>
            <a:noFill/>
          </p:spPr>
        </p:pic>
        <p:sp>
          <p:nvSpPr>
            <p:cNvPr id="22" name="Rectangle 6"/>
            <p:cNvSpPr>
              <a:spLocks noChangeArrowheads="1"/>
            </p:cNvSpPr>
            <p:nvPr/>
          </p:nvSpPr>
          <p:spPr bwMode="auto">
            <a:xfrm>
              <a:off x="214282" y="1285860"/>
              <a:ext cx="1941512" cy="400752"/>
            </a:xfrm>
            <a:prstGeom prst="rect">
              <a:avLst/>
            </a:prstGeom>
            <a:noFill/>
            <a:ln w="9525">
              <a:noFill/>
              <a:miter lim="800000"/>
              <a:headEnd/>
              <a:tailEnd/>
            </a:ln>
            <a:effectLst/>
          </p:spPr>
          <p:txBody>
            <a:bodyPr wrap="square" lIns="92075" tIns="46038" rIns="92075" bIns="46038">
              <a:spAutoFit/>
            </a:bodyPr>
            <a:lstStyle/>
            <a:p>
              <a:pPr algn="l" eaLnBrk="0" hangingPunct="0">
                <a:spcBef>
                  <a:spcPct val="0"/>
                </a:spcBef>
                <a:buClrTx/>
                <a:buFontTx/>
                <a:buNone/>
              </a:pPr>
              <a:r>
                <a:rPr lang="en-US" sz="2000" b="1" dirty="0">
                  <a:latin typeface="Times New Roman" pitchFamily="18" charset="0"/>
                  <a:cs typeface="Times New Roman" pitchFamily="18" charset="0"/>
                </a:rPr>
                <a:t>EMPLOYEES</a:t>
              </a:r>
              <a:r>
                <a:rPr lang="en-US" sz="2000" dirty="0"/>
                <a:t> </a:t>
              </a:r>
            </a:p>
          </p:txBody>
        </p:sp>
        <p:sp>
          <p:nvSpPr>
            <p:cNvPr id="23" name="Text Box 14"/>
            <p:cNvSpPr txBox="1">
              <a:spLocks noChangeArrowheads="1"/>
            </p:cNvSpPr>
            <p:nvPr/>
          </p:nvSpPr>
          <p:spPr bwMode="gray">
            <a:xfrm>
              <a:off x="285044" y="2583855"/>
              <a:ext cx="437978" cy="486220"/>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24" name="Rectangle 22"/>
            <p:cNvSpPr>
              <a:spLocks noChangeArrowheads="1"/>
            </p:cNvSpPr>
            <p:nvPr/>
          </p:nvSpPr>
          <p:spPr bwMode="gray">
            <a:xfrm>
              <a:off x="2878783" y="1635134"/>
              <a:ext cx="1274117" cy="2182058"/>
            </a:xfrm>
            <a:prstGeom prst="rect">
              <a:avLst/>
            </a:prstGeom>
            <a:noFill/>
            <a:ln w="28575">
              <a:solidFill>
                <a:schemeClr val="accent2"/>
              </a:solidFill>
              <a:miter lim="800000"/>
              <a:headEnd type="none" w="sm" len="sm"/>
              <a:tailEnd type="none" w="sm" len="sm"/>
            </a:ln>
            <a:effectLst/>
          </p:spPr>
          <p:txBody>
            <a:bodyPr wrap="none" anchor="ctr"/>
            <a:lstStyle/>
            <a:p>
              <a:endParaRPr lang="en-MY"/>
            </a:p>
          </p:txBody>
        </p:sp>
        <p:sp>
          <p:nvSpPr>
            <p:cNvPr id="25" name="Rectangle 26"/>
            <p:cNvSpPr>
              <a:spLocks noChangeArrowheads="1"/>
            </p:cNvSpPr>
            <p:nvPr/>
          </p:nvSpPr>
          <p:spPr bwMode="gray">
            <a:xfrm>
              <a:off x="751462" y="1635134"/>
              <a:ext cx="1092101" cy="2182058"/>
            </a:xfrm>
            <a:prstGeom prst="rect">
              <a:avLst/>
            </a:prstGeom>
            <a:noFill/>
            <a:ln w="28575">
              <a:solidFill>
                <a:schemeClr val="accent2"/>
              </a:solidFill>
              <a:miter lim="800000"/>
              <a:headEnd type="none" w="sm" len="sm"/>
              <a:tailEnd type="none" w="sm" len="sm"/>
            </a:ln>
            <a:effectLst/>
          </p:spPr>
          <p:txBody>
            <a:bodyPr wrap="none" anchor="ctr"/>
            <a:lstStyle/>
            <a:p>
              <a:endParaRPr lang="en-MY"/>
            </a:p>
          </p:txBody>
        </p:sp>
      </p:grpSp>
      <p:sp>
        <p:nvSpPr>
          <p:cNvPr id="26" name="TextBox 25"/>
          <p:cNvSpPr txBox="1"/>
          <p:nvPr/>
        </p:nvSpPr>
        <p:spPr>
          <a:xfrm>
            <a:off x="366682" y="4643446"/>
            <a:ext cx="8563036" cy="2031325"/>
          </a:xfrm>
          <a:prstGeom prst="rect">
            <a:avLst/>
          </a:prstGeom>
          <a:noFill/>
        </p:spPr>
        <p:txBody>
          <a:bodyPr wrap="square" rtlCol="0">
            <a:spAutoFit/>
          </a:bodyPr>
          <a:lstStyle/>
          <a:p>
            <a:r>
              <a:rPr lang="en-US" dirty="0" smtClean="0"/>
              <a:t>The logical steps to process this query would be:</a:t>
            </a:r>
          </a:p>
          <a:p>
            <a:pPr marL="800100" lvl="1" indent="-342900">
              <a:buAutoNum type="arabicPeriod"/>
            </a:pPr>
            <a:r>
              <a:rPr lang="en-US" dirty="0" smtClean="0"/>
              <a:t>Scan the </a:t>
            </a:r>
            <a:r>
              <a:rPr lang="en-US" b="1" dirty="0" smtClean="0"/>
              <a:t>EMPLOYEES</a:t>
            </a:r>
            <a:r>
              <a:rPr lang="en-US" dirty="0" smtClean="0"/>
              <a:t> table row by row</a:t>
            </a:r>
            <a:endParaRPr lang="en-MY" dirty="0" smtClean="0"/>
          </a:p>
          <a:p>
            <a:pPr marL="800100" lvl="1" indent="-342900">
              <a:buAutoNum type="arabicPeriod"/>
            </a:pPr>
            <a:r>
              <a:rPr lang="en-US" dirty="0" smtClean="0"/>
              <a:t>For each row, take the </a:t>
            </a:r>
            <a:r>
              <a:rPr lang="en-US" b="1" dirty="0" smtClean="0"/>
              <a:t>EMPLOYEES</a:t>
            </a:r>
            <a:r>
              <a:rPr lang="en-US" dirty="0" smtClean="0"/>
              <a:t>.</a:t>
            </a:r>
            <a:r>
              <a:rPr lang="en-US" i="1" dirty="0" smtClean="0">
                <a:latin typeface="Comic Sans MS" pitchFamily="66" charset="0"/>
              </a:rPr>
              <a:t>DEPARTMENT_ID</a:t>
            </a:r>
            <a:r>
              <a:rPr lang="en-US" dirty="0" smtClean="0"/>
              <a:t> and match it to the</a:t>
            </a:r>
          </a:p>
          <a:p>
            <a:pPr marL="1162050" lvl="2" indent="-342900"/>
            <a:r>
              <a:rPr lang="en-US" b="1" dirty="0" smtClean="0"/>
              <a:t>DEPARTMENTS</a:t>
            </a:r>
            <a:r>
              <a:rPr lang="en-US" dirty="0" smtClean="0"/>
              <a:t>.</a:t>
            </a:r>
            <a:r>
              <a:rPr lang="en-US" i="1" dirty="0" smtClean="0">
                <a:latin typeface="Comic Sans MS" pitchFamily="66" charset="0"/>
              </a:rPr>
              <a:t>DEPARTMENT_ID</a:t>
            </a:r>
          </a:p>
          <a:p>
            <a:pPr marL="800100" lvl="1" indent="-342900">
              <a:buFont typeface="+mj-lt"/>
              <a:buAutoNum type="arabicPeriod"/>
            </a:pPr>
            <a:r>
              <a:rPr lang="en-US" dirty="0" smtClean="0"/>
              <a:t>When a match is found in the </a:t>
            </a:r>
            <a:r>
              <a:rPr lang="en-US" b="1" dirty="0" smtClean="0"/>
              <a:t>DEPARTMENTS</a:t>
            </a:r>
            <a:r>
              <a:rPr lang="en-US" dirty="0" smtClean="0"/>
              <a:t> table , extract the </a:t>
            </a:r>
            <a:r>
              <a:rPr lang="en-US" i="1" dirty="0" smtClean="0">
                <a:latin typeface="Comic Sans MS" pitchFamily="66" charset="0"/>
              </a:rPr>
              <a:t>DEPARTMENT_NAME</a:t>
            </a:r>
          </a:p>
          <a:p>
            <a:pPr marL="704850" lvl="1" indent="-342900"/>
            <a:endParaRPr lang="en-US" dirty="0" smtClean="0"/>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428596" y="142852"/>
            <a:ext cx="8229600" cy="5111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Obtaining Data from Multiple Tables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357158" y="1643050"/>
            <a:ext cx="8501122" cy="2308324"/>
          </a:xfrm>
          <a:prstGeom prst="rect">
            <a:avLst/>
          </a:prstGeom>
          <a:noFill/>
        </p:spPr>
        <p:txBody>
          <a:bodyPr wrap="square" rtlCol="0">
            <a:spAutoFit/>
          </a:bodyPr>
          <a:lstStyle/>
          <a:p>
            <a:pPr marL="82550" indent="-82550">
              <a:buFont typeface="Arial" pitchFamily="34" charset="0"/>
              <a:buChar char="•"/>
            </a:pPr>
            <a:r>
              <a:rPr lang="en-US" sz="2400" dirty="0" smtClean="0"/>
              <a:t>To identify each employee, we would need at least the EMPLOYEE_ID.</a:t>
            </a:r>
          </a:p>
          <a:p>
            <a:pPr marL="82550" indent="-82550">
              <a:buFont typeface="Arial" pitchFamily="34" charset="0"/>
              <a:buChar char="•"/>
            </a:pPr>
            <a:r>
              <a:rPr lang="en-US" sz="2400" dirty="0" smtClean="0"/>
              <a:t>The DEPARTMENT_ID could be obtained from either the </a:t>
            </a:r>
            <a:r>
              <a:rPr lang="en-US" sz="2400" b="1" dirty="0" smtClean="0"/>
              <a:t>EMPLOYEES</a:t>
            </a:r>
            <a:r>
              <a:rPr lang="en-US" sz="2400" dirty="0" smtClean="0"/>
              <a:t> table or the </a:t>
            </a:r>
            <a:r>
              <a:rPr lang="en-US" sz="2400" b="1" dirty="0" smtClean="0"/>
              <a:t>DEPARTMENTS</a:t>
            </a:r>
            <a:r>
              <a:rPr lang="en-US" sz="2400" dirty="0" smtClean="0"/>
              <a:t> table.</a:t>
            </a:r>
          </a:p>
          <a:p>
            <a:pPr marL="82550" indent="-82550">
              <a:buFont typeface="Arial" pitchFamily="34" charset="0"/>
              <a:buChar char="•"/>
            </a:pPr>
            <a:r>
              <a:rPr lang="en-US" sz="2400" dirty="0" smtClean="0"/>
              <a:t>The DEPARTMENT_NAME must come from the </a:t>
            </a:r>
            <a:r>
              <a:rPr lang="en-US" sz="2400" b="1" dirty="0" smtClean="0"/>
              <a:t>DEPARTMENTS</a:t>
            </a:r>
            <a:r>
              <a:rPr lang="en-US" sz="2400" dirty="0" smtClean="0"/>
              <a:t> table.</a:t>
            </a:r>
            <a:endParaRPr lang="en-MY" sz="2400" dirty="0"/>
          </a:p>
        </p:txBody>
      </p:sp>
      <p:sp>
        <p:nvSpPr>
          <p:cNvPr id="4" name="TextBox 3"/>
          <p:cNvSpPr txBox="1"/>
          <p:nvPr/>
        </p:nvSpPr>
        <p:spPr>
          <a:xfrm>
            <a:off x="357158" y="1000108"/>
            <a:ext cx="7287316" cy="369332"/>
          </a:xfrm>
          <a:prstGeom prst="rect">
            <a:avLst/>
          </a:prstGeom>
          <a:noFill/>
          <a:ln>
            <a:solidFill>
              <a:schemeClr val="tx1"/>
            </a:solidFill>
          </a:ln>
        </p:spPr>
        <p:txBody>
          <a:bodyPr wrap="none" rtlCol="0">
            <a:spAutoFit/>
          </a:bodyPr>
          <a:lstStyle/>
          <a:p>
            <a:r>
              <a:rPr lang="en-US" dirty="0" smtClean="0"/>
              <a:t>Query: Display the department id and department name for each employee</a:t>
            </a:r>
            <a:endParaRPr lang="en-MY" dirty="0"/>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857224" y="4500570"/>
            <a:ext cx="7858180" cy="128588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Rectangle 5"/>
          <p:cNvSpPr txBox="1">
            <a:spLocks noChangeArrowheads="1"/>
          </p:cNvSpPr>
          <p:nvPr/>
        </p:nvSpPr>
        <p:spPr>
          <a:xfrm>
            <a:off x="428596" y="142852"/>
            <a:ext cx="8229600" cy="5111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Obtaining Data from Multiple Tables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357158" y="714356"/>
            <a:ext cx="7287316" cy="369332"/>
          </a:xfrm>
          <a:prstGeom prst="rect">
            <a:avLst/>
          </a:prstGeom>
          <a:noFill/>
          <a:ln>
            <a:solidFill>
              <a:schemeClr val="tx1"/>
            </a:solidFill>
          </a:ln>
        </p:spPr>
        <p:txBody>
          <a:bodyPr wrap="none" rtlCol="0">
            <a:spAutoFit/>
          </a:bodyPr>
          <a:lstStyle/>
          <a:p>
            <a:r>
              <a:rPr lang="en-US" dirty="0" smtClean="0"/>
              <a:t>Query: Display the department id and department name for each employee</a:t>
            </a:r>
            <a:endParaRPr lang="en-MY" dirty="0"/>
          </a:p>
        </p:txBody>
      </p:sp>
      <p:sp>
        <p:nvSpPr>
          <p:cNvPr id="4" name="TextBox 3"/>
          <p:cNvSpPr txBox="1"/>
          <p:nvPr/>
        </p:nvSpPr>
        <p:spPr>
          <a:xfrm>
            <a:off x="357158" y="4214818"/>
            <a:ext cx="8504251" cy="1477328"/>
          </a:xfrm>
          <a:prstGeom prst="rect">
            <a:avLst/>
          </a:prstGeom>
          <a:noFill/>
        </p:spPr>
        <p:txBody>
          <a:bodyPr wrap="none" rtlCol="0">
            <a:spAutoFit/>
          </a:bodyPr>
          <a:lstStyle/>
          <a:p>
            <a:r>
              <a:rPr lang="en-US" dirty="0" smtClean="0"/>
              <a:t>The constructed SQL statement:</a:t>
            </a:r>
          </a:p>
          <a:p>
            <a:pPr lvl="1"/>
            <a:r>
              <a:rPr lang="en-US" b="1" dirty="0" smtClean="0">
                <a:latin typeface="Courier New" pitchFamily="49" charset="0"/>
                <a:cs typeface="Courier New" pitchFamily="49" charset="0"/>
              </a:rPr>
              <a:t>SELECT </a:t>
            </a:r>
            <a:r>
              <a:rPr lang="en-US" b="1" dirty="0" err="1" smtClean="0">
                <a:latin typeface="Courier New" pitchFamily="49" charset="0"/>
                <a:cs typeface="Courier New" pitchFamily="49" charset="0"/>
              </a:rPr>
              <a:t>EMPLOYEES.employee_ID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EMPLOYEES.department_ID</a:t>
            </a:r>
            <a:r>
              <a:rPr lang="en-US" b="1" dirty="0" smtClean="0">
                <a:latin typeface="Courier New" pitchFamily="49" charset="0"/>
                <a:cs typeface="Courier New" pitchFamily="49" charset="0"/>
              </a:rPr>
              <a:t>,</a:t>
            </a:r>
          </a:p>
          <a:p>
            <a:pPr marL="457200" lvl="2"/>
            <a:r>
              <a:rPr lang="en-US" b="1" dirty="0" err="1" smtClean="0">
                <a:latin typeface="Courier New" pitchFamily="49" charset="0"/>
                <a:cs typeface="Courier New" pitchFamily="49" charset="0"/>
              </a:rPr>
              <a:t>DEPARTMENTS.department_name</a:t>
            </a:r>
            <a:endParaRPr lang="en-US" b="1" dirty="0" smtClean="0">
              <a:latin typeface="Courier New" pitchFamily="49" charset="0"/>
              <a:cs typeface="Courier New" pitchFamily="49" charset="0"/>
            </a:endParaRPr>
          </a:p>
          <a:p>
            <a:pPr marL="635000" lvl="1" indent="-177800"/>
            <a:r>
              <a:rPr lang="en-US" b="1" dirty="0" smtClean="0">
                <a:latin typeface="Courier New" pitchFamily="49" charset="0"/>
                <a:cs typeface="Courier New" pitchFamily="49" charset="0"/>
              </a:rPr>
              <a:t>FROM EMPLOYEES, DEPARTMENTS</a:t>
            </a:r>
          </a:p>
          <a:p>
            <a:pPr marL="635000" lvl="1" indent="-177800"/>
            <a:r>
              <a:rPr lang="en-US" b="1" dirty="0" smtClean="0">
                <a:latin typeface="Courier New" pitchFamily="49" charset="0"/>
                <a:cs typeface="Courier New" pitchFamily="49" charset="0"/>
              </a:rPr>
              <a:t>WHERE </a:t>
            </a:r>
            <a:r>
              <a:rPr lang="en-US" b="1" dirty="0" err="1" smtClean="0">
                <a:latin typeface="Courier New" pitchFamily="49" charset="0"/>
                <a:cs typeface="Courier New" pitchFamily="49" charset="0"/>
              </a:rPr>
              <a:t>EMPLOYEES.Department_ID</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DEPARTMENT.department_ID</a:t>
            </a:r>
            <a:r>
              <a:rPr lang="en-US" b="1" dirty="0" smtClean="0">
                <a:latin typeface="Courier New" pitchFamily="49" charset="0"/>
                <a:cs typeface="Courier New" pitchFamily="49" charset="0"/>
              </a:rPr>
              <a:t>;</a:t>
            </a:r>
          </a:p>
        </p:txBody>
      </p:sp>
      <p:grpSp>
        <p:nvGrpSpPr>
          <p:cNvPr id="6" name="Group 5"/>
          <p:cNvGrpSpPr/>
          <p:nvPr/>
        </p:nvGrpSpPr>
        <p:grpSpPr>
          <a:xfrm>
            <a:off x="285720" y="1285860"/>
            <a:ext cx="8501122" cy="2585323"/>
            <a:chOff x="357158" y="2714620"/>
            <a:chExt cx="8501122" cy="2585323"/>
          </a:xfrm>
        </p:grpSpPr>
        <p:sp>
          <p:nvSpPr>
            <p:cNvPr id="7" name="Rectangle 6"/>
            <p:cNvSpPr/>
            <p:nvPr/>
          </p:nvSpPr>
          <p:spPr>
            <a:xfrm>
              <a:off x="1071538" y="4643446"/>
              <a:ext cx="7643866" cy="64294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p:cNvSpPr/>
            <p:nvPr/>
          </p:nvSpPr>
          <p:spPr>
            <a:xfrm>
              <a:off x="1071538" y="3857628"/>
              <a:ext cx="7643866" cy="2857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8"/>
            <p:cNvSpPr/>
            <p:nvPr/>
          </p:nvSpPr>
          <p:spPr>
            <a:xfrm>
              <a:off x="1000100" y="3000372"/>
              <a:ext cx="3857652" cy="28575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p:cNvSpPr txBox="1"/>
            <p:nvPr/>
          </p:nvSpPr>
          <p:spPr>
            <a:xfrm>
              <a:off x="357158" y="2714620"/>
              <a:ext cx="8501122" cy="2585323"/>
            </a:xfrm>
            <a:prstGeom prst="rect">
              <a:avLst/>
            </a:prstGeom>
            <a:noFill/>
          </p:spPr>
          <p:txBody>
            <a:bodyPr wrap="square" rtlCol="0">
              <a:spAutoFit/>
            </a:bodyPr>
            <a:lstStyle/>
            <a:p>
              <a:pPr marL="177800" indent="-177800">
                <a:buFont typeface="Arial" pitchFamily="34" charset="0"/>
                <a:buChar char="•"/>
              </a:pPr>
              <a:r>
                <a:rPr lang="en-US" dirty="0" smtClean="0"/>
                <a:t>We’ve identified that we need the EMPLOYEES and DEPARTMENTS tables.</a:t>
              </a:r>
            </a:p>
            <a:p>
              <a:pPr marL="635000" lvl="1" indent="-177800">
                <a:buFont typeface="Arial" pitchFamily="34" charset="0"/>
                <a:buChar char="•"/>
              </a:pPr>
              <a:r>
                <a:rPr lang="en-US" b="1" dirty="0" smtClean="0">
                  <a:latin typeface="Courier New" pitchFamily="49" charset="0"/>
                  <a:cs typeface="Courier New" pitchFamily="49" charset="0"/>
                </a:rPr>
                <a:t>FROM EMPLOYEES, DEPARTMENTS</a:t>
              </a:r>
            </a:p>
            <a:p>
              <a:pPr marL="177800" indent="-177800">
                <a:buFont typeface="Arial" pitchFamily="34" charset="0"/>
                <a:buChar char="•"/>
              </a:pPr>
              <a:r>
                <a:rPr lang="en-US" dirty="0" smtClean="0"/>
                <a:t>We need to match the EMPLOYEES.</a:t>
              </a:r>
              <a:r>
                <a:rPr lang="en-US" dirty="0" smtClean="0">
                  <a:latin typeface="Comic Sans MS" pitchFamily="66" charset="0"/>
                </a:rPr>
                <a:t>DEPARTMENT_ID</a:t>
              </a:r>
              <a:r>
                <a:rPr lang="en-US" dirty="0" smtClean="0"/>
                <a:t> to the DEPARTMENTS.</a:t>
              </a:r>
              <a:r>
                <a:rPr lang="en-US" dirty="0" smtClean="0">
                  <a:latin typeface="Comic Sans MS" pitchFamily="66" charset="0"/>
                </a:rPr>
                <a:t>DEPARTMENT_ID</a:t>
              </a:r>
            </a:p>
            <a:p>
              <a:pPr marL="635000" lvl="1" indent="-177800">
                <a:buFont typeface="Arial" pitchFamily="34" charset="0"/>
                <a:buChar char="•"/>
              </a:pPr>
              <a:r>
                <a:rPr lang="en-US" b="1" dirty="0" smtClean="0">
                  <a:latin typeface="Courier New" pitchFamily="49" charset="0"/>
                  <a:cs typeface="Courier New" pitchFamily="49" charset="0"/>
                </a:rPr>
                <a:t>WHERE </a:t>
              </a:r>
              <a:r>
                <a:rPr lang="en-US" b="1" dirty="0" err="1" smtClean="0">
                  <a:latin typeface="Courier New" pitchFamily="49" charset="0"/>
                  <a:cs typeface="Courier New" pitchFamily="49" charset="0"/>
                </a:rPr>
                <a:t>EMPLOYEES.Department_ID</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DEPARTMENT.department_ID</a:t>
              </a:r>
              <a:endParaRPr lang="en-US" b="1" dirty="0" smtClean="0">
                <a:latin typeface="Courier New" pitchFamily="49" charset="0"/>
                <a:cs typeface="Courier New" pitchFamily="49" charset="0"/>
              </a:endParaRPr>
            </a:p>
            <a:p>
              <a:pPr marL="177800" indent="-177800">
                <a:buFont typeface="Arial" pitchFamily="34" charset="0"/>
                <a:buChar char="•"/>
              </a:pPr>
              <a:r>
                <a:rPr lang="en-US" dirty="0" smtClean="0"/>
                <a:t>We will display the </a:t>
              </a:r>
              <a:r>
                <a:rPr lang="en-US" dirty="0" smtClean="0">
                  <a:latin typeface="Comic Sans MS" pitchFamily="66" charset="0"/>
                </a:rPr>
                <a:t>EMPLOYEE_ID, DEPARTMENT_ID </a:t>
              </a:r>
              <a:r>
                <a:rPr lang="en-US" dirty="0" smtClean="0">
                  <a:latin typeface="Times New Roman" pitchFamily="18" charset="0"/>
                  <a:cs typeface="Times New Roman" pitchFamily="18" charset="0"/>
                </a:rPr>
                <a:t>and </a:t>
              </a:r>
              <a:r>
                <a:rPr lang="en-US" dirty="0" smtClean="0">
                  <a:latin typeface="Comic Sans MS" pitchFamily="66" charset="0"/>
                </a:rPr>
                <a:t>DEPARTMENT_NAME</a:t>
              </a:r>
            </a:p>
            <a:p>
              <a:pPr marL="635000" lvl="1" indent="-177800">
                <a:buFont typeface="Arial" pitchFamily="34" charset="0"/>
                <a:buChar char="•"/>
              </a:pPr>
              <a:r>
                <a:rPr lang="en-US" b="1" dirty="0" smtClean="0">
                  <a:latin typeface="Courier New" pitchFamily="49" charset="0"/>
                  <a:cs typeface="Courier New" pitchFamily="49" charset="0"/>
                </a:rPr>
                <a:t>SELECT </a:t>
              </a:r>
              <a:r>
                <a:rPr lang="en-US" b="1" dirty="0" err="1" smtClean="0">
                  <a:latin typeface="Courier New" pitchFamily="49" charset="0"/>
                  <a:cs typeface="Courier New" pitchFamily="49" charset="0"/>
                </a:rPr>
                <a:t>EMPLOYEES.employee_ID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EMPLOYEES.department_ID</a:t>
              </a:r>
              <a:r>
                <a:rPr lang="en-US" b="1" dirty="0" smtClean="0">
                  <a:latin typeface="Courier New" pitchFamily="49" charset="0"/>
                  <a:cs typeface="Courier New" pitchFamily="49" charset="0"/>
                </a:rPr>
                <a:t>,</a:t>
              </a:r>
            </a:p>
            <a:p>
              <a:pPr marL="628650" lvl="2" indent="11113"/>
              <a:r>
                <a:rPr lang="en-US" b="1" dirty="0" err="1" smtClean="0">
                  <a:latin typeface="Courier New" pitchFamily="49" charset="0"/>
                  <a:cs typeface="Courier New" pitchFamily="49" charset="0"/>
                </a:rPr>
                <a:t>DEPARTMENTS.department_name</a:t>
              </a:r>
              <a:endParaRPr lang="en-US" b="1" dirty="0" smtClean="0">
                <a:latin typeface="Courier New" pitchFamily="49" charset="0"/>
                <a:cs typeface="Courier New" pitchFamily="49" charset="0"/>
              </a:endParaRPr>
            </a:p>
          </p:txBody>
        </p:sp>
      </p:gr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844" y="3500438"/>
            <a:ext cx="8286808" cy="178595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extBox 1"/>
          <p:cNvSpPr txBox="1"/>
          <p:nvPr/>
        </p:nvSpPr>
        <p:spPr>
          <a:xfrm>
            <a:off x="285720" y="785794"/>
            <a:ext cx="8504251" cy="1846659"/>
          </a:xfrm>
          <a:prstGeom prst="rect">
            <a:avLst/>
          </a:prstGeom>
          <a:noFill/>
        </p:spPr>
        <p:txBody>
          <a:bodyPr wrap="none" rtlCol="0">
            <a:spAutoFit/>
          </a:bodyPr>
          <a:lstStyle/>
          <a:p>
            <a:r>
              <a:rPr lang="en-US" sz="2400" dirty="0" smtClean="0"/>
              <a:t>The constructed SQL statement:</a:t>
            </a:r>
          </a:p>
          <a:p>
            <a:endParaRPr lang="en-US" dirty="0" smtClean="0"/>
          </a:p>
          <a:p>
            <a:pPr lvl="1"/>
            <a:r>
              <a:rPr lang="en-US" b="1" dirty="0" smtClean="0">
                <a:latin typeface="Courier New" pitchFamily="49" charset="0"/>
                <a:cs typeface="Courier New" pitchFamily="49" charset="0"/>
              </a:rPr>
              <a:t>SELECT </a:t>
            </a:r>
            <a:r>
              <a:rPr lang="en-US" b="1" dirty="0" err="1" smtClean="0">
                <a:latin typeface="Courier New" pitchFamily="49" charset="0"/>
                <a:cs typeface="Courier New" pitchFamily="49" charset="0"/>
              </a:rPr>
              <a:t>EMPLOYEES.employee_ID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EMPLOYEES.department_ID</a:t>
            </a:r>
            <a:r>
              <a:rPr lang="en-US" b="1" dirty="0" smtClean="0">
                <a:latin typeface="Courier New" pitchFamily="49" charset="0"/>
                <a:cs typeface="Courier New" pitchFamily="49" charset="0"/>
              </a:rPr>
              <a:t>,</a:t>
            </a:r>
          </a:p>
          <a:p>
            <a:pPr marL="457200" lvl="2"/>
            <a:r>
              <a:rPr lang="en-US" b="1" dirty="0" err="1" smtClean="0">
                <a:latin typeface="Courier New" pitchFamily="49" charset="0"/>
                <a:cs typeface="Courier New" pitchFamily="49" charset="0"/>
              </a:rPr>
              <a:t>DEPARTMENTS.department_name</a:t>
            </a:r>
            <a:endParaRPr lang="en-US" b="1" dirty="0" smtClean="0">
              <a:latin typeface="Courier New" pitchFamily="49" charset="0"/>
              <a:cs typeface="Courier New" pitchFamily="49" charset="0"/>
            </a:endParaRPr>
          </a:p>
          <a:p>
            <a:pPr marL="635000" lvl="1" indent="-177800"/>
            <a:r>
              <a:rPr lang="en-US" b="1" dirty="0" smtClean="0">
                <a:latin typeface="Courier New" pitchFamily="49" charset="0"/>
                <a:cs typeface="Courier New" pitchFamily="49" charset="0"/>
              </a:rPr>
              <a:t>FROM EMPLOYEES, DEPARTMENTS</a:t>
            </a:r>
          </a:p>
          <a:p>
            <a:pPr marL="635000" lvl="1" indent="-177800"/>
            <a:r>
              <a:rPr lang="en-US" b="1" dirty="0" smtClean="0">
                <a:latin typeface="Courier New" pitchFamily="49" charset="0"/>
                <a:cs typeface="Courier New" pitchFamily="49" charset="0"/>
              </a:rPr>
              <a:t>WHERE </a:t>
            </a:r>
            <a:r>
              <a:rPr lang="en-US" b="1" dirty="0" err="1" smtClean="0">
                <a:latin typeface="Courier New" pitchFamily="49" charset="0"/>
                <a:cs typeface="Courier New" pitchFamily="49" charset="0"/>
              </a:rPr>
              <a:t>EMPLOYEES.Department_ID</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DEPARTMENT.department_ID</a:t>
            </a:r>
            <a:r>
              <a:rPr lang="en-US" b="1" dirty="0" smtClean="0">
                <a:latin typeface="Courier New" pitchFamily="49" charset="0"/>
                <a:cs typeface="Courier New" pitchFamily="49" charset="0"/>
              </a:rPr>
              <a:t>;</a:t>
            </a:r>
          </a:p>
        </p:txBody>
      </p:sp>
      <p:sp>
        <p:nvSpPr>
          <p:cNvPr id="3" name="TextBox 2"/>
          <p:cNvSpPr txBox="1"/>
          <p:nvPr/>
        </p:nvSpPr>
        <p:spPr>
          <a:xfrm>
            <a:off x="214282" y="2928934"/>
            <a:ext cx="5956246" cy="461665"/>
          </a:xfrm>
          <a:prstGeom prst="rect">
            <a:avLst/>
          </a:prstGeom>
          <a:noFill/>
        </p:spPr>
        <p:txBody>
          <a:bodyPr wrap="none" rtlCol="0">
            <a:spAutoFit/>
          </a:bodyPr>
          <a:lstStyle/>
          <a:p>
            <a:r>
              <a:rPr lang="en-US" sz="2400" dirty="0" smtClean="0"/>
              <a:t>Using table alias to simplify the SQL statement</a:t>
            </a:r>
          </a:p>
        </p:txBody>
      </p:sp>
      <p:sp>
        <p:nvSpPr>
          <p:cNvPr id="5" name="TextBox 4"/>
          <p:cNvSpPr txBox="1"/>
          <p:nvPr/>
        </p:nvSpPr>
        <p:spPr>
          <a:xfrm>
            <a:off x="142844" y="3571876"/>
            <a:ext cx="8786874" cy="1569660"/>
          </a:xfrm>
          <a:prstGeom prst="rect">
            <a:avLst/>
          </a:prstGeom>
          <a:noFill/>
        </p:spPr>
        <p:txBody>
          <a:bodyPr wrap="square" rtlCol="0">
            <a:spAutoFit/>
          </a:bodyPr>
          <a:lstStyle/>
          <a:p>
            <a:pPr marL="0" lvl="1"/>
            <a:r>
              <a:rPr lang="en-US" sz="2400" b="1" dirty="0" smtClean="0">
                <a:latin typeface="Courier New" pitchFamily="49" charset="0"/>
                <a:cs typeface="Courier New" pitchFamily="49" charset="0"/>
              </a:rPr>
              <a:t>SELECT </a:t>
            </a:r>
            <a:r>
              <a:rPr lang="en-US" sz="2400" b="1" dirty="0" err="1" smtClean="0">
                <a:latin typeface="Courier New" pitchFamily="49" charset="0"/>
                <a:cs typeface="Courier New" pitchFamily="49" charset="0"/>
              </a:rPr>
              <a:t>E.employee_ID</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E.department_ID</a:t>
            </a:r>
            <a:r>
              <a:rPr lang="en-US" sz="2400" b="1" dirty="0" smtClean="0">
                <a:latin typeface="Courier New" pitchFamily="49" charset="0"/>
                <a:cs typeface="Courier New" pitchFamily="49" charset="0"/>
              </a:rPr>
              <a:t>,</a:t>
            </a:r>
          </a:p>
          <a:p>
            <a:pPr marL="0" lvl="2"/>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D.department_name</a:t>
            </a:r>
            <a:endParaRPr lang="en-US" sz="2400" b="1" dirty="0" smtClean="0">
              <a:latin typeface="Courier New" pitchFamily="49" charset="0"/>
              <a:cs typeface="Courier New" pitchFamily="49" charset="0"/>
            </a:endParaRPr>
          </a:p>
          <a:p>
            <a:pPr marL="0" lvl="1"/>
            <a:r>
              <a:rPr lang="en-US" sz="2400" b="1" dirty="0" smtClean="0">
                <a:latin typeface="Courier New" pitchFamily="49" charset="0"/>
                <a:cs typeface="Courier New" pitchFamily="49" charset="0"/>
              </a:rPr>
              <a:t>FROM EMPLOYEES E , DEPARTMENTS D</a:t>
            </a:r>
          </a:p>
          <a:p>
            <a:pPr marL="0" lvl="1"/>
            <a:r>
              <a:rPr lang="en-US" sz="2400" b="1" dirty="0" smtClean="0">
                <a:latin typeface="Courier New" pitchFamily="49" charset="0"/>
                <a:cs typeface="Courier New" pitchFamily="49" charset="0"/>
              </a:rPr>
              <a:t>WHERE </a:t>
            </a:r>
            <a:r>
              <a:rPr lang="en-US" sz="2400" b="1" dirty="0" err="1" smtClean="0">
                <a:latin typeface="Courier New" pitchFamily="49" charset="0"/>
                <a:cs typeface="Courier New" pitchFamily="49" charset="0"/>
              </a:rPr>
              <a:t>E.Department_ID</a:t>
            </a:r>
            <a:r>
              <a:rPr lang="en-US" sz="2400" b="1" dirty="0" smtClean="0">
                <a:latin typeface="Courier New" pitchFamily="49" charset="0"/>
                <a:cs typeface="Courier New" pitchFamily="49" charset="0"/>
              </a:rPr>
              <a:t> = </a:t>
            </a:r>
            <a:r>
              <a:rPr lang="en-US" sz="2400" b="1" dirty="0" err="1" smtClean="0">
                <a:latin typeface="Courier New" pitchFamily="49" charset="0"/>
                <a:cs typeface="Courier New" pitchFamily="49" charset="0"/>
              </a:rPr>
              <a:t>D.department_ID</a:t>
            </a:r>
            <a:r>
              <a:rPr lang="en-US" sz="2400" b="1" dirty="0" smtClean="0">
                <a:latin typeface="Courier New" pitchFamily="49" charset="0"/>
                <a:cs typeface="Courier New" pitchFamily="49" charset="0"/>
              </a:rPr>
              <a:t>;</a:t>
            </a:r>
          </a:p>
        </p:txBody>
      </p:sp>
      <p:sp>
        <p:nvSpPr>
          <p:cNvPr id="6" name="Rectangle 5"/>
          <p:cNvSpPr/>
          <p:nvPr/>
        </p:nvSpPr>
        <p:spPr>
          <a:xfrm>
            <a:off x="2857488" y="4357694"/>
            <a:ext cx="357190" cy="35719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Rectangle 6"/>
          <p:cNvSpPr/>
          <p:nvPr/>
        </p:nvSpPr>
        <p:spPr>
          <a:xfrm>
            <a:off x="5786446" y="4357694"/>
            <a:ext cx="357190" cy="35719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Rectangle 7"/>
          <p:cNvSpPr/>
          <p:nvPr/>
        </p:nvSpPr>
        <p:spPr>
          <a:xfrm>
            <a:off x="4572000" y="4714884"/>
            <a:ext cx="357190" cy="35719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8"/>
          <p:cNvSpPr/>
          <p:nvPr/>
        </p:nvSpPr>
        <p:spPr>
          <a:xfrm>
            <a:off x="1285852" y="4714884"/>
            <a:ext cx="357190" cy="35719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Rectangle 9"/>
          <p:cNvSpPr/>
          <p:nvPr/>
        </p:nvSpPr>
        <p:spPr>
          <a:xfrm>
            <a:off x="1500166" y="4000504"/>
            <a:ext cx="357190" cy="35719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Rectangle 10"/>
          <p:cNvSpPr/>
          <p:nvPr/>
        </p:nvSpPr>
        <p:spPr>
          <a:xfrm>
            <a:off x="1500166" y="3571876"/>
            <a:ext cx="357190" cy="35719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Rectangle 11"/>
          <p:cNvSpPr/>
          <p:nvPr/>
        </p:nvSpPr>
        <p:spPr>
          <a:xfrm>
            <a:off x="4214810" y="3571876"/>
            <a:ext cx="357190" cy="35719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Rectangle 5"/>
          <p:cNvSpPr txBox="1">
            <a:spLocks noChangeArrowheads="1"/>
          </p:cNvSpPr>
          <p:nvPr/>
        </p:nvSpPr>
        <p:spPr>
          <a:xfrm>
            <a:off x="214282" y="214290"/>
            <a:ext cx="8229600" cy="5111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Obtaining Data from Multiple Tables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2000"/>
                                        <p:tgtEl>
                                          <p:spTgt spid="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2000"/>
                                        <p:tgtEl>
                                          <p:spTgt spid="7"/>
                                        </p:tgtEl>
                                      </p:cBhvr>
                                    </p:animEffect>
                                  </p:childTnLst>
                                </p:cTn>
                              </p:par>
                            </p:childTnLst>
                          </p:cTn>
                        </p:par>
                        <p:par>
                          <p:cTn id="23" fill="hold">
                            <p:stCondLst>
                              <p:cond delay="2500"/>
                            </p:stCondLst>
                            <p:childTnLst>
                              <p:par>
                                <p:cTn id="24" presetID="3" presetClass="entr" presetSubtype="1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2000"/>
                                        <p:tgtEl>
                                          <p:spTgt spid="9"/>
                                        </p:tgtEl>
                                      </p:cBhvr>
                                    </p:animEffect>
                                  </p:childTnLst>
                                </p:cTn>
                              </p:par>
                            </p:childTnLst>
                          </p:cTn>
                        </p:par>
                        <p:par>
                          <p:cTn id="27" fill="hold">
                            <p:stCondLst>
                              <p:cond delay="4500"/>
                            </p:stCondLst>
                            <p:childTnLst>
                              <p:par>
                                <p:cTn id="28" presetID="3" presetClass="entr" presetSubtype="10"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2000"/>
                                        <p:tgtEl>
                                          <p:spTgt spid="8"/>
                                        </p:tgtEl>
                                      </p:cBhvr>
                                    </p:animEffect>
                                  </p:childTnLst>
                                </p:cTn>
                              </p:par>
                            </p:childTnLst>
                          </p:cTn>
                        </p:par>
                        <p:par>
                          <p:cTn id="31" fill="hold">
                            <p:stCondLst>
                              <p:cond delay="6500"/>
                            </p:stCondLst>
                            <p:childTnLst>
                              <p:par>
                                <p:cTn id="32" presetID="3" presetClass="entr" presetSubtype="1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linds(horizontal)">
                                      <p:cBhvr>
                                        <p:cTn id="34" dur="2000"/>
                                        <p:tgtEl>
                                          <p:spTgt spid="11"/>
                                        </p:tgtEl>
                                      </p:cBhvr>
                                    </p:animEffect>
                                  </p:childTnLst>
                                </p:cTn>
                              </p:par>
                            </p:childTnLst>
                          </p:cTn>
                        </p:par>
                        <p:par>
                          <p:cTn id="35" fill="hold">
                            <p:stCondLst>
                              <p:cond delay="8500"/>
                            </p:stCondLst>
                            <p:childTnLst>
                              <p:par>
                                <p:cTn id="36" presetID="3" presetClass="entr" presetSubtype="1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linds(horizontal)">
                                      <p:cBhvr>
                                        <p:cTn id="38" dur="2000"/>
                                        <p:tgtEl>
                                          <p:spTgt spid="12"/>
                                        </p:tgtEl>
                                      </p:cBhvr>
                                    </p:animEffect>
                                  </p:childTnLst>
                                </p:cTn>
                              </p:par>
                            </p:childTnLst>
                          </p:cTn>
                        </p:par>
                        <p:par>
                          <p:cTn id="39" fill="hold">
                            <p:stCondLst>
                              <p:cond delay="10500"/>
                            </p:stCondLst>
                            <p:childTnLst>
                              <p:par>
                                <p:cTn id="40" presetID="3" presetClass="entr" presetSubtype="10"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5" grpId="0"/>
      <p:bldP spid="6" grpId="0" animBg="1"/>
      <p:bldP spid="7" grpId="0" animBg="1"/>
      <p:bldP spid="8" grpId="0" animBg="1"/>
      <p:bldP spid="9" grpId="0" animBg="1"/>
      <p:bldP spid="10" grpId="0" animBg="1"/>
      <p:bldP spid="11" grpId="0" animBg="1"/>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428596" y="142852"/>
            <a:ext cx="8229600" cy="5111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Obtaining Data from Multiple Tables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357158" y="1000108"/>
            <a:ext cx="8112221" cy="369332"/>
          </a:xfrm>
          <a:prstGeom prst="rect">
            <a:avLst/>
          </a:prstGeom>
          <a:noFill/>
          <a:ln>
            <a:solidFill>
              <a:schemeClr val="tx1"/>
            </a:solidFill>
          </a:ln>
        </p:spPr>
        <p:txBody>
          <a:bodyPr wrap="none" rtlCol="0">
            <a:spAutoFit/>
          </a:bodyPr>
          <a:lstStyle/>
          <a:p>
            <a:r>
              <a:rPr lang="en-US" dirty="0" smtClean="0"/>
              <a:t>Query: Display some department information including its location city and country</a:t>
            </a:r>
            <a:endParaRPr lang="en-MY" dirty="0"/>
          </a:p>
        </p:txBody>
      </p:sp>
      <p:sp>
        <p:nvSpPr>
          <p:cNvPr id="6" name="TextBox 5"/>
          <p:cNvSpPr txBox="1"/>
          <p:nvPr/>
        </p:nvSpPr>
        <p:spPr>
          <a:xfrm>
            <a:off x="428596" y="1857365"/>
            <a:ext cx="8501122" cy="3139321"/>
          </a:xfrm>
          <a:prstGeom prst="rect">
            <a:avLst/>
          </a:prstGeom>
          <a:noFill/>
        </p:spPr>
        <p:txBody>
          <a:bodyPr wrap="square" rtlCol="0">
            <a:spAutoFit/>
          </a:bodyPr>
          <a:lstStyle/>
          <a:p>
            <a:r>
              <a:rPr lang="en-US" dirty="0" smtClean="0"/>
              <a:t>WE need</a:t>
            </a:r>
          </a:p>
          <a:p>
            <a:pPr marL="177800" indent="-177800">
              <a:buFont typeface="Arial" pitchFamily="34" charset="0"/>
              <a:buChar char="•"/>
            </a:pPr>
            <a:r>
              <a:rPr lang="en-US" dirty="0" smtClean="0"/>
              <a:t>DEPARTMENTS, LOCATIONS and COUNTRIES TABLE</a:t>
            </a:r>
          </a:p>
          <a:p>
            <a:pPr marL="177800" indent="-177800">
              <a:buFont typeface="Arial" pitchFamily="34" charset="0"/>
              <a:buChar char="•"/>
            </a:pPr>
            <a:r>
              <a:rPr lang="en-US" dirty="0" smtClean="0"/>
              <a:t>We choose to display DEPARTMENT_ID, DEPARTMENT_NAME, CITY, COUNTRY_NAME</a:t>
            </a:r>
          </a:p>
          <a:p>
            <a:pPr marL="635000" lvl="1" indent="-177800">
              <a:buFont typeface="Arial" pitchFamily="34" charset="0"/>
              <a:buChar char="•"/>
            </a:pPr>
            <a:r>
              <a:rPr lang="en-US" dirty="0" smtClean="0"/>
              <a:t>DEPARTMENT_ID, DEPARTMENT_NAME from DEPRATMENTS table</a:t>
            </a:r>
          </a:p>
          <a:p>
            <a:pPr marL="635000" lvl="1" indent="-177800">
              <a:buFont typeface="Arial" pitchFamily="34" charset="0"/>
              <a:buChar char="•"/>
            </a:pPr>
            <a:r>
              <a:rPr lang="en-US" dirty="0" smtClean="0"/>
              <a:t>CITY from LOCATIONS table</a:t>
            </a:r>
          </a:p>
          <a:p>
            <a:pPr marL="635000" lvl="1" indent="-177800">
              <a:buFont typeface="Arial" pitchFamily="34" charset="0"/>
              <a:buChar char="•"/>
            </a:pPr>
            <a:r>
              <a:rPr lang="en-US" dirty="0" smtClean="0"/>
              <a:t>COUNTRY_NAME from COUNTRIES table</a:t>
            </a:r>
          </a:p>
          <a:p>
            <a:pPr marL="635000" lvl="1" indent="-177800">
              <a:buFont typeface="Arial" pitchFamily="34" charset="0"/>
              <a:buChar char="•"/>
            </a:pPr>
            <a:endParaRPr lang="en-US" dirty="0" smtClean="0"/>
          </a:p>
          <a:p>
            <a:pPr marL="177800" indent="-177800">
              <a:buFont typeface="Arial" pitchFamily="34" charset="0"/>
              <a:buChar char="•"/>
            </a:pPr>
            <a:r>
              <a:rPr lang="en-US" dirty="0" smtClean="0"/>
              <a:t>To link the tables, we need</a:t>
            </a:r>
          </a:p>
          <a:p>
            <a:pPr marL="635000" lvl="1" indent="-177800">
              <a:buFont typeface="Arial" pitchFamily="34" charset="0"/>
              <a:buChar char="•"/>
            </a:pPr>
            <a:r>
              <a:rPr lang="en-US" dirty="0" smtClean="0"/>
              <a:t>DEPARTMENTS.LOCATION_ID match to LOCATIONS.LOCATION_ID</a:t>
            </a:r>
          </a:p>
          <a:p>
            <a:pPr marL="635000" lvl="1" indent="-177800">
              <a:buFont typeface="Arial" pitchFamily="34" charset="0"/>
              <a:buChar char="•"/>
            </a:pPr>
            <a:r>
              <a:rPr lang="en-US" dirty="0" smtClean="0"/>
              <a:t>LOCATIONS.COUNTRY_ID match to COUNTRIES.COUNTRY_ID</a:t>
            </a:r>
          </a:p>
          <a:p>
            <a:endParaRPr lang="en-MY" dirty="0"/>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348" y="4929198"/>
            <a:ext cx="7643866" cy="7143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Rectangle 3"/>
          <p:cNvSpPr/>
          <p:nvPr/>
        </p:nvSpPr>
        <p:spPr>
          <a:xfrm>
            <a:off x="428596" y="2214554"/>
            <a:ext cx="7715304" cy="3571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Rectangle 4"/>
          <p:cNvSpPr/>
          <p:nvPr/>
        </p:nvSpPr>
        <p:spPr>
          <a:xfrm>
            <a:off x="642910" y="3643314"/>
            <a:ext cx="6143668" cy="64294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TextBox 5"/>
          <p:cNvSpPr txBox="1"/>
          <p:nvPr/>
        </p:nvSpPr>
        <p:spPr>
          <a:xfrm>
            <a:off x="285720" y="1714488"/>
            <a:ext cx="8501122" cy="3970318"/>
          </a:xfrm>
          <a:prstGeom prst="rect">
            <a:avLst/>
          </a:prstGeom>
          <a:noFill/>
        </p:spPr>
        <p:txBody>
          <a:bodyPr wrap="square" rtlCol="0">
            <a:spAutoFit/>
          </a:bodyPr>
          <a:lstStyle/>
          <a:p>
            <a:pPr marL="177800" indent="-177800">
              <a:buFont typeface="Arial" pitchFamily="34" charset="0"/>
              <a:buChar char="•"/>
            </a:pPr>
            <a:r>
              <a:rPr lang="en-US" dirty="0" smtClean="0"/>
              <a:t>We’ve identified that we need the DEPARTMENTS, LOCATIONS and COUNTRIES tables.</a:t>
            </a:r>
          </a:p>
          <a:p>
            <a:pPr marL="177800" indent="-177800">
              <a:buFont typeface="Arial" pitchFamily="34" charset="0"/>
              <a:buChar char="•"/>
            </a:pPr>
            <a:endParaRPr lang="en-US" dirty="0" smtClean="0"/>
          </a:p>
          <a:p>
            <a:pPr marL="635000" lvl="1" indent="-177800">
              <a:buFont typeface="Arial" pitchFamily="34" charset="0"/>
              <a:buChar char="•"/>
            </a:pPr>
            <a:r>
              <a:rPr lang="en-US" b="1" dirty="0" smtClean="0">
                <a:latin typeface="Courier New" pitchFamily="49" charset="0"/>
                <a:cs typeface="Courier New" pitchFamily="49" charset="0"/>
              </a:rPr>
              <a:t>FROM DEPARTMENTS D, LOCATIONS L, COUNTRIES C</a:t>
            </a:r>
          </a:p>
          <a:p>
            <a:pPr marL="635000" lvl="1" indent="-177800">
              <a:buFont typeface="Arial" pitchFamily="34" charset="0"/>
              <a:buChar char="•"/>
            </a:pPr>
            <a:endParaRPr lang="en-US" b="1" dirty="0" smtClean="0">
              <a:latin typeface="Courier New" pitchFamily="49" charset="0"/>
              <a:cs typeface="Courier New" pitchFamily="49" charset="0"/>
            </a:endParaRPr>
          </a:p>
          <a:p>
            <a:pPr marL="177800" indent="-177800">
              <a:buFont typeface="Arial" pitchFamily="34" charset="0"/>
              <a:buChar char="•"/>
            </a:pPr>
            <a:r>
              <a:rPr lang="en-US" dirty="0" smtClean="0"/>
              <a:t>We need to match the DEPARTMENTS.LOCATION_ID to the LOCATIONS.LOCATION_ID</a:t>
            </a:r>
          </a:p>
          <a:p>
            <a:pPr marL="177800" indent="-177800">
              <a:buFont typeface="Arial" pitchFamily="34" charset="0"/>
              <a:buChar char="•"/>
            </a:pPr>
            <a:r>
              <a:rPr lang="en-US" dirty="0" smtClean="0"/>
              <a:t>We need to match the LOCATIONS.COUNTRY_ID to the COUNTRIES.COUNTRY_ID</a:t>
            </a:r>
          </a:p>
          <a:p>
            <a:pPr marL="177800" indent="-177800">
              <a:buFont typeface="Arial" pitchFamily="34" charset="0"/>
              <a:buChar char="•"/>
            </a:pPr>
            <a:endParaRPr lang="en-US" dirty="0" smtClean="0"/>
          </a:p>
          <a:p>
            <a:pPr marL="635000" lvl="1" indent="-177800">
              <a:buFont typeface="Arial" pitchFamily="34" charset="0"/>
              <a:buChar char="•"/>
            </a:pPr>
            <a:r>
              <a:rPr lang="en-US" b="1" dirty="0" smtClean="0">
                <a:latin typeface="Courier New" pitchFamily="49" charset="0"/>
                <a:cs typeface="Courier New" pitchFamily="49" charset="0"/>
              </a:rPr>
              <a:t>WHERE </a:t>
            </a:r>
            <a:r>
              <a:rPr lang="en-US" b="1" dirty="0" err="1" smtClean="0">
                <a:latin typeface="Courier New" pitchFamily="49" charset="0"/>
                <a:cs typeface="Courier New" pitchFamily="49" charset="0"/>
              </a:rPr>
              <a:t>D.location_ID</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L.location_ID</a:t>
            </a:r>
            <a:r>
              <a:rPr lang="en-US" b="1" dirty="0" smtClean="0">
                <a:latin typeface="Courier New" pitchFamily="49" charset="0"/>
                <a:cs typeface="Courier New" pitchFamily="49" charset="0"/>
              </a:rPr>
              <a:t> and</a:t>
            </a:r>
          </a:p>
          <a:p>
            <a:pPr marL="1549400" lvl="3" indent="-177800"/>
            <a:r>
              <a:rPr lang="en-US" b="1" dirty="0" err="1" smtClean="0">
                <a:latin typeface="Courier New" pitchFamily="49" charset="0"/>
                <a:cs typeface="Courier New" pitchFamily="49" charset="0"/>
              </a:rPr>
              <a:t>L.country_ID</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C.country_ID</a:t>
            </a:r>
            <a:endParaRPr lang="en-US" b="1" dirty="0" smtClean="0">
              <a:latin typeface="Courier New" pitchFamily="49" charset="0"/>
              <a:cs typeface="Courier New" pitchFamily="49" charset="0"/>
            </a:endParaRPr>
          </a:p>
          <a:p>
            <a:pPr marL="1549400" lvl="3" indent="-177800"/>
            <a:endParaRPr lang="en-US" b="1" dirty="0" smtClean="0">
              <a:latin typeface="Courier New" pitchFamily="49" charset="0"/>
              <a:cs typeface="Courier New" pitchFamily="49" charset="0"/>
            </a:endParaRPr>
          </a:p>
          <a:p>
            <a:pPr marL="177800" indent="-177800">
              <a:buFont typeface="Arial" pitchFamily="34" charset="0"/>
              <a:buChar char="•"/>
            </a:pPr>
            <a:r>
              <a:rPr lang="en-US" dirty="0" smtClean="0"/>
              <a:t>We choose to display DEPARTMENT_ID, DEPARTMENT_NAME, CITY, COUNTRY_NAME</a:t>
            </a:r>
          </a:p>
          <a:p>
            <a:pPr marL="177800" indent="-177800">
              <a:buFont typeface="Arial" pitchFamily="34" charset="0"/>
              <a:buChar char="•"/>
            </a:pPr>
            <a:endParaRPr lang="en-US" dirty="0" smtClean="0"/>
          </a:p>
          <a:p>
            <a:pPr marL="635000" lvl="1" indent="-177800">
              <a:buFont typeface="Arial" pitchFamily="34" charset="0"/>
              <a:buChar char="•"/>
            </a:pPr>
            <a:r>
              <a:rPr lang="en-US" b="1" dirty="0" smtClean="0">
                <a:latin typeface="Courier New" pitchFamily="49" charset="0"/>
                <a:cs typeface="Courier New" pitchFamily="49" charset="0"/>
              </a:rPr>
              <a:t>SELECT </a:t>
            </a:r>
            <a:r>
              <a:rPr lang="en-US" b="1" dirty="0" err="1" smtClean="0">
                <a:latin typeface="Courier New" pitchFamily="49" charset="0"/>
                <a:cs typeface="Courier New" pitchFamily="49" charset="0"/>
              </a:rPr>
              <a:t>D.department_ID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D.department_name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L.city</a:t>
            </a:r>
            <a:r>
              <a:rPr lang="en-US" b="1" dirty="0" smtClean="0">
                <a:latin typeface="Courier New" pitchFamily="49" charset="0"/>
                <a:cs typeface="Courier New" pitchFamily="49" charset="0"/>
              </a:rPr>
              <a:t>,</a:t>
            </a:r>
          </a:p>
          <a:p>
            <a:pPr marL="635000" lvl="1" indent="-177800"/>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C.country_name</a:t>
            </a:r>
            <a:endParaRPr lang="en-US" b="1" dirty="0" smtClean="0">
              <a:latin typeface="Courier New" pitchFamily="49" charset="0"/>
              <a:cs typeface="Courier New" pitchFamily="49" charset="0"/>
            </a:endParaRPr>
          </a:p>
        </p:txBody>
      </p:sp>
      <p:sp>
        <p:nvSpPr>
          <p:cNvPr id="7" name="Rectangle 5"/>
          <p:cNvSpPr txBox="1">
            <a:spLocks noChangeArrowheads="1"/>
          </p:cNvSpPr>
          <p:nvPr/>
        </p:nvSpPr>
        <p:spPr>
          <a:xfrm>
            <a:off x="428596" y="142852"/>
            <a:ext cx="8229600" cy="5111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Obtaining Data from Multiple Tables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8" name="TextBox 7"/>
          <p:cNvSpPr txBox="1"/>
          <p:nvPr/>
        </p:nvSpPr>
        <p:spPr>
          <a:xfrm>
            <a:off x="357158" y="1000108"/>
            <a:ext cx="8112221" cy="369332"/>
          </a:xfrm>
          <a:prstGeom prst="rect">
            <a:avLst/>
          </a:prstGeom>
          <a:noFill/>
          <a:ln>
            <a:solidFill>
              <a:schemeClr val="tx1"/>
            </a:solidFill>
          </a:ln>
        </p:spPr>
        <p:txBody>
          <a:bodyPr wrap="none" rtlCol="0">
            <a:spAutoFit/>
          </a:bodyPr>
          <a:lstStyle/>
          <a:p>
            <a:r>
              <a:rPr lang="en-US" dirty="0" smtClean="0"/>
              <a:t>Query: Display some department information including its location city and country</a:t>
            </a:r>
            <a:endParaRPr lang="en-MY" dirty="0"/>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85786" y="2143116"/>
            <a:ext cx="7000924" cy="15716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Rectangle 1"/>
          <p:cNvSpPr/>
          <p:nvPr/>
        </p:nvSpPr>
        <p:spPr>
          <a:xfrm>
            <a:off x="357158" y="1571612"/>
            <a:ext cx="3185616" cy="369332"/>
          </a:xfrm>
          <a:prstGeom prst="rect">
            <a:avLst/>
          </a:prstGeom>
        </p:spPr>
        <p:txBody>
          <a:bodyPr wrap="none">
            <a:spAutoFit/>
          </a:bodyPr>
          <a:lstStyle/>
          <a:p>
            <a:r>
              <a:rPr lang="en-US" dirty="0" smtClean="0"/>
              <a:t>The constructed SQL statement:</a:t>
            </a:r>
          </a:p>
        </p:txBody>
      </p:sp>
      <p:sp>
        <p:nvSpPr>
          <p:cNvPr id="3" name="Rectangle 5"/>
          <p:cNvSpPr txBox="1">
            <a:spLocks noChangeArrowheads="1"/>
          </p:cNvSpPr>
          <p:nvPr/>
        </p:nvSpPr>
        <p:spPr>
          <a:xfrm>
            <a:off x="428596" y="142852"/>
            <a:ext cx="8229600" cy="5111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Obtaining Data from Multiple Tables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TextBox 3"/>
          <p:cNvSpPr txBox="1"/>
          <p:nvPr/>
        </p:nvSpPr>
        <p:spPr>
          <a:xfrm>
            <a:off x="357158" y="1000108"/>
            <a:ext cx="8112221" cy="369332"/>
          </a:xfrm>
          <a:prstGeom prst="rect">
            <a:avLst/>
          </a:prstGeom>
          <a:noFill/>
          <a:ln>
            <a:solidFill>
              <a:schemeClr val="tx1"/>
            </a:solidFill>
          </a:ln>
        </p:spPr>
        <p:txBody>
          <a:bodyPr wrap="none" rtlCol="0">
            <a:spAutoFit/>
          </a:bodyPr>
          <a:lstStyle/>
          <a:p>
            <a:r>
              <a:rPr lang="en-US" dirty="0" smtClean="0"/>
              <a:t>Query: Display some department information including its location city and country</a:t>
            </a:r>
            <a:endParaRPr lang="en-MY" dirty="0"/>
          </a:p>
        </p:txBody>
      </p:sp>
      <p:sp>
        <p:nvSpPr>
          <p:cNvPr id="5" name="TextBox 4"/>
          <p:cNvSpPr txBox="1"/>
          <p:nvPr/>
        </p:nvSpPr>
        <p:spPr>
          <a:xfrm>
            <a:off x="357158" y="2143117"/>
            <a:ext cx="7500990" cy="1477328"/>
          </a:xfrm>
          <a:prstGeom prst="rect">
            <a:avLst/>
          </a:prstGeom>
          <a:noFill/>
        </p:spPr>
        <p:txBody>
          <a:bodyPr wrap="square" rtlCol="0">
            <a:spAutoFit/>
          </a:bodyPr>
          <a:lstStyle/>
          <a:p>
            <a:pPr marL="635000" lvl="1" indent="-177800"/>
            <a:r>
              <a:rPr lang="en-US" b="1" dirty="0" smtClean="0">
                <a:latin typeface="Courier New" pitchFamily="49" charset="0"/>
                <a:cs typeface="Courier New" pitchFamily="49" charset="0"/>
              </a:rPr>
              <a:t>SELECT </a:t>
            </a:r>
            <a:r>
              <a:rPr lang="en-US" b="1" dirty="0" err="1" smtClean="0">
                <a:latin typeface="Courier New" pitchFamily="49" charset="0"/>
                <a:cs typeface="Courier New" pitchFamily="49" charset="0"/>
              </a:rPr>
              <a:t>D.department_ID</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D.department_name</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L.city</a:t>
            </a:r>
            <a:r>
              <a:rPr lang="en-US" b="1" dirty="0" smtClean="0">
                <a:latin typeface="Courier New" pitchFamily="49" charset="0"/>
                <a:cs typeface="Courier New" pitchFamily="49" charset="0"/>
              </a:rPr>
              <a:t>,</a:t>
            </a:r>
          </a:p>
          <a:p>
            <a:pPr marL="635000" lvl="1" indent="-177800"/>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C.country_name</a:t>
            </a:r>
            <a:endParaRPr lang="en-US" b="1" dirty="0" smtClean="0">
              <a:latin typeface="Courier New" pitchFamily="49" charset="0"/>
              <a:cs typeface="Courier New" pitchFamily="49" charset="0"/>
            </a:endParaRPr>
          </a:p>
          <a:p>
            <a:pPr marL="635000" lvl="1" indent="-177800"/>
            <a:r>
              <a:rPr lang="en-US" b="1" dirty="0" smtClean="0">
                <a:latin typeface="Courier New" pitchFamily="49" charset="0"/>
                <a:cs typeface="Courier New" pitchFamily="49" charset="0"/>
              </a:rPr>
              <a:t>FROM DEPARTMENTS D, LOCATIONS L, COUNTRIES C</a:t>
            </a:r>
          </a:p>
          <a:p>
            <a:pPr marL="635000" lvl="1" indent="-177800"/>
            <a:r>
              <a:rPr lang="en-US" b="1" dirty="0" smtClean="0">
                <a:latin typeface="Courier New" pitchFamily="49" charset="0"/>
                <a:cs typeface="Courier New" pitchFamily="49" charset="0"/>
              </a:rPr>
              <a:t>WHERE </a:t>
            </a:r>
            <a:r>
              <a:rPr lang="en-US" b="1" dirty="0" err="1" smtClean="0">
                <a:latin typeface="Courier New" pitchFamily="49" charset="0"/>
                <a:cs typeface="Courier New" pitchFamily="49" charset="0"/>
              </a:rPr>
              <a:t>D.location_ID</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L.location_ID</a:t>
            </a:r>
            <a:r>
              <a:rPr lang="en-US" b="1" dirty="0" smtClean="0">
                <a:latin typeface="Courier New" pitchFamily="49" charset="0"/>
                <a:cs typeface="Courier New" pitchFamily="49" charset="0"/>
              </a:rPr>
              <a:t> and</a:t>
            </a:r>
          </a:p>
          <a:p>
            <a:pPr marL="1549400" lvl="3" indent="-177800"/>
            <a:r>
              <a:rPr lang="en-US" b="1" dirty="0" err="1" smtClean="0">
                <a:latin typeface="Courier New" pitchFamily="49" charset="0"/>
                <a:cs typeface="Courier New" pitchFamily="49" charset="0"/>
              </a:rPr>
              <a:t>L.country_ID</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C.country_ID</a:t>
            </a:r>
            <a:r>
              <a:rPr lang="en-US" b="1" dirty="0" smtClean="0">
                <a:latin typeface="Courier New" pitchFamily="49" charset="0"/>
                <a:cs typeface="Courier New" pitchFamily="49" charset="0"/>
              </a:rPr>
              <a:t>;</a:t>
            </a: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428596" y="142852"/>
            <a:ext cx="8229600" cy="511156"/>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j-lt"/>
                <a:ea typeface="+mj-ea"/>
                <a:cs typeface="+mj-cs"/>
              </a:rPr>
              <a:t>Obtaining Data from Multiple Tables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TextBox 2"/>
          <p:cNvSpPr txBox="1"/>
          <p:nvPr/>
        </p:nvSpPr>
        <p:spPr>
          <a:xfrm>
            <a:off x="357158" y="1000108"/>
            <a:ext cx="8572560" cy="646331"/>
          </a:xfrm>
          <a:prstGeom prst="rect">
            <a:avLst/>
          </a:prstGeom>
          <a:noFill/>
          <a:ln>
            <a:solidFill>
              <a:schemeClr val="tx1"/>
            </a:solidFill>
          </a:ln>
        </p:spPr>
        <p:txBody>
          <a:bodyPr wrap="square" rtlCol="0">
            <a:spAutoFit/>
          </a:bodyPr>
          <a:lstStyle/>
          <a:p>
            <a:r>
              <a:rPr lang="en-US" dirty="0" smtClean="0"/>
              <a:t>Query: Display employees job history from when he/she was first hired. Include relevant details.</a:t>
            </a:r>
            <a:endParaRPr lang="en-MY" dirty="0"/>
          </a:p>
        </p:txBody>
      </p:sp>
      <p:sp>
        <p:nvSpPr>
          <p:cNvPr id="4" name="TextBox 3"/>
          <p:cNvSpPr txBox="1"/>
          <p:nvPr/>
        </p:nvSpPr>
        <p:spPr>
          <a:xfrm>
            <a:off x="357158" y="1853975"/>
            <a:ext cx="8572560" cy="369332"/>
          </a:xfrm>
          <a:prstGeom prst="rect">
            <a:avLst/>
          </a:prstGeom>
          <a:noFill/>
          <a:ln>
            <a:solidFill>
              <a:schemeClr val="tx1"/>
            </a:solidFill>
          </a:ln>
        </p:spPr>
        <p:txBody>
          <a:bodyPr wrap="square" rtlCol="0">
            <a:spAutoFit/>
          </a:bodyPr>
          <a:lstStyle/>
          <a:p>
            <a:r>
              <a:rPr lang="en-US" dirty="0" smtClean="0"/>
              <a:t>Query: Which region is an employee in currently? Display relevant details.</a:t>
            </a:r>
            <a:endParaRPr lang="en-MY" dirty="0"/>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84" name="Rectangle 8"/>
          <p:cNvSpPr>
            <a:spLocks noGrp="1" noChangeArrowheads="1"/>
          </p:cNvSpPr>
          <p:nvPr>
            <p:ph type="ctrTitle"/>
          </p:nvPr>
        </p:nvSpPr>
        <p:spPr/>
        <p:txBody>
          <a:bodyPr/>
          <a:lstStyle/>
          <a:p>
            <a:r>
              <a:rPr lang="en-US" dirty="0"/>
              <a:t>Reporting Aggregated Data</a:t>
            </a:r>
            <a:br>
              <a:rPr lang="en-US" dirty="0"/>
            </a:br>
            <a:r>
              <a:rPr lang="en-US" dirty="0"/>
              <a:t>Using the Group Functions </a:t>
            </a:r>
          </a:p>
        </p:txBody>
      </p:sp>
      <p:sp>
        <p:nvSpPr>
          <p:cNvPr id="306185" name="Rectangle 9"/>
          <p:cNvSpPr>
            <a:spLocks noGrp="1" noChangeArrowheads="1"/>
          </p:cNvSpPr>
          <p:nvPr>
            <p:ph type="subTitle" idx="1"/>
          </p:nvPr>
        </p:nvSpPr>
        <p:spPr/>
        <p:txBody>
          <a:bodyPr/>
          <a:lstStyle/>
          <a:p>
            <a:r>
              <a:rPr lang="en-US"/>
              <a:t> </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7" name="Rectangle 5"/>
          <p:cNvSpPr>
            <a:spLocks noChangeArrowheads="1"/>
          </p:cNvSpPr>
          <p:nvPr/>
        </p:nvSpPr>
        <p:spPr bwMode="gray">
          <a:xfrm>
            <a:off x="6189663" y="3825875"/>
            <a:ext cx="1825625" cy="1012825"/>
          </a:xfrm>
          <a:prstGeom prst="rect">
            <a:avLst/>
          </a:prstGeom>
          <a:solidFill>
            <a:schemeClr val="folHlink"/>
          </a:solidFill>
          <a:ln w="28575">
            <a:solidFill>
              <a:schemeClr val="tx1"/>
            </a:solidFill>
            <a:miter lim="800000"/>
            <a:headEnd/>
            <a:tailEnd/>
          </a:ln>
          <a:effectLst/>
        </p:spPr>
        <p:txBody>
          <a:bodyPr wrap="none" anchor="ctr"/>
          <a:lstStyle/>
          <a:p>
            <a:endParaRPr lang="en-MY"/>
          </a:p>
        </p:txBody>
      </p:sp>
      <p:pic>
        <p:nvPicPr>
          <p:cNvPr id="310291" name="Picture 19" descr="C:\project-SQLFund1\images\img-05-03b.gif"/>
          <p:cNvPicPr>
            <a:picLocks noChangeAspect="1" noChangeArrowheads="1"/>
          </p:cNvPicPr>
          <p:nvPr/>
        </p:nvPicPr>
        <p:blipFill>
          <a:blip r:embed="rId3"/>
          <a:srcRect/>
          <a:stretch>
            <a:fillRect/>
          </a:stretch>
        </p:blipFill>
        <p:spPr bwMode="auto">
          <a:xfrm>
            <a:off x="6400800" y="4038600"/>
            <a:ext cx="1211263" cy="503238"/>
          </a:xfrm>
          <a:prstGeom prst="rect">
            <a:avLst/>
          </a:prstGeom>
          <a:noFill/>
        </p:spPr>
      </p:pic>
      <p:pic>
        <p:nvPicPr>
          <p:cNvPr id="310289" name="Picture 17" descr="C:\project-SQLFund1\images\img-05-03a.gif"/>
          <p:cNvPicPr>
            <a:picLocks noChangeAspect="1" noChangeArrowheads="1"/>
          </p:cNvPicPr>
          <p:nvPr/>
        </p:nvPicPr>
        <p:blipFill>
          <a:blip r:embed="rId4"/>
          <a:srcRect/>
          <a:stretch>
            <a:fillRect/>
          </a:stretch>
        </p:blipFill>
        <p:spPr bwMode="auto">
          <a:xfrm>
            <a:off x="1371600" y="5257800"/>
            <a:ext cx="2606675" cy="742950"/>
          </a:xfrm>
          <a:prstGeom prst="rect">
            <a:avLst/>
          </a:prstGeom>
          <a:noFill/>
        </p:spPr>
      </p:pic>
      <p:pic>
        <p:nvPicPr>
          <p:cNvPr id="310288" name="Picture 16" descr="C:\project-SQLFund1\images\img-05-03.gif"/>
          <p:cNvPicPr>
            <a:picLocks noChangeAspect="1" noChangeArrowheads="1"/>
          </p:cNvPicPr>
          <p:nvPr/>
        </p:nvPicPr>
        <p:blipFill>
          <a:blip r:embed="rId5"/>
          <a:srcRect/>
          <a:stretch>
            <a:fillRect/>
          </a:stretch>
        </p:blipFill>
        <p:spPr bwMode="auto">
          <a:xfrm>
            <a:off x="1371600" y="2438400"/>
            <a:ext cx="2617788" cy="2536825"/>
          </a:xfrm>
          <a:prstGeom prst="rect">
            <a:avLst/>
          </a:prstGeom>
          <a:noFill/>
        </p:spPr>
      </p:pic>
      <p:sp>
        <p:nvSpPr>
          <p:cNvPr id="310286" name="Rectangle 14"/>
          <p:cNvSpPr>
            <a:spLocks noGrp="1" noChangeArrowheads="1"/>
          </p:cNvSpPr>
          <p:nvPr>
            <p:ph type="title"/>
          </p:nvPr>
        </p:nvSpPr>
        <p:spPr/>
        <p:txBody>
          <a:bodyPr/>
          <a:lstStyle/>
          <a:p>
            <a:r>
              <a:rPr lang="en-US"/>
              <a:t>What Are Group Functions?</a:t>
            </a:r>
          </a:p>
        </p:txBody>
      </p:sp>
      <p:sp>
        <p:nvSpPr>
          <p:cNvPr id="310287" name="Rectangle 15"/>
          <p:cNvSpPr>
            <a:spLocks noGrp="1" noChangeArrowheads="1"/>
          </p:cNvSpPr>
          <p:nvPr>
            <p:ph type="body" idx="1"/>
          </p:nvPr>
        </p:nvSpPr>
        <p:spPr>
          <a:xfrm>
            <a:off x="609600" y="1447800"/>
            <a:ext cx="7918450" cy="695325"/>
          </a:xfrm>
        </p:spPr>
        <p:txBody>
          <a:bodyPr>
            <a:normAutofit fontScale="70000" lnSpcReduction="20000"/>
          </a:bodyPr>
          <a:lstStyle/>
          <a:p>
            <a:r>
              <a:rPr lang="en-US"/>
              <a:t>Group functions operate on sets of rows to give one result per group.</a:t>
            </a:r>
          </a:p>
        </p:txBody>
      </p:sp>
      <p:sp>
        <p:nvSpPr>
          <p:cNvPr id="310278" name="Rectangle 6"/>
          <p:cNvSpPr>
            <a:spLocks noChangeArrowheads="1"/>
          </p:cNvSpPr>
          <p:nvPr/>
        </p:nvSpPr>
        <p:spPr bwMode="auto">
          <a:xfrm>
            <a:off x="1111250" y="2120900"/>
            <a:ext cx="1412875"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atin typeface="Courier New" pitchFamily="49" charset="0"/>
              </a:rPr>
              <a:t>EMPLOYEES</a:t>
            </a:r>
          </a:p>
        </p:txBody>
      </p:sp>
      <p:sp>
        <p:nvSpPr>
          <p:cNvPr id="310279" name="Freeform 7"/>
          <p:cNvSpPr>
            <a:spLocks/>
          </p:cNvSpPr>
          <p:nvPr/>
        </p:nvSpPr>
        <p:spPr bwMode="gray">
          <a:xfrm>
            <a:off x="4019550" y="2452688"/>
            <a:ext cx="2157413" cy="3589337"/>
          </a:xfrm>
          <a:custGeom>
            <a:avLst/>
            <a:gdLst/>
            <a:ahLst/>
            <a:cxnLst>
              <a:cxn ang="0">
                <a:pos x="0" y="2542"/>
              </a:cxn>
              <a:cxn ang="0">
                <a:pos x="0" y="0"/>
              </a:cxn>
              <a:cxn ang="0">
                <a:pos x="1358" y="962"/>
              </a:cxn>
              <a:cxn ang="0">
                <a:pos x="1358" y="1702"/>
              </a:cxn>
              <a:cxn ang="0">
                <a:pos x="0" y="2542"/>
              </a:cxn>
            </a:cxnLst>
            <a:rect l="0" t="0" r="r" b="b"/>
            <a:pathLst>
              <a:path w="1359" h="2543">
                <a:moveTo>
                  <a:pt x="0" y="2542"/>
                </a:moveTo>
                <a:lnTo>
                  <a:pt x="0" y="0"/>
                </a:lnTo>
                <a:lnTo>
                  <a:pt x="1358" y="962"/>
                </a:lnTo>
                <a:lnTo>
                  <a:pt x="1358" y="1702"/>
                </a:lnTo>
                <a:lnTo>
                  <a:pt x="0" y="2542"/>
                </a:lnTo>
              </a:path>
            </a:pathLst>
          </a:custGeom>
          <a:solidFill>
            <a:srgbClr val="FFCC99">
              <a:alpha val="50000"/>
            </a:srgbClr>
          </a:solidFill>
          <a:ln w="9525" cap="rnd">
            <a:noFill/>
            <a:round/>
            <a:headEnd type="none" w="sm" len="sm"/>
            <a:tailEnd type="none" w="sm" len="sm"/>
          </a:ln>
          <a:effectLst/>
        </p:spPr>
        <p:txBody>
          <a:bodyPr/>
          <a:lstStyle/>
          <a:p>
            <a:endParaRPr lang="en-MY"/>
          </a:p>
        </p:txBody>
      </p:sp>
      <p:sp>
        <p:nvSpPr>
          <p:cNvPr id="310280" name="Rectangle 8"/>
          <p:cNvSpPr>
            <a:spLocks noChangeArrowheads="1"/>
          </p:cNvSpPr>
          <p:nvPr/>
        </p:nvSpPr>
        <p:spPr bwMode="auto">
          <a:xfrm>
            <a:off x="3983038" y="3924300"/>
            <a:ext cx="2278062" cy="636588"/>
          </a:xfrm>
          <a:prstGeom prst="rect">
            <a:avLst/>
          </a:prstGeom>
          <a:noFill/>
          <a:ln w="9525">
            <a:noFill/>
            <a:miter lim="800000"/>
            <a:headEnd/>
            <a:tailEnd/>
          </a:ln>
          <a:effectLst/>
        </p:spPr>
        <p:txBody>
          <a:bodyPr lIns="92075" tIns="46038" rIns="92075" bIns="46038">
            <a:spAutoFit/>
          </a:bodyPr>
          <a:lstStyle/>
          <a:p>
            <a:pPr algn="l" eaLnBrk="0" hangingPunct="0">
              <a:lnSpc>
                <a:spcPct val="85000"/>
              </a:lnSpc>
              <a:spcBef>
                <a:spcPct val="0"/>
              </a:spcBef>
              <a:buClrTx/>
              <a:buFontTx/>
              <a:buNone/>
            </a:pPr>
            <a:r>
              <a:rPr lang="en-US"/>
              <a:t>Maximum salary in </a:t>
            </a:r>
            <a:r>
              <a:rPr lang="en-US">
                <a:latin typeface="Courier New" pitchFamily="49" charset="0"/>
              </a:rPr>
              <a:t>EMPLOYEES</a:t>
            </a:r>
            <a:r>
              <a:rPr lang="en-US" sz="2400" b="0">
                <a:latin typeface="Times New Roman" pitchFamily="18" charset="0"/>
              </a:rPr>
              <a:t> </a:t>
            </a:r>
            <a:r>
              <a:rPr lang="en-US"/>
              <a:t>table</a:t>
            </a:r>
          </a:p>
        </p:txBody>
      </p:sp>
      <p:sp>
        <p:nvSpPr>
          <p:cNvPr id="310281" name="Rectangle 9"/>
          <p:cNvSpPr>
            <a:spLocks noChangeArrowheads="1"/>
          </p:cNvSpPr>
          <p:nvPr/>
        </p:nvSpPr>
        <p:spPr bwMode="gray">
          <a:xfrm>
            <a:off x="3200400" y="2667000"/>
            <a:ext cx="790575" cy="3352800"/>
          </a:xfrm>
          <a:prstGeom prst="rect">
            <a:avLst/>
          </a:prstGeom>
          <a:noFill/>
          <a:ln w="28575">
            <a:solidFill>
              <a:schemeClr val="accent2"/>
            </a:solidFill>
            <a:miter lim="800000"/>
            <a:headEnd/>
            <a:tailEnd/>
          </a:ln>
          <a:effectLst/>
        </p:spPr>
        <p:txBody>
          <a:bodyPr wrap="none" anchor="ctr"/>
          <a:lstStyle/>
          <a:p>
            <a:endParaRPr lang="en-MY"/>
          </a:p>
        </p:txBody>
      </p:sp>
      <p:sp>
        <p:nvSpPr>
          <p:cNvPr id="310283" name="Text Box 11"/>
          <p:cNvSpPr txBox="1">
            <a:spLocks noChangeArrowheads="1"/>
          </p:cNvSpPr>
          <p:nvPr/>
        </p:nvSpPr>
        <p:spPr bwMode="gray">
          <a:xfrm>
            <a:off x="1447800" y="487680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310285" name="Rectangle 13"/>
          <p:cNvSpPr>
            <a:spLocks noChangeArrowheads="1"/>
          </p:cNvSpPr>
          <p:nvPr/>
        </p:nvSpPr>
        <p:spPr bwMode="gray">
          <a:xfrm>
            <a:off x="6400800" y="4267200"/>
            <a:ext cx="1219200" cy="304800"/>
          </a:xfrm>
          <a:prstGeom prst="rect">
            <a:avLst/>
          </a:prstGeom>
          <a:noFill/>
          <a:ln w="28575">
            <a:solidFill>
              <a:schemeClr val="accent2"/>
            </a:solidFill>
            <a:miter lim="800000"/>
            <a:headEnd/>
            <a:tailEnd/>
          </a:ln>
          <a:effectLst/>
        </p:spPr>
        <p:txBody>
          <a:bodyPr wrap="none" anchor="ctr"/>
          <a:lstStyle/>
          <a:p>
            <a:endParaRPr lang="en-MY"/>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b="1" dirty="0" smtClean="0">
                <a:latin typeface="Courier New" pitchFamily="49" charset="0"/>
              </a:rPr>
              <a:t>HR</a:t>
            </a:r>
            <a:r>
              <a:rPr lang="en-US" dirty="0" smtClean="0"/>
              <a:t> Entity Relationship Diagram</a:t>
            </a:r>
            <a:br>
              <a:rPr lang="en-US" dirty="0" smtClean="0"/>
            </a:br>
            <a:endParaRPr lang="en-MY" dirty="0"/>
          </a:p>
        </p:txBody>
      </p:sp>
      <p:grpSp>
        <p:nvGrpSpPr>
          <p:cNvPr id="72" name="Group 71"/>
          <p:cNvGrpSpPr/>
          <p:nvPr/>
        </p:nvGrpSpPr>
        <p:grpSpPr>
          <a:xfrm>
            <a:off x="2214583" y="1603388"/>
            <a:ext cx="5357813" cy="3790934"/>
            <a:chOff x="847725" y="1009650"/>
            <a:chExt cx="5357813" cy="3790934"/>
          </a:xfrm>
        </p:grpSpPr>
        <p:grpSp>
          <p:nvGrpSpPr>
            <p:cNvPr id="73" name="Group 74"/>
            <p:cNvGrpSpPr>
              <a:grpSpLocks/>
            </p:cNvGrpSpPr>
            <p:nvPr/>
          </p:nvGrpSpPr>
          <p:grpSpPr bwMode="auto">
            <a:xfrm>
              <a:off x="5494375" y="3405188"/>
              <a:ext cx="293688" cy="142875"/>
              <a:chOff x="4968" y="1240"/>
              <a:chExt cx="136" cy="66"/>
            </a:xfrm>
          </p:grpSpPr>
          <p:sp>
            <p:nvSpPr>
              <p:cNvPr id="138" name="Line 75"/>
              <p:cNvSpPr>
                <a:spLocks noChangeShapeType="1"/>
              </p:cNvSpPr>
              <p:nvPr/>
            </p:nvSpPr>
            <p:spPr bwMode="blackWhite">
              <a:xfrm flipV="1">
                <a:off x="5038" y="1240"/>
                <a:ext cx="66" cy="66"/>
              </a:xfrm>
              <a:prstGeom prst="line">
                <a:avLst/>
              </a:prstGeom>
              <a:noFill/>
              <a:ln w="28575">
                <a:solidFill>
                  <a:srgbClr val="000000"/>
                </a:solidFill>
                <a:round/>
                <a:headEnd/>
                <a:tailEnd/>
              </a:ln>
              <a:effectLst/>
            </p:spPr>
            <p:txBody>
              <a:bodyPr wrap="none" lIns="46038" tIns="46038" rIns="46038" bIns="46038" anchor="ctr"/>
              <a:lstStyle/>
              <a:p>
                <a:endParaRPr lang="en-MY"/>
              </a:p>
            </p:txBody>
          </p:sp>
          <p:sp>
            <p:nvSpPr>
              <p:cNvPr id="139" name="Line 76"/>
              <p:cNvSpPr>
                <a:spLocks noChangeShapeType="1"/>
              </p:cNvSpPr>
              <p:nvPr/>
            </p:nvSpPr>
            <p:spPr bwMode="blackWhite">
              <a:xfrm flipH="1" flipV="1">
                <a:off x="4968" y="1240"/>
                <a:ext cx="66" cy="66"/>
              </a:xfrm>
              <a:prstGeom prst="line">
                <a:avLst/>
              </a:prstGeom>
              <a:noFill/>
              <a:ln w="28575">
                <a:solidFill>
                  <a:srgbClr val="000000"/>
                </a:solidFill>
                <a:round/>
                <a:headEnd/>
                <a:tailEnd/>
              </a:ln>
              <a:effectLst/>
            </p:spPr>
            <p:txBody>
              <a:bodyPr wrap="none" lIns="46038" tIns="46038" rIns="46038" bIns="46038" anchor="ctr"/>
              <a:lstStyle/>
              <a:p>
                <a:endParaRPr lang="en-MY"/>
              </a:p>
            </p:txBody>
          </p:sp>
        </p:grpSp>
        <p:sp>
          <p:nvSpPr>
            <p:cNvPr id="74" name="Line 119"/>
            <p:cNvSpPr>
              <a:spLocks noChangeShapeType="1"/>
            </p:cNvSpPr>
            <p:nvPr/>
          </p:nvSpPr>
          <p:spPr bwMode="auto">
            <a:xfrm rot="5400000">
              <a:off x="2166938" y="790575"/>
              <a:ext cx="1588" cy="1316037"/>
            </a:xfrm>
            <a:prstGeom prst="line">
              <a:avLst/>
            </a:prstGeom>
            <a:noFill/>
            <a:ln w="28575">
              <a:solidFill>
                <a:schemeClr val="tx1"/>
              </a:solidFill>
              <a:prstDash val="dash"/>
              <a:round/>
              <a:headEnd type="none" w="sm" len="sm"/>
              <a:tailEnd type="none" w="sm" len="sm"/>
            </a:ln>
            <a:effectLst/>
          </p:spPr>
          <p:txBody>
            <a:bodyPr/>
            <a:lstStyle/>
            <a:p>
              <a:endParaRPr lang="en-MY"/>
            </a:p>
          </p:txBody>
        </p:sp>
        <p:sp>
          <p:nvSpPr>
            <p:cNvPr id="75" name="Rectangle 120"/>
            <p:cNvSpPr>
              <a:spLocks noChangeArrowheads="1"/>
            </p:cNvSpPr>
            <p:nvPr/>
          </p:nvSpPr>
          <p:spPr bwMode="auto">
            <a:xfrm>
              <a:off x="900113" y="1009650"/>
              <a:ext cx="533400" cy="376238"/>
            </a:xfrm>
            <a:prstGeom prst="rect">
              <a:avLst/>
            </a:prstGeom>
            <a:noFill/>
            <a:ln w="28575">
              <a:noFill/>
              <a:miter lim="800000"/>
              <a:headEnd type="none" w="sm" len="sm"/>
              <a:tailEnd type="none" w="sm" len="sm"/>
            </a:ln>
            <a:effectLst/>
          </p:spPr>
          <p:txBody>
            <a:bodyPr wrap="none" lIns="93693" tIns="46847" rIns="93693" bIns="46847">
              <a:spAutoFit/>
            </a:bodyPr>
            <a:lstStyle/>
            <a:p>
              <a:pPr defTabSz="233363"/>
              <a:r>
                <a:rPr lang="en-US" sz="1900">
                  <a:solidFill>
                    <a:srgbClr val="0000FF"/>
                  </a:solidFill>
                </a:rPr>
                <a:t>HR</a:t>
              </a:r>
            </a:p>
          </p:txBody>
        </p:sp>
        <p:sp>
          <p:nvSpPr>
            <p:cNvPr id="76" name="Rectangle 122"/>
            <p:cNvSpPr>
              <a:spLocks noChangeArrowheads="1"/>
            </p:cNvSpPr>
            <p:nvPr/>
          </p:nvSpPr>
          <p:spPr bwMode="blackWhite">
            <a:xfrm>
              <a:off x="2841625" y="1055688"/>
              <a:ext cx="1252538" cy="779462"/>
            </a:xfrm>
            <a:prstGeom prst="rect">
              <a:avLst/>
            </a:prstGeom>
            <a:noFill/>
            <a:ln w="28575">
              <a:noFill/>
              <a:miter lim="800000"/>
              <a:headEnd/>
              <a:tailEnd/>
            </a:ln>
            <a:effectLst/>
          </p:spPr>
          <p:txBody>
            <a:bodyPr wrap="none" lIns="94345" tIns="47172" rIns="94345" bIns="47172"/>
            <a:lstStyle/>
            <a:p>
              <a:pPr marL="128588" indent="-128588" defTabSz="936625">
                <a:lnSpc>
                  <a:spcPct val="75000"/>
                </a:lnSpc>
                <a:buClr>
                  <a:srgbClr val="FF3300"/>
                </a:buClr>
                <a:buSzPct val="125000"/>
                <a:buFontTx/>
                <a:buNone/>
              </a:pPr>
              <a:r>
                <a:rPr lang="en-US" sz="1200"/>
                <a:t>DEPARTMENTS</a:t>
              </a:r>
            </a:p>
            <a:p>
              <a:pPr marL="128588" indent="-128588" defTabSz="936625">
                <a:lnSpc>
                  <a:spcPct val="75000"/>
                </a:lnSpc>
                <a:buClr>
                  <a:srgbClr val="FF3300"/>
                </a:buClr>
                <a:buSzPct val="125000"/>
                <a:buFontTx/>
                <a:buNone/>
              </a:pPr>
              <a:r>
                <a:rPr lang="en-US" sz="1000">
                  <a:solidFill>
                    <a:srgbClr val="0000FF"/>
                  </a:solidFill>
                </a:rPr>
                <a:t>department_id</a:t>
              </a:r>
            </a:p>
            <a:p>
              <a:pPr marL="128588" indent="-128588" defTabSz="936625">
                <a:lnSpc>
                  <a:spcPct val="75000"/>
                </a:lnSpc>
                <a:buClr>
                  <a:srgbClr val="FF3300"/>
                </a:buClr>
                <a:buSzPct val="125000"/>
                <a:buFontTx/>
                <a:buNone/>
              </a:pPr>
              <a:r>
                <a:rPr lang="en-US" sz="1000" b="0"/>
                <a:t>department_name</a:t>
              </a:r>
              <a:endParaRPr lang="en-US" sz="1000" b="0">
                <a:cs typeface="Times New Roman" pitchFamily="18" charset="0"/>
              </a:endParaRPr>
            </a:p>
            <a:p>
              <a:pPr marL="128588" indent="-128588" defTabSz="936625">
                <a:lnSpc>
                  <a:spcPct val="75000"/>
                </a:lnSpc>
                <a:buClr>
                  <a:srgbClr val="FF3300"/>
                </a:buClr>
                <a:buSzPct val="125000"/>
                <a:buFontTx/>
                <a:buNone/>
              </a:pPr>
              <a:r>
                <a:rPr lang="en-US" sz="1000" b="0"/>
                <a:t>manager_id</a:t>
              </a:r>
            </a:p>
            <a:p>
              <a:pPr marL="128588" indent="-128588" defTabSz="936625">
                <a:lnSpc>
                  <a:spcPct val="75000"/>
                </a:lnSpc>
                <a:buClr>
                  <a:srgbClr val="FF3300"/>
                </a:buClr>
                <a:buSzPct val="125000"/>
                <a:buFontTx/>
                <a:buNone/>
              </a:pPr>
              <a:r>
                <a:rPr lang="en-US" sz="1000" b="0"/>
                <a:t>location_id</a:t>
              </a:r>
              <a:endParaRPr lang="en-US" sz="1000" b="0">
                <a:cs typeface="Times New Roman" pitchFamily="18" charset="0"/>
              </a:endParaRPr>
            </a:p>
          </p:txBody>
        </p:sp>
        <p:sp>
          <p:nvSpPr>
            <p:cNvPr id="77" name="AutoShape 123"/>
            <p:cNvSpPr>
              <a:spLocks noChangeArrowheads="1"/>
            </p:cNvSpPr>
            <p:nvPr/>
          </p:nvSpPr>
          <p:spPr bwMode="blackWhite">
            <a:xfrm>
              <a:off x="2817813" y="1041400"/>
              <a:ext cx="1314450" cy="827088"/>
            </a:xfrm>
            <a:prstGeom prst="flowChartAlternateProcess">
              <a:avLst/>
            </a:prstGeom>
            <a:noFill/>
            <a:ln w="28575">
              <a:solidFill>
                <a:srgbClr val="000000"/>
              </a:solidFill>
              <a:miter lim="800000"/>
              <a:headEnd/>
              <a:tailEnd/>
            </a:ln>
            <a:effectLst/>
          </p:spPr>
          <p:txBody>
            <a:bodyPr wrap="none" lIns="47172" tIns="47172" rIns="47172" bIns="47172" anchor="ctr"/>
            <a:lstStyle/>
            <a:p>
              <a:pPr defTabSz="233363" eaLnBrk="0" hangingPunct="0">
                <a:lnSpc>
                  <a:spcPct val="95000"/>
                </a:lnSpc>
                <a:spcBef>
                  <a:spcPct val="0"/>
                </a:spcBef>
                <a:buClrTx/>
                <a:buFontTx/>
                <a:buNone/>
              </a:pPr>
              <a:endParaRPr lang="en-US" sz="1900"/>
            </a:p>
          </p:txBody>
        </p:sp>
        <p:sp>
          <p:nvSpPr>
            <p:cNvPr id="78" name="Rectangle 124"/>
            <p:cNvSpPr>
              <a:spLocks noChangeArrowheads="1"/>
            </p:cNvSpPr>
            <p:nvPr/>
          </p:nvSpPr>
          <p:spPr bwMode="blackWhite">
            <a:xfrm>
              <a:off x="5132388" y="1050925"/>
              <a:ext cx="1017587" cy="1011238"/>
            </a:xfrm>
            <a:prstGeom prst="rect">
              <a:avLst/>
            </a:prstGeom>
            <a:noFill/>
            <a:ln w="28575">
              <a:noFill/>
              <a:miter lim="800000"/>
              <a:headEnd/>
              <a:tailEnd/>
            </a:ln>
            <a:effectLst/>
          </p:spPr>
          <p:txBody>
            <a:bodyPr wrap="none" lIns="94345" tIns="47172" rIns="94345" bIns="47172"/>
            <a:lstStyle/>
            <a:p>
              <a:pPr marL="128588" indent="-128588" defTabSz="936625">
                <a:lnSpc>
                  <a:spcPct val="75000"/>
                </a:lnSpc>
                <a:buClr>
                  <a:srgbClr val="FF3300"/>
                </a:buClr>
                <a:buSzPct val="125000"/>
                <a:buFontTx/>
                <a:buNone/>
              </a:pPr>
              <a:r>
                <a:rPr lang="en-US" sz="1200"/>
                <a:t>LOCATIONS</a:t>
              </a:r>
            </a:p>
            <a:p>
              <a:pPr marL="128588" indent="-128588" defTabSz="936625">
                <a:lnSpc>
                  <a:spcPct val="75000"/>
                </a:lnSpc>
                <a:buClr>
                  <a:srgbClr val="FF3300"/>
                </a:buClr>
                <a:buSzPct val="125000"/>
                <a:buFontTx/>
                <a:buNone/>
              </a:pPr>
              <a:r>
                <a:rPr lang="en-US" sz="1000">
                  <a:solidFill>
                    <a:srgbClr val="0000FF"/>
                  </a:solidFill>
                </a:rPr>
                <a:t>location_id</a:t>
              </a:r>
            </a:p>
            <a:p>
              <a:pPr marL="128588" indent="-128588" defTabSz="936625">
                <a:lnSpc>
                  <a:spcPct val="75000"/>
                </a:lnSpc>
                <a:buClr>
                  <a:srgbClr val="FF3300"/>
                </a:buClr>
                <a:buSzPct val="125000"/>
                <a:buFontTx/>
                <a:buNone/>
              </a:pPr>
              <a:r>
                <a:rPr lang="en-US" sz="1000" b="0"/>
                <a:t>street_address</a:t>
              </a:r>
            </a:p>
            <a:p>
              <a:pPr marL="128588" indent="-128588" defTabSz="936625">
                <a:lnSpc>
                  <a:spcPct val="75000"/>
                </a:lnSpc>
                <a:buClr>
                  <a:srgbClr val="FF3300"/>
                </a:buClr>
                <a:buSzPct val="125000"/>
                <a:buFontTx/>
                <a:buNone/>
              </a:pPr>
              <a:r>
                <a:rPr lang="en-US" sz="1000" b="0"/>
                <a:t>postal_code</a:t>
              </a:r>
            </a:p>
            <a:p>
              <a:pPr marL="128588" indent="-128588" defTabSz="936625">
                <a:lnSpc>
                  <a:spcPct val="75000"/>
                </a:lnSpc>
                <a:buClr>
                  <a:srgbClr val="FF3300"/>
                </a:buClr>
                <a:buSzPct val="125000"/>
                <a:buFontTx/>
                <a:buNone/>
              </a:pPr>
              <a:r>
                <a:rPr lang="en-US" sz="1000" b="0"/>
                <a:t>city</a:t>
              </a:r>
            </a:p>
            <a:p>
              <a:pPr marL="128588" indent="-128588" defTabSz="936625">
                <a:lnSpc>
                  <a:spcPct val="75000"/>
                </a:lnSpc>
                <a:buClr>
                  <a:srgbClr val="FF3300"/>
                </a:buClr>
                <a:buSzPct val="125000"/>
                <a:buFontTx/>
                <a:buNone/>
              </a:pPr>
              <a:r>
                <a:rPr lang="en-US" sz="1000" b="0"/>
                <a:t>state_province</a:t>
              </a:r>
            </a:p>
            <a:p>
              <a:pPr marL="128588" indent="-128588" defTabSz="936625">
                <a:lnSpc>
                  <a:spcPct val="75000"/>
                </a:lnSpc>
                <a:buClr>
                  <a:srgbClr val="FF3300"/>
                </a:buClr>
                <a:buSzPct val="125000"/>
                <a:buFontTx/>
                <a:buNone/>
              </a:pPr>
              <a:r>
                <a:rPr lang="en-US" sz="1000" b="0"/>
                <a:t>country_id</a:t>
              </a:r>
            </a:p>
          </p:txBody>
        </p:sp>
        <p:sp>
          <p:nvSpPr>
            <p:cNvPr id="79" name="AutoShape 125"/>
            <p:cNvSpPr>
              <a:spLocks noChangeArrowheads="1"/>
            </p:cNvSpPr>
            <p:nvPr/>
          </p:nvSpPr>
          <p:spPr bwMode="blackWhite">
            <a:xfrm>
              <a:off x="5075238" y="1041400"/>
              <a:ext cx="1130300" cy="1128713"/>
            </a:xfrm>
            <a:prstGeom prst="flowChartAlternateProcess">
              <a:avLst/>
            </a:prstGeom>
            <a:noFill/>
            <a:ln w="28575">
              <a:solidFill>
                <a:srgbClr val="000000"/>
              </a:solidFill>
              <a:miter lim="800000"/>
              <a:headEnd/>
              <a:tailEnd/>
            </a:ln>
            <a:effectLst/>
          </p:spPr>
          <p:txBody>
            <a:bodyPr wrap="none" lIns="47172" tIns="47172" rIns="47172" bIns="47172" anchor="ctr"/>
            <a:lstStyle/>
            <a:p>
              <a:pPr defTabSz="233363" eaLnBrk="0" hangingPunct="0">
                <a:lnSpc>
                  <a:spcPct val="95000"/>
                </a:lnSpc>
                <a:spcBef>
                  <a:spcPct val="0"/>
                </a:spcBef>
                <a:buClrTx/>
                <a:buFontTx/>
                <a:buNone/>
              </a:pPr>
              <a:endParaRPr lang="en-US" sz="1900"/>
            </a:p>
          </p:txBody>
        </p:sp>
        <p:sp>
          <p:nvSpPr>
            <p:cNvPr id="80" name="AutoShape 126"/>
            <p:cNvSpPr>
              <a:spLocks noChangeArrowheads="1"/>
            </p:cNvSpPr>
            <p:nvPr/>
          </p:nvSpPr>
          <p:spPr bwMode="blackWhite">
            <a:xfrm>
              <a:off x="5075238" y="2722563"/>
              <a:ext cx="1130300" cy="690562"/>
            </a:xfrm>
            <a:prstGeom prst="flowChartAlternateProcess">
              <a:avLst/>
            </a:prstGeom>
            <a:noFill/>
            <a:ln w="28575">
              <a:solidFill>
                <a:srgbClr val="000000"/>
              </a:solidFill>
              <a:miter lim="800000"/>
              <a:headEnd/>
              <a:tailEnd/>
            </a:ln>
            <a:effectLst/>
          </p:spPr>
          <p:txBody>
            <a:bodyPr wrap="none" lIns="47172" tIns="47172" rIns="47172" bIns="47172" anchor="ctr"/>
            <a:lstStyle/>
            <a:p>
              <a:pPr defTabSz="233363" eaLnBrk="0" hangingPunct="0">
                <a:lnSpc>
                  <a:spcPct val="95000"/>
                </a:lnSpc>
                <a:spcBef>
                  <a:spcPct val="0"/>
                </a:spcBef>
                <a:buClrTx/>
                <a:buFontTx/>
                <a:buNone/>
              </a:pPr>
              <a:endParaRPr lang="en-US" sz="1900"/>
            </a:p>
          </p:txBody>
        </p:sp>
        <p:sp>
          <p:nvSpPr>
            <p:cNvPr id="81" name="Rectangle 127"/>
            <p:cNvSpPr>
              <a:spLocks noChangeArrowheads="1"/>
            </p:cNvSpPr>
            <p:nvPr/>
          </p:nvSpPr>
          <p:spPr bwMode="blackWhite">
            <a:xfrm>
              <a:off x="5170488" y="2732088"/>
              <a:ext cx="939800" cy="641350"/>
            </a:xfrm>
            <a:prstGeom prst="rect">
              <a:avLst/>
            </a:prstGeom>
            <a:noFill/>
            <a:ln w="28575">
              <a:noFill/>
              <a:miter lim="800000"/>
              <a:headEnd/>
              <a:tailEnd/>
            </a:ln>
            <a:effectLst/>
          </p:spPr>
          <p:txBody>
            <a:bodyPr wrap="none" lIns="94345" tIns="47172" rIns="94345" bIns="47172"/>
            <a:lstStyle/>
            <a:p>
              <a:pPr marL="128588" indent="-128588" defTabSz="936625">
                <a:lnSpc>
                  <a:spcPct val="75000"/>
                </a:lnSpc>
                <a:buClr>
                  <a:srgbClr val="FF3300"/>
                </a:buClr>
                <a:buSzPct val="125000"/>
                <a:buFontTx/>
                <a:buNone/>
              </a:pPr>
              <a:r>
                <a:rPr lang="en-US" sz="1200" dirty="0"/>
                <a:t>COUNTRIES</a:t>
              </a:r>
            </a:p>
            <a:p>
              <a:pPr marL="128588" indent="-128588" defTabSz="936625">
                <a:lnSpc>
                  <a:spcPct val="75000"/>
                </a:lnSpc>
                <a:buClr>
                  <a:srgbClr val="FF3300"/>
                </a:buClr>
                <a:buSzPct val="125000"/>
                <a:buFontTx/>
                <a:buNone/>
              </a:pPr>
              <a:r>
                <a:rPr lang="en-US" sz="1000" dirty="0" err="1">
                  <a:solidFill>
                    <a:srgbClr val="0000FF"/>
                  </a:solidFill>
                </a:rPr>
                <a:t>country_id</a:t>
              </a:r>
              <a:endParaRPr lang="en-US" sz="1000" dirty="0">
                <a:solidFill>
                  <a:srgbClr val="0000FF"/>
                </a:solidFill>
              </a:endParaRPr>
            </a:p>
            <a:p>
              <a:pPr marL="128588" indent="-128588" defTabSz="936625">
                <a:lnSpc>
                  <a:spcPct val="75000"/>
                </a:lnSpc>
                <a:buClr>
                  <a:srgbClr val="FF3300"/>
                </a:buClr>
                <a:buSzPct val="125000"/>
                <a:buFontTx/>
                <a:buNone/>
              </a:pPr>
              <a:r>
                <a:rPr lang="en-US" sz="1000" b="0" dirty="0" err="1"/>
                <a:t>country_name</a:t>
              </a:r>
              <a:endParaRPr lang="en-US" sz="1000" b="0" dirty="0"/>
            </a:p>
            <a:p>
              <a:pPr marL="128588" indent="-128588" defTabSz="936625">
                <a:lnSpc>
                  <a:spcPct val="75000"/>
                </a:lnSpc>
                <a:buClr>
                  <a:srgbClr val="FF3300"/>
                </a:buClr>
                <a:buSzPct val="125000"/>
                <a:buFontTx/>
                <a:buNone/>
              </a:pPr>
              <a:r>
                <a:rPr lang="en-US" sz="1000" b="0" dirty="0" err="1"/>
                <a:t>region_id</a:t>
              </a:r>
              <a:endParaRPr lang="en-US" sz="1000" b="0" dirty="0"/>
            </a:p>
          </p:txBody>
        </p:sp>
        <p:sp>
          <p:nvSpPr>
            <p:cNvPr id="82" name="Rectangle 128"/>
            <p:cNvSpPr>
              <a:spLocks noChangeArrowheads="1"/>
            </p:cNvSpPr>
            <p:nvPr/>
          </p:nvSpPr>
          <p:spPr bwMode="blackWhite">
            <a:xfrm>
              <a:off x="5208588" y="3933825"/>
              <a:ext cx="862012" cy="455613"/>
            </a:xfrm>
            <a:prstGeom prst="rect">
              <a:avLst/>
            </a:prstGeom>
            <a:noFill/>
            <a:ln w="28575">
              <a:noFill/>
              <a:miter lim="800000"/>
              <a:headEnd/>
              <a:tailEnd/>
            </a:ln>
            <a:effectLst/>
          </p:spPr>
          <p:txBody>
            <a:bodyPr wrap="none" lIns="94345" tIns="47172" rIns="94345" bIns="47172"/>
            <a:lstStyle/>
            <a:p>
              <a:pPr marL="128588" indent="-128588" defTabSz="936625">
                <a:lnSpc>
                  <a:spcPct val="75000"/>
                </a:lnSpc>
                <a:buClr>
                  <a:srgbClr val="FF3300"/>
                </a:buClr>
                <a:buSzPct val="125000"/>
                <a:buFontTx/>
                <a:buNone/>
              </a:pPr>
              <a:r>
                <a:rPr lang="en-US" sz="1200"/>
                <a:t>REGIONS</a:t>
              </a:r>
            </a:p>
            <a:p>
              <a:pPr marL="128588" indent="-128588" defTabSz="936625">
                <a:lnSpc>
                  <a:spcPct val="75000"/>
                </a:lnSpc>
                <a:buClr>
                  <a:srgbClr val="FF3300"/>
                </a:buClr>
                <a:buSzPct val="125000"/>
                <a:buFontTx/>
                <a:buNone/>
              </a:pPr>
              <a:r>
                <a:rPr lang="en-US" sz="1000">
                  <a:solidFill>
                    <a:srgbClr val="0000FF"/>
                  </a:solidFill>
                </a:rPr>
                <a:t>region_id</a:t>
              </a:r>
            </a:p>
            <a:p>
              <a:pPr marL="128588" indent="-128588" defTabSz="936625">
                <a:lnSpc>
                  <a:spcPct val="75000"/>
                </a:lnSpc>
                <a:buClr>
                  <a:srgbClr val="FF3300"/>
                </a:buClr>
                <a:buSzPct val="125000"/>
                <a:buFontTx/>
                <a:buNone/>
              </a:pPr>
              <a:r>
                <a:rPr lang="en-US" sz="1000" b="0"/>
                <a:t>region_name</a:t>
              </a:r>
            </a:p>
          </p:txBody>
        </p:sp>
        <p:sp>
          <p:nvSpPr>
            <p:cNvPr id="83" name="AutoShape 129"/>
            <p:cNvSpPr>
              <a:spLocks noChangeArrowheads="1"/>
            </p:cNvSpPr>
            <p:nvPr/>
          </p:nvSpPr>
          <p:spPr bwMode="blackWhite">
            <a:xfrm>
              <a:off x="5075238" y="3913188"/>
              <a:ext cx="1130300" cy="573087"/>
            </a:xfrm>
            <a:prstGeom prst="flowChartAlternateProcess">
              <a:avLst/>
            </a:prstGeom>
            <a:noFill/>
            <a:ln w="28575">
              <a:solidFill>
                <a:srgbClr val="000000"/>
              </a:solidFill>
              <a:miter lim="800000"/>
              <a:headEnd/>
              <a:tailEnd/>
            </a:ln>
            <a:effectLst/>
          </p:spPr>
          <p:txBody>
            <a:bodyPr wrap="none" lIns="47172" tIns="47172" rIns="47172" bIns="47172" anchor="ctr"/>
            <a:lstStyle/>
            <a:p>
              <a:pPr defTabSz="233363" eaLnBrk="0" hangingPunct="0">
                <a:lnSpc>
                  <a:spcPct val="95000"/>
                </a:lnSpc>
                <a:spcBef>
                  <a:spcPct val="0"/>
                </a:spcBef>
                <a:buClrTx/>
                <a:buFontTx/>
                <a:buNone/>
              </a:pPr>
              <a:endParaRPr lang="en-US" sz="1900"/>
            </a:p>
          </p:txBody>
        </p:sp>
        <p:sp>
          <p:nvSpPr>
            <p:cNvPr id="84" name="Rectangle 130"/>
            <p:cNvSpPr>
              <a:spLocks noChangeArrowheads="1"/>
            </p:cNvSpPr>
            <p:nvPr/>
          </p:nvSpPr>
          <p:spPr bwMode="blackWhite">
            <a:xfrm>
              <a:off x="2847952" y="2406634"/>
              <a:ext cx="1568450" cy="2393950"/>
            </a:xfrm>
            <a:prstGeom prst="rect">
              <a:avLst/>
            </a:prstGeom>
            <a:noFill/>
            <a:ln w="28575">
              <a:noFill/>
              <a:miter lim="800000"/>
              <a:headEnd/>
              <a:tailEnd/>
            </a:ln>
            <a:effectLst/>
          </p:spPr>
          <p:txBody>
            <a:bodyPr wrap="none" lIns="94345" tIns="47172" rIns="94345" bIns="47172"/>
            <a:lstStyle/>
            <a:p>
              <a:pPr marL="128588" indent="-128588" defTabSz="936625">
                <a:lnSpc>
                  <a:spcPct val="75000"/>
                </a:lnSpc>
                <a:buClr>
                  <a:srgbClr val="FF3300"/>
                </a:buClr>
                <a:buSzPct val="125000"/>
                <a:buFontTx/>
                <a:buNone/>
              </a:pPr>
              <a:r>
                <a:rPr lang="en-US" sz="1200" dirty="0"/>
                <a:t>EMPLOYEES</a:t>
              </a:r>
            </a:p>
            <a:p>
              <a:pPr marL="128588" indent="-128588" defTabSz="936625">
                <a:lnSpc>
                  <a:spcPct val="75000"/>
                </a:lnSpc>
                <a:buClr>
                  <a:srgbClr val="FF3300"/>
                </a:buClr>
                <a:buSzPct val="125000"/>
                <a:buFontTx/>
                <a:buNone/>
              </a:pPr>
              <a:r>
                <a:rPr lang="en-US" sz="1000" dirty="0" err="1">
                  <a:solidFill>
                    <a:srgbClr val="0000FF"/>
                  </a:solidFill>
                </a:rPr>
                <a:t>employee_id</a:t>
              </a:r>
              <a:endParaRPr lang="en-US" sz="1000" dirty="0">
                <a:solidFill>
                  <a:srgbClr val="0000FF"/>
                </a:solidFill>
              </a:endParaRPr>
            </a:p>
            <a:p>
              <a:pPr marL="128588" indent="-128588" defTabSz="936625">
                <a:lnSpc>
                  <a:spcPct val="75000"/>
                </a:lnSpc>
                <a:buClr>
                  <a:srgbClr val="FF3300"/>
                </a:buClr>
                <a:buSzPct val="125000"/>
                <a:buFontTx/>
                <a:buNone/>
              </a:pPr>
              <a:r>
                <a:rPr lang="en-US" sz="1000" b="0" dirty="0" err="1"/>
                <a:t>first_name</a:t>
              </a:r>
              <a:endParaRPr lang="en-US" sz="1000" b="0" dirty="0"/>
            </a:p>
            <a:p>
              <a:pPr marL="128588" indent="-128588" defTabSz="936625">
                <a:lnSpc>
                  <a:spcPct val="75000"/>
                </a:lnSpc>
                <a:buClr>
                  <a:srgbClr val="FF3300"/>
                </a:buClr>
                <a:buSzPct val="125000"/>
                <a:buFontTx/>
                <a:buNone/>
              </a:pPr>
              <a:r>
                <a:rPr lang="en-US" sz="1000" b="0" dirty="0" err="1"/>
                <a:t>last_name</a:t>
              </a:r>
              <a:endParaRPr lang="en-US" sz="1000" b="0" dirty="0"/>
            </a:p>
            <a:p>
              <a:pPr marL="128588" indent="-128588" defTabSz="936625">
                <a:lnSpc>
                  <a:spcPct val="75000"/>
                </a:lnSpc>
                <a:buClr>
                  <a:srgbClr val="FF3300"/>
                </a:buClr>
                <a:buSzPct val="125000"/>
                <a:buFontTx/>
                <a:buNone/>
              </a:pPr>
              <a:r>
                <a:rPr lang="en-US" sz="1000" b="0" dirty="0"/>
                <a:t>email</a:t>
              </a:r>
            </a:p>
            <a:p>
              <a:pPr marL="128588" indent="-128588" defTabSz="936625">
                <a:lnSpc>
                  <a:spcPct val="75000"/>
                </a:lnSpc>
                <a:buClr>
                  <a:srgbClr val="FF3300"/>
                </a:buClr>
                <a:buSzPct val="125000"/>
                <a:buFontTx/>
                <a:buNone/>
              </a:pPr>
              <a:r>
                <a:rPr lang="en-US" sz="1000" b="0" dirty="0" err="1"/>
                <a:t>phone_number</a:t>
              </a:r>
              <a:endParaRPr lang="en-US" sz="1000" b="0" dirty="0"/>
            </a:p>
            <a:p>
              <a:pPr marL="128588" indent="-128588" defTabSz="936625">
                <a:lnSpc>
                  <a:spcPct val="75000"/>
                </a:lnSpc>
                <a:buClr>
                  <a:srgbClr val="FF3300"/>
                </a:buClr>
                <a:buSzPct val="125000"/>
                <a:buFontTx/>
                <a:buNone/>
              </a:pPr>
              <a:r>
                <a:rPr lang="en-US" sz="1000" b="0" dirty="0" err="1"/>
                <a:t>hire_date</a:t>
              </a:r>
              <a:endParaRPr lang="en-US" sz="1000" b="0" dirty="0"/>
            </a:p>
            <a:p>
              <a:pPr marL="128588" indent="-128588" defTabSz="936625">
                <a:lnSpc>
                  <a:spcPct val="75000"/>
                </a:lnSpc>
                <a:buClr>
                  <a:srgbClr val="FF3300"/>
                </a:buClr>
                <a:buSzPct val="125000"/>
                <a:buFontTx/>
                <a:buNone/>
              </a:pPr>
              <a:r>
                <a:rPr lang="en-US" sz="1000" b="0" dirty="0" err="1"/>
                <a:t>job_id</a:t>
              </a:r>
              <a:endParaRPr lang="en-US" sz="1000" b="0" dirty="0"/>
            </a:p>
            <a:p>
              <a:pPr marL="128588" indent="-128588" defTabSz="936625">
                <a:lnSpc>
                  <a:spcPct val="75000"/>
                </a:lnSpc>
                <a:buClr>
                  <a:srgbClr val="FF3300"/>
                </a:buClr>
                <a:buSzPct val="125000"/>
                <a:buFontTx/>
                <a:buNone/>
              </a:pPr>
              <a:r>
                <a:rPr lang="en-US" sz="1000" b="0" dirty="0"/>
                <a:t>salary</a:t>
              </a:r>
            </a:p>
            <a:p>
              <a:pPr marL="128588" indent="-128588" defTabSz="936625">
                <a:lnSpc>
                  <a:spcPct val="75000"/>
                </a:lnSpc>
                <a:buClr>
                  <a:srgbClr val="FF3300"/>
                </a:buClr>
                <a:buSzPct val="125000"/>
                <a:buFontTx/>
                <a:buNone/>
              </a:pPr>
              <a:r>
                <a:rPr lang="en-US" sz="1000" b="0" dirty="0" err="1"/>
                <a:t>commission_pct</a:t>
              </a:r>
              <a:endParaRPr lang="en-US" sz="1000" b="0" dirty="0"/>
            </a:p>
            <a:p>
              <a:pPr marL="128588" indent="-128588" defTabSz="936625">
                <a:lnSpc>
                  <a:spcPct val="75000"/>
                </a:lnSpc>
                <a:buClr>
                  <a:srgbClr val="FF3300"/>
                </a:buClr>
                <a:buSzPct val="125000"/>
                <a:buFontTx/>
                <a:buNone/>
              </a:pPr>
              <a:r>
                <a:rPr lang="en-US" sz="1000" b="0" dirty="0" err="1"/>
                <a:t>manager_id</a:t>
              </a:r>
              <a:endParaRPr lang="en-US" sz="1000" b="0" dirty="0"/>
            </a:p>
            <a:p>
              <a:pPr marL="128588" indent="-128588" defTabSz="936625">
                <a:lnSpc>
                  <a:spcPct val="75000"/>
                </a:lnSpc>
                <a:buClr>
                  <a:srgbClr val="FF3300"/>
                </a:buClr>
                <a:buSzPct val="125000"/>
                <a:buFontTx/>
                <a:buNone/>
              </a:pPr>
              <a:r>
                <a:rPr lang="en-US" sz="1000" b="0" dirty="0" err="1"/>
                <a:t>department_id</a:t>
              </a:r>
              <a:endParaRPr lang="en-US" sz="1000" b="0" dirty="0"/>
            </a:p>
          </p:txBody>
        </p:sp>
        <p:sp>
          <p:nvSpPr>
            <p:cNvPr id="85" name="Rectangle 131"/>
            <p:cNvSpPr>
              <a:spLocks noChangeArrowheads="1"/>
            </p:cNvSpPr>
            <p:nvPr/>
          </p:nvSpPr>
          <p:spPr bwMode="blackWhite">
            <a:xfrm>
              <a:off x="1042988" y="3544888"/>
              <a:ext cx="863600" cy="777875"/>
            </a:xfrm>
            <a:prstGeom prst="rect">
              <a:avLst/>
            </a:prstGeom>
            <a:noFill/>
            <a:ln w="28575">
              <a:noFill/>
              <a:miter lim="800000"/>
              <a:headEnd/>
              <a:tailEnd/>
            </a:ln>
            <a:effectLst/>
          </p:spPr>
          <p:txBody>
            <a:bodyPr wrap="none" lIns="94345" tIns="47172" rIns="94345" bIns="47172"/>
            <a:lstStyle/>
            <a:p>
              <a:pPr marL="128588" indent="-128588" defTabSz="936625">
                <a:lnSpc>
                  <a:spcPct val="75000"/>
                </a:lnSpc>
                <a:buClr>
                  <a:srgbClr val="FF3300"/>
                </a:buClr>
                <a:buSzPct val="125000"/>
                <a:buFontTx/>
                <a:buNone/>
              </a:pPr>
              <a:r>
                <a:rPr lang="en-US" sz="1200"/>
                <a:t>JOBS</a:t>
              </a:r>
              <a:br>
                <a:rPr lang="en-US" sz="1200"/>
              </a:br>
              <a:r>
                <a:rPr lang="en-US" sz="1000">
                  <a:solidFill>
                    <a:srgbClr val="0000FF"/>
                  </a:solidFill>
                </a:rPr>
                <a:t>job_id</a:t>
              </a:r>
            </a:p>
            <a:p>
              <a:pPr marL="128588" indent="-128588" defTabSz="936625">
                <a:lnSpc>
                  <a:spcPct val="75000"/>
                </a:lnSpc>
                <a:buClr>
                  <a:srgbClr val="FF3300"/>
                </a:buClr>
                <a:buSzPct val="125000"/>
                <a:buFontTx/>
                <a:buNone/>
              </a:pPr>
              <a:r>
                <a:rPr lang="en-US" sz="1000" b="0"/>
                <a:t>job_title</a:t>
              </a:r>
            </a:p>
            <a:p>
              <a:pPr marL="128588" indent="-128588" defTabSz="936625">
                <a:lnSpc>
                  <a:spcPct val="75000"/>
                </a:lnSpc>
                <a:buClr>
                  <a:srgbClr val="FF3300"/>
                </a:buClr>
                <a:buSzPct val="125000"/>
                <a:buFontTx/>
                <a:buNone/>
              </a:pPr>
              <a:r>
                <a:rPr lang="en-US" sz="1000" b="0"/>
                <a:t>min_salary</a:t>
              </a:r>
            </a:p>
            <a:p>
              <a:pPr marL="128588" indent="-128588" defTabSz="936625">
                <a:lnSpc>
                  <a:spcPct val="75000"/>
                </a:lnSpc>
                <a:buClr>
                  <a:srgbClr val="FF3300"/>
                </a:buClr>
                <a:buSzPct val="125000"/>
                <a:buFontTx/>
                <a:buNone/>
              </a:pPr>
              <a:r>
                <a:rPr lang="en-US" sz="1000" b="0"/>
                <a:t>max_salary</a:t>
              </a:r>
            </a:p>
          </p:txBody>
        </p:sp>
        <p:sp>
          <p:nvSpPr>
            <p:cNvPr id="86" name="AutoShape 132"/>
            <p:cNvSpPr>
              <a:spLocks noChangeArrowheads="1"/>
            </p:cNvSpPr>
            <p:nvPr/>
          </p:nvSpPr>
          <p:spPr bwMode="blackWhite">
            <a:xfrm>
              <a:off x="2819400" y="2360613"/>
              <a:ext cx="1316038" cy="1908175"/>
            </a:xfrm>
            <a:prstGeom prst="flowChartAlternateProcess">
              <a:avLst/>
            </a:prstGeom>
            <a:noFill/>
            <a:ln w="28575">
              <a:solidFill>
                <a:srgbClr val="000000"/>
              </a:solidFill>
              <a:miter lim="800000"/>
              <a:headEnd/>
              <a:tailEnd/>
            </a:ln>
            <a:effectLst/>
          </p:spPr>
          <p:txBody>
            <a:bodyPr wrap="none" lIns="47172" tIns="47172" rIns="47172" bIns="47172" anchor="ctr"/>
            <a:lstStyle/>
            <a:p>
              <a:pPr defTabSz="233363" eaLnBrk="0" hangingPunct="0">
                <a:lnSpc>
                  <a:spcPct val="95000"/>
                </a:lnSpc>
                <a:spcBef>
                  <a:spcPct val="0"/>
                </a:spcBef>
                <a:buClrTx/>
                <a:buFontTx/>
                <a:buNone/>
              </a:pPr>
              <a:endParaRPr lang="en-US" sz="1900"/>
            </a:p>
          </p:txBody>
        </p:sp>
        <p:sp>
          <p:nvSpPr>
            <p:cNvPr id="87" name="AutoShape 133"/>
            <p:cNvSpPr>
              <a:spLocks noChangeArrowheads="1"/>
            </p:cNvSpPr>
            <p:nvPr/>
          </p:nvSpPr>
          <p:spPr bwMode="blackWhite">
            <a:xfrm>
              <a:off x="863600" y="2044700"/>
              <a:ext cx="1222375" cy="1011238"/>
            </a:xfrm>
            <a:prstGeom prst="flowChartAlternateProcess">
              <a:avLst/>
            </a:prstGeom>
            <a:noFill/>
            <a:ln w="28575">
              <a:solidFill>
                <a:srgbClr val="000000"/>
              </a:solidFill>
              <a:miter lim="800000"/>
              <a:headEnd/>
              <a:tailEnd/>
            </a:ln>
            <a:effectLst/>
          </p:spPr>
          <p:txBody>
            <a:bodyPr wrap="none" lIns="47172" tIns="47172" rIns="47172" bIns="47172" anchor="ctr"/>
            <a:lstStyle/>
            <a:p>
              <a:pPr defTabSz="233363" eaLnBrk="0" hangingPunct="0">
                <a:lnSpc>
                  <a:spcPct val="95000"/>
                </a:lnSpc>
                <a:spcBef>
                  <a:spcPct val="0"/>
                </a:spcBef>
                <a:buClrTx/>
                <a:buFontTx/>
                <a:buNone/>
              </a:pPr>
              <a:endParaRPr lang="en-US" sz="1900"/>
            </a:p>
          </p:txBody>
        </p:sp>
        <p:sp>
          <p:nvSpPr>
            <p:cNvPr id="88" name="AutoShape 134"/>
            <p:cNvSpPr>
              <a:spLocks noChangeArrowheads="1"/>
            </p:cNvSpPr>
            <p:nvPr/>
          </p:nvSpPr>
          <p:spPr bwMode="blackWhite">
            <a:xfrm>
              <a:off x="847725" y="3535363"/>
              <a:ext cx="1222375" cy="793750"/>
            </a:xfrm>
            <a:prstGeom prst="flowChartAlternateProcess">
              <a:avLst/>
            </a:prstGeom>
            <a:noFill/>
            <a:ln w="28575">
              <a:solidFill>
                <a:srgbClr val="000000"/>
              </a:solidFill>
              <a:miter lim="800000"/>
              <a:headEnd/>
              <a:tailEnd/>
            </a:ln>
            <a:effectLst/>
          </p:spPr>
          <p:txBody>
            <a:bodyPr wrap="none" lIns="47172" tIns="47172" rIns="47172" bIns="47172" anchor="ctr"/>
            <a:lstStyle/>
            <a:p>
              <a:pPr defTabSz="233363" eaLnBrk="0" hangingPunct="0">
                <a:lnSpc>
                  <a:spcPct val="95000"/>
                </a:lnSpc>
                <a:spcBef>
                  <a:spcPct val="0"/>
                </a:spcBef>
                <a:buClrTx/>
                <a:buFontTx/>
                <a:buNone/>
              </a:pPr>
              <a:endParaRPr lang="en-US" sz="1900"/>
            </a:p>
          </p:txBody>
        </p:sp>
        <p:grpSp>
          <p:nvGrpSpPr>
            <p:cNvPr id="89" name="Group 142"/>
            <p:cNvGrpSpPr>
              <a:grpSpLocks/>
            </p:cNvGrpSpPr>
            <p:nvPr/>
          </p:nvGrpSpPr>
          <p:grpSpPr bwMode="auto">
            <a:xfrm rot="16200000">
              <a:off x="4060830" y="1382749"/>
              <a:ext cx="292099" cy="142875"/>
              <a:chOff x="4968" y="1240"/>
              <a:chExt cx="136" cy="66"/>
            </a:xfrm>
          </p:grpSpPr>
          <p:sp>
            <p:nvSpPr>
              <p:cNvPr id="136" name="Line 143"/>
              <p:cNvSpPr>
                <a:spLocks noChangeShapeType="1"/>
              </p:cNvSpPr>
              <p:nvPr/>
            </p:nvSpPr>
            <p:spPr bwMode="blackWhite">
              <a:xfrm flipV="1">
                <a:off x="5038" y="1240"/>
                <a:ext cx="66" cy="66"/>
              </a:xfrm>
              <a:prstGeom prst="line">
                <a:avLst/>
              </a:prstGeom>
              <a:noFill/>
              <a:ln w="28575">
                <a:solidFill>
                  <a:srgbClr val="000000"/>
                </a:solidFill>
                <a:round/>
                <a:headEnd/>
                <a:tailEnd/>
              </a:ln>
              <a:effectLst/>
            </p:spPr>
            <p:txBody>
              <a:bodyPr wrap="none" lIns="46038" tIns="46038" rIns="46038" bIns="46038" anchor="ctr"/>
              <a:lstStyle/>
              <a:p>
                <a:endParaRPr lang="en-MY"/>
              </a:p>
            </p:txBody>
          </p:sp>
          <p:sp>
            <p:nvSpPr>
              <p:cNvPr id="137" name="Line 144"/>
              <p:cNvSpPr>
                <a:spLocks noChangeShapeType="1"/>
              </p:cNvSpPr>
              <p:nvPr/>
            </p:nvSpPr>
            <p:spPr bwMode="blackWhite">
              <a:xfrm flipH="1" flipV="1">
                <a:off x="4968" y="1240"/>
                <a:ext cx="66" cy="66"/>
              </a:xfrm>
              <a:prstGeom prst="line">
                <a:avLst/>
              </a:prstGeom>
              <a:noFill/>
              <a:ln w="28575">
                <a:solidFill>
                  <a:srgbClr val="000000"/>
                </a:solidFill>
                <a:round/>
                <a:headEnd/>
                <a:tailEnd/>
              </a:ln>
              <a:effectLst/>
            </p:spPr>
            <p:txBody>
              <a:bodyPr wrap="none" lIns="46038" tIns="46038" rIns="46038" bIns="46038" anchor="ctr"/>
              <a:lstStyle/>
              <a:p>
                <a:endParaRPr lang="en-MY"/>
              </a:p>
            </p:txBody>
          </p:sp>
        </p:grpSp>
        <p:sp>
          <p:nvSpPr>
            <p:cNvPr id="90" name="Rectangle 145"/>
            <p:cNvSpPr>
              <a:spLocks noChangeArrowheads="1"/>
            </p:cNvSpPr>
            <p:nvPr/>
          </p:nvSpPr>
          <p:spPr bwMode="blackWhite">
            <a:xfrm>
              <a:off x="965200" y="2024063"/>
              <a:ext cx="1019175" cy="1012825"/>
            </a:xfrm>
            <a:prstGeom prst="rect">
              <a:avLst/>
            </a:prstGeom>
            <a:noFill/>
            <a:ln w="28575">
              <a:noFill/>
              <a:miter lim="800000"/>
              <a:headEnd/>
              <a:tailEnd/>
            </a:ln>
            <a:effectLst/>
          </p:spPr>
          <p:txBody>
            <a:bodyPr wrap="none" lIns="94345" tIns="47172" rIns="94345" bIns="47172"/>
            <a:lstStyle/>
            <a:p>
              <a:pPr marL="128588" indent="-128588" defTabSz="936625">
                <a:buClr>
                  <a:srgbClr val="FF3300"/>
                </a:buClr>
                <a:buSzPct val="125000"/>
                <a:buFontTx/>
                <a:buNone/>
              </a:pPr>
              <a:r>
                <a:rPr lang="en-US" sz="1200"/>
                <a:t>JOB_HISTORY</a:t>
              </a:r>
              <a:r>
                <a:rPr lang="en-US" sz="1700"/>
                <a:t/>
              </a:r>
              <a:br>
                <a:rPr lang="en-US" sz="1700"/>
              </a:br>
              <a:r>
                <a:rPr lang="en-US" sz="1000">
                  <a:solidFill>
                    <a:srgbClr val="0000FF"/>
                  </a:solidFill>
                </a:rPr>
                <a:t>employee_id</a:t>
              </a:r>
            </a:p>
            <a:p>
              <a:pPr marL="128588" indent="-128588" defTabSz="936625">
                <a:lnSpc>
                  <a:spcPct val="80000"/>
                </a:lnSpc>
                <a:buClr>
                  <a:srgbClr val="FF3300"/>
                </a:buClr>
                <a:buSzPct val="125000"/>
                <a:buFontTx/>
                <a:buNone/>
              </a:pPr>
              <a:r>
                <a:rPr lang="en-US" sz="1000">
                  <a:solidFill>
                    <a:srgbClr val="0000FF"/>
                  </a:solidFill>
                </a:rPr>
                <a:t>start_date</a:t>
              </a:r>
            </a:p>
            <a:p>
              <a:pPr marL="128588" indent="-128588" defTabSz="936625">
                <a:lnSpc>
                  <a:spcPct val="80000"/>
                </a:lnSpc>
                <a:buClr>
                  <a:srgbClr val="FF3300"/>
                </a:buClr>
                <a:buSzPct val="125000"/>
                <a:buFontTx/>
                <a:buNone/>
              </a:pPr>
              <a:r>
                <a:rPr lang="en-US" sz="1000" b="0"/>
                <a:t>end_date</a:t>
              </a:r>
            </a:p>
            <a:p>
              <a:pPr marL="128588" indent="-128588" defTabSz="936625">
                <a:lnSpc>
                  <a:spcPct val="80000"/>
                </a:lnSpc>
                <a:buClr>
                  <a:srgbClr val="FF3300"/>
                </a:buClr>
                <a:buSzPct val="125000"/>
                <a:buFontTx/>
                <a:buNone/>
              </a:pPr>
              <a:r>
                <a:rPr lang="en-US" sz="1000" b="0"/>
                <a:t>job_id</a:t>
              </a:r>
            </a:p>
            <a:p>
              <a:pPr marL="128588" indent="-128588" defTabSz="936625">
                <a:lnSpc>
                  <a:spcPct val="80000"/>
                </a:lnSpc>
                <a:buClr>
                  <a:srgbClr val="FF3300"/>
                </a:buClr>
                <a:buSzPct val="125000"/>
                <a:buFontTx/>
                <a:buNone/>
              </a:pPr>
              <a:r>
                <a:rPr lang="en-US" sz="1000" b="0"/>
                <a:t>department_id</a:t>
              </a:r>
            </a:p>
          </p:txBody>
        </p:sp>
        <p:grpSp>
          <p:nvGrpSpPr>
            <p:cNvPr id="91" name="Group 208"/>
            <p:cNvGrpSpPr>
              <a:grpSpLocks/>
            </p:cNvGrpSpPr>
            <p:nvPr/>
          </p:nvGrpSpPr>
          <p:grpSpPr bwMode="auto">
            <a:xfrm>
              <a:off x="1308100" y="1439865"/>
              <a:ext cx="282575" cy="608013"/>
              <a:chOff x="795" y="887"/>
              <a:chExt cx="173" cy="375"/>
            </a:xfrm>
          </p:grpSpPr>
          <p:grpSp>
            <p:nvGrpSpPr>
              <p:cNvPr id="132" name="Group 182"/>
              <p:cNvGrpSpPr>
                <a:grpSpLocks/>
              </p:cNvGrpSpPr>
              <p:nvPr/>
            </p:nvGrpSpPr>
            <p:grpSpPr bwMode="auto">
              <a:xfrm>
                <a:off x="795" y="1175"/>
                <a:ext cx="173" cy="87"/>
                <a:chOff x="795" y="1223"/>
                <a:chExt cx="173" cy="87"/>
              </a:xfrm>
            </p:grpSpPr>
            <p:sp>
              <p:nvSpPr>
                <p:cNvPr id="134" name="Line 151"/>
                <p:cNvSpPr>
                  <a:spLocks noChangeShapeType="1"/>
                </p:cNvSpPr>
                <p:nvPr/>
              </p:nvSpPr>
              <p:spPr bwMode="blackWhite">
                <a:xfrm rot="10800000" flipV="1">
                  <a:off x="795" y="1223"/>
                  <a:ext cx="87" cy="87"/>
                </a:xfrm>
                <a:prstGeom prst="line">
                  <a:avLst/>
                </a:prstGeom>
                <a:noFill/>
                <a:ln w="28575">
                  <a:solidFill>
                    <a:srgbClr val="000000"/>
                  </a:solidFill>
                  <a:round/>
                  <a:headEnd/>
                  <a:tailEnd/>
                </a:ln>
                <a:effectLst/>
              </p:spPr>
              <p:txBody>
                <a:bodyPr wrap="none" lIns="46038" tIns="46038" rIns="46038" bIns="46038" anchor="ctr"/>
                <a:lstStyle/>
                <a:p>
                  <a:endParaRPr lang="en-MY"/>
                </a:p>
              </p:txBody>
            </p:sp>
            <p:sp>
              <p:nvSpPr>
                <p:cNvPr id="135" name="Line 152"/>
                <p:cNvSpPr>
                  <a:spLocks noChangeShapeType="1"/>
                </p:cNvSpPr>
                <p:nvPr/>
              </p:nvSpPr>
              <p:spPr bwMode="blackWhite">
                <a:xfrm rot="10800000" flipH="1" flipV="1">
                  <a:off x="881" y="1223"/>
                  <a:ext cx="87" cy="87"/>
                </a:xfrm>
                <a:prstGeom prst="line">
                  <a:avLst/>
                </a:prstGeom>
                <a:noFill/>
                <a:ln w="28575">
                  <a:solidFill>
                    <a:srgbClr val="000000"/>
                  </a:solidFill>
                  <a:round/>
                  <a:headEnd/>
                  <a:tailEnd/>
                </a:ln>
                <a:effectLst/>
              </p:spPr>
              <p:txBody>
                <a:bodyPr wrap="none" lIns="46038" tIns="46038" rIns="46038" bIns="46038" anchor="ctr"/>
                <a:lstStyle/>
                <a:p>
                  <a:endParaRPr lang="en-MY"/>
                </a:p>
              </p:txBody>
            </p:sp>
          </p:grpSp>
          <p:sp>
            <p:nvSpPr>
              <p:cNvPr id="133" name="Freeform 153"/>
              <p:cNvSpPr>
                <a:spLocks/>
              </p:cNvSpPr>
              <p:nvPr/>
            </p:nvSpPr>
            <p:spPr bwMode="auto">
              <a:xfrm>
                <a:off x="875" y="887"/>
                <a:ext cx="1" cy="374"/>
              </a:xfrm>
              <a:custGeom>
                <a:avLst/>
                <a:gdLst/>
                <a:ahLst/>
                <a:cxnLst>
                  <a:cxn ang="0">
                    <a:pos x="0" y="417"/>
                  </a:cxn>
                  <a:cxn ang="0">
                    <a:pos x="1" y="0"/>
                  </a:cxn>
                </a:cxnLst>
                <a:rect l="0" t="0" r="r" b="b"/>
                <a:pathLst>
                  <a:path w="1" h="417">
                    <a:moveTo>
                      <a:pt x="0" y="417"/>
                    </a:moveTo>
                    <a:lnTo>
                      <a:pt x="1" y="0"/>
                    </a:lnTo>
                  </a:path>
                </a:pathLst>
              </a:custGeom>
              <a:noFill/>
              <a:ln w="28575">
                <a:solidFill>
                  <a:schemeClr val="tx1"/>
                </a:solidFill>
                <a:round/>
                <a:headEnd type="none" w="sm" len="sm"/>
                <a:tailEnd type="none" w="sm" len="sm"/>
              </a:ln>
              <a:effectLst/>
            </p:spPr>
            <p:txBody>
              <a:bodyPr/>
              <a:lstStyle/>
              <a:p>
                <a:endParaRPr lang="en-MY"/>
              </a:p>
            </p:txBody>
          </p:sp>
        </p:grpSp>
        <p:grpSp>
          <p:nvGrpSpPr>
            <p:cNvPr id="92" name="Group 185"/>
            <p:cNvGrpSpPr>
              <a:grpSpLocks/>
            </p:cNvGrpSpPr>
            <p:nvPr/>
          </p:nvGrpSpPr>
          <p:grpSpPr bwMode="auto">
            <a:xfrm>
              <a:off x="3554401" y="1879600"/>
              <a:ext cx="287336" cy="141288"/>
              <a:chOff x="2150" y="1152"/>
              <a:chExt cx="175" cy="88"/>
            </a:xfrm>
          </p:grpSpPr>
          <p:sp>
            <p:nvSpPr>
              <p:cNvPr id="130" name="Line 156"/>
              <p:cNvSpPr>
                <a:spLocks noChangeShapeType="1"/>
              </p:cNvSpPr>
              <p:nvPr/>
            </p:nvSpPr>
            <p:spPr bwMode="blackWhite">
              <a:xfrm flipV="1">
                <a:off x="2237" y="1152"/>
                <a:ext cx="88" cy="88"/>
              </a:xfrm>
              <a:prstGeom prst="line">
                <a:avLst/>
              </a:prstGeom>
              <a:noFill/>
              <a:ln w="28575">
                <a:solidFill>
                  <a:srgbClr val="000000"/>
                </a:solidFill>
                <a:round/>
                <a:headEnd/>
                <a:tailEnd/>
              </a:ln>
              <a:effectLst/>
            </p:spPr>
            <p:txBody>
              <a:bodyPr wrap="none" lIns="46038" tIns="46038" rIns="46038" bIns="46038" anchor="ctr"/>
              <a:lstStyle/>
              <a:p>
                <a:endParaRPr lang="en-MY"/>
              </a:p>
            </p:txBody>
          </p:sp>
          <p:sp>
            <p:nvSpPr>
              <p:cNvPr id="131" name="Line 157"/>
              <p:cNvSpPr>
                <a:spLocks noChangeShapeType="1"/>
              </p:cNvSpPr>
              <p:nvPr/>
            </p:nvSpPr>
            <p:spPr bwMode="blackWhite">
              <a:xfrm flipH="1" flipV="1">
                <a:off x="2150" y="1152"/>
                <a:ext cx="88" cy="88"/>
              </a:xfrm>
              <a:prstGeom prst="line">
                <a:avLst/>
              </a:prstGeom>
              <a:noFill/>
              <a:ln w="28575">
                <a:solidFill>
                  <a:srgbClr val="000000"/>
                </a:solidFill>
                <a:round/>
                <a:headEnd/>
                <a:tailEnd/>
              </a:ln>
              <a:effectLst/>
            </p:spPr>
            <p:txBody>
              <a:bodyPr wrap="none" lIns="46038" tIns="46038" rIns="46038" bIns="46038" anchor="ctr"/>
              <a:lstStyle/>
              <a:p>
                <a:endParaRPr lang="en-MY"/>
              </a:p>
            </p:txBody>
          </p:sp>
        </p:grpSp>
        <p:grpSp>
          <p:nvGrpSpPr>
            <p:cNvPr id="93" name="Group 187"/>
            <p:cNvGrpSpPr>
              <a:grpSpLocks/>
            </p:cNvGrpSpPr>
            <p:nvPr/>
          </p:nvGrpSpPr>
          <p:grpSpPr bwMode="auto">
            <a:xfrm>
              <a:off x="3117850" y="2205038"/>
              <a:ext cx="282575" cy="141287"/>
              <a:chOff x="1882" y="1283"/>
              <a:chExt cx="173" cy="87"/>
            </a:xfrm>
          </p:grpSpPr>
          <p:sp>
            <p:nvSpPr>
              <p:cNvPr id="128" name="Line 159"/>
              <p:cNvSpPr>
                <a:spLocks noChangeShapeType="1"/>
              </p:cNvSpPr>
              <p:nvPr/>
            </p:nvSpPr>
            <p:spPr bwMode="blackWhite">
              <a:xfrm rot="10800000" flipV="1">
                <a:off x="1882" y="1283"/>
                <a:ext cx="87" cy="87"/>
              </a:xfrm>
              <a:prstGeom prst="line">
                <a:avLst/>
              </a:prstGeom>
              <a:noFill/>
              <a:ln w="28575">
                <a:solidFill>
                  <a:srgbClr val="000000"/>
                </a:solidFill>
                <a:round/>
                <a:headEnd/>
                <a:tailEnd/>
              </a:ln>
              <a:effectLst/>
            </p:spPr>
            <p:txBody>
              <a:bodyPr wrap="none" lIns="46038" tIns="46038" rIns="46038" bIns="46038" anchor="ctr"/>
              <a:lstStyle/>
              <a:p>
                <a:endParaRPr lang="en-MY"/>
              </a:p>
            </p:txBody>
          </p:sp>
          <p:sp>
            <p:nvSpPr>
              <p:cNvPr id="129" name="Line 160"/>
              <p:cNvSpPr>
                <a:spLocks noChangeShapeType="1"/>
              </p:cNvSpPr>
              <p:nvPr/>
            </p:nvSpPr>
            <p:spPr bwMode="blackWhite">
              <a:xfrm rot="10800000" flipH="1" flipV="1">
                <a:off x="1968" y="1283"/>
                <a:ext cx="87" cy="87"/>
              </a:xfrm>
              <a:prstGeom prst="line">
                <a:avLst/>
              </a:prstGeom>
              <a:noFill/>
              <a:ln w="28575">
                <a:solidFill>
                  <a:srgbClr val="000000"/>
                </a:solidFill>
                <a:round/>
                <a:headEnd/>
                <a:tailEnd/>
              </a:ln>
              <a:effectLst/>
            </p:spPr>
            <p:txBody>
              <a:bodyPr wrap="none" lIns="46038" tIns="46038" rIns="46038" bIns="46038" anchor="ctr"/>
              <a:lstStyle/>
              <a:p>
                <a:endParaRPr lang="en-MY"/>
              </a:p>
            </p:txBody>
          </p:sp>
        </p:grpSp>
        <p:grpSp>
          <p:nvGrpSpPr>
            <p:cNvPr id="94" name="Group 189"/>
            <p:cNvGrpSpPr>
              <a:grpSpLocks/>
            </p:cNvGrpSpPr>
            <p:nvPr/>
          </p:nvGrpSpPr>
          <p:grpSpPr bwMode="auto">
            <a:xfrm>
              <a:off x="2089150" y="2408247"/>
              <a:ext cx="130175" cy="282576"/>
              <a:chOff x="1303" y="1497"/>
              <a:chExt cx="87" cy="174"/>
            </a:xfrm>
          </p:grpSpPr>
          <p:sp>
            <p:nvSpPr>
              <p:cNvPr id="126" name="Line 169"/>
              <p:cNvSpPr>
                <a:spLocks noChangeShapeType="1"/>
              </p:cNvSpPr>
              <p:nvPr/>
            </p:nvSpPr>
            <p:spPr bwMode="blackWhite">
              <a:xfrm rot="5400000" flipH="1" flipV="1">
                <a:off x="1303" y="1584"/>
                <a:ext cx="87" cy="87"/>
              </a:xfrm>
              <a:prstGeom prst="line">
                <a:avLst/>
              </a:prstGeom>
              <a:noFill/>
              <a:ln w="28575">
                <a:solidFill>
                  <a:srgbClr val="000000"/>
                </a:solidFill>
                <a:round/>
                <a:headEnd/>
                <a:tailEnd/>
              </a:ln>
              <a:effectLst/>
            </p:spPr>
            <p:txBody>
              <a:bodyPr wrap="none" lIns="46038" tIns="46038" rIns="46038" bIns="46038" anchor="ctr"/>
              <a:lstStyle/>
              <a:p>
                <a:endParaRPr lang="en-MY"/>
              </a:p>
            </p:txBody>
          </p:sp>
          <p:sp>
            <p:nvSpPr>
              <p:cNvPr id="127" name="Line 170"/>
              <p:cNvSpPr>
                <a:spLocks noChangeShapeType="1"/>
              </p:cNvSpPr>
              <p:nvPr/>
            </p:nvSpPr>
            <p:spPr bwMode="blackWhite">
              <a:xfrm rot="5400000" flipV="1">
                <a:off x="1303" y="1497"/>
                <a:ext cx="87" cy="87"/>
              </a:xfrm>
              <a:prstGeom prst="line">
                <a:avLst/>
              </a:prstGeom>
              <a:noFill/>
              <a:ln w="28575">
                <a:solidFill>
                  <a:srgbClr val="000000"/>
                </a:solidFill>
                <a:round/>
                <a:headEnd/>
                <a:tailEnd/>
              </a:ln>
              <a:effectLst/>
            </p:spPr>
            <p:txBody>
              <a:bodyPr wrap="none" lIns="46038" tIns="46038" rIns="46038" bIns="46038" anchor="ctr"/>
              <a:lstStyle/>
              <a:p>
                <a:endParaRPr lang="en-MY"/>
              </a:p>
            </p:txBody>
          </p:sp>
        </p:grpSp>
        <p:sp>
          <p:nvSpPr>
            <p:cNvPr id="95" name="Freeform 192"/>
            <p:cNvSpPr>
              <a:spLocks/>
            </p:cNvSpPr>
            <p:nvPr/>
          </p:nvSpPr>
          <p:spPr bwMode="auto">
            <a:xfrm flipH="1">
              <a:off x="1366838" y="3044825"/>
              <a:ext cx="115887" cy="169863"/>
            </a:xfrm>
            <a:custGeom>
              <a:avLst/>
              <a:gdLst/>
              <a:ahLst/>
              <a:cxnLst>
                <a:cxn ang="0">
                  <a:pos x="0" y="0"/>
                </a:cxn>
                <a:cxn ang="0">
                  <a:pos x="0" y="233"/>
                </a:cxn>
              </a:cxnLst>
              <a:rect l="0" t="0" r="r" b="b"/>
              <a:pathLst>
                <a:path w="1" h="233">
                  <a:moveTo>
                    <a:pt x="0" y="0"/>
                  </a:moveTo>
                  <a:lnTo>
                    <a:pt x="0" y="233"/>
                  </a:lnTo>
                </a:path>
              </a:pathLst>
            </a:custGeom>
            <a:noFill/>
            <a:ln w="28575">
              <a:solidFill>
                <a:schemeClr val="tx1"/>
              </a:solidFill>
              <a:round/>
              <a:headEnd type="none" w="sm" len="sm"/>
              <a:tailEnd type="none" w="sm" len="sm"/>
            </a:ln>
            <a:effectLst/>
          </p:spPr>
          <p:txBody>
            <a:bodyPr/>
            <a:lstStyle/>
            <a:p>
              <a:endParaRPr lang="en-MY"/>
            </a:p>
          </p:txBody>
        </p:sp>
        <p:grpSp>
          <p:nvGrpSpPr>
            <p:cNvPr id="96" name="Group 193"/>
            <p:cNvGrpSpPr>
              <a:grpSpLocks/>
            </p:cNvGrpSpPr>
            <p:nvPr/>
          </p:nvGrpSpPr>
          <p:grpSpPr bwMode="auto">
            <a:xfrm>
              <a:off x="1331913" y="3055938"/>
              <a:ext cx="284162" cy="142875"/>
              <a:chOff x="2150" y="1152"/>
              <a:chExt cx="175" cy="88"/>
            </a:xfrm>
          </p:grpSpPr>
          <p:sp>
            <p:nvSpPr>
              <p:cNvPr id="124" name="Line 194"/>
              <p:cNvSpPr>
                <a:spLocks noChangeShapeType="1"/>
              </p:cNvSpPr>
              <p:nvPr/>
            </p:nvSpPr>
            <p:spPr bwMode="blackWhite">
              <a:xfrm flipV="1">
                <a:off x="2237" y="1152"/>
                <a:ext cx="88" cy="88"/>
              </a:xfrm>
              <a:prstGeom prst="line">
                <a:avLst/>
              </a:prstGeom>
              <a:noFill/>
              <a:ln w="28575">
                <a:solidFill>
                  <a:srgbClr val="000000"/>
                </a:solidFill>
                <a:round/>
                <a:headEnd/>
                <a:tailEnd/>
              </a:ln>
              <a:effectLst/>
            </p:spPr>
            <p:txBody>
              <a:bodyPr wrap="none" lIns="46038" tIns="46038" rIns="46038" bIns="46038" anchor="ctr"/>
              <a:lstStyle/>
              <a:p>
                <a:endParaRPr lang="en-MY"/>
              </a:p>
            </p:txBody>
          </p:sp>
          <p:sp>
            <p:nvSpPr>
              <p:cNvPr id="125" name="Line 195"/>
              <p:cNvSpPr>
                <a:spLocks noChangeShapeType="1"/>
              </p:cNvSpPr>
              <p:nvPr/>
            </p:nvSpPr>
            <p:spPr bwMode="blackWhite">
              <a:xfrm flipH="1" flipV="1">
                <a:off x="2150" y="1152"/>
                <a:ext cx="88" cy="88"/>
              </a:xfrm>
              <a:prstGeom prst="line">
                <a:avLst/>
              </a:prstGeom>
              <a:noFill/>
              <a:ln w="28575">
                <a:solidFill>
                  <a:srgbClr val="000000"/>
                </a:solidFill>
                <a:round/>
                <a:headEnd/>
                <a:tailEnd/>
              </a:ln>
              <a:effectLst/>
            </p:spPr>
            <p:txBody>
              <a:bodyPr wrap="none" lIns="46038" tIns="46038" rIns="46038" bIns="46038" anchor="ctr"/>
              <a:lstStyle/>
              <a:p>
                <a:endParaRPr lang="en-MY"/>
              </a:p>
            </p:txBody>
          </p:sp>
        </p:grpSp>
        <p:grpSp>
          <p:nvGrpSpPr>
            <p:cNvPr id="97" name="Group 200"/>
            <p:cNvGrpSpPr>
              <a:grpSpLocks/>
            </p:cNvGrpSpPr>
            <p:nvPr/>
          </p:nvGrpSpPr>
          <p:grpSpPr bwMode="auto">
            <a:xfrm>
              <a:off x="5492750" y="2181225"/>
              <a:ext cx="293688" cy="141288"/>
              <a:chOff x="4968" y="1240"/>
              <a:chExt cx="136" cy="66"/>
            </a:xfrm>
          </p:grpSpPr>
          <p:sp>
            <p:nvSpPr>
              <p:cNvPr id="122" name="Line 201"/>
              <p:cNvSpPr>
                <a:spLocks noChangeShapeType="1"/>
              </p:cNvSpPr>
              <p:nvPr/>
            </p:nvSpPr>
            <p:spPr bwMode="blackWhite">
              <a:xfrm flipV="1">
                <a:off x="5038" y="1240"/>
                <a:ext cx="66" cy="66"/>
              </a:xfrm>
              <a:prstGeom prst="line">
                <a:avLst/>
              </a:prstGeom>
              <a:noFill/>
              <a:ln w="28575">
                <a:solidFill>
                  <a:srgbClr val="000000"/>
                </a:solidFill>
                <a:round/>
                <a:headEnd/>
                <a:tailEnd/>
              </a:ln>
              <a:effectLst/>
            </p:spPr>
            <p:txBody>
              <a:bodyPr wrap="none" lIns="46038" tIns="46038" rIns="46038" bIns="46038" anchor="ctr"/>
              <a:lstStyle/>
              <a:p>
                <a:endParaRPr lang="en-MY"/>
              </a:p>
            </p:txBody>
          </p:sp>
          <p:sp>
            <p:nvSpPr>
              <p:cNvPr id="123" name="Line 202"/>
              <p:cNvSpPr>
                <a:spLocks noChangeShapeType="1"/>
              </p:cNvSpPr>
              <p:nvPr/>
            </p:nvSpPr>
            <p:spPr bwMode="blackWhite">
              <a:xfrm flipH="1" flipV="1">
                <a:off x="4968" y="1240"/>
                <a:ext cx="66" cy="66"/>
              </a:xfrm>
              <a:prstGeom prst="line">
                <a:avLst/>
              </a:prstGeom>
              <a:noFill/>
              <a:ln w="28575">
                <a:solidFill>
                  <a:srgbClr val="000000"/>
                </a:solidFill>
                <a:round/>
                <a:headEnd/>
                <a:tailEnd/>
              </a:ln>
              <a:effectLst/>
            </p:spPr>
            <p:txBody>
              <a:bodyPr wrap="none" lIns="46038" tIns="46038" rIns="46038" bIns="46038" anchor="ctr"/>
              <a:lstStyle/>
              <a:p>
                <a:endParaRPr lang="en-MY"/>
              </a:p>
            </p:txBody>
          </p:sp>
        </p:grpSp>
        <p:grpSp>
          <p:nvGrpSpPr>
            <p:cNvPr id="98" name="Group 204"/>
            <p:cNvGrpSpPr>
              <a:grpSpLocks/>
            </p:cNvGrpSpPr>
            <p:nvPr/>
          </p:nvGrpSpPr>
          <p:grpSpPr bwMode="auto">
            <a:xfrm flipH="1">
              <a:off x="2679700" y="3579822"/>
              <a:ext cx="142875" cy="280988"/>
              <a:chOff x="1303" y="1497"/>
              <a:chExt cx="87" cy="174"/>
            </a:xfrm>
          </p:grpSpPr>
          <p:sp>
            <p:nvSpPr>
              <p:cNvPr id="120" name="Line 205"/>
              <p:cNvSpPr>
                <a:spLocks noChangeShapeType="1"/>
              </p:cNvSpPr>
              <p:nvPr/>
            </p:nvSpPr>
            <p:spPr bwMode="blackWhite">
              <a:xfrm rot="5400000" flipH="1" flipV="1">
                <a:off x="1303" y="1584"/>
                <a:ext cx="87" cy="87"/>
              </a:xfrm>
              <a:prstGeom prst="line">
                <a:avLst/>
              </a:prstGeom>
              <a:noFill/>
              <a:ln w="28575">
                <a:solidFill>
                  <a:srgbClr val="000000"/>
                </a:solidFill>
                <a:round/>
                <a:headEnd/>
                <a:tailEnd/>
              </a:ln>
              <a:effectLst/>
            </p:spPr>
            <p:txBody>
              <a:bodyPr wrap="none" lIns="46038" tIns="46038" rIns="46038" bIns="46038" anchor="ctr"/>
              <a:lstStyle/>
              <a:p>
                <a:endParaRPr lang="en-MY"/>
              </a:p>
            </p:txBody>
          </p:sp>
          <p:sp>
            <p:nvSpPr>
              <p:cNvPr id="121" name="Line 206"/>
              <p:cNvSpPr>
                <a:spLocks noChangeShapeType="1"/>
              </p:cNvSpPr>
              <p:nvPr/>
            </p:nvSpPr>
            <p:spPr bwMode="blackWhite">
              <a:xfrm rot="5400000" flipV="1">
                <a:off x="1303" y="1497"/>
                <a:ext cx="87" cy="87"/>
              </a:xfrm>
              <a:prstGeom prst="line">
                <a:avLst/>
              </a:prstGeom>
              <a:noFill/>
              <a:ln w="28575">
                <a:solidFill>
                  <a:srgbClr val="000000"/>
                </a:solidFill>
                <a:round/>
                <a:headEnd/>
                <a:tailEnd/>
              </a:ln>
              <a:effectLst/>
            </p:spPr>
            <p:txBody>
              <a:bodyPr wrap="none" lIns="46038" tIns="46038" rIns="46038" bIns="46038" anchor="ctr"/>
              <a:lstStyle/>
              <a:p>
                <a:endParaRPr lang="en-MY"/>
              </a:p>
            </p:txBody>
          </p:sp>
        </p:grpSp>
        <p:grpSp>
          <p:nvGrpSpPr>
            <p:cNvPr id="99" name="Group 215"/>
            <p:cNvGrpSpPr>
              <a:grpSpLocks/>
            </p:cNvGrpSpPr>
            <p:nvPr/>
          </p:nvGrpSpPr>
          <p:grpSpPr bwMode="auto">
            <a:xfrm>
              <a:off x="4135438" y="2898586"/>
              <a:ext cx="366712" cy="485964"/>
              <a:chOff x="2460" y="1519"/>
              <a:chExt cx="225" cy="299"/>
            </a:xfrm>
          </p:grpSpPr>
          <p:sp>
            <p:nvSpPr>
              <p:cNvPr id="115" name="Freeform 176"/>
              <p:cNvSpPr>
                <a:spLocks/>
              </p:cNvSpPr>
              <p:nvPr/>
            </p:nvSpPr>
            <p:spPr bwMode="auto">
              <a:xfrm>
                <a:off x="2470" y="1575"/>
                <a:ext cx="215" cy="243"/>
              </a:xfrm>
              <a:custGeom>
                <a:avLst/>
                <a:gdLst/>
                <a:ahLst/>
                <a:cxnLst>
                  <a:cxn ang="0">
                    <a:pos x="0" y="0"/>
                  </a:cxn>
                  <a:cxn ang="0">
                    <a:pos x="192" y="0"/>
                  </a:cxn>
                  <a:cxn ang="0">
                    <a:pos x="192" y="336"/>
                  </a:cxn>
                </a:cxnLst>
                <a:rect l="0" t="0" r="r" b="b"/>
                <a:pathLst>
                  <a:path w="192" h="336">
                    <a:moveTo>
                      <a:pt x="0" y="0"/>
                    </a:moveTo>
                    <a:lnTo>
                      <a:pt x="192" y="0"/>
                    </a:lnTo>
                    <a:lnTo>
                      <a:pt x="192" y="336"/>
                    </a:lnTo>
                  </a:path>
                </a:pathLst>
              </a:custGeom>
              <a:noFill/>
              <a:ln w="28575" cap="flat" cmpd="sng">
                <a:solidFill>
                  <a:schemeClr val="tx1"/>
                </a:solidFill>
                <a:prstDash val="solid"/>
                <a:round/>
                <a:headEnd type="none" w="sm" len="sm"/>
                <a:tailEnd type="none" w="sm" len="sm"/>
              </a:ln>
              <a:effectLst/>
            </p:spPr>
            <p:txBody>
              <a:bodyPr/>
              <a:lstStyle/>
              <a:p>
                <a:endParaRPr lang="en-MY"/>
              </a:p>
            </p:txBody>
          </p:sp>
          <p:sp>
            <p:nvSpPr>
              <p:cNvPr id="116" name="Line 177"/>
              <p:cNvSpPr>
                <a:spLocks noChangeShapeType="1"/>
              </p:cNvSpPr>
              <p:nvPr/>
            </p:nvSpPr>
            <p:spPr bwMode="auto">
              <a:xfrm rot="5400000">
                <a:off x="2557" y="1721"/>
                <a:ext cx="0" cy="194"/>
              </a:xfrm>
              <a:prstGeom prst="line">
                <a:avLst/>
              </a:prstGeom>
              <a:noFill/>
              <a:ln w="28575">
                <a:solidFill>
                  <a:schemeClr val="tx1"/>
                </a:solidFill>
                <a:prstDash val="dash"/>
                <a:round/>
                <a:headEnd type="none" w="sm" len="sm"/>
                <a:tailEnd type="none" w="sm" len="sm"/>
              </a:ln>
              <a:effectLst/>
            </p:spPr>
            <p:txBody>
              <a:bodyPr/>
              <a:lstStyle/>
              <a:p>
                <a:endParaRPr lang="en-MY"/>
              </a:p>
            </p:txBody>
          </p:sp>
          <p:grpSp>
            <p:nvGrpSpPr>
              <p:cNvPr id="117" name="Group 212"/>
              <p:cNvGrpSpPr>
                <a:grpSpLocks/>
              </p:cNvGrpSpPr>
              <p:nvPr/>
            </p:nvGrpSpPr>
            <p:grpSpPr bwMode="auto">
              <a:xfrm rot="-5400000">
                <a:off x="2421" y="1565"/>
                <a:ext cx="179" cy="88"/>
                <a:chOff x="4968" y="1240"/>
                <a:chExt cx="136" cy="66"/>
              </a:xfrm>
            </p:grpSpPr>
            <p:sp>
              <p:nvSpPr>
                <p:cNvPr id="118" name="Line 213"/>
                <p:cNvSpPr>
                  <a:spLocks noChangeShapeType="1"/>
                </p:cNvSpPr>
                <p:nvPr/>
              </p:nvSpPr>
              <p:spPr bwMode="blackWhite">
                <a:xfrm flipV="1">
                  <a:off x="5038" y="1240"/>
                  <a:ext cx="66" cy="66"/>
                </a:xfrm>
                <a:prstGeom prst="line">
                  <a:avLst/>
                </a:prstGeom>
                <a:noFill/>
                <a:ln w="28575">
                  <a:solidFill>
                    <a:srgbClr val="000000"/>
                  </a:solidFill>
                  <a:round/>
                  <a:headEnd/>
                  <a:tailEnd/>
                </a:ln>
                <a:effectLst/>
              </p:spPr>
              <p:txBody>
                <a:bodyPr wrap="none" lIns="46038" tIns="46038" rIns="46038" bIns="46038" anchor="ctr"/>
                <a:lstStyle/>
                <a:p>
                  <a:endParaRPr lang="en-MY"/>
                </a:p>
              </p:txBody>
            </p:sp>
            <p:sp>
              <p:nvSpPr>
                <p:cNvPr id="119" name="Line 214"/>
                <p:cNvSpPr>
                  <a:spLocks noChangeShapeType="1"/>
                </p:cNvSpPr>
                <p:nvPr/>
              </p:nvSpPr>
              <p:spPr bwMode="blackWhite">
                <a:xfrm flipH="1" flipV="1">
                  <a:off x="4968" y="1240"/>
                  <a:ext cx="66" cy="66"/>
                </a:xfrm>
                <a:prstGeom prst="line">
                  <a:avLst/>
                </a:prstGeom>
                <a:noFill/>
                <a:ln w="28575">
                  <a:solidFill>
                    <a:srgbClr val="000000"/>
                  </a:solidFill>
                  <a:round/>
                  <a:headEnd/>
                  <a:tailEnd/>
                </a:ln>
                <a:effectLst/>
              </p:spPr>
              <p:txBody>
                <a:bodyPr wrap="none" lIns="46038" tIns="46038" rIns="46038" bIns="46038" anchor="ctr"/>
                <a:lstStyle/>
                <a:p>
                  <a:endParaRPr lang="en-MY"/>
                </a:p>
              </p:txBody>
            </p:sp>
          </p:grpSp>
        </p:grpSp>
        <p:sp>
          <p:nvSpPr>
            <p:cNvPr id="100" name="Line 217"/>
            <p:cNvSpPr>
              <a:spLocks noChangeShapeType="1"/>
            </p:cNvSpPr>
            <p:nvPr/>
          </p:nvSpPr>
          <p:spPr bwMode="auto">
            <a:xfrm>
              <a:off x="1481138" y="3281363"/>
              <a:ext cx="0" cy="234950"/>
            </a:xfrm>
            <a:prstGeom prst="line">
              <a:avLst/>
            </a:prstGeom>
            <a:noFill/>
            <a:ln w="28575">
              <a:solidFill>
                <a:schemeClr val="tx1"/>
              </a:solidFill>
              <a:prstDash val="dash"/>
              <a:round/>
              <a:headEnd type="none" w="sm" len="sm"/>
              <a:tailEnd type="none" w="sm" len="sm"/>
            </a:ln>
            <a:effectLst/>
          </p:spPr>
          <p:txBody>
            <a:bodyPr/>
            <a:lstStyle/>
            <a:p>
              <a:endParaRPr lang="en-MY"/>
            </a:p>
          </p:txBody>
        </p:sp>
        <p:sp>
          <p:nvSpPr>
            <p:cNvPr id="101" name="Line 218"/>
            <p:cNvSpPr>
              <a:spLocks noChangeShapeType="1"/>
            </p:cNvSpPr>
            <p:nvPr/>
          </p:nvSpPr>
          <p:spPr bwMode="auto">
            <a:xfrm>
              <a:off x="2673350" y="3717925"/>
              <a:ext cx="158750" cy="0"/>
            </a:xfrm>
            <a:prstGeom prst="line">
              <a:avLst/>
            </a:prstGeom>
            <a:noFill/>
            <a:ln w="28575">
              <a:solidFill>
                <a:schemeClr val="tx1"/>
              </a:solidFill>
              <a:round/>
              <a:headEnd type="none" w="sm" len="sm"/>
              <a:tailEnd type="none" w="sm" len="sm"/>
            </a:ln>
            <a:effectLst/>
          </p:spPr>
          <p:txBody>
            <a:bodyPr/>
            <a:lstStyle/>
            <a:p>
              <a:endParaRPr lang="en-MY"/>
            </a:p>
          </p:txBody>
        </p:sp>
        <p:sp>
          <p:nvSpPr>
            <p:cNvPr id="102" name="Line 219"/>
            <p:cNvSpPr>
              <a:spLocks noChangeShapeType="1"/>
            </p:cNvSpPr>
            <p:nvPr/>
          </p:nvSpPr>
          <p:spPr bwMode="auto">
            <a:xfrm flipH="1">
              <a:off x="2062163" y="3713163"/>
              <a:ext cx="636587" cy="0"/>
            </a:xfrm>
            <a:prstGeom prst="line">
              <a:avLst/>
            </a:prstGeom>
            <a:noFill/>
            <a:ln w="28575">
              <a:solidFill>
                <a:schemeClr val="tx1"/>
              </a:solidFill>
              <a:prstDash val="dash"/>
              <a:round/>
              <a:headEnd type="none" w="sm" len="sm"/>
              <a:tailEnd type="none" w="sm" len="sm"/>
            </a:ln>
            <a:effectLst/>
          </p:spPr>
          <p:txBody>
            <a:bodyPr/>
            <a:lstStyle/>
            <a:p>
              <a:endParaRPr lang="en-MY"/>
            </a:p>
          </p:txBody>
        </p:sp>
        <p:sp>
          <p:nvSpPr>
            <p:cNvPr id="103" name="Line 220"/>
            <p:cNvSpPr>
              <a:spLocks noChangeShapeType="1"/>
            </p:cNvSpPr>
            <p:nvPr/>
          </p:nvSpPr>
          <p:spPr bwMode="auto">
            <a:xfrm>
              <a:off x="2078038" y="2547938"/>
              <a:ext cx="158750" cy="0"/>
            </a:xfrm>
            <a:prstGeom prst="line">
              <a:avLst/>
            </a:prstGeom>
            <a:noFill/>
            <a:ln w="28575">
              <a:solidFill>
                <a:schemeClr val="tx1"/>
              </a:solidFill>
              <a:round/>
              <a:headEnd type="none" w="sm" len="sm"/>
              <a:tailEnd type="none" w="sm" len="sm"/>
            </a:ln>
            <a:effectLst/>
          </p:spPr>
          <p:txBody>
            <a:bodyPr/>
            <a:lstStyle/>
            <a:p>
              <a:endParaRPr lang="en-MY"/>
            </a:p>
          </p:txBody>
        </p:sp>
        <p:sp>
          <p:nvSpPr>
            <p:cNvPr id="104" name="Line 221"/>
            <p:cNvSpPr>
              <a:spLocks noChangeShapeType="1"/>
            </p:cNvSpPr>
            <p:nvPr/>
          </p:nvSpPr>
          <p:spPr bwMode="auto">
            <a:xfrm>
              <a:off x="2265363" y="2547938"/>
              <a:ext cx="557212" cy="0"/>
            </a:xfrm>
            <a:prstGeom prst="line">
              <a:avLst/>
            </a:prstGeom>
            <a:noFill/>
            <a:ln w="28575">
              <a:solidFill>
                <a:schemeClr val="tx1"/>
              </a:solidFill>
              <a:prstDash val="dash"/>
              <a:round/>
              <a:headEnd type="none" w="sm" len="sm"/>
              <a:tailEnd type="none" w="sm" len="sm"/>
            </a:ln>
            <a:effectLst/>
          </p:spPr>
          <p:txBody>
            <a:bodyPr/>
            <a:lstStyle/>
            <a:p>
              <a:endParaRPr lang="en-MY"/>
            </a:p>
          </p:txBody>
        </p:sp>
        <p:sp>
          <p:nvSpPr>
            <p:cNvPr id="105" name="Line 222"/>
            <p:cNvSpPr>
              <a:spLocks noChangeShapeType="1"/>
            </p:cNvSpPr>
            <p:nvPr/>
          </p:nvSpPr>
          <p:spPr bwMode="auto">
            <a:xfrm flipH="1">
              <a:off x="4135438" y="1450975"/>
              <a:ext cx="158750" cy="0"/>
            </a:xfrm>
            <a:prstGeom prst="line">
              <a:avLst/>
            </a:prstGeom>
            <a:noFill/>
            <a:ln w="28575">
              <a:solidFill>
                <a:schemeClr val="tx1"/>
              </a:solidFill>
              <a:round/>
              <a:headEnd type="none" w="sm" len="sm"/>
              <a:tailEnd type="none" w="sm" len="sm"/>
            </a:ln>
            <a:effectLst/>
          </p:spPr>
          <p:txBody>
            <a:bodyPr/>
            <a:lstStyle/>
            <a:p>
              <a:endParaRPr lang="en-MY"/>
            </a:p>
          </p:txBody>
        </p:sp>
        <p:sp>
          <p:nvSpPr>
            <p:cNvPr id="106" name="Line 224"/>
            <p:cNvSpPr>
              <a:spLocks noChangeShapeType="1"/>
            </p:cNvSpPr>
            <p:nvPr/>
          </p:nvSpPr>
          <p:spPr bwMode="auto">
            <a:xfrm>
              <a:off x="4283075" y="1455738"/>
              <a:ext cx="795338" cy="0"/>
            </a:xfrm>
            <a:prstGeom prst="line">
              <a:avLst/>
            </a:prstGeom>
            <a:noFill/>
            <a:ln w="28575">
              <a:solidFill>
                <a:schemeClr val="tx1"/>
              </a:solidFill>
              <a:prstDash val="dash"/>
              <a:round/>
              <a:headEnd type="none" w="sm" len="sm"/>
              <a:tailEnd type="none" w="sm" len="sm"/>
            </a:ln>
            <a:effectLst/>
          </p:spPr>
          <p:txBody>
            <a:bodyPr/>
            <a:lstStyle/>
            <a:p>
              <a:endParaRPr lang="en-MY"/>
            </a:p>
          </p:txBody>
        </p:sp>
        <p:sp>
          <p:nvSpPr>
            <p:cNvPr id="107" name="Line 225"/>
            <p:cNvSpPr>
              <a:spLocks noChangeShapeType="1"/>
            </p:cNvSpPr>
            <p:nvPr/>
          </p:nvSpPr>
          <p:spPr bwMode="auto">
            <a:xfrm flipV="1">
              <a:off x="3697288" y="1868488"/>
              <a:ext cx="0" cy="158750"/>
            </a:xfrm>
            <a:prstGeom prst="line">
              <a:avLst/>
            </a:prstGeom>
            <a:noFill/>
            <a:ln w="28575">
              <a:solidFill>
                <a:schemeClr val="tx1"/>
              </a:solidFill>
              <a:round/>
              <a:headEnd type="none" w="sm" len="sm"/>
              <a:tailEnd type="none" w="sm" len="sm"/>
            </a:ln>
            <a:effectLst/>
          </p:spPr>
          <p:txBody>
            <a:bodyPr/>
            <a:lstStyle/>
            <a:p>
              <a:endParaRPr lang="en-MY"/>
            </a:p>
          </p:txBody>
        </p:sp>
        <p:sp>
          <p:nvSpPr>
            <p:cNvPr id="108" name="Line 229"/>
            <p:cNvSpPr>
              <a:spLocks noChangeShapeType="1"/>
            </p:cNvSpPr>
            <p:nvPr/>
          </p:nvSpPr>
          <p:spPr bwMode="auto">
            <a:xfrm flipV="1">
              <a:off x="3260725" y="2203450"/>
              <a:ext cx="0" cy="157163"/>
            </a:xfrm>
            <a:prstGeom prst="line">
              <a:avLst/>
            </a:prstGeom>
            <a:noFill/>
            <a:ln w="28575">
              <a:solidFill>
                <a:schemeClr val="tx1"/>
              </a:solidFill>
              <a:round/>
              <a:headEnd type="none" w="sm" len="sm"/>
              <a:tailEnd type="none" w="sm" len="sm"/>
            </a:ln>
            <a:effectLst/>
          </p:spPr>
          <p:txBody>
            <a:bodyPr/>
            <a:lstStyle/>
            <a:p>
              <a:endParaRPr lang="en-MY"/>
            </a:p>
          </p:txBody>
        </p:sp>
        <p:sp>
          <p:nvSpPr>
            <p:cNvPr id="109" name="Line 230"/>
            <p:cNvSpPr>
              <a:spLocks noChangeShapeType="1"/>
            </p:cNvSpPr>
            <p:nvPr/>
          </p:nvSpPr>
          <p:spPr bwMode="auto">
            <a:xfrm flipV="1">
              <a:off x="3260725" y="1863725"/>
              <a:ext cx="0" cy="315913"/>
            </a:xfrm>
            <a:prstGeom prst="line">
              <a:avLst/>
            </a:prstGeom>
            <a:noFill/>
            <a:ln w="28575">
              <a:solidFill>
                <a:schemeClr val="tx1"/>
              </a:solidFill>
              <a:prstDash val="dash"/>
              <a:round/>
              <a:headEnd type="none" w="sm" len="sm"/>
              <a:tailEnd type="none" w="sm" len="sm"/>
            </a:ln>
            <a:effectLst/>
          </p:spPr>
          <p:txBody>
            <a:bodyPr/>
            <a:lstStyle/>
            <a:p>
              <a:endParaRPr lang="en-MY"/>
            </a:p>
          </p:txBody>
        </p:sp>
        <p:sp>
          <p:nvSpPr>
            <p:cNvPr id="110" name="Line 231"/>
            <p:cNvSpPr>
              <a:spLocks noChangeShapeType="1"/>
            </p:cNvSpPr>
            <p:nvPr/>
          </p:nvSpPr>
          <p:spPr bwMode="auto">
            <a:xfrm flipV="1">
              <a:off x="3697288" y="2020888"/>
              <a:ext cx="0" cy="315912"/>
            </a:xfrm>
            <a:prstGeom prst="line">
              <a:avLst/>
            </a:prstGeom>
            <a:noFill/>
            <a:ln w="28575">
              <a:solidFill>
                <a:schemeClr val="tx1"/>
              </a:solidFill>
              <a:prstDash val="dash"/>
              <a:round/>
              <a:headEnd type="none" w="sm" len="sm"/>
              <a:tailEnd type="none" w="sm" len="sm"/>
            </a:ln>
            <a:effectLst/>
          </p:spPr>
          <p:txBody>
            <a:bodyPr/>
            <a:lstStyle/>
            <a:p>
              <a:endParaRPr lang="en-MY"/>
            </a:p>
          </p:txBody>
        </p:sp>
        <p:sp>
          <p:nvSpPr>
            <p:cNvPr id="111" name="Line 232"/>
            <p:cNvSpPr>
              <a:spLocks noChangeShapeType="1"/>
            </p:cNvSpPr>
            <p:nvPr/>
          </p:nvSpPr>
          <p:spPr bwMode="auto">
            <a:xfrm flipV="1">
              <a:off x="5640388" y="2163763"/>
              <a:ext cx="0" cy="157162"/>
            </a:xfrm>
            <a:prstGeom prst="line">
              <a:avLst/>
            </a:prstGeom>
            <a:noFill/>
            <a:ln w="28575">
              <a:solidFill>
                <a:schemeClr val="tx1"/>
              </a:solidFill>
              <a:round/>
              <a:headEnd type="none" w="sm" len="sm"/>
              <a:tailEnd type="none" w="sm" len="sm"/>
            </a:ln>
            <a:effectLst/>
          </p:spPr>
          <p:txBody>
            <a:bodyPr/>
            <a:lstStyle/>
            <a:p>
              <a:endParaRPr lang="en-MY"/>
            </a:p>
          </p:txBody>
        </p:sp>
        <p:sp>
          <p:nvSpPr>
            <p:cNvPr id="112" name="Line 233"/>
            <p:cNvSpPr>
              <a:spLocks noChangeShapeType="1"/>
            </p:cNvSpPr>
            <p:nvPr/>
          </p:nvSpPr>
          <p:spPr bwMode="auto">
            <a:xfrm flipV="1">
              <a:off x="5640388" y="2370138"/>
              <a:ext cx="0" cy="315912"/>
            </a:xfrm>
            <a:prstGeom prst="line">
              <a:avLst/>
            </a:prstGeom>
            <a:noFill/>
            <a:ln w="28575">
              <a:solidFill>
                <a:schemeClr val="tx1"/>
              </a:solidFill>
              <a:prstDash val="dash"/>
              <a:round/>
              <a:headEnd type="none" w="sm" len="sm"/>
              <a:tailEnd type="none" w="sm" len="sm"/>
            </a:ln>
            <a:effectLst/>
          </p:spPr>
          <p:txBody>
            <a:bodyPr/>
            <a:lstStyle/>
            <a:p>
              <a:endParaRPr lang="en-MY"/>
            </a:p>
          </p:txBody>
        </p:sp>
        <p:sp>
          <p:nvSpPr>
            <p:cNvPr id="113" name="Line 234"/>
            <p:cNvSpPr>
              <a:spLocks noChangeShapeType="1"/>
            </p:cNvSpPr>
            <p:nvPr/>
          </p:nvSpPr>
          <p:spPr bwMode="auto">
            <a:xfrm flipV="1">
              <a:off x="5640388" y="3403600"/>
              <a:ext cx="0" cy="157163"/>
            </a:xfrm>
            <a:prstGeom prst="line">
              <a:avLst/>
            </a:prstGeom>
            <a:noFill/>
            <a:ln w="28575">
              <a:solidFill>
                <a:schemeClr val="tx1"/>
              </a:solidFill>
              <a:round/>
              <a:headEnd type="none" w="sm" len="sm"/>
              <a:tailEnd type="none" w="sm" len="sm"/>
            </a:ln>
            <a:effectLst/>
          </p:spPr>
          <p:txBody>
            <a:bodyPr/>
            <a:lstStyle/>
            <a:p>
              <a:endParaRPr lang="en-MY"/>
            </a:p>
          </p:txBody>
        </p:sp>
        <p:sp>
          <p:nvSpPr>
            <p:cNvPr id="114" name="Line 235"/>
            <p:cNvSpPr>
              <a:spLocks noChangeShapeType="1"/>
            </p:cNvSpPr>
            <p:nvPr/>
          </p:nvSpPr>
          <p:spPr bwMode="auto">
            <a:xfrm flipV="1">
              <a:off x="5645150" y="3586163"/>
              <a:ext cx="0" cy="314325"/>
            </a:xfrm>
            <a:prstGeom prst="line">
              <a:avLst/>
            </a:prstGeom>
            <a:noFill/>
            <a:ln w="28575">
              <a:solidFill>
                <a:schemeClr val="tx1"/>
              </a:solidFill>
              <a:prstDash val="dash"/>
              <a:round/>
              <a:headEnd type="none" w="sm" len="sm"/>
              <a:tailEnd type="none" w="sm" len="sm"/>
            </a:ln>
            <a:effectLst/>
          </p:spPr>
          <p:txBody>
            <a:bodyPr/>
            <a:lstStyle/>
            <a:p>
              <a:endParaRPr lang="en-MY"/>
            </a:p>
          </p:txBody>
        </p:sp>
      </p:gr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30" name="Rectangle 10"/>
          <p:cNvSpPr>
            <a:spLocks noGrp="1" noChangeArrowheads="1"/>
          </p:cNvSpPr>
          <p:nvPr>
            <p:ph type="title"/>
          </p:nvPr>
        </p:nvSpPr>
        <p:spPr/>
        <p:txBody>
          <a:bodyPr/>
          <a:lstStyle/>
          <a:p>
            <a:r>
              <a:rPr lang="en-US"/>
              <a:t>Types of Group Functions</a:t>
            </a:r>
          </a:p>
        </p:txBody>
      </p:sp>
      <p:sp>
        <p:nvSpPr>
          <p:cNvPr id="312331" name="Rectangle 11"/>
          <p:cNvSpPr>
            <a:spLocks noGrp="1" noChangeArrowheads="1"/>
          </p:cNvSpPr>
          <p:nvPr>
            <p:ph type="body" idx="1"/>
          </p:nvPr>
        </p:nvSpPr>
        <p:spPr>
          <a:xfrm>
            <a:off x="609600" y="1449388"/>
            <a:ext cx="7918450" cy="2770187"/>
          </a:xfrm>
        </p:spPr>
        <p:txBody>
          <a:bodyPr>
            <a:normAutofit/>
          </a:bodyPr>
          <a:lstStyle/>
          <a:p>
            <a:pPr lvl="1"/>
            <a:r>
              <a:rPr lang="en-US" b="1" dirty="0">
                <a:latin typeface="Courier New" pitchFamily="49" charset="0"/>
              </a:rPr>
              <a:t>AVG</a:t>
            </a:r>
          </a:p>
          <a:p>
            <a:pPr lvl="1"/>
            <a:r>
              <a:rPr lang="en-US" b="1" dirty="0">
                <a:latin typeface="Courier New" pitchFamily="49" charset="0"/>
              </a:rPr>
              <a:t>COUNT</a:t>
            </a:r>
          </a:p>
          <a:p>
            <a:pPr lvl="1"/>
            <a:r>
              <a:rPr lang="en-US" b="1" dirty="0">
                <a:latin typeface="Courier New" pitchFamily="49" charset="0"/>
              </a:rPr>
              <a:t>MAX</a:t>
            </a:r>
          </a:p>
          <a:p>
            <a:pPr lvl="1"/>
            <a:r>
              <a:rPr lang="en-US" b="1" dirty="0">
                <a:latin typeface="Courier New" pitchFamily="49" charset="0"/>
              </a:rPr>
              <a:t>MIN</a:t>
            </a:r>
          </a:p>
          <a:p>
            <a:pPr lvl="1"/>
            <a:r>
              <a:rPr lang="en-US" b="1" dirty="0" smtClean="0">
                <a:latin typeface="Courier New" pitchFamily="49" charset="0"/>
              </a:rPr>
              <a:t>SUM</a:t>
            </a:r>
            <a:endParaRPr lang="en-US" b="1" dirty="0">
              <a:latin typeface="Courier New" pitchFamily="49" charset="0"/>
            </a:endParaRPr>
          </a:p>
        </p:txBody>
      </p:sp>
      <p:sp>
        <p:nvSpPr>
          <p:cNvPr id="312325" name="Rectangle 5"/>
          <p:cNvSpPr>
            <a:spLocks noChangeArrowheads="1"/>
          </p:cNvSpPr>
          <p:nvPr/>
        </p:nvSpPr>
        <p:spPr bwMode="blackWhite">
          <a:xfrm>
            <a:off x="4559300" y="2686050"/>
            <a:ext cx="2263775" cy="950913"/>
          </a:xfrm>
          <a:prstGeom prst="rect">
            <a:avLst/>
          </a:prstGeom>
          <a:solidFill>
            <a:srgbClr val="99CCCC"/>
          </a:solidFill>
          <a:ln w="28575">
            <a:solidFill>
              <a:srgbClr val="000000"/>
            </a:solidFill>
            <a:miter lim="800000"/>
            <a:headEnd/>
            <a:tailEnd/>
          </a:ln>
          <a:effectLst/>
        </p:spPr>
        <p:txBody>
          <a:bodyPr wrap="none" lIns="92075" tIns="46038" rIns="92075" bIns="46038" anchor="ctr"/>
          <a:lstStyle/>
          <a:p>
            <a:pPr eaLnBrk="0" hangingPunct="0">
              <a:spcBef>
                <a:spcPct val="0"/>
              </a:spcBef>
              <a:buClrTx/>
              <a:buFontTx/>
              <a:buNone/>
            </a:pPr>
            <a:r>
              <a:rPr lang="en-US"/>
              <a:t>Group</a:t>
            </a:r>
          </a:p>
          <a:p>
            <a:pPr eaLnBrk="0" hangingPunct="0">
              <a:spcBef>
                <a:spcPct val="0"/>
              </a:spcBef>
              <a:buClrTx/>
              <a:buFontTx/>
              <a:buNone/>
            </a:pPr>
            <a:r>
              <a:rPr lang="en-US"/>
              <a:t>functions</a:t>
            </a:r>
          </a:p>
        </p:txBody>
      </p:sp>
      <p:sp>
        <p:nvSpPr>
          <p:cNvPr id="312326" name="Line 6"/>
          <p:cNvSpPr>
            <a:spLocks noChangeShapeType="1"/>
          </p:cNvSpPr>
          <p:nvPr/>
        </p:nvSpPr>
        <p:spPr bwMode="auto">
          <a:xfrm>
            <a:off x="3933825" y="3160713"/>
            <a:ext cx="609600" cy="0"/>
          </a:xfrm>
          <a:prstGeom prst="line">
            <a:avLst/>
          </a:prstGeom>
          <a:noFill/>
          <a:ln w="28575">
            <a:solidFill>
              <a:schemeClr val="tx1"/>
            </a:solidFill>
            <a:round/>
            <a:headEnd type="none" w="sm" len="sm"/>
            <a:tailEnd type="triangle" w="sm" len="sm"/>
          </a:ln>
          <a:effectLst/>
        </p:spPr>
        <p:txBody>
          <a:bodyPr/>
          <a:lstStyle/>
          <a:p>
            <a:endParaRPr lang="en-MY"/>
          </a:p>
        </p:txBody>
      </p:sp>
      <p:sp>
        <p:nvSpPr>
          <p:cNvPr id="312327" name="Line 7"/>
          <p:cNvSpPr>
            <a:spLocks noChangeShapeType="1"/>
          </p:cNvSpPr>
          <p:nvPr/>
        </p:nvSpPr>
        <p:spPr bwMode="auto">
          <a:xfrm>
            <a:off x="6834188" y="3160713"/>
            <a:ext cx="609600" cy="0"/>
          </a:xfrm>
          <a:prstGeom prst="line">
            <a:avLst/>
          </a:prstGeom>
          <a:noFill/>
          <a:ln w="28575">
            <a:solidFill>
              <a:schemeClr val="tx1"/>
            </a:solidFill>
            <a:round/>
            <a:headEnd type="none" w="sm" len="sm"/>
            <a:tailEnd type="triangle" w="sm" len="sm"/>
          </a:ln>
          <a:effectLst/>
        </p:spPr>
        <p:txBody>
          <a:bodyPr/>
          <a:lstStyle/>
          <a:p>
            <a:endParaRPr lang="en-MY"/>
          </a:p>
        </p:txBody>
      </p:sp>
      <p:sp>
        <p:nvSpPr>
          <p:cNvPr id="312328" name="Line 8"/>
          <p:cNvSpPr>
            <a:spLocks noChangeShapeType="1"/>
          </p:cNvSpPr>
          <p:nvPr/>
        </p:nvSpPr>
        <p:spPr bwMode="auto">
          <a:xfrm>
            <a:off x="3933825" y="2855913"/>
            <a:ext cx="609600" cy="0"/>
          </a:xfrm>
          <a:prstGeom prst="line">
            <a:avLst/>
          </a:prstGeom>
          <a:noFill/>
          <a:ln w="28575">
            <a:solidFill>
              <a:schemeClr val="tx1"/>
            </a:solidFill>
            <a:round/>
            <a:headEnd type="none" w="sm" len="sm"/>
            <a:tailEnd type="triangle" w="sm" len="sm"/>
          </a:ln>
          <a:effectLst/>
        </p:spPr>
        <p:txBody>
          <a:bodyPr/>
          <a:lstStyle/>
          <a:p>
            <a:endParaRPr lang="en-MY"/>
          </a:p>
        </p:txBody>
      </p:sp>
      <p:sp>
        <p:nvSpPr>
          <p:cNvPr id="312329" name="Line 9"/>
          <p:cNvSpPr>
            <a:spLocks noChangeShapeType="1"/>
          </p:cNvSpPr>
          <p:nvPr/>
        </p:nvSpPr>
        <p:spPr bwMode="auto">
          <a:xfrm>
            <a:off x="3933825" y="3408363"/>
            <a:ext cx="609600" cy="0"/>
          </a:xfrm>
          <a:prstGeom prst="line">
            <a:avLst/>
          </a:prstGeom>
          <a:noFill/>
          <a:ln w="28575">
            <a:solidFill>
              <a:schemeClr val="tx1"/>
            </a:solidFill>
            <a:round/>
            <a:headEnd type="none" w="sm" len="sm"/>
            <a:tailEnd type="triangle" w="sm" len="sm"/>
          </a:ln>
          <a:effectLst/>
        </p:spPr>
        <p:txBody>
          <a:bodyPr/>
          <a:lstStyle/>
          <a:p>
            <a:endParaRPr lang="en-MY"/>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blackGray">
          <a:xfrm>
            <a:off x="876300" y="1838325"/>
            <a:ext cx="7262813" cy="146685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i="1" dirty="0" err="1">
                <a:solidFill>
                  <a:srgbClr val="000000"/>
                </a:solidFill>
                <a:latin typeface="Courier New" pitchFamily="49" charset="0"/>
              </a:rPr>
              <a:t>group_function</a:t>
            </a:r>
            <a:r>
              <a:rPr lang="en-US" sz="2000" b="1" i="1" dirty="0">
                <a:solidFill>
                  <a:srgbClr val="000000"/>
                </a:solidFill>
                <a:latin typeface="Courier New" pitchFamily="49" charset="0"/>
              </a:rPr>
              <a:t>(column), ...</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a:t>
            </a:r>
            <a:r>
              <a:rPr lang="en-US" sz="2000" b="1" i="1" dirty="0">
                <a:solidFill>
                  <a:srgbClr val="000000"/>
                </a:solidFill>
                <a:latin typeface="Courier New" pitchFamily="49" charset="0"/>
              </a:rPr>
              <a:t>table</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[WHERE	  </a:t>
            </a:r>
            <a:r>
              <a:rPr lang="en-US" sz="2000" b="1" i="1" dirty="0">
                <a:solidFill>
                  <a:srgbClr val="000000"/>
                </a:solidFill>
                <a:latin typeface="Courier New" pitchFamily="49" charset="0"/>
              </a:rPr>
              <a:t>condition</a:t>
            </a:r>
            <a:r>
              <a:rPr lang="en-US" sz="2000" b="1" dirty="0">
                <a:solidFill>
                  <a:srgbClr val="000000"/>
                </a:solidFill>
                <a:latin typeface="Courier New" pitchFamily="49" charset="0"/>
              </a:rPr>
              <a:t>]</a:t>
            </a:r>
          </a:p>
          <a:p>
            <a:pPr algn="l" eaLnBrk="0" hangingPunct="0">
              <a:spcBef>
                <a:spcPct val="0"/>
              </a:spcBef>
              <a:buClrTx/>
              <a:buFontTx/>
              <a:buNone/>
              <a:tabLst>
                <a:tab pos="1200150" algn="l"/>
              </a:tabLst>
            </a:pPr>
            <a:r>
              <a:rPr lang="en-US" sz="2000" b="1" dirty="0">
                <a:solidFill>
                  <a:srgbClr val="000000"/>
                </a:solidFill>
                <a:latin typeface="Courier New" pitchFamily="49" charset="0"/>
              </a:rPr>
              <a:t>[ORDER BY  </a:t>
            </a:r>
            <a:r>
              <a:rPr lang="en-US" sz="2000" b="1" i="1" dirty="0">
                <a:solidFill>
                  <a:srgbClr val="000000"/>
                </a:solidFill>
                <a:latin typeface="Courier New" pitchFamily="49" charset="0"/>
              </a:rPr>
              <a:t>column</a:t>
            </a:r>
            <a:r>
              <a:rPr lang="en-US" sz="2000" b="1" dirty="0">
                <a:solidFill>
                  <a:srgbClr val="000000"/>
                </a:solidFill>
                <a:latin typeface="Courier New" pitchFamily="49" charset="0"/>
              </a:rPr>
              <a:t>];</a:t>
            </a:r>
          </a:p>
        </p:txBody>
      </p:sp>
      <p:sp>
        <p:nvSpPr>
          <p:cNvPr id="314371" name="Rectangle 3"/>
          <p:cNvSpPr>
            <a:spLocks noGrp="1" noChangeArrowheads="1"/>
          </p:cNvSpPr>
          <p:nvPr>
            <p:ph type="title"/>
          </p:nvPr>
        </p:nvSpPr>
        <p:spPr/>
        <p:txBody>
          <a:bodyPr/>
          <a:lstStyle/>
          <a:p>
            <a:r>
              <a:rPr lang="en-US"/>
              <a:t>Group Functions: Syntax</a:t>
            </a:r>
          </a:p>
        </p:txBody>
      </p:sp>
      <p:sp>
        <p:nvSpPr>
          <p:cNvPr id="314372" name="Rectangle 4"/>
          <p:cNvSpPr>
            <a:spLocks noChangeArrowheads="1"/>
          </p:cNvSpPr>
          <p:nvPr/>
        </p:nvSpPr>
        <p:spPr bwMode="gray">
          <a:xfrm>
            <a:off x="2438400" y="1928802"/>
            <a:ext cx="4419616" cy="357190"/>
          </a:xfrm>
          <a:prstGeom prst="rect">
            <a:avLst/>
          </a:prstGeom>
          <a:noFill/>
          <a:ln w="28575">
            <a:solidFill>
              <a:schemeClr val="accent2"/>
            </a:solidFill>
            <a:miter lim="800000"/>
            <a:headEnd/>
            <a:tailEnd/>
          </a:ln>
          <a:effectLst/>
        </p:spPr>
        <p:txBody>
          <a:bodyPr wrap="none" anchor="ctr"/>
          <a:lstStyle/>
          <a:p>
            <a:endParaRPr lang="en-MY"/>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426" name="Picture 10" descr="C:\project-SQLFund1\images\img-05-06.gif"/>
          <p:cNvPicPr>
            <a:picLocks noChangeAspect="1" noChangeArrowheads="1"/>
          </p:cNvPicPr>
          <p:nvPr/>
        </p:nvPicPr>
        <p:blipFill>
          <a:blip r:embed="rId3"/>
          <a:srcRect/>
          <a:stretch>
            <a:fillRect/>
          </a:stretch>
        </p:blipFill>
        <p:spPr bwMode="auto">
          <a:xfrm>
            <a:off x="428595" y="3571876"/>
            <a:ext cx="8427517" cy="857256"/>
          </a:xfrm>
          <a:prstGeom prst="rect">
            <a:avLst/>
          </a:prstGeom>
          <a:noFill/>
        </p:spPr>
      </p:pic>
      <p:sp>
        <p:nvSpPr>
          <p:cNvPr id="316418" name="Rectangle 2"/>
          <p:cNvSpPr>
            <a:spLocks noChangeArrowheads="1"/>
          </p:cNvSpPr>
          <p:nvPr/>
        </p:nvSpPr>
        <p:spPr bwMode="blackGray">
          <a:xfrm>
            <a:off x="876300" y="2133600"/>
            <a:ext cx="7262813" cy="119062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a:solidFill>
                  <a:srgbClr val="000000"/>
                </a:solidFill>
                <a:latin typeface="Courier New" pitchFamily="49" charset="0"/>
              </a:rPr>
              <a:t>SELECT AVG(salary), MAX(salary),</a:t>
            </a:r>
          </a:p>
          <a:p>
            <a:pPr algn="l" eaLnBrk="0" hangingPunct="0">
              <a:spcBef>
                <a:spcPct val="0"/>
              </a:spcBef>
              <a:buClrTx/>
              <a:buFontTx/>
              <a:buNone/>
              <a:tabLst>
                <a:tab pos="1200150" algn="l"/>
              </a:tabLst>
            </a:pPr>
            <a:r>
              <a:rPr lang="en-US" sz="2000" b="1">
                <a:solidFill>
                  <a:srgbClr val="000000"/>
                </a:solidFill>
                <a:latin typeface="Courier New" pitchFamily="49" charset="0"/>
              </a:rPr>
              <a:t>       MIN(salary), SUM(salary)</a:t>
            </a:r>
          </a:p>
          <a:p>
            <a:pPr algn="l" eaLnBrk="0" hangingPunct="0">
              <a:spcBef>
                <a:spcPct val="0"/>
              </a:spcBef>
              <a:buClrTx/>
              <a:buFontTx/>
              <a:buNone/>
              <a:tabLst>
                <a:tab pos="1200150" algn="l"/>
              </a:tabLst>
            </a:pPr>
            <a:r>
              <a:rPr lang="en-US" sz="2000" b="1">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a:solidFill>
                  <a:srgbClr val="000000"/>
                </a:solidFill>
                <a:latin typeface="Courier New" pitchFamily="49" charset="0"/>
              </a:rPr>
              <a:t>WHERE  job_id LIKE '%REP%';</a:t>
            </a:r>
          </a:p>
        </p:txBody>
      </p:sp>
      <p:sp>
        <p:nvSpPr>
          <p:cNvPr id="316424" name="Rectangle 8"/>
          <p:cNvSpPr>
            <a:spLocks noGrp="1" noChangeArrowheads="1"/>
          </p:cNvSpPr>
          <p:nvPr>
            <p:ph type="title"/>
          </p:nvPr>
        </p:nvSpPr>
        <p:spPr/>
        <p:txBody>
          <a:bodyPr/>
          <a:lstStyle/>
          <a:p>
            <a:r>
              <a:rPr lang="en-US"/>
              <a:t>Using the </a:t>
            </a:r>
            <a:r>
              <a:rPr lang="en-US">
                <a:latin typeface="Courier New" pitchFamily="49" charset="0"/>
              </a:rPr>
              <a:t>AVG</a:t>
            </a:r>
            <a:r>
              <a:rPr lang="en-US"/>
              <a:t> and </a:t>
            </a:r>
            <a:r>
              <a:rPr lang="en-US">
                <a:latin typeface="Courier New" pitchFamily="49" charset="0"/>
              </a:rPr>
              <a:t>SUM</a:t>
            </a:r>
            <a:r>
              <a:rPr lang="en-US"/>
              <a:t> Functions</a:t>
            </a:r>
          </a:p>
        </p:txBody>
      </p:sp>
      <p:sp>
        <p:nvSpPr>
          <p:cNvPr id="316425" name="Rectangle 9"/>
          <p:cNvSpPr>
            <a:spLocks noGrp="1" noChangeArrowheads="1"/>
          </p:cNvSpPr>
          <p:nvPr>
            <p:ph type="body" idx="1"/>
          </p:nvPr>
        </p:nvSpPr>
        <p:spPr>
          <a:xfrm>
            <a:off x="609600" y="1447800"/>
            <a:ext cx="7918450" cy="360363"/>
          </a:xfrm>
        </p:spPr>
        <p:txBody>
          <a:bodyPr>
            <a:normAutofit fontScale="70000" lnSpcReduction="20000"/>
          </a:bodyPr>
          <a:lstStyle/>
          <a:p>
            <a:r>
              <a:rPr lang="en-US"/>
              <a:t>You can use </a:t>
            </a:r>
            <a:r>
              <a:rPr lang="en-US">
                <a:latin typeface="Courier New" pitchFamily="49" charset="0"/>
              </a:rPr>
              <a:t>AVG</a:t>
            </a:r>
            <a:r>
              <a:rPr lang="en-US"/>
              <a:t> and </a:t>
            </a:r>
            <a:r>
              <a:rPr lang="en-US">
                <a:latin typeface="Courier New" pitchFamily="49" charset="0"/>
              </a:rPr>
              <a:t>SUM</a:t>
            </a:r>
            <a:r>
              <a:rPr lang="en-US"/>
              <a:t> for numeric data.</a:t>
            </a:r>
          </a:p>
        </p:txBody>
      </p:sp>
      <p:sp>
        <p:nvSpPr>
          <p:cNvPr id="316421" name="Rectangle 5"/>
          <p:cNvSpPr>
            <a:spLocks noChangeArrowheads="1"/>
          </p:cNvSpPr>
          <p:nvPr/>
        </p:nvSpPr>
        <p:spPr bwMode="gray">
          <a:xfrm>
            <a:off x="1857374" y="2192338"/>
            <a:ext cx="4071947" cy="593720"/>
          </a:xfrm>
          <a:prstGeom prst="rect">
            <a:avLst/>
          </a:prstGeom>
          <a:noFill/>
          <a:ln w="28575">
            <a:solidFill>
              <a:schemeClr val="accent2"/>
            </a:solidFill>
            <a:miter lim="800000"/>
            <a:headEnd/>
            <a:tailEnd/>
          </a:ln>
          <a:effectLst/>
        </p:spPr>
        <p:txBody>
          <a:bodyPr wrap="none" anchor="ctr"/>
          <a:lstStyle/>
          <a:p>
            <a:endParaRPr lang="en-MY"/>
          </a:p>
        </p:txBody>
      </p:sp>
      <p:sp>
        <p:nvSpPr>
          <p:cNvPr id="316423" name="Rectangle 7"/>
          <p:cNvSpPr>
            <a:spLocks noChangeArrowheads="1"/>
          </p:cNvSpPr>
          <p:nvPr/>
        </p:nvSpPr>
        <p:spPr bwMode="gray">
          <a:xfrm>
            <a:off x="1214414" y="3643314"/>
            <a:ext cx="7500990" cy="357190"/>
          </a:xfrm>
          <a:prstGeom prst="rect">
            <a:avLst/>
          </a:prstGeom>
          <a:noFill/>
          <a:ln w="28575">
            <a:solidFill>
              <a:schemeClr val="accent2"/>
            </a:solidFill>
            <a:miter lim="800000"/>
            <a:headEnd/>
            <a:tailEnd/>
          </a:ln>
          <a:effectLst/>
        </p:spPr>
        <p:txBody>
          <a:bodyPr wrap="none" anchor="ctr"/>
          <a:lstStyle/>
          <a:p>
            <a:endParaRPr lang="en-MY"/>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ChangeArrowheads="1"/>
          </p:cNvSpPr>
          <p:nvPr/>
        </p:nvSpPr>
        <p:spPr bwMode="blackGray">
          <a:xfrm>
            <a:off x="876300" y="2619375"/>
            <a:ext cx="7262813" cy="652463"/>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a:solidFill>
                  <a:srgbClr val="000000"/>
                </a:solidFill>
                <a:latin typeface="Courier New" pitchFamily="49" charset="0"/>
              </a:rPr>
              <a:t>SELECT MIN(hire_date), MAX(hire_date)</a:t>
            </a:r>
          </a:p>
          <a:p>
            <a:pPr algn="l" eaLnBrk="0" hangingPunct="0">
              <a:spcBef>
                <a:spcPct val="0"/>
              </a:spcBef>
              <a:buClrTx/>
              <a:buFontTx/>
              <a:buNone/>
              <a:tabLst>
                <a:tab pos="1200150" algn="l"/>
              </a:tabLst>
            </a:pPr>
            <a:r>
              <a:rPr lang="en-US" sz="2000" b="1">
                <a:solidFill>
                  <a:srgbClr val="000000"/>
                </a:solidFill>
                <a:latin typeface="Courier New" pitchFamily="49" charset="0"/>
              </a:rPr>
              <a:t>FROM	  employees;</a:t>
            </a:r>
          </a:p>
        </p:txBody>
      </p:sp>
      <p:sp>
        <p:nvSpPr>
          <p:cNvPr id="318472" name="Rectangle 8"/>
          <p:cNvSpPr>
            <a:spLocks noGrp="1" noChangeArrowheads="1"/>
          </p:cNvSpPr>
          <p:nvPr>
            <p:ph type="title"/>
          </p:nvPr>
        </p:nvSpPr>
        <p:spPr/>
        <p:txBody>
          <a:bodyPr/>
          <a:lstStyle/>
          <a:p>
            <a:r>
              <a:rPr lang="en-US"/>
              <a:t>Using the </a:t>
            </a:r>
            <a:r>
              <a:rPr lang="en-US">
                <a:latin typeface="Courier New" pitchFamily="49" charset="0"/>
              </a:rPr>
              <a:t>MIN</a:t>
            </a:r>
            <a:r>
              <a:rPr lang="en-US"/>
              <a:t> and </a:t>
            </a:r>
            <a:r>
              <a:rPr lang="en-US">
                <a:latin typeface="Courier New" pitchFamily="49" charset="0"/>
              </a:rPr>
              <a:t>MAX</a:t>
            </a:r>
            <a:r>
              <a:rPr lang="en-US"/>
              <a:t> Functions</a:t>
            </a:r>
          </a:p>
        </p:txBody>
      </p:sp>
      <p:sp>
        <p:nvSpPr>
          <p:cNvPr id="318473" name="Rectangle 9"/>
          <p:cNvSpPr>
            <a:spLocks noGrp="1" noChangeArrowheads="1"/>
          </p:cNvSpPr>
          <p:nvPr>
            <p:ph type="body" idx="1"/>
          </p:nvPr>
        </p:nvSpPr>
        <p:spPr>
          <a:xfrm>
            <a:off x="609600" y="1447800"/>
            <a:ext cx="7918450" cy="695325"/>
          </a:xfrm>
        </p:spPr>
        <p:txBody>
          <a:bodyPr>
            <a:normAutofit fontScale="70000" lnSpcReduction="20000"/>
          </a:bodyPr>
          <a:lstStyle/>
          <a:p>
            <a:r>
              <a:rPr lang="en-US"/>
              <a:t>You can use </a:t>
            </a:r>
            <a:r>
              <a:rPr lang="en-US">
                <a:latin typeface="Courier New" pitchFamily="49" charset="0"/>
              </a:rPr>
              <a:t>MIN</a:t>
            </a:r>
            <a:r>
              <a:rPr lang="en-US"/>
              <a:t> and </a:t>
            </a:r>
            <a:r>
              <a:rPr lang="en-US">
                <a:latin typeface="Courier New" pitchFamily="49" charset="0"/>
              </a:rPr>
              <a:t>MAX</a:t>
            </a:r>
            <a:r>
              <a:rPr lang="en-US"/>
              <a:t> for numeric, character, and date data types.</a:t>
            </a:r>
          </a:p>
        </p:txBody>
      </p:sp>
      <p:sp>
        <p:nvSpPr>
          <p:cNvPr id="318470" name="Rectangle 6"/>
          <p:cNvSpPr>
            <a:spLocks noChangeArrowheads="1"/>
          </p:cNvSpPr>
          <p:nvPr/>
        </p:nvSpPr>
        <p:spPr bwMode="gray">
          <a:xfrm>
            <a:off x="2000232" y="2662238"/>
            <a:ext cx="4643470" cy="338134"/>
          </a:xfrm>
          <a:prstGeom prst="rect">
            <a:avLst/>
          </a:prstGeom>
          <a:noFill/>
          <a:ln w="28575">
            <a:solidFill>
              <a:schemeClr val="hlink"/>
            </a:solidFill>
            <a:miter lim="800000"/>
            <a:headEnd/>
            <a:tailEnd/>
          </a:ln>
          <a:effectLst/>
        </p:spPr>
        <p:txBody>
          <a:bodyPr wrap="none" anchor="ctr"/>
          <a:lstStyle/>
          <a:p>
            <a:endParaRPr lang="en-MY"/>
          </a:p>
        </p:txBody>
      </p:sp>
      <p:grpSp>
        <p:nvGrpSpPr>
          <p:cNvPr id="8" name="Group 7"/>
          <p:cNvGrpSpPr/>
          <p:nvPr/>
        </p:nvGrpSpPr>
        <p:grpSpPr>
          <a:xfrm>
            <a:off x="1142976" y="3429000"/>
            <a:ext cx="6000792" cy="1428760"/>
            <a:chOff x="2743200" y="3429000"/>
            <a:chExt cx="2617788" cy="492125"/>
          </a:xfrm>
        </p:grpSpPr>
        <p:pic>
          <p:nvPicPr>
            <p:cNvPr id="318474" name="Picture 10" descr="C:\project-SQLFund1\images\img-05-07.gif"/>
            <p:cNvPicPr>
              <a:picLocks noChangeAspect="1" noChangeArrowheads="1"/>
            </p:cNvPicPr>
            <p:nvPr/>
          </p:nvPicPr>
          <p:blipFill>
            <a:blip r:embed="rId3"/>
            <a:srcRect/>
            <a:stretch>
              <a:fillRect/>
            </a:stretch>
          </p:blipFill>
          <p:spPr bwMode="auto">
            <a:xfrm>
              <a:off x="2743200" y="3429000"/>
              <a:ext cx="2617788" cy="492125"/>
            </a:xfrm>
            <a:prstGeom prst="rect">
              <a:avLst/>
            </a:prstGeom>
            <a:noFill/>
          </p:spPr>
        </p:pic>
        <p:sp>
          <p:nvSpPr>
            <p:cNvPr id="318471" name="Rectangle 7"/>
            <p:cNvSpPr>
              <a:spLocks noChangeArrowheads="1"/>
            </p:cNvSpPr>
            <p:nvPr/>
          </p:nvSpPr>
          <p:spPr bwMode="gray">
            <a:xfrm>
              <a:off x="2743200" y="3451225"/>
              <a:ext cx="2590800" cy="206375"/>
            </a:xfrm>
            <a:prstGeom prst="rect">
              <a:avLst/>
            </a:prstGeom>
            <a:noFill/>
            <a:ln w="28575">
              <a:solidFill>
                <a:schemeClr val="hlink"/>
              </a:solidFill>
              <a:miter lim="800000"/>
              <a:headEnd/>
              <a:tailEnd/>
            </a:ln>
            <a:effectLst/>
          </p:spPr>
          <p:txBody>
            <a:bodyPr wrap="none" anchor="ctr"/>
            <a:lstStyle/>
            <a:p>
              <a:endParaRPr lang="en-MY"/>
            </a:p>
          </p:txBody>
        </p:sp>
      </p:gr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24" name="Rectangle 12"/>
          <p:cNvSpPr>
            <a:spLocks noGrp="1" noChangeArrowheads="1"/>
          </p:cNvSpPr>
          <p:nvPr>
            <p:ph type="title"/>
          </p:nvPr>
        </p:nvSpPr>
        <p:spPr/>
        <p:txBody>
          <a:bodyPr/>
          <a:lstStyle/>
          <a:p>
            <a:r>
              <a:rPr lang="en-US"/>
              <a:t>Using the </a:t>
            </a:r>
            <a:r>
              <a:rPr lang="en-US">
                <a:latin typeface="Courier New" pitchFamily="49" charset="0"/>
              </a:rPr>
              <a:t>COUNT</a:t>
            </a:r>
            <a:r>
              <a:rPr lang="en-US"/>
              <a:t> Function</a:t>
            </a:r>
          </a:p>
        </p:txBody>
      </p:sp>
      <p:sp>
        <p:nvSpPr>
          <p:cNvPr id="320525" name="Rectangle 13"/>
          <p:cNvSpPr>
            <a:spLocks noGrp="1" noChangeArrowheads="1"/>
          </p:cNvSpPr>
          <p:nvPr>
            <p:ph type="body" idx="1"/>
          </p:nvPr>
        </p:nvSpPr>
        <p:spPr>
          <a:xfrm>
            <a:off x="609600" y="1449388"/>
            <a:ext cx="7918450" cy="3105150"/>
          </a:xfrm>
        </p:spPr>
        <p:txBody>
          <a:bodyPr>
            <a:normAutofit fontScale="85000" lnSpcReduction="10000"/>
          </a:bodyPr>
          <a:lstStyle/>
          <a:p>
            <a:r>
              <a:rPr lang="en-US" dirty="0">
                <a:latin typeface="Courier New" pitchFamily="49" charset="0"/>
              </a:rPr>
              <a:t>COUNT(*)</a:t>
            </a:r>
            <a:r>
              <a:rPr lang="en-US" dirty="0"/>
              <a:t> returns the number of rows in a table:</a:t>
            </a:r>
          </a:p>
          <a:p>
            <a:endParaRPr lang="en-US" dirty="0"/>
          </a:p>
          <a:p>
            <a:endParaRPr lang="en-US" dirty="0"/>
          </a:p>
          <a:p>
            <a:endParaRPr lang="en-US" dirty="0"/>
          </a:p>
          <a:p>
            <a:endParaRPr lang="en-US" dirty="0"/>
          </a:p>
          <a:p>
            <a:r>
              <a:rPr lang="en-US" dirty="0">
                <a:latin typeface="Courier New" pitchFamily="49" charset="0"/>
              </a:rPr>
              <a:t>COUNT(</a:t>
            </a:r>
            <a:r>
              <a:rPr lang="en-US" i="1" dirty="0" err="1">
                <a:latin typeface="Courier New" pitchFamily="49" charset="0"/>
              </a:rPr>
              <a:t>expr</a:t>
            </a:r>
            <a:r>
              <a:rPr lang="en-US" dirty="0">
                <a:latin typeface="Courier New" pitchFamily="49" charset="0"/>
              </a:rPr>
              <a:t>)</a:t>
            </a:r>
            <a:r>
              <a:rPr lang="en-US" dirty="0"/>
              <a:t> returns the number of rows with non-null values for </a:t>
            </a:r>
            <a:r>
              <a:rPr lang="en-US" i="1" dirty="0" err="1">
                <a:latin typeface="Courier New" pitchFamily="49" charset="0"/>
              </a:rPr>
              <a:t>expr</a:t>
            </a:r>
            <a:r>
              <a:rPr lang="en-US" dirty="0"/>
              <a:t>:</a:t>
            </a:r>
          </a:p>
          <a:p>
            <a:endParaRPr lang="en-US" dirty="0"/>
          </a:p>
        </p:txBody>
      </p:sp>
      <p:sp>
        <p:nvSpPr>
          <p:cNvPr id="320515" name="Rectangle 3"/>
          <p:cNvSpPr>
            <a:spLocks noChangeArrowheads="1"/>
          </p:cNvSpPr>
          <p:nvPr/>
        </p:nvSpPr>
        <p:spPr bwMode="blackGray">
          <a:xfrm>
            <a:off x="642910" y="4500570"/>
            <a:ext cx="7277100" cy="944563"/>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a:solidFill>
                  <a:srgbClr val="000000"/>
                </a:solidFill>
                <a:latin typeface="Courier New" pitchFamily="49" charset="0"/>
              </a:rPr>
              <a:t>SELECT COUNT(commission_pct)</a:t>
            </a:r>
          </a:p>
          <a:p>
            <a:pPr algn="l" eaLnBrk="0" hangingPunct="0">
              <a:spcBef>
                <a:spcPct val="0"/>
              </a:spcBef>
              <a:buClrTx/>
              <a:buFontTx/>
              <a:buNone/>
              <a:tabLst>
                <a:tab pos="1200150" algn="l"/>
              </a:tabLst>
            </a:pPr>
            <a:r>
              <a:rPr lang="en-US" sz="2000" b="1">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a:solidFill>
                  <a:srgbClr val="000000"/>
                </a:solidFill>
                <a:latin typeface="Courier New" pitchFamily="49" charset="0"/>
              </a:rPr>
              <a:t>WHERE  department_id = 80;</a:t>
            </a:r>
          </a:p>
        </p:txBody>
      </p:sp>
      <p:sp>
        <p:nvSpPr>
          <p:cNvPr id="320516" name="Rectangle 4"/>
          <p:cNvSpPr>
            <a:spLocks noChangeArrowheads="1"/>
          </p:cNvSpPr>
          <p:nvPr/>
        </p:nvSpPr>
        <p:spPr bwMode="blackGray">
          <a:xfrm>
            <a:off x="866775" y="1905000"/>
            <a:ext cx="7277100" cy="944563"/>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a:solidFill>
                  <a:srgbClr val="000000"/>
                </a:solidFill>
                <a:latin typeface="Courier New" pitchFamily="49" charset="0"/>
              </a:rPr>
              <a:t>SELECT COUNT(*)</a:t>
            </a:r>
          </a:p>
          <a:p>
            <a:pPr algn="l" eaLnBrk="0" hangingPunct="0">
              <a:spcBef>
                <a:spcPct val="0"/>
              </a:spcBef>
              <a:buClrTx/>
              <a:buFontTx/>
              <a:buNone/>
              <a:tabLst>
                <a:tab pos="1200150" algn="l"/>
              </a:tabLst>
            </a:pPr>
            <a:r>
              <a:rPr lang="en-US" sz="2000" b="1">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a:solidFill>
                  <a:srgbClr val="000000"/>
                </a:solidFill>
                <a:latin typeface="Courier New" pitchFamily="49" charset="0"/>
              </a:rPr>
              <a:t>WHERE  department_id = 50;</a:t>
            </a:r>
          </a:p>
        </p:txBody>
      </p:sp>
      <p:sp>
        <p:nvSpPr>
          <p:cNvPr id="320519" name="Rectangle 7"/>
          <p:cNvSpPr>
            <a:spLocks noChangeArrowheads="1"/>
          </p:cNvSpPr>
          <p:nvPr/>
        </p:nvSpPr>
        <p:spPr bwMode="gray">
          <a:xfrm>
            <a:off x="2000232" y="1952625"/>
            <a:ext cx="1209675" cy="317500"/>
          </a:xfrm>
          <a:prstGeom prst="rect">
            <a:avLst/>
          </a:prstGeom>
          <a:noFill/>
          <a:ln w="28575">
            <a:solidFill>
              <a:schemeClr val="hlink"/>
            </a:solidFill>
            <a:miter lim="800000"/>
            <a:headEnd/>
            <a:tailEnd/>
          </a:ln>
          <a:effectLst/>
        </p:spPr>
        <p:txBody>
          <a:bodyPr wrap="none" anchor="ctr"/>
          <a:lstStyle/>
          <a:p>
            <a:endParaRPr lang="en-MY"/>
          </a:p>
        </p:txBody>
      </p:sp>
      <p:sp>
        <p:nvSpPr>
          <p:cNvPr id="320521" name="Rectangle 9"/>
          <p:cNvSpPr>
            <a:spLocks noChangeArrowheads="1"/>
          </p:cNvSpPr>
          <p:nvPr/>
        </p:nvSpPr>
        <p:spPr bwMode="gray">
          <a:xfrm>
            <a:off x="1785918" y="4572008"/>
            <a:ext cx="3357586" cy="285752"/>
          </a:xfrm>
          <a:prstGeom prst="rect">
            <a:avLst/>
          </a:prstGeom>
          <a:noFill/>
          <a:ln w="28575">
            <a:solidFill>
              <a:schemeClr val="hlink"/>
            </a:solidFill>
            <a:miter lim="800000"/>
            <a:headEnd/>
            <a:tailEnd/>
          </a:ln>
          <a:effectLst/>
        </p:spPr>
        <p:txBody>
          <a:bodyPr wrap="none" anchor="ctr"/>
          <a:lstStyle/>
          <a:p>
            <a:endParaRPr lang="en-MY"/>
          </a:p>
        </p:txBody>
      </p:sp>
      <p:sp>
        <p:nvSpPr>
          <p:cNvPr id="320522" name="Oval 10"/>
          <p:cNvSpPr>
            <a:spLocks noChangeArrowheads="1"/>
          </p:cNvSpPr>
          <p:nvPr/>
        </p:nvSpPr>
        <p:spPr bwMode="blackWhite">
          <a:xfrm>
            <a:off x="7643834" y="2000240"/>
            <a:ext cx="493713" cy="493712"/>
          </a:xfrm>
          <a:prstGeom prst="ellipse">
            <a:avLst/>
          </a:prstGeom>
          <a:solidFill>
            <a:srgbClr val="CCCCFF"/>
          </a:solidFill>
          <a:ln w="28575">
            <a:solidFill>
              <a:schemeClr val="bg2"/>
            </a:solidFill>
            <a:round/>
            <a:headEnd/>
            <a:tailEnd/>
          </a:ln>
          <a:effectLst/>
        </p:spPr>
        <p:txBody>
          <a:bodyPr wrap="none" lIns="101600" tIns="50800" rIns="101600" bIns="50800" anchor="ctr"/>
          <a:lstStyle/>
          <a:p>
            <a:pPr defTabSz="1111250" eaLnBrk="0" hangingPunct="0">
              <a:spcBef>
                <a:spcPct val="0"/>
              </a:spcBef>
              <a:buClrTx/>
              <a:buFontTx/>
              <a:buNone/>
            </a:pPr>
            <a:r>
              <a:rPr lang="en-US" sz="2400" dirty="0">
                <a:solidFill>
                  <a:schemeClr val="bg2"/>
                </a:solidFill>
              </a:rPr>
              <a:t>1</a:t>
            </a:r>
          </a:p>
        </p:txBody>
      </p:sp>
      <p:sp>
        <p:nvSpPr>
          <p:cNvPr id="320523" name="Oval 11"/>
          <p:cNvSpPr>
            <a:spLocks noChangeArrowheads="1"/>
          </p:cNvSpPr>
          <p:nvPr/>
        </p:nvSpPr>
        <p:spPr bwMode="blackWhite">
          <a:xfrm>
            <a:off x="7358082" y="4572008"/>
            <a:ext cx="504825" cy="503237"/>
          </a:xfrm>
          <a:prstGeom prst="ellipse">
            <a:avLst/>
          </a:prstGeom>
          <a:solidFill>
            <a:srgbClr val="CCCCFF"/>
          </a:solidFill>
          <a:ln w="28575">
            <a:solidFill>
              <a:schemeClr val="bg2"/>
            </a:solidFill>
            <a:round/>
            <a:headEnd/>
            <a:tailEnd/>
          </a:ln>
          <a:effectLst/>
        </p:spPr>
        <p:txBody>
          <a:bodyPr wrap="none" lIns="101600" tIns="50800" rIns="101600" bIns="50800" anchor="ctr"/>
          <a:lstStyle/>
          <a:p>
            <a:pPr defTabSz="1111250" eaLnBrk="0" hangingPunct="0">
              <a:spcBef>
                <a:spcPct val="0"/>
              </a:spcBef>
              <a:buClrTx/>
              <a:buFontTx/>
              <a:buNone/>
            </a:pPr>
            <a:r>
              <a:rPr lang="en-US" sz="2400" dirty="0">
                <a:solidFill>
                  <a:schemeClr val="bg2"/>
                </a:solidFill>
              </a:rPr>
              <a:t>2</a:t>
            </a:r>
          </a:p>
        </p:txBody>
      </p:sp>
      <p:pic>
        <p:nvPicPr>
          <p:cNvPr id="320526" name="Picture 14" descr="C:\project-SQLFund1\images\img-05-08.gif"/>
          <p:cNvPicPr>
            <a:picLocks noChangeAspect="1" noChangeArrowheads="1"/>
          </p:cNvPicPr>
          <p:nvPr/>
        </p:nvPicPr>
        <p:blipFill>
          <a:blip r:embed="rId3"/>
          <a:srcRect/>
          <a:stretch>
            <a:fillRect/>
          </a:stretch>
        </p:blipFill>
        <p:spPr bwMode="gray">
          <a:xfrm>
            <a:off x="914400" y="2971799"/>
            <a:ext cx="2157402" cy="782753"/>
          </a:xfrm>
          <a:prstGeom prst="rect">
            <a:avLst/>
          </a:prstGeom>
          <a:noFill/>
        </p:spPr>
      </p:pic>
      <p:pic>
        <p:nvPicPr>
          <p:cNvPr id="320527" name="Picture 15" descr="C:\project-SQLFund1\images\img-05-08a.gif"/>
          <p:cNvPicPr>
            <a:picLocks noChangeAspect="1" noChangeArrowheads="1"/>
          </p:cNvPicPr>
          <p:nvPr/>
        </p:nvPicPr>
        <p:blipFill>
          <a:blip r:embed="rId4"/>
          <a:srcRect/>
          <a:stretch>
            <a:fillRect/>
          </a:stretch>
        </p:blipFill>
        <p:spPr bwMode="gray">
          <a:xfrm>
            <a:off x="928662" y="5572140"/>
            <a:ext cx="4180522" cy="928694"/>
          </a:xfrm>
          <a:prstGeom prst="rect">
            <a:avLst/>
          </a:prstGeom>
          <a:noFill/>
        </p:spPr>
      </p:pic>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ChangeArrowheads="1"/>
          </p:cNvSpPr>
          <p:nvPr/>
        </p:nvSpPr>
        <p:spPr bwMode="blackGray">
          <a:xfrm>
            <a:off x="866775" y="3214688"/>
            <a:ext cx="7277100" cy="6858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a:solidFill>
                  <a:srgbClr val="000000"/>
                </a:solidFill>
                <a:latin typeface="Courier New" pitchFamily="49" charset="0"/>
              </a:rPr>
              <a:t>SELECT COUNT(DISTINCT department_id)</a:t>
            </a:r>
          </a:p>
          <a:p>
            <a:pPr algn="l" eaLnBrk="0" hangingPunct="0">
              <a:spcBef>
                <a:spcPct val="0"/>
              </a:spcBef>
              <a:buClrTx/>
              <a:buFontTx/>
              <a:buNone/>
              <a:tabLst>
                <a:tab pos="1200150" algn="l"/>
              </a:tabLst>
            </a:pPr>
            <a:r>
              <a:rPr lang="en-US" sz="2000" b="1">
                <a:solidFill>
                  <a:srgbClr val="000000"/>
                </a:solidFill>
                <a:latin typeface="Courier New" pitchFamily="49" charset="0"/>
              </a:rPr>
              <a:t>FROM   employees;</a:t>
            </a:r>
          </a:p>
        </p:txBody>
      </p:sp>
      <p:sp>
        <p:nvSpPr>
          <p:cNvPr id="322567" name="Rectangle 7"/>
          <p:cNvSpPr>
            <a:spLocks noGrp="1" noChangeArrowheads="1"/>
          </p:cNvSpPr>
          <p:nvPr>
            <p:ph type="title"/>
          </p:nvPr>
        </p:nvSpPr>
        <p:spPr/>
        <p:txBody>
          <a:bodyPr/>
          <a:lstStyle/>
          <a:p>
            <a:r>
              <a:rPr lang="en-US"/>
              <a:t>Using the </a:t>
            </a:r>
            <a:r>
              <a:rPr lang="en-US">
                <a:latin typeface="Courier New" pitchFamily="49" charset="0"/>
              </a:rPr>
              <a:t>DISTINCT</a:t>
            </a:r>
            <a:r>
              <a:rPr lang="en-US"/>
              <a:t> Keyword</a:t>
            </a:r>
          </a:p>
        </p:txBody>
      </p:sp>
      <p:sp>
        <p:nvSpPr>
          <p:cNvPr id="322568" name="Rectangle 8"/>
          <p:cNvSpPr>
            <a:spLocks noGrp="1" noChangeArrowheads="1"/>
          </p:cNvSpPr>
          <p:nvPr>
            <p:ph type="body" idx="1"/>
          </p:nvPr>
        </p:nvSpPr>
        <p:spPr>
          <a:xfrm>
            <a:off x="609600" y="1447800"/>
            <a:ext cx="7918450" cy="1431925"/>
          </a:xfrm>
        </p:spPr>
        <p:txBody>
          <a:bodyPr>
            <a:normAutofit fontScale="85000" lnSpcReduction="20000"/>
          </a:bodyPr>
          <a:lstStyle/>
          <a:p>
            <a:pPr lvl="1"/>
            <a:r>
              <a:rPr lang="en-US">
                <a:latin typeface="Courier New" pitchFamily="49" charset="0"/>
              </a:rPr>
              <a:t>COUNT(DISTINCT</a:t>
            </a:r>
            <a:r>
              <a:rPr lang="en-US"/>
              <a:t> </a:t>
            </a:r>
            <a:r>
              <a:rPr lang="en-US">
                <a:latin typeface="Courier New" pitchFamily="49" charset="0"/>
              </a:rPr>
              <a:t>expr)</a:t>
            </a:r>
            <a:r>
              <a:rPr lang="en-US"/>
              <a:t> returns the number of distinct non-null values of </a:t>
            </a:r>
            <a:r>
              <a:rPr lang="en-US" i="1">
                <a:latin typeface="Courier New" pitchFamily="49" charset="0"/>
              </a:rPr>
              <a:t>expr</a:t>
            </a:r>
            <a:r>
              <a:rPr lang="en-US"/>
              <a:t>.</a:t>
            </a:r>
          </a:p>
          <a:p>
            <a:pPr lvl="1"/>
            <a:r>
              <a:rPr lang="en-US"/>
              <a:t>To display the number of distinct department values in the </a:t>
            </a:r>
            <a:r>
              <a:rPr lang="en-US">
                <a:latin typeface="Courier New" pitchFamily="49" charset="0"/>
              </a:rPr>
              <a:t>EMPLOYEES</a:t>
            </a:r>
            <a:r>
              <a:rPr lang="en-US"/>
              <a:t> table:</a:t>
            </a:r>
          </a:p>
        </p:txBody>
      </p:sp>
      <p:sp>
        <p:nvSpPr>
          <p:cNvPr id="322566" name="Rectangle 6"/>
          <p:cNvSpPr>
            <a:spLocks noChangeArrowheads="1"/>
          </p:cNvSpPr>
          <p:nvPr/>
        </p:nvSpPr>
        <p:spPr bwMode="gray">
          <a:xfrm>
            <a:off x="2011373" y="3275013"/>
            <a:ext cx="4489453" cy="296863"/>
          </a:xfrm>
          <a:prstGeom prst="rect">
            <a:avLst/>
          </a:prstGeom>
          <a:noFill/>
          <a:ln w="28575">
            <a:solidFill>
              <a:schemeClr val="hlink"/>
            </a:solidFill>
            <a:miter lim="800000"/>
            <a:headEnd/>
            <a:tailEnd/>
          </a:ln>
          <a:effectLst/>
        </p:spPr>
        <p:txBody>
          <a:bodyPr wrap="none" anchor="ctr"/>
          <a:lstStyle/>
          <a:p>
            <a:endParaRPr lang="en-MY"/>
          </a:p>
        </p:txBody>
      </p:sp>
      <p:pic>
        <p:nvPicPr>
          <p:cNvPr id="322569" name="Picture 9" descr="C:\project-SQLFund1\images\img-05-09.gif"/>
          <p:cNvPicPr>
            <a:picLocks noChangeAspect="1" noChangeArrowheads="1"/>
          </p:cNvPicPr>
          <p:nvPr/>
        </p:nvPicPr>
        <p:blipFill>
          <a:blip r:embed="rId3"/>
          <a:srcRect/>
          <a:stretch>
            <a:fillRect/>
          </a:stretch>
        </p:blipFill>
        <p:spPr bwMode="gray">
          <a:xfrm>
            <a:off x="1719543" y="4191000"/>
            <a:ext cx="6095466" cy="1095388"/>
          </a:xfrm>
          <a:prstGeom prst="rect">
            <a:avLst/>
          </a:prstGeom>
          <a:noFill/>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20" name="Rectangle 12"/>
          <p:cNvSpPr>
            <a:spLocks noGrp="1" noChangeArrowheads="1"/>
          </p:cNvSpPr>
          <p:nvPr>
            <p:ph type="title"/>
          </p:nvPr>
        </p:nvSpPr>
        <p:spPr/>
        <p:txBody>
          <a:bodyPr/>
          <a:lstStyle/>
          <a:p>
            <a:r>
              <a:rPr lang="en-US"/>
              <a:t>Group Functions and Null Values</a:t>
            </a:r>
          </a:p>
        </p:txBody>
      </p:sp>
      <p:sp>
        <p:nvSpPr>
          <p:cNvPr id="324621" name="Rectangle 13"/>
          <p:cNvSpPr>
            <a:spLocks noGrp="1" noChangeArrowheads="1"/>
          </p:cNvSpPr>
          <p:nvPr>
            <p:ph type="body" idx="1"/>
          </p:nvPr>
        </p:nvSpPr>
        <p:spPr>
          <a:xfrm>
            <a:off x="571472" y="1428736"/>
            <a:ext cx="7918450" cy="3551248"/>
          </a:xfrm>
        </p:spPr>
        <p:txBody>
          <a:bodyPr>
            <a:normAutofit fontScale="85000" lnSpcReduction="10000"/>
          </a:bodyPr>
          <a:lstStyle/>
          <a:p>
            <a:r>
              <a:rPr lang="en-US" dirty="0"/>
              <a:t>Group functions ignore null values in the column:</a:t>
            </a:r>
          </a:p>
          <a:p>
            <a:pPr lvl="1"/>
            <a:endParaRPr lang="en-US" dirty="0"/>
          </a:p>
          <a:p>
            <a:pPr lvl="1"/>
            <a:endParaRPr lang="en-US" dirty="0"/>
          </a:p>
          <a:p>
            <a:pPr lvl="1"/>
            <a:endParaRPr lang="en-US" dirty="0"/>
          </a:p>
          <a:p>
            <a:pPr lvl="1"/>
            <a:endParaRPr lang="en-US" dirty="0" smtClean="0"/>
          </a:p>
          <a:p>
            <a:pPr lvl="1"/>
            <a:endParaRPr lang="en-US" dirty="0"/>
          </a:p>
          <a:p>
            <a:r>
              <a:rPr lang="en-US" dirty="0"/>
              <a:t>The </a:t>
            </a:r>
            <a:r>
              <a:rPr lang="en-US" dirty="0">
                <a:latin typeface="Courier New" pitchFamily="49" charset="0"/>
              </a:rPr>
              <a:t>NVL</a:t>
            </a:r>
            <a:r>
              <a:rPr lang="en-US" dirty="0"/>
              <a:t> function forces group functions to include null values:</a:t>
            </a:r>
          </a:p>
        </p:txBody>
      </p:sp>
      <p:sp>
        <p:nvSpPr>
          <p:cNvPr id="324611" name="Rectangle 3"/>
          <p:cNvSpPr>
            <a:spLocks noChangeArrowheads="1"/>
          </p:cNvSpPr>
          <p:nvPr/>
        </p:nvSpPr>
        <p:spPr bwMode="blackGray">
          <a:xfrm>
            <a:off x="866775" y="2000250"/>
            <a:ext cx="7277100" cy="6858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AVG(</a:t>
            </a:r>
            <a:r>
              <a:rPr lang="en-US" sz="2000" b="1" dirty="0" err="1">
                <a:solidFill>
                  <a:srgbClr val="000000"/>
                </a:solidFill>
                <a:latin typeface="Courier New" pitchFamily="49" charset="0"/>
              </a:rPr>
              <a:t>commission_pct</a:t>
            </a:r>
            <a:r>
              <a:rPr lang="en-US" sz="2000" b="1" dirty="0">
                <a:solidFill>
                  <a:srgbClr val="000000"/>
                </a:solidFill>
                <a:latin typeface="Courier New" pitchFamily="49" charset="0"/>
              </a:rPr>
              <a:t>)</a:t>
            </a: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p:txBody>
      </p:sp>
      <p:sp>
        <p:nvSpPr>
          <p:cNvPr id="324612" name="Rectangle 4"/>
          <p:cNvSpPr>
            <a:spLocks noChangeArrowheads="1"/>
          </p:cNvSpPr>
          <p:nvPr/>
        </p:nvSpPr>
        <p:spPr bwMode="blackGray">
          <a:xfrm>
            <a:off x="857224" y="4714884"/>
            <a:ext cx="7277100" cy="6858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a:solidFill>
                  <a:srgbClr val="000000"/>
                </a:solidFill>
                <a:latin typeface="Courier New" pitchFamily="49" charset="0"/>
              </a:rPr>
              <a:t>SELECT AVG(NVL(commission_pct, 0))</a:t>
            </a:r>
          </a:p>
          <a:p>
            <a:pPr algn="l" eaLnBrk="0" hangingPunct="0">
              <a:spcBef>
                <a:spcPct val="0"/>
              </a:spcBef>
              <a:buClrTx/>
              <a:buFontTx/>
              <a:buNone/>
              <a:tabLst>
                <a:tab pos="1200150" algn="l"/>
              </a:tabLst>
            </a:pPr>
            <a:r>
              <a:rPr lang="en-US" sz="2000" b="1">
                <a:solidFill>
                  <a:srgbClr val="000000"/>
                </a:solidFill>
                <a:latin typeface="Courier New" pitchFamily="49" charset="0"/>
              </a:rPr>
              <a:t>FROM   employees;</a:t>
            </a:r>
          </a:p>
        </p:txBody>
      </p:sp>
      <p:sp>
        <p:nvSpPr>
          <p:cNvPr id="324615" name="Rectangle 7"/>
          <p:cNvSpPr>
            <a:spLocks noChangeArrowheads="1"/>
          </p:cNvSpPr>
          <p:nvPr/>
        </p:nvSpPr>
        <p:spPr bwMode="gray">
          <a:xfrm>
            <a:off x="1984376" y="2079625"/>
            <a:ext cx="2944814" cy="277805"/>
          </a:xfrm>
          <a:prstGeom prst="rect">
            <a:avLst/>
          </a:prstGeom>
          <a:noFill/>
          <a:ln w="28575">
            <a:solidFill>
              <a:schemeClr val="hlink"/>
            </a:solidFill>
            <a:miter lim="800000"/>
            <a:headEnd/>
            <a:tailEnd/>
          </a:ln>
          <a:effectLst/>
        </p:spPr>
        <p:txBody>
          <a:bodyPr wrap="none" anchor="ctr"/>
          <a:lstStyle/>
          <a:p>
            <a:endParaRPr lang="en-MY"/>
          </a:p>
        </p:txBody>
      </p:sp>
      <p:sp>
        <p:nvSpPr>
          <p:cNvPr id="324617" name="Rectangle 9"/>
          <p:cNvSpPr>
            <a:spLocks noChangeArrowheads="1"/>
          </p:cNvSpPr>
          <p:nvPr/>
        </p:nvSpPr>
        <p:spPr bwMode="gray">
          <a:xfrm>
            <a:off x="2022483" y="4775208"/>
            <a:ext cx="4121153" cy="368303"/>
          </a:xfrm>
          <a:prstGeom prst="rect">
            <a:avLst/>
          </a:prstGeom>
          <a:noFill/>
          <a:ln w="28575">
            <a:solidFill>
              <a:schemeClr val="hlink"/>
            </a:solidFill>
            <a:miter lim="800000"/>
            <a:headEnd/>
            <a:tailEnd/>
          </a:ln>
          <a:effectLst/>
        </p:spPr>
        <p:txBody>
          <a:bodyPr wrap="none" anchor="ctr"/>
          <a:lstStyle/>
          <a:p>
            <a:endParaRPr lang="en-MY"/>
          </a:p>
        </p:txBody>
      </p:sp>
      <p:sp>
        <p:nvSpPr>
          <p:cNvPr id="324618" name="Oval 10"/>
          <p:cNvSpPr>
            <a:spLocks noChangeArrowheads="1"/>
          </p:cNvSpPr>
          <p:nvPr/>
        </p:nvSpPr>
        <p:spPr bwMode="blackWhite">
          <a:xfrm>
            <a:off x="7572396" y="2071678"/>
            <a:ext cx="493713" cy="493713"/>
          </a:xfrm>
          <a:prstGeom prst="ellipse">
            <a:avLst/>
          </a:prstGeom>
          <a:solidFill>
            <a:srgbClr val="CCCCFF"/>
          </a:solidFill>
          <a:ln w="28575">
            <a:solidFill>
              <a:schemeClr val="bg2"/>
            </a:solidFill>
            <a:round/>
            <a:headEnd/>
            <a:tailEnd/>
          </a:ln>
          <a:effectLst/>
        </p:spPr>
        <p:txBody>
          <a:bodyPr wrap="none" lIns="101600" tIns="50800" rIns="101600" bIns="50800" anchor="ctr"/>
          <a:lstStyle/>
          <a:p>
            <a:pPr defTabSz="1111250" eaLnBrk="0" hangingPunct="0">
              <a:spcBef>
                <a:spcPct val="0"/>
              </a:spcBef>
              <a:buClrTx/>
              <a:buFontTx/>
              <a:buNone/>
            </a:pPr>
            <a:r>
              <a:rPr lang="en-US" sz="2400">
                <a:solidFill>
                  <a:schemeClr val="bg2"/>
                </a:solidFill>
              </a:rPr>
              <a:t>1</a:t>
            </a:r>
          </a:p>
        </p:txBody>
      </p:sp>
      <p:sp>
        <p:nvSpPr>
          <p:cNvPr id="324619" name="Oval 11"/>
          <p:cNvSpPr>
            <a:spLocks noChangeArrowheads="1"/>
          </p:cNvSpPr>
          <p:nvPr/>
        </p:nvSpPr>
        <p:spPr bwMode="blackWhite">
          <a:xfrm>
            <a:off x="7562845" y="4748226"/>
            <a:ext cx="504825" cy="503237"/>
          </a:xfrm>
          <a:prstGeom prst="ellipse">
            <a:avLst/>
          </a:prstGeom>
          <a:solidFill>
            <a:srgbClr val="CCCCFF"/>
          </a:solidFill>
          <a:ln w="28575">
            <a:solidFill>
              <a:schemeClr val="bg2"/>
            </a:solidFill>
            <a:round/>
            <a:headEnd/>
            <a:tailEnd/>
          </a:ln>
          <a:effectLst/>
        </p:spPr>
        <p:txBody>
          <a:bodyPr wrap="none" lIns="101600" tIns="50800" rIns="101600" bIns="50800" anchor="ctr"/>
          <a:lstStyle/>
          <a:p>
            <a:pPr defTabSz="1111250" eaLnBrk="0" hangingPunct="0">
              <a:spcBef>
                <a:spcPct val="0"/>
              </a:spcBef>
              <a:buClrTx/>
              <a:buFontTx/>
              <a:buNone/>
            </a:pPr>
            <a:r>
              <a:rPr lang="en-US" sz="2400">
                <a:solidFill>
                  <a:schemeClr val="bg2"/>
                </a:solidFill>
              </a:rPr>
              <a:t>2</a:t>
            </a:r>
          </a:p>
        </p:txBody>
      </p:sp>
      <p:pic>
        <p:nvPicPr>
          <p:cNvPr id="324622" name="Picture 14" descr="C:\project-SQLFund1\images\img-05-10.gif"/>
          <p:cNvPicPr>
            <a:picLocks noChangeAspect="1" noChangeArrowheads="1"/>
          </p:cNvPicPr>
          <p:nvPr/>
        </p:nvPicPr>
        <p:blipFill>
          <a:blip r:embed="rId3"/>
          <a:srcRect/>
          <a:stretch>
            <a:fillRect/>
          </a:stretch>
        </p:blipFill>
        <p:spPr bwMode="gray">
          <a:xfrm>
            <a:off x="1285852" y="2714620"/>
            <a:ext cx="4857784" cy="1103732"/>
          </a:xfrm>
          <a:prstGeom prst="rect">
            <a:avLst/>
          </a:prstGeom>
          <a:noFill/>
        </p:spPr>
      </p:pic>
      <p:pic>
        <p:nvPicPr>
          <p:cNvPr id="324623" name="Picture 15" descr="C:\project-SQLFund1\images\img-05-10a.gif"/>
          <p:cNvPicPr>
            <a:picLocks noChangeAspect="1" noChangeArrowheads="1"/>
          </p:cNvPicPr>
          <p:nvPr/>
        </p:nvPicPr>
        <p:blipFill>
          <a:blip r:embed="rId4"/>
          <a:srcRect/>
          <a:stretch>
            <a:fillRect/>
          </a:stretch>
        </p:blipFill>
        <p:spPr bwMode="gray">
          <a:xfrm>
            <a:off x="1357290" y="5429264"/>
            <a:ext cx="5619129" cy="1071570"/>
          </a:xfrm>
          <a:prstGeom prst="rect">
            <a:avLst/>
          </a:prstGeom>
          <a:noFill/>
        </p:spPr>
      </p:pic>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3" name="Rectangle 2053"/>
          <p:cNvSpPr>
            <a:spLocks noGrp="1" noChangeArrowheads="1"/>
          </p:cNvSpPr>
          <p:nvPr>
            <p:ph type="body" idx="1"/>
          </p:nvPr>
        </p:nvSpPr>
        <p:spPr>
          <a:xfrm>
            <a:off x="609600" y="1449388"/>
            <a:ext cx="7918450" cy="3354387"/>
          </a:xfrm>
        </p:spPr>
        <p:txBody>
          <a:bodyPr>
            <a:normAutofit fontScale="92500" lnSpcReduction="20000"/>
          </a:bodyPr>
          <a:lstStyle/>
          <a:p>
            <a:pPr lvl="1">
              <a:buClr>
                <a:schemeClr val="folHlink"/>
              </a:buClr>
            </a:pPr>
            <a:r>
              <a:rPr lang="en-US" dirty="0">
                <a:solidFill>
                  <a:schemeClr val="folHlink"/>
                </a:solidFill>
              </a:rPr>
              <a:t>Group functions:</a:t>
            </a:r>
          </a:p>
          <a:p>
            <a:pPr lvl="2">
              <a:buClr>
                <a:schemeClr val="folHlink"/>
              </a:buClr>
            </a:pPr>
            <a:r>
              <a:rPr lang="en-US" dirty="0">
                <a:solidFill>
                  <a:schemeClr val="folHlink"/>
                </a:solidFill>
              </a:rPr>
              <a:t>Types and syntax</a:t>
            </a:r>
          </a:p>
          <a:p>
            <a:pPr lvl="2">
              <a:buClr>
                <a:schemeClr val="folHlink"/>
              </a:buClr>
            </a:pPr>
            <a:r>
              <a:rPr lang="en-US" dirty="0">
                <a:solidFill>
                  <a:schemeClr val="folHlink"/>
                </a:solidFill>
              </a:rPr>
              <a:t>Use </a:t>
            </a:r>
            <a:r>
              <a:rPr lang="en-US" dirty="0">
                <a:solidFill>
                  <a:schemeClr val="folHlink"/>
                </a:solidFill>
                <a:latin typeface="Courier New" pitchFamily="49" charset="0"/>
              </a:rPr>
              <a:t>AVG</a:t>
            </a:r>
            <a:r>
              <a:rPr lang="en-US" dirty="0">
                <a:solidFill>
                  <a:schemeClr val="folHlink"/>
                </a:solidFill>
              </a:rPr>
              <a:t>, </a:t>
            </a:r>
            <a:r>
              <a:rPr lang="en-US" dirty="0">
                <a:solidFill>
                  <a:schemeClr val="folHlink"/>
                </a:solidFill>
                <a:latin typeface="Courier New" pitchFamily="49" charset="0"/>
              </a:rPr>
              <a:t>SUM</a:t>
            </a:r>
            <a:r>
              <a:rPr lang="en-US" dirty="0">
                <a:solidFill>
                  <a:schemeClr val="folHlink"/>
                </a:solidFill>
              </a:rPr>
              <a:t>, </a:t>
            </a:r>
            <a:r>
              <a:rPr lang="en-US" dirty="0">
                <a:solidFill>
                  <a:schemeClr val="folHlink"/>
                </a:solidFill>
                <a:latin typeface="Courier New" pitchFamily="49" charset="0"/>
              </a:rPr>
              <a:t>MIN</a:t>
            </a:r>
            <a:r>
              <a:rPr lang="en-US" dirty="0">
                <a:solidFill>
                  <a:schemeClr val="folHlink"/>
                </a:solidFill>
              </a:rPr>
              <a:t>, </a:t>
            </a:r>
            <a:r>
              <a:rPr lang="en-US" dirty="0">
                <a:solidFill>
                  <a:schemeClr val="folHlink"/>
                </a:solidFill>
                <a:latin typeface="Courier New" pitchFamily="49" charset="0"/>
              </a:rPr>
              <a:t>MAX</a:t>
            </a:r>
            <a:r>
              <a:rPr lang="en-US" dirty="0">
                <a:solidFill>
                  <a:schemeClr val="folHlink"/>
                </a:solidFill>
              </a:rPr>
              <a:t>, </a:t>
            </a:r>
            <a:r>
              <a:rPr lang="en-US" dirty="0">
                <a:solidFill>
                  <a:schemeClr val="folHlink"/>
                </a:solidFill>
                <a:latin typeface="Courier New" pitchFamily="49" charset="0"/>
              </a:rPr>
              <a:t>COUNT</a:t>
            </a:r>
          </a:p>
          <a:p>
            <a:pPr lvl="2">
              <a:buClr>
                <a:schemeClr val="folHlink"/>
              </a:buClr>
            </a:pPr>
            <a:r>
              <a:rPr lang="en-US" dirty="0">
                <a:solidFill>
                  <a:schemeClr val="folHlink"/>
                </a:solidFill>
              </a:rPr>
              <a:t>Use </a:t>
            </a:r>
            <a:r>
              <a:rPr lang="en-US" dirty="0">
                <a:solidFill>
                  <a:schemeClr val="folHlink"/>
                </a:solidFill>
                <a:latin typeface="Courier New" pitchFamily="49" charset="0"/>
              </a:rPr>
              <a:t>DISTINCT</a:t>
            </a:r>
            <a:r>
              <a:rPr lang="en-US" dirty="0">
                <a:solidFill>
                  <a:schemeClr val="folHlink"/>
                </a:solidFill>
              </a:rPr>
              <a:t> keyword within group functions</a:t>
            </a:r>
          </a:p>
          <a:p>
            <a:pPr lvl="2">
              <a:buClr>
                <a:schemeClr val="folHlink"/>
              </a:buClr>
            </a:pPr>
            <a:r>
              <a:rPr lang="en-US" dirty="0">
                <a:solidFill>
                  <a:schemeClr val="folHlink"/>
                </a:solidFill>
                <a:latin typeface="Courier New" pitchFamily="49" charset="0"/>
              </a:rPr>
              <a:t>NULL</a:t>
            </a:r>
            <a:r>
              <a:rPr lang="en-US" dirty="0">
                <a:solidFill>
                  <a:schemeClr val="folHlink"/>
                </a:solidFill>
              </a:rPr>
              <a:t> values in a group function</a:t>
            </a:r>
          </a:p>
          <a:p>
            <a:pPr lvl="1">
              <a:buClr>
                <a:schemeClr val="hlink"/>
              </a:buClr>
            </a:pPr>
            <a:r>
              <a:rPr lang="en-US" dirty="0"/>
              <a:t>Grouping rows:</a:t>
            </a:r>
          </a:p>
          <a:p>
            <a:pPr lvl="2">
              <a:buClr>
                <a:schemeClr val="hlink"/>
              </a:buClr>
            </a:pPr>
            <a:r>
              <a:rPr lang="en-US" dirty="0">
                <a:latin typeface="Courier New" pitchFamily="49" charset="0"/>
              </a:rPr>
              <a:t>GROUP</a:t>
            </a:r>
            <a:r>
              <a:rPr lang="en-US" dirty="0"/>
              <a:t> </a:t>
            </a:r>
            <a:r>
              <a:rPr lang="en-US" dirty="0">
                <a:latin typeface="Courier New" pitchFamily="49" charset="0"/>
              </a:rPr>
              <a:t>BY</a:t>
            </a:r>
            <a:r>
              <a:rPr lang="en-US" dirty="0"/>
              <a:t> clause</a:t>
            </a:r>
          </a:p>
          <a:p>
            <a:pPr lvl="2">
              <a:buClr>
                <a:schemeClr val="hlink"/>
              </a:buClr>
            </a:pPr>
            <a:r>
              <a:rPr lang="en-US" dirty="0">
                <a:latin typeface="Courier New" pitchFamily="49" charset="0"/>
              </a:rPr>
              <a:t>HAVING</a:t>
            </a:r>
            <a:r>
              <a:rPr lang="en-US" dirty="0"/>
              <a:t> clause</a:t>
            </a:r>
          </a:p>
          <a:p>
            <a:pPr lvl="1">
              <a:buClr>
                <a:schemeClr val="folHlink"/>
              </a:buClr>
            </a:pPr>
            <a:r>
              <a:rPr lang="en-US" dirty="0">
                <a:solidFill>
                  <a:schemeClr val="folHlink"/>
                </a:solidFill>
              </a:rPr>
              <a:t>Nesting group functions</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679" name="Picture 23" descr="C:\project-SQLFund1\images\img-05-11.gif"/>
          <p:cNvPicPr>
            <a:picLocks noChangeAspect="1" noChangeArrowheads="1"/>
          </p:cNvPicPr>
          <p:nvPr/>
        </p:nvPicPr>
        <p:blipFill>
          <a:blip r:embed="rId3"/>
          <a:srcRect/>
          <a:stretch>
            <a:fillRect/>
          </a:stretch>
        </p:blipFill>
        <p:spPr bwMode="gray">
          <a:xfrm>
            <a:off x="990600" y="1912938"/>
            <a:ext cx="2606675" cy="3475037"/>
          </a:xfrm>
          <a:prstGeom prst="rect">
            <a:avLst/>
          </a:prstGeom>
          <a:noFill/>
        </p:spPr>
      </p:pic>
      <p:sp>
        <p:nvSpPr>
          <p:cNvPr id="326659" name="Freeform 3"/>
          <p:cNvSpPr>
            <a:spLocks/>
          </p:cNvSpPr>
          <p:nvPr/>
        </p:nvSpPr>
        <p:spPr bwMode="gray">
          <a:xfrm>
            <a:off x="3581400" y="1912938"/>
            <a:ext cx="1676400" cy="4138612"/>
          </a:xfrm>
          <a:custGeom>
            <a:avLst/>
            <a:gdLst/>
            <a:ahLst/>
            <a:cxnLst>
              <a:cxn ang="0">
                <a:pos x="0" y="2606"/>
              </a:cxn>
              <a:cxn ang="0">
                <a:pos x="0" y="0"/>
              </a:cxn>
              <a:cxn ang="0">
                <a:pos x="1209" y="741"/>
              </a:cxn>
              <a:cxn ang="0">
                <a:pos x="1209" y="1849"/>
              </a:cxn>
              <a:cxn ang="0">
                <a:pos x="0" y="2606"/>
              </a:cxn>
            </a:cxnLst>
            <a:rect l="0" t="0" r="r" b="b"/>
            <a:pathLst>
              <a:path w="1210" h="2607">
                <a:moveTo>
                  <a:pt x="0" y="2606"/>
                </a:moveTo>
                <a:lnTo>
                  <a:pt x="0" y="0"/>
                </a:lnTo>
                <a:lnTo>
                  <a:pt x="1209" y="741"/>
                </a:lnTo>
                <a:lnTo>
                  <a:pt x="1209" y="1849"/>
                </a:lnTo>
                <a:lnTo>
                  <a:pt x="0" y="2606"/>
                </a:lnTo>
              </a:path>
            </a:pathLst>
          </a:custGeom>
          <a:solidFill>
            <a:srgbClr val="FFCC99"/>
          </a:solidFill>
          <a:ln w="9525" cap="rnd">
            <a:noFill/>
            <a:round/>
            <a:headEnd type="none" w="sm" len="sm"/>
            <a:tailEnd type="none" w="sm" len="sm"/>
          </a:ln>
          <a:effectLst/>
        </p:spPr>
        <p:txBody>
          <a:bodyPr/>
          <a:lstStyle/>
          <a:p>
            <a:endParaRPr lang="en-MY"/>
          </a:p>
        </p:txBody>
      </p:sp>
      <p:sp>
        <p:nvSpPr>
          <p:cNvPr id="326660" name="Rectangle 4"/>
          <p:cNvSpPr>
            <a:spLocks noGrp="1" noChangeArrowheads="1"/>
          </p:cNvSpPr>
          <p:nvPr>
            <p:ph type="title"/>
          </p:nvPr>
        </p:nvSpPr>
        <p:spPr/>
        <p:txBody>
          <a:bodyPr/>
          <a:lstStyle/>
          <a:p>
            <a:r>
              <a:rPr lang="en-US"/>
              <a:t>Creating Groups of Data </a:t>
            </a:r>
          </a:p>
        </p:txBody>
      </p:sp>
      <p:sp>
        <p:nvSpPr>
          <p:cNvPr id="326661" name="Rectangle 5"/>
          <p:cNvSpPr>
            <a:spLocks noChangeArrowheads="1"/>
          </p:cNvSpPr>
          <p:nvPr/>
        </p:nvSpPr>
        <p:spPr bwMode="auto">
          <a:xfrm>
            <a:off x="784225" y="1524000"/>
            <a:ext cx="1555750"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latin typeface="Courier New" pitchFamily="49" charset="0"/>
              </a:rPr>
              <a:t>EMPLOYEES</a:t>
            </a:r>
          </a:p>
        </p:txBody>
      </p:sp>
      <p:sp>
        <p:nvSpPr>
          <p:cNvPr id="326663" name="Text Box 7"/>
          <p:cNvSpPr txBox="1">
            <a:spLocks noChangeArrowheads="1"/>
          </p:cNvSpPr>
          <p:nvPr/>
        </p:nvSpPr>
        <p:spPr bwMode="gray">
          <a:xfrm>
            <a:off x="1295400" y="5189538"/>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326665" name="Rectangle 9"/>
          <p:cNvSpPr>
            <a:spLocks noChangeArrowheads="1"/>
          </p:cNvSpPr>
          <p:nvPr/>
        </p:nvSpPr>
        <p:spPr bwMode="gray">
          <a:xfrm>
            <a:off x="990600" y="2141538"/>
            <a:ext cx="2586038" cy="228600"/>
          </a:xfrm>
          <a:prstGeom prst="rect">
            <a:avLst/>
          </a:prstGeom>
          <a:noFill/>
          <a:ln w="28575">
            <a:solidFill>
              <a:schemeClr val="accent2"/>
            </a:solidFill>
            <a:miter lim="800000"/>
            <a:headEnd/>
            <a:tailEnd/>
          </a:ln>
          <a:effectLst/>
        </p:spPr>
        <p:txBody>
          <a:bodyPr wrap="none" anchor="ctr"/>
          <a:lstStyle/>
          <a:p>
            <a:endParaRPr lang="en-MY"/>
          </a:p>
        </p:txBody>
      </p:sp>
      <p:sp>
        <p:nvSpPr>
          <p:cNvPr id="326666" name="Rectangle 10"/>
          <p:cNvSpPr>
            <a:spLocks noChangeArrowheads="1"/>
          </p:cNvSpPr>
          <p:nvPr/>
        </p:nvSpPr>
        <p:spPr bwMode="gray">
          <a:xfrm>
            <a:off x="990600" y="2446338"/>
            <a:ext cx="2586038" cy="381000"/>
          </a:xfrm>
          <a:prstGeom prst="rect">
            <a:avLst/>
          </a:prstGeom>
          <a:noFill/>
          <a:ln w="28575">
            <a:solidFill>
              <a:schemeClr val="accent2"/>
            </a:solidFill>
            <a:miter lim="800000"/>
            <a:headEnd/>
            <a:tailEnd/>
          </a:ln>
          <a:effectLst/>
        </p:spPr>
        <p:txBody>
          <a:bodyPr wrap="none" anchor="ctr"/>
          <a:lstStyle/>
          <a:p>
            <a:endParaRPr lang="en-MY"/>
          </a:p>
        </p:txBody>
      </p:sp>
      <p:sp>
        <p:nvSpPr>
          <p:cNvPr id="326667" name="Rectangle 11"/>
          <p:cNvSpPr>
            <a:spLocks noChangeArrowheads="1"/>
          </p:cNvSpPr>
          <p:nvPr/>
        </p:nvSpPr>
        <p:spPr bwMode="gray">
          <a:xfrm>
            <a:off x="990600" y="2827338"/>
            <a:ext cx="2586038" cy="1143000"/>
          </a:xfrm>
          <a:prstGeom prst="rect">
            <a:avLst/>
          </a:prstGeom>
          <a:noFill/>
          <a:ln w="28575">
            <a:solidFill>
              <a:schemeClr val="accent2"/>
            </a:solidFill>
            <a:miter lim="800000"/>
            <a:headEnd/>
            <a:tailEnd/>
          </a:ln>
          <a:effectLst/>
        </p:spPr>
        <p:txBody>
          <a:bodyPr wrap="none" anchor="ctr"/>
          <a:lstStyle/>
          <a:p>
            <a:endParaRPr lang="en-MY"/>
          </a:p>
        </p:txBody>
      </p:sp>
      <p:sp>
        <p:nvSpPr>
          <p:cNvPr id="326668" name="Rectangle 12"/>
          <p:cNvSpPr>
            <a:spLocks noChangeArrowheads="1"/>
          </p:cNvSpPr>
          <p:nvPr/>
        </p:nvSpPr>
        <p:spPr bwMode="gray">
          <a:xfrm>
            <a:off x="990600" y="4046538"/>
            <a:ext cx="2586038" cy="609600"/>
          </a:xfrm>
          <a:prstGeom prst="rect">
            <a:avLst/>
          </a:prstGeom>
          <a:noFill/>
          <a:ln w="28575">
            <a:solidFill>
              <a:schemeClr val="accent2"/>
            </a:solidFill>
            <a:miter lim="800000"/>
            <a:headEnd/>
            <a:tailEnd/>
          </a:ln>
          <a:effectLst/>
        </p:spPr>
        <p:txBody>
          <a:bodyPr wrap="none" anchor="ctr"/>
          <a:lstStyle/>
          <a:p>
            <a:endParaRPr lang="en-MY"/>
          </a:p>
        </p:txBody>
      </p:sp>
      <p:sp>
        <p:nvSpPr>
          <p:cNvPr id="326669" name="Rectangle 13"/>
          <p:cNvSpPr>
            <a:spLocks noChangeArrowheads="1"/>
          </p:cNvSpPr>
          <p:nvPr/>
        </p:nvSpPr>
        <p:spPr bwMode="gray">
          <a:xfrm>
            <a:off x="990600" y="4656138"/>
            <a:ext cx="2586038" cy="685800"/>
          </a:xfrm>
          <a:prstGeom prst="rect">
            <a:avLst/>
          </a:prstGeom>
          <a:noFill/>
          <a:ln w="28575">
            <a:solidFill>
              <a:schemeClr val="accent2"/>
            </a:solidFill>
            <a:miter lim="800000"/>
            <a:headEnd/>
            <a:tailEnd/>
          </a:ln>
          <a:effectLst/>
        </p:spPr>
        <p:txBody>
          <a:bodyPr wrap="none" anchor="ctr"/>
          <a:lstStyle/>
          <a:p>
            <a:endParaRPr lang="en-MY"/>
          </a:p>
        </p:txBody>
      </p:sp>
      <p:grpSp>
        <p:nvGrpSpPr>
          <p:cNvPr id="2" name="Group 15"/>
          <p:cNvGrpSpPr>
            <a:grpSpLocks/>
          </p:cNvGrpSpPr>
          <p:nvPr/>
        </p:nvGrpSpPr>
        <p:grpSpPr bwMode="auto">
          <a:xfrm>
            <a:off x="3657600" y="2141538"/>
            <a:ext cx="604838" cy="2886075"/>
            <a:chOff x="2518" y="1315"/>
            <a:chExt cx="381" cy="1818"/>
          </a:xfrm>
        </p:grpSpPr>
        <p:sp>
          <p:nvSpPr>
            <p:cNvPr id="326672" name="Rectangle 16"/>
            <p:cNvSpPr>
              <a:spLocks noChangeArrowheads="1"/>
            </p:cNvSpPr>
            <p:nvPr/>
          </p:nvSpPr>
          <p:spPr bwMode="auto">
            <a:xfrm>
              <a:off x="2518" y="1315"/>
              <a:ext cx="328" cy="196"/>
            </a:xfrm>
            <a:prstGeom prst="rect">
              <a:avLst/>
            </a:prstGeom>
            <a:noFill/>
            <a:ln w="9525">
              <a:noFill/>
              <a:miter lim="800000"/>
              <a:headEnd/>
              <a:tailEnd/>
            </a:ln>
            <a:effectLst/>
          </p:spPr>
          <p:txBody>
            <a:bodyPr wrap="none" lIns="92075" tIns="46038" rIns="92075" bIns="46038">
              <a:spAutoFit/>
            </a:bodyPr>
            <a:lstStyle/>
            <a:p>
              <a:pPr algn="l" eaLnBrk="0" hangingPunct="0">
                <a:lnSpc>
                  <a:spcPct val="120000"/>
                </a:lnSpc>
                <a:spcBef>
                  <a:spcPct val="60000"/>
                </a:spcBef>
                <a:buClrTx/>
                <a:buFontTx/>
                <a:buNone/>
              </a:pPr>
              <a:r>
                <a:rPr lang="en-US" sz="1200"/>
                <a:t>4400</a:t>
              </a:r>
            </a:p>
          </p:txBody>
        </p:sp>
        <p:sp>
          <p:nvSpPr>
            <p:cNvPr id="326673" name="Rectangle 17"/>
            <p:cNvSpPr>
              <a:spLocks noChangeArrowheads="1"/>
            </p:cNvSpPr>
            <p:nvPr/>
          </p:nvSpPr>
          <p:spPr bwMode="auto">
            <a:xfrm>
              <a:off x="2518" y="1540"/>
              <a:ext cx="328" cy="196"/>
            </a:xfrm>
            <a:prstGeom prst="rect">
              <a:avLst/>
            </a:prstGeom>
            <a:noFill/>
            <a:ln w="9525">
              <a:noFill/>
              <a:miter lim="800000"/>
              <a:headEnd/>
              <a:tailEnd/>
            </a:ln>
            <a:effectLst/>
          </p:spPr>
          <p:txBody>
            <a:bodyPr wrap="none" lIns="92075" tIns="46038" rIns="92075" bIns="46038">
              <a:spAutoFit/>
            </a:bodyPr>
            <a:lstStyle/>
            <a:p>
              <a:pPr algn="l" eaLnBrk="0" hangingPunct="0">
                <a:lnSpc>
                  <a:spcPct val="120000"/>
                </a:lnSpc>
                <a:spcBef>
                  <a:spcPct val="60000"/>
                </a:spcBef>
                <a:buClrTx/>
                <a:buFontTx/>
                <a:buNone/>
              </a:pPr>
              <a:r>
                <a:rPr lang="en-US" sz="1200"/>
                <a:t>9500</a:t>
              </a:r>
            </a:p>
          </p:txBody>
        </p:sp>
        <p:sp>
          <p:nvSpPr>
            <p:cNvPr id="326674" name="Rectangle 18"/>
            <p:cNvSpPr>
              <a:spLocks noChangeArrowheads="1"/>
            </p:cNvSpPr>
            <p:nvPr/>
          </p:nvSpPr>
          <p:spPr bwMode="auto">
            <a:xfrm>
              <a:off x="2518" y="1995"/>
              <a:ext cx="328" cy="196"/>
            </a:xfrm>
            <a:prstGeom prst="rect">
              <a:avLst/>
            </a:prstGeom>
            <a:noFill/>
            <a:ln w="9525">
              <a:noFill/>
              <a:miter lim="800000"/>
              <a:headEnd/>
              <a:tailEnd/>
            </a:ln>
            <a:effectLst/>
          </p:spPr>
          <p:txBody>
            <a:bodyPr wrap="none" lIns="92075" tIns="46038" rIns="92075" bIns="46038">
              <a:spAutoFit/>
            </a:bodyPr>
            <a:lstStyle/>
            <a:p>
              <a:pPr algn="l" eaLnBrk="0" hangingPunct="0">
                <a:lnSpc>
                  <a:spcPct val="120000"/>
                </a:lnSpc>
                <a:spcBef>
                  <a:spcPct val="60000"/>
                </a:spcBef>
                <a:buClrTx/>
                <a:buFontTx/>
                <a:buNone/>
              </a:pPr>
              <a:r>
                <a:rPr lang="en-US" sz="1200"/>
                <a:t>3500</a:t>
              </a:r>
            </a:p>
          </p:txBody>
        </p:sp>
        <p:sp>
          <p:nvSpPr>
            <p:cNvPr id="326675" name="Rectangle 19"/>
            <p:cNvSpPr>
              <a:spLocks noChangeArrowheads="1"/>
            </p:cNvSpPr>
            <p:nvPr/>
          </p:nvSpPr>
          <p:spPr bwMode="auto">
            <a:xfrm>
              <a:off x="2518" y="2503"/>
              <a:ext cx="328" cy="196"/>
            </a:xfrm>
            <a:prstGeom prst="rect">
              <a:avLst/>
            </a:prstGeom>
            <a:noFill/>
            <a:ln w="9525">
              <a:noFill/>
              <a:miter lim="800000"/>
              <a:headEnd/>
              <a:tailEnd/>
            </a:ln>
            <a:effectLst/>
          </p:spPr>
          <p:txBody>
            <a:bodyPr wrap="none" lIns="92075" tIns="46038" rIns="92075" bIns="46038">
              <a:spAutoFit/>
            </a:bodyPr>
            <a:lstStyle/>
            <a:p>
              <a:pPr algn="l" eaLnBrk="0" hangingPunct="0">
                <a:lnSpc>
                  <a:spcPct val="120000"/>
                </a:lnSpc>
                <a:spcBef>
                  <a:spcPct val="60000"/>
                </a:spcBef>
                <a:buClrTx/>
                <a:buFontTx/>
                <a:buNone/>
              </a:pPr>
              <a:r>
                <a:rPr lang="en-US" sz="1200"/>
                <a:t>6400</a:t>
              </a:r>
            </a:p>
          </p:txBody>
        </p:sp>
        <p:sp>
          <p:nvSpPr>
            <p:cNvPr id="326676" name="Rectangle 20"/>
            <p:cNvSpPr>
              <a:spLocks noChangeArrowheads="1"/>
            </p:cNvSpPr>
            <p:nvPr/>
          </p:nvSpPr>
          <p:spPr bwMode="auto">
            <a:xfrm>
              <a:off x="2518" y="2937"/>
              <a:ext cx="381" cy="196"/>
            </a:xfrm>
            <a:prstGeom prst="rect">
              <a:avLst/>
            </a:prstGeom>
            <a:noFill/>
            <a:ln w="9525">
              <a:noFill/>
              <a:miter lim="800000"/>
              <a:headEnd/>
              <a:tailEnd/>
            </a:ln>
            <a:effectLst/>
          </p:spPr>
          <p:txBody>
            <a:bodyPr wrap="none" lIns="92075" tIns="46038" rIns="92075" bIns="46038">
              <a:spAutoFit/>
            </a:bodyPr>
            <a:lstStyle/>
            <a:p>
              <a:pPr algn="l" eaLnBrk="0" hangingPunct="0">
                <a:lnSpc>
                  <a:spcPct val="120000"/>
                </a:lnSpc>
                <a:spcBef>
                  <a:spcPct val="60000"/>
                </a:spcBef>
                <a:buClrTx/>
                <a:buFontTx/>
                <a:buNone/>
              </a:pPr>
              <a:r>
                <a:rPr lang="en-US" sz="1200"/>
                <a:t>10033</a:t>
              </a:r>
            </a:p>
          </p:txBody>
        </p:sp>
      </p:grpSp>
      <p:sp>
        <p:nvSpPr>
          <p:cNvPr id="326677" name="Rectangle 21"/>
          <p:cNvSpPr>
            <a:spLocks noChangeArrowheads="1"/>
          </p:cNvSpPr>
          <p:nvPr/>
        </p:nvSpPr>
        <p:spPr bwMode="auto">
          <a:xfrm>
            <a:off x="5181600" y="1989138"/>
            <a:ext cx="2590800" cy="915987"/>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a:t>Average salary in </a:t>
            </a:r>
          </a:p>
          <a:p>
            <a:pPr algn="l" eaLnBrk="0" hangingPunct="0">
              <a:spcBef>
                <a:spcPct val="0"/>
              </a:spcBef>
              <a:buClrTx/>
              <a:buFontTx/>
              <a:buNone/>
            </a:pPr>
            <a:r>
              <a:rPr lang="en-US">
                <a:latin typeface="Courier New" pitchFamily="49" charset="0"/>
              </a:rPr>
              <a:t>EMPLOYEES</a:t>
            </a:r>
            <a:r>
              <a:rPr lang="en-US"/>
              <a:t> table for </a:t>
            </a:r>
          </a:p>
          <a:p>
            <a:pPr algn="l" eaLnBrk="0" hangingPunct="0">
              <a:spcBef>
                <a:spcPct val="0"/>
              </a:spcBef>
              <a:buClrTx/>
              <a:buFontTx/>
              <a:buNone/>
            </a:pPr>
            <a:r>
              <a:rPr lang="en-US"/>
              <a:t>each department</a:t>
            </a:r>
          </a:p>
        </p:txBody>
      </p:sp>
      <p:pic>
        <p:nvPicPr>
          <p:cNvPr id="326680" name="Picture 24" descr="C:\project-SQLFund1\images\img-05-11a.gif"/>
          <p:cNvPicPr preferRelativeResize="0">
            <a:picLocks noChangeAspect="1" noChangeArrowheads="1"/>
          </p:cNvPicPr>
          <p:nvPr/>
        </p:nvPicPr>
        <p:blipFill>
          <a:blip r:embed="rId4"/>
          <a:srcRect/>
          <a:stretch>
            <a:fillRect/>
          </a:stretch>
        </p:blipFill>
        <p:spPr bwMode="gray">
          <a:xfrm>
            <a:off x="952500" y="5557838"/>
            <a:ext cx="2628900" cy="492125"/>
          </a:xfrm>
          <a:prstGeom prst="rect">
            <a:avLst/>
          </a:prstGeom>
          <a:noFill/>
          <a:ln w="28575">
            <a:miter lim="800000"/>
            <a:headEnd/>
            <a:tailEnd/>
          </a:ln>
        </p:spPr>
      </p:pic>
      <p:pic>
        <p:nvPicPr>
          <p:cNvPr id="326682" name="Picture 26" descr="C:\project-SQLFund1\images\img-05-11b.gif"/>
          <p:cNvPicPr>
            <a:picLocks noChangeAspect="1" noChangeArrowheads="1"/>
          </p:cNvPicPr>
          <p:nvPr/>
        </p:nvPicPr>
        <p:blipFill>
          <a:blip r:embed="rId5"/>
          <a:srcRect/>
          <a:stretch>
            <a:fillRect/>
          </a:stretch>
        </p:blipFill>
        <p:spPr bwMode="gray">
          <a:xfrm>
            <a:off x="4876800" y="2919413"/>
            <a:ext cx="3165475" cy="2125662"/>
          </a:xfrm>
          <a:prstGeom prst="rect">
            <a:avLst/>
          </a:prstGeom>
          <a:noFill/>
        </p:spPr>
      </p:pic>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10" name="Rectangle 6"/>
          <p:cNvSpPr>
            <a:spLocks noGrp="1" noChangeArrowheads="1"/>
          </p:cNvSpPr>
          <p:nvPr>
            <p:ph type="title"/>
          </p:nvPr>
        </p:nvSpPr>
        <p:spPr/>
        <p:txBody>
          <a:bodyPr>
            <a:normAutofit fontScale="90000"/>
          </a:bodyPr>
          <a:lstStyle/>
          <a:p>
            <a:r>
              <a:rPr lang="en-US"/>
              <a:t>Creating Groups of Data: </a:t>
            </a:r>
            <a:br>
              <a:rPr lang="en-US"/>
            </a:br>
            <a:r>
              <a:rPr lang="en-US">
                <a:latin typeface="Courier New" pitchFamily="49" charset="0"/>
              </a:rPr>
              <a:t>GROUP</a:t>
            </a:r>
            <a:r>
              <a:rPr lang="en-US"/>
              <a:t> </a:t>
            </a:r>
            <a:r>
              <a:rPr lang="en-US">
                <a:latin typeface="Courier New" pitchFamily="49" charset="0"/>
              </a:rPr>
              <a:t>BY</a:t>
            </a:r>
            <a:r>
              <a:rPr lang="en-US"/>
              <a:t> Clause Syntax</a:t>
            </a:r>
          </a:p>
        </p:txBody>
      </p:sp>
      <p:sp>
        <p:nvSpPr>
          <p:cNvPr id="328711" name="Rectangle 7"/>
          <p:cNvSpPr>
            <a:spLocks noGrp="1" noChangeArrowheads="1"/>
          </p:cNvSpPr>
          <p:nvPr>
            <p:ph type="body" idx="1"/>
          </p:nvPr>
        </p:nvSpPr>
        <p:spPr>
          <a:xfrm>
            <a:off x="609600" y="1449388"/>
            <a:ext cx="7918450" cy="3979876"/>
          </a:xfrm>
        </p:spPr>
        <p:txBody>
          <a:bodyPr>
            <a:normAutofit/>
          </a:bodyPr>
          <a:lstStyle/>
          <a:p>
            <a:endParaRPr lang="en-US" dirty="0"/>
          </a:p>
          <a:p>
            <a:endParaRPr lang="en-US" dirty="0"/>
          </a:p>
          <a:p>
            <a:pPr>
              <a:buNone/>
            </a:pPr>
            <a:endParaRPr lang="en-US" dirty="0" smtClean="0"/>
          </a:p>
          <a:p>
            <a:r>
              <a:rPr lang="en-US" dirty="0" smtClean="0"/>
              <a:t>You </a:t>
            </a:r>
            <a:r>
              <a:rPr lang="en-US" dirty="0"/>
              <a:t>can divide rows in a table into smaller groups by using the </a:t>
            </a:r>
            <a:r>
              <a:rPr lang="en-US" b="1" dirty="0">
                <a:latin typeface="Courier New" pitchFamily="49" charset="0"/>
              </a:rPr>
              <a:t>GROUP</a:t>
            </a:r>
            <a:r>
              <a:rPr lang="en-US" b="1" dirty="0"/>
              <a:t> </a:t>
            </a:r>
            <a:r>
              <a:rPr lang="en-US" b="1" dirty="0">
                <a:latin typeface="Courier New" pitchFamily="49" charset="0"/>
              </a:rPr>
              <a:t>BY</a:t>
            </a:r>
            <a:r>
              <a:rPr lang="en-US" b="1" dirty="0"/>
              <a:t> </a:t>
            </a:r>
            <a:r>
              <a:rPr lang="en-US" dirty="0"/>
              <a:t>clause.</a:t>
            </a:r>
          </a:p>
        </p:txBody>
      </p:sp>
      <p:sp>
        <p:nvSpPr>
          <p:cNvPr id="328708" name="Rectangle 4"/>
          <p:cNvSpPr>
            <a:spLocks noChangeArrowheads="1"/>
          </p:cNvSpPr>
          <p:nvPr/>
        </p:nvSpPr>
        <p:spPr bwMode="blackGray">
          <a:xfrm>
            <a:off x="866775" y="1600200"/>
            <a:ext cx="7277100" cy="1614486"/>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i="1" dirty="0">
                <a:solidFill>
                  <a:srgbClr val="000000"/>
                </a:solidFill>
                <a:latin typeface="Courier New" pitchFamily="49" charset="0"/>
              </a:rPr>
              <a:t>column</a:t>
            </a:r>
            <a:r>
              <a:rPr lang="en-US" sz="2000" b="1" dirty="0">
                <a:solidFill>
                  <a:srgbClr val="000000"/>
                </a:solidFill>
                <a:latin typeface="Courier New" pitchFamily="49" charset="0"/>
              </a:rPr>
              <a:t>, </a:t>
            </a:r>
            <a:r>
              <a:rPr lang="en-US" sz="2000" b="1" i="1" dirty="0" err="1">
                <a:solidFill>
                  <a:srgbClr val="000000"/>
                </a:solidFill>
                <a:latin typeface="Courier New" pitchFamily="49" charset="0"/>
              </a:rPr>
              <a:t>group_function</a:t>
            </a:r>
            <a:r>
              <a:rPr lang="en-US" sz="2000" b="1" i="1" dirty="0">
                <a:solidFill>
                  <a:srgbClr val="000000"/>
                </a:solidFill>
                <a:latin typeface="Courier New" pitchFamily="49" charset="0"/>
              </a:rPr>
              <a:t>(column)</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FROM      </a:t>
            </a:r>
            <a:r>
              <a:rPr lang="en-US" sz="2000" b="1" i="1" dirty="0">
                <a:solidFill>
                  <a:srgbClr val="000000"/>
                </a:solidFill>
                <a:latin typeface="Courier New" pitchFamily="49" charset="0"/>
              </a:rPr>
              <a:t>table</a:t>
            </a:r>
            <a:endParaRPr lang="en-US" sz="2000" b="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[WHERE    </a:t>
            </a:r>
            <a:r>
              <a:rPr lang="en-US" sz="2000" b="1" i="1" dirty="0">
                <a:solidFill>
                  <a:srgbClr val="000000"/>
                </a:solidFill>
                <a:latin typeface="Courier New" pitchFamily="49" charset="0"/>
              </a:rPr>
              <a:t>condition</a:t>
            </a:r>
            <a:r>
              <a:rPr lang="en-US" sz="2000" b="1" dirty="0">
                <a:solidFill>
                  <a:srgbClr val="000000"/>
                </a:solidFill>
                <a:latin typeface="Courier New" pitchFamily="49" charset="0"/>
              </a:rPr>
              <a:t>]</a:t>
            </a:r>
          </a:p>
          <a:p>
            <a:pPr algn="l" eaLnBrk="0" hangingPunct="0">
              <a:spcBef>
                <a:spcPct val="0"/>
              </a:spcBef>
              <a:buClrTx/>
              <a:buFontTx/>
              <a:buNone/>
              <a:tabLst>
                <a:tab pos="1200150" algn="l"/>
              </a:tabLst>
            </a:pPr>
            <a:r>
              <a:rPr lang="en-US" sz="2000" b="1" dirty="0">
                <a:solidFill>
                  <a:srgbClr val="000000"/>
                </a:solidFill>
                <a:latin typeface="Courier New" pitchFamily="49" charset="0"/>
              </a:rPr>
              <a:t>[GROUP BY </a:t>
            </a:r>
            <a:r>
              <a:rPr lang="en-US" sz="2000" b="1" i="1" dirty="0" err="1">
                <a:solidFill>
                  <a:srgbClr val="000000"/>
                </a:solidFill>
                <a:latin typeface="Courier New" pitchFamily="49" charset="0"/>
              </a:rPr>
              <a:t>group_by_expression</a:t>
            </a:r>
            <a:r>
              <a:rPr lang="en-US" sz="2000" b="1" dirty="0">
                <a:solidFill>
                  <a:srgbClr val="000000"/>
                </a:solidFill>
                <a:latin typeface="Courier New" pitchFamily="49" charset="0"/>
              </a:rPr>
              <a:t>]</a:t>
            </a:r>
            <a:endParaRPr lang="en-US" sz="2000" b="1" i="1" dirty="0">
              <a:solidFill>
                <a:srgbClr val="000000"/>
              </a:solidFill>
              <a:latin typeface="Courier New" pitchFamily="49" charset="0"/>
            </a:endParaRPr>
          </a:p>
          <a:p>
            <a:pPr algn="l" eaLnBrk="0" hangingPunct="0">
              <a:spcBef>
                <a:spcPct val="0"/>
              </a:spcBef>
              <a:buClrTx/>
              <a:buFontTx/>
              <a:buNone/>
              <a:tabLst>
                <a:tab pos="1200150" algn="l"/>
              </a:tabLst>
            </a:pPr>
            <a:r>
              <a:rPr lang="en-US" sz="2000" b="1" dirty="0">
                <a:solidFill>
                  <a:srgbClr val="000000"/>
                </a:solidFill>
                <a:latin typeface="Courier New" pitchFamily="49" charset="0"/>
              </a:rPr>
              <a:t>[ORDER BY </a:t>
            </a:r>
            <a:r>
              <a:rPr lang="en-US" sz="2000" b="1" i="1" dirty="0">
                <a:solidFill>
                  <a:srgbClr val="000000"/>
                </a:solidFill>
                <a:latin typeface="Courier New" pitchFamily="49" charset="0"/>
              </a:rPr>
              <a:t>column</a:t>
            </a:r>
            <a:r>
              <a:rPr lang="en-US" sz="2000" b="1" dirty="0">
                <a:solidFill>
                  <a:srgbClr val="000000"/>
                </a:solidFill>
                <a:latin typeface="Courier New" pitchFamily="49" charset="0"/>
              </a:rPr>
              <a:t>];</a:t>
            </a:r>
          </a:p>
        </p:txBody>
      </p:sp>
      <p:sp>
        <p:nvSpPr>
          <p:cNvPr id="328709" name="Rectangle 5"/>
          <p:cNvSpPr>
            <a:spLocks noChangeArrowheads="1"/>
          </p:cNvSpPr>
          <p:nvPr/>
        </p:nvSpPr>
        <p:spPr bwMode="gray">
          <a:xfrm>
            <a:off x="1000100" y="2571744"/>
            <a:ext cx="4575175" cy="301625"/>
          </a:xfrm>
          <a:prstGeom prst="rect">
            <a:avLst/>
          </a:prstGeom>
          <a:noFill/>
          <a:ln w="28575">
            <a:solidFill>
              <a:schemeClr val="accent2"/>
            </a:solidFill>
            <a:miter lim="800000"/>
            <a:headEnd/>
            <a:tailEnd/>
          </a:ln>
          <a:effectLst/>
        </p:spPr>
        <p:txBody>
          <a:bodyPr wrap="none" anchor="ctr"/>
          <a:lstStyle/>
          <a:p>
            <a:endParaRPr lang="en-MY"/>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Users\Wesley\Desktop\2014May AACS3013\LectureNotes\Chapter 3\Chpt3-DDL.jpg"/>
          <p:cNvPicPr>
            <a:picLocks noChangeAspect="1" noChangeArrowheads="1"/>
          </p:cNvPicPr>
          <p:nvPr/>
        </p:nvPicPr>
        <p:blipFill>
          <a:blip r:embed="rId2"/>
          <a:srcRect/>
          <a:stretch>
            <a:fillRect/>
          </a:stretch>
        </p:blipFill>
        <p:spPr bwMode="auto">
          <a:xfrm>
            <a:off x="214282" y="928670"/>
            <a:ext cx="6215106" cy="1599510"/>
          </a:xfrm>
          <a:prstGeom prst="rect">
            <a:avLst/>
          </a:prstGeom>
          <a:noFill/>
        </p:spPr>
      </p:pic>
      <p:sp>
        <p:nvSpPr>
          <p:cNvPr id="12" name="TextBox 11"/>
          <p:cNvSpPr txBox="1"/>
          <p:nvPr/>
        </p:nvSpPr>
        <p:spPr>
          <a:xfrm>
            <a:off x="38149" y="428604"/>
            <a:ext cx="8605817" cy="523220"/>
          </a:xfrm>
          <a:prstGeom prst="rect">
            <a:avLst/>
          </a:prstGeom>
          <a:noFill/>
        </p:spPr>
        <p:txBody>
          <a:bodyPr wrap="none" rtlCol="0">
            <a:spAutoFit/>
          </a:bodyPr>
          <a:lstStyle/>
          <a:p>
            <a:r>
              <a:rPr lang="en-US" sz="2800" dirty="0" smtClean="0"/>
              <a:t>To create the database tables, we will use DDL statements</a:t>
            </a:r>
            <a:endParaRPr lang="en-MY" sz="2800" dirty="0"/>
          </a:p>
        </p:txBody>
      </p:sp>
      <p:sp>
        <p:nvSpPr>
          <p:cNvPr id="13" name="TextBox 12"/>
          <p:cNvSpPr txBox="1"/>
          <p:nvPr/>
        </p:nvSpPr>
        <p:spPr>
          <a:xfrm>
            <a:off x="142845" y="2643182"/>
            <a:ext cx="8572559" cy="1815882"/>
          </a:xfrm>
          <a:prstGeom prst="rect">
            <a:avLst/>
          </a:prstGeom>
          <a:noFill/>
        </p:spPr>
        <p:txBody>
          <a:bodyPr wrap="square" rtlCol="0">
            <a:spAutoFit/>
          </a:bodyPr>
          <a:lstStyle/>
          <a:p>
            <a:r>
              <a:rPr lang="en-US" sz="2800" dirty="0" smtClean="0"/>
              <a:t>First, we will create the table structure according to a specific design in order to store data.</a:t>
            </a:r>
          </a:p>
          <a:p>
            <a:endParaRPr lang="en-US" sz="2800" dirty="0" smtClean="0"/>
          </a:p>
          <a:p>
            <a:r>
              <a:rPr lang="en-US" sz="2800" dirty="0" smtClean="0"/>
              <a:t>Second, we will put some data into the tables</a:t>
            </a:r>
            <a:endParaRPr lang="en-MY" sz="2800" dirty="0"/>
          </a:p>
        </p:txBody>
      </p:sp>
      <p:pic>
        <p:nvPicPr>
          <p:cNvPr id="6147" name="Picture 3" descr="D:\Users\Wesley\Desktop\2014May AACS3013\LectureNotes\Chapter 3\Chpt3-DML.jpg"/>
          <p:cNvPicPr>
            <a:picLocks noChangeAspect="1" noChangeArrowheads="1"/>
          </p:cNvPicPr>
          <p:nvPr/>
        </p:nvPicPr>
        <p:blipFill>
          <a:blip r:embed="rId3"/>
          <a:srcRect/>
          <a:stretch>
            <a:fillRect/>
          </a:stretch>
        </p:blipFill>
        <p:spPr bwMode="auto">
          <a:xfrm>
            <a:off x="214283" y="4500570"/>
            <a:ext cx="6215106" cy="1767685"/>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ChangeArrowheads="1"/>
          </p:cNvSpPr>
          <p:nvPr/>
        </p:nvSpPr>
        <p:spPr bwMode="blackGray">
          <a:xfrm>
            <a:off x="866775" y="2347913"/>
            <a:ext cx="7277100" cy="985837"/>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a:solidFill>
                  <a:srgbClr val="000000"/>
                </a:solidFill>
                <a:latin typeface="Courier New" pitchFamily="49" charset="0"/>
              </a:rPr>
              <a:t>SELECT   department_id, AVG(salary)</a:t>
            </a:r>
          </a:p>
          <a:p>
            <a:pPr algn="l" eaLnBrk="0" hangingPunct="0">
              <a:spcBef>
                <a:spcPct val="0"/>
              </a:spcBef>
              <a:buClrTx/>
              <a:buFontTx/>
              <a:buNone/>
              <a:tabLst>
                <a:tab pos="1200150" algn="l"/>
              </a:tabLst>
            </a:pPr>
            <a:r>
              <a:rPr lang="en-US" sz="2000" b="1">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a:solidFill>
                  <a:srgbClr val="000000"/>
                </a:solidFill>
                <a:latin typeface="Courier New" pitchFamily="49" charset="0"/>
              </a:rPr>
              <a:t>GROUP BY department_id ;</a:t>
            </a:r>
          </a:p>
        </p:txBody>
      </p:sp>
      <p:sp>
        <p:nvSpPr>
          <p:cNvPr id="330761" name="Rectangle 9"/>
          <p:cNvSpPr>
            <a:spLocks noGrp="1" noChangeArrowheads="1"/>
          </p:cNvSpPr>
          <p:nvPr>
            <p:ph type="title"/>
          </p:nvPr>
        </p:nvSpPr>
        <p:spPr/>
        <p:txBody>
          <a:bodyPr/>
          <a:lstStyle/>
          <a:p>
            <a:r>
              <a:rPr lang="en-US"/>
              <a:t>Using the </a:t>
            </a:r>
            <a:r>
              <a:rPr lang="en-US">
                <a:latin typeface="Courier New" pitchFamily="49" charset="0"/>
              </a:rPr>
              <a:t>GROUP</a:t>
            </a:r>
            <a:r>
              <a:rPr lang="en-US"/>
              <a:t> </a:t>
            </a:r>
            <a:r>
              <a:rPr lang="en-US">
                <a:latin typeface="Courier New" pitchFamily="49" charset="0"/>
              </a:rPr>
              <a:t>BY</a:t>
            </a:r>
            <a:r>
              <a:rPr lang="en-US"/>
              <a:t> Clause</a:t>
            </a:r>
          </a:p>
        </p:txBody>
      </p:sp>
      <p:sp>
        <p:nvSpPr>
          <p:cNvPr id="330762" name="Rectangle 10"/>
          <p:cNvSpPr>
            <a:spLocks noGrp="1" noChangeArrowheads="1"/>
          </p:cNvSpPr>
          <p:nvPr>
            <p:ph type="body" idx="1"/>
          </p:nvPr>
        </p:nvSpPr>
        <p:spPr>
          <a:xfrm>
            <a:off x="609600" y="1447800"/>
            <a:ext cx="7918450" cy="695325"/>
          </a:xfrm>
        </p:spPr>
        <p:txBody>
          <a:bodyPr>
            <a:normAutofit fontScale="70000" lnSpcReduction="20000"/>
          </a:bodyPr>
          <a:lstStyle/>
          <a:p>
            <a:r>
              <a:rPr lang="en-US"/>
              <a:t>All columns in the </a:t>
            </a:r>
            <a:r>
              <a:rPr lang="en-US">
                <a:latin typeface="Courier New" pitchFamily="49" charset="0"/>
              </a:rPr>
              <a:t>SELECT</a:t>
            </a:r>
            <a:r>
              <a:rPr lang="en-US"/>
              <a:t> list that are not in group functions must be in the </a:t>
            </a:r>
            <a:r>
              <a:rPr lang="en-US">
                <a:latin typeface="Courier New" pitchFamily="49" charset="0"/>
              </a:rPr>
              <a:t>GROUP</a:t>
            </a:r>
            <a:r>
              <a:rPr lang="en-US"/>
              <a:t> </a:t>
            </a:r>
            <a:r>
              <a:rPr lang="en-US">
                <a:latin typeface="Courier New" pitchFamily="49" charset="0"/>
              </a:rPr>
              <a:t>BY</a:t>
            </a:r>
            <a:r>
              <a:rPr lang="en-US"/>
              <a:t> clause.</a:t>
            </a:r>
          </a:p>
        </p:txBody>
      </p:sp>
      <p:sp>
        <p:nvSpPr>
          <p:cNvPr id="330759" name="Rectangle 7"/>
          <p:cNvSpPr>
            <a:spLocks noChangeArrowheads="1"/>
          </p:cNvSpPr>
          <p:nvPr/>
        </p:nvSpPr>
        <p:spPr bwMode="gray">
          <a:xfrm>
            <a:off x="900112" y="2976563"/>
            <a:ext cx="3529011" cy="309561"/>
          </a:xfrm>
          <a:prstGeom prst="rect">
            <a:avLst/>
          </a:prstGeom>
          <a:noFill/>
          <a:ln w="28575">
            <a:solidFill>
              <a:schemeClr val="accent2"/>
            </a:solidFill>
            <a:miter lim="800000"/>
            <a:headEnd/>
            <a:tailEnd/>
          </a:ln>
          <a:effectLst/>
        </p:spPr>
        <p:txBody>
          <a:bodyPr wrap="none" anchor="ctr"/>
          <a:lstStyle/>
          <a:p>
            <a:pPr defTabSz="228600"/>
            <a:endParaRPr lang="en-US"/>
          </a:p>
        </p:txBody>
      </p:sp>
      <p:sp>
        <p:nvSpPr>
          <p:cNvPr id="330760" name="Rectangle 8"/>
          <p:cNvSpPr>
            <a:spLocks noChangeArrowheads="1"/>
          </p:cNvSpPr>
          <p:nvPr/>
        </p:nvSpPr>
        <p:spPr bwMode="gray">
          <a:xfrm>
            <a:off x="2155825" y="2411413"/>
            <a:ext cx="2344737" cy="303207"/>
          </a:xfrm>
          <a:prstGeom prst="rect">
            <a:avLst/>
          </a:prstGeom>
          <a:noFill/>
          <a:ln w="28575">
            <a:solidFill>
              <a:schemeClr val="accent2"/>
            </a:solidFill>
            <a:miter lim="800000"/>
            <a:headEnd/>
            <a:tailEnd/>
          </a:ln>
          <a:effectLst/>
        </p:spPr>
        <p:txBody>
          <a:bodyPr wrap="none" anchor="ctr"/>
          <a:lstStyle/>
          <a:p>
            <a:endParaRPr lang="en-MY"/>
          </a:p>
        </p:txBody>
      </p:sp>
      <p:pic>
        <p:nvPicPr>
          <p:cNvPr id="330763" name="Picture 11" descr="C:\project-SQLFund1\images\img-05-13.gif"/>
          <p:cNvPicPr>
            <a:picLocks noChangeAspect="1" noChangeArrowheads="1"/>
          </p:cNvPicPr>
          <p:nvPr/>
        </p:nvPicPr>
        <p:blipFill>
          <a:blip r:embed="rId3"/>
          <a:srcRect/>
          <a:stretch>
            <a:fillRect/>
          </a:stretch>
        </p:blipFill>
        <p:spPr bwMode="gray">
          <a:xfrm>
            <a:off x="1643042" y="3429000"/>
            <a:ext cx="5072098" cy="3181288"/>
          </a:xfrm>
          <a:prstGeom prst="rect">
            <a:avLst/>
          </a:prstGeom>
          <a:noFill/>
        </p:spPr>
      </p:pic>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ChangeArrowheads="1"/>
          </p:cNvSpPr>
          <p:nvPr/>
        </p:nvSpPr>
        <p:spPr bwMode="blackGray">
          <a:xfrm>
            <a:off x="866775" y="2146300"/>
            <a:ext cx="7205687" cy="1068386"/>
          </a:xfrm>
          <a:prstGeom prst="rect">
            <a:avLst/>
          </a:prstGeom>
          <a:solidFill>
            <a:srgbClr val="FFFF00"/>
          </a:solidFill>
          <a:ln w="28575">
            <a:solidFill>
              <a:schemeClr val="tx2"/>
            </a:solidFill>
            <a:miter lim="800000"/>
            <a:headEnd/>
            <a:tailEnd/>
          </a:ln>
          <a:effectLst/>
        </p:spPr>
        <p:txBody>
          <a:bodyPr wrap="none" lIns="92075" tIns="46038" rIns="92075" bIns="46038" anchor="ctr"/>
          <a:lstStyle/>
          <a:p>
            <a:pPr algn="l" eaLnBrk="0" hangingPunct="0">
              <a:spcBef>
                <a:spcPct val="0"/>
              </a:spcBef>
              <a:buClrTx/>
              <a:buFontTx/>
              <a:buNone/>
              <a:tabLst>
                <a:tab pos="682625" algn="l"/>
                <a:tab pos="1833563" algn="l"/>
              </a:tabLst>
            </a:pPr>
            <a:endParaRPr lang="en-US" sz="2000" b="1">
              <a:solidFill>
                <a:srgbClr val="000000"/>
              </a:solidFill>
              <a:latin typeface="Courier New" pitchFamily="49" charset="0"/>
            </a:endParaRPr>
          </a:p>
          <a:p>
            <a:pPr algn="l" eaLnBrk="0" hangingPunct="0">
              <a:spcBef>
                <a:spcPct val="0"/>
              </a:spcBef>
              <a:buClrTx/>
              <a:buFontTx/>
              <a:buNone/>
              <a:tabLst>
                <a:tab pos="682625" algn="l"/>
                <a:tab pos="1833563" algn="l"/>
              </a:tabLst>
            </a:pPr>
            <a:endParaRPr lang="en-US" sz="2000" b="1">
              <a:solidFill>
                <a:srgbClr val="000000"/>
              </a:solidFill>
              <a:latin typeface="Courier New" pitchFamily="49" charset="0"/>
            </a:endParaRPr>
          </a:p>
        </p:txBody>
      </p:sp>
      <p:sp>
        <p:nvSpPr>
          <p:cNvPr id="332808" name="Rectangle 8"/>
          <p:cNvSpPr>
            <a:spLocks noGrp="1" noChangeArrowheads="1"/>
          </p:cNvSpPr>
          <p:nvPr>
            <p:ph type="title"/>
          </p:nvPr>
        </p:nvSpPr>
        <p:spPr/>
        <p:txBody>
          <a:bodyPr/>
          <a:lstStyle/>
          <a:p>
            <a:r>
              <a:rPr lang="en-US"/>
              <a:t>Using the </a:t>
            </a:r>
            <a:r>
              <a:rPr lang="en-US">
                <a:latin typeface="Courier New" pitchFamily="49" charset="0"/>
              </a:rPr>
              <a:t>GROUP</a:t>
            </a:r>
            <a:r>
              <a:rPr lang="en-US"/>
              <a:t> </a:t>
            </a:r>
            <a:r>
              <a:rPr lang="en-US">
                <a:latin typeface="Courier New" pitchFamily="49" charset="0"/>
              </a:rPr>
              <a:t>BY</a:t>
            </a:r>
            <a:r>
              <a:rPr lang="en-US"/>
              <a:t> Clause </a:t>
            </a:r>
          </a:p>
        </p:txBody>
      </p:sp>
      <p:sp>
        <p:nvSpPr>
          <p:cNvPr id="332809" name="Rectangle 9"/>
          <p:cNvSpPr>
            <a:spLocks noGrp="1" noChangeArrowheads="1"/>
          </p:cNvSpPr>
          <p:nvPr>
            <p:ph type="body" idx="1"/>
          </p:nvPr>
        </p:nvSpPr>
        <p:spPr>
          <a:xfrm>
            <a:off x="609600" y="1447800"/>
            <a:ext cx="7918450" cy="360363"/>
          </a:xfrm>
        </p:spPr>
        <p:txBody>
          <a:bodyPr>
            <a:normAutofit fontScale="70000" lnSpcReduction="20000"/>
          </a:bodyPr>
          <a:lstStyle/>
          <a:p>
            <a:r>
              <a:rPr lang="en-US"/>
              <a:t>The </a:t>
            </a:r>
            <a:r>
              <a:rPr lang="en-US">
                <a:latin typeface="Courier New" pitchFamily="49" charset="0"/>
              </a:rPr>
              <a:t>GROUP</a:t>
            </a:r>
            <a:r>
              <a:rPr lang="en-US"/>
              <a:t> </a:t>
            </a:r>
            <a:r>
              <a:rPr lang="en-US">
                <a:latin typeface="Courier New" pitchFamily="49" charset="0"/>
              </a:rPr>
              <a:t>BY</a:t>
            </a:r>
            <a:r>
              <a:rPr lang="en-US"/>
              <a:t> column does not have to be in the </a:t>
            </a:r>
            <a:r>
              <a:rPr lang="en-US">
                <a:latin typeface="Courier New" pitchFamily="49" charset="0"/>
              </a:rPr>
              <a:t>SELECT</a:t>
            </a:r>
            <a:r>
              <a:rPr lang="en-US"/>
              <a:t> list.</a:t>
            </a:r>
          </a:p>
        </p:txBody>
      </p:sp>
      <p:sp>
        <p:nvSpPr>
          <p:cNvPr id="332805" name="Rectangle 5"/>
          <p:cNvSpPr>
            <a:spLocks noChangeArrowheads="1"/>
          </p:cNvSpPr>
          <p:nvPr/>
        </p:nvSpPr>
        <p:spPr bwMode="blackWhite">
          <a:xfrm>
            <a:off x="936625" y="2133600"/>
            <a:ext cx="6051550" cy="941388"/>
          </a:xfrm>
          <a:prstGeom prst="rect">
            <a:avLst/>
          </a:prstGeom>
          <a:noFill/>
          <a:ln w="9525">
            <a:noFill/>
            <a:miter lim="800000"/>
            <a:headEnd/>
            <a:tailEnd/>
          </a:ln>
          <a:effectLst/>
        </p:spPr>
        <p:txBody>
          <a:bodyPr wrap="none" lIns="92075" tIns="46038" rIns="92075" bIns="46038" anchor="ctr"/>
          <a:lstStyle/>
          <a:p>
            <a:pPr algn="l" eaLnBrk="0" hangingPunct="0">
              <a:spcBef>
                <a:spcPct val="0"/>
              </a:spcBef>
              <a:buClrTx/>
              <a:buFontTx/>
              <a:buNone/>
              <a:tabLst>
                <a:tab pos="682625" algn="l"/>
                <a:tab pos="1833563" algn="l"/>
              </a:tabLst>
            </a:pPr>
            <a:r>
              <a:rPr lang="en-US" sz="2000" b="1" dirty="0">
                <a:solidFill>
                  <a:srgbClr val="000000"/>
                </a:solidFill>
                <a:latin typeface="Courier New" pitchFamily="49" charset="0"/>
              </a:rPr>
              <a:t>SELECT   AVG(salary)</a:t>
            </a:r>
          </a:p>
          <a:p>
            <a:pPr algn="l" eaLnBrk="0" hangingPunct="0">
              <a:spcBef>
                <a:spcPct val="0"/>
              </a:spcBef>
              <a:buClrTx/>
              <a:buFontTx/>
              <a:buNone/>
              <a:tabLst>
                <a:tab pos="682625" algn="l"/>
                <a:tab pos="1833563"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682625" algn="l"/>
                <a:tab pos="1833563" algn="l"/>
              </a:tabLst>
            </a:pPr>
            <a:r>
              <a:rPr lang="en-US" sz="2000" b="1" dirty="0">
                <a:solidFill>
                  <a:srgbClr val="000000"/>
                </a:solidFill>
                <a:latin typeface="Courier New" pitchFamily="49" charset="0"/>
              </a:rPr>
              <a:t>GROUP BY </a:t>
            </a:r>
            <a:r>
              <a:rPr lang="en-US" sz="2000" b="1" dirty="0" err="1">
                <a:solidFill>
                  <a:srgbClr val="000000"/>
                </a:solidFill>
                <a:latin typeface="Courier New" pitchFamily="49" charset="0"/>
              </a:rPr>
              <a:t>department_id</a:t>
            </a:r>
            <a:r>
              <a:rPr lang="en-US" sz="2000" b="1" dirty="0">
                <a:solidFill>
                  <a:srgbClr val="000000"/>
                </a:solidFill>
                <a:latin typeface="Courier New" pitchFamily="49" charset="0"/>
              </a:rPr>
              <a:t> ;</a:t>
            </a:r>
          </a:p>
        </p:txBody>
      </p:sp>
      <p:sp>
        <p:nvSpPr>
          <p:cNvPr id="332807" name="Rectangle 7"/>
          <p:cNvSpPr>
            <a:spLocks noChangeArrowheads="1"/>
          </p:cNvSpPr>
          <p:nvPr/>
        </p:nvSpPr>
        <p:spPr bwMode="gray">
          <a:xfrm>
            <a:off x="992188" y="2732088"/>
            <a:ext cx="3508374" cy="339722"/>
          </a:xfrm>
          <a:prstGeom prst="rect">
            <a:avLst/>
          </a:prstGeom>
          <a:noFill/>
          <a:ln w="28575">
            <a:solidFill>
              <a:schemeClr val="accent2"/>
            </a:solidFill>
            <a:miter lim="800000"/>
            <a:headEnd/>
            <a:tailEnd/>
          </a:ln>
          <a:effectLst/>
        </p:spPr>
        <p:txBody>
          <a:bodyPr wrap="none" anchor="ctr"/>
          <a:lstStyle/>
          <a:p>
            <a:endParaRPr lang="en-MY"/>
          </a:p>
        </p:txBody>
      </p:sp>
      <p:pic>
        <p:nvPicPr>
          <p:cNvPr id="332810" name="Picture 10" descr="C:\project-SQLFund1\images\img-05-14.gif"/>
          <p:cNvPicPr>
            <a:picLocks noChangeAspect="1" noChangeArrowheads="1"/>
          </p:cNvPicPr>
          <p:nvPr/>
        </p:nvPicPr>
        <p:blipFill>
          <a:blip r:embed="rId3"/>
          <a:srcRect/>
          <a:stretch>
            <a:fillRect/>
          </a:stretch>
        </p:blipFill>
        <p:spPr bwMode="gray">
          <a:xfrm>
            <a:off x="2071670" y="3352800"/>
            <a:ext cx="3921143" cy="3173697"/>
          </a:xfrm>
          <a:prstGeom prst="rect">
            <a:avLst/>
          </a:prstGeom>
          <a:noFill/>
        </p:spPr>
      </p:pic>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4867" name="Picture 19" descr="C:\project-SQLFund1\images\img-05-15.gif"/>
          <p:cNvPicPr>
            <a:picLocks noChangeAspect="1" noChangeArrowheads="1"/>
          </p:cNvPicPr>
          <p:nvPr/>
        </p:nvPicPr>
        <p:blipFill>
          <a:blip r:embed="rId3"/>
          <a:srcRect/>
          <a:stretch>
            <a:fillRect/>
          </a:stretch>
        </p:blipFill>
        <p:spPr bwMode="gray">
          <a:xfrm>
            <a:off x="762000" y="1905000"/>
            <a:ext cx="3497263" cy="3486150"/>
          </a:xfrm>
          <a:prstGeom prst="rect">
            <a:avLst/>
          </a:prstGeom>
          <a:noFill/>
        </p:spPr>
      </p:pic>
      <p:sp>
        <p:nvSpPr>
          <p:cNvPr id="334850" name="Rectangle 2"/>
          <p:cNvSpPr>
            <a:spLocks noGrp="1" noChangeArrowheads="1"/>
          </p:cNvSpPr>
          <p:nvPr>
            <p:ph type="title"/>
          </p:nvPr>
        </p:nvSpPr>
        <p:spPr/>
        <p:txBody>
          <a:bodyPr>
            <a:normAutofit fontScale="90000"/>
          </a:bodyPr>
          <a:lstStyle/>
          <a:p>
            <a:r>
              <a:rPr lang="en-US"/>
              <a:t>Grouping by More than One Column</a:t>
            </a:r>
          </a:p>
        </p:txBody>
      </p:sp>
      <p:sp>
        <p:nvSpPr>
          <p:cNvPr id="334851" name="Rectangle 3"/>
          <p:cNvSpPr>
            <a:spLocks noChangeArrowheads="1"/>
          </p:cNvSpPr>
          <p:nvPr/>
        </p:nvSpPr>
        <p:spPr bwMode="auto">
          <a:xfrm>
            <a:off x="762000" y="1447800"/>
            <a:ext cx="1412875"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atin typeface="Courier New" pitchFamily="49" charset="0"/>
              </a:rPr>
              <a:t>EMPLOYEES</a:t>
            </a:r>
          </a:p>
        </p:txBody>
      </p:sp>
      <p:sp>
        <p:nvSpPr>
          <p:cNvPr id="334852" name="Freeform 4"/>
          <p:cNvSpPr>
            <a:spLocks/>
          </p:cNvSpPr>
          <p:nvPr/>
        </p:nvSpPr>
        <p:spPr bwMode="gray">
          <a:xfrm>
            <a:off x="4267200" y="1905000"/>
            <a:ext cx="533400" cy="4191000"/>
          </a:xfrm>
          <a:custGeom>
            <a:avLst/>
            <a:gdLst/>
            <a:ahLst/>
            <a:cxnLst>
              <a:cxn ang="0">
                <a:pos x="0" y="2751"/>
              </a:cxn>
              <a:cxn ang="0">
                <a:pos x="0" y="0"/>
              </a:cxn>
              <a:cxn ang="0">
                <a:pos x="1089" y="405"/>
              </a:cxn>
              <a:cxn ang="0">
                <a:pos x="1089" y="2362"/>
              </a:cxn>
              <a:cxn ang="0">
                <a:pos x="0" y="2751"/>
              </a:cxn>
            </a:cxnLst>
            <a:rect l="0" t="0" r="r" b="b"/>
            <a:pathLst>
              <a:path w="1090" h="2752">
                <a:moveTo>
                  <a:pt x="0" y="2751"/>
                </a:moveTo>
                <a:lnTo>
                  <a:pt x="0" y="0"/>
                </a:lnTo>
                <a:lnTo>
                  <a:pt x="1089" y="405"/>
                </a:lnTo>
                <a:lnTo>
                  <a:pt x="1089" y="2362"/>
                </a:lnTo>
                <a:lnTo>
                  <a:pt x="0" y="2751"/>
                </a:lnTo>
              </a:path>
            </a:pathLst>
          </a:custGeom>
          <a:solidFill>
            <a:srgbClr val="FFCC99"/>
          </a:solidFill>
          <a:ln w="9525" cap="rnd">
            <a:noFill/>
            <a:round/>
            <a:headEnd type="none" w="sm" len="sm"/>
            <a:tailEnd type="none" w="sm" len="sm"/>
          </a:ln>
          <a:effectLst/>
        </p:spPr>
        <p:txBody>
          <a:bodyPr/>
          <a:lstStyle/>
          <a:p>
            <a:endParaRPr lang="en-MY"/>
          </a:p>
        </p:txBody>
      </p:sp>
      <p:sp>
        <p:nvSpPr>
          <p:cNvPr id="334853" name="Rectangle 5"/>
          <p:cNvSpPr>
            <a:spLocks noChangeArrowheads="1"/>
          </p:cNvSpPr>
          <p:nvPr/>
        </p:nvSpPr>
        <p:spPr bwMode="auto">
          <a:xfrm>
            <a:off x="4800600" y="1447800"/>
            <a:ext cx="3581400" cy="825500"/>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sz="1600"/>
              <a:t>Add the salaries in the </a:t>
            </a:r>
            <a:r>
              <a:rPr lang="en-US" sz="1600">
                <a:latin typeface="Courier New" pitchFamily="49" charset="0"/>
              </a:rPr>
              <a:t>EMPLOYEES</a:t>
            </a:r>
            <a:endParaRPr lang="en-US" sz="1600"/>
          </a:p>
          <a:p>
            <a:pPr algn="l" eaLnBrk="0" hangingPunct="0">
              <a:spcBef>
                <a:spcPct val="0"/>
              </a:spcBef>
              <a:buClrTx/>
              <a:buFontTx/>
              <a:buNone/>
            </a:pPr>
            <a:r>
              <a:rPr lang="en-US" sz="1600"/>
              <a:t>table for each job, grouped by</a:t>
            </a:r>
            <a:br>
              <a:rPr lang="en-US" sz="1600"/>
            </a:br>
            <a:r>
              <a:rPr lang="en-US" sz="1600"/>
              <a:t>department.</a:t>
            </a:r>
          </a:p>
        </p:txBody>
      </p:sp>
      <p:sp>
        <p:nvSpPr>
          <p:cNvPr id="334860" name="Text Box 12"/>
          <p:cNvSpPr txBox="1">
            <a:spLocks noChangeArrowheads="1"/>
          </p:cNvSpPr>
          <p:nvPr/>
        </p:nvSpPr>
        <p:spPr bwMode="auto">
          <a:xfrm>
            <a:off x="838200" y="518160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pic>
        <p:nvPicPr>
          <p:cNvPr id="334868" name="Picture 20" descr="C:\project-SQLFund1\images\img-05-15a.gif"/>
          <p:cNvPicPr>
            <a:picLocks noChangeAspect="1" noChangeArrowheads="1"/>
          </p:cNvPicPr>
          <p:nvPr/>
        </p:nvPicPr>
        <p:blipFill>
          <a:blip r:embed="rId4"/>
          <a:srcRect/>
          <a:stretch>
            <a:fillRect/>
          </a:stretch>
        </p:blipFill>
        <p:spPr bwMode="gray">
          <a:xfrm>
            <a:off x="762000" y="5562600"/>
            <a:ext cx="3475038" cy="514350"/>
          </a:xfrm>
          <a:prstGeom prst="rect">
            <a:avLst/>
          </a:prstGeom>
          <a:noFill/>
        </p:spPr>
      </p:pic>
      <p:pic>
        <p:nvPicPr>
          <p:cNvPr id="334869" name="Picture 21" descr="C:\project-SQLFund1\images\img-05-15b.gif"/>
          <p:cNvPicPr>
            <a:picLocks noChangeAspect="1" noChangeArrowheads="1"/>
          </p:cNvPicPr>
          <p:nvPr/>
        </p:nvPicPr>
        <p:blipFill>
          <a:blip r:embed="rId5"/>
          <a:srcRect/>
          <a:stretch>
            <a:fillRect/>
          </a:stretch>
        </p:blipFill>
        <p:spPr bwMode="gray">
          <a:xfrm>
            <a:off x="4724400" y="2438400"/>
            <a:ext cx="3840163" cy="3246438"/>
          </a:xfrm>
          <a:prstGeom prst="rect">
            <a:avLst/>
          </a:prstGeom>
          <a:noFill/>
        </p:spPr>
      </p:pic>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ChangeArrowheads="1"/>
          </p:cNvSpPr>
          <p:nvPr/>
        </p:nvSpPr>
        <p:spPr bwMode="blackGray">
          <a:xfrm>
            <a:off x="866774" y="1600200"/>
            <a:ext cx="7420001" cy="1685924"/>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sz="2000" b="1" dirty="0">
                <a:solidFill>
                  <a:srgbClr val="000000"/>
                </a:solidFill>
                <a:latin typeface="Courier New" pitchFamily="49" charset="0"/>
              </a:rPr>
              <a:t>SELECT   </a:t>
            </a:r>
            <a:r>
              <a:rPr lang="en-US" sz="2000" b="1" dirty="0" err="1">
                <a:solidFill>
                  <a:srgbClr val="000000"/>
                </a:solidFill>
                <a:latin typeface="Courier New" pitchFamily="49" charset="0"/>
              </a:rPr>
              <a:t>department_id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SUM(salary)</a:t>
            </a:r>
          </a:p>
          <a:p>
            <a:pPr algn="l" eaLnBrk="0" hangingPunct="0">
              <a:spcBef>
                <a:spcPct val="0"/>
              </a:spcBef>
              <a:buClrTx/>
              <a:buFontTx/>
              <a:buNone/>
              <a:tabLst>
                <a:tab pos="1200150" algn="l"/>
              </a:tabLst>
            </a:pPr>
            <a:r>
              <a:rPr lang="en-US" sz="2000" b="1" dirty="0">
                <a:solidFill>
                  <a:srgbClr val="000000"/>
                </a:solidFill>
                <a:latin typeface="Courier New" pitchFamily="49" charset="0"/>
              </a:rPr>
              <a:t>FROM     employees</a:t>
            </a:r>
          </a:p>
          <a:p>
            <a:pPr algn="l" eaLnBrk="0" hangingPunct="0">
              <a:spcBef>
                <a:spcPct val="0"/>
              </a:spcBef>
              <a:buClrTx/>
              <a:buFontTx/>
              <a:buNone/>
              <a:tabLst>
                <a:tab pos="1200150" algn="l"/>
              </a:tabLst>
            </a:pPr>
            <a:r>
              <a:rPr lang="en-US" sz="2000" b="1" dirty="0">
                <a:solidFill>
                  <a:srgbClr val="000000"/>
                </a:solidFill>
                <a:latin typeface="Courier New" pitchFamily="49" charset="0"/>
              </a:rPr>
              <a:t>WHERE	 </a:t>
            </a:r>
            <a:r>
              <a:rPr lang="en-US" sz="2000" b="1" dirty="0" err="1">
                <a:solidFill>
                  <a:srgbClr val="000000"/>
                </a:solidFill>
                <a:latin typeface="Courier New" pitchFamily="49" charset="0"/>
              </a:rPr>
              <a:t>department_id</a:t>
            </a:r>
            <a:r>
              <a:rPr lang="en-US" sz="2000" b="1" dirty="0">
                <a:solidFill>
                  <a:srgbClr val="000000"/>
                </a:solidFill>
                <a:latin typeface="Courier New" pitchFamily="49" charset="0"/>
              </a:rPr>
              <a:t> &gt; 40</a:t>
            </a:r>
          </a:p>
          <a:p>
            <a:pPr algn="l" eaLnBrk="0" hangingPunct="0">
              <a:spcBef>
                <a:spcPct val="0"/>
              </a:spcBef>
              <a:buClrTx/>
              <a:buFontTx/>
              <a:buNone/>
              <a:tabLst>
                <a:tab pos="1200150" algn="l"/>
              </a:tabLst>
            </a:pPr>
            <a:r>
              <a:rPr lang="en-US" sz="2000" b="1" dirty="0">
                <a:solidFill>
                  <a:srgbClr val="000000"/>
                </a:solidFill>
                <a:latin typeface="Courier New" pitchFamily="49" charset="0"/>
              </a:rPr>
              <a:t>GROUP BY </a:t>
            </a:r>
            <a:r>
              <a:rPr lang="en-US" sz="2000" b="1" dirty="0" err="1">
                <a:solidFill>
                  <a:srgbClr val="000000"/>
                </a:solidFill>
                <a:latin typeface="Courier New" pitchFamily="49" charset="0"/>
              </a:rPr>
              <a:t>department_id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job_id</a:t>
            </a:r>
            <a:r>
              <a:rPr lang="en-US" sz="2000" b="1" dirty="0">
                <a:solidFill>
                  <a:srgbClr val="000000"/>
                </a:solidFill>
                <a:latin typeface="Courier New" pitchFamily="49" charset="0"/>
              </a:rPr>
              <a:t> </a:t>
            </a:r>
          </a:p>
          <a:p>
            <a:pPr algn="l" eaLnBrk="0" hangingPunct="0">
              <a:spcBef>
                <a:spcPct val="0"/>
              </a:spcBef>
              <a:buClrTx/>
              <a:buFontTx/>
              <a:buNone/>
              <a:tabLst>
                <a:tab pos="1200150" algn="l"/>
              </a:tabLst>
            </a:pPr>
            <a:r>
              <a:rPr lang="en-US" sz="2000" b="1" dirty="0">
                <a:solidFill>
                  <a:srgbClr val="000000"/>
                </a:solidFill>
                <a:latin typeface="Courier New" pitchFamily="49" charset="0"/>
              </a:rPr>
              <a:t>ORDER BY </a:t>
            </a:r>
            <a:r>
              <a:rPr lang="en-US" sz="2000" b="1" dirty="0" err="1">
                <a:solidFill>
                  <a:srgbClr val="000000"/>
                </a:solidFill>
                <a:latin typeface="Courier New" pitchFamily="49" charset="0"/>
              </a:rPr>
              <a:t>department_id</a:t>
            </a:r>
            <a:r>
              <a:rPr lang="en-US" sz="2000" b="1" dirty="0">
                <a:solidFill>
                  <a:srgbClr val="000000"/>
                </a:solidFill>
                <a:latin typeface="Courier New" pitchFamily="49" charset="0"/>
              </a:rPr>
              <a:t>;</a:t>
            </a:r>
          </a:p>
        </p:txBody>
      </p:sp>
      <p:sp>
        <p:nvSpPr>
          <p:cNvPr id="336899" name="Rectangle 3"/>
          <p:cNvSpPr>
            <a:spLocks noGrp="1" noChangeArrowheads="1"/>
          </p:cNvSpPr>
          <p:nvPr>
            <p:ph type="title"/>
          </p:nvPr>
        </p:nvSpPr>
        <p:spPr/>
        <p:txBody>
          <a:bodyPr>
            <a:normAutofit fontScale="90000"/>
          </a:bodyPr>
          <a:lstStyle/>
          <a:p>
            <a:r>
              <a:rPr lang="en-US"/>
              <a:t>Using the </a:t>
            </a:r>
            <a:r>
              <a:rPr lang="en-US">
                <a:latin typeface="Courier New" pitchFamily="49" charset="0"/>
              </a:rPr>
              <a:t>GROUP</a:t>
            </a:r>
            <a:r>
              <a:rPr lang="en-US"/>
              <a:t> </a:t>
            </a:r>
            <a:r>
              <a:rPr lang="en-US">
                <a:latin typeface="Courier New" pitchFamily="49" charset="0"/>
              </a:rPr>
              <a:t>BY</a:t>
            </a:r>
            <a:r>
              <a:rPr lang="en-US"/>
              <a:t> Clause </a:t>
            </a:r>
            <a:br>
              <a:rPr lang="en-US"/>
            </a:br>
            <a:r>
              <a:rPr lang="en-US"/>
              <a:t>on Multiple Columns</a:t>
            </a:r>
          </a:p>
        </p:txBody>
      </p:sp>
      <p:sp>
        <p:nvSpPr>
          <p:cNvPr id="336900" name="Rectangle 4"/>
          <p:cNvSpPr>
            <a:spLocks noChangeArrowheads="1"/>
          </p:cNvSpPr>
          <p:nvPr/>
        </p:nvSpPr>
        <p:spPr bwMode="gray">
          <a:xfrm>
            <a:off x="2214547" y="2643182"/>
            <a:ext cx="3500462" cy="285752"/>
          </a:xfrm>
          <a:prstGeom prst="rect">
            <a:avLst/>
          </a:prstGeom>
          <a:noFill/>
          <a:ln w="28575">
            <a:solidFill>
              <a:schemeClr val="accent2"/>
            </a:solidFill>
            <a:miter lim="800000"/>
            <a:headEnd/>
            <a:tailEnd/>
          </a:ln>
          <a:effectLst/>
        </p:spPr>
        <p:txBody>
          <a:bodyPr wrap="none" anchor="ctr"/>
          <a:lstStyle/>
          <a:p>
            <a:endParaRPr lang="en-MY"/>
          </a:p>
        </p:txBody>
      </p:sp>
      <p:pic>
        <p:nvPicPr>
          <p:cNvPr id="336906" name="Picture 10" descr="C:\Coursedev\11gSQL\Fund_I\Images\code_05_18_bwp-sql.gif"/>
          <p:cNvPicPr>
            <a:picLocks noChangeAspect="1" noChangeArrowheads="1"/>
          </p:cNvPicPr>
          <p:nvPr/>
        </p:nvPicPr>
        <p:blipFill>
          <a:blip r:embed="rId3"/>
          <a:srcRect/>
          <a:stretch>
            <a:fillRect/>
          </a:stretch>
        </p:blipFill>
        <p:spPr bwMode="auto">
          <a:xfrm>
            <a:off x="1428729" y="3356445"/>
            <a:ext cx="5357850" cy="3300860"/>
          </a:xfrm>
          <a:prstGeom prst="rect">
            <a:avLst/>
          </a:prstGeom>
          <a:noFill/>
          <a:ln w="9525">
            <a:solidFill>
              <a:schemeClr val="tx1"/>
            </a:solidFill>
            <a:miter lim="800000"/>
            <a:headEnd/>
            <a:tailEnd/>
          </a:ln>
        </p:spPr>
      </p:pic>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51" name="Rectangle 7"/>
          <p:cNvSpPr>
            <a:spLocks noGrp="1" noChangeArrowheads="1"/>
          </p:cNvSpPr>
          <p:nvPr>
            <p:ph type="title"/>
          </p:nvPr>
        </p:nvSpPr>
        <p:spPr/>
        <p:txBody>
          <a:bodyPr>
            <a:normAutofit fontScale="90000"/>
          </a:bodyPr>
          <a:lstStyle/>
          <a:p>
            <a:r>
              <a:rPr lang="en-US"/>
              <a:t>Illegal Queries </a:t>
            </a:r>
            <a:br>
              <a:rPr lang="en-US"/>
            </a:br>
            <a:r>
              <a:rPr lang="en-US"/>
              <a:t>Using Group Functions</a:t>
            </a:r>
          </a:p>
        </p:txBody>
      </p:sp>
      <p:sp>
        <p:nvSpPr>
          <p:cNvPr id="338952" name="Rectangle 8"/>
          <p:cNvSpPr>
            <a:spLocks noGrp="1" noChangeArrowheads="1"/>
          </p:cNvSpPr>
          <p:nvPr>
            <p:ph type="body" idx="1"/>
          </p:nvPr>
        </p:nvSpPr>
        <p:spPr>
          <a:xfrm>
            <a:off x="609600" y="1447800"/>
            <a:ext cx="7918450" cy="695325"/>
          </a:xfrm>
        </p:spPr>
        <p:txBody>
          <a:bodyPr>
            <a:normAutofit fontScale="70000" lnSpcReduction="20000"/>
          </a:bodyPr>
          <a:lstStyle/>
          <a:p>
            <a:r>
              <a:rPr lang="en-US"/>
              <a:t>Any column or expression in the </a:t>
            </a:r>
            <a:r>
              <a:rPr lang="en-US">
                <a:latin typeface="Courier New" pitchFamily="49" charset="0"/>
              </a:rPr>
              <a:t>SELECT</a:t>
            </a:r>
            <a:r>
              <a:rPr lang="en-US"/>
              <a:t> list that is not an aggregate function must be in the </a:t>
            </a:r>
            <a:r>
              <a:rPr lang="en-US">
                <a:latin typeface="Courier New" pitchFamily="49" charset="0"/>
              </a:rPr>
              <a:t>GROUP</a:t>
            </a:r>
            <a:r>
              <a:rPr lang="en-US"/>
              <a:t> </a:t>
            </a:r>
            <a:r>
              <a:rPr lang="en-US">
                <a:latin typeface="Courier New" pitchFamily="49" charset="0"/>
              </a:rPr>
              <a:t>BY</a:t>
            </a:r>
            <a:r>
              <a:rPr lang="en-US"/>
              <a:t> clause:</a:t>
            </a:r>
          </a:p>
        </p:txBody>
      </p:sp>
      <p:sp>
        <p:nvSpPr>
          <p:cNvPr id="338948" name="Rectangle 4"/>
          <p:cNvSpPr>
            <a:spLocks noChangeArrowheads="1"/>
          </p:cNvSpPr>
          <p:nvPr/>
        </p:nvSpPr>
        <p:spPr bwMode="blackGray">
          <a:xfrm>
            <a:off x="685800" y="2286000"/>
            <a:ext cx="7305675" cy="80327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682625" algn="l"/>
                <a:tab pos="1833563" algn="l"/>
              </a:tabLst>
            </a:pPr>
            <a:r>
              <a:rPr lang="en-US" b="1">
                <a:solidFill>
                  <a:srgbClr val="000000"/>
                </a:solidFill>
                <a:latin typeface="Courier New" pitchFamily="49" charset="0"/>
              </a:rPr>
              <a:t>SELECT department_id, COUNT(last_name)</a:t>
            </a:r>
          </a:p>
          <a:p>
            <a:pPr algn="l" eaLnBrk="0" hangingPunct="0">
              <a:spcBef>
                <a:spcPct val="0"/>
              </a:spcBef>
              <a:buClrTx/>
              <a:buFontTx/>
              <a:buNone/>
              <a:tabLst>
                <a:tab pos="682625" algn="l"/>
                <a:tab pos="1833563" algn="l"/>
              </a:tabLst>
            </a:pPr>
            <a:r>
              <a:rPr lang="en-US" b="1">
                <a:solidFill>
                  <a:srgbClr val="000000"/>
                </a:solidFill>
                <a:latin typeface="Courier New" pitchFamily="49" charset="0"/>
              </a:rPr>
              <a:t>FROM   employees;</a:t>
            </a:r>
          </a:p>
        </p:txBody>
      </p:sp>
      <p:sp>
        <p:nvSpPr>
          <p:cNvPr id="338954" name="Rectangle 10"/>
          <p:cNvSpPr>
            <a:spLocks noChangeArrowheads="1"/>
          </p:cNvSpPr>
          <p:nvPr/>
        </p:nvSpPr>
        <p:spPr bwMode="blackGray">
          <a:xfrm>
            <a:off x="762000" y="4191000"/>
            <a:ext cx="7305675" cy="9906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682625" algn="l"/>
                <a:tab pos="1833563" algn="l"/>
              </a:tabLst>
            </a:pPr>
            <a:r>
              <a:rPr lang="en-US" b="1" dirty="0">
                <a:solidFill>
                  <a:srgbClr val="000000"/>
                </a:solidFill>
                <a:latin typeface="Courier New" pitchFamily="49" charset="0"/>
              </a:rPr>
              <a:t>SELECT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 </a:t>
            </a:r>
            <a:r>
              <a:rPr lang="en-US" b="1" dirty="0" err="1">
                <a:solidFill>
                  <a:srgbClr val="000000"/>
                </a:solidFill>
                <a:latin typeface="Courier New" pitchFamily="49" charset="0"/>
              </a:rPr>
              <a:t>job_id</a:t>
            </a:r>
            <a:r>
              <a:rPr lang="en-US" b="1" dirty="0">
                <a:solidFill>
                  <a:srgbClr val="000000"/>
                </a:solidFill>
                <a:latin typeface="Courier New" pitchFamily="49" charset="0"/>
              </a:rPr>
              <a:t>, COUNT(</a:t>
            </a:r>
            <a:r>
              <a:rPr lang="en-US" b="1" dirty="0" err="1">
                <a:solidFill>
                  <a:srgbClr val="000000"/>
                </a:solidFill>
                <a:latin typeface="Courier New" pitchFamily="49" charset="0"/>
              </a:rPr>
              <a:t>last_name</a:t>
            </a:r>
            <a:r>
              <a:rPr lang="en-US" b="1" dirty="0">
                <a:solidFill>
                  <a:srgbClr val="000000"/>
                </a:solidFill>
                <a:latin typeface="Courier New" pitchFamily="49" charset="0"/>
              </a:rPr>
              <a:t>)</a:t>
            </a:r>
          </a:p>
          <a:p>
            <a:pPr algn="l" eaLnBrk="0" hangingPunct="0">
              <a:spcBef>
                <a:spcPct val="0"/>
              </a:spcBef>
              <a:buClrTx/>
              <a:buFontTx/>
              <a:buNone/>
              <a:tabLst>
                <a:tab pos="682625" algn="l"/>
                <a:tab pos="1833563" algn="l"/>
              </a:tabLst>
            </a:pPr>
            <a:r>
              <a:rPr lang="en-US" b="1" dirty="0">
                <a:solidFill>
                  <a:srgbClr val="000000"/>
                </a:solidFill>
                <a:latin typeface="Courier New" pitchFamily="49" charset="0"/>
              </a:rPr>
              <a:t>FROM   employees</a:t>
            </a:r>
          </a:p>
          <a:p>
            <a:pPr algn="l" eaLnBrk="0" hangingPunct="0">
              <a:spcBef>
                <a:spcPct val="0"/>
              </a:spcBef>
              <a:buClrTx/>
              <a:buFontTx/>
              <a:buNone/>
              <a:tabLst>
                <a:tab pos="682625" algn="l"/>
                <a:tab pos="1833563" algn="l"/>
              </a:tabLst>
            </a:pPr>
            <a:r>
              <a:rPr lang="en-US" b="1" dirty="0">
                <a:solidFill>
                  <a:srgbClr val="000000"/>
                </a:solidFill>
                <a:latin typeface="Courier New" pitchFamily="49" charset="0"/>
              </a:rPr>
              <a:t>GROUP BY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a:t>
            </a:r>
          </a:p>
        </p:txBody>
      </p:sp>
      <p:pic>
        <p:nvPicPr>
          <p:cNvPr id="338955" name="Picture 11" descr="C:\project-SQLFund1\images\img05-19a.gif"/>
          <p:cNvPicPr>
            <a:picLocks noChangeAspect="1" noChangeArrowheads="1"/>
          </p:cNvPicPr>
          <p:nvPr/>
        </p:nvPicPr>
        <p:blipFill>
          <a:blip r:embed="rId3"/>
          <a:srcRect/>
          <a:stretch>
            <a:fillRect/>
          </a:stretch>
        </p:blipFill>
        <p:spPr bwMode="gray">
          <a:xfrm>
            <a:off x="1219200" y="3200400"/>
            <a:ext cx="2949575" cy="400050"/>
          </a:xfrm>
          <a:prstGeom prst="rect">
            <a:avLst/>
          </a:prstGeom>
          <a:noFill/>
        </p:spPr>
      </p:pic>
      <p:grpSp>
        <p:nvGrpSpPr>
          <p:cNvPr id="2" name="Group 15"/>
          <p:cNvGrpSpPr>
            <a:grpSpLocks/>
          </p:cNvGrpSpPr>
          <p:nvPr/>
        </p:nvGrpSpPr>
        <p:grpSpPr bwMode="auto">
          <a:xfrm>
            <a:off x="838200" y="5181600"/>
            <a:ext cx="457200" cy="685800"/>
            <a:chOff x="480" y="1968"/>
            <a:chExt cx="288" cy="192"/>
          </a:xfrm>
        </p:grpSpPr>
        <p:sp>
          <p:nvSpPr>
            <p:cNvPr id="338956" name="Line 12"/>
            <p:cNvSpPr>
              <a:spLocks noChangeShapeType="1"/>
            </p:cNvSpPr>
            <p:nvPr/>
          </p:nvSpPr>
          <p:spPr bwMode="gray">
            <a:xfrm>
              <a:off x="480" y="2160"/>
              <a:ext cx="288" cy="0"/>
            </a:xfrm>
            <a:prstGeom prst="line">
              <a:avLst/>
            </a:prstGeom>
            <a:noFill/>
            <a:ln w="28575">
              <a:solidFill>
                <a:schemeClr val="accent2"/>
              </a:solidFill>
              <a:round/>
              <a:headEnd type="none" w="sm" len="sm"/>
              <a:tailEnd type="triangle" w="sm" len="sm"/>
            </a:ln>
            <a:effectLst/>
          </p:spPr>
          <p:txBody>
            <a:bodyPr/>
            <a:lstStyle/>
            <a:p>
              <a:endParaRPr lang="en-MY"/>
            </a:p>
          </p:txBody>
        </p:sp>
        <p:sp>
          <p:nvSpPr>
            <p:cNvPr id="338957" name="Line 13"/>
            <p:cNvSpPr>
              <a:spLocks noChangeShapeType="1"/>
            </p:cNvSpPr>
            <p:nvPr/>
          </p:nvSpPr>
          <p:spPr bwMode="gray">
            <a:xfrm>
              <a:off x="480" y="1968"/>
              <a:ext cx="0" cy="192"/>
            </a:xfrm>
            <a:prstGeom prst="line">
              <a:avLst/>
            </a:prstGeom>
            <a:noFill/>
            <a:ln w="28575">
              <a:solidFill>
                <a:schemeClr val="accent2"/>
              </a:solidFill>
              <a:round/>
              <a:headEnd type="none" w="sm" len="sm"/>
              <a:tailEnd type="none" w="sm" len="sm"/>
            </a:ln>
            <a:effectLst/>
          </p:spPr>
          <p:txBody>
            <a:bodyPr/>
            <a:lstStyle/>
            <a:p>
              <a:endParaRPr lang="en-MY"/>
            </a:p>
          </p:txBody>
        </p:sp>
      </p:grpSp>
      <p:pic>
        <p:nvPicPr>
          <p:cNvPr id="338958" name="Picture 14" descr="C:\project-SQLFund1\images\img05-19b.gif"/>
          <p:cNvPicPr>
            <a:picLocks noChangeAspect="1" noChangeArrowheads="1"/>
          </p:cNvPicPr>
          <p:nvPr/>
        </p:nvPicPr>
        <p:blipFill>
          <a:blip r:embed="rId4"/>
          <a:srcRect/>
          <a:stretch>
            <a:fillRect/>
          </a:stretch>
        </p:blipFill>
        <p:spPr bwMode="gray">
          <a:xfrm>
            <a:off x="1295400" y="5562600"/>
            <a:ext cx="2765425" cy="422275"/>
          </a:xfrm>
          <a:prstGeom prst="rect">
            <a:avLst/>
          </a:prstGeom>
          <a:noFill/>
        </p:spPr>
      </p:pic>
      <p:grpSp>
        <p:nvGrpSpPr>
          <p:cNvPr id="3" name="Group 16"/>
          <p:cNvGrpSpPr>
            <a:grpSpLocks/>
          </p:cNvGrpSpPr>
          <p:nvPr/>
        </p:nvGrpSpPr>
        <p:grpSpPr bwMode="auto">
          <a:xfrm>
            <a:off x="762000" y="3124200"/>
            <a:ext cx="457200" cy="304800"/>
            <a:chOff x="480" y="1968"/>
            <a:chExt cx="288" cy="192"/>
          </a:xfrm>
        </p:grpSpPr>
        <p:sp>
          <p:nvSpPr>
            <p:cNvPr id="338961" name="Line 17"/>
            <p:cNvSpPr>
              <a:spLocks noChangeShapeType="1"/>
            </p:cNvSpPr>
            <p:nvPr/>
          </p:nvSpPr>
          <p:spPr bwMode="gray">
            <a:xfrm>
              <a:off x="480" y="2160"/>
              <a:ext cx="288" cy="0"/>
            </a:xfrm>
            <a:prstGeom prst="line">
              <a:avLst/>
            </a:prstGeom>
            <a:noFill/>
            <a:ln w="28575">
              <a:solidFill>
                <a:schemeClr val="accent2"/>
              </a:solidFill>
              <a:round/>
              <a:headEnd type="none" w="sm" len="sm"/>
              <a:tailEnd type="triangle" w="sm" len="sm"/>
            </a:ln>
            <a:effectLst/>
          </p:spPr>
          <p:txBody>
            <a:bodyPr/>
            <a:lstStyle/>
            <a:p>
              <a:endParaRPr lang="en-MY"/>
            </a:p>
          </p:txBody>
        </p:sp>
        <p:sp>
          <p:nvSpPr>
            <p:cNvPr id="338962" name="Line 18"/>
            <p:cNvSpPr>
              <a:spLocks noChangeShapeType="1"/>
            </p:cNvSpPr>
            <p:nvPr/>
          </p:nvSpPr>
          <p:spPr bwMode="gray">
            <a:xfrm>
              <a:off x="480" y="1968"/>
              <a:ext cx="0" cy="192"/>
            </a:xfrm>
            <a:prstGeom prst="line">
              <a:avLst/>
            </a:prstGeom>
            <a:noFill/>
            <a:ln w="28575">
              <a:solidFill>
                <a:schemeClr val="accent2"/>
              </a:solidFill>
              <a:round/>
              <a:headEnd type="none" w="sm" len="sm"/>
              <a:tailEnd type="none" w="sm" len="sm"/>
            </a:ln>
            <a:effectLst/>
          </p:spPr>
          <p:txBody>
            <a:bodyPr/>
            <a:lstStyle/>
            <a:p>
              <a:endParaRPr lang="en-MY"/>
            </a:p>
          </p:txBody>
        </p:sp>
      </p:grpSp>
      <p:sp>
        <p:nvSpPr>
          <p:cNvPr id="338963" name="Text Box 19"/>
          <p:cNvSpPr txBox="1">
            <a:spLocks noChangeArrowheads="1"/>
          </p:cNvSpPr>
          <p:nvPr/>
        </p:nvSpPr>
        <p:spPr bwMode="gray">
          <a:xfrm>
            <a:off x="4191000" y="3060700"/>
            <a:ext cx="4343400" cy="915988"/>
          </a:xfrm>
          <a:prstGeom prst="rect">
            <a:avLst/>
          </a:prstGeom>
          <a:noFill/>
          <a:ln w="28575">
            <a:noFill/>
            <a:miter lim="800000"/>
            <a:headEnd type="none" w="sm" len="sm"/>
            <a:tailEnd type="none" w="sm" len="sm"/>
          </a:ln>
          <a:effectLst/>
        </p:spPr>
        <p:txBody>
          <a:bodyPr>
            <a:spAutoFit/>
          </a:bodyPr>
          <a:lstStyle/>
          <a:p>
            <a:pPr algn="l" defTabSz="228600"/>
            <a:r>
              <a:rPr lang="en-US">
                <a:solidFill>
                  <a:schemeClr val="hlink"/>
                </a:solidFill>
              </a:rPr>
              <a:t>A </a:t>
            </a:r>
            <a:r>
              <a:rPr lang="en-US">
                <a:solidFill>
                  <a:schemeClr val="hlink"/>
                </a:solidFill>
                <a:latin typeface="Courier New" pitchFamily="49" charset="0"/>
              </a:rPr>
              <a:t>GROUP</a:t>
            </a:r>
            <a:r>
              <a:rPr lang="en-US">
                <a:solidFill>
                  <a:schemeClr val="hlink"/>
                </a:solidFill>
              </a:rPr>
              <a:t> </a:t>
            </a:r>
            <a:r>
              <a:rPr lang="en-US">
                <a:solidFill>
                  <a:schemeClr val="hlink"/>
                </a:solidFill>
                <a:latin typeface="Courier New" pitchFamily="49" charset="0"/>
              </a:rPr>
              <a:t>BY</a:t>
            </a:r>
            <a:r>
              <a:rPr lang="en-US">
                <a:solidFill>
                  <a:schemeClr val="hlink"/>
                </a:solidFill>
              </a:rPr>
              <a:t> clause must be added to count the last names for each</a:t>
            </a:r>
            <a:r>
              <a:rPr lang="en-US">
                <a:solidFill>
                  <a:schemeClr val="hlink"/>
                </a:solidFill>
                <a:latin typeface="Courier New" pitchFamily="49" charset="0"/>
              </a:rPr>
              <a:t> department_id</a:t>
            </a:r>
            <a:r>
              <a:rPr lang="en-US">
                <a:solidFill>
                  <a:schemeClr val="hlink"/>
                </a:solidFill>
              </a:rPr>
              <a:t>.</a:t>
            </a:r>
          </a:p>
        </p:txBody>
      </p:sp>
      <p:sp>
        <p:nvSpPr>
          <p:cNvPr id="338964" name="Text Box 20"/>
          <p:cNvSpPr txBox="1">
            <a:spLocks noChangeArrowheads="1"/>
          </p:cNvSpPr>
          <p:nvPr/>
        </p:nvSpPr>
        <p:spPr bwMode="gray">
          <a:xfrm>
            <a:off x="4114800" y="5334000"/>
            <a:ext cx="4495800" cy="915988"/>
          </a:xfrm>
          <a:prstGeom prst="rect">
            <a:avLst/>
          </a:prstGeom>
          <a:noFill/>
          <a:ln w="28575">
            <a:noFill/>
            <a:miter lim="800000"/>
            <a:headEnd type="none" w="sm" len="sm"/>
            <a:tailEnd type="none" w="sm" len="sm"/>
          </a:ln>
          <a:effectLst/>
        </p:spPr>
        <p:txBody>
          <a:bodyPr>
            <a:spAutoFit/>
          </a:bodyPr>
          <a:lstStyle/>
          <a:p>
            <a:pPr algn="l" defTabSz="228600"/>
            <a:r>
              <a:rPr lang="en-US">
                <a:solidFill>
                  <a:schemeClr val="hlink"/>
                </a:solidFill>
              </a:rPr>
              <a:t>Either add </a:t>
            </a:r>
            <a:r>
              <a:rPr lang="en-US">
                <a:solidFill>
                  <a:schemeClr val="hlink"/>
                </a:solidFill>
                <a:latin typeface="Courier New" pitchFamily="49" charset="0"/>
              </a:rPr>
              <a:t>job_id</a:t>
            </a:r>
            <a:r>
              <a:rPr lang="en-US">
                <a:solidFill>
                  <a:schemeClr val="hlink"/>
                </a:solidFill>
              </a:rPr>
              <a:t> in the </a:t>
            </a:r>
            <a:r>
              <a:rPr lang="en-US">
                <a:solidFill>
                  <a:schemeClr val="hlink"/>
                </a:solidFill>
                <a:latin typeface="Courier New" pitchFamily="49" charset="0"/>
              </a:rPr>
              <a:t>GROUP</a:t>
            </a:r>
            <a:r>
              <a:rPr lang="en-US">
                <a:solidFill>
                  <a:schemeClr val="hlink"/>
                </a:solidFill>
              </a:rPr>
              <a:t> </a:t>
            </a:r>
            <a:r>
              <a:rPr lang="en-US">
                <a:solidFill>
                  <a:schemeClr val="hlink"/>
                </a:solidFill>
                <a:latin typeface="Courier New" pitchFamily="49" charset="0"/>
              </a:rPr>
              <a:t>BY</a:t>
            </a:r>
            <a:r>
              <a:rPr lang="en-US">
                <a:solidFill>
                  <a:schemeClr val="hlink"/>
                </a:solidFill>
              </a:rPr>
              <a:t> or remove the </a:t>
            </a:r>
            <a:r>
              <a:rPr lang="en-US">
                <a:solidFill>
                  <a:schemeClr val="hlink"/>
                </a:solidFill>
                <a:latin typeface="Courier New" pitchFamily="49" charset="0"/>
              </a:rPr>
              <a:t>job_id</a:t>
            </a:r>
            <a:r>
              <a:rPr lang="en-US">
                <a:solidFill>
                  <a:schemeClr val="hlink"/>
                </a:solidFill>
              </a:rPr>
              <a:t> column from the</a:t>
            </a:r>
            <a:r>
              <a:rPr lang="en-US">
                <a:solidFill>
                  <a:schemeClr val="hlink"/>
                </a:solidFill>
                <a:latin typeface="Courier New" pitchFamily="49" charset="0"/>
              </a:rPr>
              <a:t> SELECT</a:t>
            </a:r>
            <a:r>
              <a:rPr lang="en-US">
                <a:solidFill>
                  <a:schemeClr val="hlink"/>
                </a:solidFill>
              </a:rPr>
              <a:t> list.</a:t>
            </a: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9" name="Rectangle 7"/>
          <p:cNvSpPr>
            <a:spLocks noGrp="1" noChangeArrowheads="1"/>
          </p:cNvSpPr>
          <p:nvPr>
            <p:ph type="title"/>
          </p:nvPr>
        </p:nvSpPr>
        <p:spPr/>
        <p:txBody>
          <a:bodyPr>
            <a:normAutofit fontScale="90000"/>
          </a:bodyPr>
          <a:lstStyle/>
          <a:p>
            <a:r>
              <a:rPr lang="en-US"/>
              <a:t>Illegal Queries </a:t>
            </a:r>
            <a:br>
              <a:rPr lang="en-US"/>
            </a:br>
            <a:r>
              <a:rPr lang="en-US"/>
              <a:t>Using Group Functions</a:t>
            </a:r>
          </a:p>
        </p:txBody>
      </p:sp>
      <p:sp>
        <p:nvSpPr>
          <p:cNvPr id="341000" name="Rectangle 8"/>
          <p:cNvSpPr>
            <a:spLocks noGrp="1" noChangeArrowheads="1"/>
          </p:cNvSpPr>
          <p:nvPr>
            <p:ph type="body" idx="1"/>
          </p:nvPr>
        </p:nvSpPr>
        <p:spPr>
          <a:xfrm>
            <a:off x="609600" y="1447800"/>
            <a:ext cx="7918450" cy="1163638"/>
          </a:xfrm>
        </p:spPr>
        <p:txBody>
          <a:bodyPr>
            <a:normAutofit fontScale="85000" lnSpcReduction="20000"/>
          </a:bodyPr>
          <a:lstStyle/>
          <a:p>
            <a:pPr lvl="1"/>
            <a:r>
              <a:rPr lang="en-US"/>
              <a:t>You cannot use the </a:t>
            </a:r>
            <a:r>
              <a:rPr lang="en-US">
                <a:latin typeface="Courier New" pitchFamily="49" charset="0"/>
              </a:rPr>
              <a:t>WHERE</a:t>
            </a:r>
            <a:r>
              <a:rPr lang="en-US"/>
              <a:t> clause to restrict groups.</a:t>
            </a:r>
          </a:p>
          <a:p>
            <a:pPr lvl="1"/>
            <a:r>
              <a:rPr lang="en-US"/>
              <a:t>You use the </a:t>
            </a:r>
            <a:r>
              <a:rPr lang="en-US">
                <a:latin typeface="Courier New" pitchFamily="49" charset="0"/>
              </a:rPr>
              <a:t>HAVING</a:t>
            </a:r>
            <a:r>
              <a:rPr lang="en-US"/>
              <a:t> clause to restrict groups.</a:t>
            </a:r>
          </a:p>
          <a:p>
            <a:pPr lvl="1"/>
            <a:r>
              <a:rPr lang="en-US"/>
              <a:t>You cannot use group functions in the </a:t>
            </a:r>
            <a:r>
              <a:rPr lang="en-US">
                <a:latin typeface="Courier New" pitchFamily="49" charset="0"/>
              </a:rPr>
              <a:t>WHERE</a:t>
            </a:r>
            <a:r>
              <a:rPr lang="en-US"/>
              <a:t> clause.</a:t>
            </a:r>
          </a:p>
        </p:txBody>
      </p:sp>
      <p:sp>
        <p:nvSpPr>
          <p:cNvPr id="340996" name="Rectangle 4"/>
          <p:cNvSpPr>
            <a:spLocks noChangeArrowheads="1"/>
          </p:cNvSpPr>
          <p:nvPr/>
        </p:nvSpPr>
        <p:spPr bwMode="blackGray">
          <a:xfrm>
            <a:off x="866775" y="2692400"/>
            <a:ext cx="7286625" cy="11684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682625" algn="l"/>
                <a:tab pos="1833563" algn="l"/>
              </a:tabLst>
            </a:pPr>
            <a:r>
              <a:rPr lang="en-US" b="1">
                <a:solidFill>
                  <a:srgbClr val="000000"/>
                </a:solidFill>
                <a:latin typeface="Courier New" pitchFamily="49" charset="0"/>
              </a:rPr>
              <a:t>SELECT   department_id, AVG(salary)</a:t>
            </a:r>
          </a:p>
          <a:p>
            <a:pPr algn="l" eaLnBrk="0" hangingPunct="0">
              <a:spcBef>
                <a:spcPct val="0"/>
              </a:spcBef>
              <a:buClrTx/>
              <a:buFontTx/>
              <a:buNone/>
              <a:tabLst>
                <a:tab pos="682625" algn="l"/>
                <a:tab pos="1833563" algn="l"/>
              </a:tabLst>
            </a:pPr>
            <a:r>
              <a:rPr lang="en-US" b="1">
                <a:solidFill>
                  <a:srgbClr val="000000"/>
                </a:solidFill>
                <a:latin typeface="Courier New" pitchFamily="49" charset="0"/>
              </a:rPr>
              <a:t>FROM     employees</a:t>
            </a:r>
          </a:p>
          <a:p>
            <a:pPr algn="l" eaLnBrk="0" hangingPunct="0">
              <a:spcBef>
                <a:spcPct val="0"/>
              </a:spcBef>
              <a:buClrTx/>
              <a:buFontTx/>
              <a:buNone/>
              <a:tabLst>
                <a:tab pos="682625" algn="l"/>
                <a:tab pos="1833563" algn="l"/>
              </a:tabLst>
            </a:pPr>
            <a:r>
              <a:rPr lang="en-US" b="1">
                <a:solidFill>
                  <a:srgbClr val="000000"/>
                </a:solidFill>
                <a:latin typeface="Courier New" pitchFamily="49" charset="0"/>
              </a:rPr>
              <a:t>WHERE    AVG(salary) &gt; 8000</a:t>
            </a:r>
          </a:p>
          <a:p>
            <a:pPr algn="l" eaLnBrk="0" hangingPunct="0">
              <a:spcBef>
                <a:spcPct val="0"/>
              </a:spcBef>
              <a:buClrTx/>
              <a:buFontTx/>
              <a:buNone/>
              <a:tabLst>
                <a:tab pos="682625" algn="l"/>
                <a:tab pos="1833563" algn="l"/>
              </a:tabLst>
            </a:pPr>
            <a:r>
              <a:rPr lang="en-US" b="1">
                <a:solidFill>
                  <a:srgbClr val="000000"/>
                </a:solidFill>
                <a:latin typeface="Courier New" pitchFamily="49" charset="0"/>
              </a:rPr>
              <a:t>GROUP BY department_id;</a:t>
            </a:r>
          </a:p>
        </p:txBody>
      </p:sp>
      <p:sp>
        <p:nvSpPr>
          <p:cNvPr id="340998" name="Text Box 6"/>
          <p:cNvSpPr txBox="1">
            <a:spLocks noChangeArrowheads="1"/>
          </p:cNvSpPr>
          <p:nvPr/>
        </p:nvSpPr>
        <p:spPr bwMode="auto">
          <a:xfrm>
            <a:off x="5257800" y="4368800"/>
            <a:ext cx="2224088" cy="915988"/>
          </a:xfrm>
          <a:prstGeom prst="rect">
            <a:avLst/>
          </a:prstGeom>
          <a:noFill/>
          <a:ln w="28575">
            <a:noFill/>
            <a:miter lim="800000"/>
            <a:headEnd type="none" w="sm" len="sm"/>
            <a:tailEnd type="none" w="sm" len="sm"/>
          </a:ln>
          <a:effectLst/>
        </p:spPr>
        <p:txBody>
          <a:bodyPr>
            <a:spAutoFit/>
          </a:bodyPr>
          <a:lstStyle/>
          <a:p>
            <a:pPr defTabSz="228600"/>
            <a:r>
              <a:rPr lang="en-US">
                <a:solidFill>
                  <a:srgbClr val="FF3300"/>
                </a:solidFill>
              </a:rPr>
              <a:t>Cannot use the </a:t>
            </a:r>
            <a:r>
              <a:rPr lang="en-US">
                <a:solidFill>
                  <a:srgbClr val="FF3300"/>
                </a:solidFill>
                <a:latin typeface="Courier New" pitchFamily="49" charset="0"/>
              </a:rPr>
              <a:t>WHERE</a:t>
            </a:r>
            <a:r>
              <a:rPr lang="en-US">
                <a:solidFill>
                  <a:srgbClr val="FF3300"/>
                </a:solidFill>
              </a:rPr>
              <a:t> clause to restrict groups</a:t>
            </a:r>
          </a:p>
        </p:txBody>
      </p:sp>
      <p:pic>
        <p:nvPicPr>
          <p:cNvPr id="341001" name="Picture 9" descr="C:\project-SQLFund1\images\img05-20.gif"/>
          <p:cNvPicPr>
            <a:picLocks noChangeAspect="1" noChangeArrowheads="1"/>
          </p:cNvPicPr>
          <p:nvPr/>
        </p:nvPicPr>
        <p:blipFill>
          <a:blip r:embed="rId3"/>
          <a:srcRect/>
          <a:stretch>
            <a:fillRect/>
          </a:stretch>
        </p:blipFill>
        <p:spPr bwMode="gray">
          <a:xfrm>
            <a:off x="1371600" y="3987800"/>
            <a:ext cx="3857625" cy="2200275"/>
          </a:xfrm>
          <a:prstGeom prst="rect">
            <a:avLst/>
          </a:prstGeom>
          <a:noFill/>
        </p:spPr>
      </p:pic>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3062" name="Picture 22" descr="C:\project-SQLFund1\images\img-05-19a.gif"/>
          <p:cNvPicPr>
            <a:picLocks noChangeAspect="1" noChangeArrowheads="1"/>
          </p:cNvPicPr>
          <p:nvPr/>
        </p:nvPicPr>
        <p:blipFill>
          <a:blip r:embed="rId3"/>
          <a:srcRect/>
          <a:stretch>
            <a:fillRect/>
          </a:stretch>
        </p:blipFill>
        <p:spPr bwMode="gray">
          <a:xfrm>
            <a:off x="838200" y="5562600"/>
            <a:ext cx="3108325" cy="720725"/>
          </a:xfrm>
          <a:prstGeom prst="rect">
            <a:avLst/>
          </a:prstGeom>
          <a:noFill/>
        </p:spPr>
      </p:pic>
      <p:pic>
        <p:nvPicPr>
          <p:cNvPr id="343060" name="Picture 20" descr="C:\project-SQLFund1\images\img-05-19.gif"/>
          <p:cNvPicPr>
            <a:picLocks noChangeAspect="1" noChangeArrowheads="1"/>
          </p:cNvPicPr>
          <p:nvPr/>
        </p:nvPicPr>
        <p:blipFill>
          <a:blip r:embed="rId4"/>
          <a:srcRect/>
          <a:stretch>
            <a:fillRect/>
          </a:stretch>
        </p:blipFill>
        <p:spPr bwMode="gray">
          <a:xfrm>
            <a:off x="838200" y="1600200"/>
            <a:ext cx="3121025" cy="3486150"/>
          </a:xfrm>
          <a:prstGeom prst="rect">
            <a:avLst/>
          </a:prstGeom>
          <a:noFill/>
        </p:spPr>
      </p:pic>
      <p:sp>
        <p:nvSpPr>
          <p:cNvPr id="343042" name="Rectangle 2"/>
          <p:cNvSpPr>
            <a:spLocks noGrp="1" noChangeArrowheads="1"/>
          </p:cNvSpPr>
          <p:nvPr>
            <p:ph type="title"/>
          </p:nvPr>
        </p:nvSpPr>
        <p:spPr/>
        <p:txBody>
          <a:bodyPr/>
          <a:lstStyle/>
          <a:p>
            <a:r>
              <a:rPr lang="en-US"/>
              <a:t>Restricting Group Results</a:t>
            </a:r>
          </a:p>
        </p:txBody>
      </p:sp>
      <p:sp>
        <p:nvSpPr>
          <p:cNvPr id="343044" name="Rectangle 4"/>
          <p:cNvSpPr>
            <a:spLocks noChangeArrowheads="1"/>
          </p:cNvSpPr>
          <p:nvPr/>
        </p:nvSpPr>
        <p:spPr bwMode="auto">
          <a:xfrm>
            <a:off x="762000" y="1295400"/>
            <a:ext cx="1412875" cy="366713"/>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a:latin typeface="Courier New" pitchFamily="49" charset="0"/>
              </a:rPr>
              <a:t>EMPLOYEES</a:t>
            </a:r>
          </a:p>
        </p:txBody>
      </p:sp>
      <p:sp>
        <p:nvSpPr>
          <p:cNvPr id="343048" name="Text Box 8"/>
          <p:cNvSpPr txBox="1">
            <a:spLocks noChangeArrowheads="1"/>
          </p:cNvSpPr>
          <p:nvPr/>
        </p:nvSpPr>
        <p:spPr bwMode="auto">
          <a:xfrm>
            <a:off x="914400" y="5105400"/>
            <a:ext cx="366713" cy="390525"/>
          </a:xfrm>
          <a:prstGeom prst="rect">
            <a:avLst/>
          </a:prstGeom>
          <a:noFill/>
          <a:ln w="25400">
            <a:noFill/>
            <a:miter lim="800000"/>
            <a:headEnd type="none" w="sm" len="sm"/>
            <a:tailEnd type="none" w="med" len="lg"/>
          </a:ln>
          <a:effectLst/>
        </p:spPr>
        <p:txBody>
          <a:bodyPr lIns="12700" tIns="12700" rIns="12700" bIns="12700">
            <a:spAutoFit/>
          </a:bodyPr>
          <a:lstStyle/>
          <a:p>
            <a:pPr defTabSz="822325">
              <a:spcBef>
                <a:spcPct val="0"/>
              </a:spcBef>
              <a:buClr>
                <a:srgbClr val="000000"/>
              </a:buClr>
            </a:pPr>
            <a:r>
              <a:rPr lang="en-US" sz="2400"/>
              <a:t>…</a:t>
            </a:r>
          </a:p>
        </p:txBody>
      </p:sp>
      <p:sp>
        <p:nvSpPr>
          <p:cNvPr id="343050" name="Rectangle 10"/>
          <p:cNvSpPr>
            <a:spLocks noChangeArrowheads="1"/>
          </p:cNvSpPr>
          <p:nvPr/>
        </p:nvSpPr>
        <p:spPr bwMode="gray">
          <a:xfrm>
            <a:off x="3200400" y="2057400"/>
            <a:ext cx="765175" cy="228600"/>
          </a:xfrm>
          <a:prstGeom prst="rect">
            <a:avLst/>
          </a:prstGeom>
          <a:noFill/>
          <a:ln w="28575">
            <a:solidFill>
              <a:schemeClr val="accent2"/>
            </a:solidFill>
            <a:miter lim="800000"/>
            <a:headEnd/>
            <a:tailEnd/>
          </a:ln>
          <a:effectLst/>
        </p:spPr>
        <p:txBody>
          <a:bodyPr wrap="none" anchor="ctr"/>
          <a:lstStyle/>
          <a:p>
            <a:endParaRPr lang="en-MY"/>
          </a:p>
        </p:txBody>
      </p:sp>
      <p:sp>
        <p:nvSpPr>
          <p:cNvPr id="343052" name="Rectangle 12"/>
          <p:cNvSpPr>
            <a:spLocks noChangeArrowheads="1"/>
          </p:cNvSpPr>
          <p:nvPr/>
        </p:nvSpPr>
        <p:spPr bwMode="gray">
          <a:xfrm>
            <a:off x="3200400" y="4343400"/>
            <a:ext cx="730250" cy="228600"/>
          </a:xfrm>
          <a:prstGeom prst="rect">
            <a:avLst/>
          </a:prstGeom>
          <a:noFill/>
          <a:ln w="28575">
            <a:solidFill>
              <a:schemeClr val="accent2"/>
            </a:solidFill>
            <a:miter lim="800000"/>
            <a:headEnd/>
            <a:tailEnd/>
          </a:ln>
          <a:effectLst/>
        </p:spPr>
        <p:txBody>
          <a:bodyPr wrap="none" anchor="ctr"/>
          <a:lstStyle/>
          <a:p>
            <a:endParaRPr lang="en-MY"/>
          </a:p>
        </p:txBody>
      </p:sp>
      <p:sp>
        <p:nvSpPr>
          <p:cNvPr id="343053" name="Rectangle 13"/>
          <p:cNvSpPr>
            <a:spLocks noChangeArrowheads="1"/>
          </p:cNvSpPr>
          <p:nvPr/>
        </p:nvSpPr>
        <p:spPr bwMode="gray">
          <a:xfrm>
            <a:off x="1066800" y="4343400"/>
            <a:ext cx="2895600" cy="685800"/>
          </a:xfrm>
          <a:prstGeom prst="rect">
            <a:avLst/>
          </a:prstGeom>
          <a:noFill/>
          <a:ln w="28575">
            <a:solidFill>
              <a:schemeClr val="accent2"/>
            </a:solidFill>
            <a:miter lim="800000"/>
            <a:headEnd/>
            <a:tailEnd/>
          </a:ln>
          <a:effectLst/>
        </p:spPr>
        <p:txBody>
          <a:bodyPr wrap="none" anchor="ctr"/>
          <a:lstStyle/>
          <a:p>
            <a:endParaRPr lang="en-MY"/>
          </a:p>
        </p:txBody>
      </p:sp>
      <p:sp>
        <p:nvSpPr>
          <p:cNvPr id="343054" name="Rectangle 14"/>
          <p:cNvSpPr>
            <a:spLocks noChangeArrowheads="1"/>
          </p:cNvSpPr>
          <p:nvPr/>
        </p:nvSpPr>
        <p:spPr bwMode="gray">
          <a:xfrm>
            <a:off x="1143000" y="5562600"/>
            <a:ext cx="2819400" cy="457200"/>
          </a:xfrm>
          <a:prstGeom prst="rect">
            <a:avLst/>
          </a:prstGeom>
          <a:noFill/>
          <a:ln w="28575">
            <a:solidFill>
              <a:schemeClr val="accent2"/>
            </a:solidFill>
            <a:miter lim="800000"/>
            <a:headEnd/>
            <a:tailEnd/>
          </a:ln>
          <a:effectLst/>
        </p:spPr>
        <p:txBody>
          <a:bodyPr wrap="none" anchor="ctr"/>
          <a:lstStyle/>
          <a:p>
            <a:endParaRPr lang="en-MY"/>
          </a:p>
        </p:txBody>
      </p:sp>
      <p:sp>
        <p:nvSpPr>
          <p:cNvPr id="343057" name="Freeform 17"/>
          <p:cNvSpPr>
            <a:spLocks/>
          </p:cNvSpPr>
          <p:nvPr/>
        </p:nvSpPr>
        <p:spPr bwMode="gray">
          <a:xfrm>
            <a:off x="3962400" y="1600200"/>
            <a:ext cx="990600" cy="4648200"/>
          </a:xfrm>
          <a:custGeom>
            <a:avLst/>
            <a:gdLst/>
            <a:ahLst/>
            <a:cxnLst>
              <a:cxn ang="0">
                <a:pos x="0" y="2721"/>
              </a:cxn>
              <a:cxn ang="0">
                <a:pos x="0" y="0"/>
              </a:cxn>
              <a:cxn ang="0">
                <a:pos x="1686" y="1016"/>
              </a:cxn>
              <a:cxn ang="0">
                <a:pos x="1686" y="1705"/>
              </a:cxn>
              <a:cxn ang="0">
                <a:pos x="0" y="2721"/>
              </a:cxn>
            </a:cxnLst>
            <a:rect l="0" t="0" r="r" b="b"/>
            <a:pathLst>
              <a:path w="1687" h="2722">
                <a:moveTo>
                  <a:pt x="0" y="2721"/>
                </a:moveTo>
                <a:lnTo>
                  <a:pt x="0" y="0"/>
                </a:lnTo>
                <a:lnTo>
                  <a:pt x="1686" y="1016"/>
                </a:lnTo>
                <a:lnTo>
                  <a:pt x="1686" y="1705"/>
                </a:lnTo>
                <a:lnTo>
                  <a:pt x="0" y="2721"/>
                </a:lnTo>
              </a:path>
            </a:pathLst>
          </a:custGeom>
          <a:solidFill>
            <a:srgbClr val="FFCC99"/>
          </a:solidFill>
          <a:ln w="9525" cap="rnd">
            <a:noFill/>
            <a:round/>
            <a:headEnd type="none" w="sm" len="sm"/>
            <a:tailEnd type="none" w="sm" len="sm"/>
          </a:ln>
          <a:effectLst/>
        </p:spPr>
        <p:txBody>
          <a:bodyPr/>
          <a:lstStyle/>
          <a:p>
            <a:endParaRPr lang="en-MY"/>
          </a:p>
        </p:txBody>
      </p:sp>
      <p:sp>
        <p:nvSpPr>
          <p:cNvPr id="343058" name="Rectangle 18"/>
          <p:cNvSpPr>
            <a:spLocks noChangeArrowheads="1"/>
          </p:cNvSpPr>
          <p:nvPr/>
        </p:nvSpPr>
        <p:spPr bwMode="auto">
          <a:xfrm>
            <a:off x="4953000" y="2438400"/>
            <a:ext cx="2971800" cy="915988"/>
          </a:xfrm>
          <a:prstGeom prst="rect">
            <a:avLst/>
          </a:prstGeom>
          <a:noFill/>
          <a:ln w="9525">
            <a:noFill/>
            <a:miter lim="800000"/>
            <a:headEnd/>
            <a:tailEnd/>
          </a:ln>
          <a:effectLst/>
        </p:spPr>
        <p:txBody>
          <a:bodyPr lIns="92075" tIns="46038" rIns="92075" bIns="46038">
            <a:spAutoFit/>
          </a:bodyPr>
          <a:lstStyle/>
          <a:p>
            <a:pPr algn="l" eaLnBrk="0" hangingPunct="0">
              <a:spcBef>
                <a:spcPct val="0"/>
              </a:spcBef>
              <a:buClrTx/>
              <a:buFontTx/>
              <a:buNone/>
            </a:pPr>
            <a:r>
              <a:rPr lang="en-US"/>
              <a:t>The maximum salary per department when it is</a:t>
            </a:r>
          </a:p>
          <a:p>
            <a:pPr algn="l" eaLnBrk="0" hangingPunct="0">
              <a:spcBef>
                <a:spcPct val="0"/>
              </a:spcBef>
              <a:buClrTx/>
              <a:buFontTx/>
              <a:buNone/>
            </a:pPr>
            <a:r>
              <a:rPr lang="en-US"/>
              <a:t>greater than $10,000</a:t>
            </a:r>
          </a:p>
        </p:txBody>
      </p:sp>
      <p:sp>
        <p:nvSpPr>
          <p:cNvPr id="343063" name="Rectangle 23"/>
          <p:cNvSpPr>
            <a:spLocks noChangeArrowheads="1"/>
          </p:cNvSpPr>
          <p:nvPr/>
        </p:nvSpPr>
        <p:spPr bwMode="gray">
          <a:xfrm>
            <a:off x="3200400" y="5867400"/>
            <a:ext cx="730250" cy="136525"/>
          </a:xfrm>
          <a:prstGeom prst="rect">
            <a:avLst/>
          </a:prstGeom>
          <a:noFill/>
          <a:ln w="28575">
            <a:solidFill>
              <a:schemeClr val="accent2"/>
            </a:solidFill>
            <a:miter lim="800000"/>
            <a:headEnd/>
            <a:tailEnd/>
          </a:ln>
          <a:effectLst/>
        </p:spPr>
        <p:txBody>
          <a:bodyPr wrap="none" anchor="ctr"/>
          <a:lstStyle/>
          <a:p>
            <a:endParaRPr lang="en-MY"/>
          </a:p>
        </p:txBody>
      </p:sp>
      <p:sp>
        <p:nvSpPr>
          <p:cNvPr id="343066" name="Rectangle 26"/>
          <p:cNvSpPr>
            <a:spLocks noChangeArrowheads="1"/>
          </p:cNvSpPr>
          <p:nvPr/>
        </p:nvSpPr>
        <p:spPr bwMode="gray">
          <a:xfrm>
            <a:off x="1066800" y="2057400"/>
            <a:ext cx="2895600" cy="457200"/>
          </a:xfrm>
          <a:prstGeom prst="rect">
            <a:avLst/>
          </a:prstGeom>
          <a:noFill/>
          <a:ln w="28575">
            <a:solidFill>
              <a:schemeClr val="accent2"/>
            </a:solidFill>
            <a:miter lim="800000"/>
            <a:headEnd/>
            <a:tailEnd/>
          </a:ln>
          <a:effectLst/>
        </p:spPr>
        <p:txBody>
          <a:bodyPr wrap="none" anchor="ctr"/>
          <a:lstStyle/>
          <a:p>
            <a:endParaRPr lang="en-MY"/>
          </a:p>
        </p:txBody>
      </p:sp>
      <p:pic>
        <p:nvPicPr>
          <p:cNvPr id="343067" name="Picture 27" descr="C:\project-SQLFund1\images\img-05-19b.gif"/>
          <p:cNvPicPr>
            <a:picLocks noChangeAspect="1" noChangeArrowheads="1"/>
          </p:cNvPicPr>
          <p:nvPr/>
        </p:nvPicPr>
        <p:blipFill>
          <a:blip r:embed="rId5"/>
          <a:srcRect/>
          <a:stretch>
            <a:fillRect/>
          </a:stretch>
        </p:blipFill>
        <p:spPr bwMode="gray">
          <a:xfrm>
            <a:off x="4953000" y="3352800"/>
            <a:ext cx="2982913" cy="1177925"/>
          </a:xfrm>
          <a:prstGeom prst="rect">
            <a:avLst/>
          </a:prstGeom>
          <a:noFill/>
        </p:spPr>
      </p:pic>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ChangeArrowheads="1"/>
          </p:cNvSpPr>
          <p:nvPr/>
        </p:nvSpPr>
        <p:spPr bwMode="blackGray">
          <a:xfrm>
            <a:off x="866775" y="3581400"/>
            <a:ext cx="7272338" cy="172878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SELECT    </a:t>
            </a:r>
            <a:r>
              <a:rPr lang="en-US" b="1" i="1">
                <a:solidFill>
                  <a:srgbClr val="000000"/>
                </a:solidFill>
                <a:latin typeface="Courier New" pitchFamily="49" charset="0"/>
              </a:rPr>
              <a:t>column</a:t>
            </a:r>
            <a:r>
              <a:rPr lang="en-US" b="1">
                <a:solidFill>
                  <a:srgbClr val="000000"/>
                </a:solidFill>
                <a:latin typeface="Courier New" pitchFamily="49" charset="0"/>
              </a:rPr>
              <a:t>, </a:t>
            </a:r>
            <a:r>
              <a:rPr lang="en-US" b="1" i="1">
                <a:solidFill>
                  <a:srgbClr val="000000"/>
                </a:solidFill>
                <a:latin typeface="Courier New" pitchFamily="49" charset="0"/>
              </a:rPr>
              <a:t>group_function</a:t>
            </a:r>
            <a:endParaRPr lang="en-US" b="1">
              <a:solidFill>
                <a:srgbClr val="000000"/>
              </a:solidFill>
              <a:latin typeface="Courier New" pitchFamily="49" charset="0"/>
            </a:endParaRPr>
          </a:p>
          <a:p>
            <a:pPr algn="l" eaLnBrk="0" hangingPunct="0">
              <a:spcBef>
                <a:spcPct val="0"/>
              </a:spcBef>
              <a:buClrTx/>
              <a:buFontTx/>
              <a:buNone/>
              <a:tabLst>
                <a:tab pos="1200150" algn="l"/>
              </a:tabLst>
            </a:pPr>
            <a:r>
              <a:rPr lang="en-US" b="1">
                <a:solidFill>
                  <a:srgbClr val="000000"/>
                </a:solidFill>
                <a:latin typeface="Courier New" pitchFamily="49" charset="0"/>
              </a:rPr>
              <a:t>FROM      </a:t>
            </a:r>
            <a:r>
              <a:rPr lang="en-US" b="1" i="1">
                <a:solidFill>
                  <a:srgbClr val="000000"/>
                </a:solidFill>
                <a:latin typeface="Courier New" pitchFamily="49" charset="0"/>
              </a:rPr>
              <a:t>table</a:t>
            </a:r>
            <a:endParaRPr lang="en-US" b="1">
              <a:solidFill>
                <a:srgbClr val="000000"/>
              </a:solidFill>
              <a:latin typeface="Courier New" pitchFamily="49" charset="0"/>
            </a:endParaRPr>
          </a:p>
          <a:p>
            <a:pPr algn="l" eaLnBrk="0" hangingPunct="0">
              <a:spcBef>
                <a:spcPct val="0"/>
              </a:spcBef>
              <a:buClrTx/>
              <a:buFontTx/>
              <a:buNone/>
              <a:tabLst>
                <a:tab pos="1200150" algn="l"/>
              </a:tabLst>
            </a:pPr>
            <a:r>
              <a:rPr lang="en-US" b="1">
                <a:solidFill>
                  <a:srgbClr val="000000"/>
                </a:solidFill>
                <a:latin typeface="Courier New" pitchFamily="49" charset="0"/>
              </a:rPr>
              <a:t>[WHERE    </a:t>
            </a:r>
            <a:r>
              <a:rPr lang="en-US" b="1" i="1">
                <a:solidFill>
                  <a:srgbClr val="000000"/>
                </a:solidFill>
                <a:latin typeface="Courier New" pitchFamily="49" charset="0"/>
              </a:rPr>
              <a:t>condition</a:t>
            </a:r>
            <a:r>
              <a:rPr lang="en-US" b="1">
                <a:solidFill>
                  <a:srgbClr val="000000"/>
                </a:solidFill>
                <a:latin typeface="Courier New" pitchFamily="49" charset="0"/>
              </a:rPr>
              <a:t>]</a:t>
            </a:r>
          </a:p>
          <a:p>
            <a:pPr algn="l" eaLnBrk="0" hangingPunct="0">
              <a:spcBef>
                <a:spcPct val="0"/>
              </a:spcBef>
              <a:buClrTx/>
              <a:buFontTx/>
              <a:buNone/>
              <a:tabLst>
                <a:tab pos="1200150" algn="l"/>
              </a:tabLst>
            </a:pPr>
            <a:r>
              <a:rPr lang="en-US" b="1">
                <a:solidFill>
                  <a:srgbClr val="000000"/>
                </a:solidFill>
                <a:latin typeface="Courier New" pitchFamily="49" charset="0"/>
              </a:rPr>
              <a:t>[GROUP BY </a:t>
            </a:r>
            <a:r>
              <a:rPr lang="en-US" b="1" i="1">
                <a:solidFill>
                  <a:srgbClr val="000000"/>
                </a:solidFill>
                <a:latin typeface="Courier New" pitchFamily="49" charset="0"/>
              </a:rPr>
              <a:t>group_by_expression</a:t>
            </a:r>
            <a:r>
              <a:rPr lang="en-US" b="1">
                <a:solidFill>
                  <a:srgbClr val="000000"/>
                </a:solidFill>
                <a:latin typeface="Courier New" pitchFamily="49" charset="0"/>
              </a:rPr>
              <a:t>]</a:t>
            </a:r>
            <a:endParaRPr lang="en-US" b="1" i="1">
              <a:solidFill>
                <a:srgbClr val="000000"/>
              </a:solidFill>
              <a:latin typeface="Courier New" pitchFamily="49" charset="0"/>
            </a:endParaRPr>
          </a:p>
          <a:p>
            <a:pPr algn="l" eaLnBrk="0" hangingPunct="0">
              <a:spcBef>
                <a:spcPct val="0"/>
              </a:spcBef>
              <a:buClrTx/>
              <a:buFontTx/>
              <a:buNone/>
              <a:tabLst>
                <a:tab pos="1200150" algn="l"/>
              </a:tabLst>
            </a:pPr>
            <a:r>
              <a:rPr lang="en-US" b="1">
                <a:solidFill>
                  <a:srgbClr val="000000"/>
                </a:solidFill>
                <a:latin typeface="Courier New" pitchFamily="49" charset="0"/>
              </a:rPr>
              <a:t>[HAVING   </a:t>
            </a:r>
            <a:r>
              <a:rPr lang="en-US" b="1" i="1">
                <a:solidFill>
                  <a:srgbClr val="000000"/>
                </a:solidFill>
                <a:latin typeface="Courier New" pitchFamily="49" charset="0"/>
              </a:rPr>
              <a:t>group_condition</a:t>
            </a:r>
            <a:r>
              <a:rPr lang="en-US" b="1">
                <a:solidFill>
                  <a:srgbClr val="000000"/>
                </a:solidFill>
                <a:latin typeface="Courier New" pitchFamily="49" charset="0"/>
              </a:rPr>
              <a:t>]</a:t>
            </a:r>
          </a:p>
          <a:p>
            <a:pPr algn="l" eaLnBrk="0" hangingPunct="0">
              <a:spcBef>
                <a:spcPct val="0"/>
              </a:spcBef>
              <a:buClrTx/>
              <a:buFontTx/>
              <a:buNone/>
              <a:tabLst>
                <a:tab pos="1200150" algn="l"/>
              </a:tabLst>
            </a:pPr>
            <a:r>
              <a:rPr lang="en-US" b="1">
                <a:solidFill>
                  <a:srgbClr val="000000"/>
                </a:solidFill>
                <a:latin typeface="Courier New" pitchFamily="49" charset="0"/>
              </a:rPr>
              <a:t>[ORDER BY </a:t>
            </a:r>
            <a:r>
              <a:rPr lang="en-US" b="1" i="1">
                <a:solidFill>
                  <a:srgbClr val="000000"/>
                </a:solidFill>
                <a:latin typeface="Courier New" pitchFamily="49" charset="0"/>
              </a:rPr>
              <a:t>column</a:t>
            </a:r>
            <a:r>
              <a:rPr lang="en-US" b="1">
                <a:solidFill>
                  <a:srgbClr val="000000"/>
                </a:solidFill>
                <a:latin typeface="Courier New" pitchFamily="49" charset="0"/>
              </a:rPr>
              <a:t>];</a:t>
            </a:r>
          </a:p>
        </p:txBody>
      </p:sp>
      <p:sp>
        <p:nvSpPr>
          <p:cNvPr id="345094" name="Rectangle 6"/>
          <p:cNvSpPr>
            <a:spLocks noGrp="1" noChangeArrowheads="1"/>
          </p:cNvSpPr>
          <p:nvPr>
            <p:ph type="title"/>
          </p:nvPr>
        </p:nvSpPr>
        <p:spPr/>
        <p:txBody>
          <a:bodyPr>
            <a:normAutofit fontScale="90000"/>
          </a:bodyPr>
          <a:lstStyle/>
          <a:p>
            <a:r>
              <a:rPr lang="en-US"/>
              <a:t>Restricting Group Results </a:t>
            </a:r>
            <a:br>
              <a:rPr lang="en-US"/>
            </a:br>
            <a:r>
              <a:rPr lang="en-US"/>
              <a:t>with the </a:t>
            </a:r>
            <a:r>
              <a:rPr lang="en-US">
                <a:latin typeface="Courier New" pitchFamily="49" charset="0"/>
              </a:rPr>
              <a:t>HAVING</a:t>
            </a:r>
            <a:r>
              <a:rPr lang="en-US"/>
              <a:t> Clause</a:t>
            </a:r>
          </a:p>
        </p:txBody>
      </p:sp>
      <p:sp>
        <p:nvSpPr>
          <p:cNvPr id="345095" name="Rectangle 7"/>
          <p:cNvSpPr>
            <a:spLocks noGrp="1" noChangeArrowheads="1"/>
          </p:cNvSpPr>
          <p:nvPr>
            <p:ph type="body" idx="1"/>
          </p:nvPr>
        </p:nvSpPr>
        <p:spPr>
          <a:xfrm>
            <a:off x="609600" y="1449388"/>
            <a:ext cx="7918450" cy="1900237"/>
          </a:xfrm>
        </p:spPr>
        <p:txBody>
          <a:bodyPr>
            <a:normAutofit fontScale="85000" lnSpcReduction="20000"/>
          </a:bodyPr>
          <a:lstStyle/>
          <a:p>
            <a:r>
              <a:rPr lang="en-US"/>
              <a:t>When you use the </a:t>
            </a:r>
            <a:r>
              <a:rPr lang="en-US">
                <a:latin typeface="Courier New" pitchFamily="49" charset="0"/>
              </a:rPr>
              <a:t>HAVING</a:t>
            </a:r>
            <a:r>
              <a:rPr lang="en-US"/>
              <a:t> clause, the Oracle server restricts groups as follows:</a:t>
            </a:r>
          </a:p>
          <a:p>
            <a:pPr lvl="1">
              <a:buFont typeface="Arial" pitchFamily="34" charset="0"/>
              <a:buNone/>
            </a:pPr>
            <a:r>
              <a:rPr lang="en-US"/>
              <a:t>1.	Rows are grouped.</a:t>
            </a:r>
          </a:p>
          <a:p>
            <a:pPr lvl="1">
              <a:buFont typeface="Arial" pitchFamily="34" charset="0"/>
              <a:buNone/>
            </a:pPr>
            <a:r>
              <a:rPr lang="en-US"/>
              <a:t>2.	The group function is applied.</a:t>
            </a:r>
          </a:p>
          <a:p>
            <a:pPr lvl="1">
              <a:buFont typeface="Arial" pitchFamily="34" charset="0"/>
              <a:buNone/>
            </a:pPr>
            <a:r>
              <a:rPr lang="en-US"/>
              <a:t>3.	Groups matching the </a:t>
            </a:r>
            <a:r>
              <a:rPr lang="en-US">
                <a:latin typeface="Courier New" pitchFamily="49" charset="0"/>
              </a:rPr>
              <a:t>HAVING</a:t>
            </a:r>
            <a:r>
              <a:rPr lang="en-US"/>
              <a:t> clause are displayed.</a:t>
            </a:r>
          </a:p>
        </p:txBody>
      </p:sp>
      <p:sp>
        <p:nvSpPr>
          <p:cNvPr id="345093" name="Rectangle 5"/>
          <p:cNvSpPr>
            <a:spLocks noChangeArrowheads="1"/>
          </p:cNvSpPr>
          <p:nvPr/>
        </p:nvSpPr>
        <p:spPr bwMode="gray">
          <a:xfrm>
            <a:off x="912813" y="4735513"/>
            <a:ext cx="4138612" cy="266700"/>
          </a:xfrm>
          <a:prstGeom prst="rect">
            <a:avLst/>
          </a:prstGeom>
          <a:noFill/>
          <a:ln w="28575">
            <a:solidFill>
              <a:schemeClr val="accent2"/>
            </a:solidFill>
            <a:miter lim="800000"/>
            <a:headEnd/>
            <a:tailEnd/>
          </a:ln>
          <a:effectLst/>
        </p:spPr>
        <p:txBody>
          <a:bodyPr wrap="none" anchor="ctr"/>
          <a:lstStyle/>
          <a:p>
            <a:endParaRPr lang="en-MY"/>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ChangeArrowheads="1"/>
          </p:cNvSpPr>
          <p:nvPr/>
        </p:nvSpPr>
        <p:spPr bwMode="blackGray">
          <a:xfrm>
            <a:off x="866775" y="1828800"/>
            <a:ext cx="7300913" cy="1223963"/>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SELECT   department_id, MAX(salary)</a:t>
            </a:r>
          </a:p>
          <a:p>
            <a:pPr algn="l" eaLnBrk="0" hangingPunct="0">
              <a:spcBef>
                <a:spcPct val="0"/>
              </a:spcBef>
              <a:buClrTx/>
              <a:buFontTx/>
              <a:buNone/>
              <a:tabLst>
                <a:tab pos="1200150" algn="l"/>
              </a:tabLst>
            </a:pPr>
            <a:r>
              <a:rPr lang="en-US" b="1">
                <a:solidFill>
                  <a:srgbClr val="000000"/>
                </a:solidFill>
                <a:latin typeface="Courier New" pitchFamily="49" charset="0"/>
              </a:rPr>
              <a:t>FROM     employees</a:t>
            </a:r>
          </a:p>
          <a:p>
            <a:pPr algn="l" eaLnBrk="0" hangingPunct="0">
              <a:spcBef>
                <a:spcPct val="0"/>
              </a:spcBef>
              <a:buClrTx/>
              <a:buFontTx/>
              <a:buNone/>
              <a:tabLst>
                <a:tab pos="1200150" algn="l"/>
              </a:tabLst>
            </a:pPr>
            <a:r>
              <a:rPr lang="en-US" b="1">
                <a:solidFill>
                  <a:srgbClr val="000000"/>
                </a:solidFill>
                <a:latin typeface="Courier New" pitchFamily="49" charset="0"/>
              </a:rPr>
              <a:t>GROUP BY department_id</a:t>
            </a:r>
          </a:p>
          <a:p>
            <a:pPr algn="l" eaLnBrk="0" hangingPunct="0">
              <a:spcBef>
                <a:spcPct val="0"/>
              </a:spcBef>
              <a:buClrTx/>
              <a:buFontTx/>
              <a:buNone/>
              <a:tabLst>
                <a:tab pos="1200150" algn="l"/>
              </a:tabLst>
            </a:pPr>
            <a:r>
              <a:rPr lang="en-US" b="1">
                <a:solidFill>
                  <a:srgbClr val="000000"/>
                </a:solidFill>
                <a:latin typeface="Courier New" pitchFamily="49" charset="0"/>
              </a:rPr>
              <a:t>HAVING   MAX(salary)&gt;10000 ;</a:t>
            </a:r>
          </a:p>
        </p:txBody>
      </p:sp>
      <p:sp>
        <p:nvSpPr>
          <p:cNvPr id="347139" name="Rectangle 3"/>
          <p:cNvSpPr>
            <a:spLocks noGrp="1" noChangeArrowheads="1"/>
          </p:cNvSpPr>
          <p:nvPr>
            <p:ph type="title"/>
          </p:nvPr>
        </p:nvSpPr>
        <p:spPr/>
        <p:txBody>
          <a:bodyPr/>
          <a:lstStyle/>
          <a:p>
            <a:r>
              <a:rPr lang="en-US"/>
              <a:t>Using the </a:t>
            </a:r>
            <a:r>
              <a:rPr lang="en-US">
                <a:latin typeface="Courier New" pitchFamily="49" charset="0"/>
              </a:rPr>
              <a:t>HAVING</a:t>
            </a:r>
            <a:r>
              <a:rPr lang="en-US"/>
              <a:t> Clause</a:t>
            </a:r>
          </a:p>
        </p:txBody>
      </p:sp>
      <p:sp>
        <p:nvSpPr>
          <p:cNvPr id="347140" name="Rectangle 4"/>
          <p:cNvSpPr>
            <a:spLocks noChangeArrowheads="1"/>
          </p:cNvSpPr>
          <p:nvPr/>
        </p:nvSpPr>
        <p:spPr bwMode="gray">
          <a:xfrm>
            <a:off x="904875" y="2717800"/>
            <a:ext cx="3686175" cy="266700"/>
          </a:xfrm>
          <a:prstGeom prst="rect">
            <a:avLst/>
          </a:prstGeom>
          <a:noFill/>
          <a:ln w="28575">
            <a:solidFill>
              <a:schemeClr val="accent2"/>
            </a:solidFill>
            <a:miter lim="800000"/>
            <a:headEnd/>
            <a:tailEnd/>
          </a:ln>
          <a:effectLst/>
        </p:spPr>
        <p:txBody>
          <a:bodyPr wrap="none" anchor="ctr"/>
          <a:lstStyle/>
          <a:p>
            <a:endParaRPr lang="en-MY"/>
          </a:p>
        </p:txBody>
      </p:sp>
      <p:pic>
        <p:nvPicPr>
          <p:cNvPr id="347143" name="Picture 7" descr="C:\project-SQLFund1\images\img-05-21.gif"/>
          <p:cNvPicPr>
            <a:picLocks noChangeAspect="1" noChangeArrowheads="1"/>
          </p:cNvPicPr>
          <p:nvPr/>
        </p:nvPicPr>
        <p:blipFill>
          <a:blip r:embed="rId3"/>
          <a:srcRect/>
          <a:stretch>
            <a:fillRect/>
          </a:stretch>
        </p:blipFill>
        <p:spPr bwMode="gray">
          <a:xfrm>
            <a:off x="914365" y="3428999"/>
            <a:ext cx="5586461" cy="2256071"/>
          </a:xfrm>
          <a:prstGeom prst="rect">
            <a:avLst/>
          </a:prstGeom>
          <a:noFill/>
        </p:spPr>
      </p:pic>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ChangeArrowheads="1"/>
          </p:cNvSpPr>
          <p:nvPr/>
        </p:nvSpPr>
        <p:spPr bwMode="blackGray">
          <a:xfrm>
            <a:off x="838200" y="1828800"/>
            <a:ext cx="7300913" cy="1711325"/>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SELECT   job_id, SUM(salary) PAYROLL</a:t>
            </a:r>
          </a:p>
          <a:p>
            <a:pPr algn="l" eaLnBrk="0" hangingPunct="0">
              <a:spcBef>
                <a:spcPct val="0"/>
              </a:spcBef>
              <a:buClrTx/>
              <a:buFontTx/>
              <a:buNone/>
              <a:tabLst>
                <a:tab pos="1200150" algn="l"/>
              </a:tabLst>
            </a:pPr>
            <a:r>
              <a:rPr lang="en-US" b="1">
                <a:solidFill>
                  <a:srgbClr val="000000"/>
                </a:solidFill>
                <a:latin typeface="Courier New" pitchFamily="49" charset="0"/>
              </a:rPr>
              <a:t>FROM     employees</a:t>
            </a:r>
          </a:p>
          <a:p>
            <a:pPr algn="l" eaLnBrk="0" hangingPunct="0">
              <a:spcBef>
                <a:spcPct val="0"/>
              </a:spcBef>
              <a:buClrTx/>
              <a:buFontTx/>
              <a:buNone/>
              <a:tabLst>
                <a:tab pos="1200150" algn="l"/>
              </a:tabLst>
            </a:pPr>
            <a:r>
              <a:rPr lang="en-US" b="1">
                <a:solidFill>
                  <a:srgbClr val="000000"/>
                </a:solidFill>
                <a:latin typeface="Courier New" pitchFamily="49" charset="0"/>
              </a:rPr>
              <a:t>WHERE    job_id NOT LIKE '%REP%'</a:t>
            </a:r>
          </a:p>
          <a:p>
            <a:pPr algn="l" eaLnBrk="0" hangingPunct="0">
              <a:spcBef>
                <a:spcPct val="0"/>
              </a:spcBef>
              <a:buClrTx/>
              <a:buFontTx/>
              <a:buNone/>
              <a:tabLst>
                <a:tab pos="1200150" algn="l"/>
              </a:tabLst>
            </a:pPr>
            <a:r>
              <a:rPr lang="en-US" b="1">
                <a:solidFill>
                  <a:srgbClr val="000000"/>
                </a:solidFill>
                <a:latin typeface="Courier New" pitchFamily="49" charset="0"/>
              </a:rPr>
              <a:t>GROUP BY job_id</a:t>
            </a:r>
          </a:p>
          <a:p>
            <a:pPr algn="l" eaLnBrk="0" hangingPunct="0">
              <a:spcBef>
                <a:spcPct val="0"/>
              </a:spcBef>
              <a:buClrTx/>
              <a:buFontTx/>
              <a:buNone/>
              <a:tabLst>
                <a:tab pos="1200150" algn="l"/>
              </a:tabLst>
            </a:pPr>
            <a:r>
              <a:rPr lang="en-US" b="1">
                <a:solidFill>
                  <a:srgbClr val="000000"/>
                </a:solidFill>
                <a:latin typeface="Courier New" pitchFamily="49" charset="0"/>
              </a:rPr>
              <a:t>HAVING   SUM(salary) &gt; 13000</a:t>
            </a:r>
          </a:p>
          <a:p>
            <a:pPr algn="l" eaLnBrk="0" hangingPunct="0">
              <a:spcBef>
                <a:spcPct val="0"/>
              </a:spcBef>
              <a:buClrTx/>
              <a:buFontTx/>
              <a:buNone/>
              <a:tabLst>
                <a:tab pos="1200150" algn="l"/>
              </a:tabLst>
            </a:pPr>
            <a:r>
              <a:rPr lang="en-US" b="1">
                <a:solidFill>
                  <a:srgbClr val="000000"/>
                </a:solidFill>
                <a:latin typeface="Courier New" pitchFamily="49" charset="0"/>
              </a:rPr>
              <a:t>ORDER BY SUM(salary);</a:t>
            </a:r>
          </a:p>
        </p:txBody>
      </p:sp>
      <p:sp>
        <p:nvSpPr>
          <p:cNvPr id="349187" name="Rectangle 3"/>
          <p:cNvSpPr>
            <a:spLocks noGrp="1" noChangeArrowheads="1"/>
          </p:cNvSpPr>
          <p:nvPr>
            <p:ph type="title"/>
          </p:nvPr>
        </p:nvSpPr>
        <p:spPr/>
        <p:txBody>
          <a:bodyPr/>
          <a:lstStyle/>
          <a:p>
            <a:r>
              <a:rPr lang="en-US"/>
              <a:t>Using the </a:t>
            </a:r>
            <a:r>
              <a:rPr lang="en-US">
                <a:latin typeface="Courier New" pitchFamily="49" charset="0"/>
              </a:rPr>
              <a:t>HAVING</a:t>
            </a:r>
            <a:r>
              <a:rPr lang="en-US"/>
              <a:t> Clause</a:t>
            </a:r>
          </a:p>
        </p:txBody>
      </p:sp>
      <p:sp>
        <p:nvSpPr>
          <p:cNvPr id="349188" name="Rectangle 4"/>
          <p:cNvSpPr>
            <a:spLocks noChangeArrowheads="1"/>
          </p:cNvSpPr>
          <p:nvPr/>
        </p:nvSpPr>
        <p:spPr bwMode="gray">
          <a:xfrm>
            <a:off x="915988" y="2986088"/>
            <a:ext cx="3971925" cy="266700"/>
          </a:xfrm>
          <a:prstGeom prst="rect">
            <a:avLst/>
          </a:prstGeom>
          <a:noFill/>
          <a:ln w="28575">
            <a:solidFill>
              <a:schemeClr val="accent2"/>
            </a:solidFill>
            <a:miter lim="800000"/>
            <a:headEnd/>
            <a:tailEnd/>
          </a:ln>
          <a:effectLst/>
        </p:spPr>
        <p:txBody>
          <a:bodyPr wrap="none" anchor="ctr"/>
          <a:lstStyle/>
          <a:p>
            <a:endParaRPr lang="en-MY"/>
          </a:p>
        </p:txBody>
      </p:sp>
      <p:pic>
        <p:nvPicPr>
          <p:cNvPr id="349191" name="Picture 7" descr="C:\project-SQLFund1\images\img-05-22.gif"/>
          <p:cNvPicPr>
            <a:picLocks noChangeAspect="1" noChangeArrowheads="1"/>
          </p:cNvPicPr>
          <p:nvPr/>
        </p:nvPicPr>
        <p:blipFill>
          <a:blip r:embed="rId3"/>
          <a:srcRect/>
          <a:stretch>
            <a:fillRect/>
          </a:stretch>
        </p:blipFill>
        <p:spPr bwMode="gray">
          <a:xfrm>
            <a:off x="1902658" y="3962400"/>
            <a:ext cx="4455292" cy="2006484"/>
          </a:xfrm>
          <a:prstGeom prst="rect">
            <a:avLst/>
          </a:prstGeom>
          <a:noFill/>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714348" y="357166"/>
          <a:ext cx="7429552" cy="841248"/>
        </p:xfrm>
        <a:graphic>
          <a:graphicData uri="http://schemas.openxmlformats.org/drawingml/2006/table">
            <a:tbl>
              <a:tblPr/>
              <a:tblGrid>
                <a:gridCol w="1935792"/>
                <a:gridCol w="1366441"/>
                <a:gridCol w="1111847"/>
                <a:gridCol w="3015472"/>
              </a:tblGrid>
              <a:tr h="0">
                <a:tc>
                  <a:txBody>
                    <a:bodyPr/>
                    <a:lstStyle/>
                    <a:p>
                      <a:pPr>
                        <a:lnSpc>
                          <a:spcPct val="115000"/>
                        </a:lnSpc>
                        <a:spcAft>
                          <a:spcPts val="0"/>
                        </a:spcAft>
                      </a:pPr>
                      <a:r>
                        <a:rPr lang="en-US" sz="1600" dirty="0">
                          <a:latin typeface="Times New Roman"/>
                          <a:ea typeface="Calibri"/>
                        </a:rPr>
                        <a:t>attributes</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datatype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max size</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Remarks</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a:latin typeface="Times New Roman"/>
                          <a:ea typeface="Calibri"/>
                        </a:rPr>
                        <a:t>region_id</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rPr>
                        <a:t>numeric</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2</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identification code for each region</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US" sz="1600" dirty="0" err="1">
                          <a:latin typeface="Times New Roman"/>
                          <a:ea typeface="Calibri"/>
                        </a:rPr>
                        <a:t>region_name</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a:latin typeface="Times New Roman"/>
                          <a:ea typeface="Calibri"/>
                        </a:rPr>
                        <a:t>string</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a:latin typeface="Times New Roman"/>
                          <a:ea typeface="Calibri"/>
                        </a:rPr>
                        <a:t>25</a:t>
                      </a:r>
                      <a:endParaRPr lang="en-MY" sz="160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600" dirty="0">
                          <a:latin typeface="Times New Roman"/>
                          <a:ea typeface="Calibri"/>
                        </a:rPr>
                        <a:t>name of the region</a:t>
                      </a:r>
                      <a:endParaRPr lang="en-MY" sz="1600" dirty="0">
                        <a:latin typeface="Times New Roman"/>
                        <a:ea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217" name="Rectangle 1"/>
          <p:cNvSpPr>
            <a:spLocks noChangeArrowheads="1"/>
          </p:cNvSpPr>
          <p:nvPr/>
        </p:nvSpPr>
        <p:spPr bwMode="auto">
          <a:xfrm>
            <a:off x="0" y="1"/>
            <a:ext cx="2428860"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Table: REGIONS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1000100" y="2000240"/>
            <a:ext cx="4572000" cy="1477328"/>
          </a:xfrm>
          <a:prstGeom prst="rect">
            <a:avLst/>
          </a:prstGeom>
        </p:spPr>
        <p:txBody>
          <a:bodyPr>
            <a:spAutoFit/>
          </a:bodyPr>
          <a:lstStyle/>
          <a:p>
            <a:r>
              <a:rPr lang="en-MY" dirty="0" smtClean="0">
                <a:latin typeface="Courier New" pitchFamily="49" charset="0"/>
                <a:cs typeface="Courier New" pitchFamily="49" charset="0"/>
              </a:rPr>
              <a:t>CREATE TABLE regions</a:t>
            </a:r>
          </a:p>
          <a:p>
            <a:r>
              <a:rPr lang="en-MY" dirty="0" smtClean="0">
                <a:latin typeface="Courier New" pitchFamily="49" charset="0"/>
                <a:cs typeface="Courier New" pitchFamily="49" charset="0"/>
              </a:rPr>
              <a:t>(</a:t>
            </a:r>
            <a:r>
              <a:rPr lang="en-MY" dirty="0" err="1" smtClean="0">
                <a:latin typeface="Courier New" pitchFamily="49" charset="0"/>
                <a:cs typeface="Courier New" pitchFamily="49" charset="0"/>
              </a:rPr>
              <a:t>region_id</a:t>
            </a:r>
            <a:r>
              <a:rPr lang="en-MY" dirty="0" smtClean="0">
                <a:latin typeface="Courier New" pitchFamily="49" charset="0"/>
                <a:cs typeface="Courier New" pitchFamily="49" charset="0"/>
              </a:rPr>
              <a:t>   NUMBER(2) NOT NULL,</a:t>
            </a:r>
          </a:p>
          <a:p>
            <a:r>
              <a:rPr lang="en-MY" dirty="0" smtClean="0">
                <a:latin typeface="Courier New" pitchFamily="49" charset="0"/>
                <a:cs typeface="Courier New" pitchFamily="49" charset="0"/>
              </a:rPr>
              <a:t> </a:t>
            </a:r>
            <a:r>
              <a:rPr lang="en-MY" dirty="0" err="1" smtClean="0">
                <a:latin typeface="Courier New" pitchFamily="49" charset="0"/>
                <a:cs typeface="Courier New" pitchFamily="49" charset="0"/>
              </a:rPr>
              <a:t>region_name</a:t>
            </a:r>
            <a:r>
              <a:rPr lang="en-MY" dirty="0" smtClean="0">
                <a:latin typeface="Courier New" pitchFamily="49" charset="0"/>
                <a:cs typeface="Courier New" pitchFamily="49" charset="0"/>
              </a:rPr>
              <a:t> VARCHAR(25), </a:t>
            </a:r>
          </a:p>
          <a:p>
            <a:r>
              <a:rPr lang="en-MY" dirty="0" smtClean="0">
                <a:latin typeface="Courier New" pitchFamily="49" charset="0"/>
                <a:cs typeface="Courier New" pitchFamily="49" charset="0"/>
              </a:rPr>
              <a:t> PRIMARY KEY(</a:t>
            </a:r>
            <a:r>
              <a:rPr lang="en-MY" dirty="0" err="1" smtClean="0">
                <a:latin typeface="Courier New" pitchFamily="49" charset="0"/>
                <a:cs typeface="Courier New" pitchFamily="49" charset="0"/>
              </a:rPr>
              <a:t>region_id</a:t>
            </a:r>
            <a:r>
              <a:rPr lang="en-MY" dirty="0" smtClean="0">
                <a:latin typeface="Courier New" pitchFamily="49" charset="0"/>
                <a:cs typeface="Courier New" pitchFamily="49" charset="0"/>
              </a:rPr>
              <a:t>)</a:t>
            </a:r>
          </a:p>
          <a:p>
            <a:r>
              <a:rPr lang="en-MY" dirty="0" smtClean="0">
                <a:latin typeface="Courier New" pitchFamily="49" charset="0"/>
                <a:cs typeface="Courier New" pitchFamily="49" charset="0"/>
              </a:rPr>
              <a:t>);</a:t>
            </a:r>
            <a:endParaRPr lang="en-MY" dirty="0">
              <a:latin typeface="Courier New" pitchFamily="49" charset="0"/>
              <a:cs typeface="Courier New" pitchFamily="49" charset="0"/>
            </a:endParaRPr>
          </a:p>
        </p:txBody>
      </p:sp>
      <p:sp>
        <p:nvSpPr>
          <p:cNvPr id="9" name="Rectangle 8"/>
          <p:cNvSpPr/>
          <p:nvPr/>
        </p:nvSpPr>
        <p:spPr>
          <a:xfrm>
            <a:off x="1000100" y="4000504"/>
            <a:ext cx="5715040" cy="1200329"/>
          </a:xfrm>
          <a:prstGeom prst="rect">
            <a:avLst/>
          </a:prstGeom>
        </p:spPr>
        <p:txBody>
          <a:bodyPr wrap="square">
            <a:spAutoFit/>
          </a:bodyPr>
          <a:lstStyle/>
          <a:p>
            <a:r>
              <a:rPr lang="en-MY" dirty="0" smtClean="0"/>
              <a:t>INSERT INTO regions VALUES ( 1, 'Europe');</a:t>
            </a:r>
          </a:p>
          <a:p>
            <a:r>
              <a:rPr lang="en-MY" dirty="0" smtClean="0"/>
              <a:t>INSERT INTO regions VALUES ( 2, 'Americas');</a:t>
            </a:r>
          </a:p>
          <a:p>
            <a:r>
              <a:rPr lang="en-MY" dirty="0" smtClean="0"/>
              <a:t>INSERT INTO regions VALUES ( 3, 'Asia');</a:t>
            </a:r>
          </a:p>
          <a:p>
            <a:r>
              <a:rPr lang="en-MY" dirty="0" smtClean="0"/>
              <a:t>INSERT INTO regions VALUES ( 4, 'Middle East and Africa');</a:t>
            </a:r>
            <a:endParaRPr lang="en-MY" dirty="0"/>
          </a:p>
        </p:txBody>
      </p:sp>
      <p:sp>
        <p:nvSpPr>
          <p:cNvPr id="6" name="TextBox 5"/>
          <p:cNvSpPr txBox="1"/>
          <p:nvPr/>
        </p:nvSpPr>
        <p:spPr>
          <a:xfrm>
            <a:off x="142844" y="1571612"/>
            <a:ext cx="4578433" cy="400110"/>
          </a:xfrm>
          <a:prstGeom prst="rect">
            <a:avLst/>
          </a:prstGeom>
          <a:noFill/>
        </p:spPr>
        <p:txBody>
          <a:bodyPr wrap="none" rtlCol="0">
            <a:spAutoFit/>
          </a:bodyPr>
          <a:lstStyle/>
          <a:p>
            <a:r>
              <a:rPr lang="en-US" sz="2000" u="sng" dirty="0" smtClean="0"/>
              <a:t>Define the table structure for data storage</a:t>
            </a:r>
            <a:endParaRPr lang="en-MY" sz="2000" u="sng" dirty="0"/>
          </a:p>
        </p:txBody>
      </p:sp>
      <p:sp>
        <p:nvSpPr>
          <p:cNvPr id="10" name="TextBox 9"/>
          <p:cNvSpPr txBox="1"/>
          <p:nvPr/>
        </p:nvSpPr>
        <p:spPr>
          <a:xfrm>
            <a:off x="142844" y="3671832"/>
            <a:ext cx="2790444" cy="400110"/>
          </a:xfrm>
          <a:prstGeom prst="rect">
            <a:avLst/>
          </a:prstGeom>
          <a:noFill/>
        </p:spPr>
        <p:txBody>
          <a:bodyPr wrap="none" rtlCol="0">
            <a:spAutoFit/>
          </a:bodyPr>
          <a:lstStyle/>
          <a:p>
            <a:r>
              <a:rPr lang="en-US" sz="2000" u="sng" dirty="0" smtClean="0"/>
              <a:t>Input data into the table:</a:t>
            </a:r>
            <a:endParaRPr lang="en-MY" sz="2000" u="sng"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ChangeArrowheads="1"/>
          </p:cNvSpPr>
          <p:nvPr/>
        </p:nvSpPr>
        <p:spPr bwMode="blackGray">
          <a:xfrm>
            <a:off x="866775" y="2133600"/>
            <a:ext cx="7300913" cy="9652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SELECT   MAX(AVG(salary))</a:t>
            </a:r>
          </a:p>
          <a:p>
            <a:pPr algn="l" eaLnBrk="0" hangingPunct="0">
              <a:spcBef>
                <a:spcPct val="0"/>
              </a:spcBef>
              <a:buClrTx/>
              <a:buFontTx/>
              <a:buNone/>
              <a:tabLst>
                <a:tab pos="1200150" algn="l"/>
              </a:tabLst>
            </a:pPr>
            <a:r>
              <a:rPr lang="en-US" b="1">
                <a:solidFill>
                  <a:srgbClr val="000000"/>
                </a:solidFill>
                <a:latin typeface="Courier New" pitchFamily="49" charset="0"/>
              </a:rPr>
              <a:t>FROM     employees</a:t>
            </a:r>
          </a:p>
          <a:p>
            <a:pPr algn="l" eaLnBrk="0" hangingPunct="0">
              <a:spcBef>
                <a:spcPct val="0"/>
              </a:spcBef>
              <a:buClrTx/>
              <a:buFontTx/>
              <a:buNone/>
              <a:tabLst>
                <a:tab pos="1200150" algn="l"/>
              </a:tabLst>
            </a:pPr>
            <a:r>
              <a:rPr lang="en-US" b="1">
                <a:solidFill>
                  <a:srgbClr val="000000"/>
                </a:solidFill>
                <a:latin typeface="Courier New" pitchFamily="49" charset="0"/>
              </a:rPr>
              <a:t>GROUP BY department_id;</a:t>
            </a:r>
          </a:p>
        </p:txBody>
      </p:sp>
      <p:sp>
        <p:nvSpPr>
          <p:cNvPr id="351239" name="Rectangle 7"/>
          <p:cNvSpPr>
            <a:spLocks noGrp="1" noChangeArrowheads="1"/>
          </p:cNvSpPr>
          <p:nvPr>
            <p:ph type="title"/>
          </p:nvPr>
        </p:nvSpPr>
        <p:spPr/>
        <p:txBody>
          <a:bodyPr/>
          <a:lstStyle/>
          <a:p>
            <a:r>
              <a:rPr lang="en-US"/>
              <a:t>Nesting Group Functions</a:t>
            </a:r>
          </a:p>
        </p:txBody>
      </p:sp>
      <p:sp>
        <p:nvSpPr>
          <p:cNvPr id="351240" name="Rectangle 8"/>
          <p:cNvSpPr>
            <a:spLocks noGrp="1" noChangeArrowheads="1"/>
          </p:cNvSpPr>
          <p:nvPr>
            <p:ph type="body" idx="1"/>
          </p:nvPr>
        </p:nvSpPr>
        <p:spPr>
          <a:xfrm>
            <a:off x="609600" y="1447800"/>
            <a:ext cx="7918450" cy="360363"/>
          </a:xfrm>
        </p:spPr>
        <p:txBody>
          <a:bodyPr>
            <a:normAutofit fontScale="70000" lnSpcReduction="20000"/>
          </a:bodyPr>
          <a:lstStyle/>
          <a:p>
            <a:r>
              <a:rPr lang="en-US"/>
              <a:t>Display the maximum average salary:</a:t>
            </a:r>
          </a:p>
        </p:txBody>
      </p:sp>
      <p:sp>
        <p:nvSpPr>
          <p:cNvPr id="351237" name="Rectangle 5"/>
          <p:cNvSpPr>
            <a:spLocks noChangeArrowheads="1"/>
          </p:cNvSpPr>
          <p:nvPr/>
        </p:nvSpPr>
        <p:spPr bwMode="gray">
          <a:xfrm>
            <a:off x="2100263" y="2205038"/>
            <a:ext cx="2273300" cy="266700"/>
          </a:xfrm>
          <a:prstGeom prst="rect">
            <a:avLst/>
          </a:prstGeom>
          <a:noFill/>
          <a:ln w="28575">
            <a:solidFill>
              <a:schemeClr val="accent2"/>
            </a:solidFill>
            <a:miter lim="800000"/>
            <a:headEnd/>
            <a:tailEnd/>
          </a:ln>
          <a:effectLst/>
        </p:spPr>
        <p:txBody>
          <a:bodyPr wrap="none" anchor="ctr"/>
          <a:lstStyle/>
          <a:p>
            <a:endParaRPr lang="en-MY"/>
          </a:p>
        </p:txBody>
      </p:sp>
      <p:pic>
        <p:nvPicPr>
          <p:cNvPr id="351241" name="Picture 9" descr="C:\project-SQLFund1\images\img-05-23.gif"/>
          <p:cNvPicPr>
            <a:picLocks noChangeAspect="1" noChangeArrowheads="1"/>
          </p:cNvPicPr>
          <p:nvPr/>
        </p:nvPicPr>
        <p:blipFill>
          <a:blip r:embed="rId3"/>
          <a:srcRect/>
          <a:stretch>
            <a:fillRect/>
          </a:stretch>
        </p:blipFill>
        <p:spPr bwMode="gray">
          <a:xfrm>
            <a:off x="794522" y="3733800"/>
            <a:ext cx="7291864" cy="1123960"/>
          </a:xfrm>
          <a:prstGeom prst="rect">
            <a:avLst/>
          </a:prstGeom>
          <a:noFill/>
        </p:spPr>
      </p:pic>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ChangeArrowheads="1"/>
          </p:cNvSpPr>
          <p:nvPr/>
        </p:nvSpPr>
        <p:spPr bwMode="blackGray">
          <a:xfrm>
            <a:off x="866775" y="3276600"/>
            <a:ext cx="7272338" cy="172878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SELECT    </a:t>
            </a:r>
            <a:r>
              <a:rPr lang="en-US" b="1" i="1">
                <a:solidFill>
                  <a:srgbClr val="000000"/>
                </a:solidFill>
                <a:latin typeface="Courier New" pitchFamily="49" charset="0"/>
              </a:rPr>
              <a:t>column</a:t>
            </a:r>
            <a:r>
              <a:rPr lang="en-US" b="1">
                <a:solidFill>
                  <a:srgbClr val="000000"/>
                </a:solidFill>
                <a:latin typeface="Courier New" pitchFamily="49" charset="0"/>
              </a:rPr>
              <a:t>, </a:t>
            </a:r>
            <a:r>
              <a:rPr lang="en-US" b="1" i="1">
                <a:solidFill>
                  <a:srgbClr val="000000"/>
                </a:solidFill>
                <a:latin typeface="Courier New" pitchFamily="49" charset="0"/>
              </a:rPr>
              <a:t>group_function</a:t>
            </a:r>
            <a:endParaRPr lang="en-US" b="1">
              <a:solidFill>
                <a:srgbClr val="000000"/>
              </a:solidFill>
              <a:latin typeface="Courier New" pitchFamily="49" charset="0"/>
            </a:endParaRPr>
          </a:p>
          <a:p>
            <a:pPr algn="l" eaLnBrk="0" hangingPunct="0">
              <a:spcBef>
                <a:spcPct val="0"/>
              </a:spcBef>
              <a:buClrTx/>
              <a:buFontTx/>
              <a:buNone/>
              <a:tabLst>
                <a:tab pos="1200150" algn="l"/>
              </a:tabLst>
            </a:pPr>
            <a:r>
              <a:rPr lang="en-US" b="1">
                <a:solidFill>
                  <a:srgbClr val="000000"/>
                </a:solidFill>
                <a:latin typeface="Courier New" pitchFamily="49" charset="0"/>
              </a:rPr>
              <a:t>FROM      </a:t>
            </a:r>
            <a:r>
              <a:rPr lang="en-US" b="1" i="1">
                <a:solidFill>
                  <a:srgbClr val="000000"/>
                </a:solidFill>
                <a:latin typeface="Courier New" pitchFamily="49" charset="0"/>
              </a:rPr>
              <a:t>table</a:t>
            </a:r>
            <a:endParaRPr lang="en-US" b="1">
              <a:solidFill>
                <a:srgbClr val="000000"/>
              </a:solidFill>
              <a:latin typeface="Courier New" pitchFamily="49" charset="0"/>
            </a:endParaRPr>
          </a:p>
          <a:p>
            <a:pPr algn="l" eaLnBrk="0" hangingPunct="0">
              <a:spcBef>
                <a:spcPct val="0"/>
              </a:spcBef>
              <a:buClrTx/>
              <a:buFontTx/>
              <a:buNone/>
              <a:tabLst>
                <a:tab pos="1200150" algn="l"/>
              </a:tabLst>
            </a:pPr>
            <a:r>
              <a:rPr lang="en-US" b="1">
                <a:solidFill>
                  <a:srgbClr val="000000"/>
                </a:solidFill>
                <a:latin typeface="Courier New" pitchFamily="49" charset="0"/>
              </a:rPr>
              <a:t>[WHERE    </a:t>
            </a:r>
            <a:r>
              <a:rPr lang="en-US" b="1" i="1">
                <a:solidFill>
                  <a:srgbClr val="000000"/>
                </a:solidFill>
                <a:latin typeface="Courier New" pitchFamily="49" charset="0"/>
              </a:rPr>
              <a:t>condition</a:t>
            </a:r>
            <a:r>
              <a:rPr lang="en-US" b="1">
                <a:solidFill>
                  <a:srgbClr val="000000"/>
                </a:solidFill>
                <a:latin typeface="Courier New" pitchFamily="49" charset="0"/>
              </a:rPr>
              <a:t>]</a:t>
            </a:r>
          </a:p>
          <a:p>
            <a:pPr algn="l" eaLnBrk="0" hangingPunct="0">
              <a:spcBef>
                <a:spcPct val="0"/>
              </a:spcBef>
              <a:buClrTx/>
              <a:buFontTx/>
              <a:buNone/>
              <a:tabLst>
                <a:tab pos="1200150" algn="l"/>
              </a:tabLst>
            </a:pPr>
            <a:r>
              <a:rPr lang="en-US" b="1">
                <a:solidFill>
                  <a:srgbClr val="000000"/>
                </a:solidFill>
                <a:latin typeface="Courier New" pitchFamily="49" charset="0"/>
              </a:rPr>
              <a:t>[GROUP BY </a:t>
            </a:r>
            <a:r>
              <a:rPr lang="en-US" b="1" i="1">
                <a:solidFill>
                  <a:srgbClr val="000000"/>
                </a:solidFill>
                <a:latin typeface="Courier New" pitchFamily="49" charset="0"/>
              </a:rPr>
              <a:t>group_by_expression</a:t>
            </a:r>
            <a:r>
              <a:rPr lang="en-US" b="1">
                <a:solidFill>
                  <a:srgbClr val="000000"/>
                </a:solidFill>
                <a:latin typeface="Courier New" pitchFamily="49" charset="0"/>
              </a:rPr>
              <a:t>]</a:t>
            </a:r>
            <a:endParaRPr lang="en-US" b="1" i="1">
              <a:solidFill>
                <a:srgbClr val="000000"/>
              </a:solidFill>
              <a:latin typeface="Courier New" pitchFamily="49" charset="0"/>
            </a:endParaRPr>
          </a:p>
          <a:p>
            <a:pPr algn="l" eaLnBrk="0" hangingPunct="0">
              <a:spcBef>
                <a:spcPct val="0"/>
              </a:spcBef>
              <a:buClrTx/>
              <a:buFontTx/>
              <a:buNone/>
              <a:tabLst>
                <a:tab pos="1200150" algn="l"/>
              </a:tabLst>
            </a:pPr>
            <a:r>
              <a:rPr lang="en-US" b="1">
                <a:solidFill>
                  <a:srgbClr val="000000"/>
                </a:solidFill>
                <a:latin typeface="Courier New" pitchFamily="49" charset="0"/>
              </a:rPr>
              <a:t>[HAVING   </a:t>
            </a:r>
            <a:r>
              <a:rPr lang="en-US" b="1" i="1">
                <a:solidFill>
                  <a:srgbClr val="000000"/>
                </a:solidFill>
                <a:latin typeface="Courier New" pitchFamily="49" charset="0"/>
              </a:rPr>
              <a:t>group_condition</a:t>
            </a:r>
            <a:r>
              <a:rPr lang="en-US" b="1">
                <a:solidFill>
                  <a:srgbClr val="000000"/>
                </a:solidFill>
                <a:latin typeface="Courier New" pitchFamily="49" charset="0"/>
              </a:rPr>
              <a:t>]</a:t>
            </a:r>
          </a:p>
          <a:p>
            <a:pPr algn="l" eaLnBrk="0" hangingPunct="0">
              <a:spcBef>
                <a:spcPct val="0"/>
              </a:spcBef>
              <a:buClrTx/>
              <a:buFontTx/>
              <a:buNone/>
              <a:tabLst>
                <a:tab pos="1200150" algn="l"/>
              </a:tabLst>
            </a:pPr>
            <a:r>
              <a:rPr lang="en-US" b="1">
                <a:solidFill>
                  <a:srgbClr val="000000"/>
                </a:solidFill>
                <a:latin typeface="Courier New" pitchFamily="49" charset="0"/>
              </a:rPr>
              <a:t>[ORDER BY </a:t>
            </a:r>
            <a:r>
              <a:rPr lang="en-US" b="1" i="1">
                <a:solidFill>
                  <a:srgbClr val="000000"/>
                </a:solidFill>
                <a:latin typeface="Courier New" pitchFamily="49" charset="0"/>
              </a:rPr>
              <a:t>column</a:t>
            </a:r>
            <a:r>
              <a:rPr lang="en-US" b="1">
                <a:solidFill>
                  <a:srgbClr val="000000"/>
                </a:solidFill>
                <a:latin typeface="Courier New" pitchFamily="49" charset="0"/>
              </a:rPr>
              <a:t>];</a:t>
            </a:r>
          </a:p>
        </p:txBody>
      </p:sp>
      <p:sp>
        <p:nvSpPr>
          <p:cNvPr id="353286" name="Rectangle 6"/>
          <p:cNvSpPr>
            <a:spLocks noGrp="1" noChangeArrowheads="1"/>
          </p:cNvSpPr>
          <p:nvPr>
            <p:ph type="title"/>
          </p:nvPr>
        </p:nvSpPr>
        <p:spPr/>
        <p:txBody>
          <a:bodyPr/>
          <a:lstStyle/>
          <a:p>
            <a:r>
              <a:rPr lang="en-US"/>
              <a:t>Summary</a:t>
            </a:r>
          </a:p>
        </p:txBody>
      </p:sp>
      <p:sp>
        <p:nvSpPr>
          <p:cNvPr id="353287" name="Rectangle 7"/>
          <p:cNvSpPr>
            <a:spLocks noGrp="1" noChangeArrowheads="1"/>
          </p:cNvSpPr>
          <p:nvPr>
            <p:ph type="body" idx="1"/>
          </p:nvPr>
        </p:nvSpPr>
        <p:spPr>
          <a:xfrm>
            <a:off x="609600" y="1447800"/>
            <a:ext cx="7918450" cy="1565275"/>
          </a:xfrm>
        </p:spPr>
        <p:txBody>
          <a:bodyPr>
            <a:normAutofit fontScale="77500" lnSpcReduction="20000"/>
          </a:bodyPr>
          <a:lstStyle/>
          <a:p>
            <a:r>
              <a:rPr lang="en-US"/>
              <a:t>In this lesson, you should have learned how to:</a:t>
            </a:r>
          </a:p>
          <a:p>
            <a:pPr lvl="1"/>
            <a:r>
              <a:rPr lang="en-US"/>
              <a:t>Use the group functions </a:t>
            </a:r>
            <a:r>
              <a:rPr lang="en-US">
                <a:latin typeface="Courier New" pitchFamily="49" charset="0"/>
              </a:rPr>
              <a:t>COUNT</a:t>
            </a:r>
            <a:r>
              <a:rPr lang="en-US"/>
              <a:t>, </a:t>
            </a:r>
            <a:r>
              <a:rPr lang="en-US">
                <a:latin typeface="Courier New" pitchFamily="49" charset="0"/>
              </a:rPr>
              <a:t>MAX</a:t>
            </a:r>
            <a:r>
              <a:rPr lang="en-US"/>
              <a:t>, </a:t>
            </a:r>
            <a:r>
              <a:rPr lang="en-US">
                <a:latin typeface="Courier New" pitchFamily="49" charset="0"/>
              </a:rPr>
              <a:t>MIN</a:t>
            </a:r>
            <a:r>
              <a:rPr lang="en-US"/>
              <a:t>, </a:t>
            </a:r>
            <a:r>
              <a:rPr lang="en-US">
                <a:latin typeface="Courier New" pitchFamily="49" charset="0"/>
              </a:rPr>
              <a:t>SUM</a:t>
            </a:r>
            <a:r>
              <a:rPr lang="en-US"/>
              <a:t>, and </a:t>
            </a:r>
            <a:r>
              <a:rPr lang="en-US">
                <a:latin typeface="Courier New" pitchFamily="49" charset="0"/>
              </a:rPr>
              <a:t>AVG</a:t>
            </a:r>
          </a:p>
          <a:p>
            <a:pPr lvl="1"/>
            <a:r>
              <a:rPr lang="en-US"/>
              <a:t>Write queries that use the </a:t>
            </a:r>
            <a:r>
              <a:rPr lang="en-US">
                <a:latin typeface="Courier New" pitchFamily="49" charset="0"/>
              </a:rPr>
              <a:t>GROUP</a:t>
            </a:r>
            <a:r>
              <a:rPr lang="en-US"/>
              <a:t> </a:t>
            </a:r>
            <a:r>
              <a:rPr lang="en-US">
                <a:latin typeface="Courier New" pitchFamily="49" charset="0"/>
              </a:rPr>
              <a:t>BY</a:t>
            </a:r>
            <a:r>
              <a:rPr lang="en-US"/>
              <a:t> clause</a:t>
            </a:r>
          </a:p>
          <a:p>
            <a:pPr lvl="1"/>
            <a:r>
              <a:rPr lang="en-US"/>
              <a:t>Write queries that use the </a:t>
            </a:r>
            <a:r>
              <a:rPr lang="en-US">
                <a:latin typeface="Courier New" pitchFamily="49" charset="0"/>
              </a:rPr>
              <a:t>HAVING</a:t>
            </a:r>
            <a:r>
              <a:rPr lang="en-US"/>
              <a:t> clause</a:t>
            </a:r>
          </a:p>
        </p:txBody>
      </p:sp>
      <p:sp>
        <p:nvSpPr>
          <p:cNvPr id="353285" name="Rectangle 5"/>
          <p:cNvSpPr>
            <a:spLocks noChangeArrowheads="1"/>
          </p:cNvSpPr>
          <p:nvPr/>
        </p:nvSpPr>
        <p:spPr bwMode="gray">
          <a:xfrm>
            <a:off x="917575" y="4111625"/>
            <a:ext cx="4565650" cy="587375"/>
          </a:xfrm>
          <a:prstGeom prst="rect">
            <a:avLst/>
          </a:prstGeom>
          <a:noFill/>
          <a:ln w="28575">
            <a:solidFill>
              <a:schemeClr val="accent2"/>
            </a:solidFill>
            <a:miter lim="800000"/>
            <a:headEnd/>
            <a:tailEnd/>
          </a:ln>
          <a:effectLst/>
        </p:spPr>
        <p:txBody>
          <a:bodyPr wrap="none" anchor="ctr"/>
          <a:lstStyle/>
          <a:p>
            <a:endParaRPr lang="en-MY"/>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type="ctrTitle"/>
          </p:nvPr>
        </p:nvSpPr>
        <p:spPr/>
        <p:txBody>
          <a:bodyPr/>
          <a:lstStyle/>
          <a:p>
            <a:r>
              <a:rPr lang="en-US"/>
              <a:t>Manipulating Data</a:t>
            </a:r>
          </a:p>
        </p:txBody>
      </p:sp>
      <p:sp>
        <p:nvSpPr>
          <p:cNvPr id="306180" name="Rectangle 4"/>
          <p:cNvSpPr>
            <a:spLocks noGrp="1" noChangeArrowheads="1"/>
          </p:cNvSpPr>
          <p:nvPr>
            <p:ph type="subTitle" idx="1"/>
          </p:nvPr>
        </p:nvSpPr>
        <p:spPr/>
        <p:txBody>
          <a:bodyPr/>
          <a:lstStyle/>
          <a:p>
            <a:r>
              <a:rPr lang="en-US" dirty="0" smtClean="0">
                <a:solidFill>
                  <a:schemeClr val="tx1"/>
                </a:solidFill>
              </a:rPr>
              <a:t>(HOMEWORK)</a:t>
            </a:r>
            <a:endParaRPr lang="en-US" dirty="0">
              <a:solidFill>
                <a:schemeClr val="tx1"/>
              </a:solidFill>
            </a:endParaRP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3" name="Rectangle 4101"/>
          <p:cNvSpPr>
            <a:spLocks noGrp="1" noChangeArrowheads="1"/>
          </p:cNvSpPr>
          <p:nvPr>
            <p:ph type="body" idx="1"/>
          </p:nvPr>
        </p:nvSpPr>
        <p:spPr>
          <a:xfrm>
            <a:off x="609600" y="1449388"/>
            <a:ext cx="7918450" cy="4164012"/>
          </a:xfrm>
        </p:spPr>
        <p:txBody>
          <a:bodyPr>
            <a:normAutofit/>
          </a:bodyPr>
          <a:lstStyle/>
          <a:p>
            <a:pPr lvl="1"/>
            <a:r>
              <a:rPr lang="en-US" dirty="0"/>
              <a:t>Adding new rows in a table</a:t>
            </a:r>
          </a:p>
          <a:p>
            <a:pPr lvl="2"/>
            <a:r>
              <a:rPr lang="en-US" dirty="0">
                <a:latin typeface="Courier New" pitchFamily="49" charset="0"/>
              </a:rPr>
              <a:t>INSERT</a:t>
            </a:r>
            <a:r>
              <a:rPr lang="en-US" dirty="0"/>
              <a:t> statement</a:t>
            </a:r>
          </a:p>
          <a:p>
            <a:pPr lvl="1"/>
            <a:r>
              <a:rPr lang="en-US" dirty="0"/>
              <a:t>Changing data in a table</a:t>
            </a:r>
          </a:p>
          <a:p>
            <a:pPr lvl="2"/>
            <a:r>
              <a:rPr lang="en-US" dirty="0">
                <a:latin typeface="Courier New" pitchFamily="49" charset="0"/>
              </a:rPr>
              <a:t>UPDATE</a:t>
            </a:r>
            <a:r>
              <a:rPr lang="en-US" dirty="0"/>
              <a:t> statement</a:t>
            </a:r>
          </a:p>
          <a:p>
            <a:pPr lvl="1"/>
            <a:r>
              <a:rPr lang="en-US" dirty="0"/>
              <a:t>Removing rows from a table:</a:t>
            </a:r>
          </a:p>
          <a:p>
            <a:pPr lvl="2"/>
            <a:r>
              <a:rPr lang="en-US" dirty="0">
                <a:latin typeface="Courier New" pitchFamily="49" charset="0"/>
              </a:rPr>
              <a:t>DELETE</a:t>
            </a:r>
            <a:r>
              <a:rPr lang="en-US" dirty="0"/>
              <a:t> </a:t>
            </a:r>
            <a:r>
              <a:rPr lang="en-US" dirty="0" smtClean="0"/>
              <a:t>statement</a:t>
            </a:r>
            <a:endParaRPr lang="en-US"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7" name="Rectangle 5"/>
          <p:cNvSpPr>
            <a:spLocks noGrp="1" noChangeArrowheads="1"/>
          </p:cNvSpPr>
          <p:nvPr>
            <p:ph type="title"/>
          </p:nvPr>
        </p:nvSpPr>
        <p:spPr/>
        <p:txBody>
          <a:bodyPr/>
          <a:lstStyle/>
          <a:p>
            <a:r>
              <a:rPr lang="en-US"/>
              <a:t>Data Manipulation Language</a:t>
            </a:r>
          </a:p>
        </p:txBody>
      </p:sp>
      <p:sp>
        <p:nvSpPr>
          <p:cNvPr id="310278" name="Rectangle 6"/>
          <p:cNvSpPr>
            <a:spLocks noGrp="1" noChangeArrowheads="1"/>
          </p:cNvSpPr>
          <p:nvPr>
            <p:ph type="body" idx="1"/>
          </p:nvPr>
        </p:nvSpPr>
        <p:spPr>
          <a:xfrm>
            <a:off x="609600" y="1449388"/>
            <a:ext cx="7918450" cy="2192337"/>
          </a:xfrm>
        </p:spPr>
        <p:txBody>
          <a:bodyPr>
            <a:normAutofit fontScale="92500" lnSpcReduction="20000"/>
          </a:bodyPr>
          <a:lstStyle/>
          <a:p>
            <a:pPr lvl="1"/>
            <a:r>
              <a:rPr lang="en-US"/>
              <a:t>A DML statement is executed when you:</a:t>
            </a:r>
          </a:p>
          <a:p>
            <a:pPr lvl="2"/>
            <a:r>
              <a:rPr lang="en-US"/>
              <a:t>Add new rows to a table</a:t>
            </a:r>
          </a:p>
          <a:p>
            <a:pPr lvl="2"/>
            <a:r>
              <a:rPr lang="en-US"/>
              <a:t>Modify existing rows in a table</a:t>
            </a:r>
          </a:p>
          <a:p>
            <a:pPr lvl="2"/>
            <a:r>
              <a:rPr lang="en-US"/>
              <a:t>Remove existing rows from a table</a:t>
            </a:r>
          </a:p>
          <a:p>
            <a:pPr lvl="1"/>
            <a:r>
              <a:rPr lang="en-US"/>
              <a:t>A </a:t>
            </a:r>
            <a:r>
              <a:rPr lang="en-US" i="1"/>
              <a:t>transaction</a:t>
            </a:r>
            <a:r>
              <a:rPr lang="en-US"/>
              <a:t> consists of a collection of DML statements that form a logical unit of work.</a:t>
            </a:r>
          </a:p>
        </p:txBody>
      </p:sp>
      <p:sp>
        <p:nvSpPr>
          <p:cNvPr id="310276" name="Arc 4"/>
          <p:cNvSpPr>
            <a:spLocks/>
          </p:cNvSpPr>
          <p:nvPr/>
        </p:nvSpPr>
        <p:spPr bwMode="ltGray">
          <a:xfrm>
            <a:off x="5384800" y="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MY"/>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a:t>Adding a New Row to a Table</a:t>
            </a:r>
          </a:p>
        </p:txBody>
      </p:sp>
      <p:sp>
        <p:nvSpPr>
          <p:cNvPr id="312323" name="Freeform 3"/>
          <p:cNvSpPr>
            <a:spLocks/>
          </p:cNvSpPr>
          <p:nvPr/>
        </p:nvSpPr>
        <p:spPr bwMode="auto">
          <a:xfrm>
            <a:off x="5195888" y="3370263"/>
            <a:ext cx="2043112" cy="363537"/>
          </a:xfrm>
          <a:custGeom>
            <a:avLst/>
            <a:gdLst/>
            <a:ahLst/>
            <a:cxnLst>
              <a:cxn ang="0">
                <a:pos x="0" y="0"/>
              </a:cxn>
              <a:cxn ang="0">
                <a:pos x="219" y="0"/>
              </a:cxn>
              <a:cxn ang="0">
                <a:pos x="219" y="410"/>
              </a:cxn>
            </a:cxnLst>
            <a:rect l="0" t="0" r="r" b="b"/>
            <a:pathLst>
              <a:path w="220" h="411">
                <a:moveTo>
                  <a:pt x="0" y="0"/>
                </a:moveTo>
                <a:lnTo>
                  <a:pt x="219" y="0"/>
                </a:lnTo>
                <a:lnTo>
                  <a:pt x="219" y="410"/>
                </a:lnTo>
              </a:path>
            </a:pathLst>
          </a:custGeom>
          <a:noFill/>
          <a:ln w="28575" cap="rnd" cmpd="sng">
            <a:solidFill>
              <a:schemeClr val="accent2"/>
            </a:solidFill>
            <a:prstDash val="solid"/>
            <a:round/>
            <a:headEnd type="none" w="sm" len="sm"/>
            <a:tailEnd type="triangle" w="sm" len="sm"/>
          </a:ln>
          <a:effectLst/>
        </p:spPr>
        <p:txBody>
          <a:bodyPr/>
          <a:lstStyle/>
          <a:p>
            <a:endParaRPr lang="en-MY"/>
          </a:p>
        </p:txBody>
      </p:sp>
      <p:sp>
        <p:nvSpPr>
          <p:cNvPr id="312324" name="Rectangle 4"/>
          <p:cNvSpPr>
            <a:spLocks noChangeArrowheads="1"/>
          </p:cNvSpPr>
          <p:nvPr/>
        </p:nvSpPr>
        <p:spPr bwMode="auto">
          <a:xfrm>
            <a:off x="533400" y="1447800"/>
            <a:ext cx="2012950"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0"/>
              </a:spcBef>
              <a:buClrTx/>
              <a:buFontTx/>
              <a:buNone/>
            </a:pPr>
            <a:r>
              <a:rPr lang="en-US" sz="2000">
                <a:latin typeface="Courier New" pitchFamily="49" charset="0"/>
              </a:rPr>
              <a:t>DEPARTMENTS </a:t>
            </a:r>
          </a:p>
        </p:txBody>
      </p:sp>
      <p:sp>
        <p:nvSpPr>
          <p:cNvPr id="312325" name="Rectangle 5"/>
          <p:cNvSpPr>
            <a:spLocks noChangeArrowheads="1"/>
          </p:cNvSpPr>
          <p:nvPr/>
        </p:nvSpPr>
        <p:spPr bwMode="auto">
          <a:xfrm>
            <a:off x="7859713" y="1285875"/>
            <a:ext cx="717550" cy="530225"/>
          </a:xfrm>
          <a:prstGeom prst="rect">
            <a:avLst/>
          </a:prstGeom>
          <a:noFill/>
          <a:ln w="9525">
            <a:noFill/>
            <a:miter lim="800000"/>
            <a:headEnd/>
            <a:tailEnd/>
          </a:ln>
          <a:effectLst/>
        </p:spPr>
        <p:txBody>
          <a:bodyPr wrap="none" lIns="92075" tIns="46038" rIns="92075" bIns="46038">
            <a:spAutoFit/>
          </a:bodyPr>
          <a:lstStyle/>
          <a:p>
            <a:pPr algn="l" eaLnBrk="0" hangingPunct="0">
              <a:lnSpc>
                <a:spcPct val="80000"/>
              </a:lnSpc>
              <a:spcBef>
                <a:spcPct val="0"/>
              </a:spcBef>
              <a:buClrTx/>
              <a:buFontTx/>
              <a:buNone/>
            </a:pPr>
            <a:r>
              <a:rPr lang="en-US"/>
              <a:t>New </a:t>
            </a:r>
          </a:p>
          <a:p>
            <a:pPr algn="l" eaLnBrk="0" hangingPunct="0">
              <a:lnSpc>
                <a:spcPct val="80000"/>
              </a:lnSpc>
              <a:spcBef>
                <a:spcPct val="0"/>
              </a:spcBef>
              <a:buClrTx/>
              <a:buFontTx/>
              <a:buNone/>
            </a:pPr>
            <a:r>
              <a:rPr lang="en-US"/>
              <a:t>row</a:t>
            </a:r>
          </a:p>
        </p:txBody>
      </p:sp>
      <p:sp>
        <p:nvSpPr>
          <p:cNvPr id="312326" name="Rectangle 6"/>
          <p:cNvSpPr>
            <a:spLocks noChangeArrowheads="1"/>
          </p:cNvSpPr>
          <p:nvPr/>
        </p:nvSpPr>
        <p:spPr bwMode="auto">
          <a:xfrm>
            <a:off x="5732463" y="2057400"/>
            <a:ext cx="3127375" cy="822325"/>
          </a:xfrm>
          <a:prstGeom prst="rect">
            <a:avLst/>
          </a:prstGeom>
          <a:noFill/>
          <a:ln w="9525">
            <a:noFill/>
            <a:miter lim="800000"/>
            <a:headEnd/>
            <a:tailEnd/>
          </a:ln>
          <a:effectLst/>
        </p:spPr>
        <p:txBody>
          <a:bodyPr lIns="92075" tIns="46038" rIns="92075" bIns="46038">
            <a:spAutoFit/>
          </a:bodyPr>
          <a:lstStyle/>
          <a:p>
            <a:pPr defTabSz="346075" eaLnBrk="0" hangingPunct="0">
              <a:lnSpc>
                <a:spcPct val="80000"/>
              </a:lnSpc>
              <a:spcBef>
                <a:spcPct val="0"/>
              </a:spcBef>
              <a:buClrTx/>
              <a:buFontTx/>
              <a:buNone/>
              <a:tabLst>
                <a:tab pos="576263" algn="l"/>
              </a:tabLst>
            </a:pPr>
            <a:r>
              <a:rPr lang="en-US"/>
              <a:t>Insert new row</a:t>
            </a:r>
            <a:br>
              <a:rPr lang="en-US"/>
            </a:br>
            <a:r>
              <a:rPr lang="en-US"/>
              <a:t>into the</a:t>
            </a:r>
            <a:br>
              <a:rPr lang="en-US"/>
            </a:br>
            <a:r>
              <a:rPr lang="en-US">
                <a:latin typeface="Courier New" pitchFamily="49" charset="0"/>
              </a:rPr>
              <a:t>DEPARTMENTS</a:t>
            </a:r>
            <a:r>
              <a:rPr lang="en-US" sz="2400" b="0">
                <a:latin typeface="Times New Roman" pitchFamily="18" charset="0"/>
              </a:rPr>
              <a:t> </a:t>
            </a:r>
            <a:r>
              <a:rPr lang="en-US"/>
              <a:t>table.</a:t>
            </a:r>
          </a:p>
        </p:txBody>
      </p:sp>
      <p:pic>
        <p:nvPicPr>
          <p:cNvPr id="312332" name="Picture 12" descr="C:\project-SQLFund1\images\img09-04.gif"/>
          <p:cNvPicPr>
            <a:picLocks noChangeAspect="1" noChangeArrowheads="1"/>
          </p:cNvPicPr>
          <p:nvPr/>
        </p:nvPicPr>
        <p:blipFill>
          <a:blip r:embed="rId3"/>
          <a:srcRect/>
          <a:stretch>
            <a:fillRect/>
          </a:stretch>
        </p:blipFill>
        <p:spPr bwMode="auto">
          <a:xfrm>
            <a:off x="609600" y="1752600"/>
            <a:ext cx="4525963" cy="2103438"/>
          </a:xfrm>
          <a:prstGeom prst="rect">
            <a:avLst/>
          </a:prstGeom>
          <a:noFill/>
        </p:spPr>
      </p:pic>
      <p:pic>
        <p:nvPicPr>
          <p:cNvPr id="312333" name="Picture 13" descr="C:\project-SQLFund1\images\img09-04.gif"/>
          <p:cNvPicPr>
            <a:picLocks noChangeAspect="1" noChangeArrowheads="1"/>
          </p:cNvPicPr>
          <p:nvPr/>
        </p:nvPicPr>
        <p:blipFill>
          <a:blip r:embed="rId3"/>
          <a:srcRect/>
          <a:stretch>
            <a:fillRect/>
          </a:stretch>
        </p:blipFill>
        <p:spPr bwMode="auto">
          <a:xfrm>
            <a:off x="3276600" y="3810000"/>
            <a:ext cx="4525963" cy="2103438"/>
          </a:xfrm>
          <a:prstGeom prst="rect">
            <a:avLst/>
          </a:prstGeom>
          <a:noFill/>
        </p:spPr>
      </p:pic>
      <p:pic>
        <p:nvPicPr>
          <p:cNvPr id="312334" name="Picture 14" descr="C:\project-SQLFund1\images\img09-04a.gif"/>
          <p:cNvPicPr>
            <a:picLocks noChangeAspect="1" noChangeArrowheads="1"/>
          </p:cNvPicPr>
          <p:nvPr/>
        </p:nvPicPr>
        <p:blipFill>
          <a:blip r:embed="rId4"/>
          <a:srcRect/>
          <a:stretch>
            <a:fillRect/>
          </a:stretch>
        </p:blipFill>
        <p:spPr bwMode="auto">
          <a:xfrm>
            <a:off x="3276600" y="6019800"/>
            <a:ext cx="4492625" cy="274638"/>
          </a:xfrm>
          <a:prstGeom prst="rect">
            <a:avLst/>
          </a:prstGeom>
          <a:noFill/>
        </p:spPr>
      </p:pic>
      <p:pic>
        <p:nvPicPr>
          <p:cNvPr id="312335" name="Picture 15" descr="C:\project-SQLFund1\images\img09-04b.gif"/>
          <p:cNvPicPr>
            <a:picLocks noChangeAspect="1" noChangeArrowheads="1"/>
          </p:cNvPicPr>
          <p:nvPr/>
        </p:nvPicPr>
        <p:blipFill>
          <a:blip r:embed="rId5"/>
          <a:srcRect/>
          <a:stretch>
            <a:fillRect/>
          </a:stretch>
        </p:blipFill>
        <p:spPr bwMode="auto">
          <a:xfrm>
            <a:off x="3733800" y="1295400"/>
            <a:ext cx="3978275" cy="274638"/>
          </a:xfrm>
          <a:prstGeom prst="rect">
            <a:avLst/>
          </a:prstGeom>
          <a:noFill/>
        </p:spPr>
      </p:pic>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3" name="Rectangle 5"/>
          <p:cNvSpPr>
            <a:spLocks noGrp="1" noChangeArrowheads="1"/>
          </p:cNvSpPr>
          <p:nvPr>
            <p:ph type="title"/>
          </p:nvPr>
        </p:nvSpPr>
        <p:spPr/>
        <p:txBody>
          <a:bodyPr/>
          <a:lstStyle/>
          <a:p>
            <a:r>
              <a:rPr lang="en-US">
                <a:latin typeface="Courier New" pitchFamily="49" charset="0"/>
              </a:rPr>
              <a:t>INSERT</a:t>
            </a:r>
            <a:r>
              <a:rPr lang="en-US"/>
              <a:t> Statement Syntax</a:t>
            </a:r>
          </a:p>
        </p:txBody>
      </p:sp>
      <p:sp>
        <p:nvSpPr>
          <p:cNvPr id="314374" name="Rectangle 6"/>
          <p:cNvSpPr>
            <a:spLocks noGrp="1" noChangeArrowheads="1"/>
          </p:cNvSpPr>
          <p:nvPr>
            <p:ph type="body" idx="1"/>
          </p:nvPr>
        </p:nvSpPr>
        <p:spPr>
          <a:xfrm>
            <a:off x="609600" y="1449388"/>
            <a:ext cx="7918450" cy="1833562"/>
          </a:xfrm>
        </p:spPr>
        <p:txBody>
          <a:bodyPr>
            <a:normAutofit fontScale="77500" lnSpcReduction="20000"/>
          </a:bodyPr>
          <a:lstStyle/>
          <a:p>
            <a:pPr lvl="1"/>
            <a:r>
              <a:rPr lang="en-US"/>
              <a:t>Add new rows to a table by using the </a:t>
            </a:r>
            <a:r>
              <a:rPr lang="en-US">
                <a:latin typeface="Courier New" pitchFamily="49" charset="0"/>
              </a:rPr>
              <a:t>INSERT</a:t>
            </a:r>
            <a:r>
              <a:rPr lang="en-US"/>
              <a:t> statement:</a:t>
            </a:r>
            <a:br>
              <a:rPr lang="en-US"/>
            </a:br>
            <a:r>
              <a:rPr lang="en-US"/>
              <a:t/>
            </a:r>
            <a:br>
              <a:rPr lang="en-US"/>
            </a:br>
            <a:endParaRPr lang="en-US"/>
          </a:p>
          <a:p>
            <a:pPr lvl="1"/>
            <a:endParaRPr lang="en-US"/>
          </a:p>
          <a:p>
            <a:pPr lvl="1"/>
            <a:r>
              <a:rPr lang="en-US"/>
              <a:t>With this syntax, only one row is inserted at a time.</a:t>
            </a:r>
          </a:p>
        </p:txBody>
      </p:sp>
      <p:sp>
        <p:nvSpPr>
          <p:cNvPr id="314372" name="Rectangle 4"/>
          <p:cNvSpPr>
            <a:spLocks noChangeArrowheads="1"/>
          </p:cNvSpPr>
          <p:nvPr/>
        </p:nvSpPr>
        <p:spPr bwMode="blackGray">
          <a:xfrm>
            <a:off x="838200" y="2024063"/>
            <a:ext cx="7696200" cy="64135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INSERT INTO	</a:t>
            </a:r>
            <a:r>
              <a:rPr lang="en-US" b="1" i="1">
                <a:solidFill>
                  <a:srgbClr val="000000"/>
                </a:solidFill>
                <a:latin typeface="Courier New" pitchFamily="49" charset="0"/>
              </a:rPr>
              <a:t>table </a:t>
            </a:r>
            <a:r>
              <a:rPr lang="en-US" b="1">
                <a:solidFill>
                  <a:srgbClr val="000000"/>
                </a:solidFill>
                <a:latin typeface="Courier New" pitchFamily="49" charset="0"/>
              </a:rPr>
              <a:t>[(</a:t>
            </a:r>
            <a:r>
              <a:rPr lang="en-US" b="1" i="1">
                <a:solidFill>
                  <a:srgbClr val="000000"/>
                </a:solidFill>
                <a:latin typeface="Courier New" pitchFamily="49" charset="0"/>
              </a:rPr>
              <a:t>column </a:t>
            </a:r>
            <a:r>
              <a:rPr lang="en-US" b="1">
                <a:solidFill>
                  <a:srgbClr val="000000"/>
                </a:solidFill>
                <a:latin typeface="Courier New" pitchFamily="49" charset="0"/>
              </a:rPr>
              <a:t>[</a:t>
            </a:r>
            <a:r>
              <a:rPr lang="en-US" b="1" i="1">
                <a:solidFill>
                  <a:srgbClr val="000000"/>
                </a:solidFill>
                <a:latin typeface="Courier New" pitchFamily="49" charset="0"/>
              </a:rPr>
              <a:t>, column...</a:t>
            </a:r>
            <a:r>
              <a:rPr lang="en-US" b="1">
                <a:solidFill>
                  <a:srgbClr val="000000"/>
                </a:solidFill>
                <a:latin typeface="Courier New" pitchFamily="49" charset="0"/>
              </a:rPr>
              <a:t>])]</a:t>
            </a:r>
            <a:endParaRPr lang="en-US" b="1" i="1">
              <a:solidFill>
                <a:srgbClr val="000000"/>
              </a:solidFill>
              <a:latin typeface="Courier New" pitchFamily="49" charset="0"/>
            </a:endParaRPr>
          </a:p>
          <a:p>
            <a:pPr algn="l" eaLnBrk="0" hangingPunct="0">
              <a:spcBef>
                <a:spcPct val="0"/>
              </a:spcBef>
              <a:buClrTx/>
              <a:buFontTx/>
              <a:buNone/>
              <a:tabLst>
                <a:tab pos="1200150" algn="l"/>
              </a:tabLst>
            </a:pPr>
            <a:r>
              <a:rPr lang="en-US" b="1">
                <a:solidFill>
                  <a:srgbClr val="000000"/>
                </a:solidFill>
                <a:latin typeface="Courier New" pitchFamily="49" charset="0"/>
              </a:rPr>
              <a:t>VALUES		</a:t>
            </a:r>
            <a:r>
              <a:rPr lang="en-US" b="1" i="1">
                <a:solidFill>
                  <a:srgbClr val="000000"/>
                </a:solidFill>
                <a:latin typeface="Courier New" pitchFamily="49" charset="0"/>
              </a:rPr>
              <a:t>(value </a:t>
            </a:r>
            <a:r>
              <a:rPr lang="en-US" b="1">
                <a:solidFill>
                  <a:srgbClr val="000000"/>
                </a:solidFill>
                <a:latin typeface="Courier New" pitchFamily="49" charset="0"/>
              </a:rPr>
              <a:t>[</a:t>
            </a:r>
            <a:r>
              <a:rPr lang="en-US" b="1" i="1">
                <a:solidFill>
                  <a:srgbClr val="000000"/>
                </a:solidFill>
                <a:latin typeface="Courier New" pitchFamily="49" charset="0"/>
              </a:rPr>
              <a:t>, value...</a:t>
            </a:r>
            <a:r>
              <a:rPr lang="en-US" b="1">
                <a:solidFill>
                  <a:srgbClr val="000000"/>
                </a:solidFill>
                <a:latin typeface="Courier New" pitchFamily="49" charset="0"/>
              </a:rPr>
              <a:t>]);</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1" name="Rectangle 5"/>
          <p:cNvSpPr>
            <a:spLocks noGrp="1" noChangeArrowheads="1"/>
          </p:cNvSpPr>
          <p:nvPr>
            <p:ph type="title"/>
          </p:nvPr>
        </p:nvSpPr>
        <p:spPr/>
        <p:txBody>
          <a:bodyPr/>
          <a:lstStyle/>
          <a:p>
            <a:r>
              <a:rPr lang="en-US"/>
              <a:t>Inserting New Rows</a:t>
            </a:r>
          </a:p>
        </p:txBody>
      </p:sp>
      <p:sp>
        <p:nvSpPr>
          <p:cNvPr id="316422" name="Rectangle 6"/>
          <p:cNvSpPr>
            <a:spLocks noGrp="1" noChangeArrowheads="1"/>
          </p:cNvSpPr>
          <p:nvPr>
            <p:ph type="body" idx="1"/>
          </p:nvPr>
        </p:nvSpPr>
        <p:spPr>
          <a:xfrm>
            <a:off x="609600" y="1449388"/>
            <a:ext cx="7918450" cy="3306762"/>
          </a:xfrm>
        </p:spPr>
        <p:txBody>
          <a:bodyPr>
            <a:normAutofit fontScale="77500" lnSpcReduction="20000"/>
          </a:bodyPr>
          <a:lstStyle/>
          <a:p>
            <a:pPr lvl="1"/>
            <a:r>
              <a:rPr lang="en-US"/>
              <a:t>Insert a new row containing values for each column.</a:t>
            </a:r>
          </a:p>
          <a:p>
            <a:pPr lvl="1"/>
            <a:r>
              <a:rPr lang="en-US"/>
              <a:t>List values in the default order of the columns in the table.</a:t>
            </a:r>
          </a:p>
          <a:p>
            <a:pPr lvl="1"/>
            <a:r>
              <a:rPr lang="en-US"/>
              <a:t>Optionally, list the columns in the </a:t>
            </a:r>
            <a:r>
              <a:rPr lang="en-US">
                <a:latin typeface="Courier New" pitchFamily="49" charset="0"/>
              </a:rPr>
              <a:t>INSERT</a:t>
            </a:r>
            <a:r>
              <a:rPr lang="en-US"/>
              <a:t> clause.</a:t>
            </a:r>
            <a:br>
              <a:rPr lang="en-US"/>
            </a:br>
            <a:r>
              <a:rPr lang="en-US"/>
              <a:t/>
            </a:r>
            <a:br>
              <a:rPr lang="en-US"/>
            </a:br>
            <a:r>
              <a:rPr lang="en-US"/>
              <a:t/>
            </a:r>
            <a:br>
              <a:rPr lang="en-US"/>
            </a:br>
            <a:endParaRPr lang="en-US"/>
          </a:p>
          <a:p>
            <a:pPr lvl="1"/>
            <a:endParaRPr lang="en-US"/>
          </a:p>
          <a:p>
            <a:pPr lvl="1"/>
            <a:r>
              <a:rPr lang="en-US"/>
              <a:t>Enclose character and date values within single quotation marks.</a:t>
            </a:r>
          </a:p>
        </p:txBody>
      </p:sp>
      <p:sp>
        <p:nvSpPr>
          <p:cNvPr id="316420" name="Rectangle 4"/>
          <p:cNvSpPr>
            <a:spLocks noChangeArrowheads="1"/>
          </p:cNvSpPr>
          <p:nvPr/>
        </p:nvSpPr>
        <p:spPr bwMode="blackGray">
          <a:xfrm>
            <a:off x="857224" y="2428868"/>
            <a:ext cx="7696200" cy="11430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INSERT INTO departments(department_id, </a:t>
            </a:r>
          </a:p>
          <a:p>
            <a:pPr algn="l" eaLnBrk="0" hangingPunct="0">
              <a:spcBef>
                <a:spcPct val="0"/>
              </a:spcBef>
              <a:buClrTx/>
              <a:buFontTx/>
              <a:buNone/>
              <a:tabLst>
                <a:tab pos="1200150" algn="l"/>
              </a:tabLst>
            </a:pPr>
            <a:r>
              <a:rPr lang="en-US" b="1">
                <a:solidFill>
                  <a:srgbClr val="000000"/>
                </a:solidFill>
                <a:latin typeface="Courier New" pitchFamily="49" charset="0"/>
              </a:rPr>
              <a:t>       department_name, manager_id, location_id)</a:t>
            </a:r>
          </a:p>
          <a:p>
            <a:pPr algn="l" eaLnBrk="0" hangingPunct="0">
              <a:spcBef>
                <a:spcPct val="0"/>
              </a:spcBef>
              <a:buClrTx/>
              <a:buFontTx/>
              <a:buNone/>
              <a:tabLst>
                <a:tab pos="1200150" algn="l"/>
              </a:tabLst>
            </a:pPr>
            <a:r>
              <a:rPr lang="en-US" b="1">
                <a:solidFill>
                  <a:srgbClr val="000000"/>
                </a:solidFill>
                <a:latin typeface="Courier New" pitchFamily="49" charset="0"/>
              </a:rPr>
              <a:t>VALUES (70, 'Public Relations', 100, 1700);</a:t>
            </a:r>
          </a:p>
          <a:p>
            <a:pPr algn="l" eaLnBrk="0" hangingPunct="0">
              <a:spcBef>
                <a:spcPct val="0"/>
              </a:spcBef>
              <a:buClrTx/>
              <a:buFontTx/>
              <a:buNone/>
              <a:tabLst>
                <a:tab pos="1200150" algn="l"/>
              </a:tabLst>
            </a:pPr>
            <a:endParaRPr lang="en-US" b="1">
              <a:solidFill>
                <a:srgbClr val="FC0128"/>
              </a:solidFill>
              <a:latin typeface="Courier New" pitchFamily="49" charset="0"/>
            </a:endParaRP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8" name="Rectangle 14"/>
          <p:cNvSpPr>
            <a:spLocks noGrp="1" noChangeArrowheads="1"/>
          </p:cNvSpPr>
          <p:nvPr>
            <p:ph type="body" idx="1"/>
          </p:nvPr>
        </p:nvSpPr>
        <p:spPr>
          <a:xfrm>
            <a:off x="609600" y="1449388"/>
            <a:ext cx="7918450" cy="2636837"/>
          </a:xfrm>
        </p:spPr>
        <p:txBody>
          <a:bodyPr>
            <a:normAutofit fontScale="92500" lnSpcReduction="20000"/>
          </a:bodyPr>
          <a:lstStyle/>
          <a:p>
            <a:pPr lvl="1"/>
            <a:r>
              <a:rPr lang="en-US"/>
              <a:t>Implicit method: Omit the column from the </a:t>
            </a:r>
            <a:br>
              <a:rPr lang="en-US"/>
            </a:br>
            <a:r>
              <a:rPr lang="en-US"/>
              <a:t>column list.</a:t>
            </a:r>
          </a:p>
          <a:p>
            <a:pPr lvl="1"/>
            <a:endParaRPr lang="en-US"/>
          </a:p>
          <a:p>
            <a:pPr lvl="1"/>
            <a:endParaRPr lang="en-US"/>
          </a:p>
          <a:p>
            <a:pPr lvl="1"/>
            <a:endParaRPr lang="en-US"/>
          </a:p>
          <a:p>
            <a:pPr lvl="1"/>
            <a:r>
              <a:rPr lang="en-US"/>
              <a:t>Explicit method: Specify the </a:t>
            </a:r>
            <a:r>
              <a:rPr lang="en-US">
                <a:latin typeface="Courier New" pitchFamily="49" charset="0"/>
              </a:rPr>
              <a:t>NULL</a:t>
            </a:r>
            <a:r>
              <a:rPr lang="en-US"/>
              <a:t> keyword in the </a:t>
            </a:r>
            <a:r>
              <a:rPr lang="en-US">
                <a:latin typeface="Courier New" pitchFamily="49" charset="0"/>
              </a:rPr>
              <a:t>VALUES</a:t>
            </a:r>
            <a:r>
              <a:rPr lang="en-US"/>
              <a:t> clause.</a:t>
            </a:r>
          </a:p>
        </p:txBody>
      </p:sp>
      <p:sp>
        <p:nvSpPr>
          <p:cNvPr id="318466" name="Rectangle 2"/>
          <p:cNvSpPr>
            <a:spLocks noChangeArrowheads="1"/>
          </p:cNvSpPr>
          <p:nvPr/>
        </p:nvSpPr>
        <p:spPr bwMode="blackGray">
          <a:xfrm>
            <a:off x="838200" y="4191000"/>
            <a:ext cx="7696200" cy="998538"/>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INSERT INTO	departments</a:t>
            </a:r>
          </a:p>
          <a:p>
            <a:pPr algn="l" eaLnBrk="0" hangingPunct="0">
              <a:spcBef>
                <a:spcPct val="0"/>
              </a:spcBef>
              <a:buClrTx/>
              <a:buFontTx/>
              <a:buNone/>
              <a:tabLst>
                <a:tab pos="1200150" algn="l"/>
              </a:tabLst>
            </a:pPr>
            <a:r>
              <a:rPr lang="en-US" b="1">
                <a:solidFill>
                  <a:srgbClr val="000000"/>
                </a:solidFill>
                <a:latin typeface="Courier New" pitchFamily="49" charset="0"/>
              </a:rPr>
              <a:t>VALUES		(100, 'Finance', NULL, NULL);</a:t>
            </a:r>
          </a:p>
          <a:p>
            <a:pPr algn="l" eaLnBrk="0" hangingPunct="0">
              <a:spcBef>
                <a:spcPct val="0"/>
              </a:spcBef>
              <a:buClrTx/>
              <a:buFontTx/>
              <a:buNone/>
              <a:tabLst>
                <a:tab pos="1200150" algn="l"/>
              </a:tabLst>
            </a:pPr>
            <a:endParaRPr lang="en-US" b="1">
              <a:solidFill>
                <a:srgbClr val="FF3300"/>
              </a:solidFill>
              <a:latin typeface="Courier New" pitchFamily="49" charset="0"/>
            </a:endParaRPr>
          </a:p>
        </p:txBody>
      </p:sp>
      <p:sp>
        <p:nvSpPr>
          <p:cNvPr id="318467" name="Rectangle 3"/>
          <p:cNvSpPr>
            <a:spLocks noChangeArrowheads="1"/>
          </p:cNvSpPr>
          <p:nvPr/>
        </p:nvSpPr>
        <p:spPr bwMode="blackGray">
          <a:xfrm>
            <a:off x="838200" y="2185988"/>
            <a:ext cx="7696200" cy="1143000"/>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a:solidFill>
                  <a:srgbClr val="000000"/>
                </a:solidFill>
                <a:latin typeface="Courier New" pitchFamily="49" charset="0"/>
              </a:rPr>
              <a:t>INSERT INTO	departments (department_id, </a:t>
            </a:r>
          </a:p>
          <a:p>
            <a:pPr algn="l" eaLnBrk="0" hangingPunct="0">
              <a:spcBef>
                <a:spcPct val="0"/>
              </a:spcBef>
              <a:buClrTx/>
              <a:buFontTx/>
              <a:buNone/>
              <a:tabLst>
                <a:tab pos="1200150" algn="l"/>
              </a:tabLst>
            </a:pPr>
            <a:r>
              <a:rPr lang="en-US" b="1">
                <a:solidFill>
                  <a:srgbClr val="000000"/>
                </a:solidFill>
                <a:latin typeface="Courier New" pitchFamily="49" charset="0"/>
              </a:rPr>
              <a:t>                          department_name)</a:t>
            </a:r>
          </a:p>
          <a:p>
            <a:pPr algn="l" eaLnBrk="0" hangingPunct="0">
              <a:spcBef>
                <a:spcPct val="0"/>
              </a:spcBef>
              <a:buClrTx/>
              <a:buFontTx/>
              <a:buNone/>
              <a:tabLst>
                <a:tab pos="1200150" algn="l"/>
              </a:tabLst>
            </a:pPr>
            <a:r>
              <a:rPr lang="en-US" b="1">
                <a:solidFill>
                  <a:srgbClr val="000000"/>
                </a:solidFill>
                <a:latin typeface="Courier New" pitchFamily="49" charset="0"/>
              </a:rPr>
              <a:t>VALUES		(30, 'Purchasing');</a:t>
            </a:r>
          </a:p>
          <a:p>
            <a:pPr algn="l" eaLnBrk="0" hangingPunct="0">
              <a:spcBef>
                <a:spcPct val="0"/>
              </a:spcBef>
              <a:buClrTx/>
              <a:buFontTx/>
              <a:buNone/>
              <a:tabLst>
                <a:tab pos="1200150" algn="l"/>
              </a:tabLst>
            </a:pPr>
            <a:endParaRPr lang="en-US" b="1">
              <a:solidFill>
                <a:srgbClr val="FF3300"/>
              </a:solidFill>
              <a:latin typeface="Courier New" pitchFamily="49" charset="0"/>
            </a:endParaRPr>
          </a:p>
        </p:txBody>
      </p:sp>
      <p:sp>
        <p:nvSpPr>
          <p:cNvPr id="318477" name="Rectangle 13"/>
          <p:cNvSpPr>
            <a:spLocks noGrp="1" noChangeArrowheads="1"/>
          </p:cNvSpPr>
          <p:nvPr>
            <p:ph type="title"/>
          </p:nvPr>
        </p:nvSpPr>
        <p:spPr/>
        <p:txBody>
          <a:bodyPr/>
          <a:lstStyle/>
          <a:p>
            <a:r>
              <a:rPr lang="en-US"/>
              <a:t>Inserting Rows with Null Values</a:t>
            </a:r>
          </a:p>
        </p:txBody>
      </p:sp>
      <p:sp>
        <p:nvSpPr>
          <p:cNvPr id="318471" name="Rectangle 7"/>
          <p:cNvSpPr>
            <a:spLocks noChangeArrowheads="1"/>
          </p:cNvSpPr>
          <p:nvPr/>
        </p:nvSpPr>
        <p:spPr bwMode="gray">
          <a:xfrm>
            <a:off x="5041900" y="4484688"/>
            <a:ext cx="612775" cy="346075"/>
          </a:xfrm>
          <a:prstGeom prst="rect">
            <a:avLst/>
          </a:prstGeom>
          <a:noFill/>
          <a:ln w="28575">
            <a:solidFill>
              <a:schemeClr val="hlink"/>
            </a:solidFill>
            <a:miter lim="800000"/>
            <a:headEnd/>
            <a:tailEnd/>
          </a:ln>
          <a:effectLst/>
        </p:spPr>
        <p:txBody>
          <a:bodyPr wrap="none" anchor="ctr"/>
          <a:lstStyle/>
          <a:p>
            <a:endParaRPr lang="en-MY"/>
          </a:p>
        </p:txBody>
      </p:sp>
      <p:sp>
        <p:nvSpPr>
          <p:cNvPr id="318473" name="Rectangle 9"/>
          <p:cNvSpPr>
            <a:spLocks noChangeArrowheads="1"/>
          </p:cNvSpPr>
          <p:nvPr/>
        </p:nvSpPr>
        <p:spPr bwMode="gray">
          <a:xfrm>
            <a:off x="5845175" y="4484688"/>
            <a:ext cx="612775" cy="346075"/>
          </a:xfrm>
          <a:prstGeom prst="rect">
            <a:avLst/>
          </a:prstGeom>
          <a:noFill/>
          <a:ln w="28575">
            <a:solidFill>
              <a:schemeClr val="hlink"/>
            </a:solidFill>
            <a:miter lim="800000"/>
            <a:headEnd/>
            <a:tailEnd/>
          </a:ln>
          <a:effectLst/>
        </p:spPr>
        <p:txBody>
          <a:bodyPr wrap="none" anchor="ctr"/>
          <a:lstStyle/>
          <a:p>
            <a:endParaRPr lang="en-MY"/>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p:cNvSpPr>
          <p:nvPr/>
        </p:nvSpPr>
        <p:spPr bwMode="blackGray">
          <a:xfrm>
            <a:off x="1000125" y="1905000"/>
            <a:ext cx="7305675" cy="3363913"/>
          </a:xfrm>
          <a:prstGeom prst="rect">
            <a:avLst/>
          </a:prstGeom>
          <a:solidFill>
            <a:srgbClr val="FFFF00"/>
          </a:solidFill>
          <a:ln w="28575">
            <a:solidFill>
              <a:srgbClr val="000000"/>
            </a:solidFill>
            <a:miter lim="800000"/>
            <a:headEnd/>
            <a:tailEnd/>
          </a:ln>
          <a:effectLst/>
        </p:spPr>
        <p:txBody>
          <a:bodyPr wrap="none" lIns="92075" tIns="46038" rIns="92075" bIns="46038" anchor="ctr"/>
          <a:lstStyle/>
          <a:p>
            <a:pPr algn="l" eaLnBrk="0" hangingPunct="0">
              <a:spcBef>
                <a:spcPct val="0"/>
              </a:spcBef>
              <a:buClrTx/>
              <a:buFontTx/>
              <a:buNone/>
              <a:tabLst>
                <a:tab pos="1200150" algn="l"/>
              </a:tabLst>
            </a:pPr>
            <a:r>
              <a:rPr lang="en-US" b="1" dirty="0">
                <a:solidFill>
                  <a:srgbClr val="000000"/>
                </a:solidFill>
                <a:latin typeface="Courier New" pitchFamily="49" charset="0"/>
              </a:rPr>
              <a:t>INSERT INTO employees (</a:t>
            </a:r>
            <a:r>
              <a:rPr lang="en-US" b="1" dirty="0" err="1">
                <a:solidFill>
                  <a:srgbClr val="000000"/>
                </a:solidFill>
                <a:latin typeface="Courier New" pitchFamily="49" charset="0"/>
              </a:rPr>
              <a:t>employee_id</a:t>
            </a:r>
            <a:r>
              <a:rPr lang="en-US" b="1" dirty="0">
                <a:solidFill>
                  <a:srgbClr val="000000"/>
                </a:solidFill>
                <a:latin typeface="Courier New" pitchFamily="49" charset="0"/>
              </a:rPr>
              <a:t>, </a:t>
            </a:r>
          </a:p>
          <a:p>
            <a:pPr algn="l" eaLnBrk="0" hangingPunct="0">
              <a:spcBef>
                <a:spcPct val="0"/>
              </a:spcBef>
              <a:buClrTx/>
              <a:buFontTx/>
              <a:buNone/>
              <a:tabLst>
                <a:tab pos="1200150" algn="l"/>
              </a:tabLst>
            </a:pPr>
            <a:r>
              <a:rPr lang="en-US" b="1" dirty="0">
                <a:solidFill>
                  <a:srgbClr val="000000"/>
                </a:solidFill>
                <a:latin typeface="Courier New" pitchFamily="49" charset="0"/>
              </a:rPr>
              <a:t>                 </a:t>
            </a:r>
            <a:r>
              <a:rPr lang="en-US" b="1" dirty="0" err="1">
                <a:solidFill>
                  <a:srgbClr val="000000"/>
                </a:solidFill>
                <a:latin typeface="Courier New" pitchFamily="49" charset="0"/>
              </a:rPr>
              <a:t>first_name</a:t>
            </a:r>
            <a:r>
              <a:rPr lang="en-US" b="1" dirty="0">
                <a:solidFill>
                  <a:srgbClr val="000000"/>
                </a:solidFill>
                <a:latin typeface="Courier New" pitchFamily="49" charset="0"/>
              </a:rPr>
              <a:t>, </a:t>
            </a:r>
            <a:r>
              <a:rPr lang="en-US" b="1" dirty="0" err="1">
                <a:solidFill>
                  <a:srgbClr val="000000"/>
                </a:solidFill>
                <a:latin typeface="Courier New" pitchFamily="49" charset="0"/>
              </a:rPr>
              <a:t>last_name</a:t>
            </a:r>
            <a:r>
              <a:rPr lang="en-US" b="1" dirty="0">
                <a:solidFill>
                  <a:srgbClr val="000000"/>
                </a:solidFill>
                <a:latin typeface="Courier New" pitchFamily="49" charset="0"/>
              </a:rPr>
              <a:t>, </a:t>
            </a:r>
          </a:p>
          <a:p>
            <a:pPr algn="l" eaLnBrk="0" hangingPunct="0">
              <a:spcBef>
                <a:spcPct val="0"/>
              </a:spcBef>
              <a:buClrTx/>
              <a:buFontTx/>
              <a:buNone/>
              <a:tabLst>
                <a:tab pos="1200150" algn="l"/>
              </a:tabLst>
            </a:pPr>
            <a:r>
              <a:rPr lang="en-US" b="1" dirty="0">
                <a:solidFill>
                  <a:srgbClr val="000000"/>
                </a:solidFill>
                <a:latin typeface="Courier New" pitchFamily="49" charset="0"/>
              </a:rPr>
              <a:t>                 email, </a:t>
            </a:r>
            <a:r>
              <a:rPr lang="en-US" b="1" dirty="0" err="1">
                <a:solidFill>
                  <a:srgbClr val="000000"/>
                </a:solidFill>
                <a:latin typeface="Courier New" pitchFamily="49" charset="0"/>
              </a:rPr>
              <a:t>phone_number</a:t>
            </a:r>
            <a:r>
              <a:rPr lang="en-US" b="1" dirty="0">
                <a:solidFill>
                  <a:srgbClr val="000000"/>
                </a:solidFill>
                <a:latin typeface="Courier New" pitchFamily="49" charset="0"/>
              </a:rPr>
              <a:t>,</a:t>
            </a:r>
          </a:p>
          <a:p>
            <a:pPr algn="l" eaLnBrk="0" hangingPunct="0">
              <a:spcBef>
                <a:spcPct val="0"/>
              </a:spcBef>
              <a:buClrTx/>
              <a:buFontTx/>
              <a:buNone/>
              <a:tabLst>
                <a:tab pos="1200150" algn="l"/>
              </a:tabLst>
            </a:pPr>
            <a:r>
              <a:rPr lang="en-US" b="1" dirty="0">
                <a:solidFill>
                  <a:srgbClr val="000000"/>
                </a:solidFill>
                <a:latin typeface="Courier New" pitchFamily="49" charset="0"/>
              </a:rPr>
              <a:t>                 </a:t>
            </a:r>
            <a:r>
              <a:rPr lang="en-US" b="1" dirty="0" err="1">
                <a:solidFill>
                  <a:srgbClr val="000000"/>
                </a:solidFill>
                <a:latin typeface="Courier New" pitchFamily="49" charset="0"/>
              </a:rPr>
              <a:t>hire_date</a:t>
            </a:r>
            <a:r>
              <a:rPr lang="en-US" b="1" dirty="0">
                <a:solidFill>
                  <a:srgbClr val="000000"/>
                </a:solidFill>
                <a:latin typeface="Courier New" pitchFamily="49" charset="0"/>
              </a:rPr>
              <a:t>, </a:t>
            </a:r>
            <a:r>
              <a:rPr lang="en-US" b="1" dirty="0" err="1">
                <a:solidFill>
                  <a:srgbClr val="000000"/>
                </a:solidFill>
                <a:latin typeface="Courier New" pitchFamily="49" charset="0"/>
              </a:rPr>
              <a:t>job_id</a:t>
            </a:r>
            <a:r>
              <a:rPr lang="en-US" b="1" dirty="0">
                <a:solidFill>
                  <a:srgbClr val="000000"/>
                </a:solidFill>
                <a:latin typeface="Courier New" pitchFamily="49" charset="0"/>
              </a:rPr>
              <a:t>, salary, </a:t>
            </a:r>
          </a:p>
          <a:p>
            <a:pPr algn="l" eaLnBrk="0" hangingPunct="0">
              <a:spcBef>
                <a:spcPct val="0"/>
              </a:spcBef>
              <a:buClrTx/>
              <a:buFontTx/>
              <a:buNone/>
              <a:tabLst>
                <a:tab pos="1200150" algn="l"/>
              </a:tabLst>
            </a:pPr>
            <a:r>
              <a:rPr lang="en-US" b="1" dirty="0">
                <a:solidFill>
                  <a:srgbClr val="000000"/>
                </a:solidFill>
                <a:latin typeface="Courier New" pitchFamily="49" charset="0"/>
              </a:rPr>
              <a:t>                 </a:t>
            </a:r>
            <a:r>
              <a:rPr lang="en-US" b="1" dirty="0" err="1">
                <a:solidFill>
                  <a:srgbClr val="000000"/>
                </a:solidFill>
                <a:latin typeface="Courier New" pitchFamily="49" charset="0"/>
              </a:rPr>
              <a:t>commission_pct</a:t>
            </a:r>
            <a:r>
              <a:rPr lang="en-US" b="1" dirty="0">
                <a:solidFill>
                  <a:srgbClr val="000000"/>
                </a:solidFill>
                <a:latin typeface="Courier New" pitchFamily="49" charset="0"/>
              </a:rPr>
              <a:t>, </a:t>
            </a:r>
            <a:r>
              <a:rPr lang="en-US" b="1" dirty="0" err="1">
                <a:solidFill>
                  <a:srgbClr val="000000"/>
                </a:solidFill>
                <a:latin typeface="Courier New" pitchFamily="49" charset="0"/>
              </a:rPr>
              <a:t>manager_id</a:t>
            </a:r>
            <a:r>
              <a:rPr lang="en-US" b="1" dirty="0">
                <a:solidFill>
                  <a:srgbClr val="000000"/>
                </a:solidFill>
                <a:latin typeface="Courier New" pitchFamily="49" charset="0"/>
              </a:rPr>
              <a:t>,</a:t>
            </a:r>
          </a:p>
          <a:p>
            <a:pPr algn="l" eaLnBrk="0" hangingPunct="0">
              <a:spcBef>
                <a:spcPct val="0"/>
              </a:spcBef>
              <a:buClrTx/>
              <a:buFontTx/>
              <a:buNone/>
              <a:tabLst>
                <a:tab pos="1200150" algn="l"/>
              </a:tabLst>
            </a:pPr>
            <a:r>
              <a:rPr lang="en-US" b="1" dirty="0">
                <a:solidFill>
                  <a:srgbClr val="000000"/>
                </a:solidFill>
                <a:latin typeface="Courier New" pitchFamily="49" charset="0"/>
              </a:rPr>
              <a:t>                 </a:t>
            </a:r>
            <a:r>
              <a:rPr lang="en-US" b="1" dirty="0" err="1">
                <a:solidFill>
                  <a:srgbClr val="000000"/>
                </a:solidFill>
                <a:latin typeface="Courier New" pitchFamily="49" charset="0"/>
              </a:rPr>
              <a:t>department_id</a:t>
            </a:r>
            <a:r>
              <a:rPr lang="en-US" b="1" dirty="0">
                <a:solidFill>
                  <a:srgbClr val="000000"/>
                </a:solidFill>
                <a:latin typeface="Courier New" pitchFamily="49" charset="0"/>
              </a:rPr>
              <a:t>)</a:t>
            </a:r>
          </a:p>
          <a:p>
            <a:pPr algn="l" eaLnBrk="0" hangingPunct="0">
              <a:spcBef>
                <a:spcPct val="0"/>
              </a:spcBef>
              <a:buClrTx/>
              <a:buFontTx/>
              <a:buNone/>
              <a:tabLst>
                <a:tab pos="1200150" algn="l"/>
              </a:tabLst>
            </a:pPr>
            <a:r>
              <a:rPr lang="en-US" b="1" dirty="0">
                <a:solidFill>
                  <a:srgbClr val="000000"/>
                </a:solidFill>
                <a:latin typeface="Courier New" pitchFamily="49" charset="0"/>
              </a:rPr>
              <a:t>VALUES		   (113, </a:t>
            </a:r>
          </a:p>
          <a:p>
            <a:pPr algn="l" eaLnBrk="0" hangingPunct="0">
              <a:spcBef>
                <a:spcPct val="0"/>
              </a:spcBef>
              <a:buClrTx/>
              <a:buFontTx/>
              <a:buNone/>
              <a:tabLst>
                <a:tab pos="1200150" algn="l"/>
              </a:tabLst>
            </a:pPr>
            <a:r>
              <a:rPr lang="en-US" b="1" dirty="0">
                <a:solidFill>
                  <a:srgbClr val="000000"/>
                </a:solidFill>
                <a:latin typeface="Courier New" pitchFamily="49" charset="0"/>
              </a:rPr>
              <a:t>                 'Louis', 'Popp', </a:t>
            </a:r>
          </a:p>
          <a:p>
            <a:pPr algn="l" eaLnBrk="0" hangingPunct="0">
              <a:spcBef>
                <a:spcPct val="0"/>
              </a:spcBef>
              <a:buClrTx/>
              <a:buFontTx/>
              <a:buNone/>
              <a:tabLst>
                <a:tab pos="1200150" algn="l"/>
              </a:tabLst>
            </a:pPr>
            <a:r>
              <a:rPr lang="en-US" b="1" dirty="0">
                <a:solidFill>
                  <a:srgbClr val="000000"/>
                </a:solidFill>
                <a:latin typeface="Courier New" pitchFamily="49" charset="0"/>
              </a:rPr>
              <a:t>                 'LPOPP', '515.124.4567', </a:t>
            </a:r>
          </a:p>
          <a:p>
            <a:pPr algn="l" eaLnBrk="0" hangingPunct="0">
              <a:spcBef>
                <a:spcPct val="0"/>
              </a:spcBef>
              <a:buClrTx/>
              <a:buFontTx/>
              <a:buNone/>
              <a:tabLst>
                <a:tab pos="1200150" algn="l"/>
              </a:tabLst>
            </a:pPr>
            <a:r>
              <a:rPr lang="en-US" b="1" dirty="0">
                <a:solidFill>
                  <a:srgbClr val="000000"/>
                </a:solidFill>
                <a:latin typeface="Courier New" pitchFamily="49" charset="0"/>
              </a:rPr>
              <a:t>                 SYSDATE, 'AC_ACCOUNT', 6900, </a:t>
            </a:r>
          </a:p>
          <a:p>
            <a:pPr algn="l" eaLnBrk="0" hangingPunct="0">
              <a:spcBef>
                <a:spcPct val="0"/>
              </a:spcBef>
              <a:buClrTx/>
              <a:buFontTx/>
              <a:buNone/>
              <a:tabLst>
                <a:tab pos="1200150" algn="l"/>
              </a:tabLst>
            </a:pPr>
            <a:r>
              <a:rPr lang="en-US" b="1" dirty="0">
                <a:solidFill>
                  <a:srgbClr val="000000"/>
                </a:solidFill>
                <a:latin typeface="Courier New" pitchFamily="49" charset="0"/>
              </a:rPr>
              <a:t>                 NULL, 205, 110);</a:t>
            </a:r>
          </a:p>
          <a:p>
            <a:pPr algn="l" eaLnBrk="0" hangingPunct="0">
              <a:spcBef>
                <a:spcPct val="0"/>
              </a:spcBef>
              <a:buClrTx/>
              <a:buFontTx/>
              <a:buNone/>
              <a:tabLst>
                <a:tab pos="1200150" algn="l"/>
              </a:tabLst>
            </a:pPr>
            <a:endParaRPr lang="en-US" b="1" dirty="0">
              <a:solidFill>
                <a:srgbClr val="FF3300"/>
              </a:solidFill>
              <a:latin typeface="Courier New" pitchFamily="49" charset="0"/>
            </a:endParaRPr>
          </a:p>
        </p:txBody>
      </p:sp>
      <p:sp>
        <p:nvSpPr>
          <p:cNvPr id="320519" name="Rectangle 7"/>
          <p:cNvSpPr>
            <a:spLocks noGrp="1" noChangeArrowheads="1"/>
          </p:cNvSpPr>
          <p:nvPr>
            <p:ph type="title"/>
          </p:nvPr>
        </p:nvSpPr>
        <p:spPr/>
        <p:txBody>
          <a:bodyPr/>
          <a:lstStyle/>
          <a:p>
            <a:r>
              <a:rPr lang="en-US"/>
              <a:t>Inserting Special Values</a:t>
            </a:r>
          </a:p>
        </p:txBody>
      </p:sp>
      <p:sp>
        <p:nvSpPr>
          <p:cNvPr id="320520" name="Rectangle 8"/>
          <p:cNvSpPr>
            <a:spLocks noGrp="1" noChangeArrowheads="1"/>
          </p:cNvSpPr>
          <p:nvPr>
            <p:ph type="body" idx="1"/>
          </p:nvPr>
        </p:nvSpPr>
        <p:spPr>
          <a:xfrm>
            <a:off x="609600" y="1447800"/>
            <a:ext cx="7918450" cy="360363"/>
          </a:xfrm>
        </p:spPr>
        <p:txBody>
          <a:bodyPr>
            <a:normAutofit fontScale="70000" lnSpcReduction="20000"/>
          </a:bodyPr>
          <a:lstStyle/>
          <a:p>
            <a:r>
              <a:rPr lang="en-US"/>
              <a:t>The </a:t>
            </a:r>
            <a:r>
              <a:rPr lang="en-US">
                <a:latin typeface="Courier New" pitchFamily="49" charset="0"/>
              </a:rPr>
              <a:t>SYSDATE</a:t>
            </a:r>
            <a:r>
              <a:rPr lang="en-US"/>
              <a:t> function records the current date and time.</a:t>
            </a:r>
          </a:p>
        </p:txBody>
      </p:sp>
      <p:sp>
        <p:nvSpPr>
          <p:cNvPr id="320517" name="Rectangle 5"/>
          <p:cNvSpPr>
            <a:spLocks noChangeArrowheads="1"/>
          </p:cNvSpPr>
          <p:nvPr/>
        </p:nvSpPr>
        <p:spPr bwMode="gray">
          <a:xfrm>
            <a:off x="3316288" y="2755900"/>
            <a:ext cx="1455737" cy="325438"/>
          </a:xfrm>
          <a:prstGeom prst="rect">
            <a:avLst/>
          </a:prstGeom>
          <a:noFill/>
          <a:ln w="28575">
            <a:solidFill>
              <a:schemeClr val="hlink"/>
            </a:solidFill>
            <a:miter lim="800000"/>
            <a:headEnd/>
            <a:tailEnd/>
          </a:ln>
          <a:effectLst/>
        </p:spPr>
        <p:txBody>
          <a:bodyPr wrap="none" anchor="ctr"/>
          <a:lstStyle/>
          <a:p>
            <a:endParaRPr lang="en-MY"/>
          </a:p>
        </p:txBody>
      </p:sp>
      <p:sp>
        <p:nvSpPr>
          <p:cNvPr id="320518" name="Rectangle 6"/>
          <p:cNvSpPr>
            <a:spLocks noChangeArrowheads="1"/>
          </p:cNvSpPr>
          <p:nvPr/>
        </p:nvSpPr>
        <p:spPr bwMode="gray">
          <a:xfrm>
            <a:off x="3286125" y="4386263"/>
            <a:ext cx="1230313" cy="325437"/>
          </a:xfrm>
          <a:prstGeom prst="rect">
            <a:avLst/>
          </a:prstGeom>
          <a:noFill/>
          <a:ln w="28575">
            <a:solidFill>
              <a:schemeClr val="hlink"/>
            </a:solidFill>
            <a:miter lim="800000"/>
            <a:headEnd/>
            <a:tailEnd/>
          </a:ln>
          <a:effectLst/>
        </p:spPr>
        <p:txBody>
          <a:bodyPr wrap="none" anchor="ctr"/>
          <a:lstStyle/>
          <a:p>
            <a:endParaRPr lang="en-MY"/>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12417</Words>
  <Application>Microsoft Office PowerPoint</Application>
  <PresentationFormat>On-screen Show (4:3)</PresentationFormat>
  <Paragraphs>1687</Paragraphs>
  <Slides>111</Slides>
  <Notes>93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111</vt:i4>
      </vt:variant>
    </vt:vector>
  </HeadingPairs>
  <TitlesOfParts>
    <vt:vector size="114" baseType="lpstr">
      <vt:lpstr>Office Theme</vt:lpstr>
      <vt:lpstr>Document</vt:lpstr>
      <vt:lpstr>Microsoft Word Document</vt:lpstr>
      <vt:lpstr>Chapter 3</vt:lpstr>
      <vt:lpstr>Slide 2</vt:lpstr>
      <vt:lpstr>Slide 3</vt:lpstr>
      <vt:lpstr>Slide 4</vt:lpstr>
      <vt:lpstr>Slide 5</vt:lpstr>
      <vt:lpstr>Slide 6</vt:lpstr>
      <vt:lpstr>The HR Entity Relationship Diagram </vt:lpstr>
      <vt:lpstr>Slide 8</vt:lpstr>
      <vt:lpstr>Slide 9</vt:lpstr>
      <vt:lpstr>Slide 10</vt:lpstr>
      <vt:lpstr>Slide 11</vt:lpstr>
      <vt:lpstr>Slide 12</vt:lpstr>
      <vt:lpstr>Slide 13</vt:lpstr>
      <vt:lpstr>Slide 14</vt:lpstr>
      <vt:lpstr>Slide 15</vt:lpstr>
      <vt:lpstr>Slide 16</vt:lpstr>
      <vt:lpstr>Slide 17</vt:lpstr>
      <vt:lpstr>Retrieving Data Using  the SQL SELECT Statement </vt:lpstr>
      <vt:lpstr>Capabilities of SQL SELECT Statements</vt:lpstr>
      <vt:lpstr>Basic SELECT Statement</vt:lpstr>
      <vt:lpstr>Selecting All Columns</vt:lpstr>
      <vt:lpstr>Selecting Specific Columns</vt:lpstr>
      <vt:lpstr>Arithmetic Expressions</vt:lpstr>
      <vt:lpstr>Using Arithmetic Operators</vt:lpstr>
      <vt:lpstr>Operator Precedence</vt:lpstr>
      <vt:lpstr>Defining a Null Value</vt:lpstr>
      <vt:lpstr>Null Values in Arithmetic Expressions</vt:lpstr>
      <vt:lpstr>Defining a Column Alias</vt:lpstr>
      <vt:lpstr>Using Column Aliases</vt:lpstr>
      <vt:lpstr>Duplicate Rows</vt:lpstr>
      <vt:lpstr>Slide 31</vt:lpstr>
      <vt:lpstr>Restricting and Sorting Data</vt:lpstr>
      <vt:lpstr>The SQL SELECT Statement</vt:lpstr>
      <vt:lpstr>Slide 34</vt:lpstr>
      <vt:lpstr>Limiting Rows Using a Selection</vt:lpstr>
      <vt:lpstr>Limiting the Rows That Are Selected</vt:lpstr>
      <vt:lpstr>Using the WHERE Clause</vt:lpstr>
      <vt:lpstr>Character Strings and Dates</vt:lpstr>
      <vt:lpstr>Comparison Operators</vt:lpstr>
      <vt:lpstr>Using Comparison Operators</vt:lpstr>
      <vt:lpstr>Range Conditions Using the BETWEEN Operator</vt:lpstr>
      <vt:lpstr>Membership Condition Using the IN Operator</vt:lpstr>
      <vt:lpstr>Pattern Matching Using the LIKE Operator</vt:lpstr>
      <vt:lpstr>Combining Wildcard Characters</vt:lpstr>
      <vt:lpstr>Using the NULL Conditions</vt:lpstr>
      <vt:lpstr>Defining Conditions Using the Logical Operators</vt:lpstr>
      <vt:lpstr>Using the AND Operator</vt:lpstr>
      <vt:lpstr>Using the OR Operator</vt:lpstr>
      <vt:lpstr>Using the NOT Operator</vt:lpstr>
      <vt:lpstr>Rules of Precedence</vt:lpstr>
      <vt:lpstr>Rules of Precedence</vt:lpstr>
      <vt:lpstr>Using the ORDER BY Clause</vt:lpstr>
      <vt:lpstr>Sorting</vt:lpstr>
      <vt:lpstr>Sorting</vt:lpstr>
      <vt:lpstr>Summary</vt:lpstr>
      <vt:lpstr>Displaying Data  from Multiple Tables</vt:lpstr>
      <vt:lpstr>SELECT Statement</vt:lpstr>
      <vt:lpstr>Slide 58</vt:lpstr>
      <vt:lpstr>Obtaining Data from Multiple Tables</vt:lpstr>
      <vt:lpstr>Slide 60</vt:lpstr>
      <vt:lpstr>Slide 61</vt:lpstr>
      <vt:lpstr>Slide 62</vt:lpstr>
      <vt:lpstr>Slide 63</vt:lpstr>
      <vt:lpstr>Slide 64</vt:lpstr>
      <vt:lpstr>Slide 65</vt:lpstr>
      <vt:lpstr>Slide 66</vt:lpstr>
      <vt:lpstr>Slide 67</vt:lpstr>
      <vt:lpstr>Reporting Aggregated Data Using the Group Functions </vt:lpstr>
      <vt:lpstr>What Are Group Functions?</vt:lpstr>
      <vt:lpstr>Types of Group Functions</vt:lpstr>
      <vt:lpstr>Group Functions: Syntax</vt:lpstr>
      <vt:lpstr>Using the AVG and SUM Functions</vt:lpstr>
      <vt:lpstr>Using the MIN and MAX Functions</vt:lpstr>
      <vt:lpstr>Using the COUNT Function</vt:lpstr>
      <vt:lpstr>Using the DISTINCT Keyword</vt:lpstr>
      <vt:lpstr>Group Functions and Null Values</vt:lpstr>
      <vt:lpstr>Slide 77</vt:lpstr>
      <vt:lpstr>Creating Groups of Data </vt:lpstr>
      <vt:lpstr>Creating Groups of Data:  GROUP BY Clause Syntax</vt:lpstr>
      <vt:lpstr>Using the GROUP BY Clause</vt:lpstr>
      <vt:lpstr>Using the GROUP BY Clause </vt:lpstr>
      <vt:lpstr>Grouping by More than One Column</vt:lpstr>
      <vt:lpstr>Using the GROUP BY Clause  on Multiple Columns</vt:lpstr>
      <vt:lpstr>Illegal Queries  Using Group Functions</vt:lpstr>
      <vt:lpstr>Illegal Queries  Using Group Functions</vt:lpstr>
      <vt:lpstr>Restricting Group Results</vt:lpstr>
      <vt:lpstr>Restricting Group Results  with the HAVING Clause</vt:lpstr>
      <vt:lpstr>Using the HAVING Clause</vt:lpstr>
      <vt:lpstr>Using the HAVING Clause</vt:lpstr>
      <vt:lpstr>Nesting Group Functions</vt:lpstr>
      <vt:lpstr>Summary</vt:lpstr>
      <vt:lpstr>Manipulating Data</vt:lpstr>
      <vt:lpstr>Slide 93</vt:lpstr>
      <vt:lpstr>Data Manipulation Language</vt:lpstr>
      <vt:lpstr>Adding a New Row to a Table</vt:lpstr>
      <vt:lpstr>INSERT Statement Syntax</vt:lpstr>
      <vt:lpstr>Inserting New Rows</vt:lpstr>
      <vt:lpstr>Inserting Rows with Null Values</vt:lpstr>
      <vt:lpstr>Inserting Special Values</vt:lpstr>
      <vt:lpstr>Inserting Specific Date and Time Values</vt:lpstr>
      <vt:lpstr>Copying Rows  from Another Table</vt:lpstr>
      <vt:lpstr>Changing Data in a Table</vt:lpstr>
      <vt:lpstr>UPDATE Statement Syntax</vt:lpstr>
      <vt:lpstr>Updating Rows in a Table</vt:lpstr>
      <vt:lpstr>Updating Two Columns with a Subquery</vt:lpstr>
      <vt:lpstr>Updating Rows Based  on Another Table</vt:lpstr>
      <vt:lpstr>Removing a Row from a Table </vt:lpstr>
      <vt:lpstr>DELETE Statement</vt:lpstr>
      <vt:lpstr>Deleting Rows from a Table</vt:lpstr>
      <vt:lpstr>Deleting Rows Based  on Another Table</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Wesley</dc:creator>
  <cp:lastModifiedBy>Wesley</cp:lastModifiedBy>
  <cp:revision>74</cp:revision>
  <dcterms:created xsi:type="dcterms:W3CDTF">2014-05-13T13:52:52Z</dcterms:created>
  <dcterms:modified xsi:type="dcterms:W3CDTF">2014-05-19T01:32:31Z</dcterms:modified>
</cp:coreProperties>
</file>