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414" r:id="rId2"/>
    <p:sldId id="416" r:id="rId3"/>
    <p:sldId id="417" r:id="rId4"/>
    <p:sldId id="418" r:id="rId5"/>
    <p:sldId id="419" r:id="rId6"/>
    <p:sldId id="420" r:id="rId7"/>
    <p:sldId id="421" r:id="rId8"/>
    <p:sldId id="422" r:id="rId9"/>
    <p:sldId id="423" r:id="rId10"/>
    <p:sldId id="425" r:id="rId11"/>
    <p:sldId id="427" r:id="rId12"/>
    <p:sldId id="428" r:id="rId13"/>
    <p:sldId id="429" r:id="rId14"/>
    <p:sldId id="430" r:id="rId15"/>
    <p:sldId id="431" r:id="rId16"/>
    <p:sldId id="433" r:id="rId17"/>
    <p:sldId id="434" r:id="rId18"/>
    <p:sldId id="435" r:id="rId19"/>
    <p:sldId id="436" r:id="rId20"/>
    <p:sldId id="43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94" autoAdjust="0"/>
    <p:restoredTop sz="94660"/>
  </p:normalViewPr>
  <p:slideViewPr>
    <p:cSldViewPr>
      <p:cViewPr>
        <p:scale>
          <a:sx n="80" d="100"/>
          <a:sy n="80" d="100"/>
        </p:scale>
        <p:origin x="-330" y="1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446C63-BE8C-4E05-84D6-843AC2DE8B51}" type="datetimeFigureOut">
              <a:rPr lang="en-US" smtClean="0"/>
              <a:pPr/>
              <a:t>7/14/2017</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503968-A6C5-488F-A2FD-F373CAA2416A}" type="slidenum">
              <a:rPr lang="en-MY" smtClean="0"/>
              <a:pPr/>
              <a:t>‹#›</a:t>
            </a:fld>
            <a:endParaRPr lang="en-MY"/>
          </a:p>
        </p:txBody>
      </p:sp>
    </p:spTree>
    <p:extLst>
      <p:ext uri="{BB962C8B-B14F-4D97-AF65-F5344CB8AC3E}">
        <p14:creationId xmlns:p14="http://schemas.microsoft.com/office/powerpoint/2010/main" val="729916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image" Target="../media/image15.png"/><Relationship Id="rId4" Type="http://schemas.openxmlformats.org/officeDocument/2006/relationships/image" Target="../media/image14.png"/></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Microsoft_Word_97_-_2003_Document1.doc"/></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6" name="Rectangle 6"/>
          <p:cNvSpPr>
            <a:spLocks noGrp="1" noRot="1" noChangeAspect="1" noChangeArrowheads="1" noTextEdit="1"/>
          </p:cNvSpPr>
          <p:nvPr>
            <p:ph type="sldImg"/>
          </p:nvPr>
        </p:nvSpPr>
        <p:spPr>
          <a:ln/>
        </p:spPr>
      </p:sp>
      <p:sp>
        <p:nvSpPr>
          <p:cNvPr id="307207" name="Rectangle 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E9529D77-5B4D-4C74-9B04-952DB3E60843}" type="slidenum">
              <a:rPr lang="en-US">
                <a:solidFill>
                  <a:schemeClr val="tx1"/>
                </a:solidFill>
              </a:rPr>
              <a:pPr/>
              <a:t>10</a:t>
            </a:fld>
            <a:endParaRPr lang="en-US">
              <a:solidFill>
                <a:schemeClr val="tx1"/>
              </a:solidFill>
            </a:endParaRPr>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a:xfrm>
            <a:off x="447973" y="5143500"/>
            <a:ext cx="5962055" cy="3489476"/>
          </a:xfrm>
        </p:spPr>
        <p:txBody>
          <a:bodyPr>
            <a:normAutofit lnSpcReduction="10000"/>
          </a:bodyPr>
          <a:lstStyle/>
          <a:p>
            <a:r>
              <a:rPr lang="en-US" dirty="0"/>
              <a:t>Copying Rows from Another Table</a:t>
            </a:r>
          </a:p>
          <a:p>
            <a:pPr lvl="1"/>
            <a:r>
              <a:rPr lang="en-US" dirty="0">
                <a:solidFill>
                  <a:schemeClr val="tx1"/>
                </a:solidFill>
              </a:rPr>
              <a:t>You can use the </a:t>
            </a:r>
            <a:r>
              <a:rPr lang="en-US" dirty="0">
                <a:solidFill>
                  <a:schemeClr val="tx1"/>
                </a:solidFill>
                <a:latin typeface="Courier New" pitchFamily="49" charset="0"/>
              </a:rPr>
              <a:t>INSERT</a:t>
            </a:r>
            <a:r>
              <a:rPr lang="en-US" dirty="0">
                <a:solidFill>
                  <a:schemeClr val="tx1"/>
                </a:solidFill>
              </a:rPr>
              <a:t> statement to add rows to a table where the values are derived from existing tables. In the slide example, for the </a:t>
            </a:r>
            <a:r>
              <a:rPr lang="en-US" dirty="0">
                <a:solidFill>
                  <a:schemeClr val="tx1"/>
                </a:solidFill>
                <a:latin typeface="Courier New" pitchFamily="49" charset="0"/>
              </a:rPr>
              <a:t>INSERT</a:t>
            </a:r>
            <a:r>
              <a:rPr lang="en-US" dirty="0">
                <a:solidFill>
                  <a:schemeClr val="tx1"/>
                </a:solidFill>
              </a:rPr>
              <a:t> </a:t>
            </a:r>
            <a:r>
              <a:rPr lang="en-US" dirty="0">
                <a:solidFill>
                  <a:schemeClr val="tx1"/>
                </a:solidFill>
                <a:latin typeface="Courier New" pitchFamily="49" charset="0"/>
              </a:rPr>
              <a:t>INTO</a:t>
            </a:r>
            <a:r>
              <a:rPr lang="en-US" dirty="0">
                <a:solidFill>
                  <a:schemeClr val="tx1"/>
                </a:solidFill>
              </a:rPr>
              <a:t> statement to work, you must have already created the </a:t>
            </a:r>
            <a:r>
              <a:rPr lang="en-US" dirty="0" err="1">
                <a:solidFill>
                  <a:schemeClr val="tx1"/>
                </a:solidFill>
                <a:latin typeface="Courier New" pitchFamily="49" charset="0"/>
              </a:rPr>
              <a:t>sales_reps</a:t>
            </a:r>
            <a:r>
              <a:rPr lang="en-US" dirty="0">
                <a:solidFill>
                  <a:schemeClr val="tx1"/>
                </a:solidFill>
              </a:rPr>
              <a:t> table using the </a:t>
            </a:r>
            <a:r>
              <a:rPr lang="en-US" dirty="0">
                <a:solidFill>
                  <a:schemeClr val="tx1"/>
                </a:solidFill>
                <a:latin typeface="Courier New" pitchFamily="49" charset="0"/>
              </a:rPr>
              <a:t>CREATE</a:t>
            </a:r>
            <a:r>
              <a:rPr lang="en-US" dirty="0">
                <a:solidFill>
                  <a:schemeClr val="tx1"/>
                </a:solidFill>
              </a:rPr>
              <a:t> </a:t>
            </a:r>
            <a:r>
              <a:rPr lang="en-US" dirty="0">
                <a:solidFill>
                  <a:schemeClr val="tx1"/>
                </a:solidFill>
                <a:latin typeface="Courier New" pitchFamily="49" charset="0"/>
              </a:rPr>
              <a:t>TABLE</a:t>
            </a:r>
            <a:r>
              <a:rPr lang="en-US" dirty="0">
                <a:solidFill>
                  <a:schemeClr val="tx1"/>
                </a:solidFill>
              </a:rPr>
              <a:t> statement. </a:t>
            </a:r>
            <a:r>
              <a:rPr lang="en-US" dirty="0">
                <a:solidFill>
                  <a:schemeClr val="tx1"/>
                </a:solidFill>
                <a:latin typeface="Courier New" pitchFamily="49" charset="0"/>
              </a:rPr>
              <a:t>CREATE</a:t>
            </a:r>
            <a:r>
              <a:rPr lang="en-US" dirty="0">
                <a:solidFill>
                  <a:schemeClr val="tx1"/>
                </a:solidFill>
              </a:rPr>
              <a:t> </a:t>
            </a:r>
            <a:r>
              <a:rPr lang="en-US" dirty="0">
                <a:solidFill>
                  <a:schemeClr val="tx1"/>
                </a:solidFill>
                <a:latin typeface="Courier New" pitchFamily="49" charset="0"/>
              </a:rPr>
              <a:t>TABLE</a:t>
            </a:r>
            <a:r>
              <a:rPr lang="en-US" dirty="0">
                <a:solidFill>
                  <a:schemeClr val="tx1"/>
                </a:solidFill>
              </a:rPr>
              <a:t> is discussed in the next lesson titled “Using DDL Statements to Create and Manage Tables.” </a:t>
            </a:r>
          </a:p>
          <a:p>
            <a:pPr lvl="1"/>
            <a:r>
              <a:rPr lang="en-US" dirty="0">
                <a:solidFill>
                  <a:schemeClr val="tx1"/>
                </a:solidFill>
              </a:rPr>
              <a:t>In place of the </a:t>
            </a:r>
            <a:r>
              <a:rPr lang="en-US" dirty="0">
                <a:solidFill>
                  <a:schemeClr val="tx1"/>
                </a:solidFill>
                <a:latin typeface="Courier New" pitchFamily="49" charset="0"/>
              </a:rPr>
              <a:t>VALUES</a:t>
            </a:r>
            <a:r>
              <a:rPr lang="en-US" dirty="0">
                <a:solidFill>
                  <a:schemeClr val="tx1"/>
                </a:solidFill>
              </a:rPr>
              <a:t> clause, you use a </a:t>
            </a:r>
            <a:r>
              <a:rPr lang="en-US" dirty="0" err="1">
                <a:solidFill>
                  <a:schemeClr val="tx1"/>
                </a:solidFill>
              </a:rPr>
              <a:t>subquery</a:t>
            </a:r>
            <a:r>
              <a:rPr lang="en-US" dirty="0">
                <a:solidFill>
                  <a:schemeClr val="tx1"/>
                </a:solidFill>
              </a:rPr>
              <a:t>. </a:t>
            </a:r>
          </a:p>
          <a:p>
            <a:pPr lvl="1"/>
            <a:r>
              <a:rPr lang="en-US" b="1" dirty="0">
                <a:solidFill>
                  <a:schemeClr val="tx1"/>
                </a:solidFill>
              </a:rPr>
              <a:t>Syntax</a:t>
            </a:r>
            <a:endParaRPr lang="en-US" dirty="0">
              <a:solidFill>
                <a:schemeClr val="tx1"/>
              </a:solidFill>
            </a:endParaRPr>
          </a:p>
          <a:p>
            <a:pPr lvl="2" algn="just">
              <a:buFont typeface="Times New Roman" pitchFamily="18" charset="0"/>
              <a:buNone/>
            </a:pPr>
            <a:r>
              <a:rPr lang="en-US" sz="1000" dirty="0">
                <a:latin typeface="Courier New" pitchFamily="49" charset="0"/>
              </a:rPr>
              <a:t>INSERT INTO </a:t>
            </a:r>
            <a:r>
              <a:rPr lang="en-US" sz="1000" i="1" dirty="0">
                <a:latin typeface="Courier New" pitchFamily="49" charset="0"/>
              </a:rPr>
              <a:t>table</a:t>
            </a:r>
            <a:r>
              <a:rPr lang="en-US" sz="1000" dirty="0">
                <a:latin typeface="Courier New" pitchFamily="49" charset="0"/>
              </a:rPr>
              <a:t> [ </a:t>
            </a:r>
            <a:r>
              <a:rPr lang="en-US" sz="1000" i="1" dirty="0">
                <a:latin typeface="Courier New" pitchFamily="49" charset="0"/>
              </a:rPr>
              <a:t>column</a:t>
            </a:r>
            <a:r>
              <a:rPr lang="en-US" sz="1000" dirty="0">
                <a:latin typeface="Courier New" pitchFamily="49" charset="0"/>
              </a:rPr>
              <a:t> (, </a:t>
            </a:r>
            <a:r>
              <a:rPr lang="en-US" sz="1000" i="1" dirty="0">
                <a:latin typeface="Courier New" pitchFamily="49" charset="0"/>
              </a:rPr>
              <a:t>column</a:t>
            </a:r>
            <a:r>
              <a:rPr lang="en-US" sz="1000" dirty="0">
                <a:latin typeface="Courier New" pitchFamily="49" charset="0"/>
              </a:rPr>
              <a:t>) ] </a:t>
            </a:r>
            <a:r>
              <a:rPr lang="en-US" sz="1000" i="1" dirty="0" err="1">
                <a:latin typeface="Courier New" pitchFamily="49" charset="0"/>
              </a:rPr>
              <a:t>subquery</a:t>
            </a:r>
            <a:r>
              <a:rPr lang="en-US" sz="1000" i="1" dirty="0">
                <a:latin typeface="Courier New" pitchFamily="49" charset="0"/>
              </a:rPr>
              <a:t>;</a:t>
            </a:r>
            <a:r>
              <a:rPr lang="en-US" sz="1000" dirty="0">
                <a:latin typeface="Courier New" pitchFamily="49" charset="0"/>
              </a:rPr>
              <a:t> </a:t>
            </a:r>
          </a:p>
          <a:p>
            <a:pPr lvl="1"/>
            <a:r>
              <a:rPr lang="en-US" dirty="0">
                <a:solidFill>
                  <a:schemeClr val="tx1"/>
                </a:solidFill>
              </a:rPr>
              <a:t>In the syntax:</a:t>
            </a:r>
            <a:endParaRPr lang="en-US" b="1" dirty="0">
              <a:solidFill>
                <a:schemeClr val="tx1"/>
              </a:solidFill>
            </a:endParaRPr>
          </a:p>
          <a:p>
            <a:pPr lvl="2">
              <a:buFont typeface="Times New Roman" pitchFamily="18" charset="0"/>
              <a:buNone/>
            </a:pPr>
            <a:r>
              <a:rPr lang="en-US" i="1" dirty="0">
                <a:solidFill>
                  <a:schemeClr val="tx1"/>
                </a:solidFill>
                <a:latin typeface="Courier New" pitchFamily="49" charset="0"/>
              </a:rPr>
              <a:t>table</a:t>
            </a:r>
            <a:r>
              <a:rPr lang="en-US" i="1" dirty="0">
                <a:solidFill>
                  <a:schemeClr val="tx1"/>
                </a:solidFill>
              </a:rPr>
              <a:t>		</a:t>
            </a:r>
            <a:r>
              <a:rPr lang="en-US" dirty="0">
                <a:solidFill>
                  <a:schemeClr val="tx1"/>
                </a:solidFill>
              </a:rPr>
              <a:t>is the name of the table</a:t>
            </a:r>
          </a:p>
          <a:p>
            <a:pPr lvl="2">
              <a:buFont typeface="Times New Roman" pitchFamily="18" charset="0"/>
              <a:buNone/>
            </a:pPr>
            <a:r>
              <a:rPr lang="en-US" i="1" dirty="0">
                <a:solidFill>
                  <a:schemeClr val="tx1"/>
                </a:solidFill>
                <a:latin typeface="Courier New" pitchFamily="49" charset="0"/>
              </a:rPr>
              <a:t>column</a:t>
            </a:r>
            <a:r>
              <a:rPr lang="en-US" i="1" dirty="0">
                <a:solidFill>
                  <a:schemeClr val="tx1"/>
                </a:solidFill>
              </a:rPr>
              <a:t>		</a:t>
            </a:r>
            <a:r>
              <a:rPr lang="en-US" dirty="0">
                <a:solidFill>
                  <a:schemeClr val="tx1"/>
                </a:solidFill>
              </a:rPr>
              <a:t>is the name of the column in the table to populate</a:t>
            </a:r>
          </a:p>
          <a:p>
            <a:pPr lvl="2">
              <a:buFont typeface="Times New Roman" pitchFamily="18" charset="0"/>
              <a:buNone/>
            </a:pPr>
            <a:r>
              <a:rPr lang="en-US" i="1" dirty="0" err="1">
                <a:solidFill>
                  <a:schemeClr val="tx1"/>
                </a:solidFill>
                <a:latin typeface="Courier New" pitchFamily="49" charset="0"/>
              </a:rPr>
              <a:t>subquery</a:t>
            </a:r>
            <a:r>
              <a:rPr lang="en-US" dirty="0">
                <a:solidFill>
                  <a:schemeClr val="tx1"/>
                </a:solidFill>
              </a:rPr>
              <a:t>	is the </a:t>
            </a:r>
            <a:r>
              <a:rPr lang="en-US" dirty="0" err="1">
                <a:solidFill>
                  <a:schemeClr val="tx1"/>
                </a:solidFill>
              </a:rPr>
              <a:t>subquery</a:t>
            </a:r>
            <a:r>
              <a:rPr lang="en-US" dirty="0">
                <a:solidFill>
                  <a:schemeClr val="tx1"/>
                </a:solidFill>
              </a:rPr>
              <a:t> that returns rows to the table</a:t>
            </a:r>
          </a:p>
          <a:p>
            <a:pPr lvl="1"/>
            <a:r>
              <a:rPr lang="en-US" dirty="0">
                <a:solidFill>
                  <a:schemeClr val="tx1"/>
                </a:solidFill>
              </a:rPr>
              <a:t>The number of columns and their data types in the column list of the </a:t>
            </a:r>
            <a:r>
              <a:rPr lang="en-US" dirty="0">
                <a:solidFill>
                  <a:schemeClr val="tx1"/>
                </a:solidFill>
                <a:latin typeface="Courier New" pitchFamily="49" charset="0"/>
              </a:rPr>
              <a:t>INSERT</a:t>
            </a:r>
            <a:r>
              <a:rPr lang="en-US" dirty="0">
                <a:solidFill>
                  <a:schemeClr val="tx1"/>
                </a:solidFill>
              </a:rPr>
              <a:t> clause must match the number of values and their data types in the </a:t>
            </a:r>
            <a:r>
              <a:rPr lang="en-US" dirty="0" err="1">
                <a:solidFill>
                  <a:schemeClr val="tx1"/>
                </a:solidFill>
              </a:rPr>
              <a:t>subquery</a:t>
            </a:r>
            <a:r>
              <a:rPr lang="en-US" dirty="0">
                <a:solidFill>
                  <a:schemeClr val="tx1"/>
                </a:solidFill>
              </a:rPr>
              <a:t>. Zero or more rows are added depending on the number of rows returned by the </a:t>
            </a:r>
            <a:r>
              <a:rPr lang="en-US" dirty="0" err="1">
                <a:solidFill>
                  <a:schemeClr val="tx1"/>
                </a:solidFill>
              </a:rPr>
              <a:t>subquery</a:t>
            </a:r>
            <a:r>
              <a:rPr lang="en-US" dirty="0">
                <a:solidFill>
                  <a:schemeClr val="tx1"/>
                </a:solidFill>
              </a:rPr>
              <a:t>. To create a copy of the rows of a table, use </a:t>
            </a:r>
            <a:r>
              <a:rPr lang="en-US" dirty="0">
                <a:solidFill>
                  <a:schemeClr val="tx1"/>
                </a:solidFill>
                <a:latin typeface="Courier New" pitchFamily="49" charset="0"/>
              </a:rPr>
              <a:t>SELECT</a:t>
            </a:r>
            <a:r>
              <a:rPr lang="en-US" dirty="0">
                <a:solidFill>
                  <a:schemeClr val="tx1"/>
                </a:solidFill>
              </a:rPr>
              <a:t> * in the </a:t>
            </a:r>
            <a:r>
              <a:rPr lang="en-US" dirty="0" err="1">
                <a:solidFill>
                  <a:schemeClr val="tx1"/>
                </a:solidFill>
              </a:rPr>
              <a:t>subquery</a:t>
            </a:r>
            <a:r>
              <a:rPr lang="en-US" dirty="0">
                <a:solidFill>
                  <a:schemeClr val="tx1"/>
                </a:solidFill>
              </a:rPr>
              <a:t>:</a:t>
            </a:r>
          </a:p>
          <a:p>
            <a:pPr lvl="2">
              <a:buFont typeface="Times New Roman" pitchFamily="18" charset="0"/>
              <a:buNone/>
            </a:pPr>
            <a:r>
              <a:rPr lang="en-US" sz="1000" dirty="0">
                <a:latin typeface="Courier New" pitchFamily="49" charset="0"/>
              </a:rPr>
              <a:t>INSERT INTO </a:t>
            </a:r>
            <a:r>
              <a:rPr lang="en-US" sz="1000" dirty="0" err="1">
                <a:latin typeface="Courier New" pitchFamily="49" charset="0"/>
              </a:rPr>
              <a:t>copy_emp</a:t>
            </a:r>
            <a:endParaRPr lang="en-US" sz="1000" dirty="0">
              <a:latin typeface="Courier New" pitchFamily="49" charset="0"/>
            </a:endParaRPr>
          </a:p>
          <a:p>
            <a:pPr lvl="1">
              <a:spcBef>
                <a:spcPct val="0"/>
              </a:spcBef>
            </a:pPr>
            <a:r>
              <a:rPr lang="en-US" sz="1000" dirty="0">
                <a:latin typeface="Courier New" pitchFamily="49" charset="0"/>
              </a:rPr>
              <a:t>   	SELECT * </a:t>
            </a:r>
          </a:p>
          <a:p>
            <a:pPr lvl="1">
              <a:spcBef>
                <a:spcPct val="0"/>
              </a:spcBef>
            </a:pPr>
            <a:r>
              <a:rPr lang="en-US" sz="1000" dirty="0">
                <a:latin typeface="Courier New" pitchFamily="49" charset="0"/>
              </a:rPr>
              <a:t>   	FROM   employees;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3B3BDCA9-0296-4732-B155-5E73EFD4B0B7}" type="slidenum">
              <a:rPr lang="en-US">
                <a:solidFill>
                  <a:schemeClr val="tx1"/>
                </a:solidFill>
              </a:rPr>
              <a:pPr/>
              <a:t>11</a:t>
            </a:fld>
            <a:endParaRPr lang="en-US">
              <a:solidFill>
                <a:schemeClr val="tx1"/>
              </a:solidFill>
            </a:endParaRPr>
          </a:p>
        </p:txBody>
      </p:sp>
      <p:sp>
        <p:nvSpPr>
          <p:cNvPr id="329732" name="Rectangle 4"/>
          <p:cNvSpPr>
            <a:spLocks noGrp="1" noRot="1" noChangeAspect="1" noChangeArrowheads="1" noTextEdit="1"/>
          </p:cNvSpPr>
          <p:nvPr>
            <p:ph type="sldImg"/>
          </p:nvPr>
        </p:nvSpPr>
        <p:spPr>
          <a:ln/>
        </p:spPr>
      </p:sp>
      <p:sp>
        <p:nvSpPr>
          <p:cNvPr id="329733" name="Rectangle 5"/>
          <p:cNvSpPr>
            <a:spLocks noGrp="1" noChangeArrowheads="1"/>
          </p:cNvSpPr>
          <p:nvPr>
            <p:ph type="body" idx="1"/>
          </p:nvPr>
        </p:nvSpPr>
        <p:spPr>
          <a:xfrm>
            <a:off x="447973" y="5143500"/>
            <a:ext cx="5962055" cy="3489476"/>
          </a:xfrm>
        </p:spPr>
        <p:txBody>
          <a:bodyPr/>
          <a:lstStyle/>
          <a:p>
            <a:r>
              <a:rPr lang="en-US"/>
              <a:t>Changing Data in a Table</a:t>
            </a:r>
          </a:p>
          <a:p>
            <a:pPr lvl="1"/>
            <a:r>
              <a:rPr lang="en-US"/>
              <a:t>The slide illustrates changing the department number for employees in department 60 to </a:t>
            </a:r>
            <a:br>
              <a:rPr lang="en-US"/>
            </a:br>
            <a:r>
              <a:rPr lang="en-US"/>
              <a:t>department 80.</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291959AB-8796-4421-A477-C40ECBC6643B}" type="slidenum">
              <a:rPr lang="en-US">
                <a:solidFill>
                  <a:schemeClr val="tx1"/>
                </a:solidFill>
              </a:rPr>
              <a:pPr/>
              <a:t>12</a:t>
            </a:fld>
            <a:endParaRPr lang="en-US">
              <a:solidFill>
                <a:schemeClr val="tx1"/>
              </a:solidFill>
            </a:endParaRPr>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a:xfrm>
            <a:off x="447973" y="5143500"/>
            <a:ext cx="5962055" cy="3489476"/>
          </a:xfrm>
        </p:spPr>
        <p:txBody>
          <a:bodyPr/>
          <a:lstStyle/>
          <a:p>
            <a:r>
              <a:rPr lang="en-US">
                <a:latin typeface="Courier New" pitchFamily="49" charset="0"/>
              </a:rPr>
              <a:t>UPDATE</a:t>
            </a:r>
            <a:r>
              <a:rPr lang="en-US"/>
              <a:t> Statement Syntax</a:t>
            </a:r>
          </a:p>
          <a:p>
            <a:pPr lvl="1"/>
            <a:r>
              <a:rPr lang="en-US">
                <a:solidFill>
                  <a:schemeClr val="tx1"/>
                </a:solidFill>
              </a:rPr>
              <a:t>You can modify the existing values in a table by using the </a:t>
            </a:r>
            <a:r>
              <a:rPr lang="en-US">
                <a:solidFill>
                  <a:schemeClr val="tx1"/>
                </a:solidFill>
                <a:latin typeface="Courier New" pitchFamily="49" charset="0"/>
              </a:rPr>
              <a:t>UPDATE</a:t>
            </a:r>
            <a:r>
              <a:rPr lang="en-US">
                <a:solidFill>
                  <a:schemeClr val="tx1"/>
                </a:solidFill>
              </a:rPr>
              <a:t> statement.</a:t>
            </a:r>
          </a:p>
          <a:p>
            <a:pPr lvl="1"/>
            <a:r>
              <a:rPr lang="en-US">
                <a:solidFill>
                  <a:schemeClr val="tx1"/>
                </a:solidFill>
              </a:rPr>
              <a:t>In the syntax:</a:t>
            </a:r>
          </a:p>
          <a:p>
            <a:pPr lvl="2">
              <a:buFont typeface="Times New Roman" pitchFamily="18" charset="0"/>
              <a:buNone/>
            </a:pPr>
            <a:r>
              <a:rPr lang="en-US" i="1">
                <a:solidFill>
                  <a:schemeClr val="tx1"/>
                </a:solidFill>
                <a:latin typeface="Courier New" pitchFamily="49" charset="0"/>
              </a:rPr>
              <a:t>table</a:t>
            </a:r>
            <a:r>
              <a:rPr lang="en-US">
                <a:solidFill>
                  <a:schemeClr val="tx1"/>
                </a:solidFill>
              </a:rPr>
              <a:t>		is the name of the table</a:t>
            </a:r>
          </a:p>
          <a:p>
            <a:pPr lvl="2">
              <a:buFont typeface="Times New Roman" pitchFamily="18" charset="0"/>
              <a:buNone/>
            </a:pPr>
            <a:r>
              <a:rPr lang="en-US" i="1">
                <a:solidFill>
                  <a:schemeClr val="tx1"/>
                </a:solidFill>
                <a:latin typeface="Courier New" pitchFamily="49" charset="0"/>
              </a:rPr>
              <a:t>column</a:t>
            </a:r>
            <a:r>
              <a:rPr lang="en-US">
                <a:solidFill>
                  <a:schemeClr val="tx1"/>
                </a:solidFill>
              </a:rPr>
              <a:t>		is the name of the column in the table to populate</a:t>
            </a:r>
          </a:p>
          <a:p>
            <a:pPr lvl="2">
              <a:buFont typeface="Times New Roman" pitchFamily="18" charset="0"/>
              <a:buNone/>
            </a:pPr>
            <a:r>
              <a:rPr lang="en-US" i="1">
                <a:solidFill>
                  <a:schemeClr val="tx1"/>
                </a:solidFill>
                <a:latin typeface="Courier New" pitchFamily="49" charset="0"/>
              </a:rPr>
              <a:t>value</a:t>
            </a:r>
            <a:r>
              <a:rPr lang="en-US">
                <a:solidFill>
                  <a:schemeClr val="tx1"/>
                </a:solidFill>
              </a:rPr>
              <a:t>		is the corresponding value or subquery for the column</a:t>
            </a:r>
          </a:p>
          <a:p>
            <a:pPr lvl="2">
              <a:buFont typeface="Times New Roman" pitchFamily="18" charset="0"/>
              <a:buNone/>
            </a:pPr>
            <a:r>
              <a:rPr lang="en-US" i="1">
                <a:solidFill>
                  <a:schemeClr val="tx1"/>
                </a:solidFill>
                <a:latin typeface="Courier New" pitchFamily="49" charset="0"/>
              </a:rPr>
              <a:t>condition</a:t>
            </a:r>
            <a:r>
              <a:rPr lang="en-US">
                <a:solidFill>
                  <a:schemeClr val="tx1"/>
                </a:solidFill>
              </a:rPr>
              <a:t>	identifies the rows to be updated and is composed of column names, 				expressions, constants, subqueries, and comparison operators</a:t>
            </a:r>
          </a:p>
          <a:p>
            <a:pPr lvl="1"/>
            <a:r>
              <a:rPr lang="en-US">
                <a:solidFill>
                  <a:schemeClr val="tx1"/>
                </a:solidFill>
              </a:rPr>
              <a:t>Confirm the update operation by querying the table to display the updated rows. </a:t>
            </a:r>
            <a:endParaRPr lang="en-US" i="1">
              <a:solidFill>
                <a:schemeClr val="tx1"/>
              </a:solidFill>
            </a:endParaRPr>
          </a:p>
          <a:p>
            <a:pPr lvl="1"/>
            <a:r>
              <a:rPr lang="en-US">
                <a:solidFill>
                  <a:schemeClr val="tx1"/>
                </a:solidFill>
              </a:rPr>
              <a:t>For more information, see the section on “</a:t>
            </a:r>
            <a:r>
              <a:rPr lang="en-US">
                <a:solidFill>
                  <a:schemeClr val="tx1"/>
                </a:solidFill>
                <a:latin typeface="Courier New" pitchFamily="49" charset="0"/>
              </a:rPr>
              <a:t>UPDATE</a:t>
            </a:r>
            <a:r>
              <a:rPr lang="en-US">
                <a:solidFill>
                  <a:schemeClr val="tx1"/>
                </a:solidFill>
                <a:latin typeface="Arial" charset="0"/>
              </a:rPr>
              <a:t>”</a:t>
            </a:r>
            <a:r>
              <a:rPr lang="en-US">
                <a:solidFill>
                  <a:schemeClr val="tx1"/>
                </a:solidFill>
              </a:rPr>
              <a:t> in the </a:t>
            </a:r>
            <a:r>
              <a:rPr lang="en-US" i="1">
                <a:solidFill>
                  <a:schemeClr val="tx1"/>
                </a:solidFill>
              </a:rPr>
              <a:t>Oracle Database SQL Language Reference 11g, Release 1 (11.1)</a:t>
            </a:r>
            <a:r>
              <a:rPr lang="en-US">
                <a:solidFill>
                  <a:schemeClr val="tx1"/>
                </a:solidFill>
              </a:rPr>
              <a:t>. </a:t>
            </a:r>
          </a:p>
          <a:p>
            <a:pPr lvl="1"/>
            <a:r>
              <a:rPr lang="en-US" b="1">
                <a:ea typeface="SimSun" pitchFamily="2" charset="-122"/>
              </a:rPr>
              <a:t>Note:</a:t>
            </a:r>
            <a:r>
              <a:rPr lang="en-US">
                <a:ea typeface="SimSun" pitchFamily="2" charset="-122"/>
              </a:rPr>
              <a:t> In general, use the primary key column in the </a:t>
            </a:r>
            <a:r>
              <a:rPr lang="en-US">
                <a:latin typeface="Courier New" pitchFamily="49" charset="0"/>
                <a:ea typeface="SimSun" pitchFamily="2" charset="-122"/>
              </a:rPr>
              <a:t>WHERE</a:t>
            </a:r>
            <a:r>
              <a:rPr lang="en-US">
                <a:ea typeface="SimSun" pitchFamily="2" charset="-122"/>
              </a:rPr>
              <a:t> clause to identify a single row for update. Using other columns can unexpectedly cause several rows to be updated. For example, identifying a single row in the </a:t>
            </a:r>
            <a:r>
              <a:rPr lang="en-US">
                <a:latin typeface="Courier New" pitchFamily="49" charset="0"/>
                <a:ea typeface="SimSun" pitchFamily="2" charset="-122"/>
              </a:rPr>
              <a:t>EMPLOYEES</a:t>
            </a:r>
            <a:r>
              <a:rPr lang="en-US">
                <a:ea typeface="SimSun" pitchFamily="2" charset="-122"/>
              </a:rPr>
              <a:t> table by name is dangerous, because more than one employee may have the same name.</a:t>
            </a:r>
            <a:r>
              <a:rPr lang="en-US">
                <a:solidFill>
                  <a:schemeClr val="tx1"/>
                </a:solidFill>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D3F9CB2A-3254-4625-B223-A250D012D620}" type="slidenum">
              <a:rPr lang="en-US">
                <a:solidFill>
                  <a:schemeClr val="tx1"/>
                </a:solidFill>
              </a:rPr>
              <a:pPr/>
              <a:t>13</a:t>
            </a:fld>
            <a:endParaRPr lang="en-US">
              <a:solidFill>
                <a:schemeClr val="tx1"/>
              </a:solidFill>
            </a:endParaRPr>
          </a:p>
        </p:txBody>
      </p:sp>
      <p:sp>
        <p:nvSpPr>
          <p:cNvPr id="333827" name="Rectangle 3"/>
          <p:cNvSpPr>
            <a:spLocks noGrp="1" noChangeArrowheads="1"/>
          </p:cNvSpPr>
          <p:nvPr>
            <p:ph type="body" idx="1"/>
          </p:nvPr>
        </p:nvSpPr>
        <p:spPr>
          <a:xfrm>
            <a:off x="447973" y="5143500"/>
            <a:ext cx="5962055" cy="3489476"/>
          </a:xfrm>
        </p:spPr>
        <p:txBody>
          <a:bodyPr>
            <a:normAutofit fontScale="92500" lnSpcReduction="10000"/>
          </a:bodyPr>
          <a:lstStyle/>
          <a:p>
            <a:r>
              <a:rPr lang="en-US" dirty="0"/>
              <a:t>Updating Rows in a Table</a:t>
            </a:r>
          </a:p>
          <a:p>
            <a:pPr lvl="1"/>
            <a:r>
              <a:rPr lang="en-US" dirty="0">
                <a:solidFill>
                  <a:schemeClr val="tx1"/>
                </a:solidFill>
              </a:rPr>
              <a:t>The </a:t>
            </a:r>
            <a:r>
              <a:rPr lang="en-US" dirty="0">
                <a:solidFill>
                  <a:schemeClr val="tx1"/>
                </a:solidFill>
                <a:latin typeface="Courier New" pitchFamily="49" charset="0"/>
              </a:rPr>
              <a:t>UPDATE</a:t>
            </a:r>
            <a:r>
              <a:rPr lang="en-US" dirty="0">
                <a:solidFill>
                  <a:schemeClr val="tx1"/>
                </a:solidFill>
              </a:rPr>
              <a:t> statement modifies the values of a specific row or rows if the </a:t>
            </a:r>
            <a:r>
              <a:rPr lang="en-US" dirty="0">
                <a:solidFill>
                  <a:schemeClr val="tx1"/>
                </a:solidFill>
                <a:latin typeface="Courier New" pitchFamily="49" charset="0"/>
              </a:rPr>
              <a:t>WHERE</a:t>
            </a:r>
            <a:r>
              <a:rPr lang="en-US" dirty="0">
                <a:solidFill>
                  <a:schemeClr val="tx1"/>
                </a:solidFill>
              </a:rPr>
              <a:t> clause is specified. The example in the slide shows the transfer of employee 113 (Popp) to department 50. </a:t>
            </a:r>
          </a:p>
          <a:p>
            <a:pPr lvl="1"/>
            <a:r>
              <a:rPr lang="en-US" dirty="0">
                <a:solidFill>
                  <a:schemeClr val="tx1"/>
                </a:solidFill>
              </a:rPr>
              <a:t>If you omit the </a:t>
            </a:r>
            <a:r>
              <a:rPr lang="en-US" dirty="0">
                <a:solidFill>
                  <a:schemeClr val="tx1"/>
                </a:solidFill>
                <a:latin typeface="Courier New" pitchFamily="49" charset="0"/>
              </a:rPr>
              <a:t>WHERE</a:t>
            </a:r>
            <a:r>
              <a:rPr lang="en-US" dirty="0">
                <a:solidFill>
                  <a:schemeClr val="tx1"/>
                </a:solidFill>
              </a:rPr>
              <a:t> clause, values for all the rows in the table are modified. Examine the updated rows in the </a:t>
            </a:r>
            <a:r>
              <a:rPr lang="en-US" dirty="0">
                <a:solidFill>
                  <a:schemeClr val="tx1"/>
                </a:solidFill>
                <a:latin typeface="Courier New" pitchFamily="49" charset="0"/>
              </a:rPr>
              <a:t>COPY_EMP</a:t>
            </a:r>
            <a:r>
              <a:rPr lang="en-US" dirty="0">
                <a:solidFill>
                  <a:schemeClr val="tx1"/>
                </a:solidFill>
              </a:rPr>
              <a:t> table.</a:t>
            </a:r>
          </a:p>
          <a:p>
            <a:pPr lvl="1">
              <a:spcBef>
                <a:spcPct val="0"/>
              </a:spcBef>
            </a:pPr>
            <a:r>
              <a:rPr lang="en-US" sz="1000" dirty="0">
                <a:latin typeface="Courier New" pitchFamily="49" charset="0"/>
              </a:rPr>
              <a:t>   SELECT </a:t>
            </a:r>
            <a:r>
              <a:rPr lang="en-US" sz="1000" dirty="0" err="1">
                <a:latin typeface="Courier New" pitchFamily="49" charset="0"/>
              </a:rPr>
              <a:t>last_name</a:t>
            </a:r>
            <a:r>
              <a:rPr lang="en-US" sz="1000" dirty="0">
                <a:latin typeface="Courier New" pitchFamily="49" charset="0"/>
              </a:rPr>
              <a:t>, </a:t>
            </a:r>
            <a:r>
              <a:rPr lang="en-US" sz="1000" dirty="0" err="1">
                <a:latin typeface="Courier New" pitchFamily="49" charset="0"/>
              </a:rPr>
              <a:t>department_id</a:t>
            </a:r>
            <a:endParaRPr lang="en-US" sz="1000" dirty="0">
              <a:latin typeface="Courier New" pitchFamily="49" charset="0"/>
            </a:endParaRPr>
          </a:p>
          <a:p>
            <a:pPr lvl="1">
              <a:spcBef>
                <a:spcPct val="0"/>
              </a:spcBef>
            </a:pPr>
            <a:r>
              <a:rPr lang="en-US" sz="1000" dirty="0">
                <a:latin typeface="Courier New" pitchFamily="49" charset="0"/>
              </a:rPr>
              <a:t>   FROM   </a:t>
            </a:r>
            <a:r>
              <a:rPr lang="en-US" sz="1000" dirty="0" err="1">
                <a:latin typeface="Courier New" pitchFamily="49" charset="0"/>
              </a:rPr>
              <a:t>copy_emp</a:t>
            </a:r>
            <a:r>
              <a:rPr lang="en-US" sz="1000" dirty="0">
                <a:latin typeface="Courier New" pitchFamily="49" charset="0"/>
              </a:rPr>
              <a:t>;</a:t>
            </a:r>
          </a:p>
          <a:p>
            <a:pPr lvl="1">
              <a:spcBef>
                <a:spcPct val="0"/>
              </a:spcBef>
            </a:pPr>
            <a:endParaRPr lang="en-US" dirty="0">
              <a:solidFill>
                <a:schemeClr val="tx1"/>
              </a:solidFill>
            </a:endParaRPr>
          </a:p>
          <a:p>
            <a:pPr lvl="1">
              <a:spcBef>
                <a:spcPct val="0"/>
              </a:spcBef>
            </a:pPr>
            <a:endParaRPr lang="en-US" dirty="0">
              <a:solidFill>
                <a:schemeClr val="tx1"/>
              </a:solidFill>
            </a:endParaRPr>
          </a:p>
          <a:p>
            <a:pPr lvl="1">
              <a:spcBef>
                <a:spcPct val="0"/>
              </a:spcBef>
            </a:pPr>
            <a:endParaRPr lang="en-US" dirty="0">
              <a:solidFill>
                <a:schemeClr val="tx1"/>
              </a:solidFill>
            </a:endParaRPr>
          </a:p>
          <a:p>
            <a:pPr lvl="1">
              <a:spcBef>
                <a:spcPct val="0"/>
              </a:spcBef>
            </a:pPr>
            <a:endParaRPr lang="en-US" dirty="0">
              <a:solidFill>
                <a:schemeClr val="tx1"/>
              </a:solidFill>
            </a:endParaRPr>
          </a:p>
          <a:p>
            <a:pPr lvl="1">
              <a:spcBef>
                <a:spcPct val="0"/>
              </a:spcBef>
            </a:pPr>
            <a:endParaRPr lang="en-US" dirty="0">
              <a:solidFill>
                <a:schemeClr val="tx1"/>
              </a:solidFill>
            </a:endParaRPr>
          </a:p>
          <a:p>
            <a:pPr lvl="1">
              <a:spcBef>
                <a:spcPct val="0"/>
              </a:spcBef>
            </a:pPr>
            <a:endParaRPr lang="en-US" dirty="0">
              <a:solidFill>
                <a:schemeClr val="tx1"/>
              </a:solidFill>
            </a:endParaRPr>
          </a:p>
          <a:p>
            <a:pPr lvl="1">
              <a:spcBef>
                <a:spcPct val="0"/>
              </a:spcBef>
            </a:pPr>
            <a:r>
              <a:rPr lang="en-US" dirty="0">
                <a:solidFill>
                  <a:schemeClr val="tx1"/>
                </a:solidFill>
              </a:rPr>
              <a:t>For example, an employee who was a </a:t>
            </a:r>
            <a:r>
              <a:rPr lang="en-US" dirty="0">
                <a:solidFill>
                  <a:schemeClr val="tx1"/>
                </a:solidFill>
                <a:latin typeface="Courier New" pitchFamily="49" charset="0"/>
              </a:rPr>
              <a:t>SA_REP</a:t>
            </a:r>
            <a:r>
              <a:rPr lang="en-US" dirty="0">
                <a:solidFill>
                  <a:schemeClr val="tx1"/>
                </a:solidFill>
              </a:rPr>
              <a:t> has now changed his job to an </a:t>
            </a:r>
            <a:r>
              <a:rPr lang="en-US" dirty="0">
                <a:solidFill>
                  <a:schemeClr val="tx1"/>
                </a:solidFill>
                <a:latin typeface="Courier New" pitchFamily="49" charset="0"/>
              </a:rPr>
              <a:t>IT_PROG</a:t>
            </a:r>
            <a:r>
              <a:rPr lang="en-US" dirty="0">
                <a:solidFill>
                  <a:schemeClr val="tx1"/>
                </a:solidFill>
              </a:rPr>
              <a:t>. Therefore, his </a:t>
            </a:r>
            <a:r>
              <a:rPr lang="en-US" dirty="0">
                <a:solidFill>
                  <a:schemeClr val="tx1"/>
                </a:solidFill>
                <a:latin typeface="Courier New" pitchFamily="49" charset="0"/>
              </a:rPr>
              <a:t>JOB_ID</a:t>
            </a:r>
            <a:r>
              <a:rPr lang="en-US" dirty="0">
                <a:solidFill>
                  <a:schemeClr val="tx1"/>
                </a:solidFill>
              </a:rPr>
              <a:t> needs to be updated and the commission field needs to be set to </a:t>
            </a:r>
            <a:r>
              <a:rPr lang="en-US" dirty="0">
                <a:solidFill>
                  <a:schemeClr val="tx1"/>
                </a:solidFill>
                <a:latin typeface="Courier New" pitchFamily="49" charset="0"/>
              </a:rPr>
              <a:t>NULL</a:t>
            </a:r>
            <a:r>
              <a:rPr lang="en-US" dirty="0">
                <a:solidFill>
                  <a:schemeClr val="tx1"/>
                </a:solidFill>
              </a:rPr>
              <a:t>.</a:t>
            </a:r>
          </a:p>
          <a:p>
            <a:pPr lvl="1">
              <a:spcBef>
                <a:spcPct val="0"/>
              </a:spcBef>
            </a:pPr>
            <a:r>
              <a:rPr lang="en-US" sz="1000" b="1" dirty="0">
                <a:latin typeface="Courier New" pitchFamily="49" charset="0"/>
              </a:rPr>
              <a:t>	</a:t>
            </a:r>
            <a:r>
              <a:rPr lang="en-US" sz="1000" dirty="0">
                <a:latin typeface="Courier New" pitchFamily="49" charset="0"/>
              </a:rPr>
              <a:t>UPDATE employees</a:t>
            </a:r>
          </a:p>
          <a:p>
            <a:pPr lvl="1">
              <a:spcBef>
                <a:spcPct val="0"/>
              </a:spcBef>
            </a:pPr>
            <a:r>
              <a:rPr lang="en-US" sz="1000" dirty="0">
                <a:latin typeface="Courier New" pitchFamily="49" charset="0"/>
              </a:rPr>
              <a:t>	SET </a:t>
            </a:r>
            <a:r>
              <a:rPr lang="en-US" sz="1000" dirty="0" err="1">
                <a:latin typeface="Courier New" pitchFamily="49" charset="0"/>
              </a:rPr>
              <a:t>job_id</a:t>
            </a:r>
            <a:r>
              <a:rPr lang="en-US" sz="1000" dirty="0">
                <a:latin typeface="Courier New" pitchFamily="49" charset="0"/>
              </a:rPr>
              <a:t> = ‘IT_PROG’, </a:t>
            </a:r>
            <a:r>
              <a:rPr lang="en-US" sz="1000" dirty="0" err="1">
                <a:latin typeface="Courier New" pitchFamily="49" charset="0"/>
              </a:rPr>
              <a:t>commission_pct</a:t>
            </a:r>
            <a:r>
              <a:rPr lang="en-US" sz="1000" dirty="0">
                <a:latin typeface="Courier New" pitchFamily="49" charset="0"/>
              </a:rPr>
              <a:t> = NULL	</a:t>
            </a:r>
          </a:p>
          <a:p>
            <a:pPr lvl="1">
              <a:spcBef>
                <a:spcPct val="0"/>
              </a:spcBef>
            </a:pPr>
            <a:r>
              <a:rPr lang="en-US" sz="1000" dirty="0">
                <a:latin typeface="Courier New" pitchFamily="49" charset="0"/>
              </a:rPr>
              <a:t>	WHERE </a:t>
            </a:r>
            <a:r>
              <a:rPr lang="en-US" sz="1000" dirty="0" err="1">
                <a:latin typeface="Courier New" pitchFamily="49" charset="0"/>
              </a:rPr>
              <a:t>employee_id</a:t>
            </a:r>
            <a:r>
              <a:rPr lang="en-US" sz="1000" dirty="0">
                <a:latin typeface="Courier New" pitchFamily="49" charset="0"/>
              </a:rPr>
              <a:t> = 114;</a:t>
            </a:r>
          </a:p>
          <a:p>
            <a:pPr lvl="1">
              <a:spcBef>
                <a:spcPct val="0"/>
              </a:spcBef>
            </a:pPr>
            <a:endParaRPr lang="en-US" b="1" dirty="0">
              <a:solidFill>
                <a:schemeClr val="tx1"/>
              </a:solidFill>
            </a:endParaRPr>
          </a:p>
          <a:p>
            <a:pPr lvl="1">
              <a:spcBef>
                <a:spcPct val="0"/>
              </a:spcBef>
            </a:pPr>
            <a:r>
              <a:rPr lang="en-US" b="1" dirty="0">
                <a:solidFill>
                  <a:schemeClr val="tx1"/>
                </a:solidFill>
              </a:rPr>
              <a:t>Note:</a:t>
            </a:r>
            <a:r>
              <a:rPr lang="en-US" dirty="0">
                <a:solidFill>
                  <a:schemeClr val="tx1"/>
                </a:solidFill>
              </a:rPr>
              <a:t> The </a:t>
            </a:r>
            <a:r>
              <a:rPr lang="en-US" dirty="0">
                <a:solidFill>
                  <a:schemeClr val="tx1"/>
                </a:solidFill>
                <a:latin typeface="Courier New" pitchFamily="49" charset="0"/>
              </a:rPr>
              <a:t>COPY_EMP</a:t>
            </a:r>
            <a:r>
              <a:rPr lang="en-US" dirty="0">
                <a:solidFill>
                  <a:schemeClr val="tx1"/>
                </a:solidFill>
              </a:rPr>
              <a:t> table has the same data as the </a:t>
            </a:r>
            <a:r>
              <a:rPr lang="en-US" dirty="0">
                <a:solidFill>
                  <a:schemeClr val="tx1"/>
                </a:solidFill>
                <a:latin typeface="Courier New" pitchFamily="49" charset="0"/>
              </a:rPr>
              <a:t>EMPLOYEES</a:t>
            </a:r>
            <a:r>
              <a:rPr lang="en-US" dirty="0">
                <a:solidFill>
                  <a:schemeClr val="tx1"/>
                </a:solidFill>
              </a:rPr>
              <a:t> table.</a:t>
            </a:r>
            <a:endParaRPr lang="en-US" dirty="0"/>
          </a:p>
        </p:txBody>
      </p:sp>
      <p:sp>
        <p:nvSpPr>
          <p:cNvPr id="333826" name="Rectangle 2"/>
          <p:cNvSpPr>
            <a:spLocks noGrp="1" noRot="1" noChangeAspect="1" noChangeArrowheads="1" noTextEdit="1"/>
          </p:cNvSpPr>
          <p:nvPr>
            <p:ph type="sldImg"/>
          </p:nvPr>
        </p:nvSpPr>
        <p:spPr>
          <a:ln/>
        </p:spPr>
      </p:sp>
      <p:pic>
        <p:nvPicPr>
          <p:cNvPr id="333834" name="Picture 10" descr="C:\project-SQLFund1\images\img09-16c.gif"/>
          <p:cNvPicPr>
            <a:picLocks noChangeAspect="1" noChangeArrowheads="1"/>
          </p:cNvPicPr>
          <p:nvPr/>
        </p:nvPicPr>
        <p:blipFill>
          <a:blip r:embed="rId3"/>
          <a:srcRect/>
          <a:stretch>
            <a:fillRect/>
          </a:stretch>
        </p:blipFill>
        <p:spPr bwMode="auto">
          <a:xfrm>
            <a:off x="785813" y="6531429"/>
            <a:ext cx="2347020" cy="686405"/>
          </a:xfrm>
          <a:prstGeom prst="rect">
            <a:avLst/>
          </a:prstGeom>
          <a:noFill/>
        </p:spPr>
      </p:pic>
      <p:sp>
        <p:nvSpPr>
          <p:cNvPr id="333835" name="Text Box 11"/>
          <p:cNvSpPr txBox="1">
            <a:spLocks noChangeArrowheads="1"/>
          </p:cNvSpPr>
          <p:nvPr/>
        </p:nvSpPr>
        <p:spPr bwMode="auto">
          <a:xfrm>
            <a:off x="785813" y="7075714"/>
            <a:ext cx="318492" cy="362165"/>
          </a:xfrm>
          <a:prstGeom prst="rect">
            <a:avLst/>
          </a:prstGeom>
          <a:noFill/>
          <a:ln w="25400">
            <a:noFill/>
            <a:miter lim="800000"/>
            <a:headEnd type="none" w="sm" len="sm"/>
            <a:tailEnd type="none" w="med" len="lg"/>
          </a:ln>
          <a:effectLst/>
        </p:spPr>
        <p:txBody>
          <a:bodyPr lIns="11691" tIns="11691" rIns="11691" bIns="11691">
            <a:spAutoFit/>
          </a:bodyPr>
          <a:lstStyle/>
          <a:p>
            <a:pPr defTabSz="756815">
              <a:spcBef>
                <a:spcPct val="0"/>
              </a:spcBef>
              <a:buClr>
                <a:srgbClr val="000000"/>
              </a:buClr>
            </a:pPr>
            <a:r>
              <a:rPr lang="en-US" sz="2200" dirty="0"/>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2214E7BB-17E7-44CD-9553-D8A3F362F4AE}" type="slidenum">
              <a:rPr lang="en-US">
                <a:solidFill>
                  <a:schemeClr val="tx1"/>
                </a:solidFill>
              </a:rPr>
              <a:pPr/>
              <a:t>14</a:t>
            </a:fld>
            <a:endParaRPr lang="en-US">
              <a:solidFill>
                <a:schemeClr val="tx1"/>
              </a:solidFill>
            </a:endParaRPr>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a:xfrm>
            <a:off x="447973" y="5143500"/>
            <a:ext cx="5962055" cy="3489476"/>
          </a:xfrm>
        </p:spPr>
        <p:txBody>
          <a:bodyPr>
            <a:normAutofit fontScale="92500"/>
          </a:bodyPr>
          <a:lstStyle/>
          <a:p>
            <a:r>
              <a:rPr lang="en-US" dirty="0"/>
              <a:t>Updating Two Columns with a </a:t>
            </a:r>
            <a:r>
              <a:rPr lang="en-US" dirty="0" err="1"/>
              <a:t>Subquery</a:t>
            </a:r>
            <a:endParaRPr lang="en-US" dirty="0"/>
          </a:p>
          <a:p>
            <a:pPr lvl="1"/>
            <a:r>
              <a:rPr lang="en-US" dirty="0">
                <a:solidFill>
                  <a:schemeClr val="tx1"/>
                </a:solidFill>
              </a:rPr>
              <a:t>You can update multiple columns in the </a:t>
            </a:r>
            <a:r>
              <a:rPr lang="en-US" dirty="0">
                <a:solidFill>
                  <a:schemeClr val="tx1"/>
                </a:solidFill>
                <a:latin typeface="Courier New" pitchFamily="49" charset="0"/>
              </a:rPr>
              <a:t>SET</a:t>
            </a:r>
            <a:r>
              <a:rPr lang="en-US" dirty="0">
                <a:solidFill>
                  <a:schemeClr val="tx1"/>
                </a:solidFill>
              </a:rPr>
              <a:t> clause of an </a:t>
            </a:r>
            <a:r>
              <a:rPr lang="en-US" dirty="0">
                <a:solidFill>
                  <a:schemeClr val="tx1"/>
                </a:solidFill>
                <a:latin typeface="Courier New" pitchFamily="49" charset="0"/>
              </a:rPr>
              <a:t>UPDATE</a:t>
            </a:r>
            <a:r>
              <a:rPr lang="en-US" dirty="0">
                <a:solidFill>
                  <a:schemeClr val="tx1"/>
                </a:solidFill>
              </a:rPr>
              <a:t> statement by writing multiple </a:t>
            </a:r>
            <a:r>
              <a:rPr lang="en-US" dirty="0" err="1">
                <a:solidFill>
                  <a:schemeClr val="tx1"/>
                </a:solidFill>
              </a:rPr>
              <a:t>subqueries</a:t>
            </a:r>
            <a:r>
              <a:rPr lang="en-US" dirty="0">
                <a:solidFill>
                  <a:schemeClr val="tx1"/>
                </a:solidFill>
              </a:rPr>
              <a:t>. The syntax is as follows: </a:t>
            </a:r>
            <a:endParaRPr lang="en-US" b="1" dirty="0">
              <a:solidFill>
                <a:schemeClr val="tx1"/>
              </a:solidFill>
            </a:endParaRPr>
          </a:p>
          <a:p>
            <a:pPr lvl="1">
              <a:spcBef>
                <a:spcPct val="0"/>
              </a:spcBef>
            </a:pPr>
            <a:r>
              <a:rPr lang="en-US" b="1" dirty="0">
                <a:solidFill>
                  <a:schemeClr val="tx1"/>
                </a:solidFill>
                <a:latin typeface="Courier New" pitchFamily="49" charset="0"/>
              </a:rPr>
              <a:t>  </a:t>
            </a:r>
            <a:r>
              <a:rPr lang="en-US" sz="1000" dirty="0">
                <a:latin typeface="Courier New" pitchFamily="49" charset="0"/>
              </a:rPr>
              <a:t>UPDATE </a:t>
            </a:r>
            <a:r>
              <a:rPr lang="en-US" sz="1000" i="1" dirty="0">
                <a:latin typeface="Courier New" pitchFamily="49" charset="0"/>
              </a:rPr>
              <a:t>table</a:t>
            </a:r>
          </a:p>
          <a:p>
            <a:pPr lvl="2">
              <a:buFont typeface="Times New Roman" pitchFamily="18" charset="0"/>
              <a:buNone/>
            </a:pPr>
            <a:r>
              <a:rPr lang="en-US" sz="1000" dirty="0">
                <a:latin typeface="Courier New" pitchFamily="49" charset="0"/>
              </a:rPr>
              <a:t> SET     </a:t>
            </a:r>
            <a:r>
              <a:rPr lang="en-US" sz="1000" i="1" dirty="0">
                <a:latin typeface="Courier New" pitchFamily="49" charset="0"/>
              </a:rPr>
              <a:t>column</a:t>
            </a:r>
            <a:r>
              <a:rPr lang="en-US" sz="1000" dirty="0">
                <a:latin typeface="Courier New" pitchFamily="49" charset="0"/>
              </a:rPr>
              <a:t>  =</a:t>
            </a:r>
            <a:r>
              <a:rPr lang="en-US" sz="1000" b="1" dirty="0">
                <a:latin typeface="Courier New" pitchFamily="49" charset="0"/>
              </a:rPr>
              <a:t> </a:t>
            </a:r>
          </a:p>
          <a:p>
            <a:pPr lvl="2">
              <a:buFont typeface="Times New Roman" pitchFamily="18" charset="0"/>
              <a:buNone/>
            </a:pPr>
            <a:r>
              <a:rPr lang="en-US" sz="1000" dirty="0">
                <a:latin typeface="Courier New" pitchFamily="49" charset="0"/>
              </a:rPr>
              <a:t>			              (SELECT	</a:t>
            </a:r>
            <a:r>
              <a:rPr lang="en-US" sz="1000" i="1" dirty="0">
                <a:latin typeface="Courier New" pitchFamily="49" charset="0"/>
              </a:rPr>
              <a:t>column</a:t>
            </a:r>
            <a:endParaRPr lang="en-US" sz="1000" dirty="0">
              <a:latin typeface="Courier New" pitchFamily="49" charset="0"/>
            </a:endParaRPr>
          </a:p>
          <a:p>
            <a:pPr lvl="2">
              <a:buFont typeface="Times New Roman" pitchFamily="18" charset="0"/>
              <a:buNone/>
            </a:pPr>
            <a:r>
              <a:rPr lang="en-US" sz="1000" dirty="0">
                <a:latin typeface="Courier New" pitchFamily="49" charset="0"/>
              </a:rPr>
              <a:t>			               FROM </a:t>
            </a:r>
            <a:r>
              <a:rPr lang="en-US" sz="1000" i="1" dirty="0">
                <a:latin typeface="Courier New" pitchFamily="49" charset="0"/>
              </a:rPr>
              <a:t>table</a:t>
            </a:r>
            <a:endParaRPr lang="en-US" sz="1000" dirty="0">
              <a:latin typeface="Courier New" pitchFamily="49" charset="0"/>
            </a:endParaRPr>
          </a:p>
          <a:p>
            <a:pPr lvl="2">
              <a:buFont typeface="Times New Roman" pitchFamily="18" charset="0"/>
              <a:buNone/>
            </a:pPr>
            <a:r>
              <a:rPr lang="en-US" sz="1000" dirty="0">
                <a:latin typeface="Courier New" pitchFamily="49" charset="0"/>
              </a:rPr>
              <a:t>			               WHERE </a:t>
            </a:r>
            <a:r>
              <a:rPr lang="en-US" sz="1000" i="1" dirty="0">
                <a:latin typeface="Courier New" pitchFamily="49" charset="0"/>
              </a:rPr>
              <a:t>condition</a:t>
            </a:r>
            <a:r>
              <a:rPr lang="en-US" sz="1000" dirty="0">
                <a:latin typeface="Courier New" pitchFamily="49" charset="0"/>
              </a:rPr>
              <a:t>)</a:t>
            </a:r>
          </a:p>
          <a:p>
            <a:pPr lvl="2">
              <a:buFont typeface="Times New Roman" pitchFamily="18" charset="0"/>
              <a:buNone/>
            </a:pPr>
            <a:r>
              <a:rPr lang="en-US" sz="1000" dirty="0">
                <a:latin typeface="Courier New" pitchFamily="49" charset="0"/>
              </a:rPr>
              <a:t>        [ ,</a:t>
            </a:r>
          </a:p>
          <a:p>
            <a:pPr lvl="2">
              <a:buFont typeface="Times New Roman" pitchFamily="18" charset="0"/>
              <a:buNone/>
            </a:pPr>
            <a:r>
              <a:rPr lang="en-US" sz="1000" i="1" dirty="0">
                <a:latin typeface="Courier New" pitchFamily="49" charset="0"/>
              </a:rPr>
              <a:t>         column</a:t>
            </a:r>
            <a:r>
              <a:rPr lang="en-US" sz="1000" dirty="0">
                <a:latin typeface="Courier New" pitchFamily="49" charset="0"/>
              </a:rPr>
              <a:t>  = </a:t>
            </a:r>
          </a:p>
          <a:p>
            <a:pPr lvl="2">
              <a:buFont typeface="Times New Roman" pitchFamily="18" charset="0"/>
              <a:buNone/>
            </a:pPr>
            <a:r>
              <a:rPr lang="en-US" sz="1000" dirty="0">
                <a:latin typeface="Courier New" pitchFamily="49" charset="0"/>
              </a:rPr>
              <a:t>			              (SELECT	</a:t>
            </a:r>
            <a:r>
              <a:rPr lang="en-US" sz="1000" i="1" dirty="0">
                <a:latin typeface="Courier New" pitchFamily="49" charset="0"/>
              </a:rPr>
              <a:t>column</a:t>
            </a:r>
            <a:endParaRPr lang="en-US" sz="1000" dirty="0">
              <a:latin typeface="Courier New" pitchFamily="49" charset="0"/>
            </a:endParaRPr>
          </a:p>
          <a:p>
            <a:pPr lvl="2">
              <a:buFont typeface="Times New Roman" pitchFamily="18" charset="0"/>
              <a:buNone/>
            </a:pPr>
            <a:r>
              <a:rPr lang="en-US" sz="1000" dirty="0">
                <a:latin typeface="Courier New" pitchFamily="49" charset="0"/>
              </a:rPr>
              <a:t>			               FROM </a:t>
            </a:r>
            <a:r>
              <a:rPr lang="en-US" sz="1000" i="1" dirty="0">
                <a:latin typeface="Courier New" pitchFamily="49" charset="0"/>
              </a:rPr>
              <a:t>table</a:t>
            </a:r>
            <a:endParaRPr lang="en-US" sz="1000" dirty="0">
              <a:latin typeface="Courier New" pitchFamily="49" charset="0"/>
            </a:endParaRPr>
          </a:p>
          <a:p>
            <a:pPr lvl="2">
              <a:buFont typeface="Times New Roman" pitchFamily="18" charset="0"/>
              <a:buNone/>
            </a:pPr>
            <a:r>
              <a:rPr lang="en-US" sz="1000" dirty="0">
                <a:latin typeface="Courier New" pitchFamily="49" charset="0"/>
              </a:rPr>
              <a:t>			               WHERE </a:t>
            </a:r>
            <a:r>
              <a:rPr lang="en-US" sz="1000" i="1" dirty="0">
                <a:latin typeface="Courier New" pitchFamily="49" charset="0"/>
              </a:rPr>
              <a:t>condition</a:t>
            </a:r>
            <a:r>
              <a:rPr lang="en-US" sz="1000" dirty="0">
                <a:latin typeface="Courier New" pitchFamily="49" charset="0"/>
              </a:rPr>
              <a:t>)]</a:t>
            </a:r>
          </a:p>
          <a:p>
            <a:pPr lvl="2">
              <a:buFont typeface="Times New Roman" pitchFamily="18" charset="0"/>
              <a:buNone/>
            </a:pPr>
            <a:r>
              <a:rPr lang="en-US" sz="1000" dirty="0">
                <a:latin typeface="Courier New" pitchFamily="49" charset="0"/>
              </a:rPr>
              <a:t> [WHERE  </a:t>
            </a:r>
            <a:r>
              <a:rPr lang="en-US" sz="1000" i="1" dirty="0">
                <a:latin typeface="Courier New" pitchFamily="49" charset="0"/>
              </a:rPr>
              <a:t>condition </a:t>
            </a:r>
            <a:r>
              <a:rPr lang="en-US" sz="1000" dirty="0">
                <a:latin typeface="Courier New" pitchFamily="49" charset="0"/>
              </a:rPr>
              <a:t>]	;</a:t>
            </a:r>
          </a:p>
          <a:p>
            <a:pPr lvl="1"/>
            <a:r>
              <a:rPr lang="en-US" dirty="0">
                <a:solidFill>
                  <a:schemeClr val="tx1"/>
                </a:solidFill>
              </a:rPr>
              <a:t>The example in the slide can also be written as follows:</a:t>
            </a:r>
          </a:p>
          <a:p>
            <a:pPr lvl="2">
              <a:buFont typeface="Times New Roman" pitchFamily="18" charset="0"/>
              <a:buNone/>
            </a:pPr>
            <a:r>
              <a:rPr lang="en-US" sz="1000" dirty="0">
                <a:latin typeface="Courier New" pitchFamily="49" charset="0"/>
              </a:rPr>
              <a:t>UPDATE employees </a:t>
            </a:r>
          </a:p>
          <a:p>
            <a:pPr lvl="2">
              <a:buFont typeface="Times New Roman" pitchFamily="18" charset="0"/>
              <a:buNone/>
            </a:pPr>
            <a:r>
              <a:rPr lang="en-US" sz="1000" dirty="0">
                <a:latin typeface="Courier New" pitchFamily="49" charset="0"/>
              </a:rPr>
              <a:t>SET (</a:t>
            </a:r>
            <a:r>
              <a:rPr lang="en-US" sz="1000" dirty="0" err="1">
                <a:latin typeface="Courier New" pitchFamily="49" charset="0"/>
              </a:rPr>
              <a:t>job_id</a:t>
            </a:r>
            <a:r>
              <a:rPr lang="en-US" sz="1000" dirty="0">
                <a:latin typeface="Courier New" pitchFamily="49" charset="0"/>
              </a:rPr>
              <a:t>, salary)  = (SELECT  </a:t>
            </a:r>
            <a:r>
              <a:rPr lang="en-US" sz="1000" dirty="0" err="1">
                <a:latin typeface="Courier New" pitchFamily="49" charset="0"/>
              </a:rPr>
              <a:t>job_id</a:t>
            </a:r>
            <a:r>
              <a:rPr lang="en-US" sz="1000" dirty="0">
                <a:latin typeface="Courier New" pitchFamily="49" charset="0"/>
              </a:rPr>
              <a:t>, salary </a:t>
            </a:r>
          </a:p>
          <a:p>
            <a:pPr lvl="2">
              <a:buFont typeface="Times New Roman" pitchFamily="18" charset="0"/>
              <a:buNone/>
            </a:pPr>
            <a:r>
              <a:rPr lang="en-US" sz="1000" dirty="0">
                <a:latin typeface="Courier New" pitchFamily="49" charset="0"/>
              </a:rPr>
              <a:t>                    FROM    employees </a:t>
            </a:r>
          </a:p>
          <a:p>
            <a:pPr lvl="2">
              <a:buFont typeface="Times New Roman" pitchFamily="18" charset="0"/>
              <a:buNone/>
            </a:pPr>
            <a:r>
              <a:rPr lang="en-US" sz="1000" dirty="0">
                <a:latin typeface="Courier New" pitchFamily="49" charset="0"/>
              </a:rPr>
              <a:t>                    WHERE   </a:t>
            </a:r>
            <a:r>
              <a:rPr lang="en-US" sz="1000" dirty="0" err="1">
                <a:latin typeface="Courier New" pitchFamily="49" charset="0"/>
              </a:rPr>
              <a:t>employee_id</a:t>
            </a:r>
            <a:r>
              <a:rPr lang="en-US" sz="1000" dirty="0">
                <a:latin typeface="Courier New" pitchFamily="49" charset="0"/>
              </a:rPr>
              <a:t> = 205)</a:t>
            </a:r>
          </a:p>
          <a:p>
            <a:pPr lvl="2">
              <a:buFont typeface="Times New Roman" pitchFamily="18" charset="0"/>
              <a:buNone/>
            </a:pPr>
            <a:r>
              <a:rPr lang="en-US" sz="1000" dirty="0">
                <a:latin typeface="Courier New" pitchFamily="49" charset="0"/>
              </a:rPr>
              <a:t>WHERE    </a:t>
            </a:r>
            <a:r>
              <a:rPr lang="en-US" sz="1000" dirty="0" err="1">
                <a:latin typeface="Courier New" pitchFamily="49" charset="0"/>
              </a:rPr>
              <a:t>employee_id</a:t>
            </a:r>
            <a:r>
              <a:rPr lang="en-US" sz="1000" dirty="0">
                <a:latin typeface="Courier New" pitchFamily="49" charset="0"/>
              </a:rPr>
              <a:t>    =  113;</a:t>
            </a:r>
          </a:p>
        </p:txBody>
      </p:sp>
      <p:sp>
        <p:nvSpPr>
          <p:cNvPr id="335876" name="Rectangle 4"/>
          <p:cNvSpPr>
            <a:spLocks noChangeArrowheads="1"/>
          </p:cNvSpPr>
          <p:nvPr/>
        </p:nvSpPr>
        <p:spPr bwMode="auto">
          <a:xfrm>
            <a:off x="565547" y="5451928"/>
            <a:ext cx="5633145" cy="1209524"/>
          </a:xfrm>
          <a:prstGeom prst="rect">
            <a:avLst/>
          </a:prstGeom>
          <a:noFill/>
          <a:ln w="9525">
            <a:noFill/>
            <a:miter lim="800000"/>
            <a:headEnd/>
            <a:tailEnd/>
          </a:ln>
          <a:effectLst/>
        </p:spPr>
        <p:txBody>
          <a:bodyPr wrap="none" lIns="86493" tIns="43247" rIns="86493" bIns="43247" anchor="ctr"/>
          <a:lstStyle/>
          <a:p>
            <a:endParaRPr lang="en-MY"/>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DB54AD5E-8377-40F4-B816-ECD9F9D4F7A0}" type="slidenum">
              <a:rPr lang="en-US">
                <a:solidFill>
                  <a:schemeClr val="tx1"/>
                </a:solidFill>
              </a:rPr>
              <a:pPr/>
              <a:t>15</a:t>
            </a:fld>
            <a:endParaRPr lang="en-US">
              <a:solidFill>
                <a:schemeClr val="tx1"/>
              </a:solidFill>
            </a:endParaRPr>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a:xfrm>
            <a:off x="447973" y="5143500"/>
            <a:ext cx="5962055" cy="3489476"/>
          </a:xfrm>
        </p:spPr>
        <p:txBody>
          <a:bodyPr/>
          <a:lstStyle/>
          <a:p>
            <a:r>
              <a:rPr lang="en-US"/>
              <a:t>Updating Rows Based on Another Table</a:t>
            </a:r>
          </a:p>
          <a:p>
            <a:pPr lvl="1"/>
            <a:r>
              <a:rPr lang="en-US">
                <a:solidFill>
                  <a:schemeClr val="tx1"/>
                </a:solidFill>
              </a:rPr>
              <a:t>You can use the subqueries in the </a:t>
            </a:r>
            <a:r>
              <a:rPr lang="en-US">
                <a:solidFill>
                  <a:schemeClr val="tx1"/>
                </a:solidFill>
                <a:latin typeface="Courier New" pitchFamily="49" charset="0"/>
              </a:rPr>
              <a:t>UPDATE</a:t>
            </a:r>
            <a:r>
              <a:rPr lang="en-US">
                <a:solidFill>
                  <a:schemeClr val="tx1"/>
                </a:solidFill>
              </a:rPr>
              <a:t> statements to update values in a table. The example in the slide updates the </a:t>
            </a:r>
            <a:r>
              <a:rPr lang="en-US">
                <a:solidFill>
                  <a:schemeClr val="tx1"/>
                </a:solidFill>
                <a:latin typeface="Courier New" pitchFamily="49" charset="0"/>
              </a:rPr>
              <a:t>COPY_EMP</a:t>
            </a:r>
            <a:r>
              <a:rPr lang="en-US">
                <a:solidFill>
                  <a:schemeClr val="tx1"/>
                </a:solidFill>
              </a:rPr>
              <a:t> table based on the values from the </a:t>
            </a:r>
            <a:r>
              <a:rPr lang="en-US">
                <a:solidFill>
                  <a:schemeClr val="tx1"/>
                </a:solidFill>
                <a:latin typeface="Courier New" pitchFamily="49" charset="0"/>
              </a:rPr>
              <a:t>EMPLOYEES</a:t>
            </a:r>
            <a:r>
              <a:rPr lang="en-US">
                <a:solidFill>
                  <a:schemeClr val="tx1"/>
                </a:solidFill>
              </a:rPr>
              <a:t> table. It changes the department number of all employees with employee 200’s job ID to employee 100’s current department number.</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251EA5CD-7BE6-4F53-BE13-9A20F98437C8}" type="slidenum">
              <a:rPr lang="en-US">
                <a:solidFill>
                  <a:schemeClr val="tx1"/>
                </a:solidFill>
              </a:rPr>
              <a:pPr/>
              <a:t>16</a:t>
            </a:fld>
            <a:endParaRPr lang="en-US">
              <a:solidFill>
                <a:schemeClr val="tx1"/>
              </a:solidFill>
            </a:endParaRPr>
          </a:p>
        </p:txBody>
      </p:sp>
      <p:sp>
        <p:nvSpPr>
          <p:cNvPr id="339972" name="Rectangle 4"/>
          <p:cNvSpPr>
            <a:spLocks noGrp="1" noRot="1" noChangeAspect="1" noChangeArrowheads="1" noTextEdit="1"/>
          </p:cNvSpPr>
          <p:nvPr>
            <p:ph type="sldImg"/>
          </p:nvPr>
        </p:nvSpPr>
        <p:spPr>
          <a:ln/>
        </p:spPr>
      </p:sp>
      <p:sp>
        <p:nvSpPr>
          <p:cNvPr id="339973" name="Rectangle 5"/>
          <p:cNvSpPr>
            <a:spLocks noGrp="1" noChangeArrowheads="1"/>
          </p:cNvSpPr>
          <p:nvPr>
            <p:ph type="body" idx="1"/>
          </p:nvPr>
        </p:nvSpPr>
        <p:spPr>
          <a:xfrm>
            <a:off x="447973" y="5143500"/>
            <a:ext cx="5962055" cy="3489476"/>
          </a:xfrm>
        </p:spPr>
        <p:txBody>
          <a:bodyPr/>
          <a:lstStyle/>
          <a:p>
            <a:r>
              <a:rPr lang="en-US"/>
              <a:t>Removing a Row from a Table</a:t>
            </a:r>
          </a:p>
          <a:p>
            <a:pPr lvl="1"/>
            <a:r>
              <a:rPr lang="en-US"/>
              <a:t>The Contracting department has been removed from the </a:t>
            </a:r>
            <a:r>
              <a:rPr lang="en-US">
                <a:latin typeface="Courier New" pitchFamily="49" charset="0"/>
              </a:rPr>
              <a:t>DEPARTMENTS</a:t>
            </a:r>
            <a:r>
              <a:rPr lang="en-US"/>
              <a:t> table (assuming no constraints on the </a:t>
            </a:r>
            <a:r>
              <a:rPr lang="en-US">
                <a:latin typeface="Courier New" pitchFamily="49" charset="0"/>
              </a:rPr>
              <a:t>DEPARTMENTS</a:t>
            </a:r>
            <a:r>
              <a:rPr lang="en-US"/>
              <a:t> table are violated), as shown by the graphic in the slide.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EF341BEA-B4F0-4826-B1CA-28615690C48F}" type="slidenum">
              <a:rPr lang="en-US">
                <a:solidFill>
                  <a:schemeClr val="tx1"/>
                </a:solidFill>
              </a:rPr>
              <a:pPr/>
              <a:t>17</a:t>
            </a:fld>
            <a:endParaRPr lang="en-US">
              <a:solidFill>
                <a:schemeClr val="tx1"/>
              </a:solidFill>
            </a:endParaRPr>
          </a:p>
        </p:txBody>
      </p:sp>
      <p:sp>
        <p:nvSpPr>
          <p:cNvPr id="342020" name="Rectangle 4"/>
          <p:cNvSpPr>
            <a:spLocks noGrp="1" noRot="1" noChangeAspect="1" noChangeArrowheads="1" noTextEdit="1"/>
          </p:cNvSpPr>
          <p:nvPr>
            <p:ph type="sldImg"/>
          </p:nvPr>
        </p:nvSpPr>
        <p:spPr>
          <a:ln/>
        </p:spPr>
      </p:sp>
      <p:sp>
        <p:nvSpPr>
          <p:cNvPr id="342021" name="Rectangle 5"/>
          <p:cNvSpPr>
            <a:spLocks noGrp="1" noChangeArrowheads="1"/>
          </p:cNvSpPr>
          <p:nvPr>
            <p:ph type="body" idx="1"/>
          </p:nvPr>
        </p:nvSpPr>
        <p:spPr>
          <a:xfrm>
            <a:off x="447973" y="5143500"/>
            <a:ext cx="5962055" cy="3489476"/>
          </a:xfrm>
        </p:spPr>
        <p:txBody>
          <a:bodyPr/>
          <a:lstStyle/>
          <a:p>
            <a:r>
              <a:rPr lang="en-US">
                <a:latin typeface="Courier New" pitchFamily="49" charset="0"/>
              </a:rPr>
              <a:t>DELETE</a:t>
            </a:r>
            <a:r>
              <a:rPr lang="en-US"/>
              <a:t> Statement Syntax</a:t>
            </a:r>
          </a:p>
          <a:p>
            <a:pPr lvl="1"/>
            <a:r>
              <a:rPr lang="en-US">
                <a:solidFill>
                  <a:schemeClr val="tx1"/>
                </a:solidFill>
              </a:rPr>
              <a:t>You can remove existing rows from a table by using the </a:t>
            </a:r>
            <a:r>
              <a:rPr lang="en-US">
                <a:solidFill>
                  <a:schemeClr val="tx1"/>
                </a:solidFill>
                <a:latin typeface="Courier New" pitchFamily="49" charset="0"/>
              </a:rPr>
              <a:t>DELETE</a:t>
            </a:r>
            <a:r>
              <a:rPr lang="en-US">
                <a:solidFill>
                  <a:schemeClr val="tx1"/>
                </a:solidFill>
              </a:rPr>
              <a:t> statement.</a:t>
            </a:r>
          </a:p>
          <a:p>
            <a:pPr lvl="1"/>
            <a:r>
              <a:rPr lang="en-US">
                <a:solidFill>
                  <a:schemeClr val="tx1"/>
                </a:solidFill>
              </a:rPr>
              <a:t>In the syntax:</a:t>
            </a:r>
          </a:p>
          <a:p>
            <a:pPr lvl="2">
              <a:buFont typeface="Times New Roman" pitchFamily="18" charset="0"/>
              <a:buNone/>
            </a:pPr>
            <a:r>
              <a:rPr lang="en-US" i="1">
                <a:solidFill>
                  <a:schemeClr val="tx1"/>
                </a:solidFill>
                <a:latin typeface="Courier New" pitchFamily="49" charset="0"/>
              </a:rPr>
              <a:t>table</a:t>
            </a:r>
            <a:r>
              <a:rPr lang="en-US" i="1">
                <a:solidFill>
                  <a:schemeClr val="tx1"/>
                </a:solidFill>
              </a:rPr>
              <a:t>		</a:t>
            </a:r>
            <a:r>
              <a:rPr lang="en-US">
                <a:solidFill>
                  <a:schemeClr val="tx1"/>
                </a:solidFill>
              </a:rPr>
              <a:t>is the name of the table</a:t>
            </a:r>
          </a:p>
          <a:p>
            <a:pPr lvl="2">
              <a:buFont typeface="Times New Roman" pitchFamily="18" charset="0"/>
              <a:buNone/>
            </a:pPr>
            <a:r>
              <a:rPr lang="en-US" i="1">
                <a:solidFill>
                  <a:schemeClr val="tx1"/>
                </a:solidFill>
                <a:latin typeface="Courier New" pitchFamily="49" charset="0"/>
              </a:rPr>
              <a:t>condition</a:t>
            </a:r>
            <a:r>
              <a:rPr lang="en-US">
                <a:solidFill>
                  <a:schemeClr val="tx1"/>
                </a:solidFill>
              </a:rPr>
              <a:t>	identifies the rows to be deleted, and is composed of column names, 				expressions, constants, subqueries, and comparison operators</a:t>
            </a:r>
          </a:p>
          <a:p>
            <a:pPr lvl="1"/>
            <a:r>
              <a:rPr lang="en-US" b="1">
                <a:solidFill>
                  <a:schemeClr val="tx1"/>
                </a:solidFill>
              </a:rPr>
              <a:t>Note:</a:t>
            </a:r>
            <a:r>
              <a:rPr lang="en-US">
                <a:solidFill>
                  <a:schemeClr val="tx1"/>
                </a:solidFill>
              </a:rPr>
              <a:t> If no rows are deleted, the message “0 rows deleted” is returned (in the Script Output tab in SQL Developer)</a:t>
            </a:r>
          </a:p>
          <a:p>
            <a:pPr lvl="1"/>
            <a:r>
              <a:rPr lang="en-US">
                <a:solidFill>
                  <a:schemeClr val="tx1"/>
                </a:solidFill>
              </a:rPr>
              <a:t>For more information, see the section on “</a:t>
            </a:r>
            <a:r>
              <a:rPr lang="en-US">
                <a:solidFill>
                  <a:schemeClr val="tx1"/>
                </a:solidFill>
                <a:latin typeface="Courier New" pitchFamily="49" charset="0"/>
              </a:rPr>
              <a:t>DELETE</a:t>
            </a:r>
            <a:r>
              <a:rPr lang="en-US">
                <a:solidFill>
                  <a:schemeClr val="tx1"/>
                </a:solidFill>
              </a:rPr>
              <a:t>” in </a:t>
            </a:r>
            <a:r>
              <a:rPr lang="en-US" i="1">
                <a:solidFill>
                  <a:schemeClr val="tx1"/>
                </a:solidFill>
              </a:rPr>
              <a:t>Oracle Database SQL Language Reference</a:t>
            </a:r>
            <a:br>
              <a:rPr lang="en-US" i="1">
                <a:solidFill>
                  <a:schemeClr val="tx1"/>
                </a:solidFill>
              </a:rPr>
            </a:br>
            <a:r>
              <a:rPr lang="en-US" i="1">
                <a:solidFill>
                  <a:schemeClr val="tx1"/>
                </a:solidFill>
              </a:rPr>
              <a:t>11g, Release 1 (11.1)</a:t>
            </a:r>
            <a:r>
              <a:rPr lang="en-US">
                <a:solidFill>
                  <a:schemeClr val="tx1"/>
                </a:solidFill>
              </a:rPr>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D33E2229-D72A-4220-96B4-2F4747530EC6}" type="slidenum">
              <a:rPr lang="en-US">
                <a:solidFill>
                  <a:schemeClr val="tx1"/>
                </a:solidFill>
              </a:rPr>
              <a:pPr/>
              <a:t>18</a:t>
            </a:fld>
            <a:endParaRPr lang="en-US">
              <a:solidFill>
                <a:schemeClr val="tx1"/>
              </a:solidFill>
            </a:endParaRPr>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a:xfrm>
            <a:off x="447973" y="5143500"/>
            <a:ext cx="5962055" cy="3489476"/>
          </a:xfrm>
        </p:spPr>
        <p:txBody>
          <a:bodyPr/>
          <a:lstStyle/>
          <a:p>
            <a:r>
              <a:rPr lang="en-US" dirty="0"/>
              <a:t>Deleting Rows from a Table</a:t>
            </a:r>
          </a:p>
          <a:p>
            <a:pPr lvl="1"/>
            <a:r>
              <a:rPr lang="en-US" dirty="0">
                <a:solidFill>
                  <a:schemeClr val="tx1"/>
                </a:solidFill>
              </a:rPr>
              <a:t>You can delete specific rows by specifying the </a:t>
            </a:r>
            <a:r>
              <a:rPr lang="en-US" dirty="0">
                <a:solidFill>
                  <a:schemeClr val="tx1"/>
                </a:solidFill>
                <a:latin typeface="Courier New" pitchFamily="49" charset="0"/>
              </a:rPr>
              <a:t>WHERE</a:t>
            </a:r>
            <a:r>
              <a:rPr lang="en-US" dirty="0">
                <a:solidFill>
                  <a:schemeClr val="tx1"/>
                </a:solidFill>
              </a:rPr>
              <a:t> clause in the </a:t>
            </a:r>
            <a:r>
              <a:rPr lang="en-US" dirty="0">
                <a:solidFill>
                  <a:schemeClr val="tx1"/>
                </a:solidFill>
                <a:latin typeface="Courier New" pitchFamily="49" charset="0"/>
              </a:rPr>
              <a:t>DELETE</a:t>
            </a:r>
            <a:r>
              <a:rPr lang="en-US" dirty="0">
                <a:solidFill>
                  <a:schemeClr val="tx1"/>
                </a:solidFill>
              </a:rPr>
              <a:t> statement. The first example in the slide deletes the Accounting department from the </a:t>
            </a:r>
            <a:r>
              <a:rPr lang="en-US" dirty="0">
                <a:solidFill>
                  <a:schemeClr val="tx1"/>
                </a:solidFill>
                <a:latin typeface="Courier New" pitchFamily="49" charset="0"/>
              </a:rPr>
              <a:t>DEPARTMENTS</a:t>
            </a:r>
            <a:r>
              <a:rPr lang="en-US" dirty="0">
                <a:solidFill>
                  <a:schemeClr val="tx1"/>
                </a:solidFill>
              </a:rPr>
              <a:t> table. You can confirm the delete operation by displaying the deleted rows using the </a:t>
            </a:r>
            <a:r>
              <a:rPr lang="en-US" dirty="0">
                <a:solidFill>
                  <a:schemeClr val="tx1"/>
                </a:solidFill>
                <a:latin typeface="Courier New" pitchFamily="49" charset="0"/>
              </a:rPr>
              <a:t>SELECT</a:t>
            </a:r>
            <a:r>
              <a:rPr lang="en-US" dirty="0">
                <a:solidFill>
                  <a:schemeClr val="tx1"/>
                </a:solidFill>
              </a:rPr>
              <a:t> statement. </a:t>
            </a:r>
            <a:endParaRPr lang="en-US" sz="500" dirty="0"/>
          </a:p>
          <a:p>
            <a:pPr lvl="1">
              <a:spcBef>
                <a:spcPct val="0"/>
              </a:spcBef>
            </a:pPr>
            <a:r>
              <a:rPr lang="en-US" sz="1000" dirty="0">
                <a:latin typeface="Courier New" pitchFamily="49" charset="0"/>
              </a:rPr>
              <a:t>    SELECT  *</a:t>
            </a:r>
          </a:p>
          <a:p>
            <a:pPr lvl="1">
              <a:spcBef>
                <a:spcPct val="0"/>
              </a:spcBef>
            </a:pPr>
            <a:r>
              <a:rPr lang="en-US" sz="1000" dirty="0">
                <a:latin typeface="Courier New" pitchFamily="49" charset="0"/>
              </a:rPr>
              <a:t>    FROM    departments</a:t>
            </a:r>
          </a:p>
          <a:p>
            <a:pPr lvl="1">
              <a:spcBef>
                <a:spcPct val="0"/>
              </a:spcBef>
            </a:pPr>
            <a:r>
              <a:rPr lang="en-US" sz="1000" dirty="0">
                <a:latin typeface="Courier New" pitchFamily="49" charset="0"/>
              </a:rPr>
              <a:t>    WHERE   </a:t>
            </a:r>
            <a:r>
              <a:rPr lang="en-US" sz="1000" dirty="0" err="1">
                <a:latin typeface="Courier New" pitchFamily="49" charset="0"/>
              </a:rPr>
              <a:t>department_name</a:t>
            </a:r>
            <a:r>
              <a:rPr lang="en-US" sz="1000" dirty="0">
                <a:latin typeface="Courier New" pitchFamily="49" charset="0"/>
              </a:rPr>
              <a:t> = ‘Finance';</a:t>
            </a:r>
          </a:p>
          <a:p>
            <a:pPr lvl="1">
              <a:spcBef>
                <a:spcPct val="0"/>
              </a:spcBef>
            </a:pPr>
            <a:endParaRPr lang="en-US" sz="1000" dirty="0">
              <a:latin typeface="Courier New" pitchFamily="49" charset="0"/>
            </a:endParaRPr>
          </a:p>
          <a:p>
            <a:pPr lvl="1"/>
            <a:endParaRPr lang="en-US" dirty="0">
              <a:solidFill>
                <a:schemeClr val="tx1"/>
              </a:solidFill>
            </a:endParaRPr>
          </a:p>
          <a:p>
            <a:pPr lvl="1"/>
            <a:r>
              <a:rPr lang="en-US" dirty="0">
                <a:solidFill>
                  <a:schemeClr val="tx1"/>
                </a:solidFill>
              </a:rPr>
              <a:t>However, if you omit the </a:t>
            </a:r>
            <a:r>
              <a:rPr lang="en-US" dirty="0">
                <a:solidFill>
                  <a:schemeClr val="tx1"/>
                </a:solidFill>
                <a:latin typeface="Courier New" pitchFamily="49" charset="0"/>
              </a:rPr>
              <a:t>WHERE</a:t>
            </a:r>
            <a:r>
              <a:rPr lang="en-US" dirty="0">
                <a:solidFill>
                  <a:schemeClr val="tx1"/>
                </a:solidFill>
              </a:rPr>
              <a:t> clause, all rows in the table are deleted. The second example in the slide deletes all rows from the </a:t>
            </a:r>
            <a:r>
              <a:rPr lang="en-US" dirty="0">
                <a:solidFill>
                  <a:schemeClr val="tx1"/>
                </a:solidFill>
                <a:latin typeface="Courier New" pitchFamily="49" charset="0"/>
              </a:rPr>
              <a:t>COPY_EMP</a:t>
            </a:r>
            <a:r>
              <a:rPr lang="en-US" dirty="0">
                <a:solidFill>
                  <a:schemeClr val="tx1"/>
                </a:solidFill>
              </a:rPr>
              <a:t> table, because no </a:t>
            </a:r>
            <a:r>
              <a:rPr lang="en-US" dirty="0">
                <a:solidFill>
                  <a:schemeClr val="tx1"/>
                </a:solidFill>
                <a:latin typeface="Courier New" pitchFamily="49" charset="0"/>
              </a:rPr>
              <a:t>WHERE</a:t>
            </a:r>
            <a:r>
              <a:rPr lang="en-US" dirty="0">
                <a:solidFill>
                  <a:schemeClr val="tx1"/>
                </a:solidFill>
              </a:rPr>
              <a:t> clause was specified.</a:t>
            </a:r>
          </a:p>
          <a:p>
            <a:pPr lvl="1"/>
            <a:r>
              <a:rPr lang="en-US" b="1" dirty="0">
                <a:solidFill>
                  <a:schemeClr val="tx1"/>
                </a:solidFill>
              </a:rPr>
              <a:t>Example:</a:t>
            </a:r>
          </a:p>
          <a:p>
            <a:pPr lvl="1"/>
            <a:r>
              <a:rPr lang="en-US" dirty="0">
                <a:solidFill>
                  <a:schemeClr val="tx1"/>
                </a:solidFill>
              </a:rPr>
              <a:t>Remove rows identified in the </a:t>
            </a:r>
            <a:r>
              <a:rPr lang="en-US" dirty="0">
                <a:solidFill>
                  <a:schemeClr val="tx1"/>
                </a:solidFill>
                <a:latin typeface="Courier New" pitchFamily="49" charset="0"/>
              </a:rPr>
              <a:t>WHERE</a:t>
            </a:r>
            <a:r>
              <a:rPr lang="en-US" dirty="0">
                <a:solidFill>
                  <a:schemeClr val="tx1"/>
                </a:solidFill>
              </a:rPr>
              <a:t> clause.</a:t>
            </a:r>
          </a:p>
          <a:p>
            <a:pPr lvl="3">
              <a:lnSpc>
                <a:spcPct val="85000"/>
              </a:lnSpc>
              <a:buFont typeface="Times New Roman" pitchFamily="18" charset="0"/>
              <a:buNone/>
            </a:pPr>
            <a:endParaRPr lang="en-US" sz="500" dirty="0"/>
          </a:p>
          <a:p>
            <a:pPr lvl="1">
              <a:spcBef>
                <a:spcPct val="0"/>
              </a:spcBef>
            </a:pPr>
            <a:r>
              <a:rPr lang="en-US" dirty="0">
                <a:latin typeface="Courier New" pitchFamily="49" charset="0"/>
              </a:rPr>
              <a:t>	</a:t>
            </a:r>
            <a:r>
              <a:rPr lang="en-US" sz="1000" dirty="0">
                <a:latin typeface="Courier New" pitchFamily="49" charset="0"/>
              </a:rPr>
              <a:t>DELETE FROM  employees WHERE </a:t>
            </a:r>
            <a:r>
              <a:rPr lang="en-US" sz="1000" dirty="0" err="1">
                <a:latin typeface="Courier New" pitchFamily="49" charset="0"/>
              </a:rPr>
              <a:t>employee_id</a:t>
            </a:r>
            <a:r>
              <a:rPr lang="en-US" sz="1000" dirty="0">
                <a:latin typeface="Courier New" pitchFamily="49" charset="0"/>
              </a:rPr>
              <a:t> = 114;</a:t>
            </a:r>
          </a:p>
          <a:p>
            <a:pPr lvl="1">
              <a:spcBef>
                <a:spcPct val="0"/>
              </a:spcBef>
            </a:pPr>
            <a:endParaRPr lang="en-US" sz="1000" dirty="0">
              <a:latin typeface="Courier New" pitchFamily="49" charset="0"/>
            </a:endParaRPr>
          </a:p>
          <a:p>
            <a:pPr lvl="1">
              <a:spcBef>
                <a:spcPct val="0"/>
              </a:spcBef>
            </a:pPr>
            <a:endParaRPr lang="en-US" sz="1000" dirty="0">
              <a:latin typeface="Courier New" pitchFamily="49" charset="0"/>
            </a:endParaRPr>
          </a:p>
          <a:p>
            <a:pPr lvl="1">
              <a:spcBef>
                <a:spcPct val="0"/>
              </a:spcBef>
            </a:pPr>
            <a:r>
              <a:rPr lang="en-US" sz="1000" dirty="0">
                <a:latin typeface="Courier New" pitchFamily="49" charset="0"/>
              </a:rPr>
              <a:t>	DELETE FROM  departments WHERE </a:t>
            </a:r>
            <a:r>
              <a:rPr lang="en-US" sz="1000" dirty="0" err="1">
                <a:latin typeface="Courier New" pitchFamily="49" charset="0"/>
              </a:rPr>
              <a:t>department_id</a:t>
            </a:r>
            <a:r>
              <a:rPr lang="en-US" sz="1000" dirty="0">
                <a:latin typeface="Courier New" pitchFamily="49" charset="0"/>
              </a:rPr>
              <a:t> IN (30, 40);</a:t>
            </a:r>
          </a:p>
        </p:txBody>
      </p:sp>
      <p:sp>
        <p:nvSpPr>
          <p:cNvPr id="344068" name="Rectangle 4"/>
          <p:cNvSpPr>
            <a:spLocks noChangeArrowheads="1"/>
          </p:cNvSpPr>
          <p:nvPr/>
        </p:nvSpPr>
        <p:spPr bwMode="auto">
          <a:xfrm>
            <a:off x="565547" y="6972905"/>
            <a:ext cx="5633145" cy="550333"/>
          </a:xfrm>
          <a:prstGeom prst="rect">
            <a:avLst/>
          </a:prstGeom>
          <a:noFill/>
          <a:ln w="9525">
            <a:noFill/>
            <a:miter lim="800000"/>
            <a:headEnd/>
            <a:tailEnd/>
          </a:ln>
          <a:effectLst/>
        </p:spPr>
        <p:txBody>
          <a:bodyPr wrap="none" lIns="86493" tIns="43247" rIns="86493" bIns="43247" anchor="ctr"/>
          <a:lstStyle/>
          <a:p>
            <a:endParaRPr lang="en-MY"/>
          </a:p>
        </p:txBody>
      </p:sp>
      <p:pic>
        <p:nvPicPr>
          <p:cNvPr id="344069" name="Picture 5" descr="C:\project-SQLFund1\images\img09-0rows.gif"/>
          <p:cNvPicPr>
            <a:picLocks noChangeAspect="1" noChangeArrowheads="1"/>
          </p:cNvPicPr>
          <p:nvPr/>
        </p:nvPicPr>
        <p:blipFill>
          <a:blip r:embed="rId3"/>
          <a:srcRect/>
          <a:stretch>
            <a:fillRect/>
          </a:stretch>
        </p:blipFill>
        <p:spPr bwMode="auto">
          <a:xfrm>
            <a:off x="894458" y="6413500"/>
            <a:ext cx="1221878" cy="238881"/>
          </a:xfrm>
          <a:prstGeom prst="rect">
            <a:avLst/>
          </a:prstGeom>
          <a:noFill/>
        </p:spPr>
      </p:pic>
      <p:pic>
        <p:nvPicPr>
          <p:cNvPr id="344071" name="Picture 7" descr="C:\project-SQLFund1\images\img09-1rowdelete.gif"/>
          <p:cNvPicPr>
            <a:picLocks noChangeAspect="1" noChangeArrowheads="1"/>
          </p:cNvPicPr>
          <p:nvPr/>
        </p:nvPicPr>
        <p:blipFill>
          <a:blip r:embed="rId4"/>
          <a:srcRect/>
          <a:stretch>
            <a:fillRect/>
          </a:stretch>
        </p:blipFill>
        <p:spPr bwMode="auto">
          <a:xfrm>
            <a:off x="901899" y="7837715"/>
            <a:ext cx="1135559" cy="196548"/>
          </a:xfrm>
          <a:prstGeom prst="rect">
            <a:avLst/>
          </a:prstGeom>
          <a:noFill/>
        </p:spPr>
      </p:pic>
      <p:pic>
        <p:nvPicPr>
          <p:cNvPr id="344072" name="Picture 8" descr="C:\project-SQLFund1\images\img09-2rowsdeleted.gif"/>
          <p:cNvPicPr>
            <a:picLocks noChangeAspect="1" noChangeArrowheads="1"/>
          </p:cNvPicPr>
          <p:nvPr/>
        </p:nvPicPr>
        <p:blipFill>
          <a:blip r:embed="rId5"/>
          <a:srcRect/>
          <a:stretch>
            <a:fillRect/>
          </a:stretch>
        </p:blipFill>
        <p:spPr bwMode="auto">
          <a:xfrm>
            <a:off x="901898" y="8345715"/>
            <a:ext cx="1125141" cy="184452"/>
          </a:xfrm>
          <a:prstGeom prst="rect">
            <a:avLst/>
          </a:prstGeom>
          <a:noFill/>
        </p:spPr>
      </p:pic>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F8F99472-D924-4EDD-96AB-0F46E8C67257}" type="slidenum">
              <a:rPr lang="en-US">
                <a:solidFill>
                  <a:schemeClr val="tx1"/>
                </a:solidFill>
              </a:rPr>
              <a:pPr/>
              <a:t>19</a:t>
            </a:fld>
            <a:endParaRPr lang="en-US">
              <a:solidFill>
                <a:schemeClr val="tx1"/>
              </a:solidFill>
            </a:endParaRPr>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xfrm>
            <a:off x="447973" y="5143500"/>
            <a:ext cx="5962055" cy="3489476"/>
          </a:xfrm>
        </p:spPr>
        <p:txBody>
          <a:bodyPr/>
          <a:lstStyle/>
          <a:p>
            <a:r>
              <a:rPr lang="en-US"/>
              <a:t>Deleting Rows Based on Another Table</a:t>
            </a:r>
          </a:p>
          <a:p>
            <a:pPr lvl="1"/>
            <a:r>
              <a:rPr lang="en-US">
                <a:solidFill>
                  <a:schemeClr val="tx1"/>
                </a:solidFill>
              </a:rPr>
              <a:t>You can use the subqueries to delete rows from a table based on values from another table. The example in the slide deletes all the employees in a department, where the department name contains the string </a:t>
            </a:r>
            <a:r>
              <a:rPr lang="en-US">
                <a:solidFill>
                  <a:schemeClr val="tx1"/>
                </a:solidFill>
                <a:latin typeface="Courier New" pitchFamily="49" charset="0"/>
              </a:rPr>
              <a:t>Public</a:t>
            </a:r>
            <a:r>
              <a:rPr lang="en-US">
                <a:solidFill>
                  <a:schemeClr val="tx1"/>
                </a:solidFill>
              </a:rPr>
              <a:t>.</a:t>
            </a:r>
          </a:p>
          <a:p>
            <a:pPr lvl="1"/>
            <a:r>
              <a:rPr lang="en-US">
                <a:solidFill>
                  <a:schemeClr val="tx1"/>
                </a:solidFill>
              </a:rPr>
              <a:t>The subquery searches the </a:t>
            </a:r>
            <a:r>
              <a:rPr lang="en-US">
                <a:solidFill>
                  <a:schemeClr val="tx1"/>
                </a:solidFill>
                <a:latin typeface="Courier New" pitchFamily="49" charset="0"/>
              </a:rPr>
              <a:t>DEPARTMENTS</a:t>
            </a:r>
            <a:r>
              <a:rPr lang="en-US">
                <a:solidFill>
                  <a:schemeClr val="tx1"/>
                </a:solidFill>
              </a:rPr>
              <a:t> table to find the department number based on the department name containing the string </a:t>
            </a:r>
            <a:r>
              <a:rPr lang="en-US">
                <a:solidFill>
                  <a:schemeClr val="tx1"/>
                </a:solidFill>
                <a:latin typeface="Courier New" pitchFamily="49" charset="0"/>
              </a:rPr>
              <a:t>Public</a:t>
            </a:r>
            <a:r>
              <a:rPr lang="en-US">
                <a:solidFill>
                  <a:schemeClr val="tx1"/>
                </a:solidFill>
              </a:rPr>
              <a:t>. The subquery then feeds the department number to the main query, which deletes rows of data from the </a:t>
            </a:r>
            <a:r>
              <a:rPr lang="en-US">
                <a:solidFill>
                  <a:schemeClr val="tx1"/>
                </a:solidFill>
                <a:latin typeface="Courier New" pitchFamily="49" charset="0"/>
              </a:rPr>
              <a:t>EMPLOYEES</a:t>
            </a:r>
            <a:r>
              <a:rPr lang="en-US">
                <a:solidFill>
                  <a:schemeClr val="tx1"/>
                </a:solidFill>
              </a:rPr>
              <a:t> table based on this department number.</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DE743871-6AEB-4947-ABA9-44A51A582D22}" type="slidenum">
              <a:rPr lang="en-US">
                <a:solidFill>
                  <a:schemeClr val="tx1"/>
                </a:solidFill>
              </a:rPr>
              <a:pPr/>
              <a:t>2</a:t>
            </a:fld>
            <a:endParaRPr lang="en-US">
              <a:solidFill>
                <a:schemeClr val="tx1"/>
              </a:solidFill>
            </a:endParaRPr>
          </a:p>
        </p:txBody>
      </p:sp>
      <p:sp>
        <p:nvSpPr>
          <p:cNvPr id="438276" name="Rectangle 1028"/>
          <p:cNvSpPr>
            <a:spLocks noGrp="1" noRot="1" noChangeAspect="1" noChangeArrowheads="1" noTextEdit="1"/>
          </p:cNvSpPr>
          <p:nvPr>
            <p:ph type="sldImg"/>
          </p:nvPr>
        </p:nvSpPr>
        <p:spPr>
          <a:ln/>
        </p:spPr>
      </p:sp>
      <p:sp>
        <p:nvSpPr>
          <p:cNvPr id="438277" name="Rectangle 1029"/>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FDF10878-0DDC-44BA-9649-21204AF61279}" type="slidenum">
              <a:rPr lang="en-US">
                <a:solidFill>
                  <a:schemeClr val="tx1"/>
                </a:solidFill>
              </a:rPr>
              <a:pPr/>
              <a:t>20</a:t>
            </a:fld>
            <a:endParaRPr lang="en-US">
              <a:solidFill>
                <a:schemeClr val="tx1"/>
              </a:solidFill>
            </a:endParaRPr>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a:xfrm>
            <a:off x="447973" y="5143500"/>
            <a:ext cx="5962055" cy="3489476"/>
          </a:xfrm>
        </p:spPr>
        <p:txBody>
          <a:bodyPr/>
          <a:lstStyle/>
          <a:p>
            <a:r>
              <a:rPr lang="en-US"/>
              <a:t>Summary</a:t>
            </a:r>
          </a:p>
          <a:p>
            <a:pPr lvl="1"/>
            <a:r>
              <a:rPr lang="en-US"/>
              <a:t>In this lesson, you should have learned how to manipulate data in the Oracle database by using the </a:t>
            </a:r>
            <a:r>
              <a:rPr lang="en-US">
                <a:latin typeface="Courier New" pitchFamily="49" charset="0"/>
              </a:rPr>
              <a:t>INSERT</a:t>
            </a:r>
            <a:r>
              <a:rPr lang="en-US"/>
              <a:t>, </a:t>
            </a:r>
            <a:r>
              <a:rPr lang="en-US">
                <a:latin typeface="Courier New" pitchFamily="49" charset="0"/>
              </a:rPr>
              <a:t>UPDATE</a:t>
            </a:r>
            <a:r>
              <a:rPr lang="en-US"/>
              <a:t>, </a:t>
            </a:r>
            <a:r>
              <a:rPr lang="en-US">
                <a:latin typeface="Courier New" pitchFamily="49" charset="0"/>
              </a:rPr>
              <a:t>DELETE</a:t>
            </a:r>
            <a:r>
              <a:rPr lang="en-US"/>
              <a:t>, and </a:t>
            </a:r>
            <a:r>
              <a:rPr lang="en-US">
                <a:latin typeface="Courier New" pitchFamily="49" charset="0"/>
              </a:rPr>
              <a:t>TRUNCATE</a:t>
            </a:r>
            <a:r>
              <a:rPr lang="en-US"/>
              <a:t> statements, as well as how to control data changes by using the </a:t>
            </a:r>
            <a:r>
              <a:rPr lang="en-US">
                <a:latin typeface="Courier New" pitchFamily="49" charset="0"/>
              </a:rPr>
              <a:t>COMMIT</a:t>
            </a:r>
            <a:r>
              <a:rPr lang="en-US"/>
              <a:t>, </a:t>
            </a:r>
            <a:r>
              <a:rPr lang="en-US">
                <a:latin typeface="Courier New" pitchFamily="49" charset="0"/>
              </a:rPr>
              <a:t>SAVEPOINT</a:t>
            </a:r>
            <a:r>
              <a:rPr lang="en-US"/>
              <a:t>, and </a:t>
            </a:r>
            <a:r>
              <a:rPr lang="en-US">
                <a:latin typeface="Courier New" pitchFamily="49" charset="0"/>
              </a:rPr>
              <a:t>ROLLBACK</a:t>
            </a:r>
            <a:r>
              <a:rPr lang="en-US"/>
              <a:t> statements. You also learned how to use the </a:t>
            </a:r>
            <a:r>
              <a:rPr lang="en-US">
                <a:latin typeface="Courier New" pitchFamily="49" charset="0"/>
              </a:rPr>
              <a:t>FOR</a:t>
            </a:r>
            <a:r>
              <a:rPr lang="en-US"/>
              <a:t> </a:t>
            </a:r>
            <a:r>
              <a:rPr lang="en-US">
                <a:latin typeface="Courier New" pitchFamily="49" charset="0"/>
              </a:rPr>
              <a:t>UPDATE</a:t>
            </a:r>
            <a:r>
              <a:rPr lang="en-US"/>
              <a:t> clause of the </a:t>
            </a:r>
            <a:r>
              <a:rPr lang="en-US">
                <a:latin typeface="Courier New" pitchFamily="49" charset="0"/>
              </a:rPr>
              <a:t>SELECT</a:t>
            </a:r>
            <a:r>
              <a:rPr lang="en-US"/>
              <a:t> statement to lock rows for your changes only.</a:t>
            </a:r>
          </a:p>
          <a:p>
            <a:pPr lvl="1"/>
            <a:r>
              <a:rPr lang="en-US"/>
              <a:t>Remember that the Oracle server guarantees a consistent view of data at all times.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073B398C-CCE9-42F3-8DB3-E10F240D578A}" type="slidenum">
              <a:rPr lang="en-US">
                <a:solidFill>
                  <a:schemeClr val="tx1"/>
                </a:solidFill>
              </a:rPr>
              <a:pPr/>
              <a:t>3</a:t>
            </a:fld>
            <a:endParaRPr lang="en-US">
              <a:solidFill>
                <a:schemeClr val="tx1"/>
              </a:solidFill>
            </a:endParaRPr>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a:xfrm>
            <a:off x="447973" y="5143500"/>
            <a:ext cx="5962055" cy="3489476"/>
          </a:xfrm>
        </p:spPr>
        <p:txBody>
          <a:bodyPr/>
          <a:lstStyle/>
          <a:p>
            <a:r>
              <a:rPr lang="en-US"/>
              <a:t>Data Manipulation Language</a:t>
            </a:r>
          </a:p>
          <a:p>
            <a:pPr lvl="1"/>
            <a:r>
              <a:rPr lang="en-US">
                <a:solidFill>
                  <a:schemeClr val="tx1"/>
                </a:solidFill>
              </a:rPr>
              <a:t>Data manipulation language (DML) is a core part of SQL. When you want to add, update, or delete data in the database, you execute a DML statement. A collection of DML statements that form a logical unit of work is called a </a:t>
            </a:r>
            <a:r>
              <a:rPr lang="en-US" i="1">
                <a:solidFill>
                  <a:schemeClr val="tx1"/>
                </a:solidFill>
              </a:rPr>
              <a:t>transaction</a:t>
            </a:r>
            <a:r>
              <a:rPr lang="en-US">
                <a:solidFill>
                  <a:schemeClr val="tx1"/>
                </a:solidFill>
              </a:rPr>
              <a:t>. </a:t>
            </a:r>
          </a:p>
          <a:p>
            <a:pPr lvl="1"/>
            <a:r>
              <a:rPr lang="en-US">
                <a:solidFill>
                  <a:schemeClr val="tx1"/>
                </a:solidFill>
              </a:rPr>
              <a:t>Consider a banking database. When a bank customer transfers money from a savings account to a checking account, the transaction might consist of three separate operations: decreasing the savings account, increasing the checking account, and recording the transaction in the transaction journal. The Oracle server must guarantee that all the three SQL statements are performed to maintain the accounts in proper balance. When something prevents one of the statements in the transaction from executing, the other statements of the transaction must be undone.</a:t>
            </a:r>
          </a:p>
          <a:p>
            <a:pPr lvl="1"/>
            <a:r>
              <a:rPr lang="en-US" b="1">
                <a:solidFill>
                  <a:schemeClr val="tx1"/>
                </a:solidFill>
              </a:rPr>
              <a:t>Note</a:t>
            </a:r>
          </a:p>
          <a:p>
            <a:pPr lvl="2"/>
            <a:r>
              <a:rPr lang="en-US">
                <a:solidFill>
                  <a:schemeClr val="tx1"/>
                </a:solidFill>
              </a:rPr>
              <a:t>Most of the DML statements in this lesson assume that no constraints on the table are violated. Constraints are discussed later in this course. </a:t>
            </a:r>
          </a:p>
          <a:p>
            <a:pPr lvl="2"/>
            <a:r>
              <a:rPr lang="en-US">
                <a:solidFill>
                  <a:schemeClr val="tx1"/>
                </a:solidFill>
              </a:rPr>
              <a:t>In SQL Developer, click the Run Script icon or press [F5] to run the DML statements. The feedback messages will be shown on the Script Output tabbed page.</a:t>
            </a:r>
            <a:endParaRPr lang="en-US"/>
          </a:p>
        </p:txBody>
      </p:sp>
      <p:sp>
        <p:nvSpPr>
          <p:cNvPr id="311300" name="Rectangle 4"/>
          <p:cNvSpPr>
            <a:spLocks noChangeArrowheads="1"/>
          </p:cNvSpPr>
          <p:nvPr/>
        </p:nvSpPr>
        <p:spPr bwMode="auto">
          <a:xfrm>
            <a:off x="3884415" y="-1512"/>
            <a:ext cx="2973586" cy="462644"/>
          </a:xfrm>
          <a:prstGeom prst="rect">
            <a:avLst/>
          </a:prstGeom>
          <a:noFill/>
          <a:ln w="9525">
            <a:noFill/>
            <a:miter lim="800000"/>
            <a:headEnd/>
            <a:tailEnd/>
          </a:ln>
          <a:effectLst/>
        </p:spPr>
        <p:txBody>
          <a:bodyPr wrap="none" lIns="86493" tIns="43247" rIns="86493" bIns="43247" anchor="ctr"/>
          <a:lstStyle/>
          <a:p>
            <a:endParaRPr lang="en-MY"/>
          </a:p>
        </p:txBody>
      </p:sp>
      <p:sp>
        <p:nvSpPr>
          <p:cNvPr id="311301" name="Rectangle 5"/>
          <p:cNvSpPr>
            <a:spLocks noChangeArrowheads="1"/>
          </p:cNvSpPr>
          <p:nvPr/>
        </p:nvSpPr>
        <p:spPr bwMode="auto">
          <a:xfrm>
            <a:off x="-1489" y="-1512"/>
            <a:ext cx="2969122" cy="462644"/>
          </a:xfrm>
          <a:prstGeom prst="rect">
            <a:avLst/>
          </a:prstGeom>
          <a:noFill/>
          <a:ln w="9525">
            <a:noFill/>
            <a:miter lim="800000"/>
            <a:headEnd/>
            <a:tailEnd/>
          </a:ln>
          <a:effectLst/>
        </p:spPr>
        <p:txBody>
          <a:bodyPr wrap="none" lIns="86493" tIns="43247" rIns="86493" bIns="43247" anchor="ctr"/>
          <a:lstStyle/>
          <a:p>
            <a:endParaRPr lang="en-MY"/>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E4A69594-81C1-4129-B398-C6B0FD2A37BE}" type="slidenum">
              <a:rPr lang="en-US">
                <a:solidFill>
                  <a:schemeClr val="tx1"/>
                </a:solidFill>
              </a:rPr>
              <a:pPr/>
              <a:t>4</a:t>
            </a:fld>
            <a:endParaRPr lang="en-US">
              <a:solidFill>
                <a:schemeClr val="tx1"/>
              </a:solidFill>
            </a:endParaRPr>
          </a:p>
        </p:txBody>
      </p:sp>
      <p:sp>
        <p:nvSpPr>
          <p:cNvPr id="313352" name="Rectangle 8"/>
          <p:cNvSpPr>
            <a:spLocks noGrp="1" noRot="1" noChangeAspect="1" noChangeArrowheads="1" noTextEdit="1"/>
          </p:cNvSpPr>
          <p:nvPr>
            <p:ph type="sldImg"/>
          </p:nvPr>
        </p:nvSpPr>
        <p:spPr>
          <a:ln/>
        </p:spPr>
      </p:sp>
      <p:sp>
        <p:nvSpPr>
          <p:cNvPr id="313353" name="Rectangle 9"/>
          <p:cNvSpPr>
            <a:spLocks noGrp="1" noChangeArrowheads="1"/>
          </p:cNvSpPr>
          <p:nvPr>
            <p:ph type="body" idx="1"/>
          </p:nvPr>
        </p:nvSpPr>
        <p:spPr/>
        <p:txBody>
          <a:bodyPr/>
          <a:lstStyle/>
          <a:p>
            <a:r>
              <a:rPr lang="en-US"/>
              <a:t>Adding a New Row to a Table</a:t>
            </a:r>
          </a:p>
          <a:p>
            <a:pPr lvl="1"/>
            <a:r>
              <a:rPr lang="en-US"/>
              <a:t>The graphic in the slide illustrates the addition of a new department to the </a:t>
            </a:r>
            <a:r>
              <a:rPr lang="en-US">
                <a:latin typeface="Courier New" pitchFamily="49" charset="0"/>
              </a:rPr>
              <a:t>DEPARTMENTS</a:t>
            </a:r>
            <a:r>
              <a:rPr lang="en-US"/>
              <a:t> table.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274576EB-31DB-4D9A-8D85-5A22972572CD}" type="slidenum">
              <a:rPr lang="en-US">
                <a:solidFill>
                  <a:schemeClr val="tx1"/>
                </a:solidFill>
              </a:rPr>
              <a:pPr/>
              <a:t>5</a:t>
            </a:fld>
            <a:endParaRPr lang="en-US">
              <a:solidFill>
                <a:schemeClr val="tx1"/>
              </a:solidFill>
            </a:endParaRPr>
          </a:p>
        </p:txBody>
      </p:sp>
      <p:sp>
        <p:nvSpPr>
          <p:cNvPr id="315396" name="Rectangle 4"/>
          <p:cNvSpPr>
            <a:spLocks noGrp="1" noRot="1" noChangeAspect="1" noChangeArrowheads="1" noTextEdit="1"/>
          </p:cNvSpPr>
          <p:nvPr>
            <p:ph type="sldImg"/>
          </p:nvPr>
        </p:nvSpPr>
        <p:spPr>
          <a:ln/>
        </p:spPr>
      </p:sp>
      <p:sp>
        <p:nvSpPr>
          <p:cNvPr id="315397" name="Rectangle 5"/>
          <p:cNvSpPr>
            <a:spLocks noGrp="1" noChangeArrowheads="1"/>
          </p:cNvSpPr>
          <p:nvPr>
            <p:ph type="body" idx="1"/>
          </p:nvPr>
        </p:nvSpPr>
        <p:spPr>
          <a:xfrm>
            <a:off x="447973" y="5143500"/>
            <a:ext cx="5962055" cy="3489476"/>
          </a:xfrm>
        </p:spPr>
        <p:txBody>
          <a:bodyPr/>
          <a:lstStyle/>
          <a:p>
            <a:r>
              <a:rPr lang="en-US">
                <a:latin typeface="Courier New" pitchFamily="49" charset="0"/>
              </a:rPr>
              <a:t>INSERT</a:t>
            </a:r>
            <a:r>
              <a:rPr lang="en-US"/>
              <a:t> Statement Syntax</a:t>
            </a:r>
          </a:p>
          <a:p>
            <a:pPr lvl="1"/>
            <a:r>
              <a:rPr lang="en-US">
                <a:solidFill>
                  <a:schemeClr val="tx1"/>
                </a:solidFill>
              </a:rPr>
              <a:t>You can add new rows to a table by issuing the </a:t>
            </a:r>
            <a:r>
              <a:rPr lang="en-US">
                <a:solidFill>
                  <a:schemeClr val="tx1"/>
                </a:solidFill>
                <a:latin typeface="Courier New" pitchFamily="49" charset="0"/>
              </a:rPr>
              <a:t>INSERT</a:t>
            </a:r>
            <a:r>
              <a:rPr lang="en-US">
                <a:solidFill>
                  <a:schemeClr val="tx1"/>
                </a:solidFill>
              </a:rPr>
              <a:t> statement. </a:t>
            </a:r>
          </a:p>
          <a:p>
            <a:pPr lvl="1"/>
            <a:r>
              <a:rPr lang="en-US">
                <a:solidFill>
                  <a:schemeClr val="tx1"/>
                </a:solidFill>
              </a:rPr>
              <a:t>In the syntax:</a:t>
            </a:r>
          </a:p>
          <a:p>
            <a:pPr lvl="2">
              <a:buFont typeface="Times New Roman" pitchFamily="18" charset="0"/>
              <a:buNone/>
            </a:pPr>
            <a:r>
              <a:rPr lang="en-US" i="1">
                <a:solidFill>
                  <a:schemeClr val="tx1"/>
                </a:solidFill>
              </a:rPr>
              <a:t>table		</a:t>
            </a:r>
            <a:r>
              <a:rPr lang="en-US">
                <a:solidFill>
                  <a:schemeClr val="tx1"/>
                </a:solidFill>
              </a:rPr>
              <a:t>is the name of the table</a:t>
            </a:r>
          </a:p>
          <a:p>
            <a:pPr lvl="2">
              <a:buFont typeface="Times New Roman" pitchFamily="18" charset="0"/>
              <a:buNone/>
            </a:pPr>
            <a:r>
              <a:rPr lang="en-US" i="1">
                <a:solidFill>
                  <a:schemeClr val="tx1"/>
                </a:solidFill>
              </a:rPr>
              <a:t>column		</a:t>
            </a:r>
            <a:r>
              <a:rPr lang="en-US">
                <a:solidFill>
                  <a:schemeClr val="tx1"/>
                </a:solidFill>
              </a:rPr>
              <a:t>is the name of the column in the table to populate</a:t>
            </a:r>
          </a:p>
          <a:p>
            <a:pPr lvl="2">
              <a:buFont typeface="Times New Roman" pitchFamily="18" charset="0"/>
              <a:buNone/>
            </a:pPr>
            <a:r>
              <a:rPr lang="en-US" i="1">
                <a:solidFill>
                  <a:schemeClr val="tx1"/>
                </a:solidFill>
              </a:rPr>
              <a:t>value		</a:t>
            </a:r>
            <a:r>
              <a:rPr lang="en-US">
                <a:solidFill>
                  <a:schemeClr val="tx1"/>
                </a:solidFill>
              </a:rPr>
              <a:t>is the corresponding value for the column</a:t>
            </a:r>
          </a:p>
          <a:p>
            <a:pPr lvl="1"/>
            <a:r>
              <a:rPr lang="en-US" b="1">
                <a:solidFill>
                  <a:schemeClr val="tx1"/>
                </a:solidFill>
              </a:rPr>
              <a:t>Note:</a:t>
            </a:r>
            <a:r>
              <a:rPr lang="en-US">
                <a:solidFill>
                  <a:schemeClr val="tx1"/>
                </a:solidFill>
              </a:rPr>
              <a:t> This statement with the </a:t>
            </a:r>
            <a:r>
              <a:rPr lang="en-US">
                <a:solidFill>
                  <a:schemeClr val="tx1"/>
                </a:solidFill>
                <a:latin typeface="Courier New" pitchFamily="49" charset="0"/>
              </a:rPr>
              <a:t>VALUES</a:t>
            </a:r>
            <a:r>
              <a:rPr lang="en-US">
                <a:solidFill>
                  <a:schemeClr val="tx1"/>
                </a:solidFill>
              </a:rPr>
              <a:t> clause adds only one row at a time to a table.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CF0CB4F9-522D-4D0E-8949-E39AE662F5D3}" type="slidenum">
              <a:rPr lang="en-US">
                <a:solidFill>
                  <a:schemeClr val="tx1"/>
                </a:solidFill>
              </a:rPr>
              <a:pPr/>
              <a:t>6</a:t>
            </a:fld>
            <a:endParaRPr lang="en-US">
              <a:solidFill>
                <a:schemeClr val="tx1"/>
              </a:solidFill>
            </a:endParaRPr>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a:xfrm>
            <a:off x="447973" y="5143500"/>
            <a:ext cx="5962055" cy="3489476"/>
          </a:xfrm>
        </p:spPr>
        <p:txBody>
          <a:bodyPr/>
          <a:lstStyle/>
          <a:p>
            <a:r>
              <a:rPr lang="en-US" dirty="0"/>
              <a:t>Inserting New Rows</a:t>
            </a:r>
          </a:p>
          <a:p>
            <a:pPr lvl="1"/>
            <a:r>
              <a:rPr lang="en-US" dirty="0">
                <a:solidFill>
                  <a:schemeClr val="tx1"/>
                </a:solidFill>
              </a:rPr>
              <a:t>Because you can insert a new row that contains values for each column, the column list is not required in the </a:t>
            </a:r>
            <a:r>
              <a:rPr lang="en-US" dirty="0">
                <a:solidFill>
                  <a:schemeClr val="tx1"/>
                </a:solidFill>
                <a:latin typeface="Courier New" pitchFamily="49" charset="0"/>
              </a:rPr>
              <a:t>INSERT</a:t>
            </a:r>
            <a:r>
              <a:rPr lang="en-US" dirty="0">
                <a:solidFill>
                  <a:schemeClr val="tx1"/>
                </a:solidFill>
              </a:rPr>
              <a:t> clause. However, if you do not use the column list, the values must be listed according to the default order of the columns in the table, and a value must be provided for each column. </a:t>
            </a:r>
            <a:endParaRPr lang="en-US" sz="500" dirty="0"/>
          </a:p>
          <a:p>
            <a:pPr lvl="1">
              <a:spcBef>
                <a:spcPct val="0"/>
              </a:spcBef>
            </a:pPr>
            <a:r>
              <a:rPr lang="en-US" dirty="0">
                <a:solidFill>
                  <a:schemeClr val="tx1"/>
                </a:solidFill>
                <a:latin typeface="Courier New" pitchFamily="49" charset="0"/>
              </a:rPr>
              <a:t>   </a:t>
            </a:r>
            <a:r>
              <a:rPr lang="en-US" sz="1000" dirty="0">
                <a:latin typeface="Courier New" pitchFamily="49" charset="0"/>
              </a:rPr>
              <a:t>DESCRIBE</a:t>
            </a:r>
            <a:r>
              <a:rPr lang="en-US" sz="1000" dirty="0"/>
              <a:t>  </a:t>
            </a:r>
            <a:r>
              <a:rPr lang="en-US" sz="1000" dirty="0">
                <a:latin typeface="Courier New" pitchFamily="49" charset="0"/>
              </a:rPr>
              <a:t>departments</a:t>
            </a:r>
            <a:endParaRPr lang="en-US" sz="1000" b="1" dirty="0">
              <a:latin typeface="Courier New" pitchFamily="49" charset="0"/>
            </a:endParaRPr>
          </a:p>
          <a:p>
            <a:pPr lvl="1">
              <a:spcBef>
                <a:spcPct val="0"/>
              </a:spcBef>
            </a:pPr>
            <a:r>
              <a:rPr lang="en-US" dirty="0">
                <a:solidFill>
                  <a:schemeClr val="tx1"/>
                </a:solidFill>
                <a:latin typeface="Courier New" pitchFamily="49" charset="0"/>
              </a:rPr>
              <a:t>     </a:t>
            </a:r>
          </a:p>
          <a:p>
            <a:pPr lvl="1">
              <a:spcBef>
                <a:spcPct val="0"/>
              </a:spcBef>
            </a:pPr>
            <a:r>
              <a:rPr lang="en-US" dirty="0">
                <a:solidFill>
                  <a:schemeClr val="tx1"/>
                </a:solidFill>
                <a:latin typeface="Courier New" pitchFamily="49" charset="0"/>
              </a:rPr>
              <a:t>   </a:t>
            </a:r>
          </a:p>
          <a:p>
            <a:pPr lvl="1"/>
            <a:endParaRPr lang="en-US" dirty="0">
              <a:solidFill>
                <a:schemeClr val="tx1"/>
              </a:solidFill>
            </a:endParaRPr>
          </a:p>
          <a:p>
            <a:pPr lvl="1"/>
            <a:endParaRPr lang="en-US" dirty="0">
              <a:solidFill>
                <a:schemeClr val="tx1"/>
              </a:solidFill>
            </a:endParaRPr>
          </a:p>
          <a:p>
            <a:pPr lvl="1"/>
            <a:endParaRPr lang="en-US" sz="1500" dirty="0"/>
          </a:p>
          <a:p>
            <a:pPr lvl="1"/>
            <a:endParaRPr lang="en-US" dirty="0">
              <a:solidFill>
                <a:schemeClr val="tx1"/>
              </a:solidFill>
            </a:endParaRPr>
          </a:p>
          <a:p>
            <a:pPr lvl="1"/>
            <a:r>
              <a:rPr lang="en-US" dirty="0">
                <a:solidFill>
                  <a:schemeClr val="tx1"/>
                </a:solidFill>
              </a:rPr>
              <a:t>For clarity, use the column list in the </a:t>
            </a:r>
            <a:r>
              <a:rPr lang="en-US" dirty="0">
                <a:solidFill>
                  <a:schemeClr val="tx1"/>
                </a:solidFill>
                <a:latin typeface="Courier New" pitchFamily="49" charset="0"/>
              </a:rPr>
              <a:t>INSERT</a:t>
            </a:r>
            <a:r>
              <a:rPr lang="en-US" dirty="0">
                <a:solidFill>
                  <a:schemeClr val="tx1"/>
                </a:solidFill>
              </a:rPr>
              <a:t> clause.</a:t>
            </a:r>
            <a:br>
              <a:rPr lang="en-US" dirty="0">
                <a:solidFill>
                  <a:schemeClr val="tx1"/>
                </a:solidFill>
              </a:rPr>
            </a:br>
            <a:r>
              <a:rPr lang="en-US" dirty="0">
                <a:solidFill>
                  <a:schemeClr val="tx1"/>
                </a:solidFill>
              </a:rPr>
              <a:t>Enclose character and date values within single quotation marks; however, it is not recommended that you enclose numeric values within single quotation marks. </a:t>
            </a:r>
            <a:endParaRPr lang="en-US" dirty="0"/>
          </a:p>
        </p:txBody>
      </p:sp>
      <p:sp>
        <p:nvSpPr>
          <p:cNvPr id="317444" name="Rectangle 4"/>
          <p:cNvSpPr>
            <a:spLocks noChangeArrowheads="1"/>
          </p:cNvSpPr>
          <p:nvPr/>
        </p:nvSpPr>
        <p:spPr bwMode="auto">
          <a:xfrm>
            <a:off x="626567" y="5958418"/>
            <a:ext cx="5573613" cy="952500"/>
          </a:xfrm>
          <a:prstGeom prst="rect">
            <a:avLst/>
          </a:prstGeom>
          <a:noFill/>
          <a:ln w="9525">
            <a:noFill/>
            <a:miter lim="800000"/>
            <a:headEnd/>
            <a:tailEnd/>
          </a:ln>
          <a:effectLst/>
        </p:spPr>
        <p:txBody>
          <a:bodyPr wrap="none" lIns="86493" tIns="43247" rIns="86493" bIns="43247" anchor="ctr"/>
          <a:lstStyle/>
          <a:p>
            <a:endParaRPr lang="en-MY"/>
          </a:p>
        </p:txBody>
      </p:sp>
      <p:pic>
        <p:nvPicPr>
          <p:cNvPr id="317446" name="Picture 6" descr="C:\project-SQLFund1\images\img09-06.gif"/>
          <p:cNvPicPr>
            <a:picLocks noChangeAspect="1" noChangeArrowheads="1"/>
          </p:cNvPicPr>
          <p:nvPr/>
        </p:nvPicPr>
        <p:blipFill>
          <a:blip r:embed="rId3"/>
          <a:srcRect/>
          <a:stretch>
            <a:fillRect/>
          </a:stretch>
        </p:blipFill>
        <p:spPr bwMode="auto">
          <a:xfrm>
            <a:off x="821531" y="6306155"/>
            <a:ext cx="3835301" cy="1179286"/>
          </a:xfrm>
          <a:prstGeom prst="rect">
            <a:avLst/>
          </a:prstGeom>
          <a:noFill/>
        </p:spPr>
      </p:pic>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8D1CABFF-F46E-40D6-BB76-25622DED3275}" type="slidenum">
              <a:rPr lang="en-US">
                <a:solidFill>
                  <a:schemeClr val="tx1"/>
                </a:solidFill>
              </a:rPr>
              <a:pPr/>
              <a:t>7</a:t>
            </a:fld>
            <a:endParaRPr lang="en-US">
              <a:solidFill>
                <a:schemeClr val="tx1"/>
              </a:solidFill>
            </a:endParaRPr>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a:xfrm>
            <a:off x="447973" y="5143500"/>
            <a:ext cx="5962055" cy="3489476"/>
          </a:xfrm>
        </p:spPr>
        <p:txBody>
          <a:bodyPr/>
          <a:lstStyle/>
          <a:p>
            <a:r>
              <a:rPr lang="en-US"/>
              <a:t>Inserting Rows with Null Values</a:t>
            </a:r>
          </a:p>
          <a:p>
            <a:endParaRPr lang="en-US"/>
          </a:p>
          <a:p>
            <a:endParaRPr lang="en-US"/>
          </a:p>
          <a:p>
            <a:endParaRPr lang="en-US"/>
          </a:p>
          <a:p>
            <a:endParaRPr lang="en-US"/>
          </a:p>
          <a:p>
            <a:pPr lvl="1"/>
            <a:endParaRPr lang="en-US">
              <a:solidFill>
                <a:schemeClr val="tx1"/>
              </a:solidFill>
            </a:endParaRPr>
          </a:p>
          <a:p>
            <a:pPr lvl="1"/>
            <a:r>
              <a:rPr lang="en-US">
                <a:solidFill>
                  <a:schemeClr val="tx1"/>
                </a:solidFill>
              </a:rPr>
              <a:t>Be sure that you can use null values in the targeted column by verifying the </a:t>
            </a:r>
            <a:r>
              <a:rPr lang="en-US">
                <a:solidFill>
                  <a:schemeClr val="tx1"/>
                </a:solidFill>
                <a:latin typeface="Courier New" pitchFamily="49" charset="0"/>
              </a:rPr>
              <a:t>Null</a:t>
            </a:r>
            <a:r>
              <a:rPr lang="en-US">
                <a:solidFill>
                  <a:schemeClr val="tx1"/>
                </a:solidFill>
              </a:rPr>
              <a:t> status with the </a:t>
            </a:r>
            <a:r>
              <a:rPr lang="en-US">
                <a:solidFill>
                  <a:schemeClr val="tx1"/>
                </a:solidFill>
                <a:latin typeface="Courier New" pitchFamily="49" charset="0"/>
              </a:rPr>
              <a:t>DESCRIBE</a:t>
            </a:r>
            <a:r>
              <a:rPr lang="en-US">
                <a:solidFill>
                  <a:schemeClr val="tx1"/>
                </a:solidFill>
              </a:rPr>
              <a:t> command.</a:t>
            </a:r>
          </a:p>
          <a:p>
            <a:pPr lvl="1"/>
            <a:r>
              <a:rPr lang="en-US">
                <a:solidFill>
                  <a:schemeClr val="tx1"/>
                </a:solidFill>
              </a:rPr>
              <a:t>The Oracle server automatically enforces all data types, data ranges, and data integrity constraints. Any column that is not listed explicitly obtains a null value in the new row. </a:t>
            </a:r>
          </a:p>
          <a:p>
            <a:pPr lvl="1"/>
            <a:r>
              <a:rPr lang="en-US">
                <a:solidFill>
                  <a:schemeClr val="tx1"/>
                </a:solidFill>
              </a:rPr>
              <a:t>Common errors that can occur during user input are checked in the following order: </a:t>
            </a:r>
          </a:p>
          <a:p>
            <a:pPr lvl="2"/>
            <a:r>
              <a:rPr lang="en-US">
                <a:solidFill>
                  <a:schemeClr val="tx1"/>
                </a:solidFill>
              </a:rPr>
              <a:t>Mandatory value missing for a </a:t>
            </a:r>
            <a:r>
              <a:rPr lang="en-US">
                <a:solidFill>
                  <a:schemeClr val="tx1"/>
                </a:solidFill>
                <a:latin typeface="Courier New" pitchFamily="49" charset="0"/>
              </a:rPr>
              <a:t>NOT</a:t>
            </a:r>
            <a:r>
              <a:rPr lang="en-US">
                <a:solidFill>
                  <a:schemeClr val="tx1"/>
                </a:solidFill>
              </a:rPr>
              <a:t> </a:t>
            </a:r>
            <a:r>
              <a:rPr lang="en-US">
                <a:solidFill>
                  <a:schemeClr val="tx1"/>
                </a:solidFill>
                <a:latin typeface="Courier New" pitchFamily="49" charset="0"/>
              </a:rPr>
              <a:t>NULL</a:t>
            </a:r>
            <a:r>
              <a:rPr lang="en-US">
                <a:solidFill>
                  <a:schemeClr val="tx1"/>
                </a:solidFill>
              </a:rPr>
              <a:t> column</a:t>
            </a:r>
          </a:p>
          <a:p>
            <a:pPr lvl="2"/>
            <a:r>
              <a:rPr lang="en-US">
                <a:solidFill>
                  <a:schemeClr val="tx1"/>
                </a:solidFill>
              </a:rPr>
              <a:t>Duplicate value violating any unique or primary key constraint</a:t>
            </a:r>
          </a:p>
          <a:p>
            <a:pPr lvl="2"/>
            <a:r>
              <a:rPr lang="en-US">
                <a:solidFill>
                  <a:schemeClr val="tx1"/>
                </a:solidFill>
                <a:latin typeface="Courier New" pitchFamily="49" charset="0"/>
              </a:rPr>
              <a:t>Any</a:t>
            </a:r>
            <a:r>
              <a:rPr lang="en-US">
                <a:solidFill>
                  <a:schemeClr val="tx1"/>
                </a:solidFill>
              </a:rPr>
              <a:t> value violating a </a:t>
            </a:r>
            <a:r>
              <a:rPr lang="en-US">
                <a:solidFill>
                  <a:schemeClr val="tx1"/>
                </a:solidFill>
                <a:latin typeface="Courier New" pitchFamily="49" charset="0"/>
              </a:rPr>
              <a:t>CHECK</a:t>
            </a:r>
            <a:r>
              <a:rPr lang="en-US">
                <a:solidFill>
                  <a:schemeClr val="tx1"/>
                </a:solidFill>
              </a:rPr>
              <a:t> constraint</a:t>
            </a:r>
          </a:p>
          <a:p>
            <a:pPr lvl="2"/>
            <a:r>
              <a:rPr lang="en-US">
                <a:solidFill>
                  <a:schemeClr val="tx1"/>
                </a:solidFill>
              </a:rPr>
              <a:t>Referential integrity maintained for foreign key constraint </a:t>
            </a:r>
          </a:p>
          <a:p>
            <a:pPr lvl="2"/>
            <a:r>
              <a:rPr lang="en-US">
                <a:solidFill>
                  <a:schemeClr val="tx1"/>
                </a:solidFill>
              </a:rPr>
              <a:t>Data type mismatches or values too wide to fit in column</a:t>
            </a:r>
          </a:p>
          <a:p>
            <a:pPr lvl="1">
              <a:lnSpc>
                <a:spcPct val="95000"/>
              </a:lnSpc>
            </a:pPr>
            <a:r>
              <a:rPr lang="en-US" b="1"/>
              <a:t>Note:</a:t>
            </a:r>
            <a:r>
              <a:rPr lang="en-US"/>
              <a:t> Use of the column list is recommended as it makes the </a:t>
            </a:r>
            <a:r>
              <a:rPr lang="en-US">
                <a:latin typeface="Courier New" pitchFamily="49" charset="0"/>
              </a:rPr>
              <a:t>INSERT</a:t>
            </a:r>
            <a:r>
              <a:rPr lang="en-US"/>
              <a:t> statement more readable and reliable, or less prone to mistakes.</a:t>
            </a:r>
          </a:p>
        </p:txBody>
      </p:sp>
      <p:graphicFrame>
        <p:nvGraphicFramePr>
          <p:cNvPr id="319492" name="Object 4"/>
          <p:cNvGraphicFramePr>
            <a:graphicFrameLocks/>
          </p:cNvGraphicFramePr>
          <p:nvPr/>
        </p:nvGraphicFramePr>
        <p:xfrm>
          <a:off x="428626" y="5515429"/>
          <a:ext cx="5868293" cy="1135441"/>
        </p:xfrm>
        <a:graphic>
          <a:graphicData uri="http://schemas.openxmlformats.org/presentationml/2006/ole">
            <mc:AlternateContent xmlns:mc="http://schemas.openxmlformats.org/markup-compatibility/2006">
              <mc:Choice xmlns:v="urn:schemas-microsoft-com:vml" Requires="v">
                <p:oleObj spid="_x0000_s174084" name="Document" r:id="rId4" imgW="5984640" imgH="1196280" progId="Word.Document.8">
                  <p:embed/>
                </p:oleObj>
              </mc:Choice>
              <mc:Fallback>
                <p:oleObj name="Document" r:id="rId4" imgW="5984640" imgH="1196280" progId="Word.Documen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6" y="5515429"/>
                        <a:ext cx="5868293" cy="1135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CE9678F7-717E-4A62-B62D-9B378ECB5AD8}" type="slidenum">
              <a:rPr lang="en-US">
                <a:solidFill>
                  <a:schemeClr val="tx1"/>
                </a:solidFill>
              </a:rPr>
              <a:pPr/>
              <a:t>8</a:t>
            </a:fld>
            <a:endParaRPr lang="en-US">
              <a:solidFill>
                <a:schemeClr val="tx1"/>
              </a:solidFill>
            </a:endParaRPr>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xfrm>
            <a:off x="447973" y="5143500"/>
            <a:ext cx="5962055" cy="3489476"/>
          </a:xfrm>
        </p:spPr>
        <p:txBody>
          <a:bodyPr/>
          <a:lstStyle/>
          <a:p>
            <a:r>
              <a:rPr lang="en-US" dirty="0"/>
              <a:t>Inserting Special Values </a:t>
            </a:r>
          </a:p>
          <a:p>
            <a:pPr lvl="1"/>
            <a:r>
              <a:rPr lang="en-US" dirty="0"/>
              <a:t>You can use functions to enter special values in your table. </a:t>
            </a:r>
          </a:p>
          <a:p>
            <a:pPr lvl="1"/>
            <a:r>
              <a:rPr lang="en-US" dirty="0"/>
              <a:t>The slide example records information for employee Popp in the </a:t>
            </a:r>
            <a:r>
              <a:rPr lang="en-US" dirty="0">
                <a:latin typeface="Courier New" pitchFamily="49" charset="0"/>
              </a:rPr>
              <a:t>EMPLOYEES</a:t>
            </a:r>
            <a:r>
              <a:rPr lang="en-US" dirty="0"/>
              <a:t> table. It supplies the current date and time in the </a:t>
            </a:r>
            <a:r>
              <a:rPr lang="en-US" dirty="0">
                <a:latin typeface="Courier New" pitchFamily="49" charset="0"/>
              </a:rPr>
              <a:t>HIRE_DATE</a:t>
            </a:r>
            <a:r>
              <a:rPr lang="en-US" dirty="0"/>
              <a:t> column. It uses the </a:t>
            </a:r>
            <a:r>
              <a:rPr lang="en-US" dirty="0">
                <a:latin typeface="Courier New" pitchFamily="49" charset="0"/>
              </a:rPr>
              <a:t>SYSDATE</a:t>
            </a:r>
            <a:r>
              <a:rPr lang="en-US" dirty="0"/>
              <a:t> function that returns the current date and time of the database server. You may also use the </a:t>
            </a:r>
            <a:r>
              <a:rPr lang="en-US" dirty="0">
                <a:latin typeface="Courier New" pitchFamily="49" charset="0"/>
              </a:rPr>
              <a:t>CURRENT_DATE</a:t>
            </a:r>
            <a:r>
              <a:rPr lang="en-US" dirty="0"/>
              <a:t> function to get the </a:t>
            </a:r>
            <a:r>
              <a:rPr lang="en-US" dirty="0">
                <a:solidFill>
                  <a:schemeClr val="tx1"/>
                </a:solidFill>
              </a:rPr>
              <a:t>current date in the session time zone. </a:t>
            </a:r>
            <a:r>
              <a:rPr lang="en-US" dirty="0"/>
              <a:t>You can also use the </a:t>
            </a:r>
            <a:r>
              <a:rPr lang="en-US" dirty="0">
                <a:latin typeface="Courier New" pitchFamily="49" charset="0"/>
              </a:rPr>
              <a:t>USER</a:t>
            </a:r>
            <a:r>
              <a:rPr lang="en-US" dirty="0"/>
              <a:t> function when inserting rows in a table. The </a:t>
            </a:r>
            <a:r>
              <a:rPr lang="en-US" dirty="0">
                <a:latin typeface="Courier New" pitchFamily="49" charset="0"/>
              </a:rPr>
              <a:t>USER</a:t>
            </a:r>
            <a:r>
              <a:rPr lang="en-US" dirty="0"/>
              <a:t> function records the current username.</a:t>
            </a:r>
          </a:p>
          <a:p>
            <a:pPr lvl="1"/>
            <a:r>
              <a:rPr lang="en-US" b="1" dirty="0"/>
              <a:t>Confirming Additions to the Table</a:t>
            </a:r>
            <a:endParaRPr lang="en-US" b="1" dirty="0">
              <a:latin typeface="Courier New" pitchFamily="49" charset="0"/>
            </a:endParaRPr>
          </a:p>
          <a:p>
            <a:pPr lvl="2">
              <a:buFont typeface="Times New Roman" pitchFamily="18" charset="0"/>
              <a:buNone/>
            </a:pPr>
            <a:r>
              <a:rPr lang="en-US" sz="1000" dirty="0">
                <a:latin typeface="Courier New" pitchFamily="49" charset="0"/>
              </a:rPr>
              <a:t>SELECT </a:t>
            </a:r>
            <a:r>
              <a:rPr lang="en-US" sz="1000" dirty="0" err="1">
                <a:latin typeface="Courier New" pitchFamily="49" charset="0"/>
              </a:rPr>
              <a:t>employee_id</a:t>
            </a:r>
            <a:r>
              <a:rPr lang="en-US" sz="1000" dirty="0">
                <a:latin typeface="Courier New" pitchFamily="49" charset="0"/>
              </a:rPr>
              <a:t>, </a:t>
            </a:r>
            <a:r>
              <a:rPr lang="en-US" sz="1000" dirty="0" err="1">
                <a:latin typeface="Courier New" pitchFamily="49" charset="0"/>
              </a:rPr>
              <a:t>last_name</a:t>
            </a:r>
            <a:r>
              <a:rPr lang="en-US" sz="1000" dirty="0">
                <a:latin typeface="Courier New" pitchFamily="49" charset="0"/>
              </a:rPr>
              <a:t>, </a:t>
            </a:r>
            <a:r>
              <a:rPr lang="en-US" sz="1000" dirty="0" err="1">
                <a:latin typeface="Courier New" pitchFamily="49" charset="0"/>
              </a:rPr>
              <a:t>job_id</a:t>
            </a:r>
            <a:r>
              <a:rPr lang="en-US" sz="1000" dirty="0">
                <a:latin typeface="Courier New" pitchFamily="49" charset="0"/>
              </a:rPr>
              <a:t>, </a:t>
            </a:r>
            <a:r>
              <a:rPr lang="en-US" sz="1000" dirty="0" err="1">
                <a:latin typeface="Courier New" pitchFamily="49" charset="0"/>
              </a:rPr>
              <a:t>hire_date</a:t>
            </a:r>
            <a:r>
              <a:rPr lang="en-US" sz="1000" dirty="0">
                <a:latin typeface="Courier New" pitchFamily="49" charset="0"/>
              </a:rPr>
              <a:t>, </a:t>
            </a:r>
            <a:r>
              <a:rPr lang="en-US" sz="1000" dirty="0" err="1">
                <a:latin typeface="Courier New" pitchFamily="49" charset="0"/>
              </a:rPr>
              <a:t>commission_pct</a:t>
            </a:r>
            <a:endParaRPr lang="en-US" sz="1000" dirty="0">
              <a:latin typeface="Courier New" pitchFamily="49" charset="0"/>
            </a:endParaRPr>
          </a:p>
          <a:p>
            <a:pPr lvl="2">
              <a:buFont typeface="Times New Roman" pitchFamily="18" charset="0"/>
              <a:buNone/>
            </a:pPr>
            <a:r>
              <a:rPr lang="en-US" sz="1000" dirty="0">
                <a:latin typeface="Courier New" pitchFamily="49" charset="0"/>
              </a:rPr>
              <a:t>FROM   employees</a:t>
            </a:r>
          </a:p>
          <a:p>
            <a:pPr lvl="2">
              <a:buFont typeface="Times New Roman" pitchFamily="18" charset="0"/>
              <a:buNone/>
            </a:pPr>
            <a:r>
              <a:rPr lang="en-US" sz="1000" dirty="0">
                <a:latin typeface="Courier New" pitchFamily="49" charset="0"/>
              </a:rPr>
              <a:t>WHERE  </a:t>
            </a:r>
            <a:r>
              <a:rPr lang="en-US" sz="1000" dirty="0" err="1">
                <a:latin typeface="Courier New" pitchFamily="49" charset="0"/>
              </a:rPr>
              <a:t>employee_id</a:t>
            </a:r>
            <a:r>
              <a:rPr lang="en-US" sz="1000" dirty="0">
                <a:latin typeface="Courier New" pitchFamily="49" charset="0"/>
              </a:rPr>
              <a:t> = 113;</a:t>
            </a:r>
          </a:p>
        </p:txBody>
      </p:sp>
      <p:sp>
        <p:nvSpPr>
          <p:cNvPr id="321541" name="Rectangle 5"/>
          <p:cNvSpPr>
            <a:spLocks noChangeArrowheads="1"/>
          </p:cNvSpPr>
          <p:nvPr/>
        </p:nvSpPr>
        <p:spPr bwMode="auto">
          <a:xfrm>
            <a:off x="616149" y="6951738"/>
            <a:ext cx="5582543" cy="823989"/>
          </a:xfrm>
          <a:prstGeom prst="rect">
            <a:avLst/>
          </a:prstGeom>
          <a:noFill/>
          <a:ln w="9525">
            <a:noFill/>
            <a:miter lim="800000"/>
            <a:headEnd/>
            <a:tailEnd/>
          </a:ln>
          <a:effectLst/>
        </p:spPr>
        <p:txBody>
          <a:bodyPr wrap="none" lIns="86493" tIns="43247" rIns="86493" bIns="43247" anchor="ctr"/>
          <a:lstStyle/>
          <a:p>
            <a:endParaRPr lang="en-MY"/>
          </a:p>
        </p:txBody>
      </p:sp>
      <p:pic>
        <p:nvPicPr>
          <p:cNvPr id="321543" name="Picture 7" descr="C:\project-SQLFund1\images\img09-08.gif"/>
          <p:cNvPicPr>
            <a:picLocks noChangeAspect="1" noChangeArrowheads="1"/>
          </p:cNvPicPr>
          <p:nvPr/>
        </p:nvPicPr>
        <p:blipFill>
          <a:blip r:embed="rId3"/>
          <a:srcRect/>
          <a:stretch>
            <a:fillRect/>
          </a:stretch>
        </p:blipFill>
        <p:spPr bwMode="auto">
          <a:xfrm>
            <a:off x="642938" y="7402286"/>
            <a:ext cx="5482828" cy="506489"/>
          </a:xfrm>
          <a:prstGeom prst="rect">
            <a:avLst/>
          </a:prstGeom>
          <a:noFill/>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BCC4E459-7811-4774-A18F-4E63C81BA08C}" type="slidenum">
              <a:rPr lang="en-US">
                <a:solidFill>
                  <a:schemeClr val="tx1"/>
                </a:solidFill>
              </a:rPr>
              <a:pPr/>
              <a:t>9</a:t>
            </a:fld>
            <a:endParaRPr lang="en-US">
              <a:solidFill>
                <a:schemeClr val="tx1"/>
              </a:solidFill>
            </a:endParaRPr>
          </a:p>
        </p:txBody>
      </p:sp>
      <p:sp>
        <p:nvSpPr>
          <p:cNvPr id="323588" name="Rectangle 4"/>
          <p:cNvSpPr>
            <a:spLocks noGrp="1" noRot="1" noChangeAspect="1" noChangeArrowheads="1" noTextEdit="1"/>
          </p:cNvSpPr>
          <p:nvPr>
            <p:ph type="sldImg"/>
          </p:nvPr>
        </p:nvSpPr>
        <p:spPr>
          <a:ln/>
        </p:spPr>
      </p:sp>
      <p:sp>
        <p:nvSpPr>
          <p:cNvPr id="323589" name="Rectangle 5"/>
          <p:cNvSpPr>
            <a:spLocks noGrp="1" noChangeArrowheads="1"/>
          </p:cNvSpPr>
          <p:nvPr>
            <p:ph type="body" idx="1"/>
          </p:nvPr>
        </p:nvSpPr>
        <p:spPr>
          <a:xfrm>
            <a:off x="447973" y="5143500"/>
            <a:ext cx="5962055" cy="3489476"/>
          </a:xfrm>
        </p:spPr>
        <p:txBody>
          <a:bodyPr/>
          <a:lstStyle/>
          <a:p>
            <a:r>
              <a:rPr lang="en-US"/>
              <a:t>Inserting Specific Date and Time Values</a:t>
            </a:r>
          </a:p>
          <a:p>
            <a:pPr lvl="1"/>
            <a:r>
              <a:rPr lang="en-US"/>
              <a:t>The DD-MON-RR format is generally used to insert a date value. With the </a:t>
            </a:r>
            <a:r>
              <a:rPr lang="en-US">
                <a:latin typeface="Courier New" pitchFamily="49" charset="0"/>
              </a:rPr>
              <a:t>RR</a:t>
            </a:r>
            <a:r>
              <a:rPr lang="en-US"/>
              <a:t> format, the system provides the correct century automatically.</a:t>
            </a:r>
          </a:p>
          <a:p>
            <a:pPr lvl="1"/>
            <a:r>
              <a:rPr lang="en-US"/>
              <a:t>You may also supply the date value in the DD-MON-YYYY format. This is recommended because it clearly specifies the century and does not depend on the internal </a:t>
            </a:r>
            <a:r>
              <a:rPr lang="en-US">
                <a:latin typeface="Courier New" pitchFamily="49" charset="0"/>
              </a:rPr>
              <a:t>RR</a:t>
            </a:r>
            <a:r>
              <a:rPr lang="en-US"/>
              <a:t> format logic of specifying the correct century.</a:t>
            </a:r>
          </a:p>
          <a:p>
            <a:pPr lvl="1"/>
            <a:r>
              <a:rPr lang="en-US"/>
              <a:t>If a date must be entered in a format other than the default format (for example, with another century or a specific time), you must use the </a:t>
            </a:r>
            <a:r>
              <a:rPr lang="en-US">
                <a:latin typeface="Courier New" pitchFamily="49" charset="0"/>
              </a:rPr>
              <a:t>TO_DATE</a:t>
            </a:r>
            <a:r>
              <a:rPr lang="en-US"/>
              <a:t> function.</a:t>
            </a:r>
          </a:p>
          <a:p>
            <a:pPr lvl="1"/>
            <a:r>
              <a:rPr lang="en-US"/>
              <a:t>The example in the slide records information for employee Raphealy in the </a:t>
            </a:r>
            <a:r>
              <a:rPr lang="en-US">
                <a:latin typeface="Courier New" pitchFamily="49" charset="0"/>
              </a:rPr>
              <a:t>EMPLOYEES</a:t>
            </a:r>
            <a:r>
              <a:rPr lang="en-US"/>
              <a:t> table. It sets the </a:t>
            </a:r>
            <a:r>
              <a:rPr lang="en-US">
                <a:latin typeface="Courier New" pitchFamily="49" charset="0"/>
              </a:rPr>
              <a:t>HIRE_DATE</a:t>
            </a:r>
            <a:r>
              <a:rPr lang="en-US"/>
              <a:t> column to be February 3, 1999.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B2A8414C-7289-4E77-9D3E-213C3F8C95AF}" type="datetimeFigureOut">
              <a:rPr lang="en-US" smtClean="0"/>
              <a:pPr/>
              <a:t>7/14/2017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B2A8414C-7289-4E77-9D3E-213C3F8C95AF}" type="datetimeFigureOut">
              <a:rPr lang="en-US" smtClean="0"/>
              <a:pPr/>
              <a:t>7/14/2017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B2A8414C-7289-4E77-9D3E-213C3F8C95AF}" type="datetimeFigureOut">
              <a:rPr lang="en-US" smtClean="0"/>
              <a:pPr/>
              <a:t>7/14/2017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B2A8414C-7289-4E77-9D3E-213C3F8C95AF}" type="datetimeFigureOut">
              <a:rPr lang="en-US" smtClean="0"/>
              <a:pPr/>
              <a:t>7/14/2017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A8414C-7289-4E77-9D3E-213C3F8C95AF}" type="datetimeFigureOut">
              <a:rPr lang="en-US" smtClean="0"/>
              <a:pPr/>
              <a:t>7/14/2017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B2A8414C-7289-4E77-9D3E-213C3F8C95AF}" type="datetimeFigureOut">
              <a:rPr lang="en-US" smtClean="0"/>
              <a:pPr/>
              <a:t>7/14/2017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B2A8414C-7289-4E77-9D3E-213C3F8C95AF}" type="datetimeFigureOut">
              <a:rPr lang="en-US" smtClean="0"/>
              <a:pPr/>
              <a:t>7/14/2017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B2A8414C-7289-4E77-9D3E-213C3F8C95AF}" type="datetimeFigureOut">
              <a:rPr lang="en-US" smtClean="0"/>
              <a:pPr/>
              <a:t>7/14/2017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8414C-7289-4E77-9D3E-213C3F8C95AF}" type="datetimeFigureOut">
              <a:rPr lang="en-US" smtClean="0"/>
              <a:pPr/>
              <a:t>7/14/2017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A8414C-7289-4E77-9D3E-213C3F8C95AF}" type="datetimeFigureOut">
              <a:rPr lang="en-US" smtClean="0"/>
              <a:pPr/>
              <a:t>7/14/2017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A8414C-7289-4E77-9D3E-213C3F8C95AF}" type="datetimeFigureOut">
              <a:rPr lang="en-US" smtClean="0"/>
              <a:pPr/>
              <a:t>7/14/2017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8414C-7289-4E77-9D3E-213C3F8C95AF}" type="datetimeFigureOut">
              <a:rPr lang="en-US" smtClean="0"/>
              <a:pPr/>
              <a:t>7/14/2017</a:t>
            </a:fld>
            <a:endParaRPr lang="en-MY"/>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022B1-3007-4D84-99E9-FDA8E92DE0BF}" type="slidenum">
              <a:rPr lang="en-MY" smtClean="0"/>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type="ctrTitle"/>
          </p:nvPr>
        </p:nvSpPr>
        <p:spPr/>
        <p:txBody>
          <a:bodyPr/>
          <a:lstStyle/>
          <a:p>
            <a:r>
              <a:rPr lang="en-US" dirty="0" smtClean="0"/>
              <a:t>Chapter 3 - SQL</a:t>
            </a:r>
            <a:endParaRPr lang="en-US" dirty="0"/>
          </a:p>
        </p:txBody>
      </p:sp>
      <p:sp>
        <p:nvSpPr>
          <p:cNvPr id="306180" name="Rectangle 4"/>
          <p:cNvSpPr>
            <a:spLocks noGrp="1" noChangeArrowheads="1"/>
          </p:cNvSpPr>
          <p:nvPr>
            <p:ph type="subTitle" idx="1"/>
          </p:nvPr>
        </p:nvSpPr>
        <p:spPr/>
        <p:txBody>
          <a:bodyPr/>
          <a:lstStyle/>
          <a:p>
            <a:r>
              <a:rPr lang="en-US" dirty="0"/>
              <a:t>Manipulating Data</a:t>
            </a:r>
            <a:endParaRPr lang="en-US" dirty="0">
              <a:solidFill>
                <a:schemeClr val="tx1"/>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2" name="Rectangle 6"/>
          <p:cNvSpPr>
            <a:spLocks noGrp="1" noChangeArrowheads="1"/>
          </p:cNvSpPr>
          <p:nvPr>
            <p:ph type="title"/>
          </p:nvPr>
        </p:nvSpPr>
        <p:spPr/>
        <p:txBody>
          <a:bodyPr>
            <a:normAutofit fontScale="90000"/>
          </a:bodyPr>
          <a:lstStyle/>
          <a:p>
            <a:r>
              <a:rPr lang="en-US"/>
              <a:t>Copying Rows </a:t>
            </a:r>
            <a:br>
              <a:rPr lang="en-US"/>
            </a:br>
            <a:r>
              <a:rPr lang="en-US"/>
              <a:t>from Another Table</a:t>
            </a:r>
          </a:p>
        </p:txBody>
      </p:sp>
      <p:sp>
        <p:nvSpPr>
          <p:cNvPr id="326663" name="Rectangle 7"/>
          <p:cNvSpPr>
            <a:spLocks noGrp="1" noChangeArrowheads="1"/>
          </p:cNvSpPr>
          <p:nvPr>
            <p:ph type="body" idx="1"/>
          </p:nvPr>
        </p:nvSpPr>
        <p:spPr>
          <a:xfrm>
            <a:off x="609600" y="1449388"/>
            <a:ext cx="7918450" cy="4311650"/>
          </a:xfrm>
        </p:spPr>
        <p:txBody>
          <a:bodyPr>
            <a:normAutofit fontScale="92500" lnSpcReduction="10000"/>
          </a:bodyPr>
          <a:lstStyle/>
          <a:p>
            <a:pPr lvl="1"/>
            <a:r>
              <a:rPr lang="en-US"/>
              <a:t>Write your </a:t>
            </a:r>
            <a:r>
              <a:rPr lang="en-US">
                <a:latin typeface="Courier New" pitchFamily="49" charset="0"/>
              </a:rPr>
              <a:t>INSERT</a:t>
            </a:r>
            <a:r>
              <a:rPr lang="en-US"/>
              <a:t> statement with a subquery:</a:t>
            </a:r>
            <a:br>
              <a:rPr lang="en-US"/>
            </a:br>
            <a:r>
              <a:rPr lang="en-US"/>
              <a:t/>
            </a:r>
            <a:br>
              <a:rPr lang="en-US"/>
            </a:br>
            <a:r>
              <a:rPr lang="en-US"/>
              <a:t/>
            </a:r>
            <a:br>
              <a:rPr lang="en-US"/>
            </a:br>
            <a:r>
              <a:rPr lang="en-US"/>
              <a:t/>
            </a:r>
            <a:br>
              <a:rPr lang="en-US"/>
            </a:br>
            <a:r>
              <a:rPr lang="en-US"/>
              <a:t/>
            </a:r>
            <a:br>
              <a:rPr lang="en-US"/>
            </a:br>
            <a:endParaRPr lang="en-US"/>
          </a:p>
          <a:p>
            <a:pPr lvl="1"/>
            <a:r>
              <a:rPr lang="en-US"/>
              <a:t>Do not use the </a:t>
            </a:r>
            <a:r>
              <a:rPr lang="en-US">
                <a:latin typeface="Courier New" pitchFamily="49" charset="0"/>
              </a:rPr>
              <a:t>VALUES</a:t>
            </a:r>
            <a:r>
              <a:rPr lang="en-US"/>
              <a:t> clause.</a:t>
            </a:r>
          </a:p>
          <a:p>
            <a:pPr lvl="1"/>
            <a:r>
              <a:rPr lang="en-US"/>
              <a:t>Match the number of columns in the </a:t>
            </a:r>
            <a:r>
              <a:rPr lang="en-US">
                <a:latin typeface="Courier New" pitchFamily="49" charset="0"/>
              </a:rPr>
              <a:t>INSERT</a:t>
            </a:r>
            <a:r>
              <a:rPr lang="en-US"/>
              <a:t> clause to those in the subquery.</a:t>
            </a:r>
          </a:p>
          <a:p>
            <a:pPr lvl="1"/>
            <a:r>
              <a:rPr lang="en-US">
                <a:solidFill>
                  <a:srgbClr val="000000"/>
                </a:solidFill>
                <a:cs typeface="Arial" charset="0"/>
              </a:rPr>
              <a:t>Inserts all the rows returned by the subquery in the table, </a:t>
            </a:r>
            <a:r>
              <a:rPr lang="en-US">
                <a:solidFill>
                  <a:srgbClr val="000000"/>
                </a:solidFill>
                <a:latin typeface="Courier New" pitchFamily="49" charset="0"/>
                <a:cs typeface="Arial" charset="0"/>
              </a:rPr>
              <a:t>sales_reps</a:t>
            </a:r>
            <a:r>
              <a:rPr lang="en-US">
                <a:solidFill>
                  <a:srgbClr val="000000"/>
                </a:solidFill>
                <a:cs typeface="Arial" charset="0"/>
              </a:rPr>
              <a:t>.</a:t>
            </a:r>
          </a:p>
          <a:p>
            <a:pPr lvl="1">
              <a:buFont typeface="Arial" charset="0"/>
              <a:buNone/>
            </a:pPr>
            <a:endParaRPr lang="en-US">
              <a:latin typeface="Courier New" pitchFamily="49" charset="0"/>
            </a:endParaRPr>
          </a:p>
        </p:txBody>
      </p:sp>
      <p:sp>
        <p:nvSpPr>
          <p:cNvPr id="326660" name="Rectangle 4"/>
          <p:cNvSpPr>
            <a:spLocks noChangeArrowheads="1"/>
          </p:cNvSpPr>
          <p:nvPr/>
        </p:nvSpPr>
        <p:spPr bwMode="blackGray">
          <a:xfrm>
            <a:off x="838200" y="1947863"/>
            <a:ext cx="7305675" cy="1477962"/>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1600">
                <a:solidFill>
                  <a:srgbClr val="000000"/>
                </a:solidFill>
                <a:latin typeface="Courier New" pitchFamily="49" charset="0"/>
              </a:rPr>
              <a:t>INSERT INTO sales_reps(id, name, salary, commission_pct)</a:t>
            </a:r>
          </a:p>
          <a:p>
            <a:pPr algn="l" eaLnBrk="0" hangingPunct="0">
              <a:spcBef>
                <a:spcPct val="0"/>
              </a:spcBef>
              <a:buClrTx/>
              <a:buFontTx/>
              <a:buNone/>
              <a:tabLst>
                <a:tab pos="1200150" algn="l"/>
              </a:tabLst>
            </a:pPr>
            <a:r>
              <a:rPr lang="en-US" sz="1600">
                <a:solidFill>
                  <a:srgbClr val="000000"/>
                </a:solidFill>
                <a:latin typeface="Courier New" pitchFamily="49" charset="0"/>
              </a:rPr>
              <a:t>  SELECT employee_id, last_name, salary, commission_pct</a:t>
            </a:r>
          </a:p>
          <a:p>
            <a:pPr algn="l" eaLnBrk="0" hangingPunct="0">
              <a:spcBef>
                <a:spcPct val="0"/>
              </a:spcBef>
              <a:buClrTx/>
              <a:buFontTx/>
              <a:buNone/>
              <a:tabLst>
                <a:tab pos="1200150" algn="l"/>
              </a:tabLst>
            </a:pPr>
            <a:r>
              <a:rPr lang="en-US" sz="1600">
                <a:solidFill>
                  <a:srgbClr val="000000"/>
                </a:solidFill>
                <a:latin typeface="Courier New" pitchFamily="49" charset="0"/>
              </a:rPr>
              <a:t>  FROM   employees</a:t>
            </a:r>
          </a:p>
          <a:p>
            <a:pPr algn="l" eaLnBrk="0" hangingPunct="0">
              <a:spcBef>
                <a:spcPct val="0"/>
              </a:spcBef>
              <a:buClrTx/>
              <a:buFontTx/>
              <a:buNone/>
              <a:tabLst>
                <a:tab pos="1200150" algn="l"/>
              </a:tabLst>
            </a:pPr>
            <a:r>
              <a:rPr lang="en-US" sz="1600">
                <a:solidFill>
                  <a:srgbClr val="000000"/>
                </a:solidFill>
                <a:latin typeface="Courier New" pitchFamily="49" charset="0"/>
              </a:rPr>
              <a:t>  WHERE  job_id LIKE '%REP%';</a:t>
            </a:r>
          </a:p>
          <a:p>
            <a:pPr algn="l" eaLnBrk="0" hangingPunct="0">
              <a:spcBef>
                <a:spcPct val="0"/>
              </a:spcBef>
              <a:buClrTx/>
              <a:buFontTx/>
              <a:buNone/>
              <a:tabLst>
                <a:tab pos="1200150" algn="l"/>
              </a:tabLst>
            </a:pPr>
            <a:endParaRPr lang="en-US" sz="1600">
              <a:solidFill>
                <a:srgbClr val="FF3300"/>
              </a:solidFill>
              <a:latin typeface="Courier New" pitchFamily="49" charset="0"/>
            </a:endParaRPr>
          </a:p>
          <a:p>
            <a:pPr algn="l" eaLnBrk="0" hangingPunct="0">
              <a:spcBef>
                <a:spcPct val="0"/>
              </a:spcBef>
              <a:buClrTx/>
              <a:buFontTx/>
              <a:buNone/>
              <a:tabLst>
                <a:tab pos="1200150" algn="l"/>
              </a:tabLst>
            </a:pPr>
            <a:endParaRPr lang="en-US" sz="1600">
              <a:solidFill>
                <a:srgbClr val="FF3300"/>
              </a:solidFill>
              <a:latin typeface="Courier New" pitchFamily="49" charset="0"/>
            </a:endParaRPr>
          </a:p>
        </p:txBody>
      </p:sp>
      <p:sp>
        <p:nvSpPr>
          <p:cNvPr id="326661" name="Rectangle 5"/>
          <p:cNvSpPr>
            <a:spLocks noChangeArrowheads="1"/>
          </p:cNvSpPr>
          <p:nvPr/>
        </p:nvSpPr>
        <p:spPr bwMode="gray">
          <a:xfrm>
            <a:off x="1136650" y="2212975"/>
            <a:ext cx="6618288" cy="768350"/>
          </a:xfrm>
          <a:prstGeom prst="rect">
            <a:avLst/>
          </a:prstGeom>
          <a:noFill/>
          <a:ln w="28575">
            <a:solidFill>
              <a:schemeClr val="hlink"/>
            </a:solidFill>
            <a:miter lim="800000"/>
            <a:headEnd/>
            <a:tailEnd/>
          </a:ln>
          <a:effectLst/>
        </p:spPr>
        <p:txBody>
          <a:bodyPr wrap="none" anchor="ctr"/>
          <a:lstStyle/>
          <a:p>
            <a:endParaRPr lang="en-MY"/>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719" name="Picture 15" descr="C:\project-SQLFund1\images\img09-14b.gif"/>
          <p:cNvPicPr>
            <a:picLocks noChangeAspect="1" noChangeArrowheads="1"/>
          </p:cNvPicPr>
          <p:nvPr/>
        </p:nvPicPr>
        <p:blipFill>
          <a:blip r:embed="rId3"/>
          <a:srcRect/>
          <a:stretch>
            <a:fillRect/>
          </a:stretch>
        </p:blipFill>
        <p:spPr bwMode="gray">
          <a:xfrm>
            <a:off x="762000" y="4267200"/>
            <a:ext cx="7154863" cy="1874838"/>
          </a:xfrm>
          <a:prstGeom prst="rect">
            <a:avLst/>
          </a:prstGeom>
          <a:noFill/>
        </p:spPr>
      </p:pic>
      <p:pic>
        <p:nvPicPr>
          <p:cNvPr id="328718" name="Picture 14" descr="C:\project-SQLFund1\images\img09-14a.gif"/>
          <p:cNvPicPr>
            <a:picLocks noChangeAspect="1" noChangeArrowheads="1"/>
          </p:cNvPicPr>
          <p:nvPr/>
        </p:nvPicPr>
        <p:blipFill>
          <a:blip r:embed="rId4"/>
          <a:srcRect/>
          <a:stretch>
            <a:fillRect/>
          </a:stretch>
        </p:blipFill>
        <p:spPr bwMode="gray">
          <a:xfrm>
            <a:off x="762000" y="1828800"/>
            <a:ext cx="7121525" cy="1874838"/>
          </a:xfrm>
          <a:prstGeom prst="rect">
            <a:avLst/>
          </a:prstGeom>
          <a:noFill/>
        </p:spPr>
      </p:pic>
      <p:sp>
        <p:nvSpPr>
          <p:cNvPr id="328721" name="Rectangle 17"/>
          <p:cNvSpPr>
            <a:spLocks noGrp="1" noChangeArrowheads="1"/>
          </p:cNvSpPr>
          <p:nvPr>
            <p:ph type="title"/>
          </p:nvPr>
        </p:nvSpPr>
        <p:spPr/>
        <p:txBody>
          <a:bodyPr/>
          <a:lstStyle/>
          <a:p>
            <a:r>
              <a:rPr lang="en-US"/>
              <a:t>Changing Data in a Table</a:t>
            </a:r>
          </a:p>
        </p:txBody>
      </p:sp>
      <p:sp>
        <p:nvSpPr>
          <p:cNvPr id="328707" name="Rectangle 3"/>
          <p:cNvSpPr>
            <a:spLocks noChangeArrowheads="1"/>
          </p:cNvSpPr>
          <p:nvPr/>
        </p:nvSpPr>
        <p:spPr bwMode="auto">
          <a:xfrm>
            <a:off x="762000" y="1447800"/>
            <a:ext cx="1555750"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a:latin typeface="Courier New" pitchFamily="49" charset="0"/>
              </a:rPr>
              <a:t>EMPLOYEES</a:t>
            </a:r>
          </a:p>
        </p:txBody>
      </p:sp>
      <p:sp>
        <p:nvSpPr>
          <p:cNvPr id="328708" name="Rectangle 4"/>
          <p:cNvSpPr>
            <a:spLocks noChangeArrowheads="1"/>
          </p:cNvSpPr>
          <p:nvPr/>
        </p:nvSpPr>
        <p:spPr bwMode="auto">
          <a:xfrm>
            <a:off x="733425" y="3929063"/>
            <a:ext cx="5638800" cy="290512"/>
          </a:xfrm>
          <a:prstGeom prst="rect">
            <a:avLst/>
          </a:prstGeom>
          <a:noFill/>
          <a:ln w="9525">
            <a:noFill/>
            <a:miter lim="800000"/>
            <a:headEnd/>
            <a:tailEnd/>
          </a:ln>
          <a:effectLst/>
        </p:spPr>
        <p:txBody>
          <a:bodyPr lIns="92075" tIns="46038" rIns="92075" bIns="46038">
            <a:spAutoFit/>
          </a:bodyPr>
          <a:lstStyle/>
          <a:p>
            <a:pPr algn="l" defTabSz="346075" eaLnBrk="0" hangingPunct="0">
              <a:lnSpc>
                <a:spcPct val="65000"/>
              </a:lnSpc>
              <a:spcBef>
                <a:spcPct val="35000"/>
              </a:spcBef>
              <a:buClrTx/>
              <a:buFontTx/>
              <a:buNone/>
              <a:tabLst>
                <a:tab pos="576263" algn="l"/>
              </a:tabLst>
            </a:pPr>
            <a:r>
              <a:rPr lang="en-US" sz="2000"/>
              <a:t>Update rows in the </a:t>
            </a:r>
            <a:r>
              <a:rPr lang="en-US" sz="2000">
                <a:latin typeface="Courier New" pitchFamily="49" charset="0"/>
              </a:rPr>
              <a:t>EMPLOYEES</a:t>
            </a:r>
            <a:r>
              <a:rPr lang="en-US" sz="2000"/>
              <a:t> table:</a:t>
            </a:r>
          </a:p>
        </p:txBody>
      </p:sp>
      <p:sp>
        <p:nvSpPr>
          <p:cNvPr id="328712" name="Rectangle 8"/>
          <p:cNvSpPr>
            <a:spLocks noChangeArrowheads="1"/>
          </p:cNvSpPr>
          <p:nvPr/>
        </p:nvSpPr>
        <p:spPr bwMode="gray">
          <a:xfrm>
            <a:off x="7543800" y="5181600"/>
            <a:ext cx="381000" cy="685800"/>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
        <p:nvSpPr>
          <p:cNvPr id="328713" name="Freeform 9"/>
          <p:cNvSpPr>
            <a:spLocks/>
          </p:cNvSpPr>
          <p:nvPr/>
        </p:nvSpPr>
        <p:spPr bwMode="gray">
          <a:xfrm>
            <a:off x="5410200" y="4044950"/>
            <a:ext cx="2305072" cy="169868"/>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en-MY"/>
          </a:p>
        </p:txBody>
      </p:sp>
      <p:sp>
        <p:nvSpPr>
          <p:cNvPr id="328720" name="Rectangle 16"/>
          <p:cNvSpPr>
            <a:spLocks noChangeArrowheads="1"/>
          </p:cNvSpPr>
          <p:nvPr/>
        </p:nvSpPr>
        <p:spPr bwMode="gray">
          <a:xfrm>
            <a:off x="7391400" y="2743200"/>
            <a:ext cx="457200" cy="685800"/>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7" name="Rectangle 5"/>
          <p:cNvSpPr>
            <a:spLocks noGrp="1" noChangeArrowheads="1"/>
          </p:cNvSpPr>
          <p:nvPr>
            <p:ph type="title"/>
          </p:nvPr>
        </p:nvSpPr>
        <p:spPr/>
        <p:txBody>
          <a:bodyPr/>
          <a:lstStyle/>
          <a:p>
            <a:r>
              <a:rPr lang="en-US">
                <a:latin typeface="Courier New" pitchFamily="49" charset="0"/>
              </a:rPr>
              <a:t>UPDATE</a:t>
            </a:r>
            <a:r>
              <a:rPr lang="en-US"/>
              <a:t> Statement Syntax</a:t>
            </a:r>
          </a:p>
        </p:txBody>
      </p:sp>
      <p:sp>
        <p:nvSpPr>
          <p:cNvPr id="330758" name="Rectangle 6"/>
          <p:cNvSpPr>
            <a:spLocks noGrp="1" noChangeArrowheads="1"/>
          </p:cNvSpPr>
          <p:nvPr>
            <p:ph type="body" idx="1"/>
          </p:nvPr>
        </p:nvSpPr>
        <p:spPr>
          <a:xfrm>
            <a:off x="609600" y="1449388"/>
            <a:ext cx="7918450" cy="2570162"/>
          </a:xfrm>
        </p:spPr>
        <p:txBody>
          <a:bodyPr>
            <a:normAutofit fontScale="92500" lnSpcReduction="20000"/>
          </a:bodyPr>
          <a:lstStyle/>
          <a:p>
            <a:pPr lvl="1"/>
            <a:r>
              <a:rPr lang="en-US"/>
              <a:t>Modify existing values in a table with the </a:t>
            </a:r>
            <a:r>
              <a:rPr lang="en-US">
                <a:latin typeface="Courier New" pitchFamily="49" charset="0"/>
              </a:rPr>
              <a:t>UPDATE</a:t>
            </a:r>
            <a:r>
              <a:rPr lang="en-US"/>
              <a:t> statement:</a:t>
            </a:r>
          </a:p>
          <a:p>
            <a:pPr lvl="1">
              <a:buFont typeface="Arial" charset="0"/>
              <a:buNone/>
            </a:pPr>
            <a:r>
              <a:rPr lang="en-US"/>
              <a:t/>
            </a:r>
            <a:br>
              <a:rPr lang="en-US"/>
            </a:br>
            <a:r>
              <a:rPr lang="en-US"/>
              <a:t/>
            </a:r>
            <a:br>
              <a:rPr lang="en-US"/>
            </a:br>
            <a:endParaRPr lang="en-US"/>
          </a:p>
          <a:p>
            <a:pPr lvl="1">
              <a:buFont typeface="Arial" charset="0"/>
              <a:buNone/>
            </a:pPr>
            <a:endParaRPr lang="en-US"/>
          </a:p>
          <a:p>
            <a:pPr lvl="1"/>
            <a:r>
              <a:rPr lang="en-US"/>
              <a:t>Update more than one row at a time (if required).</a:t>
            </a:r>
          </a:p>
        </p:txBody>
      </p:sp>
      <p:sp>
        <p:nvSpPr>
          <p:cNvPr id="330755" name="Rectangle 3"/>
          <p:cNvSpPr>
            <a:spLocks noChangeArrowheads="1"/>
          </p:cNvSpPr>
          <p:nvPr/>
        </p:nvSpPr>
        <p:spPr bwMode="blackGray">
          <a:xfrm>
            <a:off x="838200" y="2362200"/>
            <a:ext cx="7305675" cy="941388"/>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dirty="0">
                <a:solidFill>
                  <a:srgbClr val="000000"/>
                </a:solidFill>
                <a:latin typeface="Courier New" pitchFamily="49" charset="0"/>
              </a:rPr>
              <a:t>UPDATE		</a:t>
            </a:r>
            <a:r>
              <a:rPr lang="en-US" b="1" i="1" dirty="0">
                <a:solidFill>
                  <a:srgbClr val="000000"/>
                </a:solidFill>
                <a:latin typeface="Courier New" pitchFamily="49" charset="0"/>
              </a:rPr>
              <a:t>table</a:t>
            </a:r>
            <a:endParaRPr lang="en-US" b="1" dirty="0">
              <a:solidFill>
                <a:srgbClr val="000000"/>
              </a:solidFill>
              <a:latin typeface="Courier New" pitchFamily="49" charset="0"/>
            </a:endParaRPr>
          </a:p>
          <a:p>
            <a:pPr algn="l" eaLnBrk="0" hangingPunct="0">
              <a:spcBef>
                <a:spcPct val="0"/>
              </a:spcBef>
              <a:buClrTx/>
              <a:buFontTx/>
              <a:buNone/>
              <a:tabLst>
                <a:tab pos="1200150" algn="l"/>
              </a:tabLst>
            </a:pPr>
            <a:r>
              <a:rPr lang="en-US" b="1" dirty="0">
                <a:solidFill>
                  <a:srgbClr val="000000"/>
                </a:solidFill>
                <a:latin typeface="Courier New" pitchFamily="49" charset="0"/>
              </a:rPr>
              <a:t>SET		</a:t>
            </a:r>
            <a:r>
              <a:rPr lang="en-US" b="1" i="1" dirty="0">
                <a:solidFill>
                  <a:srgbClr val="000000"/>
                </a:solidFill>
                <a:latin typeface="Courier New" pitchFamily="49" charset="0"/>
              </a:rPr>
              <a:t>column</a:t>
            </a:r>
            <a:r>
              <a:rPr lang="en-US" b="1" dirty="0">
                <a:solidFill>
                  <a:srgbClr val="000000"/>
                </a:solidFill>
                <a:latin typeface="Courier New" pitchFamily="49" charset="0"/>
              </a:rPr>
              <a:t> = </a:t>
            </a:r>
            <a:r>
              <a:rPr lang="en-US" b="1" i="1" dirty="0">
                <a:solidFill>
                  <a:srgbClr val="000000"/>
                </a:solidFill>
                <a:latin typeface="Courier New" pitchFamily="49" charset="0"/>
              </a:rPr>
              <a:t>value</a:t>
            </a:r>
            <a:r>
              <a:rPr lang="en-US" b="1" dirty="0">
                <a:solidFill>
                  <a:srgbClr val="000000"/>
                </a:solidFill>
                <a:latin typeface="Courier New" pitchFamily="49" charset="0"/>
              </a:rPr>
              <a:t> [, </a:t>
            </a:r>
            <a:r>
              <a:rPr lang="en-US" b="1" i="1" dirty="0">
                <a:solidFill>
                  <a:srgbClr val="000000"/>
                </a:solidFill>
                <a:latin typeface="Courier New" pitchFamily="49" charset="0"/>
              </a:rPr>
              <a:t>column </a:t>
            </a:r>
            <a:r>
              <a:rPr lang="en-US" b="1" dirty="0">
                <a:solidFill>
                  <a:srgbClr val="000000"/>
                </a:solidFill>
                <a:latin typeface="Courier New" pitchFamily="49" charset="0"/>
              </a:rPr>
              <a:t>= </a:t>
            </a:r>
            <a:r>
              <a:rPr lang="en-US" b="1" i="1" dirty="0">
                <a:solidFill>
                  <a:srgbClr val="000000"/>
                </a:solidFill>
                <a:latin typeface="Courier New" pitchFamily="49" charset="0"/>
              </a:rPr>
              <a:t>value, ...</a:t>
            </a:r>
            <a:r>
              <a:rPr lang="en-US" b="1" dirty="0">
                <a:solidFill>
                  <a:srgbClr val="000000"/>
                </a:solidFill>
                <a:latin typeface="Courier New" pitchFamily="49" charset="0"/>
              </a:rPr>
              <a:t>]</a:t>
            </a:r>
          </a:p>
          <a:p>
            <a:pPr algn="l" eaLnBrk="0" hangingPunct="0">
              <a:spcBef>
                <a:spcPct val="0"/>
              </a:spcBef>
              <a:buClrTx/>
              <a:buFontTx/>
              <a:buNone/>
              <a:tabLst>
                <a:tab pos="1200150" algn="l"/>
              </a:tabLst>
            </a:pPr>
            <a:r>
              <a:rPr lang="en-US" b="1" dirty="0">
                <a:solidFill>
                  <a:srgbClr val="000000"/>
                </a:solidFill>
                <a:latin typeface="Courier New" pitchFamily="49" charset="0"/>
              </a:rPr>
              <a:t>[WHERE 		</a:t>
            </a:r>
            <a:r>
              <a:rPr lang="en-US" b="1" i="1" dirty="0">
                <a:solidFill>
                  <a:srgbClr val="000000"/>
                </a:solidFill>
                <a:latin typeface="Courier New" pitchFamily="49" charset="0"/>
              </a:rPr>
              <a:t>condition</a:t>
            </a:r>
            <a:r>
              <a:rPr lang="en-US" b="1" dirty="0">
                <a:solidFill>
                  <a:srgbClr val="000000"/>
                </a:solidFill>
                <a:latin typeface="Courier New" pitchFamily="49" charset="0"/>
              </a:rPr>
              <a:t>];</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7" name="Rectangle 7"/>
          <p:cNvSpPr>
            <a:spLocks noGrp="1" noChangeArrowheads="1"/>
          </p:cNvSpPr>
          <p:nvPr>
            <p:ph type="title"/>
          </p:nvPr>
        </p:nvSpPr>
        <p:spPr/>
        <p:txBody>
          <a:bodyPr/>
          <a:lstStyle/>
          <a:p>
            <a:r>
              <a:rPr lang="en-US"/>
              <a:t>Updating Rows in a Table</a:t>
            </a:r>
          </a:p>
        </p:txBody>
      </p:sp>
      <p:sp>
        <p:nvSpPr>
          <p:cNvPr id="332808" name="Rectangle 8"/>
          <p:cNvSpPr>
            <a:spLocks noGrp="1" noChangeArrowheads="1"/>
          </p:cNvSpPr>
          <p:nvPr>
            <p:ph type="body" idx="1"/>
          </p:nvPr>
        </p:nvSpPr>
        <p:spPr>
          <a:xfrm>
            <a:off x="609600" y="1449388"/>
            <a:ext cx="7918450" cy="5122884"/>
          </a:xfrm>
        </p:spPr>
        <p:txBody>
          <a:bodyPr>
            <a:normAutofit fontScale="92500" lnSpcReduction="20000"/>
          </a:bodyPr>
          <a:lstStyle/>
          <a:p>
            <a:pPr lvl="1"/>
            <a:r>
              <a:rPr lang="en-US" dirty="0"/>
              <a:t>Values for a specific row or rows are modified if you specify the </a:t>
            </a:r>
            <a:r>
              <a:rPr lang="en-US" dirty="0">
                <a:latin typeface="Courier New" pitchFamily="49" charset="0"/>
              </a:rPr>
              <a:t>WHERE</a:t>
            </a:r>
            <a:r>
              <a:rPr lang="en-US" dirty="0"/>
              <a:t> clause:</a:t>
            </a:r>
          </a:p>
          <a:p>
            <a:pPr lvl="2"/>
            <a:endParaRPr lang="en-US" dirty="0"/>
          </a:p>
          <a:p>
            <a:pPr lvl="2"/>
            <a:endParaRPr lang="en-US" dirty="0"/>
          </a:p>
          <a:p>
            <a:pPr lvl="2"/>
            <a:endParaRPr lang="en-US" dirty="0"/>
          </a:p>
          <a:p>
            <a:pPr lvl="2"/>
            <a:endParaRPr lang="en-US" dirty="0"/>
          </a:p>
          <a:p>
            <a:pPr lvl="1"/>
            <a:r>
              <a:rPr lang="en-US" dirty="0"/>
              <a:t>Values for all the rows in the table are modified if you omit the </a:t>
            </a:r>
            <a:r>
              <a:rPr lang="en-US" dirty="0">
                <a:latin typeface="Courier New" pitchFamily="49" charset="0"/>
              </a:rPr>
              <a:t>WHERE</a:t>
            </a:r>
            <a:r>
              <a:rPr lang="en-US" dirty="0"/>
              <a:t> clause</a:t>
            </a:r>
            <a:r>
              <a:rPr lang="en-US" dirty="0" smtClean="0"/>
              <a:t>:</a:t>
            </a:r>
          </a:p>
          <a:p>
            <a:pPr lvl="1"/>
            <a:endParaRPr lang="en-US" dirty="0"/>
          </a:p>
          <a:p>
            <a:pPr lvl="2"/>
            <a:endParaRPr lang="en-US" dirty="0"/>
          </a:p>
          <a:p>
            <a:pPr lvl="2"/>
            <a:endParaRPr lang="en-US" dirty="0"/>
          </a:p>
          <a:p>
            <a:pPr lvl="2"/>
            <a:endParaRPr lang="en-US" dirty="0"/>
          </a:p>
          <a:p>
            <a:pPr lvl="1"/>
            <a:r>
              <a:rPr lang="en-US" dirty="0"/>
              <a:t>Specify </a:t>
            </a:r>
            <a:r>
              <a:rPr lang="en-US" dirty="0">
                <a:latin typeface="Courier New" pitchFamily="49" charset="0"/>
              </a:rPr>
              <a:t>SET</a:t>
            </a:r>
            <a:r>
              <a:rPr lang="en-US" dirty="0"/>
              <a:t> </a:t>
            </a:r>
            <a:r>
              <a:rPr lang="en-US" i="1" dirty="0" err="1">
                <a:latin typeface="Courier New" pitchFamily="49" charset="0"/>
              </a:rPr>
              <a:t>column_name</a:t>
            </a:r>
            <a:r>
              <a:rPr lang="en-US" dirty="0">
                <a:latin typeface="Courier New" pitchFamily="49" charset="0"/>
              </a:rPr>
              <a:t>=</a:t>
            </a:r>
            <a:r>
              <a:rPr lang="en-US" dirty="0"/>
              <a:t> </a:t>
            </a:r>
            <a:r>
              <a:rPr lang="en-US" dirty="0">
                <a:latin typeface="Courier New" pitchFamily="49" charset="0"/>
              </a:rPr>
              <a:t>NULL</a:t>
            </a:r>
            <a:r>
              <a:rPr lang="en-US" dirty="0"/>
              <a:t> to update a column value to </a:t>
            </a:r>
            <a:r>
              <a:rPr lang="en-US" dirty="0">
                <a:latin typeface="Courier New" pitchFamily="49" charset="0"/>
              </a:rPr>
              <a:t>NULL</a:t>
            </a:r>
            <a:r>
              <a:rPr lang="en-US" dirty="0"/>
              <a:t>.</a:t>
            </a:r>
          </a:p>
        </p:txBody>
      </p:sp>
      <p:sp>
        <p:nvSpPr>
          <p:cNvPr id="332804" name="Rectangle 4"/>
          <p:cNvSpPr>
            <a:spLocks noChangeArrowheads="1"/>
          </p:cNvSpPr>
          <p:nvPr/>
        </p:nvSpPr>
        <p:spPr bwMode="blackGray">
          <a:xfrm>
            <a:off x="838200" y="2133600"/>
            <a:ext cx="7308850" cy="129540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UPDATE employees</a:t>
            </a:r>
          </a:p>
          <a:p>
            <a:pPr algn="l" eaLnBrk="0" hangingPunct="0">
              <a:spcBef>
                <a:spcPct val="0"/>
              </a:spcBef>
              <a:buClrTx/>
              <a:buFontTx/>
              <a:buNone/>
              <a:tabLst>
                <a:tab pos="1200150" algn="l"/>
              </a:tabLst>
            </a:pPr>
            <a:r>
              <a:rPr lang="en-US" b="1">
                <a:solidFill>
                  <a:srgbClr val="000000"/>
                </a:solidFill>
                <a:latin typeface="Courier New" pitchFamily="49" charset="0"/>
              </a:rPr>
              <a:t>SET    department_id = 50</a:t>
            </a:r>
          </a:p>
          <a:p>
            <a:pPr algn="l" eaLnBrk="0" hangingPunct="0">
              <a:spcBef>
                <a:spcPct val="0"/>
              </a:spcBef>
              <a:buClrTx/>
              <a:buFontTx/>
              <a:buNone/>
              <a:tabLst>
                <a:tab pos="1200150" algn="l"/>
              </a:tabLst>
            </a:pPr>
            <a:r>
              <a:rPr lang="en-US" b="1">
                <a:solidFill>
                  <a:srgbClr val="000000"/>
                </a:solidFill>
                <a:latin typeface="Courier New" pitchFamily="49" charset="0"/>
              </a:rPr>
              <a:t>WHERE  employee_id = 113;</a:t>
            </a:r>
            <a:endParaRPr lang="en-US" b="1">
              <a:solidFill>
                <a:srgbClr val="FF3300"/>
              </a:solidFill>
              <a:latin typeface="Courier New" pitchFamily="49" charset="0"/>
            </a:endParaRPr>
          </a:p>
        </p:txBody>
      </p:sp>
      <p:sp>
        <p:nvSpPr>
          <p:cNvPr id="332805" name="Rectangle 5"/>
          <p:cNvSpPr>
            <a:spLocks noChangeArrowheads="1"/>
          </p:cNvSpPr>
          <p:nvPr/>
        </p:nvSpPr>
        <p:spPr bwMode="gray">
          <a:xfrm>
            <a:off x="914400" y="2971800"/>
            <a:ext cx="3335338" cy="228600"/>
          </a:xfrm>
          <a:prstGeom prst="rect">
            <a:avLst/>
          </a:prstGeom>
          <a:noFill/>
          <a:ln w="28575">
            <a:solidFill>
              <a:schemeClr val="hlink"/>
            </a:solidFill>
            <a:miter lim="800000"/>
            <a:headEnd/>
            <a:tailEnd/>
          </a:ln>
          <a:effectLst/>
        </p:spPr>
        <p:txBody>
          <a:bodyPr wrap="none" anchor="ctr"/>
          <a:lstStyle/>
          <a:p>
            <a:endParaRPr lang="en-MY"/>
          </a:p>
        </p:txBody>
      </p:sp>
      <p:sp>
        <p:nvSpPr>
          <p:cNvPr id="332806" name="Rectangle 6"/>
          <p:cNvSpPr>
            <a:spLocks noChangeArrowheads="1"/>
          </p:cNvSpPr>
          <p:nvPr/>
        </p:nvSpPr>
        <p:spPr bwMode="blackGray">
          <a:xfrm>
            <a:off x="838200" y="4419600"/>
            <a:ext cx="7308850" cy="935038"/>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dirty="0">
                <a:solidFill>
                  <a:srgbClr val="000000"/>
                </a:solidFill>
                <a:latin typeface="Courier New" pitchFamily="49" charset="0"/>
              </a:rPr>
              <a:t>UPDATE 	</a:t>
            </a:r>
            <a:r>
              <a:rPr lang="en-US" b="1" dirty="0" err="1">
                <a:solidFill>
                  <a:srgbClr val="000000"/>
                </a:solidFill>
                <a:latin typeface="Courier New" pitchFamily="49" charset="0"/>
              </a:rPr>
              <a:t>copy_emp</a:t>
            </a:r>
            <a:endParaRPr lang="en-US" b="1" dirty="0">
              <a:solidFill>
                <a:srgbClr val="000000"/>
              </a:solidFill>
              <a:latin typeface="Courier New" pitchFamily="49" charset="0"/>
            </a:endParaRPr>
          </a:p>
          <a:p>
            <a:pPr algn="l" eaLnBrk="0" hangingPunct="0">
              <a:spcBef>
                <a:spcPct val="0"/>
              </a:spcBef>
              <a:buClrTx/>
              <a:buFontTx/>
              <a:buNone/>
              <a:tabLst>
                <a:tab pos="1200150" algn="l"/>
              </a:tabLst>
            </a:pPr>
            <a:r>
              <a:rPr lang="en-US" b="1" dirty="0">
                <a:solidFill>
                  <a:srgbClr val="000000"/>
                </a:solidFill>
                <a:latin typeface="Courier New" pitchFamily="49" charset="0"/>
              </a:rPr>
              <a:t>SET    	</a:t>
            </a:r>
            <a:r>
              <a:rPr lang="en-US" b="1" dirty="0" err="1">
                <a:solidFill>
                  <a:srgbClr val="000000"/>
                </a:solidFill>
                <a:latin typeface="Courier New" pitchFamily="49" charset="0"/>
              </a:rPr>
              <a:t>department_id</a:t>
            </a:r>
            <a:r>
              <a:rPr lang="en-US" b="1" dirty="0">
                <a:solidFill>
                  <a:srgbClr val="000000"/>
                </a:solidFill>
                <a:latin typeface="Courier New" pitchFamily="49" charset="0"/>
              </a:rPr>
              <a:t> = 110;</a:t>
            </a:r>
          </a:p>
          <a:p>
            <a:pPr algn="l" eaLnBrk="0" hangingPunct="0">
              <a:spcBef>
                <a:spcPct val="0"/>
              </a:spcBef>
              <a:buClrTx/>
              <a:buFontTx/>
              <a:buNone/>
              <a:tabLst>
                <a:tab pos="1200150" algn="l"/>
              </a:tabLst>
            </a:pPr>
            <a:endParaRPr lang="en-US" b="1" dirty="0">
              <a:solidFill>
                <a:srgbClr val="FF3300"/>
              </a:solidFill>
              <a:latin typeface="Courier New" pitchFamily="49"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blackGray">
          <a:xfrm>
            <a:off x="838200" y="2286000"/>
            <a:ext cx="7308850" cy="2662238"/>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latin typeface="Courier New" pitchFamily="49" charset="0"/>
              </a:rPr>
              <a:t>UPDATE   employees</a:t>
            </a:r>
          </a:p>
          <a:p>
            <a:pPr algn="l" eaLnBrk="0" hangingPunct="0">
              <a:spcBef>
                <a:spcPct val="0"/>
              </a:spcBef>
              <a:buClrTx/>
              <a:buFontTx/>
              <a:buNone/>
              <a:tabLst>
                <a:tab pos="1200150" algn="l"/>
              </a:tabLst>
            </a:pPr>
            <a:r>
              <a:rPr lang="en-US" b="1">
                <a:latin typeface="Courier New" pitchFamily="49" charset="0"/>
              </a:rPr>
              <a:t>SET      job_id  = (SELECT  job_id </a:t>
            </a:r>
          </a:p>
          <a:p>
            <a:pPr algn="l" eaLnBrk="0" hangingPunct="0">
              <a:spcBef>
                <a:spcPct val="0"/>
              </a:spcBef>
              <a:buClrTx/>
              <a:buFontTx/>
              <a:buNone/>
              <a:tabLst>
                <a:tab pos="1200150" algn="l"/>
              </a:tabLst>
            </a:pPr>
            <a:r>
              <a:rPr lang="en-US" b="1">
                <a:latin typeface="Courier New" pitchFamily="49" charset="0"/>
              </a:rPr>
              <a:t>                    FROM    employees </a:t>
            </a:r>
          </a:p>
          <a:p>
            <a:pPr algn="l" eaLnBrk="0" hangingPunct="0">
              <a:spcBef>
                <a:spcPct val="0"/>
              </a:spcBef>
              <a:buClrTx/>
              <a:buFontTx/>
              <a:buNone/>
              <a:tabLst>
                <a:tab pos="1200150" algn="l"/>
              </a:tabLst>
            </a:pPr>
            <a:r>
              <a:rPr lang="en-US" b="1">
                <a:latin typeface="Courier New" pitchFamily="49" charset="0"/>
              </a:rPr>
              <a:t>                    WHERE   employee_id = 205), </a:t>
            </a:r>
          </a:p>
          <a:p>
            <a:pPr algn="l" eaLnBrk="0" hangingPunct="0">
              <a:spcBef>
                <a:spcPct val="0"/>
              </a:spcBef>
              <a:buClrTx/>
              <a:buFontTx/>
              <a:buNone/>
              <a:tabLst>
                <a:tab pos="1200150" algn="l"/>
              </a:tabLst>
            </a:pPr>
            <a:r>
              <a:rPr lang="en-US" b="1">
                <a:latin typeface="Courier New" pitchFamily="49" charset="0"/>
              </a:rPr>
              <a:t>         salary  = (SELECT  salary </a:t>
            </a:r>
          </a:p>
          <a:p>
            <a:pPr algn="l" eaLnBrk="0" hangingPunct="0">
              <a:spcBef>
                <a:spcPct val="0"/>
              </a:spcBef>
              <a:buClrTx/>
              <a:buFontTx/>
              <a:buNone/>
              <a:tabLst>
                <a:tab pos="1200150" algn="l"/>
              </a:tabLst>
            </a:pPr>
            <a:r>
              <a:rPr lang="en-US" b="1">
                <a:latin typeface="Courier New" pitchFamily="49" charset="0"/>
              </a:rPr>
              <a:t>                    FROM    employees </a:t>
            </a:r>
          </a:p>
          <a:p>
            <a:pPr algn="l" eaLnBrk="0" hangingPunct="0">
              <a:spcBef>
                <a:spcPct val="0"/>
              </a:spcBef>
              <a:buClrTx/>
              <a:buFontTx/>
              <a:buNone/>
              <a:tabLst>
                <a:tab pos="1200150" algn="l"/>
              </a:tabLst>
            </a:pPr>
            <a:r>
              <a:rPr lang="en-US" b="1">
                <a:latin typeface="Courier New" pitchFamily="49" charset="0"/>
              </a:rPr>
              <a:t>                    WHERE   employee_id = 205) </a:t>
            </a:r>
          </a:p>
          <a:p>
            <a:pPr algn="l" eaLnBrk="0" hangingPunct="0">
              <a:spcBef>
                <a:spcPct val="0"/>
              </a:spcBef>
              <a:buClrTx/>
              <a:buFontTx/>
              <a:buNone/>
              <a:tabLst>
                <a:tab pos="1200150" algn="l"/>
              </a:tabLst>
            </a:pPr>
            <a:r>
              <a:rPr lang="en-US" b="1">
                <a:latin typeface="Courier New" pitchFamily="49" charset="0"/>
              </a:rPr>
              <a:t>WHERE    employee_id    =  113;</a:t>
            </a:r>
          </a:p>
          <a:p>
            <a:pPr algn="l" eaLnBrk="0" hangingPunct="0">
              <a:spcBef>
                <a:spcPct val="0"/>
              </a:spcBef>
              <a:buClrTx/>
              <a:buFontTx/>
              <a:buNone/>
              <a:tabLst>
                <a:tab pos="1200150" algn="l"/>
              </a:tabLst>
            </a:pPr>
            <a:endParaRPr lang="en-US" b="1">
              <a:latin typeface="Courier New" pitchFamily="49" charset="0"/>
            </a:endParaRPr>
          </a:p>
        </p:txBody>
      </p:sp>
      <p:sp>
        <p:nvSpPr>
          <p:cNvPr id="334851" name="Rectangle 3"/>
          <p:cNvSpPr>
            <a:spLocks noChangeArrowheads="1"/>
          </p:cNvSpPr>
          <p:nvPr/>
        </p:nvSpPr>
        <p:spPr bwMode="gray">
          <a:xfrm>
            <a:off x="3532188" y="2619375"/>
            <a:ext cx="3663950" cy="1708150"/>
          </a:xfrm>
          <a:prstGeom prst="rect">
            <a:avLst/>
          </a:prstGeom>
          <a:noFill/>
          <a:ln w="28575">
            <a:solidFill>
              <a:schemeClr val="hlink"/>
            </a:solidFill>
            <a:miter lim="800000"/>
            <a:headEnd/>
            <a:tailEnd/>
          </a:ln>
          <a:effectLst/>
        </p:spPr>
        <p:txBody>
          <a:bodyPr wrap="none" anchor="ctr"/>
          <a:lstStyle/>
          <a:p>
            <a:endParaRPr lang="en-MY"/>
          </a:p>
        </p:txBody>
      </p:sp>
      <p:sp>
        <p:nvSpPr>
          <p:cNvPr id="334854" name="Rectangle 6"/>
          <p:cNvSpPr>
            <a:spLocks noGrp="1" noChangeArrowheads="1"/>
          </p:cNvSpPr>
          <p:nvPr>
            <p:ph type="title"/>
          </p:nvPr>
        </p:nvSpPr>
        <p:spPr/>
        <p:txBody>
          <a:bodyPr>
            <a:normAutofit fontScale="90000"/>
          </a:bodyPr>
          <a:lstStyle/>
          <a:p>
            <a:r>
              <a:rPr lang="en-US"/>
              <a:t>Updating Two Columns with a Subquery</a:t>
            </a:r>
          </a:p>
        </p:txBody>
      </p:sp>
      <p:sp>
        <p:nvSpPr>
          <p:cNvPr id="334855" name="Rectangle 7"/>
          <p:cNvSpPr>
            <a:spLocks noGrp="1" noChangeArrowheads="1"/>
          </p:cNvSpPr>
          <p:nvPr>
            <p:ph type="body" idx="1"/>
          </p:nvPr>
        </p:nvSpPr>
        <p:spPr>
          <a:xfrm>
            <a:off x="609600" y="1447800"/>
            <a:ext cx="7918450" cy="695325"/>
          </a:xfrm>
        </p:spPr>
        <p:txBody>
          <a:bodyPr>
            <a:normAutofit fontScale="70000" lnSpcReduction="20000"/>
          </a:bodyPr>
          <a:lstStyle/>
          <a:p>
            <a:r>
              <a:rPr lang="en-US"/>
              <a:t>Update employee 113’s job and salary to match those of employee 205.</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ChangeArrowheads="1"/>
          </p:cNvSpPr>
          <p:nvPr/>
        </p:nvSpPr>
        <p:spPr bwMode="blackGray">
          <a:xfrm>
            <a:off x="838200" y="2300288"/>
            <a:ext cx="7308850" cy="229235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dirty="0">
                <a:solidFill>
                  <a:srgbClr val="000000"/>
                </a:solidFill>
                <a:latin typeface="Courier New" pitchFamily="49" charset="0"/>
              </a:rPr>
              <a:t>UPDATE  </a:t>
            </a:r>
            <a:r>
              <a:rPr lang="en-US" b="1" dirty="0" err="1">
                <a:solidFill>
                  <a:srgbClr val="000000"/>
                </a:solidFill>
                <a:latin typeface="Courier New" pitchFamily="49" charset="0"/>
              </a:rPr>
              <a:t>copy_emp</a:t>
            </a:r>
            <a:endParaRPr lang="en-US" b="1" dirty="0">
              <a:solidFill>
                <a:srgbClr val="000000"/>
              </a:solidFill>
              <a:latin typeface="Courier New" pitchFamily="49" charset="0"/>
            </a:endParaRPr>
          </a:p>
          <a:p>
            <a:pPr algn="l" eaLnBrk="0" hangingPunct="0">
              <a:spcBef>
                <a:spcPct val="0"/>
              </a:spcBef>
              <a:buClrTx/>
              <a:buFontTx/>
              <a:buNone/>
              <a:tabLst>
                <a:tab pos="1200150" algn="l"/>
              </a:tabLst>
            </a:pPr>
            <a:r>
              <a:rPr lang="en-US" b="1" dirty="0">
                <a:solidFill>
                  <a:srgbClr val="000000"/>
                </a:solidFill>
                <a:latin typeface="Courier New" pitchFamily="49" charset="0"/>
              </a:rPr>
              <a:t>SET     </a:t>
            </a:r>
            <a:r>
              <a:rPr lang="en-US" b="1" dirty="0" err="1">
                <a:solidFill>
                  <a:srgbClr val="000000"/>
                </a:solidFill>
                <a:latin typeface="Courier New" pitchFamily="49" charset="0"/>
              </a:rPr>
              <a:t>department_id</a:t>
            </a:r>
            <a:r>
              <a:rPr lang="en-US" b="1" dirty="0">
                <a:solidFill>
                  <a:srgbClr val="000000"/>
                </a:solidFill>
                <a:latin typeface="Courier New" pitchFamily="49" charset="0"/>
              </a:rPr>
              <a:t>  =  (SELECT </a:t>
            </a:r>
            <a:r>
              <a:rPr lang="en-US" b="1" dirty="0" err="1">
                <a:solidFill>
                  <a:srgbClr val="000000"/>
                </a:solidFill>
                <a:latin typeface="Courier New" pitchFamily="49" charset="0"/>
              </a:rPr>
              <a:t>department_id</a:t>
            </a:r>
            <a:endParaRPr lang="en-US" b="1" dirty="0">
              <a:solidFill>
                <a:srgbClr val="000000"/>
              </a:solidFill>
              <a:latin typeface="Courier New" pitchFamily="49" charset="0"/>
            </a:endParaRPr>
          </a:p>
          <a:p>
            <a:pPr algn="l" eaLnBrk="0" hangingPunct="0">
              <a:spcBef>
                <a:spcPct val="0"/>
              </a:spcBef>
              <a:buClrTx/>
              <a:buFontTx/>
              <a:buNone/>
              <a:tabLst>
                <a:tab pos="1200150" algn="l"/>
              </a:tabLst>
            </a:pPr>
            <a:r>
              <a:rPr lang="en-US" b="1" dirty="0">
                <a:solidFill>
                  <a:srgbClr val="000000"/>
                </a:solidFill>
                <a:latin typeface="Courier New" pitchFamily="49" charset="0"/>
              </a:rPr>
              <a:t>                           FROM employees</a:t>
            </a:r>
          </a:p>
          <a:p>
            <a:pPr algn="l" eaLnBrk="0" hangingPunct="0">
              <a:spcBef>
                <a:spcPct val="0"/>
              </a:spcBef>
              <a:buClrTx/>
              <a:buFontTx/>
              <a:buNone/>
              <a:tabLst>
                <a:tab pos="1200150" algn="l"/>
              </a:tabLst>
            </a:pPr>
            <a:r>
              <a:rPr lang="en-US" b="1" dirty="0">
                <a:solidFill>
                  <a:srgbClr val="000000"/>
                </a:solidFill>
                <a:latin typeface="Courier New" pitchFamily="49" charset="0"/>
              </a:rPr>
              <a:t>                           WHERE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 100)</a:t>
            </a:r>
          </a:p>
          <a:p>
            <a:pPr algn="l" eaLnBrk="0" hangingPunct="0">
              <a:spcBef>
                <a:spcPct val="0"/>
              </a:spcBef>
              <a:buClrTx/>
              <a:buFontTx/>
              <a:buNone/>
              <a:tabLst>
                <a:tab pos="1200150" algn="l"/>
              </a:tabLst>
            </a:pPr>
            <a:r>
              <a:rPr lang="en-US" b="1" dirty="0">
                <a:solidFill>
                  <a:srgbClr val="000000"/>
                </a:solidFill>
                <a:latin typeface="Courier New" pitchFamily="49" charset="0"/>
              </a:rPr>
              <a:t>WHERE   </a:t>
            </a:r>
            <a:r>
              <a:rPr lang="en-US" b="1" dirty="0" err="1">
                <a:solidFill>
                  <a:srgbClr val="000000"/>
                </a:solidFill>
                <a:latin typeface="Courier New" pitchFamily="49" charset="0"/>
              </a:rPr>
              <a:t>job_id</a:t>
            </a:r>
            <a:r>
              <a:rPr lang="en-US" b="1" dirty="0">
                <a:solidFill>
                  <a:srgbClr val="000000"/>
                </a:solidFill>
                <a:latin typeface="Courier New" pitchFamily="49" charset="0"/>
              </a:rPr>
              <a:t>         =  (SELECT </a:t>
            </a:r>
            <a:r>
              <a:rPr lang="en-US" b="1" dirty="0" err="1">
                <a:solidFill>
                  <a:srgbClr val="000000"/>
                </a:solidFill>
                <a:latin typeface="Courier New" pitchFamily="49" charset="0"/>
              </a:rPr>
              <a:t>job_id</a:t>
            </a:r>
            <a:endParaRPr lang="en-US" b="1" dirty="0">
              <a:solidFill>
                <a:srgbClr val="000000"/>
              </a:solidFill>
              <a:latin typeface="Courier New" pitchFamily="49" charset="0"/>
            </a:endParaRPr>
          </a:p>
          <a:p>
            <a:pPr algn="l" eaLnBrk="0" hangingPunct="0">
              <a:spcBef>
                <a:spcPct val="0"/>
              </a:spcBef>
              <a:buClrTx/>
              <a:buFontTx/>
              <a:buNone/>
              <a:tabLst>
                <a:tab pos="1200150" algn="l"/>
              </a:tabLst>
            </a:pPr>
            <a:r>
              <a:rPr lang="en-US" b="1" dirty="0">
                <a:solidFill>
                  <a:srgbClr val="000000"/>
                </a:solidFill>
                <a:latin typeface="Courier New" pitchFamily="49" charset="0"/>
              </a:rPr>
              <a:t>                           FROM employees</a:t>
            </a:r>
          </a:p>
          <a:p>
            <a:pPr algn="l" eaLnBrk="0" hangingPunct="0">
              <a:spcBef>
                <a:spcPct val="0"/>
              </a:spcBef>
              <a:buClrTx/>
              <a:buFontTx/>
              <a:buNone/>
              <a:tabLst>
                <a:tab pos="1200150" algn="l"/>
              </a:tabLst>
            </a:pPr>
            <a:r>
              <a:rPr lang="en-US" b="1" dirty="0">
                <a:solidFill>
                  <a:srgbClr val="000000"/>
                </a:solidFill>
                <a:latin typeface="Courier New" pitchFamily="49" charset="0"/>
              </a:rPr>
              <a:t>                           WHERE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 200);</a:t>
            </a:r>
            <a:endParaRPr lang="en-US" b="1" dirty="0">
              <a:solidFill>
                <a:srgbClr val="FF3300"/>
              </a:solidFill>
              <a:effectLst>
                <a:outerShdw blurRad="38100" dist="38100" dir="2700000" algn="tl">
                  <a:srgbClr val="000000"/>
                </a:outerShdw>
              </a:effectLst>
              <a:latin typeface="Courier New" pitchFamily="49" charset="0"/>
            </a:endParaRPr>
          </a:p>
          <a:p>
            <a:pPr algn="l" eaLnBrk="0" hangingPunct="0">
              <a:spcBef>
                <a:spcPct val="0"/>
              </a:spcBef>
              <a:buClrTx/>
              <a:buFontTx/>
              <a:buNone/>
              <a:tabLst>
                <a:tab pos="1200150" algn="l"/>
              </a:tabLst>
            </a:pPr>
            <a:endParaRPr lang="en-US" b="1" dirty="0">
              <a:solidFill>
                <a:srgbClr val="FF3300"/>
              </a:solidFill>
              <a:latin typeface="Courier New" pitchFamily="49" charset="0"/>
            </a:endParaRPr>
          </a:p>
        </p:txBody>
      </p:sp>
      <p:sp>
        <p:nvSpPr>
          <p:cNvPr id="336904" name="Rectangle 8"/>
          <p:cNvSpPr>
            <a:spLocks noGrp="1" noChangeArrowheads="1"/>
          </p:cNvSpPr>
          <p:nvPr>
            <p:ph type="title"/>
          </p:nvPr>
        </p:nvSpPr>
        <p:spPr/>
        <p:txBody>
          <a:bodyPr>
            <a:normAutofit fontScale="90000"/>
          </a:bodyPr>
          <a:lstStyle/>
          <a:p>
            <a:r>
              <a:rPr lang="en-US"/>
              <a:t>Updating Rows Based </a:t>
            </a:r>
            <a:br>
              <a:rPr lang="en-US"/>
            </a:br>
            <a:r>
              <a:rPr lang="en-US"/>
              <a:t>on Another Table</a:t>
            </a:r>
          </a:p>
        </p:txBody>
      </p:sp>
      <p:sp>
        <p:nvSpPr>
          <p:cNvPr id="336905" name="Rectangle 9"/>
          <p:cNvSpPr>
            <a:spLocks noGrp="1" noChangeArrowheads="1"/>
          </p:cNvSpPr>
          <p:nvPr>
            <p:ph type="body" idx="1"/>
          </p:nvPr>
        </p:nvSpPr>
        <p:spPr>
          <a:xfrm>
            <a:off x="609600" y="1447800"/>
            <a:ext cx="7918450" cy="695325"/>
          </a:xfrm>
        </p:spPr>
        <p:txBody>
          <a:bodyPr>
            <a:normAutofit fontScale="70000" lnSpcReduction="20000"/>
          </a:bodyPr>
          <a:lstStyle/>
          <a:p>
            <a:r>
              <a:rPr lang="en-US"/>
              <a:t>Use the subqueries in the </a:t>
            </a:r>
            <a:r>
              <a:rPr lang="en-US">
                <a:latin typeface="Courier New" pitchFamily="49" charset="0"/>
              </a:rPr>
              <a:t>UPDATE</a:t>
            </a:r>
            <a:r>
              <a:rPr lang="en-US"/>
              <a:t> statements to update row values in a table based on values from another table:</a:t>
            </a:r>
          </a:p>
        </p:txBody>
      </p:sp>
      <p:sp>
        <p:nvSpPr>
          <p:cNvPr id="336901" name="Rectangle 5"/>
          <p:cNvSpPr>
            <a:spLocks noChangeArrowheads="1"/>
          </p:cNvSpPr>
          <p:nvPr/>
        </p:nvSpPr>
        <p:spPr bwMode="gray">
          <a:xfrm>
            <a:off x="1947863" y="2347913"/>
            <a:ext cx="1282700" cy="325437"/>
          </a:xfrm>
          <a:prstGeom prst="rect">
            <a:avLst/>
          </a:prstGeom>
          <a:noFill/>
          <a:ln w="28575">
            <a:solidFill>
              <a:schemeClr val="hlink"/>
            </a:solidFill>
            <a:miter lim="800000"/>
            <a:headEnd/>
            <a:tailEnd/>
          </a:ln>
          <a:effectLst/>
        </p:spPr>
        <p:txBody>
          <a:bodyPr wrap="none" anchor="ctr"/>
          <a:lstStyle/>
          <a:p>
            <a:endParaRPr lang="en-MY"/>
          </a:p>
        </p:txBody>
      </p:sp>
      <p:sp>
        <p:nvSpPr>
          <p:cNvPr id="336902" name="Rectangle 6"/>
          <p:cNvSpPr>
            <a:spLocks noChangeArrowheads="1"/>
          </p:cNvSpPr>
          <p:nvPr/>
        </p:nvSpPr>
        <p:spPr bwMode="gray">
          <a:xfrm>
            <a:off x="5410200" y="3200400"/>
            <a:ext cx="2514600" cy="228600"/>
          </a:xfrm>
          <a:prstGeom prst="rect">
            <a:avLst/>
          </a:prstGeom>
          <a:noFill/>
          <a:ln w="28575">
            <a:solidFill>
              <a:schemeClr val="hlink"/>
            </a:solidFill>
            <a:miter lim="800000"/>
            <a:headEnd/>
            <a:tailEnd/>
          </a:ln>
          <a:effectLst/>
        </p:spPr>
        <p:txBody>
          <a:bodyPr wrap="none" anchor="ctr"/>
          <a:lstStyle/>
          <a:p>
            <a:endParaRPr lang="en-MY"/>
          </a:p>
        </p:txBody>
      </p:sp>
      <p:sp>
        <p:nvSpPr>
          <p:cNvPr id="336903" name="Rectangle 7"/>
          <p:cNvSpPr>
            <a:spLocks noChangeArrowheads="1"/>
          </p:cNvSpPr>
          <p:nvPr/>
        </p:nvSpPr>
        <p:spPr bwMode="gray">
          <a:xfrm>
            <a:off x="5410200" y="4038600"/>
            <a:ext cx="2514600" cy="228600"/>
          </a:xfrm>
          <a:prstGeom prst="rect">
            <a:avLst/>
          </a:prstGeom>
          <a:noFill/>
          <a:ln w="28575">
            <a:solidFill>
              <a:schemeClr val="hlink"/>
            </a:solidFill>
            <a:miter lim="800000"/>
            <a:headEnd/>
            <a:tailEnd/>
          </a:ln>
          <a:effectLst/>
        </p:spPr>
        <p:txBody>
          <a:bodyPr wrap="none" anchor="ctr"/>
          <a:lstStyle/>
          <a:p>
            <a:endParaRPr lang="en-MY"/>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953" name="Picture 9" descr="C:\project-SQLFund1\images\img09-17.gif"/>
          <p:cNvPicPr>
            <a:picLocks noChangeAspect="1" noChangeArrowheads="1"/>
          </p:cNvPicPr>
          <p:nvPr/>
        </p:nvPicPr>
        <p:blipFill>
          <a:blip r:embed="rId3"/>
          <a:srcRect/>
          <a:stretch>
            <a:fillRect/>
          </a:stretch>
        </p:blipFill>
        <p:spPr bwMode="gray">
          <a:xfrm>
            <a:off x="857250" y="1817688"/>
            <a:ext cx="4217988" cy="2092325"/>
          </a:xfrm>
          <a:prstGeom prst="rect">
            <a:avLst/>
          </a:prstGeom>
          <a:noFill/>
        </p:spPr>
      </p:pic>
      <p:sp>
        <p:nvSpPr>
          <p:cNvPr id="338946" name="Rectangle 2"/>
          <p:cNvSpPr>
            <a:spLocks noChangeArrowheads="1"/>
          </p:cNvSpPr>
          <p:nvPr/>
        </p:nvSpPr>
        <p:spPr bwMode="auto">
          <a:xfrm>
            <a:off x="533400" y="4022725"/>
            <a:ext cx="5843588" cy="290513"/>
          </a:xfrm>
          <a:prstGeom prst="rect">
            <a:avLst/>
          </a:prstGeom>
          <a:noFill/>
          <a:ln w="9525">
            <a:noFill/>
            <a:miter lim="800000"/>
            <a:headEnd/>
            <a:tailEnd/>
          </a:ln>
          <a:effectLst/>
        </p:spPr>
        <p:txBody>
          <a:bodyPr lIns="92075" tIns="46038" rIns="92075" bIns="46038">
            <a:spAutoFit/>
          </a:bodyPr>
          <a:lstStyle/>
          <a:p>
            <a:pPr algn="l" defTabSz="346075" eaLnBrk="0" hangingPunct="0">
              <a:lnSpc>
                <a:spcPct val="65000"/>
              </a:lnSpc>
              <a:spcBef>
                <a:spcPct val="35000"/>
              </a:spcBef>
              <a:buClrTx/>
              <a:buFontTx/>
              <a:buNone/>
              <a:tabLst>
                <a:tab pos="576263" algn="l"/>
              </a:tabLst>
            </a:pPr>
            <a:r>
              <a:rPr lang="en-US" sz="2000"/>
              <a:t>Delete a row from the </a:t>
            </a:r>
            <a:r>
              <a:rPr lang="en-US" sz="2000">
                <a:latin typeface="Courier New" pitchFamily="49" charset="0"/>
              </a:rPr>
              <a:t>DEPARTMENTS</a:t>
            </a:r>
            <a:r>
              <a:rPr lang="en-US" sz="2000"/>
              <a:t> table:</a:t>
            </a:r>
          </a:p>
        </p:txBody>
      </p:sp>
      <p:sp>
        <p:nvSpPr>
          <p:cNvPr id="338947" name="Rectangle 3"/>
          <p:cNvSpPr>
            <a:spLocks noGrp="1" noChangeArrowheads="1"/>
          </p:cNvSpPr>
          <p:nvPr>
            <p:ph type="title"/>
          </p:nvPr>
        </p:nvSpPr>
        <p:spPr/>
        <p:txBody>
          <a:bodyPr/>
          <a:lstStyle/>
          <a:p>
            <a:r>
              <a:rPr lang="en-US"/>
              <a:t>Removing a Row from a Table </a:t>
            </a:r>
          </a:p>
        </p:txBody>
      </p:sp>
      <p:sp>
        <p:nvSpPr>
          <p:cNvPr id="338948" name="Rectangle 4"/>
          <p:cNvSpPr>
            <a:spLocks noChangeArrowheads="1"/>
          </p:cNvSpPr>
          <p:nvPr/>
        </p:nvSpPr>
        <p:spPr bwMode="auto">
          <a:xfrm>
            <a:off x="541338" y="1436688"/>
            <a:ext cx="2105025" cy="427037"/>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200">
                <a:latin typeface="Courier New" pitchFamily="49" charset="0"/>
              </a:rPr>
              <a:t>DEPARTMENTS</a:t>
            </a:r>
            <a:r>
              <a:rPr lang="en-US" sz="2000"/>
              <a:t> </a:t>
            </a:r>
          </a:p>
        </p:txBody>
      </p:sp>
      <p:sp>
        <p:nvSpPr>
          <p:cNvPr id="338951" name="Rectangle 7"/>
          <p:cNvSpPr>
            <a:spLocks noChangeArrowheads="1"/>
          </p:cNvSpPr>
          <p:nvPr/>
        </p:nvSpPr>
        <p:spPr bwMode="gray">
          <a:xfrm>
            <a:off x="857250" y="3646488"/>
            <a:ext cx="4191000" cy="228600"/>
          </a:xfrm>
          <a:prstGeom prst="rect">
            <a:avLst/>
          </a:prstGeom>
          <a:noFill/>
          <a:ln w="28575">
            <a:solidFill>
              <a:schemeClr val="hlink"/>
            </a:solidFill>
            <a:miter lim="800000"/>
            <a:headEnd/>
            <a:tailEnd/>
          </a:ln>
          <a:effectLst/>
        </p:spPr>
        <p:txBody>
          <a:bodyPr wrap="none" anchor="ctr"/>
          <a:lstStyle/>
          <a:p>
            <a:endParaRPr lang="en-MY"/>
          </a:p>
        </p:txBody>
      </p:sp>
      <p:pic>
        <p:nvPicPr>
          <p:cNvPr id="338954" name="Picture 10" descr="C:\project-SQLFund1\images\img09-17a.gif"/>
          <p:cNvPicPr>
            <a:picLocks noChangeAspect="1" noChangeArrowheads="1"/>
          </p:cNvPicPr>
          <p:nvPr/>
        </p:nvPicPr>
        <p:blipFill>
          <a:blip r:embed="rId4"/>
          <a:srcRect/>
          <a:stretch>
            <a:fillRect/>
          </a:stretch>
        </p:blipFill>
        <p:spPr bwMode="gray">
          <a:xfrm>
            <a:off x="857250" y="4332288"/>
            <a:ext cx="4183063" cy="1839912"/>
          </a:xfrm>
          <a:prstGeom prst="rect">
            <a:avLst/>
          </a:prstGeom>
          <a:noFill/>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7" name="Rectangle 5"/>
          <p:cNvSpPr>
            <a:spLocks noGrp="1" noChangeArrowheads="1"/>
          </p:cNvSpPr>
          <p:nvPr>
            <p:ph type="title"/>
          </p:nvPr>
        </p:nvSpPr>
        <p:spPr/>
        <p:txBody>
          <a:bodyPr/>
          <a:lstStyle/>
          <a:p>
            <a:r>
              <a:rPr lang="en-US">
                <a:latin typeface="Courier New" pitchFamily="49" charset="0"/>
              </a:rPr>
              <a:t>DELETE</a:t>
            </a:r>
            <a:r>
              <a:rPr lang="en-US"/>
              <a:t> Statement</a:t>
            </a:r>
          </a:p>
        </p:txBody>
      </p:sp>
      <p:sp>
        <p:nvSpPr>
          <p:cNvPr id="340998" name="Rectangle 6"/>
          <p:cNvSpPr>
            <a:spLocks noGrp="1" noChangeArrowheads="1"/>
          </p:cNvSpPr>
          <p:nvPr>
            <p:ph type="body" idx="1"/>
          </p:nvPr>
        </p:nvSpPr>
        <p:spPr>
          <a:xfrm>
            <a:off x="609600" y="1447800"/>
            <a:ext cx="7918450" cy="695325"/>
          </a:xfrm>
        </p:spPr>
        <p:txBody>
          <a:bodyPr>
            <a:normAutofit fontScale="70000" lnSpcReduction="20000"/>
          </a:bodyPr>
          <a:lstStyle/>
          <a:p>
            <a:r>
              <a:rPr lang="en-US"/>
              <a:t>You can remove existing rows from a table by using the </a:t>
            </a:r>
            <a:r>
              <a:rPr lang="en-US">
                <a:latin typeface="Courier New" pitchFamily="49" charset="0"/>
              </a:rPr>
              <a:t>DELETE</a:t>
            </a:r>
            <a:r>
              <a:rPr lang="en-US"/>
              <a:t> statement:</a:t>
            </a:r>
          </a:p>
        </p:txBody>
      </p:sp>
      <p:sp>
        <p:nvSpPr>
          <p:cNvPr id="340996" name="Rectangle 4"/>
          <p:cNvSpPr>
            <a:spLocks noChangeArrowheads="1"/>
          </p:cNvSpPr>
          <p:nvPr/>
        </p:nvSpPr>
        <p:spPr bwMode="blackGray">
          <a:xfrm>
            <a:off x="838200" y="2362200"/>
            <a:ext cx="7305675" cy="83502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688975" algn="l"/>
                <a:tab pos="1824038" algn="l"/>
                <a:tab pos="3324225" algn="l"/>
                <a:tab pos="4579938" algn="l"/>
              </a:tabLst>
            </a:pPr>
            <a:r>
              <a:rPr lang="en-US" b="1">
                <a:solidFill>
                  <a:srgbClr val="000000"/>
                </a:solidFill>
                <a:latin typeface="Courier New" pitchFamily="49" charset="0"/>
              </a:rPr>
              <a:t>DELETE [FROM]	  </a:t>
            </a:r>
            <a:r>
              <a:rPr lang="en-US" b="1" i="1">
                <a:solidFill>
                  <a:srgbClr val="000000"/>
                </a:solidFill>
                <a:latin typeface="Courier New" pitchFamily="49" charset="0"/>
              </a:rPr>
              <a:t>table</a:t>
            </a:r>
            <a:endParaRPr lang="en-US" b="1">
              <a:solidFill>
                <a:srgbClr val="000000"/>
              </a:solidFill>
              <a:latin typeface="Courier New" pitchFamily="49" charset="0"/>
            </a:endParaRPr>
          </a:p>
          <a:p>
            <a:pPr algn="l" eaLnBrk="0" hangingPunct="0">
              <a:spcBef>
                <a:spcPct val="0"/>
              </a:spcBef>
              <a:buClrTx/>
              <a:buFontTx/>
              <a:buNone/>
              <a:tabLst>
                <a:tab pos="688975" algn="l"/>
                <a:tab pos="1824038" algn="l"/>
                <a:tab pos="3324225" algn="l"/>
                <a:tab pos="4579938" algn="l"/>
              </a:tabLst>
            </a:pPr>
            <a:r>
              <a:rPr lang="en-US" b="1">
                <a:solidFill>
                  <a:srgbClr val="000000"/>
                </a:solidFill>
                <a:latin typeface="Courier New" pitchFamily="49" charset="0"/>
              </a:rPr>
              <a:t>[WHERE	  </a:t>
            </a:r>
            <a:r>
              <a:rPr lang="en-US" b="1" i="1">
                <a:solidFill>
                  <a:srgbClr val="000000"/>
                </a:solidFill>
                <a:latin typeface="Courier New" pitchFamily="49" charset="0"/>
              </a:rPr>
              <a:t>condition</a:t>
            </a:r>
            <a:r>
              <a:rPr lang="en-US" b="1">
                <a:solidFill>
                  <a:srgbClr val="000000"/>
                </a:solidFill>
                <a:latin typeface="Courier New" pitchFamily="49" charset="0"/>
              </a:rPr>
              <a:t>];</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6" name="Rectangle 6"/>
          <p:cNvSpPr>
            <a:spLocks noGrp="1" noChangeArrowheads="1"/>
          </p:cNvSpPr>
          <p:nvPr>
            <p:ph type="title"/>
          </p:nvPr>
        </p:nvSpPr>
        <p:spPr/>
        <p:txBody>
          <a:bodyPr/>
          <a:lstStyle/>
          <a:p>
            <a:r>
              <a:rPr lang="en-US"/>
              <a:t>Deleting Rows from a Table</a:t>
            </a:r>
          </a:p>
        </p:txBody>
      </p:sp>
      <p:sp>
        <p:nvSpPr>
          <p:cNvPr id="343047" name="Rectangle 7"/>
          <p:cNvSpPr>
            <a:spLocks noGrp="1" noChangeArrowheads="1"/>
          </p:cNvSpPr>
          <p:nvPr>
            <p:ph type="body" idx="1"/>
          </p:nvPr>
        </p:nvSpPr>
        <p:spPr>
          <a:xfrm>
            <a:off x="609600" y="1449388"/>
            <a:ext cx="7918450" cy="4408504"/>
          </a:xfrm>
        </p:spPr>
        <p:txBody>
          <a:bodyPr>
            <a:normAutofit/>
          </a:bodyPr>
          <a:lstStyle/>
          <a:p>
            <a:pPr lvl="1"/>
            <a:r>
              <a:rPr lang="en-US" dirty="0"/>
              <a:t>Specific rows are deleted if you specify the </a:t>
            </a:r>
            <a:r>
              <a:rPr lang="en-US" dirty="0">
                <a:latin typeface="Courier New" pitchFamily="49" charset="0"/>
              </a:rPr>
              <a:t>WHERE</a:t>
            </a:r>
            <a:r>
              <a:rPr lang="en-US" dirty="0"/>
              <a:t> clause:</a:t>
            </a:r>
            <a:br>
              <a:rPr lang="en-US" dirty="0"/>
            </a:br>
            <a:r>
              <a:rPr lang="en-US" dirty="0"/>
              <a:t/>
            </a:r>
            <a:br>
              <a:rPr lang="en-US" dirty="0"/>
            </a:br>
            <a:endParaRPr lang="en-US" dirty="0" smtClean="0"/>
          </a:p>
          <a:p>
            <a:pPr lvl="1"/>
            <a:r>
              <a:rPr lang="en-US" dirty="0" smtClean="0"/>
              <a:t>All </a:t>
            </a:r>
            <a:r>
              <a:rPr lang="en-US" dirty="0"/>
              <a:t>rows in the table are deleted if you omit the </a:t>
            </a:r>
            <a:r>
              <a:rPr lang="en-US" dirty="0">
                <a:latin typeface="Courier New" pitchFamily="49" charset="0"/>
              </a:rPr>
              <a:t>WHERE</a:t>
            </a:r>
            <a:r>
              <a:rPr lang="en-US" dirty="0"/>
              <a:t> clause:</a:t>
            </a:r>
          </a:p>
        </p:txBody>
      </p:sp>
      <p:sp>
        <p:nvSpPr>
          <p:cNvPr id="343044" name="Rectangle 4"/>
          <p:cNvSpPr>
            <a:spLocks noChangeArrowheads="1"/>
          </p:cNvSpPr>
          <p:nvPr/>
        </p:nvSpPr>
        <p:spPr bwMode="blackGray">
          <a:xfrm>
            <a:off x="838200" y="1981200"/>
            <a:ext cx="7305675" cy="1023938"/>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 DELETE FROM departments</a:t>
            </a:r>
          </a:p>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 WHERE  department_name = ‘Finance';</a:t>
            </a:r>
            <a:endParaRPr lang="en-US" b="1">
              <a:solidFill>
                <a:srgbClr val="FF3300"/>
              </a:solidFill>
              <a:latin typeface="Courier New" pitchFamily="49" charset="0"/>
            </a:endParaRPr>
          </a:p>
          <a:p>
            <a:pPr algn="l" eaLnBrk="0" hangingPunct="0">
              <a:spcBef>
                <a:spcPct val="0"/>
              </a:spcBef>
              <a:buClrTx/>
              <a:buFontTx/>
              <a:buNone/>
              <a:tabLst>
                <a:tab pos="688975" algn="l"/>
                <a:tab pos="1824038" algn="l"/>
                <a:tab pos="2735263" algn="l"/>
                <a:tab pos="4579938" algn="l"/>
              </a:tabLst>
            </a:pPr>
            <a:endParaRPr lang="en-US" b="1">
              <a:solidFill>
                <a:srgbClr val="FF3300"/>
              </a:solidFill>
              <a:latin typeface="Courier New" pitchFamily="49" charset="0"/>
            </a:endParaRPr>
          </a:p>
        </p:txBody>
      </p:sp>
      <p:sp>
        <p:nvSpPr>
          <p:cNvPr id="343045" name="Rectangle 5"/>
          <p:cNvSpPr>
            <a:spLocks noChangeArrowheads="1"/>
          </p:cNvSpPr>
          <p:nvPr/>
        </p:nvSpPr>
        <p:spPr bwMode="blackGray">
          <a:xfrm>
            <a:off x="838200" y="4438664"/>
            <a:ext cx="7305675" cy="99060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DELETE FROM  copy_emp;</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4" name="Rectangle 6"/>
          <p:cNvSpPr>
            <a:spLocks noGrp="1" noChangeArrowheads="1"/>
          </p:cNvSpPr>
          <p:nvPr>
            <p:ph type="title"/>
          </p:nvPr>
        </p:nvSpPr>
        <p:spPr/>
        <p:txBody>
          <a:bodyPr>
            <a:normAutofit fontScale="90000"/>
          </a:bodyPr>
          <a:lstStyle/>
          <a:p>
            <a:r>
              <a:rPr lang="en-US"/>
              <a:t>Deleting Rows Based </a:t>
            </a:r>
            <a:br>
              <a:rPr lang="en-US"/>
            </a:br>
            <a:r>
              <a:rPr lang="en-US"/>
              <a:t>on Another Table</a:t>
            </a:r>
          </a:p>
        </p:txBody>
      </p:sp>
      <p:sp>
        <p:nvSpPr>
          <p:cNvPr id="345095" name="Rectangle 7"/>
          <p:cNvSpPr>
            <a:spLocks noGrp="1" noChangeArrowheads="1"/>
          </p:cNvSpPr>
          <p:nvPr>
            <p:ph type="body" idx="1"/>
          </p:nvPr>
        </p:nvSpPr>
        <p:spPr>
          <a:xfrm>
            <a:off x="609600" y="1447800"/>
            <a:ext cx="7918450" cy="695325"/>
          </a:xfrm>
        </p:spPr>
        <p:txBody>
          <a:bodyPr>
            <a:normAutofit fontScale="70000" lnSpcReduction="20000"/>
          </a:bodyPr>
          <a:lstStyle/>
          <a:p>
            <a:r>
              <a:rPr lang="en-US"/>
              <a:t>Use the subqueries in the </a:t>
            </a:r>
            <a:r>
              <a:rPr lang="en-US">
                <a:latin typeface="Courier New" pitchFamily="49" charset="0"/>
              </a:rPr>
              <a:t>DELETE</a:t>
            </a:r>
            <a:r>
              <a:rPr lang="en-US"/>
              <a:t> statements to remove rows from a table based on values from another table:</a:t>
            </a:r>
          </a:p>
        </p:txBody>
      </p:sp>
      <p:sp>
        <p:nvSpPr>
          <p:cNvPr id="345092" name="Rectangle 4"/>
          <p:cNvSpPr>
            <a:spLocks noChangeArrowheads="1"/>
          </p:cNvSpPr>
          <p:nvPr/>
        </p:nvSpPr>
        <p:spPr bwMode="blackGray">
          <a:xfrm>
            <a:off x="838200" y="2362200"/>
            <a:ext cx="7305675" cy="190182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DELETE FROM employees</a:t>
            </a:r>
          </a:p>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WHERE  department_id =</a:t>
            </a:r>
          </a:p>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                (SELECT department_id</a:t>
            </a:r>
          </a:p>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                 FROM   departments</a:t>
            </a:r>
          </a:p>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                 WHERE  department_name </a:t>
            </a:r>
          </a:p>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                        LIKE '%Public%');</a:t>
            </a:r>
          </a:p>
          <a:p>
            <a:pPr algn="l" eaLnBrk="0" hangingPunct="0">
              <a:spcBef>
                <a:spcPct val="0"/>
              </a:spcBef>
              <a:buClrTx/>
              <a:buFontTx/>
              <a:buNone/>
              <a:tabLst>
                <a:tab pos="688975" algn="l"/>
                <a:tab pos="1824038" algn="l"/>
                <a:tab pos="2735263" algn="l"/>
                <a:tab pos="4579938" algn="l"/>
              </a:tabLst>
            </a:pPr>
            <a:endParaRPr lang="en-US" b="1">
              <a:solidFill>
                <a:srgbClr val="FF3300"/>
              </a:solidFill>
              <a:latin typeface="Courier New" pitchFamily="49" charset="0"/>
            </a:endParaRPr>
          </a:p>
        </p:txBody>
      </p:sp>
      <p:sp>
        <p:nvSpPr>
          <p:cNvPr id="345093" name="Rectangle 5"/>
          <p:cNvSpPr>
            <a:spLocks noChangeArrowheads="1"/>
          </p:cNvSpPr>
          <p:nvPr/>
        </p:nvSpPr>
        <p:spPr bwMode="gray">
          <a:xfrm>
            <a:off x="3032125" y="2895600"/>
            <a:ext cx="3783013" cy="1093788"/>
          </a:xfrm>
          <a:prstGeom prst="rect">
            <a:avLst/>
          </a:prstGeom>
          <a:noFill/>
          <a:ln w="28575">
            <a:solidFill>
              <a:schemeClr val="hlink"/>
            </a:solidFill>
            <a:miter lim="800000"/>
            <a:headEnd/>
            <a:tailEnd/>
          </a:ln>
          <a:effectLst/>
        </p:spPr>
        <p:txBody>
          <a:bodyPr wrap="none" anchor="ctr"/>
          <a:lstStyle/>
          <a:p>
            <a:endParaRPr lang="en-MY"/>
          </a:p>
        </p:txBody>
      </p:sp>
      <p:sp>
        <p:nvSpPr>
          <p:cNvPr id="7" name="TextBox 6"/>
          <p:cNvSpPr txBox="1"/>
          <p:nvPr/>
        </p:nvSpPr>
        <p:spPr>
          <a:xfrm>
            <a:off x="714348" y="4357694"/>
            <a:ext cx="7767960" cy="369332"/>
          </a:xfrm>
          <a:prstGeom prst="rect">
            <a:avLst/>
          </a:prstGeom>
          <a:noFill/>
        </p:spPr>
        <p:txBody>
          <a:bodyPr wrap="none" rtlCol="0">
            <a:spAutoFit/>
          </a:bodyPr>
          <a:lstStyle/>
          <a:p>
            <a:r>
              <a:rPr lang="en-US" dirty="0" smtClean="0"/>
              <a:t>Remove employees from departments that has the word ‘Public’ in their name</a:t>
            </a:r>
            <a:endParaRPr lang="en-MY"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3" name="Rectangle 4101"/>
          <p:cNvSpPr>
            <a:spLocks noGrp="1" noChangeArrowheads="1"/>
          </p:cNvSpPr>
          <p:nvPr>
            <p:ph type="body" idx="1"/>
          </p:nvPr>
        </p:nvSpPr>
        <p:spPr>
          <a:xfrm>
            <a:off x="609600" y="1449388"/>
            <a:ext cx="7918450" cy="4164012"/>
          </a:xfrm>
        </p:spPr>
        <p:txBody>
          <a:bodyPr>
            <a:normAutofit/>
          </a:bodyPr>
          <a:lstStyle/>
          <a:p>
            <a:pPr lvl="1"/>
            <a:r>
              <a:rPr lang="en-US" dirty="0"/>
              <a:t>Adding new rows in a table</a:t>
            </a:r>
          </a:p>
          <a:p>
            <a:pPr lvl="2"/>
            <a:r>
              <a:rPr lang="en-US" dirty="0">
                <a:latin typeface="Courier New" pitchFamily="49" charset="0"/>
              </a:rPr>
              <a:t>INSERT</a:t>
            </a:r>
            <a:r>
              <a:rPr lang="en-US" dirty="0"/>
              <a:t> statement</a:t>
            </a:r>
          </a:p>
          <a:p>
            <a:pPr lvl="1"/>
            <a:r>
              <a:rPr lang="en-US" dirty="0"/>
              <a:t>Changing data in a table</a:t>
            </a:r>
          </a:p>
          <a:p>
            <a:pPr lvl="2"/>
            <a:r>
              <a:rPr lang="en-US" dirty="0">
                <a:latin typeface="Courier New" pitchFamily="49" charset="0"/>
              </a:rPr>
              <a:t>UPDATE</a:t>
            </a:r>
            <a:r>
              <a:rPr lang="en-US" dirty="0"/>
              <a:t> statement</a:t>
            </a:r>
          </a:p>
          <a:p>
            <a:pPr lvl="1"/>
            <a:r>
              <a:rPr lang="en-US" dirty="0"/>
              <a:t>Removing rows from a table:</a:t>
            </a:r>
          </a:p>
          <a:p>
            <a:pPr lvl="2"/>
            <a:r>
              <a:rPr lang="en-US" dirty="0">
                <a:latin typeface="Courier New" pitchFamily="49" charset="0"/>
              </a:rPr>
              <a:t>DELETE</a:t>
            </a:r>
            <a:r>
              <a:rPr lang="en-US" dirty="0"/>
              <a:t> </a:t>
            </a:r>
            <a:r>
              <a:rPr lang="en-US" dirty="0" smtClean="0"/>
              <a:t>statement</a:t>
            </a: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32" name="Rectangle 32"/>
          <p:cNvSpPr>
            <a:spLocks noGrp="1" noChangeArrowheads="1"/>
          </p:cNvSpPr>
          <p:nvPr>
            <p:ph type="title"/>
          </p:nvPr>
        </p:nvSpPr>
        <p:spPr/>
        <p:txBody>
          <a:bodyPr/>
          <a:lstStyle/>
          <a:p>
            <a:r>
              <a:rPr lang="en-US"/>
              <a:t>Summary</a:t>
            </a:r>
          </a:p>
        </p:txBody>
      </p:sp>
      <p:sp>
        <p:nvSpPr>
          <p:cNvPr id="384033" name="Rectangle 33"/>
          <p:cNvSpPr>
            <a:spLocks noGrp="1" noChangeArrowheads="1"/>
          </p:cNvSpPr>
          <p:nvPr>
            <p:ph type="body" idx="1"/>
          </p:nvPr>
        </p:nvSpPr>
        <p:spPr>
          <a:xfrm>
            <a:off x="609600" y="1447800"/>
            <a:ext cx="7918450" cy="695325"/>
          </a:xfrm>
        </p:spPr>
        <p:txBody>
          <a:bodyPr>
            <a:normAutofit fontScale="70000" lnSpcReduction="20000"/>
          </a:bodyPr>
          <a:lstStyle/>
          <a:p>
            <a:r>
              <a:rPr lang="en-US"/>
              <a:t>In this lesson, you should have learned how to use the following statements:</a:t>
            </a:r>
          </a:p>
        </p:txBody>
      </p:sp>
      <p:sp>
        <p:nvSpPr>
          <p:cNvPr id="384005" name="Rectangle 5"/>
          <p:cNvSpPr>
            <a:spLocks noChangeArrowheads="1"/>
          </p:cNvSpPr>
          <p:nvPr/>
        </p:nvSpPr>
        <p:spPr bwMode="blackWhite">
          <a:xfrm>
            <a:off x="2887663" y="2727325"/>
            <a:ext cx="5265737" cy="382588"/>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10000"/>
              </a:lnSpc>
              <a:spcBef>
                <a:spcPct val="60000"/>
              </a:spcBef>
              <a:buClrTx/>
              <a:buFontTx/>
              <a:buNone/>
            </a:pPr>
            <a:r>
              <a:rPr lang="en-US" b="1">
                <a:solidFill>
                  <a:srgbClr val="000000"/>
                </a:solidFill>
              </a:rPr>
              <a:t>Adds a new row to the table</a:t>
            </a:r>
          </a:p>
        </p:txBody>
      </p:sp>
      <p:sp>
        <p:nvSpPr>
          <p:cNvPr id="384006" name="Rectangle 6"/>
          <p:cNvSpPr>
            <a:spLocks noChangeArrowheads="1"/>
          </p:cNvSpPr>
          <p:nvPr/>
        </p:nvSpPr>
        <p:spPr bwMode="blackWhite">
          <a:xfrm>
            <a:off x="838200" y="2727325"/>
            <a:ext cx="2049463" cy="382588"/>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10000"/>
              </a:lnSpc>
              <a:spcBef>
                <a:spcPct val="60000"/>
              </a:spcBef>
              <a:buClrTx/>
              <a:buFontTx/>
              <a:buNone/>
            </a:pPr>
            <a:r>
              <a:rPr lang="en-US" b="1">
                <a:solidFill>
                  <a:srgbClr val="000000"/>
                </a:solidFill>
                <a:latin typeface="Courier New" pitchFamily="49" charset="0"/>
              </a:rPr>
              <a:t>INSERT</a:t>
            </a:r>
          </a:p>
        </p:txBody>
      </p:sp>
      <p:sp>
        <p:nvSpPr>
          <p:cNvPr id="384007" name="Rectangle 7"/>
          <p:cNvSpPr>
            <a:spLocks noChangeArrowheads="1"/>
          </p:cNvSpPr>
          <p:nvPr/>
        </p:nvSpPr>
        <p:spPr bwMode="blackWhite">
          <a:xfrm>
            <a:off x="2887663" y="3109913"/>
            <a:ext cx="5265737" cy="382587"/>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10000"/>
              </a:lnSpc>
              <a:spcBef>
                <a:spcPct val="60000"/>
              </a:spcBef>
              <a:buClrTx/>
              <a:buFontTx/>
              <a:buNone/>
            </a:pPr>
            <a:r>
              <a:rPr lang="en-US" b="1">
                <a:solidFill>
                  <a:srgbClr val="000000"/>
                </a:solidFill>
              </a:rPr>
              <a:t>Modifies existing rows in the table</a:t>
            </a:r>
          </a:p>
        </p:txBody>
      </p:sp>
      <p:sp>
        <p:nvSpPr>
          <p:cNvPr id="384008" name="Rectangle 8"/>
          <p:cNvSpPr>
            <a:spLocks noChangeArrowheads="1"/>
          </p:cNvSpPr>
          <p:nvPr/>
        </p:nvSpPr>
        <p:spPr bwMode="blackWhite">
          <a:xfrm>
            <a:off x="838200" y="3109913"/>
            <a:ext cx="2049463" cy="382587"/>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10000"/>
              </a:lnSpc>
              <a:spcBef>
                <a:spcPct val="60000"/>
              </a:spcBef>
              <a:buClrTx/>
              <a:buFontTx/>
              <a:buNone/>
            </a:pPr>
            <a:r>
              <a:rPr lang="en-US" b="1">
                <a:solidFill>
                  <a:srgbClr val="000000"/>
                </a:solidFill>
                <a:latin typeface="Courier New" pitchFamily="49" charset="0"/>
              </a:rPr>
              <a:t>UPDATE</a:t>
            </a:r>
          </a:p>
        </p:txBody>
      </p:sp>
      <p:sp>
        <p:nvSpPr>
          <p:cNvPr id="384009" name="Rectangle 9"/>
          <p:cNvSpPr>
            <a:spLocks noChangeArrowheads="1"/>
          </p:cNvSpPr>
          <p:nvPr/>
        </p:nvSpPr>
        <p:spPr bwMode="blackWhite">
          <a:xfrm>
            <a:off x="2887663" y="3492500"/>
            <a:ext cx="5265737" cy="382588"/>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10000"/>
              </a:lnSpc>
              <a:spcBef>
                <a:spcPct val="60000"/>
              </a:spcBef>
              <a:buClrTx/>
              <a:buFontTx/>
              <a:buNone/>
            </a:pPr>
            <a:r>
              <a:rPr lang="en-US" b="1">
                <a:solidFill>
                  <a:srgbClr val="000000"/>
                </a:solidFill>
              </a:rPr>
              <a:t>Removes existing rows from the table</a:t>
            </a:r>
          </a:p>
        </p:txBody>
      </p:sp>
      <p:sp>
        <p:nvSpPr>
          <p:cNvPr id="384010" name="Rectangle 10"/>
          <p:cNvSpPr>
            <a:spLocks noChangeArrowheads="1"/>
          </p:cNvSpPr>
          <p:nvPr/>
        </p:nvSpPr>
        <p:spPr bwMode="blackWhite">
          <a:xfrm>
            <a:off x="838200" y="3492500"/>
            <a:ext cx="2049463" cy="382588"/>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10000"/>
              </a:lnSpc>
              <a:spcBef>
                <a:spcPct val="60000"/>
              </a:spcBef>
              <a:buClrTx/>
              <a:buFontTx/>
              <a:buNone/>
            </a:pPr>
            <a:r>
              <a:rPr lang="en-US" b="1">
                <a:solidFill>
                  <a:srgbClr val="000000"/>
                </a:solidFill>
                <a:latin typeface="Courier New" pitchFamily="49" charset="0"/>
              </a:rPr>
              <a:t>DELETE</a:t>
            </a:r>
          </a:p>
        </p:txBody>
      </p:sp>
      <p:sp>
        <p:nvSpPr>
          <p:cNvPr id="384017" name="Rectangle 17"/>
          <p:cNvSpPr>
            <a:spLocks noChangeArrowheads="1"/>
          </p:cNvSpPr>
          <p:nvPr/>
        </p:nvSpPr>
        <p:spPr bwMode="gray">
          <a:xfrm>
            <a:off x="2887663" y="2362200"/>
            <a:ext cx="5265737" cy="365125"/>
          </a:xfrm>
          <a:prstGeom prst="rect">
            <a:avLst/>
          </a:prstGeom>
          <a:solidFill>
            <a:schemeClr val="accent2"/>
          </a:solidFill>
          <a:ln w="28575">
            <a:noFill/>
            <a:miter lim="800000"/>
            <a:headEnd type="none" w="sm" len="sm"/>
            <a:tailEnd type="none" w="sm" len="sm"/>
          </a:ln>
          <a:effectLst/>
        </p:spPr>
        <p:txBody>
          <a:bodyPr/>
          <a:lstStyle/>
          <a:p>
            <a:pPr algn="l" defTabSz="228600">
              <a:buClr>
                <a:srgbClr val="000000"/>
              </a:buClr>
            </a:pPr>
            <a:r>
              <a:rPr lang="en-US" b="1">
                <a:solidFill>
                  <a:schemeClr val="bg1"/>
                </a:solidFill>
              </a:rPr>
              <a:t>Description</a:t>
            </a:r>
          </a:p>
        </p:txBody>
      </p:sp>
      <p:sp>
        <p:nvSpPr>
          <p:cNvPr id="384018" name="Rectangle 18"/>
          <p:cNvSpPr>
            <a:spLocks noChangeArrowheads="1"/>
          </p:cNvSpPr>
          <p:nvPr/>
        </p:nvSpPr>
        <p:spPr bwMode="gray">
          <a:xfrm>
            <a:off x="838200" y="2362200"/>
            <a:ext cx="2049463" cy="365125"/>
          </a:xfrm>
          <a:prstGeom prst="rect">
            <a:avLst/>
          </a:prstGeom>
          <a:solidFill>
            <a:schemeClr val="accent2"/>
          </a:solidFill>
          <a:ln w="28575">
            <a:noFill/>
            <a:miter lim="800000"/>
            <a:headEnd type="none" w="sm" len="sm"/>
            <a:tailEnd type="none" w="sm" len="sm"/>
          </a:ln>
          <a:effectLst/>
        </p:spPr>
        <p:txBody>
          <a:bodyPr/>
          <a:lstStyle/>
          <a:p>
            <a:pPr algn="l" defTabSz="228600">
              <a:buClr>
                <a:srgbClr val="000000"/>
              </a:buClr>
            </a:pPr>
            <a:r>
              <a:rPr lang="en-US" b="1">
                <a:solidFill>
                  <a:schemeClr val="bg1"/>
                </a:solidFill>
              </a:rPr>
              <a:t>Function</a:t>
            </a:r>
          </a:p>
        </p:txBody>
      </p:sp>
      <p:sp>
        <p:nvSpPr>
          <p:cNvPr id="384019" name="Line 19"/>
          <p:cNvSpPr>
            <a:spLocks noChangeShapeType="1"/>
          </p:cNvSpPr>
          <p:nvPr/>
        </p:nvSpPr>
        <p:spPr bwMode="blackWhite">
          <a:xfrm>
            <a:off x="838200" y="2727325"/>
            <a:ext cx="7315200" cy="0"/>
          </a:xfrm>
          <a:prstGeom prst="line">
            <a:avLst/>
          </a:prstGeom>
          <a:noFill/>
          <a:ln w="57150">
            <a:solidFill>
              <a:schemeClr val="tx1"/>
            </a:solidFill>
            <a:round/>
            <a:headEnd type="none" w="sm" len="sm"/>
            <a:tailEnd type="none" w="sm" len="sm"/>
          </a:ln>
          <a:effectLst/>
        </p:spPr>
        <p:txBody>
          <a:bodyPr/>
          <a:lstStyle/>
          <a:p>
            <a:endParaRPr lang="en-MY" b="1"/>
          </a:p>
        </p:txBody>
      </p:sp>
      <p:sp>
        <p:nvSpPr>
          <p:cNvPr id="384022" name="Line 22"/>
          <p:cNvSpPr>
            <a:spLocks noChangeShapeType="1"/>
          </p:cNvSpPr>
          <p:nvPr/>
        </p:nvSpPr>
        <p:spPr bwMode="blackWhite">
          <a:xfrm>
            <a:off x="838200" y="2362200"/>
            <a:ext cx="0" cy="365125"/>
          </a:xfrm>
          <a:prstGeom prst="line">
            <a:avLst/>
          </a:prstGeom>
          <a:noFill/>
          <a:ln w="28575">
            <a:solidFill>
              <a:schemeClr val="tx1"/>
            </a:solidFill>
            <a:round/>
            <a:headEnd type="none" w="sm" len="sm"/>
            <a:tailEnd type="none" w="sm" len="sm"/>
          </a:ln>
          <a:effectLst/>
        </p:spPr>
        <p:txBody>
          <a:bodyPr/>
          <a:lstStyle/>
          <a:p>
            <a:endParaRPr lang="en-MY" b="1"/>
          </a:p>
        </p:txBody>
      </p:sp>
      <p:sp>
        <p:nvSpPr>
          <p:cNvPr id="384024" name="Line 24"/>
          <p:cNvSpPr>
            <a:spLocks noChangeShapeType="1"/>
          </p:cNvSpPr>
          <p:nvPr/>
        </p:nvSpPr>
        <p:spPr bwMode="blackWhite">
          <a:xfrm>
            <a:off x="8153400" y="2362200"/>
            <a:ext cx="0" cy="365125"/>
          </a:xfrm>
          <a:prstGeom prst="line">
            <a:avLst/>
          </a:prstGeom>
          <a:noFill/>
          <a:ln w="28575">
            <a:solidFill>
              <a:schemeClr val="tx1"/>
            </a:solidFill>
            <a:round/>
            <a:headEnd type="none" w="sm" len="sm"/>
            <a:tailEnd type="none" w="sm" len="sm"/>
          </a:ln>
          <a:effectLst/>
        </p:spPr>
        <p:txBody>
          <a:bodyPr/>
          <a:lstStyle/>
          <a:p>
            <a:endParaRPr lang="en-MY" b="1"/>
          </a:p>
        </p:txBody>
      </p:sp>
      <p:sp>
        <p:nvSpPr>
          <p:cNvPr id="384027" name="Line 27"/>
          <p:cNvSpPr>
            <a:spLocks noChangeShapeType="1"/>
          </p:cNvSpPr>
          <p:nvPr/>
        </p:nvSpPr>
        <p:spPr bwMode="blackWhite">
          <a:xfrm>
            <a:off x="838200" y="3492500"/>
            <a:ext cx="7315200" cy="0"/>
          </a:xfrm>
          <a:prstGeom prst="line">
            <a:avLst/>
          </a:prstGeom>
          <a:noFill/>
          <a:ln w="28575">
            <a:solidFill>
              <a:schemeClr val="tx1"/>
            </a:solidFill>
            <a:round/>
            <a:headEnd type="none" w="sm" len="sm"/>
            <a:tailEnd type="none" w="sm" len="sm"/>
          </a:ln>
          <a:effectLst/>
        </p:spPr>
        <p:txBody>
          <a:bodyPr/>
          <a:lstStyle/>
          <a:p>
            <a:endParaRPr lang="en-MY" b="1"/>
          </a:p>
        </p:txBody>
      </p:sp>
      <p:sp>
        <p:nvSpPr>
          <p:cNvPr id="384028" name="Line 28"/>
          <p:cNvSpPr>
            <a:spLocks noChangeShapeType="1"/>
          </p:cNvSpPr>
          <p:nvPr/>
        </p:nvSpPr>
        <p:spPr bwMode="blackWhite">
          <a:xfrm>
            <a:off x="838200" y="3109913"/>
            <a:ext cx="7315200" cy="0"/>
          </a:xfrm>
          <a:prstGeom prst="line">
            <a:avLst/>
          </a:prstGeom>
          <a:noFill/>
          <a:ln w="28575">
            <a:solidFill>
              <a:schemeClr val="tx1"/>
            </a:solidFill>
            <a:round/>
            <a:headEnd type="none" w="sm" len="sm"/>
            <a:tailEnd type="none" w="sm" len="sm"/>
          </a:ln>
          <a:effectLst/>
        </p:spPr>
        <p:txBody>
          <a:bodyPr/>
          <a:lstStyle/>
          <a:p>
            <a:endParaRPr lang="en-MY" b="1"/>
          </a:p>
        </p:txBody>
      </p:sp>
      <p:sp>
        <p:nvSpPr>
          <p:cNvPr id="384029" name="Line 29"/>
          <p:cNvSpPr>
            <a:spLocks noChangeShapeType="1"/>
          </p:cNvSpPr>
          <p:nvPr/>
        </p:nvSpPr>
        <p:spPr bwMode="blackWhite">
          <a:xfrm>
            <a:off x="838200" y="2362200"/>
            <a:ext cx="7315200" cy="0"/>
          </a:xfrm>
          <a:prstGeom prst="line">
            <a:avLst/>
          </a:prstGeom>
          <a:noFill/>
          <a:ln w="28575">
            <a:solidFill>
              <a:schemeClr val="tx1"/>
            </a:solidFill>
            <a:round/>
            <a:headEnd type="none" w="sm" len="sm"/>
            <a:tailEnd type="none" w="sm" len="sm"/>
          </a:ln>
          <a:effectLst/>
        </p:spPr>
        <p:txBody>
          <a:bodyPr/>
          <a:lstStyle/>
          <a:p>
            <a:endParaRPr lang="en-MY" b="1"/>
          </a:p>
        </p:txBody>
      </p:sp>
      <p:sp>
        <p:nvSpPr>
          <p:cNvPr id="37" name="Line 27"/>
          <p:cNvSpPr>
            <a:spLocks noChangeShapeType="1"/>
          </p:cNvSpPr>
          <p:nvPr/>
        </p:nvSpPr>
        <p:spPr bwMode="blackWhite">
          <a:xfrm>
            <a:off x="828700" y="3857628"/>
            <a:ext cx="7315200" cy="0"/>
          </a:xfrm>
          <a:prstGeom prst="line">
            <a:avLst/>
          </a:prstGeom>
          <a:noFill/>
          <a:ln w="28575">
            <a:solidFill>
              <a:schemeClr val="tx1"/>
            </a:solidFill>
            <a:round/>
            <a:headEnd type="none" w="sm" len="sm"/>
            <a:tailEnd type="none" w="sm" len="sm"/>
          </a:ln>
          <a:effectLst/>
        </p:spPr>
        <p:txBody>
          <a:bodyPr/>
          <a:lstStyle/>
          <a:p>
            <a:endParaRPr lang="en-MY" b="1"/>
          </a:p>
        </p:txBody>
      </p:sp>
      <p:cxnSp>
        <p:nvCxnSpPr>
          <p:cNvPr id="39" name="Straight Connector 38"/>
          <p:cNvCxnSpPr>
            <a:endCxn id="37" idx="0"/>
          </p:cNvCxnSpPr>
          <p:nvPr/>
        </p:nvCxnSpPr>
        <p:spPr>
          <a:xfrm rot="5400000">
            <a:off x="92863" y="3093267"/>
            <a:ext cx="1500198" cy="285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1664499" y="3093267"/>
            <a:ext cx="1500198" cy="285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7403477" y="3093267"/>
            <a:ext cx="1500198" cy="285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7" name="Rectangle 5"/>
          <p:cNvSpPr>
            <a:spLocks noGrp="1" noChangeArrowheads="1"/>
          </p:cNvSpPr>
          <p:nvPr>
            <p:ph type="title"/>
          </p:nvPr>
        </p:nvSpPr>
        <p:spPr/>
        <p:txBody>
          <a:bodyPr/>
          <a:lstStyle/>
          <a:p>
            <a:r>
              <a:rPr lang="en-US"/>
              <a:t>Data Manipulation Language</a:t>
            </a:r>
          </a:p>
        </p:txBody>
      </p:sp>
      <p:sp>
        <p:nvSpPr>
          <p:cNvPr id="310278" name="Rectangle 6"/>
          <p:cNvSpPr>
            <a:spLocks noGrp="1" noChangeArrowheads="1"/>
          </p:cNvSpPr>
          <p:nvPr>
            <p:ph type="body" idx="1"/>
          </p:nvPr>
        </p:nvSpPr>
        <p:spPr>
          <a:xfrm>
            <a:off x="609600" y="1449388"/>
            <a:ext cx="7918450" cy="2192337"/>
          </a:xfrm>
        </p:spPr>
        <p:txBody>
          <a:bodyPr>
            <a:normAutofit fontScale="92500" lnSpcReduction="20000"/>
          </a:bodyPr>
          <a:lstStyle/>
          <a:p>
            <a:pPr lvl="1"/>
            <a:r>
              <a:rPr lang="en-US"/>
              <a:t>A DML statement is executed when you:</a:t>
            </a:r>
          </a:p>
          <a:p>
            <a:pPr lvl="2"/>
            <a:r>
              <a:rPr lang="en-US"/>
              <a:t>Add new rows to a table</a:t>
            </a:r>
          </a:p>
          <a:p>
            <a:pPr lvl="2"/>
            <a:r>
              <a:rPr lang="en-US"/>
              <a:t>Modify existing rows in a table</a:t>
            </a:r>
          </a:p>
          <a:p>
            <a:pPr lvl="2"/>
            <a:r>
              <a:rPr lang="en-US"/>
              <a:t>Remove existing rows from a table</a:t>
            </a:r>
          </a:p>
          <a:p>
            <a:pPr lvl="1"/>
            <a:r>
              <a:rPr lang="en-US"/>
              <a:t>A </a:t>
            </a:r>
            <a:r>
              <a:rPr lang="en-US" i="1"/>
              <a:t>transaction</a:t>
            </a:r>
            <a:r>
              <a:rPr lang="en-US"/>
              <a:t> consists of a collection of DML statements that form a logical unit of work.</a:t>
            </a:r>
          </a:p>
        </p:txBody>
      </p:sp>
      <p:sp>
        <p:nvSpPr>
          <p:cNvPr id="310276" name="Arc 4"/>
          <p:cNvSpPr>
            <a:spLocks/>
          </p:cNvSpPr>
          <p:nvPr/>
        </p:nvSpPr>
        <p:spPr bwMode="ltGray">
          <a:xfrm>
            <a:off x="5384800" y="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MY"/>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a:t>Adding a New Row to a Table</a:t>
            </a:r>
          </a:p>
        </p:txBody>
      </p:sp>
      <p:sp>
        <p:nvSpPr>
          <p:cNvPr id="312323" name="Freeform 3"/>
          <p:cNvSpPr>
            <a:spLocks/>
          </p:cNvSpPr>
          <p:nvPr/>
        </p:nvSpPr>
        <p:spPr bwMode="auto">
          <a:xfrm>
            <a:off x="5195888" y="3370263"/>
            <a:ext cx="2043112" cy="363537"/>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en-MY"/>
          </a:p>
        </p:txBody>
      </p:sp>
      <p:sp>
        <p:nvSpPr>
          <p:cNvPr id="312324" name="Rectangle 4"/>
          <p:cNvSpPr>
            <a:spLocks noChangeArrowheads="1"/>
          </p:cNvSpPr>
          <p:nvPr/>
        </p:nvSpPr>
        <p:spPr bwMode="auto">
          <a:xfrm>
            <a:off x="533400" y="1447800"/>
            <a:ext cx="2012950"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a:latin typeface="Courier New" pitchFamily="49" charset="0"/>
              </a:rPr>
              <a:t>DEPARTMENTS </a:t>
            </a:r>
          </a:p>
        </p:txBody>
      </p:sp>
      <p:sp>
        <p:nvSpPr>
          <p:cNvPr id="312325" name="Rectangle 5"/>
          <p:cNvSpPr>
            <a:spLocks noChangeArrowheads="1"/>
          </p:cNvSpPr>
          <p:nvPr/>
        </p:nvSpPr>
        <p:spPr bwMode="auto">
          <a:xfrm>
            <a:off x="7859713" y="1285875"/>
            <a:ext cx="717550" cy="530225"/>
          </a:xfrm>
          <a:prstGeom prst="rect">
            <a:avLst/>
          </a:prstGeom>
          <a:noFill/>
          <a:ln w="9525">
            <a:noFill/>
            <a:miter lim="800000"/>
            <a:headEnd/>
            <a:tailEnd/>
          </a:ln>
          <a:effectLst/>
        </p:spPr>
        <p:txBody>
          <a:bodyPr wrap="none" lIns="92075" tIns="46038" rIns="92075" bIns="46038">
            <a:spAutoFit/>
          </a:bodyPr>
          <a:lstStyle/>
          <a:p>
            <a:pPr algn="l" eaLnBrk="0" hangingPunct="0">
              <a:lnSpc>
                <a:spcPct val="80000"/>
              </a:lnSpc>
              <a:spcBef>
                <a:spcPct val="0"/>
              </a:spcBef>
              <a:buClrTx/>
              <a:buFontTx/>
              <a:buNone/>
            </a:pPr>
            <a:r>
              <a:rPr lang="en-US"/>
              <a:t>New </a:t>
            </a:r>
          </a:p>
          <a:p>
            <a:pPr algn="l" eaLnBrk="0" hangingPunct="0">
              <a:lnSpc>
                <a:spcPct val="80000"/>
              </a:lnSpc>
              <a:spcBef>
                <a:spcPct val="0"/>
              </a:spcBef>
              <a:buClrTx/>
              <a:buFontTx/>
              <a:buNone/>
            </a:pPr>
            <a:r>
              <a:rPr lang="en-US"/>
              <a:t>row</a:t>
            </a:r>
          </a:p>
        </p:txBody>
      </p:sp>
      <p:sp>
        <p:nvSpPr>
          <p:cNvPr id="312326" name="Rectangle 6"/>
          <p:cNvSpPr>
            <a:spLocks noChangeArrowheads="1"/>
          </p:cNvSpPr>
          <p:nvPr/>
        </p:nvSpPr>
        <p:spPr bwMode="auto">
          <a:xfrm>
            <a:off x="5732463" y="2057400"/>
            <a:ext cx="3127375" cy="822325"/>
          </a:xfrm>
          <a:prstGeom prst="rect">
            <a:avLst/>
          </a:prstGeom>
          <a:noFill/>
          <a:ln w="9525">
            <a:noFill/>
            <a:miter lim="800000"/>
            <a:headEnd/>
            <a:tailEnd/>
          </a:ln>
          <a:effectLst/>
        </p:spPr>
        <p:txBody>
          <a:bodyPr lIns="92075" tIns="46038" rIns="92075" bIns="46038">
            <a:spAutoFit/>
          </a:bodyPr>
          <a:lstStyle/>
          <a:p>
            <a:pPr defTabSz="346075" eaLnBrk="0" hangingPunct="0">
              <a:lnSpc>
                <a:spcPct val="80000"/>
              </a:lnSpc>
              <a:spcBef>
                <a:spcPct val="0"/>
              </a:spcBef>
              <a:buClrTx/>
              <a:buFontTx/>
              <a:buNone/>
              <a:tabLst>
                <a:tab pos="576263" algn="l"/>
              </a:tabLst>
            </a:pPr>
            <a:r>
              <a:rPr lang="en-US"/>
              <a:t>Insert new row</a:t>
            </a:r>
            <a:br>
              <a:rPr lang="en-US"/>
            </a:br>
            <a:r>
              <a:rPr lang="en-US"/>
              <a:t>into the</a:t>
            </a:r>
            <a:br>
              <a:rPr lang="en-US"/>
            </a:br>
            <a:r>
              <a:rPr lang="en-US">
                <a:latin typeface="Courier New" pitchFamily="49" charset="0"/>
              </a:rPr>
              <a:t>DEPARTMENTS</a:t>
            </a:r>
            <a:r>
              <a:rPr lang="en-US" sz="2400" b="0">
                <a:latin typeface="Times New Roman" pitchFamily="18" charset="0"/>
              </a:rPr>
              <a:t> </a:t>
            </a:r>
            <a:r>
              <a:rPr lang="en-US"/>
              <a:t>table.</a:t>
            </a:r>
          </a:p>
        </p:txBody>
      </p:sp>
      <p:pic>
        <p:nvPicPr>
          <p:cNvPr id="312332" name="Picture 12" descr="C:\project-SQLFund1\images\img09-04.gif"/>
          <p:cNvPicPr>
            <a:picLocks noChangeAspect="1" noChangeArrowheads="1"/>
          </p:cNvPicPr>
          <p:nvPr/>
        </p:nvPicPr>
        <p:blipFill>
          <a:blip r:embed="rId3"/>
          <a:srcRect/>
          <a:stretch>
            <a:fillRect/>
          </a:stretch>
        </p:blipFill>
        <p:spPr bwMode="auto">
          <a:xfrm>
            <a:off x="609600" y="1752600"/>
            <a:ext cx="4525963" cy="2103438"/>
          </a:xfrm>
          <a:prstGeom prst="rect">
            <a:avLst/>
          </a:prstGeom>
          <a:noFill/>
        </p:spPr>
      </p:pic>
      <p:pic>
        <p:nvPicPr>
          <p:cNvPr id="312333" name="Picture 13" descr="C:\project-SQLFund1\images\img09-04.gif"/>
          <p:cNvPicPr>
            <a:picLocks noChangeAspect="1" noChangeArrowheads="1"/>
          </p:cNvPicPr>
          <p:nvPr/>
        </p:nvPicPr>
        <p:blipFill>
          <a:blip r:embed="rId3"/>
          <a:srcRect/>
          <a:stretch>
            <a:fillRect/>
          </a:stretch>
        </p:blipFill>
        <p:spPr bwMode="auto">
          <a:xfrm>
            <a:off x="3276600" y="3810000"/>
            <a:ext cx="4525963" cy="2103438"/>
          </a:xfrm>
          <a:prstGeom prst="rect">
            <a:avLst/>
          </a:prstGeom>
          <a:noFill/>
        </p:spPr>
      </p:pic>
      <p:pic>
        <p:nvPicPr>
          <p:cNvPr id="312334" name="Picture 14" descr="C:\project-SQLFund1\images\img09-04a.gif"/>
          <p:cNvPicPr>
            <a:picLocks noChangeAspect="1" noChangeArrowheads="1"/>
          </p:cNvPicPr>
          <p:nvPr/>
        </p:nvPicPr>
        <p:blipFill>
          <a:blip r:embed="rId4"/>
          <a:srcRect/>
          <a:stretch>
            <a:fillRect/>
          </a:stretch>
        </p:blipFill>
        <p:spPr bwMode="auto">
          <a:xfrm>
            <a:off x="3276600" y="6019800"/>
            <a:ext cx="4492625" cy="274638"/>
          </a:xfrm>
          <a:prstGeom prst="rect">
            <a:avLst/>
          </a:prstGeom>
          <a:noFill/>
        </p:spPr>
      </p:pic>
      <p:pic>
        <p:nvPicPr>
          <p:cNvPr id="312335" name="Picture 15" descr="C:\project-SQLFund1\images\img09-04b.gif"/>
          <p:cNvPicPr>
            <a:picLocks noChangeAspect="1" noChangeArrowheads="1"/>
          </p:cNvPicPr>
          <p:nvPr/>
        </p:nvPicPr>
        <p:blipFill>
          <a:blip r:embed="rId5"/>
          <a:srcRect/>
          <a:stretch>
            <a:fillRect/>
          </a:stretch>
        </p:blipFill>
        <p:spPr bwMode="auto">
          <a:xfrm>
            <a:off x="3733800" y="1295400"/>
            <a:ext cx="3978275" cy="274638"/>
          </a:xfrm>
          <a:prstGeom prst="rect">
            <a:avLst/>
          </a:prstGeom>
          <a:noFill/>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3" name="Rectangle 5"/>
          <p:cNvSpPr>
            <a:spLocks noGrp="1" noChangeArrowheads="1"/>
          </p:cNvSpPr>
          <p:nvPr>
            <p:ph type="title"/>
          </p:nvPr>
        </p:nvSpPr>
        <p:spPr/>
        <p:txBody>
          <a:bodyPr/>
          <a:lstStyle/>
          <a:p>
            <a:r>
              <a:rPr lang="en-US">
                <a:latin typeface="Courier New" pitchFamily="49" charset="0"/>
              </a:rPr>
              <a:t>INSERT</a:t>
            </a:r>
            <a:r>
              <a:rPr lang="en-US"/>
              <a:t> Statement Syntax</a:t>
            </a:r>
          </a:p>
        </p:txBody>
      </p:sp>
      <p:sp>
        <p:nvSpPr>
          <p:cNvPr id="314374" name="Rectangle 6"/>
          <p:cNvSpPr>
            <a:spLocks noGrp="1" noChangeArrowheads="1"/>
          </p:cNvSpPr>
          <p:nvPr>
            <p:ph type="body" idx="1"/>
          </p:nvPr>
        </p:nvSpPr>
        <p:spPr>
          <a:xfrm>
            <a:off x="609600" y="1449388"/>
            <a:ext cx="7918450" cy="1833562"/>
          </a:xfrm>
        </p:spPr>
        <p:txBody>
          <a:bodyPr>
            <a:normAutofit fontScale="77500" lnSpcReduction="20000"/>
          </a:bodyPr>
          <a:lstStyle/>
          <a:p>
            <a:pPr lvl="1"/>
            <a:r>
              <a:rPr lang="en-US"/>
              <a:t>Add new rows to a table by using the </a:t>
            </a:r>
            <a:r>
              <a:rPr lang="en-US">
                <a:latin typeface="Courier New" pitchFamily="49" charset="0"/>
              </a:rPr>
              <a:t>INSERT</a:t>
            </a:r>
            <a:r>
              <a:rPr lang="en-US"/>
              <a:t> statement:</a:t>
            </a:r>
            <a:br>
              <a:rPr lang="en-US"/>
            </a:br>
            <a:r>
              <a:rPr lang="en-US"/>
              <a:t/>
            </a:r>
            <a:br>
              <a:rPr lang="en-US"/>
            </a:br>
            <a:endParaRPr lang="en-US"/>
          </a:p>
          <a:p>
            <a:pPr lvl="1"/>
            <a:endParaRPr lang="en-US"/>
          </a:p>
          <a:p>
            <a:pPr lvl="1"/>
            <a:r>
              <a:rPr lang="en-US"/>
              <a:t>With this syntax, only one row is inserted at a time.</a:t>
            </a:r>
          </a:p>
        </p:txBody>
      </p:sp>
      <p:sp>
        <p:nvSpPr>
          <p:cNvPr id="314372" name="Rectangle 4"/>
          <p:cNvSpPr>
            <a:spLocks noChangeArrowheads="1"/>
          </p:cNvSpPr>
          <p:nvPr/>
        </p:nvSpPr>
        <p:spPr bwMode="blackGray">
          <a:xfrm>
            <a:off x="838200" y="2024063"/>
            <a:ext cx="7696200" cy="64135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INSERT INTO	</a:t>
            </a:r>
            <a:r>
              <a:rPr lang="en-US" b="1" i="1">
                <a:solidFill>
                  <a:srgbClr val="000000"/>
                </a:solidFill>
                <a:latin typeface="Courier New" pitchFamily="49" charset="0"/>
              </a:rPr>
              <a:t>table </a:t>
            </a:r>
            <a:r>
              <a:rPr lang="en-US" b="1">
                <a:solidFill>
                  <a:srgbClr val="000000"/>
                </a:solidFill>
                <a:latin typeface="Courier New" pitchFamily="49" charset="0"/>
              </a:rPr>
              <a:t>[(</a:t>
            </a:r>
            <a:r>
              <a:rPr lang="en-US" b="1" i="1">
                <a:solidFill>
                  <a:srgbClr val="000000"/>
                </a:solidFill>
                <a:latin typeface="Courier New" pitchFamily="49" charset="0"/>
              </a:rPr>
              <a:t>column </a:t>
            </a:r>
            <a:r>
              <a:rPr lang="en-US" b="1">
                <a:solidFill>
                  <a:srgbClr val="000000"/>
                </a:solidFill>
                <a:latin typeface="Courier New" pitchFamily="49" charset="0"/>
              </a:rPr>
              <a:t>[</a:t>
            </a:r>
            <a:r>
              <a:rPr lang="en-US" b="1" i="1">
                <a:solidFill>
                  <a:srgbClr val="000000"/>
                </a:solidFill>
                <a:latin typeface="Courier New" pitchFamily="49" charset="0"/>
              </a:rPr>
              <a:t>, column...</a:t>
            </a:r>
            <a:r>
              <a:rPr lang="en-US" b="1">
                <a:solidFill>
                  <a:srgbClr val="000000"/>
                </a:solidFill>
                <a:latin typeface="Courier New" pitchFamily="49" charset="0"/>
              </a:rPr>
              <a:t>])]</a:t>
            </a:r>
            <a:endParaRPr lang="en-US" b="1" i="1">
              <a:solidFill>
                <a:srgbClr val="000000"/>
              </a:solidFill>
              <a:latin typeface="Courier New" pitchFamily="49" charset="0"/>
            </a:endParaRPr>
          </a:p>
          <a:p>
            <a:pPr algn="l" eaLnBrk="0" hangingPunct="0">
              <a:spcBef>
                <a:spcPct val="0"/>
              </a:spcBef>
              <a:buClrTx/>
              <a:buFontTx/>
              <a:buNone/>
              <a:tabLst>
                <a:tab pos="1200150" algn="l"/>
              </a:tabLst>
            </a:pPr>
            <a:r>
              <a:rPr lang="en-US" b="1">
                <a:solidFill>
                  <a:srgbClr val="000000"/>
                </a:solidFill>
                <a:latin typeface="Courier New" pitchFamily="49" charset="0"/>
              </a:rPr>
              <a:t>VALUES		</a:t>
            </a:r>
            <a:r>
              <a:rPr lang="en-US" b="1" i="1">
                <a:solidFill>
                  <a:srgbClr val="000000"/>
                </a:solidFill>
                <a:latin typeface="Courier New" pitchFamily="49" charset="0"/>
              </a:rPr>
              <a:t>(value </a:t>
            </a:r>
            <a:r>
              <a:rPr lang="en-US" b="1">
                <a:solidFill>
                  <a:srgbClr val="000000"/>
                </a:solidFill>
                <a:latin typeface="Courier New" pitchFamily="49" charset="0"/>
              </a:rPr>
              <a:t>[</a:t>
            </a:r>
            <a:r>
              <a:rPr lang="en-US" b="1" i="1">
                <a:solidFill>
                  <a:srgbClr val="000000"/>
                </a:solidFill>
                <a:latin typeface="Courier New" pitchFamily="49" charset="0"/>
              </a:rPr>
              <a:t>, value...</a:t>
            </a:r>
            <a:r>
              <a:rPr lang="en-US" b="1">
                <a:solidFill>
                  <a:srgbClr val="000000"/>
                </a:solidFill>
                <a:latin typeface="Courier New" pitchFamily="49" charset="0"/>
              </a:rPr>
              <a:t>]);</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1" name="Rectangle 5"/>
          <p:cNvSpPr>
            <a:spLocks noGrp="1" noChangeArrowheads="1"/>
          </p:cNvSpPr>
          <p:nvPr>
            <p:ph type="title"/>
          </p:nvPr>
        </p:nvSpPr>
        <p:spPr/>
        <p:txBody>
          <a:bodyPr/>
          <a:lstStyle/>
          <a:p>
            <a:r>
              <a:rPr lang="en-US"/>
              <a:t>Inserting New Rows</a:t>
            </a:r>
          </a:p>
        </p:txBody>
      </p:sp>
      <p:sp>
        <p:nvSpPr>
          <p:cNvPr id="316422" name="Rectangle 6"/>
          <p:cNvSpPr>
            <a:spLocks noGrp="1" noChangeArrowheads="1"/>
          </p:cNvSpPr>
          <p:nvPr>
            <p:ph type="body" idx="1"/>
          </p:nvPr>
        </p:nvSpPr>
        <p:spPr>
          <a:xfrm>
            <a:off x="609600" y="1449388"/>
            <a:ext cx="7918450" cy="3306762"/>
          </a:xfrm>
        </p:spPr>
        <p:txBody>
          <a:bodyPr>
            <a:normAutofit fontScale="77500" lnSpcReduction="20000"/>
          </a:bodyPr>
          <a:lstStyle/>
          <a:p>
            <a:pPr lvl="1"/>
            <a:r>
              <a:rPr lang="en-US"/>
              <a:t>Insert a new row containing values for each column.</a:t>
            </a:r>
          </a:p>
          <a:p>
            <a:pPr lvl="1"/>
            <a:r>
              <a:rPr lang="en-US"/>
              <a:t>List values in the default order of the columns in the table.</a:t>
            </a:r>
          </a:p>
          <a:p>
            <a:pPr lvl="1"/>
            <a:r>
              <a:rPr lang="en-US"/>
              <a:t>Optionally, list the columns in the </a:t>
            </a:r>
            <a:r>
              <a:rPr lang="en-US">
                <a:latin typeface="Courier New" pitchFamily="49" charset="0"/>
              </a:rPr>
              <a:t>INSERT</a:t>
            </a:r>
            <a:r>
              <a:rPr lang="en-US"/>
              <a:t> clause.</a:t>
            </a:r>
            <a:br>
              <a:rPr lang="en-US"/>
            </a:br>
            <a:r>
              <a:rPr lang="en-US"/>
              <a:t/>
            </a:r>
            <a:br>
              <a:rPr lang="en-US"/>
            </a:br>
            <a:r>
              <a:rPr lang="en-US"/>
              <a:t/>
            </a:r>
            <a:br>
              <a:rPr lang="en-US"/>
            </a:br>
            <a:endParaRPr lang="en-US"/>
          </a:p>
          <a:p>
            <a:pPr lvl="1"/>
            <a:endParaRPr lang="en-US"/>
          </a:p>
          <a:p>
            <a:pPr lvl="1"/>
            <a:r>
              <a:rPr lang="en-US"/>
              <a:t>Enclose character and date values within single quotation marks.</a:t>
            </a:r>
          </a:p>
        </p:txBody>
      </p:sp>
      <p:sp>
        <p:nvSpPr>
          <p:cNvPr id="316420" name="Rectangle 4"/>
          <p:cNvSpPr>
            <a:spLocks noChangeArrowheads="1"/>
          </p:cNvSpPr>
          <p:nvPr/>
        </p:nvSpPr>
        <p:spPr bwMode="blackGray">
          <a:xfrm>
            <a:off x="857224" y="2428868"/>
            <a:ext cx="7696200" cy="114300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INSERT INTO departments(department_id, </a:t>
            </a:r>
          </a:p>
          <a:p>
            <a:pPr algn="l" eaLnBrk="0" hangingPunct="0">
              <a:spcBef>
                <a:spcPct val="0"/>
              </a:spcBef>
              <a:buClrTx/>
              <a:buFontTx/>
              <a:buNone/>
              <a:tabLst>
                <a:tab pos="1200150" algn="l"/>
              </a:tabLst>
            </a:pPr>
            <a:r>
              <a:rPr lang="en-US" b="1">
                <a:solidFill>
                  <a:srgbClr val="000000"/>
                </a:solidFill>
                <a:latin typeface="Courier New" pitchFamily="49" charset="0"/>
              </a:rPr>
              <a:t>       department_name, manager_id, location_id)</a:t>
            </a:r>
          </a:p>
          <a:p>
            <a:pPr algn="l" eaLnBrk="0" hangingPunct="0">
              <a:spcBef>
                <a:spcPct val="0"/>
              </a:spcBef>
              <a:buClrTx/>
              <a:buFontTx/>
              <a:buNone/>
              <a:tabLst>
                <a:tab pos="1200150" algn="l"/>
              </a:tabLst>
            </a:pPr>
            <a:r>
              <a:rPr lang="en-US" b="1">
                <a:solidFill>
                  <a:srgbClr val="000000"/>
                </a:solidFill>
                <a:latin typeface="Courier New" pitchFamily="49" charset="0"/>
              </a:rPr>
              <a:t>VALUES (70, 'Public Relations', 100, 1700);</a:t>
            </a:r>
          </a:p>
          <a:p>
            <a:pPr algn="l" eaLnBrk="0" hangingPunct="0">
              <a:spcBef>
                <a:spcPct val="0"/>
              </a:spcBef>
              <a:buClrTx/>
              <a:buFontTx/>
              <a:buNone/>
              <a:tabLst>
                <a:tab pos="1200150" algn="l"/>
              </a:tabLst>
            </a:pPr>
            <a:endParaRPr lang="en-US" b="1">
              <a:solidFill>
                <a:srgbClr val="FC0128"/>
              </a:solidFill>
              <a:latin typeface="Courier New" pitchFamily="49"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8" name="Rectangle 14"/>
          <p:cNvSpPr>
            <a:spLocks noGrp="1" noChangeArrowheads="1"/>
          </p:cNvSpPr>
          <p:nvPr>
            <p:ph type="body" idx="1"/>
          </p:nvPr>
        </p:nvSpPr>
        <p:spPr>
          <a:xfrm>
            <a:off x="609600" y="1449388"/>
            <a:ext cx="7918450" cy="2636837"/>
          </a:xfrm>
        </p:spPr>
        <p:txBody>
          <a:bodyPr>
            <a:normAutofit fontScale="92500" lnSpcReduction="20000"/>
          </a:bodyPr>
          <a:lstStyle/>
          <a:p>
            <a:pPr lvl="1"/>
            <a:r>
              <a:rPr lang="en-US"/>
              <a:t>Implicit method: Omit the column from the </a:t>
            </a:r>
            <a:br>
              <a:rPr lang="en-US"/>
            </a:br>
            <a:r>
              <a:rPr lang="en-US"/>
              <a:t>column list.</a:t>
            </a:r>
          </a:p>
          <a:p>
            <a:pPr lvl="1"/>
            <a:endParaRPr lang="en-US"/>
          </a:p>
          <a:p>
            <a:pPr lvl="1"/>
            <a:endParaRPr lang="en-US"/>
          </a:p>
          <a:p>
            <a:pPr lvl="1"/>
            <a:endParaRPr lang="en-US"/>
          </a:p>
          <a:p>
            <a:pPr lvl="1"/>
            <a:r>
              <a:rPr lang="en-US"/>
              <a:t>Explicit method: Specify the </a:t>
            </a:r>
            <a:r>
              <a:rPr lang="en-US">
                <a:latin typeface="Courier New" pitchFamily="49" charset="0"/>
              </a:rPr>
              <a:t>NULL</a:t>
            </a:r>
            <a:r>
              <a:rPr lang="en-US"/>
              <a:t> keyword in the </a:t>
            </a:r>
            <a:r>
              <a:rPr lang="en-US">
                <a:latin typeface="Courier New" pitchFamily="49" charset="0"/>
              </a:rPr>
              <a:t>VALUES</a:t>
            </a:r>
            <a:r>
              <a:rPr lang="en-US"/>
              <a:t> clause.</a:t>
            </a:r>
          </a:p>
        </p:txBody>
      </p:sp>
      <p:sp>
        <p:nvSpPr>
          <p:cNvPr id="318466" name="Rectangle 2"/>
          <p:cNvSpPr>
            <a:spLocks noChangeArrowheads="1"/>
          </p:cNvSpPr>
          <p:nvPr/>
        </p:nvSpPr>
        <p:spPr bwMode="blackGray">
          <a:xfrm>
            <a:off x="838200" y="4191000"/>
            <a:ext cx="7696200" cy="998538"/>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INSERT INTO	departments</a:t>
            </a:r>
          </a:p>
          <a:p>
            <a:pPr algn="l" eaLnBrk="0" hangingPunct="0">
              <a:spcBef>
                <a:spcPct val="0"/>
              </a:spcBef>
              <a:buClrTx/>
              <a:buFontTx/>
              <a:buNone/>
              <a:tabLst>
                <a:tab pos="1200150" algn="l"/>
              </a:tabLst>
            </a:pPr>
            <a:r>
              <a:rPr lang="en-US" b="1">
                <a:solidFill>
                  <a:srgbClr val="000000"/>
                </a:solidFill>
                <a:latin typeface="Courier New" pitchFamily="49" charset="0"/>
              </a:rPr>
              <a:t>VALUES		(100, 'Finance', NULL, NULL);</a:t>
            </a:r>
          </a:p>
          <a:p>
            <a:pPr algn="l" eaLnBrk="0" hangingPunct="0">
              <a:spcBef>
                <a:spcPct val="0"/>
              </a:spcBef>
              <a:buClrTx/>
              <a:buFontTx/>
              <a:buNone/>
              <a:tabLst>
                <a:tab pos="1200150" algn="l"/>
              </a:tabLst>
            </a:pPr>
            <a:endParaRPr lang="en-US" b="1">
              <a:solidFill>
                <a:srgbClr val="FF3300"/>
              </a:solidFill>
              <a:latin typeface="Courier New" pitchFamily="49" charset="0"/>
            </a:endParaRPr>
          </a:p>
        </p:txBody>
      </p:sp>
      <p:sp>
        <p:nvSpPr>
          <p:cNvPr id="318467" name="Rectangle 3"/>
          <p:cNvSpPr>
            <a:spLocks noChangeArrowheads="1"/>
          </p:cNvSpPr>
          <p:nvPr/>
        </p:nvSpPr>
        <p:spPr bwMode="blackGray">
          <a:xfrm>
            <a:off x="838200" y="2185988"/>
            <a:ext cx="7696200" cy="114300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INSERT INTO	departments (department_id, </a:t>
            </a:r>
          </a:p>
          <a:p>
            <a:pPr algn="l" eaLnBrk="0" hangingPunct="0">
              <a:spcBef>
                <a:spcPct val="0"/>
              </a:spcBef>
              <a:buClrTx/>
              <a:buFontTx/>
              <a:buNone/>
              <a:tabLst>
                <a:tab pos="1200150" algn="l"/>
              </a:tabLst>
            </a:pPr>
            <a:r>
              <a:rPr lang="en-US" b="1">
                <a:solidFill>
                  <a:srgbClr val="000000"/>
                </a:solidFill>
                <a:latin typeface="Courier New" pitchFamily="49" charset="0"/>
              </a:rPr>
              <a:t>                          department_name)</a:t>
            </a:r>
          </a:p>
          <a:p>
            <a:pPr algn="l" eaLnBrk="0" hangingPunct="0">
              <a:spcBef>
                <a:spcPct val="0"/>
              </a:spcBef>
              <a:buClrTx/>
              <a:buFontTx/>
              <a:buNone/>
              <a:tabLst>
                <a:tab pos="1200150" algn="l"/>
              </a:tabLst>
            </a:pPr>
            <a:r>
              <a:rPr lang="en-US" b="1">
                <a:solidFill>
                  <a:srgbClr val="000000"/>
                </a:solidFill>
                <a:latin typeface="Courier New" pitchFamily="49" charset="0"/>
              </a:rPr>
              <a:t>VALUES		(30, 'Purchasing');</a:t>
            </a:r>
          </a:p>
          <a:p>
            <a:pPr algn="l" eaLnBrk="0" hangingPunct="0">
              <a:spcBef>
                <a:spcPct val="0"/>
              </a:spcBef>
              <a:buClrTx/>
              <a:buFontTx/>
              <a:buNone/>
              <a:tabLst>
                <a:tab pos="1200150" algn="l"/>
              </a:tabLst>
            </a:pPr>
            <a:endParaRPr lang="en-US" b="1">
              <a:solidFill>
                <a:srgbClr val="FF3300"/>
              </a:solidFill>
              <a:latin typeface="Courier New" pitchFamily="49" charset="0"/>
            </a:endParaRPr>
          </a:p>
        </p:txBody>
      </p:sp>
      <p:sp>
        <p:nvSpPr>
          <p:cNvPr id="318477" name="Rectangle 13"/>
          <p:cNvSpPr>
            <a:spLocks noGrp="1" noChangeArrowheads="1"/>
          </p:cNvSpPr>
          <p:nvPr>
            <p:ph type="title"/>
          </p:nvPr>
        </p:nvSpPr>
        <p:spPr/>
        <p:txBody>
          <a:bodyPr/>
          <a:lstStyle/>
          <a:p>
            <a:r>
              <a:rPr lang="en-US"/>
              <a:t>Inserting Rows with Null Values</a:t>
            </a:r>
          </a:p>
        </p:txBody>
      </p:sp>
      <p:sp>
        <p:nvSpPr>
          <p:cNvPr id="318471" name="Rectangle 7"/>
          <p:cNvSpPr>
            <a:spLocks noChangeArrowheads="1"/>
          </p:cNvSpPr>
          <p:nvPr/>
        </p:nvSpPr>
        <p:spPr bwMode="gray">
          <a:xfrm>
            <a:off x="5041900" y="4484688"/>
            <a:ext cx="612775" cy="346075"/>
          </a:xfrm>
          <a:prstGeom prst="rect">
            <a:avLst/>
          </a:prstGeom>
          <a:noFill/>
          <a:ln w="28575">
            <a:solidFill>
              <a:schemeClr val="hlink"/>
            </a:solidFill>
            <a:miter lim="800000"/>
            <a:headEnd/>
            <a:tailEnd/>
          </a:ln>
          <a:effectLst/>
        </p:spPr>
        <p:txBody>
          <a:bodyPr wrap="none" anchor="ctr"/>
          <a:lstStyle/>
          <a:p>
            <a:endParaRPr lang="en-MY"/>
          </a:p>
        </p:txBody>
      </p:sp>
      <p:sp>
        <p:nvSpPr>
          <p:cNvPr id="318473" name="Rectangle 9"/>
          <p:cNvSpPr>
            <a:spLocks noChangeArrowheads="1"/>
          </p:cNvSpPr>
          <p:nvPr/>
        </p:nvSpPr>
        <p:spPr bwMode="gray">
          <a:xfrm>
            <a:off x="5845175" y="4484688"/>
            <a:ext cx="612775" cy="346075"/>
          </a:xfrm>
          <a:prstGeom prst="rect">
            <a:avLst/>
          </a:prstGeom>
          <a:noFill/>
          <a:ln w="28575">
            <a:solidFill>
              <a:schemeClr val="hlink"/>
            </a:solidFill>
            <a:miter lim="800000"/>
            <a:headEnd/>
            <a:tailEnd/>
          </a:ln>
          <a:effectLst/>
        </p:spPr>
        <p:txBody>
          <a:bodyPr wrap="none" anchor="ctr"/>
          <a:lstStyle/>
          <a:p>
            <a:endParaRPr lang="en-MY"/>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p:cNvSpPr>
          <p:nvPr/>
        </p:nvSpPr>
        <p:spPr bwMode="blackGray">
          <a:xfrm>
            <a:off x="1000125" y="1905000"/>
            <a:ext cx="7305675" cy="3363913"/>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dirty="0">
                <a:solidFill>
                  <a:srgbClr val="000000"/>
                </a:solidFill>
                <a:latin typeface="Courier New" pitchFamily="49" charset="0"/>
              </a:rPr>
              <a:t>INSERT INTO employees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a:t>
            </a:r>
          </a:p>
          <a:p>
            <a:pPr algn="l" eaLnBrk="0" hangingPunct="0">
              <a:spcBef>
                <a:spcPct val="0"/>
              </a:spcBef>
              <a:buClrTx/>
              <a:buFontTx/>
              <a:buNone/>
              <a:tabLst>
                <a:tab pos="1200150" algn="l"/>
              </a:tabLst>
            </a:pPr>
            <a:r>
              <a:rPr lang="en-US" b="1" dirty="0">
                <a:solidFill>
                  <a:srgbClr val="000000"/>
                </a:solidFill>
                <a:latin typeface="Courier New" pitchFamily="49" charset="0"/>
              </a:rPr>
              <a:t>                 </a:t>
            </a:r>
            <a:r>
              <a:rPr lang="en-US" b="1" dirty="0" err="1">
                <a:solidFill>
                  <a:srgbClr val="000000"/>
                </a:solidFill>
                <a:latin typeface="Courier New" pitchFamily="49" charset="0"/>
              </a:rPr>
              <a:t>first_name</a:t>
            </a:r>
            <a:r>
              <a:rPr lang="en-US" b="1" dirty="0">
                <a:solidFill>
                  <a:srgbClr val="000000"/>
                </a:solidFill>
                <a:latin typeface="Courier New" pitchFamily="49" charset="0"/>
              </a:rPr>
              <a:t>, </a:t>
            </a:r>
            <a:r>
              <a:rPr lang="en-US" b="1" dirty="0" err="1">
                <a:solidFill>
                  <a:srgbClr val="000000"/>
                </a:solidFill>
                <a:latin typeface="Courier New" pitchFamily="49" charset="0"/>
              </a:rPr>
              <a:t>last_name</a:t>
            </a:r>
            <a:r>
              <a:rPr lang="en-US" b="1" dirty="0">
                <a:solidFill>
                  <a:srgbClr val="000000"/>
                </a:solidFill>
                <a:latin typeface="Courier New" pitchFamily="49" charset="0"/>
              </a:rPr>
              <a:t>, </a:t>
            </a:r>
          </a:p>
          <a:p>
            <a:pPr algn="l" eaLnBrk="0" hangingPunct="0">
              <a:spcBef>
                <a:spcPct val="0"/>
              </a:spcBef>
              <a:buClrTx/>
              <a:buFontTx/>
              <a:buNone/>
              <a:tabLst>
                <a:tab pos="1200150" algn="l"/>
              </a:tabLst>
            </a:pPr>
            <a:r>
              <a:rPr lang="en-US" b="1" dirty="0">
                <a:solidFill>
                  <a:srgbClr val="000000"/>
                </a:solidFill>
                <a:latin typeface="Courier New" pitchFamily="49" charset="0"/>
              </a:rPr>
              <a:t>                 email, </a:t>
            </a:r>
            <a:r>
              <a:rPr lang="en-US" b="1" dirty="0" err="1">
                <a:solidFill>
                  <a:srgbClr val="000000"/>
                </a:solidFill>
                <a:latin typeface="Courier New" pitchFamily="49" charset="0"/>
              </a:rPr>
              <a:t>phone_number</a:t>
            </a:r>
            <a:r>
              <a:rPr lang="en-US" b="1" dirty="0">
                <a:solidFill>
                  <a:srgbClr val="000000"/>
                </a:solidFill>
                <a:latin typeface="Courier New" pitchFamily="49" charset="0"/>
              </a:rPr>
              <a:t>,</a:t>
            </a:r>
          </a:p>
          <a:p>
            <a:pPr algn="l" eaLnBrk="0" hangingPunct="0">
              <a:spcBef>
                <a:spcPct val="0"/>
              </a:spcBef>
              <a:buClrTx/>
              <a:buFontTx/>
              <a:buNone/>
              <a:tabLst>
                <a:tab pos="1200150" algn="l"/>
              </a:tabLst>
            </a:pPr>
            <a:r>
              <a:rPr lang="en-US" b="1" dirty="0">
                <a:solidFill>
                  <a:srgbClr val="000000"/>
                </a:solidFill>
                <a:latin typeface="Courier New" pitchFamily="49" charset="0"/>
              </a:rPr>
              <a:t>                 </a:t>
            </a:r>
            <a:r>
              <a:rPr lang="en-US" b="1" dirty="0" err="1">
                <a:solidFill>
                  <a:srgbClr val="000000"/>
                </a:solidFill>
                <a:latin typeface="Courier New" pitchFamily="49" charset="0"/>
              </a:rPr>
              <a:t>hire_date</a:t>
            </a:r>
            <a:r>
              <a:rPr lang="en-US" b="1" dirty="0">
                <a:solidFill>
                  <a:srgbClr val="000000"/>
                </a:solidFill>
                <a:latin typeface="Courier New" pitchFamily="49" charset="0"/>
              </a:rPr>
              <a:t>, </a:t>
            </a:r>
            <a:r>
              <a:rPr lang="en-US" b="1" dirty="0" err="1">
                <a:solidFill>
                  <a:srgbClr val="000000"/>
                </a:solidFill>
                <a:latin typeface="Courier New" pitchFamily="49" charset="0"/>
              </a:rPr>
              <a:t>job_id</a:t>
            </a:r>
            <a:r>
              <a:rPr lang="en-US" b="1" dirty="0">
                <a:solidFill>
                  <a:srgbClr val="000000"/>
                </a:solidFill>
                <a:latin typeface="Courier New" pitchFamily="49" charset="0"/>
              </a:rPr>
              <a:t>, salary, </a:t>
            </a:r>
          </a:p>
          <a:p>
            <a:pPr algn="l" eaLnBrk="0" hangingPunct="0">
              <a:spcBef>
                <a:spcPct val="0"/>
              </a:spcBef>
              <a:buClrTx/>
              <a:buFontTx/>
              <a:buNone/>
              <a:tabLst>
                <a:tab pos="1200150" algn="l"/>
              </a:tabLst>
            </a:pPr>
            <a:r>
              <a:rPr lang="en-US" b="1" dirty="0">
                <a:solidFill>
                  <a:srgbClr val="000000"/>
                </a:solidFill>
                <a:latin typeface="Courier New" pitchFamily="49" charset="0"/>
              </a:rPr>
              <a:t>                 </a:t>
            </a:r>
            <a:r>
              <a:rPr lang="en-US" b="1" dirty="0" err="1">
                <a:solidFill>
                  <a:srgbClr val="000000"/>
                </a:solidFill>
                <a:latin typeface="Courier New" pitchFamily="49" charset="0"/>
              </a:rPr>
              <a:t>commission_pct</a:t>
            </a:r>
            <a:r>
              <a:rPr lang="en-US" b="1" dirty="0">
                <a:solidFill>
                  <a:srgbClr val="000000"/>
                </a:solidFill>
                <a:latin typeface="Courier New" pitchFamily="49" charset="0"/>
              </a:rPr>
              <a:t>, </a:t>
            </a:r>
            <a:r>
              <a:rPr lang="en-US" b="1" dirty="0" err="1">
                <a:solidFill>
                  <a:srgbClr val="000000"/>
                </a:solidFill>
                <a:latin typeface="Courier New" pitchFamily="49" charset="0"/>
              </a:rPr>
              <a:t>manager_id</a:t>
            </a:r>
            <a:r>
              <a:rPr lang="en-US" b="1" dirty="0">
                <a:solidFill>
                  <a:srgbClr val="000000"/>
                </a:solidFill>
                <a:latin typeface="Courier New" pitchFamily="49" charset="0"/>
              </a:rPr>
              <a:t>,</a:t>
            </a:r>
          </a:p>
          <a:p>
            <a:pPr algn="l" eaLnBrk="0" hangingPunct="0">
              <a:spcBef>
                <a:spcPct val="0"/>
              </a:spcBef>
              <a:buClrTx/>
              <a:buFontTx/>
              <a:buNone/>
              <a:tabLst>
                <a:tab pos="1200150" algn="l"/>
              </a:tabLst>
            </a:pPr>
            <a:r>
              <a:rPr lang="en-US" b="1" dirty="0">
                <a:solidFill>
                  <a:srgbClr val="000000"/>
                </a:solidFill>
                <a:latin typeface="Courier New" pitchFamily="49" charset="0"/>
              </a:rPr>
              <a:t>                 </a:t>
            </a:r>
            <a:r>
              <a:rPr lang="en-US" b="1" dirty="0" err="1">
                <a:solidFill>
                  <a:srgbClr val="000000"/>
                </a:solidFill>
                <a:latin typeface="Courier New" pitchFamily="49" charset="0"/>
              </a:rPr>
              <a:t>department_id</a:t>
            </a:r>
            <a:r>
              <a:rPr lang="en-US" b="1" dirty="0">
                <a:solidFill>
                  <a:srgbClr val="000000"/>
                </a:solidFill>
                <a:latin typeface="Courier New" pitchFamily="49" charset="0"/>
              </a:rPr>
              <a:t>)</a:t>
            </a:r>
          </a:p>
          <a:p>
            <a:pPr algn="l" eaLnBrk="0" hangingPunct="0">
              <a:spcBef>
                <a:spcPct val="0"/>
              </a:spcBef>
              <a:buClrTx/>
              <a:buFontTx/>
              <a:buNone/>
              <a:tabLst>
                <a:tab pos="1200150" algn="l"/>
              </a:tabLst>
            </a:pPr>
            <a:r>
              <a:rPr lang="en-US" b="1" dirty="0">
                <a:solidFill>
                  <a:srgbClr val="000000"/>
                </a:solidFill>
                <a:latin typeface="Courier New" pitchFamily="49" charset="0"/>
              </a:rPr>
              <a:t>VALUES		   (113, </a:t>
            </a:r>
          </a:p>
          <a:p>
            <a:pPr algn="l" eaLnBrk="0" hangingPunct="0">
              <a:spcBef>
                <a:spcPct val="0"/>
              </a:spcBef>
              <a:buClrTx/>
              <a:buFontTx/>
              <a:buNone/>
              <a:tabLst>
                <a:tab pos="1200150" algn="l"/>
              </a:tabLst>
            </a:pPr>
            <a:r>
              <a:rPr lang="en-US" b="1" dirty="0">
                <a:solidFill>
                  <a:srgbClr val="000000"/>
                </a:solidFill>
                <a:latin typeface="Courier New" pitchFamily="49" charset="0"/>
              </a:rPr>
              <a:t>                 'Louis', 'Popp', </a:t>
            </a:r>
          </a:p>
          <a:p>
            <a:pPr algn="l" eaLnBrk="0" hangingPunct="0">
              <a:spcBef>
                <a:spcPct val="0"/>
              </a:spcBef>
              <a:buClrTx/>
              <a:buFontTx/>
              <a:buNone/>
              <a:tabLst>
                <a:tab pos="1200150" algn="l"/>
              </a:tabLst>
            </a:pPr>
            <a:r>
              <a:rPr lang="en-US" b="1" dirty="0">
                <a:solidFill>
                  <a:srgbClr val="000000"/>
                </a:solidFill>
                <a:latin typeface="Courier New" pitchFamily="49" charset="0"/>
              </a:rPr>
              <a:t>                 'LPOPP', '515.124.4567', </a:t>
            </a:r>
          </a:p>
          <a:p>
            <a:pPr algn="l" eaLnBrk="0" hangingPunct="0">
              <a:spcBef>
                <a:spcPct val="0"/>
              </a:spcBef>
              <a:buClrTx/>
              <a:buFontTx/>
              <a:buNone/>
              <a:tabLst>
                <a:tab pos="1200150" algn="l"/>
              </a:tabLst>
            </a:pPr>
            <a:r>
              <a:rPr lang="en-US" b="1" dirty="0">
                <a:solidFill>
                  <a:srgbClr val="000000"/>
                </a:solidFill>
                <a:latin typeface="Courier New" pitchFamily="49" charset="0"/>
              </a:rPr>
              <a:t>                 SYSDATE, 'AC_ACCOUNT', 6900, </a:t>
            </a:r>
          </a:p>
          <a:p>
            <a:pPr algn="l" eaLnBrk="0" hangingPunct="0">
              <a:spcBef>
                <a:spcPct val="0"/>
              </a:spcBef>
              <a:buClrTx/>
              <a:buFontTx/>
              <a:buNone/>
              <a:tabLst>
                <a:tab pos="1200150" algn="l"/>
              </a:tabLst>
            </a:pPr>
            <a:r>
              <a:rPr lang="en-US" b="1" dirty="0">
                <a:solidFill>
                  <a:srgbClr val="000000"/>
                </a:solidFill>
                <a:latin typeface="Courier New" pitchFamily="49" charset="0"/>
              </a:rPr>
              <a:t>                 NULL, 205, 110);</a:t>
            </a:r>
          </a:p>
          <a:p>
            <a:pPr algn="l" eaLnBrk="0" hangingPunct="0">
              <a:spcBef>
                <a:spcPct val="0"/>
              </a:spcBef>
              <a:buClrTx/>
              <a:buFontTx/>
              <a:buNone/>
              <a:tabLst>
                <a:tab pos="1200150" algn="l"/>
              </a:tabLst>
            </a:pPr>
            <a:endParaRPr lang="en-US" b="1" dirty="0">
              <a:solidFill>
                <a:srgbClr val="FF3300"/>
              </a:solidFill>
              <a:latin typeface="Courier New" pitchFamily="49" charset="0"/>
            </a:endParaRPr>
          </a:p>
        </p:txBody>
      </p:sp>
      <p:sp>
        <p:nvSpPr>
          <p:cNvPr id="320519" name="Rectangle 7"/>
          <p:cNvSpPr>
            <a:spLocks noGrp="1" noChangeArrowheads="1"/>
          </p:cNvSpPr>
          <p:nvPr>
            <p:ph type="title"/>
          </p:nvPr>
        </p:nvSpPr>
        <p:spPr/>
        <p:txBody>
          <a:bodyPr/>
          <a:lstStyle/>
          <a:p>
            <a:r>
              <a:rPr lang="en-US"/>
              <a:t>Inserting Special Values</a:t>
            </a:r>
          </a:p>
        </p:txBody>
      </p:sp>
      <p:sp>
        <p:nvSpPr>
          <p:cNvPr id="320520" name="Rectangle 8"/>
          <p:cNvSpPr>
            <a:spLocks noGrp="1" noChangeArrowheads="1"/>
          </p:cNvSpPr>
          <p:nvPr>
            <p:ph type="body" idx="1"/>
          </p:nvPr>
        </p:nvSpPr>
        <p:spPr>
          <a:xfrm>
            <a:off x="609600" y="1447800"/>
            <a:ext cx="7918450" cy="360363"/>
          </a:xfrm>
        </p:spPr>
        <p:txBody>
          <a:bodyPr>
            <a:normAutofit fontScale="70000" lnSpcReduction="20000"/>
          </a:bodyPr>
          <a:lstStyle/>
          <a:p>
            <a:r>
              <a:rPr lang="en-US"/>
              <a:t>The </a:t>
            </a:r>
            <a:r>
              <a:rPr lang="en-US">
                <a:latin typeface="Courier New" pitchFamily="49" charset="0"/>
              </a:rPr>
              <a:t>SYSDATE</a:t>
            </a:r>
            <a:r>
              <a:rPr lang="en-US"/>
              <a:t> function records the current date and time.</a:t>
            </a:r>
          </a:p>
        </p:txBody>
      </p:sp>
      <p:sp>
        <p:nvSpPr>
          <p:cNvPr id="320517" name="Rectangle 5"/>
          <p:cNvSpPr>
            <a:spLocks noChangeArrowheads="1"/>
          </p:cNvSpPr>
          <p:nvPr/>
        </p:nvSpPr>
        <p:spPr bwMode="gray">
          <a:xfrm>
            <a:off x="3316288" y="2755900"/>
            <a:ext cx="1455737" cy="325438"/>
          </a:xfrm>
          <a:prstGeom prst="rect">
            <a:avLst/>
          </a:prstGeom>
          <a:noFill/>
          <a:ln w="28575">
            <a:solidFill>
              <a:schemeClr val="hlink"/>
            </a:solidFill>
            <a:miter lim="800000"/>
            <a:headEnd/>
            <a:tailEnd/>
          </a:ln>
          <a:effectLst/>
        </p:spPr>
        <p:txBody>
          <a:bodyPr wrap="none" anchor="ctr"/>
          <a:lstStyle/>
          <a:p>
            <a:endParaRPr lang="en-MY"/>
          </a:p>
        </p:txBody>
      </p:sp>
      <p:sp>
        <p:nvSpPr>
          <p:cNvPr id="320518" name="Rectangle 6"/>
          <p:cNvSpPr>
            <a:spLocks noChangeArrowheads="1"/>
          </p:cNvSpPr>
          <p:nvPr/>
        </p:nvSpPr>
        <p:spPr bwMode="gray">
          <a:xfrm>
            <a:off x="3286125" y="4386263"/>
            <a:ext cx="1230313" cy="325437"/>
          </a:xfrm>
          <a:prstGeom prst="rect">
            <a:avLst/>
          </a:prstGeom>
          <a:noFill/>
          <a:ln w="28575">
            <a:solidFill>
              <a:schemeClr val="hlink"/>
            </a:solidFill>
            <a:miter lim="800000"/>
            <a:headEnd/>
            <a:tailEnd/>
          </a:ln>
          <a:effectLst/>
        </p:spPr>
        <p:txBody>
          <a:bodyPr wrap="none" anchor="ctr"/>
          <a:lstStyle/>
          <a:p>
            <a:endParaRPr lang="en-MY"/>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574" name="Picture 14" descr="C:\project-SQLFund1\images\img09-10c.gif"/>
          <p:cNvPicPr>
            <a:picLocks noChangeAspect="1" noChangeArrowheads="1"/>
          </p:cNvPicPr>
          <p:nvPr/>
        </p:nvPicPr>
        <p:blipFill>
          <a:blip r:embed="rId3"/>
          <a:srcRect/>
          <a:stretch>
            <a:fillRect/>
          </a:stretch>
        </p:blipFill>
        <p:spPr bwMode="gray">
          <a:xfrm>
            <a:off x="688043" y="4500570"/>
            <a:ext cx="7779682" cy="714380"/>
          </a:xfrm>
          <a:prstGeom prst="rect">
            <a:avLst/>
          </a:prstGeom>
          <a:noFill/>
        </p:spPr>
      </p:pic>
      <p:sp>
        <p:nvSpPr>
          <p:cNvPr id="322568" name="Rectangle 8"/>
          <p:cNvSpPr>
            <a:spLocks noGrp="1" noChangeArrowheads="1"/>
          </p:cNvSpPr>
          <p:nvPr>
            <p:ph type="title"/>
          </p:nvPr>
        </p:nvSpPr>
        <p:spPr/>
        <p:txBody>
          <a:bodyPr>
            <a:normAutofit fontScale="90000"/>
          </a:bodyPr>
          <a:lstStyle/>
          <a:p>
            <a:r>
              <a:rPr lang="en-US"/>
              <a:t>Inserting Specific Date and Time Values</a:t>
            </a:r>
          </a:p>
        </p:txBody>
      </p:sp>
      <p:sp>
        <p:nvSpPr>
          <p:cNvPr id="322569" name="Rectangle 9"/>
          <p:cNvSpPr>
            <a:spLocks noGrp="1" noChangeArrowheads="1"/>
          </p:cNvSpPr>
          <p:nvPr>
            <p:ph type="body" idx="1"/>
          </p:nvPr>
        </p:nvSpPr>
        <p:spPr>
          <a:xfrm>
            <a:off x="609600" y="1447800"/>
            <a:ext cx="7918450" cy="2770188"/>
          </a:xfrm>
        </p:spPr>
        <p:txBody>
          <a:bodyPr>
            <a:normAutofit/>
          </a:bodyPr>
          <a:lstStyle/>
          <a:p>
            <a:pPr lvl="1"/>
            <a:r>
              <a:rPr lang="en-US" dirty="0"/>
              <a:t>Add a new employee</a:t>
            </a:r>
            <a:r>
              <a:rPr lang="en-US" dirty="0" smtClean="0"/>
              <a:t>.</a:t>
            </a:r>
            <a:endParaRPr lang="en-US" dirty="0"/>
          </a:p>
        </p:txBody>
      </p:sp>
      <p:sp>
        <p:nvSpPr>
          <p:cNvPr id="322565" name="Rectangle 5"/>
          <p:cNvSpPr>
            <a:spLocks noChangeArrowheads="1"/>
          </p:cNvSpPr>
          <p:nvPr/>
        </p:nvSpPr>
        <p:spPr bwMode="gray">
          <a:xfrm>
            <a:off x="5105400" y="4495800"/>
            <a:ext cx="685800" cy="457200"/>
          </a:xfrm>
          <a:prstGeom prst="rect">
            <a:avLst/>
          </a:prstGeom>
          <a:noFill/>
          <a:ln w="28575">
            <a:solidFill>
              <a:schemeClr val="hlink"/>
            </a:solidFill>
            <a:miter lim="800000"/>
            <a:headEnd/>
            <a:tailEnd/>
          </a:ln>
          <a:effectLst/>
        </p:spPr>
        <p:txBody>
          <a:bodyPr wrap="none" anchor="ctr"/>
          <a:lstStyle/>
          <a:p>
            <a:endParaRPr lang="en-MY"/>
          </a:p>
        </p:txBody>
      </p:sp>
      <p:sp>
        <p:nvSpPr>
          <p:cNvPr id="322566" name="Rectangle 6"/>
          <p:cNvSpPr>
            <a:spLocks noChangeArrowheads="1"/>
          </p:cNvSpPr>
          <p:nvPr/>
        </p:nvSpPr>
        <p:spPr bwMode="blackGray">
          <a:xfrm>
            <a:off x="838200" y="1905000"/>
            <a:ext cx="7305675" cy="189865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dirty="0">
                <a:solidFill>
                  <a:srgbClr val="000000"/>
                </a:solidFill>
                <a:latin typeface="Courier New" pitchFamily="49" charset="0"/>
              </a:rPr>
              <a:t>INSERT INTO employees</a:t>
            </a:r>
          </a:p>
          <a:p>
            <a:pPr algn="l" eaLnBrk="0" hangingPunct="0">
              <a:spcBef>
                <a:spcPct val="0"/>
              </a:spcBef>
              <a:buClrTx/>
              <a:buFontTx/>
              <a:buNone/>
              <a:tabLst>
                <a:tab pos="1200150" algn="l"/>
              </a:tabLst>
            </a:pPr>
            <a:r>
              <a:rPr lang="en-US" b="1" dirty="0">
                <a:solidFill>
                  <a:srgbClr val="000000"/>
                </a:solidFill>
                <a:latin typeface="Courier New" pitchFamily="49" charset="0"/>
              </a:rPr>
              <a:t>VALUES      (114, </a:t>
            </a:r>
          </a:p>
          <a:p>
            <a:pPr algn="l" eaLnBrk="0" hangingPunct="0">
              <a:spcBef>
                <a:spcPct val="0"/>
              </a:spcBef>
              <a:buClrTx/>
              <a:buFontTx/>
              <a:buNone/>
              <a:tabLst>
                <a:tab pos="1200150" algn="l"/>
              </a:tabLst>
            </a:pPr>
            <a:r>
              <a:rPr lang="en-US" b="1" dirty="0">
                <a:solidFill>
                  <a:srgbClr val="000000"/>
                </a:solidFill>
                <a:latin typeface="Courier New" pitchFamily="49" charset="0"/>
              </a:rPr>
              <a:t>             'Den', '</a:t>
            </a:r>
            <a:r>
              <a:rPr lang="en-US" b="1" dirty="0" err="1">
                <a:solidFill>
                  <a:srgbClr val="000000"/>
                </a:solidFill>
                <a:latin typeface="Courier New" pitchFamily="49" charset="0"/>
              </a:rPr>
              <a:t>Raphealy</a:t>
            </a:r>
            <a:r>
              <a:rPr lang="en-US" b="1" dirty="0">
                <a:solidFill>
                  <a:srgbClr val="000000"/>
                </a:solidFill>
                <a:latin typeface="Courier New" pitchFamily="49" charset="0"/>
              </a:rPr>
              <a:t>', </a:t>
            </a:r>
          </a:p>
          <a:p>
            <a:pPr algn="l" eaLnBrk="0" hangingPunct="0">
              <a:spcBef>
                <a:spcPct val="0"/>
              </a:spcBef>
              <a:buClrTx/>
              <a:buFontTx/>
              <a:buNone/>
              <a:tabLst>
                <a:tab pos="1200150" algn="l"/>
              </a:tabLst>
            </a:pPr>
            <a:r>
              <a:rPr lang="en-US" b="1" dirty="0">
                <a:solidFill>
                  <a:srgbClr val="000000"/>
                </a:solidFill>
                <a:latin typeface="Courier New" pitchFamily="49" charset="0"/>
              </a:rPr>
              <a:t>             'DRAPHEAL', '515.127.4561',</a:t>
            </a:r>
          </a:p>
          <a:p>
            <a:pPr algn="l" eaLnBrk="0" hangingPunct="0">
              <a:spcBef>
                <a:spcPct val="0"/>
              </a:spcBef>
              <a:buClrTx/>
              <a:buFontTx/>
              <a:buNone/>
              <a:tabLst>
                <a:tab pos="1200150" algn="l"/>
              </a:tabLst>
            </a:pPr>
            <a:r>
              <a:rPr lang="en-US" b="1" dirty="0">
                <a:solidFill>
                  <a:srgbClr val="000000"/>
                </a:solidFill>
                <a:latin typeface="Courier New" pitchFamily="49" charset="0"/>
              </a:rPr>
              <a:t>             TO_DATE('FEB 3, 1999', 'MON DD, YYYY'),</a:t>
            </a:r>
          </a:p>
          <a:p>
            <a:pPr algn="l" eaLnBrk="0" hangingPunct="0">
              <a:spcBef>
                <a:spcPct val="0"/>
              </a:spcBef>
              <a:buClrTx/>
              <a:buFontTx/>
              <a:buNone/>
              <a:tabLst>
                <a:tab pos="1200150" algn="l"/>
              </a:tabLst>
            </a:pPr>
            <a:r>
              <a:rPr lang="en-US" b="1" dirty="0">
                <a:solidFill>
                  <a:srgbClr val="000000"/>
                </a:solidFill>
                <a:latin typeface="Courier New" pitchFamily="49" charset="0"/>
              </a:rPr>
              <a:t>             'SA_REP', 11000, 0.2, 100, 60);</a:t>
            </a:r>
          </a:p>
          <a:p>
            <a:pPr algn="l" eaLnBrk="0" hangingPunct="0">
              <a:spcBef>
                <a:spcPct val="0"/>
              </a:spcBef>
              <a:buClrTx/>
              <a:buFontTx/>
              <a:buNone/>
              <a:tabLst>
                <a:tab pos="1200150" algn="l"/>
              </a:tabLst>
            </a:pPr>
            <a:endParaRPr lang="en-US" b="1" dirty="0">
              <a:solidFill>
                <a:srgbClr val="FF3300"/>
              </a:solidFill>
              <a:latin typeface="Courier New" pitchFamily="49" charset="0"/>
            </a:endParaRPr>
          </a:p>
        </p:txBody>
      </p:sp>
      <p:sp>
        <p:nvSpPr>
          <p:cNvPr id="322567" name="Rectangle 7"/>
          <p:cNvSpPr>
            <a:spLocks noChangeArrowheads="1"/>
          </p:cNvSpPr>
          <p:nvPr/>
        </p:nvSpPr>
        <p:spPr bwMode="gray">
          <a:xfrm>
            <a:off x="2678113" y="2981325"/>
            <a:ext cx="5203825" cy="311150"/>
          </a:xfrm>
          <a:prstGeom prst="rect">
            <a:avLst/>
          </a:prstGeom>
          <a:noFill/>
          <a:ln w="28575">
            <a:solidFill>
              <a:schemeClr val="hlink"/>
            </a:solidFill>
            <a:miter lim="800000"/>
            <a:headEnd/>
            <a:tailEnd/>
          </a:ln>
          <a:effectLst/>
        </p:spPr>
        <p:txBody>
          <a:bodyPr wrap="none" anchor="ctr"/>
          <a:lstStyle/>
          <a:p>
            <a:endParaRPr lang="en-MY"/>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2302</Words>
  <Application>Microsoft Office PowerPoint</Application>
  <PresentationFormat>On-screen Show (4:3)</PresentationFormat>
  <Paragraphs>319</Paragraphs>
  <Slides>20</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Office Theme</vt:lpstr>
      <vt:lpstr>Document</vt:lpstr>
      <vt:lpstr>Chapter 3 - SQL</vt:lpstr>
      <vt:lpstr>PowerPoint Presentation</vt:lpstr>
      <vt:lpstr>Data Manipulation Language</vt:lpstr>
      <vt:lpstr>Adding a New Row to a Table</vt:lpstr>
      <vt:lpstr>INSERT Statement Syntax</vt:lpstr>
      <vt:lpstr>Inserting New Rows</vt:lpstr>
      <vt:lpstr>Inserting Rows with Null Values</vt:lpstr>
      <vt:lpstr>Inserting Special Values</vt:lpstr>
      <vt:lpstr>Inserting Specific Date and Time Values</vt:lpstr>
      <vt:lpstr>Copying Rows  from Another Table</vt:lpstr>
      <vt:lpstr>Changing Data in a Table</vt:lpstr>
      <vt:lpstr>UPDATE Statement Syntax</vt:lpstr>
      <vt:lpstr>Updating Rows in a Table</vt:lpstr>
      <vt:lpstr>Updating Two Columns with a Subquery</vt:lpstr>
      <vt:lpstr>Updating Rows Based  on Another Table</vt:lpstr>
      <vt:lpstr>Removing a Row from a Table </vt:lpstr>
      <vt:lpstr>DELETE Statement</vt:lpstr>
      <vt:lpstr>Deleting Rows from a Table</vt:lpstr>
      <vt:lpstr>Deleting Rows Based  on Another Table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Wesley</dc:creator>
  <cp:lastModifiedBy>User</cp:lastModifiedBy>
  <cp:revision>75</cp:revision>
  <dcterms:created xsi:type="dcterms:W3CDTF">2014-05-13T13:52:52Z</dcterms:created>
  <dcterms:modified xsi:type="dcterms:W3CDTF">2017-07-14T09:56:52Z</dcterms:modified>
</cp:coreProperties>
</file>