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337" r:id="rId3"/>
    <p:sldId id="322" r:id="rId4"/>
    <p:sldId id="335" r:id="rId5"/>
    <p:sldId id="338" r:id="rId6"/>
    <p:sldId id="340" r:id="rId7"/>
    <p:sldId id="281" r:id="rId8"/>
    <p:sldId id="282" r:id="rId9"/>
    <p:sldId id="341" r:id="rId10"/>
    <p:sldId id="280" r:id="rId11"/>
    <p:sldId id="321" r:id="rId12"/>
    <p:sldId id="351" r:id="rId13"/>
    <p:sldId id="275" r:id="rId14"/>
    <p:sldId id="276" r:id="rId15"/>
    <p:sldId id="342" r:id="rId16"/>
    <p:sldId id="343" r:id="rId17"/>
    <p:sldId id="344" r:id="rId18"/>
    <p:sldId id="279" r:id="rId19"/>
    <p:sldId id="277" r:id="rId20"/>
    <p:sldId id="336" r:id="rId21"/>
    <p:sldId id="347" r:id="rId22"/>
    <p:sldId id="348" r:id="rId23"/>
    <p:sldId id="349" r:id="rId24"/>
    <p:sldId id="325" r:id="rId25"/>
    <p:sldId id="358" r:id="rId26"/>
    <p:sldId id="352" r:id="rId27"/>
    <p:sldId id="354" r:id="rId28"/>
    <p:sldId id="355" r:id="rId29"/>
    <p:sldId id="353" r:id="rId30"/>
    <p:sldId id="378" r:id="rId31"/>
    <p:sldId id="356" r:id="rId32"/>
    <p:sldId id="357" r:id="rId33"/>
    <p:sldId id="330" r:id="rId34"/>
    <p:sldId id="359" r:id="rId35"/>
    <p:sldId id="331" r:id="rId36"/>
    <p:sldId id="363" r:id="rId37"/>
    <p:sldId id="364" r:id="rId38"/>
    <p:sldId id="332" r:id="rId39"/>
    <p:sldId id="365" r:id="rId40"/>
    <p:sldId id="366" r:id="rId41"/>
    <p:sldId id="367" r:id="rId42"/>
    <p:sldId id="368" r:id="rId43"/>
    <p:sldId id="370" r:id="rId44"/>
    <p:sldId id="377" r:id="rId45"/>
    <p:sldId id="369" r:id="rId46"/>
    <p:sldId id="278" r:id="rId47"/>
    <p:sldId id="372" r:id="rId48"/>
    <p:sldId id="373" r:id="rId49"/>
    <p:sldId id="284" r:id="rId50"/>
    <p:sldId id="374" r:id="rId51"/>
    <p:sldId id="285" r:id="rId52"/>
    <p:sldId id="286" r:id="rId53"/>
    <p:sldId id="379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6" r:id="rId63"/>
    <p:sldId id="297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  <p:sldId id="318" r:id="rId85"/>
    <p:sldId id="382" r:id="rId86"/>
    <p:sldId id="380" r:id="rId87"/>
    <p:sldId id="381" r:id="rId88"/>
    <p:sldId id="383" r:id="rId89"/>
    <p:sldId id="319" r:id="rId90"/>
    <p:sldId id="320" r:id="rId91"/>
    <p:sldId id="375" r:id="rId92"/>
    <p:sldId id="376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488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62"/>
    </p:cViewPr>
  </p:sorterViewPr>
  <p:notesViewPr>
    <p:cSldViewPr>
      <p:cViewPr varScale="1">
        <p:scale>
          <a:sx n="66" d="100"/>
          <a:sy n="66" d="100"/>
        </p:scale>
        <p:origin x="-282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AACS3013 DDA</a:t>
            </a:r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May 2014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F6432-9A0D-4BC9-8E89-FD1D7F4FBD38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6BA5E-13F0-446E-9EF2-384CA66E43E3}" type="datetimeFigureOut">
              <a:rPr lang="en-US" smtClean="0"/>
              <a:pPr/>
              <a:t>5/28/2014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6F9DD-E4AF-4C5C-84F0-D9BCF029F42E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54" y="4344062"/>
            <a:ext cx="5485092" cy="411465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54" y="4344062"/>
            <a:ext cx="5485092" cy="411465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72" y="4344062"/>
            <a:ext cx="5027457" cy="411465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72" y="4344062"/>
            <a:ext cx="5027457" cy="411465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72" y="4344062"/>
            <a:ext cx="5027457" cy="411465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54" y="4344062"/>
            <a:ext cx="5485092" cy="4114653"/>
          </a:xfrm>
          <a:noFill/>
          <a:ln w="9525"/>
        </p:spPr>
        <p:txBody>
          <a:bodyPr lIns="91440" tIns="45720" rIns="91440" bIns="4572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‹#›</a:t>
            </a:fld>
            <a:endParaRPr lang="en-MY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A40E-08F1-48FD-A553-CAC9A5F11FFC}" type="datetime1">
              <a:rPr lang="en-US" smtClean="0"/>
              <a:pPr/>
              <a:t>5/28/2014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1250-54BA-4B1D-8DAF-AFE2A8542044}" type="datetime1">
              <a:rPr lang="en-US" smtClean="0"/>
              <a:pPr/>
              <a:t>5/28/2014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643998" cy="5143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F1A5-0BC0-4BF4-9C94-F1C31C2FBEBC}" type="datetime1">
              <a:rPr lang="en-US" smtClean="0"/>
              <a:pPr/>
              <a:t>5/28/2014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DE4-52FB-4004-875F-838EAAD49959}" type="datetime1">
              <a:rPr lang="en-US" smtClean="0"/>
              <a:pPr/>
              <a:t>5/28/2014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7A42-FA4F-4E2C-9280-0999334F3A71}" type="datetime1">
              <a:rPr lang="en-US" smtClean="0"/>
              <a:pPr/>
              <a:t>5/28/2014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B697-CFFE-46A1-ABD0-83802F3ECD92}" type="datetime1">
              <a:rPr lang="en-US" smtClean="0"/>
              <a:pPr/>
              <a:t>5/28/2014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01C-61DE-4FDC-8691-0899A20C46CE}" type="datetime1">
              <a:rPr lang="en-US" smtClean="0"/>
              <a:pPr/>
              <a:t>5/28/2014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F2F1-5F0E-4528-85E6-DC30104D6A7F}" type="datetime1">
              <a:rPr lang="en-US" smtClean="0"/>
              <a:pPr/>
              <a:t>5/28/2014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4578-2DA5-4CD8-99C2-59BFA3275F30}" type="datetime1">
              <a:rPr lang="en-US" smtClean="0"/>
              <a:pPr/>
              <a:t>5/28/2014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2335-352B-4001-BFF7-415DAF29522B}" type="datetime1">
              <a:rPr lang="en-US" smtClean="0"/>
              <a:pPr/>
              <a:t>5/28/2014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A32A-80C4-4CD3-A552-004CC5A8D84F}" type="datetime1">
              <a:rPr lang="en-US" smtClean="0"/>
              <a:pPr/>
              <a:t>5/28/2014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9C94-05B2-4219-82C2-41897414D11B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643182"/>
            <a:ext cx="8143900" cy="857232"/>
          </a:xfrm>
        </p:spPr>
        <p:txBody>
          <a:bodyPr>
            <a:normAutofit/>
          </a:bodyPr>
          <a:lstStyle/>
          <a:p>
            <a:r>
              <a:rPr lang="en-US" dirty="0" smtClean="0"/>
              <a:t>Chapter 4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Models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</a:t>
            </a:fld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8"/>
            <a:ext cx="8229600" cy="857232"/>
          </a:xfrm>
        </p:spPr>
        <p:txBody>
          <a:bodyPr>
            <a:normAutofit/>
          </a:bodyPr>
          <a:lstStyle/>
          <a:p>
            <a:r>
              <a:rPr lang="en-MY" b="1" dirty="0"/>
              <a:t>Data </a:t>
            </a:r>
            <a:r>
              <a:rPr lang="en-MY" b="1" dirty="0" smtClean="0"/>
              <a:t>Models</a:t>
            </a:r>
            <a:endParaRPr lang="en-MY" dirty="0"/>
          </a:p>
        </p:txBody>
      </p:sp>
      <p:pic>
        <p:nvPicPr>
          <p:cNvPr id="5" name="Picture 4" descr="1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156" y="1305533"/>
            <a:ext cx="8665613" cy="384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5643578"/>
            <a:ext cx="7088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Used in various stages of database design</a:t>
            </a:r>
            <a:endParaRPr lang="en-MY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10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Conceptual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A conceptual data model identifies the highest-level relationships between the different entities. Features of conceptual data model include:</a:t>
            </a:r>
          </a:p>
          <a:p>
            <a:pPr lvl="2"/>
            <a:r>
              <a:rPr lang="en-US" dirty="0" smtClean="0"/>
              <a:t>Includes the important entities and the relationships among them.</a:t>
            </a:r>
          </a:p>
          <a:p>
            <a:pPr lvl="2"/>
            <a:r>
              <a:rPr lang="en-US" dirty="0" smtClean="0"/>
              <a:t>No attribute is specified.</a:t>
            </a:r>
          </a:p>
          <a:p>
            <a:pPr lvl="2"/>
            <a:r>
              <a:rPr lang="en-US" dirty="0" smtClean="0"/>
              <a:t>No primary key is specified.</a:t>
            </a:r>
          </a:p>
          <a:p>
            <a:pPr lvl="1"/>
            <a:r>
              <a:rPr lang="en-GB" dirty="0" smtClean="0"/>
              <a:t>Two common tools to produce conceptual model are:</a:t>
            </a:r>
          </a:p>
          <a:p>
            <a:pPr lvl="2"/>
            <a:r>
              <a:rPr lang="en-GB" dirty="0" smtClean="0"/>
              <a:t>Entity-relationship model (</a:t>
            </a:r>
            <a:r>
              <a:rPr lang="en-GB" dirty="0" err="1" smtClean="0"/>
              <a:t>ERD</a:t>
            </a:r>
            <a:r>
              <a:rPr lang="en-GB" dirty="0" smtClean="0"/>
              <a:t>)</a:t>
            </a:r>
            <a:endParaRPr lang="en-MY" dirty="0" smtClean="0"/>
          </a:p>
          <a:p>
            <a:pPr lvl="2"/>
            <a:r>
              <a:rPr lang="en-GB" dirty="0" smtClean="0"/>
              <a:t>Object-oriented data model e.g. </a:t>
            </a:r>
            <a:r>
              <a:rPr lang="en-GB" dirty="0" err="1" smtClean="0"/>
              <a:t>UML</a:t>
            </a:r>
            <a:endParaRPr lang="en-GB" dirty="0" smtClean="0"/>
          </a:p>
          <a:p>
            <a:pPr lvl="1"/>
            <a:r>
              <a:rPr lang="en-GB" dirty="0" smtClean="0"/>
              <a:t>Specific </a:t>
            </a:r>
            <a:r>
              <a:rPr lang="en-GB" dirty="0" err="1" smtClean="0"/>
              <a:t>modeling</a:t>
            </a:r>
            <a:r>
              <a:rPr lang="en-GB" dirty="0" smtClean="0"/>
              <a:t> grammars</a:t>
            </a:r>
          </a:p>
          <a:p>
            <a:pPr marL="914400" lvl="2" indent="0">
              <a:buNone/>
            </a:pPr>
            <a:r>
              <a:rPr lang="en-US" dirty="0" smtClean="0"/>
              <a:t>Every method has its own set of (graphical) constructs and the rules that show how to combine the constructs for modeling real-world domains </a:t>
            </a:r>
            <a:endParaRPr lang="en-MY" dirty="0" err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11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of Conceptual Model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0108"/>
            <a:ext cx="7772400" cy="509589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Provides a relatively easily understood macro level view of data environment</a:t>
            </a:r>
          </a:p>
          <a:p>
            <a:pPr eaLnBrk="1" hangingPunct="1"/>
            <a:r>
              <a:rPr lang="en-US" dirty="0" smtClean="0"/>
              <a:t>Independent of both software and hardware </a:t>
            </a:r>
          </a:p>
          <a:p>
            <a:pPr lvl="1" eaLnBrk="1" hangingPunct="1"/>
            <a:r>
              <a:rPr lang="en-US" dirty="0" smtClean="0"/>
              <a:t>Does not depend on the DBMS software used to implement the model </a:t>
            </a:r>
          </a:p>
          <a:p>
            <a:pPr lvl="1" eaLnBrk="1" hangingPunct="1"/>
            <a:r>
              <a:rPr lang="en-US" dirty="0" smtClean="0"/>
              <a:t>Does not depend on the hardware used in the implementation of the model</a:t>
            </a:r>
          </a:p>
          <a:p>
            <a:pPr lvl="1" eaLnBrk="1" hangingPunct="1"/>
            <a:r>
              <a:rPr lang="en-US" dirty="0" smtClean="0"/>
              <a:t>Changes in either the hardware or the DBMS software have no effect on the database design at the conceptual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12</a:t>
            </a:fld>
            <a:endParaRPr lang="en-MY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066"/>
            <a:ext cx="8229600" cy="661728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2400" dirty="0" smtClean="0"/>
              <a:t>Specific modelling grammars for the t</a:t>
            </a:r>
            <a:r>
              <a:rPr lang="en-MY" sz="2400" b="1" dirty="0" smtClean="0"/>
              <a:t>he </a:t>
            </a:r>
            <a:r>
              <a:rPr lang="en-MY" sz="2400" b="1" dirty="0"/>
              <a:t>E-R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8929718" cy="56436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MY" dirty="0"/>
              <a:t>The entity-relationship model is based on a perception of the world as consisting of a collection of basic </a:t>
            </a:r>
            <a:r>
              <a:rPr lang="en-MY" b="1" dirty="0"/>
              <a:t>objects</a:t>
            </a:r>
            <a:r>
              <a:rPr lang="en-MY" dirty="0"/>
              <a:t> (entities) and </a:t>
            </a:r>
            <a:r>
              <a:rPr lang="en-MY" b="1" dirty="0"/>
              <a:t>relationships</a:t>
            </a:r>
            <a:r>
              <a:rPr lang="en-MY" dirty="0"/>
              <a:t> among these objects.</a:t>
            </a:r>
          </a:p>
          <a:p>
            <a:r>
              <a:rPr lang="en-MY" dirty="0"/>
              <a:t>An </a:t>
            </a:r>
            <a:r>
              <a:rPr lang="en-MY" b="1" dirty="0"/>
              <a:t>entity</a:t>
            </a:r>
            <a:r>
              <a:rPr lang="en-MY" dirty="0"/>
              <a:t> is a distinguishable object that exists.</a:t>
            </a:r>
          </a:p>
          <a:p>
            <a:r>
              <a:rPr lang="en-MY" dirty="0"/>
              <a:t>Each entity has associated with it a set of </a:t>
            </a:r>
            <a:r>
              <a:rPr lang="en-MY" b="1" dirty="0"/>
              <a:t>attributes</a:t>
            </a:r>
            <a:r>
              <a:rPr lang="en-MY" dirty="0"/>
              <a:t> describing it.</a:t>
            </a:r>
          </a:p>
          <a:p>
            <a:r>
              <a:rPr lang="en-MY" dirty="0"/>
              <a:t>E.g. </a:t>
            </a:r>
            <a:r>
              <a:rPr lang="en-MY" i="1" dirty="0"/>
              <a:t>number</a:t>
            </a:r>
            <a:r>
              <a:rPr lang="en-MY" dirty="0"/>
              <a:t> and </a:t>
            </a:r>
            <a:r>
              <a:rPr lang="en-MY" i="1" dirty="0"/>
              <a:t>balance</a:t>
            </a:r>
            <a:r>
              <a:rPr lang="en-MY" dirty="0"/>
              <a:t> for an account entity.</a:t>
            </a:r>
          </a:p>
          <a:p>
            <a:r>
              <a:rPr lang="en-MY" dirty="0"/>
              <a:t>A </a:t>
            </a:r>
            <a:r>
              <a:rPr lang="en-MY" b="1" dirty="0"/>
              <a:t>relationship</a:t>
            </a:r>
            <a:r>
              <a:rPr lang="en-MY" dirty="0"/>
              <a:t> is an association among several entities.</a:t>
            </a:r>
          </a:p>
          <a:p>
            <a:r>
              <a:rPr lang="en-MY" dirty="0"/>
              <a:t>e.g. A </a:t>
            </a:r>
            <a:r>
              <a:rPr lang="en-MY" i="1" dirty="0" err="1"/>
              <a:t>cust_acct</a:t>
            </a:r>
            <a:r>
              <a:rPr lang="en-MY" dirty="0"/>
              <a:t> relationship associates a customer with each account he or she has.</a:t>
            </a:r>
          </a:p>
          <a:p>
            <a:r>
              <a:rPr lang="en-MY" dirty="0"/>
              <a:t>The set of all entities or relationships of the same type is called the </a:t>
            </a:r>
            <a:r>
              <a:rPr lang="en-MY" b="1" dirty="0"/>
              <a:t>entity set</a:t>
            </a:r>
            <a:r>
              <a:rPr lang="en-MY" dirty="0"/>
              <a:t> or </a:t>
            </a:r>
            <a:r>
              <a:rPr lang="en-MY" b="1" dirty="0"/>
              <a:t>relationship set</a:t>
            </a:r>
            <a:r>
              <a:rPr lang="en-MY" dirty="0"/>
              <a:t>.</a:t>
            </a:r>
          </a:p>
          <a:p>
            <a:r>
              <a:rPr lang="en-MY" dirty="0"/>
              <a:t>Another essential element of the E-R diagram is the </a:t>
            </a:r>
            <a:r>
              <a:rPr lang="en-MY" b="1" dirty="0"/>
              <a:t>mapping cardinalities</a:t>
            </a:r>
            <a:r>
              <a:rPr lang="en-MY" dirty="0"/>
              <a:t>, which express the number of entities to which another entity can be associated via a relationship set</a:t>
            </a:r>
            <a:r>
              <a:rPr lang="en-MY" dirty="0" smtClean="0"/>
              <a:t>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13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E-R Model</a:t>
            </a:r>
            <a:endParaRPr kumimoji="0" lang="en-MY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928670"/>
            <a:ext cx="63722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Diagramming-Crow's-Foot-ERD-Sample6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500438"/>
            <a:ext cx="5230378" cy="3071810"/>
          </a:xfrm>
          <a:prstGeom prst="rect">
            <a:avLst/>
          </a:prstGeom>
        </p:spPr>
      </p:pic>
      <p:pic>
        <p:nvPicPr>
          <p:cNvPr id="7" name="Picture 6" descr="sample-relationship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06" y="2066735"/>
            <a:ext cx="3810532" cy="13622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14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Entity Relationship Model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mtClean="0"/>
              <a:t>Advantages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Exceptional conceptual simplicity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Visual representation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Effective communication tool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Integrated with the relational data model</a:t>
            </a:r>
          </a:p>
          <a:p>
            <a:pPr eaLnBrk="1" hangingPunct="1">
              <a:spcBef>
                <a:spcPct val="80000"/>
              </a:spcBef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15</a:t>
            </a:fld>
            <a:endParaRPr lang="en-MY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The Entity Relationship Model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mtClean="0"/>
              <a:t>Disadvantages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Limited constraint representation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Limited relationship representation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No data manipulation language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Loss of information content</a:t>
            </a:r>
          </a:p>
          <a:p>
            <a:pPr lvl="1" eaLnBrk="1" hangingPunct="1">
              <a:spcBef>
                <a:spcPct val="80000"/>
              </a:spcBef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16</a:t>
            </a:fld>
            <a:endParaRPr lang="en-MY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Object Oriented Model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2984"/>
            <a:ext cx="7772400" cy="4953016"/>
          </a:xfrm>
        </p:spPr>
        <p:txBody>
          <a:bodyPr>
            <a:norm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Semantic data model (SDM) developed by Hammer and McLeod in 1981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Modeled both data and their relationships in a single structure known as an object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OODM becomes the basis for the object oriented database management system (OODBMS)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17</a:t>
            </a:fld>
            <a:endParaRPr lang="en-MY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2864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Why OO?</a:t>
            </a:r>
            <a:endParaRPr lang="en-MY" b="1" dirty="0" smtClean="0"/>
          </a:p>
          <a:p>
            <a:r>
              <a:rPr lang="en-MY" sz="2800" dirty="0" smtClean="0"/>
              <a:t>Conventional data models (e.g., relational) are inadequate</a:t>
            </a:r>
          </a:p>
          <a:p>
            <a:r>
              <a:rPr lang="en-MY" sz="2800" dirty="0" smtClean="0"/>
              <a:t>Can’t model complex and unstructured data</a:t>
            </a:r>
          </a:p>
          <a:p>
            <a:r>
              <a:rPr lang="en-MY" sz="2800" dirty="0" smtClean="0"/>
              <a:t>Can’t model processes (dynamic </a:t>
            </a:r>
            <a:r>
              <a:rPr lang="en-MY" sz="2800" dirty="0" err="1" smtClean="0"/>
              <a:t>behavior</a:t>
            </a:r>
            <a:r>
              <a:rPr lang="en-MY" sz="2800" dirty="0" smtClean="0"/>
              <a:t>)</a:t>
            </a:r>
          </a:p>
          <a:p>
            <a:r>
              <a:rPr lang="en-MY" sz="2800" dirty="0" smtClean="0"/>
              <a:t>Doesn’t support reuse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 more ‘natural’ way to represent the real world</a:t>
            </a:r>
          </a:p>
          <a:p>
            <a:r>
              <a:rPr lang="en-US" sz="2800" dirty="0" smtClean="0"/>
              <a:t>Encapsulation – incorporating both data and functions in a unit where they are protected from modification from outside</a:t>
            </a:r>
            <a:endParaRPr lang="en-MY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MY" b="1" dirty="0"/>
              <a:t>The Object-Oriented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18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642918"/>
          </a:xfrm>
        </p:spPr>
        <p:txBody>
          <a:bodyPr>
            <a:noAutofit/>
          </a:bodyPr>
          <a:lstStyle/>
          <a:p>
            <a:r>
              <a:rPr lang="en-GB" sz="2400" dirty="0" smtClean="0"/>
              <a:t>Specific modelling grammars for the </a:t>
            </a:r>
            <a:r>
              <a:rPr lang="en-MY" sz="2400" b="1" dirty="0" smtClean="0"/>
              <a:t>The </a:t>
            </a:r>
            <a:r>
              <a:rPr lang="en-MY" sz="2400" b="1" dirty="0"/>
              <a:t>Object-Oriented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MY" b="1" dirty="0" smtClean="0"/>
              <a:t>The Object-Oriented Model</a:t>
            </a:r>
          </a:p>
          <a:p>
            <a:r>
              <a:rPr lang="en-MY" dirty="0" smtClean="0"/>
              <a:t>The object-oriented model is based on a collection of objects, like the E-R model. </a:t>
            </a:r>
          </a:p>
          <a:p>
            <a:pPr lvl="1"/>
            <a:r>
              <a:rPr lang="en-MY" dirty="0" smtClean="0"/>
              <a:t>An object contains values stored in </a:t>
            </a:r>
            <a:r>
              <a:rPr lang="en-MY" b="1" dirty="0" smtClean="0"/>
              <a:t>instance variables</a:t>
            </a:r>
            <a:r>
              <a:rPr lang="en-MY" dirty="0" smtClean="0"/>
              <a:t> within the object. </a:t>
            </a:r>
          </a:p>
          <a:p>
            <a:pPr lvl="1"/>
            <a:r>
              <a:rPr lang="en-MY" dirty="0" smtClean="0"/>
              <a:t>Unlike the record-oriented models, these values are themselves objects. </a:t>
            </a:r>
          </a:p>
          <a:p>
            <a:pPr lvl="1"/>
            <a:r>
              <a:rPr lang="en-MY" dirty="0" smtClean="0"/>
              <a:t>Thus objects contain objects to an arbitrarily deep level of nesting. </a:t>
            </a:r>
          </a:p>
          <a:p>
            <a:pPr lvl="1"/>
            <a:r>
              <a:rPr lang="en-MY" dirty="0" smtClean="0"/>
              <a:t>An object also contains bodies of code that operate on the </a:t>
            </a:r>
            <a:r>
              <a:rPr lang="en-MY" dirty="0" err="1" smtClean="0"/>
              <a:t>the</a:t>
            </a:r>
            <a:r>
              <a:rPr lang="en-MY" dirty="0" smtClean="0"/>
              <a:t> object. </a:t>
            </a:r>
          </a:p>
          <a:p>
            <a:pPr lvl="1"/>
            <a:r>
              <a:rPr lang="en-MY" dirty="0" smtClean="0"/>
              <a:t>These bodies of code are called </a:t>
            </a:r>
            <a:r>
              <a:rPr lang="en-MY" b="1" dirty="0" smtClean="0"/>
              <a:t>methods</a:t>
            </a:r>
            <a:r>
              <a:rPr lang="en-MY" dirty="0" smtClean="0"/>
              <a:t>. </a:t>
            </a:r>
          </a:p>
          <a:p>
            <a:pPr lvl="1"/>
            <a:r>
              <a:rPr lang="en-MY" dirty="0" smtClean="0"/>
              <a:t>Objects that contain the same types of values and the same methods are grouped into </a:t>
            </a:r>
            <a:r>
              <a:rPr lang="en-MY" b="1" dirty="0" smtClean="0"/>
              <a:t>classes</a:t>
            </a:r>
            <a:r>
              <a:rPr lang="en-MY" dirty="0" smtClean="0"/>
              <a:t>. </a:t>
            </a:r>
          </a:p>
          <a:p>
            <a:pPr lvl="1"/>
            <a:r>
              <a:rPr lang="en-MY" dirty="0" smtClean="0"/>
              <a:t>A class may be viewed as a type definition for objects. </a:t>
            </a:r>
          </a:p>
          <a:p>
            <a:pPr lvl="1"/>
            <a:r>
              <a:rPr lang="en-MY" dirty="0" smtClean="0"/>
              <a:t>Analogy: the programming language concept of an abstract data type. </a:t>
            </a:r>
          </a:p>
          <a:p>
            <a:pPr lvl="1"/>
            <a:r>
              <a:rPr lang="en-MY" dirty="0" smtClean="0"/>
              <a:t>The only way in which one object can access the data of another object is by invoking the method of that other object. </a:t>
            </a:r>
          </a:p>
          <a:p>
            <a:pPr lvl="1"/>
            <a:r>
              <a:rPr lang="en-MY" dirty="0" smtClean="0"/>
              <a:t>This is called </a:t>
            </a:r>
            <a:r>
              <a:rPr lang="en-MY" b="1" dirty="0" smtClean="0"/>
              <a:t>sending a message</a:t>
            </a:r>
            <a:r>
              <a:rPr lang="en-MY" dirty="0" smtClean="0"/>
              <a:t> to the object. </a:t>
            </a:r>
          </a:p>
          <a:p>
            <a:pPr lvl="1"/>
            <a:r>
              <a:rPr lang="en-MY" dirty="0" smtClean="0"/>
              <a:t>Internal parts of the object, the instance variables and method code, are not visible externally. </a:t>
            </a:r>
          </a:p>
          <a:p>
            <a:pPr lvl="1"/>
            <a:r>
              <a:rPr lang="en-MY" dirty="0" smtClean="0"/>
              <a:t>Result is two levels of data abstraction. </a:t>
            </a:r>
          </a:p>
          <a:p>
            <a:pPr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19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chapter, you will learn: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30000"/>
              </a:spcBef>
            </a:pPr>
            <a:r>
              <a:rPr lang="en-US" dirty="0" smtClean="0"/>
              <a:t>Why data models are important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 smtClean="0"/>
              <a:t>About the basic data-modeling building blocks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 smtClean="0"/>
              <a:t>What business rules are and how they affect database design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 smtClean="0"/>
              <a:t>How the major data models evolved, and their advantages and disadvantages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 smtClean="0"/>
              <a:t>How data models can be classified by level of abstraction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2</a:t>
            </a:fld>
            <a:endParaRPr lang="en-MY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642918"/>
          </a:xfrm>
        </p:spPr>
        <p:txBody>
          <a:bodyPr>
            <a:noAutofit/>
          </a:bodyPr>
          <a:lstStyle/>
          <a:p>
            <a:r>
              <a:rPr lang="en-GB" sz="1800" dirty="0" smtClean="0"/>
              <a:t>Specific modelling grammars for the </a:t>
            </a:r>
            <a:r>
              <a:rPr lang="en-MY" sz="1800" b="1" dirty="0" smtClean="0"/>
              <a:t>The </a:t>
            </a:r>
            <a:r>
              <a:rPr lang="en-MY" sz="1800" b="1" dirty="0"/>
              <a:t>Object-Oriented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MY" b="1" dirty="0" smtClean="0"/>
              <a:t>The Object-Oriented Model</a:t>
            </a:r>
          </a:p>
          <a:p>
            <a:r>
              <a:rPr lang="en-MY" dirty="0" smtClean="0"/>
              <a:t>For example, consider an object representing a bank account. </a:t>
            </a:r>
          </a:p>
          <a:p>
            <a:pPr lvl="1"/>
            <a:r>
              <a:rPr lang="en-MY" dirty="0" smtClean="0"/>
              <a:t>The object contains instance variables </a:t>
            </a:r>
            <a:r>
              <a:rPr lang="en-MY" i="1" dirty="0" smtClean="0"/>
              <a:t>number</a:t>
            </a:r>
            <a:r>
              <a:rPr lang="en-MY" dirty="0" smtClean="0"/>
              <a:t> and </a:t>
            </a:r>
            <a:r>
              <a:rPr lang="en-MY" i="1" dirty="0" smtClean="0"/>
              <a:t>balance</a:t>
            </a:r>
            <a:r>
              <a:rPr lang="en-MY" dirty="0" smtClean="0"/>
              <a:t>. </a:t>
            </a:r>
          </a:p>
          <a:p>
            <a:pPr lvl="1"/>
            <a:r>
              <a:rPr lang="en-MY" dirty="0" smtClean="0"/>
              <a:t>The object contains a method </a:t>
            </a:r>
            <a:r>
              <a:rPr lang="en-MY" i="1" dirty="0" smtClean="0"/>
              <a:t>pay-interest</a:t>
            </a:r>
            <a:r>
              <a:rPr lang="en-MY" dirty="0" smtClean="0"/>
              <a:t> which adds interest to the balance. </a:t>
            </a:r>
          </a:p>
          <a:p>
            <a:pPr lvl="1"/>
            <a:r>
              <a:rPr lang="en-MY" dirty="0" smtClean="0"/>
              <a:t>Under most data models, changing the interest rate entails changing code in application programs. </a:t>
            </a:r>
          </a:p>
          <a:p>
            <a:pPr lvl="1"/>
            <a:r>
              <a:rPr lang="en-MY" dirty="0" smtClean="0"/>
              <a:t>In the object-oriented model, this only entails a change within the </a:t>
            </a:r>
            <a:r>
              <a:rPr lang="en-MY" i="1" dirty="0" smtClean="0"/>
              <a:t>pay-interest</a:t>
            </a:r>
            <a:r>
              <a:rPr lang="en-MY" dirty="0" smtClean="0"/>
              <a:t> method. </a:t>
            </a:r>
          </a:p>
          <a:p>
            <a:r>
              <a:rPr lang="en-MY" dirty="0" smtClean="0"/>
              <a:t>Unlike entities in the E-R model, each object has its own unique identity, independent of the values it contains: </a:t>
            </a:r>
          </a:p>
          <a:p>
            <a:pPr lvl="1"/>
            <a:r>
              <a:rPr lang="en-MY" dirty="0" smtClean="0"/>
              <a:t>Two objects containing the same values are distinct. </a:t>
            </a:r>
          </a:p>
          <a:p>
            <a:pPr lvl="1"/>
            <a:r>
              <a:rPr lang="en-MY" dirty="0" smtClean="0"/>
              <a:t>Distinction is created and maintained in physical level by assigning distinct object identifiers. </a:t>
            </a:r>
          </a:p>
          <a:p>
            <a:pPr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20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Object Oriented Data Model—</a:t>
            </a:r>
            <a:br>
              <a:rPr lang="en-US" smtClean="0"/>
            </a:br>
            <a:r>
              <a:rPr lang="en-US" smtClean="0"/>
              <a:t>Basic Structure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Object: abstraction of a real-world entity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Attributes describe the properties of an object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Objects that share similar characteristics are grouped in classes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Classes are organized in a class hierarchy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Inheritance is the ability of an object within the class hierarchy to inherit the attributes and methods of classes above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21</a:t>
            </a:fld>
            <a:endParaRPr lang="en-MY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Object Oriented Model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mtClean="0"/>
              <a:t>Advantages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Adds semantic content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Visual presentation includes semantic content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Database integrity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Both structural and data independence</a:t>
            </a:r>
          </a:p>
          <a:p>
            <a:pPr eaLnBrk="1" hangingPunct="1">
              <a:spcBef>
                <a:spcPct val="80000"/>
              </a:spcBef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22</a:t>
            </a:fld>
            <a:endParaRPr lang="en-MY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The Object Oriented Model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 smtClean="0"/>
              <a:t>Disadvantages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Slow pace of OODM standards development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Complex navigational data access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Steep learning curve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High system overhead slows transactions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Lack of market penetration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23</a:t>
            </a:fld>
            <a:endParaRPr lang="en-MY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970A-D64A-4A46-A4E6-4CB9647C7D25}" type="slidenum">
              <a:rPr lang="en-US"/>
              <a:pPr/>
              <a:t>24</a:t>
            </a:fld>
            <a:endParaRPr lang="en-US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714480" y="71414"/>
            <a:ext cx="5286412" cy="428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 diagram in UML</a:t>
            </a:r>
            <a:endParaRPr kumimoji="0" lang="en-MY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4" name="Picture 63" descr="bell_fig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953" y="611270"/>
            <a:ext cx="7977049" cy="4746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Evolution of Data Models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Logical data model</a:t>
            </a:r>
            <a:endParaRPr lang="en-MY" dirty="0" smtClean="0"/>
          </a:p>
          <a:p>
            <a:pPr lvl="1"/>
            <a:r>
              <a:rPr lang="en-GB" dirty="0" smtClean="0"/>
              <a:t>Hierarchical data model</a:t>
            </a:r>
            <a:endParaRPr lang="en-MY" dirty="0" smtClean="0"/>
          </a:p>
          <a:p>
            <a:pPr lvl="1"/>
            <a:r>
              <a:rPr lang="en-GB" dirty="0" smtClean="0"/>
              <a:t>Network data model</a:t>
            </a:r>
            <a:endParaRPr lang="en-MY" dirty="0" smtClean="0"/>
          </a:p>
          <a:p>
            <a:pPr lvl="1"/>
            <a:r>
              <a:rPr lang="en-GB" dirty="0" smtClean="0"/>
              <a:t>Relational data model</a:t>
            </a:r>
            <a:endParaRPr lang="en-US" dirty="0" smtClean="0"/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Entity relationship</a:t>
            </a:r>
          </a:p>
          <a:p>
            <a:pPr lvl="1"/>
            <a:r>
              <a:rPr lang="en-GB" dirty="0" smtClean="0"/>
              <a:t>This tool is versatile enough to be used for both conceptual and logical </a:t>
            </a:r>
            <a:r>
              <a:rPr lang="en-GB" dirty="0" err="1" smtClean="0"/>
              <a:t>modeling</a:t>
            </a:r>
            <a:endParaRPr lang="en-US" dirty="0" smtClean="0"/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Object oriented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25</a:t>
            </a:fld>
            <a:endParaRPr lang="en-MY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Hierarchical Model—Evolution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71546"/>
            <a:ext cx="8643998" cy="5024454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GUAM (Generalized Update Access Method)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Based on the recognition that the many smaller parts would come together as components of still larger components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An example is Information Management System (IMS) created by IBM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World’s leading mainframe hierarchical database system in the 1970s and early 1980s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26</a:t>
            </a:fld>
            <a:endParaRPr lang="en-MY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Hierarchical Structure</a:t>
            </a:r>
          </a:p>
        </p:txBody>
      </p:sp>
      <p:pic>
        <p:nvPicPr>
          <p:cNvPr id="27652" name="Picture 12" descr="Fig02-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524000"/>
            <a:ext cx="8610600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Hierarchical Structure—Characteristics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Each parent can have many children</a:t>
            </a:r>
          </a:p>
          <a:p>
            <a:pPr eaLnBrk="1" hangingPunct="1"/>
            <a:r>
              <a:rPr lang="en-US" dirty="0" smtClean="0"/>
              <a:t>Each child has only one parent</a:t>
            </a:r>
          </a:p>
          <a:p>
            <a:pPr eaLnBrk="1" hangingPunct="1"/>
            <a:r>
              <a:rPr lang="en-US" dirty="0" smtClean="0"/>
              <a:t>Tree is defined by path that traces parent segments to child segments, beginning from the left</a:t>
            </a:r>
          </a:p>
          <a:p>
            <a:pPr eaLnBrk="1" hangingPunct="1"/>
            <a:r>
              <a:rPr lang="en-US" dirty="0" smtClean="0"/>
              <a:t>Hierarchical path </a:t>
            </a:r>
          </a:p>
          <a:p>
            <a:pPr lvl="1" eaLnBrk="1" hangingPunct="1"/>
            <a:r>
              <a:rPr lang="en-US" sz="2400" dirty="0" smtClean="0"/>
              <a:t>Ordered sequencing of segments tracing hierarchical structure</a:t>
            </a:r>
          </a:p>
          <a:p>
            <a:pPr eaLnBrk="1" hangingPunct="1"/>
            <a:r>
              <a:rPr lang="en-US" dirty="0" smtClean="0"/>
              <a:t>Preorder traversal or hierarchic sequence</a:t>
            </a:r>
          </a:p>
          <a:p>
            <a:pPr lvl="1" eaLnBrk="1" hangingPunct="1"/>
            <a:r>
              <a:rPr lang="en-US" sz="2400" dirty="0" smtClean="0"/>
              <a:t>“Left-list” 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28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The Hierarchical Model—Characteristics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643998" cy="5429288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dirty="0" smtClean="0"/>
              <a:t>Basic concepts form the basis for subsequent database development</a:t>
            </a:r>
          </a:p>
          <a:p>
            <a:pPr eaLnBrk="1" hangingPunct="1">
              <a:spcBef>
                <a:spcPts val="0"/>
              </a:spcBef>
            </a:pPr>
            <a:r>
              <a:rPr lang="en-US" dirty="0" smtClean="0"/>
              <a:t>Limitations lead to a different way of looking at database design</a:t>
            </a:r>
          </a:p>
          <a:p>
            <a:pPr eaLnBrk="1" hangingPunct="1">
              <a:spcBef>
                <a:spcPts val="0"/>
              </a:spcBef>
            </a:pPr>
            <a:r>
              <a:rPr lang="en-US" dirty="0" smtClean="0"/>
              <a:t>Basic concepts show up in current data models</a:t>
            </a:r>
          </a:p>
          <a:p>
            <a:pPr eaLnBrk="1" hangingPunct="1">
              <a:spcBef>
                <a:spcPts val="0"/>
              </a:spcBef>
            </a:pPr>
            <a:r>
              <a:rPr lang="en-US" dirty="0" smtClean="0"/>
              <a:t>Best used in manufacturing process environment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One big component made up of other sub-component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Each sub-component made up of smaller components, etc.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Is also referred as “Bill-of-material” (BOM)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29</a:t>
            </a:fld>
            <a:endParaRPr lang="en-MY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Data </a:t>
            </a:r>
            <a:r>
              <a:rPr lang="en-MY" dirty="0" err="1" smtClean="0"/>
              <a:t>Modeling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Data </a:t>
            </a:r>
            <a:r>
              <a:rPr lang="en-MY" dirty="0" err="1" smtClean="0"/>
              <a:t>modeling</a:t>
            </a:r>
            <a:r>
              <a:rPr lang="en-MY" dirty="0" smtClean="0"/>
              <a:t> is a method for determining what data and relationships should be stored in the database.</a:t>
            </a:r>
          </a:p>
          <a:p>
            <a:r>
              <a:rPr lang="en-MY" dirty="0" smtClean="0"/>
              <a:t>The goal is to identify the facts that must be stored in the database.</a:t>
            </a:r>
          </a:p>
          <a:p>
            <a:r>
              <a:rPr lang="en-MY" dirty="0" smtClean="0"/>
              <a:t>The goal is to create a data model that is an accurate representation of data needs and real-world data relationships.</a:t>
            </a:r>
            <a:endParaRPr lang="en-MY" dirty="0"/>
          </a:p>
          <a:p>
            <a:pPr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3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Hierarchical Structure</a:t>
            </a:r>
          </a:p>
        </p:txBody>
      </p:sp>
      <p:pic>
        <p:nvPicPr>
          <p:cNvPr id="27652" name="Picture 12" descr="Fig02-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524000"/>
            <a:ext cx="8610600" cy="4648200"/>
          </a:xfrm>
          <a:noFill/>
        </p:spPr>
      </p:pic>
      <p:sp>
        <p:nvSpPr>
          <p:cNvPr id="4" name="TextBox 3"/>
          <p:cNvSpPr txBox="1"/>
          <p:nvPr/>
        </p:nvSpPr>
        <p:spPr>
          <a:xfrm>
            <a:off x="4617560" y="2322926"/>
            <a:ext cx="114300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CAR</a:t>
            </a:r>
            <a:endParaRPr lang="en-MY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71803" y="3457308"/>
            <a:ext cx="10715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Engine  </a:t>
            </a:r>
            <a:endParaRPr lang="en-MY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52064" y="3437626"/>
            <a:ext cx="10715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Steering  </a:t>
            </a:r>
            <a:endParaRPr lang="en-MY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15074" y="3434110"/>
            <a:ext cx="114300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Suspension  </a:t>
            </a:r>
            <a:endParaRPr lang="en-MY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68935" y="4472262"/>
            <a:ext cx="1011625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Engine Block  </a:t>
            </a:r>
            <a:endParaRPr lang="en-MY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23634" y="4480888"/>
            <a:ext cx="92869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Spring</a:t>
            </a:r>
            <a:endParaRPr lang="en-MY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000892" y="4480888"/>
            <a:ext cx="85725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Absorber</a:t>
            </a:r>
            <a:endParaRPr lang="en-MY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Hierarchical Model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Advantages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Conceptual simplicity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Database security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Data independence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Database integrity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31</a:t>
            </a:fld>
            <a:endParaRPr lang="en-MY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Hierarchical Model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Disadvantages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Complex implementation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Difficult to manage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Lacks structural independence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Complex applications programming and use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Implementation limitations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Lack of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32</a:t>
            </a:fld>
            <a:endParaRPr lang="en-MY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D:\Users\Wesley\Desktop\2014May AACS3013\LectureNotes\Chapter 4\data model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1039" cy="52149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4451" name="Picture 3" descr="D:\Users\Wesley\Desktop\2014May AACS3013\LectureNotes\Chapter 2\edBO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941440"/>
            <a:ext cx="6786610" cy="291656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33</a:t>
            </a:fld>
            <a:endParaRPr lang="en-MY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0"/>
            <a:ext cx="6572296" cy="582594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The Hierarchical Model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06" y="5214762"/>
            <a:ext cx="2286016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Preorder traversal or hierarchic sequence “Left-list” path takes 18 steps to find “Pork” and return its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The Network Model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928670"/>
            <a:ext cx="8643998" cy="5167330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dirty="0" smtClean="0"/>
              <a:t>Created to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Represent complex data relationships more effectively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Improve database performance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Impose a database standard</a:t>
            </a:r>
          </a:p>
          <a:p>
            <a:pPr lvl="2">
              <a:spcBef>
                <a:spcPct val="30000"/>
              </a:spcBef>
            </a:pPr>
            <a:r>
              <a:rPr lang="en-US" dirty="0" smtClean="0"/>
              <a:t>Standard defined by Conference on Data Systems Languages (CODASYL) of the American National Standards Institute (ANSI) Database Task Group (DBTG)</a:t>
            </a:r>
          </a:p>
          <a:p>
            <a:pPr lvl="1">
              <a:spcBef>
                <a:spcPct val="30000"/>
              </a:spcBef>
            </a:pPr>
            <a:r>
              <a:rPr lang="en-US" dirty="0" smtClean="0"/>
              <a:t>Also known as the CODASYL-DBTG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34</a:t>
            </a:fld>
            <a:endParaRPr lang="en-MY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:\Users\Wesley\Desktop\2014May AACS3013\LectureNotes\Chapter 4\data model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5840" cy="5143512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35</a:t>
            </a:fld>
            <a:endParaRPr lang="en-MY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0"/>
            <a:ext cx="5286412" cy="582594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The Network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A Network Data Model</a:t>
            </a:r>
          </a:p>
        </p:txBody>
      </p:sp>
      <p:pic>
        <p:nvPicPr>
          <p:cNvPr id="36868" name="Picture 11" descr="Fig02-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447800"/>
            <a:ext cx="8686800" cy="4800600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Network Data Model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Advantages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Conceptual simplicity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Handles more relationship types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Data access flexibility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Promotes database integrity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Data independence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Conformance to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37</a:t>
            </a:fld>
            <a:endParaRPr lang="en-MY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D:\Users\Wesley\Desktop\2014May AACS3013\LectureNotes\Chapter 4\data model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52550" cy="4857760"/>
          </a:xfrm>
          <a:prstGeom prst="rect">
            <a:avLst/>
          </a:prstGeom>
          <a:noFill/>
        </p:spPr>
      </p:pic>
      <p:pic>
        <p:nvPicPr>
          <p:cNvPr id="106499" name="Picture 3" descr="D:\Users\Wesley\Desktop\2014May AACS3013\LectureNotes\Chapter 2\network-mod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902526"/>
            <a:ext cx="9142072" cy="295547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38</a:t>
            </a:fld>
            <a:endParaRPr lang="en-MY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0"/>
            <a:ext cx="5286412" cy="582594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/>
              <a:t>The Network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Network Data Model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Disadvantages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System complexity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Lack of structural independence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39</a:t>
            </a:fld>
            <a:endParaRPr lang="en-MY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/>
              <a:t>Data </a:t>
            </a:r>
            <a:r>
              <a:rPr lang="en-MY" b="1" dirty="0" smtClean="0"/>
              <a:t>Models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/>
              <a:t>Data models</a:t>
            </a:r>
            <a:r>
              <a:rPr lang="en-MY" dirty="0"/>
              <a:t> are a collection of conceptual tools for describing data, data relationships, data semantics and data constraints. </a:t>
            </a:r>
            <a:r>
              <a:rPr lang="en-MY" dirty="0" smtClean="0"/>
              <a:t>The two major conceptual models in use today are:</a:t>
            </a:r>
          </a:p>
          <a:p>
            <a:pPr lvl="1"/>
            <a:r>
              <a:rPr lang="en-MY" dirty="0" smtClean="0"/>
              <a:t>Entity-Relationship Model (ERD)</a:t>
            </a:r>
            <a:endParaRPr lang="en-MY" dirty="0"/>
          </a:p>
          <a:p>
            <a:pPr lvl="1"/>
            <a:r>
              <a:rPr lang="en-MY" dirty="0" smtClean="0"/>
              <a:t>Class Diagram (Object-oriented).</a:t>
            </a:r>
            <a:endParaRPr lang="en-MY" dirty="0"/>
          </a:p>
          <a:p>
            <a:pPr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4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Relational Model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71546"/>
            <a:ext cx="8101042" cy="5024454"/>
          </a:xfrm>
        </p:spPr>
        <p:txBody>
          <a:bodyPr>
            <a:norm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Developed by </a:t>
            </a:r>
            <a:r>
              <a:rPr lang="en-US" dirty="0" err="1" smtClean="0"/>
              <a:t>Codd</a:t>
            </a:r>
            <a:r>
              <a:rPr lang="en-US" dirty="0" smtClean="0"/>
              <a:t> (IBM) in 1970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Considered ingenious but impractical in 1970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Conceptually simple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Computers lacked power to implement the relational model when it was first proposed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Today, PCs can run sophisticated relational database software </a:t>
            </a:r>
            <a:r>
              <a:rPr lang="en-US" sz="2400" dirty="0" smtClean="0"/>
              <a:t>(e.g. Oracle Express on your PC)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40</a:t>
            </a:fld>
            <a:endParaRPr lang="en-MY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The Relational Model—Basic Structure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142984"/>
            <a:ext cx="8358246" cy="4953016"/>
          </a:xfrm>
        </p:spPr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Relational Database Management System (RDBMS)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Performs same basic functions provided by hierarchical and network DBMS systems, plus other functions 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Most important advantage of the RDBMS is its ability to let the user/designer operate in a human logical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41</a:t>
            </a:fld>
            <a:endParaRPr lang="en-MY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Relational Model—</a:t>
            </a:r>
            <a:br>
              <a:rPr lang="en-US" smtClean="0"/>
            </a:br>
            <a:r>
              <a:rPr lang="en-US" smtClean="0"/>
              <a:t>Basic Structure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(relations) </a:t>
            </a:r>
          </a:p>
          <a:p>
            <a:pPr lvl="1" eaLnBrk="1" hangingPunct="1"/>
            <a:r>
              <a:rPr lang="en-US" dirty="0" smtClean="0"/>
              <a:t>Matrix consisting of a series of row/column intersections</a:t>
            </a:r>
          </a:p>
          <a:p>
            <a:pPr lvl="1" eaLnBrk="1" hangingPunct="1"/>
            <a:r>
              <a:rPr lang="en-US" dirty="0" smtClean="0"/>
              <a:t>Related to each other by sharing a common entity characteristic</a:t>
            </a:r>
          </a:p>
          <a:p>
            <a:pPr eaLnBrk="1" hangingPunct="1"/>
            <a:r>
              <a:rPr lang="en-US" dirty="0" smtClean="0"/>
              <a:t>Relational schema </a:t>
            </a:r>
          </a:p>
          <a:p>
            <a:pPr lvl="1" eaLnBrk="1" hangingPunct="1"/>
            <a:r>
              <a:rPr lang="en-US" dirty="0" smtClean="0"/>
              <a:t>Visual representation of relational database’s entities, attributes within those entities, and relationships between those entities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42</a:t>
            </a:fld>
            <a:endParaRPr lang="en-MY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A Relational Schema</a:t>
            </a:r>
          </a:p>
        </p:txBody>
      </p:sp>
      <p:pic>
        <p:nvPicPr>
          <p:cNvPr id="44036" name="Picture 18" descr="Fig02-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447800"/>
            <a:ext cx="8382000" cy="4724400"/>
          </a:xfr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209C94-05B2-4219-82C2-41897414D11B}" type="slidenum">
              <a:rPr lang="en-MY" sz="1200" smtClean="0">
                <a:solidFill>
                  <a:schemeClr val="tx1">
                    <a:tint val="75000"/>
                  </a:scheme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lang="en-MY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214414" y="6357958"/>
            <a:ext cx="5786478" cy="365125"/>
          </a:xfrm>
        </p:spPr>
        <p:txBody>
          <a:bodyPr/>
          <a:lstStyle/>
          <a:p>
            <a:r>
              <a:rPr lang="en-US" dirty="0"/>
              <a:t>Database Systems: Design, Implementation, &amp; Management, 6</a:t>
            </a:r>
            <a:r>
              <a:rPr lang="en-US" baseline="30000" dirty="0"/>
              <a:t>th</a:t>
            </a:r>
            <a:r>
              <a:rPr lang="en-US" dirty="0"/>
              <a:t> Edition, Rob &amp; Coronel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Linking Relational Tables</a:t>
            </a:r>
          </a:p>
        </p:txBody>
      </p:sp>
      <p:pic>
        <p:nvPicPr>
          <p:cNvPr id="45060" name="Picture 9" descr="Fig02-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371600"/>
            <a:ext cx="8610600" cy="4800600"/>
          </a:xfr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786578" y="6357958"/>
            <a:ext cx="2133600" cy="292079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209C94-05B2-4219-82C2-41897414D11B}" type="slidenum">
              <a:rPr lang="en-MY" sz="1200" smtClean="0">
                <a:solidFill>
                  <a:schemeClr val="tx1">
                    <a:tint val="75000"/>
                  </a:scheme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lang="en-MY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Table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928670"/>
            <a:ext cx="8243918" cy="516733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Stores a collection of related entities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Resembles a file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Relational table is purely logical structure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How data are physically stored in the database is of no concern to the user or the designer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This property became the source of a real database revolution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45</a:t>
            </a:fld>
            <a:endParaRPr lang="en-MY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03NF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2844" y="1130090"/>
            <a:ext cx="6429420" cy="5621535"/>
          </a:xfrm>
          <a:prstGeom prst="rect">
            <a:avLst/>
          </a:prstGeom>
          <a:noFill/>
          <a:ln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MY" b="1" dirty="0" smtClean="0"/>
              <a:t>The Relational Model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314" y="1071546"/>
            <a:ext cx="4143404" cy="2428892"/>
          </a:xfrm>
        </p:spPr>
        <p:txBody>
          <a:bodyPr>
            <a:normAutofit/>
          </a:bodyPr>
          <a:lstStyle/>
          <a:p>
            <a:r>
              <a:rPr lang="en-MY" sz="2400" dirty="0" smtClean="0"/>
              <a:t>Data and relationships are represented by a collection of </a:t>
            </a:r>
            <a:r>
              <a:rPr lang="en-MY" sz="2400" b="1" dirty="0" smtClean="0"/>
              <a:t>tables</a:t>
            </a:r>
            <a:r>
              <a:rPr lang="en-MY" sz="2400" dirty="0" smtClean="0"/>
              <a:t>.</a:t>
            </a:r>
          </a:p>
          <a:p>
            <a:r>
              <a:rPr lang="en-MY" sz="2400" dirty="0" smtClean="0"/>
              <a:t>Each </a:t>
            </a:r>
            <a:r>
              <a:rPr lang="en-MY" sz="2400" b="1" dirty="0" smtClean="0"/>
              <a:t>table</a:t>
            </a:r>
            <a:r>
              <a:rPr lang="en-MY" sz="2400" dirty="0" smtClean="0"/>
              <a:t> has a number of columns with unique names, e.g. </a:t>
            </a:r>
            <a:r>
              <a:rPr lang="en-MY" sz="2400" i="1" dirty="0" smtClean="0"/>
              <a:t>customer, account</a:t>
            </a:r>
            <a:r>
              <a:rPr lang="en-MY" sz="24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46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Relational Model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928670"/>
            <a:ext cx="8172480" cy="5167330"/>
          </a:xfrm>
        </p:spPr>
        <p:txBody>
          <a:bodyPr>
            <a:norm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Advantages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Structural independence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Improved conceptual simplicity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Easier database design, implementation, management, and use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Ad hoc query capability through the use of SQL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Powerful 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47</a:t>
            </a:fld>
            <a:endParaRPr lang="en-MY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Relational Model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029604" cy="5024454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Disadvantages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Substantial hardware and system software overhead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Can facilitate poor design and implementation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May promote “islands of information”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48</a:t>
            </a:fld>
            <a:endParaRPr lang="en-MY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1468438"/>
            <a:ext cx="8386763" cy="2843212"/>
          </a:xfrm>
        </p:spPr>
        <p:txBody>
          <a:bodyPr/>
          <a:lstStyle/>
          <a:p>
            <a:pPr algn="ctr">
              <a:defRPr/>
            </a:pPr>
            <a:r>
              <a:rPr lang="en-US" sz="4800" dirty="0" smtClean="0"/>
              <a:t>Entity Relationship Diagram (ERD)</a:t>
            </a:r>
            <a:br>
              <a:rPr lang="en-US" sz="4800" dirty="0" smtClean="0"/>
            </a:br>
            <a:r>
              <a:rPr lang="en-US" sz="4800" dirty="0" smtClean="0"/>
              <a:t>modeling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49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Importance of Data Models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57232"/>
            <a:ext cx="7772400" cy="523876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Data model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Relatively simple representation, usually graphical, of complex real-world data structures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Communications tool to facilitate interaction among the designer, the applications programmer, and the end user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Good database design uses an appropriate data model as its foundation</a:t>
            </a:r>
          </a:p>
          <a:p>
            <a:pPr>
              <a:spcBef>
                <a:spcPct val="80000"/>
              </a:spcBef>
            </a:pPr>
            <a:r>
              <a:rPr lang="en-US" dirty="0" smtClean="0"/>
              <a:t>End-users have different views and needs for data</a:t>
            </a:r>
          </a:p>
          <a:p>
            <a:pPr>
              <a:spcBef>
                <a:spcPct val="80000"/>
              </a:spcBef>
            </a:pPr>
            <a:r>
              <a:rPr lang="en-US" dirty="0" smtClean="0"/>
              <a:t>Data model organizes data for various users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5</a:t>
            </a:fld>
            <a:endParaRPr lang="en-MY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Entity Relationship Model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Widely accepted and adapted graphical tool for data modeling 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Introduced by Chen in 1976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Graphical representation of entities and their relationships in a database structure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A top-down approach to data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50</a:t>
            </a:fld>
            <a:endParaRPr lang="en-MY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6750" cy="1054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Building Blocks of Data Model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0050" y="2032000"/>
            <a:ext cx="8213725" cy="3657600"/>
            <a:chOff x="252" y="1280"/>
            <a:chExt cx="5174" cy="23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16" y="2472"/>
              <a:ext cx="2880" cy="960"/>
              <a:chOff x="1704" y="2868"/>
              <a:chExt cx="2880" cy="960"/>
            </a:xfrm>
          </p:grpSpPr>
          <p:sp>
            <p:nvSpPr>
              <p:cNvPr id="1638405" name="Text Box 5"/>
              <p:cNvSpPr txBox="1">
                <a:spLocks noChangeArrowheads="1"/>
              </p:cNvSpPr>
              <p:nvPr/>
            </p:nvSpPr>
            <p:spPr bwMode="auto">
              <a:xfrm>
                <a:off x="3024" y="3540"/>
                <a:ext cx="152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Relationships</a:t>
                </a:r>
              </a:p>
            </p:txBody>
          </p:sp>
          <p:sp>
            <p:nvSpPr>
              <p:cNvPr id="1638406" name="Line 6"/>
              <p:cNvSpPr>
                <a:spLocks noChangeShapeType="1"/>
              </p:cNvSpPr>
              <p:nvPr/>
            </p:nvSpPr>
            <p:spPr bwMode="auto">
              <a:xfrm flipV="1">
                <a:off x="3876" y="2868"/>
                <a:ext cx="708" cy="6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07" name="Line 7"/>
              <p:cNvSpPr>
                <a:spLocks noChangeShapeType="1"/>
              </p:cNvSpPr>
              <p:nvPr/>
            </p:nvSpPr>
            <p:spPr bwMode="auto">
              <a:xfrm flipH="1" flipV="1">
                <a:off x="2532" y="2904"/>
                <a:ext cx="624" cy="6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08" name="Line 8"/>
              <p:cNvSpPr>
                <a:spLocks noChangeShapeType="1"/>
              </p:cNvSpPr>
              <p:nvPr/>
            </p:nvSpPr>
            <p:spPr bwMode="auto">
              <a:xfrm flipH="1" flipV="1">
                <a:off x="1704" y="3312"/>
                <a:ext cx="1416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52" y="1560"/>
              <a:ext cx="1068" cy="1680"/>
              <a:chOff x="240" y="1956"/>
              <a:chExt cx="1068" cy="1680"/>
            </a:xfrm>
          </p:grpSpPr>
          <p:sp>
            <p:nvSpPr>
              <p:cNvPr id="1638410" name="Text Box 10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85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Entities</a:t>
                </a:r>
              </a:p>
            </p:txBody>
          </p:sp>
          <p:sp>
            <p:nvSpPr>
              <p:cNvPr id="1638411" name="Line 11"/>
              <p:cNvSpPr>
                <a:spLocks noChangeShapeType="1"/>
              </p:cNvSpPr>
              <p:nvPr/>
            </p:nvSpPr>
            <p:spPr bwMode="auto">
              <a:xfrm flipV="1">
                <a:off x="672" y="1956"/>
                <a:ext cx="636" cy="5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12" name="Line 12"/>
              <p:cNvSpPr>
                <a:spLocks noChangeShapeType="1"/>
              </p:cNvSpPr>
              <p:nvPr/>
            </p:nvSpPr>
            <p:spPr bwMode="auto">
              <a:xfrm>
                <a:off x="1032" y="2688"/>
                <a:ext cx="240" cy="1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13" name="Line 13"/>
              <p:cNvSpPr>
                <a:spLocks noChangeShapeType="1"/>
              </p:cNvSpPr>
              <p:nvPr/>
            </p:nvSpPr>
            <p:spPr bwMode="auto">
              <a:xfrm>
                <a:off x="792" y="2760"/>
                <a:ext cx="504" cy="8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349" y="1280"/>
              <a:ext cx="4077" cy="2304"/>
              <a:chOff x="1349" y="1280"/>
              <a:chExt cx="4077" cy="2304"/>
            </a:xfrm>
          </p:grpSpPr>
          <p:sp>
            <p:nvSpPr>
              <p:cNvPr id="1638415" name="Line 15"/>
              <p:cNvSpPr>
                <a:spLocks noChangeShapeType="1"/>
              </p:cNvSpPr>
              <p:nvPr/>
            </p:nvSpPr>
            <p:spPr bwMode="auto">
              <a:xfrm>
                <a:off x="1691" y="2624"/>
                <a:ext cx="0" cy="5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16" name="Line 16"/>
              <p:cNvSpPr>
                <a:spLocks noChangeShapeType="1"/>
              </p:cNvSpPr>
              <p:nvPr/>
            </p:nvSpPr>
            <p:spPr bwMode="auto">
              <a:xfrm flipH="1">
                <a:off x="2039" y="1499"/>
                <a:ext cx="9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17" name="Line 17"/>
              <p:cNvSpPr>
                <a:spLocks noChangeShapeType="1"/>
              </p:cNvSpPr>
              <p:nvPr/>
            </p:nvSpPr>
            <p:spPr bwMode="auto">
              <a:xfrm>
                <a:off x="1701" y="1682"/>
                <a:ext cx="0" cy="5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18" name="Line 18"/>
              <p:cNvSpPr>
                <a:spLocks noChangeShapeType="1"/>
              </p:cNvSpPr>
              <p:nvPr/>
            </p:nvSpPr>
            <p:spPr bwMode="auto">
              <a:xfrm>
                <a:off x="2039" y="2441"/>
                <a:ext cx="11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19" name="Line 19"/>
              <p:cNvSpPr>
                <a:spLocks noChangeShapeType="1"/>
              </p:cNvSpPr>
              <p:nvPr/>
            </p:nvSpPr>
            <p:spPr bwMode="auto">
              <a:xfrm>
                <a:off x="3831" y="2441"/>
                <a:ext cx="1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20" name="Line 20"/>
              <p:cNvSpPr>
                <a:spLocks noChangeShapeType="1"/>
              </p:cNvSpPr>
              <p:nvPr/>
            </p:nvSpPr>
            <p:spPr bwMode="auto">
              <a:xfrm>
                <a:off x="5038" y="1682"/>
                <a:ext cx="0" cy="7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21" name="Line 21"/>
              <p:cNvSpPr>
                <a:spLocks noChangeShapeType="1"/>
              </p:cNvSpPr>
              <p:nvPr/>
            </p:nvSpPr>
            <p:spPr bwMode="auto">
              <a:xfrm>
                <a:off x="2048" y="1408"/>
                <a:ext cx="110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22" name="Line 22"/>
              <p:cNvSpPr>
                <a:spLocks noChangeShapeType="1"/>
              </p:cNvSpPr>
              <p:nvPr/>
            </p:nvSpPr>
            <p:spPr bwMode="auto">
              <a:xfrm flipV="1">
                <a:off x="2057" y="1490"/>
                <a:ext cx="110" cy="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23" name="Line 23"/>
              <p:cNvSpPr>
                <a:spLocks noChangeShapeType="1"/>
              </p:cNvSpPr>
              <p:nvPr/>
            </p:nvSpPr>
            <p:spPr bwMode="auto">
              <a:xfrm>
                <a:off x="2030" y="2350"/>
                <a:ext cx="155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24" name="Line 24"/>
              <p:cNvSpPr>
                <a:spLocks noChangeShapeType="1"/>
              </p:cNvSpPr>
              <p:nvPr/>
            </p:nvSpPr>
            <p:spPr bwMode="auto">
              <a:xfrm flipH="1">
                <a:off x="2021" y="2432"/>
                <a:ext cx="164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25" name="Line 25"/>
              <p:cNvSpPr>
                <a:spLocks noChangeShapeType="1"/>
              </p:cNvSpPr>
              <p:nvPr/>
            </p:nvSpPr>
            <p:spPr bwMode="auto">
              <a:xfrm flipH="1">
                <a:off x="1627" y="2130"/>
                <a:ext cx="64" cy="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26" name="Line 26"/>
              <p:cNvSpPr>
                <a:spLocks noChangeShapeType="1"/>
              </p:cNvSpPr>
              <p:nvPr/>
            </p:nvSpPr>
            <p:spPr bwMode="auto">
              <a:xfrm>
                <a:off x="1701" y="2121"/>
                <a:ext cx="82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27" name="Line 27"/>
              <p:cNvSpPr>
                <a:spLocks noChangeShapeType="1"/>
              </p:cNvSpPr>
              <p:nvPr/>
            </p:nvSpPr>
            <p:spPr bwMode="auto">
              <a:xfrm flipH="1" flipV="1">
                <a:off x="1609" y="2633"/>
                <a:ext cx="73" cy="1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28" name="Line 28"/>
              <p:cNvSpPr>
                <a:spLocks noChangeShapeType="1"/>
              </p:cNvSpPr>
              <p:nvPr/>
            </p:nvSpPr>
            <p:spPr bwMode="auto">
              <a:xfrm flipV="1">
                <a:off x="1682" y="2624"/>
                <a:ext cx="83" cy="1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29" name="Line 29"/>
              <p:cNvSpPr>
                <a:spLocks noChangeShapeType="1"/>
              </p:cNvSpPr>
              <p:nvPr/>
            </p:nvSpPr>
            <p:spPr bwMode="auto">
              <a:xfrm flipV="1">
                <a:off x="3026" y="2359"/>
                <a:ext cx="137" cy="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30" name="Line 30"/>
              <p:cNvSpPr>
                <a:spLocks noChangeShapeType="1"/>
              </p:cNvSpPr>
              <p:nvPr/>
            </p:nvSpPr>
            <p:spPr bwMode="auto">
              <a:xfrm>
                <a:off x="3017" y="2432"/>
                <a:ext cx="146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31" name="Line 31"/>
              <p:cNvSpPr>
                <a:spLocks noChangeShapeType="1"/>
              </p:cNvSpPr>
              <p:nvPr/>
            </p:nvSpPr>
            <p:spPr bwMode="auto">
              <a:xfrm>
                <a:off x="3840" y="2359"/>
                <a:ext cx="128" cy="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32" name="Line 32"/>
              <p:cNvSpPr>
                <a:spLocks noChangeShapeType="1"/>
              </p:cNvSpPr>
              <p:nvPr/>
            </p:nvSpPr>
            <p:spPr bwMode="auto">
              <a:xfrm flipH="1">
                <a:off x="3831" y="2441"/>
                <a:ext cx="137" cy="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33" name="Rectangle 33"/>
              <p:cNvSpPr>
                <a:spLocks noChangeArrowheads="1"/>
              </p:cNvSpPr>
              <p:nvPr/>
            </p:nvSpPr>
            <p:spPr bwMode="auto">
              <a:xfrm>
                <a:off x="1371" y="1280"/>
                <a:ext cx="677" cy="4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34" name="Rectangle 34"/>
              <p:cNvSpPr>
                <a:spLocks noChangeArrowheads="1"/>
              </p:cNvSpPr>
              <p:nvPr/>
            </p:nvSpPr>
            <p:spPr bwMode="auto">
              <a:xfrm>
                <a:off x="1371" y="2231"/>
                <a:ext cx="659" cy="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35" name="Rectangle 35"/>
              <p:cNvSpPr>
                <a:spLocks noChangeArrowheads="1"/>
              </p:cNvSpPr>
              <p:nvPr/>
            </p:nvSpPr>
            <p:spPr bwMode="auto">
              <a:xfrm>
                <a:off x="1371" y="3200"/>
                <a:ext cx="66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36" name="Rectangle 36"/>
              <p:cNvSpPr>
                <a:spLocks noChangeArrowheads="1"/>
              </p:cNvSpPr>
              <p:nvPr/>
            </p:nvSpPr>
            <p:spPr bwMode="auto">
              <a:xfrm>
                <a:off x="3017" y="1298"/>
                <a:ext cx="677" cy="39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37" name="Rectangle 37"/>
              <p:cNvSpPr>
                <a:spLocks noChangeArrowheads="1"/>
              </p:cNvSpPr>
              <p:nvPr/>
            </p:nvSpPr>
            <p:spPr bwMode="auto">
              <a:xfrm>
                <a:off x="3163" y="2240"/>
                <a:ext cx="677" cy="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38" name="Rectangle 38"/>
              <p:cNvSpPr>
                <a:spLocks noChangeArrowheads="1"/>
              </p:cNvSpPr>
              <p:nvPr/>
            </p:nvSpPr>
            <p:spPr bwMode="auto">
              <a:xfrm>
                <a:off x="4681" y="1298"/>
                <a:ext cx="677" cy="4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223" name="Text Box 39"/>
              <p:cNvSpPr txBox="1">
                <a:spLocks noChangeArrowheads="1"/>
              </p:cNvSpPr>
              <p:nvPr/>
            </p:nvSpPr>
            <p:spPr bwMode="auto">
              <a:xfrm>
                <a:off x="1427" y="3208"/>
                <a:ext cx="603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tx2"/>
                    </a:solidFill>
                    <a:effectLst/>
                    <a:ea typeface="SimSun" pitchFamily="2" charset="-122"/>
                  </a:rPr>
                  <a:t>Despatch Note</a:t>
                </a:r>
                <a:endParaRPr lang="en-US" sz="1600" b="1">
                  <a:solidFill>
                    <a:schemeClr val="tx2"/>
                  </a:solidFill>
                  <a:effectLst/>
                </a:endParaRPr>
              </a:p>
            </p:txBody>
          </p:sp>
          <p:sp>
            <p:nvSpPr>
              <p:cNvPr id="8224" name="Text Box 40"/>
              <p:cNvSpPr txBox="1">
                <a:spLocks noChangeArrowheads="1"/>
              </p:cNvSpPr>
              <p:nvPr/>
            </p:nvSpPr>
            <p:spPr bwMode="auto">
              <a:xfrm>
                <a:off x="1387" y="1385"/>
                <a:ext cx="638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tx2"/>
                    </a:solidFill>
                    <a:effectLst/>
                    <a:ea typeface="SimSun" pitchFamily="2" charset="-122"/>
                  </a:rPr>
                  <a:t>Customer</a:t>
                </a:r>
                <a:endParaRPr lang="en-US" sz="1600" b="1">
                  <a:solidFill>
                    <a:schemeClr val="tx2"/>
                  </a:solidFill>
                  <a:effectLst/>
                </a:endParaRPr>
              </a:p>
            </p:txBody>
          </p:sp>
          <p:sp>
            <p:nvSpPr>
              <p:cNvPr id="8225" name="Text Box 41"/>
              <p:cNvSpPr txBox="1">
                <a:spLocks noChangeArrowheads="1"/>
              </p:cNvSpPr>
              <p:nvPr/>
            </p:nvSpPr>
            <p:spPr bwMode="auto">
              <a:xfrm>
                <a:off x="2894" y="1357"/>
                <a:ext cx="89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tx2"/>
                    </a:solidFill>
                    <a:effectLst/>
                    <a:ea typeface="SimSun" pitchFamily="2" charset="-122"/>
                  </a:rPr>
                  <a:t>Region</a:t>
                </a:r>
                <a:endParaRPr lang="en-US" sz="1600" b="1">
                  <a:solidFill>
                    <a:schemeClr val="tx2"/>
                  </a:solidFill>
                  <a:effectLst/>
                </a:endParaRPr>
              </a:p>
            </p:txBody>
          </p:sp>
          <p:sp>
            <p:nvSpPr>
              <p:cNvPr id="8226" name="Text Box 42"/>
              <p:cNvSpPr txBox="1">
                <a:spLocks noChangeArrowheads="1"/>
              </p:cNvSpPr>
              <p:nvPr/>
            </p:nvSpPr>
            <p:spPr bwMode="auto">
              <a:xfrm>
                <a:off x="4531" y="1385"/>
                <a:ext cx="89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tx2"/>
                    </a:solidFill>
                    <a:effectLst/>
                    <a:ea typeface="SimSun" pitchFamily="2" charset="-122"/>
                  </a:rPr>
                  <a:t>Supplier</a:t>
                </a:r>
                <a:endParaRPr lang="en-US" sz="1600" b="1">
                  <a:solidFill>
                    <a:schemeClr val="tx2"/>
                  </a:solidFill>
                  <a:effectLst/>
                </a:endParaRPr>
              </a:p>
            </p:txBody>
          </p:sp>
          <p:sp>
            <p:nvSpPr>
              <p:cNvPr id="8227" name="Text Box 43"/>
              <p:cNvSpPr txBox="1">
                <a:spLocks noChangeArrowheads="1"/>
              </p:cNvSpPr>
              <p:nvPr/>
            </p:nvSpPr>
            <p:spPr bwMode="auto">
              <a:xfrm>
                <a:off x="3205" y="2318"/>
                <a:ext cx="56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tx2"/>
                    </a:solidFill>
                    <a:effectLst/>
                    <a:ea typeface="SimSun" pitchFamily="2" charset="-122"/>
                  </a:rPr>
                  <a:t>Product</a:t>
                </a:r>
                <a:endParaRPr lang="en-US" sz="1600" b="1">
                  <a:solidFill>
                    <a:schemeClr val="tx2"/>
                  </a:solidFill>
                  <a:effectLst/>
                </a:endParaRPr>
              </a:p>
            </p:txBody>
          </p:sp>
          <p:sp>
            <p:nvSpPr>
              <p:cNvPr id="8228" name="Text Box 44"/>
              <p:cNvSpPr txBox="1">
                <a:spLocks noChangeArrowheads="1"/>
              </p:cNvSpPr>
              <p:nvPr/>
            </p:nvSpPr>
            <p:spPr bwMode="auto">
              <a:xfrm>
                <a:off x="1349" y="2327"/>
                <a:ext cx="748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tx2"/>
                    </a:solidFill>
                    <a:effectLst/>
                    <a:ea typeface="SimSun" pitchFamily="2" charset="-122"/>
                  </a:rPr>
                  <a:t>Order</a:t>
                </a:r>
                <a:endParaRPr lang="en-US" sz="1600" b="1">
                  <a:solidFill>
                    <a:schemeClr val="tx2"/>
                  </a:solidFill>
                  <a:effectLst/>
                </a:endParaRPr>
              </a:p>
            </p:txBody>
          </p:sp>
          <p:sp>
            <p:nvSpPr>
              <p:cNvPr id="1638445" name="Line 45"/>
              <p:cNvSpPr>
                <a:spLocks noChangeShapeType="1"/>
              </p:cNvSpPr>
              <p:nvPr/>
            </p:nvSpPr>
            <p:spPr bwMode="auto">
              <a:xfrm>
                <a:off x="2917" y="1417"/>
                <a:ext cx="0" cy="1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46" name="Line 46"/>
              <p:cNvSpPr>
                <a:spLocks noChangeShapeType="1"/>
              </p:cNvSpPr>
              <p:nvPr/>
            </p:nvSpPr>
            <p:spPr bwMode="auto">
              <a:xfrm>
                <a:off x="4937" y="1792"/>
                <a:ext cx="2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47" name="Line 47"/>
              <p:cNvSpPr>
                <a:spLocks noChangeShapeType="1"/>
              </p:cNvSpPr>
              <p:nvPr/>
            </p:nvSpPr>
            <p:spPr bwMode="auto">
              <a:xfrm>
                <a:off x="1582" y="3100"/>
                <a:ext cx="2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38448" name="Line 48"/>
              <p:cNvSpPr>
                <a:spLocks noChangeShapeType="1"/>
              </p:cNvSpPr>
              <p:nvPr/>
            </p:nvSpPr>
            <p:spPr bwMode="auto">
              <a:xfrm rot="-5400000">
                <a:off x="1694" y="1681"/>
                <a:ext cx="0" cy="1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51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57301"/>
            <a:ext cx="8324850" cy="4171964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en-US" dirty="0" smtClean="0">
                <a:solidFill>
                  <a:schemeClr val="hlink"/>
                </a:solidFill>
              </a:rPr>
              <a:t>Meaning</a:t>
            </a:r>
            <a:r>
              <a:rPr lang="en-US" dirty="0" smtClean="0"/>
              <a:t>.  A class of </a:t>
            </a:r>
            <a:r>
              <a:rPr lang="en-US" dirty="0" smtClean="0">
                <a:solidFill>
                  <a:schemeClr val="accent2"/>
                </a:solidFill>
              </a:rPr>
              <a:t>persons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places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objects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events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accent2"/>
                </a:solidFill>
              </a:rPr>
              <a:t>concepts</a:t>
            </a:r>
            <a:r>
              <a:rPr lang="en-US" dirty="0" smtClean="0"/>
              <a:t> about which we need to capture and store data (crudely, it is a </a:t>
            </a:r>
            <a:r>
              <a:rPr lang="en-US" i="1" dirty="0" smtClean="0"/>
              <a:t>file</a:t>
            </a:r>
            <a:r>
              <a:rPr lang="en-US" dirty="0" smtClean="0"/>
              <a:t> and described using a noun).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hlink"/>
                </a:solidFill>
              </a:rPr>
              <a:t>Examples</a:t>
            </a:r>
            <a:r>
              <a:rPr lang="en-US" dirty="0" smtClean="0"/>
              <a:t> : customers, products, suppliers, employees, departments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Using singular or plural nouns is a matter of preference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hlink"/>
                </a:solidFill>
              </a:rPr>
              <a:t>Notation -  it is represented by a rectangle.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6638" y="5618163"/>
            <a:ext cx="1600200" cy="838200"/>
            <a:chOff x="2496" y="1872"/>
            <a:chExt cx="912" cy="432"/>
          </a:xfrm>
        </p:grpSpPr>
        <p:sp>
          <p:nvSpPr>
            <p:cNvPr id="1642501" name="Rectangle 5"/>
            <p:cNvSpPr>
              <a:spLocks noChangeArrowheads="1"/>
            </p:cNvSpPr>
            <p:nvPr/>
          </p:nvSpPr>
          <p:spPr bwMode="auto">
            <a:xfrm>
              <a:off x="2496" y="1872"/>
              <a:ext cx="912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2616" y="1993"/>
              <a:ext cx="720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effectLst/>
                </a:rPr>
                <a:t>ORDER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52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4F49F-3192-4DE8-8AFC-EE37267097A0}" type="slidenum">
              <a:rPr lang="en-US"/>
              <a:pPr/>
              <a:t>53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What Should an Entity Be?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SHOULD BE:</a:t>
            </a:r>
          </a:p>
          <a:p>
            <a:pPr lvl="1"/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object that will have many instances in the database</a:t>
            </a:r>
          </a:p>
          <a:p>
            <a:pPr lvl="1"/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object that will be composed of multiple attributes</a:t>
            </a:r>
          </a:p>
          <a:p>
            <a:pPr lvl="1"/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object that we are trying to model</a:t>
            </a:r>
          </a:p>
          <a:p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SHOULD NOT BE:</a:t>
            </a:r>
          </a:p>
          <a:p>
            <a:pPr lvl="1"/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user of the database system </a:t>
            </a:r>
          </a:p>
          <a:p>
            <a:pPr lvl="1"/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output of the database system (e.g. a report)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Examples of Entities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19200"/>
            <a:ext cx="8324850" cy="52387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 sz="2400" smtClean="0">
                <a:solidFill>
                  <a:schemeClr val="hlink"/>
                </a:solidFill>
              </a:rPr>
              <a:t>Persons</a:t>
            </a:r>
            <a:r>
              <a:rPr lang="en-US" sz="2400" smtClean="0"/>
              <a:t> : agency, contractor, customer, department, division, employee, instructor, student, supplier</a:t>
            </a:r>
          </a:p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 sz="2400" smtClean="0">
                <a:solidFill>
                  <a:schemeClr val="hlink"/>
                </a:solidFill>
              </a:rPr>
              <a:t>Places</a:t>
            </a:r>
            <a:r>
              <a:rPr lang="en-US" sz="2400" smtClean="0"/>
              <a:t> : sales region, building, room, branch office, campus</a:t>
            </a:r>
          </a:p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 sz="2400" smtClean="0">
                <a:solidFill>
                  <a:schemeClr val="hlink"/>
                </a:solidFill>
              </a:rPr>
              <a:t>Objects</a:t>
            </a:r>
            <a:r>
              <a:rPr lang="en-US" sz="2400" smtClean="0"/>
              <a:t> : book, machine, part, product, raw material, software license, software package, tool, vehicle model, vehicle</a:t>
            </a:r>
          </a:p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 sz="2400" smtClean="0">
                <a:solidFill>
                  <a:schemeClr val="hlink"/>
                </a:solidFill>
              </a:rPr>
              <a:t>Events</a:t>
            </a:r>
            <a:r>
              <a:rPr lang="en-US" sz="2400" smtClean="0"/>
              <a:t> : application, award, cancellation, class, flight, invoice, order, registration, renewal, requisition, reservation, sale, trip</a:t>
            </a:r>
          </a:p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 sz="2400" smtClean="0">
                <a:solidFill>
                  <a:schemeClr val="hlink"/>
                </a:solidFill>
              </a:rPr>
              <a:t>Concepts</a:t>
            </a:r>
            <a:r>
              <a:rPr lang="en-US" sz="2400" smtClean="0"/>
              <a:t> : account, block of time, bond, course, fund, qualification, 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54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Exercise for Students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List 4 appropriate entities for each of the following systems :</a:t>
            </a:r>
          </a:p>
          <a:p>
            <a:pPr marL="1055688" lvl="1" indent="-598488"/>
            <a:r>
              <a:rPr lang="en-US" altLang="zh-CN" smtClean="0">
                <a:ea typeface="SimSun" pitchFamily="2" charset="-122"/>
              </a:rPr>
              <a:t>Inventory System</a:t>
            </a:r>
          </a:p>
          <a:p>
            <a:pPr marL="1055688" lvl="1" indent="-598488"/>
            <a:r>
              <a:rPr lang="en-US" altLang="zh-CN" smtClean="0">
                <a:ea typeface="SimSun" pitchFamily="2" charset="-122"/>
              </a:rPr>
              <a:t>Human Resource System</a:t>
            </a:r>
          </a:p>
          <a:p>
            <a:pPr marL="1055688" lvl="1" indent="-598488"/>
            <a:r>
              <a:rPr lang="en-US" altLang="zh-CN" smtClean="0">
                <a:ea typeface="SimSun" pitchFamily="2" charset="-122"/>
              </a:rPr>
              <a:t>Purchasing System</a:t>
            </a:r>
          </a:p>
          <a:p>
            <a:r>
              <a:rPr lang="en-US" altLang="zh-CN" smtClean="0">
                <a:ea typeface="SimSun" pitchFamily="2" charset="-122"/>
              </a:rPr>
              <a:t>For each of the entities, list 4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55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6750" cy="827088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Attributes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027113"/>
            <a:ext cx="8324850" cy="5430837"/>
          </a:xfrm>
        </p:spPr>
        <p:txBody>
          <a:bodyPr/>
          <a:lstStyle/>
          <a:p>
            <a:r>
              <a:rPr lang="en-US" sz="2600" smtClean="0">
                <a:solidFill>
                  <a:schemeClr val="hlink"/>
                </a:solidFill>
              </a:rPr>
              <a:t>Meaning</a:t>
            </a:r>
            <a:r>
              <a:rPr lang="en-US" sz="2600" smtClean="0"/>
              <a:t> - is a characteristic, data field, or data element of an entity.  There are many attributes for each entity.</a:t>
            </a:r>
          </a:p>
          <a:p>
            <a:r>
              <a:rPr lang="en-US" sz="2600" smtClean="0">
                <a:solidFill>
                  <a:schemeClr val="hlink"/>
                </a:solidFill>
              </a:rPr>
              <a:t>Example</a:t>
            </a:r>
            <a:r>
              <a:rPr lang="en-US" sz="2600" smtClean="0"/>
              <a:t> – Customer’s attributes are : Name, address, telephone, email</a:t>
            </a:r>
          </a:p>
          <a:p>
            <a:r>
              <a:rPr lang="en-US" sz="2600" smtClean="0">
                <a:solidFill>
                  <a:schemeClr val="hlink"/>
                </a:solidFill>
              </a:rPr>
              <a:t>Notation</a:t>
            </a:r>
            <a:r>
              <a:rPr lang="en-US" sz="2600" smtClean="0"/>
              <a:t> : </a:t>
            </a:r>
          </a:p>
        </p:txBody>
      </p:sp>
      <p:pic>
        <p:nvPicPr>
          <p:cNvPr id="13316" name="Picture 6" descr="Fig04-01"/>
          <p:cNvPicPr>
            <a:picLocks noChangeAspect="1" noChangeArrowheads="1"/>
          </p:cNvPicPr>
          <p:nvPr/>
        </p:nvPicPr>
        <p:blipFill>
          <a:blip r:embed="rId3" cstate="print"/>
          <a:srcRect l="5525" t="23616" r="7893" b="11807"/>
          <a:stretch>
            <a:fillRect/>
          </a:stretch>
        </p:blipFill>
        <p:spPr bwMode="auto">
          <a:xfrm>
            <a:off x="1071538" y="3357562"/>
            <a:ext cx="686117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285720" y="5786454"/>
            <a:ext cx="8215370" cy="923925"/>
            <a:chOff x="285720" y="5786454"/>
            <a:chExt cx="8215370" cy="923925"/>
          </a:xfrm>
        </p:grpSpPr>
        <p:sp>
          <p:nvSpPr>
            <p:cNvPr id="5" name="TextBox 4"/>
            <p:cNvSpPr txBox="1"/>
            <p:nvPr/>
          </p:nvSpPr>
          <p:spPr>
            <a:xfrm>
              <a:off x="1547813" y="5895975"/>
              <a:ext cx="6953277" cy="646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04813" indent="-404813">
                <a:defRPr/>
              </a:pPr>
              <a:r>
                <a:rPr lang="en-US" sz="1800" b="1" dirty="0">
                  <a:solidFill>
                    <a:schemeClr val="accent2"/>
                  </a:solidFill>
                  <a:effectLst/>
                  <a:latin typeface="Arial" charset="0"/>
                </a:rPr>
                <a:t>STUDENT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(</a:t>
              </a:r>
              <a:r>
                <a:rPr lang="en-US" sz="1800" b="1" u="sng" dirty="0"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STU_ID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, STU_LNAME, STU_FNAME, STU_INITIAL,      STU_EMAIL, STU_PHONE)</a:t>
              </a:r>
            </a:p>
          </p:txBody>
        </p:sp>
        <p:sp>
          <p:nvSpPr>
            <p:cNvPr id="13318" name="TextBox 5"/>
            <p:cNvSpPr txBox="1">
              <a:spLocks noChangeArrowheads="1"/>
            </p:cNvSpPr>
            <p:nvPr/>
          </p:nvSpPr>
          <p:spPr bwMode="auto">
            <a:xfrm>
              <a:off x="285720" y="5786454"/>
              <a:ext cx="1142976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A50021"/>
                  </a:solidFill>
                  <a:effectLst/>
                </a:rPr>
                <a:t>DBDL or Textual notation</a:t>
              </a:r>
            </a:p>
          </p:txBody>
        </p:sp>
        <p:sp>
          <p:nvSpPr>
            <p:cNvPr id="8" name="Left Brace 7"/>
            <p:cNvSpPr/>
            <p:nvPr/>
          </p:nvSpPr>
          <p:spPr bwMode="auto">
            <a:xfrm>
              <a:off x="1238250" y="5937250"/>
              <a:ext cx="295275" cy="576263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365125"/>
          </a:xfrm>
        </p:spPr>
        <p:txBody>
          <a:bodyPr/>
          <a:lstStyle/>
          <a:p>
            <a:fld id="{98209C94-05B2-4219-82C2-41897414D11B}" type="slidenum">
              <a:rPr lang="en-MY" smtClean="0"/>
              <a:pPr/>
              <a:t>56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28600"/>
            <a:ext cx="8388350" cy="7048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998538"/>
            <a:ext cx="8377237" cy="3430594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en-US" sz="2300" dirty="0" smtClean="0">
                <a:solidFill>
                  <a:schemeClr val="hlink"/>
                </a:solidFill>
              </a:rPr>
              <a:t>Meaning</a:t>
            </a:r>
            <a:r>
              <a:rPr lang="en-US" sz="2300" dirty="0" smtClean="0"/>
              <a:t>.  The lines between the entities (boxes) representing relationships between them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en-US" sz="2300" dirty="0" smtClean="0">
                <a:solidFill>
                  <a:schemeClr val="hlink"/>
                </a:solidFill>
              </a:rPr>
              <a:t>Example.  </a:t>
            </a:r>
            <a:r>
              <a:rPr lang="en-US" sz="2300" dirty="0" smtClean="0"/>
              <a:t>Between CUSTOMER and ORDER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en-US" sz="2300" dirty="0" smtClean="0">
                <a:solidFill>
                  <a:schemeClr val="hlink"/>
                </a:solidFill>
              </a:rPr>
              <a:t>Notation</a:t>
            </a:r>
            <a:r>
              <a:rPr lang="en-US" sz="2300" dirty="0" smtClean="0"/>
              <a:t>.  The relationship is indicated by lines connecting the entities. There’s a “crow’s” foot or a diamond shaped box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en-US" sz="2300" dirty="0" smtClean="0">
                <a:solidFill>
                  <a:schemeClr val="hlink"/>
                </a:solidFill>
              </a:rPr>
              <a:t>Description</a:t>
            </a:r>
            <a:r>
              <a:rPr lang="en-US" sz="2300" dirty="0" smtClean="0"/>
              <a:t> :  A relationship is read in </a:t>
            </a:r>
            <a:r>
              <a:rPr lang="en-US" sz="2300" dirty="0" smtClean="0">
                <a:solidFill>
                  <a:schemeClr val="hlink"/>
                </a:solidFill>
              </a:rPr>
              <a:t>two </a:t>
            </a:r>
            <a:r>
              <a:rPr lang="en-US" sz="2300" dirty="0" smtClean="0"/>
              <a:t>directions (left and right).  Example : Each customer places many orders, and each order is placed by only one customer.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43075" y="5727700"/>
            <a:ext cx="5416550" cy="704850"/>
            <a:chOff x="2737" y="12699"/>
            <a:chExt cx="7068" cy="860"/>
          </a:xfrm>
        </p:grpSpPr>
        <p:sp>
          <p:nvSpPr>
            <p:cNvPr id="1646597" name="Text Box 5"/>
            <p:cNvSpPr txBox="1">
              <a:spLocks noChangeArrowheads="1"/>
            </p:cNvSpPr>
            <p:nvPr/>
          </p:nvSpPr>
          <p:spPr bwMode="auto">
            <a:xfrm>
              <a:off x="2737" y="12699"/>
              <a:ext cx="1665" cy="8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65000"/>
                </a:lnSpc>
                <a:spcBef>
                  <a:spcPts val="600"/>
                </a:spcBef>
                <a:defRPr/>
              </a:pPr>
              <a:r>
                <a:rPr lang="en-US" sz="1800" b="1">
                  <a:solidFill>
                    <a:schemeClr val="accent2"/>
                  </a:solidFill>
                  <a:effectLst/>
                  <a:latin typeface="Arial" charset="0"/>
                </a:rPr>
                <a:t>Customer</a:t>
              </a:r>
              <a:endParaRPr 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46598" name="Text Box 6"/>
            <p:cNvSpPr txBox="1">
              <a:spLocks noChangeArrowheads="1"/>
            </p:cNvSpPr>
            <p:nvPr/>
          </p:nvSpPr>
          <p:spPr bwMode="auto">
            <a:xfrm>
              <a:off x="8140" y="12699"/>
              <a:ext cx="1665" cy="8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65000"/>
                </a:lnSpc>
                <a:spcBef>
                  <a:spcPts val="600"/>
                </a:spcBef>
                <a:defRPr/>
              </a:pPr>
              <a:r>
                <a:rPr lang="en-US" sz="1800" b="1">
                  <a:effectLst/>
                  <a:latin typeface="Arial" charset="0"/>
                </a:rPr>
                <a:t>Order</a:t>
              </a:r>
              <a:endPara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46599" name="Line 7"/>
            <p:cNvSpPr>
              <a:spLocks noChangeShapeType="1"/>
            </p:cNvSpPr>
            <p:nvPr/>
          </p:nvSpPr>
          <p:spPr bwMode="auto">
            <a:xfrm flipV="1">
              <a:off x="4402" y="13112"/>
              <a:ext cx="3756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6600" name="Line 8"/>
            <p:cNvSpPr>
              <a:spLocks noChangeShapeType="1"/>
            </p:cNvSpPr>
            <p:nvPr/>
          </p:nvSpPr>
          <p:spPr bwMode="auto">
            <a:xfrm flipV="1">
              <a:off x="7605" y="12931"/>
              <a:ext cx="524" cy="1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6601" name="Line 9"/>
            <p:cNvSpPr>
              <a:spLocks noChangeShapeType="1"/>
            </p:cNvSpPr>
            <p:nvPr/>
          </p:nvSpPr>
          <p:spPr bwMode="auto">
            <a:xfrm>
              <a:off x="7605" y="13112"/>
              <a:ext cx="524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6602" name="Line 10"/>
            <p:cNvSpPr>
              <a:spLocks noChangeShapeType="1"/>
            </p:cNvSpPr>
            <p:nvPr/>
          </p:nvSpPr>
          <p:spPr bwMode="auto">
            <a:xfrm>
              <a:off x="4583" y="12960"/>
              <a:ext cx="0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57</a:t>
            </a:fld>
            <a:endParaRPr lang="en-MY"/>
          </a:p>
        </p:txBody>
      </p:sp>
      <p:grpSp>
        <p:nvGrpSpPr>
          <p:cNvPr id="28" name="Group 27"/>
          <p:cNvGrpSpPr/>
          <p:nvPr/>
        </p:nvGrpSpPr>
        <p:grpSpPr>
          <a:xfrm>
            <a:off x="1727218" y="4714884"/>
            <a:ext cx="5416550" cy="714380"/>
            <a:chOff x="1727218" y="4714884"/>
            <a:chExt cx="5416550" cy="714380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1727218" y="4724414"/>
              <a:ext cx="1275970" cy="704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65000"/>
                </a:lnSpc>
                <a:spcBef>
                  <a:spcPts val="600"/>
                </a:spcBef>
                <a:defRPr/>
              </a:pPr>
              <a:r>
                <a:rPr lang="en-US" sz="1800" b="1">
                  <a:solidFill>
                    <a:schemeClr val="accent2"/>
                  </a:solidFill>
                  <a:effectLst/>
                  <a:latin typeface="Arial" charset="0"/>
                </a:rPr>
                <a:t>Customer</a:t>
              </a:r>
              <a:endParaRPr 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867798" y="4724414"/>
              <a:ext cx="1275970" cy="704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65000"/>
                </a:lnSpc>
                <a:spcBef>
                  <a:spcPts val="600"/>
                </a:spcBef>
                <a:defRPr/>
              </a:pPr>
              <a:r>
                <a:rPr lang="en-US" sz="1800" b="1">
                  <a:effectLst/>
                  <a:latin typeface="Arial" charset="0"/>
                </a:rPr>
                <a:t>Order</a:t>
              </a:r>
              <a:endPara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3003188" y="5062906"/>
              <a:ext cx="2878404" cy="139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Diamond 25"/>
            <p:cNvSpPr/>
            <p:nvPr/>
          </p:nvSpPr>
          <p:spPr>
            <a:xfrm>
              <a:off x="3857620" y="4714884"/>
              <a:ext cx="1071570" cy="71438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0496" y="4857760"/>
              <a:ext cx="781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makes</a:t>
              </a:r>
              <a:endParaRPr lang="en-MY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1975" y="1897063"/>
            <a:ext cx="5513388" cy="1984375"/>
          </a:xfrm>
        </p:spPr>
        <p:txBody>
          <a:bodyPr/>
          <a:lstStyle/>
          <a:p>
            <a:pPr algn="ctr">
              <a:spcBef>
                <a:spcPct val="5500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Types of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58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61350" cy="692150"/>
          </a:xfrm>
        </p:spPr>
        <p:txBody>
          <a:bodyPr wrap="none" lIns="80962" tIns="41275" rIns="80962" bIns="41275" anchor="t">
            <a:spAutoFit/>
          </a:bodyPr>
          <a:lstStyle/>
          <a:p>
            <a:pPr defTabSz="804863">
              <a:defRPr/>
            </a:pPr>
            <a:r>
              <a:rPr lang="en-US" smtClean="0"/>
              <a:t>Example - Types of Relationships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762000" y="1219200"/>
            <a:ext cx="6826250" cy="727075"/>
            <a:chOff x="762000" y="1219200"/>
            <a:chExt cx="6826251" cy="727075"/>
          </a:xfrm>
        </p:grpSpPr>
        <p:sp>
          <p:nvSpPr>
            <p:cNvPr id="1662980" name="Rectangle 4"/>
            <p:cNvSpPr>
              <a:spLocks noChangeArrowheads="1"/>
            </p:cNvSpPr>
            <p:nvPr/>
          </p:nvSpPr>
          <p:spPr bwMode="auto">
            <a:xfrm>
              <a:off x="762000" y="1301750"/>
              <a:ext cx="2386013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0962" tIns="41275" rIns="80962" bIns="41275">
              <a:spAutoFit/>
            </a:bodyPr>
            <a:lstStyle/>
            <a:p>
              <a:pPr defTabSz="804863">
                <a:lnSpc>
                  <a:spcPct val="90000"/>
                </a:lnSpc>
                <a:defRPr/>
              </a:pPr>
              <a:r>
                <a:rPr lang="en-US" sz="25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ONE-TO-ONE:</a:t>
              </a:r>
              <a:r>
                <a:rPr lang="en-US" sz="2500" b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endParaRPr lang="en-US" sz="25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57563" y="1219200"/>
              <a:ext cx="4230688" cy="727075"/>
              <a:chOff x="2666" y="946"/>
              <a:chExt cx="2665" cy="458"/>
            </a:xfrm>
          </p:grpSpPr>
          <p:sp>
            <p:nvSpPr>
              <p:cNvPr id="16414" name="Rectangle 6"/>
              <p:cNvSpPr>
                <a:spLocks noChangeArrowheads="1"/>
              </p:cNvSpPr>
              <p:nvPr/>
            </p:nvSpPr>
            <p:spPr bwMode="auto">
              <a:xfrm>
                <a:off x="2666" y="946"/>
                <a:ext cx="1006" cy="458"/>
              </a:xfrm>
              <a:prstGeom prst="rect">
                <a:avLst/>
              </a:prstGeom>
              <a:gradFill rotWithShape="0">
                <a:gsLst>
                  <a:gs pos="0">
                    <a:srgbClr val="FEFF72"/>
                  </a:gs>
                  <a:gs pos="100000">
                    <a:srgbClr val="CBCC5B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962" tIns="41275" rIns="80962" bIns="41275" anchor="ctr"/>
              <a:lstStyle/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STUDENT</a:t>
                </a:r>
              </a:p>
            </p:txBody>
          </p:sp>
          <p:sp>
            <p:nvSpPr>
              <p:cNvPr id="16415" name="Rectangle 7"/>
              <p:cNvSpPr>
                <a:spLocks noChangeArrowheads="1"/>
              </p:cNvSpPr>
              <p:nvPr/>
            </p:nvSpPr>
            <p:spPr bwMode="auto">
              <a:xfrm>
                <a:off x="4324" y="946"/>
                <a:ext cx="1007" cy="458"/>
              </a:xfrm>
              <a:prstGeom prst="rect">
                <a:avLst/>
              </a:prstGeom>
              <a:gradFill rotWithShape="0">
                <a:gsLst>
                  <a:gs pos="0">
                    <a:srgbClr val="FEFF72"/>
                  </a:gs>
                  <a:gs pos="100000">
                    <a:srgbClr val="CBCC5B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962" tIns="41275" rIns="80962" bIns="41275" anchor="ctr"/>
              <a:lstStyle/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   ID   </a:t>
                </a:r>
              </a:p>
            </p:txBody>
          </p:sp>
          <p:sp>
            <p:nvSpPr>
              <p:cNvPr id="1662984" name="Line 8"/>
              <p:cNvSpPr>
                <a:spLocks noChangeShapeType="1"/>
              </p:cNvSpPr>
              <p:nvPr/>
            </p:nvSpPr>
            <p:spPr bwMode="auto">
              <a:xfrm>
                <a:off x="3692" y="1154"/>
                <a:ext cx="645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5800" y="2286000"/>
            <a:ext cx="7453313" cy="1668463"/>
            <a:chOff x="702" y="1592"/>
            <a:chExt cx="4695" cy="1051"/>
          </a:xfrm>
        </p:grpSpPr>
        <p:sp>
          <p:nvSpPr>
            <p:cNvPr id="1662986" name="Rectangle 10"/>
            <p:cNvSpPr>
              <a:spLocks noChangeArrowheads="1"/>
            </p:cNvSpPr>
            <p:nvPr/>
          </p:nvSpPr>
          <p:spPr bwMode="auto">
            <a:xfrm>
              <a:off x="702" y="1824"/>
              <a:ext cx="160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0962" tIns="41275" rIns="80962" bIns="41275">
              <a:spAutoFit/>
            </a:bodyPr>
            <a:lstStyle/>
            <a:p>
              <a:pPr defTabSz="804863">
                <a:lnSpc>
                  <a:spcPct val="90000"/>
                </a:lnSpc>
                <a:defRPr/>
              </a:pPr>
              <a:r>
                <a:rPr lang="en-US" sz="25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ONE-TO-MANY:</a:t>
              </a:r>
            </a:p>
          </p:txBody>
        </p:sp>
        <p:sp>
          <p:nvSpPr>
            <p:cNvPr id="1662987" name="Line 11"/>
            <p:cNvSpPr>
              <a:spLocks noChangeShapeType="1"/>
            </p:cNvSpPr>
            <p:nvPr/>
          </p:nvSpPr>
          <p:spPr bwMode="auto">
            <a:xfrm>
              <a:off x="3748" y="1880"/>
              <a:ext cx="1065" cy="539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2988" name="Line 12"/>
            <p:cNvSpPr>
              <a:spLocks noChangeShapeType="1"/>
            </p:cNvSpPr>
            <p:nvPr/>
          </p:nvSpPr>
          <p:spPr bwMode="auto">
            <a:xfrm flipH="1">
              <a:off x="2576" y="1858"/>
              <a:ext cx="1129" cy="5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2989" name="Line 13"/>
            <p:cNvSpPr>
              <a:spLocks noChangeShapeType="1"/>
            </p:cNvSpPr>
            <p:nvPr/>
          </p:nvSpPr>
          <p:spPr bwMode="auto">
            <a:xfrm>
              <a:off x="3716" y="2070"/>
              <a:ext cx="0" cy="10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07" name="Rectangle 14"/>
            <p:cNvSpPr>
              <a:spLocks noChangeArrowheads="1"/>
            </p:cNvSpPr>
            <p:nvPr/>
          </p:nvSpPr>
          <p:spPr bwMode="auto">
            <a:xfrm>
              <a:off x="3229" y="1592"/>
              <a:ext cx="1006" cy="458"/>
            </a:xfrm>
            <a:prstGeom prst="rect">
              <a:avLst/>
            </a:prstGeom>
            <a:gradFill rotWithShape="0">
              <a:gsLst>
                <a:gs pos="0">
                  <a:srgbClr val="FEFF72"/>
                </a:gs>
                <a:gs pos="100000">
                  <a:srgbClr val="CBCC5B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0962" tIns="41275" rIns="80962" bIns="41275" anchor="ctr"/>
            <a:lstStyle/>
            <a:p>
              <a:pPr algn="ctr" defTabSz="804863">
                <a:lnSpc>
                  <a:spcPct val="90000"/>
                </a:lnSpc>
              </a:pPr>
              <a:r>
                <a:rPr lang="en-US" sz="2500" b="1">
                  <a:solidFill>
                    <a:srgbClr val="000000"/>
                  </a:solidFill>
                  <a:effectLst/>
                </a:rPr>
                <a:t>CLASS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067" y="2185"/>
              <a:ext cx="3330" cy="458"/>
              <a:chOff x="2393" y="2185"/>
              <a:chExt cx="3330" cy="458"/>
            </a:xfrm>
          </p:grpSpPr>
          <p:sp>
            <p:nvSpPr>
              <p:cNvPr id="16409" name="Rectangle 16"/>
              <p:cNvSpPr>
                <a:spLocks noChangeArrowheads="1"/>
              </p:cNvSpPr>
              <p:nvPr/>
            </p:nvSpPr>
            <p:spPr bwMode="auto">
              <a:xfrm>
                <a:off x="2393" y="2185"/>
                <a:ext cx="1007" cy="458"/>
              </a:xfrm>
              <a:prstGeom prst="rect">
                <a:avLst/>
              </a:prstGeom>
              <a:gradFill rotWithShape="0">
                <a:gsLst>
                  <a:gs pos="0">
                    <a:srgbClr val="FEFF72"/>
                  </a:gs>
                  <a:gs pos="100000">
                    <a:srgbClr val="CBCC5B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962" tIns="41275" rIns="80962" bIns="41275" anchor="ctr"/>
              <a:lstStyle/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STUDENT</a:t>
                </a:r>
              </a:p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A</a:t>
                </a:r>
              </a:p>
            </p:txBody>
          </p:sp>
          <p:sp>
            <p:nvSpPr>
              <p:cNvPr id="16410" name="Rectangle 17"/>
              <p:cNvSpPr>
                <a:spLocks noChangeArrowheads="1"/>
              </p:cNvSpPr>
              <p:nvPr/>
            </p:nvSpPr>
            <p:spPr bwMode="auto">
              <a:xfrm>
                <a:off x="3555" y="2185"/>
                <a:ext cx="1006" cy="458"/>
              </a:xfrm>
              <a:prstGeom prst="rect">
                <a:avLst/>
              </a:prstGeom>
              <a:gradFill rotWithShape="0">
                <a:gsLst>
                  <a:gs pos="0">
                    <a:srgbClr val="FEFF72"/>
                  </a:gs>
                  <a:gs pos="100000">
                    <a:srgbClr val="CBCC5B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962" tIns="41275" rIns="80962" bIns="41275" anchor="ctr"/>
              <a:lstStyle/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STUDENT</a:t>
                </a:r>
              </a:p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B</a:t>
                </a:r>
              </a:p>
            </p:txBody>
          </p:sp>
          <p:sp>
            <p:nvSpPr>
              <p:cNvPr id="16411" name="Rectangle 18"/>
              <p:cNvSpPr>
                <a:spLocks noChangeArrowheads="1"/>
              </p:cNvSpPr>
              <p:nvPr/>
            </p:nvSpPr>
            <p:spPr bwMode="auto">
              <a:xfrm>
                <a:off x="4717" y="2185"/>
                <a:ext cx="1006" cy="458"/>
              </a:xfrm>
              <a:prstGeom prst="rect">
                <a:avLst/>
              </a:prstGeom>
              <a:gradFill rotWithShape="0">
                <a:gsLst>
                  <a:gs pos="0">
                    <a:srgbClr val="FEFF72"/>
                  </a:gs>
                  <a:gs pos="100000">
                    <a:srgbClr val="CBCC5B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962" tIns="41275" rIns="80962" bIns="41275" anchor="ctr"/>
              <a:lstStyle/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STUDENT</a:t>
                </a:r>
              </a:p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C</a:t>
                </a:r>
              </a:p>
            </p:txBody>
          </p: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85800" y="4343400"/>
            <a:ext cx="7513638" cy="2179638"/>
            <a:chOff x="691" y="2736"/>
            <a:chExt cx="4733" cy="1373"/>
          </a:xfrm>
        </p:grpSpPr>
        <p:sp>
          <p:nvSpPr>
            <p:cNvPr id="1662996" name="Rectangle 20"/>
            <p:cNvSpPr>
              <a:spLocks noChangeArrowheads="1"/>
            </p:cNvSpPr>
            <p:nvPr/>
          </p:nvSpPr>
          <p:spPr bwMode="auto">
            <a:xfrm>
              <a:off x="691" y="2830"/>
              <a:ext cx="1757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0962" tIns="41275" rIns="80962" bIns="41275">
              <a:spAutoFit/>
            </a:bodyPr>
            <a:lstStyle/>
            <a:p>
              <a:pPr defTabSz="804863">
                <a:lnSpc>
                  <a:spcPct val="90000"/>
                </a:lnSpc>
                <a:defRPr/>
              </a:pPr>
              <a:r>
                <a:rPr lang="en-US" sz="25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MANY-TO-MANY:</a:t>
              </a:r>
            </a:p>
          </p:txBody>
        </p:sp>
        <p:sp>
          <p:nvSpPr>
            <p:cNvPr id="1662997" name="Line 21"/>
            <p:cNvSpPr>
              <a:spLocks noChangeShapeType="1"/>
            </p:cNvSpPr>
            <p:nvPr/>
          </p:nvSpPr>
          <p:spPr bwMode="auto">
            <a:xfrm>
              <a:off x="2815" y="3098"/>
              <a:ext cx="2357" cy="61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2998" name="Line 22"/>
            <p:cNvSpPr>
              <a:spLocks noChangeShapeType="1"/>
            </p:cNvSpPr>
            <p:nvPr/>
          </p:nvSpPr>
          <p:spPr bwMode="auto">
            <a:xfrm flipH="1">
              <a:off x="3809" y="3055"/>
              <a:ext cx="588" cy="80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2999" name="Line 23"/>
            <p:cNvSpPr>
              <a:spLocks noChangeShapeType="1"/>
            </p:cNvSpPr>
            <p:nvPr/>
          </p:nvSpPr>
          <p:spPr bwMode="auto">
            <a:xfrm flipH="1">
              <a:off x="2510" y="3134"/>
              <a:ext cx="240" cy="73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3000" name="Line 24"/>
            <p:cNvSpPr>
              <a:spLocks noChangeShapeType="1"/>
            </p:cNvSpPr>
            <p:nvPr/>
          </p:nvSpPr>
          <p:spPr bwMode="auto">
            <a:xfrm flipH="1">
              <a:off x="2696" y="3024"/>
              <a:ext cx="1690" cy="76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3001" name="Line 25"/>
            <p:cNvSpPr>
              <a:spLocks noChangeShapeType="1"/>
            </p:cNvSpPr>
            <p:nvPr/>
          </p:nvSpPr>
          <p:spPr bwMode="auto">
            <a:xfrm>
              <a:off x="4397" y="3055"/>
              <a:ext cx="601" cy="86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2094" y="3651"/>
              <a:ext cx="3330" cy="458"/>
              <a:chOff x="2393" y="3714"/>
              <a:chExt cx="3330" cy="458"/>
            </a:xfrm>
          </p:grpSpPr>
          <p:sp>
            <p:nvSpPr>
              <p:cNvPr id="16400" name="Rectangle 27"/>
              <p:cNvSpPr>
                <a:spLocks noChangeArrowheads="1"/>
              </p:cNvSpPr>
              <p:nvPr/>
            </p:nvSpPr>
            <p:spPr bwMode="auto">
              <a:xfrm>
                <a:off x="2393" y="3714"/>
                <a:ext cx="1007" cy="458"/>
              </a:xfrm>
              <a:prstGeom prst="rect">
                <a:avLst/>
              </a:prstGeom>
              <a:gradFill rotWithShape="0">
                <a:gsLst>
                  <a:gs pos="0">
                    <a:srgbClr val="FEFF72"/>
                  </a:gs>
                  <a:gs pos="100000">
                    <a:srgbClr val="CBCC5B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962" tIns="41275" rIns="80962" bIns="41275" anchor="ctr"/>
              <a:lstStyle/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STUDENT</a:t>
                </a:r>
              </a:p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A</a:t>
                </a:r>
              </a:p>
            </p:txBody>
          </p:sp>
          <p:sp>
            <p:nvSpPr>
              <p:cNvPr id="16401" name="Rectangle 28"/>
              <p:cNvSpPr>
                <a:spLocks noChangeArrowheads="1"/>
              </p:cNvSpPr>
              <p:nvPr/>
            </p:nvSpPr>
            <p:spPr bwMode="auto">
              <a:xfrm>
                <a:off x="3555" y="3714"/>
                <a:ext cx="1006" cy="458"/>
              </a:xfrm>
              <a:prstGeom prst="rect">
                <a:avLst/>
              </a:prstGeom>
              <a:gradFill rotWithShape="0">
                <a:gsLst>
                  <a:gs pos="0">
                    <a:srgbClr val="FEFF72"/>
                  </a:gs>
                  <a:gs pos="100000">
                    <a:srgbClr val="CBCC5B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962" tIns="41275" rIns="80962" bIns="41275" anchor="ctr"/>
              <a:lstStyle/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STUDENT</a:t>
                </a:r>
              </a:p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B</a:t>
                </a:r>
              </a:p>
            </p:txBody>
          </p:sp>
          <p:sp>
            <p:nvSpPr>
              <p:cNvPr id="16402" name="Rectangle 29"/>
              <p:cNvSpPr>
                <a:spLocks noChangeArrowheads="1"/>
              </p:cNvSpPr>
              <p:nvPr/>
            </p:nvSpPr>
            <p:spPr bwMode="auto">
              <a:xfrm>
                <a:off x="4717" y="3714"/>
                <a:ext cx="1006" cy="458"/>
              </a:xfrm>
              <a:prstGeom prst="rect">
                <a:avLst/>
              </a:prstGeom>
              <a:gradFill rotWithShape="0">
                <a:gsLst>
                  <a:gs pos="0">
                    <a:srgbClr val="FEFF72"/>
                  </a:gs>
                  <a:gs pos="100000">
                    <a:srgbClr val="CBCC5B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962" tIns="41275" rIns="80962" bIns="41275" anchor="ctr"/>
              <a:lstStyle/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STUDENT</a:t>
                </a:r>
              </a:p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C</a:t>
                </a: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2601" y="2736"/>
              <a:ext cx="2294" cy="469"/>
              <a:chOff x="2900" y="2799"/>
              <a:chExt cx="2294" cy="469"/>
            </a:xfrm>
          </p:grpSpPr>
          <p:sp>
            <p:nvSpPr>
              <p:cNvPr id="16398" name="Rectangle 31"/>
              <p:cNvSpPr>
                <a:spLocks noChangeArrowheads="1"/>
              </p:cNvSpPr>
              <p:nvPr/>
            </p:nvSpPr>
            <p:spPr bwMode="auto">
              <a:xfrm>
                <a:off x="2900" y="2799"/>
                <a:ext cx="1007" cy="458"/>
              </a:xfrm>
              <a:prstGeom prst="rect">
                <a:avLst/>
              </a:prstGeom>
              <a:gradFill rotWithShape="0">
                <a:gsLst>
                  <a:gs pos="0">
                    <a:srgbClr val="FEFF72"/>
                  </a:gs>
                  <a:gs pos="100000">
                    <a:srgbClr val="CBCC5B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962" tIns="41275" rIns="80962" bIns="41275" anchor="ctr"/>
              <a:lstStyle/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CLASS</a:t>
                </a:r>
              </a:p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16399" name="Rectangle 32"/>
              <p:cNvSpPr>
                <a:spLocks noChangeArrowheads="1"/>
              </p:cNvSpPr>
              <p:nvPr/>
            </p:nvSpPr>
            <p:spPr bwMode="auto">
              <a:xfrm>
                <a:off x="4188" y="2810"/>
                <a:ext cx="1006" cy="458"/>
              </a:xfrm>
              <a:prstGeom prst="rect">
                <a:avLst/>
              </a:prstGeom>
              <a:gradFill rotWithShape="0">
                <a:gsLst>
                  <a:gs pos="0">
                    <a:srgbClr val="FEFF72"/>
                  </a:gs>
                  <a:gs pos="100000">
                    <a:srgbClr val="CBCC5B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0962" tIns="41275" rIns="80962" bIns="41275" anchor="ctr"/>
              <a:lstStyle/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CLASS</a:t>
                </a:r>
              </a:p>
              <a:p>
                <a:pPr algn="ctr" defTabSz="804863">
                  <a:lnSpc>
                    <a:spcPct val="90000"/>
                  </a:lnSpc>
                </a:pPr>
                <a:r>
                  <a:rPr lang="en-US" sz="2500" b="1">
                    <a:solidFill>
                      <a:srgbClr val="000000"/>
                    </a:solidFill>
                    <a:effectLst/>
                  </a:rPr>
                  <a:t>2</a:t>
                </a:r>
              </a:p>
            </p:txBody>
          </p:sp>
        </p:grp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59</a:t>
            </a:fld>
            <a:endParaRPr lang="en-MY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Business Rules</a:t>
            </a:r>
            <a:br>
              <a:rPr lang="en-US" dirty="0" smtClean="0"/>
            </a:br>
            <a:r>
              <a:rPr lang="en-US" dirty="0" smtClean="0"/>
              <a:t>(in an </a:t>
            </a:r>
            <a:r>
              <a:rPr lang="en-US" dirty="0" err="1" smtClean="0"/>
              <a:t>organisation</a:t>
            </a:r>
            <a:r>
              <a:rPr lang="en-US" dirty="0" smtClean="0"/>
              <a:t>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357298"/>
            <a:ext cx="8172480" cy="5072098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Brief, precise, and unambiguous description of a policy, procedure, or principle within a specific organization’s environment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Apply to </a:t>
            </a:r>
            <a:r>
              <a:rPr lang="en-US" i="1" dirty="0" smtClean="0"/>
              <a:t>any </a:t>
            </a:r>
            <a:r>
              <a:rPr lang="en-US" dirty="0" smtClean="0"/>
              <a:t>organization that stores and uses data to generate information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Description of operations that help to create and enforce actions within that organization’s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6</a:t>
            </a:fld>
            <a:endParaRPr lang="en-MY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Relationsh</a:t>
            </a:r>
            <a:r>
              <a:rPr lang="en-US" altLang="zh-CN" dirty="0" smtClean="0">
                <a:ea typeface="宋体" pitchFamily="2" charset="-122"/>
              </a:rPr>
              <a:t>i</a:t>
            </a:r>
            <a:r>
              <a:rPr lang="en-US" dirty="0" smtClean="0"/>
              <a:t>p</a:t>
            </a:r>
          </a:p>
        </p:txBody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196975"/>
            <a:ext cx="8324850" cy="5260975"/>
          </a:xfrm>
        </p:spPr>
        <p:txBody>
          <a:bodyPr/>
          <a:lstStyle/>
          <a:p>
            <a:r>
              <a:rPr lang="en-US" smtClean="0"/>
              <a:t>One-to-One (1 : 1)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One-to-Many (1 : N)</a:t>
            </a:r>
          </a:p>
        </p:txBody>
      </p:sp>
      <p:sp>
        <p:nvSpPr>
          <p:cNvPr id="16486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48645" name="Rectangle 5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486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48647" name="Rectangle 7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30450" y="3073400"/>
            <a:ext cx="4476750" cy="596900"/>
            <a:chOff x="1468" y="1936"/>
            <a:chExt cx="2820" cy="376"/>
          </a:xfrm>
        </p:grpSpPr>
        <p:sp>
          <p:nvSpPr>
            <p:cNvPr id="1648649" name="Text Box 9"/>
            <p:cNvSpPr txBox="1">
              <a:spLocks noChangeArrowheads="1"/>
            </p:cNvSpPr>
            <p:nvPr/>
          </p:nvSpPr>
          <p:spPr bwMode="auto">
            <a:xfrm>
              <a:off x="3624" y="1961"/>
              <a:ext cx="664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Truck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48650" name="Text Box 10"/>
            <p:cNvSpPr txBox="1">
              <a:spLocks noChangeArrowheads="1"/>
            </p:cNvSpPr>
            <p:nvPr/>
          </p:nvSpPr>
          <p:spPr bwMode="auto">
            <a:xfrm>
              <a:off x="1468" y="1936"/>
              <a:ext cx="664" cy="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Driver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48651" name="Line 11"/>
            <p:cNvSpPr>
              <a:spLocks noChangeShapeType="1"/>
            </p:cNvSpPr>
            <p:nvPr/>
          </p:nvSpPr>
          <p:spPr bwMode="auto">
            <a:xfrm flipV="1">
              <a:off x="2125" y="2118"/>
              <a:ext cx="149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8652" name="Line 12"/>
            <p:cNvSpPr>
              <a:spLocks noChangeShapeType="1"/>
            </p:cNvSpPr>
            <p:nvPr/>
          </p:nvSpPr>
          <p:spPr bwMode="auto">
            <a:xfrm>
              <a:off x="2252" y="2019"/>
              <a:ext cx="1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8653" name="Line 13"/>
            <p:cNvSpPr>
              <a:spLocks noChangeShapeType="1"/>
            </p:cNvSpPr>
            <p:nvPr/>
          </p:nvSpPr>
          <p:spPr bwMode="auto">
            <a:xfrm>
              <a:off x="3503" y="2019"/>
              <a:ext cx="1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349500" y="4625975"/>
            <a:ext cx="4492625" cy="588963"/>
            <a:chOff x="1480" y="2914"/>
            <a:chExt cx="2830" cy="371"/>
          </a:xfrm>
        </p:grpSpPr>
        <p:sp>
          <p:nvSpPr>
            <p:cNvPr id="1648655" name="Text Box 15"/>
            <p:cNvSpPr txBox="1">
              <a:spLocks noChangeArrowheads="1"/>
            </p:cNvSpPr>
            <p:nvPr/>
          </p:nvSpPr>
          <p:spPr bwMode="auto">
            <a:xfrm>
              <a:off x="1480" y="2914"/>
              <a:ext cx="667" cy="3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Customer</a:t>
              </a:r>
              <a:endPara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48656" name="Text Box 16"/>
            <p:cNvSpPr txBox="1">
              <a:spLocks noChangeArrowheads="1"/>
            </p:cNvSpPr>
            <p:nvPr/>
          </p:nvSpPr>
          <p:spPr bwMode="auto">
            <a:xfrm>
              <a:off x="3643" y="2932"/>
              <a:ext cx="667" cy="3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Order</a:t>
              </a:r>
              <a:endPara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48657" name="Line 17"/>
            <p:cNvSpPr>
              <a:spLocks noChangeShapeType="1"/>
            </p:cNvSpPr>
            <p:nvPr/>
          </p:nvSpPr>
          <p:spPr bwMode="auto">
            <a:xfrm>
              <a:off x="2148" y="3095"/>
              <a:ext cx="14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8658" name="Line 18"/>
            <p:cNvSpPr>
              <a:spLocks noChangeShapeType="1"/>
            </p:cNvSpPr>
            <p:nvPr/>
          </p:nvSpPr>
          <p:spPr bwMode="auto">
            <a:xfrm flipV="1">
              <a:off x="3443" y="3028"/>
              <a:ext cx="190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8659" name="Line 19"/>
            <p:cNvSpPr>
              <a:spLocks noChangeShapeType="1"/>
            </p:cNvSpPr>
            <p:nvPr/>
          </p:nvSpPr>
          <p:spPr bwMode="auto">
            <a:xfrm>
              <a:off x="3434" y="3095"/>
              <a:ext cx="199" cy="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8660" name="Line 20"/>
            <p:cNvSpPr>
              <a:spLocks noChangeShapeType="1"/>
            </p:cNvSpPr>
            <p:nvPr/>
          </p:nvSpPr>
          <p:spPr bwMode="auto">
            <a:xfrm>
              <a:off x="2272" y="2999"/>
              <a:ext cx="0" cy="1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355850" y="5732463"/>
            <a:ext cx="4491038" cy="592137"/>
            <a:chOff x="1484" y="3611"/>
            <a:chExt cx="2829" cy="373"/>
          </a:xfrm>
        </p:grpSpPr>
        <p:sp>
          <p:nvSpPr>
            <p:cNvPr id="1648662" name="Text Box 22"/>
            <p:cNvSpPr txBox="1">
              <a:spLocks noChangeArrowheads="1"/>
            </p:cNvSpPr>
            <p:nvPr/>
          </p:nvSpPr>
          <p:spPr bwMode="auto">
            <a:xfrm>
              <a:off x="1484" y="3611"/>
              <a:ext cx="667" cy="3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Dept</a:t>
              </a:r>
              <a:endPara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48663" name="Text Box 23"/>
            <p:cNvSpPr txBox="1">
              <a:spLocks noChangeArrowheads="1"/>
            </p:cNvSpPr>
            <p:nvPr/>
          </p:nvSpPr>
          <p:spPr bwMode="auto">
            <a:xfrm>
              <a:off x="3646" y="3631"/>
              <a:ext cx="667" cy="3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Employee</a:t>
              </a:r>
              <a:endPara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48664" name="Line 24"/>
            <p:cNvSpPr>
              <a:spLocks noChangeShapeType="1"/>
            </p:cNvSpPr>
            <p:nvPr/>
          </p:nvSpPr>
          <p:spPr bwMode="auto">
            <a:xfrm>
              <a:off x="2151" y="3793"/>
              <a:ext cx="14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8665" name="Line 25"/>
            <p:cNvSpPr>
              <a:spLocks noChangeShapeType="1"/>
            </p:cNvSpPr>
            <p:nvPr/>
          </p:nvSpPr>
          <p:spPr bwMode="auto">
            <a:xfrm flipV="1">
              <a:off x="3447" y="3726"/>
              <a:ext cx="190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8666" name="Line 26"/>
            <p:cNvSpPr>
              <a:spLocks noChangeShapeType="1"/>
            </p:cNvSpPr>
            <p:nvPr/>
          </p:nvSpPr>
          <p:spPr bwMode="auto">
            <a:xfrm>
              <a:off x="3437" y="3793"/>
              <a:ext cx="200" cy="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8667" name="Line 27"/>
            <p:cNvSpPr>
              <a:spLocks noChangeShapeType="1"/>
            </p:cNvSpPr>
            <p:nvPr/>
          </p:nvSpPr>
          <p:spPr bwMode="auto">
            <a:xfrm>
              <a:off x="2275" y="3698"/>
              <a:ext cx="0" cy="1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335213" y="1889125"/>
            <a:ext cx="4467225" cy="588963"/>
            <a:chOff x="1471" y="1190"/>
            <a:chExt cx="2814" cy="371"/>
          </a:xfrm>
        </p:grpSpPr>
        <p:sp>
          <p:nvSpPr>
            <p:cNvPr id="1648669" name="Text Box 29"/>
            <p:cNvSpPr txBox="1">
              <a:spLocks noChangeArrowheads="1"/>
            </p:cNvSpPr>
            <p:nvPr/>
          </p:nvSpPr>
          <p:spPr bwMode="auto">
            <a:xfrm>
              <a:off x="1471" y="1190"/>
              <a:ext cx="663" cy="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Invoice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48670" name="Text Box 30"/>
            <p:cNvSpPr txBox="1">
              <a:spLocks noChangeArrowheads="1"/>
            </p:cNvSpPr>
            <p:nvPr/>
          </p:nvSpPr>
          <p:spPr bwMode="auto">
            <a:xfrm>
              <a:off x="3622" y="1210"/>
              <a:ext cx="663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Order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48671" name="Line 31"/>
            <p:cNvSpPr>
              <a:spLocks noChangeShapeType="1"/>
            </p:cNvSpPr>
            <p:nvPr/>
          </p:nvSpPr>
          <p:spPr bwMode="auto">
            <a:xfrm>
              <a:off x="2134" y="1371"/>
              <a:ext cx="147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8672" name="Line 32"/>
            <p:cNvSpPr>
              <a:spLocks noChangeShapeType="1"/>
            </p:cNvSpPr>
            <p:nvPr/>
          </p:nvSpPr>
          <p:spPr bwMode="auto">
            <a:xfrm>
              <a:off x="2258" y="1276"/>
              <a:ext cx="1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8673" name="Line 33"/>
            <p:cNvSpPr>
              <a:spLocks noChangeShapeType="1"/>
            </p:cNvSpPr>
            <p:nvPr/>
          </p:nvSpPr>
          <p:spPr bwMode="auto">
            <a:xfrm>
              <a:off x="3504" y="12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60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ph type="body" idx="1"/>
          </p:nvPr>
        </p:nvGraphicFramePr>
        <p:xfrm>
          <a:off x="514350" y="1235075"/>
          <a:ext cx="8035925" cy="4267200"/>
        </p:xfrm>
        <a:graphic>
          <a:graphicData uri="http://schemas.openxmlformats.org/presentationml/2006/ole">
            <p:oleObj spid="_x0000_s1026" r:id="rId4" imgW="2685714" imgH="2285714" progId="PBrush">
              <p:embed/>
            </p:oleObj>
          </a:graphicData>
        </a:graphic>
      </p:graphicFrame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09613" y="5661025"/>
            <a:ext cx="7537450" cy="749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  <a:effectLst/>
              </a:rPr>
              <a:t>Example: A teacher can teach many students, and each student have one class teacher.</a:t>
            </a:r>
          </a:p>
        </p:txBody>
      </p:sp>
      <p:sp>
        <p:nvSpPr>
          <p:cNvPr id="1652740" name="Rectangle 4"/>
          <p:cNvSpPr>
            <a:spLocks noGrp="1" noChangeArrowheads="1"/>
          </p:cNvSpPr>
          <p:nvPr>
            <p:ph type="title"/>
          </p:nvPr>
        </p:nvSpPr>
        <p:spPr>
          <a:xfrm>
            <a:off x="392113" y="346075"/>
            <a:ext cx="8351837" cy="803275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3600" dirty="0" smtClean="0"/>
              <a:t>Example of One-to-Many Relationship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(in Access)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61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6750" cy="717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Many-to-Many Relationship</a:t>
            </a:r>
          </a:p>
        </p:txBody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077913"/>
            <a:ext cx="8324850" cy="545306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600" smtClean="0">
                <a:solidFill>
                  <a:schemeClr val="hlink"/>
                </a:solidFill>
              </a:rPr>
              <a:t>Meaning</a:t>
            </a:r>
            <a:r>
              <a:rPr lang="en-US" sz="2600" smtClean="0"/>
              <a:t> - When an entry can occur more than once on both sides of the relationship.</a:t>
            </a:r>
          </a:p>
          <a:p>
            <a:pPr>
              <a:lnSpc>
                <a:spcPct val="95000"/>
              </a:lnSpc>
            </a:pPr>
            <a:r>
              <a:rPr lang="en-US" sz="2600" smtClean="0"/>
              <a:t>Examples</a:t>
            </a:r>
          </a:p>
          <a:p>
            <a:pPr lvl="1">
              <a:lnSpc>
                <a:spcPct val="95000"/>
              </a:lnSpc>
            </a:pPr>
            <a:r>
              <a:rPr lang="en-US" sz="2200" smtClean="0"/>
              <a:t>Each student can take many classes, and each class can contain many students</a:t>
            </a:r>
          </a:p>
          <a:p>
            <a:pPr lvl="1">
              <a:lnSpc>
                <a:spcPct val="95000"/>
              </a:lnSpc>
            </a:pPr>
            <a:r>
              <a:rPr lang="en-US" sz="2200" smtClean="0"/>
              <a:t>Each order contains many products, and each product can be listed in many orders.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05025" y="4451350"/>
            <a:ext cx="4456113" cy="587375"/>
            <a:chOff x="1185" y="1593"/>
            <a:chExt cx="2807" cy="370"/>
          </a:xfrm>
        </p:grpSpPr>
        <p:sp>
          <p:nvSpPr>
            <p:cNvPr id="1650694" name="Text Box 6"/>
            <p:cNvSpPr txBox="1">
              <a:spLocks noChangeArrowheads="1"/>
            </p:cNvSpPr>
            <p:nvPr/>
          </p:nvSpPr>
          <p:spPr bwMode="auto">
            <a:xfrm>
              <a:off x="1185" y="1593"/>
              <a:ext cx="662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Student</a:t>
              </a:r>
              <a:endPara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0695" name="Text Box 7"/>
            <p:cNvSpPr txBox="1">
              <a:spLocks noChangeArrowheads="1"/>
            </p:cNvSpPr>
            <p:nvPr/>
          </p:nvSpPr>
          <p:spPr bwMode="auto">
            <a:xfrm>
              <a:off x="3331" y="1611"/>
              <a:ext cx="661" cy="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Class</a:t>
              </a:r>
              <a:endPara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0696" name="Line 8"/>
            <p:cNvSpPr>
              <a:spLocks noChangeShapeType="1"/>
            </p:cNvSpPr>
            <p:nvPr/>
          </p:nvSpPr>
          <p:spPr bwMode="auto">
            <a:xfrm>
              <a:off x="1847" y="1774"/>
              <a:ext cx="14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0697" name="Line 9"/>
            <p:cNvSpPr>
              <a:spLocks noChangeShapeType="1"/>
            </p:cNvSpPr>
            <p:nvPr/>
          </p:nvSpPr>
          <p:spPr bwMode="auto">
            <a:xfrm flipV="1">
              <a:off x="3132" y="1707"/>
              <a:ext cx="189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0698" name="Line 10"/>
            <p:cNvSpPr>
              <a:spLocks noChangeShapeType="1"/>
            </p:cNvSpPr>
            <p:nvPr/>
          </p:nvSpPr>
          <p:spPr bwMode="auto">
            <a:xfrm>
              <a:off x="3124" y="1774"/>
              <a:ext cx="197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0699" name="Line 11"/>
            <p:cNvSpPr>
              <a:spLocks noChangeShapeType="1"/>
            </p:cNvSpPr>
            <p:nvPr/>
          </p:nvSpPr>
          <p:spPr bwMode="auto">
            <a:xfrm>
              <a:off x="1841" y="1690"/>
              <a:ext cx="143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0700" name="Line 12"/>
            <p:cNvSpPr>
              <a:spLocks noChangeShapeType="1"/>
            </p:cNvSpPr>
            <p:nvPr/>
          </p:nvSpPr>
          <p:spPr bwMode="auto">
            <a:xfrm flipH="1">
              <a:off x="1841" y="1765"/>
              <a:ext cx="143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74863" y="5462588"/>
            <a:ext cx="4456112" cy="584200"/>
            <a:chOff x="1189" y="2415"/>
            <a:chExt cx="2807" cy="368"/>
          </a:xfrm>
        </p:grpSpPr>
        <p:sp>
          <p:nvSpPr>
            <p:cNvPr id="1650702" name="Text Box 14"/>
            <p:cNvSpPr txBox="1">
              <a:spLocks noChangeArrowheads="1"/>
            </p:cNvSpPr>
            <p:nvPr/>
          </p:nvSpPr>
          <p:spPr bwMode="auto">
            <a:xfrm>
              <a:off x="1189" y="2415"/>
              <a:ext cx="661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Order</a:t>
              </a:r>
              <a:endPara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0703" name="Text Box 15"/>
            <p:cNvSpPr txBox="1">
              <a:spLocks noChangeArrowheads="1"/>
            </p:cNvSpPr>
            <p:nvPr/>
          </p:nvSpPr>
          <p:spPr bwMode="auto">
            <a:xfrm>
              <a:off x="3334" y="2433"/>
              <a:ext cx="662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400"/>
                </a:spcBef>
                <a:defRPr/>
              </a:pPr>
              <a:r>
                <a:rPr lang="en-US" altLang="zh-CN" sz="1600" b="1"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Product</a:t>
              </a:r>
              <a:endPara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0704" name="Line 16"/>
            <p:cNvSpPr>
              <a:spLocks noChangeShapeType="1"/>
            </p:cNvSpPr>
            <p:nvPr/>
          </p:nvSpPr>
          <p:spPr bwMode="auto">
            <a:xfrm>
              <a:off x="1851" y="2594"/>
              <a:ext cx="1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0705" name="Line 17"/>
            <p:cNvSpPr>
              <a:spLocks noChangeShapeType="1"/>
            </p:cNvSpPr>
            <p:nvPr/>
          </p:nvSpPr>
          <p:spPr bwMode="auto">
            <a:xfrm flipV="1">
              <a:off x="3137" y="2528"/>
              <a:ext cx="189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0706" name="Line 18"/>
            <p:cNvSpPr>
              <a:spLocks noChangeShapeType="1"/>
            </p:cNvSpPr>
            <p:nvPr/>
          </p:nvSpPr>
          <p:spPr bwMode="auto">
            <a:xfrm>
              <a:off x="3127" y="2594"/>
              <a:ext cx="199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0707" name="Line 19"/>
            <p:cNvSpPr>
              <a:spLocks noChangeShapeType="1"/>
            </p:cNvSpPr>
            <p:nvPr/>
          </p:nvSpPr>
          <p:spPr bwMode="auto">
            <a:xfrm>
              <a:off x="1841" y="2528"/>
              <a:ext cx="143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0708" name="Line 20"/>
            <p:cNvSpPr>
              <a:spLocks noChangeShapeType="1"/>
            </p:cNvSpPr>
            <p:nvPr/>
          </p:nvSpPr>
          <p:spPr bwMode="auto">
            <a:xfrm flipH="1">
              <a:off x="1851" y="2594"/>
              <a:ext cx="123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62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5613" y="2208213"/>
            <a:ext cx="2379662" cy="1930400"/>
            <a:chOff x="148" y="724"/>
            <a:chExt cx="1499" cy="1216"/>
          </a:xfrm>
        </p:grpSpPr>
        <p:sp>
          <p:nvSpPr>
            <p:cNvPr id="20497" name="Text Box 2"/>
            <p:cNvSpPr txBox="1">
              <a:spLocks noChangeArrowheads="1"/>
            </p:cNvSpPr>
            <p:nvPr/>
          </p:nvSpPr>
          <p:spPr bwMode="auto">
            <a:xfrm>
              <a:off x="148" y="724"/>
              <a:ext cx="1499" cy="8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CustomerID (PK)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CustomerName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CustomerAddress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CustomerTelephone</a:t>
              </a:r>
            </a:p>
          </p:txBody>
        </p:sp>
        <p:sp>
          <p:nvSpPr>
            <p:cNvPr id="20498" name="Text Box 10"/>
            <p:cNvSpPr txBox="1">
              <a:spLocks noChangeArrowheads="1"/>
            </p:cNvSpPr>
            <p:nvPr/>
          </p:nvSpPr>
          <p:spPr bwMode="auto">
            <a:xfrm>
              <a:off x="382" y="1646"/>
              <a:ext cx="960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effectLst/>
                  <a:latin typeface="Times New Roman" pitchFamily="18" charset="0"/>
                </a:rPr>
                <a:t>Customer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389313" y="2208213"/>
            <a:ext cx="2198687" cy="1912937"/>
            <a:chOff x="1996" y="700"/>
            <a:chExt cx="1385" cy="1205"/>
          </a:xfrm>
        </p:grpSpPr>
        <p:sp>
          <p:nvSpPr>
            <p:cNvPr id="20495" name="Text Box 6"/>
            <p:cNvSpPr txBox="1">
              <a:spLocks noChangeArrowheads="1"/>
            </p:cNvSpPr>
            <p:nvPr/>
          </p:nvSpPr>
          <p:spPr bwMode="auto">
            <a:xfrm>
              <a:off x="1996" y="700"/>
              <a:ext cx="1385" cy="8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ReceiptNo (PK)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CustomerID (FK)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SalesDate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ProductCode (FK)</a:t>
              </a:r>
            </a:p>
          </p:txBody>
        </p:sp>
        <p:sp>
          <p:nvSpPr>
            <p:cNvPr id="20496" name="Text Box 11"/>
            <p:cNvSpPr txBox="1">
              <a:spLocks noChangeArrowheads="1"/>
            </p:cNvSpPr>
            <p:nvPr/>
          </p:nvSpPr>
          <p:spPr bwMode="auto">
            <a:xfrm>
              <a:off x="2459" y="1611"/>
              <a:ext cx="528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effectLst/>
                  <a:latin typeface="Times New Roman" pitchFamily="18" charset="0"/>
                </a:rPr>
                <a:t>Sale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245225" y="2208213"/>
            <a:ext cx="2360613" cy="2216150"/>
            <a:chOff x="3934" y="1391"/>
            <a:chExt cx="1487" cy="1396"/>
          </a:xfrm>
        </p:grpSpPr>
        <p:sp>
          <p:nvSpPr>
            <p:cNvPr id="20493" name="Text Box 4"/>
            <p:cNvSpPr txBox="1">
              <a:spLocks noChangeArrowheads="1"/>
            </p:cNvSpPr>
            <p:nvPr/>
          </p:nvSpPr>
          <p:spPr bwMode="auto">
            <a:xfrm>
              <a:off x="3934" y="1391"/>
              <a:ext cx="1487" cy="10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ProductCode (PK)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ProductDescription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SupplierID (FK)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QuantityInHand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Selling Price</a:t>
              </a:r>
            </a:p>
          </p:txBody>
        </p:sp>
        <p:sp>
          <p:nvSpPr>
            <p:cNvPr id="20494" name="Text Box 12"/>
            <p:cNvSpPr txBox="1">
              <a:spLocks noChangeArrowheads="1"/>
            </p:cNvSpPr>
            <p:nvPr/>
          </p:nvSpPr>
          <p:spPr bwMode="auto">
            <a:xfrm>
              <a:off x="4339" y="2493"/>
              <a:ext cx="806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effectLst/>
                  <a:latin typeface="Times New Roman" pitchFamily="18" charset="0"/>
                </a:rPr>
                <a:t>Product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373438" y="4327525"/>
            <a:ext cx="2379662" cy="1893888"/>
            <a:chOff x="1986" y="2035"/>
            <a:chExt cx="1499" cy="1193"/>
          </a:xfrm>
        </p:grpSpPr>
        <p:sp>
          <p:nvSpPr>
            <p:cNvPr id="20491" name="Text Box 5"/>
            <p:cNvSpPr txBox="1">
              <a:spLocks noChangeArrowheads="1"/>
            </p:cNvSpPr>
            <p:nvPr/>
          </p:nvSpPr>
          <p:spPr bwMode="auto">
            <a:xfrm>
              <a:off x="1986" y="2035"/>
              <a:ext cx="1499" cy="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SupplierID (PK)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SupplierName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SupplierAddress</a:t>
              </a:r>
            </a:p>
            <a:p>
              <a:r>
                <a:rPr lang="en-US">
                  <a:solidFill>
                    <a:schemeClr val="tx1"/>
                  </a:solidFill>
                  <a:effectLst/>
                  <a:latin typeface="Times New Roman" pitchFamily="18" charset="0"/>
                </a:rPr>
                <a:t>SupplierTelephone</a:t>
              </a:r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2279" y="2934"/>
              <a:ext cx="912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effectLst/>
                  <a:latin typeface="Times New Roman" pitchFamily="18" charset="0"/>
                </a:rPr>
                <a:t>Supplier</a:t>
              </a:r>
            </a:p>
          </p:txBody>
        </p:sp>
      </p:grpSp>
      <p:sp>
        <p:nvSpPr>
          <p:cNvPr id="1654799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352425" y="228600"/>
            <a:ext cx="8391525" cy="795338"/>
          </a:xfrm>
        </p:spPr>
        <p:txBody>
          <a:bodyPr/>
          <a:lstStyle/>
          <a:p>
            <a:pPr>
              <a:defRPr/>
            </a:pPr>
            <a:r>
              <a:rPr lang="en-US" smtClean="0"/>
              <a:t>Exercise for Students</a:t>
            </a:r>
          </a:p>
        </p:txBody>
      </p:sp>
      <p:sp>
        <p:nvSpPr>
          <p:cNvPr id="1654792" name="Line 8"/>
          <p:cNvSpPr>
            <a:spLocks noChangeShapeType="1"/>
          </p:cNvSpPr>
          <p:nvPr/>
        </p:nvSpPr>
        <p:spPr bwMode="auto">
          <a:xfrm flipV="1">
            <a:off x="5384800" y="2376488"/>
            <a:ext cx="944563" cy="982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54793" name="Line 9"/>
          <p:cNvSpPr>
            <a:spLocks noChangeShapeType="1"/>
          </p:cNvSpPr>
          <p:nvPr/>
        </p:nvSpPr>
        <p:spPr bwMode="auto">
          <a:xfrm flipH="1">
            <a:off x="5332413" y="3043238"/>
            <a:ext cx="955675" cy="1500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54791" name="Line 7"/>
          <p:cNvSpPr>
            <a:spLocks noChangeShapeType="1"/>
          </p:cNvSpPr>
          <p:nvPr/>
        </p:nvSpPr>
        <p:spPr bwMode="auto">
          <a:xfrm>
            <a:off x="2511425" y="2424113"/>
            <a:ext cx="965200" cy="30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3258" name="Rectangle 20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1058863"/>
            <a:ext cx="8324850" cy="4941887"/>
          </a:xfrm>
          <a:noFill/>
          <a:ln w="9525"/>
        </p:spPr>
        <p:txBody>
          <a:bodyPr/>
          <a:lstStyle/>
          <a:p>
            <a:r>
              <a:rPr lang="en-US" sz="2800" smtClean="0"/>
              <a:t>Identify the entities, attributes and relationships in the following diagram.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63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9" grpId="0" autoUpdateAnimBg="0"/>
      <p:bldP spid="53258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3602038" cy="952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ERD Notation</a:t>
            </a:r>
          </a:p>
        </p:txBody>
      </p:sp>
      <p:pic>
        <p:nvPicPr>
          <p:cNvPr id="1572867" name="Picture 3"/>
          <p:cNvPicPr>
            <a:picLocks noChangeAspect="1" noChangeArrowheads="1"/>
          </p:cNvPicPr>
          <p:nvPr/>
        </p:nvPicPr>
        <p:blipFill>
          <a:blip r:embed="rId4" cstate="print"/>
          <a:srcRect b="25259"/>
          <a:stretch>
            <a:fillRect/>
          </a:stretch>
        </p:blipFill>
        <p:spPr bwMode="auto">
          <a:xfrm>
            <a:off x="530225" y="1522413"/>
            <a:ext cx="8037513" cy="40211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cxnSp>
        <p:nvCxnSpPr>
          <p:cNvPr id="21509" name="Straight Arrow Connector 5"/>
          <p:cNvCxnSpPr>
            <a:cxnSpLocks noChangeShapeType="1"/>
          </p:cNvCxnSpPr>
          <p:nvPr/>
        </p:nvCxnSpPr>
        <p:spPr bwMode="auto">
          <a:xfrm rot="10800000" flipV="1">
            <a:off x="4643438" y="714355"/>
            <a:ext cx="1000132" cy="61312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64</a:t>
            </a:fld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3643306" y="1357298"/>
            <a:ext cx="1857388" cy="45005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5643570" y="142853"/>
            <a:ext cx="2857520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</a:rPr>
              <a:t>We only use this for examination and assignment submission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66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9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1847850"/>
            <a:ext cx="37750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9252" name="Text Box 4"/>
          <p:cNvSpPr txBox="1">
            <a:spLocks noChangeArrowheads="1"/>
          </p:cNvSpPr>
          <p:nvPr/>
        </p:nvSpPr>
        <p:spPr bwMode="auto">
          <a:xfrm>
            <a:off x="609600" y="1314450"/>
            <a:ext cx="3448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Crow’s Foot Notation</a:t>
            </a:r>
          </a:p>
        </p:txBody>
      </p:sp>
      <p:sp>
        <p:nvSpPr>
          <p:cNvPr id="1589253" name="Text Box 5"/>
          <p:cNvSpPr txBox="1">
            <a:spLocks noChangeArrowheads="1"/>
          </p:cNvSpPr>
          <p:nvPr/>
        </p:nvSpPr>
        <p:spPr bwMode="auto">
          <a:xfrm>
            <a:off x="4359275" y="606425"/>
            <a:ext cx="4449763" cy="614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/>
                <a:latin typeface="Arial" charset="0"/>
              </a:rPr>
              <a:t>Cardinality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b="1" dirty="0">
                <a:solidFill>
                  <a:schemeClr val="accent2"/>
                </a:solidFill>
                <a:effectLst/>
                <a:latin typeface="Arial" charset="0"/>
              </a:rPr>
              <a:t>Expresses minimum and maximum number of entity occurrences associated with one occurrence of related entity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b="1" dirty="0">
                <a:solidFill>
                  <a:schemeClr val="accent2"/>
                </a:solidFill>
                <a:effectLst/>
                <a:latin typeface="Arial" charset="0"/>
              </a:rPr>
              <a:t>Established by very concise statements known as business rules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/>
                <a:latin typeface="Arial" charset="0"/>
              </a:rPr>
              <a:t>Important Note: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b="1" dirty="0">
                <a:solidFill>
                  <a:srgbClr val="C00000"/>
                </a:solidFill>
                <a:effectLst/>
                <a:latin typeface="Arial" charset="0"/>
              </a:rPr>
              <a:t>These are the only symbols to be used in tests and exam questions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b="1" dirty="0">
                <a:solidFill>
                  <a:srgbClr val="C00000"/>
                </a:solidFill>
                <a:effectLst/>
                <a:latin typeface="Arial" charset="0"/>
              </a:rPr>
              <a:t>From this slide onwards, these correct Crow’s foot notation should be used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9277484">
            <a:off x="149822" y="561367"/>
            <a:ext cx="1321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65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25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00166" y="2755920"/>
            <a:ext cx="5872184" cy="3959228"/>
            <a:chOff x="1192" y="2141"/>
            <a:chExt cx="3061" cy="1914"/>
          </a:xfrm>
        </p:grpSpPr>
        <p:pic>
          <p:nvPicPr>
            <p:cNvPr id="2355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2" y="2141"/>
              <a:ext cx="3061" cy="19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591302" name="Line 6"/>
            <p:cNvSpPr>
              <a:spLocks noChangeShapeType="1"/>
            </p:cNvSpPr>
            <p:nvPr/>
          </p:nvSpPr>
          <p:spPr bwMode="auto">
            <a:xfrm flipH="1">
              <a:off x="2530" y="3054"/>
              <a:ext cx="3" cy="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8229600" cy="78581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Crow’s Foot Notation</a:t>
            </a:r>
            <a:endParaRPr lang="en-US" dirty="0" smtClean="0"/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764704"/>
            <a:ext cx="8324850" cy="225742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2200" dirty="0" smtClean="0"/>
              <a:t>Describes the </a:t>
            </a:r>
            <a:r>
              <a:rPr lang="en-US" sz="2200" dirty="0" smtClean="0">
                <a:solidFill>
                  <a:schemeClr val="hlink"/>
                </a:solidFill>
              </a:rPr>
              <a:t>cardinality of </a:t>
            </a:r>
            <a:r>
              <a:rPr lang="en-US" sz="2200" dirty="0" smtClean="0"/>
              <a:t>relationship between two entities</a:t>
            </a: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2200" dirty="0" smtClean="0"/>
              <a:t>Shows how </a:t>
            </a:r>
            <a:r>
              <a:rPr lang="en-US" sz="2200" dirty="0" smtClean="0">
                <a:solidFill>
                  <a:schemeClr val="hlink"/>
                </a:solidFill>
              </a:rPr>
              <a:t>instances</a:t>
            </a:r>
            <a:r>
              <a:rPr lang="en-US" sz="2200" dirty="0" smtClean="0"/>
              <a:t> of one entity relate to instances of another entity.</a:t>
            </a: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2200" dirty="0" smtClean="0"/>
              <a:t>Because all relationships are bidirectional, cardinality must be defined in </a:t>
            </a:r>
            <a:r>
              <a:rPr lang="en-US" sz="2200" dirty="0" smtClean="0">
                <a:solidFill>
                  <a:schemeClr val="hlink"/>
                </a:solidFill>
              </a:rPr>
              <a:t>both directions</a:t>
            </a:r>
            <a:r>
              <a:rPr lang="en-US" sz="2200" dirty="0" smtClean="0"/>
              <a:t> for every relationship.</a:t>
            </a:r>
          </a:p>
        </p:txBody>
      </p:sp>
      <p:sp>
        <p:nvSpPr>
          <p:cNvPr id="7" name="TextBox 6"/>
          <p:cNvSpPr txBox="1"/>
          <p:nvPr/>
        </p:nvSpPr>
        <p:spPr>
          <a:xfrm rot="19277484">
            <a:off x="102900" y="502816"/>
            <a:ext cx="1321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66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298" grpId="0" autoUpdateAnimBg="0"/>
      <p:bldP spid="159129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531813"/>
            <a:ext cx="2147887" cy="2098675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Crow’s Foot Notation</a:t>
            </a:r>
          </a:p>
        </p:txBody>
      </p:sp>
      <p:pic>
        <p:nvPicPr>
          <p:cNvPr id="1593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9188" y="247650"/>
            <a:ext cx="655955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3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9188" y="1914525"/>
            <a:ext cx="6529387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33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9188" y="3424238"/>
            <a:ext cx="6500812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33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89188" y="4997450"/>
            <a:ext cx="653732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9388" y="3698875"/>
            <a:ext cx="2024062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Ex:</a:t>
            </a:r>
          </a:p>
          <a:p>
            <a:pPr>
              <a:defRPr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Rewrite the relationships in both directions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9277484">
            <a:off x="5807" y="417352"/>
            <a:ext cx="1321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67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675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Example 1 of ERD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892175" y="819150"/>
            <a:ext cx="6623050" cy="5845175"/>
            <a:chOff x="892319" y="818861"/>
            <a:chExt cx="6623050" cy="5845175"/>
          </a:xfrm>
        </p:grpSpPr>
        <p:pic>
          <p:nvPicPr>
            <p:cNvPr id="25604" name="Picture 5" descr="F:\Picture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2319" y="818861"/>
              <a:ext cx="6623050" cy="5845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605" name="Straight Connector 4"/>
            <p:cNvCxnSpPr>
              <a:cxnSpLocks noChangeShapeType="1"/>
            </p:cNvCxnSpPr>
            <p:nvPr/>
          </p:nvCxnSpPr>
          <p:spPr bwMode="auto">
            <a:xfrm rot="10800000">
              <a:off x="3796147" y="5624945"/>
              <a:ext cx="19396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06" name="Straight Connector 11"/>
            <p:cNvCxnSpPr>
              <a:cxnSpLocks noChangeShapeType="1"/>
            </p:cNvCxnSpPr>
            <p:nvPr/>
          </p:nvCxnSpPr>
          <p:spPr bwMode="auto">
            <a:xfrm rot="16200000" flipV="1">
              <a:off x="2327565" y="2978726"/>
              <a:ext cx="138544" cy="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07" name="Straight Connector 12"/>
            <p:cNvCxnSpPr>
              <a:cxnSpLocks noChangeShapeType="1"/>
            </p:cNvCxnSpPr>
            <p:nvPr/>
          </p:nvCxnSpPr>
          <p:spPr bwMode="auto">
            <a:xfrm rot="16200000" flipV="1">
              <a:off x="2286002" y="6165270"/>
              <a:ext cx="138544" cy="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08" name="Straight Connector 13"/>
            <p:cNvCxnSpPr>
              <a:cxnSpLocks noChangeShapeType="1"/>
            </p:cNvCxnSpPr>
            <p:nvPr/>
          </p:nvCxnSpPr>
          <p:spPr bwMode="auto">
            <a:xfrm rot="16200000" flipV="1">
              <a:off x="4876801" y="6179126"/>
              <a:ext cx="138544" cy="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09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4835238" y="1343892"/>
              <a:ext cx="193962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10" name="Straight Connector 24"/>
            <p:cNvCxnSpPr>
              <a:cxnSpLocks noChangeShapeType="1"/>
            </p:cNvCxnSpPr>
            <p:nvPr/>
          </p:nvCxnSpPr>
          <p:spPr bwMode="auto">
            <a:xfrm rot="10800000">
              <a:off x="4114802" y="5638799"/>
              <a:ext cx="19396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11" name="Straight Connector 25"/>
            <p:cNvCxnSpPr>
              <a:cxnSpLocks noChangeShapeType="1"/>
            </p:cNvCxnSpPr>
            <p:nvPr/>
          </p:nvCxnSpPr>
          <p:spPr bwMode="auto">
            <a:xfrm rot="10800000">
              <a:off x="6705601" y="3505200"/>
              <a:ext cx="19396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12" name="Straight Connector 26"/>
            <p:cNvCxnSpPr>
              <a:cxnSpLocks noChangeShapeType="1"/>
            </p:cNvCxnSpPr>
            <p:nvPr/>
          </p:nvCxnSpPr>
          <p:spPr bwMode="auto">
            <a:xfrm rot="10800000">
              <a:off x="1524001" y="2396836"/>
              <a:ext cx="19396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13" name="Straight Connector 27"/>
            <p:cNvCxnSpPr>
              <a:cxnSpLocks noChangeShapeType="1"/>
            </p:cNvCxnSpPr>
            <p:nvPr/>
          </p:nvCxnSpPr>
          <p:spPr bwMode="auto">
            <a:xfrm rot="10800000">
              <a:off x="4114801" y="3519054"/>
              <a:ext cx="19396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14" name="Straight Connector 28"/>
            <p:cNvCxnSpPr>
              <a:cxnSpLocks noChangeShapeType="1"/>
            </p:cNvCxnSpPr>
            <p:nvPr/>
          </p:nvCxnSpPr>
          <p:spPr bwMode="auto">
            <a:xfrm rot="10800000">
              <a:off x="3768437" y="3505199"/>
              <a:ext cx="19396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" name="TextBox 14"/>
          <p:cNvSpPr txBox="1"/>
          <p:nvPr/>
        </p:nvSpPr>
        <p:spPr>
          <a:xfrm rot="19277484">
            <a:off x="149822" y="561367"/>
            <a:ext cx="1321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68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6750" cy="1054100"/>
          </a:xfrm>
        </p:spPr>
        <p:txBody>
          <a:bodyPr/>
          <a:lstStyle/>
          <a:p>
            <a:pPr>
              <a:defRPr/>
            </a:pPr>
            <a:r>
              <a:rPr lang="en-US" smtClean="0"/>
              <a:t>Example</a:t>
            </a:r>
            <a:r>
              <a:rPr lang="en-US" altLang="zh-CN" smtClean="0">
                <a:ea typeface="宋体" pitchFamily="2" charset="-122"/>
              </a:rPr>
              <a:t> 2 of</a:t>
            </a:r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ERD</a:t>
            </a:r>
            <a:endParaRPr lang="en-US" smtClean="0">
              <a:ea typeface="宋体" pitchFamily="2" charset="-122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00050" y="2032000"/>
            <a:ext cx="8213725" cy="3657600"/>
            <a:chOff x="400050" y="2032000"/>
            <a:chExt cx="8213725" cy="365760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724150" y="3924300"/>
              <a:ext cx="4572000" cy="1524000"/>
              <a:chOff x="1704" y="2868"/>
              <a:chExt cx="2880" cy="960"/>
            </a:xfrm>
          </p:grpSpPr>
          <p:sp>
            <p:nvSpPr>
              <p:cNvPr id="1597444" name="Text Box 4"/>
              <p:cNvSpPr txBox="1">
                <a:spLocks noChangeArrowheads="1"/>
              </p:cNvSpPr>
              <p:nvPr/>
            </p:nvSpPr>
            <p:spPr bwMode="auto">
              <a:xfrm>
                <a:off x="3024" y="3540"/>
                <a:ext cx="152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Relationships</a:t>
                </a:r>
              </a:p>
            </p:txBody>
          </p:sp>
          <p:sp>
            <p:nvSpPr>
              <p:cNvPr id="1597445" name="Line 5"/>
              <p:cNvSpPr>
                <a:spLocks noChangeShapeType="1"/>
              </p:cNvSpPr>
              <p:nvPr/>
            </p:nvSpPr>
            <p:spPr bwMode="auto">
              <a:xfrm flipV="1">
                <a:off x="3876" y="2868"/>
                <a:ext cx="708" cy="6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597446" name="Line 6"/>
              <p:cNvSpPr>
                <a:spLocks noChangeShapeType="1"/>
              </p:cNvSpPr>
              <p:nvPr/>
            </p:nvSpPr>
            <p:spPr bwMode="auto">
              <a:xfrm flipH="1" flipV="1">
                <a:off x="2532" y="2904"/>
                <a:ext cx="624" cy="6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597447" name="Line 7"/>
              <p:cNvSpPr>
                <a:spLocks noChangeShapeType="1"/>
              </p:cNvSpPr>
              <p:nvPr/>
            </p:nvSpPr>
            <p:spPr bwMode="auto">
              <a:xfrm flipH="1" flipV="1">
                <a:off x="1704" y="3312"/>
                <a:ext cx="1416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050" y="2476500"/>
              <a:ext cx="1695450" cy="2667000"/>
              <a:chOff x="240" y="1956"/>
              <a:chExt cx="1068" cy="1680"/>
            </a:xfrm>
          </p:grpSpPr>
          <p:sp>
            <p:nvSpPr>
              <p:cNvPr id="1597449" name="Text Box 9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85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Entities</a:t>
                </a:r>
              </a:p>
            </p:txBody>
          </p:sp>
          <p:sp>
            <p:nvSpPr>
              <p:cNvPr id="1597450" name="Line 10"/>
              <p:cNvSpPr>
                <a:spLocks noChangeShapeType="1"/>
              </p:cNvSpPr>
              <p:nvPr/>
            </p:nvSpPr>
            <p:spPr bwMode="auto">
              <a:xfrm flipV="1">
                <a:off x="672" y="1956"/>
                <a:ext cx="636" cy="5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597451" name="Line 11"/>
              <p:cNvSpPr>
                <a:spLocks noChangeShapeType="1"/>
              </p:cNvSpPr>
              <p:nvPr/>
            </p:nvSpPr>
            <p:spPr bwMode="auto">
              <a:xfrm>
                <a:off x="1032" y="2688"/>
                <a:ext cx="240" cy="1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597452" name="Line 12"/>
              <p:cNvSpPr>
                <a:spLocks noChangeShapeType="1"/>
              </p:cNvSpPr>
              <p:nvPr/>
            </p:nvSpPr>
            <p:spPr bwMode="auto">
              <a:xfrm>
                <a:off x="792" y="2760"/>
                <a:ext cx="504" cy="8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2141538" y="2032000"/>
              <a:ext cx="6472237" cy="3657600"/>
              <a:chOff x="2141538" y="2032000"/>
              <a:chExt cx="6472237" cy="3657600"/>
            </a:xfrm>
          </p:grpSpPr>
          <p:sp>
            <p:nvSpPr>
              <p:cNvPr id="1597454" name="Line 14"/>
              <p:cNvSpPr>
                <a:spLocks noChangeShapeType="1"/>
              </p:cNvSpPr>
              <p:nvPr/>
            </p:nvSpPr>
            <p:spPr bwMode="auto">
              <a:xfrm>
                <a:off x="2684463" y="4165600"/>
                <a:ext cx="0" cy="9286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141538" y="2032000"/>
                <a:ext cx="6472237" cy="3657600"/>
                <a:chOff x="1349" y="1280"/>
                <a:chExt cx="4077" cy="2304"/>
              </a:xfrm>
            </p:grpSpPr>
            <p:sp>
              <p:nvSpPr>
                <p:cNvPr id="159745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39" y="1499"/>
                  <a:ext cx="9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57" name="Line 17"/>
                <p:cNvSpPr>
                  <a:spLocks noChangeShapeType="1"/>
                </p:cNvSpPr>
                <p:nvPr/>
              </p:nvSpPr>
              <p:spPr bwMode="auto">
                <a:xfrm>
                  <a:off x="1701" y="1682"/>
                  <a:ext cx="0" cy="55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58" name="Line 18"/>
                <p:cNvSpPr>
                  <a:spLocks noChangeShapeType="1"/>
                </p:cNvSpPr>
                <p:nvPr/>
              </p:nvSpPr>
              <p:spPr bwMode="auto">
                <a:xfrm>
                  <a:off x="2039" y="2441"/>
                  <a:ext cx="11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59" name="Line 19"/>
                <p:cNvSpPr>
                  <a:spLocks noChangeShapeType="1"/>
                </p:cNvSpPr>
                <p:nvPr/>
              </p:nvSpPr>
              <p:spPr bwMode="auto">
                <a:xfrm>
                  <a:off x="3831" y="2441"/>
                  <a:ext cx="12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60" name="Line 20"/>
                <p:cNvSpPr>
                  <a:spLocks noChangeShapeType="1"/>
                </p:cNvSpPr>
                <p:nvPr/>
              </p:nvSpPr>
              <p:spPr bwMode="auto">
                <a:xfrm>
                  <a:off x="5038" y="1682"/>
                  <a:ext cx="0" cy="7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61" name="Line 21"/>
                <p:cNvSpPr>
                  <a:spLocks noChangeShapeType="1"/>
                </p:cNvSpPr>
                <p:nvPr/>
              </p:nvSpPr>
              <p:spPr bwMode="auto">
                <a:xfrm>
                  <a:off x="2048" y="1408"/>
                  <a:ext cx="110" cy="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6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057" y="1490"/>
                  <a:ext cx="110" cy="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63" name="Line 23"/>
                <p:cNvSpPr>
                  <a:spLocks noChangeShapeType="1"/>
                </p:cNvSpPr>
                <p:nvPr/>
              </p:nvSpPr>
              <p:spPr bwMode="auto">
                <a:xfrm>
                  <a:off x="2030" y="2350"/>
                  <a:ext cx="155" cy="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6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021" y="2432"/>
                  <a:ext cx="164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65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27" y="2130"/>
                  <a:ext cx="64" cy="1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66" name="Line 26"/>
                <p:cNvSpPr>
                  <a:spLocks noChangeShapeType="1"/>
                </p:cNvSpPr>
                <p:nvPr/>
              </p:nvSpPr>
              <p:spPr bwMode="auto">
                <a:xfrm>
                  <a:off x="1701" y="2121"/>
                  <a:ext cx="82" cy="1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67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1609" y="2633"/>
                  <a:ext cx="73" cy="1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6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682" y="2624"/>
                  <a:ext cx="83" cy="16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6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026" y="2359"/>
                  <a:ext cx="137" cy="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70" name="Line 30"/>
                <p:cNvSpPr>
                  <a:spLocks noChangeShapeType="1"/>
                </p:cNvSpPr>
                <p:nvPr/>
              </p:nvSpPr>
              <p:spPr bwMode="auto">
                <a:xfrm>
                  <a:off x="3017" y="2432"/>
                  <a:ext cx="146" cy="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71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2359"/>
                  <a:ext cx="128" cy="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72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831" y="2441"/>
                  <a:ext cx="137" cy="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73" name="Rectangle 33"/>
                <p:cNvSpPr>
                  <a:spLocks noChangeArrowheads="1"/>
                </p:cNvSpPr>
                <p:nvPr/>
              </p:nvSpPr>
              <p:spPr bwMode="auto">
                <a:xfrm>
                  <a:off x="1371" y="1280"/>
                  <a:ext cx="677" cy="4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74" name="Rectangle 34"/>
                <p:cNvSpPr>
                  <a:spLocks noChangeArrowheads="1"/>
                </p:cNvSpPr>
                <p:nvPr/>
              </p:nvSpPr>
              <p:spPr bwMode="auto">
                <a:xfrm>
                  <a:off x="1371" y="2231"/>
                  <a:ext cx="659" cy="39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75" name="Rectangle 35"/>
                <p:cNvSpPr>
                  <a:spLocks noChangeArrowheads="1"/>
                </p:cNvSpPr>
                <p:nvPr/>
              </p:nvSpPr>
              <p:spPr bwMode="auto">
                <a:xfrm>
                  <a:off x="1371" y="3200"/>
                  <a:ext cx="668" cy="3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76" name="Rectangle 36"/>
                <p:cNvSpPr>
                  <a:spLocks noChangeArrowheads="1"/>
                </p:cNvSpPr>
                <p:nvPr/>
              </p:nvSpPr>
              <p:spPr bwMode="auto">
                <a:xfrm>
                  <a:off x="3017" y="1298"/>
                  <a:ext cx="677" cy="39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77" name="Rectangle 37"/>
                <p:cNvSpPr>
                  <a:spLocks noChangeArrowheads="1"/>
                </p:cNvSpPr>
                <p:nvPr/>
              </p:nvSpPr>
              <p:spPr bwMode="auto">
                <a:xfrm>
                  <a:off x="3163" y="2240"/>
                  <a:ext cx="677" cy="39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78" name="Rectangle 38"/>
                <p:cNvSpPr>
                  <a:spLocks noChangeArrowheads="1"/>
                </p:cNvSpPr>
                <p:nvPr/>
              </p:nvSpPr>
              <p:spPr bwMode="auto">
                <a:xfrm>
                  <a:off x="4681" y="1298"/>
                  <a:ext cx="677" cy="4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66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427" y="3208"/>
                  <a:ext cx="603" cy="36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 b="1">
                      <a:solidFill>
                        <a:schemeClr val="tx2"/>
                      </a:solidFill>
                      <a:effectLst/>
                      <a:ea typeface="SimSun" pitchFamily="2" charset="-122"/>
                    </a:rPr>
                    <a:t>Despatch Note</a:t>
                  </a:r>
                  <a:endParaRPr lang="en-US" sz="1600" b="1">
                    <a:solidFill>
                      <a:schemeClr val="tx2"/>
                    </a:solidFill>
                    <a:effectLst/>
                  </a:endParaRPr>
                </a:p>
              </p:txBody>
            </p:sp>
            <p:sp>
              <p:nvSpPr>
                <p:cNvPr id="2666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387" y="1385"/>
                  <a:ext cx="638" cy="15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 b="1">
                      <a:solidFill>
                        <a:schemeClr val="tx2"/>
                      </a:solidFill>
                      <a:effectLst/>
                      <a:ea typeface="SimSun" pitchFamily="2" charset="-122"/>
                    </a:rPr>
                    <a:t>Customer</a:t>
                  </a:r>
                  <a:endParaRPr lang="en-US" sz="1600" b="1">
                    <a:solidFill>
                      <a:schemeClr val="tx2"/>
                    </a:solidFill>
                    <a:effectLst/>
                  </a:endParaRPr>
                </a:p>
              </p:txBody>
            </p:sp>
            <p:sp>
              <p:nvSpPr>
                <p:cNvPr id="2666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94" y="1357"/>
                  <a:ext cx="895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 b="1">
                      <a:solidFill>
                        <a:schemeClr val="tx2"/>
                      </a:solidFill>
                      <a:effectLst/>
                      <a:ea typeface="SimSun" pitchFamily="2" charset="-122"/>
                    </a:rPr>
                    <a:t>Region</a:t>
                  </a:r>
                  <a:endParaRPr lang="en-US" sz="1600" b="1">
                    <a:solidFill>
                      <a:schemeClr val="tx2"/>
                    </a:solidFill>
                    <a:effectLst/>
                  </a:endParaRPr>
                </a:p>
              </p:txBody>
            </p:sp>
            <p:sp>
              <p:nvSpPr>
                <p:cNvPr id="2666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531" y="1385"/>
                  <a:ext cx="895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 b="1">
                      <a:solidFill>
                        <a:schemeClr val="tx2"/>
                      </a:solidFill>
                      <a:effectLst/>
                      <a:ea typeface="SimSun" pitchFamily="2" charset="-122"/>
                    </a:rPr>
                    <a:t>Supplier</a:t>
                  </a:r>
                  <a:endParaRPr lang="en-US" sz="1600" b="1">
                    <a:solidFill>
                      <a:schemeClr val="tx2"/>
                    </a:solidFill>
                    <a:effectLst/>
                  </a:endParaRPr>
                </a:p>
              </p:txBody>
            </p:sp>
            <p:sp>
              <p:nvSpPr>
                <p:cNvPr id="2667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205" y="2318"/>
                  <a:ext cx="565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 b="1">
                      <a:solidFill>
                        <a:schemeClr val="tx2"/>
                      </a:solidFill>
                      <a:effectLst/>
                      <a:ea typeface="SimSun" pitchFamily="2" charset="-122"/>
                    </a:rPr>
                    <a:t>Product</a:t>
                  </a:r>
                  <a:endParaRPr lang="en-US" sz="1600" b="1">
                    <a:solidFill>
                      <a:schemeClr val="tx2"/>
                    </a:solidFill>
                    <a:effectLst/>
                  </a:endParaRPr>
                </a:p>
              </p:txBody>
            </p:sp>
            <p:sp>
              <p:nvSpPr>
                <p:cNvPr id="266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49" y="2327"/>
                  <a:ext cx="748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 b="1">
                      <a:solidFill>
                        <a:schemeClr val="tx2"/>
                      </a:solidFill>
                      <a:effectLst/>
                      <a:ea typeface="SimSun" pitchFamily="2" charset="-122"/>
                    </a:rPr>
                    <a:t>Order</a:t>
                  </a:r>
                  <a:endParaRPr lang="en-US" sz="1600" b="1">
                    <a:solidFill>
                      <a:schemeClr val="tx2"/>
                    </a:solidFill>
                    <a:effectLst/>
                  </a:endParaRPr>
                </a:p>
              </p:txBody>
            </p:sp>
            <p:sp>
              <p:nvSpPr>
                <p:cNvPr id="1597485" name="Line 45"/>
                <p:cNvSpPr>
                  <a:spLocks noChangeShapeType="1"/>
                </p:cNvSpPr>
                <p:nvPr/>
              </p:nvSpPr>
              <p:spPr bwMode="auto">
                <a:xfrm>
                  <a:off x="2917" y="1417"/>
                  <a:ext cx="0" cy="16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86" name="Line 46"/>
                <p:cNvSpPr>
                  <a:spLocks noChangeShapeType="1"/>
                </p:cNvSpPr>
                <p:nvPr/>
              </p:nvSpPr>
              <p:spPr bwMode="auto">
                <a:xfrm>
                  <a:off x="4937" y="1792"/>
                  <a:ext cx="20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97487" name="Line 47"/>
                <p:cNvSpPr>
                  <a:spLocks noChangeShapeType="1"/>
                </p:cNvSpPr>
                <p:nvPr/>
              </p:nvSpPr>
              <p:spPr bwMode="auto">
                <a:xfrm>
                  <a:off x="1582" y="3100"/>
                  <a:ext cx="20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4519613" y="2249488"/>
              <a:ext cx="0" cy="2619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438525" y="2249488"/>
              <a:ext cx="0" cy="2619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494088" y="3759200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6362700" y="3732213"/>
              <a:ext cx="0" cy="2619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4768850" y="3746500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7851775" y="2997200"/>
              <a:ext cx="319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2517775" y="4852988"/>
              <a:ext cx="319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2559050" y="3316288"/>
              <a:ext cx="319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7" name="Line 46"/>
            <p:cNvSpPr>
              <a:spLocks noChangeShapeType="1"/>
            </p:cNvSpPr>
            <p:nvPr/>
          </p:nvSpPr>
          <p:spPr bwMode="auto">
            <a:xfrm>
              <a:off x="2517775" y="2774950"/>
              <a:ext cx="319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2544763" y="2859088"/>
              <a:ext cx="3190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 rot="19277484">
            <a:off x="149822" y="561367"/>
            <a:ext cx="1321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69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86750" cy="952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Business Rules and Data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85794"/>
            <a:ext cx="8324850" cy="567215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Business rules are important in data modeling because they govern how data are handles and stored</a:t>
            </a:r>
          </a:p>
          <a:p>
            <a:pPr>
              <a:lnSpc>
                <a:spcPct val="85000"/>
              </a:lnSpc>
            </a:pPr>
            <a:r>
              <a:rPr lang="en-US" sz="2200" dirty="0" smtClean="0"/>
              <a:t>To understand the nature of the business in order to determine how best to model the database</a:t>
            </a:r>
          </a:p>
          <a:p>
            <a:pPr lvl="1"/>
            <a:r>
              <a:rPr lang="en-US" sz="2000" dirty="0" smtClean="0"/>
              <a:t>What does the organization do to operate?</a:t>
            </a:r>
            <a:endParaRPr lang="en-MY" sz="2000" dirty="0" smtClean="0"/>
          </a:p>
          <a:p>
            <a:pPr lvl="1"/>
            <a:r>
              <a:rPr lang="en-US" sz="2000" dirty="0" smtClean="0"/>
              <a:t>What limits are placed on how the business performs daily tasks?</a:t>
            </a:r>
            <a:endParaRPr lang="en-MY" sz="2000" dirty="0" smtClean="0"/>
          </a:p>
          <a:p>
            <a:pPr lvl="1"/>
            <a:r>
              <a:rPr lang="en-US" sz="2000" dirty="0" smtClean="0"/>
              <a:t>How does the business make its money?</a:t>
            </a:r>
            <a:endParaRPr lang="en-MY" sz="2000" dirty="0" smtClean="0"/>
          </a:p>
          <a:p>
            <a:r>
              <a:rPr lang="en-US" sz="2400" dirty="0" smtClean="0"/>
              <a:t>Essentially, business rules cover:</a:t>
            </a:r>
            <a:endParaRPr lang="en-MY" sz="2400" dirty="0" smtClean="0"/>
          </a:p>
          <a:p>
            <a:pPr lvl="1"/>
            <a:r>
              <a:rPr lang="en-US" sz="2000" dirty="0" smtClean="0"/>
              <a:t>Any types of organizational policies of any form and at all levels of the organization.</a:t>
            </a:r>
            <a:endParaRPr lang="en-MY" sz="2000" dirty="0" smtClean="0"/>
          </a:p>
          <a:p>
            <a:pPr lvl="1"/>
            <a:r>
              <a:rPr lang="en-US" sz="2000" dirty="0" smtClean="0"/>
              <a:t>Any types of calculations or formulas (such as loan amortization calculations for a mortgage lending company).</a:t>
            </a:r>
            <a:endParaRPr lang="en-MY" sz="2000" dirty="0" smtClean="0"/>
          </a:p>
          <a:p>
            <a:pPr lvl="1"/>
            <a:r>
              <a:rPr lang="en-US" sz="2000" dirty="0" smtClean="0"/>
              <a:t>Any types of rules and regulations (such as rules applied because of legal requirements, self-imposed restrictions, or industry-standard requirements).</a:t>
            </a:r>
            <a:endParaRPr lang="en-MY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7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3 of ERD</a:t>
            </a:r>
          </a:p>
        </p:txBody>
      </p:sp>
      <p:pic>
        <p:nvPicPr>
          <p:cNvPr id="2765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1301750"/>
            <a:ext cx="6327775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9277484">
            <a:off x="149822" y="561367"/>
            <a:ext cx="1321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70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949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4 of ERD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771525" y="1400175"/>
            <a:ext cx="7296150" cy="4829175"/>
            <a:chOff x="771525" y="1400175"/>
            <a:chExt cx="7296150" cy="4829175"/>
          </a:xfrm>
        </p:grpSpPr>
        <p:sp>
          <p:nvSpPr>
            <p:cNvPr id="1601540" name="AutoShape 4"/>
            <p:cNvSpPr>
              <a:spLocks noChangeAspect="1" noChangeArrowheads="1" noTextEdit="1"/>
            </p:cNvSpPr>
            <p:nvPr/>
          </p:nvSpPr>
          <p:spPr bwMode="auto">
            <a:xfrm>
              <a:off x="771525" y="1400175"/>
              <a:ext cx="7296150" cy="482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41" name="Rectangle 5"/>
            <p:cNvSpPr>
              <a:spLocks noChangeArrowheads="1"/>
            </p:cNvSpPr>
            <p:nvPr/>
          </p:nvSpPr>
          <p:spPr bwMode="auto">
            <a:xfrm>
              <a:off x="1225550" y="1765300"/>
              <a:ext cx="1089025" cy="64770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42" name="Rectangle 6"/>
            <p:cNvSpPr>
              <a:spLocks noChangeArrowheads="1"/>
            </p:cNvSpPr>
            <p:nvPr/>
          </p:nvSpPr>
          <p:spPr bwMode="auto">
            <a:xfrm>
              <a:off x="6594475" y="3448050"/>
              <a:ext cx="1089025" cy="64770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43" name="Rectangle 7"/>
            <p:cNvSpPr>
              <a:spLocks noChangeArrowheads="1"/>
            </p:cNvSpPr>
            <p:nvPr/>
          </p:nvSpPr>
          <p:spPr bwMode="auto">
            <a:xfrm>
              <a:off x="4006850" y="3448050"/>
              <a:ext cx="1089025" cy="64770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44" name="Rectangle 8"/>
            <p:cNvSpPr>
              <a:spLocks noChangeArrowheads="1"/>
            </p:cNvSpPr>
            <p:nvPr/>
          </p:nvSpPr>
          <p:spPr bwMode="auto">
            <a:xfrm>
              <a:off x="2519363" y="5294313"/>
              <a:ext cx="1089025" cy="649287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45" name="Rectangle 9"/>
            <p:cNvSpPr>
              <a:spLocks noChangeArrowheads="1"/>
            </p:cNvSpPr>
            <p:nvPr/>
          </p:nvSpPr>
          <p:spPr bwMode="auto">
            <a:xfrm>
              <a:off x="1225550" y="3448050"/>
              <a:ext cx="1089025" cy="64770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46" name="Rectangle 10"/>
            <p:cNvSpPr>
              <a:spLocks noChangeArrowheads="1"/>
            </p:cNvSpPr>
            <p:nvPr/>
          </p:nvSpPr>
          <p:spPr bwMode="auto">
            <a:xfrm>
              <a:off x="6594475" y="1765300"/>
              <a:ext cx="1089025" cy="64770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47" name="Rectangle 11"/>
            <p:cNvSpPr>
              <a:spLocks noChangeArrowheads="1"/>
            </p:cNvSpPr>
            <p:nvPr/>
          </p:nvSpPr>
          <p:spPr bwMode="auto">
            <a:xfrm>
              <a:off x="4006850" y="1765300"/>
              <a:ext cx="1089025" cy="64770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48" name="Rectangle 12"/>
            <p:cNvSpPr>
              <a:spLocks noChangeArrowheads="1"/>
            </p:cNvSpPr>
            <p:nvPr/>
          </p:nvSpPr>
          <p:spPr bwMode="auto">
            <a:xfrm>
              <a:off x="5300663" y="5294313"/>
              <a:ext cx="1089025" cy="649287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49" name="Rectangle 13"/>
            <p:cNvSpPr>
              <a:spLocks noChangeArrowheads="1"/>
            </p:cNvSpPr>
            <p:nvPr/>
          </p:nvSpPr>
          <p:spPr bwMode="auto">
            <a:xfrm>
              <a:off x="1416050" y="1962150"/>
              <a:ext cx="6905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Supplier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50" name="Rectangle 14"/>
            <p:cNvSpPr>
              <a:spLocks noChangeArrowheads="1"/>
            </p:cNvSpPr>
            <p:nvPr/>
          </p:nvSpPr>
          <p:spPr bwMode="auto">
            <a:xfrm>
              <a:off x="4264025" y="1962150"/>
              <a:ext cx="6334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Product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51" name="Rectangle 15"/>
            <p:cNvSpPr>
              <a:spLocks noChangeArrowheads="1"/>
            </p:cNvSpPr>
            <p:nvPr/>
          </p:nvSpPr>
          <p:spPr bwMode="auto">
            <a:xfrm>
              <a:off x="6786563" y="1962150"/>
              <a:ext cx="79216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Customer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52" name="Rectangle 16"/>
            <p:cNvSpPr>
              <a:spLocks noChangeArrowheads="1"/>
            </p:cNvSpPr>
            <p:nvPr/>
          </p:nvSpPr>
          <p:spPr bwMode="auto">
            <a:xfrm>
              <a:off x="1416050" y="3544888"/>
              <a:ext cx="7350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Purchase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53" name="Rectangle 17"/>
            <p:cNvSpPr>
              <a:spLocks noChangeArrowheads="1"/>
            </p:cNvSpPr>
            <p:nvPr/>
          </p:nvSpPr>
          <p:spPr bwMode="auto">
            <a:xfrm>
              <a:off x="1539875" y="3783013"/>
              <a:ext cx="4746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Order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54" name="Rectangle 18"/>
            <p:cNvSpPr>
              <a:spLocks noChangeArrowheads="1"/>
            </p:cNvSpPr>
            <p:nvPr/>
          </p:nvSpPr>
          <p:spPr bwMode="auto">
            <a:xfrm>
              <a:off x="4387850" y="3679825"/>
              <a:ext cx="4635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Stock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55" name="Rectangle 19"/>
            <p:cNvSpPr>
              <a:spLocks noChangeArrowheads="1"/>
            </p:cNvSpPr>
            <p:nvPr/>
          </p:nvSpPr>
          <p:spPr bwMode="auto">
            <a:xfrm>
              <a:off x="7004050" y="3544888"/>
              <a:ext cx="4302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Sales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56" name="Rectangle 20"/>
            <p:cNvSpPr>
              <a:spLocks noChangeArrowheads="1"/>
            </p:cNvSpPr>
            <p:nvPr/>
          </p:nvSpPr>
          <p:spPr bwMode="auto">
            <a:xfrm>
              <a:off x="6980238" y="3783013"/>
              <a:ext cx="47466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Order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57" name="Rectangle 21"/>
            <p:cNvSpPr>
              <a:spLocks noChangeArrowheads="1"/>
            </p:cNvSpPr>
            <p:nvPr/>
          </p:nvSpPr>
          <p:spPr bwMode="auto">
            <a:xfrm>
              <a:off x="2711450" y="5391150"/>
              <a:ext cx="7350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Purchase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58" name="Rectangle 22"/>
            <p:cNvSpPr>
              <a:spLocks noChangeArrowheads="1"/>
            </p:cNvSpPr>
            <p:nvPr/>
          </p:nvSpPr>
          <p:spPr bwMode="auto">
            <a:xfrm>
              <a:off x="2843213" y="5627688"/>
              <a:ext cx="4540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Items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59" name="Rectangle 23"/>
            <p:cNvSpPr>
              <a:spLocks noChangeArrowheads="1"/>
            </p:cNvSpPr>
            <p:nvPr/>
          </p:nvSpPr>
          <p:spPr bwMode="auto">
            <a:xfrm>
              <a:off x="5699125" y="5391150"/>
              <a:ext cx="4302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Sales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60" name="Rectangle 24"/>
            <p:cNvSpPr>
              <a:spLocks noChangeArrowheads="1"/>
            </p:cNvSpPr>
            <p:nvPr/>
          </p:nvSpPr>
          <p:spPr bwMode="auto">
            <a:xfrm>
              <a:off x="5684838" y="5627688"/>
              <a:ext cx="4540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Items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1561" name="Line 25"/>
            <p:cNvSpPr>
              <a:spLocks noChangeShapeType="1"/>
            </p:cNvSpPr>
            <p:nvPr/>
          </p:nvSpPr>
          <p:spPr bwMode="auto">
            <a:xfrm flipH="1">
              <a:off x="1746250" y="2422525"/>
              <a:ext cx="6350" cy="1019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62" name="Line 26"/>
            <p:cNvSpPr>
              <a:spLocks noChangeShapeType="1"/>
            </p:cNvSpPr>
            <p:nvPr/>
          </p:nvSpPr>
          <p:spPr bwMode="auto">
            <a:xfrm>
              <a:off x="1790700" y="4111625"/>
              <a:ext cx="1127125" cy="11699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63" name="Line 27"/>
            <p:cNvSpPr>
              <a:spLocks noChangeShapeType="1"/>
            </p:cNvSpPr>
            <p:nvPr/>
          </p:nvSpPr>
          <p:spPr bwMode="auto">
            <a:xfrm flipH="1">
              <a:off x="3294063" y="4111625"/>
              <a:ext cx="1111250" cy="11699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64" name="Line 28"/>
            <p:cNvSpPr>
              <a:spLocks noChangeShapeType="1"/>
            </p:cNvSpPr>
            <p:nvPr/>
          </p:nvSpPr>
          <p:spPr bwMode="auto">
            <a:xfrm>
              <a:off x="4686300" y="4111625"/>
              <a:ext cx="884238" cy="11699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65" name="Line 29"/>
            <p:cNvSpPr>
              <a:spLocks noChangeShapeType="1"/>
            </p:cNvSpPr>
            <p:nvPr/>
          </p:nvSpPr>
          <p:spPr bwMode="auto">
            <a:xfrm flipV="1">
              <a:off x="6076950" y="4111625"/>
              <a:ext cx="1109663" cy="11699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66" name="Line 30"/>
            <p:cNvSpPr>
              <a:spLocks noChangeShapeType="1"/>
            </p:cNvSpPr>
            <p:nvPr/>
          </p:nvSpPr>
          <p:spPr bwMode="auto">
            <a:xfrm>
              <a:off x="7148513" y="2422525"/>
              <a:ext cx="0" cy="10160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67" name="Line 31"/>
            <p:cNvSpPr>
              <a:spLocks noChangeShapeType="1"/>
            </p:cNvSpPr>
            <p:nvPr/>
          </p:nvSpPr>
          <p:spPr bwMode="auto">
            <a:xfrm>
              <a:off x="4554538" y="2422525"/>
              <a:ext cx="0" cy="10160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68" name="Line 32"/>
            <p:cNvSpPr>
              <a:spLocks noChangeShapeType="1"/>
            </p:cNvSpPr>
            <p:nvPr/>
          </p:nvSpPr>
          <p:spPr bwMode="auto">
            <a:xfrm>
              <a:off x="1752600" y="3267075"/>
              <a:ext cx="150813" cy="1714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69" name="Line 33"/>
            <p:cNvSpPr>
              <a:spLocks noChangeShapeType="1"/>
            </p:cNvSpPr>
            <p:nvPr/>
          </p:nvSpPr>
          <p:spPr bwMode="auto">
            <a:xfrm flipH="1">
              <a:off x="1584325" y="3267075"/>
              <a:ext cx="149225" cy="1714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70" name="Line 34"/>
            <p:cNvSpPr>
              <a:spLocks noChangeShapeType="1"/>
            </p:cNvSpPr>
            <p:nvPr/>
          </p:nvSpPr>
          <p:spPr bwMode="auto">
            <a:xfrm flipH="1">
              <a:off x="2749550" y="5146675"/>
              <a:ext cx="19050" cy="1349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71" name="Line 35"/>
            <p:cNvSpPr>
              <a:spLocks noChangeShapeType="1"/>
            </p:cNvSpPr>
            <p:nvPr/>
          </p:nvSpPr>
          <p:spPr bwMode="auto">
            <a:xfrm>
              <a:off x="2768600" y="5146675"/>
              <a:ext cx="282575" cy="1349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72" name="Line 36"/>
            <p:cNvSpPr>
              <a:spLocks noChangeShapeType="1"/>
            </p:cNvSpPr>
            <p:nvPr/>
          </p:nvSpPr>
          <p:spPr bwMode="auto">
            <a:xfrm flipH="1">
              <a:off x="3144838" y="5165725"/>
              <a:ext cx="280987" cy="115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73" name="Line 37"/>
            <p:cNvSpPr>
              <a:spLocks noChangeShapeType="1"/>
            </p:cNvSpPr>
            <p:nvPr/>
          </p:nvSpPr>
          <p:spPr bwMode="auto">
            <a:xfrm>
              <a:off x="3406775" y="5165725"/>
              <a:ext cx="57150" cy="115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74" name="Line 38"/>
            <p:cNvSpPr>
              <a:spLocks noChangeShapeType="1"/>
            </p:cNvSpPr>
            <p:nvPr/>
          </p:nvSpPr>
          <p:spPr bwMode="auto">
            <a:xfrm>
              <a:off x="5419725" y="5108575"/>
              <a:ext cx="0" cy="1730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75" name="Line 39"/>
            <p:cNvSpPr>
              <a:spLocks noChangeShapeType="1"/>
            </p:cNvSpPr>
            <p:nvPr/>
          </p:nvSpPr>
          <p:spPr bwMode="auto">
            <a:xfrm>
              <a:off x="5437188" y="5089525"/>
              <a:ext cx="225425" cy="1920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76" name="Line 40"/>
            <p:cNvSpPr>
              <a:spLocks noChangeShapeType="1"/>
            </p:cNvSpPr>
            <p:nvPr/>
          </p:nvSpPr>
          <p:spPr bwMode="auto">
            <a:xfrm flipH="1">
              <a:off x="5945188" y="5127625"/>
              <a:ext cx="282575" cy="1539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77" name="Line 41"/>
            <p:cNvSpPr>
              <a:spLocks noChangeShapeType="1"/>
            </p:cNvSpPr>
            <p:nvPr/>
          </p:nvSpPr>
          <p:spPr bwMode="auto">
            <a:xfrm>
              <a:off x="6208713" y="5146675"/>
              <a:ext cx="0" cy="1349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78" name="Line 42"/>
            <p:cNvSpPr>
              <a:spLocks noChangeShapeType="1"/>
            </p:cNvSpPr>
            <p:nvPr/>
          </p:nvSpPr>
          <p:spPr bwMode="auto">
            <a:xfrm>
              <a:off x="7148513" y="3248025"/>
              <a:ext cx="131762" cy="1905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79" name="Line 43"/>
            <p:cNvSpPr>
              <a:spLocks noChangeShapeType="1"/>
            </p:cNvSpPr>
            <p:nvPr/>
          </p:nvSpPr>
          <p:spPr bwMode="auto">
            <a:xfrm flipH="1">
              <a:off x="7016750" y="3267075"/>
              <a:ext cx="114300" cy="1714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80" name="Line 44"/>
            <p:cNvSpPr>
              <a:spLocks noChangeShapeType="1"/>
            </p:cNvSpPr>
            <p:nvPr/>
          </p:nvSpPr>
          <p:spPr bwMode="auto">
            <a:xfrm>
              <a:off x="4554538" y="3267075"/>
              <a:ext cx="150812" cy="1714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81" name="Line 45"/>
            <p:cNvSpPr>
              <a:spLocks noChangeShapeType="1"/>
            </p:cNvSpPr>
            <p:nvPr/>
          </p:nvSpPr>
          <p:spPr bwMode="auto">
            <a:xfrm flipH="1">
              <a:off x="4424363" y="3305175"/>
              <a:ext cx="111125" cy="133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82" name="Line 46"/>
            <p:cNvSpPr>
              <a:spLocks noChangeShapeType="1"/>
            </p:cNvSpPr>
            <p:nvPr/>
          </p:nvSpPr>
          <p:spPr bwMode="auto">
            <a:xfrm>
              <a:off x="4381500" y="2609850"/>
              <a:ext cx="361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83" name="Line 47"/>
            <p:cNvSpPr>
              <a:spLocks noChangeShapeType="1"/>
            </p:cNvSpPr>
            <p:nvPr/>
          </p:nvSpPr>
          <p:spPr bwMode="auto">
            <a:xfrm>
              <a:off x="4076700" y="4267200"/>
              <a:ext cx="266700" cy="133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84" name="Line 48"/>
            <p:cNvSpPr>
              <a:spLocks noChangeShapeType="1"/>
            </p:cNvSpPr>
            <p:nvPr/>
          </p:nvSpPr>
          <p:spPr bwMode="auto">
            <a:xfrm flipV="1">
              <a:off x="1790700" y="4229100"/>
              <a:ext cx="342900" cy="57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85" name="Line 49"/>
            <p:cNvSpPr>
              <a:spLocks noChangeShapeType="1"/>
            </p:cNvSpPr>
            <p:nvPr/>
          </p:nvSpPr>
          <p:spPr bwMode="auto">
            <a:xfrm>
              <a:off x="6858000" y="4248150"/>
              <a:ext cx="342900" cy="133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86" name="Line 50"/>
            <p:cNvSpPr>
              <a:spLocks noChangeShapeType="1"/>
            </p:cNvSpPr>
            <p:nvPr/>
          </p:nvSpPr>
          <p:spPr bwMode="auto">
            <a:xfrm>
              <a:off x="1562100" y="2571750"/>
              <a:ext cx="361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1587" name="Line 51"/>
            <p:cNvSpPr>
              <a:spLocks noChangeShapeType="1"/>
            </p:cNvSpPr>
            <p:nvPr/>
          </p:nvSpPr>
          <p:spPr bwMode="auto">
            <a:xfrm>
              <a:off x="6972300" y="2533650"/>
              <a:ext cx="361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562100" y="2668588"/>
              <a:ext cx="361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4387850" y="2697163"/>
              <a:ext cx="361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1562100" y="3167063"/>
              <a:ext cx="361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6965950" y="2613025"/>
              <a:ext cx="361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375150" y="3236913"/>
              <a:ext cx="361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6978650" y="3208338"/>
              <a:ext cx="361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28730" name="Straight Connector 58"/>
            <p:cNvCxnSpPr>
              <a:cxnSpLocks noChangeShapeType="1"/>
            </p:cNvCxnSpPr>
            <p:nvPr/>
          </p:nvCxnSpPr>
          <p:spPr bwMode="auto">
            <a:xfrm flipV="1">
              <a:off x="1884218" y="4350327"/>
              <a:ext cx="277091" cy="5541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31" name="Straight Connector 60"/>
            <p:cNvCxnSpPr>
              <a:cxnSpLocks noChangeShapeType="1"/>
            </p:cNvCxnSpPr>
            <p:nvPr/>
          </p:nvCxnSpPr>
          <p:spPr bwMode="auto">
            <a:xfrm>
              <a:off x="3990109" y="4350327"/>
              <a:ext cx="263236" cy="1108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32" name="Straight Connector 62"/>
            <p:cNvCxnSpPr>
              <a:cxnSpLocks noChangeShapeType="1"/>
            </p:cNvCxnSpPr>
            <p:nvPr/>
          </p:nvCxnSpPr>
          <p:spPr bwMode="auto">
            <a:xfrm>
              <a:off x="6802582" y="4336473"/>
              <a:ext cx="290945" cy="12469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33" name="Straight Connector 64"/>
            <p:cNvCxnSpPr>
              <a:cxnSpLocks noChangeShapeType="1"/>
            </p:cNvCxnSpPr>
            <p:nvPr/>
          </p:nvCxnSpPr>
          <p:spPr bwMode="auto">
            <a:xfrm flipV="1">
              <a:off x="2590800" y="5015345"/>
              <a:ext cx="249382" cy="1108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34" name="Straight Connector 66"/>
            <p:cNvCxnSpPr>
              <a:cxnSpLocks noChangeShapeType="1"/>
            </p:cNvCxnSpPr>
            <p:nvPr/>
          </p:nvCxnSpPr>
          <p:spPr bwMode="auto">
            <a:xfrm>
              <a:off x="3283527" y="5043055"/>
              <a:ext cx="318655" cy="12469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35" name="Straight Connector 68"/>
            <p:cNvCxnSpPr>
              <a:cxnSpLocks noChangeShapeType="1"/>
            </p:cNvCxnSpPr>
            <p:nvPr/>
          </p:nvCxnSpPr>
          <p:spPr bwMode="auto">
            <a:xfrm flipV="1">
              <a:off x="4668982" y="4253346"/>
              <a:ext cx="277091" cy="831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36" name="Straight Connector 70"/>
            <p:cNvCxnSpPr>
              <a:cxnSpLocks noChangeShapeType="1"/>
            </p:cNvCxnSpPr>
            <p:nvPr/>
          </p:nvCxnSpPr>
          <p:spPr bwMode="auto">
            <a:xfrm flipV="1">
              <a:off x="4710545" y="4336473"/>
              <a:ext cx="249382" cy="6927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37" name="Straight Connector 72"/>
            <p:cNvCxnSpPr>
              <a:cxnSpLocks noChangeShapeType="1"/>
            </p:cNvCxnSpPr>
            <p:nvPr/>
          </p:nvCxnSpPr>
          <p:spPr bwMode="auto">
            <a:xfrm flipV="1">
              <a:off x="5278582" y="4987636"/>
              <a:ext cx="221673" cy="6927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38" name="Straight Connector 74"/>
            <p:cNvCxnSpPr>
              <a:cxnSpLocks noChangeShapeType="1"/>
            </p:cNvCxnSpPr>
            <p:nvPr/>
          </p:nvCxnSpPr>
          <p:spPr bwMode="auto">
            <a:xfrm>
              <a:off x="6137564" y="4987636"/>
              <a:ext cx="235527" cy="13854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7" name="TextBox 66"/>
          <p:cNvSpPr txBox="1"/>
          <p:nvPr/>
        </p:nvSpPr>
        <p:spPr>
          <a:xfrm rot="19277484">
            <a:off x="149822" y="561367"/>
            <a:ext cx="1321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71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3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0"/>
            <a:ext cx="7696200" cy="2533650"/>
          </a:xfrm>
        </p:spPr>
        <p:txBody>
          <a:bodyPr/>
          <a:lstStyle/>
          <a:p>
            <a:pPr algn="ctr">
              <a:defRPr/>
            </a:pPr>
            <a:r>
              <a:rPr lang="en-US" altLang="zh-CN" smtClean="0">
                <a:solidFill>
                  <a:schemeClr val="accent1"/>
                </a:solidFill>
                <a:ea typeface="宋体" pitchFamily="2" charset="-122"/>
              </a:rPr>
              <a:t>Resolving Many-to-Many Relationship</a:t>
            </a:r>
            <a:endParaRPr lang="en-US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72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Associative Entities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498600"/>
            <a:ext cx="8324850" cy="495935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Also known as </a:t>
            </a:r>
            <a:r>
              <a:rPr lang="en-US" altLang="zh-CN" dirty="0" smtClean="0">
                <a:solidFill>
                  <a:schemeClr val="hlink"/>
                </a:solidFill>
                <a:ea typeface="SimSun" pitchFamily="2" charset="-122"/>
              </a:rPr>
              <a:t>weak </a:t>
            </a:r>
            <a:r>
              <a:rPr lang="en-US" altLang="zh-CN" dirty="0" smtClean="0">
                <a:ea typeface="SimSun" pitchFamily="2" charset="-122"/>
              </a:rPr>
              <a:t>entities</a:t>
            </a:r>
          </a:p>
          <a:p>
            <a:r>
              <a:rPr lang="en-US" altLang="zh-CN" dirty="0" smtClean="0">
                <a:ea typeface="SimSun" pitchFamily="2" charset="-122"/>
              </a:rPr>
              <a:t>Used to implement </a:t>
            </a:r>
            <a:r>
              <a:rPr lang="en-US" altLang="zh-CN" dirty="0" smtClean="0">
                <a:solidFill>
                  <a:schemeClr val="hlink"/>
                </a:solidFill>
                <a:ea typeface="SimSun" pitchFamily="2" charset="-122"/>
              </a:rPr>
              <a:t>M:N</a:t>
            </a:r>
            <a:r>
              <a:rPr lang="en-US" altLang="zh-CN" dirty="0" smtClean="0">
                <a:ea typeface="SimSun" pitchFamily="2" charset="-122"/>
              </a:rPr>
              <a:t> relationships</a:t>
            </a:r>
          </a:p>
          <a:p>
            <a:r>
              <a:rPr lang="en-US" altLang="zh-CN" dirty="0" smtClean="0">
                <a:ea typeface="SimSun" pitchFamily="2" charset="-122"/>
              </a:rPr>
              <a:t>Composed of </a:t>
            </a:r>
            <a:r>
              <a:rPr lang="en-US" altLang="zh-CN" dirty="0" smtClean="0">
                <a:solidFill>
                  <a:schemeClr val="hlink"/>
                </a:solidFill>
                <a:ea typeface="SimSun" pitchFamily="2" charset="-122"/>
              </a:rPr>
              <a:t>primary keys</a:t>
            </a:r>
            <a:r>
              <a:rPr lang="en-US" altLang="zh-CN" dirty="0" smtClean="0">
                <a:ea typeface="SimSun" pitchFamily="2" charset="-122"/>
              </a:rPr>
              <a:t> of each of the entities to be connected</a:t>
            </a:r>
          </a:p>
          <a:p>
            <a:r>
              <a:rPr lang="en-US" altLang="zh-CN" dirty="0" smtClean="0">
                <a:ea typeface="SimSun" pitchFamily="2" charset="-122"/>
              </a:rPr>
              <a:t>By introducing an ‘associative’ entity to form a new </a:t>
            </a:r>
            <a:r>
              <a:rPr lang="en-US" altLang="zh-CN" dirty="0" smtClean="0">
                <a:solidFill>
                  <a:schemeClr val="hlink"/>
                </a:solidFill>
                <a:ea typeface="SimSun" pitchFamily="2" charset="-122"/>
              </a:rPr>
              <a:t>2 pairs</a:t>
            </a:r>
            <a:r>
              <a:rPr lang="en-US" altLang="zh-CN" dirty="0" smtClean="0">
                <a:ea typeface="SimSun" pitchFamily="2" charset="-122"/>
              </a:rPr>
              <a:t> of one-to-many relationships.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73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6750" cy="8763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Example 1 – Associative Entity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147763"/>
            <a:ext cx="8324850" cy="1085850"/>
          </a:xfrm>
        </p:spPr>
        <p:txBody>
          <a:bodyPr/>
          <a:lstStyle/>
          <a:p>
            <a:r>
              <a:rPr lang="en-US" altLang="zh-CN" sz="2600" smtClean="0">
                <a:ea typeface="SimSun" pitchFamily="2" charset="-122"/>
              </a:rPr>
              <a:t>By introducing an ‘associative’ entity to form a new 2 pairs of one-to-many relationships.</a:t>
            </a:r>
            <a:endParaRPr lang="en-US" sz="2600" smtClean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14350" y="2297113"/>
            <a:ext cx="6472238" cy="768350"/>
            <a:chOff x="514350" y="2297113"/>
            <a:chExt cx="6472238" cy="76835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55800" y="2297113"/>
              <a:ext cx="5030788" cy="768350"/>
              <a:chOff x="1232" y="1447"/>
              <a:chExt cx="3169" cy="484"/>
            </a:xfrm>
          </p:grpSpPr>
          <p:pic>
            <p:nvPicPr>
              <p:cNvPr id="31768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32" y="1447"/>
                <a:ext cx="3169" cy="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769" name="Text Box 7"/>
              <p:cNvSpPr txBox="1">
                <a:spLocks noChangeArrowheads="1"/>
              </p:cNvSpPr>
              <p:nvPr/>
            </p:nvSpPr>
            <p:spPr bwMode="auto">
              <a:xfrm>
                <a:off x="1309" y="1555"/>
                <a:ext cx="926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81382" tIns="40691" rIns="81382" bIns="40691"/>
              <a:lstStyle/>
              <a:p>
                <a:pPr algn="ctr"/>
                <a:r>
                  <a:rPr lang="en-US" altLang="zh-CN" sz="1600" b="1">
                    <a:effectLst/>
                    <a:ea typeface="SimSun" pitchFamily="2" charset="-122"/>
                  </a:rPr>
                  <a:t>Customer</a:t>
                </a:r>
                <a:endParaRPr lang="en-US" sz="1600" b="1">
                  <a:effectLst/>
                </a:endParaRPr>
              </a:p>
            </p:txBody>
          </p:sp>
          <p:sp>
            <p:nvSpPr>
              <p:cNvPr id="31770" name="Text Box 8"/>
              <p:cNvSpPr txBox="1">
                <a:spLocks noChangeArrowheads="1"/>
              </p:cNvSpPr>
              <p:nvPr/>
            </p:nvSpPr>
            <p:spPr bwMode="auto">
              <a:xfrm>
                <a:off x="3472" y="1544"/>
                <a:ext cx="778" cy="2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81382" tIns="40691" rIns="81382" bIns="40691"/>
              <a:lstStyle/>
              <a:p>
                <a:pPr algn="ctr"/>
                <a:r>
                  <a:rPr lang="en-US" altLang="zh-CN" sz="1600" b="1">
                    <a:effectLst/>
                    <a:ea typeface="SimSun" pitchFamily="2" charset="-122"/>
                  </a:rPr>
                  <a:t>Product</a:t>
                </a:r>
                <a:endParaRPr lang="en-US" sz="1600" b="1">
                  <a:effectLst/>
                </a:endParaRPr>
              </a:p>
            </p:txBody>
          </p:sp>
        </p:grpSp>
        <p:sp>
          <p:nvSpPr>
            <p:cNvPr id="31767" name="Text Box 9"/>
            <p:cNvSpPr txBox="1">
              <a:spLocks noChangeArrowheads="1"/>
            </p:cNvSpPr>
            <p:nvPr/>
          </p:nvSpPr>
          <p:spPr bwMode="auto">
            <a:xfrm>
              <a:off x="514350" y="2476501"/>
              <a:ext cx="11049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effectLst/>
                  <a:ea typeface="SimSun" pitchFamily="2" charset="-122"/>
                </a:rPr>
                <a:t>Before</a:t>
              </a:r>
            </a:p>
          </p:txBody>
        </p:sp>
      </p:grpSp>
      <p:cxnSp>
        <p:nvCxnSpPr>
          <p:cNvPr id="31749" name="Straight Connector 20"/>
          <p:cNvCxnSpPr>
            <a:cxnSpLocks noChangeShapeType="1"/>
          </p:cNvCxnSpPr>
          <p:nvPr/>
        </p:nvCxnSpPr>
        <p:spPr bwMode="auto">
          <a:xfrm rot="16200000" flipH="1">
            <a:off x="3664744" y="2626519"/>
            <a:ext cx="249238" cy="12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0" name="Straight Connector 22"/>
          <p:cNvCxnSpPr>
            <a:cxnSpLocks noChangeShapeType="1"/>
          </p:cNvCxnSpPr>
          <p:nvPr/>
        </p:nvCxnSpPr>
        <p:spPr bwMode="auto">
          <a:xfrm rot="5400000">
            <a:off x="4898231" y="2653507"/>
            <a:ext cx="263525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85800" y="3736975"/>
            <a:ext cx="7319963" cy="2873375"/>
            <a:chOff x="685800" y="3736975"/>
            <a:chExt cx="7319963" cy="2873375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685800" y="3736975"/>
              <a:ext cx="7319963" cy="2873375"/>
              <a:chOff x="432" y="2354"/>
              <a:chExt cx="4611" cy="1810"/>
            </a:xfrm>
          </p:grpSpPr>
          <p:pic>
            <p:nvPicPr>
              <p:cNvPr id="31757" name="Picture 1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92" y="2354"/>
                <a:ext cx="3103" cy="1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05644" name="Text Box 12"/>
              <p:cNvSpPr txBox="1">
                <a:spLocks noChangeArrowheads="1"/>
              </p:cNvSpPr>
              <p:nvPr/>
            </p:nvSpPr>
            <p:spPr bwMode="auto">
              <a:xfrm>
                <a:off x="1285" y="2486"/>
                <a:ext cx="1062" cy="2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81382" tIns="40691" rIns="81382" bIns="40691"/>
              <a:lstStyle/>
              <a:p>
                <a:pPr algn="ctr"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</a:rPr>
                  <a:t>Customer</a:t>
                </a:r>
                <a:endPara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05645" name="Text Box 13"/>
              <p:cNvSpPr txBox="1">
                <a:spLocks noChangeArrowheads="1"/>
              </p:cNvSpPr>
              <p:nvPr/>
            </p:nvSpPr>
            <p:spPr bwMode="auto">
              <a:xfrm>
                <a:off x="3410" y="2450"/>
                <a:ext cx="89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81382" tIns="40691" rIns="81382" bIns="40691"/>
              <a:lstStyle/>
              <a:p>
                <a:pPr algn="ctr"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</a:rPr>
                  <a:t>Product</a:t>
                </a:r>
                <a:endPara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05646" name="Text Box 14"/>
              <p:cNvSpPr txBox="1">
                <a:spLocks noChangeArrowheads="1"/>
              </p:cNvSpPr>
              <p:nvPr/>
            </p:nvSpPr>
            <p:spPr bwMode="auto">
              <a:xfrm>
                <a:off x="2449" y="3261"/>
                <a:ext cx="820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81382" tIns="40691" rIns="81382" bIns="40691"/>
              <a:lstStyle/>
              <a:p>
                <a:pPr algn="ctr"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</a:rPr>
                  <a:t>Order</a:t>
                </a:r>
                <a:endPara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05647" name="Line 15"/>
              <p:cNvSpPr>
                <a:spLocks noChangeShapeType="1"/>
              </p:cNvSpPr>
              <p:nvPr/>
            </p:nvSpPr>
            <p:spPr bwMode="auto">
              <a:xfrm flipH="1" flipV="1">
                <a:off x="2831" y="3596"/>
                <a:ext cx="966" cy="3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2" name="Text Box 16"/>
              <p:cNvSpPr txBox="1">
                <a:spLocks noChangeArrowheads="1"/>
              </p:cNvSpPr>
              <p:nvPr/>
            </p:nvSpPr>
            <p:spPr bwMode="auto">
              <a:xfrm>
                <a:off x="3620" y="3721"/>
                <a:ext cx="1423" cy="4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81382" tIns="40691" rIns="81382" bIns="40691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effectLst/>
                    <a:ea typeface="SimSun" pitchFamily="2" charset="-122"/>
                  </a:rPr>
                  <a:t>Associative Entity</a:t>
                </a:r>
                <a:endParaRPr lang="en-US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605649" name="Line 17"/>
              <p:cNvSpPr>
                <a:spLocks noChangeShapeType="1"/>
              </p:cNvSpPr>
              <p:nvPr/>
            </p:nvSpPr>
            <p:spPr bwMode="auto">
              <a:xfrm>
                <a:off x="1609" y="2877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5650" name="Line 18"/>
              <p:cNvSpPr>
                <a:spLocks noChangeShapeType="1"/>
              </p:cNvSpPr>
              <p:nvPr/>
            </p:nvSpPr>
            <p:spPr bwMode="auto">
              <a:xfrm>
                <a:off x="3644" y="2877"/>
                <a:ext cx="2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65" name="Text Box 19"/>
              <p:cNvSpPr txBox="1">
                <a:spLocks noChangeArrowheads="1"/>
              </p:cNvSpPr>
              <p:nvPr/>
            </p:nvSpPr>
            <p:spPr bwMode="auto">
              <a:xfrm>
                <a:off x="432" y="2448"/>
                <a:ext cx="6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/>
                    <a:ea typeface="SimSun" pitchFamily="2" charset="-122"/>
                  </a:rPr>
                  <a:t>After</a:t>
                </a:r>
              </a:p>
            </p:txBody>
          </p:sp>
        </p:grpSp>
        <p:cxnSp>
          <p:nvCxnSpPr>
            <p:cNvPr id="31753" name="Straight Connector 24"/>
            <p:cNvCxnSpPr>
              <a:cxnSpLocks noChangeShapeType="1"/>
            </p:cNvCxnSpPr>
            <p:nvPr/>
          </p:nvCxnSpPr>
          <p:spPr bwMode="auto">
            <a:xfrm rot="5400000">
              <a:off x="3345873" y="5368636"/>
              <a:ext cx="263237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54" name="Straight Connector 26"/>
            <p:cNvCxnSpPr>
              <a:cxnSpLocks noChangeShapeType="1"/>
            </p:cNvCxnSpPr>
            <p:nvPr/>
          </p:nvCxnSpPr>
          <p:spPr bwMode="auto">
            <a:xfrm rot="5400000">
              <a:off x="5410200" y="5410200"/>
              <a:ext cx="23552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55" name="Straight Connector 28"/>
            <p:cNvCxnSpPr>
              <a:cxnSpLocks noChangeShapeType="1"/>
            </p:cNvCxnSpPr>
            <p:nvPr/>
          </p:nvCxnSpPr>
          <p:spPr bwMode="auto">
            <a:xfrm>
              <a:off x="2604655" y="4682836"/>
              <a:ext cx="387927" cy="1385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56" name="Straight Connector 30"/>
            <p:cNvCxnSpPr>
              <a:cxnSpLocks noChangeShapeType="1"/>
            </p:cNvCxnSpPr>
            <p:nvPr/>
          </p:nvCxnSpPr>
          <p:spPr bwMode="auto">
            <a:xfrm>
              <a:off x="5846618" y="4682836"/>
              <a:ext cx="374073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74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5634" grpId="0" autoUpdateAnimBg="0"/>
      <p:bldP spid="160563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201613"/>
            <a:ext cx="8286750" cy="9525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Example - Attributes</a:t>
            </a:r>
            <a:endParaRPr lang="en-US" smtClean="0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249488" y="1508125"/>
            <a:ext cx="4937125" cy="2017713"/>
            <a:chOff x="2249488" y="1508125"/>
            <a:chExt cx="4937126" cy="2017713"/>
          </a:xfrm>
        </p:grpSpPr>
        <p:pic>
          <p:nvPicPr>
            <p:cNvPr id="3278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60601" y="1508125"/>
              <a:ext cx="4926013" cy="2017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07685" name="Text Box 5"/>
            <p:cNvSpPr txBox="1">
              <a:spLocks noChangeArrowheads="1"/>
            </p:cNvSpPr>
            <p:nvPr/>
          </p:nvSpPr>
          <p:spPr bwMode="auto">
            <a:xfrm>
              <a:off x="2249488" y="1717675"/>
              <a:ext cx="1685925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81382" tIns="40691" rIns="81382" bIns="40691"/>
            <a:lstStyle/>
            <a:p>
              <a:pPr algn="ctr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Customer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7686" name="Text Box 6"/>
            <p:cNvSpPr txBox="1">
              <a:spLocks noChangeArrowheads="1"/>
            </p:cNvSpPr>
            <p:nvPr/>
          </p:nvSpPr>
          <p:spPr bwMode="auto">
            <a:xfrm>
              <a:off x="5622926" y="1660525"/>
              <a:ext cx="1422400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81382" tIns="40691" rIns="81382" bIns="40691"/>
            <a:lstStyle/>
            <a:p>
              <a:pPr algn="ctr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Product</a:t>
              </a:r>
              <a:endPara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7687" name="Text Box 7"/>
            <p:cNvSpPr txBox="1">
              <a:spLocks noChangeArrowheads="1"/>
            </p:cNvSpPr>
            <p:nvPr/>
          </p:nvSpPr>
          <p:spPr bwMode="auto">
            <a:xfrm>
              <a:off x="4097338" y="2947988"/>
              <a:ext cx="1301750" cy="417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81382" tIns="40691" rIns="81382" bIns="40691"/>
            <a:lstStyle/>
            <a:p>
              <a:pPr algn="ctr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Order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7688" name="Line 8"/>
            <p:cNvSpPr>
              <a:spLocks noChangeShapeType="1"/>
            </p:cNvSpPr>
            <p:nvPr/>
          </p:nvSpPr>
          <p:spPr bwMode="auto">
            <a:xfrm>
              <a:off x="2763838" y="2338388"/>
              <a:ext cx="4333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7689" name="Line 9"/>
            <p:cNvSpPr>
              <a:spLocks noChangeShapeType="1"/>
            </p:cNvSpPr>
            <p:nvPr/>
          </p:nvSpPr>
          <p:spPr bwMode="auto">
            <a:xfrm>
              <a:off x="5994401" y="2338388"/>
              <a:ext cx="4127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607691" name="Text Box 11"/>
          <p:cNvSpPr txBox="1">
            <a:spLocks noChangeArrowheads="1"/>
          </p:cNvSpPr>
          <p:nvPr/>
        </p:nvSpPr>
        <p:spPr bwMode="auto">
          <a:xfrm>
            <a:off x="1284288" y="4271963"/>
            <a:ext cx="1993900" cy="1919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4922" tIns="97384" rIns="64922" bIns="97384"/>
          <a:lstStyle/>
          <a:p>
            <a:pPr>
              <a:defRPr/>
            </a:pPr>
            <a:r>
              <a:rPr lang="en-US" altLang="zh-CN" sz="1600" b="1">
                <a:solidFill>
                  <a:srgbClr val="00A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CustomerID (PK)</a:t>
            </a:r>
          </a:p>
          <a:p>
            <a:pPr>
              <a:defRPr/>
            </a:pPr>
            <a:r>
              <a:rPr lang="en-US" altLang="zh-CN" sz="1600" b="1">
                <a:solidFill>
                  <a:srgbClr val="1406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LastName</a:t>
            </a:r>
          </a:p>
          <a:p>
            <a:pPr>
              <a:defRPr/>
            </a:pPr>
            <a:r>
              <a:rPr lang="en-US" altLang="zh-CN" sz="1600" b="1">
                <a:solidFill>
                  <a:srgbClr val="1406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FirstName</a:t>
            </a:r>
          </a:p>
          <a:p>
            <a:pPr>
              <a:defRPr/>
            </a:pPr>
            <a:r>
              <a:rPr lang="en-US" altLang="zh-CN" sz="1600" b="1">
                <a:solidFill>
                  <a:srgbClr val="1406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Address</a:t>
            </a:r>
          </a:p>
          <a:p>
            <a:pPr>
              <a:defRPr/>
            </a:pPr>
            <a:r>
              <a:rPr lang="en-US" altLang="zh-CN" sz="1600" b="1">
                <a:solidFill>
                  <a:srgbClr val="1406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PostCode</a:t>
            </a:r>
          </a:p>
          <a:p>
            <a:pPr>
              <a:defRPr/>
            </a:pPr>
            <a:r>
              <a:rPr lang="en-US" altLang="zh-CN" sz="1600" b="1">
                <a:solidFill>
                  <a:srgbClr val="1406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City</a:t>
            </a:r>
          </a:p>
          <a:p>
            <a:pPr>
              <a:defRPr/>
            </a:pPr>
            <a:r>
              <a:rPr lang="en-US" altLang="zh-CN" sz="1600" b="1">
                <a:solidFill>
                  <a:srgbClr val="1406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Phone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07692" name="Text Box 12"/>
          <p:cNvSpPr txBox="1">
            <a:spLocks noChangeArrowheads="1"/>
          </p:cNvSpPr>
          <p:nvPr/>
        </p:nvSpPr>
        <p:spPr bwMode="auto">
          <a:xfrm>
            <a:off x="3811588" y="4271963"/>
            <a:ext cx="1616075" cy="1268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4922" tIns="97384" rIns="64922" bIns="97384"/>
          <a:lstStyle/>
          <a:p>
            <a:pPr>
              <a:defRPr/>
            </a:pPr>
            <a:r>
              <a:rPr lang="en-US" altLang="zh-CN" sz="1600" b="1" dirty="0" err="1">
                <a:solidFill>
                  <a:srgbClr val="00A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CustomerID</a:t>
            </a:r>
            <a:endParaRPr lang="en-US" altLang="zh-CN" sz="1600" b="1" dirty="0">
              <a:solidFill>
                <a:srgbClr val="00AE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1600" b="1" dirty="0" err="1">
                <a:solidFill>
                  <a:srgbClr val="00A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ProductID</a:t>
            </a:r>
            <a:endParaRPr lang="en-US" altLang="zh-CN" sz="1600" b="1" dirty="0">
              <a:solidFill>
                <a:srgbClr val="00AE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1600" b="1" dirty="0" err="1">
                <a:solidFill>
                  <a:srgbClr val="1406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PurchaseDate</a:t>
            </a:r>
            <a:endParaRPr lang="en-US" altLang="zh-CN" sz="1600" b="1" dirty="0">
              <a:solidFill>
                <a:srgbClr val="1406C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1406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Amount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07693" name="Text Box 13"/>
          <p:cNvSpPr txBox="1">
            <a:spLocks noChangeArrowheads="1"/>
          </p:cNvSpPr>
          <p:nvPr/>
        </p:nvSpPr>
        <p:spPr bwMode="auto">
          <a:xfrm>
            <a:off x="6391275" y="4219575"/>
            <a:ext cx="1677988" cy="1089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4922" tIns="97384" rIns="64922" bIns="97384"/>
          <a:lstStyle/>
          <a:p>
            <a:pPr>
              <a:defRPr/>
            </a:pPr>
            <a:r>
              <a:rPr lang="en-US" altLang="zh-CN" sz="1600" b="1">
                <a:solidFill>
                  <a:srgbClr val="00A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ProductID (PK)</a:t>
            </a:r>
          </a:p>
          <a:p>
            <a:pPr>
              <a:defRPr/>
            </a:pPr>
            <a:r>
              <a:rPr lang="en-US" altLang="zh-CN" sz="1600" b="1">
                <a:solidFill>
                  <a:srgbClr val="1406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Name</a:t>
            </a:r>
          </a:p>
          <a:p>
            <a:pPr>
              <a:defRPr/>
            </a:pPr>
            <a:r>
              <a:rPr lang="en-US" altLang="zh-CN" sz="1600" b="1">
                <a:solidFill>
                  <a:srgbClr val="1406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UnitPrice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5" name="Text Box 14"/>
          <p:cNvSpPr txBox="1">
            <a:spLocks noChangeArrowheads="1"/>
          </p:cNvSpPr>
          <p:nvPr/>
        </p:nvSpPr>
        <p:spPr bwMode="auto">
          <a:xfrm>
            <a:off x="1158875" y="3910013"/>
            <a:ext cx="140652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4922" tIns="32461" rIns="64922" bIns="32461"/>
          <a:lstStyle/>
          <a:p>
            <a:pPr algn="ctr"/>
            <a:r>
              <a:rPr lang="en-US" altLang="zh-CN" sz="1600" b="1">
                <a:effectLst/>
                <a:ea typeface="SimSun" pitchFamily="2" charset="-122"/>
              </a:rPr>
              <a:t>CUSTOMER</a:t>
            </a:r>
            <a:endParaRPr lang="en-US" sz="1600" b="1">
              <a:effectLst/>
            </a:endParaRPr>
          </a:p>
        </p:txBody>
      </p:sp>
      <p:sp>
        <p:nvSpPr>
          <p:cNvPr id="32776" name="Text Box 15"/>
          <p:cNvSpPr txBox="1">
            <a:spLocks noChangeArrowheads="1"/>
          </p:cNvSpPr>
          <p:nvPr/>
        </p:nvSpPr>
        <p:spPr bwMode="auto">
          <a:xfrm>
            <a:off x="6292850" y="3910013"/>
            <a:ext cx="1250950" cy="239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4922" tIns="32461" rIns="64922" bIns="32461"/>
          <a:lstStyle/>
          <a:p>
            <a:pPr algn="ctr"/>
            <a:r>
              <a:rPr lang="en-US" altLang="zh-CN" sz="1600" b="1">
                <a:effectLst/>
                <a:ea typeface="SimSun" pitchFamily="2" charset="-122"/>
              </a:rPr>
              <a:t>PRODUCT</a:t>
            </a:r>
            <a:endParaRPr lang="en-US" sz="1600">
              <a:effectLst/>
            </a:endParaRPr>
          </a:p>
        </p:txBody>
      </p:sp>
      <p:sp>
        <p:nvSpPr>
          <p:cNvPr id="32777" name="Text Box 16"/>
          <p:cNvSpPr txBox="1">
            <a:spLocks noChangeArrowheads="1"/>
          </p:cNvSpPr>
          <p:nvPr/>
        </p:nvSpPr>
        <p:spPr bwMode="auto">
          <a:xfrm>
            <a:off x="3844925" y="3910013"/>
            <a:ext cx="928688" cy="227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4922" tIns="32461" rIns="64922" bIns="32461"/>
          <a:lstStyle/>
          <a:p>
            <a:pPr algn="ctr"/>
            <a:r>
              <a:rPr lang="en-US" altLang="zh-CN" sz="1600" b="1">
                <a:effectLst/>
                <a:ea typeface="SimSun" pitchFamily="2" charset="-122"/>
              </a:rPr>
              <a:t>ORDER</a:t>
            </a:r>
            <a:endParaRPr lang="en-US" sz="1600" b="1">
              <a:effectLst/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790825" y="2476500"/>
            <a:ext cx="4333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6019800" y="2449513"/>
            <a:ext cx="4333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cxnSp>
        <p:nvCxnSpPr>
          <p:cNvPr id="32780" name="Straight Connector 37"/>
          <p:cNvCxnSpPr>
            <a:cxnSpLocks noChangeShapeType="1"/>
          </p:cNvCxnSpPr>
          <p:nvPr/>
        </p:nvCxnSpPr>
        <p:spPr bwMode="auto">
          <a:xfrm rot="5400000">
            <a:off x="3532982" y="3102769"/>
            <a:ext cx="249237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1" name="Straight Connector 39"/>
          <p:cNvCxnSpPr>
            <a:cxnSpLocks noChangeShapeType="1"/>
          </p:cNvCxnSpPr>
          <p:nvPr/>
        </p:nvCxnSpPr>
        <p:spPr bwMode="auto">
          <a:xfrm rot="16200000" flipH="1">
            <a:off x="5611019" y="3117057"/>
            <a:ext cx="263525" cy="14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0004" name="Text Box 20"/>
          <p:cNvSpPr txBox="1">
            <a:spLocks noChangeArrowheads="1"/>
          </p:cNvSpPr>
          <p:nvPr/>
        </p:nvSpPr>
        <p:spPr bwMode="auto">
          <a:xfrm>
            <a:off x="3644900" y="5600700"/>
            <a:ext cx="4902200" cy="958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Identify the 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  <a:r>
              <a:rPr 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 ORDER entity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75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6750" cy="141922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Example 2  - Resolving M:N Relationship</a:t>
            </a:r>
            <a:endParaRPr lang="en-US" dirty="0" smtClean="0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30238" y="2208213"/>
            <a:ext cx="3595687" cy="2308225"/>
            <a:chOff x="630238" y="2208213"/>
            <a:chExt cx="3595687" cy="2308225"/>
          </a:xfrm>
        </p:grpSpPr>
        <p:sp>
          <p:nvSpPr>
            <p:cNvPr id="1609732" name="Text Box 4"/>
            <p:cNvSpPr txBox="1">
              <a:spLocks noChangeArrowheads="1"/>
            </p:cNvSpPr>
            <p:nvPr/>
          </p:nvSpPr>
          <p:spPr bwMode="auto">
            <a:xfrm>
              <a:off x="630238" y="2208213"/>
              <a:ext cx="971550" cy="549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Advisor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9733" name="Text Box 5"/>
            <p:cNvSpPr txBox="1">
              <a:spLocks noChangeArrowheads="1"/>
            </p:cNvSpPr>
            <p:nvPr/>
          </p:nvSpPr>
          <p:spPr bwMode="auto">
            <a:xfrm>
              <a:off x="3254375" y="2212975"/>
              <a:ext cx="971550" cy="549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Student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9734" name="Text Box 6"/>
            <p:cNvSpPr txBox="1">
              <a:spLocks noChangeArrowheads="1"/>
            </p:cNvSpPr>
            <p:nvPr/>
          </p:nvSpPr>
          <p:spPr bwMode="auto">
            <a:xfrm>
              <a:off x="3240088" y="3967163"/>
              <a:ext cx="971550" cy="549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Course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09735" name="Line 7"/>
            <p:cNvSpPr>
              <a:spLocks noChangeShapeType="1"/>
            </p:cNvSpPr>
            <p:nvPr/>
          </p:nvSpPr>
          <p:spPr bwMode="auto">
            <a:xfrm flipV="1">
              <a:off x="1585913" y="2490788"/>
              <a:ext cx="1677987" cy="14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9736" name="Line 8"/>
            <p:cNvSpPr>
              <a:spLocks noChangeShapeType="1"/>
            </p:cNvSpPr>
            <p:nvPr/>
          </p:nvSpPr>
          <p:spPr bwMode="auto">
            <a:xfrm flipV="1">
              <a:off x="2951163" y="2379663"/>
              <a:ext cx="296862" cy="1095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9737" name="Line 9"/>
            <p:cNvSpPr>
              <a:spLocks noChangeShapeType="1"/>
            </p:cNvSpPr>
            <p:nvPr/>
          </p:nvSpPr>
          <p:spPr bwMode="auto">
            <a:xfrm>
              <a:off x="2965450" y="2489200"/>
              <a:ext cx="268288" cy="157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9738" name="Line 10"/>
            <p:cNvSpPr>
              <a:spLocks noChangeShapeType="1"/>
            </p:cNvSpPr>
            <p:nvPr/>
          </p:nvSpPr>
          <p:spPr bwMode="auto">
            <a:xfrm>
              <a:off x="3733800" y="2755900"/>
              <a:ext cx="0" cy="1220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9739" name="Line 11"/>
            <p:cNvSpPr>
              <a:spLocks noChangeShapeType="1"/>
            </p:cNvSpPr>
            <p:nvPr/>
          </p:nvSpPr>
          <p:spPr bwMode="auto">
            <a:xfrm flipH="1" flipV="1">
              <a:off x="3594100" y="2771775"/>
              <a:ext cx="155575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9740" name="Line 12"/>
            <p:cNvSpPr>
              <a:spLocks noChangeShapeType="1"/>
            </p:cNvSpPr>
            <p:nvPr/>
          </p:nvSpPr>
          <p:spPr bwMode="auto">
            <a:xfrm flipV="1">
              <a:off x="3749675" y="2770188"/>
              <a:ext cx="125413" cy="204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9741" name="Line 13"/>
            <p:cNvSpPr>
              <a:spLocks noChangeShapeType="1"/>
            </p:cNvSpPr>
            <p:nvPr/>
          </p:nvSpPr>
          <p:spPr bwMode="auto">
            <a:xfrm flipH="1">
              <a:off x="3578225" y="3743325"/>
              <a:ext cx="139700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9742" name="Line 14"/>
            <p:cNvSpPr>
              <a:spLocks noChangeShapeType="1"/>
            </p:cNvSpPr>
            <p:nvPr/>
          </p:nvSpPr>
          <p:spPr bwMode="auto">
            <a:xfrm>
              <a:off x="3733800" y="3727450"/>
              <a:ext cx="157163" cy="233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9743" name="Line 15"/>
            <p:cNvSpPr>
              <a:spLocks noChangeShapeType="1"/>
            </p:cNvSpPr>
            <p:nvPr/>
          </p:nvSpPr>
          <p:spPr bwMode="auto">
            <a:xfrm>
              <a:off x="1773238" y="2363788"/>
              <a:ext cx="0" cy="282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2922588" y="2336800"/>
            <a:ext cx="0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1898650" y="2378075"/>
            <a:ext cx="0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cxnSp>
        <p:nvCxnSpPr>
          <p:cNvPr id="33798" name="Straight Connector 41"/>
          <p:cNvCxnSpPr>
            <a:cxnSpLocks noChangeShapeType="1"/>
          </p:cNvCxnSpPr>
          <p:nvPr/>
        </p:nvCxnSpPr>
        <p:spPr bwMode="auto">
          <a:xfrm>
            <a:off x="3587750" y="3021013"/>
            <a:ext cx="26352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799" name="Straight Connector 43"/>
          <p:cNvCxnSpPr>
            <a:cxnSpLocks noChangeShapeType="1"/>
          </p:cNvCxnSpPr>
          <p:nvPr/>
        </p:nvCxnSpPr>
        <p:spPr bwMode="auto">
          <a:xfrm>
            <a:off x="3630613" y="3671888"/>
            <a:ext cx="290512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792663" y="2189163"/>
            <a:ext cx="3611562" cy="3771900"/>
            <a:chOff x="4792663" y="2189163"/>
            <a:chExt cx="3611562" cy="3771900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792663" y="2189163"/>
              <a:ext cx="3611562" cy="3771900"/>
              <a:chOff x="3019" y="918"/>
              <a:chExt cx="2275" cy="2376"/>
            </a:xfrm>
          </p:grpSpPr>
          <p:sp>
            <p:nvSpPr>
              <p:cNvPr id="1609745" name="Text Box 17"/>
              <p:cNvSpPr txBox="1">
                <a:spLocks noChangeArrowheads="1"/>
              </p:cNvSpPr>
              <p:nvPr/>
            </p:nvSpPr>
            <p:spPr bwMode="auto">
              <a:xfrm>
                <a:off x="3019" y="918"/>
                <a:ext cx="598" cy="3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18800"/>
              <a:lstStyle/>
              <a:p>
                <a:pPr algn="ctr">
                  <a:spcBef>
                    <a:spcPts val="300"/>
                  </a:spcBef>
                  <a:defRPr/>
                </a:pPr>
                <a:r>
                  <a:rPr lang="en-US" altLang="zh-CN" sz="1600" b="1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Advisor</a:t>
                </a:r>
                <a:endPara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09746" name="Text Box 18"/>
              <p:cNvSpPr txBox="1">
                <a:spLocks noChangeArrowheads="1"/>
              </p:cNvSpPr>
              <p:nvPr/>
            </p:nvSpPr>
            <p:spPr bwMode="auto">
              <a:xfrm>
                <a:off x="4627" y="932"/>
                <a:ext cx="598" cy="3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18800"/>
              <a:lstStyle/>
              <a:p>
                <a:pPr algn="ctr">
                  <a:spcBef>
                    <a:spcPts val="300"/>
                  </a:spcBef>
                  <a:defRPr/>
                </a:pPr>
                <a:r>
                  <a:rPr lang="en-US" altLang="zh-CN" sz="1600" b="1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Student</a:t>
                </a:r>
                <a:endPara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09747" name="Text Box 19"/>
              <p:cNvSpPr txBox="1">
                <a:spLocks noChangeArrowheads="1"/>
              </p:cNvSpPr>
              <p:nvPr/>
            </p:nvSpPr>
            <p:spPr bwMode="auto">
              <a:xfrm>
                <a:off x="3021" y="2023"/>
                <a:ext cx="599" cy="3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18800"/>
              <a:lstStyle/>
              <a:p>
                <a:pPr algn="ctr">
                  <a:spcBef>
                    <a:spcPts val="300"/>
                  </a:spcBef>
                  <a:defRPr/>
                </a:pPr>
                <a:r>
                  <a:rPr lang="en-US" altLang="zh-CN" sz="1600" b="1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Course</a:t>
                </a:r>
                <a:endPara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09748" name="Text Box 20"/>
              <p:cNvSpPr txBox="1">
                <a:spLocks noChangeArrowheads="1"/>
              </p:cNvSpPr>
              <p:nvPr/>
            </p:nvSpPr>
            <p:spPr bwMode="auto">
              <a:xfrm>
                <a:off x="4617" y="2032"/>
                <a:ext cx="598" cy="3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18800"/>
              <a:lstStyle/>
              <a:p>
                <a:pPr algn="ctr">
                  <a:spcBef>
                    <a:spcPts val="300"/>
                  </a:spcBef>
                  <a:defRPr/>
                </a:pPr>
                <a:r>
                  <a:rPr lang="en-US" altLang="zh-CN" sz="1600" b="1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Grade</a:t>
                </a:r>
                <a:endPara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09749" name="Line 21"/>
              <p:cNvSpPr>
                <a:spLocks noChangeShapeType="1"/>
              </p:cNvSpPr>
              <p:nvPr/>
            </p:nvSpPr>
            <p:spPr bwMode="auto">
              <a:xfrm>
                <a:off x="3614" y="1118"/>
                <a:ext cx="10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50" name="Line 22"/>
              <p:cNvSpPr>
                <a:spLocks noChangeShapeType="1"/>
              </p:cNvSpPr>
              <p:nvPr/>
            </p:nvSpPr>
            <p:spPr bwMode="auto">
              <a:xfrm flipV="1">
                <a:off x="3614" y="2200"/>
                <a:ext cx="10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51" name="Line 23"/>
              <p:cNvSpPr>
                <a:spLocks noChangeShapeType="1"/>
              </p:cNvSpPr>
              <p:nvPr/>
            </p:nvSpPr>
            <p:spPr bwMode="auto">
              <a:xfrm>
                <a:off x="4909" y="1263"/>
                <a:ext cx="0" cy="7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52" name="Line 24"/>
              <p:cNvSpPr>
                <a:spLocks noChangeShapeType="1"/>
              </p:cNvSpPr>
              <p:nvPr/>
            </p:nvSpPr>
            <p:spPr bwMode="auto">
              <a:xfrm>
                <a:off x="3711" y="1032"/>
                <a:ext cx="0" cy="1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53" name="Line 25"/>
              <p:cNvSpPr>
                <a:spLocks noChangeShapeType="1"/>
              </p:cNvSpPr>
              <p:nvPr/>
            </p:nvSpPr>
            <p:spPr bwMode="auto">
              <a:xfrm>
                <a:off x="3729" y="2124"/>
                <a:ext cx="0" cy="1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54" name="Line 26"/>
              <p:cNvSpPr>
                <a:spLocks noChangeShapeType="1"/>
              </p:cNvSpPr>
              <p:nvPr/>
            </p:nvSpPr>
            <p:spPr bwMode="auto">
              <a:xfrm flipV="1">
                <a:off x="4407" y="1022"/>
                <a:ext cx="203" cy="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55" name="Line 27"/>
              <p:cNvSpPr>
                <a:spLocks noChangeShapeType="1"/>
              </p:cNvSpPr>
              <p:nvPr/>
            </p:nvSpPr>
            <p:spPr bwMode="auto">
              <a:xfrm>
                <a:off x="4436" y="1119"/>
                <a:ext cx="174" cy="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56" name="Line 28"/>
              <p:cNvSpPr>
                <a:spLocks noChangeShapeType="1"/>
              </p:cNvSpPr>
              <p:nvPr/>
            </p:nvSpPr>
            <p:spPr bwMode="auto">
              <a:xfrm flipV="1">
                <a:off x="4445" y="2104"/>
                <a:ext cx="165" cy="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57" name="Line 29"/>
              <p:cNvSpPr>
                <a:spLocks noChangeShapeType="1"/>
              </p:cNvSpPr>
              <p:nvPr/>
            </p:nvSpPr>
            <p:spPr bwMode="auto">
              <a:xfrm>
                <a:off x="4445" y="2191"/>
                <a:ext cx="175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58" name="Line 30"/>
              <p:cNvSpPr>
                <a:spLocks noChangeShapeType="1"/>
              </p:cNvSpPr>
              <p:nvPr/>
            </p:nvSpPr>
            <p:spPr bwMode="auto">
              <a:xfrm flipH="1">
                <a:off x="4812" y="1872"/>
                <a:ext cx="97" cy="1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59" name="Line 31"/>
              <p:cNvSpPr>
                <a:spLocks noChangeShapeType="1"/>
              </p:cNvSpPr>
              <p:nvPr/>
            </p:nvSpPr>
            <p:spPr bwMode="auto">
              <a:xfrm>
                <a:off x="4909" y="1871"/>
                <a:ext cx="117" cy="1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60" name="Line 32"/>
              <p:cNvSpPr>
                <a:spLocks noChangeShapeType="1"/>
              </p:cNvSpPr>
              <p:nvPr/>
            </p:nvSpPr>
            <p:spPr bwMode="auto">
              <a:xfrm>
                <a:off x="4803" y="1350"/>
                <a:ext cx="2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61" name="Line 33"/>
              <p:cNvSpPr>
                <a:spLocks noChangeShapeType="1"/>
              </p:cNvSpPr>
              <p:nvPr/>
            </p:nvSpPr>
            <p:spPr bwMode="auto">
              <a:xfrm flipV="1">
                <a:off x="4780" y="2394"/>
                <a:ext cx="145" cy="4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09762" name="Text Box 34"/>
              <p:cNvSpPr txBox="1">
                <a:spLocks noChangeArrowheads="1"/>
              </p:cNvSpPr>
              <p:nvPr/>
            </p:nvSpPr>
            <p:spPr bwMode="auto">
              <a:xfrm>
                <a:off x="4256" y="2843"/>
                <a:ext cx="1038" cy="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b="1">
                    <a:effectLst/>
                    <a:latin typeface="Times New Roman" pitchFamily="18" charset="0"/>
                    <a:ea typeface="宋体" pitchFamily="2" charset="-122"/>
                  </a:rPr>
                  <a:t>Associative entity</a:t>
                </a:r>
                <a:endPara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6013450" y="2336800"/>
              <a:ext cx="0" cy="282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6040438" y="4110038"/>
              <a:ext cx="0" cy="282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6996113" y="4040188"/>
              <a:ext cx="0" cy="282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6927850" y="2349500"/>
              <a:ext cx="0" cy="282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33806" name="Straight Connector 47"/>
            <p:cNvCxnSpPr>
              <a:cxnSpLocks noChangeShapeType="1"/>
            </p:cNvCxnSpPr>
            <p:nvPr/>
          </p:nvCxnSpPr>
          <p:spPr bwMode="auto">
            <a:xfrm>
              <a:off x="7633855" y="3685310"/>
              <a:ext cx="29094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7" name="Straight Connector 48"/>
            <p:cNvCxnSpPr>
              <a:cxnSpLocks noChangeShapeType="1"/>
            </p:cNvCxnSpPr>
            <p:nvPr/>
          </p:nvCxnSpPr>
          <p:spPr bwMode="auto">
            <a:xfrm>
              <a:off x="7633855" y="2992583"/>
              <a:ext cx="29094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6" name="TextBox 45"/>
          <p:cNvSpPr txBox="1"/>
          <p:nvPr/>
        </p:nvSpPr>
        <p:spPr>
          <a:xfrm rot="19277484">
            <a:off x="5807" y="417352"/>
            <a:ext cx="1321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76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6750" cy="1360488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altLang="zh-CN" sz="4400" smtClean="0">
                <a:ea typeface="宋体" pitchFamily="2" charset="-122"/>
              </a:rPr>
              <a:t>Example 3 – Resolving M:N Relationship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38175" y="2346325"/>
            <a:ext cx="3713163" cy="582613"/>
            <a:chOff x="638175" y="2346325"/>
            <a:chExt cx="3713163" cy="58261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638175" y="2346325"/>
              <a:ext cx="3713163" cy="582613"/>
              <a:chOff x="402" y="1068"/>
              <a:chExt cx="2339" cy="367"/>
            </a:xfrm>
          </p:grpSpPr>
          <p:sp>
            <p:nvSpPr>
              <p:cNvPr id="1611780" name="Text Box 4"/>
              <p:cNvSpPr txBox="1">
                <a:spLocks noChangeArrowheads="1"/>
              </p:cNvSpPr>
              <p:nvPr/>
            </p:nvSpPr>
            <p:spPr bwMode="auto">
              <a:xfrm>
                <a:off x="402" y="1075"/>
                <a:ext cx="607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18800"/>
              <a:lstStyle/>
              <a:p>
                <a:pPr algn="ctr">
                  <a:spcBef>
                    <a:spcPts val="300"/>
                  </a:spcBef>
                  <a:defRPr/>
                </a:pPr>
                <a:r>
                  <a:rPr lang="en-US" altLang="zh-CN" sz="1600" b="1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Member</a:t>
                </a:r>
                <a:endPara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11781" name="Text Box 5"/>
              <p:cNvSpPr txBox="1">
                <a:spLocks noChangeArrowheads="1"/>
              </p:cNvSpPr>
              <p:nvPr/>
            </p:nvSpPr>
            <p:spPr bwMode="auto">
              <a:xfrm>
                <a:off x="2134" y="1068"/>
                <a:ext cx="607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18800"/>
              <a:lstStyle/>
              <a:p>
                <a:pPr algn="ctr">
                  <a:spcBef>
                    <a:spcPts val="300"/>
                  </a:spcBef>
                  <a:defRPr/>
                </a:pPr>
                <a:r>
                  <a:rPr lang="en-US" altLang="zh-CN" sz="1600" b="1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Video</a:t>
                </a:r>
                <a:endPara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11782" name="Line 6"/>
              <p:cNvSpPr>
                <a:spLocks noChangeShapeType="1"/>
              </p:cNvSpPr>
              <p:nvPr/>
            </p:nvSpPr>
            <p:spPr bwMode="auto">
              <a:xfrm>
                <a:off x="1001" y="1265"/>
                <a:ext cx="11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11783" name="Line 7"/>
              <p:cNvSpPr>
                <a:spLocks noChangeShapeType="1"/>
              </p:cNvSpPr>
              <p:nvPr/>
            </p:nvSpPr>
            <p:spPr bwMode="auto">
              <a:xfrm flipH="1" flipV="1">
                <a:off x="1001" y="1161"/>
                <a:ext cx="155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11784" name="Line 8"/>
              <p:cNvSpPr>
                <a:spLocks noChangeShapeType="1"/>
              </p:cNvSpPr>
              <p:nvPr/>
            </p:nvSpPr>
            <p:spPr bwMode="auto">
              <a:xfrm flipH="1">
                <a:off x="1001" y="1265"/>
                <a:ext cx="155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11785" name="Line 9"/>
              <p:cNvSpPr>
                <a:spLocks noChangeShapeType="1"/>
              </p:cNvSpPr>
              <p:nvPr/>
            </p:nvSpPr>
            <p:spPr bwMode="auto">
              <a:xfrm flipV="1">
                <a:off x="1989" y="1182"/>
                <a:ext cx="155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11786" name="Line 10"/>
              <p:cNvSpPr>
                <a:spLocks noChangeShapeType="1"/>
              </p:cNvSpPr>
              <p:nvPr/>
            </p:nvSpPr>
            <p:spPr bwMode="auto">
              <a:xfrm>
                <a:off x="1989" y="1275"/>
                <a:ext cx="15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cxnSp>
          <p:nvCxnSpPr>
            <p:cNvPr id="34841" name="Straight Connector 31"/>
            <p:cNvCxnSpPr>
              <a:cxnSpLocks noChangeShapeType="1"/>
            </p:cNvCxnSpPr>
            <p:nvPr/>
          </p:nvCxnSpPr>
          <p:spPr bwMode="auto">
            <a:xfrm rot="5400000">
              <a:off x="1724891" y="2639291"/>
              <a:ext cx="346364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2" name="Straight Connector 32"/>
            <p:cNvCxnSpPr>
              <a:cxnSpLocks noChangeShapeType="1"/>
            </p:cNvCxnSpPr>
            <p:nvPr/>
          </p:nvCxnSpPr>
          <p:spPr bwMode="auto">
            <a:xfrm rot="5400000">
              <a:off x="2930237" y="2639291"/>
              <a:ext cx="346364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895850" y="2336800"/>
            <a:ext cx="3552825" cy="4156075"/>
            <a:chOff x="4895850" y="2336800"/>
            <a:chExt cx="3552825" cy="4156075"/>
          </a:xfrm>
        </p:grpSpPr>
        <p:sp>
          <p:nvSpPr>
            <p:cNvPr id="1611788" name="Text Box 12"/>
            <p:cNvSpPr txBox="1">
              <a:spLocks noChangeArrowheads="1"/>
            </p:cNvSpPr>
            <p:nvPr/>
          </p:nvSpPr>
          <p:spPr bwMode="auto">
            <a:xfrm>
              <a:off x="4908550" y="2352675"/>
              <a:ext cx="993775" cy="590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Member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11789" name="Text Box 13"/>
            <p:cNvSpPr txBox="1">
              <a:spLocks noChangeArrowheads="1"/>
            </p:cNvSpPr>
            <p:nvPr/>
          </p:nvSpPr>
          <p:spPr bwMode="auto">
            <a:xfrm>
              <a:off x="7454900" y="2336800"/>
              <a:ext cx="993775" cy="588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Video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11790" name="Text Box 14"/>
            <p:cNvSpPr txBox="1">
              <a:spLocks noChangeArrowheads="1"/>
            </p:cNvSpPr>
            <p:nvPr/>
          </p:nvSpPr>
          <p:spPr bwMode="auto">
            <a:xfrm>
              <a:off x="6292850" y="4224338"/>
              <a:ext cx="993775" cy="5889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/>
            <a:p>
              <a:pPr algn="ctr">
                <a:spcBef>
                  <a:spcPts val="300"/>
                </a:spcBef>
                <a:defRPr/>
              </a:pPr>
              <a:r>
                <a:rPr lang="en-US" altLang="zh-CN" sz="16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Rental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11791" name="Line 15"/>
            <p:cNvSpPr>
              <a:spLocks noChangeShapeType="1"/>
            </p:cNvSpPr>
            <p:nvPr/>
          </p:nvSpPr>
          <p:spPr bwMode="auto">
            <a:xfrm>
              <a:off x="5380038" y="2978150"/>
              <a:ext cx="9525" cy="1584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1792" name="Line 16"/>
            <p:cNvSpPr>
              <a:spLocks noChangeShapeType="1"/>
            </p:cNvSpPr>
            <p:nvPr/>
          </p:nvSpPr>
          <p:spPr bwMode="auto">
            <a:xfrm>
              <a:off x="5413375" y="4545013"/>
              <a:ext cx="8604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1793" name="Line 17"/>
            <p:cNvSpPr>
              <a:spLocks noChangeShapeType="1"/>
            </p:cNvSpPr>
            <p:nvPr/>
          </p:nvSpPr>
          <p:spPr bwMode="auto">
            <a:xfrm>
              <a:off x="7958138" y="2909888"/>
              <a:ext cx="0" cy="163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1794" name="Line 18"/>
            <p:cNvSpPr>
              <a:spLocks noChangeShapeType="1"/>
            </p:cNvSpPr>
            <p:nvPr/>
          </p:nvSpPr>
          <p:spPr bwMode="auto">
            <a:xfrm flipH="1">
              <a:off x="7300913" y="4525963"/>
              <a:ext cx="639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1795" name="Line 19"/>
            <p:cNvSpPr>
              <a:spLocks noChangeShapeType="1"/>
            </p:cNvSpPr>
            <p:nvPr/>
          </p:nvSpPr>
          <p:spPr bwMode="auto">
            <a:xfrm flipH="1" flipV="1">
              <a:off x="7283450" y="4375150"/>
              <a:ext cx="234950" cy="168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1796" name="Line 20"/>
            <p:cNvSpPr>
              <a:spLocks noChangeShapeType="1"/>
            </p:cNvSpPr>
            <p:nvPr/>
          </p:nvSpPr>
          <p:spPr bwMode="auto">
            <a:xfrm flipH="1">
              <a:off x="7281863" y="4510088"/>
              <a:ext cx="236537" cy="150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1797" name="Line 21"/>
            <p:cNvSpPr>
              <a:spLocks noChangeShapeType="1"/>
            </p:cNvSpPr>
            <p:nvPr/>
          </p:nvSpPr>
          <p:spPr bwMode="auto">
            <a:xfrm flipV="1">
              <a:off x="6037263" y="4392613"/>
              <a:ext cx="268287" cy="134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1798" name="Line 22"/>
            <p:cNvSpPr>
              <a:spLocks noChangeShapeType="1"/>
            </p:cNvSpPr>
            <p:nvPr/>
          </p:nvSpPr>
          <p:spPr bwMode="auto">
            <a:xfrm>
              <a:off x="5986463" y="4529138"/>
              <a:ext cx="303212" cy="150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1799" name="Line 23"/>
            <p:cNvSpPr>
              <a:spLocks noChangeShapeType="1"/>
            </p:cNvSpPr>
            <p:nvPr/>
          </p:nvSpPr>
          <p:spPr bwMode="auto">
            <a:xfrm>
              <a:off x="5160963" y="3179763"/>
              <a:ext cx="387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1800" name="Line 24"/>
            <p:cNvSpPr>
              <a:spLocks noChangeShapeType="1"/>
            </p:cNvSpPr>
            <p:nvPr/>
          </p:nvSpPr>
          <p:spPr bwMode="auto">
            <a:xfrm>
              <a:off x="7704138" y="3195638"/>
              <a:ext cx="4556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834" name="Text Box 25"/>
            <p:cNvSpPr txBox="1">
              <a:spLocks noChangeArrowheads="1"/>
            </p:cNvSpPr>
            <p:nvPr/>
          </p:nvSpPr>
          <p:spPr bwMode="auto">
            <a:xfrm>
              <a:off x="4895850" y="5791200"/>
              <a:ext cx="1849438" cy="7016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effectLst/>
                </a:rPr>
                <a:t>Associative entity</a:t>
              </a:r>
            </a:p>
          </p:txBody>
        </p:sp>
        <p:sp>
          <p:nvSpPr>
            <p:cNvPr id="1611802" name="Line 26"/>
            <p:cNvSpPr>
              <a:spLocks noChangeShapeType="1"/>
            </p:cNvSpPr>
            <p:nvPr/>
          </p:nvSpPr>
          <p:spPr bwMode="auto">
            <a:xfrm flipV="1">
              <a:off x="5749925" y="4876800"/>
              <a:ext cx="976313" cy="893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7737475" y="3346450"/>
              <a:ext cx="387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5146675" y="3346450"/>
              <a:ext cx="387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34838" name="Straight Connector 33"/>
            <p:cNvCxnSpPr>
              <a:cxnSpLocks noChangeShapeType="1"/>
            </p:cNvCxnSpPr>
            <p:nvPr/>
          </p:nvCxnSpPr>
          <p:spPr bwMode="auto">
            <a:xfrm rot="5400000">
              <a:off x="5784273" y="4509655"/>
              <a:ext cx="346364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9" name="Straight Connector 34"/>
            <p:cNvCxnSpPr>
              <a:cxnSpLocks noChangeShapeType="1"/>
            </p:cNvCxnSpPr>
            <p:nvPr/>
          </p:nvCxnSpPr>
          <p:spPr bwMode="auto">
            <a:xfrm rot="5400000">
              <a:off x="7363691" y="4523509"/>
              <a:ext cx="346364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4" name="TextBox 33"/>
          <p:cNvSpPr txBox="1"/>
          <p:nvPr/>
        </p:nvSpPr>
        <p:spPr>
          <a:xfrm rot="19277484">
            <a:off x="-6231" y="454692"/>
            <a:ext cx="1321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77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6750" cy="1257300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Example 4 – Resolving M:N Relationship</a:t>
            </a:r>
          </a:p>
        </p:txBody>
      </p:sp>
      <p:pic>
        <p:nvPicPr>
          <p:cNvPr id="35843" name="Picture 6" descr="Fig06-06"/>
          <p:cNvPicPr>
            <a:picLocks noChangeAspect="1" noChangeArrowheads="1"/>
          </p:cNvPicPr>
          <p:nvPr/>
        </p:nvPicPr>
        <p:blipFill>
          <a:blip r:embed="rId3" cstate="print"/>
          <a:srcRect l="1576" t="17041" r="1576" b="2840"/>
          <a:stretch>
            <a:fillRect/>
          </a:stretch>
        </p:blipFill>
        <p:spPr bwMode="auto">
          <a:xfrm>
            <a:off x="469900" y="1778000"/>
            <a:ext cx="8301038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78</a:t>
            </a:fld>
            <a:endParaRPr lang="en-MY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66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6750" cy="5603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smtClean="0"/>
              <a:t>Exercise for Students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06413" y="898525"/>
            <a:ext cx="8324850" cy="3568700"/>
          </a:xfrm>
        </p:spPr>
        <p:txBody>
          <a:bodyPr/>
          <a:lstStyle/>
          <a:p>
            <a:r>
              <a:rPr lang="en-US" sz="2100" smtClean="0"/>
              <a:t>We normally do NOT implement M:N relationships in a relational database environment because they create many redundancies. </a:t>
            </a:r>
          </a:p>
          <a:p>
            <a:r>
              <a:rPr lang="en-US" sz="2100" smtClean="0"/>
              <a:t>They must be split into 2 pairs of 1:M relationships by creating an associative entity.</a:t>
            </a:r>
          </a:p>
          <a:p>
            <a:r>
              <a:rPr lang="en-US" sz="2100" smtClean="0">
                <a:solidFill>
                  <a:schemeClr val="hlink"/>
                </a:solidFill>
              </a:rPr>
              <a:t>Question</a:t>
            </a:r>
            <a:r>
              <a:rPr lang="en-US" sz="2000" smtClean="0"/>
              <a:t> - Each employee can be assigned to many projects, and each project can be done by by many employees (below).</a:t>
            </a:r>
          </a:p>
          <a:p>
            <a:pPr lvl="1"/>
            <a:r>
              <a:rPr lang="en-US" sz="2000" smtClean="0"/>
              <a:t>Resolve the many-to-many relationship</a:t>
            </a:r>
          </a:p>
          <a:p>
            <a:pPr lvl="1"/>
            <a:r>
              <a:rPr lang="en-US" sz="2000" smtClean="0"/>
              <a:t>List some attributes for each entity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57313" y="4465638"/>
            <a:ext cx="6962775" cy="1752600"/>
            <a:chOff x="1357313" y="4465638"/>
            <a:chExt cx="6962775" cy="1752600"/>
          </a:xfrm>
        </p:grpSpPr>
        <p:pic>
          <p:nvPicPr>
            <p:cNvPr id="3686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7313" y="4465638"/>
              <a:ext cx="6962775" cy="1752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 bwMode="auto">
            <a:xfrm>
              <a:off x="1565275" y="4973638"/>
              <a:ext cx="1884363" cy="10255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  <a:latin typeface="Arial" charset="0"/>
                </a:rPr>
                <a:t> EMPLOYEE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192838" y="4973638"/>
              <a:ext cx="1884362" cy="10255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charset="0"/>
                </a:rPr>
                <a:t>PROJECT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79</a:t>
            </a:fld>
            <a:endParaRPr lang="en-MY"/>
          </a:p>
        </p:txBody>
      </p:sp>
    </p:spTree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Examples of Business Rules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00150"/>
            <a:ext cx="8324850" cy="5257800"/>
          </a:xfrm>
        </p:spPr>
        <p:txBody>
          <a:bodyPr/>
          <a:lstStyle/>
          <a:p>
            <a:pPr marL="466725" indent="-466725">
              <a:lnSpc>
                <a:spcPct val="95000"/>
              </a:lnSpc>
              <a:buFontTx/>
              <a:buAutoNum type="arabicPeriod"/>
            </a:pPr>
            <a:r>
              <a:rPr lang="en-US" sz="2200" smtClean="0">
                <a:cs typeface="Times New Roman" pitchFamily="18" charset="0"/>
              </a:rPr>
              <a:t>A customer may make </a:t>
            </a:r>
            <a:r>
              <a:rPr lang="en-US" sz="2200" smtClean="0">
                <a:solidFill>
                  <a:srgbClr val="FF0000"/>
                </a:solidFill>
                <a:cs typeface="Times New Roman" pitchFamily="18" charset="0"/>
              </a:rPr>
              <a:t>many payments </a:t>
            </a:r>
            <a:r>
              <a:rPr lang="en-US" sz="2200" smtClean="0">
                <a:cs typeface="Times New Roman" pitchFamily="18" charset="0"/>
              </a:rPr>
              <a:t>on account. Each payment on account is credited to only one customer</a:t>
            </a:r>
            <a:r>
              <a:rPr lang="en-US" sz="2200" smtClean="0"/>
              <a:t>.</a:t>
            </a:r>
          </a:p>
          <a:p>
            <a:pPr marL="466725" indent="-466725">
              <a:lnSpc>
                <a:spcPct val="95000"/>
              </a:lnSpc>
              <a:buFontTx/>
              <a:buAutoNum type="arabicPeriod"/>
            </a:pPr>
            <a:r>
              <a:rPr lang="en-US" sz="2200" smtClean="0"/>
              <a:t>A machine operator may not work more than 10 hours in any 24-hour period.</a:t>
            </a:r>
          </a:p>
          <a:p>
            <a:pPr marL="466725" indent="-466725">
              <a:lnSpc>
                <a:spcPct val="95000"/>
              </a:lnSpc>
              <a:buFontTx/>
              <a:buAutoNum type="arabicPeriod"/>
            </a:pPr>
            <a:r>
              <a:rPr lang="en-US" sz="2200" smtClean="0"/>
              <a:t>A business trip destination must be at least 100 miles away for an airline ticket to be purchased.</a:t>
            </a:r>
          </a:p>
          <a:p>
            <a:pPr marL="466725" indent="-466725">
              <a:lnSpc>
                <a:spcPct val="95000"/>
              </a:lnSpc>
              <a:buFontTx/>
              <a:buAutoNum type="arabicPeriod"/>
            </a:pPr>
            <a:r>
              <a:rPr lang="en-US" sz="2200" smtClean="0"/>
              <a:t>A training cannot be scheduled for </a:t>
            </a:r>
            <a:r>
              <a:rPr lang="en-US" sz="2200" smtClean="0">
                <a:solidFill>
                  <a:srgbClr val="FF0000"/>
                </a:solidFill>
              </a:rPr>
              <a:t>fewer</a:t>
            </a:r>
            <a:r>
              <a:rPr lang="en-US" sz="2200" smtClean="0"/>
              <a:t> than 10 employees or for </a:t>
            </a:r>
            <a:r>
              <a:rPr lang="en-US" sz="2200" smtClean="0">
                <a:solidFill>
                  <a:srgbClr val="FF0000"/>
                </a:solidFill>
              </a:rPr>
              <a:t>more than </a:t>
            </a:r>
            <a:r>
              <a:rPr lang="en-US" sz="2200" smtClean="0"/>
              <a:t>30 employees.</a:t>
            </a:r>
          </a:p>
          <a:p>
            <a:pPr marL="466725" indent="-466725">
              <a:lnSpc>
                <a:spcPct val="95000"/>
              </a:lnSpc>
              <a:buFontTx/>
              <a:buAutoNum type="arabicPeriod"/>
            </a:pPr>
            <a:r>
              <a:rPr lang="en-US" sz="2200" smtClean="0"/>
              <a:t>A lab cannot be scheduled for demonstration purposes for more than one-hour per day.</a:t>
            </a:r>
          </a:p>
          <a:p>
            <a:pPr marL="466725" indent="-466725">
              <a:lnSpc>
                <a:spcPct val="95000"/>
              </a:lnSpc>
              <a:buFontTx/>
              <a:buAutoNum type="arabicPeriod"/>
            </a:pPr>
            <a:r>
              <a:rPr lang="en-US" sz="2200" smtClean="0"/>
              <a:t>A customer may receive </a:t>
            </a:r>
            <a:r>
              <a:rPr lang="en-US" sz="2200" smtClean="0">
                <a:solidFill>
                  <a:srgbClr val="FF0000"/>
                </a:solidFill>
              </a:rPr>
              <a:t>many</a:t>
            </a:r>
            <a:r>
              <a:rPr lang="en-US" sz="2200" smtClean="0"/>
              <a:t> invoices.  Each invoice is received by </a:t>
            </a:r>
            <a:r>
              <a:rPr lang="en-US" sz="2200" smtClean="0">
                <a:solidFill>
                  <a:srgbClr val="FF0000"/>
                </a:solidFill>
              </a:rPr>
              <a:t>only one </a:t>
            </a:r>
            <a:r>
              <a:rPr lang="en-US" sz="2200" smtClean="0"/>
              <a:t>customer.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8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42" name="Rectangle 2"/>
          <p:cNvSpPr>
            <a:spLocks noChangeArrowheads="1"/>
          </p:cNvSpPr>
          <p:nvPr/>
        </p:nvSpPr>
        <p:spPr bwMode="auto">
          <a:xfrm>
            <a:off x="1314450" y="2557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751043" name="Rectangle 3"/>
          <p:cNvSpPr>
            <a:spLocks noChangeArrowheads="1"/>
          </p:cNvSpPr>
          <p:nvPr/>
        </p:nvSpPr>
        <p:spPr bwMode="auto">
          <a:xfrm>
            <a:off x="125730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751044" name="Rectangle 4"/>
          <p:cNvSpPr>
            <a:spLocks noChangeArrowheads="1"/>
          </p:cNvSpPr>
          <p:nvPr/>
        </p:nvSpPr>
        <p:spPr bwMode="auto">
          <a:xfrm>
            <a:off x="125730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838200" y="862013"/>
          <a:ext cx="7239000" cy="5081587"/>
        </p:xfrm>
        <a:graphic>
          <a:graphicData uri="http://schemas.openxmlformats.org/presentationml/2006/ole">
            <p:oleObj spid="_x0000_s2050" r:id="rId4" imgW="5952381" imgH="4180952" progId="PBrush">
              <p:embed/>
            </p:oleObj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57200" y="6096000"/>
            <a:ext cx="8534400" cy="495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effectLst/>
                <a:latin typeface="Times New Roman" pitchFamily="18" charset="0"/>
              </a:rPr>
              <a:t>Task: Describe the relationship between the painter and the painting</a:t>
            </a:r>
          </a:p>
        </p:txBody>
      </p:sp>
      <p:sp>
        <p:nvSpPr>
          <p:cNvPr id="175104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6750" cy="6302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smtClean="0"/>
              <a:t>Exercise for Students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80</a:t>
            </a:fld>
            <a:endParaRPr lang="en-MY"/>
          </a:p>
        </p:txBody>
      </p:sp>
    </p:spTree>
  </p:cSld>
  <p:clrMapOvr>
    <a:masterClrMapping/>
  </p:clrMapOvr>
  <p:transition>
    <p:blinds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090" name="Rectangle 2"/>
          <p:cNvSpPr>
            <a:spLocks noChangeArrowheads="1"/>
          </p:cNvSpPr>
          <p:nvPr/>
        </p:nvSpPr>
        <p:spPr bwMode="auto">
          <a:xfrm>
            <a:off x="1314450" y="2557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753091" name="Rectangle 3"/>
          <p:cNvSpPr>
            <a:spLocks noChangeArrowheads="1"/>
          </p:cNvSpPr>
          <p:nvPr/>
        </p:nvSpPr>
        <p:spPr bwMode="auto">
          <a:xfrm>
            <a:off x="125730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753092" name="Rectangle 4"/>
          <p:cNvSpPr>
            <a:spLocks noChangeArrowheads="1"/>
          </p:cNvSpPr>
          <p:nvPr/>
        </p:nvSpPr>
        <p:spPr bwMode="auto">
          <a:xfrm>
            <a:off x="125730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28600" y="1590675"/>
          <a:ext cx="8915400" cy="5016500"/>
        </p:xfrm>
        <a:graphic>
          <a:graphicData uri="http://schemas.openxmlformats.org/presentationml/2006/ole">
            <p:oleObj spid="_x0000_s3074" name="Bitmap Image" r:id="rId4" imgW="4153480" imgH="3200000" progId="PBrush">
              <p:embed/>
            </p:oleObj>
          </a:graphicData>
        </a:graphic>
      </p:graphicFrame>
      <p:sp>
        <p:nvSpPr>
          <p:cNvPr id="1753094" name="Rectangle 6"/>
          <p:cNvSpPr>
            <a:spLocks noGrp="1" noChangeArrowheads="1"/>
          </p:cNvSpPr>
          <p:nvPr>
            <p:ph type="title"/>
          </p:nvPr>
        </p:nvSpPr>
        <p:spPr>
          <a:xfrm>
            <a:off x="309563" y="228600"/>
            <a:ext cx="8434387" cy="790575"/>
          </a:xfrm>
        </p:spPr>
        <p:txBody>
          <a:bodyPr/>
          <a:lstStyle/>
          <a:p>
            <a:pPr>
              <a:defRPr/>
            </a:pPr>
            <a:r>
              <a:rPr lang="en-US" smtClean="0"/>
              <a:t>Exercise for Students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15913" y="1049338"/>
            <a:ext cx="8485187" cy="688975"/>
          </a:xfrm>
        </p:spPr>
        <p:txBody>
          <a:bodyPr/>
          <a:lstStyle/>
          <a:p>
            <a:r>
              <a:rPr lang="en-US" sz="2600" smtClean="0"/>
              <a:t>Resolve the following many-to-many relationship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81</a:t>
            </a:fld>
            <a:endParaRPr lang="en-MY"/>
          </a:p>
        </p:txBody>
      </p:sp>
    </p:spTree>
  </p:cSld>
  <p:clrMapOvr>
    <a:masterClrMapping/>
  </p:clrMapOvr>
  <p:transition>
    <p:blinds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>
              <a:defRPr/>
            </a:pPr>
            <a:r>
              <a:rPr lang="en-US" smtClean="0"/>
              <a:t>Relationship Degree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6250" y="1270000"/>
            <a:ext cx="8324850" cy="4821238"/>
          </a:xfrm>
          <a:noFill/>
          <a:ln w="9525"/>
        </p:spPr>
        <p:txBody>
          <a:bodyPr lIns="91440" tIns="45720" rIns="91440" bIns="45720"/>
          <a:lstStyle/>
          <a:p>
            <a:r>
              <a:rPr lang="en-US" smtClean="0"/>
              <a:t>Indicates number of entities or participants associated with a relationship</a:t>
            </a:r>
          </a:p>
          <a:p>
            <a:r>
              <a:rPr lang="en-US" b="0" smtClean="0"/>
              <a:t>Unary</a:t>
            </a:r>
            <a:r>
              <a:rPr lang="en-US" smtClean="0"/>
              <a:t> </a:t>
            </a:r>
            <a:r>
              <a:rPr lang="en-US" b="0" smtClean="0"/>
              <a:t>relationship</a:t>
            </a:r>
          </a:p>
          <a:p>
            <a:pPr lvl="1"/>
            <a:r>
              <a:rPr lang="en-US" smtClean="0"/>
              <a:t>Association is maintained within single entity </a:t>
            </a:r>
          </a:p>
          <a:p>
            <a:r>
              <a:rPr lang="en-US" b="0" smtClean="0"/>
              <a:t>Binary</a:t>
            </a:r>
            <a:r>
              <a:rPr lang="en-US" smtClean="0"/>
              <a:t> </a:t>
            </a:r>
            <a:r>
              <a:rPr lang="en-US" b="0" smtClean="0"/>
              <a:t>relationship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Two entities are associated</a:t>
            </a:r>
          </a:p>
          <a:p>
            <a:r>
              <a:rPr lang="en-US" b="0" smtClean="0"/>
              <a:t>Ternary</a:t>
            </a:r>
            <a:r>
              <a:rPr lang="en-US" smtClean="0"/>
              <a:t> </a:t>
            </a:r>
            <a:r>
              <a:rPr lang="en-US" b="0" smtClean="0"/>
              <a:t>relationship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Three entities are associated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82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52" grpId="0" autoUpdateAnimBg="0"/>
      <p:bldP spid="71683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Relationship Degree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1038" y="1168400"/>
            <a:ext cx="8070850" cy="5370513"/>
            <a:chOff x="429" y="736"/>
            <a:chExt cx="5084" cy="3383"/>
          </a:xfrm>
        </p:grpSpPr>
        <p:pic>
          <p:nvPicPr>
            <p:cNvPr id="3994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9" y="736"/>
              <a:ext cx="5039" cy="3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1" name="Text Box 7"/>
            <p:cNvSpPr txBox="1">
              <a:spLocks noChangeArrowheads="1"/>
            </p:cNvSpPr>
            <p:nvPr/>
          </p:nvSpPr>
          <p:spPr bwMode="auto">
            <a:xfrm>
              <a:off x="920" y="1424"/>
              <a:ext cx="6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chemeClr val="tx1"/>
                  </a:solidFill>
                  <a:effectLst/>
                </a:rPr>
                <a:t>Employee</a:t>
              </a:r>
            </a:p>
          </p:txBody>
        </p:sp>
        <p:sp>
          <p:nvSpPr>
            <p:cNvPr id="39942" name="Text Box 8"/>
            <p:cNvSpPr txBox="1">
              <a:spLocks noChangeArrowheads="1"/>
            </p:cNvSpPr>
            <p:nvPr/>
          </p:nvSpPr>
          <p:spPr bwMode="auto">
            <a:xfrm>
              <a:off x="2585" y="1433"/>
              <a:ext cx="6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chemeClr val="tx1"/>
                  </a:solidFill>
                  <a:effectLst/>
                </a:rPr>
                <a:t>Professor</a:t>
              </a:r>
            </a:p>
          </p:txBody>
        </p:sp>
        <p:sp>
          <p:nvSpPr>
            <p:cNvPr id="39943" name="Text Box 9"/>
            <p:cNvSpPr txBox="1">
              <a:spLocks noChangeArrowheads="1"/>
            </p:cNvSpPr>
            <p:nvPr/>
          </p:nvSpPr>
          <p:spPr bwMode="auto">
            <a:xfrm>
              <a:off x="4473" y="1433"/>
              <a:ext cx="4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chemeClr val="tx1"/>
                  </a:solidFill>
                  <a:effectLst/>
                </a:rPr>
                <a:t>Class</a:t>
              </a:r>
            </a:p>
          </p:txBody>
        </p:sp>
        <p:sp>
          <p:nvSpPr>
            <p:cNvPr id="39944" name="Text Box 10"/>
            <p:cNvSpPr txBox="1">
              <a:spLocks noChangeArrowheads="1"/>
            </p:cNvSpPr>
            <p:nvPr/>
          </p:nvSpPr>
          <p:spPr bwMode="auto">
            <a:xfrm>
              <a:off x="561" y="2545"/>
              <a:ext cx="5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chemeClr val="tx1"/>
                  </a:solidFill>
                  <a:effectLst/>
                </a:rPr>
                <a:t>Doctor</a:t>
              </a:r>
            </a:p>
          </p:txBody>
        </p:sp>
        <p:sp>
          <p:nvSpPr>
            <p:cNvPr id="39945" name="Text Box 11"/>
            <p:cNvSpPr txBox="1">
              <a:spLocks noChangeArrowheads="1"/>
            </p:cNvSpPr>
            <p:nvPr/>
          </p:nvSpPr>
          <p:spPr bwMode="auto">
            <a:xfrm>
              <a:off x="2609" y="2529"/>
              <a:ext cx="8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chemeClr val="tx1"/>
                  </a:solidFill>
                  <a:effectLst/>
                </a:rPr>
                <a:t>Prescription</a:t>
              </a:r>
            </a:p>
          </p:txBody>
        </p:sp>
        <p:sp>
          <p:nvSpPr>
            <p:cNvPr id="39946" name="Text Box 12"/>
            <p:cNvSpPr txBox="1">
              <a:spLocks noChangeArrowheads="1"/>
            </p:cNvSpPr>
            <p:nvPr/>
          </p:nvSpPr>
          <p:spPr bwMode="auto">
            <a:xfrm>
              <a:off x="4897" y="2569"/>
              <a:ext cx="6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chemeClr val="tx1"/>
                  </a:solidFill>
                  <a:effectLst/>
                </a:rPr>
                <a:t>Patient</a:t>
              </a:r>
            </a:p>
          </p:txBody>
        </p:sp>
        <p:sp>
          <p:nvSpPr>
            <p:cNvPr id="39947" name="Text Box 13"/>
            <p:cNvSpPr txBox="1">
              <a:spLocks noChangeArrowheads="1"/>
            </p:cNvSpPr>
            <p:nvPr/>
          </p:nvSpPr>
          <p:spPr bwMode="auto">
            <a:xfrm>
              <a:off x="2817" y="3681"/>
              <a:ext cx="45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chemeClr val="tx1"/>
                  </a:solidFill>
                  <a:effectLst/>
                </a:rPr>
                <a:t>Drug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83</a:t>
            </a:fld>
            <a:endParaRPr lang="en-MY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Ternary Relationship</a:t>
            </a:r>
          </a:p>
        </p:txBody>
      </p:sp>
      <p:pic>
        <p:nvPicPr>
          <p:cNvPr id="40963" name="Picture 6" descr="Fig04-16"/>
          <p:cNvPicPr>
            <a:picLocks noChangeAspect="1" noChangeArrowheads="1"/>
          </p:cNvPicPr>
          <p:nvPr/>
        </p:nvPicPr>
        <p:blipFill>
          <a:blip r:embed="rId3" cstate="print"/>
          <a:srcRect t="13632"/>
          <a:stretch>
            <a:fillRect/>
          </a:stretch>
        </p:blipFill>
        <p:spPr bwMode="auto">
          <a:xfrm>
            <a:off x="355600" y="1304925"/>
            <a:ext cx="8467725" cy="507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84</a:t>
            </a:fld>
            <a:endParaRPr lang="en-MY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 indent="-355600"/>
            <a:r>
              <a:rPr lang="en-MY" dirty="0" smtClean="0"/>
              <a:t>A </a:t>
            </a:r>
            <a:r>
              <a:rPr lang="en-MY" dirty="0" smtClean="0"/>
              <a:t>data dictionary is a working tool for </a:t>
            </a:r>
            <a:r>
              <a:rPr lang="en-MY" dirty="0" smtClean="0"/>
              <a:t>designers, programmers </a:t>
            </a:r>
            <a:r>
              <a:rPr lang="en-MY" dirty="0" smtClean="0"/>
              <a:t>and power users who must deal directly with the database. </a:t>
            </a:r>
            <a:endParaRPr lang="en-MY" dirty="0" smtClean="0"/>
          </a:p>
          <a:p>
            <a:pPr marL="355600" indent="-355600"/>
            <a:r>
              <a:rPr lang="en-MY" dirty="0" smtClean="0"/>
              <a:t>A </a:t>
            </a:r>
            <a:r>
              <a:rPr lang="en-MY" dirty="0" smtClean="0"/>
              <a:t>simple data dictionary is an alphabetic list of tables and columns and their descriptions, and some technical details like data types and default values. </a:t>
            </a:r>
            <a:endParaRPr lang="en-MY" dirty="0" smtClean="0"/>
          </a:p>
          <a:p>
            <a:pPr marL="355600" indent="-355600"/>
            <a:r>
              <a:rPr lang="en-MY" dirty="0" smtClean="0"/>
              <a:t>Programmers </a:t>
            </a:r>
            <a:r>
              <a:rPr lang="en-MY" dirty="0" smtClean="0"/>
              <a:t>use it to look stuff up, to answer questions about the data. End users do the same thing when they're trying to construct ad-hoc reports.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85</a:t>
            </a:fld>
            <a:endParaRPr lang="en-MY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</a:t>
            </a: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Dictionary</a:t>
            </a:r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F492F-0B88-4E33-A5FD-8C75E16EABFF}" type="slidenum">
              <a:rPr lang="en-US"/>
              <a:pPr/>
              <a:t>86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</a:t>
            </a: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Dictionary</a:t>
            </a:r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Explanation of a term or fact</a:t>
            </a:r>
          </a:p>
          <a:p>
            <a:pPr lvl="1"/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Term – word or phrase with specific meaning</a:t>
            </a:r>
          </a:p>
          <a:p>
            <a:pPr lvl="1"/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Fact – association between two or more terms</a:t>
            </a:r>
          </a:p>
          <a:p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Guidelines for good data definition</a:t>
            </a:r>
          </a:p>
          <a:p>
            <a:pPr lvl="1"/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Gathered in conjunction with systems requirements</a:t>
            </a:r>
          </a:p>
          <a:p>
            <a:pPr lvl="1"/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Accompanied by diagrams</a:t>
            </a:r>
          </a:p>
          <a:p>
            <a:pPr lvl="1"/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Iteratively created and refined</a:t>
            </a:r>
          </a:p>
          <a:p>
            <a:pPr lvl="1"/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Achieved by consensus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 smtClean="0"/>
              <a:t>Why are Data Dictionaries Important</a:t>
            </a:r>
            <a:r>
              <a:rPr lang="en-MY" b="1" dirty="0" smtClean="0"/>
              <a:t>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643998" cy="5715040"/>
          </a:xfrm>
        </p:spPr>
        <p:txBody>
          <a:bodyPr>
            <a:normAutofit fontScale="77500" lnSpcReduction="20000"/>
          </a:bodyPr>
          <a:lstStyle/>
          <a:p>
            <a:r>
              <a:rPr lang="en-MY" dirty="0" smtClean="0"/>
              <a:t>a</a:t>
            </a:r>
            <a:r>
              <a:rPr lang="en-MY" dirty="0" smtClean="0"/>
              <a:t>) In order to manage the details in large-scale systems.</a:t>
            </a:r>
          </a:p>
          <a:p>
            <a:pPr lvl="1"/>
            <a:r>
              <a:rPr lang="en-MY" dirty="0" smtClean="0"/>
              <a:t>Most systems are ongoing and dynamic and management of all the descriptive details is difficult, therefore an accurate and consistent recording technique is essential.</a:t>
            </a:r>
          </a:p>
          <a:p>
            <a:r>
              <a:rPr lang="en-MY" dirty="0" smtClean="0"/>
              <a:t>b) To communicate a common meaning for all of the elements in the system.</a:t>
            </a:r>
          </a:p>
          <a:p>
            <a:pPr lvl="1"/>
            <a:r>
              <a:rPr lang="en-MY" dirty="0" smtClean="0"/>
              <a:t>Simply making sure that for all elements, the meaning will remain consistent.</a:t>
            </a:r>
          </a:p>
          <a:p>
            <a:r>
              <a:rPr lang="en-MY" dirty="0" smtClean="0"/>
              <a:t>c) To document features of the system.</a:t>
            </a:r>
          </a:p>
          <a:p>
            <a:pPr lvl="1"/>
            <a:r>
              <a:rPr lang="en-MY" dirty="0" smtClean="0"/>
              <a:t>It is essential to document the circumstances under which data items occur. For example, what is the frequency of this process? Who has access to this </a:t>
            </a:r>
            <a:r>
              <a:rPr lang="en-MY" dirty="0" err="1" smtClean="0"/>
              <a:t>datastore</a:t>
            </a:r>
            <a:r>
              <a:rPr lang="en-MY" dirty="0" smtClean="0"/>
              <a:t>? Documenting these features will produce a more complete and better understanding of the system for the analyst.</a:t>
            </a:r>
          </a:p>
          <a:p>
            <a:r>
              <a:rPr lang="en-MY" dirty="0" smtClean="0"/>
              <a:t>d) To locate errors and omissions in the system.</a:t>
            </a:r>
          </a:p>
          <a:p>
            <a:pPr lvl="1"/>
            <a:r>
              <a:rPr lang="en-MY" dirty="0" smtClean="0"/>
              <a:t>The data dictionary may reveal information that is incomplete and/or inaccurate. It may show stores that are never accessed and/or processes that should be sub-divided, etc.</a:t>
            </a:r>
          </a:p>
          <a:p>
            <a:pPr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87</a:t>
            </a:fld>
            <a:endParaRPr lang="en-MY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D:\Users\Wesley\Desktop\2014May AACS3013\LectureNotes\Chapter 4\img00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9" y="1000134"/>
            <a:ext cx="4429123" cy="33218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 examples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88</a:t>
            </a:fld>
            <a:endParaRPr lang="en-MY"/>
          </a:p>
        </p:txBody>
      </p:sp>
      <p:pic>
        <p:nvPicPr>
          <p:cNvPr id="131075" name="Picture 3" descr="D:\Users\Wesley\Desktop\2014May AACS3013\LectureNotes\Chapter 4\data-dic_e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2335" y="2056882"/>
            <a:ext cx="4332248" cy="3943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Exercise for Students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7950" y="1546225"/>
            <a:ext cx="6100763" cy="4178300"/>
            <a:chOff x="868" y="974"/>
            <a:chExt cx="3843" cy="2632"/>
          </a:xfrm>
        </p:grpSpPr>
        <p:sp>
          <p:nvSpPr>
            <p:cNvPr id="43013" name="Text Box 4"/>
            <p:cNvSpPr txBox="1">
              <a:spLocks noChangeArrowheads="1"/>
            </p:cNvSpPr>
            <p:nvPr/>
          </p:nvSpPr>
          <p:spPr bwMode="auto">
            <a:xfrm>
              <a:off x="868" y="998"/>
              <a:ext cx="997" cy="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18800" bIns="118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effectLst/>
                </a:rPr>
                <a:t>Customer</a:t>
              </a:r>
            </a:p>
          </p:txBody>
        </p:sp>
        <p:sp>
          <p:nvSpPr>
            <p:cNvPr id="43014" name="Text Box 5"/>
            <p:cNvSpPr txBox="1">
              <a:spLocks noChangeArrowheads="1"/>
            </p:cNvSpPr>
            <p:nvPr/>
          </p:nvSpPr>
          <p:spPr bwMode="auto">
            <a:xfrm>
              <a:off x="3624" y="974"/>
              <a:ext cx="997" cy="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18800" bIns="118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effectLst/>
                </a:rPr>
                <a:t>Invoice</a:t>
              </a:r>
            </a:p>
          </p:txBody>
        </p:sp>
        <p:sp>
          <p:nvSpPr>
            <p:cNvPr id="1622022" name="Line 6"/>
            <p:cNvSpPr>
              <a:spLocks noChangeShapeType="1"/>
            </p:cNvSpPr>
            <p:nvPr/>
          </p:nvSpPr>
          <p:spPr bwMode="auto">
            <a:xfrm flipV="1">
              <a:off x="1874" y="1143"/>
              <a:ext cx="17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16" name="Text Box 7"/>
            <p:cNvSpPr txBox="1">
              <a:spLocks noChangeArrowheads="1"/>
            </p:cNvSpPr>
            <p:nvPr/>
          </p:nvSpPr>
          <p:spPr bwMode="auto">
            <a:xfrm>
              <a:off x="3630" y="2104"/>
              <a:ext cx="1081" cy="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18800" bIns="118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effectLst/>
                </a:rPr>
                <a:t>Invoice Line</a:t>
              </a:r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3611" y="3256"/>
              <a:ext cx="997" cy="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18800" bIns="118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effectLst/>
                </a:rPr>
                <a:t>Product</a:t>
              </a:r>
            </a:p>
          </p:txBody>
        </p:sp>
        <p:sp>
          <p:nvSpPr>
            <p:cNvPr id="1622025" name="Line 9"/>
            <p:cNvSpPr>
              <a:spLocks noChangeShapeType="1"/>
            </p:cNvSpPr>
            <p:nvPr/>
          </p:nvSpPr>
          <p:spPr bwMode="auto">
            <a:xfrm>
              <a:off x="4106" y="1326"/>
              <a:ext cx="0" cy="7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26" name="Line 10"/>
            <p:cNvSpPr>
              <a:spLocks noChangeShapeType="1"/>
            </p:cNvSpPr>
            <p:nvPr/>
          </p:nvSpPr>
          <p:spPr bwMode="auto">
            <a:xfrm>
              <a:off x="4123" y="2460"/>
              <a:ext cx="0" cy="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27" name="Line 11"/>
            <p:cNvSpPr>
              <a:spLocks noChangeShapeType="1"/>
            </p:cNvSpPr>
            <p:nvPr/>
          </p:nvSpPr>
          <p:spPr bwMode="auto">
            <a:xfrm flipH="1">
              <a:off x="1948" y="1067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28" name="Line 12"/>
            <p:cNvSpPr>
              <a:spLocks noChangeShapeType="1"/>
            </p:cNvSpPr>
            <p:nvPr/>
          </p:nvSpPr>
          <p:spPr bwMode="auto">
            <a:xfrm flipV="1">
              <a:off x="3410" y="1079"/>
              <a:ext cx="21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29" name="Line 13"/>
            <p:cNvSpPr>
              <a:spLocks noChangeShapeType="1"/>
            </p:cNvSpPr>
            <p:nvPr/>
          </p:nvSpPr>
          <p:spPr bwMode="auto">
            <a:xfrm>
              <a:off x="3448" y="1153"/>
              <a:ext cx="172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30" name="Line 14"/>
            <p:cNvSpPr>
              <a:spLocks noChangeShapeType="1"/>
            </p:cNvSpPr>
            <p:nvPr/>
          </p:nvSpPr>
          <p:spPr bwMode="auto">
            <a:xfrm flipH="1">
              <a:off x="3365" y="1051"/>
              <a:ext cx="0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31" name="Line 15"/>
            <p:cNvSpPr>
              <a:spLocks noChangeShapeType="1"/>
            </p:cNvSpPr>
            <p:nvPr/>
          </p:nvSpPr>
          <p:spPr bwMode="auto">
            <a:xfrm rot="5400000" flipH="1">
              <a:off x="4096" y="1839"/>
              <a:ext cx="0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32" name="Line 16"/>
            <p:cNvSpPr>
              <a:spLocks noChangeShapeType="1"/>
            </p:cNvSpPr>
            <p:nvPr/>
          </p:nvSpPr>
          <p:spPr bwMode="auto">
            <a:xfrm flipH="1">
              <a:off x="4004" y="1975"/>
              <a:ext cx="92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33" name="Line 17"/>
            <p:cNvSpPr>
              <a:spLocks noChangeShapeType="1"/>
            </p:cNvSpPr>
            <p:nvPr/>
          </p:nvSpPr>
          <p:spPr bwMode="auto">
            <a:xfrm>
              <a:off x="4105" y="1965"/>
              <a:ext cx="91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34" name="Line 18"/>
            <p:cNvSpPr>
              <a:spLocks noChangeShapeType="1"/>
            </p:cNvSpPr>
            <p:nvPr/>
          </p:nvSpPr>
          <p:spPr bwMode="auto">
            <a:xfrm rot="5400000" flipH="1">
              <a:off x="4102" y="1359"/>
              <a:ext cx="0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35" name="Line 19"/>
            <p:cNvSpPr>
              <a:spLocks noChangeShapeType="1"/>
            </p:cNvSpPr>
            <p:nvPr/>
          </p:nvSpPr>
          <p:spPr bwMode="auto">
            <a:xfrm rot="5400000" flipH="1">
              <a:off x="4120" y="3079"/>
              <a:ext cx="0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36" name="Line 20"/>
            <p:cNvSpPr>
              <a:spLocks noChangeShapeType="1"/>
            </p:cNvSpPr>
            <p:nvPr/>
          </p:nvSpPr>
          <p:spPr bwMode="auto">
            <a:xfrm rot="5400000" flipH="1">
              <a:off x="4110" y="2593"/>
              <a:ext cx="0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37" name="Line 21"/>
            <p:cNvSpPr>
              <a:spLocks noChangeShapeType="1"/>
            </p:cNvSpPr>
            <p:nvPr/>
          </p:nvSpPr>
          <p:spPr bwMode="auto">
            <a:xfrm flipH="1" flipV="1">
              <a:off x="4022" y="2451"/>
              <a:ext cx="92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2038" name="Line 22"/>
            <p:cNvSpPr>
              <a:spLocks noChangeShapeType="1"/>
            </p:cNvSpPr>
            <p:nvPr/>
          </p:nvSpPr>
          <p:spPr bwMode="auto">
            <a:xfrm flipV="1">
              <a:off x="4123" y="2451"/>
              <a:ext cx="92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622039" name="Text Box 23"/>
          <p:cNvSpPr txBox="1">
            <a:spLocks noChangeArrowheads="1"/>
          </p:cNvSpPr>
          <p:nvPr/>
        </p:nvSpPr>
        <p:spPr bwMode="auto">
          <a:xfrm>
            <a:off x="768350" y="5907088"/>
            <a:ext cx="6967538" cy="830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Describe the above relationships and correct the errors in the use of crows’ foot symbols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89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Importance of Business Rules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1546"/>
            <a:ext cx="7772400" cy="5024454"/>
          </a:xfrm>
        </p:spPr>
        <p:txBody>
          <a:bodyPr/>
          <a:lstStyle/>
          <a:p>
            <a:pPr eaLnBrk="1" hangingPunct="1"/>
            <a:r>
              <a:rPr lang="en-US" sz="2600" dirty="0" smtClean="0"/>
              <a:t>Promote creation of an accurate data model </a:t>
            </a:r>
          </a:p>
          <a:p>
            <a:pPr eaLnBrk="1" hangingPunct="1"/>
            <a:r>
              <a:rPr lang="en-US" sz="2600" dirty="0" smtClean="0"/>
              <a:t>Standardize company’s view of data</a:t>
            </a:r>
          </a:p>
          <a:p>
            <a:pPr eaLnBrk="1" hangingPunct="1"/>
            <a:r>
              <a:rPr lang="en-US" sz="2600" dirty="0" smtClean="0"/>
              <a:t>Constitute a communications tool between users and designers</a:t>
            </a:r>
          </a:p>
          <a:p>
            <a:pPr eaLnBrk="1" hangingPunct="1"/>
            <a:r>
              <a:rPr lang="en-US" sz="2600" dirty="0" smtClean="0"/>
              <a:t>Allow designer to understand the nature, role, and scope of data</a:t>
            </a:r>
          </a:p>
          <a:p>
            <a:pPr eaLnBrk="1" hangingPunct="1"/>
            <a:r>
              <a:rPr lang="en-US" sz="2600" dirty="0" smtClean="0"/>
              <a:t>Allow designer to understand business processes</a:t>
            </a:r>
          </a:p>
          <a:p>
            <a:pPr eaLnBrk="1" hangingPunct="1"/>
            <a:r>
              <a:rPr lang="en-US" sz="2600" dirty="0" smtClean="0"/>
              <a:t>Allow designer to develop appropriate relationship participation rules and constraints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9</a:t>
            </a:fld>
            <a:endParaRPr lang="en-MY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2590800" cy="129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Example of ERD</a:t>
            </a:r>
          </a:p>
        </p:txBody>
      </p:sp>
      <p:pic>
        <p:nvPicPr>
          <p:cNvPr id="46083" name="Picture 3" descr="Fg08_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25" y="146050"/>
            <a:ext cx="3506788" cy="651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65125" y="2581275"/>
            <a:ext cx="3211513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Arial" charset="0"/>
              </a:rPr>
              <a:t>EXERCISE: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Redraw this ERD using Crow’s Foot notations.</a:t>
            </a:r>
          </a:p>
          <a:p>
            <a:pPr>
              <a:defRPr/>
            </a:pP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charset="0"/>
            </a:endParaRPr>
          </a:p>
          <a:p>
            <a:pPr>
              <a:defRPr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Identify the various keys</a:t>
            </a:r>
          </a:p>
          <a:p>
            <a:pPr>
              <a:defRPr/>
            </a:pP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charset="0"/>
            </a:endParaRPr>
          </a:p>
          <a:p>
            <a:pPr>
              <a:defRPr/>
            </a:pP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90</a:t>
            </a:fld>
            <a:endParaRPr lang="en-MY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latin typeface="Souvenir-Light" charset="0"/>
              </a:rPr>
              <a:t>A good DBMS will perform poorly with a poorly designed database</a:t>
            </a:r>
          </a:p>
          <a:p>
            <a:pPr eaLnBrk="1" hangingPunct="1"/>
            <a:r>
              <a:rPr lang="en-US" smtClean="0">
                <a:latin typeface="Souvenir-Light" charset="0"/>
              </a:rPr>
              <a:t>A data model is a (relatively) simple abstraction of a complex real-world data-gathering environment</a:t>
            </a:r>
          </a:p>
          <a:p>
            <a:pPr eaLnBrk="1" hangingPunct="1"/>
            <a:r>
              <a:rPr lang="en-US" smtClean="0">
                <a:latin typeface="Souvenir-Light" charset="0"/>
              </a:rPr>
              <a:t>Basic data modeling components are:</a:t>
            </a:r>
          </a:p>
          <a:p>
            <a:pPr lvl="1" eaLnBrk="1" hangingPunct="1"/>
            <a:r>
              <a:rPr lang="en-US" smtClean="0">
                <a:latin typeface="Souvenir-Light" charset="0"/>
              </a:rPr>
              <a:t>Entities</a:t>
            </a:r>
          </a:p>
          <a:p>
            <a:pPr lvl="1" eaLnBrk="1" hangingPunct="1"/>
            <a:r>
              <a:rPr lang="en-US" smtClean="0">
                <a:latin typeface="Souvenir-Light" charset="0"/>
              </a:rPr>
              <a:t>Attributes</a:t>
            </a:r>
          </a:p>
          <a:p>
            <a:pPr lvl="1" eaLnBrk="1" hangingPunct="1"/>
            <a:r>
              <a:rPr lang="en-US" smtClean="0">
                <a:latin typeface="Souvenir-Light" charset="0"/>
              </a:rPr>
              <a:t>Relationships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91</a:t>
            </a:fld>
            <a:endParaRPr lang="en-MY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Summary (</a:t>
            </a:r>
            <a:r>
              <a:rPr lang="en-US" sz="28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latin typeface="Souvenir-Light" charset="0"/>
              </a:rPr>
              <a:t>Relational model: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latin typeface="Souvenir-Light" charset="0"/>
              </a:rPr>
              <a:t>Current database implementation standard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latin typeface="Souvenir-Light" charset="0"/>
              </a:rPr>
              <a:t>Much simpler than hierarchical or network design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latin typeface="Souvenir-Light" charset="0"/>
              </a:rPr>
              <a:t>Object is basic modeling structure of object oriented model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latin typeface="Souvenir-Light" charset="0"/>
              </a:rPr>
              <a:t>Data modeling requirements are a function of different data views (global vs. local) and level of data abstraction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92</a:t>
            </a:fld>
            <a:endParaRPr lang="en-MY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3544</Words>
  <Application>Microsoft Office PowerPoint</Application>
  <PresentationFormat>On-screen Show (4:3)</PresentationFormat>
  <Paragraphs>665</Paragraphs>
  <Slides>92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4" baseType="lpstr">
      <vt:lpstr>Office Theme</vt:lpstr>
      <vt:lpstr>Bitmap Image</vt:lpstr>
      <vt:lpstr>Chapter 4</vt:lpstr>
      <vt:lpstr>In this chapter, you will learn:</vt:lpstr>
      <vt:lpstr>Data Modeling</vt:lpstr>
      <vt:lpstr>Data Models</vt:lpstr>
      <vt:lpstr>The Importance of Data Models</vt:lpstr>
      <vt:lpstr>Business Rules (in an organisation)</vt:lpstr>
      <vt:lpstr>Business Rules and Data Modeling</vt:lpstr>
      <vt:lpstr>Examples of Business Rules</vt:lpstr>
      <vt:lpstr>Importance of Business Rules</vt:lpstr>
      <vt:lpstr>Data Models</vt:lpstr>
      <vt:lpstr>Conceptual data model</vt:lpstr>
      <vt:lpstr>Advantages of Conceptual Model</vt:lpstr>
      <vt:lpstr>Specific modelling grammars for the the E-R Model</vt:lpstr>
      <vt:lpstr>Slide 14</vt:lpstr>
      <vt:lpstr>The Entity Relationship Model</vt:lpstr>
      <vt:lpstr>The Entity Relationship Model (continued)</vt:lpstr>
      <vt:lpstr>The Object Oriented Model</vt:lpstr>
      <vt:lpstr>The Object-Oriented Model</vt:lpstr>
      <vt:lpstr>Specific modelling grammars for the The Object-Oriented Model</vt:lpstr>
      <vt:lpstr>Specific modelling grammars for the The Object-Oriented Model</vt:lpstr>
      <vt:lpstr>Object Oriented Data Model— Basic Structure</vt:lpstr>
      <vt:lpstr>The Object Oriented Model</vt:lpstr>
      <vt:lpstr>The Object Oriented Model (continued)</vt:lpstr>
      <vt:lpstr>Slide 24</vt:lpstr>
      <vt:lpstr>The Evolution of Data Models</vt:lpstr>
      <vt:lpstr>The Hierarchical Model—Evolution </vt:lpstr>
      <vt:lpstr>A Hierarchical Structure</vt:lpstr>
      <vt:lpstr>Hierarchical Structure—Characteristics </vt:lpstr>
      <vt:lpstr>The Hierarchical Model—Characteristics </vt:lpstr>
      <vt:lpstr>A Hierarchical Structure</vt:lpstr>
      <vt:lpstr>The Hierarchical Model</vt:lpstr>
      <vt:lpstr>The Hierarchical Model (continued)</vt:lpstr>
      <vt:lpstr>The Hierarchical Model (continued)</vt:lpstr>
      <vt:lpstr>The Network Model</vt:lpstr>
      <vt:lpstr>The Network Model</vt:lpstr>
      <vt:lpstr>A Network Data Model</vt:lpstr>
      <vt:lpstr>The Network Data Model</vt:lpstr>
      <vt:lpstr>The Network Model</vt:lpstr>
      <vt:lpstr>The Network Data Model (continued)</vt:lpstr>
      <vt:lpstr>The Relational Model</vt:lpstr>
      <vt:lpstr>The Relational Model—Basic Structure</vt:lpstr>
      <vt:lpstr>The Relational Model— Basic Structure (continued)</vt:lpstr>
      <vt:lpstr>A Relational Schema</vt:lpstr>
      <vt:lpstr>Linking Relational Tables</vt:lpstr>
      <vt:lpstr>Relational Table</vt:lpstr>
      <vt:lpstr>The Relational Model</vt:lpstr>
      <vt:lpstr>The Relational Model</vt:lpstr>
      <vt:lpstr>The Relational Model (continued)</vt:lpstr>
      <vt:lpstr>Entity Relationship Diagram (ERD) modeling tool</vt:lpstr>
      <vt:lpstr>The Entity Relationship Model</vt:lpstr>
      <vt:lpstr>Building Blocks of Data Model</vt:lpstr>
      <vt:lpstr>Entity</vt:lpstr>
      <vt:lpstr>What Should an Entity Be?</vt:lpstr>
      <vt:lpstr>Examples of Entities</vt:lpstr>
      <vt:lpstr>Exercise for Students</vt:lpstr>
      <vt:lpstr>Attributes</vt:lpstr>
      <vt:lpstr>Relationship</vt:lpstr>
      <vt:lpstr>Types of Relationships</vt:lpstr>
      <vt:lpstr>Example - Types of Relationships</vt:lpstr>
      <vt:lpstr>Types of Relationship</vt:lpstr>
      <vt:lpstr>Example of One-to-Many Relationship (in Access)</vt:lpstr>
      <vt:lpstr>Many-to-Many Relationship</vt:lpstr>
      <vt:lpstr>Exercise for Students</vt:lpstr>
      <vt:lpstr>ERD Notation</vt:lpstr>
      <vt:lpstr>Slide 65</vt:lpstr>
      <vt:lpstr>Crow’s Foot Notation</vt:lpstr>
      <vt:lpstr>Crow’s Foot Notation</vt:lpstr>
      <vt:lpstr>Example 1 of ERD</vt:lpstr>
      <vt:lpstr>Example 2 of ERD</vt:lpstr>
      <vt:lpstr>Example 3 of ERD</vt:lpstr>
      <vt:lpstr>Example 4 of ERD</vt:lpstr>
      <vt:lpstr>Resolving Many-to-Many Relationship</vt:lpstr>
      <vt:lpstr>Associative Entities</vt:lpstr>
      <vt:lpstr>Example 1 – Associative Entity</vt:lpstr>
      <vt:lpstr>Example - Attributes</vt:lpstr>
      <vt:lpstr>Example 2  - Resolving M:N Relationship</vt:lpstr>
      <vt:lpstr>Example 3 – Resolving M:N Relationship</vt:lpstr>
      <vt:lpstr>Example 4 – Resolving M:N Relationship</vt:lpstr>
      <vt:lpstr>Exercise for Students</vt:lpstr>
      <vt:lpstr>Exercise for Students</vt:lpstr>
      <vt:lpstr>Exercise for Students</vt:lpstr>
      <vt:lpstr>Relationship Degree</vt:lpstr>
      <vt:lpstr>Relationship Degree</vt:lpstr>
      <vt:lpstr>Example of Ternary Relationship</vt:lpstr>
      <vt:lpstr>Data Dictionary</vt:lpstr>
      <vt:lpstr>Data Dictionary</vt:lpstr>
      <vt:lpstr>Why are Data Dictionaries Important?</vt:lpstr>
      <vt:lpstr>Data Dictionary examples</vt:lpstr>
      <vt:lpstr>Exercise for Students</vt:lpstr>
      <vt:lpstr>Example of ERD</vt:lpstr>
      <vt:lpstr>Summary</vt:lpstr>
      <vt:lpstr>Summary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ThinkPad</dc:creator>
  <cp:lastModifiedBy>Wesley</cp:lastModifiedBy>
  <cp:revision>61</cp:revision>
  <dcterms:created xsi:type="dcterms:W3CDTF">2012-05-18T00:25:10Z</dcterms:created>
  <dcterms:modified xsi:type="dcterms:W3CDTF">2014-05-28T02:59:31Z</dcterms:modified>
</cp:coreProperties>
</file>