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76" r:id="rId2"/>
    <p:sldId id="345" r:id="rId3"/>
    <p:sldId id="346" r:id="rId4"/>
    <p:sldId id="347" r:id="rId5"/>
    <p:sldId id="257" r:id="rId6"/>
    <p:sldId id="258" r:id="rId7"/>
    <p:sldId id="260" r:id="rId8"/>
    <p:sldId id="261" r:id="rId9"/>
    <p:sldId id="273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18" r:id="rId20"/>
    <p:sldId id="319" r:id="rId21"/>
    <p:sldId id="320" r:id="rId22"/>
    <p:sldId id="321" r:id="rId23"/>
    <p:sldId id="288" r:id="rId24"/>
    <p:sldId id="303" r:id="rId25"/>
    <p:sldId id="322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2" r:id="rId34"/>
    <p:sldId id="314" r:id="rId35"/>
    <p:sldId id="290" r:id="rId36"/>
    <p:sldId id="323" r:id="rId37"/>
    <p:sldId id="269" r:id="rId38"/>
    <p:sldId id="325" r:id="rId39"/>
    <p:sldId id="326" r:id="rId40"/>
    <p:sldId id="329" r:id="rId41"/>
    <p:sldId id="330" r:id="rId42"/>
    <p:sldId id="331" r:id="rId43"/>
    <p:sldId id="291" r:id="rId44"/>
    <p:sldId id="332" r:id="rId45"/>
    <p:sldId id="292" r:id="rId46"/>
    <p:sldId id="293" r:id="rId47"/>
    <p:sldId id="337" r:id="rId48"/>
    <p:sldId id="338" r:id="rId49"/>
    <p:sldId id="339" r:id="rId50"/>
    <p:sldId id="294" r:id="rId51"/>
    <p:sldId id="296" r:id="rId52"/>
    <p:sldId id="334" r:id="rId53"/>
    <p:sldId id="297" r:id="rId54"/>
    <p:sldId id="340" r:id="rId55"/>
    <p:sldId id="341" r:id="rId56"/>
    <p:sldId id="342" r:id="rId57"/>
    <p:sldId id="343" r:id="rId58"/>
    <p:sldId id="299" r:id="rId59"/>
    <p:sldId id="300" r:id="rId60"/>
    <p:sldId id="301" r:id="rId61"/>
    <p:sldId id="316" r:id="rId62"/>
    <p:sldId id="274" r:id="rId63"/>
    <p:sldId id="275" r:id="rId64"/>
    <p:sldId id="344" r:id="rId65"/>
    <p:sldId id="270" r:id="rId66"/>
    <p:sldId id="271" r:id="rId67"/>
    <p:sldId id="265" r:id="rId68"/>
    <p:sldId id="266" r:id="rId69"/>
    <p:sldId id="267" r:id="rId70"/>
    <p:sldId id="263" r:id="rId71"/>
    <p:sldId id="264" r:id="rId72"/>
    <p:sldId id="268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498F-0CA8-42D2-BE0A-F999F4A719C7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30CD0-696C-49F4-97AF-06E028C7DF4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141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2149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2E1F8-5E74-4DDA-9B22-1DB57F3DB27C}" type="datetimeFigureOut">
              <a:rPr lang="en-US" smtClean="0"/>
              <a:pPr/>
              <a:t>8/4/2017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971D-6AD5-4D5B-A243-649305795BB6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luce@ohio.edu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8143900" cy="857232"/>
          </a:xfrm>
        </p:spPr>
        <p:txBody>
          <a:bodyPr>
            <a:normAutofit/>
          </a:bodyPr>
          <a:lstStyle/>
          <a:p>
            <a:r>
              <a:rPr lang="en-US" dirty="0" smtClean="0"/>
              <a:t>Chapter 5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060848"/>
            <a:ext cx="6400800" cy="3600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Normalization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 major part of the notes were adapted from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DATABASE DESIGN AND DEVELOPMENT: A VISUAL APPROACH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Raymond Frost – John Day – Craig - Van </a:t>
            </a:r>
            <a:r>
              <a:rPr lang="en-US" sz="2000" dirty="0" err="1" smtClean="0">
                <a:solidFill>
                  <a:schemeClr val="tx1"/>
                </a:solidFill>
              </a:rPr>
              <a:t>Slyke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Chapter 4: Normalization</a:t>
            </a:r>
            <a:endParaRPr lang="en-MY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09C94-05B2-4219-82C2-41897414D11B}" type="slidenum">
              <a:rPr lang="en-MY" smtClean="0"/>
              <a:pPr/>
              <a:t>1</a:t>
            </a:fld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828916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" y="6553200"/>
            <a:ext cx="4724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10</a:t>
            </a:fld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908720"/>
            <a:ext cx="8892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Case Scenario: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400" dirty="0" smtClean="0"/>
              <a:t>A cyber café wants to capture data about its members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400" dirty="0" smtClean="0"/>
              <a:t>A log book is used to record down the following: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sz="2000" dirty="0" smtClean="0"/>
              <a:t>Entry No, Member email, password, name, phone, IN time and OUT time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27620"/>
            <a:ext cx="8493125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987824" y="5219908"/>
            <a:ext cx="305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of a logbook entry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5536" y="188640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Unnormalized Sample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357290" y="5857892"/>
            <a:ext cx="288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*note the duplicate entries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1535885" y="5107793"/>
            <a:ext cx="1000132" cy="5000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14282" y="5357826"/>
            <a:ext cx="975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Entry no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357158" y="5214950"/>
            <a:ext cx="500066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Unnormalized</a:t>
            </a:r>
            <a:r>
              <a:rPr lang="en-US" dirty="0" smtClean="0"/>
              <a:t> </a:t>
            </a:r>
            <a:r>
              <a:rPr lang="en-US" dirty="0"/>
              <a:t>Design Causes </a:t>
            </a:r>
            <a:r>
              <a:rPr lang="en-US" b="1" u="sng" dirty="0"/>
              <a:t>Update Problems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667000" y="2286000"/>
            <a:ext cx="4191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743200" y="3962400"/>
            <a:ext cx="4191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3376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4-3: Arcade Database Update Problems</a:t>
            </a:r>
          </a:p>
          <a:p>
            <a:r>
              <a:rPr lang="en-US" sz="1200" i="1"/>
              <a:t>	Due to Duplicate Data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500174"/>
            <a:ext cx="8453437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928662" y="4143380"/>
            <a:ext cx="70723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When the password for Thom Luce was changed, it was not changed in both his entries.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Which password is the correct password?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11</a:t>
            </a:fld>
            <a:endParaRPr lang="en-GB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483768" y="3573016"/>
            <a:ext cx="3528392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36168" y="2924944"/>
            <a:ext cx="3375992" cy="2376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/>
              <a:t>Database Design and Development: A Visual Approach   © 2006 Prentice Hall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29600" cy="622422"/>
          </a:xfrm>
        </p:spPr>
        <p:txBody>
          <a:bodyPr>
            <a:normAutofit/>
          </a:bodyPr>
          <a:lstStyle/>
          <a:p>
            <a:r>
              <a:rPr lang="en-US" dirty="0"/>
              <a:t>Normalized Design Eliminates Update Problems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667000" y="2286000"/>
            <a:ext cx="4191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43200" y="3962400"/>
            <a:ext cx="4191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4-4: Arcade Database No Update Problem</a:t>
            </a:r>
          </a:p>
          <a:p>
            <a:r>
              <a:rPr lang="en-US" sz="1200" i="1"/>
              <a:t>	in Normalized Data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47330"/>
            <a:ext cx="6851738" cy="425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12</a:t>
            </a:fld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5536" y="508518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the database was normalized properly, there would only be one update done to the password, and the password would only appear in one place.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51920" y="2060848"/>
            <a:ext cx="3816424" cy="34563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/>
              <a:t>Database Design and Development: A Visual Approach   © 2006 Prentice Hall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Unnormalized</a:t>
            </a:r>
            <a:r>
              <a:rPr lang="en-US" dirty="0" smtClean="0"/>
              <a:t> </a:t>
            </a:r>
            <a:r>
              <a:rPr lang="en-US" dirty="0"/>
              <a:t>Design Creates </a:t>
            </a:r>
            <a:r>
              <a:rPr lang="en-US" b="1" u="sng" dirty="0"/>
              <a:t>Insert Problems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667000" y="2286000"/>
            <a:ext cx="4191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3192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4-5: Arcade Database Insert Problem</a:t>
            </a:r>
          </a:p>
          <a:p>
            <a:r>
              <a:rPr lang="en-US" sz="1200" i="1"/>
              <a:t>	Due to Duplicate Data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08" y="1428736"/>
            <a:ext cx="8600255" cy="271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057400" y="4572008"/>
            <a:ext cx="541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/>
              <a:t>A new member cannot be created unless they have already made a visit, otherwise there would be no </a:t>
            </a:r>
            <a:r>
              <a:rPr lang="en-US" sz="2400" b="1" u="sng" dirty="0"/>
              <a:t>primary key value</a:t>
            </a:r>
            <a:r>
              <a:rPr lang="en-US" sz="2400" dirty="0"/>
              <a:t>. This field may </a:t>
            </a:r>
            <a:r>
              <a:rPr lang="en-US" sz="2400" b="1" u="sng" dirty="0"/>
              <a:t>not be left blank</a:t>
            </a:r>
            <a:r>
              <a:rPr lang="en-US" sz="2400" dirty="0"/>
              <a:t>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13</a:t>
            </a:fld>
            <a:endParaRPr lang="en-GB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83568" y="3861048"/>
            <a:ext cx="4680520" cy="19442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478976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Normalized Design Eliminates the Insert Problem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743200" y="3962400"/>
            <a:ext cx="4191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4-6: Arcade Database No Insert Problem</a:t>
            </a:r>
          </a:p>
          <a:p>
            <a:r>
              <a:rPr lang="en-US" sz="1200" i="1"/>
              <a:t>	in Normalized Design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48680"/>
            <a:ext cx="6723552" cy="441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14</a:t>
            </a:fld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5536" y="508518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a normalized database , the addition of </a:t>
            </a:r>
            <a:r>
              <a:rPr lang="en-US" sz="2000" u="sng" dirty="0" smtClean="0"/>
              <a:t>Raymond Frost </a:t>
            </a:r>
            <a:r>
              <a:rPr lang="en-US" sz="2000" dirty="0" smtClean="0"/>
              <a:t>as a new member is separate from the logging of his visits.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48064" y="2276872"/>
            <a:ext cx="504056" cy="29523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dirty="0" err="1" smtClean="0"/>
              <a:t>Unnormalized</a:t>
            </a:r>
            <a:r>
              <a:rPr lang="en-US" dirty="0" smtClean="0"/>
              <a:t> </a:t>
            </a:r>
            <a:r>
              <a:rPr lang="en-US" dirty="0"/>
              <a:t>Design Creates </a:t>
            </a:r>
            <a:r>
              <a:rPr lang="en-US" b="1" u="sng" dirty="0"/>
              <a:t>Delete Problems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667000" y="2286000"/>
            <a:ext cx="4191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4-7: Arcade Database Delete Problem</a:t>
            </a:r>
          </a:p>
          <a:p>
            <a:r>
              <a:rPr lang="en-US" sz="1200" i="1"/>
              <a:t>	Due to Duplicate Data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83" y="980728"/>
            <a:ext cx="8767089" cy="246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0" y="3573016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If a member makes only one visit, deleting that record will cause the loss of the member data.</a:t>
            </a:r>
          </a:p>
          <a:p>
            <a:endParaRPr lang="en-US" sz="2400" dirty="0"/>
          </a:p>
          <a:p>
            <a:r>
              <a:rPr lang="en-US" sz="2400" dirty="0" smtClean="0"/>
              <a:t>For example, there is only one record to indicate  Sean </a:t>
            </a:r>
            <a:r>
              <a:rPr lang="en-US" sz="2400" dirty="0" err="1" smtClean="0"/>
              <a:t>McGann’s</a:t>
            </a:r>
            <a:r>
              <a:rPr lang="en-US" sz="2400" dirty="0" smtClean="0"/>
              <a:t> </a:t>
            </a:r>
            <a:r>
              <a:rPr lang="en-US" sz="2400" dirty="0"/>
              <a:t>member 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If we had to delete record 005 (lets say we got the date wrong), then we would lose all of Sean’s data.</a:t>
            </a:r>
          </a:p>
          <a:p>
            <a:endParaRPr lang="en-US" sz="24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15</a:t>
            </a:fld>
            <a:endParaRPr lang="en-GB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059832" y="3140968"/>
            <a:ext cx="216024" cy="27363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520" y="3140968"/>
            <a:ext cx="8280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826" y="548680"/>
            <a:ext cx="7721512" cy="473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/>
          </a:bodyPr>
          <a:lstStyle/>
          <a:p>
            <a:r>
              <a:rPr lang="en-US" dirty="0"/>
              <a:t>Normalized Design Eliminates the Delete Problem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348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4-8: Arcade Database No Delete Problem</a:t>
            </a:r>
          </a:p>
          <a:p>
            <a:r>
              <a:rPr lang="en-US" sz="1200" i="1"/>
              <a:t>	in Normalized Design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7544" y="5301208"/>
            <a:ext cx="84969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Now, deleting visit 005 would not cause the loss of Sean </a:t>
            </a:r>
            <a:r>
              <a:rPr lang="en-US" sz="2000" dirty="0" err="1"/>
              <a:t>McGann’s</a:t>
            </a:r>
            <a:r>
              <a:rPr lang="en-US" sz="2000" dirty="0"/>
              <a:t> member </a:t>
            </a:r>
            <a:r>
              <a:rPr lang="en-US" sz="2000" dirty="0" smtClean="0"/>
              <a:t>data because his visitation data is separate from his member data.</a:t>
            </a:r>
            <a:endParaRPr lang="en-US" sz="20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16</a:t>
            </a:fld>
            <a:endParaRPr lang="en-GB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804248" y="2276872"/>
            <a:ext cx="1944216" cy="31683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59632" y="5013176"/>
            <a:ext cx="432048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1560" y="5013176"/>
            <a:ext cx="7272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dirty="0"/>
              <a:t>First Normal Form (1NF)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667000" y="2286000"/>
            <a:ext cx="4191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19415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4-9: 1NF Violation 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410450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043608" y="3356992"/>
            <a:ext cx="6477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smtClean="0"/>
              <a:t>1N: </a:t>
            </a:r>
            <a:r>
              <a:rPr lang="en-US" sz="2000" dirty="0"/>
              <a:t>A table in which all fields contain a single value.</a:t>
            </a:r>
          </a:p>
          <a:p>
            <a:endParaRPr lang="en-US" sz="2000" dirty="0"/>
          </a:p>
          <a:p>
            <a:r>
              <a:rPr lang="en-US" sz="2000" dirty="0" smtClean="0"/>
              <a:t>Lets assume that a member can have more than one phone number. The </a:t>
            </a:r>
            <a:r>
              <a:rPr lang="en-US" sz="2000" dirty="0"/>
              <a:t>example above would be a violation of the 1NF rule; therefore this table would have to be redesigned.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17</a:t>
            </a:fld>
            <a:endParaRPr lang="en-GB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156176" y="2564904"/>
            <a:ext cx="864096" cy="1800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dirty="0"/>
              <a:t>Fixing Normalization Violations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431925" y="2627313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11560" y="1052736"/>
            <a:ext cx="741682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Step 1: </a:t>
            </a:r>
            <a:r>
              <a:rPr lang="en-US" sz="2000" dirty="0" smtClean="0"/>
              <a:t>Tables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000" i="1" dirty="0" smtClean="0"/>
              <a:t>Create new table(s)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000" i="1" dirty="0" smtClean="0"/>
              <a:t>Rename original table if necessary</a:t>
            </a:r>
          </a:p>
          <a:p>
            <a:r>
              <a:rPr lang="en-US" sz="2000" dirty="0" smtClean="0"/>
              <a:t>Step 2: Relationships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000" i="1" dirty="0" smtClean="0"/>
              <a:t>Establish relationships between original and new table(s)</a:t>
            </a:r>
          </a:p>
          <a:p>
            <a:r>
              <a:rPr lang="en-US" sz="2000" dirty="0" smtClean="0"/>
              <a:t>Step 3: Fields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000" i="1" dirty="0" smtClean="0"/>
              <a:t> Transfer fields and rename as needed</a:t>
            </a:r>
          </a:p>
          <a:p>
            <a:r>
              <a:rPr lang="en-US" sz="2000" dirty="0" smtClean="0"/>
              <a:t>Step 4: Keys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000" i="1" dirty="0" smtClean="0"/>
              <a:t>Choose </a:t>
            </a:r>
            <a:r>
              <a:rPr lang="en-US" sz="2000" i="1" dirty="0" err="1" smtClean="0"/>
              <a:t>PK</a:t>
            </a:r>
            <a:r>
              <a:rPr lang="en-US" sz="2000" i="1" dirty="0" smtClean="0"/>
              <a:t> and </a:t>
            </a:r>
            <a:r>
              <a:rPr lang="en-US" sz="2000" i="1" dirty="0" err="1" smtClean="0"/>
              <a:t>FK</a:t>
            </a:r>
            <a:r>
              <a:rPr lang="en-US" sz="2000" i="1" dirty="0" smtClean="0"/>
              <a:t> for all tables </a:t>
            </a:r>
          </a:p>
          <a:p>
            <a:pPr marL="688975" lvl="1"/>
            <a:r>
              <a:rPr lang="en-US" sz="2000" dirty="0" smtClean="0"/>
              <a:t>(</a:t>
            </a:r>
            <a:r>
              <a:rPr lang="en-US" sz="2000" dirty="0" err="1" smtClean="0"/>
              <a:t>PK</a:t>
            </a:r>
            <a:r>
              <a:rPr lang="en-US" sz="2000" dirty="0" smtClean="0"/>
              <a:t> and </a:t>
            </a:r>
            <a:r>
              <a:rPr lang="en-US" sz="2000" dirty="0" err="1" smtClean="0"/>
              <a:t>FK</a:t>
            </a:r>
            <a:r>
              <a:rPr lang="en-US" sz="2000" dirty="0" smtClean="0"/>
              <a:t> keys will be discussed in more details in a few slides later)</a:t>
            </a:r>
          </a:p>
          <a:p>
            <a:pPr marL="688975" lvl="1" indent="-231775"/>
            <a:endParaRPr lang="en-US" sz="2000" i="1" dirty="0" smtClean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18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032"/>
            <a:ext cx="8229600" cy="623664"/>
          </a:xfrm>
        </p:spPr>
        <p:txBody>
          <a:bodyPr>
            <a:normAutofit/>
          </a:bodyPr>
          <a:lstStyle/>
          <a:p>
            <a:r>
              <a:rPr lang="en-US" dirty="0"/>
              <a:t>Solving a 1NF Violation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282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4-10: Arcade Database Solving </a:t>
            </a:r>
          </a:p>
          <a:p>
            <a:r>
              <a:rPr lang="en-US" sz="1200" i="1"/>
              <a:t>	the 1NF Violation</a:t>
            </a:r>
          </a:p>
        </p:txBody>
      </p: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0316" y="3717032"/>
            <a:ext cx="4836012" cy="20882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23528" y="2924944"/>
            <a:ext cx="1472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1: Tables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79512" y="3356992"/>
            <a:ext cx="410445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i="1" dirty="0"/>
              <a:t>Since the phone number column violated the 1NF rule, make a new table to hold phone numbers: DIRECTORY. 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19</a:t>
            </a:fld>
            <a:endParaRPr lang="en-GB" dirty="0" smtClean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692696"/>
            <a:ext cx="6912768" cy="211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2714644"/>
          </a:xfrm>
        </p:spPr>
        <p:txBody>
          <a:bodyPr>
            <a:normAutofit/>
          </a:bodyPr>
          <a:lstStyle/>
          <a:p>
            <a:pPr marL="284163" indent="-284163">
              <a:spcBef>
                <a:spcPts val="600"/>
              </a:spcBef>
            </a:pPr>
            <a:r>
              <a:rPr lang="en-US" dirty="0" smtClean="0"/>
              <a:t>When we design a database, how do we know that the design is “correct”, i.e. it would not create problems when processing the database?</a:t>
            </a:r>
          </a:p>
          <a:p>
            <a:pPr marL="284163" indent="-284163">
              <a:spcBef>
                <a:spcPts val="600"/>
              </a:spcBef>
            </a:pPr>
            <a:r>
              <a:rPr lang="en-US" dirty="0" smtClean="0"/>
              <a:t>Is there a way to verify the correctness of the design?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2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282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4-10: Arcade Database Solving </a:t>
            </a:r>
          </a:p>
          <a:p>
            <a:r>
              <a:rPr lang="en-US" sz="1200" i="1"/>
              <a:t>	the 1NF Violation</a:t>
            </a:r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800399"/>
            <a:ext cx="3770313" cy="163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60400" y="3216374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446088" y="3070324"/>
            <a:ext cx="2133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2: Relationships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67544" y="3448471"/>
            <a:ext cx="446449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/>
            <a:r>
              <a:rPr lang="en-US" i="1" dirty="0"/>
              <a:t>- A member has multiple phone numbers and a phone number belongs to one member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20</a:t>
            </a:fld>
            <a:endParaRPr lang="en-GB" dirty="0" smtClean="0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032"/>
            <a:ext cx="8229600" cy="623664"/>
          </a:xfrm>
        </p:spPr>
        <p:txBody>
          <a:bodyPr>
            <a:normAutofit/>
          </a:bodyPr>
          <a:lstStyle/>
          <a:p>
            <a:r>
              <a:rPr lang="en-US" dirty="0"/>
              <a:t>Solving a 1NF Violation</a:t>
            </a: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692696"/>
            <a:ext cx="6912768" cy="211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/>
          <p:nvPr/>
        </p:nvCxnSpPr>
        <p:spPr>
          <a:xfrm rot="5400000">
            <a:off x="6572264" y="3571876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358744" y="3571082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392082" y="3571082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282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4-10: Arcade Database Solving </a:t>
            </a:r>
          </a:p>
          <a:p>
            <a:r>
              <a:rPr lang="en-US" sz="1200" i="1"/>
              <a:t>	the 1NF Violation</a:t>
            </a: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284984"/>
            <a:ext cx="3754438" cy="1616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179512" y="3429000"/>
            <a:ext cx="1426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3: Fields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79512" y="3933056"/>
            <a:ext cx="446449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/>
            <a:r>
              <a:rPr lang="en-US" i="1" dirty="0"/>
              <a:t>- The phone field is transferred to the DIRECTORY table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21</a:t>
            </a:fld>
            <a:endParaRPr lang="en-GB" dirty="0" smtClean="0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032"/>
            <a:ext cx="8229600" cy="623664"/>
          </a:xfrm>
        </p:spPr>
        <p:txBody>
          <a:bodyPr>
            <a:normAutofit/>
          </a:bodyPr>
          <a:lstStyle/>
          <a:p>
            <a:r>
              <a:rPr lang="en-US" dirty="0"/>
              <a:t>Solving a 1NF Violation</a:t>
            </a: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692696"/>
            <a:ext cx="6912768" cy="211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 rot="5400000">
            <a:off x="6491301" y="4061623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277781" y="4060829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311119" y="4060829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282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4-10: Arcade Database Solving </a:t>
            </a:r>
          </a:p>
          <a:p>
            <a:r>
              <a:rPr lang="en-US" sz="1200" i="1"/>
              <a:t>	the 1NF Violation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245322"/>
            <a:ext cx="3925887" cy="163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96440" y="2780928"/>
            <a:ext cx="68518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Step 4: </a:t>
            </a:r>
            <a:r>
              <a:rPr lang="en-US" dirty="0" smtClean="0"/>
              <a:t>Keys</a:t>
            </a:r>
          </a:p>
          <a:p>
            <a:r>
              <a:rPr lang="en-US" sz="1400" dirty="0" smtClean="0"/>
              <a:t>(keys will be discussed in more details in a few slides later)</a:t>
            </a:r>
            <a:endParaRPr lang="en-US" sz="1400" dirty="0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179512" y="3453234"/>
            <a:ext cx="4697487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i="1" dirty="0"/>
              <a:t>The email column in MEMBER becomes a </a:t>
            </a:r>
            <a:r>
              <a:rPr lang="en-US" i="1" dirty="0" err="1"/>
              <a:t>FK</a:t>
            </a:r>
            <a:r>
              <a:rPr lang="en-US" i="1" dirty="0"/>
              <a:t> (</a:t>
            </a:r>
            <a:r>
              <a:rPr lang="en-US" i="1" dirty="0" err="1"/>
              <a:t>MEMBER$email</a:t>
            </a:r>
            <a:r>
              <a:rPr lang="en-US" i="1" dirty="0"/>
              <a:t>) in DIRECTORY </a:t>
            </a:r>
          </a:p>
          <a:p>
            <a:pPr marL="111125" indent="-111125">
              <a:buFontTx/>
              <a:buChar char="-"/>
            </a:pPr>
            <a:r>
              <a:rPr lang="en-US" i="1" dirty="0"/>
              <a:t>The </a:t>
            </a:r>
            <a:r>
              <a:rPr lang="en-US" i="1" dirty="0" err="1"/>
              <a:t>PK</a:t>
            </a:r>
            <a:r>
              <a:rPr lang="en-US" i="1" dirty="0"/>
              <a:t> in DIRECTORY becomes </a:t>
            </a:r>
            <a:r>
              <a:rPr lang="en-US" i="1" dirty="0" err="1"/>
              <a:t>MEMBER$email</a:t>
            </a:r>
            <a:r>
              <a:rPr lang="en-US" i="1" dirty="0"/>
              <a:t> and phone since two members could have the same phone number  </a:t>
            </a:r>
          </a:p>
          <a:p>
            <a:pPr marL="111125" indent="-111125"/>
            <a:r>
              <a:rPr lang="en-US" i="1" dirty="0" smtClean="0"/>
              <a:t>  </a:t>
            </a:r>
            <a:r>
              <a:rPr lang="en-US" i="1" dirty="0"/>
              <a:t>(e.g. two members from the same household).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22</a:t>
            </a:fld>
            <a:endParaRPr lang="en-GB" dirty="0" smtClean="0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032"/>
            <a:ext cx="8229600" cy="623664"/>
          </a:xfrm>
        </p:spPr>
        <p:txBody>
          <a:bodyPr>
            <a:normAutofit/>
          </a:bodyPr>
          <a:lstStyle/>
          <a:p>
            <a:r>
              <a:rPr lang="en-US" dirty="0"/>
              <a:t>Solving a 1NF Violation</a:t>
            </a: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692696"/>
            <a:ext cx="6912768" cy="211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 rot="5400000">
            <a:off x="6419069" y="5029211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205549" y="5028417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238887" y="5028417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576064"/>
          </a:xfrm>
        </p:spPr>
        <p:txBody>
          <a:bodyPr>
            <a:normAutofit/>
          </a:bodyPr>
          <a:lstStyle/>
          <a:p>
            <a:r>
              <a:rPr lang="en-US" dirty="0"/>
              <a:t>Tables in 1NF Eliminate Repeating Data Problems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667000" y="2286000"/>
            <a:ext cx="4191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31829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4-11: 1NF Solution with Sample Data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7654721" cy="432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724128" y="3356992"/>
            <a:ext cx="31683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Now all tables have fields that contain only single values.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23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8664"/>
            <a:ext cx="8229600" cy="654032"/>
          </a:xfrm>
        </p:spPr>
        <p:txBody>
          <a:bodyPr/>
          <a:lstStyle/>
          <a:p>
            <a:pPr eaLnBrk="1" hangingPunct="1"/>
            <a:r>
              <a:rPr lang="en-US" dirty="0" smtClean="0"/>
              <a:t>Determinants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688"/>
            <a:ext cx="9144000" cy="6023022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important concept in Normalization is something called a </a:t>
            </a:r>
            <a:r>
              <a:rPr lang="en-US" sz="2400" b="1" u="sng" dirty="0" smtClean="0"/>
              <a:t>determinant.</a:t>
            </a:r>
          </a:p>
          <a:p>
            <a:r>
              <a:rPr lang="en-US" sz="2400" dirty="0" smtClean="0"/>
              <a:t>Determinant: a field or group of fields that controls or determines the values in another field.</a:t>
            </a:r>
          </a:p>
          <a:p>
            <a:r>
              <a:rPr lang="en-US" sz="2400" dirty="0" smtClean="0"/>
              <a:t>From the previous example, the value of email will determine the values in all the other fields. </a:t>
            </a:r>
          </a:p>
          <a:p>
            <a:r>
              <a:rPr lang="en-US" sz="2400" dirty="0" smtClean="0"/>
              <a:t>That is, if you know someone’s email, you can determine the rest of their information. </a:t>
            </a:r>
          </a:p>
          <a:p>
            <a:pPr lvl="1"/>
            <a:r>
              <a:rPr lang="en-US" sz="2000" dirty="0" smtClean="0"/>
              <a:t>Stated another way, given an email, you will be able to find/retrieve the </a:t>
            </a:r>
            <a:r>
              <a:rPr lang="en-US" sz="2000" b="1" dirty="0" smtClean="0"/>
              <a:t>[EXACTLY ONE]</a:t>
            </a:r>
            <a:r>
              <a:rPr lang="en-US" sz="2000" dirty="0" smtClean="0"/>
              <a:t> member’s name, phone, etc.</a:t>
            </a:r>
          </a:p>
          <a:p>
            <a:pPr lvl="1"/>
            <a:r>
              <a:rPr lang="en-US" sz="2000" dirty="0" smtClean="0"/>
              <a:t>A determinant </a:t>
            </a:r>
            <a:r>
              <a:rPr lang="en-US" sz="2000" b="1" dirty="0" smtClean="0"/>
              <a:t>MUST return only ONE value</a:t>
            </a:r>
          </a:p>
          <a:p>
            <a:pPr lvl="2"/>
            <a:r>
              <a:rPr lang="en-US" sz="2000" b="1" i="1" dirty="0" smtClean="0"/>
              <a:t>Given the </a:t>
            </a:r>
            <a:r>
              <a:rPr lang="en-US" sz="2000" b="1" i="1" dirty="0" err="1" smtClean="0"/>
              <a:t>StudentID</a:t>
            </a:r>
            <a:r>
              <a:rPr lang="en-US" sz="2000" b="1" i="1" dirty="0" smtClean="0"/>
              <a:t>  ‘ABC123456’, how many [Name, DOB, IC-No] will you retrieve? </a:t>
            </a:r>
          </a:p>
          <a:p>
            <a:pPr lvl="2"/>
            <a:r>
              <a:rPr lang="en-US" sz="2000" b="1" i="1" dirty="0" smtClean="0"/>
              <a:t>Given the Name  ‘Lim Ah </a:t>
            </a:r>
            <a:r>
              <a:rPr lang="en-US" sz="2000" b="1" i="1" dirty="0" err="1" smtClean="0"/>
              <a:t>Kau</a:t>
            </a:r>
            <a:r>
              <a:rPr lang="en-US" sz="2000" b="1" i="1" dirty="0" smtClean="0"/>
              <a:t>’, how many [</a:t>
            </a:r>
            <a:r>
              <a:rPr lang="en-US" sz="2000" b="1" i="1" dirty="0" err="1" smtClean="0"/>
              <a:t>StudentID</a:t>
            </a:r>
            <a:r>
              <a:rPr lang="en-US" sz="2000" b="1" i="1" dirty="0" smtClean="0"/>
              <a:t>, DOB, IC-No] will you retrieve? </a:t>
            </a:r>
          </a:p>
          <a:p>
            <a:pPr lvl="2"/>
            <a:r>
              <a:rPr lang="en-US" sz="2000" b="1" i="1" dirty="0" smtClean="0"/>
              <a:t>Which is the determinant : </a:t>
            </a:r>
            <a:r>
              <a:rPr lang="en-US" sz="2000" b="1" i="1" dirty="0" err="1" smtClean="0"/>
              <a:t>StudentID</a:t>
            </a:r>
            <a:r>
              <a:rPr lang="en-US" sz="2000" b="1" i="1" dirty="0" smtClean="0"/>
              <a:t> or Name 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24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8664"/>
            <a:ext cx="8229600" cy="654032"/>
          </a:xfrm>
        </p:spPr>
        <p:txBody>
          <a:bodyPr/>
          <a:lstStyle/>
          <a:p>
            <a:pPr eaLnBrk="1" hangingPunct="1"/>
            <a:r>
              <a:rPr lang="en-US" dirty="0" smtClean="0"/>
              <a:t>Functional Dependency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688"/>
            <a:ext cx="9144000" cy="5760640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sz="2400" dirty="0" smtClean="0"/>
              <a:t>Determinants are based on the concepts of </a:t>
            </a:r>
            <a:r>
              <a:rPr lang="en-US" sz="2400" b="1" u="sng" dirty="0" smtClean="0"/>
              <a:t>functional dependency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99CC"/>
                </a:solidFill>
              </a:rPr>
              <a:t>functional dependency</a:t>
            </a:r>
            <a:r>
              <a:rPr lang="en-US" sz="2400" dirty="0" smtClean="0">
                <a:solidFill>
                  <a:srgbClr val="0099CC"/>
                </a:solidFill>
              </a:rPr>
              <a:t> </a:t>
            </a:r>
            <a:r>
              <a:rPr lang="en-US" sz="2400" dirty="0" smtClean="0"/>
              <a:t>occurs when the value of one (set of) attribute(s) determines (</a:t>
            </a:r>
            <a:r>
              <a:rPr lang="en-US" sz="2400" b="1" dirty="0" smtClean="0">
                <a:solidFill>
                  <a:srgbClr val="00B0F0"/>
                </a:solidFill>
              </a:rPr>
              <a:t>arrow symbol</a:t>
            </a:r>
            <a:r>
              <a:rPr lang="en-US" sz="2400" dirty="0" smtClean="0"/>
              <a:t>) the value of a second (set of) attribute(s): </a:t>
            </a:r>
          </a:p>
          <a:p>
            <a:pPr lvl="2" eaLnBrk="1" hangingPunct="1">
              <a:spcBef>
                <a:spcPts val="0"/>
              </a:spcBef>
              <a:buFontTx/>
              <a:buNone/>
            </a:pPr>
            <a:r>
              <a:rPr lang="en-US" b="1" dirty="0" err="1" smtClean="0">
                <a:solidFill>
                  <a:srgbClr val="0099CC"/>
                </a:solidFill>
              </a:rPr>
              <a:t>StudentID</a:t>
            </a:r>
            <a:r>
              <a:rPr lang="en-US" b="1" dirty="0" smtClean="0">
                <a:solidFill>
                  <a:srgbClr val="0099CC"/>
                </a:solidFill>
              </a:rPr>
              <a:t> </a:t>
            </a:r>
            <a:r>
              <a:rPr lang="en-US" b="1" dirty="0" smtClean="0">
                <a:solidFill>
                  <a:srgbClr val="0099CC"/>
                </a:solidFill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0099CC"/>
                </a:solidFill>
                <a:sym typeface="Wingdings" pitchFamily="2" charset="2"/>
              </a:rPr>
              <a:t>StudentName</a:t>
            </a:r>
            <a:r>
              <a:rPr lang="en-US" b="1" dirty="0" smtClean="0">
                <a:solidFill>
                  <a:srgbClr val="0099CC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sym typeface="Wingdings" pitchFamily="2" charset="2"/>
              </a:rPr>
              <a:t>(i.e. One </a:t>
            </a:r>
            <a:r>
              <a:rPr lang="en-US" sz="1800" b="1" dirty="0" err="1" smtClean="0">
                <a:solidFill>
                  <a:srgbClr val="FF0000"/>
                </a:solidFill>
                <a:sym typeface="Wingdings" pitchFamily="2" charset="2"/>
              </a:rPr>
              <a:t>studentID</a:t>
            </a:r>
            <a:r>
              <a:rPr lang="en-US" sz="1800" b="1" dirty="0" smtClean="0">
                <a:solidFill>
                  <a:srgbClr val="FF0000"/>
                </a:solidFill>
                <a:sym typeface="Wingdings" pitchFamily="2" charset="2"/>
              </a:rPr>
              <a:t> will return one name)</a:t>
            </a:r>
          </a:p>
          <a:p>
            <a:pPr lvl="2" eaLnBrk="1" hangingPunct="1">
              <a:spcBef>
                <a:spcPts val="0"/>
              </a:spcBef>
              <a:buFontTx/>
              <a:buNone/>
            </a:pPr>
            <a:r>
              <a:rPr lang="en-US" b="1" dirty="0" err="1" smtClean="0">
                <a:solidFill>
                  <a:srgbClr val="0099CC"/>
                </a:solidFill>
                <a:sym typeface="Wingdings" pitchFamily="2" charset="2"/>
              </a:rPr>
              <a:t>StudentID</a:t>
            </a:r>
            <a:r>
              <a:rPr lang="en-US" b="1" dirty="0" smtClean="0">
                <a:solidFill>
                  <a:srgbClr val="0099CC"/>
                </a:solidFill>
                <a:sym typeface="Wingdings" pitchFamily="2" charset="2"/>
              </a:rPr>
              <a:t>  (</a:t>
            </a:r>
            <a:r>
              <a:rPr lang="en-US" b="1" dirty="0" err="1" smtClean="0">
                <a:solidFill>
                  <a:srgbClr val="0099CC"/>
                </a:solidFill>
                <a:sym typeface="Wingdings" pitchFamily="2" charset="2"/>
              </a:rPr>
              <a:t>DormName</a:t>
            </a:r>
            <a:r>
              <a:rPr lang="en-US" b="1" dirty="0" smtClean="0">
                <a:solidFill>
                  <a:srgbClr val="0099CC"/>
                </a:solidFill>
                <a:sym typeface="Wingdings" pitchFamily="2" charset="2"/>
              </a:rPr>
              <a:t>, </a:t>
            </a:r>
            <a:r>
              <a:rPr lang="en-US" b="1" dirty="0" err="1" smtClean="0">
                <a:solidFill>
                  <a:srgbClr val="0099CC"/>
                </a:solidFill>
                <a:sym typeface="Wingdings" pitchFamily="2" charset="2"/>
              </a:rPr>
              <a:t>DormRoom</a:t>
            </a:r>
            <a:r>
              <a:rPr lang="en-US" b="1" dirty="0" smtClean="0">
                <a:solidFill>
                  <a:srgbClr val="0099CC"/>
                </a:solidFill>
                <a:sym typeface="Wingdings" pitchFamily="2" charset="2"/>
              </a:rPr>
              <a:t>, Fee)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  <a:sym typeface="Wingdings" pitchFamily="2" charset="2"/>
              </a:rPr>
              <a:t>(i.e. One </a:t>
            </a:r>
            <a:r>
              <a:rPr lang="en-US" sz="1800" b="1" dirty="0" err="1" smtClean="0">
                <a:solidFill>
                  <a:srgbClr val="FF0000"/>
                </a:solidFill>
                <a:sym typeface="Wingdings" pitchFamily="2" charset="2"/>
              </a:rPr>
              <a:t>studentID</a:t>
            </a:r>
            <a:r>
              <a:rPr lang="en-US" sz="1800" b="1" dirty="0" smtClean="0">
                <a:solidFill>
                  <a:srgbClr val="FF0000"/>
                </a:solidFill>
                <a:sym typeface="Wingdings" pitchFamily="2" charset="2"/>
              </a:rPr>
              <a:t> will return one dorm name, one dorm room no and one fee)</a:t>
            </a:r>
            <a:endParaRPr lang="en-US" sz="1800" b="1" dirty="0" smtClean="0">
              <a:solidFill>
                <a:srgbClr val="0099CC"/>
              </a:solidFill>
              <a:sym typeface="Wingdings" pitchFamily="2" charset="2"/>
            </a:endParaRPr>
          </a:p>
          <a:p>
            <a:pPr eaLnBrk="1" hangingPunct="1"/>
            <a:r>
              <a:rPr lang="en-US" sz="2400" dirty="0" smtClean="0"/>
              <a:t>The attribute on the left side of the functional dependency is called the </a:t>
            </a:r>
            <a:r>
              <a:rPr lang="en-US" sz="2400" b="1" dirty="0" smtClean="0">
                <a:solidFill>
                  <a:srgbClr val="0099CC"/>
                </a:solidFill>
              </a:rPr>
              <a:t>determinant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Functional dependencies </a:t>
            </a:r>
            <a:r>
              <a:rPr lang="en-US" sz="2400" u="sng" dirty="0" smtClean="0"/>
              <a:t>may be </a:t>
            </a:r>
            <a:r>
              <a:rPr lang="en-US" sz="2400" i="1" u="sng" dirty="0" smtClean="0"/>
              <a:t>based</a:t>
            </a:r>
            <a:r>
              <a:rPr lang="en-US" sz="2400" u="sng" dirty="0" smtClean="0"/>
              <a:t> </a:t>
            </a:r>
            <a:r>
              <a:rPr lang="en-US" sz="2400" dirty="0" smtClean="0"/>
              <a:t>on equations: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	</a:t>
            </a:r>
            <a:r>
              <a:rPr lang="en-US" sz="2400" b="1" dirty="0" err="1" smtClean="0">
                <a:solidFill>
                  <a:srgbClr val="0099CC"/>
                </a:solidFill>
              </a:rPr>
              <a:t>ExtendedPrice</a:t>
            </a:r>
            <a:r>
              <a:rPr lang="en-US" sz="2400" b="1" dirty="0" smtClean="0">
                <a:solidFill>
                  <a:srgbClr val="0099CC"/>
                </a:solidFill>
              </a:rPr>
              <a:t> = Quantity X </a:t>
            </a:r>
            <a:r>
              <a:rPr lang="en-US" sz="2400" b="1" dirty="0" err="1" smtClean="0">
                <a:solidFill>
                  <a:srgbClr val="0099CC"/>
                </a:solidFill>
              </a:rPr>
              <a:t>UnitPrice</a:t>
            </a:r>
            <a:endParaRPr lang="en-US" sz="2400" b="1" dirty="0" smtClean="0">
              <a:solidFill>
                <a:srgbClr val="0099CC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0099CC"/>
                </a:solidFill>
              </a:rPr>
              <a:t>		(Quantity, </a:t>
            </a:r>
            <a:r>
              <a:rPr lang="en-US" sz="2400" b="1" dirty="0" err="1" smtClean="0">
                <a:solidFill>
                  <a:srgbClr val="0099CC"/>
                </a:solidFill>
              </a:rPr>
              <a:t>UnitPrice</a:t>
            </a:r>
            <a:r>
              <a:rPr lang="en-US" sz="2400" b="1" dirty="0" smtClean="0">
                <a:solidFill>
                  <a:srgbClr val="0099CC"/>
                </a:solidFill>
              </a:rPr>
              <a:t>) </a:t>
            </a:r>
            <a:r>
              <a:rPr lang="en-US" sz="2400" b="1" dirty="0" smtClean="0">
                <a:solidFill>
                  <a:srgbClr val="0099CC"/>
                </a:solidFill>
                <a:sym typeface="Wingdings" pitchFamily="2" charset="2"/>
              </a:rPr>
              <a:t> </a:t>
            </a:r>
            <a:r>
              <a:rPr lang="en-US" sz="2400" b="1" dirty="0" err="1" smtClean="0">
                <a:solidFill>
                  <a:srgbClr val="0099CC"/>
                </a:solidFill>
                <a:sym typeface="Wingdings" pitchFamily="2" charset="2"/>
              </a:rPr>
              <a:t>ExtendedPrice</a:t>
            </a:r>
            <a:endParaRPr lang="en-US" sz="2400" b="1" dirty="0" smtClean="0">
              <a:solidFill>
                <a:srgbClr val="0099CC"/>
              </a:solidFill>
              <a:sym typeface="Wingdings" pitchFamily="2" charset="2"/>
            </a:endParaRPr>
          </a:p>
          <a:p>
            <a:pPr eaLnBrk="1" hangingPunct="1"/>
            <a:r>
              <a:rPr lang="en-US" sz="2400" dirty="0" smtClean="0"/>
              <a:t>Functional dependencies </a:t>
            </a:r>
            <a:r>
              <a:rPr lang="en-US" sz="2400" u="sng" dirty="0" smtClean="0"/>
              <a:t>are </a:t>
            </a:r>
            <a:r>
              <a:rPr lang="en-US" sz="2400" i="1" u="sng" dirty="0" smtClean="0"/>
              <a:t>not</a:t>
            </a:r>
            <a:r>
              <a:rPr lang="en-US" sz="2400" u="sng" dirty="0" smtClean="0"/>
              <a:t> equations!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6115064" cy="365125"/>
          </a:xfrm>
          <a:noFill/>
        </p:spPr>
        <p:txBody>
          <a:bodyPr/>
          <a:lstStyle/>
          <a:p>
            <a:r>
              <a:rPr lang="en-US" dirty="0" smtClean="0"/>
              <a:t>KROENKE AND AUER - DATABASE PROCESSING, 12th Edition  © 2012 Pearson Prentice Hall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25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Functional Dependencies Are Not Equations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95800"/>
            <a:ext cx="8229600" cy="1524000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66FF"/>
                </a:solidFill>
              </a:rPr>
              <a:t>  </a:t>
            </a:r>
            <a:r>
              <a:rPr lang="en-US" sz="2800" b="1" dirty="0" err="1" smtClean="0">
                <a:solidFill>
                  <a:srgbClr val="0066FF"/>
                </a:solidFill>
              </a:rPr>
              <a:t>ObjectColor</a:t>
            </a:r>
            <a:r>
              <a:rPr lang="en-US" sz="2800" b="1" dirty="0" smtClean="0">
                <a:solidFill>
                  <a:srgbClr val="0066FF"/>
                </a:solidFill>
              </a:rPr>
              <a:t> </a:t>
            </a:r>
            <a:r>
              <a:rPr lang="en-US" sz="2800" b="1" dirty="0" smtClean="0">
                <a:solidFill>
                  <a:srgbClr val="0066FF"/>
                </a:solidFill>
                <a:sym typeface="Wingdings" pitchFamily="2" charset="2"/>
              </a:rPr>
              <a:t> Weight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66FF"/>
                </a:solidFill>
                <a:sym typeface="Wingdings" pitchFamily="2" charset="2"/>
              </a:rPr>
              <a:t>  </a:t>
            </a:r>
            <a:r>
              <a:rPr lang="en-US" sz="2800" b="1" dirty="0" err="1" smtClean="0">
                <a:solidFill>
                  <a:srgbClr val="0066FF"/>
                </a:solidFill>
                <a:sym typeface="Wingdings" pitchFamily="2" charset="2"/>
              </a:rPr>
              <a:t>ObjectColor</a:t>
            </a:r>
            <a:r>
              <a:rPr lang="en-US" sz="2800" b="1" dirty="0" smtClean="0">
                <a:solidFill>
                  <a:srgbClr val="0066FF"/>
                </a:solidFill>
                <a:sym typeface="Wingdings" pitchFamily="2" charset="2"/>
              </a:rPr>
              <a:t>  Shape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66FF"/>
                </a:solidFill>
                <a:sym typeface="Wingdings" pitchFamily="2" charset="2"/>
              </a:rPr>
              <a:t>  </a:t>
            </a:r>
            <a:r>
              <a:rPr lang="en-US" sz="2800" b="1" dirty="0" err="1" smtClean="0">
                <a:solidFill>
                  <a:srgbClr val="0066FF"/>
                </a:solidFill>
                <a:sym typeface="Wingdings" pitchFamily="2" charset="2"/>
              </a:rPr>
              <a:t>ObjectColor</a:t>
            </a:r>
            <a:r>
              <a:rPr lang="en-US" b="1" dirty="0" smtClean="0">
                <a:solidFill>
                  <a:srgbClr val="0066FF"/>
                </a:solidFill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rgbClr val="0066FF"/>
                </a:solidFill>
                <a:sym typeface="Wingdings" pitchFamily="2" charset="2"/>
              </a:rPr>
              <a:t> (Weight, Shape)</a:t>
            </a:r>
            <a:endParaRPr lang="en-US" sz="2800" b="1" dirty="0" smtClean="0">
              <a:solidFill>
                <a:srgbClr val="0066FF"/>
              </a:solidFill>
            </a:endParaRPr>
          </a:p>
        </p:txBody>
      </p:sp>
      <p:sp>
        <p:nvSpPr>
          <p:cNvPr id="22533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6186502" cy="365125"/>
          </a:xfrm>
          <a:noFill/>
        </p:spPr>
        <p:txBody>
          <a:bodyPr/>
          <a:lstStyle/>
          <a:p>
            <a:r>
              <a:rPr lang="en-US" dirty="0" smtClean="0"/>
              <a:t>KROENKE AND AUER - DATABASE PROCESSING, 12th Edition  © 2012 Pearson Prentice Hall 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1071546"/>
            <a:ext cx="546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26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 Determinants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214143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0099CC"/>
                </a:solidFill>
              </a:rPr>
              <a:t>Composite determinant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smtClean="0"/>
              <a:t>= a determinant of a functional dependency that consists of more than one attribute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0066FF"/>
                </a:solidFill>
                <a:sym typeface="Wingdings" pitchFamily="2" charset="2"/>
              </a:rPr>
              <a:t>      </a:t>
            </a:r>
            <a:r>
              <a:rPr lang="en-US" sz="2800" b="1" dirty="0" smtClean="0">
                <a:solidFill>
                  <a:srgbClr val="0099CC"/>
                </a:solidFill>
                <a:sym typeface="Wingdings" pitchFamily="2" charset="2"/>
              </a:rPr>
              <a:t>(</a:t>
            </a:r>
            <a:r>
              <a:rPr lang="en-US" sz="2800" b="1" dirty="0" err="1" smtClean="0">
                <a:solidFill>
                  <a:srgbClr val="0099CC"/>
                </a:solidFill>
                <a:sym typeface="Wingdings" pitchFamily="2" charset="2"/>
              </a:rPr>
              <a:t>StudentID</a:t>
            </a:r>
            <a:r>
              <a:rPr lang="en-US" sz="2800" b="1" dirty="0" smtClean="0">
                <a:solidFill>
                  <a:srgbClr val="0099CC"/>
                </a:solidFill>
                <a:sym typeface="Wingdings" pitchFamily="2" charset="2"/>
              </a:rPr>
              <a:t>, </a:t>
            </a:r>
            <a:r>
              <a:rPr lang="en-US" sz="2800" b="1" dirty="0" err="1" smtClean="0">
                <a:solidFill>
                  <a:srgbClr val="0099CC"/>
                </a:solidFill>
                <a:sym typeface="Wingdings" pitchFamily="2" charset="2"/>
              </a:rPr>
              <a:t>CourseCode</a:t>
            </a:r>
            <a:r>
              <a:rPr lang="en-US" sz="2800" b="1" dirty="0" smtClean="0">
                <a:solidFill>
                  <a:srgbClr val="0099CC"/>
                </a:solidFill>
                <a:sym typeface="Wingdings" pitchFamily="2" charset="2"/>
              </a:rPr>
              <a:t>)  (Grade)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27</a:t>
            </a:fld>
            <a:endParaRPr lang="en-GB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99592" y="335699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CourseCode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ABC1234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AACS3013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ABC1234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AACS2373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ABC1234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AACS1234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ABC4567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AACS3013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B+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ABC4567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AACS2373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A-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ABC4567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AACS1234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14414" y="3786190"/>
            <a:ext cx="1428760" cy="107157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142844" y="628652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unique</a:t>
            </a:r>
            <a:endParaRPr lang="en-MY" dirty="0"/>
          </a:p>
        </p:txBody>
      </p:sp>
      <p:cxnSp>
        <p:nvCxnSpPr>
          <p:cNvPr id="11" name="Straight Arrow Connector 10"/>
          <p:cNvCxnSpPr>
            <a:stCxn id="9" idx="0"/>
            <a:endCxn id="8" idx="1"/>
          </p:cNvCxnSpPr>
          <p:nvPr/>
        </p:nvCxnSpPr>
        <p:spPr>
          <a:xfrm rot="5400000" flipH="1" flipV="1">
            <a:off x="6618" y="5078725"/>
            <a:ext cx="1964545" cy="4510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28728" y="5643578"/>
            <a:ext cx="3143272" cy="28575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1428728" y="5286388"/>
            <a:ext cx="3143272" cy="28575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1428728" y="4905448"/>
            <a:ext cx="3143272" cy="28575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1428728" y="4500570"/>
            <a:ext cx="3143272" cy="28575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428728" y="4143380"/>
            <a:ext cx="3143272" cy="28575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/>
          <p:cNvSpPr/>
          <p:nvPr/>
        </p:nvSpPr>
        <p:spPr>
          <a:xfrm>
            <a:off x="1428728" y="3786190"/>
            <a:ext cx="3143272" cy="28575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/>
          <p:cNvSpPr txBox="1"/>
          <p:nvPr/>
        </p:nvSpPr>
        <p:spPr>
          <a:xfrm>
            <a:off x="5234133" y="6286520"/>
            <a:ext cx="276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combination is unique</a:t>
            </a:r>
            <a:endParaRPr lang="en-MY" dirty="0"/>
          </a:p>
        </p:txBody>
      </p:sp>
      <p:cxnSp>
        <p:nvCxnSpPr>
          <p:cNvPr id="22" name="Straight Arrow Connector 21"/>
          <p:cNvCxnSpPr>
            <a:endCxn id="12" idx="3"/>
          </p:cNvCxnSpPr>
          <p:nvPr/>
        </p:nvCxnSpPr>
        <p:spPr>
          <a:xfrm rot="10800000">
            <a:off x="4572000" y="5786454"/>
            <a:ext cx="142876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3"/>
          </p:cNvCxnSpPr>
          <p:nvPr/>
        </p:nvCxnSpPr>
        <p:spPr>
          <a:xfrm rot="10800000">
            <a:off x="4572000" y="5429264"/>
            <a:ext cx="142876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4572000" y="5000636"/>
            <a:ext cx="1428760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" idx="3"/>
          </p:cNvCxnSpPr>
          <p:nvPr/>
        </p:nvCxnSpPr>
        <p:spPr>
          <a:xfrm rot="16200000" flipV="1">
            <a:off x="4464843" y="4750603"/>
            <a:ext cx="1643074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6" idx="3"/>
          </p:cNvCxnSpPr>
          <p:nvPr/>
        </p:nvCxnSpPr>
        <p:spPr>
          <a:xfrm rot="16200000" flipV="1">
            <a:off x="4286248" y="4572008"/>
            <a:ext cx="2000264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rot="16200000" flipV="1">
            <a:off x="4107653" y="4393413"/>
            <a:ext cx="2357454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Dependency Rules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14353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If A </a:t>
            </a:r>
            <a:r>
              <a:rPr lang="en-US" dirty="0" smtClean="0">
                <a:sym typeface="Wingdings" pitchFamily="2" charset="2"/>
              </a:rPr>
              <a:t> (B, C), then A  B and A C.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If (A,B)  C, then neither A </a:t>
            </a:r>
            <a:r>
              <a:rPr lang="en-US" i="1" dirty="0" smtClean="0">
                <a:sym typeface="Wingdings" pitchFamily="2" charset="2"/>
              </a:rPr>
              <a:t>nor</a:t>
            </a:r>
            <a:r>
              <a:rPr lang="en-US" dirty="0" smtClean="0">
                <a:sym typeface="Wingdings" pitchFamily="2" charset="2"/>
              </a:rPr>
              <a:t> B determines C by itself.</a:t>
            </a:r>
          </a:p>
          <a:p>
            <a:pPr lvl="3">
              <a:lnSpc>
                <a:spcPct val="90000"/>
              </a:lnSpc>
              <a:buNone/>
              <a:defRPr/>
            </a:pPr>
            <a:r>
              <a:rPr lang="en-US" sz="2800" b="1" dirty="0" err="1" smtClean="0">
                <a:solidFill>
                  <a:srgbClr val="0066FF"/>
                </a:solidFill>
                <a:sym typeface="Wingdings" pitchFamily="2" charset="2"/>
              </a:rPr>
              <a:t>ObjectColor</a:t>
            </a:r>
            <a:r>
              <a:rPr lang="en-US" b="1" dirty="0" smtClean="0">
                <a:solidFill>
                  <a:srgbClr val="0066FF"/>
                </a:solidFill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rgbClr val="0066FF"/>
                </a:solidFill>
                <a:sym typeface="Wingdings" pitchFamily="2" charset="2"/>
              </a:rPr>
              <a:t> (Weight, Shape)</a:t>
            </a:r>
            <a:endParaRPr lang="en-US" sz="2800" b="1" dirty="0" smtClean="0">
              <a:solidFill>
                <a:srgbClr val="0066FF"/>
              </a:solidFill>
            </a:endParaRPr>
          </a:p>
          <a:p>
            <a:pPr lvl="3">
              <a:lnSpc>
                <a:spcPct val="90000"/>
              </a:lnSpc>
              <a:buNone/>
              <a:defRPr/>
            </a:pPr>
            <a:r>
              <a:rPr lang="en-US" sz="2800" b="1" dirty="0" err="1" smtClean="0">
                <a:solidFill>
                  <a:srgbClr val="0066FF"/>
                </a:solidFill>
              </a:rPr>
              <a:t>ObjectColor</a:t>
            </a:r>
            <a:r>
              <a:rPr lang="en-US" sz="2800" b="1" dirty="0" smtClean="0">
                <a:solidFill>
                  <a:srgbClr val="0066FF"/>
                </a:solidFill>
              </a:rPr>
              <a:t> </a:t>
            </a:r>
            <a:r>
              <a:rPr lang="en-US" sz="2800" b="1" dirty="0" smtClean="0">
                <a:solidFill>
                  <a:srgbClr val="0066FF"/>
                </a:solidFill>
                <a:sym typeface="Wingdings" pitchFamily="2" charset="2"/>
              </a:rPr>
              <a:t> Weight</a:t>
            </a:r>
          </a:p>
          <a:p>
            <a:pPr lvl="3">
              <a:lnSpc>
                <a:spcPct val="90000"/>
              </a:lnSpc>
              <a:buNone/>
              <a:defRPr/>
            </a:pPr>
            <a:r>
              <a:rPr lang="en-US" sz="2800" b="1" dirty="0" err="1" smtClean="0">
                <a:solidFill>
                  <a:srgbClr val="0066FF"/>
                </a:solidFill>
                <a:sym typeface="Wingdings" pitchFamily="2" charset="2"/>
              </a:rPr>
              <a:t>ObjectColor</a:t>
            </a:r>
            <a:r>
              <a:rPr lang="en-US" sz="2800" b="1" dirty="0" smtClean="0">
                <a:solidFill>
                  <a:srgbClr val="0066FF"/>
                </a:solidFill>
                <a:sym typeface="Wingdings" pitchFamily="2" charset="2"/>
              </a:rPr>
              <a:t>  Shape</a:t>
            </a:r>
          </a:p>
          <a:p>
            <a:pPr lvl="3">
              <a:lnSpc>
                <a:spcPct val="90000"/>
              </a:lnSpc>
              <a:buNone/>
              <a:defRPr/>
            </a:pPr>
            <a:endParaRPr lang="en-US" sz="2800" b="1" dirty="0" smtClean="0">
              <a:solidFill>
                <a:srgbClr val="0099CC"/>
              </a:solidFill>
              <a:sym typeface="Wingdings" pitchFamily="2" charset="2"/>
            </a:endParaRPr>
          </a:p>
          <a:p>
            <a:pPr lvl="3">
              <a:lnSpc>
                <a:spcPct val="90000"/>
              </a:lnSpc>
              <a:buNone/>
              <a:defRPr/>
            </a:pPr>
            <a:r>
              <a:rPr lang="en-US" sz="2800" b="1" dirty="0" smtClean="0">
                <a:solidFill>
                  <a:srgbClr val="0099CC"/>
                </a:solidFill>
                <a:sym typeface="Wingdings" pitchFamily="2" charset="2"/>
              </a:rPr>
              <a:t>(</a:t>
            </a:r>
            <a:r>
              <a:rPr lang="en-US" sz="2800" b="1" dirty="0" err="1" smtClean="0">
                <a:solidFill>
                  <a:srgbClr val="0099CC"/>
                </a:solidFill>
                <a:sym typeface="Wingdings" pitchFamily="2" charset="2"/>
              </a:rPr>
              <a:t>StudentID</a:t>
            </a:r>
            <a:r>
              <a:rPr lang="en-US" sz="2800" b="1" dirty="0" smtClean="0">
                <a:solidFill>
                  <a:srgbClr val="0099CC"/>
                </a:solidFill>
                <a:sym typeface="Wingdings" pitchFamily="2" charset="2"/>
              </a:rPr>
              <a:t>, </a:t>
            </a:r>
            <a:r>
              <a:rPr lang="en-US" sz="2800" b="1" dirty="0" err="1" smtClean="0">
                <a:solidFill>
                  <a:srgbClr val="0099CC"/>
                </a:solidFill>
                <a:sym typeface="Wingdings" pitchFamily="2" charset="2"/>
              </a:rPr>
              <a:t>CourseCode</a:t>
            </a:r>
            <a:r>
              <a:rPr lang="en-US" sz="2800" b="1" dirty="0" smtClean="0">
                <a:solidFill>
                  <a:srgbClr val="0099CC"/>
                </a:solidFill>
                <a:sym typeface="Wingdings" pitchFamily="2" charset="2"/>
              </a:rPr>
              <a:t>)  (Grade)</a:t>
            </a:r>
            <a:endParaRPr lang="en-US" sz="2800" b="1" dirty="0" smtClean="0">
              <a:solidFill>
                <a:srgbClr val="0066FF"/>
              </a:solidFill>
              <a:sym typeface="Wingdings" pitchFamily="2" charset="2"/>
            </a:endParaRPr>
          </a:p>
          <a:p>
            <a:pPr lvl="3">
              <a:lnSpc>
                <a:spcPct val="90000"/>
              </a:lnSpc>
              <a:buNone/>
              <a:defRPr/>
            </a:pPr>
            <a:r>
              <a:rPr lang="en-US" sz="2800" b="1" dirty="0" smtClean="0">
                <a:solidFill>
                  <a:srgbClr val="0099CC"/>
                </a:solidFill>
                <a:sym typeface="Wingdings" pitchFamily="2" charset="2"/>
              </a:rPr>
              <a:t>(</a:t>
            </a:r>
            <a:r>
              <a:rPr lang="en-US" sz="2800" b="1" dirty="0" err="1" smtClean="0">
                <a:solidFill>
                  <a:srgbClr val="0099CC"/>
                </a:solidFill>
                <a:sym typeface="Wingdings" pitchFamily="2" charset="2"/>
              </a:rPr>
              <a:t>StudentID</a:t>
            </a:r>
            <a:r>
              <a:rPr lang="en-US" sz="2800" b="1" dirty="0" smtClean="0">
                <a:solidFill>
                  <a:srgbClr val="0099CC"/>
                </a:solidFill>
                <a:sym typeface="Wingdings" pitchFamily="2" charset="2"/>
              </a:rPr>
              <a:t>)  (Grade)  </a:t>
            </a:r>
            <a:r>
              <a:rPr lang="en-US" sz="2800" b="1" dirty="0" smtClean="0">
                <a:sym typeface="Wingdings" pitchFamily="2" charset="2"/>
              </a:rPr>
              <a:t>  NOT TRUE</a:t>
            </a:r>
          </a:p>
          <a:p>
            <a:pPr lvl="3">
              <a:lnSpc>
                <a:spcPct val="90000"/>
              </a:lnSpc>
              <a:buNone/>
              <a:defRPr/>
            </a:pPr>
            <a:r>
              <a:rPr lang="en-US" sz="2800" b="1" dirty="0" smtClean="0">
                <a:solidFill>
                  <a:srgbClr val="0099CC"/>
                </a:solidFill>
                <a:sym typeface="Wingdings" pitchFamily="2" charset="2"/>
              </a:rPr>
              <a:t>(</a:t>
            </a:r>
            <a:r>
              <a:rPr lang="en-US" sz="2800" b="1" dirty="0" err="1" smtClean="0">
                <a:solidFill>
                  <a:srgbClr val="0099CC"/>
                </a:solidFill>
                <a:sym typeface="Wingdings" pitchFamily="2" charset="2"/>
              </a:rPr>
              <a:t>CourseCode</a:t>
            </a:r>
            <a:r>
              <a:rPr lang="en-US" sz="2800" b="1" dirty="0" smtClean="0">
                <a:solidFill>
                  <a:srgbClr val="0099CC"/>
                </a:solidFill>
                <a:sym typeface="Wingdings" pitchFamily="2" charset="2"/>
              </a:rPr>
              <a:t>)  (Grade) </a:t>
            </a:r>
            <a:r>
              <a:rPr lang="en-US" sz="2800" b="1" dirty="0" smtClean="0">
                <a:sym typeface="Wingdings" pitchFamily="2" charset="2"/>
              </a:rPr>
              <a:t>NOT TRUE</a:t>
            </a:r>
            <a:endParaRPr lang="en-US" sz="2800" b="1" dirty="0" smtClean="0">
              <a:solidFill>
                <a:srgbClr val="0066FF"/>
              </a:solidFill>
              <a:sym typeface="Wingdings" pitchFamily="2" charset="2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6257940" cy="365125"/>
          </a:xfrm>
          <a:noFill/>
        </p:spPr>
        <p:txBody>
          <a:bodyPr/>
          <a:lstStyle/>
          <a:p>
            <a:r>
              <a:rPr lang="en-US" dirty="0" smtClean="0"/>
              <a:t>KROENKE AND AUER - DATABASE PROCESSING, 12th Edition  © 2012 Pearson Prentice Hall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28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What Makes Determinant Values Unique?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determinant is unique in a relation if and only if, it determines every other column in the relation.</a:t>
            </a:r>
          </a:p>
          <a:p>
            <a:pPr eaLnBrk="1" hangingPunct="1"/>
            <a:r>
              <a:rPr lang="en-US" dirty="0" smtClean="0"/>
              <a:t>You cannot find the determinants of all functional dependencies simply by looking for unique values in </a:t>
            </a:r>
            <a:r>
              <a:rPr lang="en-US" b="1" u="sng" dirty="0" smtClean="0"/>
              <a:t>ONE</a:t>
            </a:r>
            <a:r>
              <a:rPr lang="en-US" dirty="0" smtClean="0"/>
              <a:t> column: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 smtClean="0"/>
              <a:t>Data set limitations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Combination of columns may create a unique determinant</a:t>
            </a:r>
          </a:p>
          <a:p>
            <a:pPr lvl="1" eaLnBrk="1" hangingPunct="1"/>
            <a:r>
              <a:rPr lang="en-US" dirty="0" smtClean="0"/>
              <a:t>Must be logically a determinant</a:t>
            </a:r>
          </a:p>
          <a:p>
            <a:pPr lvl="2"/>
            <a:r>
              <a:rPr lang="en-US" dirty="0" smtClean="0"/>
              <a:t>Make sense; according to business rules</a:t>
            </a: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6257940" cy="365125"/>
          </a:xfrm>
          <a:noFill/>
        </p:spPr>
        <p:txBody>
          <a:bodyPr/>
          <a:lstStyle/>
          <a:p>
            <a:r>
              <a:rPr lang="en-US" dirty="0" smtClean="0"/>
              <a:t>KROENKE AND AUER - DATABASE PROCESSING, 12th Edition  © 2012 Pearson Prentice Hall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29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543164" cy="3651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1000" dirty="0">
                <a:latin typeface="Arial" charset="0"/>
              </a:rPr>
              <a:t>Copyright © 2005 Pearson Addison-Wesley. All rights reserved.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E-R Designs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ER Design</a:t>
            </a:r>
          </a:p>
          <a:p>
            <a:r>
              <a:rPr lang="en-US" dirty="0" smtClean="0"/>
              <a:t>Provides a set of guidelines, does not result in a unique database schema</a:t>
            </a:r>
          </a:p>
          <a:p>
            <a:r>
              <a:rPr lang="en-US" dirty="0" smtClean="0"/>
              <a:t>Does </a:t>
            </a:r>
            <a:r>
              <a:rPr lang="en-US" dirty="0"/>
              <a:t>not provide a way of evaluating alternative schemas</a:t>
            </a:r>
          </a:p>
          <a:p>
            <a:pPr marL="0" indent="0">
              <a:buNone/>
            </a:pPr>
            <a:r>
              <a:rPr lang="en-US" dirty="0"/>
              <a:t>Normalization theory provides a mechanism for analyzing and refining the schema produced by an E-R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3</a:t>
            </a:fld>
            <a:endParaRPr lang="en-GB" dirty="0" smtClean="0"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Relational Database and Keys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350046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In relational database design, the concept of KEYS are very important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solidFill>
                  <a:srgbClr val="0099CC"/>
                </a:solidFill>
              </a:rPr>
              <a:t>key</a:t>
            </a:r>
            <a:r>
              <a:rPr lang="en-US" dirty="0" smtClean="0"/>
              <a:t> is a combination of one or more columns that is used to identify rows in a relation.</a:t>
            </a:r>
          </a:p>
          <a:p>
            <a:pPr lvl="1"/>
            <a:r>
              <a:rPr lang="en-US" i="1" dirty="0" smtClean="0"/>
              <a:t>A given key value will only identify one row of data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solidFill>
                  <a:srgbClr val="0099CC"/>
                </a:solidFill>
              </a:rPr>
              <a:t>composite key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smtClean="0"/>
              <a:t>is a key that consists of two or more columns.</a:t>
            </a:r>
          </a:p>
          <a:p>
            <a:pPr eaLnBrk="1" hangingPunct="1"/>
            <a:r>
              <a:rPr lang="en-US" dirty="0" smtClean="0"/>
              <a:t>A Key is a determinant</a:t>
            </a:r>
          </a:p>
        </p:txBody>
      </p:sp>
      <p:sp>
        <p:nvSpPr>
          <p:cNvPr id="2662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6615130" cy="365125"/>
          </a:xfrm>
          <a:noFill/>
        </p:spPr>
        <p:txBody>
          <a:bodyPr/>
          <a:lstStyle/>
          <a:p>
            <a:r>
              <a:rPr lang="en-US" dirty="0" smtClean="0"/>
              <a:t>KROENKE AND AUER - DATABASE PROCESSING, 12th Edition  © 2012 Pearson Prentice Hall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30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Candidate and Primary Keys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428628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99CC"/>
                </a:solidFill>
              </a:rPr>
              <a:t>candidate key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smtClean="0"/>
              <a:t>is a key that determines all of the other columns in a relation.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There can be more than one candidate key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err="1" smtClean="0"/>
              <a:t>StudentID</a:t>
            </a:r>
            <a:r>
              <a:rPr lang="en-US" dirty="0" smtClean="0"/>
              <a:t>, </a:t>
            </a:r>
            <a:r>
              <a:rPr lang="en-US" dirty="0" err="1" smtClean="0"/>
              <a:t>IC_No</a:t>
            </a:r>
            <a:r>
              <a:rPr lang="en-US" dirty="0" smtClean="0"/>
              <a:t>, </a:t>
            </a:r>
            <a:r>
              <a:rPr lang="en-US" dirty="0" err="1" smtClean="0"/>
              <a:t>Driving_License_No</a:t>
            </a:r>
            <a:r>
              <a:rPr lang="en-US" dirty="0" smtClean="0"/>
              <a:t> as a row in a table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99CC"/>
                </a:solidFill>
              </a:rPr>
              <a:t>primary key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smtClean="0"/>
              <a:t>is a candidate key selected as the primary means of identifying rows in a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There is only ONE primary key per relation.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E.g. </a:t>
            </a:r>
            <a:r>
              <a:rPr lang="en-US" b="1" dirty="0" err="1" smtClean="0"/>
              <a:t>StudentID</a:t>
            </a:r>
            <a:r>
              <a:rPr lang="en-US" b="1" dirty="0" smtClean="0"/>
              <a:t> selected as the primary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primary key may be a composite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ideal primary key is short, numeric, and never changes.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6400816" cy="365125"/>
          </a:xfrm>
          <a:noFill/>
        </p:spPr>
        <p:txBody>
          <a:bodyPr/>
          <a:lstStyle/>
          <a:p>
            <a:r>
              <a:rPr lang="en-US" dirty="0" smtClean="0"/>
              <a:t>KROENKE AND AUER - DATABASE PROCESSING, 12th Edition  © 2012 Pearson Prentice Hall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31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Surrogate Keys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71546"/>
            <a:ext cx="9144000" cy="521497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99CC"/>
                </a:solidFill>
              </a:rPr>
              <a:t>surrogate key</a:t>
            </a:r>
            <a:r>
              <a:rPr lang="en-US" sz="2400" dirty="0" smtClean="0">
                <a:solidFill>
                  <a:srgbClr val="0099CC"/>
                </a:solidFill>
              </a:rPr>
              <a:t> </a:t>
            </a:r>
            <a:r>
              <a:rPr lang="en-US" sz="2400" dirty="0" smtClean="0"/>
              <a:t>is an artificial column added to a relation to serve as a primary key.</a:t>
            </a:r>
          </a:p>
          <a:p>
            <a:pPr lvl="1" eaLnBrk="1" hangingPunct="1"/>
            <a:r>
              <a:rPr lang="en-US" sz="2400" dirty="0" smtClean="0"/>
              <a:t>DBMS supplied</a:t>
            </a:r>
          </a:p>
          <a:p>
            <a:pPr lvl="1" eaLnBrk="1" hangingPunct="1"/>
            <a:r>
              <a:rPr lang="en-US" sz="2400" dirty="0" smtClean="0"/>
              <a:t>Short, numeric, and never changes</a:t>
            </a:r>
            <a:r>
              <a:rPr lang="en-US" sz="2400" dirty="0" smtClean="0">
                <a:cs typeface="Arial" charset="0"/>
              </a:rPr>
              <a:t>—</a:t>
            </a:r>
            <a:r>
              <a:rPr lang="en-US" sz="2400" dirty="0" smtClean="0"/>
              <a:t>an ideal primary key</a:t>
            </a:r>
          </a:p>
          <a:p>
            <a:pPr lvl="1" eaLnBrk="1" hangingPunct="1"/>
            <a:r>
              <a:rPr lang="en-US" sz="2400" dirty="0" smtClean="0"/>
              <a:t>Has artificial values that are meaningless to users</a:t>
            </a:r>
          </a:p>
          <a:p>
            <a:pPr lvl="2"/>
            <a:r>
              <a:rPr lang="en-US" sz="2000" dirty="0" smtClean="0"/>
              <a:t>Just a number to distinguish one record from another</a:t>
            </a:r>
          </a:p>
          <a:p>
            <a:pPr lvl="2"/>
            <a:r>
              <a:rPr lang="en-US" sz="2000" dirty="0" smtClean="0"/>
              <a:t>Record ‘1001’ compared to record ‘1100’</a:t>
            </a:r>
          </a:p>
          <a:p>
            <a:pPr lvl="1" eaLnBrk="1" hangingPunct="1"/>
            <a:r>
              <a:rPr lang="en-US" sz="2400" dirty="0" smtClean="0"/>
              <a:t>Normally hidden in forms and reports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Reasons for using </a:t>
            </a:r>
            <a:r>
              <a:rPr lang="en-US" sz="1400" dirty="0" smtClean="0"/>
              <a:t>(refer additional </a:t>
            </a:r>
            <a:r>
              <a:rPr lang="en-US" sz="1400" dirty="0" err="1" smtClean="0"/>
              <a:t>pdf</a:t>
            </a:r>
            <a:r>
              <a:rPr lang="en-US" sz="1400" dirty="0" smtClean="0"/>
              <a:t> reading material)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Sometimes the combination of natural keys may be too large to use </a:t>
            </a:r>
            <a:r>
              <a:rPr lang="en-US" sz="2400" dirty="0" err="1" smtClean="0"/>
              <a:t>effeciently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E.g. Lets say a STAFF entity has a composite </a:t>
            </a:r>
            <a:r>
              <a:rPr lang="en-US" sz="2400" dirty="0" err="1" smtClean="0"/>
              <a:t>PK</a:t>
            </a:r>
            <a:r>
              <a:rPr lang="en-US" sz="2400" dirty="0" smtClean="0"/>
              <a:t> consisting of: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(Name, Address, DOB, Phone) </a:t>
            </a:r>
            <a:r>
              <a:rPr lang="en-US" sz="2000" dirty="0" smtClean="0">
                <a:sym typeface="Wingdings" pitchFamily="2" charset="2"/>
              </a:rPr>
              <a:t> Salary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>
                <a:sym typeface="Wingdings" pitchFamily="2" charset="2"/>
              </a:rPr>
              <a:t>May be more efficient to just create another attribute call </a:t>
            </a:r>
            <a:r>
              <a:rPr lang="en-US" sz="2000" dirty="0" err="1" smtClean="0">
                <a:sym typeface="Wingdings" pitchFamily="2" charset="2"/>
              </a:rPr>
              <a:t>Staff_No</a:t>
            </a:r>
            <a:r>
              <a:rPr lang="en-US" sz="2000" dirty="0" smtClean="0">
                <a:sym typeface="Wingdings" pitchFamily="2" charset="2"/>
              </a:rPr>
              <a:t> (DBMS will auto generate and maintain a running number) to identify a staff record</a:t>
            </a: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6115064" cy="365125"/>
          </a:xfrm>
          <a:noFill/>
        </p:spPr>
        <p:txBody>
          <a:bodyPr/>
          <a:lstStyle/>
          <a:p>
            <a:r>
              <a:rPr lang="en-US" dirty="0" smtClean="0"/>
              <a:t>KROENKE AND AUER - DATABASE PROCESSING, 12th Edition  © 2012 Pearson Prentice Hall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32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654032"/>
          </a:xfrm>
        </p:spPr>
        <p:txBody>
          <a:bodyPr/>
          <a:lstStyle/>
          <a:p>
            <a:pPr eaLnBrk="1" hangingPunct="1"/>
            <a:r>
              <a:rPr lang="en-US" dirty="0" smtClean="0"/>
              <a:t>Foreign Keys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714356"/>
            <a:ext cx="8786874" cy="557216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solidFill>
                  <a:srgbClr val="0099CC"/>
                </a:solidFill>
              </a:rPr>
              <a:t>foreign key</a:t>
            </a:r>
            <a:r>
              <a:rPr lang="en-US" dirty="0" smtClean="0">
                <a:solidFill>
                  <a:srgbClr val="0099CC"/>
                </a:solidFill>
              </a:rPr>
              <a:t> </a:t>
            </a:r>
            <a:r>
              <a:rPr lang="en-US" dirty="0" smtClean="0"/>
              <a:t>is the primary key of one relation that is placed in another relation to form a link between the relations.</a:t>
            </a:r>
          </a:p>
          <a:p>
            <a:pPr lvl="1" eaLnBrk="1" hangingPunct="1"/>
            <a:r>
              <a:rPr lang="en-US" dirty="0" smtClean="0"/>
              <a:t>A foreign key can be a single column or a composite key.</a:t>
            </a:r>
          </a:p>
          <a:p>
            <a:pPr lvl="1" eaLnBrk="1" hangingPunct="1"/>
            <a:r>
              <a:rPr lang="en-US" dirty="0" smtClean="0"/>
              <a:t>The term refers to the fact that key values are </a:t>
            </a:r>
            <a:r>
              <a:rPr lang="en-US" i="1" dirty="0" smtClean="0"/>
              <a:t>foreign</a:t>
            </a:r>
            <a:r>
              <a:rPr lang="en-US" dirty="0" smtClean="0"/>
              <a:t> to the relation in which they appear as foreign key values.</a:t>
            </a:r>
          </a:p>
          <a:p>
            <a:pPr>
              <a:buNone/>
            </a:pPr>
            <a:r>
              <a:rPr lang="en-US" sz="2400" dirty="0" smtClean="0"/>
              <a:t>Example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66FF"/>
                </a:solidFill>
              </a:rPr>
              <a:t>	</a:t>
            </a:r>
            <a:r>
              <a:rPr lang="en-US" sz="2000" b="1" dirty="0" smtClean="0">
                <a:solidFill>
                  <a:srgbClr val="0099CC"/>
                </a:solidFill>
              </a:rPr>
              <a:t>DEPARTMENT (</a:t>
            </a:r>
            <a:r>
              <a:rPr lang="en-US" sz="2000" b="1" u="sng" dirty="0" err="1" smtClean="0">
                <a:solidFill>
                  <a:srgbClr val="0099CC"/>
                </a:solidFill>
              </a:rPr>
              <a:t>DepartmentName</a:t>
            </a:r>
            <a:r>
              <a:rPr lang="en-US" sz="2000" b="1" dirty="0" smtClean="0">
                <a:solidFill>
                  <a:srgbClr val="0099CC"/>
                </a:solidFill>
              </a:rPr>
              <a:t>, </a:t>
            </a:r>
            <a:r>
              <a:rPr lang="en-US" sz="2000" b="1" dirty="0" err="1" smtClean="0">
                <a:solidFill>
                  <a:srgbClr val="0099CC"/>
                </a:solidFill>
              </a:rPr>
              <a:t>BudgetCode</a:t>
            </a:r>
            <a:r>
              <a:rPr lang="en-US" sz="2000" b="1" dirty="0" smtClean="0">
                <a:solidFill>
                  <a:srgbClr val="0099CC"/>
                </a:solidFill>
              </a:rPr>
              <a:t>, </a:t>
            </a:r>
            <a:r>
              <a:rPr lang="en-US" sz="2000" b="1" dirty="0" err="1" smtClean="0">
                <a:solidFill>
                  <a:srgbClr val="0099CC"/>
                </a:solidFill>
              </a:rPr>
              <a:t>ManagerName</a:t>
            </a:r>
            <a:r>
              <a:rPr lang="en-US" sz="2000" b="1" dirty="0" smtClean="0">
                <a:solidFill>
                  <a:srgbClr val="0099CC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99CC"/>
                </a:solidFill>
              </a:rPr>
              <a:t>	EMPLOYEE      (</a:t>
            </a:r>
            <a:r>
              <a:rPr lang="en-US" sz="2000" b="1" u="sng" dirty="0" err="1" smtClean="0">
                <a:solidFill>
                  <a:srgbClr val="0099CC"/>
                </a:solidFill>
              </a:rPr>
              <a:t>EmployeeNumber</a:t>
            </a:r>
            <a:r>
              <a:rPr lang="en-US" sz="2000" b="1" dirty="0" smtClean="0">
                <a:solidFill>
                  <a:srgbClr val="0099CC"/>
                </a:solidFill>
              </a:rPr>
              <a:t>, </a:t>
            </a:r>
            <a:r>
              <a:rPr lang="en-US" sz="2000" b="1" dirty="0" err="1" smtClean="0">
                <a:solidFill>
                  <a:srgbClr val="0099CC"/>
                </a:solidFill>
              </a:rPr>
              <a:t>EmployeeLastName</a:t>
            </a:r>
            <a:r>
              <a:rPr lang="en-US" sz="2000" b="1" dirty="0" smtClean="0">
                <a:solidFill>
                  <a:srgbClr val="0099CC"/>
                </a:solidFill>
              </a:rPr>
              <a:t>,   </a:t>
            </a:r>
            <a:r>
              <a:rPr lang="en-US" sz="2000" b="1" dirty="0" err="1" smtClean="0">
                <a:solidFill>
                  <a:srgbClr val="0099CC"/>
                </a:solidFill>
              </a:rPr>
              <a:t>EmployeeFirstName</a:t>
            </a:r>
            <a:r>
              <a:rPr lang="en-US" sz="2000" b="1" dirty="0" smtClean="0">
                <a:solidFill>
                  <a:srgbClr val="0099CC"/>
                </a:solidFill>
              </a:rPr>
              <a:t>,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99CC"/>
                </a:solidFill>
              </a:rPr>
              <a:t>                                  </a:t>
            </a:r>
            <a:r>
              <a:rPr lang="en-US" sz="2000" b="1" i="1" dirty="0" err="1" smtClean="0">
                <a:solidFill>
                  <a:srgbClr val="0099CC"/>
                </a:solidFill>
              </a:rPr>
              <a:t>DepartmentName</a:t>
            </a:r>
            <a:r>
              <a:rPr lang="en-US" sz="2000" b="1" i="1" dirty="0" smtClean="0">
                <a:solidFill>
                  <a:srgbClr val="0099CC"/>
                </a:solidFill>
              </a:rPr>
              <a:t>*</a:t>
            </a:r>
            <a:r>
              <a:rPr lang="en-US" sz="2000" b="1" dirty="0" smtClean="0">
                <a:solidFill>
                  <a:srgbClr val="0099CC"/>
                </a:solidFill>
              </a:rPr>
              <a:t>)</a:t>
            </a:r>
          </a:p>
          <a:p>
            <a:pPr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The values of the </a:t>
            </a:r>
            <a:r>
              <a:rPr lang="en-US" sz="2800" i="1" dirty="0" err="1" smtClean="0"/>
              <a:t>DepartmentName</a:t>
            </a:r>
            <a:r>
              <a:rPr lang="en-US" sz="2800" dirty="0" smtClean="0"/>
              <a:t> in the EMPLOYEE table comes from the primary key of the DEPARTMENT table.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5972188" cy="365125"/>
          </a:xfrm>
          <a:noFill/>
        </p:spPr>
        <p:txBody>
          <a:bodyPr/>
          <a:lstStyle/>
          <a:p>
            <a:r>
              <a:rPr lang="en-US" dirty="0" smtClean="0"/>
              <a:t>KROENKE AND AUER - DATABASE PROCESSING, 12th Edition  © 2012 Pearson Prentice Hall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33</a:t>
            </a:fld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1928794" y="4643446"/>
            <a:ext cx="207170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2571736" y="5357826"/>
            <a:ext cx="250033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15616" y="4437112"/>
            <a:ext cx="662473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15616" y="4149080"/>
            <a:ext cx="662473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The Referential Integrity Constraint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4013638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99CC"/>
                </a:solidFill>
              </a:rPr>
              <a:t>referential integrity constraint</a:t>
            </a:r>
            <a:r>
              <a:rPr lang="en-US" sz="2400" dirty="0" smtClean="0">
                <a:solidFill>
                  <a:srgbClr val="0099CC"/>
                </a:solidFill>
              </a:rPr>
              <a:t> </a:t>
            </a:r>
            <a:r>
              <a:rPr lang="en-US" sz="2400" dirty="0" smtClean="0"/>
              <a:t>is a statement that limits the values of the foreign key to those already existing as primary key values in the corresponding relation.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E.g.</a:t>
            </a:r>
          </a:p>
          <a:p>
            <a:pPr marL="1033463" indent="1588">
              <a:spcBef>
                <a:spcPts val="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dirty="0" err="1" smtClean="0"/>
              <a:t>TITLEAUTHOR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1033463" indent="1588">
              <a:spcBef>
                <a:spcPts val="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au_id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(11) NOT NULL, </a:t>
            </a:r>
          </a:p>
          <a:p>
            <a:pPr marL="1033463" indent="1588">
              <a:spcBef>
                <a:spcPts val="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title_id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(6)  NOT NULL, </a:t>
            </a:r>
          </a:p>
          <a:p>
            <a:pPr marL="1033463" indent="1588">
              <a:spcBef>
                <a:spcPts val="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au_ord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	NUMBER(1), </a:t>
            </a:r>
          </a:p>
          <a:p>
            <a:pPr marL="1033463" indent="1588">
              <a:spcBef>
                <a:spcPts val="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royaltyper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	NUMBER(3),</a:t>
            </a:r>
          </a:p>
          <a:p>
            <a:pPr marL="1033463" indent="1588">
              <a:spcBef>
                <a:spcPts val="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au_id,title_id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033463" indent="1588">
              <a:spcBef>
                <a:spcPts val="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au_id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)    References AUTHORS(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au_id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033463" indent="1588">
              <a:spcBef>
                <a:spcPts val="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title_id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) References TITLES(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title_id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033463" indent="1588">
              <a:spcBef>
                <a:spcPts val="0"/>
              </a:spcBef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5972188" cy="365125"/>
          </a:xfrm>
          <a:noFill/>
        </p:spPr>
        <p:txBody>
          <a:bodyPr/>
          <a:lstStyle/>
          <a:p>
            <a:r>
              <a:rPr lang="en-US" dirty="0" smtClean="0"/>
              <a:t>KROENKE AND AUER - DATABASE PROCESSING, 12th Edition  © 2012 Pearson Prentice Hall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34</a:t>
            </a:fld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5229200"/>
            <a:ext cx="367240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values of </a:t>
            </a:r>
            <a:r>
              <a:rPr lang="en-US" dirty="0" err="1" smtClean="0"/>
              <a:t>au_id</a:t>
            </a:r>
            <a:r>
              <a:rPr lang="en-US" dirty="0" smtClean="0"/>
              <a:t> and </a:t>
            </a:r>
            <a:r>
              <a:rPr lang="en-US" dirty="0" err="1" smtClean="0"/>
              <a:t>title_id</a:t>
            </a:r>
            <a:r>
              <a:rPr lang="en-US" dirty="0" smtClean="0"/>
              <a:t> in the TITLEAUTHOR table must be from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19672" y="4293096"/>
            <a:ext cx="1368152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71800" y="4581128"/>
            <a:ext cx="72008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86182" y="4365104"/>
            <a:ext cx="2946058" cy="12784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86182" y="4581128"/>
            <a:ext cx="2874050" cy="10624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>
            <a:off x="899592" y="4077072"/>
            <a:ext cx="216024" cy="64807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-321503" y="2536025"/>
            <a:ext cx="307183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7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5770984" cy="404664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3689"/>
            <a:ext cx="8229600" cy="452983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Determinants and Duplicate Data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660232" y="3933056"/>
            <a:ext cx="2483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i="1" dirty="0" smtClean="0"/>
              <a:t>Exhibit </a:t>
            </a:r>
            <a:r>
              <a:rPr lang="en-US" sz="1600" i="1" dirty="0"/>
              <a:t>4-14: Email Fails to Act as a Determinant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476672"/>
            <a:ext cx="8892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When you have duplicate data, knowing someone’s email may not allow you to determine the rest of the data as shown below.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139051"/>
            <a:ext cx="6372200" cy="192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89040"/>
            <a:ext cx="6686550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35</a:t>
            </a:fld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611560" y="1196752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Exhibit 4-13: Email Acts as a Determinant</a:t>
            </a:r>
            <a:endParaRPr lang="en-US" sz="1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9969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example,  the duplicated  email  </a:t>
            </a:r>
            <a:r>
              <a:rPr lang="en-US" dirty="0" smtClean="0">
                <a:hlinkClick r:id="rId4"/>
              </a:rPr>
              <a:t> luce@ohio.edu</a:t>
            </a:r>
            <a:r>
              <a:rPr lang="en-US" dirty="0" smtClean="0"/>
              <a:t> will still return only one value for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phone, etc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73499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example,  the duplicated  email  </a:t>
            </a:r>
            <a:r>
              <a:rPr lang="en-US" dirty="0" smtClean="0">
                <a:hlinkClick r:id="rId4"/>
              </a:rPr>
              <a:t> luce@ohio.edu</a:t>
            </a:r>
            <a:r>
              <a:rPr lang="en-US" dirty="0" smtClean="0"/>
              <a:t> will  return two different values for phone , therefore email is not a determinant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17032"/>
            <a:ext cx="9144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62074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0358" y="1256389"/>
          <a:ext cx="8916138" cy="3042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242"/>
                <a:gridCol w="1368152"/>
                <a:gridCol w="752652"/>
                <a:gridCol w="831524"/>
                <a:gridCol w="864096"/>
                <a:gridCol w="576064"/>
                <a:gridCol w="1944216"/>
                <a:gridCol w="792088"/>
                <a:gridCol w="936104"/>
              </a:tblGrid>
              <a:tr h="4448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Customer </a:t>
                      </a:r>
                    </a:p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Tel 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 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 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Item 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</a:t>
                      </a:r>
                    </a:p>
                    <a:p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</a:t>
                      </a:r>
                    </a:p>
                    <a:p>
                      <a:r>
                        <a:rPr lang="en-US" sz="1200" dirty="0" smtClean="0"/>
                        <a:t>Price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A101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 bin</a:t>
                      </a:r>
                      <a:r>
                        <a:rPr lang="en-US" sz="1200" baseline="0" dirty="0" smtClean="0"/>
                        <a:t> Ahmad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</a:t>
                      </a:r>
                      <a:r>
                        <a:rPr lang="en-US" sz="1200" baseline="0" dirty="0" smtClean="0"/>
                        <a:t>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M345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Stainless steel ruler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7.80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P876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Mars Bars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A102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 Ah </a:t>
                      </a:r>
                      <a:r>
                        <a:rPr lang="en-US" sz="1200" dirty="0" err="1" smtClean="0"/>
                        <a:t>Kau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1122448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Black</a:t>
                      </a:r>
                      <a:r>
                        <a:rPr lang="en-US" sz="1200" baseline="0" dirty="0" smtClean="0"/>
                        <a:t>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K325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Marker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1.90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A101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 bin</a:t>
                      </a:r>
                      <a:r>
                        <a:rPr lang="en-US" sz="1200" baseline="0" dirty="0" smtClean="0"/>
                        <a:t> Ahmad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</a:t>
                      </a:r>
                      <a:r>
                        <a:rPr lang="en-US" sz="1200" baseline="0" dirty="0" smtClean="0"/>
                        <a:t>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M345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Stainless steel ruler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7.80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P876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Mars Bars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4509120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example of an Order Log, where each customer can make orders. </a:t>
            </a:r>
          </a:p>
          <a:p>
            <a:r>
              <a:rPr lang="en-US" sz="2000" dirty="0" smtClean="0"/>
              <a:t>Each order can have many items.</a:t>
            </a:r>
          </a:p>
          <a:p>
            <a:r>
              <a:rPr lang="en-US" sz="2000" dirty="0" smtClean="0"/>
              <a:t>An item can appear in more than one order.</a:t>
            </a:r>
          </a:p>
          <a:p>
            <a:endParaRPr lang="en-US" sz="2000" dirty="0" smtClean="0"/>
          </a:p>
          <a:p>
            <a:r>
              <a:rPr lang="en-US" sz="2000" dirty="0" smtClean="0"/>
              <a:t>Order Log is not in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NF because some of its columns contains multiple values: i.e. multiple values for </a:t>
            </a:r>
            <a:r>
              <a:rPr lang="en-US" sz="2000" dirty="0" err="1" smtClean="0"/>
              <a:t>ItemNo</a:t>
            </a:r>
            <a:r>
              <a:rPr lang="en-US" sz="2000" dirty="0" smtClean="0"/>
              <a:t>, Description, </a:t>
            </a:r>
            <a:r>
              <a:rPr lang="en-US" sz="2000" dirty="0" err="1" smtClean="0"/>
              <a:t>OrderQty</a:t>
            </a:r>
            <a:r>
              <a:rPr lang="en-US" sz="2000" dirty="0" smtClean="0"/>
              <a:t> and </a:t>
            </a:r>
            <a:r>
              <a:rPr lang="en-US" sz="2000" dirty="0" err="1" smtClean="0"/>
              <a:t>UnitPrice</a:t>
            </a:r>
            <a:r>
              <a:rPr lang="en-US" sz="2000" dirty="0" smtClean="0"/>
              <a:t> for each Order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788024" y="1772816"/>
            <a:ext cx="4176464" cy="86409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8024" y="2724686"/>
            <a:ext cx="4176464" cy="576064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88024" y="3356992"/>
            <a:ext cx="4176464" cy="86409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2844" y="928670"/>
            <a:ext cx="111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Order Log</a:t>
            </a:r>
            <a:endParaRPr lang="en-MY" dirty="0"/>
          </a:p>
        </p:txBody>
      </p:sp>
      <p:sp>
        <p:nvSpPr>
          <p:cNvPr id="13" name="Rectangle 12"/>
          <p:cNvSpPr/>
          <p:nvPr/>
        </p:nvSpPr>
        <p:spPr>
          <a:xfrm>
            <a:off x="71406" y="1714488"/>
            <a:ext cx="4714908" cy="428628"/>
          </a:xfrm>
          <a:prstGeom prst="rect">
            <a:avLst/>
          </a:prstGeom>
          <a:solidFill>
            <a:srgbClr val="FFC000">
              <a:alpha val="49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71406" y="3357562"/>
            <a:ext cx="4714908" cy="428628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71406" y="2710060"/>
            <a:ext cx="4714908" cy="290312"/>
          </a:xfrm>
          <a:prstGeom prst="rect">
            <a:avLst/>
          </a:prstGeom>
          <a:solidFill>
            <a:srgbClr val="FFFF00">
              <a:alpha val="50000"/>
            </a:srgb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248400"/>
            <a:ext cx="5410200" cy="476250"/>
          </a:xfrm>
          <a:noFill/>
        </p:spPr>
        <p:txBody>
          <a:bodyPr/>
          <a:lstStyle/>
          <a:p>
            <a:pPr algn="l"/>
            <a:fld id="{8ABD6BA9-4F4A-44C8-9830-4AB7C680636B}" type="slidenum">
              <a:rPr lang="en-US" smtClean="0"/>
              <a:pPr algn="l"/>
              <a:t>37</a:t>
            </a:fld>
            <a:endParaRPr lang="en-US" smtClean="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 Process - First Normal Form (1NF)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764704"/>
            <a:ext cx="7772400" cy="10081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1NF rules: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multivalued attributes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attribute value is atomic – single value only</a:t>
            </a:r>
          </a:p>
        </p:txBody>
      </p:sp>
      <p:sp>
        <p:nvSpPr>
          <p:cNvPr id="5" name="Rectangle 5"/>
          <p:cNvSpPr txBox="1">
            <a:spLocks noGrp="1" noChangeArrowheads="1"/>
          </p:cNvSpPr>
          <p:nvPr/>
        </p:nvSpPr>
        <p:spPr bwMode="auto">
          <a:xfrm>
            <a:off x="1173163" y="6324600"/>
            <a:ext cx="61420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2011 Pearson Education, Inc.  Publishing as Prentice Hall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37</a:t>
            </a:fld>
            <a:endParaRPr lang="en-GB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75656" y="1700808"/>
            <a:ext cx="74168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Transform the </a:t>
            </a:r>
            <a:r>
              <a:rPr lang="en-US" sz="2000" dirty="0" err="1" smtClean="0"/>
              <a:t>OrderLog</a:t>
            </a:r>
            <a:r>
              <a:rPr lang="en-US" sz="2000" dirty="0" smtClean="0"/>
              <a:t> to 1NF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1: </a:t>
            </a:r>
            <a:r>
              <a:rPr lang="en-US" sz="2000" dirty="0" smtClean="0"/>
              <a:t>Tables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000" i="1" dirty="0" smtClean="0"/>
              <a:t>Create new table(s)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000" i="1" dirty="0" smtClean="0"/>
              <a:t>Rename original table if necessary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1520" y="2996952"/>
            <a:ext cx="48245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Make a new table to hold all the column with multiple values:</a:t>
            </a:r>
          </a:p>
          <a:p>
            <a:r>
              <a:rPr lang="en-US" sz="2000" dirty="0" smtClean="0"/>
              <a:t>Two tables required:</a:t>
            </a:r>
          </a:p>
          <a:p>
            <a:pPr marL="568325" lvl="1" indent="-111125">
              <a:buFont typeface="Arial" pitchFamily="34" charset="0"/>
              <a:buChar char="•"/>
            </a:pPr>
            <a:r>
              <a:rPr lang="en-US" sz="2000" dirty="0" smtClean="0"/>
              <a:t>Orders table to hold data about orders by each customer</a:t>
            </a:r>
          </a:p>
          <a:p>
            <a:pPr marL="568325" lvl="1" indent="-111125">
              <a:buFont typeface="Arial" pitchFamily="34" charset="0"/>
              <a:buChar char="•"/>
            </a:pPr>
            <a:r>
              <a:rPr lang="en-US" sz="2000" dirty="0" err="1" smtClean="0"/>
              <a:t>OrderItems</a:t>
            </a:r>
            <a:r>
              <a:rPr lang="en-US" sz="2000" dirty="0" smtClean="0"/>
              <a:t> table to hold data about items in each order </a:t>
            </a:r>
            <a:endParaRPr lang="en-US" sz="2000" i="1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5220072" y="3501008"/>
            <a:ext cx="1368152" cy="2862322"/>
            <a:chOff x="5220072" y="3501008"/>
            <a:chExt cx="1368152" cy="2862322"/>
          </a:xfrm>
        </p:grpSpPr>
        <p:sp>
          <p:nvSpPr>
            <p:cNvPr id="13" name="Rectangle 12"/>
            <p:cNvSpPr/>
            <p:nvPr/>
          </p:nvSpPr>
          <p:spPr>
            <a:xfrm>
              <a:off x="5220072" y="3501008"/>
              <a:ext cx="136815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072" y="3501008"/>
              <a:ext cx="1364476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Orders</a:t>
              </a:r>
            </a:p>
            <a:p>
              <a:r>
                <a:rPr lang="en-US" dirty="0" err="1" smtClean="0"/>
                <a:t>CustomerNo</a:t>
              </a:r>
              <a:endParaRPr lang="en-US" dirty="0" smtClean="0"/>
            </a:p>
            <a:p>
              <a:r>
                <a:rPr lang="en-US" dirty="0" smtClean="0"/>
                <a:t>Name</a:t>
              </a:r>
            </a:p>
            <a:p>
              <a:r>
                <a:rPr lang="en-US" dirty="0" err="1" smtClean="0"/>
                <a:t>TelNo</a:t>
              </a:r>
              <a:endParaRPr lang="en-US" dirty="0" smtClean="0"/>
            </a:p>
            <a:p>
              <a:r>
                <a:rPr lang="en-US" dirty="0" err="1" smtClean="0"/>
                <a:t>OrderNo</a:t>
              </a:r>
              <a:endParaRPr lang="en-US" dirty="0" smtClean="0"/>
            </a:p>
            <a:p>
              <a:r>
                <a:rPr lang="en-US" dirty="0" err="1" smtClean="0"/>
                <a:t>OrderDate</a:t>
              </a:r>
              <a:endParaRPr lang="en-US" dirty="0" smtClean="0"/>
            </a:p>
            <a:p>
              <a:r>
                <a:rPr lang="en-US" dirty="0" err="1" smtClean="0"/>
                <a:t>ItemNo</a:t>
              </a:r>
              <a:endParaRPr lang="en-US" dirty="0" smtClean="0"/>
            </a:p>
            <a:p>
              <a:r>
                <a:rPr lang="en-US" dirty="0" smtClean="0"/>
                <a:t>Description</a:t>
              </a:r>
            </a:p>
            <a:p>
              <a:r>
                <a:rPr lang="en-US" dirty="0" err="1" smtClean="0"/>
                <a:t>OrderQty</a:t>
              </a:r>
              <a:endParaRPr lang="en-US" dirty="0" smtClean="0"/>
            </a:p>
            <a:p>
              <a:r>
                <a:rPr lang="en-US" dirty="0" err="1" smtClean="0"/>
                <a:t>UnitPrice</a:t>
              </a:r>
              <a:endParaRPr lang="en-US" dirty="0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08304" y="3573016"/>
            <a:ext cx="1368152" cy="1477328"/>
            <a:chOff x="2339752" y="3789040"/>
            <a:chExt cx="1368152" cy="1477328"/>
          </a:xfrm>
        </p:grpSpPr>
        <p:sp>
          <p:nvSpPr>
            <p:cNvPr id="16" name="Rectangle 15"/>
            <p:cNvSpPr/>
            <p:nvPr/>
          </p:nvSpPr>
          <p:spPr>
            <a:xfrm>
              <a:off x="2339752" y="3789040"/>
              <a:ext cx="136815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39752" y="3789040"/>
              <a:ext cx="136815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OrderItems</a:t>
              </a:r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err="1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 Process - First Normal Form (1NF)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1520" y="764704"/>
            <a:ext cx="7249438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Transform the </a:t>
            </a:r>
            <a:r>
              <a:rPr lang="en-US" sz="2000" dirty="0" err="1" smtClean="0"/>
              <a:t>OrderLog</a:t>
            </a:r>
            <a:r>
              <a:rPr lang="en-US" sz="2000" dirty="0" smtClean="0"/>
              <a:t> to 1NF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table(s)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Rename original table if necessary</a:t>
            </a:r>
          </a:p>
          <a:p>
            <a:r>
              <a:rPr lang="en-US" sz="2000" dirty="0" smtClean="0"/>
              <a:t>Step 2: Relationships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000" i="1" dirty="0" smtClean="0"/>
              <a:t>Establish relationships between original and new table(s)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000" i="1" dirty="0" smtClean="0"/>
              <a:t>An order can have multiple items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000" i="1" dirty="0" smtClean="0"/>
              <a:t>Each item in the </a:t>
            </a:r>
            <a:r>
              <a:rPr lang="en-US" sz="2000" i="1" dirty="0" err="1" smtClean="0"/>
              <a:t>OrderItems</a:t>
            </a:r>
            <a:r>
              <a:rPr lang="en-US" sz="2000" i="1" dirty="0" smtClean="0"/>
              <a:t> table belongs to one Order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3: Fields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Transfer fields and rename as needed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4: Keys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PK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FK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all tables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644008" y="3140968"/>
            <a:ext cx="3888432" cy="2862322"/>
            <a:chOff x="4644008" y="3573016"/>
            <a:chExt cx="3888432" cy="2862322"/>
          </a:xfrm>
        </p:grpSpPr>
        <p:grpSp>
          <p:nvGrpSpPr>
            <p:cNvPr id="7" name="Group 6"/>
            <p:cNvGrpSpPr/>
            <p:nvPr/>
          </p:nvGrpSpPr>
          <p:grpSpPr>
            <a:xfrm>
              <a:off x="4644008" y="3573016"/>
              <a:ext cx="1368152" cy="2862322"/>
              <a:chOff x="683568" y="3789040"/>
              <a:chExt cx="1368152" cy="28623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83568" y="3789040"/>
                <a:ext cx="1368152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568" y="3789040"/>
                <a:ext cx="1364476" cy="2862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Orders</a:t>
                </a:r>
              </a:p>
              <a:p>
                <a:r>
                  <a:rPr lang="en-US" dirty="0" err="1" smtClean="0"/>
                  <a:t>CustomerNo</a:t>
                </a:r>
                <a:endParaRPr lang="en-US" dirty="0" smtClean="0"/>
              </a:p>
              <a:p>
                <a:r>
                  <a:rPr lang="en-US" dirty="0" smtClean="0"/>
                  <a:t>Name</a:t>
                </a:r>
              </a:p>
              <a:p>
                <a:r>
                  <a:rPr lang="en-US" dirty="0" err="1" smtClean="0"/>
                  <a:t>TelNo</a:t>
                </a:r>
                <a:endParaRPr lang="en-US" dirty="0" smtClean="0"/>
              </a:p>
              <a:p>
                <a:r>
                  <a:rPr lang="en-US" dirty="0" err="1" smtClean="0"/>
                  <a:t>OrderNo</a:t>
                </a:r>
                <a:endParaRPr lang="en-US" dirty="0" smtClean="0"/>
              </a:p>
              <a:p>
                <a:r>
                  <a:rPr lang="en-US" dirty="0" err="1" smtClean="0"/>
                  <a:t>OrderDate</a:t>
                </a:r>
                <a:endParaRPr lang="en-US" dirty="0" smtClean="0"/>
              </a:p>
              <a:p>
                <a:r>
                  <a:rPr lang="en-US" dirty="0" err="1" smtClean="0"/>
                  <a:t>ItemNo</a:t>
                </a:r>
                <a:endParaRPr lang="en-US" dirty="0" smtClean="0"/>
              </a:p>
              <a:p>
                <a:r>
                  <a:rPr lang="en-US" dirty="0" smtClean="0"/>
                  <a:t>Description</a:t>
                </a:r>
              </a:p>
              <a:p>
                <a:r>
                  <a:rPr lang="en-US" dirty="0" err="1" smtClean="0"/>
                  <a:t>OrderQty</a:t>
                </a:r>
                <a:endParaRPr lang="en-US" dirty="0" smtClean="0"/>
              </a:p>
              <a:p>
                <a:r>
                  <a:rPr lang="en-US" dirty="0" err="1" smtClean="0"/>
                  <a:t>UnitPrice</a:t>
                </a:r>
                <a:endParaRPr lang="en-US" dirty="0" smtClean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64288" y="3861048"/>
              <a:ext cx="1368152" cy="1477328"/>
              <a:chOff x="2411760" y="3933056"/>
              <a:chExt cx="1368152" cy="147732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411760" y="3933056"/>
                <a:ext cx="1368152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411760" y="3933056"/>
                <a:ext cx="1368152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OrderItems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6012160" y="4509120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948264" y="4365104"/>
              <a:ext cx="216024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2" idx="1"/>
            </p:cNvCxnSpPr>
            <p:nvPr/>
          </p:nvCxnSpPr>
          <p:spPr>
            <a:xfrm>
              <a:off x="6948264" y="4509121"/>
              <a:ext cx="216024" cy="90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56176" y="4365104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84168" y="4365104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48264" y="4365104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 Process - First Normal Form (1NF)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1520" y="764704"/>
            <a:ext cx="684076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Transform the </a:t>
            </a:r>
            <a:r>
              <a:rPr lang="en-US" sz="2000" dirty="0" err="1" smtClean="0"/>
              <a:t>OrderLog</a:t>
            </a:r>
            <a:r>
              <a:rPr lang="en-US" sz="2000" dirty="0" smtClean="0"/>
              <a:t> to 1NF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table(s)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Rename original table if necessary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2: Relationships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Establish relationships between original and new table(s)</a:t>
            </a:r>
          </a:p>
          <a:p>
            <a:r>
              <a:rPr lang="en-US" sz="2000" dirty="0" smtClean="0"/>
              <a:t>Step 3: Fields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000" i="1" dirty="0" smtClean="0"/>
              <a:t> Transfer fields and rename as needed</a:t>
            </a:r>
          </a:p>
          <a:p>
            <a:pPr marL="1146175" lvl="2" indent="-231775">
              <a:buFont typeface="Arial" pitchFamily="34" charset="0"/>
              <a:buChar char="•"/>
            </a:pPr>
            <a:r>
              <a:rPr lang="en-US" sz="2000" i="1" dirty="0" smtClean="0"/>
              <a:t>All the fields with multiple values transferred to the </a:t>
            </a:r>
            <a:r>
              <a:rPr lang="en-US" sz="2000" i="1" dirty="0" err="1" smtClean="0"/>
              <a:t>OrderItems</a:t>
            </a:r>
            <a:r>
              <a:rPr lang="en-US" sz="2000" i="1" dirty="0" smtClean="0"/>
              <a:t> table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4: Keys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PK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FK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all tables </a:t>
            </a:r>
          </a:p>
        </p:txBody>
      </p:sp>
      <p:grpSp>
        <p:nvGrpSpPr>
          <p:cNvPr id="9" name="Group 6"/>
          <p:cNvGrpSpPr/>
          <p:nvPr/>
        </p:nvGrpSpPr>
        <p:grpSpPr>
          <a:xfrm>
            <a:off x="4644008" y="3717032"/>
            <a:ext cx="1368152" cy="1754326"/>
            <a:chOff x="683568" y="3789040"/>
            <a:chExt cx="1368152" cy="1754326"/>
          </a:xfrm>
        </p:grpSpPr>
        <p:sp>
          <p:nvSpPr>
            <p:cNvPr id="19" name="Rectangle 18"/>
            <p:cNvSpPr/>
            <p:nvPr/>
          </p:nvSpPr>
          <p:spPr>
            <a:xfrm>
              <a:off x="683568" y="3789040"/>
              <a:ext cx="136815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3568" y="3789040"/>
              <a:ext cx="1364476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Orders</a:t>
              </a:r>
            </a:p>
            <a:p>
              <a:r>
                <a:rPr lang="en-US" dirty="0" err="1" smtClean="0"/>
                <a:t>CustomerNo</a:t>
              </a:r>
              <a:endParaRPr lang="en-US" dirty="0" smtClean="0"/>
            </a:p>
            <a:p>
              <a:r>
                <a:rPr lang="en-US" dirty="0" smtClean="0"/>
                <a:t>Name</a:t>
              </a:r>
            </a:p>
            <a:p>
              <a:r>
                <a:rPr lang="en-US" dirty="0" err="1" smtClean="0"/>
                <a:t>TelNo</a:t>
              </a:r>
              <a:endParaRPr lang="en-US" dirty="0" smtClean="0"/>
            </a:p>
            <a:p>
              <a:r>
                <a:rPr lang="en-US" dirty="0" err="1" smtClean="0"/>
                <a:t>OrderNo</a:t>
              </a:r>
              <a:endParaRPr lang="en-US" dirty="0" smtClean="0"/>
            </a:p>
            <a:p>
              <a:r>
                <a:rPr lang="en-US" dirty="0" err="1" smtClean="0"/>
                <a:t>OrderDate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64288" y="4005064"/>
            <a:ext cx="1368152" cy="1477328"/>
            <a:chOff x="2411760" y="3933056"/>
            <a:chExt cx="1368152" cy="1477328"/>
          </a:xfrm>
        </p:grpSpPr>
        <p:sp>
          <p:nvSpPr>
            <p:cNvPr id="17" name="Rectangle 16"/>
            <p:cNvSpPr/>
            <p:nvPr/>
          </p:nvSpPr>
          <p:spPr>
            <a:xfrm>
              <a:off x="2411760" y="3933056"/>
              <a:ext cx="136815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933056"/>
              <a:ext cx="136815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OrderItems</a:t>
              </a:r>
              <a:endParaRPr lang="en-US" dirty="0" smtClean="0"/>
            </a:p>
            <a:p>
              <a:r>
                <a:rPr lang="en-US" dirty="0" err="1" smtClean="0"/>
                <a:t>ItemNo</a:t>
              </a:r>
              <a:endParaRPr lang="en-US" dirty="0" smtClean="0"/>
            </a:p>
            <a:p>
              <a:r>
                <a:rPr lang="en-US" dirty="0" smtClean="0"/>
                <a:t>Description</a:t>
              </a:r>
            </a:p>
            <a:p>
              <a:r>
                <a:rPr lang="en-US" dirty="0" err="1" smtClean="0"/>
                <a:t>OrderQty</a:t>
              </a:r>
              <a:endParaRPr lang="en-US" dirty="0" smtClean="0"/>
            </a:p>
            <a:p>
              <a:r>
                <a:rPr lang="en-US" dirty="0" err="1" smtClean="0"/>
                <a:t>UnitPrice</a:t>
              </a:r>
              <a:endParaRPr lang="en-US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012160" y="465313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48264" y="4509120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8" idx="1"/>
          </p:cNvCxnSpPr>
          <p:nvPr/>
        </p:nvCxnSpPr>
        <p:spPr>
          <a:xfrm>
            <a:off x="6948264" y="4653136"/>
            <a:ext cx="216024" cy="90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176" y="450912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84168" y="450912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48264" y="450912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328850" cy="365125"/>
          </a:xfrm>
        </p:spPr>
        <p:txBody>
          <a:bodyPr/>
          <a:lstStyle/>
          <a:p>
            <a:r>
              <a:rPr lang="en-US"/>
              <a:t> </a:t>
            </a:r>
            <a:r>
              <a:rPr lang="en-US" sz="1000">
                <a:latin typeface="Arial" charset="0"/>
              </a:rPr>
              <a:t>Copyright © 2005 Pearson Addison-Wesley. All rights reserved.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Theory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Result of E-R analysis need further refinement</a:t>
            </a:r>
          </a:p>
          <a:p>
            <a:pPr>
              <a:lnSpc>
                <a:spcPct val="90000"/>
              </a:lnSpc>
            </a:pPr>
            <a:r>
              <a:rPr lang="en-US"/>
              <a:t>Appropriate decomposition can solve problems</a:t>
            </a:r>
          </a:p>
          <a:p>
            <a:pPr>
              <a:lnSpc>
                <a:spcPct val="90000"/>
              </a:lnSpc>
            </a:pPr>
            <a:r>
              <a:rPr lang="en-US"/>
              <a:t>The underlying theory is referred to as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normalization theory</a:t>
            </a:r>
            <a:r>
              <a:rPr lang="en-US"/>
              <a:t> and is based on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functional dependencies</a:t>
            </a:r>
            <a:r>
              <a:rPr lang="en-US"/>
              <a:t>  (and other kinds, like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multivalued dependencies</a:t>
            </a:r>
            <a:r>
              <a:rPr lang="en-US"/>
              <a:t>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4</a:t>
            </a:fld>
            <a:endParaRPr lang="en-GB" dirty="0" smtClean="0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1520" y="764704"/>
            <a:ext cx="684076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Transform the </a:t>
            </a:r>
            <a:r>
              <a:rPr lang="en-US" sz="2000" dirty="0" err="1" smtClean="0"/>
              <a:t>OrderLog</a:t>
            </a:r>
            <a:r>
              <a:rPr lang="en-US" sz="2000" dirty="0" smtClean="0"/>
              <a:t> to 1NF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table(s)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Rename original table if necessary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2: Relationships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Establish relationships between original and new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3: Fields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Transfer fields and rename as needed</a:t>
            </a:r>
          </a:p>
          <a:p>
            <a:r>
              <a:rPr lang="en-US" sz="2000" dirty="0" smtClean="0"/>
              <a:t>Step 4: Keys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000" i="1" dirty="0" smtClean="0"/>
              <a:t>Choose </a:t>
            </a:r>
            <a:r>
              <a:rPr lang="en-US" sz="2000" i="1" dirty="0" err="1" smtClean="0"/>
              <a:t>PK</a:t>
            </a:r>
            <a:r>
              <a:rPr lang="en-US" sz="2000" i="1" dirty="0" smtClean="0"/>
              <a:t> and </a:t>
            </a:r>
            <a:r>
              <a:rPr lang="en-US" sz="2000" i="1" dirty="0" err="1" smtClean="0"/>
              <a:t>FK</a:t>
            </a:r>
            <a:r>
              <a:rPr lang="en-US" sz="2000" i="1" dirty="0" smtClean="0"/>
              <a:t> for all tables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 Process - First Normal Form (1NF)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536" y="3429000"/>
            <a:ext cx="42484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Orders table</a:t>
            </a:r>
          </a:p>
          <a:p>
            <a:r>
              <a:rPr lang="en-US" dirty="0" err="1" smtClean="0"/>
              <a:t>OrderNo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CustomerNo</a:t>
            </a:r>
            <a:r>
              <a:rPr lang="en-US" dirty="0" smtClean="0">
                <a:sym typeface="Wingdings" pitchFamily="2" charset="2"/>
              </a:rPr>
              <a:t>, Name, </a:t>
            </a:r>
            <a:r>
              <a:rPr lang="en-US" dirty="0" err="1" smtClean="0">
                <a:sym typeface="Wingdings" pitchFamily="2" charset="2"/>
              </a:rPr>
              <a:t>TelNo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	     </a:t>
            </a:r>
            <a:r>
              <a:rPr lang="en-US" dirty="0" err="1" smtClean="0">
                <a:sym typeface="Wingdings" pitchFamily="2" charset="2"/>
              </a:rPr>
              <a:t>OrderDate</a:t>
            </a:r>
            <a:endParaRPr lang="en-US" dirty="0" smtClean="0">
              <a:sym typeface="Wingdings" pitchFamily="2" charset="2"/>
            </a:endParaRPr>
          </a:p>
          <a:p>
            <a:pPr marL="346075" indent="-346075"/>
            <a:r>
              <a:rPr lang="en-US" dirty="0" smtClean="0">
                <a:sym typeface="Wingdings" pitchFamily="2" charset="2"/>
              </a:rPr>
              <a:t>i.e. Given an </a:t>
            </a:r>
            <a:r>
              <a:rPr lang="en-US" dirty="0" err="1" smtClean="0">
                <a:sym typeface="Wingdings" pitchFamily="2" charset="2"/>
              </a:rPr>
              <a:t>OrderNo</a:t>
            </a:r>
            <a:r>
              <a:rPr lang="en-US" dirty="0" smtClean="0">
                <a:sym typeface="Wingdings" pitchFamily="2" charset="2"/>
              </a:rPr>
              <a:t> (e.g. C1001), you will be able to retrieve a row of related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013176"/>
            <a:ext cx="842493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OrderItems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PK</a:t>
            </a:r>
            <a:r>
              <a:rPr lang="en-US" b="1" dirty="0" smtClean="0"/>
              <a:t> (</a:t>
            </a:r>
            <a:r>
              <a:rPr lang="en-US" b="1" dirty="0" err="1" smtClean="0"/>
              <a:t>OrderNo</a:t>
            </a:r>
            <a:r>
              <a:rPr lang="en-US" b="1" dirty="0" smtClean="0"/>
              <a:t>)</a:t>
            </a:r>
            <a:r>
              <a:rPr lang="en-US" dirty="0" smtClean="0"/>
              <a:t> from the </a:t>
            </a:r>
            <a:r>
              <a:rPr lang="en-US" b="1" dirty="0" smtClean="0"/>
              <a:t>ORDERS</a:t>
            </a:r>
            <a:r>
              <a:rPr lang="en-US" dirty="0" smtClean="0"/>
              <a:t> table becomes a </a:t>
            </a:r>
            <a:r>
              <a:rPr lang="en-US" b="1" dirty="0" err="1" smtClean="0"/>
              <a:t>FK</a:t>
            </a:r>
            <a:r>
              <a:rPr lang="en-US" b="1" dirty="0" smtClean="0"/>
              <a:t> </a:t>
            </a:r>
            <a:r>
              <a:rPr lang="en-US" dirty="0" smtClean="0"/>
              <a:t>in the </a:t>
            </a:r>
            <a:r>
              <a:rPr lang="en-US" dirty="0" err="1" smtClean="0"/>
              <a:t>ORDERITEMS</a:t>
            </a:r>
            <a:r>
              <a:rPr lang="en-US" dirty="0" smtClean="0"/>
              <a:t> table to maintain a relationship between the two tables.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OrderNo,ItemNo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 Description, </a:t>
            </a:r>
            <a:r>
              <a:rPr lang="en-US" dirty="0" err="1" smtClean="0">
                <a:sym typeface="Wingdings" pitchFamily="2" charset="2"/>
              </a:rPr>
              <a:t>OrderQty</a:t>
            </a:r>
            <a:r>
              <a:rPr lang="en-US" dirty="0" smtClean="0">
                <a:sym typeface="Wingdings" pitchFamily="2" charset="2"/>
              </a:rPr>
              <a:t>,  </a:t>
            </a:r>
            <a:r>
              <a:rPr lang="en-US" dirty="0" err="1" smtClean="0">
                <a:sym typeface="Wingdings" pitchFamily="2" charset="2"/>
              </a:rPr>
              <a:t>UnitPrice</a:t>
            </a:r>
            <a:endParaRPr lang="en-US" dirty="0" smtClean="0">
              <a:sym typeface="Wingdings" pitchFamily="2" charset="2"/>
            </a:endParaRPr>
          </a:p>
          <a:p>
            <a:pPr marL="346075" indent="-346075"/>
            <a:r>
              <a:rPr lang="en-US" dirty="0" smtClean="0">
                <a:sym typeface="Wingdings" pitchFamily="2" charset="2"/>
              </a:rPr>
              <a:t>The combination of </a:t>
            </a:r>
            <a:r>
              <a:rPr lang="en-US" dirty="0" err="1" smtClean="0"/>
              <a:t>OrderNo</a:t>
            </a:r>
            <a:r>
              <a:rPr lang="en-US" dirty="0" smtClean="0"/>
              <a:t> and </a:t>
            </a:r>
            <a:r>
              <a:rPr lang="en-US" dirty="0" err="1" smtClean="0"/>
              <a:t>ItemNo</a:t>
            </a:r>
            <a:r>
              <a:rPr lang="en-US" dirty="0" smtClean="0"/>
              <a:t> will return a row of related data</a:t>
            </a:r>
            <a:endParaRPr lang="en-US" dirty="0" smtClean="0">
              <a:sym typeface="Wingdings" pitchFamily="2" charset="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76056" y="980728"/>
            <a:ext cx="3888432" cy="2042358"/>
            <a:chOff x="5076056" y="980728"/>
            <a:chExt cx="3888432" cy="2042358"/>
          </a:xfrm>
        </p:grpSpPr>
        <p:grpSp>
          <p:nvGrpSpPr>
            <p:cNvPr id="2" name="Group 6"/>
            <p:cNvGrpSpPr/>
            <p:nvPr/>
          </p:nvGrpSpPr>
          <p:grpSpPr>
            <a:xfrm>
              <a:off x="5076056" y="980728"/>
              <a:ext cx="1368152" cy="1754326"/>
              <a:chOff x="683568" y="3789040"/>
              <a:chExt cx="1368152" cy="175432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83568" y="3789040"/>
                <a:ext cx="1368152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3568" y="3789040"/>
                <a:ext cx="1364476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Orders</a:t>
                </a:r>
              </a:p>
              <a:p>
                <a:r>
                  <a:rPr lang="en-US" dirty="0" err="1" smtClean="0"/>
                  <a:t>CustomerNo</a:t>
                </a:r>
                <a:endParaRPr lang="en-US" dirty="0" smtClean="0"/>
              </a:p>
              <a:p>
                <a:r>
                  <a:rPr lang="en-US" dirty="0" smtClean="0"/>
                  <a:t>Name</a:t>
                </a:r>
              </a:p>
              <a:p>
                <a:r>
                  <a:rPr lang="en-US" dirty="0" err="1" smtClean="0"/>
                  <a:t>TelNo</a:t>
                </a:r>
                <a:endParaRPr lang="en-US" dirty="0" smtClean="0"/>
              </a:p>
              <a:p>
                <a:r>
                  <a:rPr lang="en-US" b="1" u="sng" dirty="0" err="1" smtClean="0"/>
                  <a:t>OrderNo</a:t>
                </a:r>
                <a:endParaRPr lang="en-US" b="1" u="sng" dirty="0" smtClean="0"/>
              </a:p>
              <a:p>
                <a:r>
                  <a:rPr lang="en-US" dirty="0" err="1" smtClean="0"/>
                  <a:t>OrderDate</a:t>
                </a:r>
                <a:endParaRPr lang="en-US" dirty="0"/>
              </a:p>
            </p:txBody>
          </p:sp>
        </p:grpSp>
        <p:grpSp>
          <p:nvGrpSpPr>
            <p:cNvPr id="3" name="Group 9"/>
            <p:cNvGrpSpPr/>
            <p:nvPr/>
          </p:nvGrpSpPr>
          <p:grpSpPr>
            <a:xfrm>
              <a:off x="7596336" y="1268760"/>
              <a:ext cx="1368152" cy="1754326"/>
              <a:chOff x="2411760" y="3933056"/>
              <a:chExt cx="1368152" cy="175432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411760" y="3933056"/>
                <a:ext cx="1368152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11760" y="3933056"/>
                <a:ext cx="1368152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OrderItems</a:t>
                </a:r>
                <a:endParaRPr lang="en-US" dirty="0" smtClean="0"/>
              </a:p>
              <a:p>
                <a:r>
                  <a:rPr lang="en-US" b="1" u="sng" dirty="0" err="1" smtClean="0"/>
                  <a:t>OrderNo</a:t>
                </a:r>
                <a:r>
                  <a:rPr lang="en-US" b="1" u="sng" dirty="0" smtClean="0"/>
                  <a:t>*</a:t>
                </a:r>
              </a:p>
              <a:p>
                <a:r>
                  <a:rPr lang="en-US" b="1" u="sng" dirty="0" err="1" smtClean="0"/>
                  <a:t>ItemNo</a:t>
                </a:r>
                <a:endParaRPr lang="en-US" b="1" u="sng" dirty="0" smtClean="0"/>
              </a:p>
              <a:p>
                <a:r>
                  <a:rPr lang="en-US" dirty="0" smtClean="0"/>
                  <a:t>Description</a:t>
                </a:r>
              </a:p>
              <a:p>
                <a:r>
                  <a:rPr lang="en-US" dirty="0" err="1" smtClean="0"/>
                  <a:t>OrderQty</a:t>
                </a:r>
                <a:endParaRPr lang="en-US" dirty="0" smtClean="0"/>
              </a:p>
              <a:p>
                <a:r>
                  <a:rPr lang="en-US" dirty="0" err="1" smtClean="0"/>
                  <a:t>UnitPrice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44208" y="1772816"/>
              <a:ext cx="1152128" cy="373107"/>
              <a:chOff x="6444208" y="1772816"/>
              <a:chExt cx="1152128" cy="373107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444208" y="1916832"/>
                <a:ext cx="11521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380312" y="1772816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18" idx="1"/>
              </p:cNvCxnSpPr>
              <p:nvPr/>
            </p:nvCxnSpPr>
            <p:spPr>
              <a:xfrm>
                <a:off x="7380312" y="1916832"/>
                <a:ext cx="216024" cy="229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88224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516216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380312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1520" y="548680"/>
            <a:ext cx="68407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Step 4: Keys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sz="2000" i="1" dirty="0" smtClean="0"/>
              <a:t>Choose </a:t>
            </a:r>
            <a:r>
              <a:rPr lang="en-US" sz="2000" i="1" dirty="0" err="1" smtClean="0"/>
              <a:t>PK</a:t>
            </a:r>
            <a:r>
              <a:rPr lang="en-US" sz="2000" i="1" dirty="0" smtClean="0"/>
              <a:t> and </a:t>
            </a:r>
            <a:r>
              <a:rPr lang="en-US" sz="2000" i="1" dirty="0" err="1" smtClean="0"/>
              <a:t>FK</a:t>
            </a:r>
            <a:r>
              <a:rPr lang="en-US" sz="2000" i="1" dirty="0" smtClean="0"/>
              <a:t> for all tables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 Process - First Normal Form (1NF)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1268760"/>
            <a:ext cx="403244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Orders table</a:t>
            </a:r>
          </a:p>
          <a:p>
            <a:r>
              <a:rPr lang="en-US" sz="1600" dirty="0" err="1" smtClean="0"/>
              <a:t>OrderNo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err="1" smtClean="0">
                <a:sym typeface="Wingdings" pitchFamily="2" charset="2"/>
              </a:rPr>
              <a:t>CustomerNo</a:t>
            </a:r>
            <a:r>
              <a:rPr lang="en-US" sz="1600" dirty="0" smtClean="0">
                <a:sym typeface="Wingdings" pitchFamily="2" charset="2"/>
              </a:rPr>
              <a:t>, Name, </a:t>
            </a:r>
            <a:r>
              <a:rPr lang="en-US" sz="1600" dirty="0" err="1" smtClean="0">
                <a:sym typeface="Wingdings" pitchFamily="2" charset="2"/>
              </a:rPr>
              <a:t>TelNo</a:t>
            </a:r>
            <a:r>
              <a:rPr lang="en-US" sz="1600" dirty="0" smtClean="0">
                <a:sym typeface="Wingdings" pitchFamily="2" charset="2"/>
              </a:rPr>
              <a:t> </a:t>
            </a:r>
          </a:p>
          <a:p>
            <a:r>
              <a:rPr lang="en-US" sz="1600" dirty="0" smtClean="0">
                <a:sym typeface="Wingdings" pitchFamily="2" charset="2"/>
              </a:rPr>
              <a:t>	   </a:t>
            </a:r>
            <a:r>
              <a:rPr lang="en-US" sz="1600" dirty="0" err="1" smtClean="0">
                <a:sym typeface="Wingdings" pitchFamily="2" charset="2"/>
              </a:rPr>
              <a:t>OrderDate</a:t>
            </a:r>
            <a:endParaRPr lang="en-US" sz="1600" dirty="0" smtClean="0">
              <a:sym typeface="Wingdings" pitchFamily="2" charset="2"/>
            </a:endParaRPr>
          </a:p>
          <a:p>
            <a:pPr marL="346075" indent="-346075"/>
            <a:r>
              <a:rPr lang="en-US" sz="1600" dirty="0" smtClean="0">
                <a:sym typeface="Wingdings" pitchFamily="2" charset="2"/>
              </a:rPr>
              <a:t>i.e. Given an </a:t>
            </a:r>
            <a:r>
              <a:rPr lang="en-US" sz="1600" dirty="0" err="1" smtClean="0">
                <a:sym typeface="Wingdings" pitchFamily="2" charset="2"/>
              </a:rPr>
              <a:t>OrderNo</a:t>
            </a:r>
            <a:r>
              <a:rPr lang="en-US" sz="1600" dirty="0" smtClean="0">
                <a:sym typeface="Wingdings" pitchFamily="2" charset="2"/>
              </a:rPr>
              <a:t> (e.g. C1001), you will be able to retrieve a row of related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2708920"/>
            <a:ext cx="84249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OrderItems</a:t>
            </a:r>
            <a:r>
              <a:rPr lang="en-US" sz="1600" dirty="0" smtClean="0"/>
              <a:t> table</a:t>
            </a: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OrderNo,ItemNo</a:t>
            </a:r>
            <a:r>
              <a:rPr lang="en-US" sz="1600" dirty="0" smtClean="0"/>
              <a:t>) </a:t>
            </a:r>
            <a:r>
              <a:rPr lang="en-US" sz="1600" dirty="0" smtClean="0">
                <a:sym typeface="Wingdings" pitchFamily="2" charset="2"/>
              </a:rPr>
              <a:t> Description, </a:t>
            </a:r>
            <a:r>
              <a:rPr lang="en-US" sz="1600" dirty="0" err="1" smtClean="0">
                <a:sym typeface="Wingdings" pitchFamily="2" charset="2"/>
              </a:rPr>
              <a:t>OrderQty</a:t>
            </a:r>
            <a:r>
              <a:rPr lang="en-US" sz="1600" dirty="0" smtClean="0">
                <a:sym typeface="Wingdings" pitchFamily="2" charset="2"/>
              </a:rPr>
              <a:t>,  </a:t>
            </a:r>
            <a:r>
              <a:rPr lang="en-US" sz="1600" dirty="0" err="1" smtClean="0">
                <a:sym typeface="Wingdings" pitchFamily="2" charset="2"/>
              </a:rPr>
              <a:t>UnitPrice</a:t>
            </a:r>
            <a:endParaRPr lang="en-US" sz="1600" dirty="0" smtClean="0">
              <a:sym typeface="Wingdings" pitchFamily="2" charset="2"/>
            </a:endParaRPr>
          </a:p>
          <a:p>
            <a:pPr marL="346075" indent="-346075"/>
            <a:r>
              <a:rPr lang="en-US" sz="1600" dirty="0" smtClean="0">
                <a:sym typeface="Wingdings" pitchFamily="2" charset="2"/>
              </a:rPr>
              <a:t>The combination of </a:t>
            </a:r>
            <a:r>
              <a:rPr lang="en-US" sz="1600" dirty="0" err="1" smtClean="0"/>
              <a:t>OrderNo</a:t>
            </a:r>
            <a:r>
              <a:rPr lang="en-US" sz="1600" dirty="0" smtClean="0"/>
              <a:t> and </a:t>
            </a:r>
            <a:r>
              <a:rPr lang="en-US" sz="1600" dirty="0" err="1" smtClean="0"/>
              <a:t>ItemNo</a:t>
            </a:r>
            <a:r>
              <a:rPr lang="en-US" sz="1600" dirty="0" smtClean="0"/>
              <a:t> will return a row of related data</a:t>
            </a:r>
            <a:endParaRPr lang="en-US" sz="1600" dirty="0" smtClean="0">
              <a:sym typeface="Wingdings" pitchFamily="2" charset="2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499992" y="908720"/>
          <a:ext cx="4320480" cy="16948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9946"/>
                <a:gridCol w="864230"/>
                <a:gridCol w="1012843"/>
                <a:gridCol w="859365"/>
                <a:gridCol w="864096"/>
              </a:tblGrid>
              <a:tr h="4448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 No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Customer </a:t>
                      </a:r>
                    </a:p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Tel 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 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 bin</a:t>
                      </a:r>
                      <a:r>
                        <a:rPr lang="en-US" sz="1200" baseline="0" dirty="0" smtClean="0"/>
                        <a:t> Ahmad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C1002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 Ah </a:t>
                      </a:r>
                      <a:r>
                        <a:rPr lang="en-US" sz="1200" dirty="0" err="1" smtClean="0"/>
                        <a:t>Kau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1122448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 bin</a:t>
                      </a:r>
                      <a:r>
                        <a:rPr lang="en-US" sz="1200" baseline="0" dirty="0" smtClean="0"/>
                        <a:t> Ahmad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347864" y="3645024"/>
          <a:ext cx="4248472" cy="3042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9754"/>
                <a:gridCol w="666390"/>
                <a:gridCol w="1656184"/>
                <a:gridCol w="648072"/>
                <a:gridCol w="648072"/>
              </a:tblGrid>
              <a:tr h="4448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 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Item 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</a:t>
                      </a:r>
                    </a:p>
                    <a:p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</a:t>
                      </a:r>
                    </a:p>
                    <a:p>
                      <a:r>
                        <a:rPr lang="en-US" sz="1200" dirty="0" smtClean="0"/>
                        <a:t>Price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</a:t>
                      </a:r>
                      <a:r>
                        <a:rPr lang="en-US" sz="1200" baseline="0" dirty="0" smtClean="0"/>
                        <a:t>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M345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Stainless steel ruler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7.80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P876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Mars Bars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Black</a:t>
                      </a:r>
                      <a:r>
                        <a:rPr lang="en-US" sz="1200" baseline="0" dirty="0" smtClean="0"/>
                        <a:t>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K325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Marker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1.90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</a:t>
                      </a:r>
                      <a:r>
                        <a:rPr lang="en-US" sz="1200" baseline="0" dirty="0" smtClean="0"/>
                        <a:t>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M345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Stainless steel ruler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7.80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P876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Mars Bars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 Process - First Normal Form (1NF)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692696"/>
            <a:ext cx="86449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 the end of the 1NF transformation, we now have two relations: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Orders (</a:t>
            </a:r>
            <a:r>
              <a:rPr lang="en-US" sz="2400" b="1" u="sng" dirty="0" err="1" smtClean="0"/>
              <a:t>OrderNo</a:t>
            </a:r>
            <a:r>
              <a:rPr lang="en-US" sz="2400" b="1" u="sng" dirty="0" smtClean="0"/>
              <a:t>,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CustomerNo</a:t>
            </a:r>
            <a:r>
              <a:rPr lang="en-US" sz="2400" dirty="0" smtClean="0">
                <a:sym typeface="Wingdings" pitchFamily="2" charset="2"/>
              </a:rPr>
              <a:t>, Name, </a:t>
            </a:r>
            <a:r>
              <a:rPr lang="en-US" sz="2400" dirty="0" err="1" smtClean="0">
                <a:sym typeface="Wingdings" pitchFamily="2" charset="2"/>
              </a:rPr>
              <a:t>TelNo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OrderDate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err="1" smtClean="0"/>
              <a:t>OrderItems</a:t>
            </a:r>
            <a:r>
              <a:rPr lang="en-US" sz="2400" dirty="0" smtClean="0"/>
              <a:t>(</a:t>
            </a:r>
            <a:r>
              <a:rPr lang="en-US" sz="2400" b="1" u="sng" dirty="0" err="1" smtClean="0"/>
              <a:t>OrderNo,ItemNo</a:t>
            </a:r>
            <a:r>
              <a:rPr lang="en-US" sz="2400" b="1" u="sng" dirty="0" smtClean="0"/>
              <a:t>,</a:t>
            </a:r>
            <a:r>
              <a:rPr lang="en-US" sz="2400" dirty="0" smtClean="0">
                <a:sym typeface="Wingdings" pitchFamily="2" charset="2"/>
              </a:rPr>
              <a:t> Description, </a:t>
            </a:r>
            <a:r>
              <a:rPr lang="en-US" sz="2400" dirty="0" err="1" smtClean="0">
                <a:sym typeface="Wingdings" pitchFamily="2" charset="2"/>
              </a:rPr>
              <a:t>OrderQty</a:t>
            </a:r>
            <a:r>
              <a:rPr lang="en-US" sz="2400" dirty="0" smtClean="0">
                <a:sym typeface="Wingdings" pitchFamily="2" charset="2"/>
              </a:rPr>
              <a:t>,  </a:t>
            </a:r>
            <a:r>
              <a:rPr lang="en-US" sz="2400" dirty="0" err="1" smtClean="0">
                <a:sym typeface="Wingdings" pitchFamily="2" charset="2"/>
              </a:rPr>
              <a:t>UnitPrice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18671"/>
              </p:ext>
            </p:extLst>
          </p:nvPr>
        </p:nvGraphicFramePr>
        <p:xfrm>
          <a:off x="179512" y="3140968"/>
          <a:ext cx="4320480" cy="16948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9946"/>
                <a:gridCol w="864230"/>
                <a:gridCol w="1012843"/>
                <a:gridCol w="859365"/>
                <a:gridCol w="864096"/>
              </a:tblGrid>
              <a:tr h="444831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Order No</a:t>
                      </a:r>
                      <a:endParaRPr lang="en-US" sz="1200" u="sn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Customer </a:t>
                      </a:r>
                    </a:p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Tel 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 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 bin</a:t>
                      </a:r>
                      <a:r>
                        <a:rPr lang="en-US" sz="1200" baseline="0" dirty="0" smtClean="0"/>
                        <a:t> Ahmad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C1002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 Ah </a:t>
                      </a:r>
                      <a:r>
                        <a:rPr lang="en-US" sz="1200" dirty="0" err="1" smtClean="0"/>
                        <a:t>Kau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1122448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 bin</a:t>
                      </a:r>
                      <a:r>
                        <a:rPr lang="en-US" sz="1200" baseline="0" dirty="0" smtClean="0"/>
                        <a:t> Ahmad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40090"/>
              </p:ext>
            </p:extLst>
          </p:nvPr>
        </p:nvGraphicFramePr>
        <p:xfrm>
          <a:off x="4716016" y="3573016"/>
          <a:ext cx="4248472" cy="3042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9754"/>
                <a:gridCol w="666390"/>
                <a:gridCol w="1656184"/>
                <a:gridCol w="648072"/>
                <a:gridCol w="648072"/>
              </a:tblGrid>
              <a:tr h="444831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Order No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Item No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</a:t>
                      </a:r>
                    </a:p>
                    <a:p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</a:t>
                      </a:r>
                    </a:p>
                    <a:p>
                      <a:r>
                        <a:rPr lang="en-US" sz="1200" dirty="0" smtClean="0"/>
                        <a:t>Price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</a:t>
                      </a:r>
                      <a:r>
                        <a:rPr lang="en-US" sz="1200" baseline="0" dirty="0" smtClean="0"/>
                        <a:t>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M345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Stainless steel ruler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7.80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P876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Mars Bars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Black</a:t>
                      </a:r>
                      <a:r>
                        <a:rPr lang="en-US" sz="1200" baseline="0" dirty="0" smtClean="0"/>
                        <a:t>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K325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Marker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1.90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</a:t>
                      </a:r>
                      <a:r>
                        <a:rPr lang="en-US" sz="1200" baseline="0" dirty="0" smtClean="0"/>
                        <a:t>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M345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Stainless steel ruler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7.80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P876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Mars Bars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284364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3284984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OrderItems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3" y="5286388"/>
            <a:ext cx="442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the tables fulfill the 1NF requirements.</a:t>
            </a:r>
          </a:p>
          <a:p>
            <a:pPr marL="284163" lvl="1" indent="-174625">
              <a:buFont typeface="Arial" pitchFamily="34" charset="0"/>
              <a:buChar char="•"/>
            </a:pPr>
            <a:r>
              <a:rPr lang="en-US" dirty="0" smtClean="0"/>
              <a:t>The table has a key</a:t>
            </a:r>
          </a:p>
          <a:p>
            <a:pPr marL="284163" lvl="1" indent="-174625">
              <a:buFont typeface="Arial" pitchFamily="34" charset="0"/>
              <a:buChar char="•"/>
            </a:pPr>
            <a:r>
              <a:rPr lang="en-US" dirty="0" smtClean="0"/>
              <a:t>In every row, every column has only a single value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rmAutofit/>
          </a:bodyPr>
          <a:lstStyle/>
          <a:p>
            <a:r>
              <a:rPr lang="en-US" dirty="0"/>
              <a:t>Second Normal Form (2NF</a:t>
            </a:r>
            <a:r>
              <a:rPr lang="en-US" dirty="0" smtClean="0"/>
              <a:t>) transformation</a:t>
            </a:r>
            <a:endParaRPr lang="en-US" dirty="0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64088" y="6237312"/>
            <a:ext cx="2448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i="1" dirty="0"/>
              <a:t>Exhibit 4-15: 2NF Violation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836712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2NF: </a:t>
            </a:r>
            <a:r>
              <a:rPr lang="en-US" sz="2000" dirty="0"/>
              <a:t>A table in which each non-key field is determined by the </a:t>
            </a:r>
            <a:r>
              <a:rPr lang="en-US" sz="2000" b="1" dirty="0" smtClean="0"/>
              <a:t>whole primary key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 smtClean="0"/>
              <a:t>NOT</a:t>
            </a:r>
            <a:r>
              <a:rPr lang="en-US" sz="2000" dirty="0" smtClean="0"/>
              <a:t> </a:t>
            </a:r>
            <a:r>
              <a:rPr lang="en-US" sz="2000" b="1" i="1" dirty="0"/>
              <a:t>part of the primary key</a:t>
            </a:r>
            <a:r>
              <a:rPr lang="en-US" sz="2000" dirty="0"/>
              <a:t> by itself.</a:t>
            </a:r>
          </a:p>
          <a:p>
            <a:r>
              <a:rPr lang="en-US" sz="2000" dirty="0" smtClean="0"/>
              <a:t>In the </a:t>
            </a:r>
            <a:r>
              <a:rPr lang="en-US" sz="2000" dirty="0" err="1" smtClean="0"/>
              <a:t>OrderItems</a:t>
            </a:r>
            <a:r>
              <a:rPr lang="en-US" sz="2000" dirty="0" smtClean="0"/>
              <a:t> relation, the composite key (</a:t>
            </a:r>
            <a:r>
              <a:rPr lang="en-US" sz="2000" dirty="0" err="1" smtClean="0"/>
              <a:t>OrderNo</a:t>
            </a:r>
            <a:r>
              <a:rPr lang="en-US" sz="2000" dirty="0" smtClean="0"/>
              <a:t>, </a:t>
            </a:r>
            <a:r>
              <a:rPr lang="en-US" sz="2000" dirty="0" err="1" smtClean="0"/>
              <a:t>ItemNo</a:t>
            </a:r>
            <a:r>
              <a:rPr lang="en-US" sz="2000" dirty="0" smtClean="0"/>
              <a:t>) will determine the </a:t>
            </a:r>
            <a:r>
              <a:rPr lang="en-US" sz="2000" dirty="0" err="1" smtClean="0"/>
              <a:t>OrderQty</a:t>
            </a:r>
            <a:endParaRPr lang="en-US" sz="20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43</a:t>
            </a:fld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6516216" y="263691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16216" y="2636912"/>
            <a:ext cx="1944216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OrderItems</a:t>
            </a:r>
            <a:endParaRPr lang="en-US" sz="2800" dirty="0" smtClean="0"/>
          </a:p>
          <a:p>
            <a:r>
              <a:rPr lang="en-US" sz="2800" b="1" u="sng" dirty="0" err="1" smtClean="0"/>
              <a:t>OrderNo</a:t>
            </a:r>
            <a:endParaRPr lang="en-US" sz="2800" b="1" u="sng" dirty="0" smtClean="0"/>
          </a:p>
          <a:p>
            <a:endParaRPr lang="en-US" sz="800" b="1" u="sng" dirty="0" smtClean="0"/>
          </a:p>
          <a:p>
            <a:r>
              <a:rPr lang="en-US" sz="2800" b="1" u="sng" dirty="0" err="1" smtClean="0"/>
              <a:t>ItemNo</a:t>
            </a:r>
            <a:endParaRPr lang="en-US" sz="2800" b="1" u="sng" dirty="0" smtClean="0"/>
          </a:p>
          <a:p>
            <a:endParaRPr lang="en-US" sz="800" b="1" u="sng" dirty="0" smtClean="0"/>
          </a:p>
          <a:p>
            <a:r>
              <a:rPr lang="en-US" sz="2800" dirty="0" smtClean="0"/>
              <a:t>Description</a:t>
            </a:r>
          </a:p>
          <a:p>
            <a:endParaRPr lang="en-US" sz="800" b="1" u="sng" dirty="0" smtClean="0"/>
          </a:p>
          <a:p>
            <a:r>
              <a:rPr lang="en-US" sz="2800" dirty="0" err="1" smtClean="0"/>
              <a:t>OrderQty</a:t>
            </a:r>
            <a:endParaRPr lang="en-US" sz="2800" dirty="0" smtClean="0"/>
          </a:p>
          <a:p>
            <a:endParaRPr lang="en-US" sz="800" b="1" u="sng" dirty="0" smtClean="0"/>
          </a:p>
          <a:p>
            <a:r>
              <a:rPr lang="en-US" sz="2800" dirty="0" err="1" smtClean="0"/>
              <a:t>UnitPrice</a:t>
            </a:r>
            <a:endParaRPr lang="en-US" sz="2800" dirty="0"/>
          </a:p>
        </p:txBody>
      </p:sp>
      <p:sp>
        <p:nvSpPr>
          <p:cNvPr id="16" name="Right Brace 15"/>
          <p:cNvSpPr/>
          <p:nvPr/>
        </p:nvSpPr>
        <p:spPr>
          <a:xfrm>
            <a:off x="7740352" y="3140968"/>
            <a:ext cx="504056" cy="100811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>
            <a:off x="8100392" y="3645024"/>
            <a:ext cx="792088" cy="1512168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7030A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67544" y="2636912"/>
          <a:ext cx="5328592" cy="32716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9861"/>
                <a:gridCol w="835811"/>
                <a:gridCol w="2077248"/>
                <a:gridCol w="812836"/>
                <a:gridCol w="812836"/>
              </a:tblGrid>
              <a:tr h="4868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 No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 No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</a:t>
                      </a:r>
                    </a:p>
                    <a:p>
                      <a:r>
                        <a:rPr lang="en-US" sz="1400" dirty="0" smtClean="0"/>
                        <a:t>Qty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Unit</a:t>
                      </a:r>
                    </a:p>
                    <a:p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C1001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K123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Blue</a:t>
                      </a:r>
                      <a:r>
                        <a:rPr lang="en-US" sz="1400" baseline="0" dirty="0" smtClean="0"/>
                        <a:t> Pen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2.50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C1001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M345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Stainless steel ruler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7.80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C1001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P876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Mars Bars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C1002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K124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Black</a:t>
                      </a:r>
                      <a:r>
                        <a:rPr lang="en-US" sz="1400" baseline="0" dirty="0" smtClean="0"/>
                        <a:t> Pen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2.50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C1002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K325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Marker Pen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1.90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C1003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K123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Blue</a:t>
                      </a:r>
                      <a:r>
                        <a:rPr lang="en-US" sz="1400" baseline="0" dirty="0" smtClean="0"/>
                        <a:t> Pen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2.50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C1003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M345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Stainless steel ruler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7.80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C1003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P876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Mars Bars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7158" y="2357430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OrderItems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429256" y="1643050"/>
            <a:ext cx="200026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rmAutofit/>
          </a:bodyPr>
          <a:lstStyle/>
          <a:p>
            <a:r>
              <a:rPr lang="en-US" dirty="0"/>
              <a:t>Second Normal Form (2NF</a:t>
            </a:r>
            <a:r>
              <a:rPr lang="en-US" dirty="0" smtClean="0"/>
              <a:t>) transformation</a:t>
            </a:r>
            <a:endParaRPr lang="en-US" dirty="0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64088" y="6237312"/>
            <a:ext cx="2448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i="1" dirty="0"/>
              <a:t>Exhibit 4-15: 2NF Violation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44</a:t>
            </a:fld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6516216" y="263691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16216" y="2636912"/>
            <a:ext cx="1944216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OrderItems</a:t>
            </a:r>
            <a:endParaRPr lang="en-US" sz="2800" dirty="0" smtClean="0"/>
          </a:p>
          <a:p>
            <a:r>
              <a:rPr lang="en-US" sz="2800" b="1" u="sng" dirty="0" err="1" smtClean="0"/>
              <a:t>OrderNo</a:t>
            </a:r>
            <a:endParaRPr lang="en-US" sz="2800" b="1" u="sng" dirty="0" smtClean="0"/>
          </a:p>
          <a:p>
            <a:endParaRPr lang="en-US" sz="800" b="1" u="sng" dirty="0" smtClean="0"/>
          </a:p>
          <a:p>
            <a:r>
              <a:rPr lang="en-US" sz="2800" b="1" u="sng" dirty="0" err="1" smtClean="0"/>
              <a:t>ItemNo</a:t>
            </a:r>
            <a:endParaRPr lang="en-US" sz="2800" b="1" u="sng" dirty="0" smtClean="0"/>
          </a:p>
          <a:p>
            <a:endParaRPr lang="en-US" sz="800" b="1" u="sng" dirty="0" smtClean="0"/>
          </a:p>
          <a:p>
            <a:r>
              <a:rPr lang="en-US" sz="2800" dirty="0" smtClean="0"/>
              <a:t>Description</a:t>
            </a:r>
          </a:p>
          <a:p>
            <a:endParaRPr lang="en-US" sz="800" b="1" u="sng" dirty="0" smtClean="0"/>
          </a:p>
          <a:p>
            <a:r>
              <a:rPr lang="en-US" sz="2800" dirty="0" err="1" smtClean="0"/>
              <a:t>OrderQty</a:t>
            </a:r>
            <a:endParaRPr lang="en-US" sz="2800" dirty="0" smtClean="0"/>
          </a:p>
          <a:p>
            <a:endParaRPr lang="en-US" sz="800" b="1" u="sng" dirty="0" smtClean="0"/>
          </a:p>
          <a:p>
            <a:r>
              <a:rPr lang="en-US" sz="2800" dirty="0" err="1" smtClean="0"/>
              <a:t>UnitPrice</a:t>
            </a:r>
            <a:endParaRPr lang="en-US" sz="2800" dirty="0"/>
          </a:p>
        </p:txBody>
      </p:sp>
      <p:sp>
        <p:nvSpPr>
          <p:cNvPr id="14" name="Curved Right Arrow 13"/>
          <p:cNvSpPr/>
          <p:nvPr/>
        </p:nvSpPr>
        <p:spPr>
          <a:xfrm>
            <a:off x="6228184" y="3933056"/>
            <a:ext cx="360040" cy="648072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6012160" y="3933056"/>
            <a:ext cx="576064" cy="1656184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7740352" y="3140968"/>
            <a:ext cx="504056" cy="100811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>
            <a:off x="8100392" y="3645024"/>
            <a:ext cx="792088" cy="1512168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7030A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95536" y="2780928"/>
          <a:ext cx="5472610" cy="3332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1209"/>
                <a:gridCol w="858401"/>
                <a:gridCol w="2133390"/>
                <a:gridCol w="834805"/>
                <a:gridCol w="834805"/>
              </a:tblGrid>
              <a:tr h="4868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 No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 No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</a:t>
                      </a:r>
                    </a:p>
                    <a:p>
                      <a:r>
                        <a:rPr lang="en-US" sz="1600" dirty="0" smtClean="0"/>
                        <a:t>Qty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</a:t>
                      </a:r>
                    </a:p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K123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Blue</a:t>
                      </a:r>
                      <a:r>
                        <a:rPr lang="en-US" sz="1600" baseline="0" dirty="0" smtClean="0"/>
                        <a:t> Pen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Stainless steel ruler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7.80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P876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Mars Bars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K124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Black</a:t>
                      </a:r>
                      <a:r>
                        <a:rPr lang="en-US" sz="1600" baseline="0" dirty="0" smtClean="0"/>
                        <a:t> Pen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K325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Marker Pen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K123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Blue</a:t>
                      </a:r>
                      <a:r>
                        <a:rPr lang="en-US" sz="1600" baseline="0" dirty="0" smtClean="0"/>
                        <a:t> Pen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Stainless steel ruler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7.80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4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P876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Mars Bars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85720" y="2488164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OrderItems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0496" y="1928802"/>
            <a:ext cx="2428892" cy="20002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692696"/>
            <a:ext cx="871296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you know </a:t>
            </a:r>
            <a:r>
              <a:rPr lang="en-US" sz="2000" dirty="0" smtClean="0"/>
              <a:t>an </a:t>
            </a:r>
            <a:r>
              <a:rPr lang="en-US" sz="2000" b="1" i="1" dirty="0" err="1" smtClean="0"/>
              <a:t>ItemNo</a:t>
            </a:r>
            <a:r>
              <a:rPr lang="en-US" sz="2000" dirty="0" smtClean="0"/>
              <a:t>, </a:t>
            </a:r>
            <a:r>
              <a:rPr lang="en-US" sz="2000" dirty="0"/>
              <a:t>you can determine </a:t>
            </a:r>
            <a:r>
              <a:rPr lang="en-US" sz="2000" dirty="0" smtClean="0"/>
              <a:t>its </a:t>
            </a:r>
            <a:r>
              <a:rPr lang="en-US" sz="2000" b="1" i="1" dirty="0" smtClean="0"/>
              <a:t>Description</a:t>
            </a:r>
            <a:r>
              <a:rPr lang="en-US" sz="2000" dirty="0" smtClean="0"/>
              <a:t> and </a:t>
            </a:r>
            <a:r>
              <a:rPr lang="en-US" sz="2000" b="1" i="1" dirty="0" err="1" smtClean="0"/>
              <a:t>UnitPrice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Therefore</a:t>
            </a:r>
            <a:r>
              <a:rPr lang="en-US" sz="2000" dirty="0"/>
              <a:t>, the </a:t>
            </a:r>
            <a:r>
              <a:rPr lang="en-US" sz="2000" b="1" i="1" dirty="0" smtClean="0"/>
              <a:t>Description</a:t>
            </a:r>
            <a:r>
              <a:rPr lang="en-US" sz="2000" dirty="0" smtClean="0"/>
              <a:t> and </a:t>
            </a:r>
            <a:r>
              <a:rPr lang="en-US" sz="2000" b="1" i="1" dirty="0" err="1" smtClean="0"/>
              <a:t>UnitPrice</a:t>
            </a:r>
            <a:r>
              <a:rPr lang="en-US" sz="2000" dirty="0" smtClean="0"/>
              <a:t> </a:t>
            </a:r>
            <a:r>
              <a:rPr lang="en-US" sz="2000" dirty="0"/>
              <a:t>non-key fields are determined by just part of the primary key: </a:t>
            </a:r>
            <a:r>
              <a:rPr lang="en-US" sz="2000" b="1" i="1" dirty="0" err="1" smtClean="0"/>
              <a:t>ItemNo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Description, </a:t>
            </a:r>
            <a:r>
              <a:rPr lang="en-US" sz="2000" dirty="0" err="1" smtClean="0"/>
              <a:t>UnitPrice</a:t>
            </a:r>
            <a:r>
              <a:rPr lang="en-US" sz="2000" dirty="0" smtClean="0"/>
              <a:t> are </a:t>
            </a:r>
            <a:r>
              <a:rPr lang="en-US" sz="2000" b="1" u="sng" dirty="0" smtClean="0"/>
              <a:t>PARTIALLY dependent</a:t>
            </a:r>
            <a:r>
              <a:rPr lang="en-US" sz="2000" dirty="0" smtClean="0"/>
              <a:t> on (</a:t>
            </a:r>
            <a:r>
              <a:rPr lang="en-US" sz="2000" dirty="0" err="1" smtClean="0"/>
              <a:t>OrderNo,ItemNo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Therefore, </a:t>
            </a:r>
            <a:r>
              <a:rPr lang="en-US" sz="2000" b="1" dirty="0" err="1" smtClean="0"/>
              <a:t>OrderItems</a:t>
            </a:r>
            <a:r>
              <a:rPr lang="en-US" sz="2000" dirty="0" smtClean="0"/>
              <a:t> is </a:t>
            </a:r>
            <a:r>
              <a:rPr lang="en-US" sz="2000" b="1" dirty="0" smtClean="0"/>
              <a:t>ONLY in 1NF</a:t>
            </a:r>
            <a:r>
              <a:rPr lang="en-US" sz="2000" dirty="0" smtClean="0"/>
              <a:t> not 2NF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 animBg="1"/>
      <p:bldP spid="15" grpId="0" animBg="1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86314" y="4643446"/>
            <a:ext cx="3429024" cy="35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3568" y="764704"/>
          <a:ext cx="7056785" cy="345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6032"/>
                <a:gridCol w="1106885"/>
                <a:gridCol w="2750950"/>
                <a:gridCol w="1076459"/>
                <a:gridCol w="1076459"/>
              </a:tblGrid>
              <a:tr h="5084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 No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 No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</a:t>
                      </a:r>
                    </a:p>
                    <a:p>
                      <a:r>
                        <a:rPr lang="en-US" sz="1600" dirty="0" smtClean="0"/>
                        <a:t>Qty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</a:t>
                      </a:r>
                    </a:p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K123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Blue</a:t>
                      </a:r>
                      <a:r>
                        <a:rPr lang="en-US" sz="1600" baseline="0" dirty="0" smtClean="0"/>
                        <a:t>  Felt Pen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94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Stainless steel ruler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7.80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94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P876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Mars Bars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94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K124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Black</a:t>
                      </a:r>
                      <a:r>
                        <a:rPr lang="en-US" sz="1600" baseline="0" dirty="0" smtClean="0"/>
                        <a:t> Pen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94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K325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Marker Pen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94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K123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Blue</a:t>
                      </a:r>
                      <a:r>
                        <a:rPr lang="en-US" sz="1600" baseline="0" dirty="0" smtClean="0"/>
                        <a:t> Pen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94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Stainless steel ruler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7.80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594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C1003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P876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Mars Bars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rmAutofit/>
          </a:bodyPr>
          <a:lstStyle/>
          <a:p>
            <a:r>
              <a:rPr lang="en-US" dirty="0"/>
              <a:t>Update Problem Caused by 2NF Violation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308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4-16: 2NF Violation Creates Update</a:t>
            </a:r>
          </a:p>
          <a:p>
            <a:r>
              <a:rPr lang="en-US" sz="1200" i="1"/>
              <a:t>	Problem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72008" y="4286256"/>
            <a:ext cx="896448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The above table is ONLY in 1NF, it violates the 2NF rules. Data </a:t>
            </a:r>
            <a:r>
              <a:rPr lang="en-US" sz="2000" dirty="0"/>
              <a:t>not determined by the whole primary key will be duplicated and any updates may not be made to all instances of duplicate data</a:t>
            </a:r>
            <a:r>
              <a:rPr lang="en-US" sz="2000" dirty="0" smtClean="0"/>
              <a:t>. (Update Anomaly)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this example, we no longer know the correct </a:t>
            </a:r>
            <a:r>
              <a:rPr lang="en-US" sz="2000" dirty="0" smtClean="0"/>
              <a:t>description </a:t>
            </a:r>
            <a:r>
              <a:rPr lang="en-US" sz="2000" dirty="0"/>
              <a:t>for </a:t>
            </a:r>
            <a:r>
              <a:rPr lang="en-US" sz="2000" dirty="0" err="1" smtClean="0"/>
              <a:t>ItemNo</a:t>
            </a:r>
            <a:r>
              <a:rPr lang="en-US" sz="2000" dirty="0" smtClean="0"/>
              <a:t> ‘K123’.</a:t>
            </a:r>
          </a:p>
          <a:p>
            <a:r>
              <a:rPr lang="en-US" sz="2000" dirty="0" smtClean="0"/>
              <a:t>Do you think a relation in 1NF have Insertion Anomaly? Deletion Anomaly?</a:t>
            </a:r>
          </a:p>
          <a:p>
            <a:endParaRPr lang="en-US" sz="20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45</a:t>
            </a:fld>
            <a:endParaRPr lang="en-GB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3929058" y="1785926"/>
            <a:ext cx="3071834" cy="2786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714744" y="3357562"/>
            <a:ext cx="3143272" cy="13573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101"/>
            <a:ext cx="5328592" cy="526579"/>
          </a:xfrm>
        </p:spPr>
        <p:txBody>
          <a:bodyPr>
            <a:normAutofit/>
          </a:bodyPr>
          <a:lstStyle/>
          <a:p>
            <a:r>
              <a:rPr lang="en-US" dirty="0"/>
              <a:t>Solving a 2NF Violation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16718" y="1972295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1456" y="414957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1: Tables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406" y="1794495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2: Relationships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4156" y="3077195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3: Fields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3681" y="4142407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4: Keys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32606" y="743570"/>
            <a:ext cx="431140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/>
              <a:t>Since only </a:t>
            </a:r>
            <a:r>
              <a:rPr lang="en-US" sz="2000" i="1" dirty="0" err="1" smtClean="0"/>
              <a:t>OrderQty</a:t>
            </a:r>
            <a:r>
              <a:rPr lang="en-US" sz="2000" i="1" dirty="0" smtClean="0"/>
              <a:t> belongs in </a:t>
            </a:r>
            <a:r>
              <a:rPr lang="en-US" sz="2000" i="1" dirty="0"/>
              <a:t>the </a:t>
            </a:r>
            <a:r>
              <a:rPr lang="en-US" sz="2000" i="1" dirty="0" err="1" smtClean="0"/>
              <a:t>ORDERITEMS</a:t>
            </a:r>
            <a:r>
              <a:rPr lang="en-US" sz="2000" i="1" dirty="0" smtClean="0"/>
              <a:t> table</a:t>
            </a:r>
            <a:r>
              <a:rPr lang="en-US" sz="2000" i="1" dirty="0"/>
              <a:t>, create a new table </a:t>
            </a:r>
            <a:r>
              <a:rPr lang="en-US" sz="2000" i="1" dirty="0" smtClean="0"/>
              <a:t>(ITEMS) </a:t>
            </a:r>
            <a:r>
              <a:rPr lang="en-US" sz="2000" i="1" dirty="0"/>
              <a:t>for the </a:t>
            </a:r>
            <a:r>
              <a:rPr lang="en-US" sz="2000" i="1" dirty="0" smtClean="0"/>
              <a:t>item information</a:t>
            </a:r>
            <a:r>
              <a:rPr lang="en-US" sz="2000" i="1" dirty="0"/>
              <a:t>.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46</a:t>
            </a:fld>
            <a:endParaRPr lang="en-GB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5364088" y="548680"/>
            <a:ext cx="1296144" cy="2308324"/>
            <a:chOff x="4355976" y="620688"/>
            <a:chExt cx="1296144" cy="2308324"/>
          </a:xfrm>
        </p:grpSpPr>
        <p:sp>
          <p:nvSpPr>
            <p:cNvPr id="20" name="Rectangle 19"/>
            <p:cNvSpPr/>
            <p:nvPr/>
          </p:nvSpPr>
          <p:spPr>
            <a:xfrm>
              <a:off x="4355976" y="620688"/>
              <a:ext cx="1296144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55976" y="620688"/>
              <a:ext cx="1296144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OrderItems</a:t>
              </a:r>
              <a:endParaRPr lang="en-US" dirty="0" smtClean="0"/>
            </a:p>
            <a:p>
              <a:endParaRPr lang="en-US" b="1" u="sng" dirty="0" smtClean="0"/>
            </a:p>
            <a:p>
              <a:r>
                <a:rPr lang="en-US" dirty="0" err="1" smtClean="0"/>
                <a:t>OrderNo</a:t>
              </a:r>
              <a:endParaRPr lang="en-US" dirty="0" smtClean="0"/>
            </a:p>
            <a:p>
              <a:r>
                <a:rPr lang="en-US" dirty="0" err="1" smtClean="0"/>
                <a:t>ItemNo</a:t>
              </a:r>
              <a:endParaRPr lang="en-US" dirty="0" smtClean="0"/>
            </a:p>
            <a:p>
              <a:r>
                <a:rPr lang="en-US" dirty="0" err="1" smtClean="0"/>
                <a:t>ItemNo</a:t>
              </a:r>
              <a:endParaRPr lang="en-US" dirty="0" smtClean="0"/>
            </a:p>
            <a:p>
              <a:r>
                <a:rPr lang="en-US" dirty="0" smtClean="0"/>
                <a:t>Description</a:t>
              </a:r>
            </a:p>
            <a:p>
              <a:r>
                <a:rPr lang="en-US" dirty="0" err="1" smtClean="0"/>
                <a:t>OrderQty</a:t>
              </a:r>
              <a:endParaRPr lang="en-US" dirty="0" smtClean="0"/>
            </a:p>
            <a:p>
              <a:r>
                <a:rPr lang="en-US" dirty="0" err="1" smtClean="0"/>
                <a:t>UnitPrice</a:t>
              </a:r>
              <a:endParaRPr lang="en-US" b="1" u="sng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36296" y="908720"/>
            <a:ext cx="1368152" cy="1477328"/>
            <a:chOff x="6732240" y="1340768"/>
            <a:chExt cx="1368152" cy="1477328"/>
          </a:xfrm>
        </p:grpSpPr>
        <p:sp>
          <p:nvSpPr>
            <p:cNvPr id="27" name="Rectangle 26"/>
            <p:cNvSpPr/>
            <p:nvPr/>
          </p:nvSpPr>
          <p:spPr>
            <a:xfrm>
              <a:off x="6732240" y="1340768"/>
              <a:ext cx="1368152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32240" y="1340768"/>
              <a:ext cx="136815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Items</a:t>
              </a:r>
            </a:p>
            <a:p>
              <a:endParaRPr lang="en-US" b="1" u="sng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101"/>
            <a:ext cx="8229600" cy="526579"/>
          </a:xfrm>
        </p:spPr>
        <p:txBody>
          <a:bodyPr>
            <a:normAutofit/>
          </a:bodyPr>
          <a:lstStyle/>
          <a:p>
            <a:r>
              <a:rPr lang="en-US" dirty="0"/>
              <a:t>Solving a 2NF Violation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16718" y="1972295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1456" y="414957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1: Tables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406" y="1794495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2: Relationships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4156" y="3077195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3: Fields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3681" y="4142407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4: Keys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32606" y="743570"/>
            <a:ext cx="431140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Since only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OrderQty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belongs in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ORDERITEMS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table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, create a new table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(ITEMS)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for the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item information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86568" y="2231057"/>
            <a:ext cx="666169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/>
            <a:r>
              <a:rPr lang="en-US" sz="2000" i="1" dirty="0"/>
              <a:t>- </a:t>
            </a:r>
            <a:r>
              <a:rPr lang="en-US" sz="2000" i="1" dirty="0" smtClean="0"/>
              <a:t>An ITEMS can appear in many </a:t>
            </a:r>
            <a:r>
              <a:rPr lang="en-US" sz="2000" i="1" dirty="0" err="1" smtClean="0"/>
              <a:t>ORDERITEMS</a:t>
            </a:r>
            <a:r>
              <a:rPr lang="en-US" sz="2000" i="1" dirty="0" smtClean="0"/>
              <a:t> table.</a:t>
            </a:r>
          </a:p>
          <a:p>
            <a:pPr marL="111125" indent="-111125"/>
            <a:r>
              <a:rPr lang="en-US" sz="2000" i="1" dirty="0" smtClean="0"/>
              <a:t>- A row in each </a:t>
            </a:r>
            <a:r>
              <a:rPr lang="en-US" sz="2000" i="1" dirty="0" err="1" smtClean="0"/>
              <a:t>ORDERITEMS</a:t>
            </a:r>
            <a:r>
              <a:rPr lang="en-US" sz="2000" i="1" dirty="0" smtClean="0"/>
              <a:t> table will only refer to one item</a:t>
            </a:r>
            <a:endParaRPr lang="en-US" sz="2000" i="1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47</a:t>
            </a:fld>
            <a:endParaRPr lang="en-GB" dirty="0" smtClean="0"/>
          </a:p>
        </p:txBody>
      </p:sp>
      <p:grpSp>
        <p:nvGrpSpPr>
          <p:cNvPr id="3" name="Group 27"/>
          <p:cNvGrpSpPr/>
          <p:nvPr/>
        </p:nvGrpSpPr>
        <p:grpSpPr>
          <a:xfrm>
            <a:off x="5148064" y="2924944"/>
            <a:ext cx="1296144" cy="2308324"/>
            <a:chOff x="4355976" y="620688"/>
            <a:chExt cx="1296144" cy="2308324"/>
          </a:xfrm>
        </p:grpSpPr>
        <p:sp>
          <p:nvSpPr>
            <p:cNvPr id="20" name="Rectangle 19"/>
            <p:cNvSpPr/>
            <p:nvPr/>
          </p:nvSpPr>
          <p:spPr>
            <a:xfrm>
              <a:off x="4355976" y="620688"/>
              <a:ext cx="1296144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55976" y="620688"/>
              <a:ext cx="1296144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OrderItems</a:t>
              </a:r>
              <a:endParaRPr lang="en-US" dirty="0" smtClean="0"/>
            </a:p>
            <a:p>
              <a:endParaRPr lang="en-US" b="1" u="sng" dirty="0" smtClean="0"/>
            </a:p>
            <a:p>
              <a:r>
                <a:rPr lang="en-US" dirty="0" err="1" smtClean="0"/>
                <a:t>OrderNo</a:t>
              </a:r>
              <a:endParaRPr lang="en-US" dirty="0" smtClean="0"/>
            </a:p>
            <a:p>
              <a:r>
                <a:rPr lang="en-US" dirty="0" err="1" smtClean="0"/>
                <a:t>ItemNo</a:t>
              </a:r>
              <a:endParaRPr lang="en-US" dirty="0" smtClean="0"/>
            </a:p>
            <a:p>
              <a:r>
                <a:rPr lang="en-US" dirty="0" err="1" smtClean="0"/>
                <a:t>ItemNo</a:t>
              </a:r>
              <a:endParaRPr lang="en-US" dirty="0" smtClean="0"/>
            </a:p>
            <a:p>
              <a:r>
                <a:rPr lang="en-US" dirty="0" smtClean="0"/>
                <a:t>Description</a:t>
              </a:r>
            </a:p>
            <a:p>
              <a:r>
                <a:rPr lang="en-US" dirty="0" err="1" smtClean="0"/>
                <a:t>OrderQty</a:t>
              </a:r>
              <a:endParaRPr lang="en-US" dirty="0" smtClean="0"/>
            </a:p>
            <a:p>
              <a:r>
                <a:rPr lang="en-US" dirty="0" err="1" smtClean="0"/>
                <a:t>UnitPrice</a:t>
              </a:r>
              <a:endParaRPr lang="en-US" b="1" u="sng" dirty="0" smtClean="0"/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7596336" y="2852936"/>
            <a:ext cx="1368152" cy="1477328"/>
            <a:chOff x="6732240" y="1340768"/>
            <a:chExt cx="1368152" cy="1477328"/>
          </a:xfrm>
        </p:grpSpPr>
        <p:sp>
          <p:nvSpPr>
            <p:cNvPr id="27" name="Rectangle 26"/>
            <p:cNvSpPr/>
            <p:nvPr/>
          </p:nvSpPr>
          <p:spPr>
            <a:xfrm>
              <a:off x="6732240" y="1340768"/>
              <a:ext cx="1368152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32240" y="1340768"/>
              <a:ext cx="136815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Items</a:t>
              </a:r>
            </a:p>
            <a:p>
              <a:endParaRPr lang="en-US" b="1" u="sng" dirty="0" smtClean="0"/>
            </a:p>
            <a:p>
              <a:endParaRPr lang="en-US" b="1" u="sng" dirty="0" smtClean="0"/>
            </a:p>
            <a:p>
              <a:endParaRPr lang="en-US" b="1" u="sng" dirty="0" smtClean="0"/>
            </a:p>
            <a:p>
              <a:endParaRPr lang="en-US" b="1" u="sng" dirty="0" smtClean="0"/>
            </a:p>
          </p:txBody>
        </p:sp>
      </p:grpSp>
      <p:grpSp>
        <p:nvGrpSpPr>
          <p:cNvPr id="5" name="Group 29"/>
          <p:cNvGrpSpPr/>
          <p:nvPr/>
        </p:nvGrpSpPr>
        <p:grpSpPr>
          <a:xfrm rot="10800000">
            <a:off x="6444208" y="3429000"/>
            <a:ext cx="1152128" cy="373107"/>
            <a:chOff x="6444208" y="1772816"/>
            <a:chExt cx="1152128" cy="3731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444208" y="1916832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380312" y="1772816"/>
              <a:ext cx="216024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0312" y="1916832"/>
              <a:ext cx="216024" cy="229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588224" y="17728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516216" y="17728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80312" y="17728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101"/>
            <a:ext cx="8229600" cy="526579"/>
          </a:xfrm>
        </p:spPr>
        <p:txBody>
          <a:bodyPr>
            <a:normAutofit/>
          </a:bodyPr>
          <a:lstStyle/>
          <a:p>
            <a:r>
              <a:rPr lang="en-US" dirty="0"/>
              <a:t>Solving a 2NF Violation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16718" y="1972295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1456" y="414957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1: Tables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406" y="1694136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2: Relationships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4156" y="3077195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3: Fields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3681" y="4142407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4: Keys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32606" y="743570"/>
            <a:ext cx="431140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Since only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OrderQty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belongs in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ORDERITEMS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table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, create a new table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(ITEMS)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for the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item information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86568" y="1988840"/>
            <a:ext cx="514952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An ITEMS can appear in many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ORDERITEMS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table.</a:t>
            </a:r>
          </a:p>
          <a:p>
            <a:pPr marL="111125" indent="-111125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- A row in each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ORDERITEMS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table will only refer to one item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194493" y="3543920"/>
            <a:ext cx="660975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/>
            <a:r>
              <a:rPr lang="en-US" sz="2000" i="1" dirty="0"/>
              <a:t>- The </a:t>
            </a:r>
            <a:r>
              <a:rPr lang="en-US" sz="2000" i="1" dirty="0" smtClean="0"/>
              <a:t>Description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UnitPrice</a:t>
            </a:r>
            <a:r>
              <a:rPr lang="en-US" sz="2000" dirty="0" smtClean="0"/>
              <a:t> are about ITEMS information</a:t>
            </a:r>
            <a:endParaRPr lang="en-US" sz="2000" i="1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48</a:t>
            </a:fld>
            <a:endParaRPr lang="en-GB" dirty="0" smtClean="0"/>
          </a:p>
        </p:txBody>
      </p:sp>
      <p:grpSp>
        <p:nvGrpSpPr>
          <p:cNvPr id="3" name="Group 27"/>
          <p:cNvGrpSpPr/>
          <p:nvPr/>
        </p:nvGrpSpPr>
        <p:grpSpPr>
          <a:xfrm>
            <a:off x="5004048" y="4005064"/>
            <a:ext cx="1296144" cy="1477328"/>
            <a:chOff x="4355976" y="620688"/>
            <a:chExt cx="1296144" cy="1477328"/>
          </a:xfrm>
        </p:grpSpPr>
        <p:sp>
          <p:nvSpPr>
            <p:cNvPr id="20" name="Rectangle 19"/>
            <p:cNvSpPr/>
            <p:nvPr/>
          </p:nvSpPr>
          <p:spPr>
            <a:xfrm>
              <a:off x="4355976" y="620688"/>
              <a:ext cx="1296144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55976" y="620688"/>
              <a:ext cx="129614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OrderItems</a:t>
              </a:r>
              <a:endParaRPr lang="en-US" dirty="0" smtClean="0"/>
            </a:p>
            <a:p>
              <a:endParaRPr lang="en-US" b="1" u="sng" dirty="0" smtClean="0"/>
            </a:p>
            <a:p>
              <a:r>
                <a:rPr lang="en-US" dirty="0" err="1" smtClean="0"/>
                <a:t>OrderNo</a:t>
              </a:r>
              <a:endParaRPr lang="en-US" dirty="0" smtClean="0"/>
            </a:p>
            <a:p>
              <a:r>
                <a:rPr lang="en-US" dirty="0" err="1" smtClean="0"/>
                <a:t>ItemNo</a:t>
              </a:r>
              <a:endParaRPr lang="en-US" dirty="0" smtClean="0"/>
            </a:p>
            <a:p>
              <a:r>
                <a:rPr lang="en-US" dirty="0" err="1" smtClean="0"/>
                <a:t>OrderQty</a:t>
              </a:r>
              <a:endParaRPr lang="en-US" dirty="0" smtClean="0"/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7452320" y="3933056"/>
            <a:ext cx="1368152" cy="1477328"/>
            <a:chOff x="6732240" y="1340768"/>
            <a:chExt cx="1368152" cy="1477328"/>
          </a:xfrm>
        </p:grpSpPr>
        <p:sp>
          <p:nvSpPr>
            <p:cNvPr id="27" name="Rectangle 26"/>
            <p:cNvSpPr/>
            <p:nvPr/>
          </p:nvSpPr>
          <p:spPr>
            <a:xfrm>
              <a:off x="6732240" y="1340768"/>
              <a:ext cx="1368152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32240" y="1340768"/>
              <a:ext cx="136815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Items</a:t>
              </a:r>
            </a:p>
            <a:p>
              <a:endParaRPr lang="en-US" b="1" u="sng" dirty="0" smtClean="0"/>
            </a:p>
            <a:p>
              <a:r>
                <a:rPr lang="en-US" dirty="0" err="1" smtClean="0"/>
                <a:t>ItemNo</a:t>
              </a:r>
              <a:endParaRPr lang="en-US" dirty="0" smtClean="0"/>
            </a:p>
            <a:p>
              <a:r>
                <a:rPr lang="en-US" dirty="0" smtClean="0"/>
                <a:t>Description</a:t>
              </a:r>
            </a:p>
            <a:p>
              <a:r>
                <a:rPr lang="en-US" dirty="0" err="1" smtClean="0"/>
                <a:t>UnitPrice</a:t>
              </a:r>
              <a:endParaRPr lang="en-US" dirty="0"/>
            </a:p>
          </p:txBody>
        </p:sp>
      </p:grpSp>
      <p:grpSp>
        <p:nvGrpSpPr>
          <p:cNvPr id="5" name="Group 29"/>
          <p:cNvGrpSpPr/>
          <p:nvPr/>
        </p:nvGrpSpPr>
        <p:grpSpPr>
          <a:xfrm rot="10800000">
            <a:off x="6300192" y="4509120"/>
            <a:ext cx="1152128" cy="373107"/>
            <a:chOff x="6444208" y="1772816"/>
            <a:chExt cx="1152128" cy="3731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444208" y="1916832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380312" y="1772816"/>
              <a:ext cx="216024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80312" y="1916832"/>
              <a:ext cx="216024" cy="229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588224" y="17728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516216" y="17728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80312" y="17728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327576" y="548680"/>
            <a:ext cx="3816424" cy="2380332"/>
            <a:chOff x="5327576" y="548680"/>
            <a:chExt cx="3816424" cy="2380332"/>
          </a:xfrm>
        </p:grpSpPr>
        <p:grpSp>
          <p:nvGrpSpPr>
            <p:cNvPr id="28" name="Group 27"/>
            <p:cNvGrpSpPr/>
            <p:nvPr/>
          </p:nvGrpSpPr>
          <p:grpSpPr>
            <a:xfrm>
              <a:off x="5327576" y="620688"/>
              <a:ext cx="1296144" cy="2308324"/>
              <a:chOff x="4355976" y="620688"/>
              <a:chExt cx="1296144" cy="230832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355976" y="620688"/>
                <a:ext cx="1296144" cy="360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55976" y="620688"/>
                <a:ext cx="1296144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OrderItems</a:t>
                </a:r>
                <a:endParaRPr lang="en-US" dirty="0" smtClean="0"/>
              </a:p>
              <a:p>
                <a:endParaRPr lang="en-US" b="1" u="sng" dirty="0" smtClean="0"/>
              </a:p>
              <a:p>
                <a:r>
                  <a:rPr lang="en-US" dirty="0" err="1" smtClean="0"/>
                  <a:t>OrderNo</a:t>
                </a:r>
                <a:endParaRPr lang="en-US" dirty="0" smtClean="0"/>
              </a:p>
              <a:p>
                <a:r>
                  <a:rPr lang="en-US" dirty="0" err="1" smtClean="0"/>
                  <a:t>ItemNo</a:t>
                </a:r>
                <a:endParaRPr lang="en-US" dirty="0" smtClean="0"/>
              </a:p>
              <a:p>
                <a:r>
                  <a:rPr lang="en-US" dirty="0" err="1" smtClean="0"/>
                  <a:t>ItemNo</a:t>
                </a:r>
                <a:endParaRPr lang="en-US" dirty="0" smtClean="0"/>
              </a:p>
              <a:p>
                <a:r>
                  <a:rPr lang="en-US" dirty="0" smtClean="0"/>
                  <a:t>Description</a:t>
                </a:r>
              </a:p>
              <a:p>
                <a:r>
                  <a:rPr lang="en-US" dirty="0" err="1" smtClean="0"/>
                  <a:t>OrderQty</a:t>
                </a:r>
                <a:endParaRPr lang="en-US" dirty="0" smtClean="0"/>
              </a:p>
              <a:p>
                <a:r>
                  <a:rPr lang="en-US" dirty="0" err="1" smtClean="0"/>
                  <a:t>UnitPrice</a:t>
                </a:r>
                <a:endParaRPr lang="en-US" b="1" u="sng" dirty="0" smtClean="0"/>
              </a:p>
            </p:txBody>
          </p:sp>
        </p:grpSp>
        <p:grpSp>
          <p:nvGrpSpPr>
            <p:cNvPr id="37" name="Group 28"/>
            <p:cNvGrpSpPr/>
            <p:nvPr/>
          </p:nvGrpSpPr>
          <p:grpSpPr>
            <a:xfrm>
              <a:off x="7775848" y="548680"/>
              <a:ext cx="1368152" cy="1477328"/>
              <a:chOff x="6732240" y="1340768"/>
              <a:chExt cx="1368152" cy="147732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732240" y="1340768"/>
                <a:ext cx="1368152" cy="360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732240" y="1340768"/>
                <a:ext cx="1368152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Items</a:t>
                </a:r>
              </a:p>
              <a:p>
                <a:endParaRPr lang="en-US" b="1" u="sng" dirty="0" smtClean="0"/>
              </a:p>
              <a:p>
                <a:endParaRPr lang="en-US" b="1" u="sng" dirty="0" smtClean="0"/>
              </a:p>
              <a:p>
                <a:endParaRPr lang="en-US" b="1" u="sng" dirty="0" smtClean="0"/>
              </a:p>
              <a:p>
                <a:endParaRPr lang="en-US" b="1" u="sng" dirty="0" smtClean="0"/>
              </a:p>
            </p:txBody>
          </p:sp>
        </p:grpSp>
        <p:grpSp>
          <p:nvGrpSpPr>
            <p:cNvPr id="40" name="Group 29"/>
            <p:cNvGrpSpPr/>
            <p:nvPr/>
          </p:nvGrpSpPr>
          <p:grpSpPr>
            <a:xfrm rot="10800000">
              <a:off x="6623720" y="1124744"/>
              <a:ext cx="1152128" cy="373107"/>
              <a:chOff x="6444208" y="1772816"/>
              <a:chExt cx="1152128" cy="373107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6444208" y="1916832"/>
                <a:ext cx="11521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80312" y="1772816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380312" y="1916832"/>
                <a:ext cx="216024" cy="229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588224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516216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380312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101"/>
            <a:ext cx="8229600" cy="526579"/>
          </a:xfrm>
        </p:spPr>
        <p:txBody>
          <a:bodyPr>
            <a:normAutofit/>
          </a:bodyPr>
          <a:lstStyle/>
          <a:p>
            <a:r>
              <a:rPr lang="en-US" dirty="0"/>
              <a:t>Solving a 2NF Violation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1456" y="414957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1: Tables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406" y="1838152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2: Relationships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4156" y="3354253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 3: Fields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3681" y="4142407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4: Keys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32606" y="743570"/>
            <a:ext cx="431140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Since only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OrderQty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belongs in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ORDERITEMS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table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, create a new table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(ITEMS)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for the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item information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86568" y="2103585"/>
            <a:ext cx="4861496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/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An ITEMS can appear in many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ORDERITEMS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table.</a:t>
            </a:r>
          </a:p>
          <a:p>
            <a:pPr marL="111125" indent="-111125"/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- A row in each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ORDERITEMS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table will only refer to one item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179512" y="3645024"/>
            <a:ext cx="660975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/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- The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Description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UnitPrice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are about ITEMS information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51520" y="4509120"/>
            <a:ext cx="712879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/>
              <a:t>The </a:t>
            </a:r>
            <a:r>
              <a:rPr lang="en-US" sz="2000" i="1" dirty="0" err="1" smtClean="0"/>
              <a:t>PK</a:t>
            </a:r>
            <a:r>
              <a:rPr lang="en-US" sz="2000" i="1" dirty="0" smtClean="0"/>
              <a:t> for </a:t>
            </a:r>
            <a:r>
              <a:rPr lang="en-US" sz="2000" b="1" i="1" dirty="0" err="1" smtClean="0"/>
              <a:t>OrderItems</a:t>
            </a:r>
            <a:r>
              <a:rPr lang="en-US" sz="2000" i="1" dirty="0" smtClean="0"/>
              <a:t> is a composite of (</a:t>
            </a:r>
            <a:r>
              <a:rPr lang="en-US" sz="2000" i="1" dirty="0" err="1" smtClean="0"/>
              <a:t>OrderNo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ItemNo</a:t>
            </a:r>
            <a:r>
              <a:rPr lang="en-US" sz="2000" i="1" dirty="0" smtClean="0"/>
              <a:t>). </a:t>
            </a:r>
            <a:endParaRPr lang="en-US" sz="2000" i="1" dirty="0"/>
          </a:p>
          <a:p>
            <a:pPr marL="111125" indent="-111125">
              <a:buFontTx/>
              <a:buChar char="-"/>
            </a:pPr>
            <a:r>
              <a:rPr lang="en-US" sz="2000" i="1" dirty="0"/>
              <a:t>The </a:t>
            </a:r>
            <a:r>
              <a:rPr lang="en-US" sz="2000" i="1" dirty="0" err="1"/>
              <a:t>PK</a:t>
            </a:r>
            <a:r>
              <a:rPr lang="en-US" sz="2000" i="1" dirty="0"/>
              <a:t> </a:t>
            </a:r>
            <a:r>
              <a:rPr lang="en-US" sz="2000" i="1" dirty="0" smtClean="0"/>
              <a:t>for </a:t>
            </a:r>
            <a:r>
              <a:rPr lang="en-US" sz="2000" b="1" i="1" dirty="0" smtClean="0"/>
              <a:t>Items</a:t>
            </a:r>
            <a:r>
              <a:rPr lang="en-US" sz="2000" i="1" dirty="0" smtClean="0"/>
              <a:t> is </a:t>
            </a:r>
            <a:r>
              <a:rPr lang="en-US" sz="2000" i="1" dirty="0" err="1" smtClean="0"/>
              <a:t>ItemNo</a:t>
            </a:r>
            <a:r>
              <a:rPr lang="en-US" sz="2000" i="1" dirty="0" smtClean="0"/>
              <a:t>. This becomes the </a:t>
            </a:r>
            <a:r>
              <a:rPr lang="en-US" sz="2000" b="1" i="1" dirty="0" err="1" smtClean="0"/>
              <a:t>FK</a:t>
            </a:r>
            <a:r>
              <a:rPr lang="en-US" sz="2000" i="1" dirty="0" smtClean="0"/>
              <a:t> in </a:t>
            </a:r>
            <a:r>
              <a:rPr lang="en-US" sz="2000" i="1" dirty="0" err="1" smtClean="0"/>
              <a:t>OrderItems</a:t>
            </a:r>
            <a:endParaRPr lang="en-US" sz="2000" i="1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49</a:t>
            </a:fld>
            <a:endParaRPr lang="en-GB" dirty="0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5163830" y="5179780"/>
            <a:ext cx="3816424" cy="1549336"/>
            <a:chOff x="5163830" y="5179780"/>
            <a:chExt cx="3816424" cy="1549336"/>
          </a:xfrm>
        </p:grpSpPr>
        <p:grpSp>
          <p:nvGrpSpPr>
            <p:cNvPr id="3" name="Group 27"/>
            <p:cNvGrpSpPr/>
            <p:nvPr/>
          </p:nvGrpSpPr>
          <p:grpSpPr>
            <a:xfrm>
              <a:off x="5163830" y="5251788"/>
              <a:ext cx="1296144" cy="1477328"/>
              <a:chOff x="4355976" y="620688"/>
              <a:chExt cx="1296144" cy="14773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355976" y="620688"/>
                <a:ext cx="1296144" cy="360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55976" y="620688"/>
                <a:ext cx="1296144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OrderItems</a:t>
                </a:r>
                <a:endParaRPr lang="en-US" dirty="0" smtClean="0"/>
              </a:p>
              <a:p>
                <a:endParaRPr lang="en-US" b="1" u="sng" dirty="0" smtClean="0"/>
              </a:p>
              <a:p>
                <a:r>
                  <a:rPr lang="en-US" b="1" u="sng" dirty="0" err="1" smtClean="0"/>
                  <a:t>OrderNo</a:t>
                </a:r>
                <a:endParaRPr lang="en-US" b="1" u="sng" dirty="0" smtClean="0"/>
              </a:p>
              <a:p>
                <a:r>
                  <a:rPr lang="en-US" b="1" u="sng" dirty="0" err="1" smtClean="0"/>
                  <a:t>ItemNo</a:t>
                </a:r>
                <a:r>
                  <a:rPr lang="en-US" b="1" u="sng" dirty="0" smtClean="0"/>
                  <a:t>*</a:t>
                </a:r>
              </a:p>
              <a:p>
                <a:r>
                  <a:rPr lang="en-US" dirty="0" err="1" smtClean="0"/>
                  <a:t>OrderQty</a:t>
                </a:r>
                <a:endParaRPr lang="en-US" dirty="0" smtClean="0"/>
              </a:p>
            </p:txBody>
          </p:sp>
        </p:grpSp>
        <p:grpSp>
          <p:nvGrpSpPr>
            <p:cNvPr id="4" name="Group 28"/>
            <p:cNvGrpSpPr/>
            <p:nvPr/>
          </p:nvGrpSpPr>
          <p:grpSpPr>
            <a:xfrm>
              <a:off x="7612102" y="5179780"/>
              <a:ext cx="1368152" cy="1477328"/>
              <a:chOff x="6732240" y="1340768"/>
              <a:chExt cx="1368152" cy="147732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732240" y="1340768"/>
                <a:ext cx="1368152" cy="360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32240" y="1340768"/>
                <a:ext cx="1368152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Items</a:t>
                </a:r>
              </a:p>
              <a:p>
                <a:endParaRPr lang="en-US" b="1" u="sng" dirty="0" smtClean="0"/>
              </a:p>
              <a:p>
                <a:r>
                  <a:rPr lang="en-US" b="1" u="sng" dirty="0" err="1" smtClean="0"/>
                  <a:t>ItemNo</a:t>
                </a:r>
                <a:endParaRPr lang="en-US" b="1" u="sng" dirty="0" smtClean="0"/>
              </a:p>
              <a:p>
                <a:r>
                  <a:rPr lang="en-US" dirty="0" smtClean="0"/>
                  <a:t>Description</a:t>
                </a:r>
              </a:p>
              <a:p>
                <a:r>
                  <a:rPr lang="en-US" dirty="0" err="1" smtClean="0"/>
                  <a:t>UnitPrice</a:t>
                </a:r>
                <a:endParaRPr lang="en-US" dirty="0"/>
              </a:p>
            </p:txBody>
          </p:sp>
        </p:grpSp>
        <p:grpSp>
          <p:nvGrpSpPr>
            <p:cNvPr id="5" name="Group 29"/>
            <p:cNvGrpSpPr/>
            <p:nvPr/>
          </p:nvGrpSpPr>
          <p:grpSpPr>
            <a:xfrm rot="10800000">
              <a:off x="6459974" y="5755844"/>
              <a:ext cx="1152128" cy="373107"/>
              <a:chOff x="6444208" y="1772816"/>
              <a:chExt cx="1152128" cy="37310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6444208" y="1916832"/>
                <a:ext cx="11521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7380312" y="1772816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380312" y="1916832"/>
                <a:ext cx="216024" cy="229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88224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516216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380312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5148064" y="1916832"/>
            <a:ext cx="3816424" cy="1549336"/>
            <a:chOff x="5004048" y="3933056"/>
            <a:chExt cx="3816424" cy="1549336"/>
          </a:xfrm>
        </p:grpSpPr>
        <p:grpSp>
          <p:nvGrpSpPr>
            <p:cNvPr id="29" name="Group 27"/>
            <p:cNvGrpSpPr/>
            <p:nvPr/>
          </p:nvGrpSpPr>
          <p:grpSpPr>
            <a:xfrm>
              <a:off x="5004048" y="4005064"/>
              <a:ext cx="1296144" cy="1477328"/>
              <a:chOff x="4355976" y="620688"/>
              <a:chExt cx="1296144" cy="147732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355976" y="620688"/>
                <a:ext cx="1296144" cy="360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55976" y="620688"/>
                <a:ext cx="1296144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OrderItems</a:t>
                </a:r>
                <a:endParaRPr lang="en-US" dirty="0" smtClean="0"/>
              </a:p>
              <a:p>
                <a:endParaRPr lang="en-US" b="1" u="sng" dirty="0" smtClean="0"/>
              </a:p>
              <a:p>
                <a:r>
                  <a:rPr lang="en-US" dirty="0" err="1" smtClean="0"/>
                  <a:t>OrderNo</a:t>
                </a:r>
                <a:endParaRPr lang="en-US" dirty="0" smtClean="0"/>
              </a:p>
              <a:p>
                <a:r>
                  <a:rPr lang="en-US" dirty="0" err="1" smtClean="0"/>
                  <a:t>ItemNo</a:t>
                </a:r>
                <a:endParaRPr lang="en-US" dirty="0" smtClean="0"/>
              </a:p>
              <a:p>
                <a:r>
                  <a:rPr lang="en-US" dirty="0" err="1" smtClean="0"/>
                  <a:t>OrderQty</a:t>
                </a:r>
                <a:endParaRPr lang="en-US" dirty="0" smtClean="0"/>
              </a:p>
            </p:txBody>
          </p:sp>
        </p:grpSp>
        <p:grpSp>
          <p:nvGrpSpPr>
            <p:cNvPr id="38" name="Group 28"/>
            <p:cNvGrpSpPr/>
            <p:nvPr/>
          </p:nvGrpSpPr>
          <p:grpSpPr>
            <a:xfrm>
              <a:off x="7452320" y="3933056"/>
              <a:ext cx="1368152" cy="1477328"/>
              <a:chOff x="6732240" y="1340768"/>
              <a:chExt cx="1368152" cy="147732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732240" y="1340768"/>
                <a:ext cx="1368152" cy="360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732240" y="1340768"/>
                <a:ext cx="1368152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Items</a:t>
                </a:r>
              </a:p>
              <a:p>
                <a:endParaRPr lang="en-US" b="1" u="sng" dirty="0" smtClean="0"/>
              </a:p>
              <a:p>
                <a:r>
                  <a:rPr lang="en-US" dirty="0" err="1" smtClean="0"/>
                  <a:t>ItemNo</a:t>
                </a:r>
                <a:endParaRPr lang="en-US" dirty="0" smtClean="0"/>
              </a:p>
              <a:p>
                <a:r>
                  <a:rPr lang="en-US" dirty="0" smtClean="0"/>
                  <a:t>Description</a:t>
                </a:r>
              </a:p>
              <a:p>
                <a:r>
                  <a:rPr lang="en-US" dirty="0" err="1" smtClean="0"/>
                  <a:t>UnitPrice</a:t>
                </a:r>
                <a:endParaRPr lang="en-US" dirty="0"/>
              </a:p>
            </p:txBody>
          </p:sp>
        </p:grpSp>
        <p:grpSp>
          <p:nvGrpSpPr>
            <p:cNvPr id="41" name="Group 29"/>
            <p:cNvGrpSpPr/>
            <p:nvPr/>
          </p:nvGrpSpPr>
          <p:grpSpPr>
            <a:xfrm rot="10800000">
              <a:off x="6300192" y="4509120"/>
              <a:ext cx="1152128" cy="373107"/>
              <a:chOff x="6444208" y="1772816"/>
              <a:chExt cx="1152128" cy="373107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6444208" y="1916832"/>
                <a:ext cx="11521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7380312" y="1772816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380312" y="1916832"/>
                <a:ext cx="216024" cy="229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588224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516216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380312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5614998" cy="365125"/>
          </a:xfrm>
        </p:spPr>
        <p:txBody>
          <a:bodyPr/>
          <a:lstStyle/>
          <a:p>
            <a:r>
              <a:rPr lang="en-US" dirty="0"/>
              <a:t>Database Systems: Design, Implementation, &amp; Management, 6</a:t>
            </a:r>
            <a:r>
              <a:rPr lang="en-US" baseline="30000" dirty="0"/>
              <a:t>th</a:t>
            </a:r>
            <a:r>
              <a:rPr lang="en-US" dirty="0"/>
              <a:t> Edition, Rob &amp; Coronel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14290"/>
            <a:ext cx="7772400" cy="714380"/>
          </a:xfrm>
        </p:spPr>
        <p:txBody>
          <a:bodyPr>
            <a:normAutofit/>
          </a:bodyPr>
          <a:lstStyle/>
          <a:p>
            <a:r>
              <a:rPr lang="en-US" dirty="0"/>
              <a:t>Database Tables and Normalization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928670"/>
            <a:ext cx="8572560" cy="542928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40000"/>
              </a:spcBef>
              <a:buNone/>
            </a:pPr>
            <a:r>
              <a:rPr lang="en-US" dirty="0"/>
              <a:t>Normalization</a:t>
            </a:r>
            <a:r>
              <a:rPr lang="en-US" sz="2400" b="1" dirty="0"/>
              <a:t> </a:t>
            </a:r>
            <a:endParaRPr lang="en-US" sz="2400" dirty="0"/>
          </a:p>
          <a:p>
            <a:pPr lvl="1">
              <a:spcBef>
                <a:spcPct val="40000"/>
              </a:spcBef>
            </a:pPr>
            <a:r>
              <a:rPr lang="en-US" dirty="0"/>
              <a:t>Process for evaluating and correcting table structures to minimize data </a:t>
            </a:r>
            <a:r>
              <a:rPr lang="en-US" dirty="0" smtClean="0"/>
              <a:t>redundancies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Usually involves dividing large tables into smaller (and less redundant) tables and defining relationships between them</a:t>
            </a:r>
            <a:endParaRPr lang="en-US" dirty="0"/>
          </a:p>
          <a:p>
            <a:pPr lvl="2">
              <a:spcBef>
                <a:spcPct val="40000"/>
              </a:spcBef>
            </a:pPr>
            <a:r>
              <a:rPr lang="en-US" sz="2900" dirty="0"/>
              <a:t>helps eliminate data </a:t>
            </a:r>
            <a:r>
              <a:rPr lang="en-US" sz="2900" dirty="0" smtClean="0"/>
              <a:t>anomalies</a:t>
            </a:r>
          </a:p>
          <a:p>
            <a:pPr lvl="3">
              <a:spcBef>
                <a:spcPct val="40000"/>
              </a:spcBef>
            </a:pPr>
            <a:r>
              <a:rPr lang="en-MY" sz="2900" dirty="0" smtClean="0"/>
              <a:t>Anomaly : something that deviates from what is standard, normal, or expected</a:t>
            </a:r>
          </a:p>
          <a:p>
            <a:pPr lvl="3">
              <a:spcBef>
                <a:spcPct val="40000"/>
              </a:spcBef>
            </a:pPr>
            <a:r>
              <a:rPr lang="en-US" sz="2900" dirty="0" smtClean="0"/>
              <a:t>i.e. when you update the data in the database, you EXPECT to get the correct result but SOMETIMES you DON’T</a:t>
            </a:r>
          </a:p>
          <a:p>
            <a:pPr lvl="3">
              <a:spcBef>
                <a:spcPct val="40000"/>
              </a:spcBef>
            </a:pPr>
            <a:r>
              <a:rPr lang="en-US" sz="2900" dirty="0" smtClean="0"/>
              <a:t>We should not have a database that gives INCORRECT result even if it only happens SOMETIMES – integrity problem</a:t>
            </a:r>
            <a:endParaRPr lang="en-US" sz="2900" dirty="0"/>
          </a:p>
          <a:p>
            <a:pPr lvl="1">
              <a:spcBef>
                <a:spcPct val="40000"/>
              </a:spcBef>
            </a:pPr>
            <a:r>
              <a:rPr lang="en-US" dirty="0"/>
              <a:t>Works through a series of stages called normal forms: </a:t>
            </a:r>
          </a:p>
          <a:p>
            <a:pPr lvl="2">
              <a:spcBef>
                <a:spcPct val="40000"/>
              </a:spcBef>
            </a:pPr>
            <a:r>
              <a:rPr lang="en-US" sz="2900" dirty="0" smtClean="0"/>
              <a:t>First normal </a:t>
            </a:r>
            <a:r>
              <a:rPr lang="en-US" sz="2900" dirty="0"/>
              <a:t>form (1NF)</a:t>
            </a:r>
          </a:p>
          <a:p>
            <a:pPr lvl="2">
              <a:spcBef>
                <a:spcPct val="40000"/>
              </a:spcBef>
            </a:pPr>
            <a:r>
              <a:rPr lang="en-US" sz="2900" dirty="0"/>
              <a:t>Second normal form (2NF)</a:t>
            </a:r>
          </a:p>
          <a:p>
            <a:pPr lvl="2">
              <a:spcBef>
                <a:spcPct val="40000"/>
              </a:spcBef>
            </a:pPr>
            <a:r>
              <a:rPr lang="en-US" sz="2900" dirty="0"/>
              <a:t>Third normal form (3NF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5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5050904" cy="33265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229600" cy="527149"/>
          </a:xfrm>
        </p:spPr>
        <p:txBody>
          <a:bodyPr>
            <a:normAutofit/>
          </a:bodyPr>
          <a:lstStyle/>
          <a:p>
            <a:r>
              <a:rPr lang="en-US" dirty="0"/>
              <a:t>All Keys Are Now Determinants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899592" y="2852936"/>
            <a:ext cx="76328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All the fields in the </a:t>
            </a:r>
            <a:r>
              <a:rPr lang="en-US" sz="2000" dirty="0" smtClean="0"/>
              <a:t> ITEMS </a:t>
            </a:r>
            <a:r>
              <a:rPr lang="en-US" sz="2000" dirty="0"/>
              <a:t>table are determined by the </a:t>
            </a:r>
            <a:r>
              <a:rPr lang="en-US" sz="2000" dirty="0" err="1" smtClean="0"/>
              <a:t>ItemNo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ORDERITEMS</a:t>
            </a:r>
            <a:r>
              <a:rPr lang="en-US" sz="2000" dirty="0" smtClean="0"/>
              <a:t>, </a:t>
            </a:r>
            <a:r>
              <a:rPr lang="en-US" sz="2000" dirty="0" err="1" smtClean="0"/>
              <a:t>OrderQty</a:t>
            </a:r>
            <a:r>
              <a:rPr lang="en-US" sz="2000" dirty="0" smtClean="0"/>
              <a:t> </a:t>
            </a:r>
            <a:r>
              <a:rPr lang="en-US" sz="2000" dirty="0"/>
              <a:t>is determined by the </a:t>
            </a:r>
            <a:r>
              <a:rPr lang="en-US" sz="2000" dirty="0" err="1" smtClean="0"/>
              <a:t>OrderNo</a:t>
            </a:r>
            <a:r>
              <a:rPr lang="en-US" sz="2000" dirty="0" smtClean="0"/>
              <a:t> + </a:t>
            </a:r>
            <a:r>
              <a:rPr lang="en-US" sz="2000" dirty="0" err="1" smtClean="0"/>
              <a:t>ItemNo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50</a:t>
            </a:fld>
            <a:endParaRPr lang="en-GB" dirty="0" smtClean="0"/>
          </a:p>
        </p:txBody>
      </p:sp>
      <p:grpSp>
        <p:nvGrpSpPr>
          <p:cNvPr id="9" name="Group 27"/>
          <p:cNvGrpSpPr/>
          <p:nvPr/>
        </p:nvGrpSpPr>
        <p:grpSpPr>
          <a:xfrm>
            <a:off x="755576" y="692696"/>
            <a:ext cx="1296144" cy="1754326"/>
            <a:chOff x="4355976" y="620688"/>
            <a:chExt cx="1296144" cy="1754326"/>
          </a:xfrm>
        </p:grpSpPr>
        <p:sp>
          <p:nvSpPr>
            <p:cNvPr id="20" name="Rectangle 19"/>
            <p:cNvSpPr/>
            <p:nvPr/>
          </p:nvSpPr>
          <p:spPr>
            <a:xfrm>
              <a:off x="4355976" y="620688"/>
              <a:ext cx="1296144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55976" y="620688"/>
              <a:ext cx="1296144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OrderItems</a:t>
              </a:r>
              <a:endParaRPr lang="en-US" dirty="0" smtClean="0"/>
            </a:p>
            <a:p>
              <a:endParaRPr lang="en-US" b="1" u="sng" dirty="0" smtClean="0"/>
            </a:p>
            <a:p>
              <a:r>
                <a:rPr lang="en-US" b="1" u="sng" dirty="0" err="1" smtClean="0"/>
                <a:t>OrderNo</a:t>
              </a:r>
              <a:endParaRPr lang="en-US" b="1" u="sng" dirty="0" smtClean="0"/>
            </a:p>
            <a:p>
              <a:r>
                <a:rPr lang="en-US" b="1" u="sng" dirty="0" err="1" smtClean="0"/>
                <a:t>ItemNo</a:t>
              </a:r>
              <a:r>
                <a:rPr lang="en-US" b="1" u="sng" dirty="0" smtClean="0"/>
                <a:t>*</a:t>
              </a:r>
            </a:p>
            <a:p>
              <a:endParaRPr lang="en-US" dirty="0" smtClean="0"/>
            </a:p>
            <a:p>
              <a:r>
                <a:rPr lang="en-US" dirty="0" err="1" smtClean="0"/>
                <a:t>OrderQty</a:t>
              </a:r>
              <a:endParaRPr lang="en-US" dirty="0" smtClean="0"/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3203848" y="620688"/>
            <a:ext cx="1368152" cy="2031325"/>
            <a:chOff x="6732240" y="1340768"/>
            <a:chExt cx="1368152" cy="2031325"/>
          </a:xfrm>
        </p:grpSpPr>
        <p:sp>
          <p:nvSpPr>
            <p:cNvPr id="18" name="Rectangle 17"/>
            <p:cNvSpPr/>
            <p:nvPr/>
          </p:nvSpPr>
          <p:spPr>
            <a:xfrm>
              <a:off x="6732240" y="1340768"/>
              <a:ext cx="1368152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32240" y="1340768"/>
              <a:ext cx="1368152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Items</a:t>
              </a:r>
            </a:p>
            <a:p>
              <a:pPr algn="r"/>
              <a:endParaRPr lang="en-US" b="1" u="sng" dirty="0" smtClean="0"/>
            </a:p>
            <a:p>
              <a:pPr algn="r"/>
              <a:r>
                <a:rPr lang="en-US" b="1" u="sng" dirty="0" err="1" smtClean="0"/>
                <a:t>ItemNo</a:t>
              </a:r>
              <a:endParaRPr lang="en-US" b="1" u="sng" dirty="0" smtClean="0"/>
            </a:p>
            <a:p>
              <a:pPr algn="r"/>
              <a:endParaRPr lang="en-US" b="1" u="sng" dirty="0" smtClean="0"/>
            </a:p>
            <a:p>
              <a:pPr algn="r"/>
              <a:r>
                <a:rPr lang="en-US" dirty="0" smtClean="0"/>
                <a:t>Description</a:t>
              </a:r>
            </a:p>
            <a:p>
              <a:pPr algn="r"/>
              <a:endParaRPr lang="en-US" dirty="0" smtClean="0"/>
            </a:p>
            <a:p>
              <a:pPr algn="r"/>
              <a:r>
                <a:rPr lang="en-US" dirty="0" err="1" smtClean="0"/>
                <a:t>UnitPrice</a:t>
              </a:r>
              <a:endParaRPr lang="en-US" dirty="0"/>
            </a:p>
          </p:txBody>
        </p:sp>
      </p:grpSp>
      <p:grpSp>
        <p:nvGrpSpPr>
          <p:cNvPr id="11" name="Group 29"/>
          <p:cNvGrpSpPr/>
          <p:nvPr/>
        </p:nvGrpSpPr>
        <p:grpSpPr>
          <a:xfrm rot="10800000">
            <a:off x="2051720" y="1412776"/>
            <a:ext cx="1152128" cy="373107"/>
            <a:chOff x="6444208" y="1772816"/>
            <a:chExt cx="1152128" cy="37310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444208" y="1916832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380312" y="1772816"/>
              <a:ext cx="216024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380312" y="1916832"/>
              <a:ext cx="216024" cy="229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88224" y="17728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16216" y="17728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380312" y="17728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rved Right Arrow 21"/>
          <p:cNvSpPr/>
          <p:nvPr/>
        </p:nvSpPr>
        <p:spPr>
          <a:xfrm>
            <a:off x="107504" y="1556792"/>
            <a:ext cx="720080" cy="792088"/>
          </a:xfrm>
          <a:prstGeom prst="curvedRightArrow">
            <a:avLst>
              <a:gd name="adj1" fmla="val 0"/>
              <a:gd name="adj2" fmla="val 4172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539552" y="1268760"/>
            <a:ext cx="360040" cy="57606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rved Left Arrow 23"/>
          <p:cNvSpPr/>
          <p:nvPr/>
        </p:nvSpPr>
        <p:spPr>
          <a:xfrm>
            <a:off x="4499992" y="1412776"/>
            <a:ext cx="720080" cy="1296144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>
            <a:off x="4499992" y="1412776"/>
            <a:ext cx="432048" cy="648072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23528" y="3801576"/>
          <a:ext cx="2483767" cy="265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4521"/>
                <a:gridCol w="851324"/>
                <a:gridCol w="827922"/>
              </a:tblGrid>
              <a:tr h="4345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 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Item 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</a:t>
                      </a:r>
                    </a:p>
                    <a:p>
                      <a:r>
                        <a:rPr lang="en-US" sz="1200" dirty="0" smtClean="0"/>
                        <a:t>Qty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7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07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M345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07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P876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07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07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K325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07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07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M345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07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P876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9512" y="3501008"/>
            <a:ext cx="1136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OrderItems</a:t>
            </a:r>
            <a:endParaRPr lang="en-US" sz="16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860032" y="3861048"/>
          <a:ext cx="36004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7660"/>
                <a:gridCol w="2007282"/>
                <a:gridCol w="785458"/>
              </a:tblGrid>
              <a:tr h="3972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Item 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</a:t>
                      </a:r>
                    </a:p>
                    <a:p>
                      <a:r>
                        <a:rPr lang="en-US" sz="1200" dirty="0" smtClean="0"/>
                        <a:t>Price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</a:t>
                      </a:r>
                      <a:r>
                        <a:rPr lang="en-US" sz="1200" baseline="0" dirty="0" smtClean="0"/>
                        <a:t>  Felt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383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M345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Stainless steel ruler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7.80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383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P876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Mars Bars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383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K124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Black</a:t>
                      </a:r>
                      <a:r>
                        <a:rPr lang="en-US" sz="1200" baseline="0" dirty="0" smtClean="0"/>
                        <a:t>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383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K325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Marker Pen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1.90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87136" y="3573016"/>
            <a:ext cx="648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Items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857489" y="4143380"/>
            <a:ext cx="2000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the </a:t>
            </a:r>
            <a:r>
              <a:rPr lang="en-US" dirty="0" err="1" smtClean="0"/>
              <a:t>OrderItems</a:t>
            </a:r>
            <a:r>
              <a:rPr lang="en-US" dirty="0" smtClean="0"/>
              <a:t> and</a:t>
            </a:r>
          </a:p>
          <a:p>
            <a:r>
              <a:rPr lang="en-US" dirty="0" smtClean="0"/>
              <a:t>Items tables are </a:t>
            </a:r>
            <a:r>
              <a:rPr lang="en-US" b="1" dirty="0" smtClean="0"/>
              <a:t>now in 2NF.</a:t>
            </a:r>
          </a:p>
          <a:p>
            <a:r>
              <a:rPr lang="en-US" b="1" dirty="0" smtClean="0"/>
              <a:t>There are no more partial dependency</a:t>
            </a:r>
            <a:endParaRPr lang="en-MY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83671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Items(</a:t>
            </a:r>
            <a:r>
              <a:rPr lang="en-US" b="1" u="sng" dirty="0" err="1" smtClean="0"/>
              <a:t>ItemNo</a:t>
            </a:r>
            <a:r>
              <a:rPr lang="en-US" dirty="0" smtClean="0"/>
              <a:t>, Description, </a:t>
            </a:r>
            <a:r>
              <a:rPr lang="en-US" dirty="0" err="1" smtClean="0"/>
              <a:t>UnitPrice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OrderItems</a:t>
            </a:r>
            <a:r>
              <a:rPr lang="en-US" dirty="0" smtClean="0"/>
              <a:t>(</a:t>
            </a:r>
            <a:r>
              <a:rPr lang="en-US" b="1" u="sng" dirty="0" err="1" smtClean="0"/>
              <a:t>OrderNo</a:t>
            </a:r>
            <a:r>
              <a:rPr lang="en-US" b="1" u="sng" dirty="0" smtClean="0"/>
              <a:t>, </a:t>
            </a:r>
            <a:r>
              <a:rPr lang="en-US" b="1" u="sng" dirty="0" err="1" smtClean="0"/>
              <a:t>ItemNo</a:t>
            </a:r>
            <a:r>
              <a:rPr lang="en-US" b="1" dirty="0" smtClean="0"/>
              <a:t>*,</a:t>
            </a:r>
            <a:r>
              <a:rPr lang="en-US" dirty="0" err="1" smtClean="0"/>
              <a:t>OrderQty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8" grpId="0"/>
      <p:bldP spid="30" grpId="0"/>
      <p:bldP spid="31" grpId="0"/>
      <p:bldP spid="3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591344"/>
          </a:xfrm>
        </p:spPr>
        <p:txBody>
          <a:bodyPr>
            <a:normAutofit/>
          </a:bodyPr>
          <a:lstStyle/>
          <a:p>
            <a:r>
              <a:rPr lang="en-US" dirty="0"/>
              <a:t>Third Normal Form (3NF</a:t>
            </a:r>
            <a:r>
              <a:rPr lang="en-US" dirty="0" smtClean="0"/>
              <a:t>) transformation</a:t>
            </a: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19827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4-20: 3NF Violation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51520" y="692697"/>
            <a:ext cx="871296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3NF: </a:t>
            </a:r>
            <a:r>
              <a:rPr lang="en-US" dirty="0"/>
              <a:t>A table in which none of the non-key fields determine another non-key field.</a:t>
            </a:r>
          </a:p>
          <a:p>
            <a:r>
              <a:rPr lang="en-US" dirty="0" smtClean="0"/>
              <a:t>The ORDERS table is already in 2NF as it fulfill the 2NF requirements: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Already in 1NF (i.e. in each row, all columns contains atomic value)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each non-key field is determined by the </a:t>
            </a:r>
            <a:r>
              <a:rPr lang="en-US" b="1" dirty="0" smtClean="0"/>
              <a:t>whole primary key</a:t>
            </a:r>
            <a:r>
              <a:rPr lang="en-US" dirty="0" smtClean="0"/>
              <a:t> and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b="1" i="1" dirty="0" smtClean="0"/>
              <a:t>part of the primary key</a:t>
            </a:r>
            <a:r>
              <a:rPr lang="en-US" dirty="0" smtClean="0"/>
              <a:t> by itself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err="1" smtClean="0"/>
              <a:t>OrderNo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CustomerNo</a:t>
            </a:r>
            <a:r>
              <a:rPr lang="en-US" dirty="0" smtClean="0">
                <a:sym typeface="Wingdings" pitchFamily="2" charset="2"/>
              </a:rPr>
              <a:t>, Name, </a:t>
            </a:r>
            <a:r>
              <a:rPr lang="en-US" dirty="0" err="1" smtClean="0">
                <a:sym typeface="Wingdings" pitchFamily="2" charset="2"/>
              </a:rPr>
              <a:t>TelNo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OrderDate</a:t>
            </a:r>
            <a:endParaRPr lang="en-US" dirty="0" smtClean="0">
              <a:sym typeface="Wingdings" pitchFamily="2" charset="2"/>
            </a:endParaRPr>
          </a:p>
          <a:p>
            <a:pPr marL="628650" lvl="1" indent="-171450"/>
            <a:endParaRPr lang="en-US" dirty="0" smtClean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51</a:t>
            </a:fld>
            <a:endParaRPr lang="en-GB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732240" y="3714752"/>
            <a:ext cx="13681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32240" y="3717032"/>
            <a:ext cx="1364476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Orders</a:t>
            </a:r>
          </a:p>
          <a:p>
            <a:r>
              <a:rPr lang="en-US" b="1" u="sng" dirty="0" err="1" smtClean="0"/>
              <a:t>OrderNo</a:t>
            </a:r>
            <a:endParaRPr lang="en-US" b="1" u="sng" dirty="0" smtClean="0"/>
          </a:p>
          <a:p>
            <a:endParaRPr lang="en-US" sz="1000" dirty="0" smtClean="0"/>
          </a:p>
          <a:p>
            <a:r>
              <a:rPr lang="en-US" dirty="0" err="1" smtClean="0"/>
              <a:t>CustomerNo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Name</a:t>
            </a:r>
          </a:p>
          <a:p>
            <a:endParaRPr lang="en-US" sz="1000" dirty="0" smtClean="0"/>
          </a:p>
          <a:p>
            <a:r>
              <a:rPr lang="en-US" dirty="0" err="1" smtClean="0"/>
              <a:t>TelNo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OrderDate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868144" y="4221088"/>
            <a:ext cx="1008112" cy="1872208"/>
            <a:chOff x="5868144" y="4221088"/>
            <a:chExt cx="1008112" cy="1872208"/>
          </a:xfrm>
        </p:grpSpPr>
        <p:sp>
          <p:nvSpPr>
            <p:cNvPr id="13" name="Curved Right Arrow 12"/>
            <p:cNvSpPr/>
            <p:nvPr/>
          </p:nvSpPr>
          <p:spPr>
            <a:xfrm>
              <a:off x="6300192" y="4221088"/>
              <a:ext cx="504056" cy="864096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Right Arrow 16"/>
            <p:cNvSpPr/>
            <p:nvPr/>
          </p:nvSpPr>
          <p:spPr>
            <a:xfrm>
              <a:off x="6084168" y="4221088"/>
              <a:ext cx="720080" cy="1368152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urved Right Arrow 15"/>
            <p:cNvSpPr/>
            <p:nvPr/>
          </p:nvSpPr>
          <p:spPr>
            <a:xfrm>
              <a:off x="5868144" y="4221088"/>
              <a:ext cx="936104" cy="1872208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urved Right Arrow 18"/>
            <p:cNvSpPr/>
            <p:nvPr/>
          </p:nvSpPr>
          <p:spPr>
            <a:xfrm>
              <a:off x="6516216" y="4221088"/>
              <a:ext cx="360040" cy="504056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79512" y="3140968"/>
          <a:ext cx="4320480" cy="16948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9946"/>
                <a:gridCol w="864230"/>
                <a:gridCol w="1012843"/>
                <a:gridCol w="859365"/>
                <a:gridCol w="864096"/>
              </a:tblGrid>
              <a:tr h="4448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 No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Customer </a:t>
                      </a:r>
                    </a:p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Tel 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Order 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C1001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 bin</a:t>
                      </a:r>
                      <a:r>
                        <a:rPr lang="en-US" sz="1200" baseline="0" dirty="0" smtClean="0"/>
                        <a:t> Ahmad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C1002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 Ah </a:t>
                      </a:r>
                      <a:r>
                        <a:rPr lang="en-US" sz="1200" dirty="0" err="1" smtClean="0"/>
                        <a:t>Kau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1122448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C1003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A101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 bin</a:t>
                      </a:r>
                      <a:r>
                        <a:rPr lang="en-US" sz="1200" baseline="0" dirty="0" smtClean="0"/>
                        <a:t> Ahmad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15/5/14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51520" y="2843644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47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591344"/>
          </a:xfrm>
        </p:spPr>
        <p:txBody>
          <a:bodyPr>
            <a:normAutofit/>
          </a:bodyPr>
          <a:lstStyle/>
          <a:p>
            <a:r>
              <a:rPr lang="en-US" dirty="0"/>
              <a:t>Third Normal Form (3NF</a:t>
            </a:r>
            <a:r>
              <a:rPr lang="en-US" dirty="0" smtClean="0"/>
              <a:t>) transformation</a:t>
            </a: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357950" y="6583362"/>
            <a:ext cx="19827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 dirty="0"/>
              <a:t>Exhibit 4-20: 3NF Violation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51520" y="692697"/>
            <a:ext cx="871296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3NF: </a:t>
            </a:r>
            <a:r>
              <a:rPr lang="en-US" dirty="0"/>
              <a:t>A table in which none of the non-key fields determine another non-key field.</a:t>
            </a:r>
          </a:p>
          <a:p>
            <a:r>
              <a:rPr lang="en-US" dirty="0" smtClean="0"/>
              <a:t>The ORDERS table is already in 2NF as it fulfill the 2NF requirements”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Already in 1NF (i.e. in each row, all columns contains atomic value)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each non-key field is determined by the </a:t>
            </a:r>
            <a:r>
              <a:rPr lang="en-US" b="1" dirty="0" smtClean="0"/>
              <a:t>whole primary key</a:t>
            </a:r>
            <a:r>
              <a:rPr lang="en-US" dirty="0" smtClean="0"/>
              <a:t> and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b="1" i="1" dirty="0" smtClean="0"/>
              <a:t>part of the primary key</a:t>
            </a:r>
            <a:r>
              <a:rPr lang="en-US" dirty="0" smtClean="0"/>
              <a:t> by itself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dirty="0" err="1" smtClean="0"/>
              <a:t>OrderNo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CustomerNo</a:t>
            </a:r>
            <a:r>
              <a:rPr lang="en-US" dirty="0" smtClean="0">
                <a:sym typeface="Wingdings" pitchFamily="2" charset="2"/>
              </a:rPr>
              <a:t>, Name, </a:t>
            </a:r>
            <a:r>
              <a:rPr lang="en-US" dirty="0" err="1" smtClean="0">
                <a:sym typeface="Wingdings" pitchFamily="2" charset="2"/>
              </a:rPr>
              <a:t>TelNo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OrderDate</a:t>
            </a:r>
            <a:endParaRPr lang="en-US" dirty="0" smtClean="0">
              <a:sym typeface="Wingdings" pitchFamily="2" charset="2"/>
            </a:endParaRPr>
          </a:p>
          <a:p>
            <a:pPr marL="628650" lvl="1" indent="-1714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dirty="0"/>
              <a:t>once you know a </a:t>
            </a:r>
            <a:r>
              <a:rPr lang="en-US" dirty="0" smtClean="0"/>
              <a:t>CUSTOMER’S  </a:t>
            </a:r>
            <a:r>
              <a:rPr lang="en-US" dirty="0" err="1" smtClean="0"/>
              <a:t>CustomerNo</a:t>
            </a:r>
            <a:r>
              <a:rPr lang="en-US" dirty="0" smtClean="0"/>
              <a:t>, </a:t>
            </a:r>
            <a:r>
              <a:rPr lang="en-US" dirty="0"/>
              <a:t>you can determine his or her </a:t>
            </a:r>
            <a:r>
              <a:rPr lang="en-US" dirty="0" smtClean="0"/>
              <a:t>name and </a:t>
            </a:r>
            <a:r>
              <a:rPr lang="en-US" dirty="0"/>
              <a:t>phone number.</a:t>
            </a:r>
          </a:p>
          <a:p>
            <a:r>
              <a:rPr lang="en-US" b="1" dirty="0" err="1" smtClean="0"/>
              <a:t>CustomerNo</a:t>
            </a:r>
            <a:r>
              <a:rPr lang="en-US" dirty="0" smtClean="0"/>
              <a:t> is not a key field in the ORDERS relation. Therefore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b="1" dirty="0" smtClean="0"/>
              <a:t>Name, </a:t>
            </a:r>
            <a:r>
              <a:rPr lang="en-US" b="1" dirty="0" err="1" smtClean="0"/>
              <a:t>TelNo</a:t>
            </a:r>
            <a:r>
              <a:rPr lang="en-US" dirty="0" smtClean="0"/>
              <a:t> are being determined by another non-key field. This is called a </a:t>
            </a:r>
            <a:r>
              <a:rPr lang="en-US" b="1" dirty="0" smtClean="0"/>
              <a:t>transitive dependency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52</a:t>
            </a:fld>
            <a:endParaRPr lang="en-GB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8028384" y="5132112"/>
            <a:ext cx="864096" cy="1008112"/>
            <a:chOff x="7956376" y="4653136"/>
            <a:chExt cx="864096" cy="1008112"/>
          </a:xfrm>
        </p:grpSpPr>
        <p:sp>
          <p:nvSpPr>
            <p:cNvPr id="14" name="Curved Left Arrow 13"/>
            <p:cNvSpPr/>
            <p:nvPr/>
          </p:nvSpPr>
          <p:spPr>
            <a:xfrm>
              <a:off x="8028384" y="4653136"/>
              <a:ext cx="432048" cy="504056"/>
            </a:xfrm>
            <a:prstGeom prst="curvedLeftArrow">
              <a:avLst>
                <a:gd name="adj1" fmla="val 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Left Arrow 14"/>
            <p:cNvSpPr/>
            <p:nvPr/>
          </p:nvSpPr>
          <p:spPr>
            <a:xfrm>
              <a:off x="7956376" y="4653136"/>
              <a:ext cx="864096" cy="1008112"/>
            </a:xfrm>
            <a:prstGeom prst="curvedLeftArrow">
              <a:avLst>
                <a:gd name="adj1" fmla="val 0"/>
                <a:gd name="adj2" fmla="val 50000"/>
                <a:gd name="adj3" fmla="val 213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732240" y="4193728"/>
            <a:ext cx="13681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4196008"/>
            <a:ext cx="1364476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Orders</a:t>
            </a:r>
          </a:p>
          <a:p>
            <a:r>
              <a:rPr lang="en-US" b="1" u="sng" dirty="0" err="1" smtClean="0"/>
              <a:t>OrderNo</a:t>
            </a:r>
            <a:endParaRPr lang="en-US" b="1" u="sng" dirty="0" smtClean="0"/>
          </a:p>
          <a:p>
            <a:endParaRPr lang="en-US" sz="1000" dirty="0" smtClean="0"/>
          </a:p>
          <a:p>
            <a:r>
              <a:rPr lang="en-US" dirty="0" err="1" smtClean="0"/>
              <a:t>CustomerNo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Name</a:t>
            </a:r>
          </a:p>
          <a:p>
            <a:endParaRPr lang="en-US" sz="1000" dirty="0" smtClean="0"/>
          </a:p>
          <a:p>
            <a:r>
              <a:rPr lang="en-US" dirty="0" err="1" smtClean="0"/>
              <a:t>TelNo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OrderDate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868144" y="4700064"/>
            <a:ext cx="1008112" cy="1872208"/>
            <a:chOff x="5868144" y="4221088"/>
            <a:chExt cx="1008112" cy="1872208"/>
          </a:xfrm>
        </p:grpSpPr>
        <p:sp>
          <p:nvSpPr>
            <p:cNvPr id="20" name="Curved Right Arrow 19"/>
            <p:cNvSpPr/>
            <p:nvPr/>
          </p:nvSpPr>
          <p:spPr>
            <a:xfrm>
              <a:off x="6300192" y="4221088"/>
              <a:ext cx="504056" cy="864096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urved Right Arrow 20"/>
            <p:cNvSpPr/>
            <p:nvPr/>
          </p:nvSpPr>
          <p:spPr>
            <a:xfrm>
              <a:off x="6084168" y="4221088"/>
              <a:ext cx="720080" cy="1368152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urved Right Arrow 21"/>
            <p:cNvSpPr/>
            <p:nvPr/>
          </p:nvSpPr>
          <p:spPr>
            <a:xfrm>
              <a:off x="5868144" y="4221088"/>
              <a:ext cx="936104" cy="1872208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urved Right Arrow 22"/>
            <p:cNvSpPr/>
            <p:nvPr/>
          </p:nvSpPr>
          <p:spPr>
            <a:xfrm>
              <a:off x="6516216" y="4221088"/>
              <a:ext cx="360040" cy="504056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3528" y="3933056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err="1" smtClean="0"/>
              <a:t>TelNo</a:t>
            </a:r>
            <a:r>
              <a:rPr lang="en-US" dirty="0" smtClean="0"/>
              <a:t> non-key fields are transitively dependent on the key field </a:t>
            </a:r>
            <a:r>
              <a:rPr lang="en-US" b="1" dirty="0" err="1" smtClean="0"/>
              <a:t>OrderNo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dirty="0" smtClean="0"/>
              <a:t>To transform a relation to 3NF we must remove attributes</a:t>
            </a:r>
          </a:p>
          <a:p>
            <a:r>
              <a:rPr lang="en-US" dirty="0" smtClean="0"/>
              <a:t>Involved in the transitive dependency.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01352"/>
            <a:ext cx="8229600" cy="591344"/>
          </a:xfrm>
        </p:spPr>
        <p:txBody>
          <a:bodyPr>
            <a:normAutofit/>
          </a:bodyPr>
          <a:lstStyle/>
          <a:p>
            <a:r>
              <a:rPr lang="en-US" dirty="0"/>
              <a:t>Update Problem Caused by 3NF Violation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724128" y="3789040"/>
            <a:ext cx="260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 dirty="0"/>
              <a:t>Exhibit 4-21: 3NF Violation Creates </a:t>
            </a:r>
          </a:p>
          <a:p>
            <a:r>
              <a:rPr lang="en-US" sz="1200" i="1" dirty="0"/>
              <a:t>	Update Problem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899592" y="4005064"/>
            <a:ext cx="75215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/>
              <a:t>Orders</a:t>
            </a:r>
            <a:r>
              <a:rPr lang="en-US" dirty="0" smtClean="0"/>
              <a:t> table is </a:t>
            </a:r>
            <a:r>
              <a:rPr lang="en-US" b="1" dirty="0" smtClean="0"/>
              <a:t>ONLY in 2NF</a:t>
            </a:r>
          </a:p>
          <a:p>
            <a:endParaRPr lang="en-US" dirty="0" smtClean="0"/>
          </a:p>
          <a:p>
            <a:r>
              <a:rPr lang="en-US" dirty="0" smtClean="0"/>
              <a:t>Data not determined by the primary key will be duplicated and any updates may not be made to all instances of duplicate data.</a:t>
            </a:r>
          </a:p>
          <a:p>
            <a:endParaRPr lang="en-US" dirty="0" smtClean="0"/>
          </a:p>
          <a:p>
            <a:r>
              <a:rPr lang="en-US" dirty="0" smtClean="0"/>
              <a:t>In this example, we no longer know the correct </a:t>
            </a:r>
            <a:r>
              <a:rPr lang="en-US" dirty="0" err="1" smtClean="0"/>
              <a:t>TelNo</a:t>
            </a:r>
            <a:r>
              <a:rPr lang="en-US" dirty="0" smtClean="0"/>
              <a:t> for  customer  ‘A101’.</a:t>
            </a:r>
          </a:p>
          <a:p>
            <a:r>
              <a:rPr lang="en-US" dirty="0" smtClean="0"/>
              <a:t>Will there be </a:t>
            </a:r>
            <a:r>
              <a:rPr lang="en-US" b="1" dirty="0" smtClean="0"/>
              <a:t>Insertion</a:t>
            </a:r>
            <a:r>
              <a:rPr lang="en-US" dirty="0" smtClean="0"/>
              <a:t> and </a:t>
            </a:r>
            <a:r>
              <a:rPr lang="en-US" b="1" dirty="0" smtClean="0"/>
              <a:t>Deletion</a:t>
            </a:r>
            <a:r>
              <a:rPr lang="en-US" dirty="0" smtClean="0"/>
              <a:t> anomalies for a </a:t>
            </a:r>
            <a:r>
              <a:rPr lang="en-US" b="1" dirty="0" smtClean="0"/>
              <a:t>table in 2NF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53</a:t>
            </a:fld>
            <a:endParaRPr lang="en-GB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71599" y="1196751"/>
          <a:ext cx="7344816" cy="25940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3908"/>
                <a:gridCol w="1469191"/>
                <a:gridCol w="1721833"/>
                <a:gridCol w="1460921"/>
                <a:gridCol w="1468963"/>
              </a:tblGrid>
              <a:tr h="6993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Order No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Customer </a:t>
                      </a:r>
                    </a:p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Tel No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Order Date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3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C1001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A101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Ali bin</a:t>
                      </a:r>
                      <a:r>
                        <a:rPr lang="en-US" sz="2000" baseline="0" dirty="0" smtClean="0"/>
                        <a:t> Ahmad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1234321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12/5/14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37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C1002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A102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Lim Ah </a:t>
                      </a:r>
                      <a:r>
                        <a:rPr lang="en-US" sz="2000" dirty="0" err="1" smtClean="0"/>
                        <a:t>Kau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1122448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13/5/14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3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C1003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A101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Ali bin</a:t>
                      </a:r>
                      <a:r>
                        <a:rPr lang="en-US" sz="2000" baseline="0" dirty="0" smtClean="0"/>
                        <a:t> Ahmad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1234567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15/5/14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908720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101"/>
            <a:ext cx="5328592" cy="526579"/>
          </a:xfrm>
        </p:spPr>
        <p:txBody>
          <a:bodyPr>
            <a:normAutofit/>
          </a:bodyPr>
          <a:lstStyle/>
          <a:p>
            <a:r>
              <a:rPr lang="en-US" dirty="0"/>
              <a:t>Solving a </a:t>
            </a:r>
            <a:r>
              <a:rPr lang="en-US" dirty="0" smtClean="0"/>
              <a:t>3NF </a:t>
            </a:r>
            <a:r>
              <a:rPr lang="en-US" dirty="0"/>
              <a:t>Violation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16718" y="1972295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1456" y="414957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1: Tables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406" y="1794495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2: Relationships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4156" y="3077195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3: Fields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3681" y="4142407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4: Keys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32606" y="743570"/>
            <a:ext cx="431140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 smtClean="0"/>
              <a:t>Create another table to store Name and </a:t>
            </a:r>
            <a:r>
              <a:rPr lang="en-US" sz="2000" i="1" dirty="0" err="1" smtClean="0"/>
              <a:t>TelNo</a:t>
            </a:r>
            <a:r>
              <a:rPr lang="en-US" sz="2000" i="1" dirty="0" smtClean="0"/>
              <a:t> that has transitive dependency. Call it CUSTOMERS table</a:t>
            </a:r>
            <a:endParaRPr lang="en-US" sz="2000" i="1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54</a:t>
            </a:fld>
            <a:endParaRPr lang="en-GB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652120" y="260648"/>
            <a:ext cx="13681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52120" y="262928"/>
            <a:ext cx="1364476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Orders</a:t>
            </a:r>
          </a:p>
          <a:p>
            <a:r>
              <a:rPr lang="en-US" b="1" u="sng" dirty="0" err="1" smtClean="0"/>
              <a:t>OrderNo</a:t>
            </a:r>
            <a:endParaRPr lang="en-US" b="1" u="sng" dirty="0" smtClean="0"/>
          </a:p>
          <a:p>
            <a:endParaRPr lang="en-US" sz="1000" dirty="0" smtClean="0"/>
          </a:p>
          <a:p>
            <a:r>
              <a:rPr lang="en-US" dirty="0" err="1" smtClean="0"/>
              <a:t>CustomerNo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Name</a:t>
            </a:r>
          </a:p>
          <a:p>
            <a:endParaRPr lang="en-US" sz="1000" dirty="0" smtClean="0"/>
          </a:p>
          <a:p>
            <a:r>
              <a:rPr lang="en-US" dirty="0" err="1" smtClean="0"/>
              <a:t>TelNo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OrderDate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96336" y="264752"/>
            <a:ext cx="13681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96336" y="267032"/>
            <a:ext cx="13681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7" grpId="0"/>
      <p:bldP spid="24" grpId="0" animBg="1"/>
      <p:bldP spid="25" grpId="0" animBg="1"/>
      <p:bldP spid="33" grpId="0" animBg="1"/>
      <p:bldP spid="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101"/>
            <a:ext cx="5328592" cy="526579"/>
          </a:xfrm>
        </p:spPr>
        <p:txBody>
          <a:bodyPr>
            <a:normAutofit/>
          </a:bodyPr>
          <a:lstStyle/>
          <a:p>
            <a:r>
              <a:rPr lang="en-US" dirty="0"/>
              <a:t>Solving a </a:t>
            </a:r>
            <a:r>
              <a:rPr lang="en-US" dirty="0" smtClean="0"/>
              <a:t>3NF </a:t>
            </a:r>
            <a:r>
              <a:rPr lang="en-US" dirty="0"/>
              <a:t>Violation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16718" y="1972295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1456" y="414957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1: Tables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406" y="1794495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2: Relationships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4156" y="3077195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3: Fields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3681" y="4142407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4: Keys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32606" y="743570"/>
            <a:ext cx="431140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Create another table to store Name and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TelNo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that has transitive dependency. Call it CUSTOMERS table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55</a:t>
            </a:fld>
            <a:endParaRPr lang="en-GB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652120" y="2064952"/>
            <a:ext cx="13681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52120" y="2067232"/>
            <a:ext cx="1364476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Orders</a:t>
            </a:r>
          </a:p>
          <a:p>
            <a:r>
              <a:rPr lang="en-US" b="1" u="sng" dirty="0" err="1" smtClean="0"/>
              <a:t>OrderNo</a:t>
            </a:r>
            <a:endParaRPr lang="en-US" b="1" u="sng" dirty="0" smtClean="0"/>
          </a:p>
          <a:p>
            <a:endParaRPr lang="en-US" sz="1000" dirty="0" smtClean="0"/>
          </a:p>
          <a:p>
            <a:r>
              <a:rPr lang="en-US" dirty="0" err="1" smtClean="0"/>
              <a:t>CustomerNo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Name</a:t>
            </a:r>
          </a:p>
          <a:p>
            <a:endParaRPr lang="en-US" sz="1000" dirty="0" smtClean="0"/>
          </a:p>
          <a:p>
            <a:r>
              <a:rPr lang="en-US" dirty="0" err="1" smtClean="0"/>
              <a:t>TelNo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OrderDate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96336" y="2069056"/>
            <a:ext cx="13681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96336" y="2071336"/>
            <a:ext cx="13681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err="1" smtClean="0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48630" y="2125305"/>
            <a:ext cx="431140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 smtClean="0"/>
              <a:t>A customer can have many orders</a:t>
            </a:r>
          </a:p>
          <a:p>
            <a:pPr marL="111125" indent="-111125">
              <a:buFontTx/>
              <a:buChar char="-"/>
            </a:pPr>
            <a:r>
              <a:rPr lang="en-US" sz="2000" i="1" dirty="0" smtClean="0"/>
              <a:t>An order belongs to only one customer</a:t>
            </a:r>
            <a:endParaRPr lang="en-US" sz="2000" i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7016596" y="2996952"/>
            <a:ext cx="579740" cy="373107"/>
            <a:chOff x="7016596" y="2996952"/>
            <a:chExt cx="579740" cy="373107"/>
          </a:xfrm>
        </p:grpSpPr>
        <p:cxnSp>
          <p:nvCxnSpPr>
            <p:cNvPr id="28" name="Straight Connector 27"/>
            <p:cNvCxnSpPr>
              <a:endCxn id="25" idx="3"/>
            </p:cNvCxnSpPr>
            <p:nvPr/>
          </p:nvCxnSpPr>
          <p:spPr>
            <a:xfrm flipH="1">
              <a:off x="7016596" y="3226043"/>
              <a:ext cx="579740" cy="26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 flipV="1">
              <a:off x="7020272" y="3226043"/>
              <a:ext cx="216024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7020272" y="2996952"/>
              <a:ext cx="216024" cy="229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7452320" y="3082027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7524328" y="3082027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7236296" y="3082027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4" grpId="0" animBg="1"/>
      <p:bldP spid="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101"/>
            <a:ext cx="5328592" cy="526579"/>
          </a:xfrm>
        </p:spPr>
        <p:txBody>
          <a:bodyPr>
            <a:normAutofit/>
          </a:bodyPr>
          <a:lstStyle/>
          <a:p>
            <a:r>
              <a:rPr lang="en-US" dirty="0"/>
              <a:t>Solving a </a:t>
            </a:r>
            <a:r>
              <a:rPr lang="en-US" dirty="0" smtClean="0"/>
              <a:t>3NF </a:t>
            </a:r>
            <a:r>
              <a:rPr lang="en-US" dirty="0"/>
              <a:t>Violation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16718" y="1972295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1456" y="414957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1: Tables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406" y="1794495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2: Relationships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4156" y="3077195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3: Fields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3681" y="4142407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4: Keys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32606" y="743570"/>
            <a:ext cx="431140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Create another table to store Name and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TelNo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that has transitive dependency. Call it CUSTOMERS table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56</a:t>
            </a:fld>
            <a:endParaRPr lang="en-GB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652120" y="2064952"/>
            <a:ext cx="13681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52120" y="2067232"/>
            <a:ext cx="136447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Orders</a:t>
            </a:r>
          </a:p>
          <a:p>
            <a:endParaRPr lang="en-US" b="1" u="sng" dirty="0" smtClean="0"/>
          </a:p>
          <a:p>
            <a:r>
              <a:rPr lang="en-US" b="1" u="sng" dirty="0" err="1" smtClean="0"/>
              <a:t>OrderNo</a:t>
            </a:r>
            <a:endParaRPr lang="en-US" b="1" u="sng" dirty="0" smtClean="0"/>
          </a:p>
          <a:p>
            <a:r>
              <a:rPr lang="en-US" dirty="0" err="1" smtClean="0"/>
              <a:t>CustomerNo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OrderDate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96336" y="2586431"/>
            <a:ext cx="13681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96336" y="2588711"/>
            <a:ext cx="13681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</a:p>
          <a:p>
            <a:endParaRPr lang="en-US" b="1" u="sng" dirty="0" smtClean="0"/>
          </a:p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TelNo</a:t>
            </a:r>
            <a:endParaRPr lang="en-US" b="1" u="sng" dirty="0" smtClean="0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48630" y="2125305"/>
            <a:ext cx="431140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A customer can have many orders</a:t>
            </a:r>
          </a:p>
          <a:p>
            <a:pPr marL="111125" indent="-111125">
              <a:buFontTx/>
              <a:buChar char="-"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An order belongs to only one customer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10800000" flipV="1">
            <a:off x="7020272" y="3226043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7020272" y="2996952"/>
            <a:ext cx="216024" cy="22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7452320" y="3082027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7524328" y="3082027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7236296" y="3082027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11560" y="3429000"/>
            <a:ext cx="431140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 smtClean="0"/>
              <a:t>Transfer Name and </a:t>
            </a:r>
            <a:r>
              <a:rPr lang="en-US" sz="2000" i="1" dirty="0" err="1" smtClean="0"/>
              <a:t>Telno</a:t>
            </a:r>
            <a:r>
              <a:rPr lang="en-US" sz="2000" i="1" dirty="0" smtClean="0"/>
              <a:t> to the</a:t>
            </a:r>
          </a:p>
          <a:p>
            <a:pPr marL="111125" indent="-111125">
              <a:buFontTx/>
              <a:buChar char="-"/>
            </a:pPr>
            <a:r>
              <a:rPr lang="en-US" sz="2000" i="1" dirty="0" smtClean="0"/>
              <a:t>CUSTOMERS table</a:t>
            </a:r>
            <a:endParaRPr lang="en-US" sz="2000" i="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020272" y="321297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4" grpId="0" animBg="1"/>
      <p:bldP spid="4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101"/>
            <a:ext cx="5328592" cy="526579"/>
          </a:xfrm>
        </p:spPr>
        <p:txBody>
          <a:bodyPr>
            <a:normAutofit/>
          </a:bodyPr>
          <a:lstStyle/>
          <a:p>
            <a:r>
              <a:rPr lang="en-US" dirty="0"/>
              <a:t>Solving a </a:t>
            </a:r>
            <a:r>
              <a:rPr lang="en-US" dirty="0" smtClean="0"/>
              <a:t>3NF </a:t>
            </a:r>
            <a:r>
              <a:rPr lang="en-US" dirty="0"/>
              <a:t>Violation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16718" y="1972295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1456" y="414957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1: Tables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406" y="1794495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2: Relationships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4156" y="3077195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3: Fields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3681" y="4142407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Step 4: Keys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32606" y="743570"/>
            <a:ext cx="431140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Create another table to store Name and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TelNo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that has transitive dependency. Call it CUSTOMERS table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57</a:t>
            </a:fld>
            <a:endParaRPr lang="en-GB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508104" y="2064952"/>
            <a:ext cx="1512168" cy="355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40380" y="2067232"/>
            <a:ext cx="14798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Orders</a:t>
            </a:r>
          </a:p>
          <a:p>
            <a:endParaRPr lang="en-US" b="1" u="sng" dirty="0" smtClean="0"/>
          </a:p>
          <a:p>
            <a:r>
              <a:rPr lang="en-US" b="1" u="sng" dirty="0" err="1" smtClean="0"/>
              <a:t>OrderNo</a:t>
            </a:r>
            <a:endParaRPr lang="en-US" b="1" u="sng" dirty="0" smtClean="0"/>
          </a:p>
          <a:p>
            <a:r>
              <a:rPr lang="en-US" dirty="0" err="1" smtClean="0"/>
              <a:t>CustomerNo</a:t>
            </a:r>
            <a:r>
              <a:rPr lang="en-US" dirty="0" smtClean="0"/>
              <a:t>*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OrderDate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96336" y="2586431"/>
            <a:ext cx="13681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96336" y="2588711"/>
            <a:ext cx="1368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</a:p>
          <a:p>
            <a:endParaRPr lang="en-US" dirty="0" smtClean="0"/>
          </a:p>
          <a:p>
            <a:r>
              <a:rPr lang="en-US" b="1" u="sng" dirty="0" err="1" smtClean="0"/>
              <a:t>CustomerNo</a:t>
            </a:r>
            <a:endParaRPr lang="en-US" b="1" u="sng" dirty="0" smtClean="0"/>
          </a:p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TelNo</a:t>
            </a:r>
            <a:endParaRPr lang="en-US" b="1" u="sng" dirty="0" smtClean="0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48630" y="2125305"/>
            <a:ext cx="431140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A customer can have many orders</a:t>
            </a:r>
          </a:p>
          <a:p>
            <a:pPr marL="111125" indent="-111125">
              <a:buFontTx/>
              <a:buChar char="-"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An order belongs to only one customer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10800000" flipV="1">
            <a:off x="7020272" y="3226043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7020272" y="2996952"/>
            <a:ext cx="216024" cy="22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7452320" y="3082027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7524328" y="3082027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7236296" y="3082027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11560" y="3429000"/>
            <a:ext cx="431140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Transfer Name and </a:t>
            </a:r>
            <a:r>
              <a:rPr lang="en-US" sz="2000" i="1" dirty="0" err="1" smtClean="0">
                <a:solidFill>
                  <a:schemeClr val="bg1">
                    <a:lumMod val="65000"/>
                  </a:schemeClr>
                </a:solidFill>
              </a:rPr>
              <a:t>Telno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 to the</a:t>
            </a:r>
          </a:p>
          <a:p>
            <a:pPr marL="111125" indent="-111125">
              <a:buFontTx/>
              <a:buChar char="-"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CUSTOMERS table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020272" y="321297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467544" y="4593322"/>
            <a:ext cx="712879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11125" indent="-111125">
              <a:buFontTx/>
              <a:buChar char="-"/>
            </a:pPr>
            <a:r>
              <a:rPr lang="en-US" sz="2000" i="1" dirty="0"/>
              <a:t>The </a:t>
            </a:r>
            <a:r>
              <a:rPr lang="en-US" sz="2000" i="1" dirty="0" err="1" smtClean="0"/>
              <a:t>PK</a:t>
            </a:r>
            <a:r>
              <a:rPr lang="en-US" sz="2000" i="1" dirty="0" smtClean="0"/>
              <a:t> for </a:t>
            </a:r>
            <a:r>
              <a:rPr lang="en-US" sz="2000" b="1" i="1" dirty="0" smtClean="0"/>
              <a:t>Orders</a:t>
            </a:r>
            <a:r>
              <a:rPr lang="en-US" sz="2000" i="1" dirty="0" smtClean="0"/>
              <a:t> is still </a:t>
            </a:r>
            <a:r>
              <a:rPr lang="en-US" sz="2000" i="1" dirty="0" err="1" smtClean="0"/>
              <a:t>OrderNo</a:t>
            </a:r>
            <a:r>
              <a:rPr lang="en-US" sz="2000" i="1" dirty="0" smtClean="0"/>
              <a:t>. </a:t>
            </a:r>
            <a:endParaRPr lang="en-US" sz="2000" i="1" dirty="0"/>
          </a:p>
          <a:p>
            <a:pPr marL="111125" indent="-111125">
              <a:buFontTx/>
              <a:buChar char="-"/>
            </a:pPr>
            <a:r>
              <a:rPr lang="en-US" sz="2000" i="1" dirty="0"/>
              <a:t>The </a:t>
            </a:r>
            <a:r>
              <a:rPr lang="en-US" sz="2000" i="1" dirty="0" err="1"/>
              <a:t>PK</a:t>
            </a:r>
            <a:r>
              <a:rPr lang="en-US" sz="2000" i="1" dirty="0"/>
              <a:t> </a:t>
            </a:r>
            <a:r>
              <a:rPr lang="en-US" sz="2000" i="1" dirty="0" smtClean="0"/>
              <a:t>for </a:t>
            </a:r>
            <a:r>
              <a:rPr lang="en-US" sz="2000" b="1" i="1" dirty="0" smtClean="0"/>
              <a:t>Customers</a:t>
            </a:r>
            <a:r>
              <a:rPr lang="en-US" sz="2000" i="1" dirty="0" smtClean="0"/>
              <a:t> is </a:t>
            </a:r>
            <a:r>
              <a:rPr lang="en-US" sz="2000" i="1" dirty="0" err="1" smtClean="0"/>
              <a:t>CustomerNo</a:t>
            </a:r>
            <a:r>
              <a:rPr lang="en-US" sz="2000" i="1" dirty="0" smtClean="0"/>
              <a:t>. This becomes the </a:t>
            </a:r>
            <a:r>
              <a:rPr lang="en-US" sz="2000" b="1" i="1" dirty="0" err="1" smtClean="0"/>
              <a:t>FK</a:t>
            </a:r>
            <a:r>
              <a:rPr lang="en-US" sz="2000" b="1" i="1" dirty="0" smtClean="0"/>
              <a:t> in Orders</a:t>
            </a:r>
            <a:r>
              <a:rPr lang="en-US" sz="2000" i="1" dirty="0" smtClean="0"/>
              <a:t> to maintain a relation between </a:t>
            </a:r>
            <a:r>
              <a:rPr lang="en-US" sz="2000" b="1" i="1" dirty="0" smtClean="0"/>
              <a:t>Customers</a:t>
            </a:r>
            <a:r>
              <a:rPr lang="en-US" sz="2000" i="1" dirty="0" smtClean="0"/>
              <a:t> and </a:t>
            </a:r>
            <a:r>
              <a:rPr lang="en-US" sz="2000" b="1" i="1" dirty="0" smtClean="0"/>
              <a:t>Orders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4" grpId="0" animBg="1"/>
      <p:bldP spid="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229600" cy="807368"/>
          </a:xfrm>
        </p:spPr>
        <p:txBody>
          <a:bodyPr>
            <a:normAutofit/>
          </a:bodyPr>
          <a:lstStyle/>
          <a:p>
            <a:r>
              <a:rPr lang="en-US" dirty="0"/>
              <a:t>Keys Are Now Determinants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843808" y="3573016"/>
            <a:ext cx="308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 dirty="0"/>
              <a:t>Exhibit 4-23: 3NF Solution – Keys Are Now</a:t>
            </a:r>
          </a:p>
          <a:p>
            <a:r>
              <a:rPr lang="en-US" sz="1200" i="1" dirty="0"/>
              <a:t>	the Only Determinants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899592" y="4653136"/>
            <a:ext cx="7102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All the fields in the </a:t>
            </a:r>
            <a:r>
              <a:rPr lang="en-US" b="1" dirty="0" smtClean="0"/>
              <a:t>Orders </a:t>
            </a:r>
            <a:r>
              <a:rPr lang="en-US" dirty="0"/>
              <a:t>table are determined by </a:t>
            </a:r>
            <a:r>
              <a:rPr lang="en-US" b="1" i="1" dirty="0" err="1" smtClean="0"/>
              <a:t>OrderNo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b="1" dirty="0" smtClean="0"/>
              <a:t>Customers</a:t>
            </a:r>
            <a:r>
              <a:rPr lang="en-US" dirty="0" smtClean="0"/>
              <a:t>, </a:t>
            </a:r>
            <a:r>
              <a:rPr lang="en-US" dirty="0"/>
              <a:t>all non-key fields are determined by </a:t>
            </a:r>
            <a:r>
              <a:rPr lang="en-US" b="1" i="1" dirty="0" err="1" smtClean="0"/>
              <a:t>CustomerNo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58</a:t>
            </a:fld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2195736" y="148478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28012" y="1487064"/>
            <a:ext cx="14798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Orders</a:t>
            </a:r>
          </a:p>
          <a:p>
            <a:endParaRPr lang="en-US" b="1" u="sng" dirty="0" smtClean="0"/>
          </a:p>
          <a:p>
            <a:r>
              <a:rPr lang="en-US" b="1" u="sng" dirty="0" err="1" smtClean="0"/>
              <a:t>OrderNo</a:t>
            </a:r>
            <a:endParaRPr lang="en-US" b="1" u="sng" dirty="0" smtClean="0"/>
          </a:p>
          <a:p>
            <a:r>
              <a:rPr lang="en-US" dirty="0" err="1" smtClean="0"/>
              <a:t>CustomerNo</a:t>
            </a:r>
            <a:r>
              <a:rPr lang="en-US" dirty="0" smtClean="0"/>
              <a:t>*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OrderDate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83968" y="2006263"/>
            <a:ext cx="136815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3968" y="2008543"/>
            <a:ext cx="1368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</a:p>
          <a:p>
            <a:endParaRPr lang="en-US" dirty="0" smtClean="0"/>
          </a:p>
          <a:p>
            <a:pPr algn="r"/>
            <a:r>
              <a:rPr lang="en-US" b="1" u="sng" dirty="0" err="1" smtClean="0"/>
              <a:t>CustomerNo</a:t>
            </a:r>
            <a:endParaRPr lang="en-US" b="1" u="sng" dirty="0" smtClean="0"/>
          </a:p>
          <a:p>
            <a:pPr algn="r"/>
            <a:r>
              <a:rPr lang="en-US" dirty="0" smtClean="0"/>
              <a:t>Name</a:t>
            </a:r>
          </a:p>
          <a:p>
            <a:pPr algn="r"/>
            <a:r>
              <a:rPr lang="en-US" dirty="0" err="1" smtClean="0"/>
              <a:t>TelNo</a:t>
            </a:r>
            <a:endParaRPr lang="en-US" b="1" u="sng" dirty="0" smtClean="0"/>
          </a:p>
        </p:txBody>
      </p:sp>
      <p:cxnSp>
        <p:nvCxnSpPr>
          <p:cNvPr id="12" name="Straight Connector 11"/>
          <p:cNvCxnSpPr/>
          <p:nvPr/>
        </p:nvCxnSpPr>
        <p:spPr>
          <a:xfrm rot="10800000" flipV="1">
            <a:off x="3707904" y="2645875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707904" y="2416784"/>
            <a:ext cx="216024" cy="22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139952" y="2501859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211960" y="2501859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3923928" y="2501859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2632808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547664" y="2204864"/>
            <a:ext cx="792088" cy="1296144"/>
            <a:chOff x="6156176" y="4221088"/>
            <a:chExt cx="792088" cy="1296144"/>
          </a:xfrm>
        </p:grpSpPr>
        <p:sp>
          <p:nvSpPr>
            <p:cNvPr id="19" name="Curved Right Arrow 18"/>
            <p:cNvSpPr/>
            <p:nvPr/>
          </p:nvSpPr>
          <p:spPr>
            <a:xfrm>
              <a:off x="6444208" y="4221088"/>
              <a:ext cx="504056" cy="648072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Right Arrow 19"/>
            <p:cNvSpPr/>
            <p:nvPr/>
          </p:nvSpPr>
          <p:spPr>
            <a:xfrm>
              <a:off x="6300192" y="4221088"/>
              <a:ext cx="648072" cy="1008112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urved Right Arrow 20"/>
            <p:cNvSpPr/>
            <p:nvPr/>
          </p:nvSpPr>
          <p:spPr>
            <a:xfrm>
              <a:off x="6156176" y="4221088"/>
              <a:ext cx="792088" cy="1296144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urved Right Arrow 21"/>
            <p:cNvSpPr/>
            <p:nvPr/>
          </p:nvSpPr>
          <p:spPr>
            <a:xfrm>
              <a:off x="6660232" y="4221088"/>
              <a:ext cx="288032" cy="360040"/>
            </a:xfrm>
            <a:prstGeom prst="curvedRightArrow">
              <a:avLst>
                <a:gd name="adj1" fmla="val 0"/>
                <a:gd name="adj2" fmla="val 4172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80112" y="2708920"/>
            <a:ext cx="432048" cy="648072"/>
            <a:chOff x="7956376" y="4653136"/>
            <a:chExt cx="576064" cy="648072"/>
          </a:xfrm>
        </p:grpSpPr>
        <p:sp>
          <p:nvSpPr>
            <p:cNvPr id="24" name="Curved Left Arrow 23"/>
            <p:cNvSpPr/>
            <p:nvPr/>
          </p:nvSpPr>
          <p:spPr>
            <a:xfrm>
              <a:off x="7956376" y="4653136"/>
              <a:ext cx="360040" cy="360040"/>
            </a:xfrm>
            <a:prstGeom prst="curvedLeftArrow">
              <a:avLst>
                <a:gd name="adj1" fmla="val 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urved Left Arrow 24"/>
            <p:cNvSpPr/>
            <p:nvPr/>
          </p:nvSpPr>
          <p:spPr>
            <a:xfrm>
              <a:off x="7956376" y="4653136"/>
              <a:ext cx="576064" cy="648072"/>
            </a:xfrm>
            <a:prstGeom prst="curvedLeftArrow">
              <a:avLst>
                <a:gd name="adj1" fmla="val 0"/>
                <a:gd name="adj2" fmla="val 50000"/>
                <a:gd name="adj3" fmla="val 213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86040" cy="365125"/>
          </a:xfrm>
        </p:spPr>
        <p:txBody>
          <a:bodyPr/>
          <a:lstStyle/>
          <a:p>
            <a:r>
              <a:rPr lang="en-US" dirty="0"/>
              <a:t>Database Design and Development: A Visual Approach   © 2006 Prentice Hall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599728"/>
          </a:xfrm>
        </p:spPr>
        <p:txBody>
          <a:bodyPr>
            <a:normAutofit/>
          </a:bodyPr>
          <a:lstStyle/>
          <a:p>
            <a:r>
              <a:rPr lang="en-US" dirty="0"/>
              <a:t>3NF Solution With Sample Data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876800" y="6248400"/>
            <a:ext cx="31829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/>
              <a:t>Exhibit 4-24: 3NF Solution with Sample Data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857224" y="4786322"/>
            <a:ext cx="7019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All the non-key fields are determined only by the primary key.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59</a:t>
            </a:fld>
            <a:endParaRPr lang="en-GB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1520" y="1268760"/>
          <a:ext cx="3672408" cy="1921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3908"/>
                <a:gridCol w="1224364"/>
                <a:gridCol w="1224136"/>
              </a:tblGrid>
              <a:tr h="6993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Order No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Customer </a:t>
                      </a:r>
                    </a:p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Order Date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C1001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A101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12/5/14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C1002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A102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13/5/14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5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C1003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A101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15/5/14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11960" y="1268760"/>
          <a:ext cx="4651945" cy="15121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9191"/>
                <a:gridCol w="1843177"/>
                <a:gridCol w="1339577"/>
              </a:tblGrid>
              <a:tr h="69930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Customer </a:t>
                      </a:r>
                    </a:p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Tel No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A101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Ali bin</a:t>
                      </a:r>
                      <a:r>
                        <a:rPr lang="en-US" sz="2000" baseline="0" dirty="0" smtClean="0"/>
                        <a:t> Ahmad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/>
                        <a:t>1234321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A102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Lim Ah </a:t>
                      </a:r>
                      <a:r>
                        <a:rPr lang="en-US" sz="2000" dirty="0" err="1" smtClean="0"/>
                        <a:t>Kau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1122448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5368" y="908720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75808" y="908720"/>
            <a:ext cx="119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Customers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80" y="3933056"/>
            <a:ext cx="438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Orders (</a:t>
            </a:r>
            <a:r>
              <a:rPr lang="en-US" b="1" u="sng" dirty="0" err="1" smtClean="0"/>
              <a:t>OrderNo</a:t>
            </a:r>
            <a:r>
              <a:rPr lang="en-US" dirty="0" smtClean="0"/>
              <a:t>, </a:t>
            </a:r>
            <a:r>
              <a:rPr lang="en-US" dirty="0" err="1" smtClean="0"/>
              <a:t>CustomerNo</a:t>
            </a:r>
            <a:r>
              <a:rPr lang="en-US" dirty="0" smtClean="0"/>
              <a:t>*, </a:t>
            </a:r>
            <a:r>
              <a:rPr lang="en-US" dirty="0" err="1" smtClean="0"/>
              <a:t>OrderDate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Customers(</a:t>
            </a:r>
            <a:r>
              <a:rPr lang="en-US" b="1" u="sng" dirty="0" err="1" smtClean="0"/>
              <a:t>CustomerNo</a:t>
            </a:r>
            <a:r>
              <a:rPr lang="en-US" dirty="0" smtClean="0"/>
              <a:t>, Name, </a:t>
            </a:r>
            <a:r>
              <a:rPr lang="en-US" dirty="0" err="1" smtClean="0"/>
              <a:t>TelNo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5686436" cy="365125"/>
          </a:xfrm>
        </p:spPr>
        <p:txBody>
          <a:bodyPr/>
          <a:lstStyle/>
          <a:p>
            <a:r>
              <a:rPr lang="en-US" dirty="0"/>
              <a:t>Database Systems: Design, Implementation, &amp; Management, 6</a:t>
            </a:r>
            <a:r>
              <a:rPr lang="en-US" baseline="30000" dirty="0"/>
              <a:t>th</a:t>
            </a:r>
            <a:r>
              <a:rPr lang="en-US" dirty="0"/>
              <a:t> Edition, Rob &amp; Coronel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85728"/>
            <a:ext cx="7772400" cy="571504"/>
          </a:xfrm>
        </p:spPr>
        <p:txBody>
          <a:bodyPr>
            <a:normAutofit/>
          </a:bodyPr>
          <a:lstStyle/>
          <a:p>
            <a:r>
              <a:rPr lang="en-US" dirty="0"/>
              <a:t>Database Tables and Normalization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285860"/>
            <a:ext cx="7772400" cy="4038600"/>
          </a:xfrm>
        </p:spPr>
        <p:txBody>
          <a:bodyPr/>
          <a:lstStyle/>
          <a:p>
            <a:pPr lvl="1">
              <a:spcBef>
                <a:spcPct val="80000"/>
              </a:spcBef>
            </a:pPr>
            <a:r>
              <a:rPr lang="en-US" dirty="0"/>
              <a:t>2NF is better than 1NF; 3NF is better than 2NF</a:t>
            </a:r>
          </a:p>
          <a:p>
            <a:pPr lvl="1">
              <a:spcBef>
                <a:spcPct val="80000"/>
              </a:spcBef>
            </a:pPr>
            <a:r>
              <a:rPr lang="en-US" dirty="0"/>
              <a:t>For most business database design purposes, 3NF is highest we need to go in the normalization </a:t>
            </a:r>
            <a:r>
              <a:rPr lang="en-US" dirty="0" smtClean="0"/>
              <a:t>process</a:t>
            </a:r>
          </a:p>
          <a:p>
            <a:pPr lvl="1">
              <a:spcBef>
                <a:spcPct val="80000"/>
              </a:spcBef>
            </a:pPr>
            <a:r>
              <a:rPr lang="en-US" dirty="0" smtClean="0"/>
              <a:t>The other normal forms are Boyce-</a:t>
            </a:r>
            <a:r>
              <a:rPr lang="en-US" dirty="0" err="1" smtClean="0"/>
              <a:t>Codd</a:t>
            </a:r>
            <a:r>
              <a:rPr lang="en-US" dirty="0" smtClean="0"/>
              <a:t> NF, </a:t>
            </a:r>
          </a:p>
          <a:p>
            <a:pPr marL="803275" lvl="1" indent="15875">
              <a:spcBef>
                <a:spcPts val="0"/>
              </a:spcBef>
              <a:buNone/>
            </a:pPr>
            <a:r>
              <a:rPr lang="en-US" dirty="0" smtClean="0"/>
              <a:t>4 NF, 5 NF and Domain Key NF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6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7308304" y="2492896"/>
            <a:ext cx="122413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dirty="0"/>
              <a:t>Normalized vs. </a:t>
            </a:r>
            <a:r>
              <a:rPr lang="en-US" dirty="0" err="1" smtClean="0"/>
              <a:t>Unnormalized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60</a:t>
            </a:fld>
            <a:endParaRPr lang="en-GB" dirty="0" smtClean="0"/>
          </a:p>
        </p:txBody>
      </p:sp>
      <p:grpSp>
        <p:nvGrpSpPr>
          <p:cNvPr id="20" name="Group 6"/>
          <p:cNvGrpSpPr/>
          <p:nvPr/>
        </p:nvGrpSpPr>
        <p:grpSpPr>
          <a:xfrm>
            <a:off x="7236296" y="764704"/>
            <a:ext cx="1368152" cy="2862322"/>
            <a:chOff x="683568" y="3789040"/>
            <a:chExt cx="1368152" cy="2862322"/>
          </a:xfrm>
        </p:grpSpPr>
        <p:sp>
          <p:nvSpPr>
            <p:cNvPr id="30" name="Rectangle 29"/>
            <p:cNvSpPr/>
            <p:nvPr/>
          </p:nvSpPr>
          <p:spPr>
            <a:xfrm>
              <a:off x="683568" y="3789040"/>
              <a:ext cx="136815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568" y="3789040"/>
              <a:ext cx="1364476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Orders</a:t>
              </a:r>
            </a:p>
            <a:p>
              <a:r>
                <a:rPr lang="en-US" dirty="0" err="1" smtClean="0"/>
                <a:t>CustomerNo</a:t>
              </a:r>
              <a:endParaRPr lang="en-US" dirty="0" smtClean="0"/>
            </a:p>
            <a:p>
              <a:r>
                <a:rPr lang="en-US" dirty="0" smtClean="0"/>
                <a:t>Name</a:t>
              </a:r>
            </a:p>
            <a:p>
              <a:r>
                <a:rPr lang="en-US" dirty="0" err="1" smtClean="0"/>
                <a:t>TelNo</a:t>
              </a:r>
              <a:endParaRPr lang="en-US" dirty="0" smtClean="0"/>
            </a:p>
            <a:p>
              <a:r>
                <a:rPr lang="en-US" dirty="0" err="1" smtClean="0"/>
                <a:t>OrderNo</a:t>
              </a:r>
              <a:endParaRPr lang="en-US" dirty="0" smtClean="0"/>
            </a:p>
            <a:p>
              <a:r>
                <a:rPr lang="en-US" dirty="0" err="1" smtClean="0"/>
                <a:t>OrderDate</a:t>
              </a:r>
              <a:endParaRPr lang="en-US" dirty="0" smtClean="0"/>
            </a:p>
            <a:p>
              <a:r>
                <a:rPr lang="en-US" dirty="0" err="1" smtClean="0"/>
                <a:t>ItemNo</a:t>
              </a:r>
              <a:endParaRPr lang="en-US" dirty="0" smtClean="0"/>
            </a:p>
            <a:p>
              <a:r>
                <a:rPr lang="en-US" dirty="0" smtClean="0"/>
                <a:t>Description</a:t>
              </a:r>
            </a:p>
            <a:p>
              <a:r>
                <a:rPr lang="en-US" dirty="0" err="1" smtClean="0"/>
                <a:t>OrderQty</a:t>
              </a:r>
              <a:endParaRPr lang="en-US" dirty="0" smtClean="0"/>
            </a:p>
            <a:p>
              <a:r>
                <a:rPr lang="en-US" dirty="0" err="1" smtClean="0"/>
                <a:t>UnitPrice</a:t>
              </a:r>
              <a:endParaRPr lang="en-US" dirty="0" smtClean="0"/>
            </a:p>
          </p:txBody>
        </p:sp>
      </p:grpSp>
      <p:sp>
        <p:nvSpPr>
          <p:cNvPr id="32" name="Left Brace 31"/>
          <p:cNvSpPr/>
          <p:nvPr/>
        </p:nvSpPr>
        <p:spPr>
          <a:xfrm>
            <a:off x="6804248" y="2492896"/>
            <a:ext cx="504056" cy="1080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20072" y="2852936"/>
            <a:ext cx="16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values</a:t>
            </a:r>
            <a:endParaRPr lang="en-US" dirty="0"/>
          </a:p>
        </p:txBody>
      </p:sp>
      <p:sp>
        <p:nvSpPr>
          <p:cNvPr id="4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60</a:t>
            </a:fld>
            <a:endParaRPr lang="en-GB" dirty="0" smtClean="0"/>
          </a:p>
        </p:txBody>
      </p:sp>
      <p:grpSp>
        <p:nvGrpSpPr>
          <p:cNvPr id="91" name="Group 90"/>
          <p:cNvGrpSpPr/>
          <p:nvPr/>
        </p:nvGrpSpPr>
        <p:grpSpPr>
          <a:xfrm>
            <a:off x="251520" y="762424"/>
            <a:ext cx="3816424" cy="4719968"/>
            <a:chOff x="251520" y="762424"/>
            <a:chExt cx="3816424" cy="4719968"/>
          </a:xfrm>
        </p:grpSpPr>
        <p:grpSp>
          <p:nvGrpSpPr>
            <p:cNvPr id="51" name="Group 27"/>
            <p:cNvGrpSpPr/>
            <p:nvPr/>
          </p:nvGrpSpPr>
          <p:grpSpPr>
            <a:xfrm>
              <a:off x="251520" y="3933056"/>
              <a:ext cx="1296144" cy="1477328"/>
              <a:chOff x="4355976" y="620688"/>
              <a:chExt cx="1296144" cy="147732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355976" y="620688"/>
                <a:ext cx="1296144" cy="360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355976" y="620688"/>
                <a:ext cx="1296144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OrderItems</a:t>
                </a:r>
                <a:endParaRPr lang="en-US" dirty="0" smtClean="0"/>
              </a:p>
              <a:p>
                <a:endParaRPr lang="en-US" b="1" u="sng" dirty="0" smtClean="0"/>
              </a:p>
              <a:p>
                <a:r>
                  <a:rPr lang="en-US" b="1" u="sng" dirty="0" err="1" smtClean="0"/>
                  <a:t>OrderNo</a:t>
                </a:r>
                <a:r>
                  <a:rPr lang="en-US" b="1" u="sng" dirty="0" smtClean="0"/>
                  <a:t>*</a:t>
                </a:r>
                <a:endParaRPr lang="en-US" b="1" u="sng" dirty="0" smtClean="0"/>
              </a:p>
              <a:p>
                <a:r>
                  <a:rPr lang="en-US" b="1" u="sng" dirty="0" err="1" smtClean="0"/>
                  <a:t>ItemNo</a:t>
                </a:r>
                <a:r>
                  <a:rPr lang="en-US" b="1" u="sng" dirty="0" smtClean="0"/>
                  <a:t>*</a:t>
                </a:r>
              </a:p>
              <a:p>
                <a:r>
                  <a:rPr lang="en-US" dirty="0" err="1" smtClean="0"/>
                  <a:t>OrderQty</a:t>
                </a:r>
                <a:endParaRPr lang="en-US" dirty="0" smtClean="0"/>
              </a:p>
            </p:txBody>
          </p:sp>
        </p:grpSp>
        <p:grpSp>
          <p:nvGrpSpPr>
            <p:cNvPr id="52" name="Group 28"/>
            <p:cNvGrpSpPr/>
            <p:nvPr/>
          </p:nvGrpSpPr>
          <p:grpSpPr>
            <a:xfrm>
              <a:off x="2699792" y="4005064"/>
              <a:ext cx="1368152" cy="1477328"/>
              <a:chOff x="6732240" y="1340768"/>
              <a:chExt cx="1368152" cy="147732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732240" y="1340768"/>
                <a:ext cx="1368152" cy="3600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32240" y="1340768"/>
                <a:ext cx="1368152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Items</a:t>
                </a:r>
              </a:p>
              <a:p>
                <a:endParaRPr lang="en-US" b="1" u="sng" dirty="0" smtClean="0"/>
              </a:p>
              <a:p>
                <a:r>
                  <a:rPr lang="en-US" b="1" u="sng" dirty="0" err="1" smtClean="0"/>
                  <a:t>ItemNo</a:t>
                </a:r>
                <a:endParaRPr lang="en-US" b="1" u="sng" dirty="0" smtClean="0"/>
              </a:p>
              <a:p>
                <a:r>
                  <a:rPr lang="en-US" dirty="0" smtClean="0"/>
                  <a:t>Description</a:t>
                </a:r>
              </a:p>
              <a:p>
                <a:r>
                  <a:rPr lang="en-US" dirty="0" err="1" smtClean="0"/>
                  <a:t>UnitPrice</a:t>
                </a:r>
                <a:endParaRPr lang="en-US" dirty="0"/>
              </a:p>
            </p:txBody>
          </p:sp>
        </p:grpSp>
        <p:grpSp>
          <p:nvGrpSpPr>
            <p:cNvPr id="53" name="Group 29"/>
            <p:cNvGrpSpPr/>
            <p:nvPr/>
          </p:nvGrpSpPr>
          <p:grpSpPr>
            <a:xfrm rot="10800000">
              <a:off x="1547664" y="4509120"/>
              <a:ext cx="1152128" cy="373107"/>
              <a:chOff x="6444208" y="1772816"/>
              <a:chExt cx="1152128" cy="373107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444208" y="1916832"/>
                <a:ext cx="11521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7380312" y="1772816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380312" y="1916832"/>
                <a:ext cx="216024" cy="229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588224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516216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80312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/>
            <p:cNvSpPr/>
            <p:nvPr/>
          </p:nvSpPr>
          <p:spPr>
            <a:xfrm>
              <a:off x="251520" y="762424"/>
              <a:ext cx="1479892" cy="362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1520" y="764704"/>
              <a:ext cx="1479892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Orders</a:t>
              </a:r>
            </a:p>
            <a:p>
              <a:endParaRPr lang="en-US" b="1" u="sng" dirty="0" smtClean="0"/>
            </a:p>
            <a:p>
              <a:r>
                <a:rPr lang="en-US" b="1" u="sng" dirty="0" err="1" smtClean="0"/>
                <a:t>OrderNo</a:t>
              </a:r>
              <a:endParaRPr lang="en-US" b="1" u="sng" dirty="0" smtClean="0"/>
            </a:p>
            <a:p>
              <a:r>
                <a:rPr lang="en-US" dirty="0" err="1" smtClean="0"/>
                <a:t>CustomerNo</a:t>
              </a:r>
              <a:r>
                <a:rPr lang="en-US" dirty="0" smtClean="0"/>
                <a:t>*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err="1" smtClean="0"/>
                <a:t>OrderDate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27784" y="978448"/>
              <a:ext cx="1368152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7784" y="980728"/>
              <a:ext cx="136815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Customers</a:t>
              </a:r>
            </a:p>
            <a:p>
              <a:endParaRPr lang="en-US" dirty="0" smtClean="0"/>
            </a:p>
            <a:p>
              <a:r>
                <a:rPr lang="en-US" b="1" dirty="0" err="1" smtClean="0"/>
                <a:t>CustomerNo</a:t>
              </a:r>
              <a:endParaRPr lang="en-US" b="1" dirty="0" smtClean="0"/>
            </a:p>
            <a:p>
              <a:r>
                <a:rPr lang="en-US" dirty="0" smtClean="0"/>
                <a:t>Name</a:t>
              </a:r>
            </a:p>
            <a:p>
              <a:r>
                <a:rPr lang="en-US" dirty="0" err="1" smtClean="0"/>
                <a:t>TelNo</a:t>
              </a:r>
              <a:endParaRPr lang="en-US" b="1" u="sng" dirty="0" smtClean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483768" y="1700808"/>
              <a:ext cx="72008" cy="288032"/>
              <a:chOff x="2627784" y="4941168"/>
              <a:chExt cx="72008" cy="28803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rot="10800000">
                <a:off x="2627784" y="4941168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10800000">
                <a:off x="2699792" y="4941168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763688" y="1615733"/>
              <a:ext cx="216024" cy="373107"/>
              <a:chOff x="2195736" y="4856093"/>
              <a:chExt cx="216024" cy="373107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rot="10800000" flipV="1">
                <a:off x="2195736" y="5085184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>
                <a:off x="2195736" y="4856093"/>
                <a:ext cx="216024" cy="229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10800000">
                <a:off x="2411760" y="4941168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1731412" y="1844824"/>
              <a:ext cx="89637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29"/>
            <p:cNvGrpSpPr/>
            <p:nvPr/>
          </p:nvGrpSpPr>
          <p:grpSpPr>
            <a:xfrm rot="5400000">
              <a:off x="294058" y="3170439"/>
              <a:ext cx="1152128" cy="373107"/>
              <a:chOff x="6444208" y="1772816"/>
              <a:chExt cx="1152128" cy="373107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6444208" y="1916832"/>
                <a:ext cx="11521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7380312" y="1772816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380312" y="1916832"/>
                <a:ext cx="216024" cy="229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588224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6516216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380312" y="17728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Straight Connector 87"/>
          <p:cNvCxnSpPr/>
          <p:nvPr/>
        </p:nvCxnSpPr>
        <p:spPr>
          <a:xfrm>
            <a:off x="4572000" y="692696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83968" y="4941168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relation in 3NF:</a:t>
            </a:r>
          </a:p>
          <a:p>
            <a:r>
              <a:rPr lang="en-US" dirty="0" smtClean="0"/>
              <a:t>Customers(</a:t>
            </a:r>
            <a:r>
              <a:rPr lang="en-US" b="1" u="sng" dirty="0" err="1" smtClean="0"/>
              <a:t>CustomerNo</a:t>
            </a:r>
            <a:r>
              <a:rPr lang="en-US" dirty="0" smtClean="0"/>
              <a:t>, Name, </a:t>
            </a:r>
            <a:r>
              <a:rPr lang="en-US" dirty="0" err="1" smtClean="0"/>
              <a:t>TelNo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Items</a:t>
            </a:r>
            <a:r>
              <a:rPr lang="en-US" u="sng" dirty="0" smtClean="0"/>
              <a:t>(</a:t>
            </a:r>
            <a:r>
              <a:rPr lang="en-US" b="1" u="sng" dirty="0" err="1" smtClean="0"/>
              <a:t>ItemNo</a:t>
            </a:r>
            <a:r>
              <a:rPr lang="en-US" dirty="0" smtClean="0"/>
              <a:t>, Description, </a:t>
            </a:r>
            <a:r>
              <a:rPr lang="en-US" dirty="0" err="1" smtClean="0"/>
              <a:t>UnitPrice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Orders (</a:t>
            </a:r>
            <a:r>
              <a:rPr lang="en-US" b="1" u="sng" dirty="0" err="1" smtClean="0"/>
              <a:t>OrderNo</a:t>
            </a:r>
            <a:r>
              <a:rPr lang="en-US" dirty="0" smtClean="0"/>
              <a:t>, </a:t>
            </a:r>
            <a:r>
              <a:rPr lang="en-US" dirty="0" err="1" smtClean="0"/>
              <a:t>CustomerNo</a:t>
            </a:r>
            <a:r>
              <a:rPr lang="en-US" dirty="0" smtClean="0"/>
              <a:t>*, </a:t>
            </a:r>
            <a:r>
              <a:rPr lang="en-US" dirty="0" err="1" smtClean="0"/>
              <a:t>OrderDate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OrderItems</a:t>
            </a:r>
            <a:r>
              <a:rPr lang="en-US" dirty="0" smtClean="0"/>
              <a:t>(</a:t>
            </a:r>
            <a:r>
              <a:rPr lang="en-US" b="1" u="sng" dirty="0" err="1" smtClean="0"/>
              <a:t>OrderNo</a:t>
            </a:r>
            <a:r>
              <a:rPr lang="en-US" b="1" u="sng" dirty="0" smtClean="0"/>
              <a:t>*, </a:t>
            </a:r>
            <a:r>
              <a:rPr lang="en-US" b="1" u="sng" dirty="0" err="1" smtClean="0"/>
              <a:t>ItemNo</a:t>
            </a:r>
            <a:r>
              <a:rPr lang="en-US" b="1" dirty="0" smtClean="0"/>
              <a:t>*,</a:t>
            </a:r>
            <a:r>
              <a:rPr lang="en-US" dirty="0" err="1" smtClean="0"/>
              <a:t>OrderQty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4" grpId="0"/>
      <p:bldP spid="8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57200" y="6248400"/>
            <a:ext cx="5943600" cy="476250"/>
          </a:xfrm>
          <a:noFill/>
        </p:spPr>
        <p:txBody>
          <a:bodyPr/>
          <a:lstStyle/>
          <a:p>
            <a:pPr algn="l"/>
            <a:fld id="{57BAB1CC-FF1B-462A-9F0E-7CC94AA1446D}" type="slidenum">
              <a:rPr lang="en-US" smtClean="0"/>
              <a:pPr algn="l"/>
              <a:t>61</a:t>
            </a:fld>
            <a:endParaRPr lang="en-US" smtClean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11200" y="214313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</a:rPr>
              <a:t>Figure 4.22 Steps in normalization</a:t>
            </a:r>
          </a:p>
        </p:txBody>
      </p:sp>
      <p:pic>
        <p:nvPicPr>
          <p:cNvPr id="34820" name="Picture 4" descr="Nonam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300" y="701675"/>
            <a:ext cx="7985125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5051425" y="4699000"/>
            <a:ext cx="3221038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>
                <a:solidFill>
                  <a:srgbClr val="990000"/>
                </a:solidFill>
                <a:latin typeface="Times New Roman" pitchFamily="18" charset="0"/>
              </a:rPr>
              <a:t>3</a:t>
            </a:r>
            <a:r>
              <a:rPr lang="en-US" sz="2200" baseline="30000">
                <a:solidFill>
                  <a:srgbClr val="990000"/>
                </a:solidFill>
                <a:latin typeface="Times New Roman" pitchFamily="18" charset="0"/>
              </a:rPr>
              <a:t>rd</a:t>
            </a:r>
            <a:r>
              <a:rPr lang="en-US" sz="2200">
                <a:solidFill>
                  <a:srgbClr val="990000"/>
                </a:solidFill>
                <a:latin typeface="Times New Roman" pitchFamily="18" charset="0"/>
              </a:rPr>
              <a:t> normal form is generally considered sufficient</a:t>
            </a:r>
            <a:endParaRPr lang="en-US" sz="2600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 txBox="1">
            <a:spLocks noGrp="1" noChangeArrowheads="1"/>
          </p:cNvSpPr>
          <p:nvPr/>
        </p:nvSpPr>
        <p:spPr bwMode="auto">
          <a:xfrm>
            <a:off x="1173163" y="6324600"/>
            <a:ext cx="61420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2011 Pearson Education, Inc.  Publishing as Prentice Hall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61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248400"/>
            <a:ext cx="5410200" cy="476250"/>
          </a:xfrm>
          <a:noFill/>
        </p:spPr>
        <p:txBody>
          <a:bodyPr/>
          <a:lstStyle/>
          <a:p>
            <a:pPr algn="l"/>
            <a:fld id="{3BF637DB-5B4B-4CA6-B716-EEC957F32EE8}" type="slidenum">
              <a:rPr lang="en-US" smtClean="0"/>
              <a:pPr algn="l"/>
              <a:t>62</a:t>
            </a:fld>
            <a:endParaRPr lang="en-US" smtClean="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Normalization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42984"/>
            <a:ext cx="8712968" cy="351015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Primarily a tool to validate and improve a logical design so that it satisfies certain constraints that </a:t>
            </a:r>
            <a:r>
              <a:rPr lang="en-US" sz="36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avoid unnecessary duplication of data</a:t>
            </a:r>
            <a:endParaRPr 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process of decomposing relations with anomalies to produce smaller, </a:t>
            </a:r>
            <a:r>
              <a:rPr lang="en-US" sz="36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well-structured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relations</a:t>
            </a:r>
            <a:endParaRPr lang="en-US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" name="Rectangle 5"/>
          <p:cNvSpPr txBox="1">
            <a:spLocks noGrp="1" noChangeArrowheads="1"/>
          </p:cNvSpPr>
          <p:nvPr/>
        </p:nvSpPr>
        <p:spPr bwMode="auto">
          <a:xfrm>
            <a:off x="1173163" y="6500834"/>
            <a:ext cx="6142037" cy="3000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2011 Pearson Education, Inc.  Publishing as Prentice Hall</a:t>
            </a:r>
            <a:endParaRPr lang="en-US" sz="12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62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248400"/>
            <a:ext cx="5410200" cy="476250"/>
          </a:xfrm>
          <a:noFill/>
        </p:spPr>
        <p:txBody>
          <a:bodyPr/>
          <a:lstStyle/>
          <a:p>
            <a:pPr algn="l"/>
            <a:fld id="{02B6EAC6-4D22-49D1-8964-BF5F2F949753}" type="slidenum">
              <a:rPr lang="en-US" smtClean="0"/>
              <a:pPr algn="l"/>
              <a:t>63</a:t>
            </a:fld>
            <a:endParaRPr lang="en-US" smtClean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142852"/>
            <a:ext cx="7772400" cy="57150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Well-Structured Relations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785794"/>
            <a:ext cx="8786874" cy="31432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relation that contains minimal data redundancy and allows users to insert, delete, and update rows without causing data inconsistencies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Goal is to avoid anomalies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Insertion Anomaly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–adding new rows forces user to create duplicate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Deletion Anomaly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–deleting rows may cause a loss of data that would be needed for other future rows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Modification Anomaly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–changing data in a row forces changes to other rows because of duplication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85786" y="5500702"/>
            <a:ext cx="7924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990000"/>
                </a:solidFill>
                <a:latin typeface="Times New Roman" pitchFamily="18" charset="0"/>
              </a:rPr>
              <a:t>General rule of thumb: A table should not pertain to more than one entity type</a:t>
            </a:r>
          </a:p>
        </p:txBody>
      </p:sp>
      <p:sp>
        <p:nvSpPr>
          <p:cNvPr id="6" name="Rectangle 5"/>
          <p:cNvSpPr txBox="1">
            <a:spLocks noGrp="1" noChangeArrowheads="1"/>
          </p:cNvSpPr>
          <p:nvPr/>
        </p:nvSpPr>
        <p:spPr bwMode="auto">
          <a:xfrm>
            <a:off x="1173163" y="6500834"/>
            <a:ext cx="6142037" cy="3000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2011 Pearson Education, Inc.  Publishing as Prentice Hall</a:t>
            </a:r>
            <a:endParaRPr lang="en-US" sz="12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7158" y="3786190"/>
            <a:ext cx="857256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600" dirty="0">
                <a:solidFill>
                  <a:srgbClr val="990000"/>
                </a:solidFill>
                <a:latin typeface="Times New Roman" pitchFamily="18" charset="0"/>
              </a:rPr>
              <a:t>Why do these anomalies exist? </a:t>
            </a:r>
          </a:p>
          <a:p>
            <a:pPr lvl="1" eaLnBrk="0" hangingPunct="0"/>
            <a:r>
              <a:rPr lang="en-US" sz="2600" dirty="0">
                <a:solidFill>
                  <a:srgbClr val="990000"/>
                </a:solidFill>
                <a:latin typeface="Times New Roman" pitchFamily="18" charset="0"/>
              </a:rPr>
              <a:t>Because there are multiple themes (entity types) in one relation. This results in duplication and an unnecessary dependency between the entities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63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248400"/>
            <a:ext cx="5410200" cy="476250"/>
          </a:xfrm>
          <a:noFill/>
        </p:spPr>
        <p:txBody>
          <a:bodyPr/>
          <a:lstStyle/>
          <a:p>
            <a:pPr algn="l"/>
            <a:fld id="{C8438640-5CAE-45D3-97AE-09ADC92A8B37}" type="slidenum">
              <a:rPr lang="en-US" smtClean="0"/>
              <a:pPr algn="l"/>
              <a:t>64</a:t>
            </a:fld>
            <a:endParaRPr lang="en-US" smtClean="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First Normal Form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multivalued attributes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attribute value is atomic</a:t>
            </a:r>
          </a:p>
        </p:txBody>
      </p:sp>
      <p:sp>
        <p:nvSpPr>
          <p:cNvPr id="5" name="Rectangle 5"/>
          <p:cNvSpPr txBox="1">
            <a:spLocks noGrp="1" noChangeArrowheads="1"/>
          </p:cNvSpPr>
          <p:nvPr/>
        </p:nvSpPr>
        <p:spPr bwMode="auto">
          <a:xfrm>
            <a:off x="1173163" y="6324600"/>
            <a:ext cx="61420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2011 Pearson Education, Inc.  Publishing as Prentice Hall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248400"/>
            <a:ext cx="5410200" cy="476250"/>
          </a:xfrm>
          <a:noFill/>
        </p:spPr>
        <p:txBody>
          <a:bodyPr/>
          <a:lstStyle/>
          <a:p>
            <a:pPr algn="l"/>
            <a:fld id="{547F5921-C478-4371-A266-FF1178DD4398}" type="slidenum">
              <a:rPr lang="en-US" smtClean="0"/>
              <a:pPr algn="l"/>
              <a:t>65</a:t>
            </a:fld>
            <a:endParaRPr lang="en-US" smtClean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Second Normal Form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1NF PLUS </a:t>
            </a:r>
            <a:r>
              <a:rPr lang="en-US" sz="34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non-key attribute is fully functionally dependent on the ENTIRE primary key</a:t>
            </a:r>
          </a:p>
          <a:p>
            <a:pPr lvl="1" eaLnBrk="1" hangingPunct="1">
              <a:defRPr/>
            </a:pPr>
            <a:r>
              <a:rPr lang="en-US" sz="30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non-key attribute must be defined by the entire key, not by only part of the key</a:t>
            </a:r>
          </a:p>
          <a:p>
            <a:pPr lvl="1" eaLnBrk="1" hangingPunct="1">
              <a:defRPr/>
            </a:pPr>
            <a:r>
              <a:rPr lang="en-US" sz="30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partial functional dependencies</a:t>
            </a:r>
          </a:p>
        </p:txBody>
      </p:sp>
      <p:sp>
        <p:nvSpPr>
          <p:cNvPr id="5" name="Rectangle 5"/>
          <p:cNvSpPr txBox="1">
            <a:spLocks noGrp="1" noChangeArrowheads="1"/>
          </p:cNvSpPr>
          <p:nvPr/>
        </p:nvSpPr>
        <p:spPr bwMode="auto">
          <a:xfrm>
            <a:off x="1173163" y="6324600"/>
            <a:ext cx="61420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2011 Pearson Education, Inc.  Publishing as Prentice Hall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65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200" y="6248400"/>
            <a:ext cx="5410200" cy="476250"/>
          </a:xfrm>
          <a:noFill/>
        </p:spPr>
        <p:txBody>
          <a:bodyPr/>
          <a:lstStyle/>
          <a:p>
            <a:pPr algn="l"/>
            <a:fld id="{1205936D-1673-4269-A296-6AFD25FF3FCD}" type="slidenum">
              <a:rPr lang="en-US" smtClean="0"/>
              <a:pPr algn="l"/>
              <a:t>66</a:t>
            </a:fld>
            <a:endParaRPr lang="en-US" smtClean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Third Normal Form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2NF PLUS </a:t>
            </a:r>
            <a:r>
              <a:rPr lang="en-US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transitive dependencies</a:t>
            </a:r>
            <a:r>
              <a:rPr lang="en-US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(functional dependencies on non-primary-key attributes)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Note: This is called transitive, because the primary key is a determinant for another attribute, which in turn is a determinant for a third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Solution: Non-key determinant with transitive dependencies go into a new table; non-key determinant becomes primary key in the new table and stays as foreign key in the old table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" name="Rectangle 5"/>
          <p:cNvSpPr txBox="1">
            <a:spLocks noGrp="1" noChangeArrowheads="1"/>
          </p:cNvSpPr>
          <p:nvPr/>
        </p:nvSpPr>
        <p:spPr bwMode="auto">
          <a:xfrm>
            <a:off x="1173163" y="6324600"/>
            <a:ext cx="614203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© 2011 Pearson Education, Inc.  Publishing as Prentice Hall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66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Denormalization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44" y="1371600"/>
            <a:ext cx="4429156" cy="3343284"/>
          </a:xfrm>
        </p:spPr>
        <p:txBody>
          <a:bodyPr/>
          <a:lstStyle/>
          <a:p>
            <a:r>
              <a:rPr lang="en-GB" sz="2600" dirty="0" smtClean="0"/>
              <a:t>Normalisation</a:t>
            </a:r>
          </a:p>
          <a:p>
            <a:pPr lvl="1"/>
            <a:r>
              <a:rPr lang="en-GB" dirty="0" smtClean="0"/>
              <a:t>Removes data redundancy</a:t>
            </a:r>
          </a:p>
          <a:p>
            <a:pPr lvl="1"/>
            <a:r>
              <a:rPr lang="en-GB" dirty="0" smtClean="0"/>
              <a:t>Solves INSERT, UPDATE, and DELETE anomalies</a:t>
            </a:r>
          </a:p>
          <a:p>
            <a:pPr lvl="1"/>
            <a:r>
              <a:rPr lang="en-GB" dirty="0" smtClean="0"/>
              <a:t>This makes it easier to maintain the information in the database in a consistent state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87875" y="1371600"/>
            <a:ext cx="4341843" cy="3629036"/>
          </a:xfrm>
        </p:spPr>
        <p:txBody>
          <a:bodyPr>
            <a:normAutofit lnSpcReduction="10000"/>
          </a:bodyPr>
          <a:lstStyle/>
          <a:p>
            <a:r>
              <a:rPr lang="en-GB" sz="2600" dirty="0" smtClean="0"/>
              <a:t>However</a:t>
            </a:r>
          </a:p>
          <a:p>
            <a:pPr lvl="1"/>
            <a:r>
              <a:rPr lang="en-GB" dirty="0" smtClean="0"/>
              <a:t>It leads to many tables in the database</a:t>
            </a:r>
          </a:p>
          <a:p>
            <a:pPr lvl="1"/>
            <a:r>
              <a:rPr lang="en-GB" dirty="0" smtClean="0"/>
              <a:t>Often these need to be joined back together, which is expensive (requires more processing time) to do</a:t>
            </a:r>
          </a:p>
          <a:p>
            <a:pPr lvl="1"/>
            <a:r>
              <a:rPr lang="en-GB" dirty="0" smtClean="0"/>
              <a:t>So sometimes (not often) it is worth to ‘</a:t>
            </a:r>
            <a:r>
              <a:rPr lang="en-GB" dirty="0" err="1" smtClean="0"/>
              <a:t>denormalize</a:t>
            </a:r>
            <a:r>
              <a:rPr lang="en-GB" dirty="0" smtClean="0"/>
              <a:t>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67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Denormalization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44" y="1428736"/>
            <a:ext cx="3998913" cy="5086350"/>
          </a:xfrm>
        </p:spPr>
        <p:txBody>
          <a:bodyPr/>
          <a:lstStyle/>
          <a:p>
            <a:r>
              <a:rPr lang="en-GB" sz="2600" dirty="0" smtClean="0"/>
              <a:t>You </a:t>
            </a:r>
            <a:r>
              <a:rPr lang="en-GB" sz="2600" i="1" dirty="0" smtClean="0"/>
              <a:t>might</a:t>
            </a:r>
            <a:r>
              <a:rPr lang="en-GB" sz="2600" dirty="0" smtClean="0"/>
              <a:t> want to </a:t>
            </a:r>
            <a:r>
              <a:rPr lang="en-GB" sz="2600" dirty="0" err="1" smtClean="0"/>
              <a:t>denormalise</a:t>
            </a:r>
            <a:r>
              <a:rPr lang="en-GB" sz="2600" dirty="0" smtClean="0"/>
              <a:t> if</a:t>
            </a:r>
          </a:p>
          <a:p>
            <a:pPr lvl="1"/>
            <a:r>
              <a:rPr lang="en-GB" sz="2200" dirty="0" smtClean="0"/>
              <a:t>Database processing speed are unacceptable (not just a bit slow)</a:t>
            </a:r>
          </a:p>
          <a:p>
            <a:pPr lvl="1"/>
            <a:r>
              <a:rPr lang="en-GB" sz="2200" dirty="0" smtClean="0"/>
              <a:t>There are going to be very few INSERTs, UPDATEs, or DELETEs</a:t>
            </a:r>
          </a:p>
          <a:p>
            <a:pPr lvl="1"/>
            <a:r>
              <a:rPr lang="en-GB" sz="2200" dirty="0" smtClean="0"/>
              <a:t>There are going to be lots of SELECTs that involve the joining of tables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495800" y="2555875"/>
            <a:ext cx="1219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Verdana" pitchFamily="34" charset="0"/>
              </a:rPr>
              <a:t>Number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715000" y="2555875"/>
            <a:ext cx="990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Verdana" pitchFamily="34" charset="0"/>
              </a:rPr>
              <a:t>Street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543800" y="2555875"/>
            <a:ext cx="1371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Verdana" pitchFamily="34" charset="0"/>
              </a:rPr>
              <a:t>Postcode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705600" y="2555875"/>
            <a:ext cx="838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Verdana" pitchFamily="34" charset="0"/>
              </a:rPr>
              <a:t>City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495800" y="2174875"/>
            <a:ext cx="119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Address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257800" y="3048000"/>
            <a:ext cx="2943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Not normalised since </a:t>
            </a:r>
          </a:p>
          <a:p>
            <a:r>
              <a:rPr lang="en-GB">
                <a:latin typeface="Verdana" pitchFamily="34" charset="0"/>
              </a:rPr>
              <a:t>{Postcode} </a:t>
            </a:r>
            <a:r>
              <a:rPr lang="en-NZ" sz="2400">
                <a:latin typeface="Verdana" pitchFamily="34" charset="0"/>
                <a:sym typeface="Symbol" pitchFamily="18" charset="2"/>
              </a:rPr>
              <a:t></a:t>
            </a:r>
            <a:r>
              <a:rPr lang="en-GB">
                <a:latin typeface="Verdana" pitchFamily="34" charset="0"/>
              </a:rPr>
              <a:t> {City}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4572000" y="4267200"/>
            <a:ext cx="1219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Verdana" pitchFamily="34" charset="0"/>
              </a:rPr>
              <a:t>Number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791200" y="4267200"/>
            <a:ext cx="990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Verdana" pitchFamily="34" charset="0"/>
              </a:rPr>
              <a:t>Street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781800" y="4267200"/>
            <a:ext cx="1371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Verdana" pitchFamily="34" charset="0"/>
              </a:rPr>
              <a:t>Postcode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5943600" y="5334000"/>
            <a:ext cx="838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Verdana" pitchFamily="34" charset="0"/>
              </a:rPr>
              <a:t>City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572000" y="3886200"/>
            <a:ext cx="1358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Address1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572000" y="5334000"/>
            <a:ext cx="1371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Verdana" pitchFamily="34" charset="0"/>
              </a:rPr>
              <a:t>Postcode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4572000" y="4953000"/>
            <a:ext cx="1358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Verdana" pitchFamily="34" charset="0"/>
              </a:rPr>
              <a:t>Address2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6248" y="2071678"/>
            <a:ext cx="4714908" cy="17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68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8286750" cy="557194"/>
          </a:xfrm>
        </p:spPr>
        <p:txBody>
          <a:bodyPr/>
          <a:lstStyle/>
          <a:p>
            <a:r>
              <a:rPr lang="en-GB" dirty="0" err="1" smtClean="0"/>
              <a:t>Denormalisation</a:t>
            </a:r>
            <a:endParaRPr lang="en-GB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443942" cy="56721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Database Design Goal : creation of normalized relations</a:t>
            </a:r>
          </a:p>
          <a:p>
            <a:r>
              <a:rPr lang="en-US" sz="2400" dirty="0" smtClean="0"/>
              <a:t>Problems of Normalization</a:t>
            </a:r>
          </a:p>
          <a:p>
            <a:pPr lvl="1"/>
            <a:r>
              <a:rPr lang="en-US" sz="2400" dirty="0" smtClean="0"/>
              <a:t>Processing speed requirements should also be a goal</a:t>
            </a:r>
          </a:p>
          <a:p>
            <a:pPr lvl="1"/>
            <a:r>
              <a:rPr lang="en-US" sz="2400" dirty="0" smtClean="0"/>
              <a:t>If tables decomposed to conform to normalization requirements, the number of database tables expands, which slows down processing.</a:t>
            </a:r>
          </a:p>
          <a:p>
            <a:pPr lvl="1"/>
            <a:r>
              <a:rPr lang="en-US" sz="2400" dirty="0" smtClean="0"/>
              <a:t>Joining larger number of tables takes additional disk input/output (I/O) operations and processing logic (especially dealing with SQL) and reduces system speed</a:t>
            </a:r>
          </a:p>
          <a:p>
            <a:r>
              <a:rPr lang="en-US" sz="2400" dirty="0" smtClean="0"/>
              <a:t>Conflicts (Speed Vs Normalization)</a:t>
            </a:r>
          </a:p>
          <a:p>
            <a:pPr lvl="1"/>
            <a:r>
              <a:rPr lang="en-US" sz="2400" dirty="0" smtClean="0"/>
              <a:t>Conflicts among design efficiency, information requirements, and processing speed are often resolved through compromises that may include </a:t>
            </a:r>
            <a:r>
              <a:rPr lang="en-US" sz="2400" dirty="0" err="1" smtClean="0"/>
              <a:t>denormalization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69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5757874" cy="365125"/>
          </a:xfrm>
        </p:spPr>
        <p:txBody>
          <a:bodyPr/>
          <a:lstStyle/>
          <a:p>
            <a:r>
              <a:rPr lang="en-US" dirty="0"/>
              <a:t>Database Systems: Design, Implementation, &amp; Management, 6</a:t>
            </a:r>
            <a:r>
              <a:rPr lang="en-US" baseline="30000" dirty="0"/>
              <a:t>th</a:t>
            </a:r>
            <a:r>
              <a:rPr lang="en-US" dirty="0"/>
              <a:t> Edition, Rob &amp; Coronel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Normalization and Database Design (</a:t>
            </a:r>
            <a:r>
              <a:rPr lang="en-US" sz="2800"/>
              <a:t>continued</a:t>
            </a:r>
            <a:r>
              <a:rPr lang="en-US"/>
              <a:t>)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0010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In the last chapter we use ERD to design database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ERD</a:t>
            </a:r>
            <a:endParaRPr lang="en-US" sz="2000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Provides the big picture, or macro view, of an organization’s data requirements and operations</a:t>
            </a:r>
          </a:p>
          <a:p>
            <a:pPr lvl="2">
              <a:spcBef>
                <a:spcPct val="40000"/>
              </a:spcBef>
            </a:pPr>
            <a:r>
              <a:rPr lang="en-US" dirty="0" smtClean="0"/>
              <a:t>Top-down approach to database design</a:t>
            </a:r>
            <a:endParaRPr lang="en-US" dirty="0"/>
          </a:p>
          <a:p>
            <a:pPr lvl="1">
              <a:spcBef>
                <a:spcPct val="40000"/>
              </a:spcBef>
            </a:pPr>
            <a:r>
              <a:rPr lang="en-US" dirty="0"/>
              <a:t>Created through an iterative process</a:t>
            </a:r>
          </a:p>
          <a:p>
            <a:pPr lvl="2">
              <a:spcBef>
                <a:spcPct val="40000"/>
              </a:spcBef>
            </a:pPr>
            <a:r>
              <a:rPr lang="en-US" dirty="0"/>
              <a:t>Identifying relevant entities, their attributes and their relationship</a:t>
            </a:r>
          </a:p>
          <a:p>
            <a:pPr lvl="2">
              <a:spcBef>
                <a:spcPct val="40000"/>
              </a:spcBef>
            </a:pPr>
            <a:r>
              <a:rPr lang="en-US" dirty="0"/>
              <a:t>Use results to identify additional entities and attributes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7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186106" cy="365125"/>
          </a:xfrm>
        </p:spPr>
        <p:txBody>
          <a:bodyPr/>
          <a:lstStyle/>
          <a:p>
            <a:r>
              <a:rPr lang="en-US"/>
              <a:t>Concepts of Database Management, 5</a:t>
            </a:r>
            <a:r>
              <a:rPr lang="en-US" baseline="30000"/>
              <a:t>th</a:t>
            </a:r>
            <a:r>
              <a:rPr lang="en-US"/>
              <a:t> Edition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rgbClr val="336699"/>
                </a:solidFill>
              </a:rPr>
              <a:t>Summary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52736"/>
            <a:ext cx="8154988" cy="49561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800" b="0" dirty="0"/>
              <a:t>Normalization is a process of optimizing databases to prevent update anomalies</a:t>
            </a:r>
          </a:p>
          <a:p>
            <a:pPr>
              <a:spcBef>
                <a:spcPct val="40000"/>
              </a:spcBef>
            </a:pPr>
            <a:r>
              <a:rPr lang="en-US" sz="2800" b="0" dirty="0"/>
              <a:t>Normalization attempts to correct update issues by eliminating duplication</a:t>
            </a:r>
          </a:p>
          <a:p>
            <a:pPr>
              <a:spcBef>
                <a:spcPct val="40000"/>
              </a:spcBef>
            </a:pPr>
            <a:r>
              <a:rPr lang="en-US" sz="2800" b="0" dirty="0"/>
              <a:t>Duplication also creates inconsistency</a:t>
            </a:r>
          </a:p>
          <a:p>
            <a:pPr>
              <a:spcBef>
                <a:spcPct val="40000"/>
              </a:spcBef>
            </a:pPr>
            <a:r>
              <a:rPr lang="en-US" sz="2800" b="0" dirty="0"/>
              <a:t>Insertions can violate database integrity if the database is not normalized</a:t>
            </a:r>
          </a:p>
          <a:p>
            <a:pPr>
              <a:spcBef>
                <a:spcPct val="40000"/>
              </a:spcBef>
            </a:pPr>
            <a:r>
              <a:rPr lang="en-US" sz="2800" b="0" dirty="0"/>
              <a:t>Deletions can violate database integrity if the database is not normalized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70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614734" cy="365125"/>
          </a:xfrm>
        </p:spPr>
        <p:txBody>
          <a:bodyPr/>
          <a:lstStyle/>
          <a:p>
            <a:r>
              <a:rPr lang="en-US" dirty="0"/>
              <a:t>Concepts of Database Management, 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rgbClr val="336699"/>
                </a:solidFill>
              </a:rPr>
              <a:t>Summary (con’t.)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3588" cy="471750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/>
              <a:t>Normal Forms – First (1NF), Second (2NF), Third(3NF</a:t>
            </a:r>
            <a:r>
              <a:rPr lang="en-US" sz="2800" b="0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sz="2800" b="0" dirty="0" smtClean="0"/>
              <a:t>1NF has no repeating groups</a:t>
            </a:r>
          </a:p>
          <a:p>
            <a:pPr>
              <a:spcBef>
                <a:spcPct val="50000"/>
              </a:spcBef>
            </a:pPr>
            <a:r>
              <a:rPr lang="en-US" sz="2800" b="0" dirty="0" smtClean="0"/>
              <a:t>2NF </a:t>
            </a:r>
            <a:r>
              <a:rPr lang="en-US" sz="2800" b="0" dirty="0"/>
              <a:t>is in 1NF and no non-key column is dependent on only a portion of the primary </a:t>
            </a:r>
            <a:r>
              <a:rPr lang="en-US" sz="2800" b="0" dirty="0" smtClean="0"/>
              <a:t>key</a:t>
            </a:r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Every non-key attribute must be dependent on the ENTIRE primary key</a:t>
            </a:r>
            <a:endParaRPr lang="en-US" sz="2400" b="0" dirty="0"/>
          </a:p>
          <a:p>
            <a:pPr>
              <a:spcBef>
                <a:spcPct val="50000"/>
              </a:spcBef>
            </a:pPr>
            <a:r>
              <a:rPr lang="en-US" sz="2800" b="0" dirty="0"/>
              <a:t>3NF is in 2NF and the </a:t>
            </a:r>
            <a:r>
              <a:rPr lang="en-US" sz="2800" b="0" dirty="0" smtClean="0"/>
              <a:t>no transitive dependency</a:t>
            </a:r>
          </a:p>
          <a:p>
            <a:pPr lvl="1">
              <a:spcBef>
                <a:spcPct val="50000"/>
              </a:spcBef>
            </a:pPr>
            <a:r>
              <a:rPr lang="en-US" sz="2400" b="0" dirty="0" smtClean="0"/>
              <a:t>There are no “relationship” between the non-key attributes</a:t>
            </a:r>
            <a:endParaRPr lang="en-US" sz="24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71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xfrm>
            <a:off x="552450" y="355600"/>
            <a:ext cx="7788275" cy="884238"/>
          </a:xfrm>
        </p:spPr>
        <p:txBody>
          <a:bodyPr anchor="b"/>
          <a:lstStyle/>
          <a:p>
            <a:r>
              <a:rPr lang="en-US" smtClean="0"/>
              <a:t>Summary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715436" cy="3509582"/>
          </a:xfrm>
        </p:spPr>
        <p:txBody>
          <a:bodyPr/>
          <a:lstStyle/>
          <a:p>
            <a:r>
              <a:rPr lang="en-US" sz="2800" dirty="0" smtClean="0"/>
              <a:t>Normalization is a table design technique aimed at minimizing data redundancies.</a:t>
            </a:r>
          </a:p>
          <a:p>
            <a:r>
              <a:rPr lang="en-US" sz="2800" dirty="0" smtClean="0"/>
              <a:t>First three normal forms (1NF, 2NF, and 3NF) are most commonly encountered.</a:t>
            </a:r>
          </a:p>
          <a:p>
            <a:r>
              <a:rPr lang="en-US" sz="2800" dirty="0" smtClean="0"/>
              <a:t>Tables are sometimes </a:t>
            </a:r>
            <a:r>
              <a:rPr lang="en-US" sz="2800" dirty="0" err="1" smtClean="0"/>
              <a:t>denormalized</a:t>
            </a:r>
            <a:r>
              <a:rPr lang="en-US" sz="2800" dirty="0" smtClean="0"/>
              <a:t> to yield less I/O which increases processing speed.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72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5757874" cy="365125"/>
          </a:xfrm>
        </p:spPr>
        <p:txBody>
          <a:bodyPr/>
          <a:lstStyle/>
          <a:p>
            <a:r>
              <a:rPr lang="en-US" dirty="0"/>
              <a:t>Database Systems: Design, Implementation, &amp; Management, 6</a:t>
            </a:r>
            <a:r>
              <a:rPr lang="en-US" baseline="30000" dirty="0"/>
              <a:t>th</a:t>
            </a:r>
            <a:r>
              <a:rPr lang="en-US" dirty="0"/>
              <a:t> Edition, Rob &amp; Coronel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Normalization and Database Design </a:t>
            </a:r>
            <a:r>
              <a:rPr lang="en-US" sz="2800"/>
              <a:t>(continued)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428628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/>
              <a:t>Normalization procedures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Focus on the characteristics of specific entities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micro view of the entities within the ER </a:t>
            </a:r>
            <a:r>
              <a:rPr lang="en-US" dirty="0" smtClean="0"/>
              <a:t>diagram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Bottom-up approach to database design</a:t>
            </a:r>
            <a:endParaRPr lang="en-US" dirty="0"/>
          </a:p>
          <a:p>
            <a:pPr>
              <a:spcBef>
                <a:spcPct val="80000"/>
              </a:spcBef>
            </a:pPr>
            <a:r>
              <a:rPr lang="en-US" dirty="0"/>
              <a:t>Difficult to separate normalization process from ER modeling process</a:t>
            </a:r>
          </a:p>
          <a:p>
            <a:pPr>
              <a:spcBef>
                <a:spcPct val="80000"/>
              </a:spcBef>
            </a:pPr>
            <a:r>
              <a:rPr lang="en-US" dirty="0"/>
              <a:t>Two techniques should be used </a:t>
            </a:r>
            <a:r>
              <a:rPr lang="en-US" dirty="0" smtClean="0"/>
              <a:t>concurrently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8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4624"/>
            <a:ext cx="8229600" cy="4778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How Normalization Supports Database Design </a:t>
            </a:r>
          </a:p>
        </p:txBody>
      </p:sp>
      <p:pic>
        <p:nvPicPr>
          <p:cNvPr id="16387" name="Picture 13" descr="C13NF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847" y="476672"/>
            <a:ext cx="9117153" cy="6342452"/>
          </a:xfrm>
        </p:spPr>
      </p:pic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6786" y="6429396"/>
            <a:ext cx="542932" cy="293687"/>
          </a:xfrm>
          <a:noFill/>
        </p:spPr>
        <p:txBody>
          <a:bodyPr/>
          <a:lstStyle/>
          <a:p>
            <a:fld id="{77ED73CD-1CA4-45CA-8037-E87C882D0611}" type="slidenum">
              <a:rPr lang="en-GB" smtClean="0"/>
              <a:pPr/>
              <a:t>9</a:t>
            </a:fld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5997</Words>
  <Application>Microsoft Office PowerPoint</Application>
  <PresentationFormat>On-screen Show (4:3)</PresentationFormat>
  <Paragraphs>1417</Paragraphs>
  <Slides>72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Chapter 5</vt:lpstr>
      <vt:lpstr>Database Design - Recap</vt:lpstr>
      <vt:lpstr>Limitations of E-R Designs</vt:lpstr>
      <vt:lpstr>Normalization Theory</vt:lpstr>
      <vt:lpstr>Database Tables and Normalization</vt:lpstr>
      <vt:lpstr>Database Tables and Normalization (continued)</vt:lpstr>
      <vt:lpstr>Normalization and Database Design (continued)</vt:lpstr>
      <vt:lpstr>Normalization and Database Design (continued)</vt:lpstr>
      <vt:lpstr>How Normalization Supports Database Design </vt:lpstr>
      <vt:lpstr>PowerPoint Presentation</vt:lpstr>
      <vt:lpstr>Unnormalized Design Causes Update Problems</vt:lpstr>
      <vt:lpstr>Normalized Design Eliminates Update Problems</vt:lpstr>
      <vt:lpstr>Unnormalized Design Creates Insert Problems</vt:lpstr>
      <vt:lpstr>Normalized Design Eliminates the Insert Problem</vt:lpstr>
      <vt:lpstr>Unnormalized Design Creates Delete Problems</vt:lpstr>
      <vt:lpstr>Normalized Design Eliminates the Delete Problem</vt:lpstr>
      <vt:lpstr>First Normal Form (1NF)</vt:lpstr>
      <vt:lpstr>Fixing Normalization Violations</vt:lpstr>
      <vt:lpstr>Solving a 1NF Violation</vt:lpstr>
      <vt:lpstr>Solving a 1NF Violation</vt:lpstr>
      <vt:lpstr>Solving a 1NF Violation</vt:lpstr>
      <vt:lpstr>Solving a 1NF Violation</vt:lpstr>
      <vt:lpstr>Tables in 1NF Eliminate Repeating Data Problems</vt:lpstr>
      <vt:lpstr>Determinants</vt:lpstr>
      <vt:lpstr>Functional Dependency</vt:lpstr>
      <vt:lpstr>Functional Dependencies Are Not Equations</vt:lpstr>
      <vt:lpstr>Composite Determinants</vt:lpstr>
      <vt:lpstr>Functional Dependency Rules</vt:lpstr>
      <vt:lpstr>What Makes Determinant Values Unique?</vt:lpstr>
      <vt:lpstr>Relational Database and Keys</vt:lpstr>
      <vt:lpstr>Candidate and Primary Keys</vt:lpstr>
      <vt:lpstr>Surrogate Keys</vt:lpstr>
      <vt:lpstr>Foreign Keys</vt:lpstr>
      <vt:lpstr>The Referential Integrity Constraint</vt:lpstr>
      <vt:lpstr>Determinants and Duplicate Data</vt:lpstr>
      <vt:lpstr>Another Example</vt:lpstr>
      <vt:lpstr>Normalization Process - First Normal Form (1NF)</vt:lpstr>
      <vt:lpstr>Normalization Process - First Normal Form (1NF)</vt:lpstr>
      <vt:lpstr>Normalization Process - First Normal Form (1NF)</vt:lpstr>
      <vt:lpstr>Normalization Process - First Normal Form (1NF)</vt:lpstr>
      <vt:lpstr>Normalization Process - First Normal Form (1NF)</vt:lpstr>
      <vt:lpstr>Normalization Process - First Normal Form (1NF)</vt:lpstr>
      <vt:lpstr>Second Normal Form (2NF) transformation</vt:lpstr>
      <vt:lpstr>Second Normal Form (2NF) transformation</vt:lpstr>
      <vt:lpstr>Update Problem Caused by 2NF Violation</vt:lpstr>
      <vt:lpstr>Solving a 2NF Violation</vt:lpstr>
      <vt:lpstr>Solving a 2NF Violation</vt:lpstr>
      <vt:lpstr>Solving a 2NF Violation</vt:lpstr>
      <vt:lpstr>Solving a 2NF Violation</vt:lpstr>
      <vt:lpstr>All Keys Are Now Determinants</vt:lpstr>
      <vt:lpstr>Third Normal Form (3NF) transformation</vt:lpstr>
      <vt:lpstr>Third Normal Form (3NF) transformation</vt:lpstr>
      <vt:lpstr>Update Problem Caused by 3NF Violation</vt:lpstr>
      <vt:lpstr>Solving a 3NF Violation</vt:lpstr>
      <vt:lpstr>Solving a 3NF Violation</vt:lpstr>
      <vt:lpstr>Solving a 3NF Violation</vt:lpstr>
      <vt:lpstr>Solving a 3NF Violation</vt:lpstr>
      <vt:lpstr>Keys Are Now Determinants</vt:lpstr>
      <vt:lpstr>3NF Solution With Sample Data</vt:lpstr>
      <vt:lpstr>Normalized vs. Unnormalized</vt:lpstr>
      <vt:lpstr>PowerPoint Presentation</vt:lpstr>
      <vt:lpstr>Data Normalization</vt:lpstr>
      <vt:lpstr>Well-Structured Relations</vt:lpstr>
      <vt:lpstr>First Normal Form</vt:lpstr>
      <vt:lpstr>Second Normal Form</vt:lpstr>
      <vt:lpstr>Third Normal Form</vt:lpstr>
      <vt:lpstr>Denormalization</vt:lpstr>
      <vt:lpstr>Denormalization</vt:lpstr>
      <vt:lpstr>Denormalisation</vt:lpstr>
      <vt:lpstr>Summary</vt:lpstr>
      <vt:lpstr>Summary (con’t.)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Tarc</cp:lastModifiedBy>
  <cp:revision>113</cp:revision>
  <dcterms:created xsi:type="dcterms:W3CDTF">2014-05-27T20:58:11Z</dcterms:created>
  <dcterms:modified xsi:type="dcterms:W3CDTF">2017-08-04T05:39:57Z</dcterms:modified>
</cp:coreProperties>
</file>