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Default Extension="emf" ContentType="image/x-emf"/>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5"/>
  </p:notesMasterIdLst>
  <p:handoutMasterIdLst>
    <p:handoutMasterId r:id="rId56"/>
  </p:handoutMasterIdLst>
  <p:sldIdLst>
    <p:sldId id="256" r:id="rId2"/>
    <p:sldId id="338" r:id="rId3"/>
    <p:sldId id="264" r:id="rId4"/>
    <p:sldId id="267" r:id="rId5"/>
    <p:sldId id="262" r:id="rId6"/>
    <p:sldId id="266" r:id="rId7"/>
    <p:sldId id="272" r:id="rId8"/>
    <p:sldId id="273" r:id="rId9"/>
    <p:sldId id="276" r:id="rId10"/>
    <p:sldId id="277" r:id="rId11"/>
    <p:sldId id="278" r:id="rId12"/>
    <p:sldId id="280" r:id="rId13"/>
    <p:sldId id="357" r:id="rId14"/>
    <p:sldId id="281" r:id="rId15"/>
    <p:sldId id="282" r:id="rId16"/>
    <p:sldId id="283" r:id="rId17"/>
    <p:sldId id="284" r:id="rId18"/>
    <p:sldId id="285" r:id="rId19"/>
    <p:sldId id="358" r:id="rId20"/>
    <p:sldId id="286" r:id="rId21"/>
    <p:sldId id="287" r:id="rId22"/>
    <p:sldId id="289" r:id="rId23"/>
    <p:sldId id="356" r:id="rId24"/>
    <p:sldId id="340" r:id="rId25"/>
    <p:sldId id="341" r:id="rId26"/>
    <p:sldId id="342" r:id="rId27"/>
    <p:sldId id="343" r:id="rId28"/>
    <p:sldId id="345" r:id="rId29"/>
    <p:sldId id="346" r:id="rId30"/>
    <p:sldId id="347" r:id="rId31"/>
    <p:sldId id="348" r:id="rId32"/>
    <p:sldId id="351" r:id="rId33"/>
    <p:sldId id="350" r:id="rId34"/>
    <p:sldId id="359" r:id="rId35"/>
    <p:sldId id="360" r:id="rId36"/>
    <p:sldId id="353" r:id="rId37"/>
    <p:sldId id="354" r:id="rId38"/>
    <p:sldId id="297" r:id="rId39"/>
    <p:sldId id="300" r:id="rId40"/>
    <p:sldId id="301" r:id="rId41"/>
    <p:sldId id="302" r:id="rId42"/>
    <p:sldId id="304" r:id="rId43"/>
    <p:sldId id="306" r:id="rId44"/>
    <p:sldId id="307" r:id="rId45"/>
    <p:sldId id="308" r:id="rId46"/>
    <p:sldId id="309" r:id="rId47"/>
    <p:sldId id="311" r:id="rId48"/>
    <p:sldId id="312" r:id="rId49"/>
    <p:sldId id="314" r:id="rId50"/>
    <p:sldId id="315" r:id="rId51"/>
    <p:sldId id="317" r:id="rId52"/>
    <p:sldId id="318" r:id="rId53"/>
    <p:sldId id="320" r:id="rId54"/>
  </p:sldIdLst>
  <p:sldSz cx="9144000" cy="6858000" type="screen4x3"/>
  <p:notesSz cx="6858000" cy="9144000"/>
  <p:defaultTextStyle>
    <a:defPPr>
      <a:defRPr lang="en-US"/>
    </a:defPPr>
    <a:lvl1pPr algn="l" rtl="0" eaLnBrk="0" fontAlgn="base" hangingPunct="0">
      <a:spcBef>
        <a:spcPct val="20000"/>
      </a:spcBef>
      <a:spcAft>
        <a:spcPct val="0"/>
      </a:spcAft>
      <a:buClr>
        <a:srgbClr val="FF6600"/>
      </a:buClr>
      <a:buSzPct val="75000"/>
      <a:buFont typeface="Monotype Sorts" pitchFamily="2" charset="2"/>
      <a:buChar char="l"/>
      <a:defRPr sz="2800" kern="1200">
        <a:solidFill>
          <a:schemeClr val="tx1"/>
        </a:solidFill>
        <a:latin typeface="Arial" charset="0"/>
        <a:ea typeface="+mn-ea"/>
        <a:cs typeface="+mn-cs"/>
      </a:defRPr>
    </a:lvl1pPr>
    <a:lvl2pPr marL="457200" algn="l" rtl="0" eaLnBrk="0" fontAlgn="base" hangingPunct="0">
      <a:spcBef>
        <a:spcPct val="20000"/>
      </a:spcBef>
      <a:spcAft>
        <a:spcPct val="0"/>
      </a:spcAft>
      <a:buClr>
        <a:srgbClr val="FF6600"/>
      </a:buClr>
      <a:buSzPct val="75000"/>
      <a:buFont typeface="Monotype Sorts" pitchFamily="2" charset="2"/>
      <a:buChar char="l"/>
      <a:defRPr sz="2800" kern="1200">
        <a:solidFill>
          <a:schemeClr val="tx1"/>
        </a:solidFill>
        <a:latin typeface="Arial" charset="0"/>
        <a:ea typeface="+mn-ea"/>
        <a:cs typeface="+mn-cs"/>
      </a:defRPr>
    </a:lvl2pPr>
    <a:lvl3pPr marL="914400" algn="l" rtl="0" eaLnBrk="0" fontAlgn="base" hangingPunct="0">
      <a:spcBef>
        <a:spcPct val="20000"/>
      </a:spcBef>
      <a:spcAft>
        <a:spcPct val="0"/>
      </a:spcAft>
      <a:buClr>
        <a:srgbClr val="FF6600"/>
      </a:buClr>
      <a:buSzPct val="75000"/>
      <a:buFont typeface="Monotype Sorts" pitchFamily="2" charset="2"/>
      <a:buChar char="l"/>
      <a:defRPr sz="2800" kern="1200">
        <a:solidFill>
          <a:schemeClr val="tx1"/>
        </a:solidFill>
        <a:latin typeface="Arial" charset="0"/>
        <a:ea typeface="+mn-ea"/>
        <a:cs typeface="+mn-cs"/>
      </a:defRPr>
    </a:lvl3pPr>
    <a:lvl4pPr marL="1371600" algn="l" rtl="0" eaLnBrk="0" fontAlgn="base" hangingPunct="0">
      <a:spcBef>
        <a:spcPct val="20000"/>
      </a:spcBef>
      <a:spcAft>
        <a:spcPct val="0"/>
      </a:spcAft>
      <a:buClr>
        <a:srgbClr val="FF6600"/>
      </a:buClr>
      <a:buSzPct val="75000"/>
      <a:buFont typeface="Monotype Sorts" pitchFamily="2" charset="2"/>
      <a:buChar char="l"/>
      <a:defRPr sz="2800" kern="1200">
        <a:solidFill>
          <a:schemeClr val="tx1"/>
        </a:solidFill>
        <a:latin typeface="Arial" charset="0"/>
        <a:ea typeface="+mn-ea"/>
        <a:cs typeface="+mn-cs"/>
      </a:defRPr>
    </a:lvl4pPr>
    <a:lvl5pPr marL="1828800" algn="l" rtl="0" eaLnBrk="0" fontAlgn="base" hangingPunct="0">
      <a:spcBef>
        <a:spcPct val="20000"/>
      </a:spcBef>
      <a:spcAft>
        <a:spcPct val="0"/>
      </a:spcAft>
      <a:buClr>
        <a:srgbClr val="FF6600"/>
      </a:buClr>
      <a:buSzPct val="75000"/>
      <a:buFont typeface="Monotype Sorts" pitchFamily="2" charset="2"/>
      <a:buChar char="l"/>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485" autoAdjust="0"/>
    <p:restoredTop sz="94023" autoAdjust="0"/>
  </p:normalViewPr>
  <p:slideViewPr>
    <p:cSldViewPr>
      <p:cViewPr>
        <p:scale>
          <a:sx n="60" d="100"/>
          <a:sy n="60" d="100"/>
        </p:scale>
        <p:origin x="-2022" y="-6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38.xml"/><Relationship Id="rId18" Type="http://schemas.openxmlformats.org/officeDocument/2006/relationships/slide" Target="slides/slide46.xml"/><Relationship Id="rId3" Type="http://schemas.openxmlformats.org/officeDocument/2006/relationships/slide" Target="slides/slide11.xml"/><Relationship Id="rId21" Type="http://schemas.openxmlformats.org/officeDocument/2006/relationships/slide" Target="slides/slide51.xml"/><Relationship Id="rId7" Type="http://schemas.openxmlformats.org/officeDocument/2006/relationships/slide" Target="slides/slide15.xml"/><Relationship Id="rId12" Type="http://schemas.openxmlformats.org/officeDocument/2006/relationships/slide" Target="slides/slide22.xml"/><Relationship Id="rId17" Type="http://schemas.openxmlformats.org/officeDocument/2006/relationships/slide" Target="slides/slide44.xml"/><Relationship Id="rId2" Type="http://schemas.openxmlformats.org/officeDocument/2006/relationships/slide" Target="slides/slide10.xml"/><Relationship Id="rId16" Type="http://schemas.openxmlformats.org/officeDocument/2006/relationships/slide" Target="slides/slide42.xml"/><Relationship Id="rId20" Type="http://schemas.openxmlformats.org/officeDocument/2006/relationships/slide" Target="slides/slide50.xml"/><Relationship Id="rId1" Type="http://schemas.openxmlformats.org/officeDocument/2006/relationships/slide" Target="slides/slide9.xml"/><Relationship Id="rId6" Type="http://schemas.openxmlformats.org/officeDocument/2006/relationships/slide" Target="slides/slide14.xml"/><Relationship Id="rId11" Type="http://schemas.openxmlformats.org/officeDocument/2006/relationships/slide" Target="slides/slide20.xml"/><Relationship Id="rId5" Type="http://schemas.openxmlformats.org/officeDocument/2006/relationships/slide" Target="slides/slide13.xml"/><Relationship Id="rId15" Type="http://schemas.openxmlformats.org/officeDocument/2006/relationships/slide" Target="slides/slide41.xml"/><Relationship Id="rId23" Type="http://schemas.openxmlformats.org/officeDocument/2006/relationships/slide" Target="slides/slide53.xml"/><Relationship Id="rId10" Type="http://schemas.openxmlformats.org/officeDocument/2006/relationships/slide" Target="slides/slide18.xml"/><Relationship Id="rId19" Type="http://schemas.openxmlformats.org/officeDocument/2006/relationships/slide" Target="slides/slide48.xml"/><Relationship Id="rId4" Type="http://schemas.openxmlformats.org/officeDocument/2006/relationships/slide" Target="slides/slide12.xml"/><Relationship Id="rId9" Type="http://schemas.openxmlformats.org/officeDocument/2006/relationships/slide" Target="slides/slide17.xml"/><Relationship Id="rId14" Type="http://schemas.openxmlformats.org/officeDocument/2006/relationships/slide" Target="slides/slide40.xml"/><Relationship Id="rId22"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Monotype Sorts" pitchFamily="2" charset="2"/>
              <a:buNone/>
              <a:defRPr sz="1200"/>
            </a:lvl1pPr>
          </a:lstStyle>
          <a:p>
            <a:pPr>
              <a:defRPr/>
            </a:pPr>
            <a:r>
              <a:rPr lang="en-US"/>
              <a:t>AACS3013 </a:t>
            </a:r>
            <a:r>
              <a:rPr lang="en-US" err="1"/>
              <a:t>DDA</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buFont typeface="Monotype Sorts" pitchFamily="2" charset="2"/>
              <a:buNone/>
              <a:defRPr sz="1200"/>
            </a:lvl1pPr>
          </a:lstStyle>
          <a:p>
            <a:pPr>
              <a:defRPr/>
            </a:pPr>
            <a:r>
              <a:rPr lang="en-US"/>
              <a:t>May 2014</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9A4774C-C10B-4344-9C8B-472E24CE4BA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200"/>
            </a:lvl1pPr>
          </a:lstStyle>
          <a:p>
            <a:pPr>
              <a:defRPr/>
            </a:pPr>
            <a:endParaRPr 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200"/>
            </a:lvl1pPr>
          </a:lstStyle>
          <a:p>
            <a:pPr>
              <a:defRPr/>
            </a:pPr>
            <a:endParaRPr lang="en-US"/>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sz="1200"/>
            </a:lvl1pPr>
          </a:lstStyle>
          <a:p>
            <a:pPr>
              <a:defRPr/>
            </a:pPr>
            <a:endParaRPr lang="en-US"/>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a:lvl1pPr>
          </a:lstStyle>
          <a:p>
            <a:pPr>
              <a:defRPr/>
            </a:pPr>
            <a:fld id="{5C3197FF-740B-4819-AF96-F97645F6177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1.doc"/></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image" Target="../media/image30.png"/><Relationship Id="rId4" Type="http://schemas.openxmlformats.org/officeDocument/2006/relationships/image" Target="../media/image29.png"/></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
          <p:cNvSpPr>
            <a:spLocks noGrp="1" noChangeArrowheads="1"/>
          </p:cNvSpPr>
          <p:nvPr>
            <p:ph type="ftr" sz="quarter" idx="4"/>
          </p:nvPr>
        </p:nvSpPr>
        <p:spPr>
          <a:noFill/>
        </p:spPr>
        <p:txBody>
          <a:bodyPr/>
          <a:lstStyle/>
          <a:p>
            <a:r>
              <a:rPr lang="en-US" smtClean="0"/>
              <a:t>Oracle Database: SQL Fundamentals I   12 - </a:t>
            </a:r>
            <a:fld id="{2DBC7A41-848D-488E-93B0-A46FB41C8BAB}" type="slidenum">
              <a:rPr lang="en-US" smtClean="0"/>
              <a:pPr/>
              <a:t>2</a:t>
            </a:fld>
            <a:endParaRPr lang="en-US" smtClean="0"/>
          </a:p>
        </p:txBody>
      </p:sp>
      <p:sp>
        <p:nvSpPr>
          <p:cNvPr id="68611" name="Rectangle 6"/>
          <p:cNvSpPr>
            <a:spLocks noGrp="1" noRot="1" noChangeAspect="1" noChangeArrowheads="1" noTextEdit="1"/>
          </p:cNvSpPr>
          <p:nvPr>
            <p:ph type="sldImg"/>
          </p:nvPr>
        </p:nvSpPr>
        <p:spPr>
          <a:ln/>
        </p:spPr>
      </p:sp>
      <p:sp>
        <p:nvSpPr>
          <p:cNvPr id="68612" name="Rectangle 7"/>
          <p:cNvSpPr>
            <a:spLocks noGrp="1" noChangeArrowheads="1"/>
          </p:cNvSpPr>
          <p:nvPr>
            <p:ph type="body" idx="1"/>
          </p:nvPr>
        </p:nvSpPr>
        <p:spPr>
          <a:noFill/>
          <a:ln/>
        </p:spPr>
        <p:txBody>
          <a:bodyPr lIns="12698" tIns="12698" rIns="12698" bIns="12698"/>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
          <p:cNvSpPr>
            <a:spLocks noGrp="1" noChangeArrowheads="1"/>
          </p:cNvSpPr>
          <p:nvPr>
            <p:ph type="ftr" sz="quarter" idx="4"/>
          </p:nvPr>
        </p:nvSpPr>
        <p:spPr>
          <a:noFill/>
        </p:spPr>
        <p:txBody>
          <a:bodyPr/>
          <a:lstStyle/>
          <a:p>
            <a:r>
              <a:rPr lang="en-US" smtClean="0"/>
              <a:t>Oracle Database: SQL Fundamentals I   12 - </a:t>
            </a:r>
            <a:fld id="{5743E1A0-7937-41A9-953C-EBFF73DAD14F}" type="slidenum">
              <a:rPr lang="en-US" smtClean="0"/>
              <a:pPr/>
              <a:t>14</a:t>
            </a:fld>
            <a:endParaRPr lang="en-US" smtClean="0"/>
          </a:p>
        </p:txBody>
      </p:sp>
      <p:sp>
        <p:nvSpPr>
          <p:cNvPr id="77827" name="Rectangle 7"/>
          <p:cNvSpPr>
            <a:spLocks noGrp="1" noRot="1" noChangeAspect="1" noChangeArrowheads="1" noTextEdit="1"/>
          </p:cNvSpPr>
          <p:nvPr>
            <p:ph type="sldImg"/>
          </p:nvPr>
        </p:nvSpPr>
        <p:spPr>
          <a:ln/>
        </p:spPr>
      </p:sp>
      <p:sp>
        <p:nvSpPr>
          <p:cNvPr id="77828" name="Rectangle 8"/>
          <p:cNvSpPr>
            <a:spLocks noGrp="1" noChangeArrowheads="1"/>
          </p:cNvSpPr>
          <p:nvPr>
            <p:ph type="body" idx="1"/>
          </p:nvPr>
        </p:nvSpPr>
        <p:spPr>
          <a:noFill/>
          <a:ln/>
        </p:spPr>
        <p:txBody>
          <a:bodyPr lIns="12698" tIns="12698" rIns="12698" bIns="12698"/>
          <a:lstStyle/>
          <a:p>
            <a:pPr lvl="1" eaLnBrk="1" hangingPunct="1"/>
            <a:r>
              <a:rPr lang="en-US" smtClean="0"/>
              <a:t>The example in the slide creates a complex view of department names, minimum salaries, maximum salaries, and the average salaries by department. Note that alternative names have been specified for the view. This is a requirement if any column of the view is derived from a function or an expression.</a:t>
            </a:r>
          </a:p>
          <a:p>
            <a:pPr lvl="1" eaLnBrk="1" hangingPunct="1"/>
            <a:r>
              <a:rPr lang="en-US" smtClean="0"/>
              <a:t>You can view the structure of the view by using the </a:t>
            </a:r>
            <a:r>
              <a:rPr lang="en-US" smtClean="0">
                <a:latin typeface="Courier New" pitchFamily="49" charset="0"/>
              </a:rPr>
              <a:t>DESCRIBE</a:t>
            </a:r>
            <a:r>
              <a:rPr lang="en-US" smtClean="0"/>
              <a:t> command. Display the contents of the view by issuing a </a:t>
            </a:r>
            <a:r>
              <a:rPr lang="en-US" smtClean="0">
                <a:latin typeface="Courier New" pitchFamily="49" charset="0"/>
              </a:rPr>
              <a:t>SELECT</a:t>
            </a:r>
            <a:r>
              <a:rPr lang="en-US" smtClean="0"/>
              <a:t> statement.</a:t>
            </a:r>
            <a:endParaRPr lang="en-US" sz="500" smtClean="0"/>
          </a:p>
          <a:p>
            <a:pPr marL="841375" lvl="4" eaLnBrk="1" hangingPunct="1">
              <a:lnSpc>
                <a:spcPct val="95000"/>
              </a:lnSpc>
            </a:pPr>
            <a:r>
              <a:rPr lang="en-US" smtClean="0"/>
              <a:t>SELECT  * </a:t>
            </a:r>
          </a:p>
          <a:p>
            <a:pPr marL="841375" lvl="4" eaLnBrk="1" hangingPunct="1"/>
            <a:r>
              <a:rPr lang="en-US" smtClean="0"/>
              <a:t>FROM    dept_sum_vu;</a:t>
            </a:r>
          </a:p>
        </p:txBody>
      </p:sp>
      <p:pic>
        <p:nvPicPr>
          <p:cNvPr id="77829" name="Picture 9" descr="C:\salome_official\projects\11gR2_SQL 1\screenshots\les11_13n_a.gif"/>
          <p:cNvPicPr>
            <a:picLocks noChangeAspect="1" noChangeArrowheads="1"/>
          </p:cNvPicPr>
          <p:nvPr/>
        </p:nvPicPr>
        <p:blipFill>
          <a:blip r:embed="rId3"/>
          <a:srcRect/>
          <a:stretch>
            <a:fillRect/>
          </a:stretch>
        </p:blipFill>
        <p:spPr bwMode="auto">
          <a:xfrm>
            <a:off x="1285875" y="6748463"/>
            <a:ext cx="4105275" cy="1762125"/>
          </a:xfrm>
          <a:prstGeom prst="rect">
            <a:avLst/>
          </a:prstGeom>
          <a:noFill/>
          <a:ln w="9525">
            <a:noFill/>
            <a:miter lim="800000"/>
            <a:headEnd/>
            <a:tailEnd/>
          </a:ln>
        </p:spPr>
      </p:pic>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
          <p:cNvSpPr>
            <a:spLocks noGrp="1" noChangeArrowheads="1"/>
          </p:cNvSpPr>
          <p:nvPr>
            <p:ph type="ftr" sz="quarter" idx="4"/>
          </p:nvPr>
        </p:nvSpPr>
        <p:spPr>
          <a:noFill/>
        </p:spPr>
        <p:txBody>
          <a:bodyPr/>
          <a:lstStyle/>
          <a:p>
            <a:r>
              <a:rPr lang="en-US" smtClean="0"/>
              <a:t>Oracle Database: SQL Fundamentals I   12 - </a:t>
            </a:r>
            <a:fld id="{591668D8-1F40-406F-B59E-DE184C3AF648}" type="slidenum">
              <a:rPr lang="en-US" smtClean="0"/>
              <a:pPr/>
              <a:t>15</a:t>
            </a:fld>
            <a:endParaRPr lang="en-US" smtClean="0"/>
          </a:p>
        </p:txBody>
      </p:sp>
      <p:sp>
        <p:nvSpPr>
          <p:cNvPr id="78851" name="Rectangle 4"/>
          <p:cNvSpPr>
            <a:spLocks noGrp="1" noRot="1" noChangeAspect="1" noChangeArrowheads="1" noTextEdit="1"/>
          </p:cNvSpPr>
          <p:nvPr>
            <p:ph type="sldImg"/>
          </p:nvPr>
        </p:nvSpPr>
        <p:spPr>
          <a:ln/>
        </p:spPr>
      </p:sp>
      <p:sp>
        <p:nvSpPr>
          <p:cNvPr id="78852" name="Rectangle 5"/>
          <p:cNvSpPr>
            <a:spLocks noGrp="1" noChangeArrowheads="1"/>
          </p:cNvSpPr>
          <p:nvPr>
            <p:ph type="body" idx="1"/>
          </p:nvPr>
        </p:nvSpPr>
        <p:spPr>
          <a:noFill/>
          <a:ln/>
        </p:spPr>
        <p:txBody>
          <a:bodyPr lIns="12698" tIns="12698" rIns="12698" bIns="12698"/>
          <a:lstStyle/>
          <a:p>
            <a:pPr lvl="2" eaLnBrk="1" hangingPunct="1">
              <a:spcBef>
                <a:spcPct val="25000"/>
              </a:spcBef>
            </a:pPr>
            <a:r>
              <a:rPr lang="en-US" smtClean="0"/>
              <a:t>You can perform DML operations on data through a view if those operations follow certain rules.</a:t>
            </a:r>
          </a:p>
          <a:p>
            <a:pPr lvl="2" eaLnBrk="1" hangingPunct="1"/>
            <a:r>
              <a:rPr lang="en-US" smtClean="0"/>
              <a:t>You can remove a row from a view unless it contains any of the following:</a:t>
            </a:r>
          </a:p>
          <a:p>
            <a:pPr lvl="3" indent="-279400" eaLnBrk="1" hangingPunct="1"/>
            <a:r>
              <a:rPr lang="en-US" smtClean="0"/>
              <a:t>Group functions</a:t>
            </a:r>
          </a:p>
          <a:p>
            <a:pPr lvl="3" indent="-279400" eaLnBrk="1" hangingPunct="1"/>
            <a:r>
              <a:rPr lang="en-US" smtClean="0"/>
              <a:t>A </a:t>
            </a:r>
            <a:r>
              <a:rPr lang="en-US" smtClean="0">
                <a:latin typeface="Courier New" pitchFamily="49" charset="0"/>
              </a:rPr>
              <a:t>GROUP</a:t>
            </a:r>
            <a:r>
              <a:rPr lang="en-US" smtClean="0"/>
              <a:t> </a:t>
            </a:r>
            <a:r>
              <a:rPr lang="en-US" smtClean="0">
                <a:latin typeface="Courier New" pitchFamily="49" charset="0"/>
              </a:rPr>
              <a:t>BY</a:t>
            </a:r>
            <a:r>
              <a:rPr lang="en-US" smtClean="0"/>
              <a:t> clause</a:t>
            </a:r>
          </a:p>
          <a:p>
            <a:pPr lvl="3" indent="-279400" eaLnBrk="1" hangingPunct="1"/>
            <a:r>
              <a:rPr lang="en-US" smtClean="0"/>
              <a:t>The </a:t>
            </a:r>
            <a:r>
              <a:rPr lang="en-US" smtClean="0">
                <a:latin typeface="Courier New" pitchFamily="49" charset="0"/>
              </a:rPr>
              <a:t>DISTINCT</a:t>
            </a:r>
            <a:r>
              <a:rPr lang="en-US" smtClean="0"/>
              <a:t> keyword</a:t>
            </a:r>
          </a:p>
          <a:p>
            <a:pPr lvl="3" indent="-279400" eaLnBrk="1" hangingPunct="1"/>
            <a:r>
              <a:rPr lang="en-US" smtClean="0"/>
              <a:t>The pseudocolumn </a:t>
            </a:r>
            <a:r>
              <a:rPr lang="en-US" smtClean="0">
                <a:latin typeface="Courier New" pitchFamily="49" charset="0"/>
              </a:rPr>
              <a:t>ROWNUM</a:t>
            </a:r>
            <a:r>
              <a:rPr lang="en-US" smtClean="0"/>
              <a:t> keyword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
          <p:cNvSpPr>
            <a:spLocks noGrp="1" noChangeArrowheads="1"/>
          </p:cNvSpPr>
          <p:nvPr>
            <p:ph type="ftr" sz="quarter" idx="4"/>
          </p:nvPr>
        </p:nvSpPr>
        <p:spPr>
          <a:noFill/>
        </p:spPr>
        <p:txBody>
          <a:bodyPr/>
          <a:lstStyle/>
          <a:p>
            <a:r>
              <a:rPr lang="en-US" smtClean="0"/>
              <a:t>Oracle Database: SQL Fundamentals I   12 - </a:t>
            </a:r>
            <a:fld id="{2B304C1C-4995-4151-B6B9-49B39719D628}" type="slidenum">
              <a:rPr lang="en-US" smtClean="0"/>
              <a:pPr/>
              <a:t>16</a:t>
            </a:fld>
            <a:endParaRPr lang="en-US" smtClean="0"/>
          </a:p>
        </p:txBody>
      </p:sp>
      <p:sp>
        <p:nvSpPr>
          <p:cNvPr id="79875" name="Rectangle 4"/>
          <p:cNvSpPr>
            <a:spLocks noGrp="1" noRot="1" noChangeAspect="1" noChangeArrowheads="1" noTextEdit="1"/>
          </p:cNvSpPr>
          <p:nvPr>
            <p:ph type="sldImg"/>
          </p:nvPr>
        </p:nvSpPr>
        <p:spPr>
          <a:ln/>
        </p:spPr>
      </p:sp>
      <p:sp>
        <p:nvSpPr>
          <p:cNvPr id="79876" name="Rectangle 5"/>
          <p:cNvSpPr>
            <a:spLocks noGrp="1" noChangeArrowheads="1"/>
          </p:cNvSpPr>
          <p:nvPr>
            <p:ph type="body" idx="1"/>
          </p:nvPr>
        </p:nvSpPr>
        <p:spPr>
          <a:noFill/>
          <a:ln/>
        </p:spPr>
        <p:txBody>
          <a:bodyPr lIns="12698" tIns="12698" rIns="12698" bIns="12698"/>
          <a:lstStyle/>
          <a:p>
            <a:pPr lvl="1" eaLnBrk="1" hangingPunct="1"/>
            <a:r>
              <a:rPr lang="en-US" smtClean="0"/>
              <a:t>You can modify data through a view unless it contains any of the conditions mentioned in the previous slide or columns defined by expressions (for example, </a:t>
            </a:r>
            <a:r>
              <a:rPr lang="en-US" smtClean="0">
                <a:latin typeface="Courier New" pitchFamily="49" charset="0"/>
              </a:rPr>
              <a:t>SALARY * 12</a:t>
            </a:r>
            <a:r>
              <a:rPr lang="en-US"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
          <p:cNvSpPr>
            <a:spLocks noGrp="1" noChangeArrowheads="1"/>
          </p:cNvSpPr>
          <p:nvPr>
            <p:ph type="ftr" sz="quarter" idx="4"/>
          </p:nvPr>
        </p:nvSpPr>
        <p:spPr>
          <a:noFill/>
        </p:spPr>
        <p:txBody>
          <a:bodyPr/>
          <a:lstStyle/>
          <a:p>
            <a:r>
              <a:rPr lang="en-US" smtClean="0"/>
              <a:t>Oracle Database: SQL Fundamentals I   12 - </a:t>
            </a:r>
            <a:fld id="{73CA22AD-199F-4267-97C5-63D4206BE98D}" type="slidenum">
              <a:rPr lang="en-US" smtClean="0"/>
              <a:pPr/>
              <a:t>17</a:t>
            </a:fld>
            <a:endParaRPr lang="en-US" smtClean="0"/>
          </a:p>
        </p:txBody>
      </p:sp>
      <p:sp>
        <p:nvSpPr>
          <p:cNvPr id="80899" name="Rectangle 4"/>
          <p:cNvSpPr>
            <a:spLocks noGrp="1" noRot="1" noChangeAspect="1" noChangeArrowheads="1" noTextEdit="1"/>
          </p:cNvSpPr>
          <p:nvPr>
            <p:ph type="sldImg"/>
          </p:nvPr>
        </p:nvSpPr>
        <p:spPr>
          <a:ln/>
        </p:spPr>
      </p:sp>
      <p:sp>
        <p:nvSpPr>
          <p:cNvPr id="80900" name="Rectangle 5"/>
          <p:cNvSpPr>
            <a:spLocks noGrp="1" noChangeArrowheads="1"/>
          </p:cNvSpPr>
          <p:nvPr>
            <p:ph type="body" idx="1"/>
          </p:nvPr>
        </p:nvSpPr>
        <p:spPr>
          <a:noFill/>
          <a:ln/>
        </p:spPr>
        <p:txBody>
          <a:bodyPr lIns="12698" tIns="12698" rIns="12698" bIns="12698"/>
          <a:lstStyle/>
          <a:p>
            <a:pPr lvl="1" eaLnBrk="1" hangingPunct="1"/>
            <a:r>
              <a:rPr lang="en-US" smtClean="0"/>
              <a:t>You can add data through a view unless it contains any of the items listed in the slide. You cannot add data to a view if the view contains </a:t>
            </a:r>
            <a:r>
              <a:rPr lang="en-US" smtClean="0">
                <a:latin typeface="Courier New" pitchFamily="49" charset="0"/>
              </a:rPr>
              <a:t>NOT</a:t>
            </a:r>
            <a:r>
              <a:rPr lang="en-US" smtClean="0"/>
              <a:t> </a:t>
            </a:r>
            <a:r>
              <a:rPr lang="en-US" smtClean="0">
                <a:latin typeface="Courier New" pitchFamily="49" charset="0"/>
              </a:rPr>
              <a:t>NULL</a:t>
            </a:r>
            <a:r>
              <a:rPr lang="en-US" smtClean="0"/>
              <a:t> columns without default values in the base table. All the required values must be present in the view. Remember that you are adding values directly to the underlying table </a:t>
            </a:r>
            <a:r>
              <a:rPr lang="en-US" i="1" smtClean="0"/>
              <a:t>through </a:t>
            </a:r>
            <a:r>
              <a:rPr lang="en-US" smtClean="0"/>
              <a:t>the view.</a:t>
            </a:r>
          </a:p>
          <a:p>
            <a:pPr lvl="1" eaLnBrk="1" hangingPunct="1"/>
            <a:r>
              <a:rPr lang="en-US" smtClean="0"/>
              <a:t>For more information, see the “</a:t>
            </a:r>
            <a:r>
              <a:rPr lang="en-US" smtClean="0">
                <a:latin typeface="Courier New" pitchFamily="49" charset="0"/>
              </a:rPr>
              <a:t>CREATE</a:t>
            </a:r>
            <a:r>
              <a:rPr lang="en-US" smtClean="0"/>
              <a:t> </a:t>
            </a:r>
            <a:r>
              <a:rPr lang="en-US" smtClean="0">
                <a:latin typeface="Courier New" pitchFamily="49" charset="0"/>
              </a:rPr>
              <a:t>VIEW</a:t>
            </a:r>
            <a:r>
              <a:rPr lang="en-US" smtClean="0"/>
              <a:t>” section in </a:t>
            </a:r>
            <a:r>
              <a:rPr lang="en-US" i="1" smtClean="0"/>
              <a:t>Oracle Database SQL Language Reference </a:t>
            </a:r>
            <a:r>
              <a:rPr lang="en-US" smtClean="0"/>
              <a:t>for 10</a:t>
            </a:r>
            <a:r>
              <a:rPr lang="en-US" i="1" smtClean="0"/>
              <a:t>g </a:t>
            </a:r>
            <a:r>
              <a:rPr lang="en-US" smtClean="0"/>
              <a:t>or 11</a:t>
            </a:r>
            <a:r>
              <a:rPr lang="en-US" i="1" smtClean="0"/>
              <a:t>g </a:t>
            </a:r>
            <a:r>
              <a:rPr lang="en-US" smtClean="0"/>
              <a:t>database.</a:t>
            </a:r>
            <a:r>
              <a:rPr lang="en-US" i="1"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
          <p:cNvSpPr>
            <a:spLocks noGrp="1" noChangeArrowheads="1"/>
          </p:cNvSpPr>
          <p:nvPr>
            <p:ph type="ftr" sz="quarter" idx="4"/>
          </p:nvPr>
        </p:nvSpPr>
        <p:spPr>
          <a:noFill/>
        </p:spPr>
        <p:txBody>
          <a:bodyPr/>
          <a:lstStyle/>
          <a:p>
            <a:r>
              <a:rPr lang="en-US" smtClean="0"/>
              <a:t>Oracle Database: SQL Fundamentals I   12 - </a:t>
            </a:r>
            <a:fld id="{7D93BC4D-786E-469B-9387-B716DF44EA90}" type="slidenum">
              <a:rPr lang="en-US" smtClean="0"/>
              <a:pPr/>
              <a:t>18</a:t>
            </a:fld>
            <a:endParaRPr lang="en-US" smtClean="0"/>
          </a:p>
        </p:txBody>
      </p:sp>
      <p:sp>
        <p:nvSpPr>
          <p:cNvPr id="81923" name="Rectangle 6"/>
          <p:cNvSpPr>
            <a:spLocks noGrp="1" noRot="1" noChangeAspect="1" noChangeArrowheads="1" noTextEdit="1"/>
          </p:cNvSpPr>
          <p:nvPr>
            <p:ph type="sldImg"/>
          </p:nvPr>
        </p:nvSpPr>
        <p:spPr>
          <a:ln/>
        </p:spPr>
      </p:sp>
      <p:sp>
        <p:nvSpPr>
          <p:cNvPr id="81924" name="Rectangle 7"/>
          <p:cNvSpPr>
            <a:spLocks noGrp="1" noChangeArrowheads="1"/>
          </p:cNvSpPr>
          <p:nvPr>
            <p:ph type="body" idx="1"/>
          </p:nvPr>
        </p:nvSpPr>
        <p:spPr>
          <a:noFill/>
          <a:ln/>
        </p:spPr>
        <p:txBody>
          <a:bodyPr lIns="12698" tIns="12698" rIns="12698" bIns="12698"/>
          <a:lstStyle/>
          <a:p>
            <a:pPr lvl="1" eaLnBrk="1" hangingPunct="1"/>
            <a:r>
              <a:rPr lang="en-US" smtClean="0"/>
              <a:t>It is possible to perform referential integrity checks through views. You can also enforce constraints at the database level. The view can be used to protect data integrity, but the use is very limited.</a:t>
            </a:r>
          </a:p>
          <a:p>
            <a:pPr lvl="1" eaLnBrk="1" hangingPunct="1">
              <a:lnSpc>
                <a:spcPct val="95000"/>
              </a:lnSpc>
            </a:pPr>
            <a:r>
              <a:rPr lang="en-US" smtClean="0"/>
              <a:t>The </a:t>
            </a:r>
            <a:r>
              <a:rPr lang="en-US" smtClean="0">
                <a:latin typeface="Courier New" pitchFamily="49" charset="0"/>
              </a:rPr>
              <a:t>WITH</a:t>
            </a:r>
            <a:r>
              <a:rPr lang="en-US" smtClean="0"/>
              <a:t> </a:t>
            </a:r>
            <a:r>
              <a:rPr lang="en-US" smtClean="0">
                <a:latin typeface="Courier New" pitchFamily="49" charset="0"/>
              </a:rPr>
              <a:t>CHECK</a:t>
            </a:r>
            <a:r>
              <a:rPr lang="en-US" smtClean="0"/>
              <a:t> </a:t>
            </a:r>
            <a:r>
              <a:rPr lang="en-US" smtClean="0">
                <a:latin typeface="Courier New" pitchFamily="49" charset="0"/>
              </a:rPr>
              <a:t>OPTION</a:t>
            </a:r>
            <a:r>
              <a:rPr lang="en-US" smtClean="0"/>
              <a:t> clause specifies that </a:t>
            </a:r>
            <a:r>
              <a:rPr lang="en-US" smtClean="0">
                <a:latin typeface="Courier New" pitchFamily="49" charset="0"/>
              </a:rPr>
              <a:t>INSERT</a:t>
            </a:r>
            <a:r>
              <a:rPr lang="en-US" smtClean="0"/>
              <a:t>s and </a:t>
            </a:r>
            <a:r>
              <a:rPr lang="en-US" smtClean="0">
                <a:latin typeface="Courier New" pitchFamily="49" charset="0"/>
              </a:rPr>
              <a:t>UPDATE</a:t>
            </a:r>
            <a:r>
              <a:rPr lang="en-US" smtClean="0"/>
              <a:t>s performed through the view cannot create rows that the view cannot select. Therefore, it enables integrity constraints and data validation checks to be enforced on data being inserted or updated. If there is an attempt to perform DML operations on rows that the view has not selected, an error is displayed, along with the constraint name if that has been specified.</a:t>
            </a:r>
            <a:endParaRPr lang="en-US" sz="500" smtClean="0">
              <a:latin typeface="Courier New" pitchFamily="49" charset="0"/>
            </a:endParaRPr>
          </a:p>
          <a:p>
            <a:pPr marL="841375" lvl="4" eaLnBrk="1" hangingPunct="1">
              <a:lnSpc>
                <a:spcPct val="95000"/>
              </a:lnSpc>
            </a:pPr>
            <a:r>
              <a:rPr lang="en-US" smtClean="0"/>
              <a:t>UPDATE empvu20</a:t>
            </a:r>
          </a:p>
          <a:p>
            <a:pPr marL="841375" lvl="4" eaLnBrk="1" hangingPunct="1">
              <a:lnSpc>
                <a:spcPct val="95000"/>
              </a:lnSpc>
            </a:pPr>
            <a:r>
              <a:rPr lang="en-US" smtClean="0"/>
              <a:t>SET    department_id = 10</a:t>
            </a:r>
          </a:p>
          <a:p>
            <a:pPr marL="841375" lvl="4" eaLnBrk="1" hangingPunct="1">
              <a:lnSpc>
                <a:spcPct val="95000"/>
              </a:lnSpc>
            </a:pPr>
            <a:r>
              <a:rPr lang="en-US" smtClean="0"/>
              <a:t>WHERE  employee_id = 201;</a:t>
            </a:r>
          </a:p>
          <a:p>
            <a:pPr lvl="1" eaLnBrk="1" hangingPunct="1">
              <a:lnSpc>
                <a:spcPct val="95000"/>
              </a:lnSpc>
            </a:pPr>
            <a:r>
              <a:rPr lang="en-US" smtClean="0"/>
              <a:t>causes:</a:t>
            </a:r>
          </a:p>
          <a:p>
            <a:pPr lvl="1" eaLnBrk="1" hangingPunct="1">
              <a:lnSpc>
                <a:spcPct val="95000"/>
              </a:lnSpc>
            </a:pPr>
            <a:endParaRPr lang="en-US" smtClean="0"/>
          </a:p>
          <a:p>
            <a:pPr lvl="1" eaLnBrk="1" hangingPunct="1">
              <a:lnSpc>
                <a:spcPct val="93000"/>
              </a:lnSpc>
            </a:pPr>
            <a:endParaRPr lang="en-US" b="1" smtClean="0"/>
          </a:p>
          <a:p>
            <a:pPr lvl="1" eaLnBrk="1" hangingPunct="1">
              <a:lnSpc>
                <a:spcPct val="93000"/>
              </a:lnSpc>
            </a:pPr>
            <a:endParaRPr lang="en-US" b="1" smtClean="0"/>
          </a:p>
          <a:p>
            <a:pPr lvl="1" eaLnBrk="1" hangingPunct="1">
              <a:lnSpc>
                <a:spcPct val="93000"/>
              </a:lnSpc>
              <a:spcBef>
                <a:spcPct val="20000"/>
              </a:spcBef>
            </a:pPr>
            <a:r>
              <a:rPr lang="en-US" b="1" smtClean="0"/>
              <a:t>Note:</a:t>
            </a:r>
            <a:r>
              <a:rPr lang="en-US" smtClean="0"/>
              <a:t> No rows are updated because, if the department number were to change to 10, the view would no longer be able to see that employee. With the </a:t>
            </a:r>
            <a:r>
              <a:rPr lang="en-US" smtClean="0">
                <a:latin typeface="Courier New" pitchFamily="49" charset="0"/>
              </a:rPr>
              <a:t>WITH</a:t>
            </a:r>
            <a:r>
              <a:rPr lang="en-US" smtClean="0"/>
              <a:t> </a:t>
            </a:r>
            <a:r>
              <a:rPr lang="en-US" smtClean="0">
                <a:latin typeface="Courier New" pitchFamily="49" charset="0"/>
              </a:rPr>
              <a:t>CHECK</a:t>
            </a:r>
            <a:r>
              <a:rPr lang="en-US" smtClean="0"/>
              <a:t> </a:t>
            </a:r>
            <a:r>
              <a:rPr lang="en-US" smtClean="0">
                <a:latin typeface="Courier New" pitchFamily="49" charset="0"/>
              </a:rPr>
              <a:t>OPTION</a:t>
            </a:r>
            <a:r>
              <a:rPr lang="en-US" smtClean="0"/>
              <a:t> clause, therefore, the view can see only the employees in department 20 and does not allow the department number for those employees to be changed through the view.</a:t>
            </a:r>
          </a:p>
        </p:txBody>
      </p:sp>
      <p:pic>
        <p:nvPicPr>
          <p:cNvPr id="81925" name="Picture 5" descr="C:\salome_official\projects\11gR2_SQL 1\screenshots\les11_17n_a.gif"/>
          <p:cNvPicPr>
            <a:picLocks noChangeAspect="1" noChangeArrowheads="1"/>
          </p:cNvPicPr>
          <p:nvPr/>
        </p:nvPicPr>
        <p:blipFill>
          <a:blip r:embed="rId3"/>
          <a:srcRect/>
          <a:stretch>
            <a:fillRect/>
          </a:stretch>
        </p:blipFill>
        <p:spPr bwMode="auto">
          <a:xfrm>
            <a:off x="857250" y="7348538"/>
            <a:ext cx="4964113" cy="496887"/>
          </a:xfrm>
          <a:prstGeom prst="rect">
            <a:avLst/>
          </a:prstGeom>
          <a:noFill/>
          <a:ln w="12700">
            <a:solidFill>
              <a:schemeClr val="tx1"/>
            </a:solidFill>
            <a:miter lim="800000"/>
            <a:headEnd/>
            <a:tailEnd/>
          </a:ln>
        </p:spPr>
      </p:pic>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
          <p:cNvSpPr>
            <a:spLocks noGrp="1" noChangeArrowheads="1"/>
          </p:cNvSpPr>
          <p:nvPr>
            <p:ph type="ftr" sz="quarter" idx="4"/>
          </p:nvPr>
        </p:nvSpPr>
        <p:spPr>
          <a:noFill/>
        </p:spPr>
        <p:txBody>
          <a:bodyPr/>
          <a:lstStyle/>
          <a:p>
            <a:r>
              <a:rPr lang="en-US" smtClean="0"/>
              <a:t>Oracle Database: SQL Fundamentals I   12 - </a:t>
            </a:r>
            <a:fld id="{F443FC91-5581-46EA-BC7A-F1EDCE541ABD}" type="slidenum">
              <a:rPr lang="en-US" smtClean="0"/>
              <a:pPr/>
              <a:t>20</a:t>
            </a:fld>
            <a:endParaRPr lang="en-US" smtClean="0"/>
          </a:p>
        </p:txBody>
      </p:sp>
      <p:sp>
        <p:nvSpPr>
          <p:cNvPr id="82947" name="Rectangle 4"/>
          <p:cNvSpPr>
            <a:spLocks noGrp="1" noRot="1" noChangeAspect="1" noChangeArrowheads="1" noTextEdit="1"/>
          </p:cNvSpPr>
          <p:nvPr>
            <p:ph type="sldImg"/>
          </p:nvPr>
        </p:nvSpPr>
        <p:spPr>
          <a:ln/>
        </p:spPr>
      </p:sp>
      <p:sp>
        <p:nvSpPr>
          <p:cNvPr id="82948" name="Rectangle 5"/>
          <p:cNvSpPr>
            <a:spLocks noGrp="1" noChangeArrowheads="1"/>
          </p:cNvSpPr>
          <p:nvPr>
            <p:ph type="body" idx="1"/>
          </p:nvPr>
        </p:nvSpPr>
        <p:spPr>
          <a:noFill/>
          <a:ln/>
        </p:spPr>
        <p:txBody>
          <a:bodyPr lIns="12698" tIns="12698" rIns="12698" bIns="12698"/>
          <a:lstStyle/>
          <a:p>
            <a:pPr lvl="1" eaLnBrk="1" hangingPunct="1"/>
            <a:r>
              <a:rPr lang="en-US" smtClean="0"/>
              <a:t>You can ensure that no DML operations occur on your view by creating it with the </a:t>
            </a:r>
            <a:r>
              <a:rPr lang="en-US" smtClean="0">
                <a:latin typeface="Courier New" pitchFamily="49" charset="0"/>
              </a:rPr>
              <a:t>WITH</a:t>
            </a:r>
            <a:r>
              <a:rPr lang="en-US" smtClean="0"/>
              <a:t> </a:t>
            </a:r>
            <a:r>
              <a:rPr lang="en-US" smtClean="0">
                <a:latin typeface="Courier New" pitchFamily="49" charset="0"/>
              </a:rPr>
              <a:t>READ ONLY</a:t>
            </a:r>
            <a:r>
              <a:rPr lang="en-US" smtClean="0"/>
              <a:t> option. The example in the next slide modifies the </a:t>
            </a:r>
            <a:r>
              <a:rPr lang="en-US" smtClean="0">
                <a:latin typeface="Courier New" pitchFamily="49" charset="0"/>
              </a:rPr>
              <a:t>EMPVU10</a:t>
            </a:r>
            <a:r>
              <a:rPr lang="en-US" smtClean="0"/>
              <a:t> view to prevent any DML operations on the view.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
          <p:cNvSpPr>
            <a:spLocks noGrp="1" noChangeArrowheads="1"/>
          </p:cNvSpPr>
          <p:nvPr>
            <p:ph type="ftr" sz="quarter" idx="4"/>
          </p:nvPr>
        </p:nvSpPr>
        <p:spPr>
          <a:noFill/>
        </p:spPr>
        <p:txBody>
          <a:bodyPr/>
          <a:lstStyle/>
          <a:p>
            <a:r>
              <a:rPr lang="en-US" smtClean="0"/>
              <a:t>Oracle Database: SQL Fundamentals I   12 - </a:t>
            </a:r>
            <a:fld id="{8D893F83-205C-41E5-8579-7AA58F3A5828}" type="slidenum">
              <a:rPr lang="en-US" smtClean="0"/>
              <a:pPr/>
              <a:t>21</a:t>
            </a:fld>
            <a:endParaRPr lang="en-US" smtClean="0"/>
          </a:p>
        </p:txBody>
      </p:sp>
      <p:sp>
        <p:nvSpPr>
          <p:cNvPr id="83971" name="Rectangle 8"/>
          <p:cNvSpPr>
            <a:spLocks noGrp="1" noRot="1" noChangeAspect="1" noChangeArrowheads="1" noTextEdit="1"/>
          </p:cNvSpPr>
          <p:nvPr>
            <p:ph type="sldImg"/>
          </p:nvPr>
        </p:nvSpPr>
        <p:spPr>
          <a:ln/>
        </p:spPr>
      </p:sp>
      <p:sp>
        <p:nvSpPr>
          <p:cNvPr id="83972" name="Rectangle 9"/>
          <p:cNvSpPr>
            <a:spLocks noGrp="1" noChangeArrowheads="1"/>
          </p:cNvSpPr>
          <p:nvPr>
            <p:ph type="body" idx="1"/>
          </p:nvPr>
        </p:nvSpPr>
        <p:spPr>
          <a:noFill/>
          <a:ln/>
        </p:spPr>
        <p:txBody>
          <a:bodyPr lIns="12698" tIns="12698" rIns="12698" bIns="12698"/>
          <a:lstStyle/>
          <a:p>
            <a:pPr lvl="1" eaLnBrk="1" hangingPunct="1"/>
            <a:r>
              <a:rPr lang="en-US" smtClean="0"/>
              <a:t>Any attempt to remove a row from a view with a read-only constraint results in an error: </a:t>
            </a:r>
          </a:p>
          <a:p>
            <a:pPr lvl="1" eaLnBrk="1" hangingPunct="1"/>
            <a:endParaRPr lang="en-US" sz="500" smtClean="0"/>
          </a:p>
          <a:p>
            <a:pPr marL="841375" lvl="4" eaLnBrk="1" hangingPunct="1"/>
            <a:r>
              <a:rPr lang="en-US" smtClean="0"/>
              <a:t>DELETE FROM empvu10</a:t>
            </a:r>
          </a:p>
          <a:p>
            <a:pPr marL="841375" lvl="4" eaLnBrk="1" hangingPunct="1"/>
            <a:r>
              <a:rPr lang="en-US" smtClean="0"/>
              <a:t>WHERE  employee_number = 200;</a:t>
            </a:r>
          </a:p>
          <a:p>
            <a:pPr lvl="1" eaLnBrk="1" hangingPunct="1"/>
            <a:r>
              <a:rPr lang="en-US" smtClean="0"/>
              <a:t>Similarly, any attempt to insert a row or modify a row using the view with a read-only constraint results in the same error.</a:t>
            </a:r>
          </a:p>
        </p:txBody>
      </p:sp>
      <p:sp>
        <p:nvSpPr>
          <p:cNvPr id="83973" name="Rectangle 4"/>
          <p:cNvSpPr>
            <a:spLocks noChangeArrowheads="1"/>
          </p:cNvSpPr>
          <p:nvPr/>
        </p:nvSpPr>
        <p:spPr bwMode="auto">
          <a:xfrm>
            <a:off x="3883025" y="-1588"/>
            <a:ext cx="2976563" cy="460376"/>
          </a:xfrm>
          <a:prstGeom prst="rect">
            <a:avLst/>
          </a:prstGeom>
          <a:noFill/>
          <a:ln w="9525">
            <a:noFill/>
            <a:miter lim="800000"/>
            <a:headEnd/>
            <a:tailEnd/>
          </a:ln>
        </p:spPr>
        <p:txBody>
          <a:bodyPr wrap="none" lIns="86487" tIns="43244" rIns="86487" bIns="43244" anchor="ctr"/>
          <a:lstStyle/>
          <a:p>
            <a:pPr defTabSz="863600"/>
            <a:endParaRPr lang="en-IN" sz="1700"/>
          </a:p>
        </p:txBody>
      </p:sp>
      <p:sp>
        <p:nvSpPr>
          <p:cNvPr id="83974" name="Rectangle 5"/>
          <p:cNvSpPr>
            <a:spLocks noChangeArrowheads="1"/>
          </p:cNvSpPr>
          <p:nvPr/>
        </p:nvSpPr>
        <p:spPr bwMode="auto">
          <a:xfrm>
            <a:off x="-3175" y="-1588"/>
            <a:ext cx="2973388" cy="460376"/>
          </a:xfrm>
          <a:prstGeom prst="rect">
            <a:avLst/>
          </a:prstGeom>
          <a:noFill/>
          <a:ln w="9525">
            <a:noFill/>
            <a:miter lim="800000"/>
            <a:headEnd/>
            <a:tailEnd/>
          </a:ln>
        </p:spPr>
        <p:txBody>
          <a:bodyPr wrap="none" lIns="86487" tIns="43244" rIns="86487" bIns="43244" anchor="ctr"/>
          <a:lstStyle/>
          <a:p>
            <a:pPr defTabSz="863600"/>
            <a:endParaRPr lang="en-IN" sz="1700"/>
          </a:p>
        </p:txBody>
      </p:sp>
      <p:pic>
        <p:nvPicPr>
          <p:cNvPr id="83975" name="Picture 7" descr="C:\salome_official\projects\11gR2_SQL 1\screenshots\les11_19n_a.gif"/>
          <p:cNvPicPr>
            <a:picLocks noChangeAspect="1" noChangeArrowheads="1"/>
          </p:cNvPicPr>
          <p:nvPr/>
        </p:nvPicPr>
        <p:blipFill>
          <a:blip r:embed="rId3"/>
          <a:srcRect/>
          <a:stretch>
            <a:fillRect/>
          </a:stretch>
        </p:blipFill>
        <p:spPr bwMode="auto">
          <a:xfrm>
            <a:off x="695325" y="6372225"/>
            <a:ext cx="5499100" cy="373063"/>
          </a:xfrm>
          <a:prstGeom prst="rect">
            <a:avLst/>
          </a:prstGeom>
          <a:noFill/>
          <a:ln w="12700">
            <a:solidFill>
              <a:schemeClr val="tx1"/>
            </a:solidFill>
            <a:miter lim="800000"/>
            <a:headEnd/>
            <a:tailEnd/>
          </a:ln>
        </p:spPr>
      </p:pic>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
          <p:cNvSpPr>
            <a:spLocks noGrp="1" noChangeArrowheads="1"/>
          </p:cNvSpPr>
          <p:nvPr>
            <p:ph type="ftr" sz="quarter" idx="4"/>
          </p:nvPr>
        </p:nvSpPr>
        <p:spPr>
          <a:noFill/>
        </p:spPr>
        <p:txBody>
          <a:bodyPr/>
          <a:lstStyle/>
          <a:p>
            <a:r>
              <a:rPr lang="en-US" smtClean="0"/>
              <a:t>Oracle Database: SQL Fundamentals I   12 - </a:t>
            </a:r>
            <a:fld id="{BB7E5C2A-1416-42AD-9FB3-23EFEBDA8E88}" type="slidenum">
              <a:rPr lang="en-US" smtClean="0"/>
              <a:pPr/>
              <a:t>22</a:t>
            </a:fld>
            <a:endParaRPr lang="en-US" smtClean="0"/>
          </a:p>
        </p:txBody>
      </p:sp>
      <p:sp>
        <p:nvSpPr>
          <p:cNvPr id="84995" name="Rectangle 6"/>
          <p:cNvSpPr>
            <a:spLocks noGrp="1" noRot="1" noChangeAspect="1" noChangeArrowheads="1" noTextEdit="1"/>
          </p:cNvSpPr>
          <p:nvPr>
            <p:ph type="sldImg"/>
          </p:nvPr>
        </p:nvSpPr>
        <p:spPr>
          <a:ln/>
        </p:spPr>
      </p:sp>
      <p:sp>
        <p:nvSpPr>
          <p:cNvPr id="84996" name="Rectangle 7"/>
          <p:cNvSpPr>
            <a:spLocks noGrp="1" noChangeArrowheads="1"/>
          </p:cNvSpPr>
          <p:nvPr>
            <p:ph type="body" idx="1"/>
          </p:nvPr>
        </p:nvSpPr>
        <p:spPr>
          <a:noFill/>
          <a:ln/>
        </p:spPr>
        <p:txBody>
          <a:bodyPr lIns="12698" tIns="12698" rIns="12698" bIns="12698"/>
          <a:lstStyle/>
          <a:p>
            <a:pPr lvl="1" eaLnBrk="1" hangingPunct="1"/>
            <a:r>
              <a:rPr lang="en-US" smtClean="0"/>
              <a:t>You use the </a:t>
            </a:r>
            <a:r>
              <a:rPr lang="en-US" smtClean="0">
                <a:latin typeface="Courier New" pitchFamily="49" charset="0"/>
              </a:rPr>
              <a:t>DROP</a:t>
            </a:r>
            <a:r>
              <a:rPr lang="en-US" smtClean="0"/>
              <a:t> </a:t>
            </a:r>
            <a:r>
              <a:rPr lang="en-US" smtClean="0">
                <a:latin typeface="Courier New" pitchFamily="49" charset="0"/>
              </a:rPr>
              <a:t>VIEW</a:t>
            </a:r>
            <a:r>
              <a:rPr lang="en-US" smtClean="0"/>
              <a:t> statement to remove a view. The statement removes the view definition from the database. However, dropping views has no effect on the tables on which the view was based. Alternatively, views or other applications based on the deleted views become invalid. Only the creator or a user with the </a:t>
            </a:r>
            <a:r>
              <a:rPr lang="en-US" smtClean="0">
                <a:latin typeface="Courier New" pitchFamily="49" charset="0"/>
              </a:rPr>
              <a:t>DROP</a:t>
            </a:r>
            <a:r>
              <a:rPr lang="en-US" smtClean="0"/>
              <a:t> </a:t>
            </a:r>
            <a:r>
              <a:rPr lang="en-US" smtClean="0">
                <a:latin typeface="Courier New" pitchFamily="49" charset="0"/>
              </a:rPr>
              <a:t>ANY</a:t>
            </a:r>
            <a:r>
              <a:rPr lang="en-US" smtClean="0"/>
              <a:t> </a:t>
            </a:r>
            <a:r>
              <a:rPr lang="en-US" smtClean="0">
                <a:latin typeface="Courier New" pitchFamily="49" charset="0"/>
              </a:rPr>
              <a:t>VIEW</a:t>
            </a:r>
            <a:r>
              <a:rPr lang="en-US" smtClean="0"/>
              <a:t> privilege can remove a view.</a:t>
            </a:r>
          </a:p>
          <a:p>
            <a:pPr lvl="1" eaLnBrk="1" hangingPunct="1"/>
            <a:r>
              <a:rPr lang="en-US" smtClean="0"/>
              <a:t>In the syntax, </a:t>
            </a:r>
            <a:r>
              <a:rPr lang="en-US" i="1" smtClean="0">
                <a:latin typeface="Courier New" pitchFamily="49" charset="0"/>
              </a:rPr>
              <a:t>view</a:t>
            </a:r>
            <a:r>
              <a:rPr lang="en-US" i="1" smtClean="0"/>
              <a:t> </a:t>
            </a:r>
            <a:r>
              <a:rPr lang="en-US" smtClean="0"/>
              <a:t>is the name of the view.</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4"/>
          <p:cNvSpPr>
            <a:spLocks noGrp="1" noRot="1" noChangeAspect="1" noChangeArrowheads="1" noTextEdit="1"/>
          </p:cNvSpPr>
          <p:nvPr>
            <p:ph type="sldImg"/>
          </p:nvPr>
        </p:nvSpPr>
        <p:spPr>
          <a:ln/>
        </p:spPr>
      </p:sp>
      <p:sp>
        <p:nvSpPr>
          <p:cNvPr id="86019"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
          <p:cNvSpPr>
            <a:spLocks noGrp="1" noChangeArrowheads="1"/>
          </p:cNvSpPr>
          <p:nvPr>
            <p:ph type="ftr" sz="quarter" idx="4"/>
          </p:nvPr>
        </p:nvSpPr>
        <p:spPr>
          <a:noFill/>
        </p:spPr>
        <p:txBody>
          <a:bodyPr/>
          <a:lstStyle/>
          <a:p>
            <a:r>
              <a:rPr lang="en-US" smtClean="0"/>
              <a:t>Oracle Database: SQL Fundamentals I   7 - </a:t>
            </a:r>
            <a:fld id="{2E658985-F05C-4242-A1C4-B9EA9F562DFE}" type="slidenum">
              <a:rPr lang="en-US" smtClean="0"/>
              <a:pPr/>
              <a:t>24</a:t>
            </a:fld>
            <a:endParaRPr lang="en-US" smtClean="0"/>
          </a:p>
        </p:txBody>
      </p:sp>
      <p:sp>
        <p:nvSpPr>
          <p:cNvPr id="88067" name="Rectangle 6"/>
          <p:cNvSpPr>
            <a:spLocks noGrp="1" noRot="1" noChangeAspect="1" noChangeArrowheads="1" noTextEdit="1"/>
          </p:cNvSpPr>
          <p:nvPr>
            <p:ph type="sldImg"/>
          </p:nvPr>
        </p:nvSpPr>
        <p:spPr>
          <a:ln/>
        </p:spPr>
      </p:sp>
      <p:sp>
        <p:nvSpPr>
          <p:cNvPr id="88068" name="Rectangle 7"/>
          <p:cNvSpPr>
            <a:spLocks noGrp="1" noChangeArrowheads="1"/>
          </p:cNvSpPr>
          <p:nvPr>
            <p:ph type="body" idx="1"/>
          </p:nvPr>
        </p:nvSpPr>
        <p:spPr>
          <a:noFill/>
          <a:ln/>
        </p:spPr>
        <p:txBody>
          <a:bodyPr lIns="12698" tIns="12698" rIns="12698" bIns="12698"/>
          <a:lstStyle/>
          <a:p>
            <a:pPr lvl="1" eaLnBrk="1" hangingPunct="1"/>
            <a:r>
              <a:rPr lang="en-US" smtClean="0"/>
              <a:t>Use the </a:t>
            </a:r>
            <a:r>
              <a:rPr lang="en-US" smtClean="0">
                <a:latin typeface="Courier New" pitchFamily="49" charset="0"/>
              </a:rPr>
              <a:t>ON</a:t>
            </a:r>
            <a:r>
              <a:rPr lang="en-US" smtClean="0"/>
              <a:t> clause to specify a join condition. With this, you can specify join conditions separate from any search or filter conditions in the </a:t>
            </a:r>
            <a:r>
              <a:rPr lang="en-US" smtClean="0">
                <a:latin typeface="Courier New" pitchFamily="49" charset="0"/>
              </a:rPr>
              <a:t>WHERE</a:t>
            </a:r>
            <a:r>
              <a:rPr lang="en-US" smtClean="0"/>
              <a:t> clause.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
          <p:cNvSpPr>
            <a:spLocks noGrp="1" noChangeArrowheads="1"/>
          </p:cNvSpPr>
          <p:nvPr>
            <p:ph type="ftr" sz="quarter" idx="4"/>
          </p:nvPr>
        </p:nvSpPr>
        <p:spPr>
          <a:noFill/>
        </p:spPr>
        <p:txBody>
          <a:bodyPr/>
          <a:lstStyle/>
          <a:p>
            <a:r>
              <a:rPr lang="en-US" smtClean="0"/>
              <a:t>Oracle Database: SQL Fundamentals I   12 - </a:t>
            </a:r>
            <a:fld id="{3D4704CF-F05D-44AF-8961-28AFEC7E39BA}" type="slidenum">
              <a:rPr lang="en-US" smtClean="0"/>
              <a:pPr/>
              <a:t>5</a:t>
            </a:fld>
            <a:endParaRPr lang="en-US" smtClean="0"/>
          </a:p>
        </p:txBody>
      </p:sp>
      <p:sp>
        <p:nvSpPr>
          <p:cNvPr id="69635" name="Rectangle 6"/>
          <p:cNvSpPr>
            <a:spLocks noGrp="1" noRot="1" noChangeAspect="1" noChangeArrowheads="1" noTextEdit="1"/>
          </p:cNvSpPr>
          <p:nvPr>
            <p:ph type="sldImg"/>
          </p:nvPr>
        </p:nvSpPr>
        <p:spPr>
          <a:ln/>
        </p:spPr>
      </p:sp>
      <p:sp>
        <p:nvSpPr>
          <p:cNvPr id="69636" name="Rectangle 7"/>
          <p:cNvSpPr>
            <a:spLocks noGrp="1" noChangeArrowheads="1"/>
          </p:cNvSpPr>
          <p:nvPr>
            <p:ph type="body" idx="1"/>
          </p:nvPr>
        </p:nvSpPr>
        <p:spPr>
          <a:noFill/>
          <a:ln/>
        </p:spPr>
        <p:txBody>
          <a:bodyPr lIns="12698" tIns="12698" rIns="12698" bIns="12698"/>
          <a:lstStyle/>
          <a:p>
            <a:pPr lvl="1" eaLnBrk="1" hangingPunct="1"/>
            <a:r>
              <a:rPr lang="en-US" smtClean="0"/>
              <a:t>There are several other objects in a database in addition to tables. </a:t>
            </a:r>
          </a:p>
          <a:p>
            <a:pPr lvl="1" eaLnBrk="1" hangingPunct="1"/>
            <a:r>
              <a:rPr lang="en-US" smtClean="0"/>
              <a:t>With views, you can present and hide data from the tables.</a:t>
            </a:r>
          </a:p>
          <a:p>
            <a:pPr lvl="1" eaLnBrk="1" hangingPunct="1"/>
            <a:r>
              <a:rPr lang="en-US" smtClean="0"/>
              <a:t>Many applications require the use of unique numbers as primary key values. You can either build code into the application to handle this requirement or use a sequence to generate unique numbers.</a:t>
            </a:r>
          </a:p>
          <a:p>
            <a:pPr lvl="1" eaLnBrk="1" hangingPunct="1"/>
            <a:r>
              <a:rPr lang="en-US" smtClean="0"/>
              <a:t>If you want to improve the performance of data retrieval queries, you should consider creating an index. You can also use indexes to enforce uniqueness on a column or a collection of columns.</a:t>
            </a:r>
          </a:p>
          <a:p>
            <a:pPr lvl="1" eaLnBrk="1" hangingPunct="1"/>
            <a:r>
              <a:rPr lang="en-US" smtClean="0"/>
              <a:t>You can provide alternative names for objects by using synonyms.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
          <p:cNvSpPr>
            <a:spLocks noGrp="1" noChangeArrowheads="1"/>
          </p:cNvSpPr>
          <p:nvPr>
            <p:ph type="ftr" sz="quarter" idx="4"/>
          </p:nvPr>
        </p:nvSpPr>
        <p:spPr>
          <a:noFill/>
        </p:spPr>
        <p:txBody>
          <a:bodyPr/>
          <a:lstStyle/>
          <a:p>
            <a:r>
              <a:rPr lang="en-US" smtClean="0"/>
              <a:t>Oracle Database: SQL Fundamentals I   7 - </a:t>
            </a:r>
            <a:fld id="{8071BE39-5EFA-4982-A7EA-C88AE72BC935}" type="slidenum">
              <a:rPr lang="en-US" smtClean="0"/>
              <a:pPr/>
              <a:t>25</a:t>
            </a:fld>
            <a:endParaRPr lang="en-US" smtClean="0"/>
          </a:p>
        </p:txBody>
      </p:sp>
      <p:sp>
        <p:nvSpPr>
          <p:cNvPr id="89091" name="Rectangle 6"/>
          <p:cNvSpPr>
            <a:spLocks noGrp="1" noRot="1" noChangeAspect="1" noChangeArrowheads="1" noTextEdit="1"/>
          </p:cNvSpPr>
          <p:nvPr>
            <p:ph type="sldImg"/>
          </p:nvPr>
        </p:nvSpPr>
        <p:spPr>
          <a:ln/>
        </p:spPr>
      </p:sp>
      <p:sp>
        <p:nvSpPr>
          <p:cNvPr id="89092" name="Rectangle 7"/>
          <p:cNvSpPr>
            <a:spLocks noGrp="1" noChangeArrowheads="1"/>
          </p:cNvSpPr>
          <p:nvPr>
            <p:ph type="body" idx="1"/>
          </p:nvPr>
        </p:nvSpPr>
        <p:spPr>
          <a:noFill/>
          <a:ln/>
        </p:spPr>
        <p:txBody>
          <a:bodyPr lIns="12698" tIns="12698" rIns="12698" bIns="12698"/>
          <a:lstStyle/>
          <a:p>
            <a:pPr lvl="1" eaLnBrk="1" hangingPunct="1"/>
            <a:r>
              <a:rPr lang="en-US" smtClean="0"/>
              <a:t>In this example, the </a:t>
            </a:r>
            <a:r>
              <a:rPr lang="en-US" smtClean="0">
                <a:latin typeface="Courier New" pitchFamily="49" charset="0"/>
              </a:rPr>
              <a:t>DEPARTMENT_ID</a:t>
            </a:r>
            <a:r>
              <a:rPr lang="en-US" smtClean="0"/>
              <a:t> columns in the </a:t>
            </a:r>
            <a:r>
              <a:rPr lang="en-US" smtClean="0">
                <a:latin typeface="Courier New" pitchFamily="49" charset="0"/>
              </a:rPr>
              <a:t>EMPLOYEES</a:t>
            </a:r>
            <a:r>
              <a:rPr lang="en-US" smtClean="0"/>
              <a:t> and </a:t>
            </a:r>
            <a:r>
              <a:rPr lang="en-US" smtClean="0">
                <a:latin typeface="Courier New" pitchFamily="49" charset="0"/>
              </a:rPr>
              <a:t>DEPARTMENTS</a:t>
            </a:r>
            <a:r>
              <a:rPr lang="en-US" smtClean="0"/>
              <a:t> table are joined using the </a:t>
            </a:r>
            <a:r>
              <a:rPr lang="en-US" smtClean="0">
                <a:latin typeface="Courier New" pitchFamily="49" charset="0"/>
              </a:rPr>
              <a:t>ON</a:t>
            </a:r>
            <a:r>
              <a:rPr lang="en-US" smtClean="0"/>
              <a:t> clause. Wherever a department ID in the </a:t>
            </a:r>
            <a:r>
              <a:rPr lang="en-US" smtClean="0">
                <a:latin typeface="Courier New" pitchFamily="49" charset="0"/>
              </a:rPr>
              <a:t>EMPLOYEES</a:t>
            </a:r>
            <a:r>
              <a:rPr lang="en-US" smtClean="0"/>
              <a:t> table equals a department ID in the </a:t>
            </a:r>
            <a:r>
              <a:rPr lang="en-US" smtClean="0">
                <a:latin typeface="Courier New" pitchFamily="49" charset="0"/>
              </a:rPr>
              <a:t>DEPARTMENTS</a:t>
            </a:r>
            <a:r>
              <a:rPr lang="en-US" smtClean="0"/>
              <a:t> table, the row is returned. The table alias is necessary to qualify the matching </a:t>
            </a:r>
            <a:r>
              <a:rPr lang="en-US" smtClean="0">
                <a:latin typeface="Courier New" pitchFamily="49" charset="0"/>
              </a:rPr>
              <a:t>column_names</a:t>
            </a:r>
            <a:r>
              <a:rPr lang="en-US" smtClean="0"/>
              <a:t>.</a:t>
            </a:r>
          </a:p>
          <a:p>
            <a:pPr lvl="1" eaLnBrk="1" hangingPunct="1"/>
            <a:r>
              <a:rPr lang="en-US" smtClean="0"/>
              <a:t>You can also use the </a:t>
            </a:r>
            <a:r>
              <a:rPr lang="en-US" smtClean="0">
                <a:latin typeface="Courier New" pitchFamily="49" charset="0"/>
              </a:rPr>
              <a:t>ON</a:t>
            </a:r>
            <a:r>
              <a:rPr lang="en-US" smtClean="0"/>
              <a:t> clause to join columns that have different names. The parenthesis around the joined columns, as in the example in the slide, </a:t>
            </a:r>
            <a:r>
              <a:rPr lang="en-US" smtClean="0">
                <a:latin typeface="Courier New" pitchFamily="49" charset="0"/>
              </a:rPr>
              <a:t>(e.department_id = d.department_id)</a:t>
            </a:r>
            <a:r>
              <a:rPr lang="en-US" smtClean="0"/>
              <a:t> is optional. So, even </a:t>
            </a:r>
            <a:r>
              <a:rPr lang="en-US" smtClean="0">
                <a:latin typeface="Courier New" pitchFamily="49" charset="0"/>
              </a:rPr>
              <a:t>ON</a:t>
            </a:r>
            <a:r>
              <a:rPr lang="en-US" smtClean="0"/>
              <a:t> </a:t>
            </a:r>
            <a:r>
              <a:rPr lang="en-US" smtClean="0">
                <a:latin typeface="Courier New" pitchFamily="49" charset="0"/>
              </a:rPr>
              <a:t>e.department_id = d.department_id</a:t>
            </a:r>
            <a:r>
              <a:rPr lang="en-US" smtClean="0"/>
              <a:t> will work.</a:t>
            </a:r>
          </a:p>
          <a:p>
            <a:pPr lvl="1" eaLnBrk="1" hangingPunct="1"/>
            <a:r>
              <a:rPr lang="en-US" b="1" smtClean="0"/>
              <a:t>Note:</a:t>
            </a:r>
            <a:r>
              <a:rPr lang="en-US" smtClean="0"/>
              <a:t> When you use the Execute Statement icon to run the query, SQL Developer suffixes a ‘_1’ to differentiate between the two </a:t>
            </a:r>
            <a:r>
              <a:rPr lang="en-US" smtClean="0">
                <a:latin typeface="Courier New" pitchFamily="49" charset="0"/>
              </a:rPr>
              <a:t>department_ids</a:t>
            </a:r>
            <a:r>
              <a:rPr lang="en-US" smtClean="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
          <p:cNvSpPr>
            <a:spLocks noGrp="1" noChangeArrowheads="1"/>
          </p:cNvSpPr>
          <p:nvPr>
            <p:ph type="ftr" sz="quarter" idx="4"/>
          </p:nvPr>
        </p:nvSpPr>
        <p:spPr>
          <a:noFill/>
        </p:spPr>
        <p:txBody>
          <a:bodyPr/>
          <a:lstStyle/>
          <a:p>
            <a:r>
              <a:rPr lang="en-US" smtClean="0"/>
              <a:t>Oracle Database: SQL Fundamentals I   7 - </a:t>
            </a:r>
            <a:fld id="{08B3824B-6D9F-48B0-9E15-7B15CF540E2C}" type="slidenum">
              <a:rPr lang="en-US" smtClean="0"/>
              <a:pPr/>
              <a:t>26</a:t>
            </a:fld>
            <a:endParaRPr lang="en-US" smtClean="0"/>
          </a:p>
        </p:txBody>
      </p:sp>
      <p:sp>
        <p:nvSpPr>
          <p:cNvPr id="90115" name="Rectangle 6"/>
          <p:cNvSpPr>
            <a:spLocks noGrp="1" noRot="1" noChangeAspect="1" noChangeArrowheads="1" noTextEdit="1"/>
          </p:cNvSpPr>
          <p:nvPr>
            <p:ph type="sldImg"/>
          </p:nvPr>
        </p:nvSpPr>
        <p:spPr>
          <a:ln/>
        </p:spPr>
      </p:sp>
      <p:sp>
        <p:nvSpPr>
          <p:cNvPr id="90116" name="Rectangle 7"/>
          <p:cNvSpPr>
            <a:spLocks noGrp="1" noChangeArrowheads="1"/>
          </p:cNvSpPr>
          <p:nvPr>
            <p:ph type="body" idx="1"/>
          </p:nvPr>
        </p:nvSpPr>
        <p:spPr>
          <a:noFill/>
          <a:ln/>
        </p:spPr>
        <p:txBody>
          <a:bodyPr lIns="12698" tIns="12698" rIns="12698" bIns="12698"/>
          <a:lstStyle/>
          <a:p>
            <a:pPr lvl="1" eaLnBrk="1" hangingPunct="1"/>
            <a:r>
              <a:rPr lang="en-US" smtClean="0"/>
              <a:t>A three-way join is a join of three tables. In SQL:1999</a:t>
            </a:r>
            <a:r>
              <a:rPr lang="en-US" smtClean="0">
                <a:cs typeface="Times New Roman" pitchFamily="18" charset="0"/>
              </a:rPr>
              <a:t>–</a:t>
            </a:r>
            <a:r>
              <a:rPr lang="en-US" smtClean="0"/>
              <a:t>compliant syntax, joins are performed from left to right. So, the first join to be performed is </a:t>
            </a:r>
            <a:r>
              <a:rPr lang="en-US" smtClean="0">
                <a:latin typeface="Courier New" pitchFamily="49" charset="0"/>
              </a:rPr>
              <a:t>EMPLOYEES</a:t>
            </a:r>
            <a:r>
              <a:rPr lang="en-US" smtClean="0"/>
              <a:t> </a:t>
            </a:r>
            <a:r>
              <a:rPr lang="en-US" smtClean="0">
                <a:latin typeface="Courier New" pitchFamily="49" charset="0"/>
              </a:rPr>
              <a:t>JOIN</a:t>
            </a:r>
            <a:r>
              <a:rPr lang="en-US" smtClean="0"/>
              <a:t> </a:t>
            </a:r>
            <a:r>
              <a:rPr lang="en-US" smtClean="0">
                <a:latin typeface="Courier New" pitchFamily="49" charset="0"/>
              </a:rPr>
              <a:t>DEPARTMENTS</a:t>
            </a:r>
            <a:r>
              <a:rPr lang="en-US" smtClean="0"/>
              <a:t>. The first join condition can reference columns in </a:t>
            </a:r>
            <a:r>
              <a:rPr lang="en-US" smtClean="0">
                <a:latin typeface="Courier New" pitchFamily="49" charset="0"/>
              </a:rPr>
              <a:t>EMPLOYEES</a:t>
            </a:r>
            <a:r>
              <a:rPr lang="en-US" smtClean="0"/>
              <a:t> and </a:t>
            </a:r>
            <a:r>
              <a:rPr lang="en-US" smtClean="0">
                <a:latin typeface="Courier New" pitchFamily="49" charset="0"/>
              </a:rPr>
              <a:t>DEPARTMENTS</a:t>
            </a:r>
            <a:r>
              <a:rPr lang="en-US" smtClean="0"/>
              <a:t> but cannot reference columns in </a:t>
            </a:r>
            <a:r>
              <a:rPr lang="en-US" smtClean="0">
                <a:latin typeface="Courier New" pitchFamily="49" charset="0"/>
              </a:rPr>
              <a:t>LOCATIONS</a:t>
            </a:r>
            <a:r>
              <a:rPr lang="en-US" smtClean="0"/>
              <a:t>. The second join condition can reference columns from all three tables.</a:t>
            </a:r>
          </a:p>
          <a:p>
            <a:pPr lvl="1" eaLnBrk="1" hangingPunct="1"/>
            <a:r>
              <a:rPr lang="en-US" b="1" smtClean="0"/>
              <a:t>Note:</a:t>
            </a:r>
            <a:r>
              <a:rPr lang="en-US" smtClean="0"/>
              <a:t> The code example in the slide can also be accomplished with the </a:t>
            </a:r>
            <a:r>
              <a:rPr lang="en-US" smtClean="0">
                <a:latin typeface="Courier New" pitchFamily="49" charset="0"/>
              </a:rPr>
              <a:t>USING</a:t>
            </a:r>
            <a:r>
              <a:rPr lang="en-US" smtClean="0"/>
              <a:t> clause:</a:t>
            </a:r>
          </a:p>
          <a:p>
            <a:pPr marL="841375" lvl="4" eaLnBrk="1" hangingPunct="1">
              <a:spcBef>
                <a:spcPct val="25000"/>
              </a:spcBef>
            </a:pPr>
            <a:r>
              <a:rPr lang="en-US" smtClean="0"/>
              <a:t>SELECT e.employee_id, l.city, d.department_name</a:t>
            </a:r>
          </a:p>
          <a:p>
            <a:pPr marL="841375" lvl="4" eaLnBrk="1" hangingPunct="1"/>
            <a:r>
              <a:rPr lang="en-US" smtClean="0"/>
              <a:t>FROM employees e</a:t>
            </a:r>
          </a:p>
          <a:p>
            <a:pPr marL="841375" lvl="4" eaLnBrk="1" hangingPunct="1"/>
            <a:r>
              <a:rPr lang="en-US" smtClean="0"/>
              <a:t>JOIN departments d</a:t>
            </a:r>
          </a:p>
          <a:p>
            <a:pPr marL="841375" lvl="4" eaLnBrk="1" hangingPunct="1"/>
            <a:r>
              <a:rPr lang="en-US" smtClean="0"/>
              <a:t>USING (department_id)</a:t>
            </a:r>
          </a:p>
          <a:p>
            <a:pPr marL="841375" lvl="4" eaLnBrk="1" hangingPunct="1"/>
            <a:r>
              <a:rPr lang="en-US" smtClean="0"/>
              <a:t>JOIN locations l</a:t>
            </a:r>
          </a:p>
          <a:p>
            <a:pPr marL="841375" lvl="4" eaLnBrk="1" hangingPunct="1"/>
            <a:r>
              <a:rPr lang="en-US" smtClean="0"/>
              <a:t>USING (location_id);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lvl="1"/>
            <a:r>
              <a:rPr lang="en-US" smtClean="0"/>
              <a:t>You can apply additional conditions to the join. </a:t>
            </a:r>
          </a:p>
          <a:p>
            <a:pPr lvl="1"/>
            <a:r>
              <a:rPr lang="en-US" smtClean="0"/>
              <a:t>The example shown performs a join on the </a:t>
            </a:r>
            <a:r>
              <a:rPr lang="en-US" smtClean="0">
                <a:latin typeface="Courier New" pitchFamily="49" charset="0"/>
                <a:cs typeface="Courier New" pitchFamily="49" charset="0"/>
              </a:rPr>
              <a:t>EMPLOYEES</a:t>
            </a:r>
            <a:r>
              <a:rPr lang="en-US" smtClean="0"/>
              <a:t> and </a:t>
            </a:r>
            <a:r>
              <a:rPr lang="en-US" smtClean="0">
                <a:latin typeface="Courier New" pitchFamily="49" charset="0"/>
                <a:cs typeface="Courier New" pitchFamily="49" charset="0"/>
              </a:rPr>
              <a:t>DEPARTMENTS</a:t>
            </a:r>
            <a:r>
              <a:rPr lang="en-US" smtClean="0"/>
              <a:t> tables and, in addition, displays only employees who have a manager ID of 149. To add additional conditions to the </a:t>
            </a:r>
            <a:r>
              <a:rPr lang="en-US" smtClean="0">
                <a:latin typeface="Courier New" pitchFamily="49" charset="0"/>
                <a:cs typeface="Courier New" pitchFamily="49" charset="0"/>
              </a:rPr>
              <a:t>ON</a:t>
            </a:r>
            <a:r>
              <a:rPr lang="en-US" smtClean="0"/>
              <a:t> clause, you can add </a:t>
            </a:r>
            <a:r>
              <a:rPr lang="en-US" smtClean="0">
                <a:latin typeface="Courier New" pitchFamily="49" charset="0"/>
                <a:cs typeface="Courier New" pitchFamily="49" charset="0"/>
              </a:rPr>
              <a:t>AND</a:t>
            </a:r>
            <a:r>
              <a:rPr lang="en-US" smtClean="0"/>
              <a:t> clauses. Alternatively, you can use a </a:t>
            </a:r>
            <a:r>
              <a:rPr lang="en-US" smtClean="0">
                <a:latin typeface="Courier New" pitchFamily="49" charset="0"/>
                <a:cs typeface="Courier New" pitchFamily="49" charset="0"/>
              </a:rPr>
              <a:t>WHERE</a:t>
            </a:r>
            <a:r>
              <a:rPr lang="en-US" smtClean="0"/>
              <a:t> clause to apply additional conditions.</a:t>
            </a:r>
          </a:p>
          <a:p>
            <a:pPr lvl="1"/>
            <a:r>
              <a:rPr lang="en-US" smtClean="0"/>
              <a:t>Both the queries produce the same output</a:t>
            </a:r>
          </a:p>
        </p:txBody>
      </p:sp>
      <p:sp>
        <p:nvSpPr>
          <p:cNvPr id="91140" name="Footer Placeholder 3"/>
          <p:cNvSpPr>
            <a:spLocks noGrp="1"/>
          </p:cNvSpPr>
          <p:nvPr>
            <p:ph type="ftr" sz="quarter" idx="4"/>
          </p:nvPr>
        </p:nvSpPr>
        <p:spPr>
          <a:noFill/>
        </p:spPr>
        <p:txBody>
          <a:bodyPr/>
          <a:lstStyle/>
          <a:p>
            <a:r>
              <a:rPr lang="en-US" smtClean="0"/>
              <a:t>Oracle Database: SQL Fundamentals I   7 - </a:t>
            </a:r>
            <a:fld id="{C48BD863-21D5-4BB6-A9F5-E4A0551D0513}" type="slidenum">
              <a:rPr lang="en-US" smtClean="0"/>
              <a:pPr/>
              <a:t>27</a:t>
            </a:fld>
            <a:endParaRPr lang="en-US" smtClean="0"/>
          </a:p>
        </p:txBody>
      </p:sp>
      <p:pic>
        <p:nvPicPr>
          <p:cNvPr id="91141" name="Picture 9" descr="C:\salome_official\projects\11gR2\screenshots\les6_18s_a.gif"/>
          <p:cNvPicPr>
            <a:picLocks noChangeAspect="1" noChangeArrowheads="1"/>
          </p:cNvPicPr>
          <p:nvPr/>
        </p:nvPicPr>
        <p:blipFill>
          <a:blip r:embed="rId3"/>
          <a:srcRect/>
          <a:stretch>
            <a:fillRect/>
          </a:stretch>
        </p:blipFill>
        <p:spPr bwMode="auto">
          <a:xfrm>
            <a:off x="663575" y="6448425"/>
            <a:ext cx="5164138" cy="631825"/>
          </a:xfrm>
          <a:prstGeom prst="rect">
            <a:avLst/>
          </a:prstGeom>
          <a:noFill/>
          <a:ln w="12700">
            <a:solidFill>
              <a:schemeClr val="tx1"/>
            </a:solidFill>
            <a:miter lim="800000"/>
            <a:headEnd/>
            <a:tailEnd/>
          </a:ln>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
          <p:cNvSpPr>
            <a:spLocks noGrp="1" noChangeArrowheads="1"/>
          </p:cNvSpPr>
          <p:nvPr>
            <p:ph type="ftr" sz="quarter" idx="4"/>
          </p:nvPr>
        </p:nvSpPr>
        <p:spPr>
          <a:noFill/>
        </p:spPr>
        <p:txBody>
          <a:bodyPr/>
          <a:lstStyle/>
          <a:p>
            <a:r>
              <a:rPr lang="en-US" smtClean="0"/>
              <a:t>Oracle Database: SQL Fundamentals I   7 - </a:t>
            </a:r>
            <a:fld id="{3769EA02-75A5-4FC7-AB40-7F718EA3D05F}" type="slidenum">
              <a:rPr lang="en-US" smtClean="0"/>
              <a:pPr/>
              <a:t>28</a:t>
            </a:fld>
            <a:endParaRPr lang="en-US" smtClean="0"/>
          </a:p>
        </p:txBody>
      </p:sp>
      <p:sp>
        <p:nvSpPr>
          <p:cNvPr id="93187" name="Rectangle 6"/>
          <p:cNvSpPr>
            <a:spLocks noGrp="1" noRot="1" noChangeAspect="1" noChangeArrowheads="1" noTextEdit="1"/>
          </p:cNvSpPr>
          <p:nvPr>
            <p:ph type="sldImg"/>
          </p:nvPr>
        </p:nvSpPr>
        <p:spPr>
          <a:ln/>
        </p:spPr>
      </p:sp>
      <p:sp>
        <p:nvSpPr>
          <p:cNvPr id="93188" name="Rectangle 7"/>
          <p:cNvSpPr>
            <a:spLocks noGrp="1" noChangeArrowheads="1"/>
          </p:cNvSpPr>
          <p:nvPr>
            <p:ph type="body" idx="1"/>
          </p:nvPr>
        </p:nvSpPr>
        <p:spPr>
          <a:noFill/>
          <a:ln/>
        </p:spPr>
        <p:txBody>
          <a:bodyPr lIns="12698" tIns="12698" rIns="12698" bIns="12698"/>
          <a:lstStyle/>
          <a:p>
            <a:pPr lvl="1" eaLnBrk="1" hangingPunct="1"/>
            <a:r>
              <a:rPr lang="en-US" smtClean="0"/>
              <a:t>Sometimes you need to join a table to itself. To find the name of each employee’s manager, you need to join the </a:t>
            </a:r>
            <a:r>
              <a:rPr lang="en-US" smtClean="0">
                <a:latin typeface="Courier New" pitchFamily="49" charset="0"/>
              </a:rPr>
              <a:t>EMPLOYEES</a:t>
            </a:r>
            <a:r>
              <a:rPr lang="en-US" smtClean="0"/>
              <a:t> table to itself, or perform a self-join. For example, to find the name of Ernst’s manager, you need to: </a:t>
            </a:r>
          </a:p>
          <a:p>
            <a:pPr lvl="2" eaLnBrk="1" hangingPunct="1"/>
            <a:r>
              <a:rPr lang="en-US" smtClean="0"/>
              <a:t>Find Ernst in the </a:t>
            </a:r>
            <a:r>
              <a:rPr lang="en-US" smtClean="0">
                <a:latin typeface="Courier New" pitchFamily="49" charset="0"/>
              </a:rPr>
              <a:t>EMPLOYEES</a:t>
            </a:r>
            <a:r>
              <a:rPr lang="en-US" smtClean="0"/>
              <a:t> table by looking at the </a:t>
            </a:r>
            <a:r>
              <a:rPr lang="en-US" smtClean="0">
                <a:latin typeface="Courier New" pitchFamily="49" charset="0"/>
              </a:rPr>
              <a:t>LAST_NAME</a:t>
            </a:r>
            <a:r>
              <a:rPr lang="en-US" smtClean="0"/>
              <a:t> column </a:t>
            </a:r>
          </a:p>
          <a:p>
            <a:pPr lvl="2" eaLnBrk="1" hangingPunct="1"/>
            <a:r>
              <a:rPr lang="en-US" smtClean="0"/>
              <a:t>Find the manager number for Ernst by looking at the </a:t>
            </a:r>
            <a:r>
              <a:rPr lang="en-US" smtClean="0">
                <a:latin typeface="Courier New" pitchFamily="49" charset="0"/>
              </a:rPr>
              <a:t>MANAGER_ID</a:t>
            </a:r>
            <a:r>
              <a:rPr lang="en-US" smtClean="0"/>
              <a:t> column. Ernst’s manager number is 103. </a:t>
            </a:r>
          </a:p>
          <a:p>
            <a:pPr lvl="2" eaLnBrk="1" hangingPunct="1"/>
            <a:r>
              <a:rPr lang="en-US" smtClean="0"/>
              <a:t>Find the name of the manager with </a:t>
            </a:r>
            <a:r>
              <a:rPr lang="en-US" smtClean="0">
                <a:latin typeface="Courier New" pitchFamily="49" charset="0"/>
              </a:rPr>
              <a:t>EMPLOYEE_ID</a:t>
            </a:r>
            <a:r>
              <a:rPr lang="en-US" smtClean="0"/>
              <a:t> 103 by looking at the </a:t>
            </a:r>
            <a:r>
              <a:rPr lang="en-US" smtClean="0">
                <a:latin typeface="Courier New" pitchFamily="49" charset="0"/>
              </a:rPr>
              <a:t>LAST_NAME</a:t>
            </a:r>
            <a:r>
              <a:rPr lang="en-US" smtClean="0"/>
              <a:t> column. Hunold’s employee number is 103, so Hunold is Ernst’s manager. </a:t>
            </a:r>
          </a:p>
          <a:p>
            <a:pPr lvl="1" eaLnBrk="1" hangingPunct="1"/>
            <a:r>
              <a:rPr lang="en-US" smtClean="0"/>
              <a:t>In this process, you look in the table twice. The first time you look in the table to find Ernst in the </a:t>
            </a:r>
            <a:r>
              <a:rPr lang="en-US" smtClean="0">
                <a:latin typeface="Courier New" pitchFamily="49" charset="0"/>
              </a:rPr>
              <a:t>LAST_NAME</a:t>
            </a:r>
            <a:r>
              <a:rPr lang="en-US" smtClean="0"/>
              <a:t> column and the </a:t>
            </a:r>
            <a:r>
              <a:rPr lang="en-US" smtClean="0">
                <a:latin typeface="Courier New" pitchFamily="49" charset="0"/>
              </a:rPr>
              <a:t>MANAGER_ID</a:t>
            </a:r>
            <a:r>
              <a:rPr lang="en-US" smtClean="0"/>
              <a:t> value of 103. The second time you look in the </a:t>
            </a:r>
            <a:r>
              <a:rPr lang="en-US" smtClean="0">
                <a:latin typeface="Courier New" pitchFamily="49" charset="0"/>
              </a:rPr>
              <a:t>EMPLOYEE_ID</a:t>
            </a:r>
            <a:r>
              <a:rPr lang="en-US" smtClean="0"/>
              <a:t> column to find 103 and the </a:t>
            </a:r>
            <a:r>
              <a:rPr lang="en-US" smtClean="0">
                <a:latin typeface="Courier New" pitchFamily="49" charset="0"/>
              </a:rPr>
              <a:t>LAST_NAME</a:t>
            </a:r>
            <a:r>
              <a:rPr lang="en-US" smtClean="0"/>
              <a:t> column to find Hunold.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
          <p:cNvSpPr>
            <a:spLocks noGrp="1" noChangeArrowheads="1"/>
          </p:cNvSpPr>
          <p:nvPr>
            <p:ph type="ftr" sz="quarter" idx="4"/>
          </p:nvPr>
        </p:nvSpPr>
        <p:spPr>
          <a:noFill/>
        </p:spPr>
        <p:txBody>
          <a:bodyPr/>
          <a:lstStyle/>
          <a:p>
            <a:r>
              <a:rPr lang="en-US" smtClean="0"/>
              <a:t>Oracle Database: SQL Fundamentals I   7 - </a:t>
            </a:r>
            <a:fld id="{523DEF3F-4241-41FE-BAED-2FF1E45FC56A}" type="slidenum">
              <a:rPr lang="en-US" smtClean="0"/>
              <a:pPr/>
              <a:t>29</a:t>
            </a:fld>
            <a:endParaRPr lang="en-US" smtClean="0"/>
          </a:p>
        </p:txBody>
      </p:sp>
      <p:sp>
        <p:nvSpPr>
          <p:cNvPr id="94211" name="Rectangle 6"/>
          <p:cNvSpPr>
            <a:spLocks noGrp="1" noRot="1" noChangeAspect="1" noChangeArrowheads="1" noTextEdit="1"/>
          </p:cNvSpPr>
          <p:nvPr>
            <p:ph type="sldImg"/>
          </p:nvPr>
        </p:nvSpPr>
        <p:spPr>
          <a:ln/>
        </p:spPr>
      </p:sp>
      <p:sp>
        <p:nvSpPr>
          <p:cNvPr id="94212" name="Rectangle 7"/>
          <p:cNvSpPr>
            <a:spLocks noGrp="1" noChangeArrowheads="1"/>
          </p:cNvSpPr>
          <p:nvPr>
            <p:ph type="body" idx="1"/>
          </p:nvPr>
        </p:nvSpPr>
        <p:spPr>
          <a:noFill/>
          <a:ln/>
        </p:spPr>
        <p:txBody>
          <a:bodyPr lIns="12698" tIns="12698" rIns="12698" bIns="12698"/>
          <a:lstStyle/>
          <a:p>
            <a:pPr lvl="1" eaLnBrk="1" hangingPunct="1"/>
            <a:r>
              <a:rPr lang="en-US" smtClean="0"/>
              <a:t>The </a:t>
            </a:r>
            <a:r>
              <a:rPr lang="en-US" smtClean="0">
                <a:latin typeface="Courier New" pitchFamily="49" charset="0"/>
              </a:rPr>
              <a:t>ON</a:t>
            </a:r>
            <a:r>
              <a:rPr lang="en-US" smtClean="0"/>
              <a:t> clause can also be used to join columns that have different names, within the same table or in a different table. </a:t>
            </a:r>
          </a:p>
          <a:p>
            <a:pPr lvl="1" eaLnBrk="1" hangingPunct="1"/>
            <a:r>
              <a:rPr lang="en-US" smtClean="0"/>
              <a:t>The example shown is a self-join of the </a:t>
            </a:r>
            <a:r>
              <a:rPr lang="en-US" smtClean="0">
                <a:latin typeface="Courier New" pitchFamily="49" charset="0"/>
              </a:rPr>
              <a:t>EMPLOYEES</a:t>
            </a:r>
            <a:r>
              <a:rPr lang="en-US" smtClean="0"/>
              <a:t> table, based on the </a:t>
            </a:r>
            <a:r>
              <a:rPr lang="en-US" smtClean="0">
                <a:latin typeface="Courier New" pitchFamily="49" charset="0"/>
              </a:rPr>
              <a:t>EMPLOYEE_ID</a:t>
            </a:r>
            <a:r>
              <a:rPr lang="en-US" smtClean="0"/>
              <a:t> and </a:t>
            </a:r>
            <a:r>
              <a:rPr lang="en-US" smtClean="0">
                <a:latin typeface="Courier New" pitchFamily="49" charset="0"/>
              </a:rPr>
              <a:t>MANAGER_ID</a:t>
            </a:r>
            <a:r>
              <a:rPr lang="en-US" smtClean="0"/>
              <a:t> columns.</a:t>
            </a:r>
          </a:p>
          <a:p>
            <a:pPr lvl="1" eaLnBrk="1" hangingPunct="1"/>
            <a:r>
              <a:rPr lang="en-US" b="1" smtClean="0"/>
              <a:t>Note: </a:t>
            </a:r>
            <a:r>
              <a:rPr lang="en-US" smtClean="0"/>
              <a:t>The parenthesis around the joined columns as in the example in the slide, </a:t>
            </a:r>
            <a:r>
              <a:rPr lang="en-US" smtClean="0">
                <a:latin typeface="Courier New" pitchFamily="49" charset="0"/>
              </a:rPr>
              <a:t>(e.manager_id = m.employee_id)</a:t>
            </a:r>
            <a:r>
              <a:rPr lang="en-US" smtClean="0"/>
              <a:t> is </a:t>
            </a:r>
            <a:r>
              <a:rPr lang="en-US" b="1" smtClean="0"/>
              <a:t>optional</a:t>
            </a:r>
            <a:r>
              <a:rPr lang="en-US" smtClean="0"/>
              <a:t>. So, even </a:t>
            </a:r>
            <a:r>
              <a:rPr lang="en-US" smtClean="0">
                <a:latin typeface="Courier New" pitchFamily="49" charset="0"/>
              </a:rPr>
              <a:t>ON e.manager_id = m.employee_id</a:t>
            </a:r>
            <a:r>
              <a:rPr lang="en-US" smtClean="0"/>
              <a:t> will work.</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
          <p:cNvSpPr>
            <a:spLocks noGrp="1" noChangeArrowheads="1"/>
          </p:cNvSpPr>
          <p:nvPr>
            <p:ph type="ftr" sz="quarter" idx="4"/>
          </p:nvPr>
        </p:nvSpPr>
        <p:spPr>
          <a:noFill/>
        </p:spPr>
        <p:txBody>
          <a:bodyPr/>
          <a:lstStyle/>
          <a:p>
            <a:r>
              <a:rPr lang="en-US" smtClean="0"/>
              <a:t>Oracle Database: SQL Fundamentals I   7 - </a:t>
            </a:r>
            <a:fld id="{D69AAA29-9D08-4996-BD23-80B4899540BC}" type="slidenum">
              <a:rPr lang="en-US" smtClean="0"/>
              <a:pPr/>
              <a:t>30</a:t>
            </a:fld>
            <a:endParaRPr lang="en-US" smtClean="0"/>
          </a:p>
        </p:txBody>
      </p:sp>
      <p:sp>
        <p:nvSpPr>
          <p:cNvPr id="95235" name="Rectangle 8"/>
          <p:cNvSpPr>
            <a:spLocks noGrp="1" noRot="1" noChangeAspect="1" noChangeArrowheads="1" noTextEdit="1"/>
          </p:cNvSpPr>
          <p:nvPr>
            <p:ph type="sldImg"/>
          </p:nvPr>
        </p:nvSpPr>
        <p:spPr>
          <a:ln/>
        </p:spPr>
      </p:sp>
      <p:sp>
        <p:nvSpPr>
          <p:cNvPr id="95236" name="Rectangle 9"/>
          <p:cNvSpPr>
            <a:spLocks noGrp="1" noChangeArrowheads="1"/>
          </p:cNvSpPr>
          <p:nvPr>
            <p:ph type="body" idx="1"/>
          </p:nvPr>
        </p:nvSpPr>
        <p:spPr>
          <a:noFill/>
          <a:ln/>
        </p:spPr>
        <p:txBody>
          <a:bodyPr lIns="12698" tIns="12698" rIns="12698" bIns="12698"/>
          <a:lstStyle/>
          <a:p>
            <a:pPr lvl="1" eaLnBrk="1" hangingPunct="1"/>
            <a:r>
              <a:rPr lang="en-US" smtClean="0"/>
              <a:t>A nonequijoin is a join condition containing something other than an equality operator.</a:t>
            </a:r>
          </a:p>
          <a:p>
            <a:pPr lvl="1" eaLnBrk="1" hangingPunct="1"/>
            <a:r>
              <a:rPr lang="en-US" smtClean="0"/>
              <a:t>The relationship between the </a:t>
            </a:r>
            <a:r>
              <a:rPr lang="en-US" smtClean="0">
                <a:latin typeface="Courier New" pitchFamily="49" charset="0"/>
              </a:rPr>
              <a:t>EMPLOYEES</a:t>
            </a:r>
            <a:r>
              <a:rPr lang="en-US" smtClean="0"/>
              <a:t> table and the </a:t>
            </a:r>
            <a:r>
              <a:rPr lang="en-US" smtClean="0">
                <a:latin typeface="Courier New" pitchFamily="49" charset="0"/>
              </a:rPr>
              <a:t>JOB_GRADES</a:t>
            </a:r>
            <a:r>
              <a:rPr lang="en-US" smtClean="0"/>
              <a:t> table is an example of a nonequijoin. The </a:t>
            </a:r>
            <a:r>
              <a:rPr lang="en-US" smtClean="0">
                <a:latin typeface="Courier New" pitchFamily="49" charset="0"/>
              </a:rPr>
              <a:t>SALARY</a:t>
            </a:r>
            <a:r>
              <a:rPr lang="en-US" smtClean="0"/>
              <a:t> column in the </a:t>
            </a:r>
            <a:r>
              <a:rPr lang="en-US" smtClean="0">
                <a:latin typeface="Courier New" pitchFamily="49" charset="0"/>
              </a:rPr>
              <a:t>EMPLOYEES</a:t>
            </a:r>
            <a:r>
              <a:rPr lang="en-US" smtClean="0"/>
              <a:t> table ranges between the values in the </a:t>
            </a:r>
            <a:r>
              <a:rPr lang="en-US" smtClean="0">
                <a:latin typeface="Courier New" pitchFamily="49" charset="0"/>
              </a:rPr>
              <a:t>LOWEST_SAL</a:t>
            </a:r>
            <a:r>
              <a:rPr lang="en-US" smtClean="0"/>
              <a:t> and </a:t>
            </a:r>
            <a:r>
              <a:rPr lang="en-US" smtClean="0">
                <a:latin typeface="Courier New" pitchFamily="49" charset="0"/>
              </a:rPr>
              <a:t>HIGHEST_SAL</a:t>
            </a:r>
            <a:r>
              <a:rPr lang="en-US" smtClean="0"/>
              <a:t> columns of the </a:t>
            </a:r>
            <a:r>
              <a:rPr lang="en-US" smtClean="0">
                <a:latin typeface="Courier New" pitchFamily="49" charset="0"/>
              </a:rPr>
              <a:t>JOB_GRADES</a:t>
            </a:r>
            <a:r>
              <a:rPr lang="en-US" smtClean="0"/>
              <a:t> table. Therefore, each employee can be graded based on their salary. The relationship is obtained using an operator other than the equality (</a:t>
            </a:r>
            <a:r>
              <a:rPr lang="en-US" smtClean="0">
                <a:latin typeface="Courier New" pitchFamily="49" charset="0"/>
              </a:rPr>
              <a:t>=</a:t>
            </a:r>
            <a:r>
              <a:rPr lang="en-US" smtClean="0"/>
              <a:t>) operator.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
          <p:cNvSpPr>
            <a:spLocks noGrp="1" noChangeArrowheads="1"/>
          </p:cNvSpPr>
          <p:nvPr>
            <p:ph type="ftr" sz="quarter" idx="4"/>
          </p:nvPr>
        </p:nvSpPr>
        <p:spPr>
          <a:noFill/>
        </p:spPr>
        <p:txBody>
          <a:bodyPr/>
          <a:lstStyle/>
          <a:p>
            <a:r>
              <a:rPr lang="en-US" smtClean="0"/>
              <a:t>Oracle Database: SQL Fundamentals I   7 - </a:t>
            </a:r>
            <a:fld id="{537A2523-46BB-4A31-9517-946CB3C6200C}" type="slidenum">
              <a:rPr lang="en-US" smtClean="0"/>
              <a:pPr/>
              <a:t>31</a:t>
            </a:fld>
            <a:endParaRPr lang="en-US" smtClean="0"/>
          </a:p>
        </p:txBody>
      </p:sp>
      <p:sp>
        <p:nvSpPr>
          <p:cNvPr id="96259" name="Rectangle 6"/>
          <p:cNvSpPr>
            <a:spLocks noGrp="1" noRot="1" noChangeAspect="1" noChangeArrowheads="1" noTextEdit="1"/>
          </p:cNvSpPr>
          <p:nvPr>
            <p:ph type="sldImg"/>
          </p:nvPr>
        </p:nvSpPr>
        <p:spPr>
          <a:ln/>
        </p:spPr>
      </p:sp>
      <p:sp>
        <p:nvSpPr>
          <p:cNvPr id="96260" name="Rectangle 7"/>
          <p:cNvSpPr>
            <a:spLocks noGrp="1" noChangeArrowheads="1"/>
          </p:cNvSpPr>
          <p:nvPr>
            <p:ph type="body" idx="1"/>
          </p:nvPr>
        </p:nvSpPr>
        <p:spPr>
          <a:noFill/>
          <a:ln/>
        </p:spPr>
        <p:txBody>
          <a:bodyPr lIns="12698" tIns="12698" rIns="12698" bIns="12698"/>
          <a:lstStyle/>
          <a:p>
            <a:pPr lvl="1" eaLnBrk="1" hangingPunct="1"/>
            <a:r>
              <a:rPr lang="en-US" smtClean="0"/>
              <a:t>The example in the slide creates a nonequijoin to evaluate an employee’s salary grade. The salary must be </a:t>
            </a:r>
            <a:r>
              <a:rPr lang="en-US" i="1" smtClean="0"/>
              <a:t>between</a:t>
            </a:r>
            <a:r>
              <a:rPr lang="en-US" smtClean="0"/>
              <a:t> any pair of the low and high salary ranges.</a:t>
            </a:r>
          </a:p>
          <a:p>
            <a:pPr lvl="1" eaLnBrk="1" hangingPunct="1"/>
            <a:r>
              <a:rPr lang="en-US" smtClean="0"/>
              <a:t>It is important to note that all employees appear exactly once when this query is executed. No employee is repeated in the list. There are two reasons for this:</a:t>
            </a:r>
          </a:p>
          <a:p>
            <a:pPr lvl="2" eaLnBrk="1" hangingPunct="1"/>
            <a:r>
              <a:rPr lang="en-US" smtClean="0"/>
              <a:t>None of the rows in the </a:t>
            </a:r>
            <a:r>
              <a:rPr lang="en-US" smtClean="0">
                <a:latin typeface="Courier New" pitchFamily="49" charset="0"/>
              </a:rPr>
              <a:t>JOB_GRADES</a:t>
            </a:r>
            <a:r>
              <a:rPr lang="en-US" smtClean="0"/>
              <a:t> table contain grades that overlap. That is, the salary value for an employee can lie only between the low salary and high salary values of one of the rows in the salary grade table.</a:t>
            </a:r>
          </a:p>
          <a:p>
            <a:pPr lvl="2" eaLnBrk="1" hangingPunct="1"/>
            <a:r>
              <a:rPr lang="en-US" smtClean="0"/>
              <a:t>All of the employees’ salaries lie within the limits provided by the job grade table. That is, no employee earns less than the lowest value contained in the </a:t>
            </a:r>
            <a:r>
              <a:rPr lang="en-US" smtClean="0">
                <a:latin typeface="Courier New" pitchFamily="49" charset="0"/>
              </a:rPr>
              <a:t>LOWEST_SAL</a:t>
            </a:r>
            <a:r>
              <a:rPr lang="en-US" smtClean="0"/>
              <a:t> column or more than the highest value contained in the </a:t>
            </a:r>
            <a:r>
              <a:rPr lang="en-US" smtClean="0">
                <a:latin typeface="Courier New" pitchFamily="49" charset="0"/>
              </a:rPr>
              <a:t>HIGHEST_SAL</a:t>
            </a:r>
            <a:r>
              <a:rPr lang="en-US" smtClean="0"/>
              <a:t> column.</a:t>
            </a:r>
            <a:endParaRPr lang="en-US" b="1" smtClean="0"/>
          </a:p>
          <a:p>
            <a:pPr lvl="1" eaLnBrk="1" hangingPunct="1"/>
            <a:r>
              <a:rPr lang="en-US" b="1" smtClean="0"/>
              <a:t>Note:</a:t>
            </a:r>
            <a:r>
              <a:rPr lang="en-US" smtClean="0"/>
              <a:t> Other conditions (such as </a:t>
            </a:r>
            <a:r>
              <a:rPr lang="en-US" smtClean="0">
                <a:latin typeface="Courier New" pitchFamily="49" charset="0"/>
              </a:rPr>
              <a:t>&lt;=</a:t>
            </a:r>
            <a:r>
              <a:rPr lang="en-US" smtClean="0"/>
              <a:t> and </a:t>
            </a:r>
            <a:r>
              <a:rPr lang="en-US" smtClean="0">
                <a:latin typeface="Courier New" pitchFamily="49" charset="0"/>
              </a:rPr>
              <a:t>&gt;=)</a:t>
            </a:r>
            <a:r>
              <a:rPr lang="en-US" smtClean="0"/>
              <a:t> can be used, but </a:t>
            </a:r>
            <a:r>
              <a:rPr lang="en-US" smtClean="0">
                <a:latin typeface="Courier New" pitchFamily="49" charset="0"/>
              </a:rPr>
              <a:t>BETWEEN</a:t>
            </a:r>
            <a:r>
              <a:rPr lang="en-US" smtClean="0"/>
              <a:t> is the simplest. Remember to specify the low value first and the high value last when using the </a:t>
            </a:r>
            <a:r>
              <a:rPr lang="en-US" smtClean="0">
                <a:latin typeface="Courier New" pitchFamily="49" charset="0"/>
              </a:rPr>
              <a:t>BETWEEN</a:t>
            </a:r>
            <a:r>
              <a:rPr lang="en-US" smtClean="0"/>
              <a:t> condition. The Oracle server translates the </a:t>
            </a:r>
            <a:r>
              <a:rPr lang="en-US" smtClean="0">
                <a:latin typeface="Courier New" pitchFamily="49" charset="0"/>
              </a:rPr>
              <a:t>BETWEEN</a:t>
            </a:r>
            <a:r>
              <a:rPr lang="en-US" smtClean="0"/>
              <a:t> condition to a pair of </a:t>
            </a:r>
            <a:r>
              <a:rPr lang="en-US" smtClean="0">
                <a:latin typeface="Courier New" pitchFamily="49" charset="0"/>
              </a:rPr>
              <a:t>AND</a:t>
            </a:r>
            <a:r>
              <a:rPr lang="en-US" smtClean="0"/>
              <a:t> conditions. Therefore, using </a:t>
            </a:r>
            <a:r>
              <a:rPr lang="en-US" smtClean="0">
                <a:latin typeface="Courier New" pitchFamily="49" charset="0"/>
              </a:rPr>
              <a:t>BETWEEN</a:t>
            </a:r>
            <a:r>
              <a:rPr lang="en-US" smtClean="0"/>
              <a:t> has no performance benefits, but should be used only for logical simplicity.</a:t>
            </a:r>
          </a:p>
          <a:p>
            <a:pPr lvl="1" eaLnBrk="1" hangingPunct="1"/>
            <a:r>
              <a:rPr lang="en-US" smtClean="0"/>
              <a:t>Table aliases have been specified in the slide example for performance reasons, not because of possible ambiguity.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
          <p:cNvSpPr>
            <a:spLocks noGrp="1" noChangeArrowheads="1"/>
          </p:cNvSpPr>
          <p:nvPr>
            <p:ph type="ftr" sz="quarter" idx="4"/>
          </p:nvPr>
        </p:nvSpPr>
        <p:spPr>
          <a:noFill/>
        </p:spPr>
        <p:txBody>
          <a:bodyPr/>
          <a:lstStyle/>
          <a:p>
            <a:r>
              <a:rPr lang="en-US" smtClean="0"/>
              <a:t>Oracle Database: SQL Fundamentals I   7 - </a:t>
            </a:r>
            <a:fld id="{CA517040-F857-4B2A-A87C-C676AA2CCC1B}" type="slidenum">
              <a:rPr lang="en-US" smtClean="0"/>
              <a:pPr/>
              <a:t>32</a:t>
            </a:fld>
            <a:endParaRPr lang="en-US" smtClean="0"/>
          </a:p>
        </p:txBody>
      </p:sp>
      <p:sp>
        <p:nvSpPr>
          <p:cNvPr id="99331" name="Rectangle 6"/>
          <p:cNvSpPr>
            <a:spLocks noGrp="1" noRot="1" noChangeAspect="1" noChangeArrowheads="1" noTextEdit="1"/>
          </p:cNvSpPr>
          <p:nvPr>
            <p:ph type="sldImg"/>
          </p:nvPr>
        </p:nvSpPr>
        <p:spPr>
          <a:ln/>
        </p:spPr>
      </p:sp>
      <p:sp>
        <p:nvSpPr>
          <p:cNvPr id="99332" name="Rectangle 7"/>
          <p:cNvSpPr>
            <a:spLocks noGrp="1" noChangeArrowheads="1"/>
          </p:cNvSpPr>
          <p:nvPr>
            <p:ph type="body" idx="1"/>
          </p:nvPr>
        </p:nvSpPr>
        <p:spPr>
          <a:noFill/>
          <a:ln/>
        </p:spPr>
        <p:txBody>
          <a:bodyPr lIns="12698" tIns="12698" rIns="12698" bIns="12698"/>
          <a:lstStyle/>
          <a:p>
            <a:pPr lvl="1" eaLnBrk="1" hangingPunct="1"/>
            <a:r>
              <a:rPr lang="en-US" smtClean="0"/>
              <a:t>Joining tables with the </a:t>
            </a:r>
            <a:r>
              <a:rPr lang="en-US" smtClean="0">
                <a:latin typeface="Courier New" pitchFamily="49" charset="0"/>
              </a:rPr>
              <a:t>NATURAL</a:t>
            </a:r>
            <a:r>
              <a:rPr lang="en-US" smtClean="0"/>
              <a:t> </a:t>
            </a:r>
            <a:r>
              <a:rPr lang="en-US" smtClean="0">
                <a:latin typeface="Courier New" pitchFamily="49" charset="0"/>
              </a:rPr>
              <a:t>JOIN</a:t>
            </a:r>
            <a:r>
              <a:rPr lang="en-US" smtClean="0"/>
              <a:t>, </a:t>
            </a:r>
            <a:r>
              <a:rPr lang="en-US" smtClean="0">
                <a:latin typeface="Courier New" pitchFamily="49" charset="0"/>
              </a:rPr>
              <a:t>USING</a:t>
            </a:r>
            <a:r>
              <a:rPr lang="en-US" smtClean="0"/>
              <a:t>, or </a:t>
            </a:r>
            <a:r>
              <a:rPr lang="en-US" smtClean="0">
                <a:latin typeface="Courier New" pitchFamily="49" charset="0"/>
              </a:rPr>
              <a:t>ON</a:t>
            </a:r>
            <a:r>
              <a:rPr lang="en-US" smtClean="0"/>
              <a:t> clauses results in an </a:t>
            </a:r>
            <a:r>
              <a:rPr lang="en-US" smtClean="0">
                <a:latin typeface="Courier New" pitchFamily="49" charset="0"/>
              </a:rPr>
              <a:t>INNER</a:t>
            </a:r>
            <a:r>
              <a:rPr lang="en-US" smtClean="0"/>
              <a:t> join. Any unmatched rows are not displayed in the output. To return the unmatched rows, you can use an </a:t>
            </a:r>
            <a:r>
              <a:rPr lang="en-US" smtClean="0">
                <a:latin typeface="Courier New" pitchFamily="49" charset="0"/>
              </a:rPr>
              <a:t>OUTER</a:t>
            </a:r>
            <a:r>
              <a:rPr lang="en-US" smtClean="0"/>
              <a:t> join. An </a:t>
            </a:r>
            <a:r>
              <a:rPr lang="en-US" smtClean="0">
                <a:latin typeface="Courier New" pitchFamily="49" charset="0"/>
              </a:rPr>
              <a:t>OUTER</a:t>
            </a:r>
            <a:r>
              <a:rPr lang="en-US" smtClean="0"/>
              <a:t> join returns all rows that satisfy the join condition and also returns some or all of those rows from one table for which no rows from the other table satisfy the join condition. </a:t>
            </a:r>
          </a:p>
          <a:p>
            <a:pPr lvl="1" eaLnBrk="1" hangingPunct="1"/>
            <a:r>
              <a:rPr lang="en-US" smtClean="0"/>
              <a:t>There are three types of </a:t>
            </a:r>
            <a:r>
              <a:rPr lang="en-US" smtClean="0">
                <a:latin typeface="Courier New" pitchFamily="49" charset="0"/>
              </a:rPr>
              <a:t>OUTER</a:t>
            </a:r>
            <a:r>
              <a:rPr lang="en-US" smtClean="0"/>
              <a:t> joins:</a:t>
            </a:r>
          </a:p>
          <a:p>
            <a:pPr lvl="2" eaLnBrk="1" hangingPunct="1">
              <a:buSzPct val="70000"/>
              <a:buFont typeface="Courier New" pitchFamily="49" charset="0"/>
              <a:buChar char="•"/>
            </a:pPr>
            <a:r>
              <a:rPr lang="en-US" smtClean="0">
                <a:latin typeface="Courier New" pitchFamily="49" charset="0"/>
              </a:rPr>
              <a:t>LEFT</a:t>
            </a:r>
            <a:r>
              <a:rPr lang="en-US" smtClean="0"/>
              <a:t> </a:t>
            </a:r>
            <a:r>
              <a:rPr lang="en-US" smtClean="0">
                <a:latin typeface="Courier New" pitchFamily="49" charset="0"/>
              </a:rPr>
              <a:t>OUTER</a:t>
            </a:r>
          </a:p>
          <a:p>
            <a:pPr lvl="2" eaLnBrk="1" hangingPunct="1">
              <a:buSzPct val="70000"/>
              <a:buFont typeface="Courier New" pitchFamily="49" charset="0"/>
              <a:buChar char="•"/>
            </a:pPr>
            <a:r>
              <a:rPr lang="en-US" smtClean="0">
                <a:latin typeface="Courier New" pitchFamily="49" charset="0"/>
              </a:rPr>
              <a:t>RIGHT</a:t>
            </a:r>
            <a:r>
              <a:rPr lang="en-US" smtClean="0"/>
              <a:t> </a:t>
            </a:r>
            <a:r>
              <a:rPr lang="en-US" smtClean="0">
                <a:latin typeface="Courier New" pitchFamily="49" charset="0"/>
              </a:rPr>
              <a:t>OUTER</a:t>
            </a:r>
          </a:p>
          <a:p>
            <a:pPr lvl="2" eaLnBrk="1" hangingPunct="1">
              <a:buSzPct val="70000"/>
              <a:buFont typeface="Courier New" pitchFamily="49" charset="0"/>
              <a:buChar char="•"/>
            </a:pPr>
            <a:r>
              <a:rPr lang="en-US" smtClean="0">
                <a:latin typeface="Courier New" pitchFamily="49" charset="0"/>
              </a:rPr>
              <a:t>FULL</a:t>
            </a:r>
            <a:r>
              <a:rPr lang="en-US" smtClean="0"/>
              <a:t> </a:t>
            </a:r>
            <a:r>
              <a:rPr lang="en-US" smtClean="0">
                <a:latin typeface="Courier New" pitchFamily="49" charset="0"/>
              </a:rPr>
              <a:t>OUTER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
          <p:cNvSpPr>
            <a:spLocks noGrp="1" noChangeArrowheads="1"/>
          </p:cNvSpPr>
          <p:nvPr>
            <p:ph type="ftr" sz="quarter" idx="4"/>
          </p:nvPr>
        </p:nvSpPr>
        <p:spPr>
          <a:noFill/>
        </p:spPr>
        <p:txBody>
          <a:bodyPr/>
          <a:lstStyle/>
          <a:p>
            <a:r>
              <a:rPr lang="en-US" smtClean="0"/>
              <a:t>Oracle Database: SQL Fundamentals I   7 - </a:t>
            </a:r>
            <a:fld id="{AB28832B-D269-4779-9942-AA10AF6FD20F}" type="slidenum">
              <a:rPr lang="en-US" smtClean="0"/>
              <a:pPr/>
              <a:t>33</a:t>
            </a:fld>
            <a:endParaRPr lang="en-US" smtClean="0"/>
          </a:p>
        </p:txBody>
      </p:sp>
      <p:sp>
        <p:nvSpPr>
          <p:cNvPr id="98307" name="Rectangle 7"/>
          <p:cNvSpPr>
            <a:spLocks noGrp="1" noRot="1" noChangeAspect="1" noChangeArrowheads="1" noTextEdit="1"/>
          </p:cNvSpPr>
          <p:nvPr>
            <p:ph type="sldImg"/>
          </p:nvPr>
        </p:nvSpPr>
        <p:spPr>
          <a:ln/>
        </p:spPr>
      </p:sp>
      <p:sp>
        <p:nvSpPr>
          <p:cNvPr id="98308" name="Rectangle 8"/>
          <p:cNvSpPr>
            <a:spLocks noGrp="1" noChangeArrowheads="1"/>
          </p:cNvSpPr>
          <p:nvPr>
            <p:ph type="body" idx="1"/>
          </p:nvPr>
        </p:nvSpPr>
        <p:spPr>
          <a:noFill/>
          <a:ln/>
        </p:spPr>
        <p:txBody>
          <a:bodyPr lIns="12698" tIns="12698" rIns="12698" bIns="12698"/>
          <a:lstStyle/>
          <a:p>
            <a:pPr lvl="1" eaLnBrk="1" hangingPunct="1"/>
            <a:r>
              <a:rPr lang="en-US" smtClean="0"/>
              <a:t>If a row does not satisfy a join condition, the row does not appear in the query result.</a:t>
            </a:r>
          </a:p>
          <a:p>
            <a:pPr lvl="1" eaLnBrk="1" hangingPunct="1"/>
            <a:r>
              <a:rPr lang="en-US" smtClean="0"/>
              <a:t>In the slide example, a simple equijoin condition is used on the </a:t>
            </a:r>
            <a:r>
              <a:rPr lang="en-US" smtClean="0">
                <a:latin typeface="Courier New" pitchFamily="49" charset="0"/>
              </a:rPr>
              <a:t>EMPLOYEES</a:t>
            </a:r>
            <a:r>
              <a:rPr lang="en-US" smtClean="0"/>
              <a:t> and </a:t>
            </a:r>
            <a:r>
              <a:rPr lang="en-US" smtClean="0">
                <a:latin typeface="Courier New" pitchFamily="49" charset="0"/>
              </a:rPr>
              <a:t>DEPARTMENTS</a:t>
            </a:r>
            <a:r>
              <a:rPr lang="en-US" smtClean="0"/>
              <a:t> tables to return the result on the right. The result set does not contain the following:</a:t>
            </a:r>
          </a:p>
          <a:p>
            <a:pPr lvl="2" eaLnBrk="1" hangingPunct="1"/>
            <a:r>
              <a:rPr lang="en-US" smtClean="0"/>
              <a:t>Department ID 190, because there are no employees with that department ID recorded in the </a:t>
            </a:r>
            <a:r>
              <a:rPr lang="en-US" smtClean="0">
                <a:latin typeface="Courier New" pitchFamily="49" charset="0"/>
              </a:rPr>
              <a:t>EMPLOYEES</a:t>
            </a:r>
            <a:r>
              <a:rPr lang="en-US" smtClean="0"/>
              <a:t> table</a:t>
            </a:r>
          </a:p>
          <a:p>
            <a:pPr lvl="2" eaLnBrk="1" hangingPunct="1"/>
            <a:r>
              <a:rPr lang="en-US" smtClean="0"/>
              <a:t>The employee with the last name of Grant, because this employee has not been assigned a department ID</a:t>
            </a:r>
          </a:p>
          <a:p>
            <a:pPr lvl="1" eaLnBrk="1" hangingPunct="1"/>
            <a:r>
              <a:rPr lang="en-US" smtClean="0"/>
              <a:t>To return the department record that does not have any employees, or employees that do not have an assigned department, you can use an </a:t>
            </a:r>
            <a:r>
              <a:rPr lang="en-US" smtClean="0">
                <a:latin typeface="Courier New" pitchFamily="49" charset="0"/>
              </a:rPr>
              <a:t>OUTER</a:t>
            </a:r>
            <a:r>
              <a:rPr lang="en-US" smtClean="0"/>
              <a:t> join.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
          <p:cNvSpPr>
            <a:spLocks noGrp="1" noChangeArrowheads="1"/>
          </p:cNvSpPr>
          <p:nvPr>
            <p:ph type="ftr" sz="quarter" idx="4"/>
          </p:nvPr>
        </p:nvSpPr>
        <p:spPr>
          <a:noFill/>
        </p:spPr>
        <p:txBody>
          <a:bodyPr/>
          <a:lstStyle/>
          <a:p>
            <a:r>
              <a:rPr lang="en-US" smtClean="0"/>
              <a:t>Oracle Database: SQL Fundamentals I   7 - </a:t>
            </a:r>
            <a:fld id="{51119215-3172-4595-9202-CAF0CC28E424}" type="slidenum">
              <a:rPr lang="en-US" smtClean="0"/>
              <a:pPr/>
              <a:t>36</a:t>
            </a:fld>
            <a:endParaRPr lang="en-US" smtClean="0"/>
          </a:p>
        </p:txBody>
      </p:sp>
      <p:sp>
        <p:nvSpPr>
          <p:cNvPr id="101379" name="Rectangle 6"/>
          <p:cNvSpPr>
            <a:spLocks noGrp="1" noRot="1" noChangeAspect="1" noChangeArrowheads="1" noTextEdit="1"/>
          </p:cNvSpPr>
          <p:nvPr>
            <p:ph type="sldImg"/>
          </p:nvPr>
        </p:nvSpPr>
        <p:spPr>
          <a:ln/>
        </p:spPr>
      </p:sp>
      <p:sp>
        <p:nvSpPr>
          <p:cNvPr id="101380" name="Rectangle 7"/>
          <p:cNvSpPr>
            <a:spLocks noGrp="1" noChangeArrowheads="1"/>
          </p:cNvSpPr>
          <p:nvPr>
            <p:ph type="body" idx="1"/>
          </p:nvPr>
        </p:nvSpPr>
        <p:spPr>
          <a:noFill/>
          <a:ln/>
        </p:spPr>
        <p:txBody>
          <a:bodyPr lIns="12698" tIns="12698" rIns="12698" bIns="12698"/>
          <a:lstStyle/>
          <a:p>
            <a:pPr lvl="1" eaLnBrk="1" hangingPunct="1"/>
            <a:r>
              <a:rPr lang="en-US" smtClean="0"/>
              <a:t>This query retrieves all the rows in the </a:t>
            </a:r>
            <a:r>
              <a:rPr lang="en-US" smtClean="0">
                <a:latin typeface="Courier New" pitchFamily="49" charset="0"/>
              </a:rPr>
              <a:t>DEPARTMENTS</a:t>
            </a:r>
            <a:r>
              <a:rPr lang="en-US" smtClean="0"/>
              <a:t> table, which is the table at the right, even if there is no match in the </a:t>
            </a:r>
            <a:r>
              <a:rPr lang="en-US" smtClean="0">
                <a:latin typeface="Courier New" pitchFamily="49" charset="0"/>
              </a:rPr>
              <a:t>EMPLOYEES</a:t>
            </a:r>
            <a:r>
              <a:rPr lang="en-US" smtClean="0"/>
              <a:t> 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lIns="91432" tIns="45717" rIns="91432" bIns="45717"/>
          <a:lstStyle/>
          <a:p>
            <a:fld id="{33BAD71C-2E64-428D-8B5D-8CF627187BB5}" type="slidenum">
              <a:rPr lang="en-US" smtClean="0"/>
              <a:pPr/>
              <a:t>6</a:t>
            </a:fld>
            <a:endParaRPr lang="en-US" smtClean="0"/>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r>
              <a:rPr lang="en-US" smtClean="0"/>
              <a:t>Three schema architecture:</a:t>
            </a:r>
          </a:p>
          <a:p>
            <a:r>
              <a:rPr lang="en-US" smtClean="0"/>
              <a:t> - Schema: database description</a:t>
            </a:r>
          </a:p>
          <a:p>
            <a:r>
              <a:rPr lang="en-US" smtClean="0"/>
              <a:t>  - explanation in chapter 1</a:t>
            </a:r>
          </a:p>
          <a:p>
            <a:r>
              <a:rPr lang="en-US" smtClean="0"/>
              <a:t>  - Reference architecture for compartmentalizing database descriptions</a:t>
            </a:r>
          </a:p>
          <a:p>
            <a:r>
              <a:rPr lang="en-US" smtClean="0"/>
              <a:t>Schema levels:</a:t>
            </a:r>
          </a:p>
          <a:p>
            <a:r>
              <a:rPr lang="en-US" smtClean="0"/>
              <a:t> - Conceptual level: base tables</a:t>
            </a:r>
          </a:p>
          <a:p>
            <a:r>
              <a:rPr lang="en-US" smtClean="0"/>
              <a:t> - External level: views</a:t>
            </a:r>
          </a:p>
          <a:p>
            <a:r>
              <a:rPr lang="en-US" smtClean="0"/>
              <a:t> - Internal level: implementation details for base tables (indexes, disk extents, clustering)</a:t>
            </a:r>
          </a:p>
          <a:p>
            <a:r>
              <a:rPr lang="en-US" smtClean="0"/>
              <a:t> - Chapter 8 for physical database design</a:t>
            </a:r>
          </a:p>
          <a:p>
            <a:r>
              <a:rPr lang="en-US" smtClean="0"/>
              <a:t>Mappings:</a:t>
            </a:r>
          </a:p>
          <a:p>
            <a:r>
              <a:rPr lang="en-US" smtClean="0"/>
              <a:t> - Performed by the DBMS: relieve user of much work</a:t>
            </a:r>
          </a:p>
          <a:p>
            <a:r>
              <a:rPr lang="en-US" smtClean="0"/>
              <a:t> - External to Conceptual: submit query using a view; DBMS translates to base tables</a:t>
            </a:r>
          </a:p>
          <a:p>
            <a:r>
              <a:rPr lang="en-US" smtClean="0"/>
              <a:t> - Conceptual to Internal: SELECT statement implemented with loops, join order, index</a:t>
            </a:r>
          </a:p>
          <a:p>
            <a:r>
              <a:rPr lang="en-US" smtClean="0"/>
              <a:t>    usage, …</a:t>
            </a:r>
          </a:p>
          <a:p>
            <a:r>
              <a:rPr lang="en-US" smtClean="0"/>
              <a:t>Reduce impact of changes:</a:t>
            </a:r>
          </a:p>
          <a:p>
            <a:r>
              <a:rPr lang="en-US" smtClean="0"/>
              <a:t> - Use views rather than base tables in applications</a:t>
            </a:r>
          </a:p>
          <a:p>
            <a:r>
              <a:rPr lang="en-US" smtClean="0"/>
              <a:t> - DBMS translates queries on a view to query on lower level schema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
          <p:cNvSpPr>
            <a:spLocks noGrp="1" noChangeArrowheads="1"/>
          </p:cNvSpPr>
          <p:nvPr>
            <p:ph type="ftr" sz="quarter" idx="4"/>
          </p:nvPr>
        </p:nvSpPr>
        <p:spPr>
          <a:noFill/>
        </p:spPr>
        <p:txBody>
          <a:bodyPr/>
          <a:lstStyle/>
          <a:p>
            <a:r>
              <a:rPr lang="en-US" smtClean="0"/>
              <a:t>Oracle Database: SQL Fundamentals I   7 - </a:t>
            </a:r>
            <a:fld id="{A52C6955-C905-464C-94BD-3A95934AD242}" type="slidenum">
              <a:rPr lang="en-US" smtClean="0"/>
              <a:pPr/>
              <a:t>37</a:t>
            </a:fld>
            <a:endParaRPr lang="en-US" smtClean="0"/>
          </a:p>
        </p:txBody>
      </p:sp>
      <p:sp>
        <p:nvSpPr>
          <p:cNvPr id="102403" name="Rectangle 6"/>
          <p:cNvSpPr>
            <a:spLocks noGrp="1" noRot="1" noChangeAspect="1" noChangeArrowheads="1" noTextEdit="1"/>
          </p:cNvSpPr>
          <p:nvPr>
            <p:ph type="sldImg"/>
          </p:nvPr>
        </p:nvSpPr>
        <p:spPr>
          <a:ln/>
        </p:spPr>
      </p:sp>
      <p:sp>
        <p:nvSpPr>
          <p:cNvPr id="102404" name="Rectangle 7"/>
          <p:cNvSpPr>
            <a:spLocks noGrp="1" noChangeArrowheads="1"/>
          </p:cNvSpPr>
          <p:nvPr>
            <p:ph type="body" idx="1"/>
          </p:nvPr>
        </p:nvSpPr>
        <p:spPr>
          <a:noFill/>
          <a:ln/>
        </p:spPr>
        <p:txBody>
          <a:bodyPr lIns="12698" tIns="12698" rIns="12698" bIns="12698"/>
          <a:lstStyle/>
          <a:p>
            <a:pPr lvl="1" eaLnBrk="1" hangingPunct="1"/>
            <a:r>
              <a:rPr lang="en-US" smtClean="0"/>
              <a:t>This query retrieves all rows in the </a:t>
            </a:r>
            <a:r>
              <a:rPr lang="en-US" smtClean="0">
                <a:latin typeface="Courier New" pitchFamily="49" charset="0"/>
              </a:rPr>
              <a:t>EMPLOYEES</a:t>
            </a:r>
            <a:r>
              <a:rPr lang="en-US" smtClean="0"/>
              <a:t> table, even if there is no match in the </a:t>
            </a:r>
            <a:r>
              <a:rPr lang="en-US" smtClean="0">
                <a:latin typeface="Courier New" pitchFamily="49" charset="0"/>
              </a:rPr>
              <a:t>DEPARTMENTS</a:t>
            </a:r>
            <a:r>
              <a:rPr lang="en-US" smtClean="0"/>
              <a:t> table. It also retrieves all rows in the </a:t>
            </a:r>
            <a:r>
              <a:rPr lang="en-US" smtClean="0">
                <a:latin typeface="Courier New" pitchFamily="49" charset="0"/>
              </a:rPr>
              <a:t>DEPARTMENTS</a:t>
            </a:r>
            <a:r>
              <a:rPr lang="en-US" smtClean="0"/>
              <a:t> table, even if there is no match in the </a:t>
            </a:r>
            <a:r>
              <a:rPr lang="en-US" smtClean="0">
                <a:latin typeface="Courier New" pitchFamily="49" charset="0"/>
              </a:rPr>
              <a:t>EMPLOYEES</a:t>
            </a:r>
            <a:r>
              <a:rPr lang="en-US" smtClean="0"/>
              <a:t> table.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0"/>
          <p:cNvSpPr>
            <a:spLocks noGrp="1" noChangeArrowheads="1"/>
          </p:cNvSpPr>
          <p:nvPr>
            <p:ph type="ftr" sz="quarter" idx="4"/>
          </p:nvPr>
        </p:nvSpPr>
        <p:spPr>
          <a:noFill/>
        </p:spPr>
        <p:txBody>
          <a:bodyPr/>
          <a:lstStyle/>
          <a:p>
            <a:r>
              <a:rPr lang="en-US" smtClean="0"/>
              <a:t>Oracle Database: SQL Fundamentals I   9 - </a:t>
            </a:r>
            <a:fld id="{D126EDBE-6AC1-4141-B855-B81283B45CE8}" type="slidenum">
              <a:rPr lang="en-US" smtClean="0"/>
              <a:pPr/>
              <a:t>39</a:t>
            </a:fld>
            <a:endParaRPr lang="en-US" smtClean="0"/>
          </a:p>
        </p:txBody>
      </p:sp>
      <p:sp>
        <p:nvSpPr>
          <p:cNvPr id="2052" name="Rectangle 2"/>
          <p:cNvSpPr>
            <a:spLocks noGrp="1" noRot="1" noChangeAspect="1" noChangeArrowheads="1" noTextEdit="1"/>
          </p:cNvSpPr>
          <p:nvPr>
            <p:ph type="sldImg"/>
          </p:nvPr>
        </p:nvSpPr>
        <p:spPr>
          <a:ln/>
        </p:spPr>
      </p:sp>
      <p:sp>
        <p:nvSpPr>
          <p:cNvPr id="2053" name="Rectangle 3"/>
          <p:cNvSpPr>
            <a:spLocks noGrp="1" noChangeArrowheads="1"/>
          </p:cNvSpPr>
          <p:nvPr>
            <p:ph type="body" idx="1"/>
          </p:nvPr>
        </p:nvSpPr>
        <p:spPr>
          <a:noFill/>
          <a:ln/>
        </p:spPr>
        <p:txBody>
          <a:bodyPr/>
          <a:lstStyle/>
          <a:p>
            <a:pPr lvl="1" eaLnBrk="1" hangingPunct="1"/>
            <a:r>
              <a:rPr lang="en-US" smtClean="0"/>
              <a:t>Set operators combine the results of two or more component queries into one result. Queries containing set operators are called </a:t>
            </a:r>
            <a:r>
              <a:rPr lang="en-US" i="1" smtClean="0"/>
              <a:t>compound</a:t>
            </a:r>
            <a:r>
              <a:rPr lang="en-US" smtClean="0"/>
              <a:t> </a:t>
            </a:r>
            <a:r>
              <a:rPr lang="en-US" i="1" smtClean="0"/>
              <a:t>queries</a:t>
            </a:r>
            <a:r>
              <a:rPr lang="en-US" smtClean="0"/>
              <a:t>.</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spcBef>
                <a:spcPct val="65000"/>
              </a:spcBef>
            </a:pPr>
            <a:endParaRPr lang="en-US" smtClean="0"/>
          </a:p>
          <a:p>
            <a:pPr lvl="1" eaLnBrk="1" hangingPunct="1">
              <a:spcBef>
                <a:spcPct val="65000"/>
              </a:spcBef>
            </a:pPr>
            <a:r>
              <a:rPr lang="en-US" smtClean="0"/>
              <a:t>All set operators have equal precedence. If a SQL statement contains multiple set operators, the Oracle server evaluates them from left (top) to right (bottom) - if no parentheses explicitly specify another order. You should use parentheses to specify the order of evaluation explicitly in queries that use the </a:t>
            </a:r>
            <a:r>
              <a:rPr lang="en-US" smtClean="0">
                <a:latin typeface="Courier New" pitchFamily="49" charset="0"/>
              </a:rPr>
              <a:t>INTERSECT</a:t>
            </a:r>
            <a:r>
              <a:rPr lang="en-US" smtClean="0"/>
              <a:t> operator with other set operators.</a:t>
            </a:r>
          </a:p>
        </p:txBody>
      </p:sp>
      <p:graphicFrame>
        <p:nvGraphicFramePr>
          <p:cNvPr id="2050" name="Object 4"/>
          <p:cNvGraphicFramePr>
            <a:graphicFrameLocks/>
          </p:cNvGraphicFramePr>
          <p:nvPr/>
        </p:nvGraphicFramePr>
        <p:xfrm>
          <a:off x="588963" y="5622925"/>
          <a:ext cx="5802312" cy="1363663"/>
        </p:xfrm>
        <a:graphic>
          <a:graphicData uri="http://schemas.openxmlformats.org/presentationml/2006/ole">
            <p:oleObj spid="_x0000_s2050" name="Document" r:id="rId4" imgW="6758037" imgH="1653363" progId="Word.Document.8">
              <p:embed/>
            </p:oleObj>
          </a:graphicData>
        </a:graphic>
      </p:graphicFrame>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
          <p:cNvSpPr>
            <a:spLocks noGrp="1" noChangeArrowheads="1"/>
          </p:cNvSpPr>
          <p:nvPr>
            <p:ph type="ftr" sz="quarter" idx="4"/>
          </p:nvPr>
        </p:nvSpPr>
        <p:spPr>
          <a:noFill/>
        </p:spPr>
        <p:txBody>
          <a:bodyPr/>
          <a:lstStyle/>
          <a:p>
            <a:r>
              <a:rPr lang="en-US" smtClean="0"/>
              <a:t>Oracle Database: SQL Fundamentals I   9 - </a:t>
            </a:r>
            <a:fld id="{07D749F8-F23A-4B16-AAF1-19898DEAD4F1}" type="slidenum">
              <a:rPr lang="en-US" smtClean="0"/>
              <a:pPr/>
              <a:t>40</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lvl="2" eaLnBrk="1" hangingPunct="1">
              <a:spcBef>
                <a:spcPct val="25000"/>
              </a:spcBef>
            </a:pPr>
            <a:r>
              <a:rPr lang="en-US" smtClean="0"/>
              <a:t>The expressions in the </a:t>
            </a:r>
            <a:r>
              <a:rPr lang="en-US" smtClean="0">
                <a:latin typeface="Courier New" pitchFamily="49" charset="0"/>
              </a:rPr>
              <a:t>SELECT</a:t>
            </a:r>
            <a:r>
              <a:rPr lang="en-US" smtClean="0"/>
              <a:t> lists of the queries must match in number and data type. Queries that use </a:t>
            </a:r>
            <a:r>
              <a:rPr lang="en-US" smtClean="0">
                <a:latin typeface="Courier New" pitchFamily="49" charset="0"/>
              </a:rPr>
              <a:t>UNION</a:t>
            </a:r>
            <a:r>
              <a:rPr lang="en-US" smtClean="0"/>
              <a:t>, </a:t>
            </a:r>
            <a:r>
              <a:rPr lang="en-US" smtClean="0">
                <a:latin typeface="Courier New" pitchFamily="49" charset="0"/>
              </a:rPr>
              <a:t>UNION</a:t>
            </a:r>
            <a:r>
              <a:rPr lang="en-US" smtClean="0"/>
              <a:t> </a:t>
            </a:r>
            <a:r>
              <a:rPr lang="en-US" smtClean="0">
                <a:latin typeface="Courier New" pitchFamily="49" charset="0"/>
              </a:rPr>
              <a:t>ALL</a:t>
            </a:r>
            <a:r>
              <a:rPr lang="en-US" smtClean="0"/>
              <a:t>, </a:t>
            </a:r>
            <a:r>
              <a:rPr lang="en-US" smtClean="0">
                <a:latin typeface="Courier New" pitchFamily="49" charset="0"/>
              </a:rPr>
              <a:t>INTERSECT</a:t>
            </a:r>
            <a:r>
              <a:rPr lang="en-US" smtClean="0"/>
              <a:t>, and </a:t>
            </a:r>
            <a:r>
              <a:rPr lang="en-US" smtClean="0">
                <a:latin typeface="Courier New" pitchFamily="49" charset="0"/>
              </a:rPr>
              <a:t>MINUS</a:t>
            </a:r>
            <a:r>
              <a:rPr lang="en-US" smtClean="0"/>
              <a:t> operators in their </a:t>
            </a:r>
            <a:r>
              <a:rPr lang="en-US" smtClean="0">
                <a:latin typeface="Courier New" pitchFamily="49" charset="0"/>
              </a:rPr>
              <a:t>WHERE</a:t>
            </a:r>
            <a:r>
              <a:rPr lang="en-US" smtClean="0"/>
              <a:t> clause must have the same number and data type of columns in their </a:t>
            </a:r>
            <a:r>
              <a:rPr lang="en-US" smtClean="0">
                <a:latin typeface="Courier New" pitchFamily="49" charset="0"/>
              </a:rPr>
              <a:t>SELECT</a:t>
            </a:r>
            <a:r>
              <a:rPr lang="en-US" smtClean="0"/>
              <a:t> list. The data type of the columns in the </a:t>
            </a:r>
            <a:r>
              <a:rPr lang="en-US" smtClean="0">
                <a:latin typeface="Courier New" pitchFamily="49" charset="0"/>
              </a:rPr>
              <a:t>SELECT</a:t>
            </a:r>
            <a:r>
              <a:rPr lang="en-US" smtClean="0"/>
              <a:t> list of the queries in the compound query may not be exactly the same. The column in the second query must be in the same data type group (such as numeric or character) as the corresponding column in the first query.</a:t>
            </a:r>
          </a:p>
          <a:p>
            <a:pPr lvl="2" eaLnBrk="1" hangingPunct="1"/>
            <a:r>
              <a:rPr lang="en-US" smtClean="0"/>
              <a:t>Set operators can be used in subqueries.</a:t>
            </a:r>
          </a:p>
          <a:p>
            <a:pPr lvl="2" eaLnBrk="1" hangingPunct="1"/>
            <a:r>
              <a:rPr lang="en-US" smtClean="0">
                <a:cs typeface="Times New Roman" pitchFamily="18" charset="0"/>
              </a:rPr>
              <a:t>You should use parentheses to specify the order of evaluation in queries that use the </a:t>
            </a:r>
            <a:r>
              <a:rPr lang="en-US" smtClean="0">
                <a:latin typeface="Courier New" pitchFamily="49" charset="0"/>
                <a:cs typeface="Times New Roman" pitchFamily="18" charset="0"/>
              </a:rPr>
              <a:t>INTERSECT</a:t>
            </a:r>
            <a:r>
              <a:rPr lang="en-US" smtClean="0">
                <a:cs typeface="Times New Roman" pitchFamily="18" charset="0"/>
              </a:rPr>
              <a:t> operator with other set operators. This ensures compliance with emerging SQL standards that will give the </a:t>
            </a:r>
            <a:r>
              <a:rPr lang="en-US" smtClean="0">
                <a:latin typeface="Courier New" pitchFamily="49" charset="0"/>
                <a:cs typeface="Times New Roman" pitchFamily="18" charset="0"/>
              </a:rPr>
              <a:t>INTERSECT</a:t>
            </a:r>
            <a:r>
              <a:rPr lang="en-US" smtClean="0">
                <a:cs typeface="Times New Roman" pitchFamily="18" charset="0"/>
              </a:rPr>
              <a:t> operator greater precedence than the other set operators.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ftr" sz="quarter" idx="4"/>
          </p:nvPr>
        </p:nvSpPr>
        <p:spPr>
          <a:noFill/>
        </p:spPr>
        <p:txBody>
          <a:bodyPr/>
          <a:lstStyle/>
          <a:p>
            <a:r>
              <a:rPr lang="en-US" smtClean="0"/>
              <a:t>Oracle Database: SQL Fundamentals I   9 - </a:t>
            </a:r>
            <a:fld id="{4A4B2B25-392F-4AC0-8D33-E1D17A6F3CDC}" type="slidenum">
              <a:rPr lang="en-US" smtClean="0"/>
              <a:pPr/>
              <a:t>41</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lvl="1" eaLnBrk="1" hangingPunct="1"/>
            <a:r>
              <a:rPr lang="en-US" smtClean="0"/>
              <a:t>When a query uses set operators, the Oracle server eliminates duplicate rows automatically except in the case of the </a:t>
            </a:r>
            <a:r>
              <a:rPr lang="en-US" smtClean="0">
                <a:latin typeface="Courier New" pitchFamily="49" charset="0"/>
              </a:rPr>
              <a:t>UNION</a:t>
            </a:r>
            <a:r>
              <a:rPr lang="en-US" smtClean="0"/>
              <a:t> </a:t>
            </a:r>
            <a:r>
              <a:rPr lang="en-US" smtClean="0">
                <a:latin typeface="Courier New" pitchFamily="49" charset="0"/>
              </a:rPr>
              <a:t>ALL</a:t>
            </a:r>
            <a:r>
              <a:rPr lang="en-US" smtClean="0"/>
              <a:t> operator. The column names in the output are decided by the column list in the first </a:t>
            </a:r>
            <a:r>
              <a:rPr lang="en-US" smtClean="0">
                <a:latin typeface="Courier New" pitchFamily="49" charset="0"/>
              </a:rPr>
              <a:t>SELECT</a:t>
            </a:r>
            <a:r>
              <a:rPr lang="en-US" smtClean="0"/>
              <a:t> statement. By default, the output is sorted in ascending order of the first column of the </a:t>
            </a:r>
            <a:r>
              <a:rPr lang="en-US" smtClean="0">
                <a:latin typeface="Courier New" pitchFamily="49" charset="0"/>
              </a:rPr>
              <a:t>SELECT</a:t>
            </a:r>
            <a:r>
              <a:rPr lang="en-US" smtClean="0"/>
              <a:t> clause.</a:t>
            </a:r>
          </a:p>
          <a:p>
            <a:pPr lvl="1" eaLnBrk="1" hangingPunct="1"/>
            <a:r>
              <a:rPr lang="en-US" smtClean="0"/>
              <a:t>The corresponding expressions in the </a:t>
            </a:r>
            <a:r>
              <a:rPr lang="en-US" smtClean="0">
                <a:latin typeface="Courier New" pitchFamily="49" charset="0"/>
              </a:rPr>
              <a:t>SELECT</a:t>
            </a:r>
            <a:r>
              <a:rPr lang="en-US" smtClean="0"/>
              <a:t> lists of the component queries of a compound query must match in number and data type. If component queries select character data, the data type of the return values is determined as follows:</a:t>
            </a:r>
          </a:p>
          <a:p>
            <a:pPr lvl="2" eaLnBrk="1" hangingPunct="1"/>
            <a:r>
              <a:rPr lang="en-US" smtClean="0"/>
              <a:t>If both queries select values of </a:t>
            </a:r>
            <a:r>
              <a:rPr lang="en-US" smtClean="0">
                <a:latin typeface="Courier New" pitchFamily="49" charset="0"/>
                <a:cs typeface="Courier New" pitchFamily="49" charset="0"/>
              </a:rPr>
              <a:t>CHAR</a:t>
            </a:r>
            <a:r>
              <a:rPr lang="en-US" smtClean="0"/>
              <a:t> data type, of equal length, the returned values have the </a:t>
            </a:r>
            <a:r>
              <a:rPr lang="en-US" smtClean="0">
                <a:latin typeface="Courier New" pitchFamily="49" charset="0"/>
                <a:cs typeface="Courier New" pitchFamily="49" charset="0"/>
              </a:rPr>
              <a:t>CHAR</a:t>
            </a:r>
            <a:r>
              <a:rPr lang="en-US" smtClean="0"/>
              <a:t> data type of that length. If the queries select values of </a:t>
            </a:r>
            <a:r>
              <a:rPr lang="en-US" smtClean="0">
                <a:latin typeface="Courier New" pitchFamily="49" charset="0"/>
                <a:cs typeface="Courier New" pitchFamily="49" charset="0"/>
              </a:rPr>
              <a:t>CHAR</a:t>
            </a:r>
            <a:r>
              <a:rPr lang="en-US" smtClean="0"/>
              <a:t> with different lengths, the returned value is </a:t>
            </a:r>
            <a:r>
              <a:rPr lang="en-US" smtClean="0">
                <a:latin typeface="Courier New" pitchFamily="49" charset="0"/>
                <a:cs typeface="Courier New" pitchFamily="49" charset="0"/>
              </a:rPr>
              <a:t>VARCHAR2</a:t>
            </a:r>
            <a:r>
              <a:rPr lang="en-US" smtClean="0"/>
              <a:t> with the length of the larger </a:t>
            </a:r>
            <a:r>
              <a:rPr lang="en-US" smtClean="0">
                <a:latin typeface="Courier New" pitchFamily="49" charset="0"/>
                <a:cs typeface="Courier New" pitchFamily="49" charset="0"/>
              </a:rPr>
              <a:t>CHAR</a:t>
            </a:r>
            <a:r>
              <a:rPr lang="en-US" smtClean="0"/>
              <a:t> value.</a:t>
            </a:r>
          </a:p>
          <a:p>
            <a:pPr lvl="2" eaLnBrk="1" hangingPunct="1"/>
            <a:r>
              <a:rPr lang="en-US" smtClean="0"/>
              <a:t>If either or both of the queries select values of </a:t>
            </a:r>
            <a:r>
              <a:rPr lang="en-US" smtClean="0">
                <a:latin typeface="Courier New" pitchFamily="49" charset="0"/>
                <a:cs typeface="Courier New" pitchFamily="49" charset="0"/>
              </a:rPr>
              <a:t>VARCHAR2</a:t>
            </a:r>
            <a:r>
              <a:rPr lang="en-US" smtClean="0">
                <a:cs typeface="Courier New" pitchFamily="49" charset="0"/>
              </a:rPr>
              <a:t> </a:t>
            </a:r>
            <a:r>
              <a:rPr lang="en-US" smtClean="0"/>
              <a:t>data type, the returned values have the </a:t>
            </a:r>
            <a:r>
              <a:rPr lang="en-US" smtClean="0">
                <a:latin typeface="Courier New" pitchFamily="49" charset="0"/>
                <a:cs typeface="Courier New" pitchFamily="49" charset="0"/>
              </a:rPr>
              <a:t>VARCHAR2</a:t>
            </a:r>
            <a:r>
              <a:rPr lang="en-US" smtClean="0">
                <a:cs typeface="Courier New" pitchFamily="49" charset="0"/>
              </a:rPr>
              <a:t> </a:t>
            </a:r>
            <a:r>
              <a:rPr lang="en-US" smtClean="0"/>
              <a:t>data type.</a:t>
            </a:r>
          </a:p>
          <a:p>
            <a:pPr lvl="1" eaLnBrk="1" hangingPunct="1"/>
            <a:r>
              <a:rPr lang="en-US" smtClean="0"/>
              <a:t>If component queries select numeric data, the data type of the return values is determined by numeric precedence. If all queries select values of the </a:t>
            </a:r>
            <a:r>
              <a:rPr lang="en-US" smtClean="0">
                <a:latin typeface="Courier New" pitchFamily="49" charset="0"/>
                <a:cs typeface="Courier New" pitchFamily="49" charset="0"/>
              </a:rPr>
              <a:t>NUMBER</a:t>
            </a:r>
            <a:r>
              <a:rPr lang="en-US" smtClean="0">
                <a:cs typeface="Courier New" pitchFamily="49" charset="0"/>
              </a:rPr>
              <a:t> </a:t>
            </a:r>
            <a:r>
              <a:rPr lang="en-US" smtClean="0"/>
              <a:t>type, the returned values have the </a:t>
            </a:r>
            <a:r>
              <a:rPr lang="en-US" smtClean="0">
                <a:latin typeface="Courier New" pitchFamily="49" charset="0"/>
                <a:cs typeface="Courier New" pitchFamily="49" charset="0"/>
              </a:rPr>
              <a:t>NUMBER</a:t>
            </a:r>
            <a:r>
              <a:rPr lang="en-US" smtClean="0">
                <a:cs typeface="Courier New" pitchFamily="49" charset="0"/>
              </a:rPr>
              <a:t> </a:t>
            </a:r>
            <a:r>
              <a:rPr lang="en-US" smtClean="0"/>
              <a:t>data type. In queries using set operators, the Oracle server does not perform implicit conversion across data type groups. Therefore, if the corresponding expressions of component queries resolve to both character data and numeric data, the Oracle server returns an error.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
          <p:cNvSpPr>
            <a:spLocks noGrp="1" noChangeArrowheads="1"/>
          </p:cNvSpPr>
          <p:nvPr>
            <p:ph type="ftr" sz="quarter" idx="4"/>
          </p:nvPr>
        </p:nvSpPr>
        <p:spPr>
          <a:noFill/>
        </p:spPr>
        <p:txBody>
          <a:bodyPr/>
          <a:lstStyle/>
          <a:p>
            <a:r>
              <a:rPr lang="en-US" smtClean="0"/>
              <a:t>Oracle Database: SQL Fundamentals I   9 - </a:t>
            </a:r>
            <a:fld id="{EF95B7E1-BF7D-433C-923B-AAD89DC8AF50}" type="slidenum">
              <a:rPr lang="en-US" smtClean="0"/>
              <a:pPr/>
              <a:t>42</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lvl="1" eaLnBrk="1" hangingPunct="1"/>
            <a:r>
              <a:rPr lang="en-US" smtClean="0"/>
              <a:t>Two tables are used in this lesson: the </a:t>
            </a:r>
            <a:r>
              <a:rPr lang="en-US" smtClean="0">
                <a:latin typeface="Courier New" pitchFamily="49" charset="0"/>
              </a:rPr>
              <a:t>EMPLOYEES</a:t>
            </a:r>
            <a:r>
              <a:rPr lang="en-US" smtClean="0"/>
              <a:t> table and the </a:t>
            </a:r>
            <a:r>
              <a:rPr lang="en-US" smtClean="0">
                <a:latin typeface="Courier New" pitchFamily="49" charset="0"/>
              </a:rPr>
              <a:t>JOB_HISTORY</a:t>
            </a:r>
            <a:r>
              <a:rPr lang="en-US" smtClean="0"/>
              <a:t> table.</a:t>
            </a:r>
          </a:p>
          <a:p>
            <a:pPr lvl="1" eaLnBrk="1" hangingPunct="1"/>
            <a:r>
              <a:rPr lang="en-US" smtClean="0"/>
              <a:t>You are already familiar with the </a:t>
            </a:r>
            <a:r>
              <a:rPr lang="en-US" smtClean="0">
                <a:latin typeface="Courier New" pitchFamily="49" charset="0"/>
              </a:rPr>
              <a:t>EMPLOYEES</a:t>
            </a:r>
            <a:r>
              <a:rPr lang="en-US" smtClean="0"/>
              <a:t> table that stores employee details such as a unique identification number, email address, job identification (such as </a:t>
            </a:r>
            <a:r>
              <a:rPr lang="en-US" smtClean="0">
                <a:latin typeface="Courier New" pitchFamily="49" charset="0"/>
              </a:rPr>
              <a:t>ST_CLERK</a:t>
            </a:r>
            <a:r>
              <a:rPr lang="en-US" smtClean="0"/>
              <a:t>, </a:t>
            </a:r>
            <a:r>
              <a:rPr lang="en-US" smtClean="0">
                <a:latin typeface="Courier New" pitchFamily="49" charset="0"/>
              </a:rPr>
              <a:t>SA_REP</a:t>
            </a:r>
            <a:r>
              <a:rPr lang="en-US" smtClean="0"/>
              <a:t>, and so on), salary, manager, and so on.</a:t>
            </a:r>
          </a:p>
          <a:p>
            <a:pPr lvl="1" eaLnBrk="1" hangingPunct="1"/>
            <a:r>
              <a:rPr lang="en-US" smtClean="0"/>
              <a:t>Some of the employees have been with the company for a long time and have switched to different jobs. This is monitored using the </a:t>
            </a:r>
            <a:r>
              <a:rPr lang="en-US" smtClean="0">
                <a:latin typeface="Courier New" pitchFamily="49" charset="0"/>
              </a:rPr>
              <a:t>JOB_HISTORY</a:t>
            </a:r>
            <a:r>
              <a:rPr lang="en-US" smtClean="0"/>
              <a:t> table. When an employee switches jobs, the details of the start date and end date of the former job, the </a:t>
            </a:r>
            <a:r>
              <a:rPr lang="en-US" smtClean="0">
                <a:latin typeface="Courier New" pitchFamily="49" charset="0"/>
              </a:rPr>
              <a:t>job_id</a:t>
            </a:r>
            <a:r>
              <a:rPr lang="en-US" smtClean="0"/>
              <a:t> (such as </a:t>
            </a:r>
            <a:r>
              <a:rPr lang="en-US" smtClean="0">
                <a:latin typeface="Courier New" pitchFamily="49" charset="0"/>
              </a:rPr>
              <a:t>ST_CLERK</a:t>
            </a:r>
            <a:r>
              <a:rPr lang="en-US" smtClean="0"/>
              <a:t>, </a:t>
            </a:r>
            <a:r>
              <a:rPr lang="en-US" smtClean="0">
                <a:latin typeface="Courier New" pitchFamily="49" charset="0"/>
              </a:rPr>
              <a:t>SA_REP</a:t>
            </a:r>
            <a:r>
              <a:rPr lang="en-US" smtClean="0"/>
              <a:t>, and so on), and the department are recorded in the </a:t>
            </a:r>
            <a:r>
              <a:rPr lang="en-US" smtClean="0">
                <a:latin typeface="Courier New" pitchFamily="49" charset="0"/>
              </a:rPr>
              <a:t>JOB_HISTORY</a:t>
            </a:r>
            <a:r>
              <a:rPr lang="en-US" smtClean="0"/>
              <a:t> table.</a:t>
            </a:r>
          </a:p>
          <a:p>
            <a:pPr lvl="1" eaLnBrk="1" hangingPunct="1"/>
            <a:r>
              <a:rPr lang="en-US" smtClean="0"/>
              <a:t>The structure and data from the </a:t>
            </a:r>
            <a:r>
              <a:rPr lang="en-US" smtClean="0">
                <a:latin typeface="Courier New" pitchFamily="49" charset="0"/>
              </a:rPr>
              <a:t>EMPLOYEES</a:t>
            </a:r>
            <a:r>
              <a:rPr lang="en-US" smtClean="0"/>
              <a:t> and </a:t>
            </a:r>
            <a:r>
              <a:rPr lang="en-US" smtClean="0">
                <a:latin typeface="Courier New" pitchFamily="49" charset="0"/>
              </a:rPr>
              <a:t>JOB_HISTORY</a:t>
            </a:r>
            <a:r>
              <a:rPr lang="en-US" smtClean="0"/>
              <a:t> tables are shown on the following pages.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
          <p:cNvSpPr>
            <a:spLocks noGrp="1" noChangeArrowheads="1"/>
          </p:cNvSpPr>
          <p:nvPr>
            <p:ph type="ftr" sz="quarter" idx="4"/>
          </p:nvPr>
        </p:nvSpPr>
        <p:spPr>
          <a:noFill/>
        </p:spPr>
        <p:txBody>
          <a:bodyPr/>
          <a:lstStyle/>
          <a:p>
            <a:r>
              <a:rPr lang="en-US" smtClean="0"/>
              <a:t>Oracle Database: SQL Fundamentals I   9 - </a:t>
            </a:r>
            <a:fld id="{9707DF97-7337-4AA5-900B-8278C78F7B13}" type="slidenum">
              <a:rPr lang="en-US" smtClean="0"/>
              <a:pPr/>
              <a:t>43</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lvl="1" eaLnBrk="1" hangingPunct="1"/>
            <a:r>
              <a:rPr lang="en-US" smtClean="0"/>
              <a:t>The </a:t>
            </a:r>
            <a:r>
              <a:rPr lang="en-US" smtClean="0">
                <a:latin typeface="Courier New" pitchFamily="49" charset="0"/>
              </a:rPr>
              <a:t>UNION</a:t>
            </a:r>
            <a:r>
              <a:rPr lang="en-US" smtClean="0"/>
              <a:t> operator returns all rows that are selected by either query. Use the </a:t>
            </a:r>
            <a:r>
              <a:rPr lang="en-US" smtClean="0">
                <a:latin typeface="Courier New" pitchFamily="49" charset="0"/>
              </a:rPr>
              <a:t>UNION</a:t>
            </a:r>
            <a:r>
              <a:rPr lang="en-US" smtClean="0"/>
              <a:t> operator to return all rows from multiple tables and eliminate any duplicate rows.</a:t>
            </a:r>
          </a:p>
          <a:p>
            <a:pPr lvl="1" eaLnBrk="1" hangingPunct="1"/>
            <a:r>
              <a:rPr lang="en-US" b="1" smtClean="0"/>
              <a:t>Guidelines</a:t>
            </a:r>
          </a:p>
          <a:p>
            <a:pPr lvl="2" eaLnBrk="1" hangingPunct="1"/>
            <a:r>
              <a:rPr lang="en-US" smtClean="0"/>
              <a:t>The number of columns being selected must be the same.</a:t>
            </a:r>
          </a:p>
          <a:p>
            <a:pPr lvl="2" eaLnBrk="1" hangingPunct="1"/>
            <a:r>
              <a:rPr lang="en-US" smtClean="0"/>
              <a:t>The data types of the columns being selected must be in the same data type group (such as numeric or character). </a:t>
            </a:r>
          </a:p>
          <a:p>
            <a:pPr lvl="2" eaLnBrk="1" hangingPunct="1"/>
            <a:r>
              <a:rPr lang="en-US" smtClean="0"/>
              <a:t>The names of the columns need not be identical.</a:t>
            </a:r>
          </a:p>
          <a:p>
            <a:pPr lvl="2" eaLnBrk="1" hangingPunct="1"/>
            <a:r>
              <a:rPr lang="en-US" smtClean="0">
                <a:latin typeface="Courier New" pitchFamily="49" charset="0"/>
              </a:rPr>
              <a:t>UNION</a:t>
            </a:r>
            <a:r>
              <a:rPr lang="en-US" smtClean="0"/>
              <a:t> operates over all of the columns being selected.</a:t>
            </a:r>
          </a:p>
          <a:p>
            <a:pPr lvl="2" eaLnBrk="1" hangingPunct="1"/>
            <a:r>
              <a:rPr lang="en-US" smtClean="0">
                <a:latin typeface="Courier New" pitchFamily="49" charset="0"/>
              </a:rPr>
              <a:t>NULL</a:t>
            </a:r>
            <a:r>
              <a:rPr lang="en-US" smtClean="0"/>
              <a:t> values are not ignored during duplicate checking. </a:t>
            </a:r>
          </a:p>
          <a:p>
            <a:pPr lvl="2" eaLnBrk="1" hangingPunct="1"/>
            <a:r>
              <a:rPr lang="en-US" smtClean="0"/>
              <a:t>By default, the output is sorted in ascending order of the columns of the </a:t>
            </a:r>
            <a:r>
              <a:rPr lang="en-US" smtClean="0">
                <a:latin typeface="Courier New" pitchFamily="49" charset="0"/>
              </a:rPr>
              <a:t>SELECT</a:t>
            </a:r>
            <a:r>
              <a:rPr lang="en-US" smtClean="0"/>
              <a:t> clause.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
          <p:cNvSpPr>
            <a:spLocks noGrp="1" noChangeArrowheads="1"/>
          </p:cNvSpPr>
          <p:nvPr>
            <p:ph type="ftr" sz="quarter" idx="4"/>
          </p:nvPr>
        </p:nvSpPr>
        <p:spPr>
          <a:noFill/>
        </p:spPr>
        <p:txBody>
          <a:bodyPr/>
          <a:lstStyle/>
          <a:p>
            <a:r>
              <a:rPr lang="en-US" smtClean="0"/>
              <a:t>Oracle Database: SQL Fundamentals I   9 - </a:t>
            </a:r>
            <a:fld id="{1BEB0E79-9088-4CA9-B90A-342B00BC713A}" type="slidenum">
              <a:rPr lang="en-US" smtClean="0"/>
              <a:pPr/>
              <a:t>44</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lvl="1" eaLnBrk="1" hangingPunct="1">
              <a:lnSpc>
                <a:spcPct val="95000"/>
              </a:lnSpc>
            </a:pPr>
            <a:r>
              <a:rPr lang="en-US" smtClean="0"/>
              <a:t>The </a:t>
            </a:r>
            <a:r>
              <a:rPr lang="en-US" smtClean="0">
                <a:latin typeface="Courier New" pitchFamily="49" charset="0"/>
              </a:rPr>
              <a:t>UNION</a:t>
            </a:r>
            <a:r>
              <a:rPr lang="en-US" smtClean="0"/>
              <a:t> operator eliminates any duplicate records. If records that occur in both the </a:t>
            </a:r>
            <a:r>
              <a:rPr lang="en-US" smtClean="0">
                <a:latin typeface="Courier New" pitchFamily="49" charset="0"/>
              </a:rPr>
              <a:t>EMPLOYEES</a:t>
            </a:r>
            <a:r>
              <a:rPr lang="en-US" smtClean="0"/>
              <a:t> and the </a:t>
            </a:r>
            <a:r>
              <a:rPr lang="en-US" smtClean="0">
                <a:latin typeface="Courier New" pitchFamily="49" charset="0"/>
              </a:rPr>
              <a:t>JOB_HISTORY</a:t>
            </a:r>
            <a:r>
              <a:rPr lang="en-US" smtClean="0"/>
              <a:t> tables are identical, the records are displayed only once. Observe in the output shown in the slide that the record for the employee with the </a:t>
            </a:r>
            <a:r>
              <a:rPr lang="en-US" smtClean="0">
                <a:latin typeface="Courier New" pitchFamily="49" charset="0"/>
              </a:rPr>
              <a:t>EMPLOYEE_ID</a:t>
            </a:r>
            <a:r>
              <a:rPr lang="en-US" smtClean="0"/>
              <a:t> 200 appears twice because the </a:t>
            </a:r>
            <a:r>
              <a:rPr lang="en-US" smtClean="0">
                <a:latin typeface="Courier New" pitchFamily="49" charset="0"/>
              </a:rPr>
              <a:t>JOB_ID</a:t>
            </a:r>
            <a:r>
              <a:rPr lang="en-US" smtClean="0"/>
              <a:t> is different in each row. </a:t>
            </a:r>
          </a:p>
          <a:p>
            <a:pPr lvl="1" eaLnBrk="1" hangingPunct="1"/>
            <a:r>
              <a:rPr lang="en-US" smtClean="0"/>
              <a:t>Consider the following example:</a:t>
            </a:r>
          </a:p>
          <a:p>
            <a:pPr lvl="1" eaLnBrk="1" hangingPunct="1">
              <a:spcBef>
                <a:spcPct val="0"/>
              </a:spcBef>
            </a:pPr>
            <a:r>
              <a:rPr lang="en-US" b="1" smtClean="0">
                <a:latin typeface="Courier New" pitchFamily="49" charset="0"/>
              </a:rPr>
              <a:t>  </a:t>
            </a:r>
            <a:r>
              <a:rPr lang="en-US" smtClean="0">
                <a:latin typeface="Courier New" pitchFamily="49" charset="0"/>
              </a:rPr>
              <a:t>SELECT  employee_id, job_id, department_id</a:t>
            </a:r>
          </a:p>
          <a:p>
            <a:pPr lvl="1" eaLnBrk="1" hangingPunct="1">
              <a:lnSpc>
                <a:spcPct val="95000"/>
              </a:lnSpc>
              <a:spcBef>
                <a:spcPct val="0"/>
              </a:spcBef>
            </a:pPr>
            <a:r>
              <a:rPr lang="en-US" smtClean="0">
                <a:latin typeface="Courier New" pitchFamily="49" charset="0"/>
              </a:rPr>
              <a:t>  FROM    employees</a:t>
            </a:r>
          </a:p>
          <a:p>
            <a:pPr lvl="1" eaLnBrk="1" hangingPunct="1">
              <a:lnSpc>
                <a:spcPct val="95000"/>
              </a:lnSpc>
              <a:spcBef>
                <a:spcPct val="0"/>
              </a:spcBef>
            </a:pPr>
            <a:r>
              <a:rPr lang="en-US" smtClean="0">
                <a:latin typeface="Courier New" pitchFamily="49" charset="0"/>
              </a:rPr>
              <a:t>  UNION</a:t>
            </a:r>
          </a:p>
          <a:p>
            <a:pPr lvl="1" eaLnBrk="1" hangingPunct="1">
              <a:lnSpc>
                <a:spcPct val="95000"/>
              </a:lnSpc>
              <a:spcBef>
                <a:spcPct val="0"/>
              </a:spcBef>
            </a:pPr>
            <a:r>
              <a:rPr lang="en-US" smtClean="0">
                <a:latin typeface="Courier New" pitchFamily="49" charset="0"/>
              </a:rPr>
              <a:t>  SELECT  employee_id, job_id, department_id</a:t>
            </a:r>
          </a:p>
          <a:p>
            <a:pPr lvl="1" eaLnBrk="1" hangingPunct="1">
              <a:lnSpc>
                <a:spcPct val="95000"/>
              </a:lnSpc>
              <a:spcBef>
                <a:spcPct val="0"/>
              </a:spcBef>
            </a:pPr>
            <a:r>
              <a:rPr lang="en-US" smtClean="0">
                <a:latin typeface="Courier New" pitchFamily="49" charset="0"/>
              </a:rPr>
              <a:t>  FROM    job_history;</a:t>
            </a:r>
          </a:p>
        </p:txBody>
      </p:sp>
      <p:sp>
        <p:nvSpPr>
          <p:cNvPr id="112645" name="Text Box 4"/>
          <p:cNvSpPr txBox="1">
            <a:spLocks noChangeArrowheads="1"/>
          </p:cNvSpPr>
          <p:nvPr/>
        </p:nvSpPr>
        <p:spPr bwMode="auto">
          <a:xfrm>
            <a:off x="738188" y="7138988"/>
            <a:ext cx="344487" cy="377825"/>
          </a:xfrm>
          <a:prstGeom prst="rect">
            <a:avLst/>
          </a:prstGeom>
          <a:noFill/>
          <a:ln w="25400">
            <a:noFill/>
            <a:miter lim="800000"/>
            <a:headEnd type="none" w="sm" len="sm"/>
            <a:tailEnd type="none" w="med" len="lg"/>
          </a:ln>
        </p:spPr>
        <p:txBody>
          <a:bodyPr lIns="12012" tIns="12012" rIns="12012" bIns="12012">
            <a:spAutoFit/>
          </a:bodyPr>
          <a:lstStyle/>
          <a:p>
            <a:pPr defTabSz="776288">
              <a:spcBef>
                <a:spcPct val="0"/>
              </a:spcBef>
              <a:buClr>
                <a:srgbClr val="000000"/>
              </a:buClr>
            </a:pPr>
            <a:r>
              <a:rPr lang="en-US" sz="2300"/>
              <a:t>…</a:t>
            </a:r>
          </a:p>
        </p:txBody>
      </p:sp>
      <p:sp>
        <p:nvSpPr>
          <p:cNvPr id="112646" name="Text Box 5"/>
          <p:cNvSpPr txBox="1">
            <a:spLocks noChangeArrowheads="1"/>
          </p:cNvSpPr>
          <p:nvPr/>
        </p:nvSpPr>
        <p:spPr bwMode="auto">
          <a:xfrm>
            <a:off x="741363" y="7964488"/>
            <a:ext cx="344487" cy="377825"/>
          </a:xfrm>
          <a:prstGeom prst="rect">
            <a:avLst/>
          </a:prstGeom>
          <a:noFill/>
          <a:ln w="25400">
            <a:noFill/>
            <a:miter lim="800000"/>
            <a:headEnd type="none" w="sm" len="sm"/>
            <a:tailEnd type="none" w="med" len="lg"/>
          </a:ln>
        </p:spPr>
        <p:txBody>
          <a:bodyPr lIns="12012" tIns="12012" rIns="12012" bIns="12012">
            <a:spAutoFit/>
          </a:bodyPr>
          <a:lstStyle/>
          <a:p>
            <a:pPr defTabSz="776288">
              <a:spcBef>
                <a:spcPct val="0"/>
              </a:spcBef>
              <a:buClr>
                <a:srgbClr val="000000"/>
              </a:buClr>
            </a:pPr>
            <a:r>
              <a:rPr lang="en-US" sz="2300"/>
              <a:t>…</a:t>
            </a:r>
          </a:p>
        </p:txBody>
      </p:sp>
      <p:pic>
        <p:nvPicPr>
          <p:cNvPr id="112647" name="Picture 6" descr="C:\salome_official\projects\11gR2_SQL 1\screenshots\les8_14n_a.gif"/>
          <p:cNvPicPr>
            <a:picLocks noChangeAspect="1" noChangeArrowheads="1"/>
          </p:cNvPicPr>
          <p:nvPr/>
        </p:nvPicPr>
        <p:blipFill>
          <a:blip r:embed="rId3"/>
          <a:srcRect/>
          <a:stretch>
            <a:fillRect/>
          </a:stretch>
        </p:blipFill>
        <p:spPr bwMode="auto">
          <a:xfrm>
            <a:off x="785813" y="6897688"/>
            <a:ext cx="3675062" cy="434975"/>
          </a:xfrm>
          <a:prstGeom prst="rect">
            <a:avLst/>
          </a:prstGeom>
          <a:noFill/>
          <a:ln w="12700">
            <a:solidFill>
              <a:schemeClr val="tx1"/>
            </a:solidFill>
            <a:miter lim="800000"/>
            <a:headEnd/>
            <a:tailEnd/>
          </a:ln>
        </p:spPr>
      </p:pic>
      <p:pic>
        <p:nvPicPr>
          <p:cNvPr id="112648" name="Picture 7" descr="C:\salome_official\projects\11gR2_SQL 1\screenshots\les8_14n_b.gif"/>
          <p:cNvPicPr>
            <a:picLocks noChangeAspect="1" noChangeArrowheads="1"/>
          </p:cNvPicPr>
          <p:nvPr/>
        </p:nvPicPr>
        <p:blipFill>
          <a:blip r:embed="rId4"/>
          <a:srcRect/>
          <a:stretch>
            <a:fillRect/>
          </a:stretch>
        </p:blipFill>
        <p:spPr bwMode="auto">
          <a:xfrm>
            <a:off x="796925" y="7502525"/>
            <a:ext cx="3676650" cy="665163"/>
          </a:xfrm>
          <a:prstGeom prst="rect">
            <a:avLst/>
          </a:prstGeom>
          <a:noFill/>
          <a:ln w="12700">
            <a:solidFill>
              <a:schemeClr val="tx1"/>
            </a:solidFill>
            <a:miter lim="800000"/>
            <a:headEnd/>
            <a:tailEnd/>
          </a:ln>
        </p:spPr>
      </p:pic>
      <p:pic>
        <p:nvPicPr>
          <p:cNvPr id="112649" name="Picture 8" descr="C:\salome_official\projects\11gR2_SQL 1\screenshots\les8_14n_c.gif"/>
          <p:cNvPicPr>
            <a:picLocks noChangeAspect="1" noChangeArrowheads="1"/>
          </p:cNvPicPr>
          <p:nvPr/>
        </p:nvPicPr>
        <p:blipFill>
          <a:blip r:embed="rId5"/>
          <a:srcRect/>
          <a:stretch>
            <a:fillRect/>
          </a:stretch>
        </p:blipFill>
        <p:spPr bwMode="auto">
          <a:xfrm>
            <a:off x="785813" y="8337550"/>
            <a:ext cx="3675062" cy="219075"/>
          </a:xfrm>
          <a:prstGeom prst="rect">
            <a:avLst/>
          </a:prstGeom>
          <a:noFill/>
          <a:ln w="12700">
            <a:solidFill>
              <a:schemeClr val="tx1"/>
            </a:solidFill>
            <a:miter lim="800000"/>
            <a:headEnd/>
            <a:tailEnd/>
          </a:ln>
        </p:spPr>
      </p:pic>
      <p:sp>
        <p:nvSpPr>
          <p:cNvPr id="112650" name="Rectangle 9"/>
          <p:cNvSpPr>
            <a:spLocks noChangeArrowheads="1"/>
          </p:cNvSpPr>
          <p:nvPr/>
        </p:nvSpPr>
        <p:spPr bwMode="auto">
          <a:xfrm>
            <a:off x="774700" y="7480300"/>
            <a:ext cx="3713163" cy="674688"/>
          </a:xfrm>
          <a:prstGeom prst="rect">
            <a:avLst/>
          </a:prstGeom>
          <a:noFill/>
          <a:ln w="28575">
            <a:solidFill>
              <a:schemeClr val="accent2"/>
            </a:solidFill>
            <a:miter lim="800000"/>
            <a:headEnd type="none" w="sm" len="sm"/>
            <a:tailEnd type="none" w="sm" len="sm"/>
          </a:ln>
        </p:spPr>
        <p:txBody>
          <a:bodyPr wrap="none" lIns="89913" tIns="44956" rIns="89913" bIns="44956"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
          <p:cNvSpPr>
            <a:spLocks noGrp="1" noChangeArrowheads="1"/>
          </p:cNvSpPr>
          <p:nvPr>
            <p:ph type="ftr" sz="quarter" idx="4"/>
          </p:nvPr>
        </p:nvSpPr>
        <p:spPr>
          <a:noFill/>
        </p:spPr>
        <p:txBody>
          <a:bodyPr/>
          <a:lstStyle/>
          <a:p>
            <a:r>
              <a:rPr lang="en-US" smtClean="0"/>
              <a:t>Oracle Database: SQL Fundamentals I   9 - </a:t>
            </a:r>
            <a:fld id="{9FD28720-36D8-4F09-BB66-FC83360526B9}" type="slidenum">
              <a:rPr lang="en-US" smtClean="0"/>
              <a:pPr/>
              <a:t>45</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lvl="1" eaLnBrk="1" hangingPunct="1"/>
            <a:r>
              <a:rPr lang="en-US" smtClean="0"/>
              <a:t>Use the </a:t>
            </a:r>
            <a:r>
              <a:rPr lang="en-US" smtClean="0">
                <a:latin typeface="Courier New" pitchFamily="49" charset="0"/>
              </a:rPr>
              <a:t>UNION</a:t>
            </a:r>
            <a:r>
              <a:rPr lang="en-US" smtClean="0"/>
              <a:t> </a:t>
            </a:r>
            <a:r>
              <a:rPr lang="en-US" smtClean="0">
                <a:latin typeface="Courier New" pitchFamily="49" charset="0"/>
              </a:rPr>
              <a:t>ALL</a:t>
            </a:r>
            <a:r>
              <a:rPr lang="en-US" smtClean="0"/>
              <a:t> operator to return all rows from multiple queries. </a:t>
            </a:r>
          </a:p>
          <a:p>
            <a:pPr lvl="1" eaLnBrk="1" hangingPunct="1"/>
            <a:r>
              <a:rPr lang="en-US" b="1" smtClean="0"/>
              <a:t>Guidelines</a:t>
            </a:r>
          </a:p>
          <a:p>
            <a:pPr lvl="1" eaLnBrk="1" hangingPunct="1"/>
            <a:r>
              <a:rPr lang="en-US" smtClean="0"/>
              <a:t>The guidelines for </a:t>
            </a:r>
            <a:r>
              <a:rPr lang="en-US" smtClean="0">
                <a:latin typeface="Courier New" pitchFamily="49" charset="0"/>
              </a:rPr>
              <a:t>UNION</a:t>
            </a:r>
            <a:r>
              <a:rPr lang="en-US" smtClean="0"/>
              <a:t> and </a:t>
            </a:r>
            <a:r>
              <a:rPr lang="en-US" smtClean="0">
                <a:latin typeface="Courier New" pitchFamily="49" charset="0"/>
              </a:rPr>
              <a:t>UNION</a:t>
            </a:r>
            <a:r>
              <a:rPr lang="en-US" smtClean="0"/>
              <a:t> </a:t>
            </a:r>
            <a:r>
              <a:rPr lang="en-US" smtClean="0">
                <a:latin typeface="Courier New" pitchFamily="49" charset="0"/>
              </a:rPr>
              <a:t>ALL</a:t>
            </a:r>
            <a:r>
              <a:rPr lang="en-US" smtClean="0"/>
              <a:t> are the same, with the following two exceptions that pertain to </a:t>
            </a:r>
            <a:r>
              <a:rPr lang="en-US" smtClean="0">
                <a:latin typeface="Courier New" pitchFamily="49" charset="0"/>
              </a:rPr>
              <a:t>UNION</a:t>
            </a:r>
            <a:r>
              <a:rPr lang="en-US" smtClean="0"/>
              <a:t> </a:t>
            </a:r>
            <a:r>
              <a:rPr lang="en-US" smtClean="0">
                <a:latin typeface="Courier New" pitchFamily="49" charset="0"/>
              </a:rPr>
              <a:t>ALL</a:t>
            </a:r>
            <a:r>
              <a:rPr lang="en-US" smtClean="0"/>
              <a:t>: Unlike </a:t>
            </a:r>
            <a:r>
              <a:rPr lang="en-US" smtClean="0">
                <a:latin typeface="Courier New" pitchFamily="49" charset="0"/>
              </a:rPr>
              <a:t>UNION</a:t>
            </a:r>
            <a:r>
              <a:rPr lang="en-US" smtClean="0"/>
              <a:t>, duplicate rows are not eliminated and the output is not sorted by default.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
          <p:cNvSpPr>
            <a:spLocks noGrp="1" noChangeArrowheads="1"/>
          </p:cNvSpPr>
          <p:nvPr>
            <p:ph type="ftr" sz="quarter" idx="4"/>
          </p:nvPr>
        </p:nvSpPr>
        <p:spPr>
          <a:noFill/>
        </p:spPr>
        <p:txBody>
          <a:bodyPr/>
          <a:lstStyle/>
          <a:p>
            <a:r>
              <a:rPr lang="en-US" smtClean="0"/>
              <a:t>Oracle Database: SQL Fundamentals I   9 - </a:t>
            </a:r>
            <a:fld id="{2217442B-AAEC-4C4A-AAFC-72C355B9D0C4}" type="slidenum">
              <a:rPr lang="en-US" smtClean="0"/>
              <a:pPr/>
              <a:t>46</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lvl="1" eaLnBrk="1" hangingPunct="1"/>
            <a:r>
              <a:rPr lang="en-US" smtClean="0"/>
              <a:t>In the example, 30 rows are selected. The combination of the two tables totals to 30 rows. The </a:t>
            </a:r>
            <a:r>
              <a:rPr lang="en-US" smtClean="0">
                <a:latin typeface="Courier New" pitchFamily="49" charset="0"/>
              </a:rPr>
              <a:t>UNION</a:t>
            </a:r>
            <a:r>
              <a:rPr lang="en-US" smtClean="0"/>
              <a:t> </a:t>
            </a:r>
            <a:r>
              <a:rPr lang="en-US" smtClean="0">
                <a:latin typeface="Courier New" pitchFamily="49" charset="0"/>
              </a:rPr>
              <a:t>ALL</a:t>
            </a:r>
            <a:r>
              <a:rPr lang="en-US" smtClean="0"/>
              <a:t> operator does not eliminate duplicate rows. </a:t>
            </a:r>
            <a:r>
              <a:rPr lang="en-US" smtClean="0">
                <a:latin typeface="Courier New" pitchFamily="49" charset="0"/>
              </a:rPr>
              <a:t>UNION</a:t>
            </a:r>
            <a:r>
              <a:rPr lang="en-US" smtClean="0"/>
              <a:t> returns all distinct rows selected by either query. </a:t>
            </a:r>
            <a:r>
              <a:rPr lang="en-US" smtClean="0">
                <a:latin typeface="Courier New" pitchFamily="49" charset="0"/>
              </a:rPr>
              <a:t>UNION</a:t>
            </a:r>
            <a:r>
              <a:rPr lang="en-US" smtClean="0"/>
              <a:t> </a:t>
            </a:r>
            <a:r>
              <a:rPr lang="en-US" smtClean="0">
                <a:latin typeface="Courier New" pitchFamily="49" charset="0"/>
              </a:rPr>
              <a:t>ALL</a:t>
            </a:r>
            <a:r>
              <a:rPr lang="en-US" smtClean="0"/>
              <a:t> returns all rows selected by either query, including all duplicates. Consider the query in the slide, now written with the </a:t>
            </a:r>
            <a:r>
              <a:rPr lang="en-US" smtClean="0">
                <a:latin typeface="Courier New" pitchFamily="49" charset="0"/>
              </a:rPr>
              <a:t>UNION</a:t>
            </a:r>
            <a:r>
              <a:rPr lang="en-US" smtClean="0"/>
              <a:t> clause:</a:t>
            </a:r>
          </a:p>
          <a:p>
            <a:pPr lvl="1" eaLnBrk="1" hangingPunct="1">
              <a:spcBef>
                <a:spcPct val="0"/>
              </a:spcBef>
            </a:pPr>
            <a:r>
              <a:rPr lang="en-US" b="1" smtClean="0">
                <a:latin typeface="Courier New" pitchFamily="49" charset="0"/>
              </a:rPr>
              <a:t>  </a:t>
            </a:r>
            <a:r>
              <a:rPr lang="en-US" smtClean="0">
                <a:latin typeface="Courier New" pitchFamily="49" charset="0"/>
              </a:rPr>
              <a:t>SELECT   employee_id, job_id,department_id</a:t>
            </a:r>
            <a:br>
              <a:rPr lang="en-US" smtClean="0">
                <a:latin typeface="Courier New" pitchFamily="49" charset="0"/>
              </a:rPr>
            </a:br>
            <a:r>
              <a:rPr lang="en-US" smtClean="0">
                <a:latin typeface="Courier New" pitchFamily="49" charset="0"/>
              </a:rPr>
              <a:t>  FROM     employees</a:t>
            </a:r>
            <a:br>
              <a:rPr lang="en-US" smtClean="0">
                <a:latin typeface="Courier New" pitchFamily="49" charset="0"/>
              </a:rPr>
            </a:br>
            <a:r>
              <a:rPr lang="en-US" smtClean="0">
                <a:latin typeface="Courier New" pitchFamily="49" charset="0"/>
              </a:rPr>
              <a:t>  UNION</a:t>
            </a:r>
            <a:br>
              <a:rPr lang="en-US" smtClean="0">
                <a:latin typeface="Courier New" pitchFamily="49" charset="0"/>
              </a:rPr>
            </a:br>
            <a:r>
              <a:rPr lang="en-US" smtClean="0">
                <a:latin typeface="Courier New" pitchFamily="49" charset="0"/>
              </a:rPr>
              <a:t>  SELECT   employee_id, job_id,department_id</a:t>
            </a:r>
            <a:br>
              <a:rPr lang="en-US" smtClean="0">
                <a:latin typeface="Courier New" pitchFamily="49" charset="0"/>
              </a:rPr>
            </a:br>
            <a:r>
              <a:rPr lang="en-US" smtClean="0">
                <a:latin typeface="Courier New" pitchFamily="49" charset="0"/>
              </a:rPr>
              <a:t>  FROM     job_history</a:t>
            </a:r>
            <a:br>
              <a:rPr lang="en-US" smtClean="0">
                <a:latin typeface="Courier New" pitchFamily="49" charset="0"/>
              </a:rPr>
            </a:br>
            <a:r>
              <a:rPr lang="en-US" smtClean="0">
                <a:latin typeface="Courier New" pitchFamily="49" charset="0"/>
              </a:rPr>
              <a:t>  ORDER BY employee_id;</a:t>
            </a:r>
            <a:endParaRPr lang="en-US" smtClean="0"/>
          </a:p>
          <a:p>
            <a:pPr lvl="1" eaLnBrk="1" hangingPunct="1">
              <a:lnSpc>
                <a:spcPct val="90000"/>
              </a:lnSpc>
            </a:pPr>
            <a:r>
              <a:rPr lang="en-US" smtClean="0"/>
              <a:t>The preceding query returns 29 rows. This is because it eliminates the following row (because it is a duplicate):</a:t>
            </a:r>
          </a:p>
        </p:txBody>
      </p:sp>
      <p:pic>
        <p:nvPicPr>
          <p:cNvPr id="114693" name="Picture 4" descr="C:\salome_official\projects\11gR2_SQL 1\screenshots\les8_17n_a.gif"/>
          <p:cNvPicPr>
            <a:picLocks noChangeAspect="1" noChangeArrowheads="1"/>
          </p:cNvPicPr>
          <p:nvPr/>
        </p:nvPicPr>
        <p:blipFill>
          <a:blip r:embed="rId3"/>
          <a:srcRect/>
          <a:stretch>
            <a:fillRect/>
          </a:stretch>
        </p:blipFill>
        <p:spPr bwMode="auto">
          <a:xfrm>
            <a:off x="663575" y="7348538"/>
            <a:ext cx="3205163" cy="228600"/>
          </a:xfrm>
          <a:prstGeom prst="rect">
            <a:avLst/>
          </a:prstGeom>
          <a:noFill/>
          <a:ln w="12700">
            <a:solidFill>
              <a:schemeClr val="tx1"/>
            </a:solidFill>
            <a:miter lim="800000"/>
            <a:headEnd/>
            <a:tailEnd/>
          </a:ln>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lvl="2"/>
            <a:r>
              <a:rPr lang="en-US" smtClean="0"/>
              <a:t>Views restrict access to the data because it displays selected columns from the table.</a:t>
            </a:r>
          </a:p>
          <a:p>
            <a:pPr lvl="2"/>
            <a:r>
              <a:rPr lang="en-US" smtClean="0"/>
              <a:t>Views can be used to make simple queries to retrieve the results of complicated queries. For example, views can be used to query information from multiple tables without the user knowing how to write a join statement.</a:t>
            </a:r>
          </a:p>
          <a:p>
            <a:pPr lvl="2"/>
            <a:r>
              <a:rPr lang="en-US" smtClean="0"/>
              <a:t>Views provide data independence for ad hoc users and application programs. One view can be used to retrieve data from several tables.</a:t>
            </a:r>
          </a:p>
          <a:p>
            <a:pPr lvl="2"/>
            <a:r>
              <a:rPr lang="en-US" smtClean="0"/>
              <a:t>Views provide groups of users access to data according to their particular criteria.</a:t>
            </a:r>
          </a:p>
          <a:p>
            <a:pPr lvl="1"/>
            <a:r>
              <a:rPr lang="en-US" smtClean="0"/>
              <a:t>For more information, see the “</a:t>
            </a:r>
            <a:r>
              <a:rPr lang="en-US" smtClean="0">
                <a:latin typeface="Courier New" pitchFamily="49" charset="0"/>
                <a:cs typeface="Courier New" pitchFamily="49" charset="0"/>
              </a:rPr>
              <a:t>CREATE</a:t>
            </a:r>
            <a:r>
              <a:rPr lang="en-US" smtClean="0"/>
              <a:t> </a:t>
            </a:r>
            <a:r>
              <a:rPr lang="en-US" smtClean="0">
                <a:latin typeface="Courier New" pitchFamily="49" charset="0"/>
                <a:cs typeface="Courier New" pitchFamily="49" charset="0"/>
              </a:rPr>
              <a:t>VIEW</a:t>
            </a:r>
            <a:r>
              <a:rPr lang="en-US" smtClean="0"/>
              <a:t>” section in </a:t>
            </a:r>
            <a:r>
              <a:rPr lang="en-US" i="1" smtClean="0"/>
              <a:t>Oracle Database SQL Language Reference</a:t>
            </a:r>
            <a:r>
              <a:rPr lang="en-US" smtClean="0"/>
              <a:t> for 10</a:t>
            </a:r>
            <a:r>
              <a:rPr lang="en-US" i="1" smtClean="0"/>
              <a:t>g</a:t>
            </a:r>
            <a:r>
              <a:rPr lang="en-US" smtClean="0"/>
              <a:t> or 11</a:t>
            </a:r>
            <a:r>
              <a:rPr lang="en-US" i="1" smtClean="0"/>
              <a:t>g</a:t>
            </a:r>
            <a:r>
              <a:rPr lang="en-US" smtClean="0"/>
              <a:t> database.</a:t>
            </a:r>
          </a:p>
        </p:txBody>
      </p:sp>
      <p:sp>
        <p:nvSpPr>
          <p:cNvPr id="71684" name="Footer Placeholder 3"/>
          <p:cNvSpPr>
            <a:spLocks noGrp="1"/>
          </p:cNvSpPr>
          <p:nvPr>
            <p:ph type="ftr" sz="quarter" idx="4"/>
          </p:nvPr>
        </p:nvSpPr>
        <p:spPr>
          <a:noFill/>
        </p:spPr>
        <p:txBody>
          <a:bodyPr/>
          <a:lstStyle/>
          <a:p>
            <a:r>
              <a:rPr lang="en-US" smtClean="0"/>
              <a:t>Oracle Database: SQL Fundamentals I   12 - </a:t>
            </a:r>
            <a:fld id="{586B2367-8F4E-441B-B872-66FA9595A357}" type="slidenum">
              <a:rPr lang="en-US" smtClean="0"/>
              <a:pPr/>
              <a:t>7</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
          <p:cNvSpPr>
            <a:spLocks noGrp="1" noChangeArrowheads="1"/>
          </p:cNvSpPr>
          <p:nvPr>
            <p:ph type="ftr" sz="quarter" idx="4"/>
          </p:nvPr>
        </p:nvSpPr>
        <p:spPr>
          <a:noFill/>
        </p:spPr>
        <p:txBody>
          <a:bodyPr/>
          <a:lstStyle/>
          <a:p>
            <a:r>
              <a:rPr lang="en-US" smtClean="0"/>
              <a:t>Oracle Database: SQL Fundamentals I   9 - </a:t>
            </a:r>
            <a:fld id="{56C5B4EF-BAA2-433F-B865-F6B658A1C6AC}" type="slidenum">
              <a:rPr lang="en-US" smtClean="0"/>
              <a:pPr/>
              <a:t>47</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lvl="1" eaLnBrk="1" hangingPunct="1"/>
            <a:r>
              <a:rPr lang="en-US" smtClean="0"/>
              <a:t>Use the </a:t>
            </a:r>
            <a:r>
              <a:rPr lang="en-US" smtClean="0">
                <a:latin typeface="Courier New" pitchFamily="49" charset="0"/>
              </a:rPr>
              <a:t>INTERSECT</a:t>
            </a:r>
            <a:r>
              <a:rPr lang="en-US" smtClean="0"/>
              <a:t> operator to return all rows that are common to multiple queries.</a:t>
            </a:r>
          </a:p>
          <a:p>
            <a:pPr lvl="1" eaLnBrk="1" hangingPunct="1"/>
            <a:r>
              <a:rPr lang="en-US" b="1" smtClean="0"/>
              <a:t>Guidelines</a:t>
            </a:r>
            <a:endParaRPr lang="en-US" smtClean="0"/>
          </a:p>
          <a:p>
            <a:pPr lvl="2" eaLnBrk="1" hangingPunct="1"/>
            <a:r>
              <a:rPr lang="en-US" smtClean="0"/>
              <a:t>The number of columns and the data types of the columns being selected by the </a:t>
            </a:r>
            <a:r>
              <a:rPr lang="en-US" smtClean="0">
                <a:latin typeface="Courier New" pitchFamily="49" charset="0"/>
              </a:rPr>
              <a:t>SELECT</a:t>
            </a:r>
            <a:r>
              <a:rPr lang="en-US" smtClean="0"/>
              <a:t> statements in the queries must be identical in all the </a:t>
            </a:r>
            <a:r>
              <a:rPr lang="en-US" smtClean="0">
                <a:latin typeface="Courier New" pitchFamily="49" charset="0"/>
              </a:rPr>
              <a:t>SELECT</a:t>
            </a:r>
            <a:r>
              <a:rPr lang="en-US" smtClean="0"/>
              <a:t> statements used in the query. The names of the columns, however, need not be identical.</a:t>
            </a:r>
          </a:p>
          <a:p>
            <a:pPr lvl="2" eaLnBrk="1" hangingPunct="1"/>
            <a:r>
              <a:rPr lang="en-US" smtClean="0"/>
              <a:t>Reversing the order of the intersected tables does not alter the result.</a:t>
            </a:r>
          </a:p>
          <a:p>
            <a:pPr lvl="2" eaLnBrk="1" hangingPunct="1"/>
            <a:r>
              <a:rPr lang="en-US" smtClean="0">
                <a:latin typeface="Courier New" pitchFamily="49" charset="0"/>
              </a:rPr>
              <a:t>INTERSECT</a:t>
            </a:r>
            <a:r>
              <a:rPr lang="en-US" smtClean="0"/>
              <a:t> does not ignore </a:t>
            </a:r>
            <a:r>
              <a:rPr lang="en-US" smtClean="0">
                <a:latin typeface="Courier New" pitchFamily="49" charset="0"/>
              </a:rPr>
              <a:t>NULL</a:t>
            </a:r>
            <a:r>
              <a:rPr lang="en-US" smtClean="0"/>
              <a:t> values.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
          <p:cNvSpPr>
            <a:spLocks noGrp="1" noChangeArrowheads="1"/>
          </p:cNvSpPr>
          <p:nvPr>
            <p:ph type="ftr" sz="quarter" idx="4"/>
          </p:nvPr>
        </p:nvSpPr>
        <p:spPr>
          <a:noFill/>
        </p:spPr>
        <p:txBody>
          <a:bodyPr/>
          <a:lstStyle/>
          <a:p>
            <a:r>
              <a:rPr lang="en-US" smtClean="0"/>
              <a:t>Oracle Database: SQL Fundamentals I   9 - </a:t>
            </a:r>
            <a:fld id="{21CBCA89-3D1E-436E-B608-78120AA6B034}" type="slidenum">
              <a:rPr lang="en-US" smtClean="0"/>
              <a:pPr/>
              <a:t>48</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lvl="1" eaLnBrk="1" hangingPunct="1"/>
            <a:r>
              <a:rPr lang="en-US" smtClean="0"/>
              <a:t>In the example in this slide, the query returns only those records that have the same values in the selected columns in both tables.</a:t>
            </a:r>
          </a:p>
          <a:p>
            <a:pPr lvl="1" eaLnBrk="1" hangingPunct="1"/>
            <a:r>
              <a:rPr lang="en-US" smtClean="0"/>
              <a:t>What will be the results if you add the </a:t>
            </a:r>
            <a:r>
              <a:rPr lang="en-US" smtClean="0">
                <a:latin typeface="Courier New" pitchFamily="49" charset="0"/>
              </a:rPr>
              <a:t>DEPARTMENT_ID</a:t>
            </a:r>
            <a:r>
              <a:rPr lang="en-US" smtClean="0"/>
              <a:t> column to the </a:t>
            </a:r>
            <a:r>
              <a:rPr lang="en-US" smtClean="0">
                <a:latin typeface="Courier New" pitchFamily="49" charset="0"/>
              </a:rPr>
              <a:t>SELECT</a:t>
            </a:r>
            <a:r>
              <a:rPr lang="en-US" smtClean="0"/>
              <a:t> statement from the </a:t>
            </a:r>
            <a:r>
              <a:rPr lang="en-US" smtClean="0">
                <a:latin typeface="Courier New" pitchFamily="49" charset="0"/>
              </a:rPr>
              <a:t>EMPLOYEES</a:t>
            </a:r>
            <a:r>
              <a:rPr lang="en-US" smtClean="0"/>
              <a:t> table and add the </a:t>
            </a:r>
            <a:r>
              <a:rPr lang="en-US" smtClean="0">
                <a:latin typeface="Courier New" pitchFamily="49" charset="0"/>
              </a:rPr>
              <a:t>DEPARTMENT_ID</a:t>
            </a:r>
            <a:r>
              <a:rPr lang="en-US" smtClean="0"/>
              <a:t> column to the </a:t>
            </a:r>
            <a:r>
              <a:rPr lang="en-US" smtClean="0">
                <a:latin typeface="Courier New" pitchFamily="49" charset="0"/>
              </a:rPr>
              <a:t>SELECT</a:t>
            </a:r>
            <a:r>
              <a:rPr lang="en-US" smtClean="0"/>
              <a:t> statement from the </a:t>
            </a:r>
            <a:r>
              <a:rPr lang="en-US" smtClean="0">
                <a:latin typeface="Courier New" pitchFamily="49" charset="0"/>
              </a:rPr>
              <a:t>JOB_HISTORY</a:t>
            </a:r>
            <a:r>
              <a:rPr lang="en-US" smtClean="0"/>
              <a:t> table, and run this query? The results may be different because of the introduction of another column whose values may or may not be duplicates.</a:t>
            </a:r>
          </a:p>
          <a:p>
            <a:pPr lvl="1" eaLnBrk="1" hangingPunct="1"/>
            <a:r>
              <a:rPr lang="en-US" b="1" smtClean="0"/>
              <a:t>Example</a:t>
            </a:r>
          </a:p>
          <a:p>
            <a:pPr lvl="4" eaLnBrk="1" hangingPunct="1"/>
            <a:r>
              <a:rPr lang="en-US" smtClean="0"/>
              <a:t>SELECT employee_id, job_id, department_id</a:t>
            </a:r>
          </a:p>
          <a:p>
            <a:pPr lvl="4" eaLnBrk="1" hangingPunct="1"/>
            <a:r>
              <a:rPr lang="en-US" smtClean="0"/>
              <a:t>FROM   employees</a:t>
            </a:r>
          </a:p>
          <a:p>
            <a:pPr lvl="4" eaLnBrk="1" hangingPunct="1"/>
            <a:r>
              <a:rPr lang="en-US" smtClean="0"/>
              <a:t>INTERSECT</a:t>
            </a:r>
          </a:p>
          <a:p>
            <a:pPr lvl="4" eaLnBrk="1" hangingPunct="1"/>
            <a:r>
              <a:rPr lang="en-US" smtClean="0"/>
              <a:t>SELECT employee_id, job_id, department_id</a:t>
            </a:r>
          </a:p>
          <a:p>
            <a:pPr lvl="4" eaLnBrk="1" hangingPunct="1"/>
            <a:r>
              <a:rPr lang="en-US" smtClean="0"/>
              <a:t>FROM   job_history;</a:t>
            </a:r>
          </a:p>
          <a:p>
            <a:pPr lvl="4" eaLnBrk="1" hangingPunct="1"/>
            <a:endParaRPr lang="en-US" smtClean="0"/>
          </a:p>
          <a:p>
            <a:pPr lvl="1" eaLnBrk="1" hangingPunct="1"/>
            <a:endParaRPr lang="en-US" sz="1400" smtClean="0"/>
          </a:p>
          <a:p>
            <a:pPr lvl="1" eaLnBrk="1" hangingPunct="1"/>
            <a:endParaRPr lang="en-US" smtClean="0"/>
          </a:p>
          <a:p>
            <a:pPr lvl="1" eaLnBrk="1" hangingPunct="1">
              <a:spcBef>
                <a:spcPct val="0"/>
              </a:spcBef>
            </a:pPr>
            <a:r>
              <a:rPr lang="en-US" smtClean="0"/>
              <a:t>Employee 200 is no longer part of the results because the </a:t>
            </a:r>
            <a:r>
              <a:rPr lang="en-US" smtClean="0">
                <a:latin typeface="Courier New" pitchFamily="49" charset="0"/>
              </a:rPr>
              <a:t>EMPLOYEES</a:t>
            </a:r>
            <a:r>
              <a:rPr lang="en-US" smtClean="0"/>
              <a:t>.</a:t>
            </a:r>
            <a:r>
              <a:rPr lang="en-US" smtClean="0">
                <a:latin typeface="Courier New" pitchFamily="49" charset="0"/>
              </a:rPr>
              <a:t>DEPARTMENT_ID</a:t>
            </a:r>
            <a:r>
              <a:rPr lang="en-US" smtClean="0"/>
              <a:t> value is different from the </a:t>
            </a:r>
            <a:r>
              <a:rPr lang="en-US" smtClean="0">
                <a:latin typeface="Courier New" pitchFamily="49" charset="0"/>
              </a:rPr>
              <a:t>JOB_HISTORY</a:t>
            </a:r>
            <a:r>
              <a:rPr lang="en-US" smtClean="0"/>
              <a:t>.</a:t>
            </a:r>
            <a:r>
              <a:rPr lang="en-US" smtClean="0">
                <a:latin typeface="Courier New" pitchFamily="49" charset="0"/>
              </a:rPr>
              <a:t>DEPARTMENT_ID</a:t>
            </a:r>
            <a:r>
              <a:rPr lang="en-US" smtClean="0"/>
              <a:t> value.</a:t>
            </a:r>
          </a:p>
        </p:txBody>
      </p:sp>
      <p:pic>
        <p:nvPicPr>
          <p:cNvPr id="117765" name="Picture 4" descr="C:\salome_official\projects\11gR2_SQL 1\screenshots\les8_20n_a.gif"/>
          <p:cNvPicPr>
            <a:picLocks noChangeAspect="1" noChangeArrowheads="1"/>
          </p:cNvPicPr>
          <p:nvPr/>
        </p:nvPicPr>
        <p:blipFill>
          <a:blip r:embed="rId3"/>
          <a:srcRect/>
          <a:stretch>
            <a:fillRect/>
          </a:stretch>
        </p:blipFill>
        <p:spPr bwMode="auto">
          <a:xfrm>
            <a:off x="1322388" y="7523163"/>
            <a:ext cx="3449637" cy="425450"/>
          </a:xfrm>
          <a:prstGeom prst="rect">
            <a:avLst/>
          </a:prstGeom>
          <a:noFill/>
          <a:ln w="12700">
            <a:solidFill>
              <a:schemeClr val="tx1"/>
            </a:solidFill>
            <a:miter lim="800000"/>
            <a:headEnd/>
            <a:tailEnd/>
          </a:ln>
        </p:spPr>
      </p:pic>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
          <p:cNvSpPr>
            <a:spLocks noGrp="1" noChangeArrowheads="1"/>
          </p:cNvSpPr>
          <p:nvPr>
            <p:ph type="ftr" sz="quarter" idx="4"/>
          </p:nvPr>
        </p:nvSpPr>
        <p:spPr>
          <a:noFill/>
        </p:spPr>
        <p:txBody>
          <a:bodyPr/>
          <a:lstStyle/>
          <a:p>
            <a:r>
              <a:rPr lang="en-US" smtClean="0"/>
              <a:t>Oracle Database: SQL Fundamentals I   9 - </a:t>
            </a:r>
            <a:fld id="{EC3E6A39-2FEC-44E2-812B-C0EAF993EEC2}" type="slidenum">
              <a:rPr lang="en-US" smtClean="0"/>
              <a:pPr/>
              <a:t>49</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lvl="1" eaLnBrk="1" hangingPunct="1"/>
            <a:r>
              <a:rPr lang="en-US" smtClean="0">
                <a:cs typeface="Times New Roman" pitchFamily="18" charset="0"/>
              </a:rPr>
              <a:t>Use the </a:t>
            </a:r>
            <a:r>
              <a:rPr lang="en-US" smtClean="0">
                <a:latin typeface="Courier New" pitchFamily="49" charset="0"/>
                <a:cs typeface="Times New Roman" pitchFamily="18" charset="0"/>
              </a:rPr>
              <a:t>MINUS</a:t>
            </a:r>
            <a:r>
              <a:rPr lang="en-US" smtClean="0">
                <a:cs typeface="Times New Roman" pitchFamily="18" charset="0"/>
              </a:rPr>
              <a:t> operator to return all distinct rows selected by the first query, but not present in the second query result set </a:t>
            </a:r>
            <a:r>
              <a:rPr lang="en-US" smtClean="0"/>
              <a:t>(the first </a:t>
            </a:r>
            <a:r>
              <a:rPr lang="en-US" smtClean="0">
                <a:latin typeface="Courier New" pitchFamily="49" charset="0"/>
              </a:rPr>
              <a:t>SELECT</a:t>
            </a:r>
            <a:r>
              <a:rPr lang="en-US" smtClean="0"/>
              <a:t> statement </a:t>
            </a:r>
            <a:r>
              <a:rPr lang="en-US" smtClean="0">
                <a:latin typeface="Courier New" pitchFamily="49" charset="0"/>
              </a:rPr>
              <a:t>MINUS</a:t>
            </a:r>
            <a:r>
              <a:rPr lang="en-US" smtClean="0"/>
              <a:t> the second </a:t>
            </a:r>
            <a:r>
              <a:rPr lang="en-US" smtClean="0">
                <a:latin typeface="Courier New" pitchFamily="49" charset="0"/>
              </a:rPr>
              <a:t>SELECT</a:t>
            </a:r>
            <a:r>
              <a:rPr lang="en-US" smtClean="0"/>
              <a:t> statement).</a:t>
            </a:r>
          </a:p>
          <a:p>
            <a:pPr lvl="1" eaLnBrk="1" hangingPunct="1"/>
            <a:r>
              <a:rPr lang="en-US" b="1" smtClean="0"/>
              <a:t>Note: </a:t>
            </a:r>
            <a:r>
              <a:rPr lang="en-US" smtClean="0"/>
              <a:t>The number of columns must be the same and the data types of the columns being selected by the </a:t>
            </a:r>
            <a:r>
              <a:rPr lang="en-US" smtClean="0">
                <a:latin typeface="Courier New" pitchFamily="49" charset="0"/>
              </a:rPr>
              <a:t>SELECT</a:t>
            </a:r>
            <a:r>
              <a:rPr lang="en-US" smtClean="0"/>
              <a:t> statements in the queries must belong to the same data type group in all the </a:t>
            </a:r>
            <a:r>
              <a:rPr lang="en-US" smtClean="0">
                <a:latin typeface="Courier New" pitchFamily="49" charset="0"/>
              </a:rPr>
              <a:t>SELECT</a:t>
            </a:r>
            <a:r>
              <a:rPr lang="en-US" smtClean="0"/>
              <a:t> statements used in the query. The names of the columns, however, need not be identical.</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
          <p:cNvSpPr>
            <a:spLocks noGrp="1" noChangeArrowheads="1"/>
          </p:cNvSpPr>
          <p:nvPr>
            <p:ph type="ftr" sz="quarter" idx="4"/>
          </p:nvPr>
        </p:nvSpPr>
        <p:spPr>
          <a:noFill/>
        </p:spPr>
        <p:txBody>
          <a:bodyPr/>
          <a:lstStyle/>
          <a:p>
            <a:r>
              <a:rPr lang="en-US" smtClean="0"/>
              <a:t>Oracle Database: SQL Fundamentals I   9 - </a:t>
            </a:r>
            <a:fld id="{E8D9E886-E41F-4B07-AA0A-61D19156696A}" type="slidenum">
              <a:rPr lang="en-US" smtClean="0"/>
              <a:pPr/>
              <a:t>50</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lvl="1" eaLnBrk="1" hangingPunct="1"/>
            <a:r>
              <a:rPr lang="en-US" smtClean="0"/>
              <a:t>In the example in the slide, the employee IDs in the </a:t>
            </a:r>
            <a:r>
              <a:rPr lang="en-US" smtClean="0">
                <a:latin typeface="Courier New" pitchFamily="49" charset="0"/>
              </a:rPr>
              <a:t>JOB_HISTORY</a:t>
            </a:r>
            <a:r>
              <a:rPr lang="en-US" smtClean="0"/>
              <a:t> table are subtracted from those in the </a:t>
            </a:r>
            <a:r>
              <a:rPr lang="en-US" smtClean="0">
                <a:latin typeface="Courier New" pitchFamily="49" charset="0"/>
              </a:rPr>
              <a:t>EMPLOYEES</a:t>
            </a:r>
            <a:r>
              <a:rPr lang="en-US" smtClean="0"/>
              <a:t> table. The results set displays the employees remaining after the subtraction; they are represented by rows that exist in the </a:t>
            </a:r>
            <a:r>
              <a:rPr lang="en-US" smtClean="0">
                <a:latin typeface="Courier New" pitchFamily="49" charset="0"/>
              </a:rPr>
              <a:t>EMPLOYEES</a:t>
            </a:r>
            <a:r>
              <a:rPr lang="en-US" smtClean="0"/>
              <a:t> table, but do not exist in the </a:t>
            </a:r>
            <a:r>
              <a:rPr lang="en-US" smtClean="0">
                <a:latin typeface="Courier New" pitchFamily="49" charset="0"/>
              </a:rPr>
              <a:t>JOB_HISTORY</a:t>
            </a:r>
            <a:r>
              <a:rPr lang="en-US" smtClean="0"/>
              <a:t> table. These are the records of the employees who have not changed their jobs even once.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
          <p:cNvSpPr>
            <a:spLocks noGrp="1" noChangeArrowheads="1"/>
          </p:cNvSpPr>
          <p:nvPr>
            <p:ph type="ftr" sz="quarter" idx="4"/>
          </p:nvPr>
        </p:nvSpPr>
        <p:spPr>
          <a:noFill/>
        </p:spPr>
        <p:txBody>
          <a:bodyPr/>
          <a:lstStyle/>
          <a:p>
            <a:r>
              <a:rPr lang="en-US" smtClean="0"/>
              <a:t>Oracle Database: SQL Fundamentals I   9 - </a:t>
            </a:r>
            <a:fld id="{6A425799-D9D2-4761-9E55-EE495E0FE882}" type="slidenum">
              <a:rPr lang="en-US" smtClean="0"/>
              <a:pPr/>
              <a:t>51</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lvl="1" eaLnBrk="1" hangingPunct="1"/>
            <a:r>
              <a:rPr lang="en-US" smtClean="0"/>
              <a:t>Because the expressions in the </a:t>
            </a:r>
            <a:r>
              <a:rPr lang="en-US" smtClean="0">
                <a:latin typeface="Courier New" pitchFamily="49" charset="0"/>
              </a:rPr>
              <a:t>SELECT</a:t>
            </a:r>
            <a:r>
              <a:rPr lang="en-US" smtClean="0"/>
              <a:t> lists of the queries must match in number, you can use the dummy columns and the data type conversion functions to comply with this rule. In the slide, the name, </a:t>
            </a:r>
            <a:r>
              <a:rPr lang="en-US" smtClean="0">
                <a:latin typeface="Courier New" pitchFamily="49" charset="0"/>
              </a:rPr>
              <a:t>Warehouse</a:t>
            </a:r>
            <a:r>
              <a:rPr lang="en-US" smtClean="0"/>
              <a:t> </a:t>
            </a:r>
            <a:r>
              <a:rPr lang="en-US" smtClean="0">
                <a:latin typeface="Courier New" pitchFamily="49" charset="0"/>
              </a:rPr>
              <a:t>location</a:t>
            </a:r>
            <a:r>
              <a:rPr lang="en-US" smtClean="0"/>
              <a:t>, is given as the dummy column heading. The </a:t>
            </a:r>
            <a:r>
              <a:rPr lang="en-US" smtClean="0">
                <a:latin typeface="Courier New" pitchFamily="49" charset="0"/>
              </a:rPr>
              <a:t>TO_CHAR</a:t>
            </a:r>
            <a:r>
              <a:rPr lang="en-US" smtClean="0"/>
              <a:t> function is used in the first query to match the </a:t>
            </a:r>
            <a:r>
              <a:rPr lang="en-US" smtClean="0">
                <a:latin typeface="Courier New" pitchFamily="49" charset="0"/>
              </a:rPr>
              <a:t>VARCHAR2</a:t>
            </a:r>
            <a:r>
              <a:rPr lang="en-US" smtClean="0"/>
              <a:t> data type of the </a:t>
            </a:r>
            <a:r>
              <a:rPr lang="en-US" smtClean="0">
                <a:latin typeface="Courier New" pitchFamily="49" charset="0"/>
              </a:rPr>
              <a:t>state_province</a:t>
            </a:r>
            <a:r>
              <a:rPr lang="en-US" smtClean="0"/>
              <a:t> column that is retrieved by the second query. Similarly, the </a:t>
            </a:r>
            <a:r>
              <a:rPr lang="en-US" smtClean="0">
                <a:latin typeface="Courier New" pitchFamily="49" charset="0"/>
              </a:rPr>
              <a:t>TO_CHAR</a:t>
            </a:r>
            <a:r>
              <a:rPr lang="en-US" smtClean="0"/>
              <a:t> function in the second query is used to match the </a:t>
            </a:r>
            <a:r>
              <a:rPr lang="en-US" smtClean="0">
                <a:latin typeface="Courier New" pitchFamily="49" charset="0"/>
              </a:rPr>
              <a:t>VARCHAR2</a:t>
            </a:r>
            <a:r>
              <a:rPr lang="en-US" smtClean="0"/>
              <a:t> data type of the </a:t>
            </a:r>
            <a:r>
              <a:rPr lang="en-US" smtClean="0">
                <a:latin typeface="Courier New" pitchFamily="49" charset="0"/>
              </a:rPr>
              <a:t>department_name</a:t>
            </a:r>
            <a:r>
              <a:rPr lang="en-US" smtClean="0"/>
              <a:t> column that is retrieved by the first query.</a:t>
            </a:r>
          </a:p>
          <a:p>
            <a:pPr lvl="1" eaLnBrk="1" hangingPunct="1"/>
            <a:r>
              <a:rPr lang="en-US" smtClean="0"/>
              <a:t>The output of the query is shown:</a:t>
            </a:r>
          </a:p>
        </p:txBody>
      </p:sp>
      <p:sp>
        <p:nvSpPr>
          <p:cNvPr id="122885" name="Text Box 4"/>
          <p:cNvSpPr txBox="1">
            <a:spLocks noChangeArrowheads="1"/>
          </p:cNvSpPr>
          <p:nvPr/>
        </p:nvSpPr>
        <p:spPr bwMode="auto">
          <a:xfrm>
            <a:off x="595313" y="8399463"/>
            <a:ext cx="342900" cy="377825"/>
          </a:xfrm>
          <a:prstGeom prst="rect">
            <a:avLst/>
          </a:prstGeom>
          <a:noFill/>
          <a:ln w="25400">
            <a:noFill/>
            <a:miter lim="800000"/>
            <a:headEnd type="none" w="sm" len="sm"/>
            <a:tailEnd type="none" w="med" len="lg"/>
          </a:ln>
        </p:spPr>
        <p:txBody>
          <a:bodyPr lIns="12012" tIns="12012" rIns="12012" bIns="12012">
            <a:spAutoFit/>
          </a:bodyPr>
          <a:lstStyle/>
          <a:p>
            <a:pPr defTabSz="776288">
              <a:spcBef>
                <a:spcPct val="0"/>
              </a:spcBef>
              <a:buClr>
                <a:srgbClr val="000000"/>
              </a:buClr>
            </a:pPr>
            <a:r>
              <a:rPr lang="en-US" sz="2300"/>
              <a:t>…</a:t>
            </a:r>
          </a:p>
        </p:txBody>
      </p:sp>
      <p:pic>
        <p:nvPicPr>
          <p:cNvPr id="122886" name="Picture 5" descr="C:\salome_official\projects\11gR2_SQL 1\screenshots\les8_25n_a.gif"/>
          <p:cNvPicPr>
            <a:picLocks noChangeAspect="1" noChangeArrowheads="1"/>
          </p:cNvPicPr>
          <p:nvPr/>
        </p:nvPicPr>
        <p:blipFill>
          <a:blip r:embed="rId3"/>
          <a:srcRect/>
          <a:stretch>
            <a:fillRect/>
          </a:stretch>
        </p:blipFill>
        <p:spPr bwMode="auto">
          <a:xfrm>
            <a:off x="642938" y="6653213"/>
            <a:ext cx="3832225" cy="1897062"/>
          </a:xfrm>
          <a:prstGeom prst="rect">
            <a:avLst/>
          </a:prstGeom>
          <a:noFill/>
          <a:ln w="12700">
            <a:solidFill>
              <a:schemeClr val="tx1"/>
            </a:solidFill>
            <a:miter lim="800000"/>
            <a:headEnd/>
            <a:tailEnd/>
          </a:ln>
        </p:spPr>
      </p:pic>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0"/>
          <p:cNvSpPr>
            <a:spLocks noGrp="1" noChangeArrowheads="1"/>
          </p:cNvSpPr>
          <p:nvPr>
            <p:ph type="ftr" sz="quarter" idx="4"/>
          </p:nvPr>
        </p:nvSpPr>
        <p:spPr>
          <a:noFill/>
        </p:spPr>
        <p:txBody>
          <a:bodyPr/>
          <a:lstStyle/>
          <a:p>
            <a:r>
              <a:rPr lang="en-US" smtClean="0"/>
              <a:t>Oracle Database: SQL Fundamentals I   9 - </a:t>
            </a:r>
            <a:fld id="{A3E0B528-B8E6-4C74-A2F9-764628F34F53}" type="slidenum">
              <a:rPr lang="en-US" smtClean="0"/>
              <a:pPr/>
              <a:t>52</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lvl="1" eaLnBrk="1" hangingPunct="1"/>
            <a:r>
              <a:rPr lang="en-US" smtClean="0"/>
              <a:t>The </a:t>
            </a:r>
            <a:r>
              <a:rPr lang="en-US" smtClean="0">
                <a:latin typeface="Courier New" pitchFamily="49" charset="0"/>
              </a:rPr>
              <a:t>EMPLOYEES</a:t>
            </a:r>
            <a:r>
              <a:rPr lang="en-US" smtClean="0"/>
              <a:t> and </a:t>
            </a:r>
            <a:r>
              <a:rPr lang="en-US" smtClean="0">
                <a:latin typeface="Courier New" pitchFamily="49" charset="0"/>
              </a:rPr>
              <a:t>JOB_HISTORY</a:t>
            </a:r>
            <a:r>
              <a:rPr lang="en-US" smtClean="0"/>
              <a:t> tables have several columns in common (for example, </a:t>
            </a:r>
            <a:r>
              <a:rPr lang="en-US" smtClean="0">
                <a:latin typeface="Courier New" pitchFamily="49" charset="0"/>
              </a:rPr>
              <a:t>EMPLOYEE_ID</a:t>
            </a:r>
            <a:r>
              <a:rPr lang="en-US" smtClean="0"/>
              <a:t>, </a:t>
            </a:r>
            <a:r>
              <a:rPr lang="en-US" smtClean="0">
                <a:latin typeface="Courier New" pitchFamily="49" charset="0"/>
              </a:rPr>
              <a:t>JOB_ID</a:t>
            </a:r>
            <a:r>
              <a:rPr lang="en-US" smtClean="0"/>
              <a:t>, and </a:t>
            </a:r>
            <a:r>
              <a:rPr lang="en-US" smtClean="0">
                <a:latin typeface="Courier New" pitchFamily="49" charset="0"/>
              </a:rPr>
              <a:t>DEPARTMENT_ID</a:t>
            </a:r>
            <a:r>
              <a:rPr lang="en-US" smtClean="0"/>
              <a:t>). But what if you want the query to display the employee ID, job ID, and salary using the </a:t>
            </a:r>
            <a:r>
              <a:rPr lang="en-US" smtClean="0">
                <a:latin typeface="Courier New" pitchFamily="49" charset="0"/>
              </a:rPr>
              <a:t>UNION</a:t>
            </a:r>
            <a:r>
              <a:rPr lang="en-US" smtClean="0"/>
              <a:t> operator, knowing that the salary exists only in the </a:t>
            </a:r>
            <a:r>
              <a:rPr lang="en-US" smtClean="0">
                <a:latin typeface="Courier New" pitchFamily="49" charset="0"/>
              </a:rPr>
              <a:t>EMPLOYEES</a:t>
            </a:r>
            <a:r>
              <a:rPr lang="en-US" smtClean="0"/>
              <a:t> table?</a:t>
            </a:r>
          </a:p>
          <a:p>
            <a:pPr lvl="1" eaLnBrk="1" hangingPunct="1"/>
            <a:r>
              <a:rPr lang="en-US" smtClean="0"/>
              <a:t>The code example in the slide matches the </a:t>
            </a:r>
            <a:r>
              <a:rPr lang="en-US" smtClean="0">
                <a:latin typeface="Courier New" pitchFamily="49" charset="0"/>
              </a:rPr>
              <a:t>EMPLOYEE_ID</a:t>
            </a:r>
            <a:r>
              <a:rPr lang="en-US" smtClean="0"/>
              <a:t> and </a:t>
            </a:r>
            <a:r>
              <a:rPr lang="en-US" smtClean="0">
                <a:latin typeface="Courier New" pitchFamily="49" charset="0"/>
              </a:rPr>
              <a:t>JOB_ID</a:t>
            </a:r>
            <a:r>
              <a:rPr lang="en-US" smtClean="0"/>
              <a:t> columns in the </a:t>
            </a:r>
            <a:r>
              <a:rPr lang="en-US" smtClean="0">
                <a:latin typeface="Courier New" pitchFamily="49" charset="0"/>
              </a:rPr>
              <a:t>EMPLOYEES</a:t>
            </a:r>
            <a:r>
              <a:rPr lang="en-US" smtClean="0"/>
              <a:t> and </a:t>
            </a:r>
            <a:r>
              <a:rPr lang="en-US" smtClean="0">
                <a:latin typeface="Courier New" pitchFamily="49" charset="0"/>
              </a:rPr>
              <a:t>JOB_HISTORY</a:t>
            </a:r>
            <a:r>
              <a:rPr lang="en-US" smtClean="0"/>
              <a:t> tables. A literal value of </a:t>
            </a:r>
            <a:r>
              <a:rPr lang="en-US" smtClean="0">
                <a:latin typeface="Courier New" pitchFamily="49" charset="0"/>
              </a:rPr>
              <a:t>0</a:t>
            </a:r>
            <a:r>
              <a:rPr lang="en-US" smtClean="0"/>
              <a:t> is added to the </a:t>
            </a:r>
            <a:r>
              <a:rPr lang="en-US" smtClean="0">
                <a:latin typeface="Courier New" pitchFamily="49" charset="0"/>
              </a:rPr>
              <a:t>JOB_HISTORY</a:t>
            </a:r>
            <a:r>
              <a:rPr lang="en-US" smtClean="0"/>
              <a:t> </a:t>
            </a:r>
            <a:r>
              <a:rPr lang="en-US" smtClean="0">
                <a:latin typeface="Courier New" pitchFamily="49" charset="0"/>
              </a:rPr>
              <a:t>SELECT</a:t>
            </a:r>
            <a:r>
              <a:rPr lang="en-US" smtClean="0"/>
              <a:t> statement to match the numeric </a:t>
            </a:r>
            <a:r>
              <a:rPr lang="en-US" smtClean="0">
                <a:latin typeface="Courier New" pitchFamily="49" charset="0"/>
              </a:rPr>
              <a:t>SALARY</a:t>
            </a:r>
            <a:r>
              <a:rPr lang="en-US" smtClean="0"/>
              <a:t> column in the </a:t>
            </a:r>
            <a:r>
              <a:rPr lang="en-US" smtClean="0">
                <a:latin typeface="Courier New" pitchFamily="49" charset="0"/>
              </a:rPr>
              <a:t>EMPLOYEES</a:t>
            </a:r>
            <a:r>
              <a:rPr lang="en-US" smtClean="0"/>
              <a:t> </a:t>
            </a:r>
            <a:r>
              <a:rPr lang="en-US" smtClean="0">
                <a:latin typeface="Courier New" pitchFamily="49" charset="0"/>
              </a:rPr>
              <a:t>SELECT</a:t>
            </a:r>
            <a:r>
              <a:rPr lang="en-US" smtClean="0"/>
              <a:t> statement.</a:t>
            </a:r>
          </a:p>
          <a:p>
            <a:pPr lvl="1" eaLnBrk="1" hangingPunct="1"/>
            <a:r>
              <a:rPr lang="en-US" smtClean="0"/>
              <a:t>In the results shown in the slide, each row in the output that corresponds to a record from the </a:t>
            </a:r>
            <a:r>
              <a:rPr lang="en-US" smtClean="0">
                <a:latin typeface="Courier New" pitchFamily="49" charset="0"/>
              </a:rPr>
              <a:t>JOB_HISTORY</a:t>
            </a:r>
            <a:r>
              <a:rPr lang="en-US" smtClean="0"/>
              <a:t> table contains a </a:t>
            </a:r>
            <a:r>
              <a:rPr lang="en-US" smtClean="0">
                <a:latin typeface="Courier New" pitchFamily="49" charset="0"/>
              </a:rPr>
              <a:t>0</a:t>
            </a:r>
            <a:r>
              <a:rPr lang="en-US" smtClean="0"/>
              <a:t> in the </a:t>
            </a:r>
            <a:r>
              <a:rPr lang="en-US" smtClean="0">
                <a:latin typeface="Courier New" pitchFamily="49" charset="0"/>
              </a:rPr>
              <a:t>SALARY</a:t>
            </a:r>
            <a:r>
              <a:rPr lang="en-US" smtClean="0"/>
              <a:t> column.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
          <p:cNvSpPr>
            <a:spLocks noGrp="1" noChangeArrowheads="1"/>
          </p:cNvSpPr>
          <p:nvPr>
            <p:ph type="ftr" sz="quarter" idx="4"/>
          </p:nvPr>
        </p:nvSpPr>
        <p:spPr>
          <a:noFill/>
        </p:spPr>
        <p:txBody>
          <a:bodyPr/>
          <a:lstStyle/>
          <a:p>
            <a:r>
              <a:rPr lang="en-US" smtClean="0"/>
              <a:t>Oracle Database: SQL Fundamentals I   9 - </a:t>
            </a:r>
            <a:fld id="{7975A15D-D9B6-448A-91B8-400C220D27B8}" type="slidenum">
              <a:rPr lang="en-US" smtClean="0"/>
              <a:pPr/>
              <a:t>53</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lvl="1"/>
            <a:r>
              <a:rPr lang="en-US" smtClean="0"/>
              <a:t>The </a:t>
            </a:r>
            <a:r>
              <a:rPr lang="en-US" smtClean="0">
                <a:latin typeface="Courier New" pitchFamily="49" charset="0"/>
              </a:rPr>
              <a:t>ORDER</a:t>
            </a:r>
            <a:r>
              <a:rPr lang="en-US" smtClean="0"/>
              <a:t> </a:t>
            </a:r>
            <a:r>
              <a:rPr lang="en-US" smtClean="0">
                <a:latin typeface="Courier New" pitchFamily="49" charset="0"/>
              </a:rPr>
              <a:t>BY</a:t>
            </a:r>
            <a:r>
              <a:rPr lang="en-US" smtClean="0"/>
              <a:t> clause can be used only once in a compound query. If used, the </a:t>
            </a:r>
            <a:r>
              <a:rPr lang="en-US" smtClean="0">
                <a:latin typeface="Courier New" pitchFamily="49" charset="0"/>
              </a:rPr>
              <a:t>ORDER</a:t>
            </a:r>
            <a:r>
              <a:rPr lang="en-US" smtClean="0"/>
              <a:t> </a:t>
            </a:r>
            <a:r>
              <a:rPr lang="en-US" smtClean="0">
                <a:latin typeface="Courier New" pitchFamily="49" charset="0"/>
              </a:rPr>
              <a:t>BY</a:t>
            </a:r>
            <a:r>
              <a:rPr lang="en-US" smtClean="0"/>
              <a:t> clause must be placed at the end of the query. The </a:t>
            </a:r>
            <a:r>
              <a:rPr lang="en-US" smtClean="0">
                <a:latin typeface="Courier New" pitchFamily="49" charset="0"/>
              </a:rPr>
              <a:t>ORDER</a:t>
            </a:r>
            <a:r>
              <a:rPr lang="en-US" smtClean="0"/>
              <a:t> </a:t>
            </a:r>
            <a:r>
              <a:rPr lang="en-US" smtClean="0">
                <a:latin typeface="Courier New" pitchFamily="49" charset="0"/>
              </a:rPr>
              <a:t>BY</a:t>
            </a:r>
            <a:r>
              <a:rPr lang="en-US" smtClean="0"/>
              <a:t> clause accepts the column name or an alias. By default, the output is sorted in ascending order in the first column of the first </a:t>
            </a:r>
            <a:r>
              <a:rPr lang="en-US" smtClean="0">
                <a:latin typeface="Courier New" pitchFamily="49" charset="0"/>
              </a:rPr>
              <a:t>SELECT</a:t>
            </a:r>
            <a:r>
              <a:rPr lang="en-US" smtClean="0"/>
              <a:t> query. </a:t>
            </a:r>
          </a:p>
          <a:p>
            <a:pPr lvl="1" eaLnBrk="1" hangingPunct="1"/>
            <a:r>
              <a:rPr lang="en-US" b="1" smtClean="0"/>
              <a:t>Note:</a:t>
            </a:r>
            <a:r>
              <a:rPr lang="en-US" smtClean="0"/>
              <a:t> The </a:t>
            </a:r>
            <a:r>
              <a:rPr lang="en-US" smtClean="0">
                <a:latin typeface="Courier New" pitchFamily="49" charset="0"/>
              </a:rPr>
              <a:t>ORDER</a:t>
            </a:r>
            <a:r>
              <a:rPr lang="en-US" smtClean="0"/>
              <a:t> </a:t>
            </a:r>
            <a:r>
              <a:rPr lang="en-US" smtClean="0">
                <a:latin typeface="Courier New" pitchFamily="49" charset="0"/>
              </a:rPr>
              <a:t>BY</a:t>
            </a:r>
            <a:r>
              <a:rPr lang="en-US" smtClean="0"/>
              <a:t> clause does not recognize the column names of the second </a:t>
            </a:r>
            <a:r>
              <a:rPr lang="en-US" smtClean="0">
                <a:latin typeface="Courier New" pitchFamily="49" charset="0"/>
              </a:rPr>
              <a:t>SELECT</a:t>
            </a:r>
            <a:r>
              <a:rPr lang="en-US" smtClean="0"/>
              <a:t> query. To avoid confusion over column names, it is a common practice to </a:t>
            </a:r>
            <a:r>
              <a:rPr lang="en-US" smtClean="0">
                <a:latin typeface="Courier New" pitchFamily="49" charset="0"/>
              </a:rPr>
              <a:t>ORDER</a:t>
            </a:r>
            <a:r>
              <a:rPr lang="en-US" smtClean="0"/>
              <a:t> </a:t>
            </a:r>
            <a:r>
              <a:rPr lang="en-US" smtClean="0">
                <a:latin typeface="Courier New" pitchFamily="49" charset="0"/>
              </a:rPr>
              <a:t>BY</a:t>
            </a:r>
            <a:r>
              <a:rPr lang="en-US" smtClean="0"/>
              <a:t> column positions.</a:t>
            </a:r>
          </a:p>
          <a:p>
            <a:pPr lvl="1" eaLnBrk="1" hangingPunct="1"/>
            <a:r>
              <a:rPr lang="en-US" smtClean="0"/>
              <a:t>For example, in the following statement, the output will be shown in ascending order of </a:t>
            </a:r>
            <a:r>
              <a:rPr lang="en-US" smtClean="0">
                <a:latin typeface="Courier New" pitchFamily="49" charset="0"/>
              </a:rPr>
              <a:t>job_id</a:t>
            </a:r>
            <a:r>
              <a:rPr lang="en-US" smtClean="0"/>
              <a:t>.</a:t>
            </a:r>
          </a:p>
          <a:p>
            <a:pPr lvl="3" eaLnBrk="1" hangingPunct="1">
              <a:buFont typeface="Times New Roman" pitchFamily="18" charset="0"/>
              <a:buNone/>
            </a:pPr>
            <a:r>
              <a:rPr lang="en-US" smtClean="0">
                <a:latin typeface="Courier New" pitchFamily="49" charset="0"/>
              </a:rPr>
              <a:t>SELECT employee_id, job_id,salary</a:t>
            </a:r>
          </a:p>
          <a:p>
            <a:pPr lvl="3" eaLnBrk="1" hangingPunct="1">
              <a:buFont typeface="Times New Roman" pitchFamily="18" charset="0"/>
              <a:buNone/>
            </a:pPr>
            <a:r>
              <a:rPr lang="en-US" smtClean="0">
                <a:latin typeface="Courier New" pitchFamily="49" charset="0"/>
              </a:rPr>
              <a:t>FROM   employees</a:t>
            </a:r>
          </a:p>
          <a:p>
            <a:pPr lvl="3" eaLnBrk="1" hangingPunct="1">
              <a:buFont typeface="Times New Roman" pitchFamily="18" charset="0"/>
              <a:buNone/>
            </a:pPr>
            <a:r>
              <a:rPr lang="en-US" smtClean="0">
                <a:latin typeface="Courier New" pitchFamily="49" charset="0"/>
              </a:rPr>
              <a:t>UNION</a:t>
            </a:r>
          </a:p>
          <a:p>
            <a:pPr lvl="3" eaLnBrk="1" hangingPunct="1">
              <a:buFont typeface="Times New Roman" pitchFamily="18" charset="0"/>
              <a:buNone/>
            </a:pPr>
            <a:r>
              <a:rPr lang="en-US" smtClean="0">
                <a:latin typeface="Courier New" pitchFamily="49" charset="0"/>
              </a:rPr>
              <a:t>SELECT employee_id, job_id,0</a:t>
            </a:r>
          </a:p>
          <a:p>
            <a:pPr lvl="3" eaLnBrk="1" hangingPunct="1">
              <a:buFont typeface="Times New Roman" pitchFamily="18" charset="0"/>
              <a:buNone/>
            </a:pPr>
            <a:r>
              <a:rPr lang="en-US" smtClean="0">
                <a:latin typeface="Courier New" pitchFamily="49" charset="0"/>
              </a:rPr>
              <a:t>FROM   job_history</a:t>
            </a:r>
          </a:p>
          <a:p>
            <a:pPr lvl="3" eaLnBrk="1" hangingPunct="1">
              <a:buFont typeface="Times New Roman" pitchFamily="18" charset="0"/>
              <a:buNone/>
            </a:pPr>
            <a:r>
              <a:rPr lang="en-US" smtClean="0">
                <a:latin typeface="Courier New" pitchFamily="49" charset="0"/>
              </a:rPr>
              <a:t>ORDER BY 2;</a:t>
            </a:r>
          </a:p>
          <a:p>
            <a:pPr lvl="1" eaLnBrk="1" hangingPunct="1"/>
            <a:r>
              <a:rPr lang="en-US" smtClean="0"/>
              <a:t>If you omit </a:t>
            </a:r>
            <a:r>
              <a:rPr lang="en-US" smtClean="0">
                <a:latin typeface="Courier New" pitchFamily="49" charset="0"/>
              </a:rPr>
              <a:t>ORDER</a:t>
            </a:r>
            <a:r>
              <a:rPr lang="en-US" smtClean="0"/>
              <a:t> </a:t>
            </a:r>
            <a:r>
              <a:rPr lang="en-US" smtClean="0">
                <a:latin typeface="Courier New" pitchFamily="49" charset="0"/>
              </a:rPr>
              <a:t>BY</a:t>
            </a:r>
            <a:r>
              <a:rPr lang="en-US" smtClean="0"/>
              <a:t>, by default, the output will be sorted in ascending order of </a:t>
            </a:r>
            <a:r>
              <a:rPr lang="en-US" smtClean="0">
                <a:latin typeface="Courier New" pitchFamily="49" charset="0"/>
              </a:rPr>
              <a:t>employee_id</a:t>
            </a:r>
            <a:r>
              <a:rPr lang="en-US" smtClean="0"/>
              <a:t>. You cannot use the columns from the second query to sort the output.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
          <p:cNvSpPr>
            <a:spLocks noGrp="1" noChangeArrowheads="1"/>
          </p:cNvSpPr>
          <p:nvPr>
            <p:ph type="ftr" sz="quarter" idx="4"/>
          </p:nvPr>
        </p:nvSpPr>
        <p:spPr>
          <a:noFill/>
        </p:spPr>
        <p:txBody>
          <a:bodyPr/>
          <a:lstStyle/>
          <a:p>
            <a:r>
              <a:rPr lang="en-US" smtClean="0"/>
              <a:t>Oracle Database: SQL Fundamentals I   12 - </a:t>
            </a:r>
            <a:fld id="{B64451CB-2237-46A6-9E39-D851A4E417DA}" type="slidenum">
              <a:rPr lang="en-US" smtClean="0"/>
              <a:pPr/>
              <a:t>9</a:t>
            </a:fld>
            <a:endParaRPr lang="en-US" smtClean="0"/>
          </a:p>
        </p:txBody>
      </p:sp>
      <p:sp>
        <p:nvSpPr>
          <p:cNvPr id="72707" name="Rectangle 6"/>
          <p:cNvSpPr>
            <a:spLocks noGrp="1" noRot="1" noChangeAspect="1" noChangeArrowheads="1" noTextEdit="1"/>
          </p:cNvSpPr>
          <p:nvPr>
            <p:ph type="sldImg"/>
          </p:nvPr>
        </p:nvSpPr>
        <p:spPr>
          <a:ln/>
        </p:spPr>
      </p:sp>
      <p:sp>
        <p:nvSpPr>
          <p:cNvPr id="58372" name="Rectangle 7"/>
          <p:cNvSpPr>
            <a:spLocks noGrp="1" noChangeArrowheads="1"/>
          </p:cNvSpPr>
          <p:nvPr>
            <p:ph type="body" idx="1"/>
          </p:nvPr>
        </p:nvSpPr>
        <p:spPr>
          <a:ln/>
        </p:spPr>
        <p:txBody>
          <a:bodyPr lIns="12698" tIns="12698" rIns="12698" bIns="12698"/>
          <a:lstStyle/>
          <a:p>
            <a:pPr lvl="1" eaLnBrk="1" hangingPunct="1">
              <a:defRPr/>
            </a:pPr>
            <a:r>
              <a:rPr lang="en-US" dirty="0" smtClean="0"/>
              <a:t>You can create a view by embedding a subquery in the </a:t>
            </a:r>
            <a:r>
              <a:rPr lang="en-US" dirty="0" smtClean="0">
                <a:latin typeface="Courier New" pitchFamily="49" charset="0"/>
              </a:rPr>
              <a:t>CREATE</a:t>
            </a:r>
            <a:r>
              <a:rPr lang="en-US" dirty="0" smtClean="0"/>
              <a:t> </a:t>
            </a:r>
            <a:r>
              <a:rPr lang="en-US" dirty="0" smtClean="0">
                <a:latin typeface="Courier New" pitchFamily="49" charset="0"/>
              </a:rPr>
              <a:t>VIEW</a:t>
            </a:r>
            <a:r>
              <a:rPr lang="en-US" dirty="0" smtClean="0"/>
              <a:t> statement.</a:t>
            </a:r>
          </a:p>
          <a:p>
            <a:pPr lvl="1" eaLnBrk="1" hangingPunct="1">
              <a:defRPr/>
            </a:pPr>
            <a:r>
              <a:rPr lang="en-US" dirty="0" smtClean="0"/>
              <a:t>In the syntax:</a:t>
            </a:r>
          </a:p>
          <a:p>
            <a:pPr lvl="1" eaLnBrk="1" hangingPunct="1">
              <a:spcBef>
                <a:spcPct val="0"/>
              </a:spcBef>
              <a:defRPr/>
            </a:pPr>
            <a:r>
              <a:rPr lang="en-US" dirty="0" smtClean="0">
                <a:latin typeface="Courier New" pitchFamily="49" charset="0"/>
              </a:rPr>
              <a:t>OR</a:t>
            </a:r>
            <a:r>
              <a:rPr lang="en-US" dirty="0" smtClean="0"/>
              <a:t> </a:t>
            </a:r>
            <a:r>
              <a:rPr lang="en-US" dirty="0" smtClean="0">
                <a:latin typeface="Courier New" pitchFamily="49" charset="0"/>
              </a:rPr>
              <a:t>REPLACE		</a:t>
            </a:r>
            <a:r>
              <a:rPr lang="en-US" dirty="0" smtClean="0"/>
              <a:t>	Re-creates the view if it already exists</a:t>
            </a:r>
          </a:p>
          <a:p>
            <a:pPr marL="1798259" lvl="1" indent="-1685868" eaLnBrk="1" hangingPunct="1">
              <a:spcBef>
                <a:spcPct val="0"/>
              </a:spcBef>
              <a:defRPr/>
            </a:pPr>
            <a:r>
              <a:rPr lang="en-US" dirty="0" smtClean="0">
                <a:latin typeface="Courier New" pitchFamily="49" charset="0"/>
              </a:rPr>
              <a:t>FORCE</a:t>
            </a:r>
            <a:r>
              <a:rPr lang="en-US" dirty="0" smtClean="0"/>
              <a:t>	Creates the view regardless of whether or not the base tables exist</a:t>
            </a:r>
          </a:p>
          <a:p>
            <a:pPr lvl="1" eaLnBrk="1" hangingPunct="1">
              <a:spcBef>
                <a:spcPct val="0"/>
              </a:spcBef>
              <a:defRPr/>
            </a:pPr>
            <a:r>
              <a:rPr lang="en-US" dirty="0" smtClean="0">
                <a:latin typeface="Courier New" pitchFamily="49" charset="0"/>
              </a:rPr>
              <a:t>NOFORCE</a:t>
            </a:r>
            <a:r>
              <a:rPr lang="en-US" dirty="0" smtClean="0"/>
              <a:t>			Creates the view only if the base tables exist (This is the default.)</a:t>
            </a:r>
          </a:p>
          <a:p>
            <a:pPr lvl="1" eaLnBrk="1" hangingPunct="1">
              <a:spcBef>
                <a:spcPct val="0"/>
              </a:spcBef>
              <a:defRPr/>
            </a:pPr>
            <a:r>
              <a:rPr lang="en-US" i="1" dirty="0" smtClean="0">
                <a:latin typeface="Courier New" pitchFamily="49" charset="0"/>
              </a:rPr>
              <a:t>view</a:t>
            </a:r>
            <a:r>
              <a:rPr lang="en-US" dirty="0" smtClean="0"/>
              <a:t>				Is the name of the view</a:t>
            </a:r>
          </a:p>
          <a:p>
            <a:pPr lvl="1" eaLnBrk="1" hangingPunct="1">
              <a:spcBef>
                <a:spcPct val="0"/>
              </a:spcBef>
              <a:defRPr/>
            </a:pPr>
            <a:r>
              <a:rPr lang="en-US" i="1" dirty="0" smtClean="0">
                <a:latin typeface="Courier New" pitchFamily="49" charset="0"/>
              </a:rPr>
              <a:t>alias</a:t>
            </a:r>
            <a:r>
              <a:rPr lang="en-US" dirty="0" smtClean="0"/>
              <a:t>			Specifies names for the expressions selected by the view’s query </a:t>
            </a:r>
            <a:br>
              <a:rPr lang="en-US" dirty="0" smtClean="0"/>
            </a:br>
            <a:r>
              <a:rPr lang="en-US" dirty="0" smtClean="0"/>
              <a:t>				(The number of aliases must match the number of expressions</a:t>
            </a:r>
            <a:br>
              <a:rPr lang="en-US" dirty="0" smtClean="0"/>
            </a:br>
            <a:r>
              <a:rPr lang="en-US" dirty="0" smtClean="0"/>
              <a:t>				selected by the view.)</a:t>
            </a:r>
          </a:p>
          <a:p>
            <a:pPr lvl="1" eaLnBrk="1" hangingPunct="1">
              <a:spcBef>
                <a:spcPct val="0"/>
              </a:spcBef>
              <a:defRPr/>
            </a:pPr>
            <a:r>
              <a:rPr lang="en-US" i="1" dirty="0" smtClean="0">
                <a:latin typeface="Courier New" pitchFamily="49" charset="0"/>
              </a:rPr>
              <a:t>subquery			</a:t>
            </a:r>
            <a:r>
              <a:rPr lang="en-US" dirty="0" smtClean="0">
                <a:latin typeface="Courier New" pitchFamily="49" charset="0"/>
              </a:rPr>
              <a:t>I</a:t>
            </a:r>
            <a:r>
              <a:rPr lang="en-US" dirty="0" smtClean="0"/>
              <a:t>s a complete </a:t>
            </a:r>
            <a:r>
              <a:rPr lang="en-US" dirty="0" smtClean="0">
                <a:latin typeface="Courier New" pitchFamily="49" charset="0"/>
              </a:rPr>
              <a:t>SELECT</a:t>
            </a:r>
            <a:r>
              <a:rPr lang="en-US" dirty="0" smtClean="0"/>
              <a:t> statement (You can use aliases for the 				columns in the </a:t>
            </a:r>
            <a:r>
              <a:rPr lang="en-US" dirty="0" smtClean="0">
                <a:latin typeface="Courier New" pitchFamily="49" charset="0"/>
              </a:rPr>
              <a:t>SELECT</a:t>
            </a:r>
            <a:r>
              <a:rPr lang="en-US" dirty="0" smtClean="0"/>
              <a:t> list.)</a:t>
            </a:r>
          </a:p>
          <a:p>
            <a:pPr lvl="1" eaLnBrk="1" hangingPunct="1">
              <a:spcBef>
                <a:spcPct val="0"/>
              </a:spcBef>
              <a:defRPr/>
            </a:pPr>
            <a:r>
              <a:rPr lang="en-US" dirty="0" smtClean="0">
                <a:latin typeface="Courier New" pitchFamily="49" charset="0"/>
              </a:rPr>
              <a:t>WITH</a:t>
            </a:r>
            <a:r>
              <a:rPr lang="en-US" dirty="0" smtClean="0"/>
              <a:t> </a:t>
            </a:r>
            <a:r>
              <a:rPr lang="en-US" dirty="0" smtClean="0">
                <a:latin typeface="Courier New" pitchFamily="49" charset="0"/>
              </a:rPr>
              <a:t>CHECK</a:t>
            </a:r>
            <a:r>
              <a:rPr lang="en-US" dirty="0" smtClean="0"/>
              <a:t> </a:t>
            </a:r>
            <a:r>
              <a:rPr lang="en-US" dirty="0" smtClean="0">
                <a:latin typeface="Courier New" pitchFamily="49" charset="0"/>
              </a:rPr>
              <a:t>OPTION</a:t>
            </a:r>
            <a:r>
              <a:rPr lang="en-US" dirty="0" smtClean="0"/>
              <a:t>	Specifies that only those rows that are accessible to the view can 		                        be inserted or updated</a:t>
            </a:r>
          </a:p>
          <a:p>
            <a:pPr lvl="1" eaLnBrk="1" hangingPunct="1">
              <a:spcBef>
                <a:spcPct val="0"/>
              </a:spcBef>
              <a:defRPr/>
            </a:pPr>
            <a:r>
              <a:rPr lang="en-US" i="1" dirty="0" smtClean="0">
                <a:latin typeface="Courier New" pitchFamily="49" charset="0"/>
              </a:rPr>
              <a:t>constraint</a:t>
            </a:r>
            <a:r>
              <a:rPr lang="en-US" i="1" dirty="0" smtClean="0"/>
              <a:t>		</a:t>
            </a:r>
            <a:r>
              <a:rPr lang="en-US" dirty="0" smtClean="0"/>
              <a:t>Is the name assigned to the </a:t>
            </a:r>
            <a:r>
              <a:rPr lang="en-US" dirty="0" smtClean="0">
                <a:latin typeface="Courier New" pitchFamily="49" charset="0"/>
              </a:rPr>
              <a:t>CHECK</a:t>
            </a:r>
            <a:r>
              <a:rPr lang="en-US" dirty="0" smtClean="0"/>
              <a:t> </a:t>
            </a:r>
            <a:r>
              <a:rPr lang="en-US" dirty="0" smtClean="0">
                <a:latin typeface="Courier New" pitchFamily="49" charset="0"/>
              </a:rPr>
              <a:t>OPTION</a:t>
            </a:r>
            <a:r>
              <a:rPr lang="en-US" dirty="0" smtClean="0"/>
              <a:t> constraint</a:t>
            </a:r>
          </a:p>
          <a:p>
            <a:pPr lvl="1" eaLnBrk="1" hangingPunct="1">
              <a:spcBef>
                <a:spcPct val="0"/>
              </a:spcBef>
              <a:defRPr/>
            </a:pPr>
            <a:r>
              <a:rPr lang="en-US" dirty="0" smtClean="0">
                <a:latin typeface="Courier New" pitchFamily="49" charset="0"/>
              </a:rPr>
              <a:t>WITH</a:t>
            </a:r>
            <a:r>
              <a:rPr lang="en-US" dirty="0" smtClean="0"/>
              <a:t> </a:t>
            </a:r>
            <a:r>
              <a:rPr lang="en-US" dirty="0" smtClean="0">
                <a:latin typeface="Courier New" pitchFamily="49" charset="0"/>
              </a:rPr>
              <a:t>READ</a:t>
            </a:r>
            <a:r>
              <a:rPr lang="en-US" dirty="0" smtClean="0"/>
              <a:t> </a:t>
            </a:r>
            <a:r>
              <a:rPr lang="en-US" dirty="0" smtClean="0">
                <a:latin typeface="Courier New" pitchFamily="49" charset="0"/>
              </a:rPr>
              <a:t>ONLY</a:t>
            </a:r>
            <a:r>
              <a:rPr lang="en-US" dirty="0" smtClean="0"/>
              <a:t>		Ensures that no DML operations can be performed on this view</a:t>
            </a:r>
          </a:p>
          <a:p>
            <a:pPr lvl="1" eaLnBrk="1" hangingPunct="1">
              <a:defRPr/>
            </a:pPr>
            <a:endParaRPr lang="en-US" sz="600" b="1" dirty="0" smtClean="0"/>
          </a:p>
          <a:p>
            <a:pPr lvl="1" eaLnBrk="1" hangingPunct="1">
              <a:defRPr/>
            </a:pPr>
            <a:r>
              <a:rPr lang="en-US" b="1" dirty="0" smtClean="0"/>
              <a:t>Note:</a:t>
            </a:r>
            <a:r>
              <a:rPr lang="en-US" dirty="0" smtClean="0"/>
              <a:t> In SQL Developer, click the Run Script icon or press [F5] to run the data definition language (DDL) statements. The feedback messages will be shown on the Script Output tabbed page.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
          <p:cNvSpPr>
            <a:spLocks noGrp="1" noChangeArrowheads="1"/>
          </p:cNvSpPr>
          <p:nvPr>
            <p:ph type="ftr" sz="quarter" idx="4"/>
          </p:nvPr>
        </p:nvSpPr>
        <p:spPr>
          <a:noFill/>
        </p:spPr>
        <p:txBody>
          <a:bodyPr/>
          <a:lstStyle/>
          <a:p>
            <a:r>
              <a:rPr lang="en-US" smtClean="0"/>
              <a:t>Oracle Database: SQL Fundamentals I   12 - </a:t>
            </a:r>
            <a:fld id="{9B59F090-5F70-446E-94F8-330881C745D2}" type="slidenum">
              <a:rPr lang="en-US" smtClean="0"/>
              <a:pPr/>
              <a:t>10</a:t>
            </a:fld>
            <a:endParaRPr lang="en-US" smtClean="0"/>
          </a:p>
        </p:txBody>
      </p:sp>
      <p:sp>
        <p:nvSpPr>
          <p:cNvPr id="73731" name="Rectangle 2055"/>
          <p:cNvSpPr>
            <a:spLocks noGrp="1" noRot="1" noChangeAspect="1" noChangeArrowheads="1" noTextEdit="1"/>
          </p:cNvSpPr>
          <p:nvPr>
            <p:ph type="sldImg"/>
          </p:nvPr>
        </p:nvSpPr>
        <p:spPr>
          <a:ln/>
        </p:spPr>
      </p:sp>
      <p:sp>
        <p:nvSpPr>
          <p:cNvPr id="73732" name="Rectangle 2056"/>
          <p:cNvSpPr>
            <a:spLocks noGrp="1" noChangeArrowheads="1"/>
          </p:cNvSpPr>
          <p:nvPr>
            <p:ph type="body" idx="1"/>
          </p:nvPr>
        </p:nvSpPr>
        <p:spPr>
          <a:noFill/>
          <a:ln/>
        </p:spPr>
        <p:txBody>
          <a:bodyPr lIns="12698" tIns="12698" rIns="12698" bIns="12698"/>
          <a:lstStyle/>
          <a:p>
            <a:pPr lvl="1" eaLnBrk="1" hangingPunct="1"/>
            <a:r>
              <a:rPr lang="en-US" smtClean="0"/>
              <a:t>The example in the slide creates a view that contains the employee number, last name, and salary for each employee in department 80. </a:t>
            </a:r>
          </a:p>
          <a:p>
            <a:pPr lvl="1" eaLnBrk="1" hangingPunct="1"/>
            <a:r>
              <a:rPr lang="en-US" smtClean="0"/>
              <a:t>You can display the structure of the view by using the </a:t>
            </a:r>
            <a:r>
              <a:rPr lang="en-US" smtClean="0">
                <a:latin typeface="Courier New" pitchFamily="49" charset="0"/>
              </a:rPr>
              <a:t>DESCRIBE</a:t>
            </a:r>
            <a:r>
              <a:rPr lang="en-US" smtClean="0"/>
              <a:t> command.</a:t>
            </a:r>
          </a:p>
          <a:p>
            <a:pPr lvl="1" eaLnBrk="1" hangingPunct="1">
              <a:spcBef>
                <a:spcPct val="65000"/>
              </a:spcBef>
            </a:pPr>
            <a:r>
              <a:rPr lang="en-US" smtClean="0"/>
              <a:t>   </a:t>
            </a:r>
          </a:p>
          <a:p>
            <a:pPr lvl="1" eaLnBrk="1" hangingPunct="1">
              <a:spcBef>
                <a:spcPct val="0"/>
              </a:spcBef>
            </a:pPr>
            <a:r>
              <a:rPr lang="en-US" smtClean="0">
                <a:latin typeface="Courier New" pitchFamily="49" charset="0"/>
              </a:rPr>
              <a:t>    </a:t>
            </a:r>
          </a:p>
          <a:p>
            <a:pPr lvl="1" eaLnBrk="1" hangingPunct="1">
              <a:spcBef>
                <a:spcPct val="0"/>
              </a:spcBef>
            </a:pPr>
            <a:endParaRPr lang="en-US" smtClean="0">
              <a:latin typeface="Courier New" pitchFamily="49" charset="0"/>
            </a:endParaRPr>
          </a:p>
          <a:p>
            <a:pPr lvl="1" eaLnBrk="1" hangingPunct="1">
              <a:spcBef>
                <a:spcPct val="0"/>
              </a:spcBef>
            </a:pPr>
            <a:endParaRPr lang="en-US" smtClean="0">
              <a:latin typeface="Courier New" pitchFamily="49" charset="0"/>
            </a:endParaRPr>
          </a:p>
          <a:p>
            <a:pPr lvl="1" eaLnBrk="1" hangingPunct="1">
              <a:spcBef>
                <a:spcPct val="0"/>
              </a:spcBef>
            </a:pPr>
            <a:endParaRPr lang="en-US" smtClean="0">
              <a:latin typeface="Courier New" pitchFamily="49" charset="0"/>
            </a:endParaRPr>
          </a:p>
          <a:p>
            <a:pPr lvl="1" eaLnBrk="1" hangingPunct="1">
              <a:spcBef>
                <a:spcPct val="0"/>
              </a:spcBef>
            </a:pPr>
            <a:endParaRPr lang="en-US" b="1" smtClean="0"/>
          </a:p>
          <a:p>
            <a:pPr lvl="1" eaLnBrk="1" hangingPunct="1">
              <a:spcBef>
                <a:spcPct val="0"/>
              </a:spcBef>
            </a:pPr>
            <a:r>
              <a:rPr lang="en-US" b="1" smtClean="0"/>
              <a:t>Guidelines</a:t>
            </a:r>
          </a:p>
          <a:p>
            <a:pPr lvl="2" eaLnBrk="1" hangingPunct="1"/>
            <a:r>
              <a:rPr lang="en-US" smtClean="0"/>
              <a:t>The subquery that defines a view can contain complex </a:t>
            </a:r>
            <a:r>
              <a:rPr lang="en-US" smtClean="0">
                <a:latin typeface="Courier New" pitchFamily="49" charset="0"/>
              </a:rPr>
              <a:t>SELECT</a:t>
            </a:r>
            <a:r>
              <a:rPr lang="en-US" smtClean="0"/>
              <a:t> syntax, including joins, groups, and subqueries.</a:t>
            </a:r>
          </a:p>
          <a:p>
            <a:pPr lvl="2" eaLnBrk="1" hangingPunct="1"/>
            <a:r>
              <a:rPr lang="en-US" smtClean="0"/>
              <a:t>If you do not specify a constraint name for the view created with the </a:t>
            </a:r>
            <a:r>
              <a:rPr lang="en-US" smtClean="0">
                <a:latin typeface="Courier New" pitchFamily="49" charset="0"/>
              </a:rPr>
              <a:t>WITH</a:t>
            </a:r>
            <a:r>
              <a:rPr lang="en-US" smtClean="0"/>
              <a:t> </a:t>
            </a:r>
            <a:r>
              <a:rPr lang="en-US" smtClean="0">
                <a:latin typeface="Courier New" pitchFamily="49" charset="0"/>
              </a:rPr>
              <a:t>CHECK</a:t>
            </a:r>
            <a:r>
              <a:rPr lang="en-US" smtClean="0"/>
              <a:t> </a:t>
            </a:r>
            <a:r>
              <a:rPr lang="en-US" smtClean="0">
                <a:latin typeface="Courier New" pitchFamily="49" charset="0"/>
              </a:rPr>
              <a:t>OPTION</a:t>
            </a:r>
            <a:r>
              <a:rPr lang="en-US" smtClean="0"/>
              <a:t>, the system assigns a default name in the </a:t>
            </a:r>
            <a:r>
              <a:rPr lang="en-US" smtClean="0">
                <a:latin typeface="Courier New" pitchFamily="49" charset="0"/>
              </a:rPr>
              <a:t>SYS_C</a:t>
            </a:r>
            <a:r>
              <a:rPr lang="en-US" i="1" smtClean="0">
                <a:latin typeface="Courier New" pitchFamily="49" charset="0"/>
              </a:rPr>
              <a:t>n</a:t>
            </a:r>
            <a:r>
              <a:rPr lang="en-US" i="1" smtClean="0"/>
              <a:t> </a:t>
            </a:r>
            <a:r>
              <a:rPr lang="en-US" smtClean="0"/>
              <a:t>format.</a:t>
            </a:r>
          </a:p>
          <a:p>
            <a:pPr lvl="2" eaLnBrk="1" hangingPunct="1"/>
            <a:r>
              <a:rPr lang="en-US" smtClean="0"/>
              <a:t>You can use the </a:t>
            </a:r>
            <a:r>
              <a:rPr lang="en-US" smtClean="0">
                <a:latin typeface="Courier New" pitchFamily="49" charset="0"/>
              </a:rPr>
              <a:t>OR</a:t>
            </a:r>
            <a:r>
              <a:rPr lang="en-US" smtClean="0"/>
              <a:t> </a:t>
            </a:r>
            <a:r>
              <a:rPr lang="en-US" smtClean="0">
                <a:latin typeface="Courier New" pitchFamily="49" charset="0"/>
              </a:rPr>
              <a:t>REPLACE</a:t>
            </a:r>
            <a:r>
              <a:rPr lang="en-US" smtClean="0"/>
              <a:t> option to change the definition of the view without dropping and re-creating it, or regranting the object privileges previously granted on it.</a:t>
            </a:r>
          </a:p>
        </p:txBody>
      </p:sp>
      <p:pic>
        <p:nvPicPr>
          <p:cNvPr id="73733" name="Picture 2054" descr="C:\salome_official\projects\11gR2_SQL 1\screenshots\les11_9s_a.gif"/>
          <p:cNvPicPr>
            <a:picLocks noChangeAspect="1" noChangeArrowheads="1"/>
          </p:cNvPicPr>
          <p:nvPr/>
        </p:nvPicPr>
        <p:blipFill>
          <a:blip r:embed="rId3"/>
          <a:srcRect/>
          <a:stretch>
            <a:fillRect/>
          </a:stretch>
        </p:blipFill>
        <p:spPr bwMode="auto">
          <a:xfrm>
            <a:off x="666750" y="5846763"/>
            <a:ext cx="4071938" cy="881062"/>
          </a:xfrm>
          <a:prstGeom prst="rect">
            <a:avLst/>
          </a:prstGeom>
          <a:noFill/>
          <a:ln w="12700">
            <a:solidFill>
              <a:schemeClr val="tx1"/>
            </a:solidFill>
            <a:miter lim="800000"/>
            <a:headEnd/>
            <a:tailEnd/>
          </a:ln>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
          <p:cNvSpPr>
            <a:spLocks noGrp="1" noChangeArrowheads="1"/>
          </p:cNvSpPr>
          <p:nvPr>
            <p:ph type="ftr" sz="quarter" idx="4"/>
          </p:nvPr>
        </p:nvSpPr>
        <p:spPr>
          <a:noFill/>
        </p:spPr>
        <p:txBody>
          <a:bodyPr/>
          <a:lstStyle/>
          <a:p>
            <a:r>
              <a:rPr lang="en-US" smtClean="0"/>
              <a:t>Oracle Database: SQL Fundamentals I   12 - </a:t>
            </a:r>
            <a:fld id="{0490D628-F43D-4FEF-8A82-74B8903E11F2}" type="slidenum">
              <a:rPr lang="en-US" smtClean="0"/>
              <a:pPr/>
              <a:t>11</a:t>
            </a:fld>
            <a:endParaRPr lang="en-US" smtClean="0"/>
          </a:p>
        </p:txBody>
      </p:sp>
      <p:sp>
        <p:nvSpPr>
          <p:cNvPr id="74755" name="Rectangle 5"/>
          <p:cNvSpPr>
            <a:spLocks noGrp="1" noRot="1" noChangeAspect="1" noChangeArrowheads="1" noTextEdit="1"/>
          </p:cNvSpPr>
          <p:nvPr>
            <p:ph type="sldImg"/>
          </p:nvPr>
        </p:nvSpPr>
        <p:spPr>
          <a:ln/>
        </p:spPr>
      </p:sp>
      <p:sp>
        <p:nvSpPr>
          <p:cNvPr id="74756" name="Rectangle 6"/>
          <p:cNvSpPr>
            <a:spLocks noGrp="1" noChangeArrowheads="1"/>
          </p:cNvSpPr>
          <p:nvPr>
            <p:ph type="body" idx="1"/>
          </p:nvPr>
        </p:nvSpPr>
        <p:spPr>
          <a:noFill/>
          <a:ln/>
        </p:spPr>
        <p:txBody>
          <a:bodyPr lIns="12698" tIns="12698" rIns="12698" bIns="12698"/>
          <a:lstStyle/>
          <a:p>
            <a:pPr lvl="1" eaLnBrk="1" hangingPunct="1"/>
            <a:r>
              <a:rPr lang="en-US" smtClean="0"/>
              <a:t>You can control the column names by including column aliases in the subquery. </a:t>
            </a:r>
          </a:p>
          <a:p>
            <a:pPr lvl="1" eaLnBrk="1" hangingPunct="1"/>
            <a:r>
              <a:rPr lang="en-US" smtClean="0"/>
              <a:t>The example in the slide creates a view containing the employee number (</a:t>
            </a:r>
            <a:r>
              <a:rPr lang="en-US" smtClean="0">
                <a:latin typeface="Courier New" pitchFamily="49" charset="0"/>
              </a:rPr>
              <a:t>EMPLOYEE_ID</a:t>
            </a:r>
            <a:r>
              <a:rPr lang="en-US" smtClean="0"/>
              <a:t>) with the alias </a:t>
            </a:r>
            <a:r>
              <a:rPr lang="en-US" smtClean="0">
                <a:latin typeface="Courier New" pitchFamily="49" charset="0"/>
              </a:rPr>
              <a:t>ID_NUMBER</a:t>
            </a:r>
            <a:r>
              <a:rPr lang="en-US" smtClean="0"/>
              <a:t>, name (</a:t>
            </a:r>
            <a:r>
              <a:rPr lang="en-US" smtClean="0">
                <a:latin typeface="Courier New" pitchFamily="49" charset="0"/>
              </a:rPr>
              <a:t>LAST_NAME</a:t>
            </a:r>
            <a:r>
              <a:rPr lang="en-US" smtClean="0"/>
              <a:t>) with the alias </a:t>
            </a:r>
            <a:r>
              <a:rPr lang="en-US" smtClean="0">
                <a:latin typeface="Courier New" pitchFamily="49" charset="0"/>
              </a:rPr>
              <a:t>NAME</a:t>
            </a:r>
            <a:r>
              <a:rPr lang="en-US" smtClean="0"/>
              <a:t>, and annual salary (</a:t>
            </a:r>
            <a:r>
              <a:rPr lang="en-US" smtClean="0">
                <a:latin typeface="Courier New" pitchFamily="49" charset="0"/>
              </a:rPr>
              <a:t>SALARY</a:t>
            </a:r>
            <a:r>
              <a:rPr lang="en-US" smtClean="0"/>
              <a:t>) with the alias </a:t>
            </a:r>
            <a:r>
              <a:rPr lang="en-US" smtClean="0">
                <a:latin typeface="Courier New" pitchFamily="49" charset="0"/>
              </a:rPr>
              <a:t>ANN_SALARY</a:t>
            </a:r>
            <a:r>
              <a:rPr lang="en-US" smtClean="0"/>
              <a:t> for every employee in department 50. </a:t>
            </a:r>
          </a:p>
          <a:p>
            <a:pPr lvl="1" eaLnBrk="1" hangingPunct="1"/>
            <a:r>
              <a:rPr lang="en-US" smtClean="0"/>
              <a:t>Alternatively, you can use an alias after the </a:t>
            </a:r>
            <a:r>
              <a:rPr lang="en-US" smtClean="0">
                <a:latin typeface="Courier New" pitchFamily="49" charset="0"/>
              </a:rPr>
              <a:t>CREATE</a:t>
            </a:r>
            <a:r>
              <a:rPr lang="en-US" smtClean="0"/>
              <a:t> statement and before the </a:t>
            </a:r>
            <a:r>
              <a:rPr lang="en-US" smtClean="0">
                <a:latin typeface="Courier New" pitchFamily="49" charset="0"/>
              </a:rPr>
              <a:t>SELECT</a:t>
            </a:r>
            <a:r>
              <a:rPr lang="en-US" smtClean="0"/>
              <a:t> subquery. The number of aliases listed must match the number of expressions selected in the subquery. </a:t>
            </a:r>
          </a:p>
          <a:p>
            <a:pPr lvl="1" eaLnBrk="1" hangingPunct="1">
              <a:lnSpc>
                <a:spcPct val="90000"/>
              </a:lnSpc>
            </a:pPr>
            <a:endParaRPr lang="en-US" sz="500" smtClean="0"/>
          </a:p>
          <a:p>
            <a:pPr marL="673100" lvl="3" indent="-168275" eaLnBrk="1" hangingPunct="1"/>
            <a:r>
              <a:rPr lang="en-US" smtClean="0">
                <a:latin typeface="Courier New" pitchFamily="49" charset="0"/>
              </a:rPr>
              <a:t>CREATE OR REPLACE VIEW salvu50 (ID_NUMBER, NAME, ANN_SALARY)</a:t>
            </a:r>
          </a:p>
          <a:p>
            <a:pPr marL="673100" lvl="3" indent="-168275" eaLnBrk="1" hangingPunct="1"/>
            <a:r>
              <a:rPr lang="en-US" smtClean="0">
                <a:latin typeface="Courier New" pitchFamily="49" charset="0"/>
              </a:rPr>
              <a:t>  AS SELECT  employee_id, last_name, salary*12</a:t>
            </a:r>
          </a:p>
          <a:p>
            <a:pPr marL="673100" lvl="3" indent="-168275" eaLnBrk="1" hangingPunct="1"/>
            <a:r>
              <a:rPr lang="en-US" smtClean="0">
                <a:latin typeface="Courier New" pitchFamily="49" charset="0"/>
              </a:rPr>
              <a:t>     FROM    employees</a:t>
            </a:r>
          </a:p>
          <a:p>
            <a:pPr marL="673100" lvl="3" indent="-168275" eaLnBrk="1" hangingPunct="1"/>
            <a:r>
              <a:rPr lang="en-US" smtClean="0">
                <a:latin typeface="Courier New" pitchFamily="49" charset="0"/>
              </a:rPr>
              <a:t>     WHERE   department_id = 50;</a:t>
            </a:r>
          </a:p>
          <a:p>
            <a:pPr marL="673100" lvl="3" indent="-168275" eaLnBrk="1" hangingPunct="1"/>
            <a:endParaRPr lang="en-US" smtClean="0">
              <a:latin typeface="Courier New" pitchFamily="49" charset="0"/>
            </a:endParaRPr>
          </a:p>
        </p:txBody>
      </p:sp>
      <p:pic>
        <p:nvPicPr>
          <p:cNvPr id="74757" name="Picture 6"/>
          <p:cNvPicPr>
            <a:picLocks noChangeAspect="1" noChangeArrowheads="1"/>
          </p:cNvPicPr>
          <p:nvPr/>
        </p:nvPicPr>
        <p:blipFill>
          <a:blip r:embed="rId3"/>
          <a:srcRect/>
          <a:stretch>
            <a:fillRect/>
          </a:stretch>
        </p:blipFill>
        <p:spPr bwMode="auto">
          <a:xfrm>
            <a:off x="1111250" y="7573963"/>
            <a:ext cx="1719263" cy="225425"/>
          </a:xfrm>
          <a:prstGeom prst="rect">
            <a:avLst/>
          </a:prstGeom>
          <a:noFill/>
          <a:ln w="28575">
            <a:noFill/>
            <a:miter lim="800000"/>
            <a:headEnd type="none" w="sm" len="sm"/>
            <a:tailEnd type="none" w="sm" len="sm"/>
          </a:ln>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
          <p:cNvSpPr>
            <a:spLocks noGrp="1" noChangeArrowheads="1"/>
          </p:cNvSpPr>
          <p:nvPr>
            <p:ph type="ftr" sz="quarter" idx="4"/>
          </p:nvPr>
        </p:nvSpPr>
        <p:spPr>
          <a:noFill/>
        </p:spPr>
        <p:txBody>
          <a:bodyPr/>
          <a:lstStyle/>
          <a:p>
            <a:r>
              <a:rPr lang="en-US" smtClean="0"/>
              <a:t>Oracle Database: SQL Fundamentals I   12 - </a:t>
            </a:r>
            <a:fld id="{A36F242E-283E-4DB5-9330-F33A2E5D4158}" type="slidenum">
              <a:rPr lang="en-US" smtClean="0"/>
              <a:pPr/>
              <a:t>12</a:t>
            </a:fld>
            <a:endParaRPr lang="en-US" smtClean="0"/>
          </a:p>
        </p:txBody>
      </p:sp>
      <p:sp>
        <p:nvSpPr>
          <p:cNvPr id="76803" name="Rectangle 8"/>
          <p:cNvSpPr>
            <a:spLocks noGrp="1" noRot="1" noChangeAspect="1" noChangeArrowheads="1" noTextEdit="1"/>
          </p:cNvSpPr>
          <p:nvPr>
            <p:ph type="sldImg"/>
          </p:nvPr>
        </p:nvSpPr>
        <p:spPr>
          <a:ln/>
        </p:spPr>
      </p:sp>
      <p:sp>
        <p:nvSpPr>
          <p:cNvPr id="76804" name="Rectangle 9"/>
          <p:cNvSpPr>
            <a:spLocks noGrp="1" noChangeArrowheads="1"/>
          </p:cNvSpPr>
          <p:nvPr>
            <p:ph type="body" idx="1"/>
          </p:nvPr>
        </p:nvSpPr>
        <p:spPr>
          <a:noFill/>
          <a:ln/>
        </p:spPr>
        <p:txBody>
          <a:bodyPr lIns="12698" tIns="12698" rIns="12698" bIns="12698"/>
          <a:lstStyle/>
          <a:p>
            <a:pPr lvl="1" eaLnBrk="1" hangingPunct="1"/>
            <a:r>
              <a:rPr lang="en-US" smtClean="0"/>
              <a:t>With the </a:t>
            </a:r>
            <a:r>
              <a:rPr lang="en-US" smtClean="0">
                <a:latin typeface="Courier New" pitchFamily="49" charset="0"/>
              </a:rPr>
              <a:t>OR</a:t>
            </a:r>
            <a:r>
              <a:rPr lang="en-US" smtClean="0"/>
              <a:t> </a:t>
            </a:r>
            <a:r>
              <a:rPr lang="en-US" smtClean="0">
                <a:latin typeface="Courier New" pitchFamily="49" charset="0"/>
              </a:rPr>
              <a:t>REPLACE</a:t>
            </a:r>
            <a:r>
              <a:rPr lang="en-US" smtClean="0"/>
              <a:t> option, a view can be created even if one exists with this name already, thus replacing the old version of the view for its owner. This means that the view can be altered without dropping, re-creating, and regranting object privileges.</a:t>
            </a:r>
          </a:p>
          <a:p>
            <a:pPr lvl="1" eaLnBrk="1" hangingPunct="1"/>
            <a:r>
              <a:rPr lang="en-US" b="1" smtClean="0"/>
              <a:t>Note:</a:t>
            </a:r>
            <a:r>
              <a:rPr lang="en-US" smtClean="0"/>
              <a:t> When assigning column aliases in the </a:t>
            </a:r>
            <a:r>
              <a:rPr lang="en-US" smtClean="0">
                <a:latin typeface="Courier New" pitchFamily="49" charset="0"/>
              </a:rPr>
              <a:t>CREATE</a:t>
            </a:r>
            <a:r>
              <a:rPr lang="en-US" smtClean="0"/>
              <a:t> </a:t>
            </a:r>
            <a:r>
              <a:rPr lang="en-US" smtClean="0">
                <a:latin typeface="Courier New" pitchFamily="49" charset="0"/>
              </a:rPr>
              <a:t>OR</a:t>
            </a:r>
            <a:r>
              <a:rPr lang="en-US" smtClean="0"/>
              <a:t> </a:t>
            </a:r>
            <a:r>
              <a:rPr lang="en-US" smtClean="0">
                <a:latin typeface="Courier New" pitchFamily="49" charset="0"/>
              </a:rPr>
              <a:t>REPLACE</a:t>
            </a:r>
            <a:r>
              <a:rPr lang="en-US" smtClean="0"/>
              <a:t> </a:t>
            </a:r>
            <a:r>
              <a:rPr lang="en-US" smtClean="0">
                <a:latin typeface="Courier New" pitchFamily="49" charset="0"/>
              </a:rPr>
              <a:t>VIEW</a:t>
            </a:r>
            <a:r>
              <a:rPr lang="en-US" smtClean="0"/>
              <a:t> clause, remember that the aliases are listed in the same order as the columns in the subquery.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
          <p:cNvSpPr>
            <a:spLocks noGrp="1" noChangeArrowheads="1"/>
          </p:cNvSpPr>
          <p:nvPr>
            <p:ph type="ftr" sz="quarter" idx="4"/>
          </p:nvPr>
        </p:nvSpPr>
        <p:spPr>
          <a:noFill/>
        </p:spPr>
        <p:txBody>
          <a:bodyPr/>
          <a:lstStyle/>
          <a:p>
            <a:r>
              <a:rPr lang="en-US" smtClean="0"/>
              <a:t>Oracle Database: SQL Fundamentals I   12 - </a:t>
            </a:r>
            <a:fld id="{A36F242E-283E-4DB5-9330-F33A2E5D4158}" type="slidenum">
              <a:rPr lang="en-US" smtClean="0"/>
              <a:pPr/>
              <a:t>13</a:t>
            </a:fld>
            <a:endParaRPr lang="en-US" smtClean="0"/>
          </a:p>
        </p:txBody>
      </p:sp>
      <p:sp>
        <p:nvSpPr>
          <p:cNvPr id="76803" name="Rectangle 8"/>
          <p:cNvSpPr>
            <a:spLocks noGrp="1" noRot="1" noChangeAspect="1" noChangeArrowheads="1" noTextEdit="1"/>
          </p:cNvSpPr>
          <p:nvPr>
            <p:ph type="sldImg"/>
          </p:nvPr>
        </p:nvSpPr>
        <p:spPr>
          <a:ln/>
        </p:spPr>
      </p:sp>
      <p:sp>
        <p:nvSpPr>
          <p:cNvPr id="76804" name="Rectangle 9"/>
          <p:cNvSpPr>
            <a:spLocks noGrp="1" noChangeArrowheads="1"/>
          </p:cNvSpPr>
          <p:nvPr>
            <p:ph type="body" idx="1"/>
          </p:nvPr>
        </p:nvSpPr>
        <p:spPr>
          <a:noFill/>
          <a:ln/>
        </p:spPr>
        <p:txBody>
          <a:bodyPr lIns="12698" tIns="12698" rIns="12698" bIns="12698"/>
          <a:lstStyle/>
          <a:p>
            <a:pPr lvl="1" eaLnBrk="1" hangingPunct="1"/>
            <a:r>
              <a:rPr lang="en-US" smtClean="0"/>
              <a:t>With the </a:t>
            </a:r>
            <a:r>
              <a:rPr lang="en-US" smtClean="0">
                <a:latin typeface="Courier New" pitchFamily="49" charset="0"/>
              </a:rPr>
              <a:t>OR</a:t>
            </a:r>
            <a:r>
              <a:rPr lang="en-US" smtClean="0"/>
              <a:t> </a:t>
            </a:r>
            <a:r>
              <a:rPr lang="en-US" smtClean="0">
                <a:latin typeface="Courier New" pitchFamily="49" charset="0"/>
              </a:rPr>
              <a:t>REPLACE</a:t>
            </a:r>
            <a:r>
              <a:rPr lang="en-US" smtClean="0"/>
              <a:t> option, a view can be created even if one exists with this name already, thus replacing the old version of the view for its owner. This means that the view can be altered without dropping, re-creating, and regranting object privileges.</a:t>
            </a:r>
          </a:p>
          <a:p>
            <a:pPr lvl="1" eaLnBrk="1" hangingPunct="1"/>
            <a:r>
              <a:rPr lang="en-US" b="1" smtClean="0"/>
              <a:t>Note:</a:t>
            </a:r>
            <a:r>
              <a:rPr lang="en-US" smtClean="0"/>
              <a:t> When assigning column aliases in the </a:t>
            </a:r>
            <a:r>
              <a:rPr lang="en-US" smtClean="0">
                <a:latin typeface="Courier New" pitchFamily="49" charset="0"/>
              </a:rPr>
              <a:t>CREATE</a:t>
            </a:r>
            <a:r>
              <a:rPr lang="en-US" smtClean="0"/>
              <a:t> </a:t>
            </a:r>
            <a:r>
              <a:rPr lang="en-US" smtClean="0">
                <a:latin typeface="Courier New" pitchFamily="49" charset="0"/>
              </a:rPr>
              <a:t>OR</a:t>
            </a:r>
            <a:r>
              <a:rPr lang="en-US" smtClean="0"/>
              <a:t> </a:t>
            </a:r>
            <a:r>
              <a:rPr lang="en-US" smtClean="0">
                <a:latin typeface="Courier New" pitchFamily="49" charset="0"/>
              </a:rPr>
              <a:t>REPLACE</a:t>
            </a:r>
            <a:r>
              <a:rPr lang="en-US" smtClean="0"/>
              <a:t> </a:t>
            </a:r>
            <a:r>
              <a:rPr lang="en-US" smtClean="0">
                <a:latin typeface="Courier New" pitchFamily="49" charset="0"/>
              </a:rPr>
              <a:t>VIEW</a:t>
            </a:r>
            <a:r>
              <a:rPr lang="en-US" smtClean="0"/>
              <a:t> clause, remember that the aliases are listed in the same order as the columns in the subquery.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MY"/>
          </a:p>
        </p:txBody>
      </p:sp>
      <p:sp>
        <p:nvSpPr>
          <p:cNvPr id="3" name="Content Placeholder 2"/>
          <p:cNvSpPr>
            <a:spLocks noGrp="1"/>
          </p:cNvSpPr>
          <p:nvPr>
            <p:ph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685800" y="4114800"/>
            <a:ext cx="7772400" cy="198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MY"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MY"/>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533400"/>
          </a:xfrm>
        </p:spPr>
        <p:txBody>
          <a:bodyPr/>
          <a:lstStyle>
            <a:lvl1pPr>
              <a:defRPr sz="2800"/>
            </a:lvl1pPr>
          </a:lstStyle>
          <a:p>
            <a:r>
              <a:rPr lang="en-US" smtClean="0"/>
              <a:t>Click to edit Master title style</a:t>
            </a:r>
            <a:endParaRPr lang="en-MY"/>
          </a:p>
        </p:txBody>
      </p:sp>
      <p:sp>
        <p:nvSpPr>
          <p:cNvPr id="3" name="Content Placeholder 2"/>
          <p:cNvSpPr>
            <a:spLocks noGrp="1"/>
          </p:cNvSpPr>
          <p:nvPr>
            <p:ph idx="1"/>
          </p:nvPr>
        </p:nvSpPr>
        <p:spPr>
          <a:xfrm>
            <a:off x="228600" y="914400"/>
            <a:ext cx="86868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3" name="Text Box 7"/>
          <p:cNvSpPr txBox="1">
            <a:spLocks noChangeArrowheads="1"/>
          </p:cNvSpPr>
          <p:nvPr/>
        </p:nvSpPr>
        <p:spPr bwMode="auto">
          <a:xfrm>
            <a:off x="8137525" y="66675"/>
            <a:ext cx="361950" cy="519113"/>
          </a:xfrm>
          <a:prstGeom prst="rect">
            <a:avLst/>
          </a:prstGeom>
          <a:noFill/>
          <a:ln w="9525">
            <a:noFill/>
            <a:miter lim="800000"/>
            <a:headEnd/>
            <a:tailEnd/>
          </a:ln>
          <a:effectLst/>
        </p:spPr>
        <p:txBody>
          <a:bodyPr wrap="none">
            <a:spAutoFit/>
          </a:bodyPr>
          <a:lstStyle/>
          <a:p>
            <a:pPr>
              <a:spcBef>
                <a:spcPct val="0"/>
              </a:spcBef>
              <a:buClrTx/>
              <a:buSzTx/>
              <a:buFontTx/>
              <a:buNone/>
              <a:defRPr/>
            </a:pPr>
            <a:r>
              <a:rPr lang="en-US" b="1">
                <a:solidFill>
                  <a:schemeClr val="bg1"/>
                </a:solidFill>
                <a:latin typeface="Times New Roman" pitchFamily="18" charset="0"/>
              </a:rPr>
              <a:t>1</a:t>
            </a:r>
            <a:endParaRPr lang="en-US" sz="2400">
              <a:latin typeface="Times New Roman" pitchFamily="18" charset="0"/>
            </a:endParaRPr>
          </a:p>
        </p:txBody>
      </p:sp>
      <p:sp>
        <p:nvSpPr>
          <p:cNvPr id="4104" name="Text Box 8"/>
          <p:cNvSpPr txBox="1">
            <a:spLocks noChangeArrowheads="1"/>
          </p:cNvSpPr>
          <p:nvPr userDrawn="1"/>
        </p:nvSpPr>
        <p:spPr bwMode="auto">
          <a:xfrm>
            <a:off x="8458200" y="6400800"/>
            <a:ext cx="533400" cy="274638"/>
          </a:xfrm>
          <a:prstGeom prst="rect">
            <a:avLst/>
          </a:prstGeom>
          <a:noFill/>
          <a:ln w="12700">
            <a:noFill/>
            <a:miter lim="800000"/>
            <a:headEnd/>
            <a:tailEnd/>
          </a:ln>
          <a:effectLst/>
        </p:spPr>
        <p:txBody>
          <a:bodyPr lIns="90488" tIns="44450" rIns="90488" bIns="44450">
            <a:spAutoFit/>
          </a:bodyPr>
          <a:lstStyle/>
          <a:p>
            <a:pPr algn="r">
              <a:spcBef>
                <a:spcPct val="50000"/>
              </a:spcBef>
              <a:buFont typeface="Monotype Sorts" pitchFamily="2" charset="2"/>
              <a:buNone/>
              <a:defRPr/>
            </a:pPr>
            <a:fld id="{C38941AE-FFF9-4CB7-980B-43849DFE8631}" type="slidenum">
              <a:rPr lang="en-US" sz="1200"/>
              <a:pPr algn="r">
                <a:spcBef>
                  <a:spcPct val="50000"/>
                </a:spcBef>
                <a:buFont typeface="Monotype Sorts" pitchFamily="2" charset="2"/>
                <a:buNone/>
                <a:defRPr/>
              </a:pPr>
              <a:t>‹#›</a:t>
            </a:fld>
            <a:endParaRPr lang="en-US" sz="12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dt="0"/>
  <p:txStyles>
    <p:titleStyle>
      <a:lvl1pPr algn="ctr" rtl="0" eaLnBrk="0" fontAlgn="base" hangingPunct="0">
        <a:spcBef>
          <a:spcPct val="0"/>
        </a:spcBef>
        <a:spcAft>
          <a:spcPct val="0"/>
        </a:spcAft>
        <a:defRPr sz="3200">
          <a:solidFill>
            <a:srgbClr val="00009C"/>
          </a:solidFill>
          <a:latin typeface="+mj-lt"/>
          <a:ea typeface="+mj-ea"/>
          <a:cs typeface="+mj-cs"/>
        </a:defRPr>
      </a:lvl1pPr>
      <a:lvl2pPr algn="ctr" rtl="0" eaLnBrk="0" fontAlgn="base" hangingPunct="0">
        <a:spcBef>
          <a:spcPct val="0"/>
        </a:spcBef>
        <a:spcAft>
          <a:spcPct val="0"/>
        </a:spcAft>
        <a:defRPr sz="3200">
          <a:solidFill>
            <a:srgbClr val="00009C"/>
          </a:solidFill>
          <a:latin typeface="Arial" charset="0"/>
        </a:defRPr>
      </a:lvl2pPr>
      <a:lvl3pPr algn="ctr" rtl="0" eaLnBrk="0" fontAlgn="base" hangingPunct="0">
        <a:spcBef>
          <a:spcPct val="0"/>
        </a:spcBef>
        <a:spcAft>
          <a:spcPct val="0"/>
        </a:spcAft>
        <a:defRPr sz="3200">
          <a:solidFill>
            <a:srgbClr val="00009C"/>
          </a:solidFill>
          <a:latin typeface="Arial" charset="0"/>
        </a:defRPr>
      </a:lvl3pPr>
      <a:lvl4pPr algn="ctr" rtl="0" eaLnBrk="0" fontAlgn="base" hangingPunct="0">
        <a:spcBef>
          <a:spcPct val="0"/>
        </a:spcBef>
        <a:spcAft>
          <a:spcPct val="0"/>
        </a:spcAft>
        <a:defRPr sz="3200">
          <a:solidFill>
            <a:srgbClr val="00009C"/>
          </a:solidFill>
          <a:latin typeface="Arial" charset="0"/>
        </a:defRPr>
      </a:lvl4pPr>
      <a:lvl5pPr algn="ctr" rtl="0" eaLnBrk="0" fontAlgn="base" hangingPunct="0">
        <a:spcBef>
          <a:spcPct val="0"/>
        </a:spcBef>
        <a:spcAft>
          <a:spcPct val="0"/>
        </a:spcAft>
        <a:defRPr sz="3200">
          <a:solidFill>
            <a:srgbClr val="00009C"/>
          </a:solidFill>
          <a:latin typeface="Arial" charset="0"/>
        </a:defRPr>
      </a:lvl5pPr>
      <a:lvl6pPr marL="457200" algn="ctr" rtl="0" fontAlgn="base">
        <a:spcBef>
          <a:spcPct val="0"/>
        </a:spcBef>
        <a:spcAft>
          <a:spcPct val="0"/>
        </a:spcAft>
        <a:defRPr sz="3200">
          <a:solidFill>
            <a:srgbClr val="00009C"/>
          </a:solidFill>
          <a:latin typeface="Arial" charset="0"/>
        </a:defRPr>
      </a:lvl6pPr>
      <a:lvl7pPr marL="914400" algn="ctr" rtl="0" fontAlgn="base">
        <a:spcBef>
          <a:spcPct val="0"/>
        </a:spcBef>
        <a:spcAft>
          <a:spcPct val="0"/>
        </a:spcAft>
        <a:defRPr sz="3200">
          <a:solidFill>
            <a:srgbClr val="00009C"/>
          </a:solidFill>
          <a:latin typeface="Arial" charset="0"/>
        </a:defRPr>
      </a:lvl7pPr>
      <a:lvl8pPr marL="1371600" algn="ctr" rtl="0" fontAlgn="base">
        <a:spcBef>
          <a:spcPct val="0"/>
        </a:spcBef>
        <a:spcAft>
          <a:spcPct val="0"/>
        </a:spcAft>
        <a:defRPr sz="3200">
          <a:solidFill>
            <a:srgbClr val="00009C"/>
          </a:solidFill>
          <a:latin typeface="Arial" charset="0"/>
        </a:defRPr>
      </a:lvl8pPr>
      <a:lvl9pPr marL="1828800" algn="ctr" rtl="0" fontAlgn="base">
        <a:spcBef>
          <a:spcPct val="0"/>
        </a:spcBef>
        <a:spcAft>
          <a:spcPct val="0"/>
        </a:spcAft>
        <a:defRPr sz="3200">
          <a:solidFill>
            <a:srgbClr val="00009C"/>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1600" b="1">
          <a:solidFill>
            <a:schemeClr val="tx1"/>
          </a:solidFill>
          <a:latin typeface="+mn-lt"/>
        </a:defRPr>
      </a:lvl5pPr>
      <a:lvl6pPr marL="2514600" indent="-228600" algn="l" rtl="0" fontAlgn="base">
        <a:spcBef>
          <a:spcPct val="20000"/>
        </a:spcBef>
        <a:spcAft>
          <a:spcPct val="0"/>
        </a:spcAft>
        <a:buChar char="»"/>
        <a:defRPr sz="1600" b="1">
          <a:solidFill>
            <a:schemeClr val="tx1"/>
          </a:solidFill>
          <a:latin typeface="+mn-lt"/>
        </a:defRPr>
      </a:lvl6pPr>
      <a:lvl7pPr marL="2971800" indent="-228600" algn="l" rtl="0" fontAlgn="base">
        <a:spcBef>
          <a:spcPct val="20000"/>
        </a:spcBef>
        <a:spcAft>
          <a:spcPct val="0"/>
        </a:spcAft>
        <a:buChar char="»"/>
        <a:defRPr sz="1600" b="1">
          <a:solidFill>
            <a:schemeClr val="tx1"/>
          </a:solidFill>
          <a:latin typeface="+mn-lt"/>
        </a:defRPr>
      </a:lvl7pPr>
      <a:lvl8pPr marL="3429000" indent="-228600" algn="l" rtl="0" fontAlgn="base">
        <a:spcBef>
          <a:spcPct val="20000"/>
        </a:spcBef>
        <a:spcAft>
          <a:spcPct val="0"/>
        </a:spcAft>
        <a:buChar char="»"/>
        <a:defRPr sz="1600" b="1">
          <a:solidFill>
            <a:schemeClr val="tx1"/>
          </a:solidFill>
          <a:latin typeface="+mn-lt"/>
        </a:defRPr>
      </a:lvl8pPr>
      <a:lvl9pPr marL="3886200" indent="-228600" algn="l" rtl="0" fontAlgn="base">
        <a:spcBef>
          <a:spcPct val="20000"/>
        </a:spcBef>
        <a:spcAft>
          <a:spcPct val="0"/>
        </a:spcAft>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mtClean="0"/>
              <a:t>Chapter 6</a:t>
            </a:r>
          </a:p>
        </p:txBody>
      </p:sp>
      <p:sp>
        <p:nvSpPr>
          <p:cNvPr id="4099" name="Rectangle 3"/>
          <p:cNvSpPr>
            <a:spLocks noGrp="1" noChangeArrowheads="1"/>
          </p:cNvSpPr>
          <p:nvPr>
            <p:ph type="subTitle" idx="1"/>
          </p:nvPr>
        </p:nvSpPr>
        <p:spPr>
          <a:xfrm>
            <a:off x="1447800" y="3581400"/>
            <a:ext cx="6400800" cy="1752600"/>
          </a:xfrm>
        </p:spPr>
        <p:txBody>
          <a:bodyPr/>
          <a:lstStyle/>
          <a:p>
            <a:pPr eaLnBrk="1" hangingPunct="1"/>
            <a:r>
              <a:rPr lang="en-US" sz="3600" smtClean="0"/>
              <a:t>Advanced SQL</a:t>
            </a:r>
            <a:endParaRPr lang="en-US" sz="3200" smtClean="0"/>
          </a:p>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idx="4294967295"/>
          </p:nvPr>
        </p:nvSpPr>
        <p:spPr>
          <a:xfrm>
            <a:off x="685800" y="228600"/>
            <a:ext cx="7772400" cy="457200"/>
          </a:xfrm>
        </p:spPr>
        <p:txBody>
          <a:bodyPr/>
          <a:lstStyle/>
          <a:p>
            <a:pPr eaLnBrk="1" hangingPunct="1"/>
            <a:r>
              <a:rPr lang="en-US" sz="2400" dirty="0" smtClean="0"/>
              <a:t>Creating a View</a:t>
            </a:r>
          </a:p>
        </p:txBody>
      </p:sp>
      <p:sp>
        <p:nvSpPr>
          <p:cNvPr id="12291" name="Rectangle 7"/>
          <p:cNvSpPr>
            <a:spLocks noGrp="1" noChangeArrowheads="1"/>
          </p:cNvSpPr>
          <p:nvPr>
            <p:ph type="body" idx="4294967295"/>
          </p:nvPr>
        </p:nvSpPr>
        <p:spPr>
          <a:xfrm>
            <a:off x="533400" y="762000"/>
            <a:ext cx="7918450" cy="762000"/>
          </a:xfrm>
        </p:spPr>
        <p:txBody>
          <a:bodyPr/>
          <a:lstStyle/>
          <a:p>
            <a:pPr lvl="1" eaLnBrk="1" hangingPunct="1"/>
            <a:r>
              <a:rPr lang="en-US" sz="2400" dirty="0" smtClean="0"/>
              <a:t>Create the </a:t>
            </a:r>
            <a:r>
              <a:rPr lang="en-US" sz="2400" dirty="0" smtClean="0">
                <a:latin typeface="Courier New" pitchFamily="49" charset="0"/>
              </a:rPr>
              <a:t>EMPVU80</a:t>
            </a:r>
            <a:r>
              <a:rPr lang="en-US" sz="2400" dirty="0" smtClean="0"/>
              <a:t> view, which contains details of the employees in department 80:</a:t>
            </a:r>
          </a:p>
        </p:txBody>
      </p:sp>
      <p:sp>
        <p:nvSpPr>
          <p:cNvPr id="12292" name="Rectangle 5"/>
          <p:cNvSpPr>
            <a:spLocks noChangeArrowheads="1"/>
          </p:cNvSpPr>
          <p:nvPr/>
        </p:nvSpPr>
        <p:spPr bwMode="blackGray">
          <a:xfrm>
            <a:off x="609600" y="1600200"/>
            <a:ext cx="8077200" cy="1447799"/>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000" dirty="0">
                <a:solidFill>
                  <a:srgbClr val="000000"/>
                </a:solidFill>
                <a:latin typeface="Courier New" pitchFamily="49" charset="0"/>
              </a:rPr>
              <a:t>CREATE VIEW </a:t>
            </a:r>
            <a:r>
              <a:rPr lang="en-US" sz="2000" dirty="0" smtClean="0">
                <a:solidFill>
                  <a:srgbClr val="000000"/>
                </a:solidFill>
                <a:latin typeface="Courier New" pitchFamily="49" charset="0"/>
              </a:rPr>
              <a:t>empvu80 AS</a:t>
            </a:r>
          </a:p>
          <a:p>
            <a:pPr>
              <a:spcBef>
                <a:spcPct val="0"/>
              </a:spcBef>
              <a:buClrTx/>
              <a:buFontTx/>
              <a:buNone/>
              <a:tabLst>
                <a:tab pos="1200150" algn="l"/>
              </a:tabLst>
            </a:pPr>
            <a:r>
              <a:rPr lang="en-US" sz="2000" dirty="0" smtClean="0">
                <a:solidFill>
                  <a:srgbClr val="000000"/>
                </a:solidFill>
                <a:latin typeface="Courier New" pitchFamily="49" charset="0"/>
              </a:rPr>
              <a:t>    </a:t>
            </a:r>
            <a:r>
              <a:rPr lang="en-US" sz="2000" dirty="0">
                <a:solidFill>
                  <a:srgbClr val="000000"/>
                </a:solidFill>
                <a:latin typeface="Courier New" pitchFamily="49" charset="0"/>
              </a:rPr>
              <a:t>SELECT  </a:t>
            </a:r>
            <a:r>
              <a:rPr lang="en-US" sz="2000" dirty="0" err="1">
                <a:solidFill>
                  <a:srgbClr val="000000"/>
                </a:solidFill>
                <a:latin typeface="Courier New" pitchFamily="49" charset="0"/>
              </a:rPr>
              <a:t>employee_id</a:t>
            </a:r>
            <a:r>
              <a:rPr lang="en-US" sz="2000" dirty="0">
                <a:solidFill>
                  <a:srgbClr val="000000"/>
                </a:solidFill>
                <a:latin typeface="Courier New" pitchFamily="49" charset="0"/>
              </a:rPr>
              <a:t>, </a:t>
            </a:r>
            <a:r>
              <a:rPr lang="en-US" sz="2000" dirty="0" err="1">
                <a:solidFill>
                  <a:srgbClr val="000000"/>
                </a:solidFill>
                <a:latin typeface="Courier New" pitchFamily="49" charset="0"/>
              </a:rPr>
              <a:t>last_name</a:t>
            </a:r>
            <a:r>
              <a:rPr lang="en-US" sz="2000" dirty="0">
                <a:solidFill>
                  <a:srgbClr val="000000"/>
                </a:solidFill>
                <a:latin typeface="Courier New" pitchFamily="49" charset="0"/>
              </a:rPr>
              <a:t>, salary</a:t>
            </a:r>
          </a:p>
          <a:p>
            <a:pPr>
              <a:spcBef>
                <a:spcPct val="0"/>
              </a:spcBef>
              <a:buClrTx/>
              <a:buFontTx/>
              <a:buNone/>
              <a:tabLst>
                <a:tab pos="1200150" algn="l"/>
              </a:tabLst>
            </a:pPr>
            <a:r>
              <a:rPr lang="en-US" sz="2000" dirty="0">
                <a:solidFill>
                  <a:srgbClr val="000000"/>
                </a:solidFill>
                <a:latin typeface="Courier New" pitchFamily="49" charset="0"/>
              </a:rPr>
              <a:t>    FROM    employees</a:t>
            </a:r>
          </a:p>
          <a:p>
            <a:pPr>
              <a:spcBef>
                <a:spcPct val="0"/>
              </a:spcBef>
              <a:buClrTx/>
              <a:buFontTx/>
              <a:buNone/>
              <a:tabLst>
                <a:tab pos="1200150" algn="l"/>
              </a:tabLst>
            </a:pPr>
            <a:r>
              <a:rPr lang="en-US" sz="2000" dirty="0">
                <a:solidFill>
                  <a:srgbClr val="000000"/>
                </a:solidFill>
                <a:latin typeface="Courier New" pitchFamily="49" charset="0"/>
              </a:rPr>
              <a:t>    WHERE   </a:t>
            </a:r>
            <a:r>
              <a:rPr lang="en-US" sz="2000" dirty="0" err="1">
                <a:solidFill>
                  <a:srgbClr val="000000"/>
                </a:solidFill>
                <a:latin typeface="Courier New" pitchFamily="49" charset="0"/>
              </a:rPr>
              <a:t>department_id</a:t>
            </a:r>
            <a:r>
              <a:rPr lang="en-US" sz="2000" dirty="0">
                <a:solidFill>
                  <a:srgbClr val="000000"/>
                </a:solidFill>
                <a:latin typeface="Courier New" pitchFamily="49" charset="0"/>
              </a:rPr>
              <a:t> = 80</a:t>
            </a:r>
            <a:r>
              <a:rPr lang="en-US" sz="2000" dirty="0" smtClean="0">
                <a:solidFill>
                  <a:srgbClr val="000000"/>
                </a:solidFill>
                <a:latin typeface="Courier New" pitchFamily="49" charset="0"/>
              </a:rPr>
              <a:t>;</a:t>
            </a:r>
            <a:endParaRPr lang="en-US" sz="2000" dirty="0">
              <a:solidFill>
                <a:srgbClr val="000000"/>
              </a:solidFill>
              <a:latin typeface="Courier New" pitchFamily="49" charset="0"/>
            </a:endParaRPr>
          </a:p>
        </p:txBody>
      </p:sp>
      <p:sp>
        <p:nvSpPr>
          <p:cNvPr id="5" name="TextBox 4"/>
          <p:cNvSpPr txBox="1"/>
          <p:nvPr/>
        </p:nvSpPr>
        <p:spPr>
          <a:xfrm>
            <a:off x="1752600" y="3124200"/>
            <a:ext cx="5339923" cy="3570208"/>
          </a:xfrm>
          <a:prstGeom prst="rect">
            <a:avLst/>
          </a:prstGeom>
          <a:noFill/>
        </p:spPr>
        <p:txBody>
          <a:bodyPr wrap="none" rtlCol="0">
            <a:spAutoFit/>
          </a:bodyPr>
          <a:lstStyle/>
          <a:p>
            <a:pPr>
              <a:spcBef>
                <a:spcPts val="0"/>
              </a:spcBef>
              <a:buNone/>
            </a:pPr>
            <a:r>
              <a:rPr lang="en-US" sz="1800" dirty="0" smtClean="0">
                <a:latin typeface="Courier New" pitchFamily="49" charset="0"/>
                <a:cs typeface="Courier New" pitchFamily="49" charset="0"/>
              </a:rPr>
              <a:t>Select * From empvu80;</a:t>
            </a:r>
          </a:p>
          <a:p>
            <a:pPr>
              <a:spcBef>
                <a:spcPts val="0"/>
              </a:spcBef>
              <a:buNone/>
            </a:pPr>
            <a:endParaRPr lang="en-MY" sz="1400" dirty="0" smtClean="0">
              <a:latin typeface="Courier New" pitchFamily="49" charset="0"/>
              <a:cs typeface="Courier New" pitchFamily="49" charset="0"/>
            </a:endParaRPr>
          </a:p>
          <a:p>
            <a:pPr>
              <a:spcBef>
                <a:spcPts val="0"/>
              </a:spcBef>
              <a:buNone/>
            </a:pPr>
            <a:r>
              <a:rPr lang="en-MY" sz="1400" dirty="0" smtClean="0">
                <a:latin typeface="Courier New" pitchFamily="49" charset="0"/>
                <a:cs typeface="Courier New" pitchFamily="49" charset="0"/>
              </a:rPr>
              <a:t>EMPLOYEE_ID LAST_NAME                     SALARY</a:t>
            </a:r>
          </a:p>
          <a:p>
            <a:pPr>
              <a:spcBef>
                <a:spcPts val="0"/>
              </a:spcBef>
              <a:buNone/>
            </a:pPr>
            <a:r>
              <a:rPr lang="en-MY" sz="1400" dirty="0" smtClean="0">
                <a:latin typeface="Courier New" pitchFamily="49" charset="0"/>
                <a:cs typeface="Courier New" pitchFamily="49" charset="0"/>
              </a:rPr>
              <a:t>----------- ------------------------- ----------</a:t>
            </a:r>
          </a:p>
          <a:p>
            <a:pPr>
              <a:spcBef>
                <a:spcPts val="0"/>
              </a:spcBef>
              <a:buNone/>
            </a:pPr>
            <a:r>
              <a:rPr lang="en-MY" sz="1400" dirty="0" smtClean="0">
                <a:latin typeface="Courier New" pitchFamily="49" charset="0"/>
                <a:cs typeface="Courier New" pitchFamily="49" charset="0"/>
              </a:rPr>
              <a:t>        145 Russell                        14000</a:t>
            </a:r>
          </a:p>
          <a:p>
            <a:pPr>
              <a:spcBef>
                <a:spcPts val="0"/>
              </a:spcBef>
              <a:buNone/>
            </a:pPr>
            <a:r>
              <a:rPr lang="en-MY" sz="1400" dirty="0" smtClean="0">
                <a:latin typeface="Courier New" pitchFamily="49" charset="0"/>
                <a:cs typeface="Courier New" pitchFamily="49" charset="0"/>
              </a:rPr>
              <a:t>        146 Partners                       13500</a:t>
            </a:r>
          </a:p>
          <a:p>
            <a:pPr>
              <a:spcBef>
                <a:spcPts val="0"/>
              </a:spcBef>
              <a:buNone/>
            </a:pPr>
            <a:r>
              <a:rPr lang="en-MY" sz="1400" dirty="0" smtClean="0">
                <a:latin typeface="Courier New" pitchFamily="49" charset="0"/>
                <a:cs typeface="Courier New" pitchFamily="49" charset="0"/>
              </a:rPr>
              <a:t>        147 </a:t>
            </a:r>
            <a:r>
              <a:rPr lang="en-MY" sz="1400" dirty="0" err="1" smtClean="0">
                <a:latin typeface="Courier New" pitchFamily="49" charset="0"/>
                <a:cs typeface="Courier New" pitchFamily="49" charset="0"/>
              </a:rPr>
              <a:t>Errazuriz</a:t>
            </a:r>
            <a:r>
              <a:rPr lang="en-MY" sz="1400" dirty="0" smtClean="0">
                <a:latin typeface="Courier New" pitchFamily="49" charset="0"/>
                <a:cs typeface="Courier New" pitchFamily="49" charset="0"/>
              </a:rPr>
              <a:t>                      12000</a:t>
            </a:r>
          </a:p>
          <a:p>
            <a:pPr>
              <a:spcBef>
                <a:spcPts val="0"/>
              </a:spcBef>
              <a:buNone/>
            </a:pPr>
            <a:r>
              <a:rPr lang="en-MY" sz="1800" b="1" dirty="0" smtClean="0">
                <a:latin typeface="Courier New" pitchFamily="49" charset="0"/>
                <a:cs typeface="Courier New" pitchFamily="49" charset="0"/>
              </a:rPr>
              <a:t>         .</a:t>
            </a:r>
          </a:p>
          <a:p>
            <a:pPr>
              <a:spcBef>
                <a:spcPts val="0"/>
              </a:spcBef>
              <a:buNone/>
            </a:pPr>
            <a:r>
              <a:rPr lang="en-MY" sz="1800" b="1" dirty="0" smtClean="0">
                <a:latin typeface="Courier New" pitchFamily="49" charset="0"/>
                <a:cs typeface="Courier New" pitchFamily="49" charset="0"/>
              </a:rPr>
              <a:t>         .</a:t>
            </a:r>
          </a:p>
          <a:p>
            <a:pPr>
              <a:spcBef>
                <a:spcPts val="0"/>
              </a:spcBef>
              <a:buNone/>
            </a:pPr>
            <a:r>
              <a:rPr lang="en-MY" sz="1800" b="1" dirty="0" smtClean="0">
                <a:latin typeface="Courier New" pitchFamily="49" charset="0"/>
                <a:cs typeface="Courier New" pitchFamily="49" charset="0"/>
              </a:rPr>
              <a:t>         .</a:t>
            </a:r>
          </a:p>
          <a:p>
            <a:pPr>
              <a:spcBef>
                <a:spcPts val="0"/>
              </a:spcBef>
              <a:buNone/>
            </a:pPr>
            <a:r>
              <a:rPr lang="en-MY" sz="1400" dirty="0" smtClean="0">
                <a:latin typeface="Courier New" pitchFamily="49" charset="0"/>
                <a:cs typeface="Courier New" pitchFamily="49" charset="0"/>
              </a:rPr>
              <a:t>        176 Taylor                          8600</a:t>
            </a:r>
          </a:p>
          <a:p>
            <a:pPr>
              <a:spcBef>
                <a:spcPts val="0"/>
              </a:spcBef>
              <a:buNone/>
            </a:pPr>
            <a:r>
              <a:rPr lang="en-MY" sz="1400" dirty="0" smtClean="0">
                <a:latin typeface="Courier New" pitchFamily="49" charset="0"/>
                <a:cs typeface="Courier New" pitchFamily="49" charset="0"/>
              </a:rPr>
              <a:t>        177 Livingston                      8400</a:t>
            </a:r>
          </a:p>
          <a:p>
            <a:pPr>
              <a:spcBef>
                <a:spcPts val="0"/>
              </a:spcBef>
              <a:buNone/>
            </a:pPr>
            <a:r>
              <a:rPr lang="en-MY" sz="1400" dirty="0" smtClean="0">
                <a:latin typeface="Courier New" pitchFamily="49" charset="0"/>
                <a:cs typeface="Courier New" pitchFamily="49" charset="0"/>
              </a:rPr>
              <a:t>        179 Johnson                         6200</a:t>
            </a:r>
          </a:p>
          <a:p>
            <a:pPr>
              <a:spcBef>
                <a:spcPts val="0"/>
              </a:spcBef>
              <a:buNone/>
            </a:pPr>
            <a:endParaRPr lang="en-MY" sz="1400" dirty="0" smtClean="0">
              <a:latin typeface="Courier New" pitchFamily="49" charset="0"/>
              <a:cs typeface="Courier New" pitchFamily="49" charset="0"/>
            </a:endParaRPr>
          </a:p>
          <a:p>
            <a:pPr>
              <a:spcBef>
                <a:spcPts val="0"/>
              </a:spcBef>
              <a:buNone/>
            </a:pPr>
            <a:r>
              <a:rPr lang="en-MY" sz="1400" dirty="0" smtClean="0">
                <a:latin typeface="Courier New" pitchFamily="49" charset="0"/>
                <a:cs typeface="Courier New" pitchFamily="49" charset="0"/>
              </a:rPr>
              <a:t>32 rows selected.</a:t>
            </a:r>
            <a:endParaRPr lang="en-MY" sz="1400" dirty="0">
              <a:latin typeface="Courier New" pitchFamily="49" charset="0"/>
              <a:cs typeface="Courier New" pitchFamily="49"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idx="4294967295"/>
          </p:nvPr>
        </p:nvSpPr>
        <p:spPr>
          <a:xfrm>
            <a:off x="609600" y="0"/>
            <a:ext cx="7772400" cy="457200"/>
          </a:xfrm>
        </p:spPr>
        <p:txBody>
          <a:bodyPr/>
          <a:lstStyle/>
          <a:p>
            <a:pPr eaLnBrk="1" hangingPunct="1"/>
            <a:r>
              <a:rPr lang="en-US" sz="2800" dirty="0" smtClean="0"/>
              <a:t>Creating a View</a:t>
            </a:r>
          </a:p>
        </p:txBody>
      </p:sp>
      <p:sp>
        <p:nvSpPr>
          <p:cNvPr id="13315" name="Rectangle 6"/>
          <p:cNvSpPr>
            <a:spLocks noGrp="1" noChangeArrowheads="1"/>
          </p:cNvSpPr>
          <p:nvPr>
            <p:ph type="body" idx="4294967295"/>
          </p:nvPr>
        </p:nvSpPr>
        <p:spPr>
          <a:xfrm>
            <a:off x="228600" y="457200"/>
            <a:ext cx="8610600" cy="2971800"/>
          </a:xfrm>
        </p:spPr>
        <p:txBody>
          <a:bodyPr/>
          <a:lstStyle/>
          <a:p>
            <a:pPr lvl="1" eaLnBrk="1" hangingPunct="1"/>
            <a:r>
              <a:rPr lang="en-US" sz="2400" dirty="0" smtClean="0"/>
              <a:t>Create a view by using column aliases in the </a:t>
            </a:r>
            <a:r>
              <a:rPr lang="en-US" sz="2400" dirty="0" err="1" smtClean="0"/>
              <a:t>subquery</a:t>
            </a:r>
            <a:r>
              <a:rPr lang="en-US" sz="2400" dirty="0" smtClean="0"/>
              <a:t>:</a:t>
            </a:r>
          </a:p>
          <a:p>
            <a:pPr lvl="1" eaLnBrk="1" hangingPunct="1"/>
            <a:endParaRPr lang="en-US" sz="2400" dirty="0" smtClean="0"/>
          </a:p>
          <a:p>
            <a:pPr lvl="1" eaLnBrk="1" hangingPunct="1"/>
            <a:endParaRPr lang="en-US" sz="2400" dirty="0" smtClean="0"/>
          </a:p>
          <a:p>
            <a:pPr lvl="1" eaLnBrk="1" hangingPunct="1">
              <a:buNone/>
            </a:pPr>
            <a:endParaRPr lang="en-US" sz="2400" dirty="0" smtClean="0"/>
          </a:p>
          <a:p>
            <a:pPr lvl="1" eaLnBrk="1" hangingPunct="1">
              <a:buNone/>
            </a:pPr>
            <a:endParaRPr lang="en-US" sz="2400" dirty="0" smtClean="0"/>
          </a:p>
          <a:p>
            <a:pPr lvl="1" eaLnBrk="1" hangingPunct="1">
              <a:spcBef>
                <a:spcPts val="0"/>
              </a:spcBef>
            </a:pPr>
            <a:r>
              <a:rPr lang="en-US" sz="2400" dirty="0" smtClean="0"/>
              <a:t>Select the columns from this view by the given alias names.</a:t>
            </a:r>
          </a:p>
        </p:txBody>
      </p:sp>
      <p:sp>
        <p:nvSpPr>
          <p:cNvPr id="13316" name="Rectangle 4"/>
          <p:cNvSpPr>
            <a:spLocks noChangeArrowheads="1"/>
          </p:cNvSpPr>
          <p:nvPr/>
        </p:nvSpPr>
        <p:spPr bwMode="blackGray">
          <a:xfrm>
            <a:off x="152400" y="990600"/>
            <a:ext cx="8991600" cy="1524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000" dirty="0">
                <a:solidFill>
                  <a:srgbClr val="000000"/>
                </a:solidFill>
                <a:latin typeface="Courier New" pitchFamily="49" charset="0"/>
              </a:rPr>
              <a:t>CREATE VIEW 	salvu50</a:t>
            </a:r>
          </a:p>
          <a:p>
            <a:pPr>
              <a:spcBef>
                <a:spcPct val="0"/>
              </a:spcBef>
              <a:buClrTx/>
              <a:buFontTx/>
              <a:buNone/>
              <a:tabLst>
                <a:tab pos="1200150" algn="l"/>
              </a:tabLst>
            </a:pPr>
            <a:r>
              <a:rPr lang="en-US" sz="2000" dirty="0">
                <a:solidFill>
                  <a:srgbClr val="000000"/>
                </a:solidFill>
                <a:latin typeface="Courier New" pitchFamily="49" charset="0"/>
              </a:rPr>
              <a:t> AS SELECT </a:t>
            </a:r>
            <a:r>
              <a:rPr lang="en-US" sz="2000" dirty="0" err="1">
                <a:solidFill>
                  <a:srgbClr val="000000"/>
                </a:solidFill>
                <a:latin typeface="Courier New" pitchFamily="49" charset="0"/>
              </a:rPr>
              <a:t>employee_id</a:t>
            </a:r>
            <a:r>
              <a:rPr lang="en-US" sz="2000" dirty="0">
                <a:solidFill>
                  <a:srgbClr val="000000"/>
                </a:solidFill>
                <a:latin typeface="Courier New" pitchFamily="49" charset="0"/>
              </a:rPr>
              <a:t> ID_NUMBER, </a:t>
            </a:r>
            <a:r>
              <a:rPr lang="en-US" sz="2000" dirty="0" err="1">
                <a:solidFill>
                  <a:srgbClr val="000000"/>
                </a:solidFill>
                <a:latin typeface="Courier New" pitchFamily="49" charset="0"/>
              </a:rPr>
              <a:t>last_name</a:t>
            </a:r>
            <a:r>
              <a:rPr lang="en-US" sz="2000" dirty="0">
                <a:solidFill>
                  <a:srgbClr val="000000"/>
                </a:solidFill>
                <a:latin typeface="Courier New" pitchFamily="49" charset="0"/>
              </a:rPr>
              <a:t> NAME,</a:t>
            </a:r>
          </a:p>
          <a:p>
            <a:pPr>
              <a:spcBef>
                <a:spcPct val="0"/>
              </a:spcBef>
              <a:buClrTx/>
              <a:buFontTx/>
              <a:buNone/>
              <a:tabLst>
                <a:tab pos="1200150" algn="l"/>
              </a:tabLst>
            </a:pPr>
            <a:r>
              <a:rPr lang="en-US" sz="2000" dirty="0">
                <a:solidFill>
                  <a:srgbClr val="000000"/>
                </a:solidFill>
                <a:latin typeface="Courier New" pitchFamily="49" charset="0"/>
              </a:rPr>
              <a:t>           salary*12 ANN_SALARY</a:t>
            </a:r>
          </a:p>
          <a:p>
            <a:pPr>
              <a:spcBef>
                <a:spcPct val="0"/>
              </a:spcBef>
              <a:buClrTx/>
              <a:buFontTx/>
              <a:buNone/>
              <a:tabLst>
                <a:tab pos="1200150" algn="l"/>
              </a:tabLst>
            </a:pPr>
            <a:r>
              <a:rPr lang="en-US" sz="2000" dirty="0">
                <a:solidFill>
                  <a:srgbClr val="000000"/>
                </a:solidFill>
                <a:latin typeface="Courier New" pitchFamily="49" charset="0"/>
              </a:rPr>
              <a:t>    FROM   employees</a:t>
            </a:r>
          </a:p>
          <a:p>
            <a:pPr>
              <a:spcBef>
                <a:spcPct val="0"/>
              </a:spcBef>
              <a:buClrTx/>
              <a:buFontTx/>
              <a:buNone/>
              <a:tabLst>
                <a:tab pos="1200150" algn="l"/>
              </a:tabLst>
            </a:pPr>
            <a:r>
              <a:rPr lang="en-US" sz="2000" dirty="0">
                <a:solidFill>
                  <a:srgbClr val="000000"/>
                </a:solidFill>
                <a:latin typeface="Courier New" pitchFamily="49" charset="0"/>
              </a:rPr>
              <a:t>    WHERE  </a:t>
            </a:r>
            <a:r>
              <a:rPr lang="en-US" sz="2000" dirty="0" err="1">
                <a:solidFill>
                  <a:srgbClr val="000000"/>
                </a:solidFill>
                <a:latin typeface="Courier New" pitchFamily="49" charset="0"/>
              </a:rPr>
              <a:t>department_id</a:t>
            </a:r>
            <a:r>
              <a:rPr lang="en-US" sz="2000" dirty="0">
                <a:solidFill>
                  <a:srgbClr val="000000"/>
                </a:solidFill>
                <a:latin typeface="Courier New" pitchFamily="49" charset="0"/>
              </a:rPr>
              <a:t> = 50;</a:t>
            </a:r>
          </a:p>
        </p:txBody>
      </p:sp>
      <p:grpSp>
        <p:nvGrpSpPr>
          <p:cNvPr id="8" name="Group 7"/>
          <p:cNvGrpSpPr/>
          <p:nvPr/>
        </p:nvGrpSpPr>
        <p:grpSpPr>
          <a:xfrm>
            <a:off x="2362200" y="3259991"/>
            <a:ext cx="6043164" cy="3293209"/>
            <a:chOff x="2415036" y="3124200"/>
            <a:chExt cx="6043164" cy="3293209"/>
          </a:xfrm>
        </p:grpSpPr>
        <p:sp>
          <p:nvSpPr>
            <p:cNvPr id="5" name="Rectangle 4"/>
            <p:cNvSpPr/>
            <p:nvPr/>
          </p:nvSpPr>
          <p:spPr>
            <a:xfrm>
              <a:off x="2415036" y="3124200"/>
              <a:ext cx="6043164" cy="3293209"/>
            </a:xfrm>
            <a:prstGeom prst="rect">
              <a:avLst/>
            </a:prstGeom>
          </p:spPr>
          <p:txBody>
            <a:bodyPr wrap="square">
              <a:spAutoFit/>
            </a:bodyPr>
            <a:lstStyle/>
            <a:p>
              <a:pPr>
                <a:buNone/>
              </a:pPr>
              <a:r>
                <a:rPr lang="en-MY" sz="1600" b="1" dirty="0" smtClean="0">
                  <a:latin typeface="Courier New" pitchFamily="49" charset="0"/>
                  <a:cs typeface="Courier New" pitchFamily="49" charset="0"/>
                </a:rPr>
                <a:t>SQL&gt; SELECT * FROM   salvu50;</a:t>
              </a:r>
            </a:p>
            <a:p>
              <a:pPr>
                <a:buNone/>
              </a:pPr>
              <a:r>
                <a:rPr lang="en-MY" sz="1600" dirty="0" smtClean="0">
                  <a:latin typeface="Courier New" pitchFamily="49" charset="0"/>
                  <a:cs typeface="Courier New" pitchFamily="49" charset="0"/>
                </a:rPr>
                <a:t> ID_NUMBER NAME                      ANN_SALARY</a:t>
              </a:r>
            </a:p>
            <a:p>
              <a:pPr>
                <a:buNone/>
              </a:pPr>
              <a:r>
                <a:rPr lang="en-MY" sz="1600" dirty="0" smtClean="0">
                  <a:latin typeface="Courier New" pitchFamily="49" charset="0"/>
                  <a:cs typeface="Courier New" pitchFamily="49" charset="0"/>
                </a:rPr>
                <a:t>---------- ------------------------- ----------</a:t>
              </a:r>
            </a:p>
            <a:p>
              <a:pPr>
                <a:buNone/>
              </a:pPr>
              <a:r>
                <a:rPr lang="en-MY" sz="1600" dirty="0" smtClean="0">
                  <a:latin typeface="Courier New" pitchFamily="49" charset="0"/>
                  <a:cs typeface="Courier New" pitchFamily="49" charset="0"/>
                </a:rPr>
                <a:t>       120 Weiss                          96000</a:t>
              </a:r>
            </a:p>
            <a:p>
              <a:pPr>
                <a:buNone/>
              </a:pPr>
              <a:r>
                <a:rPr lang="en-MY" sz="1600" dirty="0" smtClean="0">
                  <a:latin typeface="Courier New" pitchFamily="49" charset="0"/>
                  <a:cs typeface="Courier New" pitchFamily="49" charset="0"/>
                </a:rPr>
                <a:t>       121 </a:t>
              </a:r>
              <a:r>
                <a:rPr lang="en-MY" sz="1600" dirty="0" err="1" smtClean="0">
                  <a:latin typeface="Courier New" pitchFamily="49" charset="0"/>
                  <a:cs typeface="Courier New" pitchFamily="49" charset="0"/>
                </a:rPr>
                <a:t>Fripp</a:t>
              </a:r>
              <a:r>
                <a:rPr lang="en-MY" sz="1600" dirty="0" smtClean="0">
                  <a:latin typeface="Courier New" pitchFamily="49" charset="0"/>
                  <a:cs typeface="Courier New" pitchFamily="49" charset="0"/>
                </a:rPr>
                <a:t>                          98400</a:t>
              </a:r>
            </a:p>
            <a:p>
              <a:pPr>
                <a:buNone/>
              </a:pPr>
              <a:r>
                <a:rPr lang="en-MY" sz="1600" dirty="0" smtClean="0">
                  <a:latin typeface="Courier New" pitchFamily="49" charset="0"/>
                  <a:cs typeface="Courier New" pitchFamily="49" charset="0"/>
                </a:rPr>
                <a:t>       122 </a:t>
              </a:r>
              <a:r>
                <a:rPr lang="en-MY" sz="1600" dirty="0" err="1" smtClean="0">
                  <a:latin typeface="Courier New" pitchFamily="49" charset="0"/>
                  <a:cs typeface="Courier New" pitchFamily="49" charset="0"/>
                </a:rPr>
                <a:t>Kaufling</a:t>
              </a:r>
              <a:r>
                <a:rPr lang="en-MY" sz="1600" dirty="0" smtClean="0">
                  <a:latin typeface="Courier New" pitchFamily="49" charset="0"/>
                  <a:cs typeface="Courier New" pitchFamily="49" charset="0"/>
                </a:rPr>
                <a:t>                       94800</a:t>
              </a:r>
            </a:p>
            <a:p>
              <a:pPr>
                <a:buNone/>
              </a:pPr>
              <a:endParaRPr lang="en-MY" sz="1600" dirty="0" smtClean="0">
                <a:latin typeface="Courier New" pitchFamily="49" charset="0"/>
                <a:cs typeface="Courier New" pitchFamily="49" charset="0"/>
              </a:endParaRPr>
            </a:p>
            <a:p>
              <a:pPr>
                <a:buNone/>
              </a:pPr>
              <a:r>
                <a:rPr lang="en-MY" sz="1600" dirty="0" smtClean="0">
                  <a:latin typeface="Courier New" pitchFamily="49" charset="0"/>
                  <a:cs typeface="Courier New" pitchFamily="49" charset="0"/>
                </a:rPr>
                <a:t>       197 Feeney                         36000</a:t>
              </a:r>
            </a:p>
            <a:p>
              <a:pPr>
                <a:buNone/>
              </a:pPr>
              <a:r>
                <a:rPr lang="en-MY" sz="1600" dirty="0" smtClean="0">
                  <a:latin typeface="Courier New" pitchFamily="49" charset="0"/>
                  <a:cs typeface="Courier New" pitchFamily="49" charset="0"/>
                </a:rPr>
                <a:t>       198 </a:t>
              </a:r>
              <a:r>
                <a:rPr lang="en-MY" sz="1600" dirty="0" err="1" smtClean="0">
                  <a:latin typeface="Courier New" pitchFamily="49" charset="0"/>
                  <a:cs typeface="Courier New" pitchFamily="49" charset="0"/>
                </a:rPr>
                <a:t>OConnell</a:t>
              </a:r>
              <a:r>
                <a:rPr lang="en-MY" sz="1600" dirty="0" smtClean="0">
                  <a:latin typeface="Courier New" pitchFamily="49" charset="0"/>
                  <a:cs typeface="Courier New" pitchFamily="49" charset="0"/>
                </a:rPr>
                <a:t>                       31200</a:t>
              </a:r>
            </a:p>
            <a:p>
              <a:pPr>
                <a:buNone/>
              </a:pPr>
              <a:r>
                <a:rPr lang="en-MY" sz="1600" dirty="0" smtClean="0">
                  <a:latin typeface="Courier New" pitchFamily="49" charset="0"/>
                  <a:cs typeface="Courier New" pitchFamily="49" charset="0"/>
                </a:rPr>
                <a:t>       199 Grant                          31200</a:t>
              </a:r>
            </a:p>
            <a:p>
              <a:pPr>
                <a:buNone/>
              </a:pPr>
              <a:r>
                <a:rPr lang="en-MY" sz="1600" dirty="0" smtClean="0">
                  <a:latin typeface="Courier New" pitchFamily="49" charset="0"/>
                  <a:cs typeface="Courier New" pitchFamily="49" charset="0"/>
                </a:rPr>
                <a:t>45 rows selected.</a:t>
              </a:r>
              <a:endParaRPr lang="en-MY" sz="1600" dirty="0">
                <a:latin typeface="Courier New" pitchFamily="49" charset="0"/>
                <a:cs typeface="Courier New" pitchFamily="49" charset="0"/>
              </a:endParaRPr>
            </a:p>
          </p:txBody>
        </p:sp>
        <p:sp>
          <p:nvSpPr>
            <p:cNvPr id="6" name="Freeform 5"/>
            <p:cNvSpPr/>
            <p:nvPr/>
          </p:nvSpPr>
          <p:spPr bwMode="auto">
            <a:xfrm>
              <a:off x="3413519" y="4876800"/>
              <a:ext cx="4968481" cy="292619"/>
            </a:xfrm>
            <a:custGeom>
              <a:avLst/>
              <a:gdLst>
                <a:gd name="connsiteX0" fmla="*/ 0 w 4968481"/>
                <a:gd name="connsiteY0" fmla="*/ 138675 h 292619"/>
                <a:gd name="connsiteX1" fmla="*/ 31531 w 4968481"/>
                <a:gd name="connsiteY1" fmla="*/ 91378 h 292619"/>
                <a:gd name="connsiteX2" fmla="*/ 78827 w 4968481"/>
                <a:gd name="connsiteY2" fmla="*/ 59847 h 292619"/>
                <a:gd name="connsiteX3" fmla="*/ 126124 w 4968481"/>
                <a:gd name="connsiteY3" fmla="*/ 12551 h 292619"/>
                <a:gd name="connsiteX4" fmla="*/ 204951 w 4968481"/>
                <a:gd name="connsiteY4" fmla="*/ 122909 h 292619"/>
                <a:gd name="connsiteX5" fmla="*/ 204951 w 4968481"/>
                <a:gd name="connsiteY5" fmla="*/ 122909 h 292619"/>
                <a:gd name="connsiteX6" fmla="*/ 252248 w 4968481"/>
                <a:gd name="connsiteY6" fmla="*/ 154440 h 292619"/>
                <a:gd name="connsiteX7" fmla="*/ 346841 w 4968481"/>
                <a:gd name="connsiteY7" fmla="*/ 107144 h 292619"/>
                <a:gd name="connsiteX8" fmla="*/ 409903 w 4968481"/>
                <a:gd name="connsiteY8" fmla="*/ 12551 h 292619"/>
                <a:gd name="connsiteX9" fmla="*/ 457200 w 4968481"/>
                <a:gd name="connsiteY9" fmla="*/ 28316 h 292619"/>
                <a:gd name="connsiteX10" fmla="*/ 520262 w 4968481"/>
                <a:gd name="connsiteY10" fmla="*/ 122909 h 292619"/>
                <a:gd name="connsiteX11" fmla="*/ 551793 w 4968481"/>
                <a:gd name="connsiteY11" fmla="*/ 170206 h 292619"/>
                <a:gd name="connsiteX12" fmla="*/ 599089 w 4968481"/>
                <a:gd name="connsiteY12" fmla="*/ 185971 h 292619"/>
                <a:gd name="connsiteX13" fmla="*/ 662151 w 4968481"/>
                <a:gd name="connsiteY13" fmla="*/ 91378 h 292619"/>
                <a:gd name="connsiteX14" fmla="*/ 725214 w 4968481"/>
                <a:gd name="connsiteY14" fmla="*/ 12551 h 292619"/>
                <a:gd name="connsiteX15" fmla="*/ 756745 w 4968481"/>
                <a:gd name="connsiteY15" fmla="*/ 59847 h 292619"/>
                <a:gd name="connsiteX16" fmla="*/ 804041 w 4968481"/>
                <a:gd name="connsiteY16" fmla="*/ 91378 h 292619"/>
                <a:gd name="connsiteX17" fmla="*/ 819807 w 4968481"/>
                <a:gd name="connsiteY17" fmla="*/ 138675 h 292619"/>
                <a:gd name="connsiteX18" fmla="*/ 914400 w 4968481"/>
                <a:gd name="connsiteY18" fmla="*/ 185971 h 292619"/>
                <a:gd name="connsiteX19" fmla="*/ 961696 w 4968481"/>
                <a:gd name="connsiteY19" fmla="*/ 154440 h 292619"/>
                <a:gd name="connsiteX20" fmla="*/ 1024758 w 4968481"/>
                <a:gd name="connsiteY20" fmla="*/ 59847 h 292619"/>
                <a:gd name="connsiteX21" fmla="*/ 1072055 w 4968481"/>
                <a:gd name="connsiteY21" fmla="*/ 44082 h 292619"/>
                <a:gd name="connsiteX22" fmla="*/ 1119351 w 4968481"/>
                <a:gd name="connsiteY22" fmla="*/ 75613 h 292619"/>
                <a:gd name="connsiteX23" fmla="*/ 1166648 w 4968481"/>
                <a:gd name="connsiteY23" fmla="*/ 170206 h 292619"/>
                <a:gd name="connsiteX24" fmla="*/ 1213945 w 4968481"/>
                <a:gd name="connsiteY24" fmla="*/ 185971 h 292619"/>
                <a:gd name="connsiteX25" fmla="*/ 1292772 w 4968481"/>
                <a:gd name="connsiteY25" fmla="*/ 107144 h 292619"/>
                <a:gd name="connsiteX26" fmla="*/ 1371600 w 4968481"/>
                <a:gd name="connsiteY26" fmla="*/ 28316 h 292619"/>
                <a:gd name="connsiteX27" fmla="*/ 1450427 w 4968481"/>
                <a:gd name="connsiteY27" fmla="*/ 122909 h 292619"/>
                <a:gd name="connsiteX28" fmla="*/ 1466193 w 4968481"/>
                <a:gd name="connsiteY28" fmla="*/ 170206 h 292619"/>
                <a:gd name="connsiteX29" fmla="*/ 1560786 w 4968481"/>
                <a:gd name="connsiteY29" fmla="*/ 233268 h 292619"/>
                <a:gd name="connsiteX30" fmla="*/ 1608083 w 4968481"/>
                <a:gd name="connsiteY30" fmla="*/ 185971 h 292619"/>
                <a:gd name="connsiteX31" fmla="*/ 1655379 w 4968481"/>
                <a:gd name="connsiteY31" fmla="*/ 91378 h 292619"/>
                <a:gd name="connsiteX32" fmla="*/ 1702676 w 4968481"/>
                <a:gd name="connsiteY32" fmla="*/ 59847 h 292619"/>
                <a:gd name="connsiteX33" fmla="*/ 1749972 w 4968481"/>
                <a:gd name="connsiteY33" fmla="*/ 107144 h 292619"/>
                <a:gd name="connsiteX34" fmla="*/ 1813034 w 4968481"/>
                <a:gd name="connsiteY34" fmla="*/ 201737 h 292619"/>
                <a:gd name="connsiteX35" fmla="*/ 1860331 w 4968481"/>
                <a:gd name="connsiteY35" fmla="*/ 233268 h 292619"/>
                <a:gd name="connsiteX36" fmla="*/ 1907627 w 4968481"/>
                <a:gd name="connsiteY36" fmla="*/ 201737 h 292619"/>
                <a:gd name="connsiteX37" fmla="*/ 1986455 w 4968481"/>
                <a:gd name="connsiteY37" fmla="*/ 107144 h 292619"/>
                <a:gd name="connsiteX38" fmla="*/ 2081048 w 4968481"/>
                <a:gd name="connsiteY38" fmla="*/ 59847 h 292619"/>
                <a:gd name="connsiteX39" fmla="*/ 2144110 w 4968481"/>
                <a:gd name="connsiteY39" fmla="*/ 138675 h 292619"/>
                <a:gd name="connsiteX40" fmla="*/ 2159876 w 4968481"/>
                <a:gd name="connsiteY40" fmla="*/ 185971 h 292619"/>
                <a:gd name="connsiteX41" fmla="*/ 2238703 w 4968481"/>
                <a:gd name="connsiteY41" fmla="*/ 264799 h 292619"/>
                <a:gd name="connsiteX42" fmla="*/ 2286000 w 4968481"/>
                <a:gd name="connsiteY42" fmla="*/ 233268 h 292619"/>
                <a:gd name="connsiteX43" fmla="*/ 2412124 w 4968481"/>
                <a:gd name="connsiteY43" fmla="*/ 91378 h 292619"/>
                <a:gd name="connsiteX44" fmla="*/ 2459420 w 4968481"/>
                <a:gd name="connsiteY44" fmla="*/ 75613 h 292619"/>
                <a:gd name="connsiteX45" fmla="*/ 2506717 w 4968481"/>
                <a:gd name="connsiteY45" fmla="*/ 122909 h 292619"/>
                <a:gd name="connsiteX46" fmla="*/ 2569779 w 4968481"/>
                <a:gd name="connsiteY46" fmla="*/ 217502 h 292619"/>
                <a:gd name="connsiteX47" fmla="*/ 2617076 w 4968481"/>
                <a:gd name="connsiteY47" fmla="*/ 249033 h 292619"/>
                <a:gd name="connsiteX48" fmla="*/ 2695903 w 4968481"/>
                <a:gd name="connsiteY48" fmla="*/ 233268 h 292619"/>
                <a:gd name="connsiteX49" fmla="*/ 2727434 w 4968481"/>
                <a:gd name="connsiteY49" fmla="*/ 185971 h 292619"/>
                <a:gd name="connsiteX50" fmla="*/ 2806262 w 4968481"/>
                <a:gd name="connsiteY50" fmla="*/ 91378 h 292619"/>
                <a:gd name="connsiteX51" fmla="*/ 2869324 w 4968481"/>
                <a:gd name="connsiteY51" fmla="*/ 107144 h 292619"/>
                <a:gd name="connsiteX52" fmla="*/ 2885089 w 4968481"/>
                <a:gd name="connsiteY52" fmla="*/ 154440 h 292619"/>
                <a:gd name="connsiteX53" fmla="*/ 2932386 w 4968481"/>
                <a:gd name="connsiteY53" fmla="*/ 201737 h 292619"/>
                <a:gd name="connsiteX54" fmla="*/ 3011214 w 4968481"/>
                <a:gd name="connsiteY54" fmla="*/ 280564 h 292619"/>
                <a:gd name="connsiteX55" fmla="*/ 3090041 w 4968481"/>
                <a:gd name="connsiteY55" fmla="*/ 233268 h 292619"/>
                <a:gd name="connsiteX56" fmla="*/ 3121572 w 4968481"/>
                <a:gd name="connsiteY56" fmla="*/ 185971 h 292619"/>
                <a:gd name="connsiteX57" fmla="*/ 3216165 w 4968481"/>
                <a:gd name="connsiteY57" fmla="*/ 107144 h 292619"/>
                <a:gd name="connsiteX58" fmla="*/ 3279227 w 4968481"/>
                <a:gd name="connsiteY58" fmla="*/ 201737 h 292619"/>
                <a:gd name="connsiteX59" fmla="*/ 3310758 w 4968481"/>
                <a:gd name="connsiteY59" fmla="*/ 249033 h 292619"/>
                <a:gd name="connsiteX60" fmla="*/ 3358055 w 4968481"/>
                <a:gd name="connsiteY60" fmla="*/ 280564 h 292619"/>
                <a:gd name="connsiteX61" fmla="*/ 3405351 w 4968481"/>
                <a:gd name="connsiteY61" fmla="*/ 264799 h 292619"/>
                <a:gd name="connsiteX62" fmla="*/ 3436883 w 4968481"/>
                <a:gd name="connsiteY62" fmla="*/ 233268 h 292619"/>
                <a:gd name="connsiteX63" fmla="*/ 3499945 w 4968481"/>
                <a:gd name="connsiteY63" fmla="*/ 138675 h 292619"/>
                <a:gd name="connsiteX64" fmla="*/ 3547241 w 4968481"/>
                <a:gd name="connsiteY64" fmla="*/ 122909 h 292619"/>
                <a:gd name="connsiteX65" fmla="*/ 3610303 w 4968481"/>
                <a:gd name="connsiteY65" fmla="*/ 170206 h 292619"/>
                <a:gd name="connsiteX66" fmla="*/ 3720662 w 4968481"/>
                <a:gd name="connsiteY66" fmla="*/ 280564 h 292619"/>
                <a:gd name="connsiteX67" fmla="*/ 3831020 w 4968481"/>
                <a:gd name="connsiteY67" fmla="*/ 201737 h 292619"/>
                <a:gd name="connsiteX68" fmla="*/ 3925614 w 4968481"/>
                <a:gd name="connsiteY68" fmla="*/ 138675 h 292619"/>
                <a:gd name="connsiteX69" fmla="*/ 3972910 w 4968481"/>
                <a:gd name="connsiteY69" fmla="*/ 91378 h 292619"/>
                <a:gd name="connsiteX70" fmla="*/ 4051738 w 4968481"/>
                <a:gd name="connsiteY70" fmla="*/ 154440 h 292619"/>
                <a:gd name="connsiteX71" fmla="*/ 4146331 w 4968481"/>
                <a:gd name="connsiteY71" fmla="*/ 217502 h 292619"/>
                <a:gd name="connsiteX72" fmla="*/ 4240924 w 4968481"/>
                <a:gd name="connsiteY72" fmla="*/ 154440 h 292619"/>
                <a:gd name="connsiteX73" fmla="*/ 4335517 w 4968481"/>
                <a:gd name="connsiteY73" fmla="*/ 91378 h 292619"/>
                <a:gd name="connsiteX74" fmla="*/ 4445876 w 4968481"/>
                <a:gd name="connsiteY74" fmla="*/ 233268 h 292619"/>
                <a:gd name="connsiteX75" fmla="*/ 4508938 w 4968481"/>
                <a:gd name="connsiteY75" fmla="*/ 201737 h 292619"/>
                <a:gd name="connsiteX76" fmla="*/ 4556234 w 4968481"/>
                <a:gd name="connsiteY76" fmla="*/ 185971 h 292619"/>
                <a:gd name="connsiteX77" fmla="*/ 4619296 w 4968481"/>
                <a:gd name="connsiteY77" fmla="*/ 154440 h 292619"/>
                <a:gd name="connsiteX78" fmla="*/ 4682358 w 4968481"/>
                <a:gd name="connsiteY78" fmla="*/ 170206 h 292619"/>
                <a:gd name="connsiteX79" fmla="*/ 4713889 w 4968481"/>
                <a:gd name="connsiteY79" fmla="*/ 217502 h 292619"/>
                <a:gd name="connsiteX80" fmla="*/ 4761186 w 4968481"/>
                <a:gd name="connsiteY80" fmla="*/ 264799 h 292619"/>
                <a:gd name="connsiteX81" fmla="*/ 4855779 w 4968481"/>
                <a:gd name="connsiteY81" fmla="*/ 217502 h 292619"/>
                <a:gd name="connsiteX82" fmla="*/ 4887310 w 4968481"/>
                <a:gd name="connsiteY82" fmla="*/ 170206 h 292619"/>
                <a:gd name="connsiteX83" fmla="*/ 4950372 w 4968481"/>
                <a:gd name="connsiteY83" fmla="*/ 122909 h 292619"/>
                <a:gd name="connsiteX84" fmla="*/ 4950372 w 4968481"/>
                <a:gd name="connsiteY84" fmla="*/ 122909 h 292619"/>
                <a:gd name="connsiteX85" fmla="*/ 4934607 w 4968481"/>
                <a:gd name="connsiteY85" fmla="*/ 138675 h 29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968481" h="292619">
                  <a:moveTo>
                    <a:pt x="0" y="138675"/>
                  </a:moveTo>
                  <a:cubicBezTo>
                    <a:pt x="10510" y="122909"/>
                    <a:pt x="18133" y="104776"/>
                    <a:pt x="31531" y="91378"/>
                  </a:cubicBezTo>
                  <a:cubicBezTo>
                    <a:pt x="44929" y="77980"/>
                    <a:pt x="64271" y="71977"/>
                    <a:pt x="78827" y="59847"/>
                  </a:cubicBezTo>
                  <a:cubicBezTo>
                    <a:pt x="95955" y="45574"/>
                    <a:pt x="110358" y="28316"/>
                    <a:pt x="126124" y="12551"/>
                  </a:cubicBezTo>
                  <a:cubicBezTo>
                    <a:pt x="204951" y="38826"/>
                    <a:pt x="168165" y="12551"/>
                    <a:pt x="204951" y="122909"/>
                  </a:cubicBezTo>
                  <a:lnTo>
                    <a:pt x="204951" y="122909"/>
                  </a:lnTo>
                  <a:lnTo>
                    <a:pt x="252248" y="154440"/>
                  </a:lnTo>
                  <a:cubicBezTo>
                    <a:pt x="285986" y="143194"/>
                    <a:pt x="321672" y="135909"/>
                    <a:pt x="346841" y="107144"/>
                  </a:cubicBezTo>
                  <a:cubicBezTo>
                    <a:pt x="371795" y="78625"/>
                    <a:pt x="409903" y="12551"/>
                    <a:pt x="409903" y="12551"/>
                  </a:cubicBezTo>
                  <a:cubicBezTo>
                    <a:pt x="425669" y="17806"/>
                    <a:pt x="445449" y="16565"/>
                    <a:pt x="457200" y="28316"/>
                  </a:cubicBezTo>
                  <a:cubicBezTo>
                    <a:pt x="483996" y="55112"/>
                    <a:pt x="499241" y="91378"/>
                    <a:pt x="520262" y="122909"/>
                  </a:cubicBezTo>
                  <a:cubicBezTo>
                    <a:pt x="530772" y="138675"/>
                    <a:pt x="533817" y="164214"/>
                    <a:pt x="551793" y="170206"/>
                  </a:cubicBezTo>
                  <a:lnTo>
                    <a:pt x="599089" y="185971"/>
                  </a:lnTo>
                  <a:cubicBezTo>
                    <a:pt x="636577" y="73513"/>
                    <a:pt x="583421" y="209473"/>
                    <a:pt x="662151" y="91378"/>
                  </a:cubicBezTo>
                  <a:cubicBezTo>
                    <a:pt x="723070" y="0"/>
                    <a:pt x="619439" y="83067"/>
                    <a:pt x="725214" y="12551"/>
                  </a:cubicBezTo>
                  <a:cubicBezTo>
                    <a:pt x="735724" y="28316"/>
                    <a:pt x="743347" y="46449"/>
                    <a:pt x="756745" y="59847"/>
                  </a:cubicBezTo>
                  <a:cubicBezTo>
                    <a:pt x="770143" y="73245"/>
                    <a:pt x="792205" y="76582"/>
                    <a:pt x="804041" y="91378"/>
                  </a:cubicBezTo>
                  <a:cubicBezTo>
                    <a:pt x="814422" y="104355"/>
                    <a:pt x="809426" y="125698"/>
                    <a:pt x="819807" y="138675"/>
                  </a:cubicBezTo>
                  <a:cubicBezTo>
                    <a:pt x="842035" y="166460"/>
                    <a:pt x="883242" y="175585"/>
                    <a:pt x="914400" y="185971"/>
                  </a:cubicBezTo>
                  <a:cubicBezTo>
                    <a:pt x="930165" y="175461"/>
                    <a:pt x="949219" y="168700"/>
                    <a:pt x="961696" y="154440"/>
                  </a:cubicBezTo>
                  <a:cubicBezTo>
                    <a:pt x="986650" y="125921"/>
                    <a:pt x="988807" y="71830"/>
                    <a:pt x="1024758" y="59847"/>
                  </a:cubicBezTo>
                  <a:lnTo>
                    <a:pt x="1072055" y="44082"/>
                  </a:lnTo>
                  <a:cubicBezTo>
                    <a:pt x="1087820" y="54592"/>
                    <a:pt x="1107514" y="60817"/>
                    <a:pt x="1119351" y="75613"/>
                  </a:cubicBezTo>
                  <a:cubicBezTo>
                    <a:pt x="1170123" y="139078"/>
                    <a:pt x="1092818" y="111142"/>
                    <a:pt x="1166648" y="170206"/>
                  </a:cubicBezTo>
                  <a:cubicBezTo>
                    <a:pt x="1179625" y="180587"/>
                    <a:pt x="1198179" y="180716"/>
                    <a:pt x="1213945" y="185971"/>
                  </a:cubicBezTo>
                  <a:cubicBezTo>
                    <a:pt x="1298030" y="59844"/>
                    <a:pt x="1187667" y="212251"/>
                    <a:pt x="1292772" y="107144"/>
                  </a:cubicBezTo>
                  <a:cubicBezTo>
                    <a:pt x="1397872" y="2043"/>
                    <a:pt x="1245479" y="112396"/>
                    <a:pt x="1371600" y="28316"/>
                  </a:cubicBezTo>
                  <a:cubicBezTo>
                    <a:pt x="1406465" y="63182"/>
                    <a:pt x="1428478" y="79012"/>
                    <a:pt x="1450427" y="122909"/>
                  </a:cubicBezTo>
                  <a:cubicBezTo>
                    <a:pt x="1457859" y="137773"/>
                    <a:pt x="1456975" y="156379"/>
                    <a:pt x="1466193" y="170206"/>
                  </a:cubicBezTo>
                  <a:cubicBezTo>
                    <a:pt x="1499934" y="220818"/>
                    <a:pt x="1511200" y="216739"/>
                    <a:pt x="1560786" y="233268"/>
                  </a:cubicBezTo>
                  <a:cubicBezTo>
                    <a:pt x="1576552" y="217502"/>
                    <a:pt x="1595715" y="204522"/>
                    <a:pt x="1608083" y="185971"/>
                  </a:cubicBezTo>
                  <a:cubicBezTo>
                    <a:pt x="1659373" y="109036"/>
                    <a:pt x="1580956" y="165801"/>
                    <a:pt x="1655379" y="91378"/>
                  </a:cubicBezTo>
                  <a:cubicBezTo>
                    <a:pt x="1668777" y="77980"/>
                    <a:pt x="1686910" y="70357"/>
                    <a:pt x="1702676" y="59847"/>
                  </a:cubicBezTo>
                  <a:cubicBezTo>
                    <a:pt x="1718441" y="75613"/>
                    <a:pt x="1736284" y="89545"/>
                    <a:pt x="1749972" y="107144"/>
                  </a:cubicBezTo>
                  <a:cubicBezTo>
                    <a:pt x="1773237" y="137057"/>
                    <a:pt x="1781503" y="180716"/>
                    <a:pt x="1813034" y="201737"/>
                  </a:cubicBezTo>
                  <a:lnTo>
                    <a:pt x="1860331" y="233268"/>
                  </a:lnTo>
                  <a:cubicBezTo>
                    <a:pt x="1876096" y="222758"/>
                    <a:pt x="1894229" y="215135"/>
                    <a:pt x="1907627" y="201737"/>
                  </a:cubicBezTo>
                  <a:cubicBezTo>
                    <a:pt x="2031636" y="77726"/>
                    <a:pt x="1831494" y="236277"/>
                    <a:pt x="1986455" y="107144"/>
                  </a:cubicBezTo>
                  <a:cubicBezTo>
                    <a:pt x="2027205" y="73186"/>
                    <a:pt x="2033645" y="75648"/>
                    <a:pt x="2081048" y="59847"/>
                  </a:cubicBezTo>
                  <a:cubicBezTo>
                    <a:pt x="2120676" y="178728"/>
                    <a:pt x="2062612" y="36803"/>
                    <a:pt x="2144110" y="138675"/>
                  </a:cubicBezTo>
                  <a:cubicBezTo>
                    <a:pt x="2154491" y="151652"/>
                    <a:pt x="2152444" y="171107"/>
                    <a:pt x="2159876" y="185971"/>
                  </a:cubicBezTo>
                  <a:cubicBezTo>
                    <a:pt x="2186153" y="238524"/>
                    <a:pt x="2191406" y="233267"/>
                    <a:pt x="2238703" y="264799"/>
                  </a:cubicBezTo>
                  <a:cubicBezTo>
                    <a:pt x="2254469" y="254289"/>
                    <a:pt x="2272602" y="246666"/>
                    <a:pt x="2286000" y="233268"/>
                  </a:cubicBezTo>
                  <a:cubicBezTo>
                    <a:pt x="2338578" y="180690"/>
                    <a:pt x="2312811" y="124482"/>
                    <a:pt x="2412124" y="91378"/>
                  </a:cubicBezTo>
                  <a:lnTo>
                    <a:pt x="2459420" y="75613"/>
                  </a:lnTo>
                  <a:cubicBezTo>
                    <a:pt x="2475186" y="91378"/>
                    <a:pt x="2493029" y="105310"/>
                    <a:pt x="2506717" y="122909"/>
                  </a:cubicBezTo>
                  <a:cubicBezTo>
                    <a:pt x="2529983" y="152822"/>
                    <a:pt x="2538248" y="196481"/>
                    <a:pt x="2569779" y="217502"/>
                  </a:cubicBezTo>
                  <a:lnTo>
                    <a:pt x="2617076" y="249033"/>
                  </a:lnTo>
                  <a:cubicBezTo>
                    <a:pt x="2643352" y="243778"/>
                    <a:pt x="2672638" y="246563"/>
                    <a:pt x="2695903" y="233268"/>
                  </a:cubicBezTo>
                  <a:cubicBezTo>
                    <a:pt x="2712354" y="223867"/>
                    <a:pt x="2715304" y="200527"/>
                    <a:pt x="2727434" y="185971"/>
                  </a:cubicBezTo>
                  <a:cubicBezTo>
                    <a:pt x="2828592" y="64582"/>
                    <a:pt x="2727976" y="208808"/>
                    <a:pt x="2806262" y="91378"/>
                  </a:cubicBezTo>
                  <a:cubicBezTo>
                    <a:pt x="2827283" y="96633"/>
                    <a:pt x="2852404" y="93608"/>
                    <a:pt x="2869324" y="107144"/>
                  </a:cubicBezTo>
                  <a:cubicBezTo>
                    <a:pt x="2882301" y="117525"/>
                    <a:pt x="2875871" y="140613"/>
                    <a:pt x="2885089" y="154440"/>
                  </a:cubicBezTo>
                  <a:cubicBezTo>
                    <a:pt x="2897457" y="172991"/>
                    <a:pt x="2918112" y="184609"/>
                    <a:pt x="2932386" y="201737"/>
                  </a:cubicBezTo>
                  <a:cubicBezTo>
                    <a:pt x="2998075" y="280564"/>
                    <a:pt x="2924504" y="222758"/>
                    <a:pt x="3011214" y="280564"/>
                  </a:cubicBezTo>
                  <a:cubicBezTo>
                    <a:pt x="3037490" y="264799"/>
                    <a:pt x="3066776" y="253210"/>
                    <a:pt x="3090041" y="233268"/>
                  </a:cubicBezTo>
                  <a:cubicBezTo>
                    <a:pt x="3104427" y="220937"/>
                    <a:pt x="3109442" y="200527"/>
                    <a:pt x="3121572" y="185971"/>
                  </a:cubicBezTo>
                  <a:cubicBezTo>
                    <a:pt x="3159504" y="140453"/>
                    <a:pt x="3169662" y="138146"/>
                    <a:pt x="3216165" y="107144"/>
                  </a:cubicBezTo>
                  <a:lnTo>
                    <a:pt x="3279227" y="201737"/>
                  </a:lnTo>
                  <a:cubicBezTo>
                    <a:pt x="3289737" y="217502"/>
                    <a:pt x="3294993" y="238523"/>
                    <a:pt x="3310758" y="249033"/>
                  </a:cubicBezTo>
                  <a:lnTo>
                    <a:pt x="3358055" y="280564"/>
                  </a:lnTo>
                  <a:cubicBezTo>
                    <a:pt x="3373820" y="275309"/>
                    <a:pt x="3391101" y="273349"/>
                    <a:pt x="3405351" y="264799"/>
                  </a:cubicBezTo>
                  <a:cubicBezTo>
                    <a:pt x="3418097" y="257152"/>
                    <a:pt x="3427964" y="245159"/>
                    <a:pt x="3436883" y="233268"/>
                  </a:cubicBezTo>
                  <a:cubicBezTo>
                    <a:pt x="3459620" y="202952"/>
                    <a:pt x="3463994" y="150659"/>
                    <a:pt x="3499945" y="138675"/>
                  </a:cubicBezTo>
                  <a:lnTo>
                    <a:pt x="3547241" y="122909"/>
                  </a:lnTo>
                  <a:cubicBezTo>
                    <a:pt x="3568262" y="138675"/>
                    <a:pt x="3592846" y="150567"/>
                    <a:pt x="3610303" y="170206"/>
                  </a:cubicBezTo>
                  <a:cubicBezTo>
                    <a:pt x="3716820" y="290038"/>
                    <a:pt x="3622400" y="247811"/>
                    <a:pt x="3720662" y="280564"/>
                  </a:cubicBezTo>
                  <a:cubicBezTo>
                    <a:pt x="3843805" y="249779"/>
                    <a:pt x="3728777" y="292619"/>
                    <a:pt x="3831020" y="201737"/>
                  </a:cubicBezTo>
                  <a:cubicBezTo>
                    <a:pt x="3859344" y="176560"/>
                    <a:pt x="3898818" y="165472"/>
                    <a:pt x="3925614" y="138675"/>
                  </a:cubicBezTo>
                  <a:lnTo>
                    <a:pt x="3972910" y="91378"/>
                  </a:lnTo>
                  <a:cubicBezTo>
                    <a:pt x="4130733" y="130835"/>
                    <a:pt x="3968807" y="71510"/>
                    <a:pt x="4051738" y="154440"/>
                  </a:cubicBezTo>
                  <a:cubicBezTo>
                    <a:pt x="4078534" y="181236"/>
                    <a:pt x="4146331" y="217502"/>
                    <a:pt x="4146331" y="217502"/>
                  </a:cubicBezTo>
                  <a:cubicBezTo>
                    <a:pt x="4236784" y="187352"/>
                    <a:pt x="4152353" y="223329"/>
                    <a:pt x="4240924" y="154440"/>
                  </a:cubicBezTo>
                  <a:cubicBezTo>
                    <a:pt x="4270837" y="131174"/>
                    <a:pt x="4335517" y="91378"/>
                    <a:pt x="4335517" y="91378"/>
                  </a:cubicBezTo>
                  <a:cubicBezTo>
                    <a:pt x="4410947" y="204522"/>
                    <a:pt x="4371783" y="159175"/>
                    <a:pt x="4445876" y="233268"/>
                  </a:cubicBezTo>
                  <a:cubicBezTo>
                    <a:pt x="4466897" y="222758"/>
                    <a:pt x="4487336" y="210995"/>
                    <a:pt x="4508938" y="201737"/>
                  </a:cubicBezTo>
                  <a:cubicBezTo>
                    <a:pt x="4524212" y="195191"/>
                    <a:pt x="4540960" y="192517"/>
                    <a:pt x="4556234" y="185971"/>
                  </a:cubicBezTo>
                  <a:cubicBezTo>
                    <a:pt x="4577836" y="176713"/>
                    <a:pt x="4598275" y="164950"/>
                    <a:pt x="4619296" y="154440"/>
                  </a:cubicBezTo>
                  <a:cubicBezTo>
                    <a:pt x="4640317" y="159695"/>
                    <a:pt x="4664329" y="158187"/>
                    <a:pt x="4682358" y="170206"/>
                  </a:cubicBezTo>
                  <a:cubicBezTo>
                    <a:pt x="4698123" y="180716"/>
                    <a:pt x="4701759" y="202946"/>
                    <a:pt x="4713889" y="217502"/>
                  </a:cubicBezTo>
                  <a:cubicBezTo>
                    <a:pt x="4728163" y="234630"/>
                    <a:pt x="4745420" y="249033"/>
                    <a:pt x="4761186" y="264799"/>
                  </a:cubicBezTo>
                  <a:cubicBezTo>
                    <a:pt x="4799654" y="251976"/>
                    <a:pt x="4825217" y="248064"/>
                    <a:pt x="4855779" y="217502"/>
                  </a:cubicBezTo>
                  <a:cubicBezTo>
                    <a:pt x="4869177" y="204104"/>
                    <a:pt x="4872514" y="182042"/>
                    <a:pt x="4887310" y="170206"/>
                  </a:cubicBezTo>
                  <a:cubicBezTo>
                    <a:pt x="4968481" y="105269"/>
                    <a:pt x="4911105" y="201445"/>
                    <a:pt x="4950372" y="122909"/>
                  </a:cubicBezTo>
                  <a:lnTo>
                    <a:pt x="4950372" y="122909"/>
                  </a:lnTo>
                  <a:lnTo>
                    <a:pt x="4934607" y="138675"/>
                  </a:lnTo>
                </a:path>
              </a:pathLst>
            </a:custGeom>
            <a:noFill/>
            <a:ln w="28575" cap="flat" cmpd="sng" algn="ctr">
              <a:solidFill>
                <a:srgbClr val="FF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grpSp>
      <p:sp>
        <p:nvSpPr>
          <p:cNvPr id="9" name="Rectangle 8"/>
          <p:cNvSpPr/>
          <p:nvPr/>
        </p:nvSpPr>
        <p:spPr bwMode="auto">
          <a:xfrm>
            <a:off x="3733800" y="1295400"/>
            <a:ext cx="1524000" cy="304800"/>
          </a:xfrm>
          <a:prstGeom prst="rect">
            <a:avLst/>
          </a:prstGeom>
          <a:solidFill>
            <a:srgbClr val="FFFF00">
              <a:alpha val="50000"/>
            </a:srgbClr>
          </a:solid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6858000" y="1295400"/>
            <a:ext cx="914400" cy="304800"/>
          </a:xfrm>
          <a:prstGeom prst="rect">
            <a:avLst/>
          </a:prstGeom>
          <a:solidFill>
            <a:srgbClr val="FFFF00">
              <a:alpha val="50000"/>
            </a:srgbClr>
          </a:solid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429000" y="1600200"/>
            <a:ext cx="1752600" cy="304800"/>
          </a:xfrm>
          <a:prstGeom prst="rect">
            <a:avLst/>
          </a:prstGeom>
          <a:solidFill>
            <a:srgbClr val="FFFF00">
              <a:alpha val="50000"/>
            </a:srgbClr>
          </a:solid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6781800" y="3581400"/>
            <a:ext cx="1752600" cy="304800"/>
          </a:xfrm>
          <a:prstGeom prst="rect">
            <a:avLst/>
          </a:prstGeom>
          <a:solidFill>
            <a:srgbClr val="FFFF00">
              <a:alpha val="50000"/>
            </a:srgbClr>
          </a:solid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3765332" y="3581400"/>
            <a:ext cx="685800" cy="304800"/>
          </a:xfrm>
          <a:prstGeom prst="rect">
            <a:avLst/>
          </a:prstGeom>
          <a:solidFill>
            <a:srgbClr val="FFFF00">
              <a:alpha val="50000"/>
            </a:srgbClr>
          </a:solid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2590800" y="3581400"/>
            <a:ext cx="1143000" cy="304800"/>
          </a:xfrm>
          <a:prstGeom prst="rect">
            <a:avLst/>
          </a:prstGeom>
          <a:solidFill>
            <a:srgbClr val="FFFF00">
              <a:alpha val="50000"/>
            </a:srgbClr>
          </a:solid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idx="4294967295"/>
          </p:nvPr>
        </p:nvSpPr>
        <p:spPr>
          <a:xfrm>
            <a:off x="685800" y="228600"/>
            <a:ext cx="7772400" cy="533400"/>
          </a:xfrm>
        </p:spPr>
        <p:txBody>
          <a:bodyPr/>
          <a:lstStyle/>
          <a:p>
            <a:pPr eaLnBrk="1" hangingPunct="1"/>
            <a:r>
              <a:rPr lang="en-US" smtClean="0"/>
              <a:t>Modifying a View</a:t>
            </a:r>
          </a:p>
        </p:txBody>
      </p:sp>
      <p:sp>
        <p:nvSpPr>
          <p:cNvPr id="15363" name="Rectangle 6"/>
          <p:cNvSpPr>
            <a:spLocks noGrp="1" noChangeArrowheads="1"/>
          </p:cNvSpPr>
          <p:nvPr>
            <p:ph type="body" idx="4294967295"/>
          </p:nvPr>
        </p:nvSpPr>
        <p:spPr>
          <a:xfrm>
            <a:off x="228600" y="762000"/>
            <a:ext cx="8915400" cy="5562600"/>
          </a:xfrm>
        </p:spPr>
        <p:txBody>
          <a:bodyPr/>
          <a:lstStyle/>
          <a:p>
            <a:pPr lvl="1" eaLnBrk="1" hangingPunct="1"/>
            <a:r>
              <a:rPr lang="en-US" smtClean="0"/>
              <a:t>Modify the </a:t>
            </a:r>
            <a:r>
              <a:rPr lang="en-US" smtClean="0">
                <a:latin typeface="Courier New" pitchFamily="49" charset="0"/>
              </a:rPr>
              <a:t>EMPVU80</a:t>
            </a:r>
            <a:r>
              <a:rPr lang="en-US" smtClean="0"/>
              <a:t> view by using a </a:t>
            </a:r>
            <a:r>
              <a:rPr lang="en-US" smtClean="0">
                <a:latin typeface="Courier New" pitchFamily="49" charset="0"/>
              </a:rPr>
              <a:t>CREATE</a:t>
            </a:r>
            <a:r>
              <a:rPr lang="en-US" smtClean="0"/>
              <a:t> </a:t>
            </a:r>
            <a:r>
              <a:rPr lang="en-US" smtClean="0">
                <a:latin typeface="Courier New" pitchFamily="49" charset="0"/>
              </a:rPr>
              <a:t>OR</a:t>
            </a:r>
            <a:r>
              <a:rPr lang="en-US" smtClean="0"/>
              <a:t> </a:t>
            </a:r>
            <a:r>
              <a:rPr lang="en-US" smtClean="0">
                <a:latin typeface="Courier New" pitchFamily="49" charset="0"/>
              </a:rPr>
              <a:t>REPLACE</a:t>
            </a:r>
            <a:r>
              <a:rPr lang="en-US" smtClean="0"/>
              <a:t> </a:t>
            </a:r>
            <a:r>
              <a:rPr lang="en-US" smtClean="0">
                <a:latin typeface="Courier New" pitchFamily="49" charset="0"/>
              </a:rPr>
              <a:t>VIEW</a:t>
            </a:r>
            <a:r>
              <a:rPr lang="en-US" smtClean="0"/>
              <a:t> clause. Add an alias for each column name:</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mtClean="0"/>
              <a:t>Column aliases in the </a:t>
            </a:r>
            <a:r>
              <a:rPr lang="en-US" smtClean="0">
                <a:latin typeface="Courier New" pitchFamily="49" charset="0"/>
              </a:rPr>
              <a:t>CREATE</a:t>
            </a:r>
            <a:r>
              <a:rPr lang="en-US" smtClean="0"/>
              <a:t> </a:t>
            </a:r>
            <a:r>
              <a:rPr lang="en-US" smtClean="0">
                <a:latin typeface="Courier New" pitchFamily="49" charset="0"/>
              </a:rPr>
              <a:t>OR</a:t>
            </a:r>
            <a:r>
              <a:rPr lang="en-US" smtClean="0"/>
              <a:t> </a:t>
            </a:r>
            <a:r>
              <a:rPr lang="en-US" smtClean="0">
                <a:latin typeface="Courier New" pitchFamily="49" charset="0"/>
              </a:rPr>
              <a:t>REPLACE</a:t>
            </a:r>
            <a:r>
              <a:rPr lang="en-US" smtClean="0"/>
              <a:t> </a:t>
            </a:r>
            <a:r>
              <a:rPr lang="en-US" smtClean="0">
                <a:latin typeface="Courier New" pitchFamily="49" charset="0"/>
              </a:rPr>
              <a:t>VIEW</a:t>
            </a:r>
            <a:r>
              <a:rPr lang="en-US" smtClean="0"/>
              <a:t> clause are listed in the same order as the columns in the subquery.</a:t>
            </a:r>
          </a:p>
        </p:txBody>
      </p:sp>
      <p:sp>
        <p:nvSpPr>
          <p:cNvPr id="15364" name="Rectangle 4"/>
          <p:cNvSpPr>
            <a:spLocks noChangeArrowheads="1"/>
          </p:cNvSpPr>
          <p:nvPr/>
        </p:nvSpPr>
        <p:spPr bwMode="blackGray">
          <a:xfrm>
            <a:off x="152400" y="2057400"/>
            <a:ext cx="8763000" cy="25908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400" dirty="0">
                <a:solidFill>
                  <a:srgbClr val="000000"/>
                </a:solidFill>
                <a:latin typeface="Courier New" pitchFamily="49" charset="0"/>
              </a:rPr>
              <a:t>CREATE OR REPLACE VIEW empvu80</a:t>
            </a:r>
          </a:p>
          <a:p>
            <a:pPr>
              <a:spcBef>
                <a:spcPct val="0"/>
              </a:spcBef>
              <a:buClrTx/>
              <a:buFontTx/>
              <a:buNone/>
              <a:tabLst>
                <a:tab pos="1200150" algn="l"/>
              </a:tabLst>
            </a:pPr>
            <a:r>
              <a:rPr lang="en-US" sz="2400" dirty="0">
                <a:solidFill>
                  <a:srgbClr val="000000"/>
                </a:solidFill>
                <a:latin typeface="Courier New" pitchFamily="49" charset="0"/>
              </a:rPr>
              <a:t>  (</a:t>
            </a:r>
            <a:r>
              <a:rPr lang="en-US" sz="2400" dirty="0" err="1">
                <a:solidFill>
                  <a:srgbClr val="000000"/>
                </a:solidFill>
                <a:latin typeface="Courier New" pitchFamily="49" charset="0"/>
              </a:rPr>
              <a:t>id_number</a:t>
            </a:r>
            <a:r>
              <a:rPr lang="en-US" sz="2400" dirty="0">
                <a:solidFill>
                  <a:srgbClr val="000000"/>
                </a:solidFill>
                <a:latin typeface="Courier New" pitchFamily="49" charset="0"/>
              </a:rPr>
              <a:t>, name, </a:t>
            </a:r>
            <a:r>
              <a:rPr lang="en-US" sz="2400" dirty="0" err="1">
                <a:solidFill>
                  <a:srgbClr val="000000"/>
                </a:solidFill>
                <a:latin typeface="Courier New" pitchFamily="49" charset="0"/>
              </a:rPr>
              <a:t>sal</a:t>
            </a:r>
            <a:r>
              <a:rPr lang="en-US" sz="2400" dirty="0">
                <a:solidFill>
                  <a:srgbClr val="000000"/>
                </a:solidFill>
                <a:latin typeface="Courier New" pitchFamily="49" charset="0"/>
              </a:rPr>
              <a:t>, </a:t>
            </a:r>
            <a:r>
              <a:rPr lang="en-US" sz="2400" dirty="0" err="1">
                <a:solidFill>
                  <a:srgbClr val="000000"/>
                </a:solidFill>
                <a:latin typeface="Courier New" pitchFamily="49" charset="0"/>
              </a:rPr>
              <a:t>department_id</a:t>
            </a:r>
            <a:r>
              <a:rPr lang="en-US" sz="2400" dirty="0">
                <a:solidFill>
                  <a:srgbClr val="000000"/>
                </a:solidFill>
                <a:latin typeface="Courier New" pitchFamily="49" charset="0"/>
              </a:rPr>
              <a:t>)</a:t>
            </a:r>
          </a:p>
          <a:p>
            <a:pPr>
              <a:spcBef>
                <a:spcPct val="0"/>
              </a:spcBef>
              <a:buClrTx/>
              <a:buFontTx/>
              <a:buNone/>
              <a:tabLst>
                <a:tab pos="1200150" algn="l"/>
              </a:tabLst>
            </a:pPr>
            <a:r>
              <a:rPr lang="en-US" sz="2400" dirty="0">
                <a:solidFill>
                  <a:srgbClr val="000000"/>
                </a:solidFill>
                <a:latin typeface="Courier New" pitchFamily="49" charset="0"/>
              </a:rPr>
              <a:t>AS SELECT  </a:t>
            </a:r>
            <a:r>
              <a:rPr lang="en-US" sz="2400" dirty="0" err="1">
                <a:solidFill>
                  <a:srgbClr val="000000"/>
                </a:solidFill>
                <a:latin typeface="Courier New" pitchFamily="49" charset="0"/>
              </a:rPr>
              <a:t>employee_id</a:t>
            </a:r>
            <a:r>
              <a:rPr lang="en-US" sz="2400" dirty="0">
                <a:solidFill>
                  <a:srgbClr val="000000"/>
                </a:solidFill>
                <a:latin typeface="Courier New" pitchFamily="49" charset="0"/>
              </a:rPr>
              <a:t>, </a:t>
            </a:r>
            <a:r>
              <a:rPr lang="en-US" sz="2400" dirty="0" err="1">
                <a:solidFill>
                  <a:srgbClr val="000000"/>
                </a:solidFill>
                <a:latin typeface="Courier New" pitchFamily="49" charset="0"/>
              </a:rPr>
              <a:t>first_name</a:t>
            </a:r>
            <a:r>
              <a:rPr lang="en-US" sz="2400" dirty="0">
                <a:solidFill>
                  <a:srgbClr val="000000"/>
                </a:solidFill>
                <a:latin typeface="Courier New" pitchFamily="49" charset="0"/>
              </a:rPr>
              <a:t> || ' ' </a:t>
            </a:r>
          </a:p>
          <a:p>
            <a:pPr>
              <a:spcBef>
                <a:spcPct val="0"/>
              </a:spcBef>
              <a:buClrTx/>
              <a:buFontTx/>
              <a:buNone/>
              <a:tabLst>
                <a:tab pos="1200150" algn="l"/>
              </a:tabLst>
            </a:pPr>
            <a:r>
              <a:rPr lang="en-US" sz="2400" dirty="0">
                <a:solidFill>
                  <a:srgbClr val="000000"/>
                </a:solidFill>
                <a:latin typeface="Courier New" pitchFamily="49" charset="0"/>
              </a:rPr>
              <a:t>           || </a:t>
            </a:r>
            <a:r>
              <a:rPr lang="en-US" sz="2400" dirty="0" err="1">
                <a:solidFill>
                  <a:srgbClr val="000000"/>
                </a:solidFill>
                <a:latin typeface="Courier New" pitchFamily="49" charset="0"/>
              </a:rPr>
              <a:t>last_name</a:t>
            </a:r>
            <a:r>
              <a:rPr lang="en-US" sz="2400" dirty="0">
                <a:solidFill>
                  <a:srgbClr val="000000"/>
                </a:solidFill>
                <a:latin typeface="Courier New" pitchFamily="49" charset="0"/>
              </a:rPr>
              <a:t>, salary, </a:t>
            </a:r>
            <a:r>
              <a:rPr lang="en-US" sz="2400" dirty="0" err="1">
                <a:solidFill>
                  <a:srgbClr val="000000"/>
                </a:solidFill>
                <a:latin typeface="Courier New" pitchFamily="49" charset="0"/>
              </a:rPr>
              <a:t>department_id</a:t>
            </a:r>
            <a:endParaRPr lang="en-US" sz="2400" dirty="0">
              <a:solidFill>
                <a:srgbClr val="000000"/>
              </a:solidFill>
              <a:latin typeface="Courier New" pitchFamily="49" charset="0"/>
            </a:endParaRPr>
          </a:p>
          <a:p>
            <a:pPr>
              <a:spcBef>
                <a:spcPct val="0"/>
              </a:spcBef>
              <a:buClrTx/>
              <a:buFontTx/>
              <a:buNone/>
              <a:tabLst>
                <a:tab pos="1200150" algn="l"/>
              </a:tabLst>
            </a:pPr>
            <a:r>
              <a:rPr lang="en-US" sz="2400" dirty="0">
                <a:solidFill>
                  <a:srgbClr val="000000"/>
                </a:solidFill>
                <a:latin typeface="Courier New" pitchFamily="49" charset="0"/>
              </a:rPr>
              <a:t>   FROM    employees</a:t>
            </a:r>
          </a:p>
          <a:p>
            <a:pPr>
              <a:spcBef>
                <a:spcPct val="0"/>
              </a:spcBef>
              <a:buClrTx/>
              <a:buFontTx/>
              <a:buNone/>
              <a:tabLst>
                <a:tab pos="1200150" algn="l"/>
              </a:tabLst>
            </a:pPr>
            <a:r>
              <a:rPr lang="en-US" sz="2400" dirty="0">
                <a:solidFill>
                  <a:srgbClr val="000000"/>
                </a:solidFill>
                <a:latin typeface="Courier New" pitchFamily="49" charset="0"/>
              </a:rPr>
              <a:t>   WHERE   </a:t>
            </a:r>
            <a:r>
              <a:rPr lang="en-US" sz="2400" dirty="0" err="1">
                <a:solidFill>
                  <a:srgbClr val="000000"/>
                </a:solidFill>
                <a:latin typeface="Courier New" pitchFamily="49" charset="0"/>
              </a:rPr>
              <a:t>department_id</a:t>
            </a:r>
            <a:r>
              <a:rPr lang="en-US" sz="2400" dirty="0">
                <a:solidFill>
                  <a:srgbClr val="000000"/>
                </a:solidFill>
                <a:latin typeface="Courier New" pitchFamily="49" charset="0"/>
              </a:rPr>
              <a:t> = 80;</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idx="4294967295"/>
          </p:nvPr>
        </p:nvSpPr>
        <p:spPr>
          <a:xfrm>
            <a:off x="685800" y="228600"/>
            <a:ext cx="7772400" cy="533400"/>
          </a:xfrm>
        </p:spPr>
        <p:txBody>
          <a:bodyPr/>
          <a:lstStyle/>
          <a:p>
            <a:pPr eaLnBrk="1" hangingPunct="1"/>
            <a:r>
              <a:rPr lang="en-US" smtClean="0"/>
              <a:t>Modifying a View</a:t>
            </a:r>
          </a:p>
        </p:txBody>
      </p:sp>
      <p:sp>
        <p:nvSpPr>
          <p:cNvPr id="15363" name="Rectangle 6"/>
          <p:cNvSpPr>
            <a:spLocks noGrp="1" noChangeArrowheads="1"/>
          </p:cNvSpPr>
          <p:nvPr>
            <p:ph type="body" idx="4294967295"/>
          </p:nvPr>
        </p:nvSpPr>
        <p:spPr>
          <a:xfrm>
            <a:off x="228600" y="762000"/>
            <a:ext cx="8915400" cy="685800"/>
          </a:xfrm>
        </p:spPr>
        <p:txBody>
          <a:bodyPr/>
          <a:lstStyle/>
          <a:p>
            <a:pPr eaLnBrk="1" hangingPunct="1"/>
            <a:r>
              <a:rPr lang="en-US" sz="1800" dirty="0" smtClean="0"/>
              <a:t>Column aliases in the </a:t>
            </a:r>
            <a:r>
              <a:rPr lang="en-US" sz="1800" dirty="0" smtClean="0">
                <a:latin typeface="Courier New" pitchFamily="49" charset="0"/>
              </a:rPr>
              <a:t>CREATE</a:t>
            </a:r>
            <a:r>
              <a:rPr lang="en-US" sz="1800" dirty="0" smtClean="0"/>
              <a:t> </a:t>
            </a:r>
            <a:r>
              <a:rPr lang="en-US" sz="1800" dirty="0" smtClean="0">
                <a:latin typeface="Courier New" pitchFamily="49" charset="0"/>
              </a:rPr>
              <a:t>OR</a:t>
            </a:r>
            <a:r>
              <a:rPr lang="en-US" sz="1800" dirty="0" smtClean="0"/>
              <a:t> </a:t>
            </a:r>
            <a:r>
              <a:rPr lang="en-US" sz="1800" dirty="0" smtClean="0">
                <a:latin typeface="Courier New" pitchFamily="49" charset="0"/>
              </a:rPr>
              <a:t>REPLACE</a:t>
            </a:r>
            <a:r>
              <a:rPr lang="en-US" sz="1800" dirty="0" smtClean="0"/>
              <a:t> </a:t>
            </a:r>
            <a:r>
              <a:rPr lang="en-US" sz="1800" dirty="0" smtClean="0">
                <a:latin typeface="Courier New" pitchFamily="49" charset="0"/>
              </a:rPr>
              <a:t>VIEW</a:t>
            </a:r>
            <a:r>
              <a:rPr lang="en-US" sz="1800" dirty="0" smtClean="0"/>
              <a:t> clause are listed in the same order as the columns in the </a:t>
            </a:r>
            <a:r>
              <a:rPr lang="en-US" sz="1800" dirty="0" err="1" smtClean="0"/>
              <a:t>subquery</a:t>
            </a:r>
            <a:r>
              <a:rPr lang="en-US" sz="1800" dirty="0" smtClean="0"/>
              <a:t>.</a:t>
            </a:r>
          </a:p>
        </p:txBody>
      </p:sp>
      <p:sp>
        <p:nvSpPr>
          <p:cNvPr id="6" name="Rectangle 5"/>
          <p:cNvSpPr/>
          <p:nvPr/>
        </p:nvSpPr>
        <p:spPr>
          <a:xfrm>
            <a:off x="609600" y="1752600"/>
            <a:ext cx="7924800" cy="3669238"/>
          </a:xfrm>
          <a:prstGeom prst="rect">
            <a:avLst/>
          </a:prstGeom>
        </p:spPr>
        <p:txBody>
          <a:bodyPr wrap="square">
            <a:spAutoFit/>
          </a:bodyPr>
          <a:lstStyle/>
          <a:p>
            <a:pPr>
              <a:buNone/>
            </a:pPr>
            <a:r>
              <a:rPr lang="en-MY" sz="1800" dirty="0" smtClean="0">
                <a:latin typeface="Courier New" pitchFamily="49" charset="0"/>
                <a:cs typeface="Courier New" pitchFamily="49" charset="0"/>
              </a:rPr>
              <a:t>SQL&gt; select * from empvu80;</a:t>
            </a:r>
          </a:p>
          <a:p>
            <a:pPr>
              <a:buNone/>
            </a:pPr>
            <a:endParaRPr lang="en-MY" sz="1800" dirty="0" smtClean="0">
              <a:latin typeface="Courier New" pitchFamily="49" charset="0"/>
              <a:cs typeface="Courier New" pitchFamily="49" charset="0"/>
            </a:endParaRPr>
          </a:p>
          <a:p>
            <a:pPr>
              <a:buNone/>
            </a:pPr>
            <a:r>
              <a:rPr lang="en-MY" sz="1800" dirty="0" smtClean="0">
                <a:latin typeface="Courier New" pitchFamily="49" charset="0"/>
                <a:cs typeface="Courier New" pitchFamily="49" charset="0"/>
              </a:rPr>
              <a:t> ID_NUMBER NAME                        SAL DEPARTMENT_ID</a:t>
            </a:r>
          </a:p>
          <a:p>
            <a:pPr>
              <a:buNone/>
            </a:pPr>
            <a:r>
              <a:rPr lang="en-MY" sz="1800" dirty="0" smtClean="0">
                <a:latin typeface="Courier New" pitchFamily="49" charset="0"/>
                <a:cs typeface="Courier New" pitchFamily="49" charset="0"/>
              </a:rPr>
              <a:t>---------- -------------------- ---------- -------------</a:t>
            </a:r>
          </a:p>
          <a:p>
            <a:pPr>
              <a:buNone/>
            </a:pPr>
            <a:r>
              <a:rPr lang="en-MY" sz="1800" dirty="0" smtClean="0">
                <a:latin typeface="Courier New" pitchFamily="49" charset="0"/>
                <a:cs typeface="Courier New" pitchFamily="49" charset="0"/>
              </a:rPr>
              <a:t>       145 John Russell              14000            80</a:t>
            </a:r>
          </a:p>
          <a:p>
            <a:pPr>
              <a:buNone/>
            </a:pPr>
            <a:r>
              <a:rPr lang="en-MY" sz="1800" dirty="0" smtClean="0">
                <a:latin typeface="Courier New" pitchFamily="49" charset="0"/>
                <a:cs typeface="Courier New" pitchFamily="49" charset="0"/>
              </a:rPr>
              <a:t>       146 Karen Partners            13500            80</a:t>
            </a:r>
          </a:p>
          <a:p>
            <a:pPr>
              <a:buNone/>
            </a:pPr>
            <a:endParaRPr lang="en-MY" sz="1800" dirty="0" smtClean="0">
              <a:latin typeface="Courier New" pitchFamily="49" charset="0"/>
              <a:cs typeface="Courier New" pitchFamily="49" charset="0"/>
            </a:endParaRPr>
          </a:p>
          <a:p>
            <a:pPr>
              <a:buNone/>
            </a:pPr>
            <a:r>
              <a:rPr lang="en-MY" sz="1800" dirty="0" smtClean="0">
                <a:latin typeface="Courier New" pitchFamily="49" charset="0"/>
                <a:cs typeface="Courier New" pitchFamily="49" charset="0"/>
              </a:rPr>
              <a:t>       177 Jack Livingston            8400            80</a:t>
            </a:r>
          </a:p>
          <a:p>
            <a:pPr>
              <a:buNone/>
            </a:pPr>
            <a:r>
              <a:rPr lang="en-MY" sz="1800" dirty="0" smtClean="0">
                <a:latin typeface="Courier New" pitchFamily="49" charset="0"/>
                <a:cs typeface="Courier New" pitchFamily="49" charset="0"/>
              </a:rPr>
              <a:t>       179 Charles Johnson            6200            80</a:t>
            </a:r>
          </a:p>
          <a:p>
            <a:pPr>
              <a:buNone/>
            </a:pPr>
            <a:endParaRPr lang="en-MY" sz="1800" dirty="0" smtClean="0">
              <a:latin typeface="Courier New" pitchFamily="49" charset="0"/>
              <a:cs typeface="Courier New" pitchFamily="49" charset="0"/>
            </a:endParaRPr>
          </a:p>
          <a:p>
            <a:pPr>
              <a:buNone/>
            </a:pPr>
            <a:r>
              <a:rPr lang="en-MY" sz="1800" dirty="0" smtClean="0">
                <a:latin typeface="Courier New" pitchFamily="49" charset="0"/>
                <a:cs typeface="Courier New" pitchFamily="49" charset="0"/>
              </a:rPr>
              <a:t>32 rows selected.</a:t>
            </a:r>
            <a:endParaRPr lang="en-MY" sz="1800" dirty="0">
              <a:latin typeface="Courier New" pitchFamily="49" charset="0"/>
              <a:cs typeface="Courier New" pitchFamily="49" charset="0"/>
            </a:endParaRPr>
          </a:p>
        </p:txBody>
      </p:sp>
      <p:sp>
        <p:nvSpPr>
          <p:cNvPr id="7" name="TextBox 6"/>
          <p:cNvSpPr txBox="1"/>
          <p:nvPr/>
        </p:nvSpPr>
        <p:spPr>
          <a:xfrm>
            <a:off x="2362200" y="3581400"/>
            <a:ext cx="5551520" cy="523220"/>
          </a:xfrm>
          <a:prstGeom prst="rect">
            <a:avLst/>
          </a:prstGeom>
          <a:noFill/>
        </p:spPr>
        <p:txBody>
          <a:bodyPr wrap="square" rtlCol="0">
            <a:spAutoFit/>
          </a:bodyPr>
          <a:lstStyle/>
          <a:p>
            <a:pPr>
              <a:buNone/>
            </a:pPr>
            <a:r>
              <a:rPr lang="en-US" b="1" dirty="0" smtClean="0"/>
              <a:t>. . . . . . . . . . . . . . . . . . . . . . . . . . . </a:t>
            </a:r>
            <a:endParaRPr lang="en-MY" b="1"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idx="4294967295"/>
          </p:nvPr>
        </p:nvSpPr>
        <p:spPr>
          <a:xfrm>
            <a:off x="533400" y="0"/>
            <a:ext cx="7772400" cy="457200"/>
          </a:xfrm>
        </p:spPr>
        <p:txBody>
          <a:bodyPr/>
          <a:lstStyle/>
          <a:p>
            <a:pPr eaLnBrk="1" hangingPunct="1"/>
            <a:r>
              <a:rPr lang="en-US" sz="2800" dirty="0" smtClean="0"/>
              <a:t>Creating a Complex View</a:t>
            </a:r>
          </a:p>
        </p:txBody>
      </p:sp>
      <p:sp>
        <p:nvSpPr>
          <p:cNvPr id="16387" name="Rectangle 6"/>
          <p:cNvSpPr>
            <a:spLocks noGrp="1" noChangeArrowheads="1"/>
          </p:cNvSpPr>
          <p:nvPr>
            <p:ph type="body" idx="4294967295"/>
          </p:nvPr>
        </p:nvSpPr>
        <p:spPr>
          <a:xfrm>
            <a:off x="381000" y="457200"/>
            <a:ext cx="7918450" cy="914400"/>
          </a:xfrm>
        </p:spPr>
        <p:txBody>
          <a:bodyPr/>
          <a:lstStyle/>
          <a:p>
            <a:pPr marL="0" indent="0" eaLnBrk="1" hangingPunct="1">
              <a:buFontTx/>
              <a:buNone/>
            </a:pPr>
            <a:r>
              <a:rPr lang="en-US" sz="2400" dirty="0" smtClean="0"/>
              <a:t>Create a complex view that contains group functions to display values from two tables:</a:t>
            </a:r>
          </a:p>
        </p:txBody>
      </p:sp>
      <p:sp>
        <p:nvSpPr>
          <p:cNvPr id="16388" name="Rectangle 4"/>
          <p:cNvSpPr>
            <a:spLocks noChangeArrowheads="1"/>
          </p:cNvSpPr>
          <p:nvPr/>
        </p:nvSpPr>
        <p:spPr bwMode="blackGray">
          <a:xfrm>
            <a:off x="0" y="1295400"/>
            <a:ext cx="8915400" cy="2286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000" dirty="0">
                <a:solidFill>
                  <a:srgbClr val="000000"/>
                </a:solidFill>
                <a:latin typeface="Courier New" pitchFamily="49" charset="0"/>
              </a:rPr>
              <a:t>CREATE OR REPLACE </a:t>
            </a:r>
            <a:r>
              <a:rPr lang="en-US" sz="2000" dirty="0" smtClean="0">
                <a:solidFill>
                  <a:srgbClr val="000000"/>
                </a:solidFill>
                <a:latin typeface="Courier New" pitchFamily="49" charset="0"/>
              </a:rPr>
              <a:t>VIEW</a:t>
            </a:r>
          </a:p>
          <a:p>
            <a:pPr>
              <a:spcBef>
                <a:spcPct val="0"/>
              </a:spcBef>
              <a:buClrTx/>
              <a:buFontTx/>
              <a:buNone/>
              <a:tabLst>
                <a:tab pos="1200150" algn="l"/>
              </a:tabLst>
            </a:pPr>
            <a:r>
              <a:rPr lang="en-US" sz="2000" dirty="0" smtClean="0">
                <a:solidFill>
                  <a:srgbClr val="000000"/>
                </a:solidFill>
                <a:latin typeface="Courier New" pitchFamily="49" charset="0"/>
              </a:rPr>
              <a:t> </a:t>
            </a:r>
            <a:r>
              <a:rPr lang="en-US" sz="2000" dirty="0" err="1" smtClean="0">
                <a:solidFill>
                  <a:srgbClr val="000000"/>
                </a:solidFill>
                <a:latin typeface="Courier New" pitchFamily="49" charset="0"/>
              </a:rPr>
              <a:t>dept_sum_vu</a:t>
            </a:r>
            <a:r>
              <a:rPr lang="en-US" sz="2000" dirty="0" smtClean="0">
                <a:solidFill>
                  <a:srgbClr val="000000"/>
                </a:solidFill>
                <a:latin typeface="Courier New" pitchFamily="49" charset="0"/>
              </a:rPr>
              <a:t>(name</a:t>
            </a:r>
            <a:r>
              <a:rPr lang="en-US" sz="2000" dirty="0">
                <a:solidFill>
                  <a:srgbClr val="000000"/>
                </a:solidFill>
                <a:latin typeface="Courier New" pitchFamily="49" charset="0"/>
              </a:rPr>
              <a:t>, </a:t>
            </a:r>
            <a:r>
              <a:rPr lang="en-US" sz="2000" dirty="0" err="1">
                <a:solidFill>
                  <a:srgbClr val="000000"/>
                </a:solidFill>
                <a:latin typeface="Courier New" pitchFamily="49" charset="0"/>
              </a:rPr>
              <a:t>minsal</a:t>
            </a:r>
            <a:r>
              <a:rPr lang="en-US" sz="2000" dirty="0">
                <a:solidFill>
                  <a:srgbClr val="000000"/>
                </a:solidFill>
                <a:latin typeface="Courier New" pitchFamily="49" charset="0"/>
              </a:rPr>
              <a:t>, </a:t>
            </a:r>
            <a:r>
              <a:rPr lang="en-US" sz="2000" dirty="0" err="1">
                <a:solidFill>
                  <a:srgbClr val="000000"/>
                </a:solidFill>
                <a:latin typeface="Courier New" pitchFamily="49" charset="0"/>
              </a:rPr>
              <a:t>maxsal</a:t>
            </a:r>
            <a:r>
              <a:rPr lang="en-US" sz="2000" dirty="0">
                <a:solidFill>
                  <a:srgbClr val="000000"/>
                </a:solidFill>
                <a:latin typeface="Courier New" pitchFamily="49" charset="0"/>
              </a:rPr>
              <a:t>, </a:t>
            </a:r>
            <a:r>
              <a:rPr lang="en-US" sz="2000" dirty="0" err="1" smtClean="0">
                <a:solidFill>
                  <a:srgbClr val="000000"/>
                </a:solidFill>
                <a:latin typeface="Courier New" pitchFamily="49" charset="0"/>
              </a:rPr>
              <a:t>avgsal</a:t>
            </a:r>
            <a:r>
              <a:rPr lang="en-US" sz="2000" dirty="0" smtClean="0">
                <a:solidFill>
                  <a:srgbClr val="000000"/>
                </a:solidFill>
                <a:latin typeface="Courier New" pitchFamily="49" charset="0"/>
              </a:rPr>
              <a:t>) AS</a:t>
            </a:r>
          </a:p>
          <a:p>
            <a:pPr>
              <a:spcBef>
                <a:spcPct val="0"/>
              </a:spcBef>
              <a:buClrTx/>
              <a:buFontTx/>
              <a:buNone/>
              <a:tabLst>
                <a:tab pos="1200150" algn="l"/>
              </a:tabLst>
            </a:pPr>
            <a:r>
              <a:rPr lang="en-US" sz="2000" dirty="0" smtClean="0">
                <a:solidFill>
                  <a:srgbClr val="000000"/>
                </a:solidFill>
                <a:latin typeface="Courier New" pitchFamily="49" charset="0"/>
              </a:rPr>
              <a:t> </a:t>
            </a:r>
            <a:r>
              <a:rPr lang="en-US" sz="2000" dirty="0">
                <a:solidFill>
                  <a:srgbClr val="000000"/>
                </a:solidFill>
                <a:latin typeface="Courier New" pitchFamily="49" charset="0"/>
              </a:rPr>
              <a:t>SELECT   </a:t>
            </a:r>
            <a:r>
              <a:rPr lang="en-US" sz="2000" dirty="0" err="1">
                <a:solidFill>
                  <a:srgbClr val="000000"/>
                </a:solidFill>
                <a:latin typeface="Courier New" pitchFamily="49" charset="0"/>
              </a:rPr>
              <a:t>d.department_name</a:t>
            </a:r>
            <a:r>
              <a:rPr lang="en-US" sz="2000" dirty="0">
                <a:solidFill>
                  <a:srgbClr val="000000"/>
                </a:solidFill>
                <a:latin typeface="Courier New" pitchFamily="49" charset="0"/>
              </a:rPr>
              <a:t>, MIN(</a:t>
            </a:r>
            <a:r>
              <a:rPr lang="en-US" sz="2000" dirty="0" err="1">
                <a:solidFill>
                  <a:srgbClr val="000000"/>
                </a:solidFill>
                <a:latin typeface="Courier New" pitchFamily="49" charset="0"/>
              </a:rPr>
              <a:t>e.salary</a:t>
            </a:r>
            <a:r>
              <a:rPr lang="en-US" sz="2000" dirty="0">
                <a:solidFill>
                  <a:srgbClr val="000000"/>
                </a:solidFill>
                <a:latin typeface="Courier New" pitchFamily="49" charset="0"/>
              </a:rPr>
              <a:t>), </a:t>
            </a:r>
          </a:p>
          <a:p>
            <a:pPr>
              <a:spcBef>
                <a:spcPct val="0"/>
              </a:spcBef>
              <a:buClrTx/>
              <a:buFontTx/>
              <a:buNone/>
              <a:tabLst>
                <a:tab pos="1200150" algn="l"/>
              </a:tabLst>
            </a:pPr>
            <a:r>
              <a:rPr lang="en-US" sz="2000" dirty="0">
                <a:solidFill>
                  <a:srgbClr val="000000"/>
                </a:solidFill>
                <a:latin typeface="Courier New" pitchFamily="49" charset="0"/>
              </a:rPr>
              <a:t>          </a:t>
            </a:r>
            <a:r>
              <a:rPr lang="en-US" sz="2000" dirty="0" smtClean="0">
                <a:solidFill>
                  <a:srgbClr val="000000"/>
                </a:solidFill>
                <a:latin typeface="Courier New" pitchFamily="49" charset="0"/>
              </a:rPr>
              <a:t>MAX(</a:t>
            </a:r>
            <a:r>
              <a:rPr lang="en-US" sz="2000" dirty="0" err="1" smtClean="0">
                <a:solidFill>
                  <a:srgbClr val="000000"/>
                </a:solidFill>
                <a:latin typeface="Courier New" pitchFamily="49" charset="0"/>
              </a:rPr>
              <a:t>e.salary</a:t>
            </a:r>
            <a:r>
              <a:rPr lang="en-US" sz="2000" dirty="0">
                <a:solidFill>
                  <a:srgbClr val="000000"/>
                </a:solidFill>
                <a:latin typeface="Courier New" pitchFamily="49" charset="0"/>
              </a:rPr>
              <a:t>),AVG(</a:t>
            </a:r>
            <a:r>
              <a:rPr lang="en-US" sz="2000" dirty="0" err="1">
                <a:solidFill>
                  <a:srgbClr val="000000"/>
                </a:solidFill>
                <a:latin typeface="Courier New" pitchFamily="49" charset="0"/>
              </a:rPr>
              <a:t>e.salary</a:t>
            </a:r>
            <a:r>
              <a:rPr lang="en-US" sz="2000" dirty="0">
                <a:solidFill>
                  <a:srgbClr val="000000"/>
                </a:solidFill>
                <a:latin typeface="Courier New" pitchFamily="49" charset="0"/>
              </a:rPr>
              <a:t>)</a:t>
            </a:r>
          </a:p>
          <a:p>
            <a:pPr>
              <a:spcBef>
                <a:spcPct val="0"/>
              </a:spcBef>
              <a:buClrTx/>
              <a:buFontTx/>
              <a:buNone/>
              <a:tabLst>
                <a:tab pos="1200150" algn="l"/>
              </a:tabLst>
            </a:pPr>
            <a:r>
              <a:rPr lang="en-US" sz="2000" dirty="0" smtClean="0">
                <a:solidFill>
                  <a:srgbClr val="000000"/>
                </a:solidFill>
                <a:latin typeface="Courier New" pitchFamily="49" charset="0"/>
              </a:rPr>
              <a:t> </a:t>
            </a:r>
            <a:r>
              <a:rPr lang="en-US" sz="2000" dirty="0">
                <a:solidFill>
                  <a:srgbClr val="000000"/>
                </a:solidFill>
                <a:latin typeface="Courier New" pitchFamily="49" charset="0"/>
              </a:rPr>
              <a:t>FROM     employees </a:t>
            </a:r>
            <a:r>
              <a:rPr lang="en-US" sz="2000" dirty="0" smtClean="0">
                <a:solidFill>
                  <a:srgbClr val="000000"/>
                </a:solidFill>
                <a:latin typeface="Courier New" pitchFamily="49" charset="0"/>
              </a:rPr>
              <a:t>e, </a:t>
            </a:r>
            <a:r>
              <a:rPr lang="en-US" sz="2000" dirty="0">
                <a:solidFill>
                  <a:srgbClr val="000000"/>
                </a:solidFill>
                <a:latin typeface="Courier New" pitchFamily="49" charset="0"/>
              </a:rPr>
              <a:t>departments d</a:t>
            </a:r>
          </a:p>
          <a:p>
            <a:pPr>
              <a:spcBef>
                <a:spcPct val="0"/>
              </a:spcBef>
              <a:buClrTx/>
              <a:buFontTx/>
              <a:buNone/>
              <a:tabLst>
                <a:tab pos="1200150" algn="l"/>
              </a:tabLst>
            </a:pPr>
            <a:r>
              <a:rPr lang="en-US" sz="2000" dirty="0" smtClean="0">
                <a:solidFill>
                  <a:srgbClr val="000000"/>
                </a:solidFill>
                <a:latin typeface="Courier New" pitchFamily="49" charset="0"/>
              </a:rPr>
              <a:t> Where    </a:t>
            </a:r>
            <a:r>
              <a:rPr lang="en-US" sz="2000" dirty="0" err="1" smtClean="0">
                <a:solidFill>
                  <a:srgbClr val="000000"/>
                </a:solidFill>
                <a:latin typeface="Courier New" pitchFamily="49" charset="0"/>
              </a:rPr>
              <a:t>e.department_id</a:t>
            </a:r>
            <a:r>
              <a:rPr lang="en-US" sz="2000" dirty="0" smtClean="0">
                <a:solidFill>
                  <a:srgbClr val="000000"/>
                </a:solidFill>
                <a:latin typeface="Courier New" pitchFamily="49" charset="0"/>
              </a:rPr>
              <a:t> </a:t>
            </a:r>
            <a:r>
              <a:rPr lang="en-US" sz="2000" dirty="0">
                <a:solidFill>
                  <a:srgbClr val="000000"/>
                </a:solidFill>
                <a:latin typeface="Courier New" pitchFamily="49" charset="0"/>
              </a:rPr>
              <a:t>= </a:t>
            </a:r>
            <a:r>
              <a:rPr lang="en-US" sz="2000" dirty="0" err="1" smtClean="0">
                <a:solidFill>
                  <a:srgbClr val="000000"/>
                </a:solidFill>
                <a:latin typeface="Courier New" pitchFamily="49" charset="0"/>
              </a:rPr>
              <a:t>d.department_id</a:t>
            </a:r>
            <a:endParaRPr lang="en-US" sz="2000" dirty="0">
              <a:solidFill>
                <a:srgbClr val="000000"/>
              </a:solidFill>
              <a:latin typeface="Courier New" pitchFamily="49" charset="0"/>
            </a:endParaRPr>
          </a:p>
          <a:p>
            <a:pPr>
              <a:spcBef>
                <a:spcPct val="0"/>
              </a:spcBef>
              <a:buClrTx/>
              <a:buFontTx/>
              <a:buNone/>
              <a:tabLst>
                <a:tab pos="1200150" algn="l"/>
              </a:tabLst>
            </a:pPr>
            <a:r>
              <a:rPr lang="en-US" sz="2000" dirty="0" smtClean="0">
                <a:solidFill>
                  <a:srgbClr val="000000"/>
                </a:solidFill>
                <a:latin typeface="Courier New" pitchFamily="49" charset="0"/>
              </a:rPr>
              <a:t> </a:t>
            </a:r>
            <a:r>
              <a:rPr lang="en-US" sz="2000" dirty="0">
                <a:solidFill>
                  <a:srgbClr val="000000"/>
                </a:solidFill>
                <a:latin typeface="Courier New" pitchFamily="49" charset="0"/>
              </a:rPr>
              <a:t>GROUP BY </a:t>
            </a:r>
            <a:r>
              <a:rPr lang="en-US" sz="2000" dirty="0" err="1">
                <a:solidFill>
                  <a:srgbClr val="000000"/>
                </a:solidFill>
                <a:latin typeface="Courier New" pitchFamily="49" charset="0"/>
              </a:rPr>
              <a:t>d.department_name</a:t>
            </a:r>
            <a:r>
              <a:rPr lang="en-US" sz="2000" dirty="0">
                <a:solidFill>
                  <a:srgbClr val="000000"/>
                </a:solidFill>
                <a:latin typeface="Courier New" pitchFamily="49" charset="0"/>
              </a:rPr>
              <a:t>;</a:t>
            </a:r>
          </a:p>
        </p:txBody>
      </p:sp>
      <p:sp>
        <p:nvSpPr>
          <p:cNvPr id="5" name="Rectangle 4"/>
          <p:cNvSpPr/>
          <p:nvPr/>
        </p:nvSpPr>
        <p:spPr>
          <a:xfrm>
            <a:off x="914400" y="3657600"/>
            <a:ext cx="6858000" cy="2997744"/>
          </a:xfrm>
          <a:prstGeom prst="rect">
            <a:avLst/>
          </a:prstGeom>
        </p:spPr>
        <p:txBody>
          <a:bodyPr wrap="square">
            <a:spAutoFit/>
          </a:bodyPr>
          <a:lstStyle/>
          <a:p>
            <a:pPr>
              <a:buNone/>
            </a:pPr>
            <a:r>
              <a:rPr lang="en-MY" sz="1600" dirty="0" smtClean="0">
                <a:latin typeface="Courier New" pitchFamily="49" charset="0"/>
                <a:cs typeface="Courier New" pitchFamily="49" charset="0"/>
              </a:rPr>
              <a:t>SQL&gt; select * from </a:t>
            </a:r>
            <a:r>
              <a:rPr lang="en-MY" sz="1600" dirty="0" err="1" smtClean="0">
                <a:latin typeface="Courier New" pitchFamily="49" charset="0"/>
                <a:cs typeface="Courier New" pitchFamily="49" charset="0"/>
              </a:rPr>
              <a:t>dept_sum_vu</a:t>
            </a:r>
            <a:r>
              <a:rPr lang="en-MY" sz="1600" dirty="0" smtClean="0">
                <a:latin typeface="Courier New" pitchFamily="49" charset="0"/>
                <a:cs typeface="Courier New" pitchFamily="49" charset="0"/>
              </a:rPr>
              <a:t>;</a:t>
            </a:r>
          </a:p>
          <a:p>
            <a:pPr>
              <a:buNone/>
            </a:pPr>
            <a:r>
              <a:rPr lang="en-MY" sz="1600" dirty="0" smtClean="0">
                <a:latin typeface="Courier New" pitchFamily="49" charset="0"/>
                <a:cs typeface="Courier New" pitchFamily="49" charset="0"/>
              </a:rPr>
              <a:t>NAME                     MINSAL     MAXSAL     AVGSAL</a:t>
            </a:r>
          </a:p>
          <a:p>
            <a:pPr>
              <a:buNone/>
            </a:pPr>
            <a:r>
              <a:rPr lang="en-MY" sz="1600" dirty="0" smtClean="0">
                <a:latin typeface="Courier New" pitchFamily="49" charset="0"/>
                <a:cs typeface="Courier New" pitchFamily="49" charset="0"/>
              </a:rPr>
              <a:t>-------------------- ---------- ---------- ----------</a:t>
            </a:r>
          </a:p>
          <a:p>
            <a:pPr>
              <a:buNone/>
            </a:pPr>
            <a:r>
              <a:rPr lang="en-MY" sz="1600" dirty="0" smtClean="0">
                <a:latin typeface="Courier New" pitchFamily="49" charset="0"/>
                <a:cs typeface="Courier New" pitchFamily="49" charset="0"/>
              </a:rPr>
              <a:t>Administration             4400       4400       4400</a:t>
            </a:r>
          </a:p>
          <a:p>
            <a:pPr>
              <a:buNone/>
            </a:pPr>
            <a:r>
              <a:rPr lang="en-MY" sz="1600" dirty="0" smtClean="0">
                <a:latin typeface="Courier New" pitchFamily="49" charset="0"/>
                <a:cs typeface="Courier New" pitchFamily="49" charset="0"/>
              </a:rPr>
              <a:t>Accounting                 8300      12000      10150</a:t>
            </a:r>
          </a:p>
          <a:p>
            <a:pPr>
              <a:buNone/>
            </a:pPr>
            <a:endParaRPr lang="en-MY" sz="1600" dirty="0" smtClean="0">
              <a:latin typeface="Courier New" pitchFamily="49" charset="0"/>
              <a:cs typeface="Courier New" pitchFamily="49" charset="0"/>
            </a:endParaRPr>
          </a:p>
          <a:p>
            <a:pPr>
              <a:buNone/>
            </a:pPr>
            <a:r>
              <a:rPr lang="en-MY" sz="1600" dirty="0" smtClean="0">
                <a:latin typeface="Courier New" pitchFamily="49" charset="0"/>
                <a:cs typeface="Courier New" pitchFamily="49" charset="0"/>
              </a:rPr>
              <a:t>Sales                      6200      14000    8981.25</a:t>
            </a:r>
          </a:p>
          <a:p>
            <a:pPr>
              <a:buNone/>
            </a:pPr>
            <a:r>
              <a:rPr lang="en-MY" sz="1600" dirty="0" smtClean="0">
                <a:latin typeface="Courier New" pitchFamily="49" charset="0"/>
                <a:cs typeface="Courier New" pitchFamily="49" charset="0"/>
              </a:rPr>
              <a:t>Marketing                  6000      13000       9500</a:t>
            </a:r>
          </a:p>
          <a:p>
            <a:pPr>
              <a:buNone/>
            </a:pPr>
            <a:endParaRPr lang="en-MY" sz="1600" dirty="0" smtClean="0">
              <a:latin typeface="Courier New" pitchFamily="49" charset="0"/>
              <a:cs typeface="Courier New" pitchFamily="49" charset="0"/>
            </a:endParaRPr>
          </a:p>
          <a:p>
            <a:pPr>
              <a:buNone/>
            </a:pPr>
            <a:r>
              <a:rPr lang="en-MY" sz="1600" dirty="0" smtClean="0">
                <a:latin typeface="Courier New" pitchFamily="49" charset="0"/>
                <a:cs typeface="Courier New" pitchFamily="49" charset="0"/>
              </a:rPr>
              <a:t>11 rows selected.</a:t>
            </a:r>
            <a:endParaRPr lang="en-MY" sz="1600" dirty="0">
              <a:latin typeface="Courier New" pitchFamily="49" charset="0"/>
              <a:cs typeface="Courier New" pitchFamily="49" charset="0"/>
            </a:endParaRPr>
          </a:p>
        </p:txBody>
      </p:sp>
      <p:sp>
        <p:nvSpPr>
          <p:cNvPr id="6" name="TextBox 5"/>
          <p:cNvSpPr txBox="1"/>
          <p:nvPr/>
        </p:nvSpPr>
        <p:spPr>
          <a:xfrm>
            <a:off x="1600200" y="4876800"/>
            <a:ext cx="5551520" cy="523220"/>
          </a:xfrm>
          <a:prstGeom prst="rect">
            <a:avLst/>
          </a:prstGeom>
          <a:noFill/>
        </p:spPr>
        <p:txBody>
          <a:bodyPr wrap="square" rtlCol="0">
            <a:spAutoFit/>
          </a:bodyPr>
          <a:lstStyle/>
          <a:p>
            <a:pPr>
              <a:buNone/>
            </a:pPr>
            <a:r>
              <a:rPr lang="en-US" b="1" dirty="0" smtClean="0"/>
              <a:t>. . . . . . . . . . . . . . . . . . . . . . . . . . . </a:t>
            </a:r>
            <a:endParaRPr lang="en-MY" b="1" dirty="0"/>
          </a:p>
        </p:txBody>
      </p:sp>
      <p:sp>
        <p:nvSpPr>
          <p:cNvPr id="7" name="Rectangle 6"/>
          <p:cNvSpPr/>
          <p:nvPr/>
        </p:nvSpPr>
        <p:spPr bwMode="auto">
          <a:xfrm>
            <a:off x="2057400" y="1676400"/>
            <a:ext cx="4267200" cy="304800"/>
          </a:xfrm>
          <a:prstGeom prst="rect">
            <a:avLst/>
          </a:prstGeom>
          <a:solidFill>
            <a:srgbClr val="FFFF00">
              <a:alpha val="50000"/>
            </a:srgb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990600" y="3962400"/>
            <a:ext cx="6553200" cy="304800"/>
          </a:xfrm>
          <a:prstGeom prst="rect">
            <a:avLst/>
          </a:prstGeom>
          <a:solidFill>
            <a:srgbClr val="FFFF00">
              <a:alpha val="50000"/>
            </a:srgb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dirty="0" smtClean="0">
              <a:ln>
                <a:noFill/>
              </a:ln>
              <a:solidFill>
                <a:schemeClr val="tx1"/>
              </a:solidFill>
              <a:effectLst/>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idx="4294967295"/>
          </p:nvPr>
        </p:nvSpPr>
        <p:spPr>
          <a:xfrm>
            <a:off x="685800" y="228600"/>
            <a:ext cx="7772400" cy="685800"/>
          </a:xfrm>
        </p:spPr>
        <p:txBody>
          <a:bodyPr/>
          <a:lstStyle/>
          <a:p>
            <a:pPr eaLnBrk="1" hangingPunct="1"/>
            <a:r>
              <a:rPr lang="en-US" sz="2400" smtClean="0"/>
              <a:t>Rules for Performing DML Operations on a View</a:t>
            </a:r>
          </a:p>
        </p:txBody>
      </p:sp>
      <p:sp>
        <p:nvSpPr>
          <p:cNvPr id="17411" name="Rectangle 7"/>
          <p:cNvSpPr>
            <a:spLocks noGrp="1" noChangeArrowheads="1"/>
          </p:cNvSpPr>
          <p:nvPr>
            <p:ph type="body" idx="4294967295"/>
          </p:nvPr>
        </p:nvSpPr>
        <p:spPr>
          <a:xfrm>
            <a:off x="609600" y="1449388"/>
            <a:ext cx="7918450" cy="3656012"/>
          </a:xfrm>
        </p:spPr>
        <p:txBody>
          <a:bodyPr/>
          <a:lstStyle/>
          <a:p>
            <a:pPr lvl="1" eaLnBrk="1" hangingPunct="1"/>
            <a:r>
              <a:rPr lang="en-US" smtClean="0"/>
              <a:t>You can usually perform DML operations on</a:t>
            </a:r>
            <a:br>
              <a:rPr lang="en-US" smtClean="0"/>
            </a:br>
            <a:r>
              <a:rPr lang="en-US" smtClean="0"/>
              <a:t>simple views.</a:t>
            </a:r>
          </a:p>
          <a:p>
            <a:pPr lvl="1" eaLnBrk="1" hangingPunct="1"/>
            <a:r>
              <a:rPr lang="en-US" smtClean="0"/>
              <a:t>You cannot remove a row if the view contains the following:</a:t>
            </a:r>
          </a:p>
          <a:p>
            <a:pPr lvl="2" eaLnBrk="1" hangingPunct="1"/>
            <a:r>
              <a:rPr lang="en-US" smtClean="0"/>
              <a:t>Group functions</a:t>
            </a:r>
          </a:p>
          <a:p>
            <a:pPr lvl="2" eaLnBrk="1" hangingPunct="1"/>
            <a:r>
              <a:rPr lang="en-US" smtClean="0"/>
              <a:t>A </a:t>
            </a:r>
            <a:r>
              <a:rPr lang="en-US" smtClean="0">
                <a:latin typeface="Courier New" pitchFamily="49" charset="0"/>
              </a:rPr>
              <a:t>GROUP</a:t>
            </a:r>
            <a:r>
              <a:rPr lang="en-US" smtClean="0"/>
              <a:t> </a:t>
            </a:r>
            <a:r>
              <a:rPr lang="en-US" smtClean="0">
                <a:latin typeface="Courier New" pitchFamily="49" charset="0"/>
              </a:rPr>
              <a:t>BY</a:t>
            </a:r>
            <a:r>
              <a:rPr lang="en-US" smtClean="0"/>
              <a:t> clause</a:t>
            </a:r>
          </a:p>
          <a:p>
            <a:pPr lvl="2" eaLnBrk="1" hangingPunct="1"/>
            <a:r>
              <a:rPr lang="en-US" smtClean="0"/>
              <a:t>The </a:t>
            </a:r>
            <a:r>
              <a:rPr lang="en-US" smtClean="0">
                <a:latin typeface="Courier New" pitchFamily="49" charset="0"/>
              </a:rPr>
              <a:t>DISTINCT</a:t>
            </a:r>
            <a:r>
              <a:rPr lang="en-US" smtClean="0"/>
              <a:t> keyword</a:t>
            </a:r>
          </a:p>
        </p:txBody>
      </p:sp>
      <p:pic>
        <p:nvPicPr>
          <p:cNvPr id="17412" name="Picture 4" descr="D:\Temp\symbo005.gif"/>
          <p:cNvPicPr>
            <a:picLocks noChangeAspect="1" noChangeArrowheads="1"/>
          </p:cNvPicPr>
          <p:nvPr/>
        </p:nvPicPr>
        <p:blipFill>
          <a:blip r:embed="rId3"/>
          <a:srcRect/>
          <a:stretch>
            <a:fillRect/>
          </a:stretch>
        </p:blipFill>
        <p:spPr bwMode="gray">
          <a:xfrm>
            <a:off x="7467600" y="1752600"/>
            <a:ext cx="738188" cy="730250"/>
          </a:xfrm>
          <a:prstGeom prst="rect">
            <a:avLst/>
          </a:prstGeom>
          <a:noFill/>
          <a:ln w="9525">
            <a:noFill/>
            <a:miter lim="800000"/>
            <a:headEnd/>
            <a:tailEnd/>
          </a:ln>
        </p:spPr>
      </p:pic>
      <p:pic>
        <p:nvPicPr>
          <p:cNvPr id="17413" name="Picture 5" descr="D:\Temp\symbo008.gif"/>
          <p:cNvPicPr>
            <a:picLocks noChangeAspect="1" noChangeArrowheads="1"/>
          </p:cNvPicPr>
          <p:nvPr/>
        </p:nvPicPr>
        <p:blipFill>
          <a:blip r:embed="rId4"/>
          <a:srcRect/>
          <a:stretch>
            <a:fillRect/>
          </a:stretch>
        </p:blipFill>
        <p:spPr bwMode="gray">
          <a:xfrm>
            <a:off x="5410200" y="3429000"/>
            <a:ext cx="738188" cy="73818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idx="4294967295"/>
          </p:nvPr>
        </p:nvSpPr>
        <p:spPr>
          <a:xfrm>
            <a:off x="609600" y="1449388"/>
            <a:ext cx="7918450" cy="2589212"/>
          </a:xfrm>
        </p:spPr>
        <p:txBody>
          <a:bodyPr/>
          <a:lstStyle/>
          <a:p>
            <a:pPr marL="0" indent="0" eaLnBrk="1" hangingPunct="1">
              <a:buFontTx/>
              <a:buNone/>
            </a:pPr>
            <a:r>
              <a:rPr lang="en-US" smtClean="0"/>
              <a:t>You cannot modify data in a view if it contains:</a:t>
            </a:r>
          </a:p>
          <a:p>
            <a:pPr lvl="1" eaLnBrk="1" hangingPunct="1"/>
            <a:r>
              <a:rPr lang="en-US" smtClean="0"/>
              <a:t>Group functions</a:t>
            </a:r>
          </a:p>
          <a:p>
            <a:pPr lvl="1" eaLnBrk="1" hangingPunct="1"/>
            <a:r>
              <a:rPr lang="en-US" smtClean="0"/>
              <a:t>A </a:t>
            </a:r>
            <a:r>
              <a:rPr lang="en-US" smtClean="0">
                <a:latin typeface="Courier New" pitchFamily="49" charset="0"/>
              </a:rPr>
              <a:t>GROUP</a:t>
            </a:r>
            <a:r>
              <a:rPr lang="en-US" smtClean="0"/>
              <a:t> </a:t>
            </a:r>
            <a:r>
              <a:rPr lang="en-US" smtClean="0">
                <a:latin typeface="Courier New" pitchFamily="49" charset="0"/>
              </a:rPr>
              <a:t>BY</a:t>
            </a:r>
            <a:r>
              <a:rPr lang="en-US" smtClean="0"/>
              <a:t> clause</a:t>
            </a:r>
          </a:p>
          <a:p>
            <a:pPr lvl="1" eaLnBrk="1" hangingPunct="1"/>
            <a:r>
              <a:rPr lang="en-US" smtClean="0"/>
              <a:t>The </a:t>
            </a:r>
            <a:r>
              <a:rPr lang="en-US" smtClean="0">
                <a:latin typeface="Courier New" pitchFamily="49" charset="0"/>
              </a:rPr>
              <a:t>DISTINCT</a:t>
            </a:r>
            <a:r>
              <a:rPr lang="en-US" smtClean="0"/>
              <a:t> keyword</a:t>
            </a:r>
          </a:p>
          <a:p>
            <a:pPr lvl="1" eaLnBrk="1" hangingPunct="1"/>
            <a:r>
              <a:rPr lang="en-US" smtClean="0"/>
              <a:t>Columns defined by expressions</a:t>
            </a:r>
          </a:p>
        </p:txBody>
      </p:sp>
      <p:sp>
        <p:nvSpPr>
          <p:cNvPr id="4" name="Rectangle 6"/>
          <p:cNvSpPr txBox="1">
            <a:spLocks noChangeArrowheads="1"/>
          </p:cNvSpPr>
          <p:nvPr/>
        </p:nvSpPr>
        <p:spPr bwMode="auto">
          <a:xfrm>
            <a:off x="685800" y="228600"/>
            <a:ext cx="7772400" cy="685800"/>
          </a:xfrm>
          <a:prstGeom prst="rect">
            <a:avLst/>
          </a:prstGeom>
          <a:noFill/>
          <a:ln w="9525">
            <a:noFill/>
            <a:miter lim="800000"/>
            <a:headEnd/>
            <a:tailEnd/>
          </a:ln>
        </p:spPr>
        <p:txBody>
          <a:bodyPr anchor="ctr"/>
          <a:lstStyle/>
          <a:p>
            <a:pPr algn="ctr" eaLnBrk="1" hangingPunct="1">
              <a:spcBef>
                <a:spcPct val="0"/>
              </a:spcBef>
              <a:buClrTx/>
              <a:buSzTx/>
              <a:buFontTx/>
              <a:buNone/>
              <a:defRPr/>
            </a:pPr>
            <a:r>
              <a:rPr lang="en-US" sz="2400" kern="0" dirty="0">
                <a:solidFill>
                  <a:srgbClr val="00009C"/>
                </a:solidFill>
                <a:latin typeface="+mj-lt"/>
                <a:ea typeface="+mj-ea"/>
                <a:cs typeface="+mj-cs"/>
              </a:rPr>
              <a:t>Rules for Performing </a:t>
            </a:r>
            <a:r>
              <a:rPr lang="en-US" sz="2400" kern="0" dirty="0" err="1">
                <a:solidFill>
                  <a:srgbClr val="00009C"/>
                </a:solidFill>
                <a:latin typeface="+mj-lt"/>
                <a:ea typeface="+mj-ea"/>
                <a:cs typeface="+mj-cs"/>
              </a:rPr>
              <a:t>DML</a:t>
            </a:r>
            <a:r>
              <a:rPr lang="en-US" sz="2400" kern="0" dirty="0">
                <a:solidFill>
                  <a:srgbClr val="00009C"/>
                </a:solidFill>
                <a:latin typeface="+mj-lt"/>
                <a:ea typeface="+mj-ea"/>
                <a:cs typeface="+mj-cs"/>
              </a:rPr>
              <a:t> Operations on a View</a:t>
            </a:r>
          </a:p>
        </p:txBody>
      </p:sp>
      <p:pic>
        <p:nvPicPr>
          <p:cNvPr id="18436" name="Picture 5" descr="D:\Temp\symbo008.gif"/>
          <p:cNvPicPr>
            <a:picLocks noChangeAspect="1" noChangeArrowheads="1"/>
          </p:cNvPicPr>
          <p:nvPr/>
        </p:nvPicPr>
        <p:blipFill>
          <a:blip r:embed="rId3"/>
          <a:srcRect/>
          <a:stretch>
            <a:fillRect/>
          </a:stretch>
        </p:blipFill>
        <p:spPr bwMode="gray">
          <a:xfrm>
            <a:off x="6172200" y="2286000"/>
            <a:ext cx="738188" cy="73818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941388" y="168275"/>
            <a:ext cx="7299325" cy="881063"/>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a:spcBef>
                <a:spcPct val="0"/>
              </a:spcBef>
              <a:buClrTx/>
              <a:buFontTx/>
              <a:buNone/>
              <a:defRPr/>
            </a:pPr>
            <a:endParaRPr lang="en-US" sz="2400" dirty="0">
              <a:latin typeface="Times New Roman" pitchFamily="18" charset="0"/>
            </a:endParaRPr>
          </a:p>
        </p:txBody>
      </p:sp>
      <p:sp>
        <p:nvSpPr>
          <p:cNvPr id="19459" name="Rectangle 6"/>
          <p:cNvSpPr>
            <a:spLocks noGrp="1" noChangeArrowheads="1"/>
          </p:cNvSpPr>
          <p:nvPr>
            <p:ph type="body" idx="4294967295"/>
          </p:nvPr>
        </p:nvSpPr>
        <p:spPr>
          <a:xfrm>
            <a:off x="609600" y="990600"/>
            <a:ext cx="7918450" cy="4572000"/>
          </a:xfrm>
        </p:spPr>
        <p:txBody>
          <a:bodyPr/>
          <a:lstStyle/>
          <a:p>
            <a:pPr marL="0" indent="0" eaLnBrk="1" hangingPunct="1">
              <a:buFontTx/>
              <a:buNone/>
            </a:pPr>
            <a:r>
              <a:rPr lang="en-US" smtClean="0"/>
              <a:t>You cannot add data through a view if the view includes:</a:t>
            </a:r>
          </a:p>
          <a:p>
            <a:pPr lvl="1" eaLnBrk="1" hangingPunct="1"/>
            <a:r>
              <a:rPr lang="en-US" smtClean="0"/>
              <a:t>Group functions</a:t>
            </a:r>
          </a:p>
          <a:p>
            <a:pPr lvl="1" eaLnBrk="1" hangingPunct="1"/>
            <a:r>
              <a:rPr lang="en-US" smtClean="0"/>
              <a:t>A </a:t>
            </a:r>
            <a:r>
              <a:rPr lang="en-US" smtClean="0">
                <a:latin typeface="Courier New" pitchFamily="49" charset="0"/>
              </a:rPr>
              <a:t>GROUP</a:t>
            </a:r>
            <a:r>
              <a:rPr lang="en-US" smtClean="0"/>
              <a:t> </a:t>
            </a:r>
            <a:r>
              <a:rPr lang="en-US" smtClean="0">
                <a:latin typeface="Courier New" pitchFamily="49" charset="0"/>
              </a:rPr>
              <a:t>BY</a:t>
            </a:r>
            <a:r>
              <a:rPr lang="en-US" smtClean="0"/>
              <a:t> clause</a:t>
            </a:r>
          </a:p>
          <a:p>
            <a:pPr lvl="1" eaLnBrk="1" hangingPunct="1"/>
            <a:r>
              <a:rPr lang="en-US" smtClean="0"/>
              <a:t>The </a:t>
            </a:r>
            <a:r>
              <a:rPr lang="en-US" smtClean="0">
                <a:latin typeface="Courier New" pitchFamily="49" charset="0"/>
              </a:rPr>
              <a:t>DISTINCT</a:t>
            </a:r>
            <a:r>
              <a:rPr lang="en-US" smtClean="0"/>
              <a:t> keyword</a:t>
            </a:r>
          </a:p>
          <a:p>
            <a:pPr lvl="1" eaLnBrk="1" hangingPunct="1"/>
            <a:r>
              <a:rPr lang="en-US" smtClean="0"/>
              <a:t>Columns defined by expressions</a:t>
            </a:r>
          </a:p>
          <a:p>
            <a:pPr lvl="1" eaLnBrk="1" hangingPunct="1"/>
            <a:r>
              <a:rPr lang="en-US" smtClean="0">
                <a:latin typeface="Courier New" pitchFamily="49" charset="0"/>
              </a:rPr>
              <a:t>NOT</a:t>
            </a:r>
            <a:r>
              <a:rPr lang="en-US" smtClean="0"/>
              <a:t> </a:t>
            </a:r>
            <a:r>
              <a:rPr lang="en-US" smtClean="0">
                <a:latin typeface="Courier New" pitchFamily="49" charset="0"/>
              </a:rPr>
              <a:t>NULL</a:t>
            </a:r>
            <a:r>
              <a:rPr lang="en-US" smtClean="0"/>
              <a:t> columns in the base tables that are not selected by the view</a:t>
            </a:r>
          </a:p>
        </p:txBody>
      </p:sp>
      <p:sp>
        <p:nvSpPr>
          <p:cNvPr id="5" name="Rectangle 6"/>
          <p:cNvSpPr txBox="1">
            <a:spLocks noChangeArrowheads="1"/>
          </p:cNvSpPr>
          <p:nvPr/>
        </p:nvSpPr>
        <p:spPr bwMode="auto">
          <a:xfrm>
            <a:off x="685800" y="228600"/>
            <a:ext cx="7772400" cy="685800"/>
          </a:xfrm>
          <a:prstGeom prst="rect">
            <a:avLst/>
          </a:prstGeom>
          <a:noFill/>
          <a:ln w="9525">
            <a:noFill/>
            <a:miter lim="800000"/>
            <a:headEnd/>
            <a:tailEnd/>
          </a:ln>
        </p:spPr>
        <p:txBody>
          <a:bodyPr anchor="ctr"/>
          <a:lstStyle/>
          <a:p>
            <a:pPr algn="ctr" eaLnBrk="1" hangingPunct="1">
              <a:spcBef>
                <a:spcPct val="0"/>
              </a:spcBef>
              <a:buClrTx/>
              <a:buSzTx/>
              <a:buFontTx/>
              <a:buNone/>
              <a:defRPr/>
            </a:pPr>
            <a:r>
              <a:rPr lang="en-US" sz="2400" kern="0" dirty="0">
                <a:solidFill>
                  <a:srgbClr val="00009C"/>
                </a:solidFill>
                <a:latin typeface="+mj-lt"/>
                <a:ea typeface="+mj-ea"/>
                <a:cs typeface="+mj-cs"/>
              </a:rPr>
              <a:t>Rules for Performing </a:t>
            </a:r>
            <a:r>
              <a:rPr lang="en-US" sz="2400" kern="0" dirty="0" err="1">
                <a:solidFill>
                  <a:srgbClr val="00009C"/>
                </a:solidFill>
                <a:latin typeface="+mj-lt"/>
                <a:ea typeface="+mj-ea"/>
                <a:cs typeface="+mj-cs"/>
              </a:rPr>
              <a:t>DML</a:t>
            </a:r>
            <a:r>
              <a:rPr lang="en-US" sz="2400" kern="0" dirty="0">
                <a:solidFill>
                  <a:srgbClr val="00009C"/>
                </a:solidFill>
                <a:latin typeface="+mj-lt"/>
                <a:ea typeface="+mj-ea"/>
                <a:cs typeface="+mj-cs"/>
              </a:rPr>
              <a:t> Operations on a View</a:t>
            </a:r>
          </a:p>
        </p:txBody>
      </p:sp>
      <p:pic>
        <p:nvPicPr>
          <p:cNvPr id="19461" name="Picture 5" descr="D:\Temp\symbo008.gif"/>
          <p:cNvPicPr>
            <a:picLocks noChangeAspect="1" noChangeArrowheads="1"/>
          </p:cNvPicPr>
          <p:nvPr/>
        </p:nvPicPr>
        <p:blipFill>
          <a:blip r:embed="rId3"/>
          <a:srcRect/>
          <a:stretch>
            <a:fillRect/>
          </a:stretch>
        </p:blipFill>
        <p:spPr bwMode="gray">
          <a:xfrm>
            <a:off x="6172200" y="2286000"/>
            <a:ext cx="738188" cy="738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idx="4294967295"/>
          </p:nvPr>
        </p:nvSpPr>
        <p:spPr>
          <a:xfrm>
            <a:off x="685800" y="152400"/>
            <a:ext cx="7772400" cy="609600"/>
          </a:xfrm>
        </p:spPr>
        <p:txBody>
          <a:bodyPr/>
          <a:lstStyle/>
          <a:p>
            <a:pPr eaLnBrk="1" hangingPunct="1"/>
            <a:r>
              <a:rPr lang="en-US" sz="2800" dirty="0" smtClean="0"/>
              <a:t>Using the </a:t>
            </a:r>
            <a:r>
              <a:rPr lang="en-US" sz="2800" dirty="0" smtClean="0">
                <a:latin typeface="Courier New" pitchFamily="49" charset="0"/>
              </a:rPr>
              <a:t>WITH</a:t>
            </a:r>
            <a:r>
              <a:rPr lang="en-US" sz="2800" dirty="0" smtClean="0"/>
              <a:t> </a:t>
            </a:r>
            <a:r>
              <a:rPr lang="en-US" sz="2800" dirty="0" smtClean="0">
                <a:latin typeface="Courier New" pitchFamily="49" charset="0"/>
              </a:rPr>
              <a:t>CHECK</a:t>
            </a:r>
            <a:r>
              <a:rPr lang="en-US" sz="2800" dirty="0" smtClean="0"/>
              <a:t> </a:t>
            </a:r>
            <a:r>
              <a:rPr lang="en-US" sz="2800" dirty="0" smtClean="0">
                <a:latin typeface="Courier New" pitchFamily="49" charset="0"/>
              </a:rPr>
              <a:t>OPTION</a:t>
            </a:r>
            <a:r>
              <a:rPr lang="en-US" sz="2800" dirty="0" smtClean="0"/>
              <a:t> Clause</a:t>
            </a:r>
          </a:p>
        </p:txBody>
      </p:sp>
      <p:sp>
        <p:nvSpPr>
          <p:cNvPr id="20483" name="Rectangle 7"/>
          <p:cNvSpPr>
            <a:spLocks noGrp="1" noChangeArrowheads="1"/>
          </p:cNvSpPr>
          <p:nvPr>
            <p:ph type="body" idx="4294967295"/>
          </p:nvPr>
        </p:nvSpPr>
        <p:spPr>
          <a:xfrm>
            <a:off x="228600" y="762000"/>
            <a:ext cx="8610600" cy="5791200"/>
          </a:xfrm>
        </p:spPr>
        <p:txBody>
          <a:bodyPr/>
          <a:lstStyle/>
          <a:p>
            <a:pPr lvl="1" eaLnBrk="1" hangingPunct="1"/>
            <a:r>
              <a:rPr lang="en-US" dirty="0" smtClean="0"/>
              <a:t>You can ensure that DML operations performed on the view stay in the domain of the view by using the </a:t>
            </a:r>
            <a:r>
              <a:rPr lang="en-US" dirty="0" smtClean="0">
                <a:latin typeface="Courier New" pitchFamily="49" charset="0"/>
              </a:rPr>
              <a:t>WITH</a:t>
            </a:r>
            <a:r>
              <a:rPr lang="en-US" dirty="0" smtClean="0"/>
              <a:t> </a:t>
            </a:r>
            <a:r>
              <a:rPr lang="en-US" dirty="0" smtClean="0">
                <a:latin typeface="Courier New" pitchFamily="49" charset="0"/>
              </a:rPr>
              <a:t>CHECK</a:t>
            </a:r>
            <a:r>
              <a:rPr lang="en-US" dirty="0" smtClean="0"/>
              <a:t> </a:t>
            </a:r>
            <a:r>
              <a:rPr lang="en-US" dirty="0" smtClean="0">
                <a:latin typeface="Courier New" pitchFamily="49" charset="0"/>
              </a:rPr>
              <a:t>OPTION</a:t>
            </a:r>
            <a:r>
              <a:rPr lang="en-US" dirty="0" smtClean="0"/>
              <a:t> clause:</a:t>
            </a:r>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r>
              <a:rPr lang="en-US" dirty="0" smtClean="0"/>
              <a:t> </a:t>
            </a:r>
          </a:p>
          <a:p>
            <a:pPr lvl="1" eaLnBrk="1" hangingPunct="1">
              <a:buFontTx/>
              <a:buNone/>
            </a:pPr>
            <a:endParaRPr lang="en-US" dirty="0" smtClean="0"/>
          </a:p>
          <a:p>
            <a:pPr lvl="1" eaLnBrk="1" hangingPunct="1"/>
            <a:r>
              <a:rPr lang="en-US" dirty="0" smtClean="0"/>
              <a:t>Any attempt to </a:t>
            </a:r>
            <a:r>
              <a:rPr lang="en-US" dirty="0" smtClean="0">
                <a:latin typeface="Courier New" pitchFamily="49" charset="0"/>
              </a:rPr>
              <a:t>INSERT</a:t>
            </a:r>
            <a:r>
              <a:rPr lang="en-US" dirty="0" smtClean="0"/>
              <a:t> a row with a </a:t>
            </a:r>
            <a:r>
              <a:rPr lang="en-US" dirty="0" err="1" smtClean="0">
                <a:latin typeface="Courier New" pitchFamily="49" charset="0"/>
              </a:rPr>
              <a:t>department_id</a:t>
            </a:r>
            <a:r>
              <a:rPr lang="en-US" dirty="0" smtClean="0"/>
              <a:t> other than 20, or to </a:t>
            </a:r>
            <a:r>
              <a:rPr lang="en-US" dirty="0" smtClean="0">
                <a:latin typeface="Courier New" pitchFamily="49" charset="0"/>
              </a:rPr>
              <a:t>UPDATE</a:t>
            </a:r>
            <a:r>
              <a:rPr lang="en-US" dirty="0" smtClean="0"/>
              <a:t> the department number for any row in the view fails because it violates the </a:t>
            </a:r>
            <a:r>
              <a:rPr lang="en-US" dirty="0" smtClean="0">
                <a:latin typeface="Courier New" pitchFamily="49" charset="0"/>
              </a:rPr>
              <a:t>WITH</a:t>
            </a:r>
            <a:r>
              <a:rPr lang="en-US" dirty="0" smtClean="0"/>
              <a:t> </a:t>
            </a:r>
            <a:r>
              <a:rPr lang="en-US" dirty="0" smtClean="0">
                <a:latin typeface="Courier New" pitchFamily="49" charset="0"/>
              </a:rPr>
              <a:t>CHECK</a:t>
            </a:r>
            <a:r>
              <a:rPr lang="en-US" dirty="0" smtClean="0"/>
              <a:t> </a:t>
            </a:r>
            <a:r>
              <a:rPr lang="en-US" dirty="0" smtClean="0">
                <a:latin typeface="Courier New" pitchFamily="49" charset="0"/>
              </a:rPr>
              <a:t>OPTION</a:t>
            </a:r>
            <a:r>
              <a:rPr lang="en-US" dirty="0" smtClean="0"/>
              <a:t> constraint.</a:t>
            </a:r>
          </a:p>
        </p:txBody>
      </p:sp>
      <p:sp>
        <p:nvSpPr>
          <p:cNvPr id="20484" name="Rectangle 4"/>
          <p:cNvSpPr>
            <a:spLocks noChangeArrowheads="1"/>
          </p:cNvSpPr>
          <p:nvPr/>
        </p:nvSpPr>
        <p:spPr bwMode="blackGray">
          <a:xfrm>
            <a:off x="533400" y="2057400"/>
            <a:ext cx="8229600" cy="20780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400" dirty="0">
                <a:solidFill>
                  <a:srgbClr val="000000"/>
                </a:solidFill>
                <a:latin typeface="Courier New" pitchFamily="49" charset="0"/>
              </a:rPr>
              <a:t>CREATE OR REPLACE VIEW empvu20</a:t>
            </a:r>
          </a:p>
          <a:p>
            <a:pPr>
              <a:spcBef>
                <a:spcPct val="0"/>
              </a:spcBef>
              <a:buClrTx/>
              <a:buFontTx/>
              <a:buNone/>
              <a:tabLst>
                <a:tab pos="1200150" algn="l"/>
              </a:tabLst>
            </a:pPr>
            <a:r>
              <a:rPr lang="en-US" sz="2400" dirty="0">
                <a:solidFill>
                  <a:srgbClr val="000000"/>
                </a:solidFill>
                <a:latin typeface="Courier New" pitchFamily="49" charset="0"/>
              </a:rPr>
              <a:t>AS SELECT	*</a:t>
            </a:r>
          </a:p>
          <a:p>
            <a:pPr>
              <a:spcBef>
                <a:spcPct val="0"/>
              </a:spcBef>
              <a:buClrTx/>
              <a:buFontTx/>
              <a:buNone/>
              <a:tabLst>
                <a:tab pos="1200150" algn="l"/>
              </a:tabLst>
            </a:pPr>
            <a:r>
              <a:rPr lang="en-US" sz="2400" dirty="0">
                <a:solidFill>
                  <a:srgbClr val="000000"/>
                </a:solidFill>
                <a:latin typeface="Courier New" pitchFamily="49" charset="0"/>
              </a:rPr>
              <a:t>   FROM     employees</a:t>
            </a:r>
          </a:p>
          <a:p>
            <a:pPr>
              <a:spcBef>
                <a:spcPct val="0"/>
              </a:spcBef>
              <a:buClrTx/>
              <a:buFontTx/>
              <a:buNone/>
              <a:tabLst>
                <a:tab pos="1200150" algn="l"/>
              </a:tabLst>
            </a:pPr>
            <a:r>
              <a:rPr lang="en-US" sz="2400" dirty="0">
                <a:solidFill>
                  <a:srgbClr val="000000"/>
                </a:solidFill>
                <a:latin typeface="Courier New" pitchFamily="49" charset="0"/>
              </a:rPr>
              <a:t>   WHERE    </a:t>
            </a:r>
            <a:r>
              <a:rPr lang="en-US" sz="2400" dirty="0" err="1">
                <a:solidFill>
                  <a:srgbClr val="000000"/>
                </a:solidFill>
                <a:latin typeface="Courier New" pitchFamily="49" charset="0"/>
              </a:rPr>
              <a:t>department_id</a:t>
            </a:r>
            <a:r>
              <a:rPr lang="en-US" sz="2400" dirty="0">
                <a:solidFill>
                  <a:srgbClr val="000000"/>
                </a:solidFill>
                <a:latin typeface="Courier New" pitchFamily="49" charset="0"/>
              </a:rPr>
              <a:t> = 20</a:t>
            </a:r>
          </a:p>
          <a:p>
            <a:pPr>
              <a:spcBef>
                <a:spcPct val="0"/>
              </a:spcBef>
              <a:buClrTx/>
              <a:buFontTx/>
              <a:buNone/>
              <a:tabLst>
                <a:tab pos="1200150" algn="l"/>
              </a:tabLst>
            </a:pPr>
            <a:r>
              <a:rPr lang="en-US" sz="2400" dirty="0">
                <a:solidFill>
                  <a:srgbClr val="000000"/>
                </a:solidFill>
                <a:latin typeface="Courier New" pitchFamily="49" charset="0"/>
              </a:rPr>
              <a:t>   WITH CHECK OPTION CONSTRAINT empvu20_ck ;</a:t>
            </a:r>
          </a:p>
        </p:txBody>
      </p:sp>
      <p:sp>
        <p:nvSpPr>
          <p:cNvPr id="5" name="Rectangle 4"/>
          <p:cNvSpPr/>
          <p:nvPr/>
        </p:nvSpPr>
        <p:spPr bwMode="auto">
          <a:xfrm>
            <a:off x="914400" y="4800600"/>
            <a:ext cx="4876800" cy="457200"/>
          </a:xfrm>
          <a:prstGeom prst="rect">
            <a:avLst/>
          </a:prstGeom>
          <a:solidFill>
            <a:srgbClr val="FFFF00">
              <a:alpha val="50000"/>
            </a:srgb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1066800" y="3200400"/>
            <a:ext cx="5257800" cy="457200"/>
          </a:xfrm>
          <a:prstGeom prst="rect">
            <a:avLst/>
          </a:prstGeom>
          <a:solidFill>
            <a:srgbClr val="FFFF00">
              <a:alpha val="50000"/>
            </a:srgb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7" dur="500"/>
                                        <p:tgtEl>
                                          <p:spTgt spid="20483">
                                            <p:txEl>
                                              <p:pRg st="6" end="6"/>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505200" y="1600200"/>
            <a:ext cx="609600" cy="3048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228600" y="2362200"/>
            <a:ext cx="2819400" cy="3048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4" name="Rectangle 6"/>
          <p:cNvSpPr txBox="1">
            <a:spLocks noChangeArrowheads="1"/>
          </p:cNvSpPr>
          <p:nvPr/>
        </p:nvSpPr>
        <p:spPr bwMode="auto">
          <a:xfrm>
            <a:off x="685800" y="15240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smtClean="0">
                <a:ln>
                  <a:noFill/>
                </a:ln>
                <a:solidFill>
                  <a:srgbClr val="00009C"/>
                </a:solidFill>
                <a:effectLst/>
                <a:uLnTx/>
                <a:uFillTx/>
                <a:latin typeface="+mj-lt"/>
                <a:ea typeface="+mj-ea"/>
                <a:cs typeface="+mj-cs"/>
              </a:rPr>
              <a:t>Using the </a:t>
            </a:r>
            <a:r>
              <a:rPr kumimoji="0" lang="en-US" sz="2800" b="0" i="0" u="none" strike="noStrike" kern="0" cap="none" spc="0" normalizeH="0" baseline="0" noProof="0" smtClean="0">
                <a:ln>
                  <a:noFill/>
                </a:ln>
                <a:solidFill>
                  <a:srgbClr val="00009C"/>
                </a:solidFill>
                <a:effectLst/>
                <a:uLnTx/>
                <a:uFillTx/>
                <a:latin typeface="Courier New" pitchFamily="49" charset="0"/>
                <a:ea typeface="+mj-ea"/>
                <a:cs typeface="+mj-cs"/>
              </a:rPr>
              <a:t>WITH</a:t>
            </a:r>
            <a:r>
              <a:rPr kumimoji="0" lang="en-US" sz="2800" b="0" i="0" u="none" strike="noStrike" kern="0" cap="none" spc="0" normalizeH="0" baseline="0" noProof="0" smtClean="0">
                <a:ln>
                  <a:noFill/>
                </a:ln>
                <a:solidFill>
                  <a:srgbClr val="00009C"/>
                </a:solidFill>
                <a:effectLst/>
                <a:uLnTx/>
                <a:uFillTx/>
                <a:latin typeface="+mj-lt"/>
                <a:ea typeface="+mj-ea"/>
                <a:cs typeface="+mj-cs"/>
              </a:rPr>
              <a:t> </a:t>
            </a:r>
            <a:r>
              <a:rPr kumimoji="0" lang="en-US" sz="2800" b="0" i="0" u="none" strike="noStrike" kern="0" cap="none" spc="0" normalizeH="0" baseline="0" noProof="0" smtClean="0">
                <a:ln>
                  <a:noFill/>
                </a:ln>
                <a:solidFill>
                  <a:srgbClr val="00009C"/>
                </a:solidFill>
                <a:effectLst/>
                <a:uLnTx/>
                <a:uFillTx/>
                <a:latin typeface="Courier New" pitchFamily="49" charset="0"/>
                <a:ea typeface="+mj-ea"/>
                <a:cs typeface="+mj-cs"/>
              </a:rPr>
              <a:t>CHECK</a:t>
            </a:r>
            <a:r>
              <a:rPr kumimoji="0" lang="en-US" sz="2800" b="0" i="0" u="none" strike="noStrike" kern="0" cap="none" spc="0" normalizeH="0" baseline="0" noProof="0" smtClean="0">
                <a:ln>
                  <a:noFill/>
                </a:ln>
                <a:solidFill>
                  <a:srgbClr val="00009C"/>
                </a:solidFill>
                <a:effectLst/>
                <a:uLnTx/>
                <a:uFillTx/>
                <a:latin typeface="+mj-lt"/>
                <a:ea typeface="+mj-ea"/>
                <a:cs typeface="+mj-cs"/>
              </a:rPr>
              <a:t> </a:t>
            </a:r>
            <a:r>
              <a:rPr kumimoji="0" lang="en-US" sz="2800" b="0" i="0" u="none" strike="noStrike" kern="0" cap="none" spc="0" normalizeH="0" baseline="0" noProof="0" smtClean="0">
                <a:ln>
                  <a:noFill/>
                </a:ln>
                <a:solidFill>
                  <a:srgbClr val="00009C"/>
                </a:solidFill>
                <a:effectLst/>
                <a:uLnTx/>
                <a:uFillTx/>
                <a:latin typeface="Courier New" pitchFamily="49" charset="0"/>
                <a:ea typeface="+mj-ea"/>
                <a:cs typeface="+mj-cs"/>
              </a:rPr>
              <a:t>OPTION</a:t>
            </a:r>
            <a:r>
              <a:rPr kumimoji="0" lang="en-US" sz="2800" b="0" i="0" u="none" strike="noStrike" kern="0" cap="none" spc="0" normalizeH="0" baseline="0" noProof="0" smtClean="0">
                <a:ln>
                  <a:noFill/>
                </a:ln>
                <a:solidFill>
                  <a:srgbClr val="00009C"/>
                </a:solidFill>
                <a:effectLst/>
                <a:uLnTx/>
                <a:uFillTx/>
                <a:latin typeface="+mj-lt"/>
                <a:ea typeface="+mj-ea"/>
                <a:cs typeface="+mj-cs"/>
              </a:rPr>
              <a:t> Clause</a:t>
            </a:r>
            <a:endParaRPr kumimoji="0" lang="en-US" sz="2800" b="0" i="0" u="none" strike="noStrike" kern="0" cap="none" spc="0" normalizeH="0" baseline="0" noProof="0" dirty="0" smtClean="0">
              <a:ln>
                <a:noFill/>
              </a:ln>
              <a:solidFill>
                <a:srgbClr val="00009C"/>
              </a:solidFill>
              <a:effectLst/>
              <a:uLnTx/>
              <a:uFillTx/>
              <a:latin typeface="+mj-lt"/>
              <a:ea typeface="+mj-ea"/>
              <a:cs typeface="+mj-cs"/>
            </a:endParaRPr>
          </a:p>
        </p:txBody>
      </p:sp>
      <p:sp>
        <p:nvSpPr>
          <p:cNvPr id="5" name="Rectangle 4"/>
          <p:cNvSpPr/>
          <p:nvPr/>
        </p:nvSpPr>
        <p:spPr>
          <a:xfrm>
            <a:off x="762000" y="2743200"/>
            <a:ext cx="7543800" cy="1066800"/>
          </a:xfrm>
          <a:prstGeom prst="rect">
            <a:avLst/>
          </a:prstGeom>
        </p:spPr>
        <p:txBody>
          <a:bodyPr wrap="square">
            <a:spAutoFit/>
          </a:bodyPr>
          <a:lstStyle/>
          <a:p>
            <a:pPr>
              <a:spcBef>
                <a:spcPts val="0"/>
              </a:spcBef>
              <a:buNone/>
            </a:pPr>
            <a:r>
              <a:rPr lang="en-MY" sz="1600" dirty="0" smtClean="0">
                <a:latin typeface="Courier New" pitchFamily="49" charset="0"/>
                <a:cs typeface="Courier New" pitchFamily="49" charset="0"/>
              </a:rPr>
              <a:t>INSERT INTO  empvu20</a:t>
            </a:r>
          </a:p>
          <a:p>
            <a:pPr>
              <a:spcBef>
                <a:spcPts val="0"/>
              </a:spcBef>
              <a:buNone/>
            </a:pPr>
            <a:r>
              <a:rPr lang="en-MY" sz="1600" dirty="0" smtClean="0">
                <a:latin typeface="Courier New" pitchFamily="49" charset="0"/>
                <a:cs typeface="Courier New" pitchFamily="49" charset="0"/>
              </a:rPr>
              <a:t>             *</a:t>
            </a:r>
          </a:p>
          <a:p>
            <a:pPr>
              <a:spcBef>
                <a:spcPts val="0"/>
              </a:spcBef>
              <a:buNone/>
            </a:pPr>
            <a:r>
              <a:rPr lang="en-MY" sz="1600" dirty="0" smtClean="0">
                <a:latin typeface="Courier New" pitchFamily="49" charset="0"/>
                <a:cs typeface="Courier New" pitchFamily="49" charset="0"/>
              </a:rPr>
              <a:t>ERROR at line 1:</a:t>
            </a:r>
          </a:p>
          <a:p>
            <a:pPr>
              <a:spcBef>
                <a:spcPts val="0"/>
              </a:spcBef>
              <a:buNone/>
            </a:pPr>
            <a:r>
              <a:rPr lang="en-MY" sz="1600" dirty="0" smtClean="0">
                <a:latin typeface="Courier New" pitchFamily="49" charset="0"/>
                <a:cs typeface="Courier New" pitchFamily="49" charset="0"/>
              </a:rPr>
              <a:t>ORA-01402: view WITH CHECK OPTION where-clause violation</a:t>
            </a:r>
            <a:endParaRPr lang="en-MY" sz="1600" dirty="0">
              <a:latin typeface="Courier New" pitchFamily="49" charset="0"/>
              <a:cs typeface="Courier New" pitchFamily="49" charset="0"/>
            </a:endParaRPr>
          </a:p>
        </p:txBody>
      </p:sp>
      <p:sp>
        <p:nvSpPr>
          <p:cNvPr id="2" name="Rectangle 1"/>
          <p:cNvSpPr/>
          <p:nvPr/>
        </p:nvSpPr>
        <p:spPr>
          <a:xfrm>
            <a:off x="0" y="609600"/>
            <a:ext cx="9144000" cy="1366528"/>
          </a:xfrm>
          <a:prstGeom prst="rect">
            <a:avLst/>
          </a:prstGeom>
        </p:spPr>
        <p:txBody>
          <a:bodyPr wrap="square">
            <a:spAutoFit/>
          </a:bodyPr>
          <a:lstStyle/>
          <a:p>
            <a:pPr>
              <a:buNone/>
            </a:pPr>
            <a:r>
              <a:rPr lang="en-MY" sz="1800" dirty="0" smtClean="0">
                <a:latin typeface="Courier New" pitchFamily="49" charset="0"/>
                <a:cs typeface="Courier New" pitchFamily="49" charset="0"/>
              </a:rPr>
              <a:t>SQL&gt; INSERT INTO  empvu20 </a:t>
            </a:r>
          </a:p>
          <a:p>
            <a:pPr>
              <a:buNone/>
            </a:pPr>
            <a:r>
              <a:rPr lang="en-MY" sz="1800" dirty="0" smtClean="0">
                <a:latin typeface="Courier New" pitchFamily="49" charset="0"/>
                <a:cs typeface="Courier New" pitchFamily="49" charset="0"/>
              </a:rPr>
              <a:t>VALUES ( 211, 'Test', 'Data', 'TDATA', '012-1234567',</a:t>
            </a:r>
          </a:p>
          <a:p>
            <a:pPr>
              <a:buNone/>
            </a:pPr>
            <a:r>
              <a:rPr lang="en-MY" sz="1800" dirty="0" smtClean="0">
                <a:latin typeface="Courier New" pitchFamily="49" charset="0"/>
                <a:cs typeface="Courier New" pitchFamily="49" charset="0"/>
              </a:rPr>
              <a:t>        TO_DATE('10-JUN-2014', '</a:t>
            </a:r>
            <a:r>
              <a:rPr lang="en-MY" sz="1800" dirty="0" err="1" smtClean="0">
                <a:latin typeface="Courier New" pitchFamily="49" charset="0"/>
                <a:cs typeface="Courier New" pitchFamily="49" charset="0"/>
              </a:rPr>
              <a:t>dd</a:t>
            </a:r>
            <a:r>
              <a:rPr lang="en-MY" sz="1800" dirty="0" smtClean="0">
                <a:latin typeface="Courier New" pitchFamily="49" charset="0"/>
                <a:cs typeface="Courier New" pitchFamily="49" charset="0"/>
              </a:rPr>
              <a:t>-MON-</a:t>
            </a:r>
            <a:r>
              <a:rPr lang="en-MY" sz="1800" dirty="0" err="1" smtClean="0">
                <a:latin typeface="Courier New" pitchFamily="49" charset="0"/>
                <a:cs typeface="Courier New" pitchFamily="49" charset="0"/>
              </a:rPr>
              <a:t>yyyy</a:t>
            </a:r>
            <a:r>
              <a:rPr lang="en-MY" sz="1800" dirty="0" smtClean="0">
                <a:latin typeface="Courier New" pitchFamily="49" charset="0"/>
                <a:cs typeface="Courier New" pitchFamily="49" charset="0"/>
              </a:rPr>
              <a:t>'), 'AC_ACCOUNT',</a:t>
            </a:r>
          </a:p>
          <a:p>
            <a:pPr>
              <a:buNone/>
            </a:pPr>
            <a:r>
              <a:rPr lang="en-MY" sz="1800" dirty="0" smtClean="0">
                <a:latin typeface="Courier New" pitchFamily="49" charset="0"/>
                <a:cs typeface="Courier New" pitchFamily="49" charset="0"/>
              </a:rPr>
              <a:t>        10000, NULL, 205, 110);</a:t>
            </a:r>
          </a:p>
        </p:txBody>
      </p:sp>
      <p:sp>
        <p:nvSpPr>
          <p:cNvPr id="8" name="Rectangle 7"/>
          <p:cNvSpPr/>
          <p:nvPr/>
        </p:nvSpPr>
        <p:spPr>
          <a:xfrm>
            <a:off x="0" y="4191000"/>
            <a:ext cx="8915400" cy="1938992"/>
          </a:xfrm>
          <a:prstGeom prst="rect">
            <a:avLst/>
          </a:prstGeom>
        </p:spPr>
        <p:txBody>
          <a:bodyPr wrap="square">
            <a:spAutoFit/>
          </a:bodyPr>
          <a:lstStyle/>
          <a:p>
            <a:pPr>
              <a:spcBef>
                <a:spcPts val="0"/>
              </a:spcBef>
              <a:buNone/>
            </a:pPr>
            <a:r>
              <a:rPr lang="en-US" sz="2400" dirty="0" smtClean="0">
                <a:latin typeface="Courier New" pitchFamily="49" charset="0"/>
                <a:cs typeface="Courier New" pitchFamily="49" charset="0"/>
              </a:rPr>
              <a:t>Using department number 20:</a:t>
            </a:r>
            <a:endParaRPr lang="en-MY" sz="2400" dirty="0" smtClean="0">
              <a:latin typeface="Courier New" pitchFamily="49" charset="0"/>
              <a:cs typeface="Courier New" pitchFamily="49" charset="0"/>
            </a:endParaRPr>
          </a:p>
          <a:p>
            <a:pPr>
              <a:spcBef>
                <a:spcPts val="0"/>
              </a:spcBef>
              <a:buNone/>
            </a:pPr>
            <a:r>
              <a:rPr lang="en-MY" sz="1600" dirty="0" smtClean="0">
                <a:latin typeface="Courier New" pitchFamily="49" charset="0"/>
                <a:cs typeface="Courier New" pitchFamily="49" charset="0"/>
              </a:rPr>
              <a:t>SQL&gt; INSERT INTO  empvu20 VALUES</a:t>
            </a:r>
          </a:p>
          <a:p>
            <a:pPr>
              <a:spcBef>
                <a:spcPts val="0"/>
              </a:spcBef>
              <a:buNone/>
            </a:pPr>
            <a:r>
              <a:rPr lang="en-MY" sz="1600" dirty="0" smtClean="0">
                <a:latin typeface="Courier New" pitchFamily="49" charset="0"/>
                <a:cs typeface="Courier New" pitchFamily="49" charset="0"/>
              </a:rPr>
              <a:t>  2              ( 211, 'Test', 'Data', 'TDATA', '012-1234567',</a:t>
            </a:r>
          </a:p>
          <a:p>
            <a:pPr>
              <a:spcBef>
                <a:spcPts val="0"/>
              </a:spcBef>
              <a:buNone/>
            </a:pPr>
            <a:r>
              <a:rPr lang="en-MY" sz="1600" dirty="0" smtClean="0">
                <a:latin typeface="Courier New" pitchFamily="49" charset="0"/>
                <a:cs typeface="Courier New" pitchFamily="49" charset="0"/>
              </a:rPr>
              <a:t>  3                TO_DATE('10-JUN-2014', '</a:t>
            </a:r>
            <a:r>
              <a:rPr lang="en-MY" sz="1600" dirty="0" err="1" smtClean="0">
                <a:latin typeface="Courier New" pitchFamily="49" charset="0"/>
                <a:cs typeface="Courier New" pitchFamily="49" charset="0"/>
              </a:rPr>
              <a:t>dd</a:t>
            </a:r>
            <a:r>
              <a:rPr lang="en-MY" sz="1600" dirty="0" smtClean="0">
                <a:latin typeface="Courier New" pitchFamily="49" charset="0"/>
                <a:cs typeface="Courier New" pitchFamily="49" charset="0"/>
              </a:rPr>
              <a:t>-MON-</a:t>
            </a:r>
            <a:r>
              <a:rPr lang="en-MY" sz="1600" dirty="0" err="1" smtClean="0">
                <a:latin typeface="Courier New" pitchFamily="49" charset="0"/>
                <a:cs typeface="Courier New" pitchFamily="49" charset="0"/>
              </a:rPr>
              <a:t>yyyy</a:t>
            </a:r>
            <a:r>
              <a:rPr lang="en-MY" sz="1600" dirty="0" smtClean="0">
                <a:latin typeface="Courier New" pitchFamily="49" charset="0"/>
                <a:cs typeface="Courier New" pitchFamily="49" charset="0"/>
              </a:rPr>
              <a:t>'), 'AC_ACCOUNT',</a:t>
            </a:r>
          </a:p>
          <a:p>
            <a:pPr>
              <a:spcBef>
                <a:spcPts val="0"/>
              </a:spcBef>
              <a:buNone/>
            </a:pPr>
            <a:r>
              <a:rPr lang="en-MY" sz="1600" dirty="0" smtClean="0">
                <a:latin typeface="Courier New" pitchFamily="49" charset="0"/>
                <a:cs typeface="Courier New" pitchFamily="49" charset="0"/>
              </a:rPr>
              <a:t>  4                10000, NULL, 205, 20);</a:t>
            </a:r>
          </a:p>
          <a:p>
            <a:pPr>
              <a:spcBef>
                <a:spcPts val="0"/>
              </a:spcBef>
              <a:buNone/>
            </a:pPr>
            <a:endParaRPr lang="en-MY" sz="1600" dirty="0" smtClean="0">
              <a:latin typeface="Courier New" pitchFamily="49" charset="0"/>
              <a:cs typeface="Courier New" pitchFamily="49" charset="0"/>
            </a:endParaRPr>
          </a:p>
          <a:p>
            <a:pPr>
              <a:spcBef>
                <a:spcPts val="0"/>
              </a:spcBef>
              <a:buNone/>
            </a:pPr>
            <a:r>
              <a:rPr lang="en-MY" sz="1600" dirty="0" smtClean="0">
                <a:latin typeface="Courier New" pitchFamily="49" charset="0"/>
                <a:cs typeface="Courier New" pitchFamily="49" charset="0"/>
              </a:rPr>
              <a:t>1 row created.</a:t>
            </a:r>
            <a:endParaRPr lang="en-MY" sz="1600" dirty="0">
              <a:latin typeface="Courier New" pitchFamily="49" charset="0"/>
              <a:cs typeface="Courier New" pitchFamily="49" charset="0"/>
            </a:endParaRPr>
          </a:p>
        </p:txBody>
      </p:sp>
      <p:sp>
        <p:nvSpPr>
          <p:cNvPr id="9" name="Rectangle 8"/>
          <p:cNvSpPr/>
          <p:nvPr/>
        </p:nvSpPr>
        <p:spPr bwMode="auto">
          <a:xfrm>
            <a:off x="1143000" y="4267200"/>
            <a:ext cx="3962400" cy="304800"/>
          </a:xfrm>
          <a:prstGeom prst="rect">
            <a:avLst/>
          </a:prstGeom>
          <a:solidFill>
            <a:schemeClr val="accent1">
              <a:alpha val="5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3" name="TextBox 2"/>
          <p:cNvSpPr txBox="1"/>
          <p:nvPr/>
        </p:nvSpPr>
        <p:spPr>
          <a:xfrm>
            <a:off x="189497" y="1981200"/>
            <a:ext cx="7481664" cy="769441"/>
          </a:xfrm>
          <a:prstGeom prst="rect">
            <a:avLst/>
          </a:prstGeom>
          <a:noFill/>
        </p:spPr>
        <p:txBody>
          <a:bodyPr wrap="none" rtlCol="0">
            <a:spAutoFit/>
          </a:bodyPr>
          <a:lstStyle/>
          <a:p>
            <a:pPr>
              <a:buNone/>
            </a:pPr>
            <a:r>
              <a:rPr lang="en-US" sz="2000" dirty="0" smtClean="0"/>
              <a:t>Trying to insert through the view empvu20, a new employee with</a:t>
            </a:r>
          </a:p>
          <a:p>
            <a:pPr>
              <a:buNone/>
            </a:pPr>
            <a:r>
              <a:rPr lang="en-US" sz="2000" dirty="0" smtClean="0"/>
              <a:t>department number 110</a:t>
            </a:r>
            <a:endParaRPr lang="en-MY" sz="2000" dirty="0"/>
          </a:p>
        </p:txBody>
      </p:sp>
      <p:sp>
        <p:nvSpPr>
          <p:cNvPr id="10" name="Rectangle 9"/>
          <p:cNvSpPr/>
          <p:nvPr/>
        </p:nvSpPr>
        <p:spPr bwMode="auto">
          <a:xfrm>
            <a:off x="4524702" y="5302468"/>
            <a:ext cx="457200" cy="304800"/>
          </a:xfrm>
          <a:prstGeom prst="rect">
            <a:avLst/>
          </a:prstGeom>
          <a:solidFill>
            <a:schemeClr val="accent1">
              <a:alpha val="5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2000"/>
                                        <p:tgtEl>
                                          <p:spTgt spid="9"/>
                                        </p:tgtEl>
                                      </p:cBhvr>
                                    </p:animEffect>
                                  </p:childTnLst>
                                </p:cTn>
                              </p:par>
                            </p:childTnLst>
                          </p:cTn>
                        </p:par>
                        <p:par>
                          <p:cTn id="25" fill="hold">
                            <p:stCondLst>
                              <p:cond delay="2500"/>
                            </p:stCondLst>
                            <p:childTnLst>
                              <p:par>
                                <p:cTn id="26" presetID="3" presetClass="entr" presetSubtype="1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p:bldP spid="8" grpId="0"/>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idx="4294967295"/>
          </p:nvPr>
        </p:nvSpPr>
        <p:spPr>
          <a:xfrm>
            <a:off x="685800" y="228600"/>
            <a:ext cx="7772400" cy="1143000"/>
          </a:xfrm>
        </p:spPr>
        <p:txBody>
          <a:bodyPr/>
          <a:lstStyle/>
          <a:p>
            <a:pPr eaLnBrk="1" hangingPunct="1"/>
            <a:r>
              <a:rPr lang="en-US" smtClean="0"/>
              <a:t>In this chapter, you will learn:</a:t>
            </a:r>
          </a:p>
        </p:txBody>
      </p:sp>
      <p:sp>
        <p:nvSpPr>
          <p:cNvPr id="5123" name="Rectangle 5"/>
          <p:cNvSpPr>
            <a:spLocks noGrp="1" noChangeArrowheads="1"/>
          </p:cNvSpPr>
          <p:nvPr>
            <p:ph type="body" idx="4294967295"/>
          </p:nvPr>
        </p:nvSpPr>
        <p:spPr>
          <a:xfrm>
            <a:off x="609600" y="1449388"/>
            <a:ext cx="7918450" cy="2284412"/>
          </a:xfrm>
        </p:spPr>
        <p:txBody>
          <a:bodyPr/>
          <a:lstStyle/>
          <a:p>
            <a:pPr lvl="1" eaLnBrk="1" hangingPunct="1"/>
            <a:r>
              <a:rPr lang="en-US" smtClean="0"/>
              <a:t>The various uses of database VIEWS</a:t>
            </a:r>
          </a:p>
          <a:p>
            <a:pPr lvl="1" eaLnBrk="1" hangingPunct="1"/>
            <a:r>
              <a:rPr lang="en-US" smtClean="0"/>
              <a:t>Extracting data from multiple table through the use of JOIN </a:t>
            </a:r>
          </a:p>
          <a:p>
            <a:pPr lvl="1" eaLnBrk="1" hangingPunct="1"/>
            <a:r>
              <a:rPr lang="en-MY" smtClean="0"/>
              <a:t>The use of Relational Set Operators</a:t>
            </a:r>
            <a:endParaRPr lang="en-US" smtClean="0"/>
          </a:p>
        </p:txBody>
      </p:sp>
      <p:sp>
        <p:nvSpPr>
          <p:cNvPr id="5124" name="TextBox 3"/>
          <p:cNvSpPr txBox="1">
            <a:spLocks noChangeArrowheads="1"/>
          </p:cNvSpPr>
          <p:nvPr/>
        </p:nvSpPr>
        <p:spPr bwMode="auto">
          <a:xfrm>
            <a:off x="304800" y="5638800"/>
            <a:ext cx="8589963" cy="461963"/>
          </a:xfrm>
          <a:prstGeom prst="rect">
            <a:avLst/>
          </a:prstGeom>
          <a:noFill/>
          <a:ln w="9525">
            <a:solidFill>
              <a:schemeClr val="accent1"/>
            </a:solidFill>
            <a:miter lim="800000"/>
            <a:headEnd/>
            <a:tailEnd/>
          </a:ln>
        </p:spPr>
        <p:txBody>
          <a:bodyPr wrap="none">
            <a:spAutoFit/>
          </a:bodyPr>
          <a:lstStyle/>
          <a:p>
            <a:pPr>
              <a:buFont typeface="Monotype Sorts" pitchFamily="2" charset="2"/>
              <a:buNone/>
            </a:pPr>
            <a:r>
              <a:rPr lang="en-US" sz="2400"/>
              <a:t>The HR database used in Chapter 3 is referred in this chapter</a:t>
            </a:r>
            <a:endParaRPr lang="en-MY" sz="240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idx="4294967295"/>
          </p:nvPr>
        </p:nvSpPr>
        <p:spPr/>
        <p:txBody>
          <a:bodyPr/>
          <a:lstStyle/>
          <a:p>
            <a:pPr eaLnBrk="1" hangingPunct="1"/>
            <a:r>
              <a:rPr lang="en-US" smtClean="0"/>
              <a:t>Denying DML Operations</a:t>
            </a:r>
          </a:p>
        </p:txBody>
      </p:sp>
      <p:sp>
        <p:nvSpPr>
          <p:cNvPr id="21507" name="Rectangle 6"/>
          <p:cNvSpPr>
            <a:spLocks noGrp="1" noChangeArrowheads="1"/>
          </p:cNvSpPr>
          <p:nvPr>
            <p:ph type="body" idx="4294967295"/>
          </p:nvPr>
        </p:nvSpPr>
        <p:spPr>
          <a:xfrm>
            <a:off x="609600" y="1447800"/>
            <a:ext cx="7918450" cy="1431925"/>
          </a:xfrm>
        </p:spPr>
        <p:txBody>
          <a:bodyPr/>
          <a:lstStyle/>
          <a:p>
            <a:pPr lvl="1" eaLnBrk="1" hangingPunct="1"/>
            <a:r>
              <a:rPr lang="en-US" smtClean="0"/>
              <a:t>You can ensure that no DML operations occur by adding the </a:t>
            </a:r>
            <a:r>
              <a:rPr lang="en-US" smtClean="0">
                <a:latin typeface="Courier New" pitchFamily="49" charset="0"/>
              </a:rPr>
              <a:t>WITH</a:t>
            </a:r>
            <a:r>
              <a:rPr lang="en-US" smtClean="0"/>
              <a:t> </a:t>
            </a:r>
            <a:r>
              <a:rPr lang="en-US" smtClean="0">
                <a:latin typeface="Courier New" pitchFamily="49" charset="0"/>
              </a:rPr>
              <a:t>READ</a:t>
            </a:r>
            <a:r>
              <a:rPr lang="en-US" smtClean="0"/>
              <a:t> </a:t>
            </a:r>
            <a:r>
              <a:rPr lang="en-US" smtClean="0">
                <a:latin typeface="Courier New" pitchFamily="49" charset="0"/>
              </a:rPr>
              <a:t>ONLY</a:t>
            </a:r>
            <a:r>
              <a:rPr lang="en-US" smtClean="0"/>
              <a:t> option to your view definition.</a:t>
            </a:r>
          </a:p>
        </p:txBody>
      </p:sp>
      <p:pic>
        <p:nvPicPr>
          <p:cNvPr id="21508" name="Picture 4" descr="D:\Temp\traff003.gif"/>
          <p:cNvPicPr>
            <a:picLocks noChangeAspect="1" noChangeArrowheads="1"/>
          </p:cNvPicPr>
          <p:nvPr/>
        </p:nvPicPr>
        <p:blipFill>
          <a:blip r:embed="rId3"/>
          <a:srcRect/>
          <a:stretch>
            <a:fillRect/>
          </a:stretch>
        </p:blipFill>
        <p:spPr bwMode="gray">
          <a:xfrm>
            <a:off x="5562600" y="2743200"/>
            <a:ext cx="1143000" cy="14652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blackGray">
          <a:xfrm>
            <a:off x="228600" y="914400"/>
            <a:ext cx="8610600" cy="2667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400" dirty="0">
                <a:solidFill>
                  <a:srgbClr val="000000"/>
                </a:solidFill>
                <a:latin typeface="Courier New" pitchFamily="49" charset="0"/>
              </a:rPr>
              <a:t>CREATE OR REPLACE VIEW empvu10</a:t>
            </a:r>
          </a:p>
          <a:p>
            <a:pPr>
              <a:spcBef>
                <a:spcPct val="0"/>
              </a:spcBef>
              <a:buClrTx/>
              <a:buFontTx/>
              <a:buNone/>
              <a:tabLst>
                <a:tab pos="1200150" algn="l"/>
              </a:tabLst>
            </a:pPr>
            <a:r>
              <a:rPr lang="en-US" sz="2400" dirty="0">
                <a:solidFill>
                  <a:srgbClr val="000000"/>
                </a:solidFill>
                <a:latin typeface="Courier New" pitchFamily="49" charset="0"/>
              </a:rPr>
              <a:t>    (</a:t>
            </a:r>
            <a:r>
              <a:rPr lang="en-US" sz="2400" dirty="0" err="1">
                <a:solidFill>
                  <a:srgbClr val="000000"/>
                </a:solidFill>
                <a:latin typeface="Courier New" pitchFamily="49" charset="0"/>
              </a:rPr>
              <a:t>employee_number</a:t>
            </a:r>
            <a:r>
              <a:rPr lang="en-US" sz="2400" dirty="0">
                <a:solidFill>
                  <a:srgbClr val="000000"/>
                </a:solidFill>
                <a:latin typeface="Courier New" pitchFamily="49" charset="0"/>
              </a:rPr>
              <a:t>, </a:t>
            </a:r>
            <a:r>
              <a:rPr lang="en-US" sz="2400" dirty="0" err="1">
                <a:solidFill>
                  <a:srgbClr val="000000"/>
                </a:solidFill>
                <a:latin typeface="Courier New" pitchFamily="49" charset="0"/>
              </a:rPr>
              <a:t>employee_name</a:t>
            </a:r>
            <a:r>
              <a:rPr lang="en-US" sz="2400" dirty="0">
                <a:solidFill>
                  <a:srgbClr val="000000"/>
                </a:solidFill>
                <a:latin typeface="Courier New" pitchFamily="49" charset="0"/>
              </a:rPr>
              <a:t>, </a:t>
            </a:r>
            <a:r>
              <a:rPr lang="en-US" sz="2400" dirty="0" err="1">
                <a:solidFill>
                  <a:srgbClr val="000000"/>
                </a:solidFill>
                <a:latin typeface="Courier New" pitchFamily="49" charset="0"/>
              </a:rPr>
              <a:t>job_title</a:t>
            </a:r>
            <a:r>
              <a:rPr lang="en-US" sz="2400" dirty="0">
                <a:solidFill>
                  <a:srgbClr val="000000"/>
                </a:solidFill>
                <a:latin typeface="Courier New" pitchFamily="49" charset="0"/>
              </a:rPr>
              <a:t>)</a:t>
            </a:r>
          </a:p>
          <a:p>
            <a:pPr>
              <a:spcBef>
                <a:spcPct val="0"/>
              </a:spcBef>
              <a:buClrTx/>
              <a:buFontTx/>
              <a:buNone/>
              <a:tabLst>
                <a:tab pos="1200150" algn="l"/>
              </a:tabLst>
            </a:pPr>
            <a:r>
              <a:rPr lang="en-US" sz="2400" dirty="0">
                <a:solidFill>
                  <a:srgbClr val="000000"/>
                </a:solidFill>
                <a:latin typeface="Courier New" pitchFamily="49" charset="0"/>
              </a:rPr>
              <a:t>AS SELECT	</a:t>
            </a:r>
            <a:r>
              <a:rPr lang="en-US" sz="2400" dirty="0" err="1">
                <a:solidFill>
                  <a:srgbClr val="000000"/>
                </a:solidFill>
                <a:latin typeface="Courier New" pitchFamily="49" charset="0"/>
              </a:rPr>
              <a:t>employee_id</a:t>
            </a:r>
            <a:r>
              <a:rPr lang="en-US" sz="2400" dirty="0">
                <a:solidFill>
                  <a:srgbClr val="000000"/>
                </a:solidFill>
                <a:latin typeface="Courier New" pitchFamily="49" charset="0"/>
              </a:rPr>
              <a:t>, </a:t>
            </a:r>
            <a:r>
              <a:rPr lang="en-US" sz="2400" dirty="0" err="1">
                <a:solidFill>
                  <a:srgbClr val="000000"/>
                </a:solidFill>
                <a:latin typeface="Courier New" pitchFamily="49" charset="0"/>
              </a:rPr>
              <a:t>last_name</a:t>
            </a:r>
            <a:r>
              <a:rPr lang="en-US" sz="2400" dirty="0">
                <a:solidFill>
                  <a:srgbClr val="000000"/>
                </a:solidFill>
                <a:latin typeface="Courier New" pitchFamily="49" charset="0"/>
              </a:rPr>
              <a:t>, </a:t>
            </a:r>
            <a:r>
              <a:rPr lang="en-US" sz="2400" dirty="0" err="1">
                <a:solidFill>
                  <a:srgbClr val="000000"/>
                </a:solidFill>
                <a:latin typeface="Courier New" pitchFamily="49" charset="0"/>
              </a:rPr>
              <a:t>job_id</a:t>
            </a:r>
            <a:endParaRPr lang="en-US" sz="2400" dirty="0">
              <a:solidFill>
                <a:srgbClr val="000000"/>
              </a:solidFill>
              <a:latin typeface="Courier New" pitchFamily="49" charset="0"/>
            </a:endParaRPr>
          </a:p>
          <a:p>
            <a:pPr>
              <a:spcBef>
                <a:spcPct val="0"/>
              </a:spcBef>
              <a:buClrTx/>
              <a:buFontTx/>
              <a:buNone/>
              <a:tabLst>
                <a:tab pos="1200150" algn="l"/>
              </a:tabLst>
            </a:pPr>
            <a:r>
              <a:rPr lang="en-US" sz="2400" dirty="0">
                <a:solidFill>
                  <a:srgbClr val="000000"/>
                </a:solidFill>
                <a:latin typeface="Courier New" pitchFamily="49" charset="0"/>
              </a:rPr>
              <a:t>   FROM     employees</a:t>
            </a:r>
          </a:p>
          <a:p>
            <a:pPr>
              <a:spcBef>
                <a:spcPct val="0"/>
              </a:spcBef>
              <a:buClrTx/>
              <a:buFontTx/>
              <a:buNone/>
              <a:tabLst>
                <a:tab pos="1200150" algn="l"/>
              </a:tabLst>
            </a:pPr>
            <a:r>
              <a:rPr lang="en-US" sz="2400" dirty="0">
                <a:solidFill>
                  <a:srgbClr val="000000"/>
                </a:solidFill>
                <a:latin typeface="Courier New" pitchFamily="49" charset="0"/>
              </a:rPr>
              <a:t>   WHERE    </a:t>
            </a:r>
            <a:r>
              <a:rPr lang="en-US" sz="2400" dirty="0" err="1">
                <a:solidFill>
                  <a:srgbClr val="000000"/>
                </a:solidFill>
                <a:latin typeface="Courier New" pitchFamily="49" charset="0"/>
              </a:rPr>
              <a:t>department_id</a:t>
            </a:r>
            <a:r>
              <a:rPr lang="en-US" sz="2400" dirty="0">
                <a:solidFill>
                  <a:srgbClr val="000000"/>
                </a:solidFill>
                <a:latin typeface="Courier New" pitchFamily="49" charset="0"/>
              </a:rPr>
              <a:t> = 10</a:t>
            </a:r>
          </a:p>
          <a:p>
            <a:pPr>
              <a:spcBef>
                <a:spcPct val="0"/>
              </a:spcBef>
              <a:buClrTx/>
              <a:buFontTx/>
              <a:buNone/>
              <a:tabLst>
                <a:tab pos="1200150" algn="l"/>
              </a:tabLst>
            </a:pPr>
            <a:r>
              <a:rPr lang="en-US" sz="2400" dirty="0">
                <a:solidFill>
                  <a:srgbClr val="000000"/>
                </a:solidFill>
                <a:latin typeface="Courier New" pitchFamily="49" charset="0"/>
              </a:rPr>
              <a:t>   WITH READ ONLY ;</a:t>
            </a:r>
          </a:p>
        </p:txBody>
      </p:sp>
      <p:sp>
        <p:nvSpPr>
          <p:cNvPr id="22531" name="Rectangle 3"/>
          <p:cNvSpPr>
            <a:spLocks noGrp="1" noChangeArrowheads="1"/>
          </p:cNvSpPr>
          <p:nvPr>
            <p:ph type="title" idx="4294967295"/>
          </p:nvPr>
        </p:nvSpPr>
        <p:spPr>
          <a:xfrm>
            <a:off x="914400" y="228600"/>
            <a:ext cx="7772400" cy="685800"/>
          </a:xfrm>
        </p:spPr>
        <p:txBody>
          <a:bodyPr/>
          <a:lstStyle/>
          <a:p>
            <a:pPr eaLnBrk="1" hangingPunct="1"/>
            <a:r>
              <a:rPr lang="en-US" sz="2800" smtClean="0"/>
              <a:t>Denying DML Operations</a:t>
            </a:r>
          </a:p>
        </p:txBody>
      </p:sp>
      <p:sp>
        <p:nvSpPr>
          <p:cNvPr id="4" name="Rectangle 3"/>
          <p:cNvSpPr/>
          <p:nvPr/>
        </p:nvSpPr>
        <p:spPr>
          <a:xfrm>
            <a:off x="228600" y="3810000"/>
            <a:ext cx="8534400" cy="2031325"/>
          </a:xfrm>
          <a:prstGeom prst="rect">
            <a:avLst/>
          </a:prstGeom>
        </p:spPr>
        <p:txBody>
          <a:bodyPr wrap="square">
            <a:spAutoFit/>
          </a:bodyPr>
          <a:lstStyle/>
          <a:p>
            <a:pPr>
              <a:buNone/>
            </a:pPr>
            <a:r>
              <a:rPr lang="en-MY" sz="1800" dirty="0" smtClean="0">
                <a:latin typeface="Courier New" pitchFamily="49" charset="0"/>
                <a:cs typeface="Courier New" pitchFamily="49" charset="0"/>
              </a:rPr>
              <a:t>SQL&gt; INSERT INTO  empvu10 VALUES</a:t>
            </a:r>
          </a:p>
          <a:p>
            <a:pPr>
              <a:buNone/>
            </a:pPr>
            <a:r>
              <a:rPr lang="en-MY" sz="1800" dirty="0" smtClean="0">
                <a:latin typeface="Courier New" pitchFamily="49" charset="0"/>
                <a:cs typeface="Courier New" pitchFamily="49" charset="0"/>
              </a:rPr>
              <a:t>  2*             ( 212, 'Test2','AC_ACCOUNT')</a:t>
            </a:r>
          </a:p>
          <a:p>
            <a:pPr>
              <a:buNone/>
            </a:pPr>
            <a:r>
              <a:rPr lang="en-MY" sz="1800" dirty="0" smtClean="0">
                <a:latin typeface="Courier New" pitchFamily="49" charset="0"/>
                <a:cs typeface="Courier New" pitchFamily="49" charset="0"/>
              </a:rPr>
              <a:t>INSERT INTO  empvu10 VALUES</a:t>
            </a:r>
          </a:p>
          <a:p>
            <a:pPr>
              <a:buNone/>
            </a:pPr>
            <a:r>
              <a:rPr lang="en-MY" sz="1800" dirty="0" smtClean="0">
                <a:latin typeface="Courier New" pitchFamily="49" charset="0"/>
                <a:cs typeface="Courier New" pitchFamily="49" charset="0"/>
              </a:rPr>
              <a:t>*</a:t>
            </a:r>
          </a:p>
          <a:p>
            <a:pPr>
              <a:buNone/>
            </a:pPr>
            <a:r>
              <a:rPr lang="en-MY" sz="1800" dirty="0" smtClean="0">
                <a:latin typeface="Courier New" pitchFamily="49" charset="0"/>
                <a:cs typeface="Courier New" pitchFamily="49" charset="0"/>
              </a:rPr>
              <a:t>ERROR at line 1:</a:t>
            </a:r>
          </a:p>
          <a:p>
            <a:pPr>
              <a:buNone/>
            </a:pPr>
            <a:r>
              <a:rPr lang="en-MY" sz="1800" dirty="0" smtClean="0">
                <a:latin typeface="Courier New" pitchFamily="49" charset="0"/>
                <a:cs typeface="Courier New" pitchFamily="49" charset="0"/>
              </a:rPr>
              <a:t>ORA-42399: cannot perform a DML operation on a read-only view</a:t>
            </a:r>
            <a:endParaRPr lang="en-MY" sz="1800" dirty="0">
              <a:latin typeface="Courier New" pitchFamily="49" charset="0"/>
              <a:cs typeface="Courier New" pitchFamily="49"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idx="4294967295"/>
          </p:nvPr>
        </p:nvSpPr>
        <p:spPr>
          <a:xfrm>
            <a:off x="762000" y="228600"/>
            <a:ext cx="7772400" cy="381000"/>
          </a:xfrm>
        </p:spPr>
        <p:txBody>
          <a:bodyPr/>
          <a:lstStyle/>
          <a:p>
            <a:pPr eaLnBrk="1" hangingPunct="1"/>
            <a:r>
              <a:rPr lang="en-US" smtClean="0"/>
              <a:t>Removing a View</a:t>
            </a:r>
          </a:p>
        </p:txBody>
      </p:sp>
      <p:sp>
        <p:nvSpPr>
          <p:cNvPr id="23555" name="Rectangle 7"/>
          <p:cNvSpPr>
            <a:spLocks noGrp="1" noChangeArrowheads="1"/>
          </p:cNvSpPr>
          <p:nvPr>
            <p:ph type="body" idx="4294967295"/>
          </p:nvPr>
        </p:nvSpPr>
        <p:spPr>
          <a:xfrm>
            <a:off x="609600" y="685800"/>
            <a:ext cx="7918450" cy="1524000"/>
          </a:xfrm>
        </p:spPr>
        <p:txBody>
          <a:bodyPr/>
          <a:lstStyle/>
          <a:p>
            <a:pPr marL="0" indent="0" eaLnBrk="1" hangingPunct="1">
              <a:buFontTx/>
              <a:buNone/>
            </a:pPr>
            <a:r>
              <a:rPr lang="en-US" smtClean="0"/>
              <a:t>You can remove a view without losing data because a view is based on underlying tables in the database.</a:t>
            </a:r>
          </a:p>
        </p:txBody>
      </p:sp>
      <p:sp>
        <p:nvSpPr>
          <p:cNvPr id="23556" name="Rectangle 4"/>
          <p:cNvSpPr>
            <a:spLocks noChangeArrowheads="1"/>
          </p:cNvSpPr>
          <p:nvPr/>
        </p:nvSpPr>
        <p:spPr bwMode="blackGray">
          <a:xfrm>
            <a:off x="838200" y="2286000"/>
            <a:ext cx="7315200" cy="3381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a:solidFill>
                  <a:srgbClr val="000000"/>
                </a:solidFill>
                <a:latin typeface="Courier New" pitchFamily="49" charset="0"/>
              </a:rPr>
              <a:t>DROP VIEW </a:t>
            </a:r>
            <a:r>
              <a:rPr lang="en-US" i="1">
                <a:solidFill>
                  <a:srgbClr val="000000"/>
                </a:solidFill>
                <a:latin typeface="Courier New" pitchFamily="49" charset="0"/>
              </a:rPr>
              <a:t>viewname</a:t>
            </a:r>
            <a:r>
              <a:rPr lang="en-US">
                <a:solidFill>
                  <a:srgbClr val="000000"/>
                </a:solidFill>
                <a:latin typeface="Courier New" pitchFamily="49" charset="0"/>
              </a:rPr>
              <a:t>;</a:t>
            </a:r>
          </a:p>
        </p:txBody>
      </p:sp>
      <p:sp>
        <p:nvSpPr>
          <p:cNvPr id="23557" name="Rectangle 5"/>
          <p:cNvSpPr>
            <a:spLocks noChangeArrowheads="1"/>
          </p:cNvSpPr>
          <p:nvPr/>
        </p:nvSpPr>
        <p:spPr bwMode="blackGray">
          <a:xfrm>
            <a:off x="838200" y="2916238"/>
            <a:ext cx="7315200" cy="6572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a:solidFill>
                  <a:srgbClr val="000000"/>
                </a:solidFill>
                <a:latin typeface="Courier New" pitchFamily="49" charset="0"/>
              </a:rPr>
              <a:t>DROP VIEW empvu80;</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428625" y="142875"/>
            <a:ext cx="8229600" cy="511175"/>
          </a:xfrm>
          <a:prstGeom prst="rect">
            <a:avLst/>
          </a:prstGeom>
        </p:spPr>
        <p:txBody>
          <a:bodyPr anchor="ctr"/>
          <a:lstStyle/>
          <a:p>
            <a:pPr algn="ctr" eaLnBrk="1" fontAlgn="auto" hangingPunct="1">
              <a:spcBef>
                <a:spcPct val="0"/>
              </a:spcBef>
              <a:spcAft>
                <a:spcPts val="0"/>
              </a:spcAft>
              <a:buClrTx/>
              <a:buSzTx/>
              <a:buFontTx/>
              <a:buNone/>
              <a:defRPr/>
            </a:pPr>
            <a:r>
              <a:rPr lang="en-US" sz="3200" dirty="0">
                <a:latin typeface="+mj-lt"/>
                <a:ea typeface="+mj-ea"/>
                <a:cs typeface="+mj-cs"/>
              </a:rPr>
              <a:t>Obtaining Data from Multiple Tables</a:t>
            </a:r>
          </a:p>
        </p:txBody>
      </p:sp>
      <p:sp>
        <p:nvSpPr>
          <p:cNvPr id="24579" name="TextBox 3"/>
          <p:cNvSpPr txBox="1">
            <a:spLocks noChangeArrowheads="1"/>
          </p:cNvSpPr>
          <p:nvPr/>
        </p:nvSpPr>
        <p:spPr bwMode="auto">
          <a:xfrm>
            <a:off x="357188" y="1000125"/>
            <a:ext cx="8482012" cy="708025"/>
          </a:xfrm>
          <a:prstGeom prst="rect">
            <a:avLst/>
          </a:prstGeom>
          <a:noFill/>
          <a:ln w="9525">
            <a:solidFill>
              <a:schemeClr val="tx1"/>
            </a:solidFill>
            <a:miter lim="800000"/>
            <a:headEnd/>
            <a:tailEnd/>
          </a:ln>
        </p:spPr>
        <p:txBody>
          <a:bodyPr>
            <a:spAutoFit/>
          </a:bodyPr>
          <a:lstStyle/>
          <a:p>
            <a:pPr>
              <a:buFont typeface="Monotype Sorts" pitchFamily="2" charset="2"/>
              <a:buNone/>
            </a:pPr>
            <a:r>
              <a:rPr lang="en-MY" sz="2000"/>
              <a:t>In the previous chapter on SQL we learn how to extract data from multiple tables:</a:t>
            </a:r>
          </a:p>
        </p:txBody>
      </p:sp>
      <p:sp>
        <p:nvSpPr>
          <p:cNvPr id="8" name="TextBox 7"/>
          <p:cNvSpPr txBox="1"/>
          <p:nvPr/>
        </p:nvSpPr>
        <p:spPr>
          <a:xfrm>
            <a:off x="457200" y="1752600"/>
            <a:ext cx="7681913" cy="1520825"/>
          </a:xfrm>
          <a:prstGeom prst="rect">
            <a:avLst/>
          </a:prstGeom>
          <a:noFill/>
        </p:spPr>
        <p:txBody>
          <a:bodyPr wrap="none">
            <a:spAutoFit/>
          </a:bodyPr>
          <a:lstStyle/>
          <a:p>
            <a:pPr>
              <a:buFont typeface="Monotype Sorts" pitchFamily="2" charset="2"/>
              <a:buNone/>
              <a:defRPr/>
            </a:pPr>
            <a:r>
              <a:rPr lang="en-US" sz="1600" dirty="0"/>
              <a:t>Query: Display the department id and department name for each employee</a:t>
            </a:r>
            <a:endParaRPr lang="en-MY" sz="1600" dirty="0"/>
          </a:p>
          <a:p>
            <a:pPr>
              <a:buFont typeface="Monotype Sorts" pitchFamily="2" charset="2"/>
              <a:buNone/>
              <a:defRPr/>
            </a:pPr>
            <a:r>
              <a:rPr lang="en-US" sz="1600" dirty="0"/>
              <a:t>The constructed SQL statement:</a:t>
            </a:r>
          </a:p>
          <a:p>
            <a:pPr lvl="1">
              <a:buFont typeface="Monotype Sorts" pitchFamily="2" charset="2"/>
              <a:buNone/>
              <a:defRPr/>
            </a:pPr>
            <a:r>
              <a:rPr lang="en-US" sz="1600" b="1" dirty="0">
                <a:latin typeface="Courier New" pitchFamily="49" charset="0"/>
                <a:cs typeface="Courier New" pitchFamily="49" charset="0"/>
              </a:rPr>
              <a:t>SELECT </a:t>
            </a:r>
            <a:r>
              <a:rPr lang="en-US" sz="1600" b="1" dirty="0" err="1">
                <a:latin typeface="Courier New" pitchFamily="49" charset="0"/>
                <a:cs typeface="Courier New" pitchFamily="49" charset="0"/>
              </a:rPr>
              <a:t>E.employee_ID</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E.department_ID</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D.department_name</a:t>
            </a:r>
            <a:endParaRPr lang="en-US" sz="1600" b="1" dirty="0">
              <a:latin typeface="Courier New" pitchFamily="49" charset="0"/>
              <a:cs typeface="Courier New" pitchFamily="49" charset="0"/>
            </a:endParaRPr>
          </a:p>
          <a:p>
            <a:pPr marL="635000" lvl="1" indent="-177800">
              <a:buFont typeface="Monotype Sorts" pitchFamily="2" charset="2"/>
              <a:buNone/>
              <a:defRPr/>
            </a:pPr>
            <a:r>
              <a:rPr lang="en-US" sz="1600" b="1" dirty="0">
                <a:latin typeface="Courier New" pitchFamily="49" charset="0"/>
                <a:cs typeface="Courier New" pitchFamily="49" charset="0"/>
              </a:rPr>
              <a:t>FROM EMPLOYEES E, DEPARTMENTS D</a:t>
            </a:r>
          </a:p>
          <a:p>
            <a:pPr marL="635000" lvl="1" indent="-177800">
              <a:buFont typeface="Monotype Sorts" pitchFamily="2" charset="2"/>
              <a:buNone/>
              <a:defRPr/>
            </a:pPr>
            <a:r>
              <a:rPr lang="en-US" sz="1600" b="1" dirty="0">
                <a:latin typeface="Courier New" pitchFamily="49" charset="0"/>
                <a:cs typeface="Courier New" pitchFamily="49" charset="0"/>
              </a:rPr>
              <a:t>WHERE </a:t>
            </a:r>
            <a:r>
              <a:rPr lang="en-US" sz="1600" b="1" dirty="0" err="1">
                <a:latin typeface="Courier New" pitchFamily="49" charset="0"/>
                <a:cs typeface="Courier New" pitchFamily="49" charset="0"/>
              </a:rPr>
              <a:t>E.Department_ID</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D.department_ID</a:t>
            </a:r>
            <a:r>
              <a:rPr lang="en-US" sz="1600" b="1" dirty="0">
                <a:latin typeface="Courier New" pitchFamily="49" charset="0"/>
                <a:cs typeface="Courier New" pitchFamily="49" charset="0"/>
              </a:rPr>
              <a:t>;</a:t>
            </a:r>
          </a:p>
        </p:txBody>
      </p:sp>
      <p:sp>
        <p:nvSpPr>
          <p:cNvPr id="24581" name="TextBox 8"/>
          <p:cNvSpPr txBox="1">
            <a:spLocks noChangeArrowheads="1"/>
          </p:cNvSpPr>
          <p:nvPr/>
        </p:nvSpPr>
        <p:spPr bwMode="auto">
          <a:xfrm>
            <a:off x="381000" y="3330575"/>
            <a:ext cx="8382000" cy="3046413"/>
          </a:xfrm>
          <a:prstGeom prst="rect">
            <a:avLst/>
          </a:prstGeom>
          <a:noFill/>
          <a:ln w="9525">
            <a:noFill/>
            <a:miter lim="800000"/>
            <a:headEnd/>
            <a:tailEnd/>
          </a:ln>
        </p:spPr>
        <p:txBody>
          <a:bodyPr>
            <a:spAutoFit/>
          </a:bodyPr>
          <a:lstStyle/>
          <a:p>
            <a:pPr>
              <a:buFont typeface="Monotype Sorts" pitchFamily="2" charset="2"/>
              <a:buNone/>
            </a:pPr>
            <a:r>
              <a:rPr lang="en-US" sz="2000" dirty="0"/>
              <a:t>This is actually called an </a:t>
            </a:r>
            <a:r>
              <a:rPr lang="en-US" sz="2000" b="1" dirty="0"/>
              <a:t>EQUIJOIN</a:t>
            </a:r>
            <a:r>
              <a:rPr lang="en-US" sz="2000" dirty="0"/>
              <a:t> where we are combining data from two tables BUT ONLY for records that have </a:t>
            </a:r>
            <a:r>
              <a:rPr lang="en-US" sz="2000" b="1" dirty="0"/>
              <a:t>MATCHING</a:t>
            </a:r>
            <a:r>
              <a:rPr lang="en-US" sz="2000" dirty="0"/>
              <a:t> </a:t>
            </a:r>
            <a:r>
              <a:rPr lang="en-US" sz="2000" dirty="0" err="1"/>
              <a:t>departmend_ID</a:t>
            </a:r>
            <a:r>
              <a:rPr lang="en-US" sz="2000" dirty="0"/>
              <a:t>.</a:t>
            </a:r>
          </a:p>
          <a:p>
            <a:pPr>
              <a:buFont typeface="Monotype Sorts" pitchFamily="2" charset="2"/>
              <a:buNone/>
            </a:pPr>
            <a:endParaRPr lang="en-US" sz="2000" dirty="0"/>
          </a:p>
          <a:p>
            <a:pPr>
              <a:buFont typeface="Monotype Sorts" pitchFamily="2" charset="2"/>
              <a:buNone/>
            </a:pPr>
            <a:r>
              <a:rPr lang="en-US" sz="2000" dirty="0"/>
              <a:t>SQL EQUI JOIN performs a JOIN against equality or matching column(s) values of the associated tables. An equal sign (=) is used as comparison operator in the where clause to refer equality.</a:t>
            </a:r>
          </a:p>
          <a:p>
            <a:pPr>
              <a:buFont typeface="Monotype Sorts" pitchFamily="2" charset="2"/>
              <a:buNone/>
            </a:pPr>
            <a:r>
              <a:rPr lang="en-US" sz="2000" dirty="0"/>
              <a:t>You may also perform EQUI JOIN by using JOIN keyword followed by ON keyword and then specifying names of the columns along with their associated tables to check equality.</a:t>
            </a:r>
          </a:p>
        </p:txBody>
      </p:sp>
      <p:sp>
        <p:nvSpPr>
          <p:cNvPr id="6" name="Rectangle 5"/>
          <p:cNvSpPr/>
          <p:nvPr/>
        </p:nvSpPr>
        <p:spPr bwMode="auto">
          <a:xfrm>
            <a:off x="914400" y="2895600"/>
            <a:ext cx="5181600" cy="381000"/>
          </a:xfrm>
          <a:prstGeom prst="rect">
            <a:avLst/>
          </a:prstGeom>
          <a:solidFill>
            <a:schemeClr val="accent1">
              <a:alpha val="4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4038600" y="4724400"/>
            <a:ext cx="4724400" cy="304800"/>
          </a:xfrm>
          <a:prstGeom prst="rect">
            <a:avLst/>
          </a:prstGeom>
          <a:solidFill>
            <a:schemeClr val="accent1">
              <a:alpha val="4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2104698" y="5029200"/>
            <a:ext cx="1629102" cy="304800"/>
          </a:xfrm>
          <a:prstGeom prst="rect">
            <a:avLst/>
          </a:prstGeom>
          <a:solidFill>
            <a:schemeClr val="accent1">
              <a:alpha val="40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pPr>
            <a:endParaRPr kumimoji="0" lang="en-MY" sz="2800" b="0" i="0" u="none" strike="noStrike" cap="none" normalizeH="0" baseline="0" smtClean="0">
              <a:ln>
                <a:noFill/>
              </a:ln>
              <a:solidFill>
                <a:schemeClr val="tx1"/>
              </a:solidFill>
              <a:effectLst/>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1">
                                            <p:txEl>
                                              <p:pRg st="2" end="2"/>
                                            </p:txEl>
                                          </p:spTgt>
                                        </p:tgtEl>
                                        <p:attrNameLst>
                                          <p:attrName>style.visibility</p:attrName>
                                        </p:attrNameLst>
                                      </p:cBhvr>
                                      <p:to>
                                        <p:strVal val="visible"/>
                                      </p:to>
                                    </p:set>
                                    <p:animEffect transition="in" filter="blinds(horizontal)">
                                      <p:cBhvr>
                                        <p:cTn id="7" dur="500"/>
                                        <p:tgtEl>
                                          <p:spTgt spid="2458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81">
                                            <p:txEl>
                                              <p:pRg st="3" end="3"/>
                                            </p:txEl>
                                          </p:spTgt>
                                        </p:tgtEl>
                                        <p:attrNameLst>
                                          <p:attrName>style.visibility</p:attrName>
                                        </p:attrNameLst>
                                      </p:cBhvr>
                                      <p:to>
                                        <p:strVal val="visible"/>
                                      </p:to>
                                    </p:set>
                                    <p:animEffect transition="in" filter="blinds(horizontal)">
                                      <p:cBhvr>
                                        <p:cTn id="10" dur="500"/>
                                        <p:tgtEl>
                                          <p:spTgt spid="24581">
                                            <p:txEl>
                                              <p:pRg st="3" end="3"/>
                                            </p:txEl>
                                          </p:spTgt>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2000"/>
                                        <p:tgtEl>
                                          <p:spTgt spid="7"/>
                                        </p:tgtEl>
                                      </p:cBhvr>
                                    </p:animEffect>
                                  </p:childTnLst>
                                </p:cTn>
                              </p:par>
                            </p:childTnLst>
                          </p:cTn>
                        </p:par>
                        <p:par>
                          <p:cTn id="15" fill="hold">
                            <p:stCondLst>
                              <p:cond delay="2500"/>
                            </p:stCondLst>
                            <p:childTnLst>
                              <p:par>
                                <p:cTn id="16" presetID="3" presetClass="entr" presetSubtype="1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2000"/>
                                        <p:tgtEl>
                                          <p:spTgt spid="9"/>
                                        </p:tgtEl>
                                      </p:cBhvr>
                                    </p:animEffect>
                                  </p:childTnLst>
                                </p:cTn>
                              </p:par>
                            </p:childTnLst>
                          </p:cTn>
                        </p:par>
                        <p:par>
                          <p:cTn id="19" fill="hold">
                            <p:stCondLst>
                              <p:cond delay="4500"/>
                            </p:stCondLst>
                            <p:childTnLst>
                              <p:par>
                                <p:cTn id="20" presetID="3" presetClass="entr" presetSubtype="1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8"/>
          <p:cNvSpPr>
            <a:spLocks noGrp="1" noChangeArrowheads="1"/>
          </p:cNvSpPr>
          <p:nvPr>
            <p:ph type="title" idx="4294967295"/>
          </p:nvPr>
        </p:nvSpPr>
        <p:spPr>
          <a:xfrm>
            <a:off x="609600" y="0"/>
            <a:ext cx="7772400" cy="533400"/>
          </a:xfrm>
        </p:spPr>
        <p:txBody>
          <a:bodyPr/>
          <a:lstStyle/>
          <a:p>
            <a:pPr eaLnBrk="1" hangingPunct="1"/>
            <a:r>
              <a:rPr lang="en-US" dirty="0" smtClean="0"/>
              <a:t>Creating Joins with the </a:t>
            </a:r>
            <a:r>
              <a:rPr lang="en-US" dirty="0" smtClean="0">
                <a:latin typeface="Courier New" pitchFamily="49" charset="0"/>
              </a:rPr>
              <a:t>ON</a:t>
            </a:r>
            <a:r>
              <a:rPr lang="en-US" dirty="0" smtClean="0"/>
              <a:t> Clause</a:t>
            </a:r>
          </a:p>
        </p:txBody>
      </p:sp>
      <p:sp>
        <p:nvSpPr>
          <p:cNvPr id="26627" name="Rectangle 1029"/>
          <p:cNvSpPr>
            <a:spLocks noGrp="1" noChangeArrowheads="1"/>
          </p:cNvSpPr>
          <p:nvPr>
            <p:ph type="body" idx="4294967295"/>
          </p:nvPr>
        </p:nvSpPr>
        <p:spPr>
          <a:xfrm>
            <a:off x="228600" y="609600"/>
            <a:ext cx="8686800" cy="2362200"/>
          </a:xfrm>
        </p:spPr>
        <p:txBody>
          <a:bodyPr/>
          <a:lstStyle/>
          <a:p>
            <a:pPr lvl="1" eaLnBrk="1" hangingPunct="1"/>
            <a:r>
              <a:rPr lang="en-US" dirty="0" smtClean="0"/>
              <a:t>Use the </a:t>
            </a:r>
            <a:r>
              <a:rPr lang="en-US" dirty="0" smtClean="0">
                <a:latin typeface="Courier New" pitchFamily="49" charset="0"/>
              </a:rPr>
              <a:t>ON</a:t>
            </a:r>
            <a:r>
              <a:rPr lang="en-US" dirty="0" smtClean="0"/>
              <a:t> clause to specify arbitrary conditions or specify columns to join.</a:t>
            </a:r>
          </a:p>
          <a:p>
            <a:pPr lvl="1" eaLnBrk="1" hangingPunct="1"/>
            <a:r>
              <a:rPr lang="en-US" dirty="0" smtClean="0"/>
              <a:t>The join condition is separated from other search conditions (i.e. the WHERE clause).</a:t>
            </a:r>
          </a:p>
          <a:p>
            <a:pPr lvl="1" eaLnBrk="1" hangingPunct="1"/>
            <a:r>
              <a:rPr lang="en-US" dirty="0" smtClean="0"/>
              <a:t>The </a:t>
            </a:r>
            <a:r>
              <a:rPr lang="en-US" dirty="0" smtClean="0">
                <a:latin typeface="Courier New" pitchFamily="49" charset="0"/>
              </a:rPr>
              <a:t>ON</a:t>
            </a:r>
            <a:r>
              <a:rPr lang="en-US" dirty="0" smtClean="0"/>
              <a:t> clause makes code easy to understand.</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blackGray">
          <a:xfrm>
            <a:off x="381000" y="609600"/>
            <a:ext cx="8458200" cy="1676400"/>
          </a:xfrm>
          <a:prstGeom prst="rect">
            <a:avLst/>
          </a:prstGeom>
          <a:solidFill>
            <a:schemeClr val="accent5">
              <a:lumMod val="60000"/>
              <a:lumOff val="40000"/>
            </a:schemeClr>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000" dirty="0">
                <a:solidFill>
                  <a:srgbClr val="000000"/>
                </a:solidFill>
                <a:latin typeface="Courier New" pitchFamily="49" charset="0"/>
              </a:rPr>
              <a:t>SELECT </a:t>
            </a:r>
            <a:r>
              <a:rPr lang="en-US" sz="2000" dirty="0" err="1">
                <a:solidFill>
                  <a:srgbClr val="000000"/>
                </a:solidFill>
                <a:latin typeface="Courier New" pitchFamily="49" charset="0"/>
              </a:rPr>
              <a:t>e.employee_id</a:t>
            </a:r>
            <a:r>
              <a:rPr lang="en-US" sz="2000" dirty="0">
                <a:solidFill>
                  <a:srgbClr val="000000"/>
                </a:solidFill>
                <a:latin typeface="Courier New" pitchFamily="49" charset="0"/>
              </a:rPr>
              <a:t>, </a:t>
            </a:r>
            <a:r>
              <a:rPr lang="en-US" sz="2000" dirty="0" err="1">
                <a:solidFill>
                  <a:srgbClr val="000000"/>
                </a:solidFill>
                <a:latin typeface="Courier New" pitchFamily="49" charset="0"/>
              </a:rPr>
              <a:t>e.last_name</a:t>
            </a:r>
            <a:r>
              <a:rPr lang="en-US" sz="2000" dirty="0">
                <a:solidFill>
                  <a:srgbClr val="000000"/>
                </a:solidFill>
                <a:latin typeface="Courier New" pitchFamily="49" charset="0"/>
              </a:rPr>
              <a:t>, </a:t>
            </a:r>
            <a:r>
              <a:rPr lang="en-US" sz="2000" dirty="0" err="1">
                <a:solidFill>
                  <a:srgbClr val="000000"/>
                </a:solidFill>
                <a:latin typeface="Courier New" pitchFamily="49" charset="0"/>
              </a:rPr>
              <a:t>e.department_id</a:t>
            </a:r>
            <a:r>
              <a:rPr lang="en-US" sz="2000" dirty="0">
                <a:solidFill>
                  <a:srgbClr val="000000"/>
                </a:solidFill>
                <a:latin typeface="Courier New" pitchFamily="49" charset="0"/>
              </a:rPr>
              <a:t>, </a:t>
            </a:r>
          </a:p>
          <a:p>
            <a:pPr>
              <a:spcBef>
                <a:spcPct val="0"/>
              </a:spcBef>
              <a:buClrTx/>
              <a:buFontTx/>
              <a:buNone/>
              <a:tabLst>
                <a:tab pos="1200150" algn="l"/>
              </a:tabLst>
            </a:pPr>
            <a:r>
              <a:rPr lang="en-US" sz="2000" dirty="0">
                <a:solidFill>
                  <a:srgbClr val="000000"/>
                </a:solidFill>
                <a:latin typeface="Courier New" pitchFamily="49" charset="0"/>
              </a:rPr>
              <a:t>       </a:t>
            </a:r>
            <a:r>
              <a:rPr lang="en-US" sz="2000" dirty="0" err="1">
                <a:solidFill>
                  <a:srgbClr val="000000"/>
                </a:solidFill>
                <a:latin typeface="Courier New" pitchFamily="49" charset="0"/>
              </a:rPr>
              <a:t>d.department_id</a:t>
            </a:r>
            <a:r>
              <a:rPr lang="en-US" sz="2000" dirty="0">
                <a:solidFill>
                  <a:srgbClr val="000000"/>
                </a:solidFill>
                <a:latin typeface="Courier New" pitchFamily="49" charset="0"/>
              </a:rPr>
              <a:t>, </a:t>
            </a:r>
            <a:r>
              <a:rPr lang="en-US" sz="2000" dirty="0" err="1">
                <a:solidFill>
                  <a:srgbClr val="000000"/>
                </a:solidFill>
                <a:latin typeface="Courier New" pitchFamily="49" charset="0"/>
              </a:rPr>
              <a:t>d.location_id</a:t>
            </a:r>
            <a:endParaRPr lang="en-US" sz="2000" dirty="0">
              <a:solidFill>
                <a:srgbClr val="000000"/>
              </a:solidFill>
              <a:latin typeface="Courier New" pitchFamily="49" charset="0"/>
            </a:endParaRPr>
          </a:p>
          <a:p>
            <a:pPr>
              <a:spcBef>
                <a:spcPct val="0"/>
              </a:spcBef>
              <a:buClrTx/>
              <a:buFontTx/>
              <a:buNone/>
              <a:tabLst>
                <a:tab pos="1200150" algn="l"/>
              </a:tabLst>
            </a:pPr>
            <a:r>
              <a:rPr lang="en-US" sz="2000" dirty="0">
                <a:solidFill>
                  <a:srgbClr val="000000"/>
                </a:solidFill>
                <a:latin typeface="Courier New" pitchFamily="49" charset="0"/>
              </a:rPr>
              <a:t>FROM   employees e JOIN departments d</a:t>
            </a:r>
          </a:p>
          <a:p>
            <a:pPr>
              <a:spcBef>
                <a:spcPct val="0"/>
              </a:spcBef>
              <a:buClrTx/>
              <a:buFontTx/>
              <a:buNone/>
              <a:tabLst>
                <a:tab pos="1200150" algn="l"/>
              </a:tabLst>
            </a:pPr>
            <a:r>
              <a:rPr lang="en-US" sz="2000" dirty="0">
                <a:solidFill>
                  <a:srgbClr val="000000"/>
                </a:solidFill>
                <a:latin typeface="Courier New" pitchFamily="49" charset="0"/>
              </a:rPr>
              <a:t>ON     (</a:t>
            </a:r>
            <a:r>
              <a:rPr lang="en-US" sz="2000" dirty="0" err="1">
                <a:solidFill>
                  <a:srgbClr val="000000"/>
                </a:solidFill>
                <a:latin typeface="Courier New" pitchFamily="49" charset="0"/>
              </a:rPr>
              <a:t>e.department_id</a:t>
            </a:r>
            <a:r>
              <a:rPr lang="en-US" sz="2000" dirty="0">
                <a:solidFill>
                  <a:srgbClr val="000000"/>
                </a:solidFill>
                <a:latin typeface="Courier New" pitchFamily="49" charset="0"/>
              </a:rPr>
              <a:t> = </a:t>
            </a:r>
            <a:r>
              <a:rPr lang="en-US" sz="2000" dirty="0" err="1">
                <a:solidFill>
                  <a:srgbClr val="000000"/>
                </a:solidFill>
                <a:latin typeface="Courier New" pitchFamily="49" charset="0"/>
              </a:rPr>
              <a:t>d.department_id</a:t>
            </a:r>
            <a:r>
              <a:rPr lang="en-US" sz="2000" dirty="0">
                <a:solidFill>
                  <a:srgbClr val="000000"/>
                </a:solidFill>
                <a:latin typeface="Courier New" pitchFamily="49" charset="0"/>
              </a:rPr>
              <a:t>);</a:t>
            </a:r>
          </a:p>
        </p:txBody>
      </p:sp>
      <p:sp>
        <p:nvSpPr>
          <p:cNvPr id="27652" name="Rectangle 3"/>
          <p:cNvSpPr>
            <a:spLocks noGrp="1" noChangeArrowheads="1"/>
          </p:cNvSpPr>
          <p:nvPr>
            <p:ph type="title" idx="4294967295"/>
          </p:nvPr>
        </p:nvSpPr>
        <p:spPr>
          <a:xfrm>
            <a:off x="685800" y="0"/>
            <a:ext cx="7772400" cy="533400"/>
          </a:xfrm>
        </p:spPr>
        <p:txBody>
          <a:bodyPr/>
          <a:lstStyle/>
          <a:p>
            <a:pPr eaLnBrk="1" hangingPunct="1"/>
            <a:r>
              <a:rPr lang="en-US" sz="2800" dirty="0" smtClean="0"/>
              <a:t>Retrieving Records with the </a:t>
            </a:r>
            <a:r>
              <a:rPr lang="en-US" sz="2800" dirty="0" smtClean="0">
                <a:latin typeface="Courier New" pitchFamily="49" charset="0"/>
              </a:rPr>
              <a:t>ON</a:t>
            </a:r>
            <a:r>
              <a:rPr lang="en-US" sz="2800" dirty="0" smtClean="0"/>
              <a:t> Clause</a:t>
            </a:r>
          </a:p>
        </p:txBody>
      </p:sp>
      <p:sp>
        <p:nvSpPr>
          <p:cNvPr id="9" name="Rectangle 2"/>
          <p:cNvSpPr>
            <a:spLocks noChangeArrowheads="1"/>
          </p:cNvSpPr>
          <p:nvPr/>
        </p:nvSpPr>
        <p:spPr bwMode="blackGray">
          <a:xfrm>
            <a:off x="304800" y="3352800"/>
            <a:ext cx="8458200" cy="1676400"/>
          </a:xfrm>
          <a:prstGeom prst="rect">
            <a:avLst/>
          </a:prstGeom>
          <a:solidFill>
            <a:schemeClr val="accent5">
              <a:lumMod val="60000"/>
              <a:lumOff val="40000"/>
            </a:schemeClr>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000" dirty="0">
                <a:solidFill>
                  <a:srgbClr val="000000"/>
                </a:solidFill>
                <a:latin typeface="Courier New" pitchFamily="49" charset="0"/>
              </a:rPr>
              <a:t>SELECT </a:t>
            </a:r>
            <a:r>
              <a:rPr lang="en-US" sz="2000" dirty="0" err="1">
                <a:solidFill>
                  <a:srgbClr val="000000"/>
                </a:solidFill>
                <a:latin typeface="Courier New" pitchFamily="49" charset="0"/>
              </a:rPr>
              <a:t>e.employee_id</a:t>
            </a:r>
            <a:r>
              <a:rPr lang="en-US" sz="2000" dirty="0">
                <a:solidFill>
                  <a:srgbClr val="000000"/>
                </a:solidFill>
                <a:latin typeface="Courier New" pitchFamily="49" charset="0"/>
              </a:rPr>
              <a:t>, </a:t>
            </a:r>
            <a:r>
              <a:rPr lang="en-US" sz="2000" dirty="0" err="1">
                <a:solidFill>
                  <a:srgbClr val="000000"/>
                </a:solidFill>
                <a:latin typeface="Courier New" pitchFamily="49" charset="0"/>
              </a:rPr>
              <a:t>e.last_name</a:t>
            </a:r>
            <a:r>
              <a:rPr lang="en-US" sz="2000" dirty="0">
                <a:solidFill>
                  <a:srgbClr val="000000"/>
                </a:solidFill>
                <a:latin typeface="Courier New" pitchFamily="49" charset="0"/>
              </a:rPr>
              <a:t>, </a:t>
            </a:r>
            <a:r>
              <a:rPr lang="en-US" sz="2000" dirty="0" err="1">
                <a:solidFill>
                  <a:srgbClr val="000000"/>
                </a:solidFill>
                <a:latin typeface="Courier New" pitchFamily="49" charset="0"/>
              </a:rPr>
              <a:t>e.department_id</a:t>
            </a:r>
            <a:r>
              <a:rPr lang="en-US" sz="2000" dirty="0">
                <a:solidFill>
                  <a:srgbClr val="000000"/>
                </a:solidFill>
                <a:latin typeface="Courier New" pitchFamily="49" charset="0"/>
              </a:rPr>
              <a:t>, </a:t>
            </a:r>
          </a:p>
          <a:p>
            <a:pPr>
              <a:spcBef>
                <a:spcPct val="0"/>
              </a:spcBef>
              <a:buClrTx/>
              <a:buFontTx/>
              <a:buNone/>
              <a:tabLst>
                <a:tab pos="1200150" algn="l"/>
              </a:tabLst>
            </a:pPr>
            <a:r>
              <a:rPr lang="en-US" sz="2000" dirty="0">
                <a:solidFill>
                  <a:srgbClr val="000000"/>
                </a:solidFill>
                <a:latin typeface="Courier New" pitchFamily="49" charset="0"/>
              </a:rPr>
              <a:t>       </a:t>
            </a:r>
            <a:r>
              <a:rPr lang="en-US" sz="2000" dirty="0" err="1">
                <a:solidFill>
                  <a:srgbClr val="000000"/>
                </a:solidFill>
                <a:latin typeface="Courier New" pitchFamily="49" charset="0"/>
              </a:rPr>
              <a:t>d.department_id</a:t>
            </a:r>
            <a:r>
              <a:rPr lang="en-US" sz="2000" dirty="0">
                <a:solidFill>
                  <a:srgbClr val="000000"/>
                </a:solidFill>
                <a:latin typeface="Courier New" pitchFamily="49" charset="0"/>
              </a:rPr>
              <a:t>, </a:t>
            </a:r>
            <a:r>
              <a:rPr lang="en-US" sz="2000" dirty="0" err="1">
                <a:solidFill>
                  <a:srgbClr val="000000"/>
                </a:solidFill>
                <a:latin typeface="Courier New" pitchFamily="49" charset="0"/>
              </a:rPr>
              <a:t>d.location_id</a:t>
            </a:r>
            <a:endParaRPr lang="en-US" sz="2000" dirty="0">
              <a:solidFill>
                <a:srgbClr val="000000"/>
              </a:solidFill>
              <a:latin typeface="Courier New" pitchFamily="49" charset="0"/>
            </a:endParaRPr>
          </a:p>
          <a:p>
            <a:pPr>
              <a:spcBef>
                <a:spcPct val="0"/>
              </a:spcBef>
              <a:buClrTx/>
              <a:buFontTx/>
              <a:buNone/>
              <a:tabLst>
                <a:tab pos="1200150" algn="l"/>
              </a:tabLst>
            </a:pPr>
            <a:r>
              <a:rPr lang="en-US" sz="2000" dirty="0">
                <a:solidFill>
                  <a:srgbClr val="000000"/>
                </a:solidFill>
                <a:latin typeface="Courier New" pitchFamily="49" charset="0"/>
              </a:rPr>
              <a:t>FROM   employees </a:t>
            </a:r>
            <a:r>
              <a:rPr lang="en-US" sz="2000" dirty="0" smtClean="0">
                <a:solidFill>
                  <a:srgbClr val="000000"/>
                </a:solidFill>
                <a:latin typeface="Courier New" pitchFamily="49" charset="0"/>
              </a:rPr>
              <a:t>e, </a:t>
            </a:r>
            <a:r>
              <a:rPr lang="en-US" sz="2000" dirty="0">
                <a:solidFill>
                  <a:srgbClr val="000000"/>
                </a:solidFill>
                <a:latin typeface="Courier New" pitchFamily="49" charset="0"/>
              </a:rPr>
              <a:t>departments d</a:t>
            </a:r>
          </a:p>
          <a:p>
            <a:pPr>
              <a:spcBef>
                <a:spcPct val="0"/>
              </a:spcBef>
              <a:buClrTx/>
              <a:buFontTx/>
              <a:buNone/>
              <a:tabLst>
                <a:tab pos="1200150" algn="l"/>
              </a:tabLst>
            </a:pPr>
            <a:r>
              <a:rPr lang="en-US" sz="2000" dirty="0" smtClean="0">
                <a:solidFill>
                  <a:srgbClr val="000000"/>
                </a:solidFill>
                <a:latin typeface="Courier New" pitchFamily="49" charset="0"/>
              </a:rPr>
              <a:t>WHERE  </a:t>
            </a:r>
            <a:r>
              <a:rPr lang="en-US" sz="2000" dirty="0" err="1" smtClean="0">
                <a:solidFill>
                  <a:srgbClr val="000000"/>
                </a:solidFill>
                <a:latin typeface="Courier New" pitchFamily="49" charset="0"/>
              </a:rPr>
              <a:t>e.department_id</a:t>
            </a:r>
            <a:r>
              <a:rPr lang="en-US" sz="2000" dirty="0" smtClean="0">
                <a:solidFill>
                  <a:srgbClr val="000000"/>
                </a:solidFill>
                <a:latin typeface="Courier New" pitchFamily="49" charset="0"/>
              </a:rPr>
              <a:t> </a:t>
            </a:r>
            <a:r>
              <a:rPr lang="en-US" sz="2000" dirty="0">
                <a:solidFill>
                  <a:srgbClr val="000000"/>
                </a:solidFill>
                <a:latin typeface="Courier New" pitchFamily="49" charset="0"/>
              </a:rPr>
              <a:t>= </a:t>
            </a:r>
            <a:r>
              <a:rPr lang="en-US" sz="2000" dirty="0" err="1" smtClean="0">
                <a:solidFill>
                  <a:srgbClr val="000000"/>
                </a:solidFill>
                <a:latin typeface="Courier New" pitchFamily="49" charset="0"/>
              </a:rPr>
              <a:t>d.department_id</a:t>
            </a:r>
            <a:r>
              <a:rPr lang="en-US" sz="2000" dirty="0" smtClean="0">
                <a:solidFill>
                  <a:srgbClr val="000000"/>
                </a:solidFill>
                <a:latin typeface="Courier New" pitchFamily="49" charset="0"/>
              </a:rPr>
              <a:t>;</a:t>
            </a:r>
            <a:endParaRPr lang="en-US" sz="2000" dirty="0">
              <a:solidFill>
                <a:srgbClr val="000000"/>
              </a:solidFill>
              <a:latin typeface="Courier New" pitchFamily="49" charset="0"/>
            </a:endParaRPr>
          </a:p>
        </p:txBody>
      </p:sp>
      <p:sp>
        <p:nvSpPr>
          <p:cNvPr id="10" name="TextBox 9"/>
          <p:cNvSpPr txBox="1"/>
          <p:nvPr/>
        </p:nvSpPr>
        <p:spPr>
          <a:xfrm>
            <a:off x="304800" y="2743200"/>
            <a:ext cx="3743332" cy="523220"/>
          </a:xfrm>
          <a:prstGeom prst="rect">
            <a:avLst/>
          </a:prstGeom>
          <a:noFill/>
        </p:spPr>
        <p:txBody>
          <a:bodyPr wrap="none" rtlCol="0">
            <a:spAutoFit/>
          </a:bodyPr>
          <a:lstStyle/>
          <a:p>
            <a:pPr>
              <a:buNone/>
            </a:pPr>
            <a:r>
              <a:rPr lang="en-US" dirty="0" smtClean="0"/>
              <a:t>Can also be written as</a:t>
            </a:r>
            <a:endParaRPr lang="en-MY"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blackGray">
          <a:xfrm>
            <a:off x="228600" y="609600"/>
            <a:ext cx="8763000" cy="2438400"/>
          </a:xfrm>
          <a:prstGeom prst="rect">
            <a:avLst/>
          </a:prstGeom>
          <a:solidFill>
            <a:schemeClr val="accent5">
              <a:lumMod val="60000"/>
              <a:lumOff val="40000"/>
            </a:schemeClr>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400" dirty="0">
                <a:latin typeface="Courier New" pitchFamily="49" charset="0"/>
              </a:rPr>
              <a:t>SELECT </a:t>
            </a:r>
            <a:r>
              <a:rPr lang="en-US" sz="2400" dirty="0" err="1">
                <a:latin typeface="Courier New" pitchFamily="49" charset="0"/>
              </a:rPr>
              <a:t>employee_id</a:t>
            </a:r>
            <a:r>
              <a:rPr lang="en-US" sz="2400" dirty="0">
                <a:latin typeface="Courier New" pitchFamily="49" charset="0"/>
              </a:rPr>
              <a:t>, city, </a:t>
            </a:r>
            <a:r>
              <a:rPr lang="en-US" sz="2400" dirty="0" err="1">
                <a:latin typeface="Courier New" pitchFamily="49" charset="0"/>
              </a:rPr>
              <a:t>department_name</a:t>
            </a:r>
            <a:endParaRPr lang="en-US" sz="2400" dirty="0">
              <a:latin typeface="Courier New" pitchFamily="49" charset="0"/>
            </a:endParaRPr>
          </a:p>
          <a:p>
            <a:pPr>
              <a:spcBef>
                <a:spcPct val="0"/>
              </a:spcBef>
              <a:buClrTx/>
              <a:buFontTx/>
              <a:buNone/>
              <a:tabLst>
                <a:tab pos="1200150" algn="l"/>
              </a:tabLst>
            </a:pPr>
            <a:r>
              <a:rPr lang="en-US" sz="2400" dirty="0">
                <a:latin typeface="Courier New" pitchFamily="49" charset="0"/>
              </a:rPr>
              <a:t>FROM   employees e </a:t>
            </a:r>
            <a:r>
              <a:rPr lang="en-US" sz="2400" dirty="0" smtClean="0">
                <a:latin typeface="Courier New" pitchFamily="49" charset="0"/>
              </a:rPr>
              <a:t>JOIN   </a:t>
            </a:r>
            <a:r>
              <a:rPr lang="en-US" sz="2400" dirty="0">
                <a:latin typeface="Courier New" pitchFamily="49" charset="0"/>
              </a:rPr>
              <a:t>departments d</a:t>
            </a:r>
          </a:p>
          <a:p>
            <a:pPr>
              <a:spcBef>
                <a:spcPct val="0"/>
              </a:spcBef>
              <a:buClrTx/>
              <a:buFontTx/>
              <a:buNone/>
              <a:tabLst>
                <a:tab pos="1200150" algn="l"/>
              </a:tabLst>
            </a:pPr>
            <a:r>
              <a:rPr lang="en-US" sz="2400" dirty="0">
                <a:latin typeface="Courier New" pitchFamily="49" charset="0"/>
              </a:rPr>
              <a:t>ON     </a:t>
            </a:r>
            <a:r>
              <a:rPr lang="en-US" sz="2400" dirty="0" err="1">
                <a:latin typeface="Courier New" pitchFamily="49" charset="0"/>
              </a:rPr>
              <a:t>d.department_id</a:t>
            </a:r>
            <a:r>
              <a:rPr lang="en-US" sz="2400" dirty="0">
                <a:latin typeface="Courier New" pitchFamily="49" charset="0"/>
              </a:rPr>
              <a:t> = </a:t>
            </a:r>
            <a:r>
              <a:rPr lang="en-US" sz="2400" dirty="0" err="1">
                <a:latin typeface="Courier New" pitchFamily="49" charset="0"/>
              </a:rPr>
              <a:t>e.department_id</a:t>
            </a:r>
            <a:r>
              <a:rPr lang="en-US" sz="2400" dirty="0">
                <a:latin typeface="Courier New" pitchFamily="49" charset="0"/>
              </a:rPr>
              <a:t> </a:t>
            </a:r>
          </a:p>
          <a:p>
            <a:pPr>
              <a:spcBef>
                <a:spcPct val="0"/>
              </a:spcBef>
              <a:buClrTx/>
              <a:buFontTx/>
              <a:buNone/>
              <a:tabLst>
                <a:tab pos="1200150" algn="l"/>
              </a:tabLst>
            </a:pPr>
            <a:r>
              <a:rPr lang="en-US" sz="2400" dirty="0">
                <a:latin typeface="Courier New" pitchFamily="49" charset="0"/>
              </a:rPr>
              <a:t>JOIN   locations l</a:t>
            </a:r>
          </a:p>
          <a:p>
            <a:pPr>
              <a:spcBef>
                <a:spcPct val="0"/>
              </a:spcBef>
              <a:buClrTx/>
              <a:buFontTx/>
              <a:buNone/>
              <a:tabLst>
                <a:tab pos="1200150" algn="l"/>
              </a:tabLst>
            </a:pPr>
            <a:r>
              <a:rPr lang="en-US" sz="2400" dirty="0">
                <a:latin typeface="Courier New" pitchFamily="49" charset="0"/>
              </a:rPr>
              <a:t>ON     </a:t>
            </a:r>
            <a:r>
              <a:rPr lang="en-US" sz="2400" dirty="0" err="1">
                <a:latin typeface="Courier New" pitchFamily="49" charset="0"/>
              </a:rPr>
              <a:t>d.location_id</a:t>
            </a:r>
            <a:r>
              <a:rPr lang="en-US" sz="2400" dirty="0">
                <a:latin typeface="Courier New" pitchFamily="49" charset="0"/>
              </a:rPr>
              <a:t> = </a:t>
            </a:r>
            <a:r>
              <a:rPr lang="en-US" sz="2400" dirty="0" err="1">
                <a:latin typeface="Courier New" pitchFamily="49" charset="0"/>
              </a:rPr>
              <a:t>l.location_id</a:t>
            </a:r>
            <a:r>
              <a:rPr lang="en-US" sz="2400" dirty="0">
                <a:latin typeface="Courier New" pitchFamily="49" charset="0"/>
              </a:rPr>
              <a:t>;</a:t>
            </a:r>
          </a:p>
        </p:txBody>
      </p:sp>
      <p:sp>
        <p:nvSpPr>
          <p:cNvPr id="28676" name="Rectangle 3"/>
          <p:cNvSpPr>
            <a:spLocks noGrp="1" noChangeArrowheads="1"/>
          </p:cNvSpPr>
          <p:nvPr>
            <p:ph type="title" idx="4294967295"/>
          </p:nvPr>
        </p:nvSpPr>
        <p:spPr>
          <a:xfrm>
            <a:off x="152400" y="0"/>
            <a:ext cx="8991600" cy="685800"/>
          </a:xfrm>
        </p:spPr>
        <p:txBody>
          <a:bodyPr/>
          <a:lstStyle/>
          <a:p>
            <a:pPr eaLnBrk="1" hangingPunct="1"/>
            <a:r>
              <a:rPr lang="en-US" sz="2800" dirty="0" smtClean="0"/>
              <a:t>Creating Three-Way Joins with the </a:t>
            </a:r>
            <a:r>
              <a:rPr lang="en-US" sz="2800" dirty="0" smtClean="0">
                <a:latin typeface="Courier New" pitchFamily="49" charset="0"/>
              </a:rPr>
              <a:t>ON</a:t>
            </a:r>
            <a:r>
              <a:rPr lang="en-US" sz="2800" dirty="0" smtClean="0"/>
              <a:t> Clause</a:t>
            </a:r>
          </a:p>
        </p:txBody>
      </p:sp>
      <p:sp>
        <p:nvSpPr>
          <p:cNvPr id="7" name="Rectangle 2"/>
          <p:cNvSpPr>
            <a:spLocks noChangeArrowheads="1"/>
          </p:cNvSpPr>
          <p:nvPr/>
        </p:nvSpPr>
        <p:spPr bwMode="blackGray">
          <a:xfrm>
            <a:off x="228600" y="3810000"/>
            <a:ext cx="8763000" cy="1752600"/>
          </a:xfrm>
          <a:prstGeom prst="rect">
            <a:avLst/>
          </a:prstGeom>
          <a:solidFill>
            <a:schemeClr val="accent5">
              <a:lumMod val="60000"/>
              <a:lumOff val="40000"/>
            </a:schemeClr>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400" dirty="0">
                <a:latin typeface="Courier New" pitchFamily="49" charset="0"/>
              </a:rPr>
              <a:t>SELECT </a:t>
            </a:r>
            <a:r>
              <a:rPr lang="en-US" sz="2400" dirty="0" err="1">
                <a:latin typeface="Courier New" pitchFamily="49" charset="0"/>
              </a:rPr>
              <a:t>employee_id</a:t>
            </a:r>
            <a:r>
              <a:rPr lang="en-US" sz="2400" dirty="0">
                <a:latin typeface="Courier New" pitchFamily="49" charset="0"/>
              </a:rPr>
              <a:t>, city, </a:t>
            </a:r>
            <a:r>
              <a:rPr lang="en-US" sz="2400" dirty="0" err="1">
                <a:latin typeface="Courier New" pitchFamily="49" charset="0"/>
              </a:rPr>
              <a:t>department_name</a:t>
            </a:r>
            <a:endParaRPr lang="en-US" sz="2400" dirty="0">
              <a:latin typeface="Courier New" pitchFamily="49" charset="0"/>
            </a:endParaRPr>
          </a:p>
          <a:p>
            <a:pPr>
              <a:spcBef>
                <a:spcPct val="0"/>
              </a:spcBef>
              <a:buClrTx/>
              <a:buFontTx/>
              <a:buNone/>
              <a:tabLst>
                <a:tab pos="1200150" algn="l"/>
              </a:tabLst>
            </a:pPr>
            <a:r>
              <a:rPr lang="en-US" sz="2400" dirty="0">
                <a:latin typeface="Courier New" pitchFamily="49" charset="0"/>
              </a:rPr>
              <a:t>FROM   employees </a:t>
            </a:r>
            <a:r>
              <a:rPr lang="en-US" sz="2400" dirty="0" smtClean="0">
                <a:latin typeface="Courier New" pitchFamily="49" charset="0"/>
              </a:rPr>
              <a:t>e, departments d, locations l</a:t>
            </a:r>
          </a:p>
          <a:p>
            <a:pPr>
              <a:spcBef>
                <a:spcPct val="0"/>
              </a:spcBef>
              <a:buClrTx/>
              <a:buFontTx/>
              <a:buNone/>
              <a:tabLst>
                <a:tab pos="1200150" algn="l"/>
              </a:tabLst>
            </a:pPr>
            <a:r>
              <a:rPr lang="en-US" sz="2400" dirty="0" smtClean="0">
                <a:latin typeface="Courier New" pitchFamily="49" charset="0"/>
              </a:rPr>
              <a:t>WHERE  (</a:t>
            </a:r>
            <a:r>
              <a:rPr lang="en-US" sz="2400" dirty="0" err="1" smtClean="0">
                <a:latin typeface="Courier New" pitchFamily="49" charset="0"/>
              </a:rPr>
              <a:t>d.department_id</a:t>
            </a:r>
            <a:r>
              <a:rPr lang="en-US" sz="2400" dirty="0" smtClean="0">
                <a:latin typeface="Courier New" pitchFamily="49" charset="0"/>
              </a:rPr>
              <a:t> </a:t>
            </a:r>
            <a:r>
              <a:rPr lang="en-US" sz="2400" dirty="0">
                <a:latin typeface="Courier New" pitchFamily="49" charset="0"/>
              </a:rPr>
              <a:t>= </a:t>
            </a:r>
            <a:r>
              <a:rPr lang="en-US" sz="2400" dirty="0" err="1" smtClean="0">
                <a:latin typeface="Courier New" pitchFamily="49" charset="0"/>
              </a:rPr>
              <a:t>e.department_id</a:t>
            </a:r>
            <a:r>
              <a:rPr lang="en-US" sz="2400" dirty="0" smtClean="0">
                <a:latin typeface="Courier New" pitchFamily="49" charset="0"/>
              </a:rPr>
              <a:t>) AND</a:t>
            </a:r>
            <a:endParaRPr lang="en-US" sz="2400" dirty="0">
              <a:latin typeface="Courier New" pitchFamily="49" charset="0"/>
            </a:endParaRPr>
          </a:p>
          <a:p>
            <a:pPr>
              <a:spcBef>
                <a:spcPct val="0"/>
              </a:spcBef>
              <a:buClrTx/>
              <a:buFontTx/>
              <a:buNone/>
              <a:tabLst>
                <a:tab pos="1200150" algn="l"/>
              </a:tabLst>
            </a:pPr>
            <a:r>
              <a:rPr lang="en-US" sz="2400" dirty="0" smtClean="0">
                <a:latin typeface="Courier New" pitchFamily="49" charset="0"/>
              </a:rPr>
              <a:t>       (</a:t>
            </a:r>
            <a:r>
              <a:rPr lang="en-US" sz="2400" dirty="0" err="1" smtClean="0">
                <a:latin typeface="Courier New" pitchFamily="49" charset="0"/>
              </a:rPr>
              <a:t>d.location_id</a:t>
            </a:r>
            <a:r>
              <a:rPr lang="en-US" sz="2400" dirty="0" smtClean="0">
                <a:latin typeface="Courier New" pitchFamily="49" charset="0"/>
              </a:rPr>
              <a:t> </a:t>
            </a:r>
            <a:r>
              <a:rPr lang="en-US" sz="2400" dirty="0">
                <a:latin typeface="Courier New" pitchFamily="49" charset="0"/>
              </a:rPr>
              <a:t>= </a:t>
            </a:r>
            <a:r>
              <a:rPr lang="en-US" sz="2400" dirty="0" err="1" smtClean="0">
                <a:latin typeface="Courier New" pitchFamily="49" charset="0"/>
              </a:rPr>
              <a:t>l.location_id</a:t>
            </a:r>
            <a:r>
              <a:rPr lang="en-US" sz="2400" dirty="0" smtClean="0">
                <a:latin typeface="Courier New" pitchFamily="49" charset="0"/>
              </a:rPr>
              <a:t>);</a:t>
            </a:r>
            <a:endParaRPr lang="en-US" sz="2400" dirty="0">
              <a:latin typeface="Courier New" pitchFamily="49" charset="0"/>
            </a:endParaRPr>
          </a:p>
        </p:txBody>
      </p:sp>
      <p:sp>
        <p:nvSpPr>
          <p:cNvPr id="8" name="TextBox 7"/>
          <p:cNvSpPr txBox="1"/>
          <p:nvPr/>
        </p:nvSpPr>
        <p:spPr>
          <a:xfrm>
            <a:off x="228600" y="3286780"/>
            <a:ext cx="3743332" cy="523220"/>
          </a:xfrm>
          <a:prstGeom prst="rect">
            <a:avLst/>
          </a:prstGeom>
          <a:noFill/>
        </p:spPr>
        <p:txBody>
          <a:bodyPr wrap="none" rtlCol="0">
            <a:spAutoFit/>
          </a:bodyPr>
          <a:lstStyle/>
          <a:p>
            <a:pPr>
              <a:buNone/>
            </a:pPr>
            <a:r>
              <a:rPr lang="en-US" dirty="0" smtClean="0"/>
              <a:t>Can also be written as</a:t>
            </a:r>
            <a:endParaRPr lang="en-MY"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Applying Additional Conditions to a Join</a:t>
            </a:r>
          </a:p>
        </p:txBody>
      </p:sp>
      <p:sp>
        <p:nvSpPr>
          <p:cNvPr id="29699" name="Content Placeholder 2"/>
          <p:cNvSpPr>
            <a:spLocks noGrp="1"/>
          </p:cNvSpPr>
          <p:nvPr>
            <p:ph idx="1"/>
          </p:nvPr>
        </p:nvSpPr>
        <p:spPr>
          <a:xfrm>
            <a:off x="0" y="609600"/>
            <a:ext cx="9144000" cy="838200"/>
          </a:xfrm>
        </p:spPr>
        <p:txBody>
          <a:bodyPr/>
          <a:lstStyle/>
          <a:p>
            <a:pPr indent="19050">
              <a:buFontTx/>
              <a:buNone/>
            </a:pPr>
            <a:r>
              <a:rPr lang="en-US" sz="2400" dirty="0" smtClean="0"/>
              <a:t>Use the </a:t>
            </a:r>
            <a:r>
              <a:rPr lang="en-US" sz="2400" dirty="0" smtClean="0">
                <a:latin typeface="Courier New" pitchFamily="49" charset="0"/>
                <a:cs typeface="Courier New" pitchFamily="49" charset="0"/>
              </a:rPr>
              <a:t>AND</a:t>
            </a:r>
            <a:r>
              <a:rPr lang="en-US" sz="2400" dirty="0" smtClean="0"/>
              <a:t> clause or the </a:t>
            </a:r>
            <a:r>
              <a:rPr lang="en-US" sz="2400" dirty="0" smtClean="0">
                <a:latin typeface="Courier New" pitchFamily="49" charset="0"/>
                <a:cs typeface="Courier New" pitchFamily="49" charset="0"/>
              </a:rPr>
              <a:t>WHERE</a:t>
            </a:r>
            <a:r>
              <a:rPr lang="en-US" sz="2400" dirty="0" smtClean="0"/>
              <a:t> clause to apply additional conditions:</a:t>
            </a:r>
          </a:p>
        </p:txBody>
      </p:sp>
      <p:sp>
        <p:nvSpPr>
          <p:cNvPr id="29700" name="Rectangle 2"/>
          <p:cNvSpPr>
            <a:spLocks noChangeArrowheads="1"/>
          </p:cNvSpPr>
          <p:nvPr/>
        </p:nvSpPr>
        <p:spPr bwMode="blackGray">
          <a:xfrm>
            <a:off x="609600" y="1447800"/>
            <a:ext cx="8229600" cy="1447800"/>
          </a:xfrm>
          <a:prstGeom prst="rect">
            <a:avLst/>
          </a:prstGeom>
          <a:solidFill>
            <a:schemeClr val="accent5">
              <a:lumMod val="60000"/>
              <a:lumOff val="40000"/>
            </a:schemeClr>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1800" dirty="0">
                <a:solidFill>
                  <a:srgbClr val="000000"/>
                </a:solidFill>
                <a:latin typeface="Courier New" pitchFamily="49" charset="0"/>
              </a:rPr>
              <a:t>SELECT </a:t>
            </a:r>
            <a:r>
              <a:rPr lang="en-US" sz="1800" dirty="0" err="1">
                <a:solidFill>
                  <a:srgbClr val="000000"/>
                </a:solidFill>
                <a:latin typeface="Courier New" pitchFamily="49" charset="0"/>
              </a:rPr>
              <a:t>e.employee_id</a:t>
            </a:r>
            <a:r>
              <a:rPr lang="en-US" sz="1800" dirty="0">
                <a:solidFill>
                  <a:srgbClr val="000000"/>
                </a:solidFill>
                <a:latin typeface="Courier New" pitchFamily="49" charset="0"/>
              </a:rPr>
              <a:t>, </a:t>
            </a:r>
            <a:r>
              <a:rPr lang="en-US" sz="1800" dirty="0" err="1">
                <a:solidFill>
                  <a:srgbClr val="000000"/>
                </a:solidFill>
                <a:latin typeface="Courier New" pitchFamily="49" charset="0"/>
              </a:rPr>
              <a:t>e.last_name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e.department_id</a:t>
            </a:r>
            <a:r>
              <a:rPr lang="en-US" sz="1800" dirty="0">
                <a:solidFill>
                  <a:srgbClr val="000000"/>
                </a:solidFill>
                <a:latin typeface="Courier New" pitchFamily="49" charset="0"/>
              </a:rPr>
              <a:t>, </a:t>
            </a:r>
          </a:p>
          <a:p>
            <a:pPr>
              <a:spcBef>
                <a:spcPct val="0"/>
              </a:spcBef>
              <a:buClrTx/>
              <a:buFontTx/>
              <a:buNone/>
              <a:tabLst>
                <a:tab pos="1200150" algn="l"/>
              </a:tabLst>
            </a:pPr>
            <a:r>
              <a:rPr lang="en-US" sz="1800" dirty="0">
                <a:solidFill>
                  <a:srgbClr val="000000"/>
                </a:solidFill>
                <a:latin typeface="Courier New" pitchFamily="49" charset="0"/>
              </a:rPr>
              <a:t>       </a:t>
            </a:r>
            <a:r>
              <a:rPr lang="en-US" sz="1800" dirty="0" err="1">
                <a:solidFill>
                  <a:srgbClr val="000000"/>
                </a:solidFill>
                <a:latin typeface="Courier New" pitchFamily="49" charset="0"/>
              </a:rPr>
              <a:t>d.department_id</a:t>
            </a:r>
            <a:r>
              <a:rPr lang="en-US" sz="1800" dirty="0">
                <a:solidFill>
                  <a:srgbClr val="000000"/>
                </a:solidFill>
                <a:latin typeface="Courier New" pitchFamily="49" charset="0"/>
              </a:rPr>
              <a:t>, </a:t>
            </a:r>
            <a:r>
              <a:rPr lang="en-US" sz="1800" dirty="0" err="1">
                <a:solidFill>
                  <a:srgbClr val="000000"/>
                </a:solidFill>
                <a:latin typeface="Courier New" pitchFamily="49" charset="0"/>
              </a:rPr>
              <a:t>d.location_id</a:t>
            </a:r>
            <a:endParaRPr lang="en-US" sz="1800" dirty="0">
              <a:solidFill>
                <a:srgbClr val="000000"/>
              </a:solidFill>
              <a:latin typeface="Courier New" pitchFamily="49" charset="0"/>
            </a:endParaRPr>
          </a:p>
          <a:p>
            <a:pPr>
              <a:spcBef>
                <a:spcPct val="0"/>
              </a:spcBef>
              <a:buClrTx/>
              <a:buFontTx/>
              <a:buNone/>
              <a:tabLst>
                <a:tab pos="1200150" algn="l"/>
              </a:tabLst>
            </a:pPr>
            <a:r>
              <a:rPr lang="en-US" sz="1800" dirty="0">
                <a:solidFill>
                  <a:srgbClr val="000000"/>
                </a:solidFill>
                <a:latin typeface="Courier New" pitchFamily="49" charset="0"/>
              </a:rPr>
              <a:t>FROM   employees e JOIN departments d</a:t>
            </a:r>
          </a:p>
          <a:p>
            <a:pPr>
              <a:spcBef>
                <a:spcPct val="0"/>
              </a:spcBef>
              <a:buClrTx/>
              <a:buFontTx/>
              <a:buNone/>
              <a:tabLst>
                <a:tab pos="1200150" algn="l"/>
              </a:tabLst>
            </a:pPr>
            <a:r>
              <a:rPr lang="en-US" sz="1800" dirty="0">
                <a:solidFill>
                  <a:srgbClr val="000000"/>
                </a:solidFill>
                <a:latin typeface="Courier New" pitchFamily="49" charset="0"/>
              </a:rPr>
              <a:t>ON     (</a:t>
            </a:r>
            <a:r>
              <a:rPr lang="en-US" sz="1800" dirty="0" err="1">
                <a:solidFill>
                  <a:srgbClr val="000000"/>
                </a:solidFill>
                <a:latin typeface="Courier New" pitchFamily="49" charset="0"/>
              </a:rPr>
              <a:t>e.department_id</a:t>
            </a:r>
            <a:r>
              <a:rPr lang="en-US" sz="1800" dirty="0">
                <a:solidFill>
                  <a:srgbClr val="000000"/>
                </a:solidFill>
                <a:latin typeface="Courier New" pitchFamily="49" charset="0"/>
              </a:rPr>
              <a:t> = </a:t>
            </a:r>
            <a:r>
              <a:rPr lang="en-US" sz="1800" dirty="0" err="1">
                <a:solidFill>
                  <a:srgbClr val="000000"/>
                </a:solidFill>
                <a:latin typeface="Courier New" pitchFamily="49" charset="0"/>
              </a:rPr>
              <a:t>d.department_id</a:t>
            </a:r>
            <a:r>
              <a:rPr lang="en-US" sz="1800" dirty="0">
                <a:solidFill>
                  <a:srgbClr val="000000"/>
                </a:solidFill>
                <a:latin typeface="Courier New" pitchFamily="49" charset="0"/>
              </a:rPr>
              <a:t>)</a:t>
            </a:r>
          </a:p>
          <a:p>
            <a:pPr>
              <a:spcBef>
                <a:spcPct val="0"/>
              </a:spcBef>
              <a:buClrTx/>
              <a:buFontTx/>
              <a:buNone/>
              <a:tabLst>
                <a:tab pos="1200150" algn="l"/>
              </a:tabLst>
            </a:pPr>
            <a:r>
              <a:rPr lang="en-US" sz="1800" dirty="0">
                <a:solidFill>
                  <a:srgbClr val="000000"/>
                </a:solidFill>
                <a:latin typeface="Courier New" pitchFamily="49" charset="0"/>
              </a:rPr>
              <a:t>AND    </a:t>
            </a:r>
            <a:r>
              <a:rPr lang="en-US" sz="1800" dirty="0" err="1">
                <a:solidFill>
                  <a:srgbClr val="000000"/>
                </a:solidFill>
                <a:latin typeface="Courier New" pitchFamily="49" charset="0"/>
              </a:rPr>
              <a:t>e.manager_id</a:t>
            </a:r>
            <a:r>
              <a:rPr lang="en-US" sz="1800" dirty="0">
                <a:solidFill>
                  <a:srgbClr val="000000"/>
                </a:solidFill>
                <a:latin typeface="Courier New" pitchFamily="49" charset="0"/>
              </a:rPr>
              <a:t> = 149 ;</a:t>
            </a:r>
          </a:p>
        </p:txBody>
      </p:sp>
      <p:sp>
        <p:nvSpPr>
          <p:cNvPr id="29702" name="Rectangle 9"/>
          <p:cNvSpPr>
            <a:spLocks noChangeArrowheads="1"/>
          </p:cNvSpPr>
          <p:nvPr/>
        </p:nvSpPr>
        <p:spPr bwMode="blackGray">
          <a:xfrm>
            <a:off x="609600" y="3352800"/>
            <a:ext cx="8229600" cy="1447800"/>
          </a:xfrm>
          <a:prstGeom prst="rect">
            <a:avLst/>
          </a:prstGeom>
          <a:solidFill>
            <a:schemeClr val="accent5">
              <a:lumMod val="60000"/>
              <a:lumOff val="40000"/>
            </a:schemeClr>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1800" dirty="0">
                <a:solidFill>
                  <a:srgbClr val="000000"/>
                </a:solidFill>
                <a:latin typeface="Courier New" pitchFamily="49" charset="0"/>
              </a:rPr>
              <a:t>SELECT </a:t>
            </a:r>
            <a:r>
              <a:rPr lang="en-US" sz="1800" dirty="0" err="1">
                <a:solidFill>
                  <a:srgbClr val="000000"/>
                </a:solidFill>
                <a:latin typeface="Courier New" pitchFamily="49" charset="0"/>
              </a:rPr>
              <a:t>e.employee_id</a:t>
            </a:r>
            <a:r>
              <a:rPr lang="en-US" sz="1800" dirty="0">
                <a:solidFill>
                  <a:srgbClr val="000000"/>
                </a:solidFill>
                <a:latin typeface="Courier New" pitchFamily="49" charset="0"/>
              </a:rPr>
              <a:t>, </a:t>
            </a:r>
            <a:r>
              <a:rPr lang="en-US" sz="1800" dirty="0" err="1">
                <a:solidFill>
                  <a:srgbClr val="000000"/>
                </a:solidFill>
                <a:latin typeface="Courier New" pitchFamily="49" charset="0"/>
              </a:rPr>
              <a:t>e.last_name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e.department_id</a:t>
            </a:r>
            <a:r>
              <a:rPr lang="en-US" sz="1800" dirty="0">
                <a:solidFill>
                  <a:srgbClr val="000000"/>
                </a:solidFill>
                <a:latin typeface="Courier New" pitchFamily="49" charset="0"/>
              </a:rPr>
              <a:t>, </a:t>
            </a:r>
          </a:p>
          <a:p>
            <a:pPr>
              <a:spcBef>
                <a:spcPct val="0"/>
              </a:spcBef>
              <a:buClrTx/>
              <a:buFontTx/>
              <a:buNone/>
              <a:tabLst>
                <a:tab pos="1200150" algn="l"/>
              </a:tabLst>
            </a:pPr>
            <a:r>
              <a:rPr lang="en-US" sz="1800" dirty="0">
                <a:solidFill>
                  <a:srgbClr val="000000"/>
                </a:solidFill>
                <a:latin typeface="Courier New" pitchFamily="49" charset="0"/>
              </a:rPr>
              <a:t>       </a:t>
            </a:r>
            <a:r>
              <a:rPr lang="en-US" sz="1800" dirty="0" err="1">
                <a:solidFill>
                  <a:srgbClr val="000000"/>
                </a:solidFill>
                <a:latin typeface="Courier New" pitchFamily="49" charset="0"/>
              </a:rPr>
              <a:t>d.department_id</a:t>
            </a:r>
            <a:r>
              <a:rPr lang="en-US" sz="1800" dirty="0">
                <a:solidFill>
                  <a:srgbClr val="000000"/>
                </a:solidFill>
                <a:latin typeface="Courier New" pitchFamily="49" charset="0"/>
              </a:rPr>
              <a:t>, </a:t>
            </a:r>
            <a:r>
              <a:rPr lang="en-US" sz="1800" dirty="0" err="1">
                <a:solidFill>
                  <a:srgbClr val="000000"/>
                </a:solidFill>
                <a:latin typeface="Courier New" pitchFamily="49" charset="0"/>
              </a:rPr>
              <a:t>d.location_id</a:t>
            </a:r>
            <a:endParaRPr lang="en-US" sz="1800" dirty="0">
              <a:solidFill>
                <a:srgbClr val="000000"/>
              </a:solidFill>
              <a:latin typeface="Courier New" pitchFamily="49" charset="0"/>
            </a:endParaRPr>
          </a:p>
          <a:p>
            <a:pPr>
              <a:spcBef>
                <a:spcPct val="0"/>
              </a:spcBef>
              <a:buClrTx/>
              <a:buFontTx/>
              <a:buNone/>
              <a:tabLst>
                <a:tab pos="1200150" algn="l"/>
              </a:tabLst>
            </a:pPr>
            <a:r>
              <a:rPr lang="en-US" sz="1800" dirty="0">
                <a:solidFill>
                  <a:srgbClr val="000000"/>
                </a:solidFill>
                <a:latin typeface="Courier New" pitchFamily="49" charset="0"/>
              </a:rPr>
              <a:t>FROM   employees e JOIN departments d</a:t>
            </a:r>
          </a:p>
          <a:p>
            <a:pPr>
              <a:spcBef>
                <a:spcPct val="0"/>
              </a:spcBef>
              <a:buClrTx/>
              <a:buFontTx/>
              <a:buNone/>
              <a:tabLst>
                <a:tab pos="1200150" algn="l"/>
              </a:tabLst>
            </a:pPr>
            <a:r>
              <a:rPr lang="en-US" sz="1800" dirty="0">
                <a:solidFill>
                  <a:srgbClr val="000000"/>
                </a:solidFill>
                <a:latin typeface="Courier New" pitchFamily="49" charset="0"/>
              </a:rPr>
              <a:t>ON     (</a:t>
            </a:r>
            <a:r>
              <a:rPr lang="en-US" sz="1800" dirty="0" err="1">
                <a:solidFill>
                  <a:srgbClr val="000000"/>
                </a:solidFill>
                <a:latin typeface="Courier New" pitchFamily="49" charset="0"/>
              </a:rPr>
              <a:t>e.department_id</a:t>
            </a:r>
            <a:r>
              <a:rPr lang="en-US" sz="1800" dirty="0">
                <a:solidFill>
                  <a:srgbClr val="000000"/>
                </a:solidFill>
                <a:latin typeface="Courier New" pitchFamily="49" charset="0"/>
              </a:rPr>
              <a:t> = </a:t>
            </a:r>
            <a:r>
              <a:rPr lang="en-US" sz="1800" dirty="0" err="1">
                <a:solidFill>
                  <a:srgbClr val="000000"/>
                </a:solidFill>
                <a:latin typeface="Courier New" pitchFamily="49" charset="0"/>
              </a:rPr>
              <a:t>d.department_id</a:t>
            </a:r>
            <a:r>
              <a:rPr lang="en-US" sz="1800" dirty="0">
                <a:solidFill>
                  <a:srgbClr val="000000"/>
                </a:solidFill>
                <a:latin typeface="Courier New" pitchFamily="49" charset="0"/>
              </a:rPr>
              <a:t>)</a:t>
            </a:r>
          </a:p>
          <a:p>
            <a:pPr>
              <a:spcBef>
                <a:spcPct val="0"/>
              </a:spcBef>
              <a:buClrTx/>
              <a:buFontTx/>
              <a:buNone/>
              <a:tabLst>
                <a:tab pos="1200150" algn="l"/>
              </a:tabLst>
            </a:pPr>
            <a:r>
              <a:rPr lang="en-US" sz="1800" dirty="0">
                <a:solidFill>
                  <a:srgbClr val="000000"/>
                </a:solidFill>
                <a:latin typeface="Courier New" pitchFamily="49" charset="0"/>
              </a:rPr>
              <a:t>WHERE   </a:t>
            </a:r>
            <a:r>
              <a:rPr lang="en-US" sz="1800" dirty="0" err="1">
                <a:solidFill>
                  <a:srgbClr val="000000"/>
                </a:solidFill>
                <a:latin typeface="Courier New" pitchFamily="49" charset="0"/>
              </a:rPr>
              <a:t>e.manager_id</a:t>
            </a:r>
            <a:r>
              <a:rPr lang="en-US" sz="1800" dirty="0">
                <a:solidFill>
                  <a:srgbClr val="000000"/>
                </a:solidFill>
                <a:latin typeface="Courier New" pitchFamily="49" charset="0"/>
              </a:rPr>
              <a:t> = 149 ;</a:t>
            </a:r>
          </a:p>
        </p:txBody>
      </p:sp>
      <p:sp>
        <p:nvSpPr>
          <p:cNvPr id="29703" name="Rectangle 10"/>
          <p:cNvSpPr>
            <a:spLocks noChangeArrowheads="1"/>
          </p:cNvSpPr>
          <p:nvPr/>
        </p:nvSpPr>
        <p:spPr bwMode="auto">
          <a:xfrm>
            <a:off x="4343400" y="2895600"/>
            <a:ext cx="539750" cy="457200"/>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400" dirty="0"/>
              <a:t>Or</a:t>
            </a:r>
          </a:p>
        </p:txBody>
      </p:sp>
      <p:sp>
        <p:nvSpPr>
          <p:cNvPr id="9" name="Rectangle 9"/>
          <p:cNvSpPr>
            <a:spLocks noChangeArrowheads="1"/>
          </p:cNvSpPr>
          <p:nvPr/>
        </p:nvSpPr>
        <p:spPr bwMode="blackGray">
          <a:xfrm>
            <a:off x="381000" y="5334000"/>
            <a:ext cx="8229600" cy="1447800"/>
          </a:xfrm>
          <a:prstGeom prst="rect">
            <a:avLst/>
          </a:prstGeom>
          <a:solidFill>
            <a:schemeClr val="accent5">
              <a:lumMod val="60000"/>
              <a:lumOff val="40000"/>
            </a:schemeClr>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1800" dirty="0">
                <a:solidFill>
                  <a:srgbClr val="000000"/>
                </a:solidFill>
                <a:latin typeface="Courier New" pitchFamily="49" charset="0"/>
              </a:rPr>
              <a:t>SELECT </a:t>
            </a:r>
            <a:r>
              <a:rPr lang="en-US" sz="1800" dirty="0" err="1">
                <a:solidFill>
                  <a:srgbClr val="000000"/>
                </a:solidFill>
                <a:latin typeface="Courier New" pitchFamily="49" charset="0"/>
              </a:rPr>
              <a:t>e.employee_id</a:t>
            </a:r>
            <a:r>
              <a:rPr lang="en-US" sz="1800" dirty="0">
                <a:solidFill>
                  <a:srgbClr val="000000"/>
                </a:solidFill>
                <a:latin typeface="Courier New" pitchFamily="49" charset="0"/>
              </a:rPr>
              <a:t>, </a:t>
            </a:r>
            <a:r>
              <a:rPr lang="en-US" sz="1800" dirty="0" err="1">
                <a:solidFill>
                  <a:srgbClr val="000000"/>
                </a:solidFill>
                <a:latin typeface="Courier New" pitchFamily="49" charset="0"/>
              </a:rPr>
              <a:t>e.last_name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e.department_id</a:t>
            </a:r>
            <a:r>
              <a:rPr lang="en-US" sz="1800" dirty="0">
                <a:solidFill>
                  <a:srgbClr val="000000"/>
                </a:solidFill>
                <a:latin typeface="Courier New" pitchFamily="49" charset="0"/>
              </a:rPr>
              <a:t>, </a:t>
            </a:r>
          </a:p>
          <a:p>
            <a:pPr>
              <a:spcBef>
                <a:spcPct val="0"/>
              </a:spcBef>
              <a:buClrTx/>
              <a:buFontTx/>
              <a:buNone/>
              <a:tabLst>
                <a:tab pos="1200150" algn="l"/>
              </a:tabLst>
            </a:pPr>
            <a:r>
              <a:rPr lang="en-US" sz="1800" dirty="0">
                <a:solidFill>
                  <a:srgbClr val="000000"/>
                </a:solidFill>
                <a:latin typeface="Courier New" pitchFamily="49" charset="0"/>
              </a:rPr>
              <a:t>       </a:t>
            </a:r>
            <a:r>
              <a:rPr lang="en-US" sz="1800" dirty="0" err="1">
                <a:solidFill>
                  <a:srgbClr val="000000"/>
                </a:solidFill>
                <a:latin typeface="Courier New" pitchFamily="49" charset="0"/>
              </a:rPr>
              <a:t>d.department_id</a:t>
            </a:r>
            <a:r>
              <a:rPr lang="en-US" sz="1800" dirty="0">
                <a:solidFill>
                  <a:srgbClr val="000000"/>
                </a:solidFill>
                <a:latin typeface="Courier New" pitchFamily="49" charset="0"/>
              </a:rPr>
              <a:t>, </a:t>
            </a:r>
            <a:r>
              <a:rPr lang="en-US" sz="1800" dirty="0" err="1">
                <a:solidFill>
                  <a:srgbClr val="000000"/>
                </a:solidFill>
                <a:latin typeface="Courier New" pitchFamily="49" charset="0"/>
              </a:rPr>
              <a:t>d.location_id</a:t>
            </a:r>
            <a:endParaRPr lang="en-US" sz="1800" dirty="0">
              <a:solidFill>
                <a:srgbClr val="000000"/>
              </a:solidFill>
              <a:latin typeface="Courier New" pitchFamily="49" charset="0"/>
            </a:endParaRPr>
          </a:p>
          <a:p>
            <a:pPr>
              <a:spcBef>
                <a:spcPct val="0"/>
              </a:spcBef>
              <a:buClrTx/>
              <a:buFontTx/>
              <a:buNone/>
              <a:tabLst>
                <a:tab pos="1200150" algn="l"/>
              </a:tabLst>
            </a:pPr>
            <a:r>
              <a:rPr lang="en-US" sz="1800" dirty="0">
                <a:solidFill>
                  <a:srgbClr val="000000"/>
                </a:solidFill>
                <a:latin typeface="Courier New" pitchFamily="49" charset="0"/>
              </a:rPr>
              <a:t>FROM   employees </a:t>
            </a:r>
            <a:r>
              <a:rPr lang="en-US" sz="1800" dirty="0" smtClean="0">
                <a:solidFill>
                  <a:srgbClr val="000000"/>
                </a:solidFill>
                <a:latin typeface="Courier New" pitchFamily="49" charset="0"/>
              </a:rPr>
              <a:t>e, </a:t>
            </a:r>
            <a:r>
              <a:rPr lang="en-US" sz="1800" dirty="0">
                <a:solidFill>
                  <a:srgbClr val="000000"/>
                </a:solidFill>
                <a:latin typeface="Courier New" pitchFamily="49" charset="0"/>
              </a:rPr>
              <a:t>departments d</a:t>
            </a:r>
          </a:p>
          <a:p>
            <a:pPr>
              <a:spcBef>
                <a:spcPct val="0"/>
              </a:spcBef>
              <a:buClrTx/>
              <a:buFontTx/>
              <a:buNone/>
              <a:tabLst>
                <a:tab pos="1200150" algn="l"/>
              </a:tabLst>
            </a:pPr>
            <a:r>
              <a:rPr lang="en-US" sz="1800" dirty="0" smtClean="0">
                <a:solidFill>
                  <a:srgbClr val="000000"/>
                </a:solidFill>
                <a:latin typeface="Courier New" pitchFamily="49" charset="0"/>
              </a:rPr>
              <a:t>WHERE  (</a:t>
            </a:r>
            <a:r>
              <a:rPr lang="en-US" sz="1800" dirty="0" err="1" smtClean="0">
                <a:solidFill>
                  <a:srgbClr val="000000"/>
                </a:solidFill>
                <a:latin typeface="Courier New" pitchFamily="49" charset="0"/>
              </a:rPr>
              <a:t>e.department_id</a:t>
            </a:r>
            <a:r>
              <a:rPr lang="en-US" sz="1800" dirty="0" smtClean="0">
                <a:solidFill>
                  <a:srgbClr val="000000"/>
                </a:solidFill>
                <a:latin typeface="Courier New" pitchFamily="49" charset="0"/>
              </a:rPr>
              <a:t> </a:t>
            </a:r>
            <a:r>
              <a:rPr lang="en-US" sz="1800" dirty="0">
                <a:solidFill>
                  <a:srgbClr val="000000"/>
                </a:solidFill>
                <a:latin typeface="Courier New" pitchFamily="49" charset="0"/>
              </a:rPr>
              <a:t>= </a:t>
            </a:r>
            <a:r>
              <a:rPr lang="en-US" sz="1800" dirty="0" err="1" smtClean="0">
                <a:solidFill>
                  <a:srgbClr val="000000"/>
                </a:solidFill>
                <a:latin typeface="Courier New" pitchFamily="49" charset="0"/>
              </a:rPr>
              <a:t>d.department_id</a:t>
            </a:r>
            <a:r>
              <a:rPr lang="en-US" sz="1800" dirty="0" smtClean="0">
                <a:solidFill>
                  <a:srgbClr val="000000"/>
                </a:solidFill>
                <a:latin typeface="Courier New" pitchFamily="49" charset="0"/>
              </a:rPr>
              <a:t>) AND</a:t>
            </a:r>
            <a:endParaRPr lang="en-US" sz="1800" dirty="0">
              <a:solidFill>
                <a:srgbClr val="000000"/>
              </a:solidFill>
              <a:latin typeface="Courier New" pitchFamily="49" charset="0"/>
            </a:endParaRPr>
          </a:p>
          <a:p>
            <a:pPr>
              <a:spcBef>
                <a:spcPct val="0"/>
              </a:spcBef>
              <a:buClrTx/>
              <a:buFontTx/>
              <a:buNone/>
              <a:tabLst>
                <a:tab pos="1200150" algn="l"/>
              </a:tabLst>
            </a:pP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e.manager_id</a:t>
            </a:r>
            <a:r>
              <a:rPr lang="en-US" sz="1800" dirty="0" smtClean="0">
                <a:solidFill>
                  <a:srgbClr val="000000"/>
                </a:solidFill>
                <a:latin typeface="Courier New" pitchFamily="49" charset="0"/>
              </a:rPr>
              <a:t> </a:t>
            </a:r>
            <a:r>
              <a:rPr lang="en-US" sz="1800" dirty="0">
                <a:solidFill>
                  <a:srgbClr val="000000"/>
                </a:solidFill>
                <a:latin typeface="Courier New" pitchFamily="49" charset="0"/>
              </a:rPr>
              <a:t>= </a:t>
            </a:r>
            <a:r>
              <a:rPr lang="en-US" sz="1800" dirty="0" smtClean="0">
                <a:solidFill>
                  <a:srgbClr val="000000"/>
                </a:solidFill>
                <a:latin typeface="Courier New" pitchFamily="49" charset="0"/>
              </a:rPr>
              <a:t>149) </a:t>
            </a:r>
            <a:r>
              <a:rPr lang="en-US" sz="1800" dirty="0">
                <a:solidFill>
                  <a:srgbClr val="000000"/>
                </a:solidFill>
                <a:latin typeface="Courier New" pitchFamily="49" charset="0"/>
              </a:rPr>
              <a:t>;</a:t>
            </a:r>
          </a:p>
        </p:txBody>
      </p:sp>
      <p:sp>
        <p:nvSpPr>
          <p:cNvPr id="10" name="TextBox 9"/>
          <p:cNvSpPr txBox="1"/>
          <p:nvPr/>
        </p:nvSpPr>
        <p:spPr>
          <a:xfrm>
            <a:off x="257462" y="5000298"/>
            <a:ext cx="2467342" cy="369332"/>
          </a:xfrm>
          <a:prstGeom prst="rect">
            <a:avLst/>
          </a:prstGeom>
          <a:noFill/>
        </p:spPr>
        <p:txBody>
          <a:bodyPr wrap="none" rtlCol="0">
            <a:spAutoFit/>
          </a:bodyPr>
          <a:lstStyle/>
          <a:p>
            <a:pPr>
              <a:buNone/>
            </a:pPr>
            <a:r>
              <a:rPr lang="en-US" sz="1800" dirty="0" smtClean="0"/>
              <a:t>Can also be written as</a:t>
            </a:r>
            <a:endParaRPr lang="en-MY"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smtClean="0"/>
              <a:t>Joining a Table to Itself</a:t>
            </a:r>
          </a:p>
        </p:txBody>
      </p:sp>
      <p:sp>
        <p:nvSpPr>
          <p:cNvPr id="31747" name="Rectangle 3"/>
          <p:cNvSpPr>
            <a:spLocks noChangeArrowheads="1"/>
          </p:cNvSpPr>
          <p:nvPr/>
        </p:nvSpPr>
        <p:spPr bwMode="auto">
          <a:xfrm>
            <a:off x="1195388" y="5576888"/>
            <a:ext cx="6686550" cy="701675"/>
          </a:xfrm>
          <a:prstGeom prst="rect">
            <a:avLst/>
          </a:prstGeom>
          <a:noFill/>
          <a:ln w="9525">
            <a:noFill/>
            <a:miter lim="800000"/>
            <a:headEnd/>
            <a:tailEnd/>
          </a:ln>
        </p:spPr>
        <p:txBody>
          <a:bodyPr lIns="92075" tIns="46038" rIns="92075" bIns="46038">
            <a:spAutoFit/>
          </a:bodyPr>
          <a:lstStyle/>
          <a:p>
            <a:pPr defTabSz="822325">
              <a:spcBef>
                <a:spcPct val="50000"/>
              </a:spcBef>
              <a:buClrTx/>
              <a:buFontTx/>
              <a:buNone/>
            </a:pPr>
            <a:r>
              <a:rPr lang="en-US" sz="2000">
                <a:latin typeface="Courier New" pitchFamily="49" charset="0"/>
              </a:rPr>
              <a:t>MANAGER_ID</a:t>
            </a:r>
            <a:r>
              <a:rPr lang="en-US" sz="2000"/>
              <a:t> in the </a:t>
            </a:r>
            <a:r>
              <a:rPr lang="en-US" sz="2000">
                <a:latin typeface="Courier New" pitchFamily="49" charset="0"/>
              </a:rPr>
              <a:t>WORKER</a:t>
            </a:r>
            <a:r>
              <a:rPr lang="en-US" sz="2000"/>
              <a:t> table is equal to </a:t>
            </a:r>
            <a:r>
              <a:rPr lang="en-US" sz="2000">
                <a:latin typeface="Courier New" pitchFamily="49" charset="0"/>
              </a:rPr>
              <a:t>EMPLOYEE_ID</a:t>
            </a:r>
            <a:r>
              <a:rPr lang="en-US" sz="2000"/>
              <a:t> in the </a:t>
            </a:r>
            <a:r>
              <a:rPr lang="en-US" sz="2000">
                <a:latin typeface="Courier New" pitchFamily="49" charset="0"/>
              </a:rPr>
              <a:t>MANAGER</a:t>
            </a:r>
            <a:r>
              <a:rPr lang="en-US" sz="2000"/>
              <a:t> table.</a:t>
            </a:r>
          </a:p>
        </p:txBody>
      </p:sp>
      <p:sp>
        <p:nvSpPr>
          <p:cNvPr id="31748" name="Freeform 4"/>
          <p:cNvSpPr>
            <a:spLocks/>
          </p:cNvSpPr>
          <p:nvPr/>
        </p:nvSpPr>
        <p:spPr bwMode="auto">
          <a:xfrm>
            <a:off x="4133850" y="4756150"/>
            <a:ext cx="1560513" cy="377825"/>
          </a:xfrm>
          <a:custGeom>
            <a:avLst/>
            <a:gdLst>
              <a:gd name="T0" fmla="*/ 0 w 946"/>
              <a:gd name="T1" fmla="*/ 2147483647 h 378"/>
              <a:gd name="T2" fmla="*/ 0 w 946"/>
              <a:gd name="T3" fmla="*/ 2147483647 h 378"/>
              <a:gd name="T4" fmla="*/ 2147483647 w 946"/>
              <a:gd name="T5" fmla="*/ 2147483647 h 378"/>
              <a:gd name="T6" fmla="*/ 2147483647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28575" cap="rnd">
            <a:solidFill>
              <a:schemeClr val="tx1"/>
            </a:solidFill>
            <a:round/>
            <a:headEnd type="triangle" w="med" len="med"/>
            <a:tailEnd type="triangle" w="med" len="med"/>
          </a:ln>
        </p:spPr>
        <p:txBody>
          <a:bodyPr/>
          <a:lstStyle/>
          <a:p>
            <a:endParaRPr lang="en-MY"/>
          </a:p>
        </p:txBody>
      </p:sp>
      <p:sp>
        <p:nvSpPr>
          <p:cNvPr id="31749" name="Line 5"/>
          <p:cNvSpPr>
            <a:spLocks noChangeShapeType="1"/>
          </p:cNvSpPr>
          <p:nvPr/>
        </p:nvSpPr>
        <p:spPr bwMode="auto">
          <a:xfrm>
            <a:off x="4865688" y="5126038"/>
            <a:ext cx="0" cy="400050"/>
          </a:xfrm>
          <a:prstGeom prst="line">
            <a:avLst/>
          </a:prstGeom>
          <a:noFill/>
          <a:ln w="28575">
            <a:solidFill>
              <a:schemeClr val="tx1"/>
            </a:solidFill>
            <a:round/>
            <a:headEnd type="none" w="sm" len="sm"/>
            <a:tailEnd type="none" w="sm" len="sm"/>
          </a:ln>
        </p:spPr>
        <p:txBody>
          <a:bodyPr/>
          <a:lstStyle/>
          <a:p>
            <a:endParaRPr lang="en-MY"/>
          </a:p>
        </p:txBody>
      </p:sp>
      <p:sp>
        <p:nvSpPr>
          <p:cNvPr id="31750" name="Rectangle 6"/>
          <p:cNvSpPr>
            <a:spLocks noChangeArrowheads="1"/>
          </p:cNvSpPr>
          <p:nvPr/>
        </p:nvSpPr>
        <p:spPr bwMode="auto">
          <a:xfrm>
            <a:off x="884238" y="1824038"/>
            <a:ext cx="2927350" cy="396875"/>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000">
                <a:latin typeface="Courier New" pitchFamily="49" charset="0"/>
              </a:rPr>
              <a:t>EMPLOYEES (WORKER)</a:t>
            </a:r>
          </a:p>
        </p:txBody>
      </p:sp>
      <p:sp>
        <p:nvSpPr>
          <p:cNvPr id="31751" name="Rectangle 7"/>
          <p:cNvSpPr>
            <a:spLocks noChangeArrowheads="1"/>
          </p:cNvSpPr>
          <p:nvPr/>
        </p:nvSpPr>
        <p:spPr bwMode="auto">
          <a:xfrm>
            <a:off x="4994275" y="1824038"/>
            <a:ext cx="3079750" cy="396875"/>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000">
                <a:latin typeface="Courier New" pitchFamily="49" charset="0"/>
              </a:rPr>
              <a:t>EMPLOYEES (MANAGER)</a:t>
            </a:r>
          </a:p>
        </p:txBody>
      </p:sp>
      <p:sp>
        <p:nvSpPr>
          <p:cNvPr id="31752" name="Text Box 10"/>
          <p:cNvSpPr txBox="1">
            <a:spLocks noChangeArrowheads="1"/>
          </p:cNvSpPr>
          <p:nvPr/>
        </p:nvSpPr>
        <p:spPr bwMode="auto">
          <a:xfrm>
            <a:off x="1052513" y="4648200"/>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31753" name="Text Box 11"/>
          <p:cNvSpPr txBox="1">
            <a:spLocks noChangeArrowheads="1"/>
          </p:cNvSpPr>
          <p:nvPr/>
        </p:nvSpPr>
        <p:spPr bwMode="auto">
          <a:xfrm>
            <a:off x="5210175" y="462597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pic>
        <p:nvPicPr>
          <p:cNvPr id="31754" name="Picture 15" descr="C:\salome_official\projects\11gR2\screenshots\les6_20s_a.gif"/>
          <p:cNvPicPr>
            <a:picLocks noChangeAspect="1" noChangeArrowheads="1"/>
          </p:cNvPicPr>
          <p:nvPr/>
        </p:nvPicPr>
        <p:blipFill>
          <a:blip r:embed="rId3"/>
          <a:srcRect/>
          <a:stretch>
            <a:fillRect/>
          </a:stretch>
        </p:blipFill>
        <p:spPr bwMode="auto">
          <a:xfrm>
            <a:off x="1100138" y="2255838"/>
            <a:ext cx="3292475" cy="2514600"/>
          </a:xfrm>
          <a:prstGeom prst="rect">
            <a:avLst/>
          </a:prstGeom>
          <a:noFill/>
          <a:ln w="12700">
            <a:solidFill>
              <a:schemeClr val="tx1"/>
            </a:solidFill>
            <a:miter lim="800000"/>
            <a:headEnd/>
            <a:tailEnd/>
          </a:ln>
        </p:spPr>
      </p:pic>
      <p:pic>
        <p:nvPicPr>
          <p:cNvPr id="31755" name="Picture 16" descr="C:\salome_official\projects\11gR2\screenshots\les6_20s_b.gif"/>
          <p:cNvPicPr>
            <a:picLocks noChangeAspect="1" noChangeArrowheads="1"/>
          </p:cNvPicPr>
          <p:nvPr/>
        </p:nvPicPr>
        <p:blipFill>
          <a:blip r:embed="rId4"/>
          <a:srcRect/>
          <a:stretch>
            <a:fillRect/>
          </a:stretch>
        </p:blipFill>
        <p:spPr bwMode="auto">
          <a:xfrm>
            <a:off x="5235575" y="2244725"/>
            <a:ext cx="2182813" cy="2514600"/>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Grp="1" noChangeArrowheads="1"/>
          </p:cNvSpPr>
          <p:nvPr>
            <p:ph type="title" idx="4294967295"/>
          </p:nvPr>
        </p:nvSpPr>
        <p:spPr>
          <a:xfrm>
            <a:off x="533400" y="0"/>
            <a:ext cx="7772400" cy="609600"/>
          </a:xfrm>
        </p:spPr>
        <p:txBody>
          <a:bodyPr/>
          <a:lstStyle/>
          <a:p>
            <a:pPr eaLnBrk="1" hangingPunct="1"/>
            <a:r>
              <a:rPr lang="en-US" sz="2800" dirty="0" smtClean="0"/>
              <a:t>Self-Joins Using the </a:t>
            </a:r>
            <a:r>
              <a:rPr lang="en-US" sz="2800" dirty="0" smtClean="0">
                <a:latin typeface="Courier New" pitchFamily="49" charset="0"/>
              </a:rPr>
              <a:t>ON</a:t>
            </a:r>
            <a:r>
              <a:rPr lang="en-US" sz="2800" dirty="0" smtClean="0"/>
              <a:t> Clause</a:t>
            </a:r>
          </a:p>
        </p:txBody>
      </p:sp>
      <p:sp>
        <p:nvSpPr>
          <p:cNvPr id="32771" name="Rectangle 3"/>
          <p:cNvSpPr>
            <a:spLocks noChangeArrowheads="1"/>
          </p:cNvSpPr>
          <p:nvPr/>
        </p:nvSpPr>
        <p:spPr bwMode="blackGray">
          <a:xfrm>
            <a:off x="152400" y="685800"/>
            <a:ext cx="8839200" cy="1524000"/>
          </a:xfrm>
          <a:prstGeom prst="rect">
            <a:avLst/>
          </a:prstGeom>
          <a:solidFill>
            <a:schemeClr val="accent5">
              <a:lumMod val="60000"/>
              <a:lumOff val="40000"/>
            </a:schemeClr>
          </a:solidFill>
          <a:ln w="28575">
            <a:solidFill>
              <a:srgbClr val="000000"/>
            </a:solidFill>
            <a:miter lim="800000"/>
            <a:headEnd/>
            <a:tailEnd/>
          </a:ln>
        </p:spPr>
        <p:txBody>
          <a:bodyPr wrap="none" lIns="92075" tIns="46038" rIns="92075" bIns="46038" anchor="ctr"/>
          <a:lstStyle/>
          <a:p>
            <a:pPr>
              <a:spcBef>
                <a:spcPct val="0"/>
              </a:spcBef>
              <a:buClrTx/>
              <a:buSzPct val="100000"/>
              <a:buFont typeface="Times New Roman" pitchFamily="18" charset="0"/>
              <a:buNone/>
              <a:tabLst>
                <a:tab pos="1200150" algn="l"/>
              </a:tabLst>
            </a:pPr>
            <a:r>
              <a:rPr lang="en-US" sz="2000" dirty="0">
                <a:solidFill>
                  <a:srgbClr val="000000"/>
                </a:solidFill>
                <a:latin typeface="Courier New" pitchFamily="49" charset="0"/>
              </a:rPr>
              <a:t>SELECT </a:t>
            </a:r>
            <a:r>
              <a:rPr lang="en-US" sz="2000" dirty="0" err="1">
                <a:solidFill>
                  <a:srgbClr val="000000"/>
                </a:solidFill>
                <a:latin typeface="Courier New" pitchFamily="49" charset="0"/>
              </a:rPr>
              <a:t>worker.last_name</a:t>
            </a:r>
            <a:r>
              <a:rPr lang="en-US" sz="2000" dirty="0">
                <a:solidFill>
                  <a:srgbClr val="000000"/>
                </a:solidFill>
                <a:latin typeface="Courier New" pitchFamily="49" charset="0"/>
              </a:rPr>
              <a:t> </a:t>
            </a:r>
            <a:r>
              <a:rPr lang="en-US" sz="2000" dirty="0" err="1">
                <a:solidFill>
                  <a:srgbClr val="000000"/>
                </a:solidFill>
                <a:latin typeface="Courier New" pitchFamily="49" charset="0"/>
              </a:rPr>
              <a:t>emp</a:t>
            </a:r>
            <a:r>
              <a:rPr lang="en-US" sz="2000" dirty="0">
                <a:solidFill>
                  <a:srgbClr val="000000"/>
                </a:solidFill>
                <a:latin typeface="Courier New" pitchFamily="49" charset="0"/>
              </a:rPr>
              <a:t>, </a:t>
            </a:r>
            <a:r>
              <a:rPr lang="en-US" sz="2000" dirty="0" err="1">
                <a:solidFill>
                  <a:srgbClr val="000000"/>
                </a:solidFill>
                <a:latin typeface="Courier New" pitchFamily="49" charset="0"/>
              </a:rPr>
              <a:t>manager.last_name</a:t>
            </a:r>
            <a:r>
              <a:rPr lang="en-US" sz="2000" dirty="0">
                <a:solidFill>
                  <a:srgbClr val="000000"/>
                </a:solidFill>
                <a:latin typeface="Courier New" pitchFamily="49" charset="0"/>
              </a:rPr>
              <a:t> mgr</a:t>
            </a:r>
          </a:p>
          <a:p>
            <a:pPr>
              <a:spcBef>
                <a:spcPct val="0"/>
              </a:spcBef>
              <a:buClrTx/>
              <a:buSzPct val="100000"/>
              <a:buFont typeface="Times New Roman" pitchFamily="18" charset="0"/>
              <a:buNone/>
              <a:tabLst>
                <a:tab pos="1200150" algn="l"/>
              </a:tabLst>
            </a:pPr>
            <a:r>
              <a:rPr lang="en-US" sz="2000" dirty="0">
                <a:solidFill>
                  <a:srgbClr val="000000"/>
                </a:solidFill>
                <a:latin typeface="Courier New" pitchFamily="49" charset="0"/>
              </a:rPr>
              <a:t>FROM   employees worker JOIN employees manager</a:t>
            </a:r>
          </a:p>
          <a:p>
            <a:pPr>
              <a:spcBef>
                <a:spcPct val="0"/>
              </a:spcBef>
              <a:buClrTx/>
              <a:buSzPct val="100000"/>
              <a:buFont typeface="Times New Roman" pitchFamily="18" charset="0"/>
              <a:buNone/>
              <a:tabLst>
                <a:tab pos="1200150" algn="l"/>
              </a:tabLst>
            </a:pPr>
            <a:r>
              <a:rPr lang="en-US" sz="2000" dirty="0">
                <a:solidFill>
                  <a:srgbClr val="000000"/>
                </a:solidFill>
                <a:latin typeface="Courier New" pitchFamily="49" charset="0"/>
              </a:rPr>
              <a:t>ON    (</a:t>
            </a:r>
            <a:r>
              <a:rPr lang="en-US" sz="2000" dirty="0" err="1">
                <a:solidFill>
                  <a:srgbClr val="000000"/>
                </a:solidFill>
                <a:latin typeface="Courier New" pitchFamily="49" charset="0"/>
              </a:rPr>
              <a:t>worker.manager_id</a:t>
            </a:r>
            <a:r>
              <a:rPr lang="en-US" sz="2000" dirty="0">
                <a:solidFill>
                  <a:srgbClr val="000000"/>
                </a:solidFill>
                <a:latin typeface="Courier New" pitchFamily="49" charset="0"/>
              </a:rPr>
              <a:t> = </a:t>
            </a:r>
            <a:r>
              <a:rPr lang="en-US" sz="2000" dirty="0" err="1">
                <a:solidFill>
                  <a:srgbClr val="000000"/>
                </a:solidFill>
                <a:latin typeface="Courier New" pitchFamily="49" charset="0"/>
              </a:rPr>
              <a:t>manager.employee_id</a:t>
            </a:r>
            <a:r>
              <a:rPr lang="en-US" sz="2000" dirty="0">
                <a:solidFill>
                  <a:srgbClr val="000000"/>
                </a:solidFill>
                <a:latin typeface="Courier New" pitchFamily="49" charset="0"/>
              </a:rPr>
              <a:t>);</a:t>
            </a:r>
          </a:p>
        </p:txBody>
      </p:sp>
      <p:sp>
        <p:nvSpPr>
          <p:cNvPr id="6" name="Rectangle 3"/>
          <p:cNvSpPr>
            <a:spLocks noChangeArrowheads="1"/>
          </p:cNvSpPr>
          <p:nvPr/>
        </p:nvSpPr>
        <p:spPr bwMode="blackGray">
          <a:xfrm>
            <a:off x="152400" y="3048000"/>
            <a:ext cx="8839200" cy="1524000"/>
          </a:xfrm>
          <a:prstGeom prst="rect">
            <a:avLst/>
          </a:prstGeom>
          <a:solidFill>
            <a:schemeClr val="accent5">
              <a:lumMod val="60000"/>
              <a:lumOff val="40000"/>
            </a:schemeClr>
          </a:solidFill>
          <a:ln w="28575">
            <a:solidFill>
              <a:srgbClr val="000000"/>
            </a:solidFill>
            <a:miter lim="800000"/>
            <a:headEnd/>
            <a:tailEnd/>
          </a:ln>
        </p:spPr>
        <p:txBody>
          <a:bodyPr wrap="none" lIns="92075" tIns="46038" rIns="92075" bIns="46038" anchor="ctr"/>
          <a:lstStyle/>
          <a:p>
            <a:pPr>
              <a:spcBef>
                <a:spcPct val="0"/>
              </a:spcBef>
              <a:buClrTx/>
              <a:buSzPct val="100000"/>
              <a:buFont typeface="Times New Roman" pitchFamily="18" charset="0"/>
              <a:buNone/>
              <a:tabLst>
                <a:tab pos="1200150" algn="l"/>
              </a:tabLst>
            </a:pPr>
            <a:r>
              <a:rPr lang="en-US" sz="2000" dirty="0">
                <a:solidFill>
                  <a:srgbClr val="000000"/>
                </a:solidFill>
                <a:latin typeface="Courier New" pitchFamily="49" charset="0"/>
              </a:rPr>
              <a:t>SELECT </a:t>
            </a:r>
            <a:r>
              <a:rPr lang="en-US" sz="2000" dirty="0" err="1">
                <a:solidFill>
                  <a:srgbClr val="000000"/>
                </a:solidFill>
                <a:latin typeface="Courier New" pitchFamily="49" charset="0"/>
              </a:rPr>
              <a:t>worker.last_name</a:t>
            </a:r>
            <a:r>
              <a:rPr lang="en-US" sz="2000" dirty="0">
                <a:solidFill>
                  <a:srgbClr val="000000"/>
                </a:solidFill>
                <a:latin typeface="Courier New" pitchFamily="49" charset="0"/>
              </a:rPr>
              <a:t> </a:t>
            </a:r>
            <a:r>
              <a:rPr lang="en-US" sz="2000" dirty="0" err="1">
                <a:solidFill>
                  <a:srgbClr val="000000"/>
                </a:solidFill>
                <a:latin typeface="Courier New" pitchFamily="49" charset="0"/>
              </a:rPr>
              <a:t>emp</a:t>
            </a:r>
            <a:r>
              <a:rPr lang="en-US" sz="2000" dirty="0">
                <a:solidFill>
                  <a:srgbClr val="000000"/>
                </a:solidFill>
                <a:latin typeface="Courier New" pitchFamily="49" charset="0"/>
              </a:rPr>
              <a:t>, </a:t>
            </a:r>
            <a:r>
              <a:rPr lang="en-US" sz="2000" dirty="0" err="1">
                <a:solidFill>
                  <a:srgbClr val="000000"/>
                </a:solidFill>
                <a:latin typeface="Courier New" pitchFamily="49" charset="0"/>
              </a:rPr>
              <a:t>manager.last_name</a:t>
            </a:r>
            <a:r>
              <a:rPr lang="en-US" sz="2000" dirty="0">
                <a:solidFill>
                  <a:srgbClr val="000000"/>
                </a:solidFill>
                <a:latin typeface="Courier New" pitchFamily="49" charset="0"/>
              </a:rPr>
              <a:t> mgr</a:t>
            </a:r>
          </a:p>
          <a:p>
            <a:pPr>
              <a:spcBef>
                <a:spcPct val="0"/>
              </a:spcBef>
              <a:buClrTx/>
              <a:buSzPct val="100000"/>
              <a:buFont typeface="Times New Roman" pitchFamily="18" charset="0"/>
              <a:buNone/>
              <a:tabLst>
                <a:tab pos="1200150" algn="l"/>
              </a:tabLst>
            </a:pPr>
            <a:r>
              <a:rPr lang="en-US" sz="2000" dirty="0">
                <a:solidFill>
                  <a:srgbClr val="000000"/>
                </a:solidFill>
                <a:latin typeface="Courier New" pitchFamily="49" charset="0"/>
              </a:rPr>
              <a:t>FROM   employees </a:t>
            </a:r>
            <a:r>
              <a:rPr lang="en-US" sz="2000" dirty="0" smtClean="0">
                <a:solidFill>
                  <a:srgbClr val="000000"/>
                </a:solidFill>
                <a:latin typeface="Courier New" pitchFamily="49" charset="0"/>
              </a:rPr>
              <a:t>worker, </a:t>
            </a:r>
            <a:r>
              <a:rPr lang="en-US" sz="2000" dirty="0">
                <a:solidFill>
                  <a:srgbClr val="000000"/>
                </a:solidFill>
                <a:latin typeface="Courier New" pitchFamily="49" charset="0"/>
              </a:rPr>
              <a:t>employees manager</a:t>
            </a:r>
          </a:p>
          <a:p>
            <a:pPr>
              <a:spcBef>
                <a:spcPct val="0"/>
              </a:spcBef>
              <a:buClrTx/>
              <a:buSzPct val="100000"/>
              <a:buFont typeface="Times New Roman" pitchFamily="18" charset="0"/>
              <a:buNone/>
              <a:tabLst>
                <a:tab pos="1200150" algn="l"/>
              </a:tabLst>
            </a:pPr>
            <a:r>
              <a:rPr lang="en-US" sz="2000" dirty="0" smtClean="0">
                <a:solidFill>
                  <a:srgbClr val="000000"/>
                </a:solidFill>
                <a:latin typeface="Courier New" pitchFamily="49" charset="0"/>
              </a:rPr>
              <a:t>WHERE  (</a:t>
            </a:r>
            <a:r>
              <a:rPr lang="en-US" sz="2000" dirty="0" err="1">
                <a:solidFill>
                  <a:srgbClr val="000000"/>
                </a:solidFill>
                <a:latin typeface="Courier New" pitchFamily="49" charset="0"/>
              </a:rPr>
              <a:t>worker.manager_id</a:t>
            </a:r>
            <a:r>
              <a:rPr lang="en-US" sz="2000" dirty="0">
                <a:solidFill>
                  <a:srgbClr val="000000"/>
                </a:solidFill>
                <a:latin typeface="Courier New" pitchFamily="49" charset="0"/>
              </a:rPr>
              <a:t> = </a:t>
            </a:r>
            <a:r>
              <a:rPr lang="en-US" sz="2000" dirty="0" err="1">
                <a:solidFill>
                  <a:srgbClr val="000000"/>
                </a:solidFill>
                <a:latin typeface="Courier New" pitchFamily="49" charset="0"/>
              </a:rPr>
              <a:t>manager.employee_id</a:t>
            </a:r>
            <a:r>
              <a:rPr lang="en-US" sz="2000" dirty="0">
                <a:solidFill>
                  <a:srgbClr val="000000"/>
                </a:solidFill>
                <a:latin typeface="Courier New" pitchFamily="49" charset="0"/>
              </a:rPr>
              <a:t>);</a:t>
            </a:r>
          </a:p>
        </p:txBody>
      </p:sp>
      <p:sp>
        <p:nvSpPr>
          <p:cNvPr id="7" name="TextBox 6"/>
          <p:cNvSpPr txBox="1"/>
          <p:nvPr/>
        </p:nvSpPr>
        <p:spPr>
          <a:xfrm>
            <a:off x="76200" y="2590800"/>
            <a:ext cx="3743332" cy="523220"/>
          </a:xfrm>
          <a:prstGeom prst="rect">
            <a:avLst/>
          </a:prstGeom>
          <a:noFill/>
        </p:spPr>
        <p:txBody>
          <a:bodyPr wrap="none" rtlCol="0">
            <a:spAutoFit/>
          </a:bodyPr>
          <a:lstStyle/>
          <a:p>
            <a:pPr>
              <a:buNone/>
            </a:pPr>
            <a:r>
              <a:rPr lang="en-US" dirty="0" smtClean="0"/>
              <a:t>Can also be written as</a:t>
            </a:r>
            <a:endParaRPr lang="en-MY"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solidFill>
                  <a:srgbClr val="E46C0A"/>
                </a:solidFill>
              </a:rPr>
              <a:t>Views</a:t>
            </a:r>
          </a:p>
        </p:txBody>
      </p:sp>
      <p:sp>
        <p:nvSpPr>
          <p:cNvPr id="6147" name="Content Placeholder 2"/>
          <p:cNvSpPr>
            <a:spLocks noGrp="1"/>
          </p:cNvSpPr>
          <p:nvPr>
            <p:ph idx="1"/>
          </p:nvPr>
        </p:nvSpPr>
        <p:spPr/>
        <p:txBody>
          <a:bodyPr/>
          <a:lstStyle/>
          <a:p>
            <a:r>
              <a:rPr lang="en-US" smtClean="0"/>
              <a:t>Views are essentially stored queries.</a:t>
            </a:r>
          </a:p>
          <a:p>
            <a:r>
              <a:rPr lang="en-US" smtClean="0"/>
              <a:t>Ideally, each view corresponds to a particular “view” that a user has of the data.</a:t>
            </a:r>
          </a:p>
          <a:p>
            <a:r>
              <a:rPr lang="en-US" smtClean="0"/>
              <a:t>Views can be used to hide the underlying structure of the database.</a:t>
            </a:r>
          </a:p>
          <a:p>
            <a:r>
              <a:rPr lang="en-US" smtClean="0"/>
              <a:t>Views are accessed just like tables.</a:t>
            </a:r>
          </a:p>
        </p:txBody>
      </p:sp>
      <p:sp>
        <p:nvSpPr>
          <p:cNvPr id="6148" name="Footer Placeholder 3"/>
          <p:cNvSpPr>
            <a:spLocks noGrp="1"/>
          </p:cNvSpPr>
          <p:nvPr>
            <p:ph type="ftr" sz="quarter" idx="4294967295"/>
          </p:nvPr>
        </p:nvSpPr>
        <p:spPr bwMode="auto">
          <a:xfrm>
            <a:off x="457200" y="6356350"/>
            <a:ext cx="5334000" cy="365125"/>
          </a:xfrm>
          <a:prstGeom prst="rect">
            <a:avLst/>
          </a:prstGeom>
          <a:noFill/>
          <a:ln>
            <a:miter lim="800000"/>
            <a:headEnd/>
            <a:tailEnd/>
          </a:ln>
        </p:spPr>
        <p:txBody>
          <a:bodyPr/>
          <a:lstStyle/>
          <a:p>
            <a:r>
              <a:rPr lang="en-US" sz="1200"/>
              <a:t> Copyright © 2012 Pearson Education, Inc. Publishing as Prentice Hall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type="title" idx="4294967295"/>
          </p:nvPr>
        </p:nvSpPr>
        <p:spPr>
          <a:xfrm>
            <a:off x="685800" y="152400"/>
            <a:ext cx="7772400" cy="457200"/>
          </a:xfrm>
        </p:spPr>
        <p:txBody>
          <a:bodyPr/>
          <a:lstStyle/>
          <a:p>
            <a:pPr eaLnBrk="1" hangingPunct="1"/>
            <a:r>
              <a:rPr lang="en-US" sz="2400" smtClean="0"/>
              <a:t>Nonequijoins</a:t>
            </a:r>
          </a:p>
        </p:txBody>
      </p:sp>
      <p:sp>
        <p:nvSpPr>
          <p:cNvPr id="33802" name="Text Box 18"/>
          <p:cNvSpPr txBox="1">
            <a:spLocks noChangeArrowheads="1"/>
          </p:cNvSpPr>
          <p:nvPr/>
        </p:nvSpPr>
        <p:spPr bwMode="auto">
          <a:xfrm>
            <a:off x="3276600" y="3429000"/>
            <a:ext cx="5638800" cy="2000548"/>
          </a:xfrm>
          <a:prstGeom prst="rect">
            <a:avLst/>
          </a:prstGeom>
          <a:noFill/>
          <a:ln w="28575">
            <a:noFill/>
            <a:miter lim="800000"/>
            <a:headEnd type="none" w="sm" len="sm"/>
            <a:tailEnd type="none" w="sm" len="sm"/>
          </a:ln>
        </p:spPr>
        <p:txBody>
          <a:bodyPr wrap="square">
            <a:spAutoFit/>
          </a:bodyPr>
          <a:lstStyle/>
          <a:p>
            <a:pPr defTabSz="228600">
              <a:buNone/>
            </a:pPr>
            <a:r>
              <a:rPr lang="en-US" sz="2000" dirty="0" smtClean="0"/>
              <a:t>In this example, lets assume we have a </a:t>
            </a:r>
            <a:r>
              <a:rPr lang="en-US" sz="2000" dirty="0">
                <a:latin typeface="Courier New" pitchFamily="49" charset="0"/>
              </a:rPr>
              <a:t>JOB_GRADES</a:t>
            </a:r>
            <a:r>
              <a:rPr lang="en-US" sz="2000" dirty="0"/>
              <a:t> table defines the </a:t>
            </a:r>
            <a:r>
              <a:rPr lang="en-US" sz="2000" dirty="0">
                <a:latin typeface="Courier New" pitchFamily="49" charset="0"/>
              </a:rPr>
              <a:t>LOWEST_SAL</a:t>
            </a:r>
            <a:r>
              <a:rPr lang="en-US" sz="2000" dirty="0"/>
              <a:t> and </a:t>
            </a:r>
            <a:r>
              <a:rPr lang="en-US" sz="2000" dirty="0">
                <a:latin typeface="Courier New" pitchFamily="49" charset="0"/>
              </a:rPr>
              <a:t>HIGHEST_SAL</a:t>
            </a:r>
            <a:r>
              <a:rPr lang="en-US" sz="2000" dirty="0"/>
              <a:t> range of values for each </a:t>
            </a:r>
            <a:r>
              <a:rPr lang="en-US" sz="2000" dirty="0">
                <a:latin typeface="Courier New" pitchFamily="49" charset="0"/>
              </a:rPr>
              <a:t>GRADE_LEVEL</a:t>
            </a:r>
            <a:r>
              <a:rPr lang="en-US" sz="2000" dirty="0"/>
              <a:t>.</a:t>
            </a:r>
            <a:r>
              <a:rPr lang="en-US" sz="2000" dirty="0">
                <a:latin typeface="Courier New" pitchFamily="49" charset="0"/>
              </a:rPr>
              <a:t> </a:t>
            </a:r>
            <a:endParaRPr lang="en-US" sz="2000" dirty="0" smtClean="0">
              <a:latin typeface="Courier New" pitchFamily="49" charset="0"/>
            </a:endParaRPr>
          </a:p>
          <a:p>
            <a:pPr defTabSz="228600">
              <a:buNone/>
            </a:pPr>
            <a:r>
              <a:rPr lang="en-US" sz="2000" dirty="0" smtClean="0"/>
              <a:t>Therefore</a:t>
            </a:r>
            <a:r>
              <a:rPr lang="en-US" sz="2000" dirty="0"/>
              <a:t>, the </a:t>
            </a:r>
            <a:r>
              <a:rPr lang="en-US" sz="2000" dirty="0">
                <a:latin typeface="Courier New" pitchFamily="49" charset="0"/>
              </a:rPr>
              <a:t>GRADE_LEVEL</a:t>
            </a:r>
            <a:r>
              <a:rPr lang="en-US" sz="2000" dirty="0"/>
              <a:t> column can be used to assign grades to each employee.</a:t>
            </a:r>
          </a:p>
        </p:txBody>
      </p:sp>
      <p:grpSp>
        <p:nvGrpSpPr>
          <p:cNvPr id="13" name="Group 12"/>
          <p:cNvGrpSpPr/>
          <p:nvPr/>
        </p:nvGrpSpPr>
        <p:grpSpPr>
          <a:xfrm>
            <a:off x="304800" y="922337"/>
            <a:ext cx="7343775" cy="3954463"/>
            <a:chOff x="304800" y="922337"/>
            <a:chExt cx="7343775" cy="3954463"/>
          </a:xfrm>
        </p:grpSpPr>
        <p:pic>
          <p:nvPicPr>
            <p:cNvPr id="33794" name="Picture 20" descr="C:\salome_official\projects\11gR2\screenshots\les6_23s_b.gif"/>
            <p:cNvPicPr>
              <a:picLocks noChangeAspect="1" noChangeArrowheads="1"/>
            </p:cNvPicPr>
            <p:nvPr/>
          </p:nvPicPr>
          <p:blipFill>
            <a:blip r:embed="rId3"/>
            <a:srcRect/>
            <a:stretch>
              <a:fillRect/>
            </a:stretch>
          </p:blipFill>
          <p:spPr bwMode="auto">
            <a:xfrm>
              <a:off x="508000" y="1657350"/>
              <a:ext cx="2343150" cy="2514600"/>
            </a:xfrm>
            <a:prstGeom prst="rect">
              <a:avLst/>
            </a:prstGeom>
            <a:noFill/>
            <a:ln w="12700">
              <a:solidFill>
                <a:schemeClr val="tx1"/>
              </a:solidFill>
              <a:miter lim="800000"/>
              <a:headEnd/>
              <a:tailEnd/>
            </a:ln>
          </p:spPr>
        </p:pic>
        <p:pic>
          <p:nvPicPr>
            <p:cNvPr id="33795" name="Picture 19" descr="C:\salome_official\projects\11gR2\screenshots\les6_23s_a.gif"/>
            <p:cNvPicPr>
              <a:picLocks noChangeAspect="1" noChangeArrowheads="1"/>
            </p:cNvPicPr>
            <p:nvPr/>
          </p:nvPicPr>
          <p:blipFill>
            <a:blip r:embed="rId4"/>
            <a:srcRect/>
            <a:stretch>
              <a:fillRect/>
            </a:stretch>
          </p:blipFill>
          <p:spPr bwMode="auto">
            <a:xfrm>
              <a:off x="4070350" y="1665287"/>
              <a:ext cx="3578225" cy="1589088"/>
            </a:xfrm>
            <a:prstGeom prst="rect">
              <a:avLst/>
            </a:prstGeom>
            <a:noFill/>
            <a:ln w="12700">
              <a:solidFill>
                <a:schemeClr val="tx1"/>
              </a:solidFill>
              <a:miter lim="800000"/>
              <a:headEnd/>
              <a:tailEnd/>
            </a:ln>
          </p:spPr>
        </p:pic>
        <p:sp>
          <p:nvSpPr>
            <p:cNvPr id="33797" name="Rectangle 4"/>
            <p:cNvSpPr>
              <a:spLocks noChangeArrowheads="1"/>
            </p:cNvSpPr>
            <p:nvPr/>
          </p:nvSpPr>
          <p:spPr bwMode="auto">
            <a:xfrm>
              <a:off x="304800" y="923925"/>
              <a:ext cx="1555750" cy="396875"/>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000">
                  <a:latin typeface="Courier New" pitchFamily="49" charset="0"/>
                </a:rPr>
                <a:t>EMPLOYEES</a:t>
              </a:r>
            </a:p>
          </p:txBody>
        </p:sp>
        <p:sp>
          <p:nvSpPr>
            <p:cNvPr id="33798" name="Rectangle 5"/>
            <p:cNvSpPr>
              <a:spLocks noChangeArrowheads="1"/>
            </p:cNvSpPr>
            <p:nvPr/>
          </p:nvSpPr>
          <p:spPr bwMode="auto">
            <a:xfrm>
              <a:off x="4614862" y="922337"/>
              <a:ext cx="1708150" cy="396875"/>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000">
                  <a:latin typeface="Courier New" pitchFamily="49" charset="0"/>
                </a:rPr>
                <a:t>JOB_GRADES</a:t>
              </a:r>
            </a:p>
          </p:txBody>
        </p:sp>
        <p:sp>
          <p:nvSpPr>
            <p:cNvPr id="33799" name="Rectangle 6"/>
            <p:cNvSpPr>
              <a:spLocks noChangeArrowheads="1"/>
            </p:cNvSpPr>
            <p:nvPr/>
          </p:nvSpPr>
          <p:spPr bwMode="gray">
            <a:xfrm>
              <a:off x="5416550" y="1660525"/>
              <a:ext cx="2224087" cy="1582737"/>
            </a:xfrm>
            <a:prstGeom prst="rect">
              <a:avLst/>
            </a:prstGeom>
            <a:noFill/>
            <a:ln w="28575">
              <a:solidFill>
                <a:schemeClr val="accent2"/>
              </a:solidFill>
              <a:miter lim="800000"/>
              <a:headEnd/>
              <a:tailEnd/>
            </a:ln>
          </p:spPr>
          <p:txBody>
            <a:bodyPr wrap="none" anchor="ctr"/>
            <a:lstStyle/>
            <a:p>
              <a:endParaRPr lang="en-IN"/>
            </a:p>
          </p:txBody>
        </p:sp>
        <p:sp>
          <p:nvSpPr>
            <p:cNvPr id="33800" name="Text Box 12"/>
            <p:cNvSpPr txBox="1">
              <a:spLocks noChangeArrowheads="1"/>
            </p:cNvSpPr>
            <p:nvPr/>
          </p:nvSpPr>
          <p:spPr bwMode="auto">
            <a:xfrm>
              <a:off x="444500" y="4006850"/>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33801" name="Line 17"/>
            <p:cNvSpPr>
              <a:spLocks noChangeShapeType="1"/>
            </p:cNvSpPr>
            <p:nvPr/>
          </p:nvSpPr>
          <p:spPr bwMode="gray">
            <a:xfrm>
              <a:off x="2862262" y="2446337"/>
              <a:ext cx="1371600" cy="0"/>
            </a:xfrm>
            <a:prstGeom prst="line">
              <a:avLst/>
            </a:prstGeom>
            <a:noFill/>
            <a:ln w="28575">
              <a:solidFill>
                <a:schemeClr val="accent2"/>
              </a:solidFill>
              <a:round/>
              <a:headEnd/>
              <a:tailEnd type="triangle" w="med" len="med"/>
            </a:ln>
          </p:spPr>
          <p:txBody>
            <a:bodyPr/>
            <a:lstStyle/>
            <a:p>
              <a:endParaRPr lang="en-MY"/>
            </a:p>
          </p:txBody>
        </p:sp>
        <p:pic>
          <p:nvPicPr>
            <p:cNvPr id="33803" name="Picture 21" descr="C:\salome_official\projects\11gR2\screenshots\les6_23s_c.gif"/>
            <p:cNvPicPr>
              <a:picLocks noChangeAspect="1" noChangeArrowheads="1"/>
            </p:cNvPicPr>
            <p:nvPr/>
          </p:nvPicPr>
          <p:blipFill>
            <a:blip r:embed="rId5"/>
            <a:srcRect/>
            <a:stretch>
              <a:fillRect/>
            </a:stretch>
          </p:blipFill>
          <p:spPr bwMode="auto">
            <a:xfrm>
              <a:off x="508000" y="4416425"/>
              <a:ext cx="2343150" cy="457200"/>
            </a:xfrm>
            <a:prstGeom prst="rect">
              <a:avLst/>
            </a:prstGeom>
            <a:noFill/>
            <a:ln w="12700">
              <a:solidFill>
                <a:schemeClr val="tx1"/>
              </a:solidFill>
              <a:miter lim="800000"/>
              <a:headEnd/>
              <a:tailEnd/>
            </a:ln>
          </p:spPr>
        </p:pic>
        <p:sp>
          <p:nvSpPr>
            <p:cNvPr id="33804" name="Rectangle 11"/>
            <p:cNvSpPr>
              <a:spLocks noChangeArrowheads="1"/>
            </p:cNvSpPr>
            <p:nvPr/>
          </p:nvSpPr>
          <p:spPr bwMode="gray">
            <a:xfrm>
              <a:off x="2039937" y="1649412"/>
              <a:ext cx="811213" cy="3227388"/>
            </a:xfrm>
            <a:prstGeom prst="rect">
              <a:avLst/>
            </a:prstGeom>
            <a:noFill/>
            <a:ln w="28575">
              <a:solidFill>
                <a:schemeClr val="accent2"/>
              </a:solidFill>
              <a:miter lim="800000"/>
              <a:headEnd/>
              <a:tailEnd/>
            </a:ln>
          </p:spPr>
          <p:txBody>
            <a:bodyPr wrap="none" anchor="ctr"/>
            <a:lstStyle/>
            <a:p>
              <a:endParaRPr lang="en-IN"/>
            </a:p>
          </p:txBody>
        </p:sp>
      </p:gr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1" descr="C:\salome_official\projects\11gR2\screenshots\les6_24s_a.gif"/>
          <p:cNvPicPr>
            <a:picLocks noChangeAspect="1" noChangeArrowheads="1"/>
          </p:cNvPicPr>
          <p:nvPr/>
        </p:nvPicPr>
        <p:blipFill>
          <a:blip r:embed="rId3"/>
          <a:srcRect/>
          <a:stretch>
            <a:fillRect/>
          </a:stretch>
        </p:blipFill>
        <p:spPr bwMode="auto">
          <a:xfrm>
            <a:off x="231775" y="2819400"/>
            <a:ext cx="3497263" cy="2514600"/>
          </a:xfrm>
          <a:prstGeom prst="rect">
            <a:avLst/>
          </a:prstGeom>
          <a:noFill/>
          <a:ln w="12700">
            <a:solidFill>
              <a:schemeClr val="tx1"/>
            </a:solidFill>
            <a:miter lim="800000"/>
            <a:headEnd/>
            <a:tailEnd/>
          </a:ln>
        </p:spPr>
      </p:pic>
      <p:sp>
        <p:nvSpPr>
          <p:cNvPr id="34819" name="Rectangle 2"/>
          <p:cNvSpPr>
            <a:spLocks noChangeArrowheads="1"/>
          </p:cNvSpPr>
          <p:nvPr/>
        </p:nvSpPr>
        <p:spPr bwMode="blackGray">
          <a:xfrm>
            <a:off x="533400" y="609600"/>
            <a:ext cx="8153400" cy="19812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000" dirty="0">
                <a:latin typeface="Courier New" pitchFamily="49" charset="0"/>
              </a:rPr>
              <a:t>SELECT </a:t>
            </a:r>
            <a:r>
              <a:rPr lang="en-US" sz="2000" dirty="0" err="1">
                <a:latin typeface="Courier New" pitchFamily="49" charset="0"/>
              </a:rPr>
              <a:t>e.last_name</a:t>
            </a:r>
            <a:r>
              <a:rPr lang="en-US" sz="2000" dirty="0">
                <a:latin typeface="Courier New" pitchFamily="49" charset="0"/>
              </a:rPr>
              <a:t>, </a:t>
            </a:r>
            <a:r>
              <a:rPr lang="en-US" sz="2000" dirty="0" err="1">
                <a:latin typeface="Courier New" pitchFamily="49" charset="0"/>
              </a:rPr>
              <a:t>e.salary</a:t>
            </a:r>
            <a:r>
              <a:rPr lang="en-US" sz="2000" dirty="0">
                <a:latin typeface="Courier New" pitchFamily="49" charset="0"/>
              </a:rPr>
              <a:t>, </a:t>
            </a:r>
            <a:r>
              <a:rPr lang="en-US" sz="2000" dirty="0" err="1">
                <a:latin typeface="Courier New" pitchFamily="49" charset="0"/>
              </a:rPr>
              <a:t>j.grade_level</a:t>
            </a:r>
            <a:endParaRPr lang="en-US" sz="2000" dirty="0">
              <a:latin typeface="Courier New" pitchFamily="49" charset="0"/>
            </a:endParaRPr>
          </a:p>
          <a:p>
            <a:pPr>
              <a:spcBef>
                <a:spcPct val="0"/>
              </a:spcBef>
              <a:buClrTx/>
              <a:buFontTx/>
              <a:buNone/>
              <a:tabLst>
                <a:tab pos="1200150" algn="l"/>
              </a:tabLst>
            </a:pPr>
            <a:r>
              <a:rPr lang="en-US" sz="2000" dirty="0">
                <a:latin typeface="Courier New" pitchFamily="49" charset="0"/>
              </a:rPr>
              <a:t>FROM   employees e JOIN </a:t>
            </a:r>
            <a:r>
              <a:rPr lang="en-US" sz="2000" dirty="0" err="1">
                <a:latin typeface="Courier New" pitchFamily="49" charset="0"/>
              </a:rPr>
              <a:t>job_grades</a:t>
            </a:r>
            <a:r>
              <a:rPr lang="en-US" sz="2000" dirty="0">
                <a:latin typeface="Courier New" pitchFamily="49" charset="0"/>
              </a:rPr>
              <a:t> j</a:t>
            </a:r>
          </a:p>
          <a:p>
            <a:pPr>
              <a:spcBef>
                <a:spcPct val="0"/>
              </a:spcBef>
              <a:buClrTx/>
              <a:buFontTx/>
              <a:buNone/>
              <a:tabLst>
                <a:tab pos="1200150" algn="l"/>
              </a:tabLst>
            </a:pPr>
            <a:r>
              <a:rPr lang="en-US" sz="2000" dirty="0">
                <a:latin typeface="Courier New" pitchFamily="49" charset="0"/>
              </a:rPr>
              <a:t>ON     </a:t>
            </a:r>
            <a:r>
              <a:rPr lang="en-US" sz="2000" dirty="0" err="1">
                <a:latin typeface="Courier New" pitchFamily="49" charset="0"/>
              </a:rPr>
              <a:t>e.salary</a:t>
            </a:r>
            <a:r>
              <a:rPr lang="en-US" sz="2000" dirty="0">
                <a:latin typeface="Courier New" pitchFamily="49" charset="0"/>
              </a:rPr>
              <a:t> </a:t>
            </a:r>
          </a:p>
          <a:p>
            <a:pPr>
              <a:spcBef>
                <a:spcPct val="0"/>
              </a:spcBef>
              <a:buClrTx/>
              <a:buFontTx/>
              <a:buNone/>
              <a:tabLst>
                <a:tab pos="1200150" algn="l"/>
              </a:tabLst>
            </a:pPr>
            <a:r>
              <a:rPr lang="en-US" sz="2000" dirty="0">
                <a:latin typeface="Courier New" pitchFamily="49" charset="0"/>
              </a:rPr>
              <a:t>       BETWEEN </a:t>
            </a:r>
            <a:r>
              <a:rPr lang="en-US" sz="2000" dirty="0" err="1">
                <a:latin typeface="Courier New" pitchFamily="49" charset="0"/>
              </a:rPr>
              <a:t>j.lowest_sal</a:t>
            </a:r>
            <a:r>
              <a:rPr lang="en-US" sz="2000" dirty="0">
                <a:latin typeface="Courier New" pitchFamily="49" charset="0"/>
              </a:rPr>
              <a:t> AND </a:t>
            </a:r>
            <a:r>
              <a:rPr lang="en-US" sz="2000" dirty="0" err="1">
                <a:latin typeface="Courier New" pitchFamily="49" charset="0"/>
              </a:rPr>
              <a:t>j.highest_sal</a:t>
            </a:r>
            <a:r>
              <a:rPr lang="en-US" sz="2000" dirty="0">
                <a:latin typeface="Courier New" pitchFamily="49" charset="0"/>
              </a:rPr>
              <a:t>;</a:t>
            </a:r>
          </a:p>
        </p:txBody>
      </p:sp>
      <p:sp>
        <p:nvSpPr>
          <p:cNvPr id="34820" name="Rectangle 4"/>
          <p:cNvSpPr>
            <a:spLocks noGrp="1" noChangeArrowheads="1"/>
          </p:cNvSpPr>
          <p:nvPr>
            <p:ph type="title" idx="4294967295"/>
          </p:nvPr>
        </p:nvSpPr>
        <p:spPr>
          <a:xfrm>
            <a:off x="762000" y="0"/>
            <a:ext cx="7772400" cy="457200"/>
          </a:xfrm>
        </p:spPr>
        <p:txBody>
          <a:bodyPr/>
          <a:lstStyle/>
          <a:p>
            <a:pPr eaLnBrk="1" hangingPunct="1"/>
            <a:r>
              <a:rPr lang="en-US" sz="2400" dirty="0" smtClean="0"/>
              <a:t>Retrieving Records with </a:t>
            </a:r>
            <a:r>
              <a:rPr lang="en-US" sz="2400" dirty="0" err="1" smtClean="0"/>
              <a:t>Nonequijoins</a:t>
            </a:r>
            <a:endParaRPr lang="en-US" sz="2400" dirty="0" smtClean="0"/>
          </a:p>
        </p:txBody>
      </p:sp>
      <p:sp>
        <p:nvSpPr>
          <p:cNvPr id="34821" name="Rectangle 5"/>
          <p:cNvSpPr>
            <a:spLocks noChangeArrowheads="1"/>
          </p:cNvSpPr>
          <p:nvPr/>
        </p:nvSpPr>
        <p:spPr bwMode="gray">
          <a:xfrm>
            <a:off x="1752600" y="2819400"/>
            <a:ext cx="1981200" cy="2514600"/>
          </a:xfrm>
          <a:prstGeom prst="rect">
            <a:avLst/>
          </a:prstGeom>
          <a:noFill/>
          <a:ln w="28575">
            <a:solidFill>
              <a:schemeClr val="hlink"/>
            </a:solidFill>
            <a:miter lim="800000"/>
            <a:headEnd/>
            <a:tailEnd/>
          </a:ln>
        </p:spPr>
        <p:txBody>
          <a:bodyPr wrap="none" anchor="ctr"/>
          <a:lstStyle/>
          <a:p>
            <a:endParaRPr lang="en-IN"/>
          </a:p>
        </p:txBody>
      </p:sp>
      <p:sp>
        <p:nvSpPr>
          <p:cNvPr id="34822" name="Text Box 7"/>
          <p:cNvSpPr txBox="1">
            <a:spLocks noChangeArrowheads="1"/>
          </p:cNvSpPr>
          <p:nvPr/>
        </p:nvSpPr>
        <p:spPr bwMode="auto">
          <a:xfrm>
            <a:off x="184150" y="517842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idx="4294967295"/>
          </p:nvPr>
        </p:nvSpPr>
        <p:spPr>
          <a:xfrm>
            <a:off x="685800" y="0"/>
            <a:ext cx="7772400" cy="457200"/>
          </a:xfrm>
        </p:spPr>
        <p:txBody>
          <a:bodyPr/>
          <a:lstStyle/>
          <a:p>
            <a:pPr eaLnBrk="1" hangingPunct="1"/>
            <a:r>
              <a:rPr lang="en-US" smtClean="0">
                <a:latin typeface="Courier New" pitchFamily="49" charset="0"/>
              </a:rPr>
              <a:t>INNER</a:t>
            </a:r>
            <a:r>
              <a:rPr lang="en-US" smtClean="0"/>
              <a:t> Versus </a:t>
            </a:r>
            <a:r>
              <a:rPr lang="en-US" smtClean="0">
                <a:latin typeface="Courier New" pitchFamily="49" charset="0"/>
              </a:rPr>
              <a:t>OUTER</a:t>
            </a:r>
            <a:r>
              <a:rPr lang="en-US" smtClean="0"/>
              <a:t> Joins</a:t>
            </a:r>
          </a:p>
        </p:txBody>
      </p:sp>
      <p:sp>
        <p:nvSpPr>
          <p:cNvPr id="37891" name="Rectangle 5"/>
          <p:cNvSpPr>
            <a:spLocks noGrp="1" noChangeArrowheads="1"/>
          </p:cNvSpPr>
          <p:nvPr>
            <p:ph type="body" idx="4294967295"/>
          </p:nvPr>
        </p:nvSpPr>
        <p:spPr>
          <a:xfrm>
            <a:off x="533400" y="533400"/>
            <a:ext cx="8382000" cy="6324600"/>
          </a:xfrm>
        </p:spPr>
        <p:txBody>
          <a:bodyPr/>
          <a:lstStyle/>
          <a:p>
            <a:pPr marL="285750" lvl="1" eaLnBrk="1" hangingPunct="1"/>
            <a:r>
              <a:rPr lang="en-US" sz="2400" dirty="0" smtClean="0"/>
              <a:t>In SQL:1999, the join of two tables returning only matched rows is called an </a:t>
            </a:r>
            <a:r>
              <a:rPr lang="en-US" sz="2400" dirty="0" smtClean="0">
                <a:latin typeface="Courier New" pitchFamily="49" charset="0"/>
              </a:rPr>
              <a:t>INNER</a:t>
            </a:r>
            <a:r>
              <a:rPr lang="en-US" sz="2400" dirty="0" smtClean="0"/>
              <a:t> join.</a:t>
            </a:r>
          </a:p>
          <a:p>
            <a:pPr marL="285750" lvl="1" eaLnBrk="1" hangingPunct="1"/>
            <a:r>
              <a:rPr lang="en-US" sz="2400" dirty="0" smtClean="0"/>
              <a:t>A join between two tables that returns the results of the </a:t>
            </a:r>
            <a:r>
              <a:rPr lang="en-US" sz="2400" dirty="0" smtClean="0">
                <a:latin typeface="Courier New" pitchFamily="49" charset="0"/>
              </a:rPr>
              <a:t>INNER</a:t>
            </a:r>
            <a:r>
              <a:rPr lang="en-US" sz="2400" dirty="0" smtClean="0"/>
              <a:t> join as well as the unmatched rows from the left (or right) table is called a </a:t>
            </a:r>
            <a:r>
              <a:rPr lang="en-US" sz="2400" dirty="0" smtClean="0">
                <a:solidFill>
                  <a:srgbClr val="FF0000"/>
                </a:solidFill>
              </a:rPr>
              <a:t>LEFT</a:t>
            </a:r>
            <a:r>
              <a:rPr lang="en-US" sz="2400" dirty="0" smtClean="0"/>
              <a:t> (or </a:t>
            </a:r>
            <a:r>
              <a:rPr lang="en-US" sz="2400" dirty="0" smtClean="0">
                <a:solidFill>
                  <a:srgbClr val="FF0000"/>
                </a:solidFill>
              </a:rPr>
              <a:t>RIGHT</a:t>
            </a:r>
            <a:r>
              <a:rPr lang="en-US" sz="2400" dirty="0" smtClean="0"/>
              <a:t>) </a:t>
            </a:r>
            <a:r>
              <a:rPr lang="en-US" sz="2400" dirty="0" smtClean="0">
                <a:latin typeface="Courier New" pitchFamily="49" charset="0"/>
              </a:rPr>
              <a:t>OUTER</a:t>
            </a:r>
            <a:r>
              <a:rPr lang="en-US" sz="2400" dirty="0" smtClean="0"/>
              <a:t> join.</a:t>
            </a:r>
          </a:p>
          <a:p>
            <a:pPr marL="285750" lvl="1" eaLnBrk="1" hangingPunct="1"/>
            <a:r>
              <a:rPr lang="en-US" sz="2400" dirty="0" smtClean="0"/>
              <a:t>A join between two tables that returns the results of an </a:t>
            </a:r>
            <a:r>
              <a:rPr lang="en-US" sz="2400" dirty="0" smtClean="0">
                <a:latin typeface="Courier New" pitchFamily="49" charset="0"/>
              </a:rPr>
              <a:t>INNER</a:t>
            </a:r>
            <a:r>
              <a:rPr lang="en-US" sz="2400" dirty="0" smtClean="0"/>
              <a:t> join as well as the results of a </a:t>
            </a:r>
            <a:r>
              <a:rPr lang="en-US" sz="2400" dirty="0" smtClean="0">
                <a:solidFill>
                  <a:srgbClr val="FF0000"/>
                </a:solidFill>
              </a:rPr>
              <a:t>left</a:t>
            </a:r>
            <a:r>
              <a:rPr lang="en-US" sz="2400" dirty="0" smtClean="0"/>
              <a:t> and </a:t>
            </a:r>
            <a:r>
              <a:rPr lang="en-US" sz="2400" dirty="0" smtClean="0">
                <a:solidFill>
                  <a:srgbClr val="FF0000"/>
                </a:solidFill>
              </a:rPr>
              <a:t>right</a:t>
            </a:r>
            <a:r>
              <a:rPr lang="en-US" sz="2400" dirty="0" smtClean="0"/>
              <a:t> join is a </a:t>
            </a:r>
            <a:r>
              <a:rPr lang="en-US" sz="2400" dirty="0" smtClean="0">
                <a:solidFill>
                  <a:srgbClr val="FF0000"/>
                </a:solidFill>
              </a:rPr>
              <a:t>FULL</a:t>
            </a:r>
            <a:r>
              <a:rPr lang="en-US" sz="2400" dirty="0" smtClean="0"/>
              <a:t> </a:t>
            </a:r>
            <a:r>
              <a:rPr lang="en-US" sz="2400" dirty="0" smtClean="0">
                <a:latin typeface="Courier New" pitchFamily="49" charset="0"/>
              </a:rPr>
              <a:t>OUTER</a:t>
            </a:r>
            <a:r>
              <a:rPr lang="en-US" sz="2400" dirty="0" smtClean="0"/>
              <a:t> join.</a:t>
            </a:r>
          </a:p>
          <a:p>
            <a:pPr marL="285750" lvl="1" eaLnBrk="1" hangingPunct="1"/>
            <a:r>
              <a:rPr lang="en-US" sz="2400" dirty="0" smtClean="0"/>
              <a:t>The SQL LEFT JOIN, joins two tables and fetches rows based on a condition, which are matching in both the tables, and the unmatched rows will also be available from the table before the JOIN clause</a:t>
            </a:r>
          </a:p>
          <a:p>
            <a:pPr marL="285750" lvl="1" eaLnBrk="1" hangingPunct="1"/>
            <a:r>
              <a:rPr lang="en-US" sz="2400" dirty="0" smtClean="0"/>
              <a:t>The SQL RIGHT JOIN, joins two tables and fetches rows based on a condition, which are matching in both the tables, and the unmatched rows will also be available from the table written after the JOIN clause.</a:t>
            </a:r>
          </a:p>
          <a:p>
            <a:pPr lvl="1" eaLnBrk="1" hangingPunct="1"/>
            <a:endParaRPr lang="en-US" sz="1800"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0" y="0"/>
            <a:ext cx="9144000" cy="533400"/>
          </a:xfrm>
        </p:spPr>
        <p:txBody>
          <a:bodyPr/>
          <a:lstStyle/>
          <a:p>
            <a:pPr algn="l" eaLnBrk="1" hangingPunct="1"/>
            <a:r>
              <a:rPr lang="en-US" sz="2400" dirty="0" smtClean="0"/>
              <a:t>Returning Records with No Direct Match Using </a:t>
            </a:r>
            <a:r>
              <a:rPr lang="en-US" sz="2400" dirty="0" smtClean="0">
                <a:latin typeface="Courier New" pitchFamily="49" charset="0"/>
              </a:rPr>
              <a:t>OUTER</a:t>
            </a:r>
            <a:r>
              <a:rPr lang="en-US" sz="2400" dirty="0" smtClean="0"/>
              <a:t> Joins</a:t>
            </a:r>
          </a:p>
        </p:txBody>
      </p:sp>
      <p:sp>
        <p:nvSpPr>
          <p:cNvPr id="36869" name="Rectangle 4"/>
          <p:cNvSpPr>
            <a:spLocks noChangeArrowheads="1"/>
          </p:cNvSpPr>
          <p:nvPr/>
        </p:nvSpPr>
        <p:spPr bwMode="auto">
          <a:xfrm>
            <a:off x="0" y="533400"/>
            <a:ext cx="1868488" cy="396875"/>
          </a:xfrm>
          <a:prstGeom prst="rect">
            <a:avLst/>
          </a:prstGeom>
          <a:noFill/>
          <a:ln w="9525">
            <a:noFill/>
            <a:miter lim="800000"/>
            <a:headEnd/>
            <a:tailEnd/>
          </a:ln>
        </p:spPr>
        <p:txBody>
          <a:bodyPr lIns="92075" tIns="46038" rIns="92075" bIns="46038">
            <a:spAutoFit/>
          </a:bodyPr>
          <a:lstStyle/>
          <a:p>
            <a:pPr>
              <a:spcBef>
                <a:spcPct val="0"/>
              </a:spcBef>
              <a:buClrTx/>
              <a:buFontTx/>
              <a:buNone/>
            </a:pPr>
            <a:r>
              <a:rPr lang="en-US" sz="2000" dirty="0">
                <a:latin typeface="Courier New" pitchFamily="49" charset="0"/>
              </a:rPr>
              <a:t>DEPARTMENTS</a:t>
            </a:r>
          </a:p>
        </p:txBody>
      </p:sp>
      <p:pic>
        <p:nvPicPr>
          <p:cNvPr id="40962" name="Picture 2" descr="F:\2014May AACS3013\LectureNotes\Chapter 6\Departments.jpg"/>
          <p:cNvPicPr>
            <a:picLocks noChangeAspect="1" noChangeArrowheads="1"/>
          </p:cNvPicPr>
          <p:nvPr/>
        </p:nvPicPr>
        <p:blipFill>
          <a:blip r:embed="rId3"/>
          <a:srcRect/>
          <a:stretch>
            <a:fillRect/>
          </a:stretch>
        </p:blipFill>
        <p:spPr bwMode="auto">
          <a:xfrm>
            <a:off x="0" y="838199"/>
            <a:ext cx="5562600" cy="4422151"/>
          </a:xfrm>
          <a:prstGeom prst="rect">
            <a:avLst/>
          </a:prstGeom>
          <a:noFill/>
          <a:ln>
            <a:solidFill>
              <a:schemeClr val="tx1"/>
            </a:solidFill>
          </a:ln>
        </p:spPr>
      </p:pic>
      <p:pic>
        <p:nvPicPr>
          <p:cNvPr id="40963" name="Picture 3" descr="F:\2014May AACS3013\LectureNotes\Chapter 6\employees.jpg"/>
          <p:cNvPicPr>
            <a:picLocks noChangeAspect="1" noChangeArrowheads="1"/>
          </p:cNvPicPr>
          <p:nvPr/>
        </p:nvPicPr>
        <p:blipFill>
          <a:blip r:embed="rId4"/>
          <a:srcRect/>
          <a:stretch>
            <a:fillRect/>
          </a:stretch>
        </p:blipFill>
        <p:spPr bwMode="auto">
          <a:xfrm>
            <a:off x="5760082" y="838200"/>
            <a:ext cx="3231518" cy="2286000"/>
          </a:xfrm>
          <a:prstGeom prst="rect">
            <a:avLst/>
          </a:prstGeom>
          <a:noFill/>
          <a:ln>
            <a:solidFill>
              <a:schemeClr val="tx1"/>
            </a:solidFill>
          </a:ln>
        </p:spPr>
      </p:pic>
      <p:sp>
        <p:nvSpPr>
          <p:cNvPr id="16" name="Rectangle 4"/>
          <p:cNvSpPr>
            <a:spLocks noChangeArrowheads="1"/>
          </p:cNvSpPr>
          <p:nvPr/>
        </p:nvSpPr>
        <p:spPr bwMode="auto">
          <a:xfrm>
            <a:off x="5751512" y="533400"/>
            <a:ext cx="1868488" cy="400752"/>
          </a:xfrm>
          <a:prstGeom prst="rect">
            <a:avLst/>
          </a:prstGeom>
          <a:noFill/>
          <a:ln w="9525">
            <a:noFill/>
            <a:miter lim="800000"/>
            <a:headEnd/>
            <a:tailEnd/>
          </a:ln>
        </p:spPr>
        <p:txBody>
          <a:bodyPr lIns="92075" tIns="46038" rIns="92075" bIns="46038">
            <a:spAutoFit/>
          </a:bodyPr>
          <a:lstStyle/>
          <a:p>
            <a:pPr>
              <a:spcBef>
                <a:spcPct val="0"/>
              </a:spcBef>
              <a:buClrTx/>
              <a:buFontTx/>
              <a:buNone/>
            </a:pPr>
            <a:r>
              <a:rPr lang="en-US" sz="2000" dirty="0" smtClean="0">
                <a:latin typeface="Courier New" pitchFamily="49" charset="0"/>
              </a:rPr>
              <a:t>EMPLOYEES</a:t>
            </a:r>
            <a:endParaRPr lang="en-US" sz="2000" dirty="0">
              <a:latin typeface="Courier New" pitchFamily="49" charset="0"/>
            </a:endParaRPr>
          </a:p>
        </p:txBody>
      </p:sp>
      <p:sp>
        <p:nvSpPr>
          <p:cNvPr id="17" name="TextBox 16"/>
          <p:cNvSpPr txBox="1"/>
          <p:nvPr/>
        </p:nvSpPr>
        <p:spPr>
          <a:xfrm>
            <a:off x="0" y="5230606"/>
            <a:ext cx="8597225" cy="1255728"/>
          </a:xfrm>
          <a:prstGeom prst="rect">
            <a:avLst/>
          </a:prstGeom>
          <a:noFill/>
        </p:spPr>
        <p:txBody>
          <a:bodyPr wrap="none" rtlCol="0">
            <a:spAutoFit/>
          </a:bodyPr>
          <a:lstStyle/>
          <a:p>
            <a:pPr>
              <a:buNone/>
            </a:pPr>
            <a:r>
              <a:rPr lang="en-US" sz="1800" dirty="0" smtClean="0"/>
              <a:t>Query: List the department details and names of all managers in each department.</a:t>
            </a:r>
          </a:p>
          <a:p>
            <a:pPr>
              <a:buNone/>
            </a:pPr>
            <a:r>
              <a:rPr lang="en-MY" sz="1600" b="1" dirty="0" smtClean="0">
                <a:latin typeface="Courier New" pitchFamily="49" charset="0"/>
                <a:cs typeface="Courier New" pitchFamily="49" charset="0"/>
              </a:rPr>
              <a:t>select </a:t>
            </a:r>
            <a:r>
              <a:rPr lang="en-MY" sz="1600" b="1" dirty="0" err="1" smtClean="0">
                <a:latin typeface="Courier New" pitchFamily="49" charset="0"/>
                <a:cs typeface="Courier New" pitchFamily="49" charset="0"/>
              </a:rPr>
              <a:t>D.Department_Id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D.Department_Name</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E.last_name</a:t>
            </a:r>
            <a:endParaRPr lang="en-MY" sz="1600" b="1" dirty="0" smtClean="0">
              <a:latin typeface="Courier New" pitchFamily="49" charset="0"/>
              <a:cs typeface="Courier New" pitchFamily="49" charset="0"/>
            </a:endParaRPr>
          </a:p>
          <a:p>
            <a:pPr>
              <a:buNone/>
            </a:pPr>
            <a:r>
              <a:rPr lang="en-MY" sz="1600" b="1" dirty="0" smtClean="0">
                <a:latin typeface="Courier New" pitchFamily="49" charset="0"/>
                <a:cs typeface="Courier New" pitchFamily="49" charset="0"/>
              </a:rPr>
              <a:t>from Departments D, Employees E</a:t>
            </a:r>
          </a:p>
          <a:p>
            <a:pPr>
              <a:buNone/>
            </a:pPr>
            <a:r>
              <a:rPr lang="en-MY" sz="1600" b="1" dirty="0" smtClean="0">
                <a:latin typeface="Courier New" pitchFamily="49" charset="0"/>
                <a:cs typeface="Courier New" pitchFamily="49" charset="0"/>
              </a:rPr>
              <a:t>Where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 </a:t>
            </a:r>
            <a:r>
              <a:rPr lang="en-MY" sz="1600" b="1" dirty="0" err="1" smtClean="0">
                <a:latin typeface="Courier New" pitchFamily="49" charset="0"/>
                <a:cs typeface="Courier New" pitchFamily="49" charset="0"/>
              </a:rPr>
              <a:t>E.Employee_Id</a:t>
            </a:r>
            <a:r>
              <a:rPr lang="en-MY" sz="1600" b="1" dirty="0" smtClean="0">
                <a:latin typeface="Courier New" pitchFamily="49" charset="0"/>
                <a:cs typeface="Courier New" pitchFamily="49" charset="0"/>
              </a:rPr>
              <a:t>);</a:t>
            </a:r>
          </a:p>
        </p:txBody>
      </p:sp>
      <p:sp>
        <p:nvSpPr>
          <p:cNvPr id="18" name="TextBox 17"/>
          <p:cNvSpPr txBox="1"/>
          <p:nvPr/>
        </p:nvSpPr>
        <p:spPr>
          <a:xfrm>
            <a:off x="5867400" y="3200400"/>
            <a:ext cx="2971800" cy="1532727"/>
          </a:xfrm>
          <a:prstGeom prst="rect">
            <a:avLst/>
          </a:prstGeom>
          <a:noFill/>
        </p:spPr>
        <p:txBody>
          <a:bodyPr wrap="square" rtlCol="0">
            <a:spAutoFit/>
          </a:bodyPr>
          <a:lstStyle/>
          <a:p>
            <a:pPr>
              <a:buNone/>
            </a:pPr>
            <a:r>
              <a:rPr lang="en-US" sz="1800" dirty="0" smtClean="0"/>
              <a:t>Sample data showing only employees who are managers.</a:t>
            </a:r>
          </a:p>
          <a:p>
            <a:pPr>
              <a:buNone/>
            </a:pPr>
            <a:r>
              <a:rPr lang="en-US" sz="1800" dirty="0" smtClean="0"/>
              <a:t>Employees </a:t>
            </a:r>
            <a:r>
              <a:rPr lang="en-US" sz="1800" dirty="0" smtClean="0"/>
              <a:t>table actually has 106 records.</a:t>
            </a:r>
            <a:endParaRPr lang="en-MY" sz="1800"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597225" cy="1846659"/>
          </a:xfrm>
          <a:prstGeom prst="rect">
            <a:avLst/>
          </a:prstGeom>
          <a:noFill/>
        </p:spPr>
        <p:txBody>
          <a:bodyPr wrap="none" rtlCol="0">
            <a:spAutoFit/>
          </a:bodyPr>
          <a:lstStyle/>
          <a:p>
            <a:pPr>
              <a:buNone/>
            </a:pPr>
            <a:r>
              <a:rPr lang="en-US" sz="1800" dirty="0" smtClean="0"/>
              <a:t>Query: List the department details and names of all managers in each department.</a:t>
            </a:r>
          </a:p>
          <a:p>
            <a:pPr>
              <a:buNone/>
            </a:pPr>
            <a:r>
              <a:rPr lang="en-MY" sz="1600" b="1" dirty="0" smtClean="0">
                <a:latin typeface="Courier New" pitchFamily="49" charset="0"/>
                <a:cs typeface="Courier New" pitchFamily="49" charset="0"/>
              </a:rPr>
              <a:t>select </a:t>
            </a:r>
            <a:r>
              <a:rPr lang="en-MY" sz="1600" b="1" dirty="0" err="1" smtClean="0">
                <a:latin typeface="Courier New" pitchFamily="49" charset="0"/>
                <a:cs typeface="Courier New" pitchFamily="49" charset="0"/>
              </a:rPr>
              <a:t>D.Department_Id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D.Department_Name</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E.last_name</a:t>
            </a:r>
            <a:endParaRPr lang="en-MY" sz="1600" b="1" dirty="0" smtClean="0">
              <a:latin typeface="Courier New" pitchFamily="49" charset="0"/>
              <a:cs typeface="Courier New" pitchFamily="49" charset="0"/>
            </a:endParaRPr>
          </a:p>
          <a:p>
            <a:pPr>
              <a:buNone/>
            </a:pPr>
            <a:r>
              <a:rPr lang="en-MY" sz="1600" b="1" dirty="0" smtClean="0">
                <a:latin typeface="Courier New" pitchFamily="49" charset="0"/>
                <a:cs typeface="Courier New" pitchFamily="49" charset="0"/>
              </a:rPr>
              <a:t>from Departments D, Employees E</a:t>
            </a:r>
          </a:p>
          <a:p>
            <a:pPr>
              <a:buNone/>
            </a:pPr>
            <a:r>
              <a:rPr lang="en-MY" sz="1600" b="1" dirty="0" smtClean="0">
                <a:latin typeface="Courier New" pitchFamily="49" charset="0"/>
                <a:cs typeface="Courier New" pitchFamily="49" charset="0"/>
              </a:rPr>
              <a:t>Where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 </a:t>
            </a:r>
            <a:r>
              <a:rPr lang="en-MY" sz="1600" b="1" dirty="0" err="1" smtClean="0">
                <a:latin typeface="Courier New" pitchFamily="49" charset="0"/>
                <a:cs typeface="Courier New" pitchFamily="49" charset="0"/>
              </a:rPr>
              <a:t>E.Employee_Id</a:t>
            </a:r>
            <a:r>
              <a:rPr lang="en-MY" sz="1600" b="1" dirty="0" smtClean="0">
                <a:latin typeface="Courier New" pitchFamily="49" charset="0"/>
                <a:cs typeface="Courier New" pitchFamily="49" charset="0"/>
              </a:rPr>
              <a:t>);</a:t>
            </a:r>
          </a:p>
          <a:p>
            <a:pPr>
              <a:buNone/>
            </a:pPr>
            <a:endParaRPr lang="en-US" sz="1600"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This query returns ONLY the MATCHING records</a:t>
            </a:r>
            <a:endParaRPr lang="en-MY" sz="1600" b="1" dirty="0">
              <a:latin typeface="Courier New" pitchFamily="49" charset="0"/>
              <a:cs typeface="Courier New" pitchFamily="49" charset="0"/>
            </a:endParaRPr>
          </a:p>
        </p:txBody>
      </p:sp>
      <p:sp>
        <p:nvSpPr>
          <p:cNvPr id="3" name="Rectangle 2"/>
          <p:cNvSpPr txBox="1">
            <a:spLocks noChangeArrowheads="1"/>
          </p:cNvSpPr>
          <p:nvPr/>
        </p:nvSpPr>
        <p:spPr bwMode="auto">
          <a:xfrm>
            <a:off x="0" y="0"/>
            <a:ext cx="9144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00009C"/>
                </a:solidFill>
                <a:effectLst/>
                <a:uLnTx/>
                <a:uFillTx/>
                <a:latin typeface="+mj-lt"/>
                <a:ea typeface="+mj-ea"/>
                <a:cs typeface="+mj-cs"/>
              </a:rPr>
              <a:t>Returning Records with No Direct Match Using </a:t>
            </a:r>
            <a:r>
              <a:rPr kumimoji="0" lang="en-US" sz="2400" b="0" i="0" u="none" strike="noStrike" kern="0" cap="none" spc="0" normalizeH="0" baseline="0" noProof="0" smtClean="0">
                <a:ln>
                  <a:noFill/>
                </a:ln>
                <a:solidFill>
                  <a:srgbClr val="00009C"/>
                </a:solidFill>
                <a:effectLst/>
                <a:uLnTx/>
                <a:uFillTx/>
                <a:latin typeface="Courier New" pitchFamily="49" charset="0"/>
                <a:ea typeface="+mj-ea"/>
                <a:cs typeface="+mj-cs"/>
              </a:rPr>
              <a:t>OUTER</a:t>
            </a:r>
            <a:r>
              <a:rPr kumimoji="0" lang="en-US" sz="2400" b="0" i="0" u="none" strike="noStrike" kern="0" cap="none" spc="0" normalizeH="0" baseline="0" noProof="0" smtClean="0">
                <a:ln>
                  <a:noFill/>
                </a:ln>
                <a:solidFill>
                  <a:srgbClr val="00009C"/>
                </a:solidFill>
                <a:effectLst/>
                <a:uLnTx/>
                <a:uFillTx/>
                <a:latin typeface="+mj-lt"/>
                <a:ea typeface="+mj-ea"/>
                <a:cs typeface="+mj-cs"/>
              </a:rPr>
              <a:t> Joins</a:t>
            </a:r>
            <a:endParaRPr kumimoji="0" lang="en-US" sz="2400" b="0" i="0" u="none" strike="noStrike" kern="0" cap="none" spc="0" normalizeH="0" baseline="0" noProof="0" dirty="0" smtClean="0">
              <a:ln>
                <a:noFill/>
              </a:ln>
              <a:solidFill>
                <a:srgbClr val="00009C"/>
              </a:solidFill>
              <a:effectLst/>
              <a:uLnTx/>
              <a:uFillTx/>
              <a:latin typeface="+mj-lt"/>
              <a:ea typeface="+mj-ea"/>
              <a:cs typeface="+mj-cs"/>
            </a:endParaRPr>
          </a:p>
        </p:txBody>
      </p:sp>
      <p:pic>
        <p:nvPicPr>
          <p:cNvPr id="98307" name="Picture 3" descr="F:\2014May AACS3013\LectureNotes\Chapter 6\dept-Mgr-match.jpg"/>
          <p:cNvPicPr>
            <a:picLocks noChangeAspect="1" noChangeArrowheads="1"/>
          </p:cNvPicPr>
          <p:nvPr/>
        </p:nvPicPr>
        <p:blipFill>
          <a:blip r:embed="rId2"/>
          <a:srcRect/>
          <a:stretch>
            <a:fillRect/>
          </a:stretch>
        </p:blipFill>
        <p:spPr bwMode="auto">
          <a:xfrm>
            <a:off x="1572126" y="2590800"/>
            <a:ext cx="7571874" cy="2438400"/>
          </a:xfrm>
          <a:prstGeom prst="rect">
            <a:avLst/>
          </a:prstGeom>
          <a:noFill/>
        </p:spPr>
      </p:pic>
      <p:sp>
        <p:nvSpPr>
          <p:cNvPr id="6" name="Rectangle 5"/>
          <p:cNvSpPr/>
          <p:nvPr/>
        </p:nvSpPr>
        <p:spPr>
          <a:xfrm>
            <a:off x="228600" y="5257800"/>
            <a:ext cx="8610600" cy="978729"/>
          </a:xfrm>
          <a:prstGeom prst="rect">
            <a:avLst/>
          </a:prstGeom>
        </p:spPr>
        <p:txBody>
          <a:bodyPr wrap="square">
            <a:spAutoFit/>
          </a:bodyPr>
          <a:lstStyle/>
          <a:p>
            <a:pPr>
              <a:buNone/>
            </a:pPr>
            <a:r>
              <a:rPr lang="en-US" sz="1800" dirty="0" smtClean="0">
                <a:latin typeface="+mn-lt"/>
                <a:cs typeface="Courier New" pitchFamily="49" charset="0"/>
              </a:rPr>
              <a:t>There are 27 departments, what happened to the other 16 department’s details?</a:t>
            </a:r>
          </a:p>
          <a:p>
            <a:pPr>
              <a:buNone/>
            </a:pPr>
            <a:r>
              <a:rPr lang="en-US" sz="1800" dirty="0" smtClean="0">
                <a:latin typeface="+mn-lt"/>
                <a:cs typeface="Courier New" pitchFamily="49" charset="0"/>
              </a:rPr>
              <a:t>The result only show departments with managers, what about the departments without managers?</a:t>
            </a:r>
            <a:endParaRPr lang="en-MY" sz="1800" dirty="0">
              <a:latin typeface="+mn-lt"/>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597225" cy="1329595"/>
          </a:xfrm>
          <a:prstGeom prst="rect">
            <a:avLst/>
          </a:prstGeom>
          <a:noFill/>
        </p:spPr>
        <p:txBody>
          <a:bodyPr wrap="none" rtlCol="0">
            <a:spAutoFit/>
          </a:bodyPr>
          <a:lstStyle/>
          <a:p>
            <a:pPr>
              <a:buNone/>
            </a:pPr>
            <a:r>
              <a:rPr lang="en-US" sz="1800" dirty="0" smtClean="0"/>
              <a:t>Query: List the department details and names of all managers in each department.</a:t>
            </a:r>
          </a:p>
          <a:p>
            <a:pPr>
              <a:buNone/>
            </a:pPr>
            <a:r>
              <a:rPr lang="en-MY" sz="1600" b="1" dirty="0" smtClean="0">
                <a:latin typeface="Courier New" pitchFamily="49" charset="0"/>
                <a:cs typeface="Courier New" pitchFamily="49" charset="0"/>
              </a:rPr>
              <a:t>select </a:t>
            </a:r>
            <a:r>
              <a:rPr lang="en-MY" sz="1600" b="1" dirty="0" err="1" smtClean="0">
                <a:latin typeface="Courier New" pitchFamily="49" charset="0"/>
                <a:cs typeface="Courier New" pitchFamily="49" charset="0"/>
              </a:rPr>
              <a:t>D.Department_Id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D.Department_Name</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E.last_name</a:t>
            </a:r>
            <a:endParaRPr lang="en-MY" sz="1600" b="1" dirty="0" smtClean="0">
              <a:latin typeface="Courier New" pitchFamily="49" charset="0"/>
              <a:cs typeface="Courier New" pitchFamily="49" charset="0"/>
            </a:endParaRPr>
          </a:p>
          <a:p>
            <a:pPr>
              <a:buNone/>
            </a:pPr>
            <a:r>
              <a:rPr lang="en-MY" sz="1600" b="1" dirty="0" smtClean="0">
                <a:latin typeface="Courier New" pitchFamily="49" charset="0"/>
                <a:cs typeface="Courier New" pitchFamily="49" charset="0"/>
              </a:rPr>
              <a:t>from Departments D </a:t>
            </a:r>
            <a:r>
              <a:rPr lang="en-MY" sz="2000" b="1" dirty="0" smtClean="0">
                <a:latin typeface="Courier New" pitchFamily="49" charset="0"/>
                <a:cs typeface="Courier New" pitchFamily="49" charset="0"/>
              </a:rPr>
              <a:t>LEFT OUTER JOIN </a:t>
            </a:r>
            <a:r>
              <a:rPr lang="en-MY" sz="1600" b="1" dirty="0" smtClean="0">
                <a:latin typeface="Courier New" pitchFamily="49" charset="0"/>
                <a:cs typeface="Courier New" pitchFamily="49" charset="0"/>
              </a:rPr>
              <a:t>Employees E</a:t>
            </a:r>
          </a:p>
          <a:p>
            <a:pPr>
              <a:buNone/>
            </a:pPr>
            <a:r>
              <a:rPr lang="en-MY" sz="1600" b="1" dirty="0" smtClean="0">
                <a:latin typeface="Courier New" pitchFamily="49" charset="0"/>
                <a:cs typeface="Courier New" pitchFamily="49" charset="0"/>
              </a:rPr>
              <a:t>ON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 </a:t>
            </a:r>
            <a:r>
              <a:rPr lang="en-MY" sz="1600" b="1" dirty="0" err="1" smtClean="0">
                <a:latin typeface="Courier New" pitchFamily="49" charset="0"/>
                <a:cs typeface="Courier New" pitchFamily="49" charset="0"/>
              </a:rPr>
              <a:t>E.Employee_Id</a:t>
            </a:r>
            <a:r>
              <a:rPr lang="en-MY" sz="1600" b="1" dirty="0" smtClean="0">
                <a:latin typeface="Courier New" pitchFamily="49" charset="0"/>
                <a:cs typeface="Courier New" pitchFamily="49" charset="0"/>
              </a:rPr>
              <a:t>);</a:t>
            </a:r>
            <a:endParaRPr lang="en-MY" sz="1600" b="1" dirty="0">
              <a:latin typeface="Courier New" pitchFamily="49" charset="0"/>
              <a:cs typeface="Courier New" pitchFamily="49" charset="0"/>
            </a:endParaRPr>
          </a:p>
        </p:txBody>
      </p:sp>
      <p:sp>
        <p:nvSpPr>
          <p:cNvPr id="3" name="Rectangle 2"/>
          <p:cNvSpPr txBox="1">
            <a:spLocks noChangeArrowheads="1"/>
          </p:cNvSpPr>
          <p:nvPr/>
        </p:nvSpPr>
        <p:spPr bwMode="auto">
          <a:xfrm>
            <a:off x="0" y="0"/>
            <a:ext cx="9144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9C"/>
                </a:solidFill>
                <a:effectLst/>
                <a:uLnTx/>
                <a:uFillTx/>
                <a:latin typeface="+mj-lt"/>
                <a:ea typeface="+mj-ea"/>
                <a:cs typeface="+mj-cs"/>
              </a:rPr>
              <a:t>Returning Records with No Direct Match Using </a:t>
            </a:r>
            <a:r>
              <a:rPr kumimoji="0" lang="en-US" sz="2400" b="0" i="0" u="none" strike="noStrike" kern="0" cap="none" spc="0" normalizeH="0" baseline="0" noProof="0" dirty="0" smtClean="0">
                <a:ln>
                  <a:noFill/>
                </a:ln>
                <a:solidFill>
                  <a:srgbClr val="00009C"/>
                </a:solidFill>
                <a:effectLst/>
                <a:uLnTx/>
                <a:uFillTx/>
                <a:latin typeface="Courier New" pitchFamily="49" charset="0"/>
                <a:ea typeface="+mj-ea"/>
                <a:cs typeface="+mj-cs"/>
              </a:rPr>
              <a:t>OUTER</a:t>
            </a:r>
            <a:r>
              <a:rPr kumimoji="0" lang="en-US" sz="2400" b="0" i="0" u="none" strike="noStrike" kern="0" cap="none" spc="0" normalizeH="0" baseline="0" noProof="0" dirty="0" smtClean="0">
                <a:ln>
                  <a:noFill/>
                </a:ln>
                <a:solidFill>
                  <a:srgbClr val="00009C"/>
                </a:solidFill>
                <a:effectLst/>
                <a:uLnTx/>
                <a:uFillTx/>
                <a:latin typeface="+mj-lt"/>
                <a:ea typeface="+mj-ea"/>
                <a:cs typeface="+mj-cs"/>
              </a:rPr>
              <a:t> Joins</a:t>
            </a:r>
          </a:p>
        </p:txBody>
      </p:sp>
      <p:pic>
        <p:nvPicPr>
          <p:cNvPr id="99330" name="Picture 2" descr="F:\2014May AACS3013\LectureNotes\Chapter 6\dept-Mgr-all.jpg"/>
          <p:cNvPicPr>
            <a:picLocks noChangeAspect="1" noChangeArrowheads="1"/>
          </p:cNvPicPr>
          <p:nvPr/>
        </p:nvPicPr>
        <p:blipFill>
          <a:blip r:embed="rId2"/>
          <a:srcRect/>
          <a:stretch>
            <a:fillRect/>
          </a:stretch>
        </p:blipFill>
        <p:spPr bwMode="auto">
          <a:xfrm>
            <a:off x="685800" y="1838357"/>
            <a:ext cx="7543800" cy="4871505"/>
          </a:xfrm>
          <a:prstGeom prst="rect">
            <a:avLst/>
          </a:prstGeom>
          <a:noFill/>
        </p:spPr>
      </p:pic>
      <p:grpSp>
        <p:nvGrpSpPr>
          <p:cNvPr id="9" name="Group 8"/>
          <p:cNvGrpSpPr/>
          <p:nvPr/>
        </p:nvGrpSpPr>
        <p:grpSpPr>
          <a:xfrm>
            <a:off x="6019800" y="3876675"/>
            <a:ext cx="2590800" cy="1762125"/>
            <a:chOff x="5791200" y="4724400"/>
            <a:chExt cx="2590800" cy="1762125"/>
          </a:xfrm>
        </p:grpSpPr>
        <p:pic>
          <p:nvPicPr>
            <p:cNvPr id="99331" name="Picture 3" descr="F:\2014May AACS3013\LectureNotes\Chapter 6\sql-left-jon.gif"/>
            <p:cNvPicPr>
              <a:picLocks noChangeAspect="1" noChangeArrowheads="1"/>
            </p:cNvPicPr>
            <p:nvPr/>
          </p:nvPicPr>
          <p:blipFill>
            <a:blip r:embed="rId3"/>
            <a:srcRect/>
            <a:stretch>
              <a:fillRect/>
            </a:stretch>
          </p:blipFill>
          <p:spPr bwMode="auto">
            <a:xfrm>
              <a:off x="5791200" y="5029200"/>
              <a:ext cx="2400300" cy="1457325"/>
            </a:xfrm>
            <a:prstGeom prst="rect">
              <a:avLst/>
            </a:prstGeom>
            <a:noFill/>
          </p:spPr>
        </p:pic>
        <p:sp>
          <p:nvSpPr>
            <p:cNvPr id="8" name="Rectangle 4"/>
            <p:cNvSpPr txBox="1">
              <a:spLocks noChangeArrowheads="1"/>
            </p:cNvSpPr>
            <p:nvPr/>
          </p:nvSpPr>
          <p:spPr bwMode="auto">
            <a:xfrm>
              <a:off x="5867400" y="4724400"/>
              <a:ext cx="2514600" cy="314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9C"/>
                  </a:solidFill>
                  <a:effectLst/>
                  <a:uLnTx/>
                  <a:uFillTx/>
                  <a:latin typeface="Courier New" pitchFamily="49" charset="0"/>
                  <a:ea typeface="+mj-ea"/>
                  <a:cs typeface="+mj-cs"/>
                </a:rPr>
                <a:t>LEFT</a:t>
              </a:r>
              <a:r>
                <a:rPr kumimoji="0" lang="en-US" sz="2000" b="1" i="0" u="none" strike="noStrike" kern="0" cap="none" spc="0" normalizeH="0" baseline="0" noProof="0" dirty="0" smtClean="0">
                  <a:ln>
                    <a:noFill/>
                  </a:ln>
                  <a:solidFill>
                    <a:srgbClr val="00009C"/>
                  </a:solidFill>
                  <a:effectLst/>
                  <a:uLnTx/>
                  <a:uFillTx/>
                  <a:latin typeface="+mj-lt"/>
                  <a:ea typeface="+mj-ea"/>
                  <a:cs typeface="+mj-cs"/>
                </a:rPr>
                <a:t> </a:t>
              </a:r>
              <a:r>
                <a:rPr kumimoji="0" lang="en-US" sz="2000" b="1" i="0" u="none" strike="noStrike" kern="0" cap="none" spc="0" normalizeH="0" baseline="0" noProof="0" dirty="0" smtClean="0">
                  <a:ln>
                    <a:noFill/>
                  </a:ln>
                  <a:solidFill>
                    <a:srgbClr val="00009C"/>
                  </a:solidFill>
                  <a:effectLst/>
                  <a:uLnTx/>
                  <a:uFillTx/>
                  <a:latin typeface="Courier New" pitchFamily="49" charset="0"/>
                  <a:ea typeface="+mj-ea"/>
                  <a:cs typeface="+mj-cs"/>
                </a:rPr>
                <a:t>OUTER</a:t>
              </a:r>
              <a:r>
                <a:rPr kumimoji="0" lang="en-US" sz="2000" b="1" i="0" u="none" strike="noStrike" kern="0" cap="none" spc="0" normalizeH="0" baseline="0" noProof="0" dirty="0" smtClean="0">
                  <a:ln>
                    <a:noFill/>
                  </a:ln>
                  <a:solidFill>
                    <a:srgbClr val="00009C"/>
                  </a:solidFill>
                  <a:effectLst/>
                  <a:uLnTx/>
                  <a:uFillTx/>
                  <a:latin typeface="+mj-lt"/>
                  <a:ea typeface="+mj-ea"/>
                  <a:cs typeface="+mj-cs"/>
                </a:rPr>
                <a:t> </a:t>
              </a:r>
              <a:r>
                <a:rPr kumimoji="0" lang="en-US" sz="2000" b="1" i="0" u="none" strike="noStrike" kern="0" cap="none" spc="0" normalizeH="0" baseline="0" noProof="0" dirty="0" smtClean="0">
                  <a:ln>
                    <a:noFill/>
                  </a:ln>
                  <a:solidFill>
                    <a:srgbClr val="00009C"/>
                  </a:solidFill>
                  <a:effectLst/>
                  <a:uLnTx/>
                  <a:uFillTx/>
                  <a:latin typeface="Courier New" pitchFamily="49" charset="0"/>
                  <a:ea typeface="+mj-ea"/>
                  <a:cs typeface="+mj-cs"/>
                </a:rPr>
                <a:t>JOIN</a:t>
              </a:r>
            </a:p>
          </p:txBody>
        </p:sp>
      </p:grpSp>
      <p:sp>
        <p:nvSpPr>
          <p:cNvPr id="10" name="TextBox 9"/>
          <p:cNvSpPr txBox="1"/>
          <p:nvPr/>
        </p:nvSpPr>
        <p:spPr>
          <a:xfrm>
            <a:off x="4953000" y="5562600"/>
            <a:ext cx="4191000" cy="978729"/>
          </a:xfrm>
          <a:prstGeom prst="rect">
            <a:avLst/>
          </a:prstGeom>
          <a:noFill/>
        </p:spPr>
        <p:txBody>
          <a:bodyPr wrap="square" rtlCol="0">
            <a:spAutoFit/>
          </a:bodyPr>
          <a:lstStyle/>
          <a:p>
            <a:pPr>
              <a:buNone/>
            </a:pPr>
            <a:r>
              <a:rPr lang="en-US" sz="1800" b="1" dirty="0" smtClean="0">
                <a:latin typeface="+mn-lt"/>
              </a:rPr>
              <a:t>ALL data from table on the LEFT and</a:t>
            </a:r>
          </a:p>
          <a:p>
            <a:pPr>
              <a:buNone/>
            </a:pPr>
            <a:r>
              <a:rPr lang="en-US" sz="1800" b="1" dirty="0" smtClean="0">
                <a:latin typeface="+mn-lt"/>
                <a:cs typeface="Courier New" pitchFamily="49" charset="0"/>
              </a:rPr>
              <a:t>ONLY MATCHING data from table on the right</a:t>
            </a:r>
            <a:endParaRPr lang="en-MY" sz="1600" b="1" dirty="0">
              <a:latin typeface="+mn-lt"/>
              <a:cs typeface="Courier New" pitchFamily="49" charset="0"/>
            </a:endParaRPr>
          </a:p>
        </p:txBody>
      </p:sp>
      <p:cxnSp>
        <p:nvCxnSpPr>
          <p:cNvPr id="12" name="Straight Arrow Connector 11"/>
          <p:cNvCxnSpPr/>
          <p:nvPr/>
        </p:nvCxnSpPr>
        <p:spPr bwMode="auto">
          <a:xfrm rot="10800000">
            <a:off x="1981200" y="1371600"/>
            <a:ext cx="4343400" cy="34290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rot="16200000" flipV="1">
            <a:off x="4648200" y="2057400"/>
            <a:ext cx="3276600" cy="19050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20" name="TextBox 19"/>
          <p:cNvSpPr txBox="1"/>
          <p:nvPr/>
        </p:nvSpPr>
        <p:spPr>
          <a:xfrm>
            <a:off x="7000877" y="4737536"/>
            <a:ext cx="450957" cy="400110"/>
          </a:xfrm>
          <a:prstGeom prst="rect">
            <a:avLst/>
          </a:prstGeom>
          <a:noFill/>
        </p:spPr>
        <p:txBody>
          <a:bodyPr wrap="none" rtlCol="0">
            <a:spAutoFit/>
          </a:bodyPr>
          <a:lstStyle/>
          <a:p>
            <a:pPr>
              <a:buNone/>
            </a:pPr>
            <a:r>
              <a:rPr lang="en-US" sz="2000" dirty="0" smtClean="0">
                <a:solidFill>
                  <a:srgbClr val="FF0000"/>
                </a:solidFill>
              </a:rPr>
              <a:t>11</a:t>
            </a:r>
            <a:endParaRPr lang="en-MY" sz="2000" dirty="0">
              <a:solidFill>
                <a:srgbClr val="FF0000"/>
              </a:solidFill>
            </a:endParaRPr>
          </a:p>
        </p:txBody>
      </p:sp>
      <p:sp>
        <p:nvSpPr>
          <p:cNvPr id="21" name="TextBox 20"/>
          <p:cNvSpPr txBox="1"/>
          <p:nvPr/>
        </p:nvSpPr>
        <p:spPr>
          <a:xfrm>
            <a:off x="7391400" y="5029200"/>
            <a:ext cx="612668" cy="400110"/>
          </a:xfrm>
          <a:prstGeom prst="rect">
            <a:avLst/>
          </a:prstGeom>
          <a:noFill/>
        </p:spPr>
        <p:txBody>
          <a:bodyPr wrap="none" rtlCol="0">
            <a:spAutoFit/>
          </a:bodyPr>
          <a:lstStyle/>
          <a:p>
            <a:pPr>
              <a:buNone/>
            </a:pPr>
            <a:r>
              <a:rPr lang="en-US" sz="2000" dirty="0" smtClean="0">
                <a:solidFill>
                  <a:srgbClr val="FF0000"/>
                </a:solidFill>
              </a:rPr>
              <a:t>106</a:t>
            </a:r>
            <a:endParaRPr lang="en-MY" sz="2000" dirty="0">
              <a:solidFill>
                <a:srgbClr val="FF0000"/>
              </a:solidFill>
            </a:endParaRPr>
          </a:p>
        </p:txBody>
      </p:sp>
      <p:sp>
        <p:nvSpPr>
          <p:cNvPr id="22" name="TextBox 21"/>
          <p:cNvSpPr txBox="1"/>
          <p:nvPr/>
        </p:nvSpPr>
        <p:spPr>
          <a:xfrm>
            <a:off x="6477000" y="5029200"/>
            <a:ext cx="470000" cy="400110"/>
          </a:xfrm>
          <a:prstGeom prst="rect">
            <a:avLst/>
          </a:prstGeom>
          <a:noFill/>
        </p:spPr>
        <p:txBody>
          <a:bodyPr wrap="square" rtlCol="0">
            <a:spAutoFit/>
          </a:bodyPr>
          <a:lstStyle/>
          <a:p>
            <a:pPr>
              <a:buNone/>
            </a:pPr>
            <a:r>
              <a:rPr lang="en-US" sz="2000" dirty="0" smtClean="0">
                <a:solidFill>
                  <a:srgbClr val="FF0000"/>
                </a:solidFill>
              </a:rPr>
              <a:t>27</a:t>
            </a:r>
            <a:endParaRPr lang="en-MY"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9330"/>
                                        </p:tgtEl>
                                        <p:attrNameLst>
                                          <p:attrName>style.visibility</p:attrName>
                                        </p:attrNameLst>
                                      </p:cBhvr>
                                      <p:to>
                                        <p:strVal val="visible"/>
                                      </p:to>
                                    </p:set>
                                    <p:animEffect transition="in" filter="blinds(horizontal)">
                                      <p:cBhvr>
                                        <p:cTn id="12" dur="500"/>
                                        <p:tgtEl>
                                          <p:spTgt spid="99330"/>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1000"/>
                                        <p:tgtEl>
                                          <p:spTgt spid="9"/>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1000"/>
                                        <p:tgtEl>
                                          <p:spTgt spid="10"/>
                                        </p:tgtEl>
                                      </p:cBhvr>
                                    </p:animEffect>
                                  </p:childTnLst>
                                </p:cTn>
                              </p:par>
                            </p:childTnLst>
                          </p:cTn>
                        </p:par>
                        <p:par>
                          <p:cTn id="21" fill="hold">
                            <p:stCondLst>
                              <p:cond delay="2500"/>
                            </p:stCondLst>
                            <p:childTnLst>
                              <p:par>
                                <p:cTn id="22" presetID="3" presetClass="entr" presetSubtype="1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2000"/>
                                        <p:tgtEl>
                                          <p:spTgt spid="12"/>
                                        </p:tgtEl>
                                      </p:cBhvr>
                                    </p:animEffect>
                                  </p:childTnLst>
                                </p:cTn>
                              </p:par>
                            </p:childTnLst>
                          </p:cTn>
                        </p:par>
                        <p:par>
                          <p:cTn id="25" fill="hold">
                            <p:stCondLst>
                              <p:cond delay="4500"/>
                            </p:stCondLst>
                            <p:childTnLst>
                              <p:par>
                                <p:cTn id="26" presetID="3" presetClass="entr" presetSubtype="1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2000"/>
                                        <p:tgtEl>
                                          <p:spTgt spid="14"/>
                                        </p:tgtEl>
                                      </p:cBhvr>
                                    </p:animEffect>
                                  </p:childTnLst>
                                </p:cTn>
                              </p:par>
                            </p:childTnLst>
                          </p:cTn>
                        </p:par>
                        <p:par>
                          <p:cTn id="29" fill="hold">
                            <p:stCondLst>
                              <p:cond delay="6500"/>
                            </p:stCondLst>
                            <p:childTnLst>
                              <p:par>
                                <p:cTn id="30" presetID="3" presetClass="entr" presetSubtype="1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2000"/>
                                        <p:tgtEl>
                                          <p:spTgt spid="22"/>
                                        </p:tgtEl>
                                      </p:cBhvr>
                                    </p:animEffect>
                                  </p:childTnLst>
                                </p:cTn>
                              </p:par>
                            </p:childTnLst>
                          </p:cTn>
                        </p:par>
                        <p:par>
                          <p:cTn id="33" fill="hold">
                            <p:stCondLst>
                              <p:cond delay="8500"/>
                            </p:stCondLst>
                            <p:childTnLst>
                              <p:par>
                                <p:cTn id="34" presetID="3"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2000"/>
                                        <p:tgtEl>
                                          <p:spTgt spid="20"/>
                                        </p:tgtEl>
                                      </p:cBhvr>
                                    </p:animEffect>
                                  </p:childTnLst>
                                </p:cTn>
                              </p:par>
                            </p:childTnLst>
                          </p:cTn>
                        </p:par>
                        <p:par>
                          <p:cTn id="37" fill="hold">
                            <p:stCondLst>
                              <p:cond delay="10500"/>
                            </p:stCondLst>
                            <p:childTnLst>
                              <p:par>
                                <p:cTn id="38" presetID="3" presetClass="entr" presetSubtype="1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linds(horizontal)">
                                      <p:cBhvr>
                                        <p:cTn id="4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20" grpId="0"/>
      <p:bldP spid="21"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idx="4294967295"/>
          </p:nvPr>
        </p:nvSpPr>
        <p:spPr>
          <a:xfrm>
            <a:off x="228600" y="533400"/>
            <a:ext cx="2590800" cy="457200"/>
          </a:xfrm>
        </p:spPr>
        <p:txBody>
          <a:bodyPr/>
          <a:lstStyle/>
          <a:p>
            <a:pPr eaLnBrk="1" hangingPunct="1"/>
            <a:r>
              <a:rPr lang="en-US" sz="2000" b="1" dirty="0" smtClean="0">
                <a:latin typeface="Courier New" pitchFamily="49" charset="0"/>
              </a:rPr>
              <a:t>RIGHT</a:t>
            </a:r>
            <a:r>
              <a:rPr lang="en-US" sz="2000" b="1" dirty="0" smtClean="0"/>
              <a:t> </a:t>
            </a:r>
            <a:r>
              <a:rPr lang="en-US" sz="2000" b="1" dirty="0" smtClean="0">
                <a:latin typeface="Courier New" pitchFamily="49" charset="0"/>
              </a:rPr>
              <a:t>OUTER</a:t>
            </a:r>
            <a:r>
              <a:rPr lang="en-US" sz="2000" b="1" dirty="0" smtClean="0"/>
              <a:t> </a:t>
            </a:r>
            <a:r>
              <a:rPr lang="en-US" sz="2000" b="1" dirty="0" smtClean="0">
                <a:latin typeface="Courier New" pitchFamily="49" charset="0"/>
              </a:rPr>
              <a:t>JOIN</a:t>
            </a:r>
          </a:p>
        </p:txBody>
      </p:sp>
      <p:sp>
        <p:nvSpPr>
          <p:cNvPr id="9" name="Rectangle 2"/>
          <p:cNvSpPr txBox="1">
            <a:spLocks noChangeArrowheads="1"/>
          </p:cNvSpPr>
          <p:nvPr/>
        </p:nvSpPr>
        <p:spPr bwMode="auto">
          <a:xfrm>
            <a:off x="0" y="0"/>
            <a:ext cx="9144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9C"/>
                </a:solidFill>
                <a:effectLst/>
                <a:uLnTx/>
                <a:uFillTx/>
                <a:latin typeface="+mj-lt"/>
                <a:ea typeface="+mj-ea"/>
                <a:cs typeface="+mj-cs"/>
              </a:rPr>
              <a:t>Returning Records with No Direct Match Using </a:t>
            </a:r>
            <a:r>
              <a:rPr kumimoji="0" lang="en-US" sz="2400" b="0" i="0" u="none" strike="noStrike" kern="0" cap="none" spc="0" normalizeH="0" baseline="0" noProof="0" dirty="0" smtClean="0">
                <a:ln>
                  <a:noFill/>
                </a:ln>
                <a:solidFill>
                  <a:srgbClr val="00009C"/>
                </a:solidFill>
                <a:effectLst/>
                <a:uLnTx/>
                <a:uFillTx/>
                <a:latin typeface="Courier New" pitchFamily="49" charset="0"/>
                <a:ea typeface="+mj-ea"/>
                <a:cs typeface="+mj-cs"/>
              </a:rPr>
              <a:t>OUTER</a:t>
            </a:r>
            <a:r>
              <a:rPr kumimoji="0" lang="en-US" sz="2400" b="0" i="0" u="none" strike="noStrike" kern="0" cap="none" spc="0" normalizeH="0" baseline="0" noProof="0" dirty="0" smtClean="0">
                <a:ln>
                  <a:noFill/>
                </a:ln>
                <a:solidFill>
                  <a:srgbClr val="00009C"/>
                </a:solidFill>
                <a:effectLst/>
                <a:uLnTx/>
                <a:uFillTx/>
                <a:latin typeface="+mj-lt"/>
                <a:ea typeface="+mj-ea"/>
                <a:cs typeface="+mj-cs"/>
              </a:rPr>
              <a:t> Joins</a:t>
            </a:r>
          </a:p>
        </p:txBody>
      </p:sp>
      <p:sp>
        <p:nvSpPr>
          <p:cNvPr id="10" name="TextBox 9"/>
          <p:cNvSpPr txBox="1"/>
          <p:nvPr/>
        </p:nvSpPr>
        <p:spPr>
          <a:xfrm>
            <a:off x="304800" y="990600"/>
            <a:ext cx="7696200" cy="1508105"/>
          </a:xfrm>
          <a:prstGeom prst="rect">
            <a:avLst/>
          </a:prstGeom>
          <a:noFill/>
        </p:spPr>
        <p:txBody>
          <a:bodyPr wrap="square" rtlCol="0">
            <a:spAutoFit/>
          </a:bodyPr>
          <a:lstStyle/>
          <a:p>
            <a:pPr>
              <a:buNone/>
            </a:pPr>
            <a:r>
              <a:rPr lang="en-US" sz="2000" dirty="0" smtClean="0"/>
              <a:t>There are:</a:t>
            </a:r>
          </a:p>
          <a:p>
            <a:pPr marL="725488" lvl="1" indent="-268288">
              <a:buClrTx/>
            </a:pPr>
            <a:r>
              <a:rPr lang="en-US" sz="2000" dirty="0" smtClean="0"/>
              <a:t>27 departments,</a:t>
            </a:r>
          </a:p>
          <a:p>
            <a:pPr marL="725488" lvl="1" indent="-268288">
              <a:buClrTx/>
            </a:pPr>
            <a:r>
              <a:rPr lang="en-US" sz="2000" dirty="0" smtClean="0"/>
              <a:t>106 Employees and</a:t>
            </a:r>
          </a:p>
          <a:p>
            <a:pPr marL="725488" lvl="1" indent="-268288">
              <a:buClrTx/>
            </a:pPr>
            <a:r>
              <a:rPr lang="en-US" sz="2000" dirty="0" smtClean="0"/>
              <a:t>11 employees who are Managers in 11 departments</a:t>
            </a:r>
            <a:endParaRPr lang="en-MY" sz="2000" dirty="0"/>
          </a:p>
        </p:txBody>
      </p:sp>
      <p:sp>
        <p:nvSpPr>
          <p:cNvPr id="11" name="TextBox 10"/>
          <p:cNvSpPr txBox="1"/>
          <p:nvPr/>
        </p:nvSpPr>
        <p:spPr>
          <a:xfrm>
            <a:off x="228600" y="2514600"/>
            <a:ext cx="8686800" cy="1902059"/>
          </a:xfrm>
          <a:prstGeom prst="rect">
            <a:avLst/>
          </a:prstGeom>
          <a:noFill/>
        </p:spPr>
        <p:txBody>
          <a:bodyPr wrap="square" rtlCol="0">
            <a:spAutoFit/>
          </a:bodyPr>
          <a:lstStyle/>
          <a:p>
            <a:pPr>
              <a:buNone/>
            </a:pPr>
            <a:r>
              <a:rPr lang="en-US" sz="1800" dirty="0" smtClean="0"/>
              <a:t>What would be the result of this query? How many rows would be displayed? How many departments detail would be displayed ?</a:t>
            </a:r>
          </a:p>
          <a:p>
            <a:pPr>
              <a:buNone/>
            </a:pPr>
            <a:endParaRPr lang="en-MY" sz="1600" b="1" dirty="0" smtClean="0">
              <a:latin typeface="Courier New" pitchFamily="49" charset="0"/>
              <a:cs typeface="Courier New" pitchFamily="49" charset="0"/>
            </a:endParaRPr>
          </a:p>
          <a:p>
            <a:pPr>
              <a:buNone/>
            </a:pPr>
            <a:r>
              <a:rPr lang="en-MY" sz="1600" b="1" dirty="0" smtClean="0">
                <a:latin typeface="Courier New" pitchFamily="49" charset="0"/>
                <a:cs typeface="Courier New" pitchFamily="49" charset="0"/>
              </a:rPr>
              <a:t>select </a:t>
            </a:r>
            <a:r>
              <a:rPr lang="en-MY" sz="1600" b="1" dirty="0" err="1" smtClean="0">
                <a:latin typeface="Courier New" pitchFamily="49" charset="0"/>
                <a:cs typeface="Courier New" pitchFamily="49" charset="0"/>
              </a:rPr>
              <a:t>D.Department_Id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D.Department_Name</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E.last_name</a:t>
            </a:r>
            <a:endParaRPr lang="en-MY" sz="1600" b="1" dirty="0" smtClean="0">
              <a:latin typeface="Courier New" pitchFamily="49" charset="0"/>
              <a:cs typeface="Courier New" pitchFamily="49" charset="0"/>
            </a:endParaRPr>
          </a:p>
          <a:p>
            <a:pPr>
              <a:buNone/>
            </a:pPr>
            <a:r>
              <a:rPr lang="en-MY" sz="1600" b="1" dirty="0" smtClean="0">
                <a:latin typeface="Courier New" pitchFamily="49" charset="0"/>
                <a:cs typeface="Courier New" pitchFamily="49" charset="0"/>
              </a:rPr>
              <a:t>from Departments D </a:t>
            </a:r>
            <a:r>
              <a:rPr lang="en-MY" sz="2000" b="1" dirty="0" smtClean="0">
                <a:latin typeface="Courier New" pitchFamily="49" charset="0"/>
                <a:cs typeface="Courier New" pitchFamily="49" charset="0"/>
              </a:rPr>
              <a:t>RIGHT OUTER JOIN </a:t>
            </a:r>
            <a:r>
              <a:rPr lang="en-MY" sz="1600" b="1" dirty="0" smtClean="0">
                <a:latin typeface="Courier New" pitchFamily="49" charset="0"/>
                <a:cs typeface="Courier New" pitchFamily="49" charset="0"/>
              </a:rPr>
              <a:t>Employees E</a:t>
            </a:r>
          </a:p>
          <a:p>
            <a:pPr>
              <a:buNone/>
            </a:pPr>
            <a:r>
              <a:rPr lang="en-MY" sz="1600" b="1" dirty="0" smtClean="0">
                <a:latin typeface="Courier New" pitchFamily="49" charset="0"/>
                <a:cs typeface="Courier New" pitchFamily="49" charset="0"/>
              </a:rPr>
              <a:t>ON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 </a:t>
            </a:r>
            <a:r>
              <a:rPr lang="en-MY" sz="1600" b="1" dirty="0" err="1" smtClean="0">
                <a:latin typeface="Courier New" pitchFamily="49" charset="0"/>
                <a:cs typeface="Courier New" pitchFamily="49" charset="0"/>
              </a:rPr>
              <a:t>E.Employee_Id</a:t>
            </a:r>
            <a:r>
              <a:rPr lang="en-MY" sz="1600" b="1" dirty="0" smtClean="0">
                <a:latin typeface="Courier New" pitchFamily="49" charset="0"/>
                <a:cs typeface="Courier New" pitchFamily="49" charset="0"/>
              </a:rPr>
              <a:t>);</a:t>
            </a:r>
            <a:endParaRPr lang="en-MY" sz="1600" b="1" dirty="0">
              <a:latin typeface="Courier New" pitchFamily="49" charset="0"/>
              <a:cs typeface="Courier New" pitchFamily="49" charset="0"/>
            </a:endParaRPr>
          </a:p>
        </p:txBody>
      </p:sp>
      <p:pic>
        <p:nvPicPr>
          <p:cNvPr id="34817" name="Picture 1" descr="F:\2014May AACS3013\LectureNotes\Chapter 6\sql-right-jon.gif"/>
          <p:cNvPicPr>
            <a:picLocks noChangeAspect="1" noChangeArrowheads="1"/>
          </p:cNvPicPr>
          <p:nvPr/>
        </p:nvPicPr>
        <p:blipFill>
          <a:blip r:embed="rId3"/>
          <a:srcRect/>
          <a:stretch>
            <a:fillRect/>
          </a:stretch>
        </p:blipFill>
        <p:spPr bwMode="auto">
          <a:xfrm>
            <a:off x="5426242" y="4343400"/>
            <a:ext cx="3336758" cy="1981200"/>
          </a:xfrm>
          <a:prstGeom prst="rect">
            <a:avLst/>
          </a:prstGeom>
          <a:noFill/>
        </p:spPr>
      </p:pic>
      <p:sp>
        <p:nvSpPr>
          <p:cNvPr id="13" name="TextBox 12"/>
          <p:cNvSpPr txBox="1"/>
          <p:nvPr/>
        </p:nvSpPr>
        <p:spPr>
          <a:xfrm>
            <a:off x="7391400" y="5410200"/>
            <a:ext cx="785793" cy="523220"/>
          </a:xfrm>
          <a:prstGeom prst="rect">
            <a:avLst/>
          </a:prstGeom>
          <a:noFill/>
        </p:spPr>
        <p:txBody>
          <a:bodyPr wrap="none" rtlCol="0">
            <a:spAutoFit/>
          </a:bodyPr>
          <a:lstStyle/>
          <a:p>
            <a:pPr>
              <a:buNone/>
            </a:pPr>
            <a:r>
              <a:rPr lang="en-US" dirty="0" smtClean="0"/>
              <a:t>106</a:t>
            </a:r>
            <a:endParaRPr lang="en-MY" dirty="0"/>
          </a:p>
        </p:txBody>
      </p:sp>
      <p:sp>
        <p:nvSpPr>
          <p:cNvPr id="14" name="TextBox 13"/>
          <p:cNvSpPr txBox="1"/>
          <p:nvPr/>
        </p:nvSpPr>
        <p:spPr>
          <a:xfrm>
            <a:off x="6096000" y="5486400"/>
            <a:ext cx="585417" cy="523220"/>
          </a:xfrm>
          <a:prstGeom prst="rect">
            <a:avLst/>
          </a:prstGeom>
          <a:noFill/>
        </p:spPr>
        <p:txBody>
          <a:bodyPr wrap="none" rtlCol="0">
            <a:spAutoFit/>
          </a:bodyPr>
          <a:lstStyle/>
          <a:p>
            <a:pPr>
              <a:buNone/>
            </a:pPr>
            <a:r>
              <a:rPr lang="en-US" dirty="0" smtClean="0"/>
              <a:t>27</a:t>
            </a:r>
            <a:endParaRPr lang="en-MY" dirty="0"/>
          </a:p>
        </p:txBody>
      </p:sp>
      <p:sp>
        <p:nvSpPr>
          <p:cNvPr id="15" name="TextBox 14"/>
          <p:cNvSpPr txBox="1"/>
          <p:nvPr/>
        </p:nvSpPr>
        <p:spPr>
          <a:xfrm>
            <a:off x="6858000" y="5029200"/>
            <a:ext cx="558743" cy="523220"/>
          </a:xfrm>
          <a:prstGeom prst="rect">
            <a:avLst/>
          </a:prstGeom>
          <a:noFill/>
        </p:spPr>
        <p:txBody>
          <a:bodyPr wrap="none" rtlCol="0">
            <a:spAutoFit/>
          </a:bodyPr>
          <a:lstStyle/>
          <a:p>
            <a:pPr>
              <a:buNone/>
            </a:pPr>
            <a:r>
              <a:rPr lang="en-US" dirty="0" smtClean="0"/>
              <a:t>11</a:t>
            </a:r>
            <a:endParaRPr lang="en-M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7"/>
                                        </p:tgtEl>
                                        <p:attrNameLst>
                                          <p:attrName>style.visibility</p:attrName>
                                        </p:attrNameLst>
                                      </p:cBhvr>
                                      <p:to>
                                        <p:strVal val="visible"/>
                                      </p:to>
                                    </p:set>
                                    <p:animEffect transition="in" filter="blinds(horizontal)">
                                      <p:cBhvr>
                                        <p:cTn id="12" dur="500"/>
                                        <p:tgtEl>
                                          <p:spTgt spid="348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Grp="1" noChangeArrowheads="1"/>
          </p:cNvSpPr>
          <p:nvPr>
            <p:ph type="title" idx="4294967295"/>
          </p:nvPr>
        </p:nvSpPr>
        <p:spPr>
          <a:xfrm>
            <a:off x="0" y="533400"/>
            <a:ext cx="2362200" cy="533400"/>
          </a:xfrm>
        </p:spPr>
        <p:txBody>
          <a:bodyPr/>
          <a:lstStyle/>
          <a:p>
            <a:pPr algn="l" eaLnBrk="1" hangingPunct="1"/>
            <a:r>
              <a:rPr lang="en-US" sz="2000" b="1" dirty="0" smtClean="0">
                <a:latin typeface="Courier New" pitchFamily="49" charset="0"/>
              </a:rPr>
              <a:t>FULL</a:t>
            </a:r>
            <a:r>
              <a:rPr lang="en-US" sz="2000" b="1" dirty="0" smtClean="0"/>
              <a:t> </a:t>
            </a:r>
            <a:r>
              <a:rPr lang="en-US" sz="2000" b="1" dirty="0" smtClean="0">
                <a:latin typeface="Courier New" pitchFamily="49" charset="0"/>
              </a:rPr>
              <a:t>OUTER</a:t>
            </a:r>
            <a:r>
              <a:rPr lang="en-US" sz="2000" b="1" dirty="0" smtClean="0"/>
              <a:t> </a:t>
            </a:r>
            <a:r>
              <a:rPr lang="en-US" sz="2000" b="1" dirty="0" smtClean="0">
                <a:latin typeface="Courier New" pitchFamily="49" charset="0"/>
              </a:rPr>
              <a:t>JOIN</a:t>
            </a:r>
          </a:p>
        </p:txBody>
      </p:sp>
      <p:sp>
        <p:nvSpPr>
          <p:cNvPr id="9" name="Rectangle 2"/>
          <p:cNvSpPr txBox="1">
            <a:spLocks noChangeArrowheads="1"/>
          </p:cNvSpPr>
          <p:nvPr/>
        </p:nvSpPr>
        <p:spPr bwMode="auto">
          <a:xfrm>
            <a:off x="0" y="0"/>
            <a:ext cx="9144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9C"/>
                </a:solidFill>
                <a:effectLst/>
                <a:uLnTx/>
                <a:uFillTx/>
                <a:latin typeface="+mj-lt"/>
                <a:ea typeface="+mj-ea"/>
                <a:cs typeface="+mj-cs"/>
              </a:rPr>
              <a:t>Returning Records with No Direct Match Using </a:t>
            </a:r>
            <a:r>
              <a:rPr kumimoji="0" lang="en-US" sz="2400" b="0" i="0" u="none" strike="noStrike" kern="0" cap="none" spc="0" normalizeH="0" baseline="0" noProof="0" dirty="0" smtClean="0">
                <a:ln>
                  <a:noFill/>
                </a:ln>
                <a:solidFill>
                  <a:srgbClr val="00009C"/>
                </a:solidFill>
                <a:effectLst/>
                <a:uLnTx/>
                <a:uFillTx/>
                <a:latin typeface="Courier New" pitchFamily="49" charset="0"/>
                <a:ea typeface="+mj-ea"/>
                <a:cs typeface="+mj-cs"/>
              </a:rPr>
              <a:t>OUTER</a:t>
            </a:r>
            <a:r>
              <a:rPr kumimoji="0" lang="en-US" sz="2400" b="0" i="0" u="none" strike="noStrike" kern="0" cap="none" spc="0" normalizeH="0" baseline="0" noProof="0" dirty="0" smtClean="0">
                <a:ln>
                  <a:noFill/>
                </a:ln>
                <a:solidFill>
                  <a:srgbClr val="00009C"/>
                </a:solidFill>
                <a:effectLst/>
                <a:uLnTx/>
                <a:uFillTx/>
                <a:latin typeface="+mj-lt"/>
                <a:ea typeface="+mj-ea"/>
                <a:cs typeface="+mj-cs"/>
              </a:rPr>
              <a:t> Joins</a:t>
            </a:r>
          </a:p>
        </p:txBody>
      </p:sp>
      <p:sp>
        <p:nvSpPr>
          <p:cNvPr id="10" name="TextBox 9"/>
          <p:cNvSpPr txBox="1"/>
          <p:nvPr/>
        </p:nvSpPr>
        <p:spPr>
          <a:xfrm>
            <a:off x="304800" y="990600"/>
            <a:ext cx="7696200" cy="1508105"/>
          </a:xfrm>
          <a:prstGeom prst="rect">
            <a:avLst/>
          </a:prstGeom>
          <a:noFill/>
        </p:spPr>
        <p:txBody>
          <a:bodyPr wrap="square" rtlCol="0">
            <a:spAutoFit/>
          </a:bodyPr>
          <a:lstStyle/>
          <a:p>
            <a:pPr>
              <a:buNone/>
            </a:pPr>
            <a:r>
              <a:rPr lang="en-US" sz="2000" dirty="0" smtClean="0"/>
              <a:t>There are:</a:t>
            </a:r>
          </a:p>
          <a:p>
            <a:pPr marL="725488" lvl="1" indent="-268288">
              <a:buClrTx/>
            </a:pPr>
            <a:r>
              <a:rPr lang="en-US" sz="2000" dirty="0" smtClean="0"/>
              <a:t>27 departments,</a:t>
            </a:r>
          </a:p>
          <a:p>
            <a:pPr marL="725488" lvl="1" indent="-268288">
              <a:buClrTx/>
            </a:pPr>
            <a:r>
              <a:rPr lang="en-US" sz="2000" dirty="0" smtClean="0"/>
              <a:t>106 Employees and</a:t>
            </a:r>
          </a:p>
          <a:p>
            <a:pPr marL="725488" lvl="1" indent="-268288">
              <a:buClrTx/>
            </a:pPr>
            <a:r>
              <a:rPr lang="en-US" sz="2000" dirty="0" smtClean="0"/>
              <a:t>11 employees who are Managers in 11 departments</a:t>
            </a:r>
            <a:endParaRPr lang="en-MY" sz="2000" dirty="0"/>
          </a:p>
        </p:txBody>
      </p:sp>
      <p:sp>
        <p:nvSpPr>
          <p:cNvPr id="11" name="TextBox 10"/>
          <p:cNvSpPr txBox="1"/>
          <p:nvPr/>
        </p:nvSpPr>
        <p:spPr>
          <a:xfrm>
            <a:off x="228600" y="2514600"/>
            <a:ext cx="8763000" cy="1902059"/>
          </a:xfrm>
          <a:prstGeom prst="rect">
            <a:avLst/>
          </a:prstGeom>
          <a:noFill/>
        </p:spPr>
        <p:txBody>
          <a:bodyPr wrap="square" rtlCol="0">
            <a:spAutoFit/>
          </a:bodyPr>
          <a:lstStyle/>
          <a:p>
            <a:pPr>
              <a:buNone/>
            </a:pPr>
            <a:r>
              <a:rPr lang="en-US" sz="1800" dirty="0" smtClean="0"/>
              <a:t>What would be the result of this query? How many rows would be displayed? How many departments detail would be displayed ?</a:t>
            </a:r>
          </a:p>
          <a:p>
            <a:pPr>
              <a:buNone/>
            </a:pPr>
            <a:endParaRPr lang="en-MY" sz="1600" b="1" dirty="0" smtClean="0">
              <a:latin typeface="Courier New" pitchFamily="49" charset="0"/>
              <a:cs typeface="Courier New" pitchFamily="49" charset="0"/>
            </a:endParaRPr>
          </a:p>
          <a:p>
            <a:pPr>
              <a:buNone/>
            </a:pPr>
            <a:r>
              <a:rPr lang="en-MY" sz="1600" b="1" dirty="0" smtClean="0">
                <a:latin typeface="Courier New" pitchFamily="49" charset="0"/>
                <a:cs typeface="Courier New" pitchFamily="49" charset="0"/>
              </a:rPr>
              <a:t>select </a:t>
            </a:r>
            <a:r>
              <a:rPr lang="en-MY" sz="1600" b="1" dirty="0" err="1" smtClean="0">
                <a:latin typeface="Courier New" pitchFamily="49" charset="0"/>
                <a:cs typeface="Courier New" pitchFamily="49" charset="0"/>
              </a:rPr>
              <a:t>D.Department_Id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D.Department_Name</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a:t>
            </a:r>
            <a:r>
              <a:rPr lang="en-MY" sz="1600" b="1" dirty="0" err="1" smtClean="0">
                <a:latin typeface="Courier New" pitchFamily="49" charset="0"/>
                <a:cs typeface="Courier New" pitchFamily="49" charset="0"/>
              </a:rPr>
              <a:t>E.last_name</a:t>
            </a:r>
            <a:endParaRPr lang="en-MY" sz="1600" b="1" dirty="0" smtClean="0">
              <a:latin typeface="Courier New" pitchFamily="49" charset="0"/>
              <a:cs typeface="Courier New" pitchFamily="49" charset="0"/>
            </a:endParaRPr>
          </a:p>
          <a:p>
            <a:pPr>
              <a:buNone/>
            </a:pPr>
            <a:r>
              <a:rPr lang="en-MY" sz="1600" b="1" dirty="0" smtClean="0">
                <a:latin typeface="Courier New" pitchFamily="49" charset="0"/>
                <a:cs typeface="Courier New" pitchFamily="49" charset="0"/>
              </a:rPr>
              <a:t>from Departments D </a:t>
            </a:r>
            <a:r>
              <a:rPr lang="en-MY" sz="2000" b="1" dirty="0" smtClean="0">
                <a:latin typeface="Courier New" pitchFamily="49" charset="0"/>
                <a:cs typeface="Courier New" pitchFamily="49" charset="0"/>
              </a:rPr>
              <a:t>FULL OUTER JOIN </a:t>
            </a:r>
            <a:r>
              <a:rPr lang="en-MY" sz="1600" b="1" dirty="0" smtClean="0">
                <a:latin typeface="Courier New" pitchFamily="49" charset="0"/>
                <a:cs typeface="Courier New" pitchFamily="49" charset="0"/>
              </a:rPr>
              <a:t>Employees E</a:t>
            </a:r>
          </a:p>
          <a:p>
            <a:pPr>
              <a:buNone/>
            </a:pPr>
            <a:r>
              <a:rPr lang="en-MY" sz="1600" b="1" dirty="0" smtClean="0">
                <a:latin typeface="Courier New" pitchFamily="49" charset="0"/>
                <a:cs typeface="Courier New" pitchFamily="49" charset="0"/>
              </a:rPr>
              <a:t>ON (</a:t>
            </a:r>
            <a:r>
              <a:rPr lang="en-MY" sz="1600" b="1" dirty="0" err="1" smtClean="0">
                <a:latin typeface="Courier New" pitchFamily="49" charset="0"/>
                <a:cs typeface="Courier New" pitchFamily="49" charset="0"/>
              </a:rPr>
              <a:t>D.Manager_Id</a:t>
            </a:r>
            <a:r>
              <a:rPr lang="en-MY" sz="1600" b="1" dirty="0" smtClean="0">
                <a:latin typeface="Courier New" pitchFamily="49" charset="0"/>
                <a:cs typeface="Courier New" pitchFamily="49" charset="0"/>
              </a:rPr>
              <a:t> = </a:t>
            </a:r>
            <a:r>
              <a:rPr lang="en-MY" sz="1600" b="1" dirty="0" err="1" smtClean="0">
                <a:latin typeface="Courier New" pitchFamily="49" charset="0"/>
                <a:cs typeface="Courier New" pitchFamily="49" charset="0"/>
              </a:rPr>
              <a:t>E.Employee_Id</a:t>
            </a:r>
            <a:r>
              <a:rPr lang="en-MY" sz="1600" b="1" dirty="0" smtClean="0">
                <a:latin typeface="Courier New" pitchFamily="49" charset="0"/>
                <a:cs typeface="Courier New" pitchFamily="49" charset="0"/>
              </a:rPr>
              <a:t>);</a:t>
            </a:r>
            <a:endParaRPr lang="en-MY" sz="1600" b="1" dirty="0">
              <a:latin typeface="Courier New" pitchFamily="49" charset="0"/>
              <a:cs typeface="Courier New" pitchFamily="49" charset="0"/>
            </a:endParaRPr>
          </a:p>
        </p:txBody>
      </p:sp>
      <p:pic>
        <p:nvPicPr>
          <p:cNvPr id="32769" name="Picture 1" descr="F:\2014May AACS3013\LectureNotes\Chapter 6\sql-full-outer-join.gif"/>
          <p:cNvPicPr>
            <a:picLocks noChangeAspect="1" noChangeArrowheads="1"/>
          </p:cNvPicPr>
          <p:nvPr/>
        </p:nvPicPr>
        <p:blipFill>
          <a:blip r:embed="rId3"/>
          <a:srcRect/>
          <a:stretch>
            <a:fillRect/>
          </a:stretch>
        </p:blipFill>
        <p:spPr bwMode="auto">
          <a:xfrm>
            <a:off x="4953000" y="3971849"/>
            <a:ext cx="3676650" cy="2632481"/>
          </a:xfrm>
          <a:prstGeom prst="rect">
            <a:avLst/>
          </a:prstGeom>
          <a:noFill/>
        </p:spPr>
      </p:pic>
      <p:sp>
        <p:nvSpPr>
          <p:cNvPr id="13" name="TextBox 12"/>
          <p:cNvSpPr txBox="1"/>
          <p:nvPr/>
        </p:nvSpPr>
        <p:spPr>
          <a:xfrm>
            <a:off x="7062807" y="5725180"/>
            <a:ext cx="785793" cy="523220"/>
          </a:xfrm>
          <a:prstGeom prst="rect">
            <a:avLst/>
          </a:prstGeom>
          <a:noFill/>
        </p:spPr>
        <p:txBody>
          <a:bodyPr wrap="none" rtlCol="0">
            <a:spAutoFit/>
          </a:bodyPr>
          <a:lstStyle/>
          <a:p>
            <a:pPr>
              <a:buNone/>
            </a:pPr>
            <a:r>
              <a:rPr lang="en-US" dirty="0" smtClean="0"/>
              <a:t>106</a:t>
            </a:r>
            <a:endParaRPr lang="en-MY" dirty="0"/>
          </a:p>
        </p:txBody>
      </p:sp>
      <p:sp>
        <p:nvSpPr>
          <p:cNvPr id="14" name="TextBox 13"/>
          <p:cNvSpPr txBox="1"/>
          <p:nvPr/>
        </p:nvSpPr>
        <p:spPr>
          <a:xfrm>
            <a:off x="5767407" y="5801380"/>
            <a:ext cx="585417" cy="523220"/>
          </a:xfrm>
          <a:prstGeom prst="rect">
            <a:avLst/>
          </a:prstGeom>
          <a:noFill/>
        </p:spPr>
        <p:txBody>
          <a:bodyPr wrap="none" rtlCol="0">
            <a:spAutoFit/>
          </a:bodyPr>
          <a:lstStyle/>
          <a:p>
            <a:pPr>
              <a:buNone/>
            </a:pPr>
            <a:r>
              <a:rPr lang="en-US" dirty="0" smtClean="0"/>
              <a:t>27</a:t>
            </a:r>
            <a:endParaRPr lang="en-MY" dirty="0"/>
          </a:p>
        </p:txBody>
      </p:sp>
      <p:sp>
        <p:nvSpPr>
          <p:cNvPr id="15" name="TextBox 14"/>
          <p:cNvSpPr txBox="1"/>
          <p:nvPr/>
        </p:nvSpPr>
        <p:spPr>
          <a:xfrm>
            <a:off x="6529407" y="5344180"/>
            <a:ext cx="558743" cy="523220"/>
          </a:xfrm>
          <a:prstGeom prst="rect">
            <a:avLst/>
          </a:prstGeom>
          <a:noFill/>
        </p:spPr>
        <p:txBody>
          <a:bodyPr wrap="none" rtlCol="0">
            <a:spAutoFit/>
          </a:bodyPr>
          <a:lstStyle/>
          <a:p>
            <a:pPr>
              <a:buNone/>
            </a:pPr>
            <a:r>
              <a:rPr lang="en-US" dirty="0" smtClean="0"/>
              <a:t>11</a:t>
            </a:r>
            <a:endParaRPr lang="en-M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69"/>
                                        </p:tgtEl>
                                        <p:attrNameLst>
                                          <p:attrName>style.visibility</p:attrName>
                                        </p:attrNameLst>
                                      </p:cBhvr>
                                      <p:to>
                                        <p:strVal val="visible"/>
                                      </p:to>
                                    </p:set>
                                    <p:animEffect transition="in" filter="blinds(horizontal)">
                                      <p:cBhvr>
                                        <p:cTn id="12" dur="500"/>
                                        <p:tgtEl>
                                          <p:spTgt spid="327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p:txBody>
          <a:bodyPr/>
          <a:lstStyle/>
          <a:p>
            <a:pPr eaLnBrk="1" hangingPunct="1"/>
            <a:r>
              <a:rPr lang="en-US" smtClean="0"/>
              <a:t>Using the Set Operators</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0"/>
            <a:ext cx="7772400" cy="609600"/>
          </a:xfrm>
        </p:spPr>
        <p:txBody>
          <a:bodyPr/>
          <a:lstStyle/>
          <a:p>
            <a:pPr eaLnBrk="1" hangingPunct="1"/>
            <a:r>
              <a:rPr lang="en-US" dirty="0" smtClean="0"/>
              <a:t>Set Operators</a:t>
            </a:r>
          </a:p>
        </p:txBody>
      </p:sp>
      <p:sp>
        <p:nvSpPr>
          <p:cNvPr id="45059" name="Rectangle 3"/>
          <p:cNvSpPr>
            <a:spLocks noChangeArrowheads="1"/>
          </p:cNvSpPr>
          <p:nvPr/>
        </p:nvSpPr>
        <p:spPr bwMode="auto">
          <a:xfrm>
            <a:off x="5562600" y="1809750"/>
            <a:ext cx="3381375" cy="427038"/>
          </a:xfrm>
          <a:prstGeom prst="rect">
            <a:avLst/>
          </a:prstGeom>
          <a:noFill/>
          <a:ln w="9525">
            <a:noFill/>
            <a:miter lim="800000"/>
            <a:headEnd/>
            <a:tailEnd/>
          </a:ln>
        </p:spPr>
        <p:txBody>
          <a:bodyPr lIns="92075" tIns="46038" rIns="92075" bIns="46038">
            <a:spAutoFit/>
          </a:bodyPr>
          <a:lstStyle/>
          <a:p>
            <a:pPr>
              <a:spcBef>
                <a:spcPct val="0"/>
              </a:spcBef>
              <a:buClrTx/>
              <a:buFontTx/>
              <a:buNone/>
            </a:pPr>
            <a:r>
              <a:rPr lang="en-US" sz="2200">
                <a:latin typeface="Courier New" pitchFamily="49" charset="0"/>
              </a:rPr>
              <a:t>UNION</a:t>
            </a:r>
            <a:r>
              <a:rPr lang="en-US" sz="2200"/>
              <a:t>/</a:t>
            </a:r>
            <a:r>
              <a:rPr lang="en-US" sz="2200">
                <a:latin typeface="Courier New" pitchFamily="49" charset="0"/>
              </a:rPr>
              <a:t>UNION</a:t>
            </a:r>
            <a:r>
              <a:rPr lang="en-US" sz="2200"/>
              <a:t> </a:t>
            </a:r>
            <a:r>
              <a:rPr lang="en-US" sz="2200">
                <a:latin typeface="Courier New" pitchFamily="49" charset="0"/>
              </a:rPr>
              <a:t>ALL</a:t>
            </a:r>
          </a:p>
        </p:txBody>
      </p:sp>
      <p:sp>
        <p:nvSpPr>
          <p:cNvPr id="45060" name="Rectangle 4"/>
          <p:cNvSpPr>
            <a:spLocks noChangeArrowheads="1"/>
          </p:cNvSpPr>
          <p:nvPr/>
        </p:nvSpPr>
        <p:spPr bwMode="auto">
          <a:xfrm>
            <a:off x="1295400" y="914400"/>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A</a:t>
            </a:r>
          </a:p>
        </p:txBody>
      </p:sp>
      <p:sp>
        <p:nvSpPr>
          <p:cNvPr id="45061" name="Rectangle 5"/>
          <p:cNvSpPr>
            <a:spLocks noChangeArrowheads="1"/>
          </p:cNvSpPr>
          <p:nvPr/>
        </p:nvSpPr>
        <p:spPr bwMode="auto">
          <a:xfrm>
            <a:off x="2208213" y="927100"/>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B</a:t>
            </a:r>
          </a:p>
        </p:txBody>
      </p:sp>
      <p:grpSp>
        <p:nvGrpSpPr>
          <p:cNvPr id="45062" name="Group 6"/>
          <p:cNvGrpSpPr>
            <a:grpSpLocks/>
          </p:cNvGrpSpPr>
          <p:nvPr/>
        </p:nvGrpSpPr>
        <p:grpSpPr bwMode="auto">
          <a:xfrm>
            <a:off x="903288" y="1384300"/>
            <a:ext cx="2195512" cy="1308100"/>
            <a:chOff x="569" y="920"/>
            <a:chExt cx="1383" cy="824"/>
          </a:xfrm>
        </p:grpSpPr>
        <p:sp>
          <p:nvSpPr>
            <p:cNvPr id="45082" name="Oval 7"/>
            <p:cNvSpPr>
              <a:spLocks noChangeArrowheads="1"/>
            </p:cNvSpPr>
            <p:nvPr/>
          </p:nvSpPr>
          <p:spPr bwMode="gray">
            <a:xfrm>
              <a:off x="569" y="920"/>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sp>
          <p:nvSpPr>
            <p:cNvPr id="45083" name="Oval 8"/>
            <p:cNvSpPr>
              <a:spLocks noChangeArrowheads="1"/>
            </p:cNvSpPr>
            <p:nvPr/>
          </p:nvSpPr>
          <p:spPr bwMode="gray">
            <a:xfrm>
              <a:off x="1149" y="925"/>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grpSp>
      <p:grpSp>
        <p:nvGrpSpPr>
          <p:cNvPr id="45063" name="Group 9"/>
          <p:cNvGrpSpPr>
            <a:grpSpLocks/>
          </p:cNvGrpSpPr>
          <p:nvPr/>
        </p:nvGrpSpPr>
        <p:grpSpPr bwMode="auto">
          <a:xfrm>
            <a:off x="3276600" y="1371600"/>
            <a:ext cx="2195513" cy="1308100"/>
            <a:chOff x="3744" y="912"/>
            <a:chExt cx="1383" cy="824"/>
          </a:xfrm>
        </p:grpSpPr>
        <p:sp>
          <p:nvSpPr>
            <p:cNvPr id="45079" name="Oval 10"/>
            <p:cNvSpPr>
              <a:spLocks noChangeArrowheads="1"/>
            </p:cNvSpPr>
            <p:nvPr/>
          </p:nvSpPr>
          <p:spPr bwMode="gray">
            <a:xfrm>
              <a:off x="3744" y="912"/>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sp>
          <p:nvSpPr>
            <p:cNvPr id="45080" name="Oval 11"/>
            <p:cNvSpPr>
              <a:spLocks noChangeArrowheads="1"/>
            </p:cNvSpPr>
            <p:nvPr/>
          </p:nvSpPr>
          <p:spPr bwMode="gray">
            <a:xfrm>
              <a:off x="4324" y="917"/>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sp>
          <p:nvSpPr>
            <p:cNvPr id="45081" name="Freeform 12"/>
            <p:cNvSpPr>
              <a:spLocks/>
            </p:cNvSpPr>
            <p:nvPr/>
          </p:nvSpPr>
          <p:spPr bwMode="gray">
            <a:xfrm>
              <a:off x="4294"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a:solidFill>
                <a:srgbClr val="081D58"/>
              </a:solidFill>
              <a:round/>
              <a:headEnd type="none" w="sm" len="sm"/>
              <a:tailEnd type="none" w="sm" len="sm"/>
            </a:ln>
          </p:spPr>
          <p:txBody>
            <a:bodyPr/>
            <a:lstStyle/>
            <a:p>
              <a:endParaRPr lang="en-MY"/>
            </a:p>
          </p:txBody>
        </p:sp>
      </p:grpSp>
      <p:sp>
        <p:nvSpPr>
          <p:cNvPr id="45064" name="Rectangle 13"/>
          <p:cNvSpPr>
            <a:spLocks noChangeArrowheads="1"/>
          </p:cNvSpPr>
          <p:nvPr/>
        </p:nvSpPr>
        <p:spPr bwMode="auto">
          <a:xfrm>
            <a:off x="3657600" y="914400"/>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A</a:t>
            </a:r>
          </a:p>
        </p:txBody>
      </p:sp>
      <p:sp>
        <p:nvSpPr>
          <p:cNvPr id="45065" name="Rectangle 14"/>
          <p:cNvSpPr>
            <a:spLocks noChangeArrowheads="1"/>
          </p:cNvSpPr>
          <p:nvPr/>
        </p:nvSpPr>
        <p:spPr bwMode="auto">
          <a:xfrm>
            <a:off x="4570412" y="914400"/>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B</a:t>
            </a:r>
          </a:p>
        </p:txBody>
      </p:sp>
      <p:sp>
        <p:nvSpPr>
          <p:cNvPr id="45066" name="Rectangle 15"/>
          <p:cNvSpPr>
            <a:spLocks noChangeArrowheads="1"/>
          </p:cNvSpPr>
          <p:nvPr/>
        </p:nvSpPr>
        <p:spPr bwMode="auto">
          <a:xfrm>
            <a:off x="1295400" y="2667000"/>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A</a:t>
            </a:r>
          </a:p>
        </p:txBody>
      </p:sp>
      <p:sp>
        <p:nvSpPr>
          <p:cNvPr id="45067" name="Rectangle 16"/>
          <p:cNvSpPr>
            <a:spLocks noChangeArrowheads="1"/>
          </p:cNvSpPr>
          <p:nvPr/>
        </p:nvSpPr>
        <p:spPr bwMode="auto">
          <a:xfrm>
            <a:off x="2209800" y="2667000"/>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B</a:t>
            </a:r>
          </a:p>
        </p:txBody>
      </p:sp>
      <p:sp>
        <p:nvSpPr>
          <p:cNvPr id="45068" name="Rectangle 17"/>
          <p:cNvSpPr>
            <a:spLocks noChangeArrowheads="1"/>
          </p:cNvSpPr>
          <p:nvPr/>
        </p:nvSpPr>
        <p:spPr bwMode="auto">
          <a:xfrm>
            <a:off x="3178175" y="3609975"/>
            <a:ext cx="1698625" cy="427038"/>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200">
                <a:latin typeface="Courier New" pitchFamily="49" charset="0"/>
              </a:rPr>
              <a:t>INTERSECT</a:t>
            </a:r>
          </a:p>
        </p:txBody>
      </p:sp>
      <p:grpSp>
        <p:nvGrpSpPr>
          <p:cNvPr id="45069" name="Group 18"/>
          <p:cNvGrpSpPr>
            <a:grpSpLocks/>
          </p:cNvGrpSpPr>
          <p:nvPr/>
        </p:nvGrpSpPr>
        <p:grpSpPr bwMode="auto">
          <a:xfrm>
            <a:off x="890588" y="3155950"/>
            <a:ext cx="2235200" cy="1341438"/>
            <a:chOff x="561" y="1988"/>
            <a:chExt cx="1408" cy="845"/>
          </a:xfrm>
        </p:grpSpPr>
        <p:sp>
          <p:nvSpPr>
            <p:cNvPr id="45076" name="Oval 19"/>
            <p:cNvSpPr>
              <a:spLocks noChangeArrowheads="1"/>
            </p:cNvSpPr>
            <p:nvPr/>
          </p:nvSpPr>
          <p:spPr bwMode="gray">
            <a:xfrm>
              <a:off x="561" y="1988"/>
              <a:ext cx="824" cy="840"/>
            </a:xfrm>
            <a:prstGeom prst="ellipse">
              <a:avLst/>
            </a:prstGeom>
            <a:solidFill>
              <a:srgbClr val="6699FF"/>
            </a:solidFill>
            <a:ln w="28575">
              <a:solidFill>
                <a:schemeClr val="tx1"/>
              </a:solidFill>
              <a:round/>
              <a:headEnd/>
              <a:tailEnd/>
            </a:ln>
          </p:spPr>
          <p:txBody>
            <a:bodyPr wrap="none" lIns="90488" tIns="44450" rIns="90488" bIns="44450" anchor="ctr"/>
            <a:lstStyle/>
            <a:p>
              <a:pPr>
                <a:spcBef>
                  <a:spcPct val="50000"/>
                </a:spcBef>
                <a:buClrTx/>
                <a:buFontTx/>
                <a:buNone/>
              </a:pPr>
              <a:endParaRPr lang="en-US" sz="2400"/>
            </a:p>
          </p:txBody>
        </p:sp>
        <p:sp>
          <p:nvSpPr>
            <p:cNvPr id="45077" name="Oval 20"/>
            <p:cNvSpPr>
              <a:spLocks noChangeArrowheads="1"/>
            </p:cNvSpPr>
            <p:nvPr/>
          </p:nvSpPr>
          <p:spPr bwMode="gray">
            <a:xfrm>
              <a:off x="1145" y="1993"/>
              <a:ext cx="824" cy="840"/>
            </a:xfrm>
            <a:prstGeom prst="ellipse">
              <a:avLst/>
            </a:prstGeom>
            <a:solidFill>
              <a:srgbClr val="6699FF"/>
            </a:solidFill>
            <a:ln w="28575">
              <a:solidFill>
                <a:schemeClr val="tx1"/>
              </a:solidFill>
              <a:round/>
              <a:headEnd/>
              <a:tailEnd/>
            </a:ln>
          </p:spPr>
          <p:txBody>
            <a:bodyPr wrap="none" lIns="90488" tIns="44450" rIns="90488" bIns="44450" anchor="ctr"/>
            <a:lstStyle/>
            <a:p>
              <a:pPr>
                <a:spcBef>
                  <a:spcPct val="50000"/>
                </a:spcBef>
                <a:buClrTx/>
                <a:buFontTx/>
                <a:buNone/>
              </a:pPr>
              <a:endParaRPr lang="en-US" sz="2400"/>
            </a:p>
          </p:txBody>
        </p:sp>
        <p:sp>
          <p:nvSpPr>
            <p:cNvPr id="45078" name="Freeform 21"/>
            <p:cNvSpPr>
              <a:spLocks/>
            </p:cNvSpPr>
            <p:nvPr/>
          </p:nvSpPr>
          <p:spPr bwMode="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2"/>
                <a:gd name="T130" fmla="*/ 0 h 612"/>
                <a:gd name="T131" fmla="*/ 282 w 282"/>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a:solidFill>
                <a:srgbClr val="081D58"/>
              </a:solidFill>
              <a:round/>
              <a:headEnd type="none" w="sm" len="sm"/>
              <a:tailEnd type="none" w="sm" len="sm"/>
            </a:ln>
          </p:spPr>
          <p:txBody>
            <a:bodyPr/>
            <a:lstStyle/>
            <a:p>
              <a:endParaRPr lang="en-MY"/>
            </a:p>
          </p:txBody>
        </p:sp>
      </p:grpSp>
      <p:sp>
        <p:nvSpPr>
          <p:cNvPr id="45070" name="Rectangle 22"/>
          <p:cNvSpPr>
            <a:spLocks noChangeArrowheads="1"/>
          </p:cNvSpPr>
          <p:nvPr/>
        </p:nvSpPr>
        <p:spPr bwMode="auto">
          <a:xfrm>
            <a:off x="1331913" y="4495800"/>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A</a:t>
            </a:r>
          </a:p>
        </p:txBody>
      </p:sp>
      <p:sp>
        <p:nvSpPr>
          <p:cNvPr id="45071" name="Rectangle 23"/>
          <p:cNvSpPr>
            <a:spLocks noChangeArrowheads="1"/>
          </p:cNvSpPr>
          <p:nvPr/>
        </p:nvSpPr>
        <p:spPr bwMode="auto">
          <a:xfrm>
            <a:off x="2241550" y="4495800"/>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B</a:t>
            </a:r>
          </a:p>
        </p:txBody>
      </p:sp>
      <p:sp>
        <p:nvSpPr>
          <p:cNvPr id="45072" name="Rectangle 24"/>
          <p:cNvSpPr>
            <a:spLocks noChangeArrowheads="1"/>
          </p:cNvSpPr>
          <p:nvPr/>
        </p:nvSpPr>
        <p:spPr bwMode="auto">
          <a:xfrm>
            <a:off x="3213100" y="5424488"/>
            <a:ext cx="1025525" cy="427037"/>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200">
                <a:latin typeface="Courier New" pitchFamily="49" charset="0"/>
              </a:rPr>
              <a:t>MINUS</a:t>
            </a:r>
          </a:p>
        </p:txBody>
      </p:sp>
      <p:grpSp>
        <p:nvGrpSpPr>
          <p:cNvPr id="45073" name="Group 25"/>
          <p:cNvGrpSpPr>
            <a:grpSpLocks/>
          </p:cNvGrpSpPr>
          <p:nvPr/>
        </p:nvGrpSpPr>
        <p:grpSpPr bwMode="auto">
          <a:xfrm>
            <a:off x="903288" y="4975225"/>
            <a:ext cx="2205037" cy="1317625"/>
            <a:chOff x="569" y="3038"/>
            <a:chExt cx="1389" cy="830"/>
          </a:xfrm>
        </p:grpSpPr>
        <p:sp>
          <p:nvSpPr>
            <p:cNvPr id="45074" name="Oval 26"/>
            <p:cNvSpPr>
              <a:spLocks noChangeArrowheads="1"/>
            </p:cNvSpPr>
            <p:nvPr/>
          </p:nvSpPr>
          <p:spPr bwMode="gray">
            <a:xfrm>
              <a:off x="569" y="3038"/>
              <a:ext cx="806" cy="825"/>
            </a:xfrm>
            <a:prstGeom prst="ellipse">
              <a:avLst/>
            </a:prstGeom>
            <a:solidFill>
              <a:srgbClr val="FFFF00"/>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sp>
          <p:nvSpPr>
            <p:cNvPr id="45075" name="Oval 27"/>
            <p:cNvSpPr>
              <a:spLocks noChangeArrowheads="1"/>
            </p:cNvSpPr>
            <p:nvPr/>
          </p:nvSpPr>
          <p:spPr bwMode="gray">
            <a:xfrm>
              <a:off x="1152" y="3043"/>
              <a:ext cx="806" cy="825"/>
            </a:xfrm>
            <a:prstGeom prst="ellipse">
              <a:avLst/>
            </a:prstGeom>
            <a:solidFill>
              <a:srgbClr val="6699FF"/>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gr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4294967295"/>
          </p:nvPr>
        </p:nvSpPr>
        <p:spPr bwMode="auto">
          <a:xfrm>
            <a:off x="685800" y="6324600"/>
            <a:ext cx="6781800" cy="254000"/>
          </a:xfrm>
          <a:prstGeom prst="rect">
            <a:avLst/>
          </a:prstGeom>
          <a:noFill/>
          <a:ln>
            <a:miter lim="800000"/>
            <a:headEnd/>
            <a:tailEnd/>
          </a:ln>
        </p:spPr>
        <p:txBody>
          <a:bodyPr/>
          <a:lstStyle/>
          <a:p>
            <a:pPr>
              <a:buFont typeface="Monotype Sorts" pitchFamily="2" charset="2"/>
              <a:buNone/>
            </a:pPr>
            <a:r>
              <a:rPr lang="en-US" sz="1200"/>
              <a:t>Database Systems: Design, Implementation, &amp; Management, 6</a:t>
            </a:r>
            <a:r>
              <a:rPr lang="en-US" sz="1200" baseline="30000"/>
              <a:t>th</a:t>
            </a:r>
            <a:r>
              <a:rPr lang="en-US" sz="1200"/>
              <a:t> Edition, Rob &amp; Coronel</a:t>
            </a:r>
          </a:p>
        </p:txBody>
      </p:sp>
      <p:sp>
        <p:nvSpPr>
          <p:cNvPr id="7171" name="Rectangle 2"/>
          <p:cNvSpPr>
            <a:spLocks noGrp="1" noChangeArrowheads="1"/>
          </p:cNvSpPr>
          <p:nvPr>
            <p:ph type="title"/>
          </p:nvPr>
        </p:nvSpPr>
        <p:spPr/>
        <p:txBody>
          <a:bodyPr/>
          <a:lstStyle/>
          <a:p>
            <a:r>
              <a:rPr lang="en-US" smtClean="0"/>
              <a:t>Virtual Tables: Creating a View</a:t>
            </a:r>
          </a:p>
        </p:txBody>
      </p:sp>
      <p:sp>
        <p:nvSpPr>
          <p:cNvPr id="7172" name="Rectangle 3"/>
          <p:cNvSpPr>
            <a:spLocks noGrp="1" noChangeArrowheads="1"/>
          </p:cNvSpPr>
          <p:nvPr>
            <p:ph type="body" idx="1"/>
          </p:nvPr>
        </p:nvSpPr>
        <p:spPr>
          <a:xfrm>
            <a:off x="685800" y="1752600"/>
            <a:ext cx="7772400" cy="4343400"/>
          </a:xfrm>
        </p:spPr>
        <p:txBody>
          <a:bodyPr/>
          <a:lstStyle/>
          <a:p>
            <a:r>
              <a:rPr lang="en-US" smtClean="0"/>
              <a:t>View</a:t>
            </a:r>
            <a:r>
              <a:rPr lang="en-US" b="1" smtClean="0"/>
              <a:t> </a:t>
            </a:r>
            <a:r>
              <a:rPr lang="en-US" smtClean="0"/>
              <a:t>is a virtual table based on a SELECT query</a:t>
            </a:r>
          </a:p>
          <a:p>
            <a:pPr lvl="1"/>
            <a:r>
              <a:rPr lang="en-US" smtClean="0"/>
              <a:t>Can contain columns, computed columns, aliases, and aggregate functions from one or more tables</a:t>
            </a:r>
          </a:p>
          <a:p>
            <a:r>
              <a:rPr lang="en-US" smtClean="0"/>
              <a:t>Base tables are tables on which the view is based </a:t>
            </a:r>
          </a:p>
          <a:p>
            <a:r>
              <a:rPr lang="en-US" smtClean="0"/>
              <a:t>Create a view by using the CREATE VIEW command</a:t>
            </a:r>
          </a:p>
          <a:p>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Set Operator Guidelines</a:t>
            </a:r>
          </a:p>
        </p:txBody>
      </p:sp>
      <p:sp>
        <p:nvSpPr>
          <p:cNvPr id="46083" name="Rectangle 3"/>
          <p:cNvSpPr>
            <a:spLocks noGrp="1" noChangeArrowheads="1"/>
          </p:cNvSpPr>
          <p:nvPr>
            <p:ph type="body" idx="1"/>
          </p:nvPr>
        </p:nvSpPr>
        <p:spPr>
          <a:xfrm>
            <a:off x="609600" y="1449388"/>
            <a:ext cx="7918450" cy="3240087"/>
          </a:xfrm>
        </p:spPr>
        <p:txBody>
          <a:bodyPr/>
          <a:lstStyle/>
          <a:p>
            <a:pPr lvl="1" eaLnBrk="1" hangingPunct="1"/>
            <a:r>
              <a:rPr lang="en-US" smtClean="0"/>
              <a:t>The expressions in the </a:t>
            </a:r>
            <a:r>
              <a:rPr lang="en-US" smtClean="0">
                <a:latin typeface="Courier New" pitchFamily="49" charset="0"/>
              </a:rPr>
              <a:t>SELECT</a:t>
            </a:r>
            <a:r>
              <a:rPr lang="en-US" smtClean="0"/>
              <a:t> lists must match in number.</a:t>
            </a:r>
          </a:p>
          <a:p>
            <a:pPr lvl="1" eaLnBrk="1" hangingPunct="1"/>
            <a:r>
              <a:rPr lang="en-US" smtClean="0"/>
              <a:t>The data type of each column in the second query must match the data type of its corresponding column in the first query. </a:t>
            </a:r>
          </a:p>
          <a:p>
            <a:pPr lvl="1" eaLnBrk="1" hangingPunct="1"/>
            <a:r>
              <a:rPr lang="en-US" smtClean="0"/>
              <a:t>Parentheses can be used to alter the sequence of execution.</a:t>
            </a:r>
          </a:p>
          <a:p>
            <a:pPr lvl="1" eaLnBrk="1" hangingPunct="1"/>
            <a:r>
              <a:rPr lang="en-US" smtClean="0">
                <a:latin typeface="Courier New" pitchFamily="49" charset="0"/>
              </a:rPr>
              <a:t>ORDER</a:t>
            </a:r>
            <a:r>
              <a:rPr lang="en-US" smtClean="0"/>
              <a:t> </a:t>
            </a:r>
            <a:r>
              <a:rPr lang="en-US" smtClean="0">
                <a:latin typeface="Courier New" pitchFamily="49" charset="0"/>
              </a:rPr>
              <a:t>BY</a:t>
            </a:r>
            <a:r>
              <a:rPr lang="en-US" smtClean="0"/>
              <a:t> clause can appear only at the very end of the statement.</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Oracle Server and Set Operators</a:t>
            </a:r>
          </a:p>
        </p:txBody>
      </p:sp>
      <p:sp>
        <p:nvSpPr>
          <p:cNvPr id="47107" name="Rectangle 3"/>
          <p:cNvSpPr>
            <a:spLocks noGrp="1" noChangeArrowheads="1"/>
          </p:cNvSpPr>
          <p:nvPr>
            <p:ph type="body" idx="1"/>
          </p:nvPr>
        </p:nvSpPr>
        <p:spPr>
          <a:xfrm>
            <a:off x="609600" y="1449388"/>
            <a:ext cx="7918450" cy="1833562"/>
          </a:xfrm>
        </p:spPr>
        <p:txBody>
          <a:bodyPr/>
          <a:lstStyle/>
          <a:p>
            <a:pPr lvl="1" eaLnBrk="1" hangingPunct="1"/>
            <a:r>
              <a:rPr lang="en-US" smtClean="0"/>
              <a:t>Duplicate rows are automatically eliminated except in </a:t>
            </a:r>
            <a:r>
              <a:rPr lang="en-US" smtClean="0">
                <a:latin typeface="Courier New" pitchFamily="49" charset="0"/>
              </a:rPr>
              <a:t>UNION</a:t>
            </a:r>
            <a:r>
              <a:rPr lang="en-US" smtClean="0"/>
              <a:t> </a:t>
            </a:r>
            <a:r>
              <a:rPr lang="en-US" smtClean="0">
                <a:latin typeface="Courier New" pitchFamily="49" charset="0"/>
              </a:rPr>
              <a:t>ALL</a:t>
            </a:r>
            <a:r>
              <a:rPr lang="en-US" smtClean="0"/>
              <a:t>.</a:t>
            </a:r>
          </a:p>
          <a:p>
            <a:pPr lvl="1" eaLnBrk="1" hangingPunct="1"/>
            <a:r>
              <a:rPr lang="en-US" smtClean="0"/>
              <a:t>Column names from the first query appear in the result.</a:t>
            </a:r>
          </a:p>
          <a:p>
            <a:pPr lvl="1" eaLnBrk="1" hangingPunct="1"/>
            <a:r>
              <a:rPr lang="en-US" smtClean="0"/>
              <a:t>The output is sorted in ascending order by default except in </a:t>
            </a:r>
            <a:r>
              <a:rPr lang="en-US" smtClean="0">
                <a:latin typeface="Courier New" pitchFamily="49" charset="0"/>
              </a:rPr>
              <a:t>UNION</a:t>
            </a:r>
            <a:r>
              <a:rPr lang="en-US" smtClean="0"/>
              <a:t> </a:t>
            </a:r>
            <a:r>
              <a:rPr lang="en-US" smtClean="0">
                <a:latin typeface="Courier New" pitchFamily="49" charset="0"/>
              </a:rPr>
              <a:t>ALL</a:t>
            </a:r>
            <a:r>
              <a:rPr lang="en-US" smtClean="0"/>
              <a:t>.</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Tables Used in This Lesson</a:t>
            </a:r>
          </a:p>
        </p:txBody>
      </p:sp>
      <p:sp>
        <p:nvSpPr>
          <p:cNvPr id="49155" name="Rectangle 3"/>
          <p:cNvSpPr>
            <a:spLocks noGrp="1" noChangeArrowheads="1"/>
          </p:cNvSpPr>
          <p:nvPr>
            <p:ph type="body" idx="1"/>
          </p:nvPr>
        </p:nvSpPr>
        <p:spPr>
          <a:xfrm>
            <a:off x="609600" y="1449388"/>
            <a:ext cx="7918450" cy="2168525"/>
          </a:xfrm>
        </p:spPr>
        <p:txBody>
          <a:bodyPr/>
          <a:lstStyle/>
          <a:p>
            <a:pPr marL="0" indent="0" eaLnBrk="1" hangingPunct="1">
              <a:buFontTx/>
              <a:buNone/>
            </a:pPr>
            <a:r>
              <a:rPr lang="en-US" smtClean="0"/>
              <a:t>The tables used in this lesson are:</a:t>
            </a:r>
          </a:p>
          <a:p>
            <a:pPr lvl="1" eaLnBrk="1" hangingPunct="1"/>
            <a:r>
              <a:rPr lang="en-US" smtClean="0">
                <a:latin typeface="Courier New" pitchFamily="49" charset="0"/>
              </a:rPr>
              <a:t>EMPLOYEES</a:t>
            </a:r>
            <a:r>
              <a:rPr lang="en-US" smtClean="0"/>
              <a:t>: Provides details regarding all current employees</a:t>
            </a:r>
          </a:p>
          <a:p>
            <a:pPr lvl="1" eaLnBrk="1" hangingPunct="1"/>
            <a:r>
              <a:rPr lang="en-US" smtClean="0">
                <a:latin typeface="Courier New" pitchFamily="49" charset="0"/>
              </a:rPr>
              <a:t>JOB_HISTORY</a:t>
            </a:r>
            <a:r>
              <a:rPr lang="en-US" smtClean="0"/>
              <a:t>: Records the details of the start date and end date of the former job, and the job identification number and department when an employee switches jobs</a:t>
            </a: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latin typeface="Courier New" pitchFamily="49" charset="0"/>
              </a:rPr>
              <a:t>UNION</a:t>
            </a:r>
            <a:r>
              <a:rPr lang="en-US" smtClean="0"/>
              <a:t> Operator</a:t>
            </a:r>
          </a:p>
        </p:txBody>
      </p:sp>
      <p:sp>
        <p:nvSpPr>
          <p:cNvPr id="51203" name="Oval 3"/>
          <p:cNvSpPr>
            <a:spLocks noChangeArrowheads="1"/>
          </p:cNvSpPr>
          <p:nvPr/>
        </p:nvSpPr>
        <p:spPr bwMode="gray">
          <a:xfrm>
            <a:off x="1852613" y="2357438"/>
            <a:ext cx="3073400" cy="2968625"/>
          </a:xfrm>
          <a:prstGeom prst="ellipse">
            <a:avLst/>
          </a:prstGeom>
          <a:solidFill>
            <a:srgbClr val="FFFF66"/>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sp>
        <p:nvSpPr>
          <p:cNvPr id="51204" name="Rectangle 4"/>
          <p:cNvSpPr>
            <a:spLocks noChangeArrowheads="1"/>
          </p:cNvSpPr>
          <p:nvPr/>
        </p:nvSpPr>
        <p:spPr bwMode="auto">
          <a:xfrm>
            <a:off x="3214688" y="1831975"/>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A</a:t>
            </a:r>
          </a:p>
        </p:txBody>
      </p:sp>
      <p:sp>
        <p:nvSpPr>
          <p:cNvPr id="51205" name="Oval 5"/>
          <p:cNvSpPr>
            <a:spLocks noChangeArrowheads="1"/>
          </p:cNvSpPr>
          <p:nvPr/>
        </p:nvSpPr>
        <p:spPr bwMode="gray">
          <a:xfrm>
            <a:off x="4167188" y="2357438"/>
            <a:ext cx="3073400" cy="2968625"/>
          </a:xfrm>
          <a:prstGeom prst="ellipse">
            <a:avLst/>
          </a:prstGeom>
          <a:solidFill>
            <a:srgbClr val="FFFF66"/>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sp>
        <p:nvSpPr>
          <p:cNvPr id="51206" name="Rectangle 6"/>
          <p:cNvSpPr>
            <a:spLocks noChangeArrowheads="1"/>
          </p:cNvSpPr>
          <p:nvPr/>
        </p:nvSpPr>
        <p:spPr bwMode="auto">
          <a:xfrm>
            <a:off x="5529263" y="1831975"/>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B</a:t>
            </a:r>
          </a:p>
        </p:txBody>
      </p:sp>
      <p:sp>
        <p:nvSpPr>
          <p:cNvPr id="51207" name="Rectangle 7"/>
          <p:cNvSpPr>
            <a:spLocks noChangeArrowheads="1"/>
          </p:cNvSpPr>
          <p:nvPr/>
        </p:nvSpPr>
        <p:spPr bwMode="auto">
          <a:xfrm>
            <a:off x="909638" y="5487988"/>
            <a:ext cx="7272337" cy="677751"/>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buClrTx/>
              <a:buFontTx/>
              <a:buNone/>
              <a:tabLst>
                <a:tab pos="571500" algn="l"/>
              </a:tabLst>
            </a:pPr>
            <a:r>
              <a:rPr lang="en-US" sz="2000"/>
              <a:t>The </a:t>
            </a:r>
            <a:r>
              <a:rPr lang="en-US" sz="2000">
                <a:latin typeface="Courier New" pitchFamily="49" charset="0"/>
              </a:rPr>
              <a:t>UNION</a:t>
            </a:r>
            <a:r>
              <a:rPr lang="en-US" sz="2000"/>
              <a:t> operator returns rows from both queries after eliminating duplications.</a:t>
            </a:r>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UNION</a:t>
            </a:r>
            <a:r>
              <a:rPr lang="en-US" smtClean="0"/>
              <a:t> Operator</a:t>
            </a:r>
          </a:p>
        </p:txBody>
      </p:sp>
      <p:sp>
        <p:nvSpPr>
          <p:cNvPr id="52227" name="Rectangle 3"/>
          <p:cNvSpPr>
            <a:spLocks noGrp="1" noChangeArrowheads="1"/>
          </p:cNvSpPr>
          <p:nvPr>
            <p:ph type="body" idx="1"/>
          </p:nvPr>
        </p:nvSpPr>
        <p:spPr>
          <a:xfrm>
            <a:off x="609600" y="685800"/>
            <a:ext cx="7918450" cy="1143000"/>
          </a:xfrm>
        </p:spPr>
        <p:txBody>
          <a:bodyPr/>
          <a:lstStyle/>
          <a:p>
            <a:pPr marL="0" indent="0" eaLnBrk="1" hangingPunct="1">
              <a:buFontTx/>
              <a:buNone/>
            </a:pPr>
            <a:r>
              <a:rPr lang="en-US" dirty="0" smtClean="0"/>
              <a:t>Display the current and previous job details of all employees. Display each employee only once.</a:t>
            </a:r>
          </a:p>
        </p:txBody>
      </p:sp>
      <p:sp>
        <p:nvSpPr>
          <p:cNvPr id="52228" name="Rectangle 4"/>
          <p:cNvSpPr>
            <a:spLocks noChangeArrowheads="1"/>
          </p:cNvSpPr>
          <p:nvPr/>
        </p:nvSpPr>
        <p:spPr bwMode="blackGray">
          <a:xfrm>
            <a:off x="685800" y="1752600"/>
            <a:ext cx="7239000" cy="1752600"/>
          </a:xfrm>
          <a:prstGeom prst="rect">
            <a:avLst/>
          </a:prstGeom>
          <a:solidFill>
            <a:schemeClr val="accent5">
              <a:lumMod val="60000"/>
              <a:lumOff val="40000"/>
            </a:schemeClr>
          </a:solidFill>
          <a:ln w="28575">
            <a:solidFill>
              <a:schemeClr val="tx1"/>
            </a:solidFill>
            <a:miter lim="800000"/>
            <a:headEnd/>
            <a:tailEnd/>
          </a:ln>
        </p:spPr>
        <p:txBody>
          <a:bodyPr wrap="none" lIns="90488" tIns="44450" rIns="90488" bIns="44450" anchor="ctr"/>
          <a:lstStyle/>
          <a:p>
            <a:pPr>
              <a:spcBef>
                <a:spcPct val="50000"/>
              </a:spcBef>
              <a:buClrTx/>
              <a:buFontTx/>
              <a:buNone/>
            </a:pPr>
            <a:endParaRPr lang="en-US" sz="2400"/>
          </a:p>
        </p:txBody>
      </p:sp>
      <p:sp>
        <p:nvSpPr>
          <p:cNvPr id="52229" name="Rectangle 5"/>
          <p:cNvSpPr>
            <a:spLocks noChangeArrowheads="1"/>
          </p:cNvSpPr>
          <p:nvPr/>
        </p:nvSpPr>
        <p:spPr bwMode="auto">
          <a:xfrm>
            <a:off x="685800" y="1752600"/>
            <a:ext cx="4187044" cy="1631858"/>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000" dirty="0">
                <a:latin typeface="Courier New" pitchFamily="49" charset="0"/>
              </a:rPr>
              <a:t>SELECT </a:t>
            </a:r>
            <a:r>
              <a:rPr lang="en-US" sz="2000" dirty="0" err="1">
                <a:latin typeface="Courier New" pitchFamily="49" charset="0"/>
              </a:rPr>
              <a:t>employee_id</a:t>
            </a:r>
            <a:r>
              <a:rPr lang="en-US" sz="2000" dirty="0">
                <a:latin typeface="Courier New" pitchFamily="49" charset="0"/>
              </a:rPr>
              <a:t>, </a:t>
            </a:r>
            <a:r>
              <a:rPr lang="en-US" sz="2000" dirty="0" err="1">
                <a:latin typeface="Courier New" pitchFamily="49" charset="0"/>
              </a:rPr>
              <a:t>job_id</a:t>
            </a:r>
            <a:endParaRPr lang="en-US" sz="2000" dirty="0">
              <a:latin typeface="Courier New" pitchFamily="49" charset="0"/>
            </a:endParaRPr>
          </a:p>
          <a:p>
            <a:pPr>
              <a:spcBef>
                <a:spcPct val="0"/>
              </a:spcBef>
              <a:buClrTx/>
              <a:buFontTx/>
              <a:buNone/>
            </a:pPr>
            <a:r>
              <a:rPr lang="en-US" sz="2000" dirty="0">
                <a:latin typeface="Courier New" pitchFamily="49" charset="0"/>
              </a:rPr>
              <a:t>FROM   employees</a:t>
            </a:r>
          </a:p>
          <a:p>
            <a:pPr>
              <a:spcBef>
                <a:spcPct val="0"/>
              </a:spcBef>
              <a:buClrTx/>
              <a:buFontTx/>
              <a:buNone/>
            </a:pPr>
            <a:r>
              <a:rPr lang="en-US" sz="2000" dirty="0">
                <a:latin typeface="Courier New" pitchFamily="49" charset="0"/>
              </a:rPr>
              <a:t>UNION</a:t>
            </a:r>
          </a:p>
          <a:p>
            <a:pPr>
              <a:spcBef>
                <a:spcPct val="0"/>
              </a:spcBef>
              <a:buClrTx/>
              <a:buFontTx/>
              <a:buNone/>
            </a:pPr>
            <a:r>
              <a:rPr lang="en-US" sz="2000" dirty="0">
                <a:latin typeface="Courier New" pitchFamily="49" charset="0"/>
              </a:rPr>
              <a:t>SELECT </a:t>
            </a:r>
            <a:r>
              <a:rPr lang="en-US" sz="2000" dirty="0" err="1">
                <a:latin typeface="Courier New" pitchFamily="49" charset="0"/>
              </a:rPr>
              <a:t>employee_id</a:t>
            </a:r>
            <a:r>
              <a:rPr lang="en-US" sz="2000" dirty="0">
                <a:latin typeface="Courier New" pitchFamily="49" charset="0"/>
              </a:rPr>
              <a:t>, </a:t>
            </a:r>
            <a:r>
              <a:rPr lang="en-US" sz="2000" dirty="0" err="1">
                <a:latin typeface="Courier New" pitchFamily="49" charset="0"/>
              </a:rPr>
              <a:t>job_id</a:t>
            </a:r>
            <a:endParaRPr lang="en-US" sz="2000" dirty="0">
              <a:latin typeface="Courier New" pitchFamily="49" charset="0"/>
            </a:endParaRPr>
          </a:p>
          <a:p>
            <a:pPr>
              <a:spcBef>
                <a:spcPct val="0"/>
              </a:spcBef>
              <a:buClrTx/>
              <a:buFontTx/>
              <a:buNone/>
            </a:pPr>
            <a:r>
              <a:rPr lang="en-US" sz="2000" dirty="0">
                <a:latin typeface="Courier New" pitchFamily="49" charset="0"/>
              </a:rPr>
              <a:t>FROM   </a:t>
            </a:r>
            <a:r>
              <a:rPr lang="en-US" sz="2000" dirty="0" err="1">
                <a:latin typeface="Courier New" pitchFamily="49" charset="0"/>
              </a:rPr>
              <a:t>job_history</a:t>
            </a:r>
            <a:r>
              <a:rPr lang="en-US" sz="2000" dirty="0">
                <a:latin typeface="Courier New" pitchFamily="49" charset="0"/>
              </a:rPr>
              <a:t>;</a:t>
            </a:r>
          </a:p>
        </p:txBody>
      </p:sp>
      <p:sp>
        <p:nvSpPr>
          <p:cNvPr id="52230" name="Rectangle 6"/>
          <p:cNvSpPr>
            <a:spLocks noChangeArrowheads="1"/>
          </p:cNvSpPr>
          <p:nvPr/>
        </p:nvSpPr>
        <p:spPr bwMode="gray">
          <a:xfrm>
            <a:off x="762000" y="2362200"/>
            <a:ext cx="990600" cy="304800"/>
          </a:xfrm>
          <a:prstGeom prst="rect">
            <a:avLst/>
          </a:prstGeom>
          <a:solidFill>
            <a:srgbClr val="FFFF00">
              <a:alpha val="40000"/>
            </a:srgbClr>
          </a:solidFill>
          <a:ln w="28575">
            <a:solidFill>
              <a:schemeClr val="hlink"/>
            </a:solidFill>
            <a:miter lim="800000"/>
            <a:headEnd/>
            <a:tailEnd/>
          </a:ln>
        </p:spPr>
        <p:txBody>
          <a:bodyPr wrap="none" anchor="ctr"/>
          <a:lstStyle/>
          <a:p>
            <a:endParaRPr lang="en-US"/>
          </a:p>
        </p:txBody>
      </p:sp>
      <p:sp>
        <p:nvSpPr>
          <p:cNvPr id="52231" name="Text Box 7"/>
          <p:cNvSpPr txBox="1">
            <a:spLocks noChangeArrowheads="1"/>
          </p:cNvSpPr>
          <p:nvPr/>
        </p:nvSpPr>
        <p:spPr bwMode="auto">
          <a:xfrm>
            <a:off x="857250" y="4222750"/>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52232" name="Text Box 8"/>
          <p:cNvSpPr txBox="1">
            <a:spLocks noChangeArrowheads="1"/>
          </p:cNvSpPr>
          <p:nvPr/>
        </p:nvSpPr>
        <p:spPr bwMode="auto">
          <a:xfrm>
            <a:off x="869950" y="488791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pic>
        <p:nvPicPr>
          <p:cNvPr id="52233" name="Picture 9" descr="C:\salome_official\projects\11gR2_SQL 1\screenshots\les8_14s_a.gif"/>
          <p:cNvPicPr>
            <a:picLocks noChangeAspect="1" noChangeArrowheads="1"/>
          </p:cNvPicPr>
          <p:nvPr/>
        </p:nvPicPr>
        <p:blipFill>
          <a:blip r:embed="rId3"/>
          <a:srcRect/>
          <a:stretch>
            <a:fillRect/>
          </a:stretch>
        </p:blipFill>
        <p:spPr bwMode="auto">
          <a:xfrm>
            <a:off x="914400" y="3733800"/>
            <a:ext cx="2593975" cy="685800"/>
          </a:xfrm>
          <a:prstGeom prst="rect">
            <a:avLst/>
          </a:prstGeom>
          <a:noFill/>
          <a:ln w="12700">
            <a:solidFill>
              <a:schemeClr val="tx1"/>
            </a:solidFill>
            <a:miter lim="800000"/>
            <a:headEnd/>
            <a:tailEnd/>
          </a:ln>
        </p:spPr>
      </p:pic>
      <p:pic>
        <p:nvPicPr>
          <p:cNvPr id="52234" name="Picture 10" descr="C:\salome_official\projects\11gR2_SQL 1\screenshots\les8_14s_b.gif"/>
          <p:cNvPicPr>
            <a:picLocks noChangeAspect="1" noChangeArrowheads="1"/>
          </p:cNvPicPr>
          <p:nvPr/>
        </p:nvPicPr>
        <p:blipFill>
          <a:blip r:embed="rId4"/>
          <a:srcRect/>
          <a:stretch>
            <a:fillRect/>
          </a:stretch>
        </p:blipFill>
        <p:spPr bwMode="auto">
          <a:xfrm>
            <a:off x="914400" y="4605338"/>
            <a:ext cx="2593975" cy="468312"/>
          </a:xfrm>
          <a:prstGeom prst="rect">
            <a:avLst/>
          </a:prstGeom>
          <a:noFill/>
          <a:ln w="12700">
            <a:solidFill>
              <a:schemeClr val="tx1"/>
            </a:solidFill>
            <a:miter lim="800000"/>
            <a:headEnd/>
            <a:tailEnd/>
          </a:ln>
        </p:spPr>
      </p:pic>
      <p:pic>
        <p:nvPicPr>
          <p:cNvPr id="52235" name="Picture 11" descr="C:\salome_official\projects\11gR2_SQL 1\screenshots\les8_14s_c.gif"/>
          <p:cNvPicPr>
            <a:picLocks noChangeAspect="1" noChangeArrowheads="1"/>
          </p:cNvPicPr>
          <p:nvPr/>
        </p:nvPicPr>
        <p:blipFill>
          <a:blip r:embed="rId5"/>
          <a:srcRect/>
          <a:stretch>
            <a:fillRect/>
          </a:stretch>
        </p:blipFill>
        <p:spPr bwMode="auto">
          <a:xfrm>
            <a:off x="925513" y="5300663"/>
            <a:ext cx="2593975" cy="457200"/>
          </a:xfrm>
          <a:prstGeom prst="rect">
            <a:avLst/>
          </a:prstGeom>
          <a:noFill/>
          <a:ln w="12700">
            <a:solidFill>
              <a:schemeClr val="tx1"/>
            </a:solidFill>
            <a:miter lim="800000"/>
            <a:headEnd/>
            <a:tailEnd/>
          </a:ln>
        </p:spPr>
      </p:pic>
      <p:sp>
        <p:nvSpPr>
          <p:cNvPr id="52236" name="Rectangle 12"/>
          <p:cNvSpPr>
            <a:spLocks noChangeArrowheads="1"/>
          </p:cNvSpPr>
          <p:nvPr/>
        </p:nvSpPr>
        <p:spPr bwMode="gray">
          <a:xfrm>
            <a:off x="904875" y="4614863"/>
            <a:ext cx="2600325" cy="457200"/>
          </a:xfrm>
          <a:prstGeom prst="rect">
            <a:avLst/>
          </a:prstGeom>
          <a:noFill/>
          <a:ln w="28575">
            <a:solidFill>
              <a:schemeClr val="hlink"/>
            </a:solidFill>
            <a:miter lim="800000"/>
            <a:headEnd type="none" w="sm" len="sm"/>
            <a:tailEnd type="none" w="sm" len="sm"/>
          </a:ln>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latin typeface="Courier New" pitchFamily="49" charset="0"/>
              </a:rPr>
              <a:t>UNION</a:t>
            </a:r>
            <a:r>
              <a:rPr lang="en-US" smtClean="0"/>
              <a:t> </a:t>
            </a:r>
            <a:r>
              <a:rPr lang="en-US" smtClean="0">
                <a:latin typeface="Courier New" pitchFamily="49" charset="0"/>
              </a:rPr>
              <a:t>ALL</a:t>
            </a:r>
            <a:r>
              <a:rPr lang="en-US" smtClean="0"/>
              <a:t> Operator</a:t>
            </a:r>
          </a:p>
        </p:txBody>
      </p:sp>
      <p:sp>
        <p:nvSpPr>
          <p:cNvPr id="53251" name="Rectangle 3"/>
          <p:cNvSpPr>
            <a:spLocks noChangeArrowheads="1"/>
          </p:cNvSpPr>
          <p:nvPr/>
        </p:nvSpPr>
        <p:spPr bwMode="auto">
          <a:xfrm>
            <a:off x="909638" y="5487988"/>
            <a:ext cx="7272337" cy="677751"/>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buClrTx/>
              <a:buFontTx/>
              <a:buNone/>
              <a:tabLst>
                <a:tab pos="571500" algn="l"/>
              </a:tabLst>
            </a:pPr>
            <a:r>
              <a:rPr lang="en-US" sz="2000" dirty="0"/>
              <a:t>The </a:t>
            </a:r>
            <a:r>
              <a:rPr lang="en-US" sz="2000" dirty="0">
                <a:latin typeface="Courier New" pitchFamily="49" charset="0"/>
              </a:rPr>
              <a:t>UNION</a:t>
            </a:r>
            <a:r>
              <a:rPr lang="en-US" sz="2000" dirty="0"/>
              <a:t> </a:t>
            </a:r>
            <a:r>
              <a:rPr lang="en-US" sz="2000" dirty="0">
                <a:latin typeface="Courier New" pitchFamily="49" charset="0"/>
              </a:rPr>
              <a:t>ALL</a:t>
            </a:r>
            <a:r>
              <a:rPr lang="en-US" sz="2000" dirty="0"/>
              <a:t> operator returns rows from both queries, including all duplications.</a:t>
            </a:r>
          </a:p>
        </p:txBody>
      </p:sp>
      <p:sp>
        <p:nvSpPr>
          <p:cNvPr id="53252" name="Oval 4"/>
          <p:cNvSpPr>
            <a:spLocks noChangeArrowheads="1"/>
          </p:cNvSpPr>
          <p:nvPr/>
        </p:nvSpPr>
        <p:spPr bwMode="gray">
          <a:xfrm>
            <a:off x="1852613" y="2357438"/>
            <a:ext cx="3073400" cy="2968625"/>
          </a:xfrm>
          <a:prstGeom prst="ellipse">
            <a:avLst/>
          </a:prstGeom>
          <a:solidFill>
            <a:srgbClr val="FFFF66"/>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sp>
        <p:nvSpPr>
          <p:cNvPr id="53253" name="Rectangle 5"/>
          <p:cNvSpPr>
            <a:spLocks noChangeArrowheads="1"/>
          </p:cNvSpPr>
          <p:nvPr/>
        </p:nvSpPr>
        <p:spPr bwMode="auto">
          <a:xfrm>
            <a:off x="3214688" y="1831975"/>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A</a:t>
            </a:r>
          </a:p>
        </p:txBody>
      </p:sp>
      <p:sp>
        <p:nvSpPr>
          <p:cNvPr id="53254" name="Oval 6"/>
          <p:cNvSpPr>
            <a:spLocks noChangeArrowheads="1"/>
          </p:cNvSpPr>
          <p:nvPr/>
        </p:nvSpPr>
        <p:spPr bwMode="gray">
          <a:xfrm>
            <a:off x="4167188" y="2357438"/>
            <a:ext cx="3073400" cy="2968625"/>
          </a:xfrm>
          <a:prstGeom prst="ellipse">
            <a:avLst/>
          </a:prstGeom>
          <a:solidFill>
            <a:srgbClr val="FFFF66"/>
          </a:solidFill>
          <a:ln w="28575">
            <a:solidFill>
              <a:srgbClr val="000000"/>
            </a:solidFill>
            <a:round/>
            <a:headEnd/>
            <a:tailEnd/>
          </a:ln>
        </p:spPr>
        <p:txBody>
          <a:bodyPr wrap="none" lIns="90488" tIns="44450" rIns="90488" bIns="44450" anchor="ctr"/>
          <a:lstStyle/>
          <a:p>
            <a:pPr>
              <a:spcBef>
                <a:spcPct val="50000"/>
              </a:spcBef>
              <a:buClrTx/>
              <a:buFontTx/>
              <a:buNone/>
            </a:pPr>
            <a:endParaRPr lang="en-US" sz="2400"/>
          </a:p>
        </p:txBody>
      </p:sp>
      <p:sp>
        <p:nvSpPr>
          <p:cNvPr id="53255" name="Rectangle 7"/>
          <p:cNvSpPr>
            <a:spLocks noChangeArrowheads="1"/>
          </p:cNvSpPr>
          <p:nvPr/>
        </p:nvSpPr>
        <p:spPr bwMode="auto">
          <a:xfrm>
            <a:off x="5529263" y="1831975"/>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B</a:t>
            </a: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salome_official\projects\11gR2_SQL 1\screenshots\les8_17s_b.gif"/>
          <p:cNvPicPr>
            <a:picLocks noChangeAspect="1" noChangeArrowheads="1"/>
          </p:cNvPicPr>
          <p:nvPr/>
        </p:nvPicPr>
        <p:blipFill>
          <a:blip r:embed="rId3"/>
          <a:srcRect/>
          <a:stretch>
            <a:fillRect/>
          </a:stretch>
        </p:blipFill>
        <p:spPr bwMode="auto">
          <a:xfrm>
            <a:off x="838200" y="4295775"/>
            <a:ext cx="3921125" cy="1611313"/>
          </a:xfrm>
          <a:prstGeom prst="rect">
            <a:avLst/>
          </a:prstGeom>
          <a:noFill/>
          <a:ln w="12700">
            <a:solidFill>
              <a:schemeClr val="tx1"/>
            </a:solidFill>
            <a:miter lim="800000"/>
            <a:headEnd/>
            <a:tailEnd/>
          </a:ln>
        </p:spPr>
      </p:pic>
      <p:sp>
        <p:nvSpPr>
          <p:cNvPr id="54275" name="Rectangle 3"/>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UNION</a:t>
            </a:r>
            <a:r>
              <a:rPr lang="en-US" smtClean="0"/>
              <a:t> </a:t>
            </a:r>
            <a:r>
              <a:rPr lang="en-US" smtClean="0">
                <a:latin typeface="Courier New" pitchFamily="49" charset="0"/>
              </a:rPr>
              <a:t>ALL</a:t>
            </a:r>
            <a:r>
              <a:rPr lang="en-US" smtClean="0"/>
              <a:t> Operator</a:t>
            </a:r>
          </a:p>
        </p:txBody>
      </p:sp>
      <p:sp>
        <p:nvSpPr>
          <p:cNvPr id="54276" name="Rectangle 4"/>
          <p:cNvSpPr>
            <a:spLocks noGrp="1" noChangeArrowheads="1"/>
          </p:cNvSpPr>
          <p:nvPr>
            <p:ph type="body" idx="1"/>
          </p:nvPr>
        </p:nvSpPr>
        <p:spPr>
          <a:xfrm>
            <a:off x="609600" y="685800"/>
            <a:ext cx="7918450" cy="914400"/>
          </a:xfrm>
        </p:spPr>
        <p:txBody>
          <a:bodyPr/>
          <a:lstStyle/>
          <a:p>
            <a:pPr marL="0" indent="0" eaLnBrk="1" hangingPunct="1">
              <a:buFontTx/>
              <a:buNone/>
            </a:pPr>
            <a:r>
              <a:rPr lang="en-US" dirty="0" smtClean="0"/>
              <a:t>Display the current and previous departments of all employees.</a:t>
            </a:r>
          </a:p>
        </p:txBody>
      </p:sp>
      <p:sp>
        <p:nvSpPr>
          <p:cNvPr id="54277" name="Rectangle 5"/>
          <p:cNvSpPr>
            <a:spLocks noChangeArrowheads="1"/>
          </p:cNvSpPr>
          <p:nvPr/>
        </p:nvSpPr>
        <p:spPr bwMode="blackGray">
          <a:xfrm>
            <a:off x="838200" y="1600200"/>
            <a:ext cx="7239000" cy="1981200"/>
          </a:xfrm>
          <a:prstGeom prst="rect">
            <a:avLst/>
          </a:prstGeom>
          <a:solidFill>
            <a:schemeClr val="accent5">
              <a:lumMod val="60000"/>
              <a:lumOff val="40000"/>
            </a:schemeClr>
          </a:solidFill>
          <a:ln w="28575">
            <a:solidFill>
              <a:schemeClr val="tx1"/>
            </a:solidFill>
            <a:miter lim="800000"/>
            <a:headEnd/>
            <a:tailEnd/>
          </a:ln>
        </p:spPr>
        <p:txBody>
          <a:bodyPr wrap="none" lIns="92075" tIns="46038" rIns="92075" bIns="46038" anchor="ctr"/>
          <a:lstStyle/>
          <a:p>
            <a:pPr>
              <a:spcBef>
                <a:spcPct val="0"/>
              </a:spcBef>
              <a:buClrTx/>
              <a:buFontTx/>
              <a:buNone/>
              <a:tabLst>
                <a:tab pos="1200150" algn="l"/>
              </a:tabLst>
            </a:pPr>
            <a:endParaRPr lang="en-US">
              <a:solidFill>
                <a:srgbClr val="000000"/>
              </a:solidFill>
              <a:latin typeface="Courier New" pitchFamily="49" charset="0"/>
            </a:endParaRPr>
          </a:p>
          <a:p>
            <a:pPr>
              <a:spcBef>
                <a:spcPct val="0"/>
              </a:spcBef>
              <a:buClrTx/>
              <a:buFontTx/>
              <a:buNone/>
              <a:tabLst>
                <a:tab pos="1200150" algn="l"/>
              </a:tabLst>
            </a:pPr>
            <a:endParaRPr lang="en-US">
              <a:solidFill>
                <a:srgbClr val="000000"/>
              </a:solidFill>
              <a:latin typeface="Courier New" pitchFamily="49" charset="0"/>
            </a:endParaRPr>
          </a:p>
        </p:txBody>
      </p:sp>
      <p:sp>
        <p:nvSpPr>
          <p:cNvPr id="54278" name="Rectangle 6"/>
          <p:cNvSpPr>
            <a:spLocks noChangeArrowheads="1"/>
          </p:cNvSpPr>
          <p:nvPr/>
        </p:nvSpPr>
        <p:spPr bwMode="auto">
          <a:xfrm>
            <a:off x="990600" y="1866900"/>
            <a:ext cx="6348413" cy="1549400"/>
          </a:xfrm>
          <a:prstGeom prst="rect">
            <a:avLst/>
          </a:prstGeom>
          <a:solidFill>
            <a:schemeClr val="accent5">
              <a:lumMod val="60000"/>
              <a:lumOff val="40000"/>
            </a:schemeClr>
          </a:solidFill>
          <a:ln w="9525">
            <a:noFill/>
            <a:miter lim="800000"/>
            <a:headEnd/>
            <a:tailEnd/>
          </a:ln>
        </p:spPr>
        <p:txBody>
          <a:bodyPr wrap="none" lIns="92075" tIns="46038" rIns="92075" bIns="46038" anchor="ctr"/>
          <a:lstStyle/>
          <a:p>
            <a:pPr>
              <a:spcBef>
                <a:spcPct val="0"/>
              </a:spcBef>
              <a:buClrTx/>
              <a:buFontTx/>
              <a:buNone/>
              <a:tabLst>
                <a:tab pos="1200150" algn="l"/>
              </a:tabLst>
            </a:pPr>
            <a:r>
              <a:rPr lang="en-US" sz="2000" dirty="0">
                <a:latin typeface="Courier New" pitchFamily="49" charset="0"/>
              </a:rPr>
              <a:t>SELECT </a:t>
            </a:r>
            <a:r>
              <a:rPr lang="en-US" sz="2000" dirty="0" err="1">
                <a:latin typeface="Courier New" pitchFamily="49" charset="0"/>
              </a:rPr>
              <a:t>employee_id</a:t>
            </a:r>
            <a:r>
              <a:rPr lang="en-US" sz="2000" dirty="0">
                <a:latin typeface="Courier New" pitchFamily="49" charset="0"/>
              </a:rPr>
              <a:t>, </a:t>
            </a:r>
            <a:r>
              <a:rPr lang="en-US" sz="2000" dirty="0" err="1">
                <a:latin typeface="Courier New" pitchFamily="49" charset="0"/>
              </a:rPr>
              <a:t>job_id</a:t>
            </a:r>
            <a:r>
              <a:rPr lang="en-US" sz="2000" dirty="0">
                <a:latin typeface="Courier New" pitchFamily="49" charset="0"/>
              </a:rPr>
              <a:t>, </a:t>
            </a:r>
            <a:r>
              <a:rPr lang="en-US" sz="2000" dirty="0" err="1">
                <a:latin typeface="Courier New" pitchFamily="49" charset="0"/>
              </a:rPr>
              <a:t>department_id</a:t>
            </a:r>
            <a:endParaRPr lang="en-US" sz="2000" dirty="0">
              <a:latin typeface="Courier New" pitchFamily="49" charset="0"/>
            </a:endParaRPr>
          </a:p>
          <a:p>
            <a:pPr>
              <a:spcBef>
                <a:spcPct val="0"/>
              </a:spcBef>
              <a:buClrTx/>
              <a:buFontTx/>
              <a:buNone/>
              <a:tabLst>
                <a:tab pos="1200150" algn="l"/>
              </a:tabLst>
            </a:pPr>
            <a:r>
              <a:rPr lang="en-US" sz="2000" dirty="0">
                <a:latin typeface="Courier New" pitchFamily="49" charset="0"/>
              </a:rPr>
              <a:t>FROM   employees</a:t>
            </a:r>
          </a:p>
          <a:p>
            <a:pPr>
              <a:spcBef>
                <a:spcPct val="0"/>
              </a:spcBef>
              <a:buClrTx/>
              <a:buFontTx/>
              <a:buNone/>
              <a:tabLst>
                <a:tab pos="1200150" algn="l"/>
              </a:tabLst>
            </a:pPr>
            <a:r>
              <a:rPr lang="en-US" sz="2000" dirty="0">
                <a:latin typeface="Courier New" pitchFamily="49" charset="0"/>
              </a:rPr>
              <a:t>UNION ALL</a:t>
            </a:r>
          </a:p>
          <a:p>
            <a:pPr>
              <a:spcBef>
                <a:spcPct val="0"/>
              </a:spcBef>
              <a:buClrTx/>
              <a:buFontTx/>
              <a:buNone/>
              <a:tabLst>
                <a:tab pos="1200150" algn="l"/>
              </a:tabLst>
            </a:pPr>
            <a:r>
              <a:rPr lang="en-US" sz="2000" dirty="0">
                <a:latin typeface="Courier New" pitchFamily="49" charset="0"/>
              </a:rPr>
              <a:t>SELECT </a:t>
            </a:r>
            <a:r>
              <a:rPr lang="en-US" sz="2000" dirty="0" err="1">
                <a:latin typeface="Courier New" pitchFamily="49" charset="0"/>
              </a:rPr>
              <a:t>employee_id</a:t>
            </a:r>
            <a:r>
              <a:rPr lang="en-US" sz="2000" dirty="0">
                <a:latin typeface="Courier New" pitchFamily="49" charset="0"/>
              </a:rPr>
              <a:t>, </a:t>
            </a:r>
            <a:r>
              <a:rPr lang="en-US" sz="2000" dirty="0" err="1">
                <a:latin typeface="Courier New" pitchFamily="49" charset="0"/>
              </a:rPr>
              <a:t>job_id</a:t>
            </a:r>
            <a:r>
              <a:rPr lang="en-US" sz="2000" dirty="0">
                <a:latin typeface="Courier New" pitchFamily="49" charset="0"/>
              </a:rPr>
              <a:t>, </a:t>
            </a:r>
            <a:r>
              <a:rPr lang="en-US" sz="2000" dirty="0" err="1">
                <a:latin typeface="Courier New" pitchFamily="49" charset="0"/>
              </a:rPr>
              <a:t>department_id</a:t>
            </a:r>
            <a:endParaRPr lang="en-US" sz="2000" dirty="0">
              <a:latin typeface="Courier New" pitchFamily="49" charset="0"/>
            </a:endParaRPr>
          </a:p>
          <a:p>
            <a:pPr>
              <a:spcBef>
                <a:spcPct val="0"/>
              </a:spcBef>
              <a:buClrTx/>
              <a:buFontTx/>
              <a:buNone/>
              <a:tabLst>
                <a:tab pos="1200150" algn="l"/>
              </a:tabLst>
            </a:pPr>
            <a:r>
              <a:rPr lang="en-US" sz="2000" dirty="0">
                <a:latin typeface="Courier New" pitchFamily="49" charset="0"/>
              </a:rPr>
              <a:t>FROM   </a:t>
            </a:r>
            <a:r>
              <a:rPr lang="en-US" sz="2000" dirty="0" err="1">
                <a:latin typeface="Courier New" pitchFamily="49" charset="0"/>
              </a:rPr>
              <a:t>job_history</a:t>
            </a:r>
            <a:endParaRPr lang="en-US" sz="2000" dirty="0">
              <a:latin typeface="Courier New" pitchFamily="49" charset="0"/>
            </a:endParaRPr>
          </a:p>
          <a:p>
            <a:pPr>
              <a:spcBef>
                <a:spcPct val="0"/>
              </a:spcBef>
              <a:buClrTx/>
              <a:buFontTx/>
              <a:buNone/>
              <a:tabLst>
                <a:tab pos="1200150" algn="l"/>
              </a:tabLst>
            </a:pPr>
            <a:r>
              <a:rPr lang="en-US" sz="2000" dirty="0">
                <a:latin typeface="Courier New" pitchFamily="49" charset="0"/>
              </a:rPr>
              <a:t>ORDER BY  </a:t>
            </a:r>
            <a:r>
              <a:rPr lang="en-US" sz="2000" dirty="0" err="1">
                <a:latin typeface="Courier New" pitchFamily="49" charset="0"/>
              </a:rPr>
              <a:t>employee_id</a:t>
            </a:r>
            <a:r>
              <a:rPr lang="en-US" sz="2000" dirty="0">
                <a:latin typeface="Courier New" pitchFamily="49" charset="0"/>
              </a:rPr>
              <a:t>;</a:t>
            </a:r>
          </a:p>
        </p:txBody>
      </p:sp>
      <p:sp>
        <p:nvSpPr>
          <p:cNvPr id="54279" name="Rectangle 7"/>
          <p:cNvSpPr>
            <a:spLocks noChangeArrowheads="1"/>
          </p:cNvSpPr>
          <p:nvPr/>
        </p:nvSpPr>
        <p:spPr bwMode="gray">
          <a:xfrm>
            <a:off x="1066800" y="2324100"/>
            <a:ext cx="1371600" cy="304800"/>
          </a:xfrm>
          <a:prstGeom prst="rect">
            <a:avLst/>
          </a:prstGeom>
          <a:solidFill>
            <a:srgbClr val="FFFF00">
              <a:alpha val="40000"/>
            </a:srgbClr>
          </a:solidFill>
          <a:ln w="28575">
            <a:solidFill>
              <a:schemeClr val="hlink"/>
            </a:solidFill>
            <a:miter lim="800000"/>
            <a:headEnd/>
            <a:tailEnd/>
          </a:ln>
        </p:spPr>
        <p:txBody>
          <a:bodyPr wrap="none" anchor="ctr"/>
          <a:lstStyle/>
          <a:p>
            <a:endParaRPr lang="en-US"/>
          </a:p>
        </p:txBody>
      </p:sp>
      <p:sp>
        <p:nvSpPr>
          <p:cNvPr id="54280" name="Text Box 8"/>
          <p:cNvSpPr txBox="1">
            <a:spLocks noChangeArrowheads="1"/>
          </p:cNvSpPr>
          <p:nvPr/>
        </p:nvSpPr>
        <p:spPr bwMode="gray">
          <a:xfrm>
            <a:off x="781050" y="391477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54281" name="Text Box 9"/>
          <p:cNvSpPr txBox="1">
            <a:spLocks noChangeArrowheads="1"/>
          </p:cNvSpPr>
          <p:nvPr/>
        </p:nvSpPr>
        <p:spPr bwMode="gray">
          <a:xfrm>
            <a:off x="790575" y="570547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54282" name="Rectangle 10"/>
          <p:cNvSpPr>
            <a:spLocks noChangeArrowheads="1"/>
          </p:cNvSpPr>
          <p:nvPr/>
        </p:nvSpPr>
        <p:spPr bwMode="gray">
          <a:xfrm>
            <a:off x="819150" y="4752975"/>
            <a:ext cx="3962400" cy="228600"/>
          </a:xfrm>
          <a:prstGeom prst="rect">
            <a:avLst/>
          </a:prstGeom>
          <a:noFill/>
          <a:ln w="28575">
            <a:solidFill>
              <a:schemeClr val="hlink"/>
            </a:solidFill>
            <a:miter lim="800000"/>
            <a:headEnd type="none" w="sm" len="sm"/>
            <a:tailEnd type="none" w="sm" len="sm"/>
          </a:ln>
        </p:spPr>
        <p:txBody>
          <a:bodyPr wrap="none" anchor="ctr"/>
          <a:lstStyle/>
          <a:p>
            <a:endParaRPr lang="en-US"/>
          </a:p>
        </p:txBody>
      </p:sp>
      <p:pic>
        <p:nvPicPr>
          <p:cNvPr id="54283" name="Picture 11" descr="C:\salome_official\projects\11gR2_SQL 1\screenshots\les8_17s_a.gif"/>
          <p:cNvPicPr>
            <a:picLocks noChangeAspect="1" noChangeArrowheads="1"/>
          </p:cNvPicPr>
          <p:nvPr/>
        </p:nvPicPr>
        <p:blipFill>
          <a:blip r:embed="rId4"/>
          <a:srcRect/>
          <a:stretch>
            <a:fillRect/>
          </a:stretch>
        </p:blipFill>
        <p:spPr bwMode="auto">
          <a:xfrm>
            <a:off x="838200" y="3657600"/>
            <a:ext cx="3932238" cy="457200"/>
          </a:xfrm>
          <a:prstGeom prst="rect">
            <a:avLst/>
          </a:prstGeom>
          <a:noFill/>
          <a:ln w="12700">
            <a:solidFill>
              <a:schemeClr val="tx1"/>
            </a:solidFill>
            <a:miter lim="800000"/>
            <a:headEnd/>
            <a:tailEnd/>
          </a:ln>
        </p:spPr>
      </p:pic>
      <p:pic>
        <p:nvPicPr>
          <p:cNvPr id="54284" name="Picture 12" descr="C:\salome_official\projects\11gR2_SQL 1\screenshots\les8_17s_c.gif"/>
          <p:cNvPicPr>
            <a:picLocks noChangeAspect="1" noChangeArrowheads="1"/>
          </p:cNvPicPr>
          <p:nvPr/>
        </p:nvPicPr>
        <p:blipFill>
          <a:blip r:embed="rId5"/>
          <a:srcRect/>
          <a:stretch>
            <a:fillRect/>
          </a:stretch>
        </p:blipFill>
        <p:spPr bwMode="auto">
          <a:xfrm>
            <a:off x="838200" y="6086475"/>
            <a:ext cx="3921125" cy="228600"/>
          </a:xfrm>
          <a:prstGeom prst="rect">
            <a:avLst/>
          </a:prstGeom>
          <a:noFill/>
          <a:ln w="12700">
            <a:solidFill>
              <a:schemeClr val="tx1"/>
            </a:solidFill>
            <a:miter lim="800000"/>
            <a:headEnd/>
            <a:tailEnd/>
          </a:ln>
        </p:spPr>
      </p:pic>
      <p:sp>
        <p:nvSpPr>
          <p:cNvPr id="54285" name="Rectangle 13"/>
          <p:cNvSpPr>
            <a:spLocks noChangeArrowheads="1"/>
          </p:cNvSpPr>
          <p:nvPr/>
        </p:nvSpPr>
        <p:spPr bwMode="gray">
          <a:xfrm>
            <a:off x="819150" y="5200650"/>
            <a:ext cx="3962400" cy="228600"/>
          </a:xfrm>
          <a:prstGeom prst="rect">
            <a:avLst/>
          </a:prstGeom>
          <a:noFill/>
          <a:ln w="28575">
            <a:solidFill>
              <a:schemeClr val="hlink"/>
            </a:solidFill>
            <a:miter lim="800000"/>
            <a:headEnd type="none" w="sm" len="sm"/>
            <a:tailEnd type="none" w="sm" len="sm"/>
          </a:ln>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latin typeface="Courier New" pitchFamily="49" charset="0"/>
              </a:rPr>
              <a:t>INTERSECT</a:t>
            </a:r>
            <a:r>
              <a:rPr lang="en-US" smtClean="0"/>
              <a:t> Operator</a:t>
            </a:r>
          </a:p>
        </p:txBody>
      </p:sp>
      <p:sp>
        <p:nvSpPr>
          <p:cNvPr id="56323" name="Oval 3"/>
          <p:cNvSpPr>
            <a:spLocks noChangeArrowheads="1"/>
          </p:cNvSpPr>
          <p:nvPr/>
        </p:nvSpPr>
        <p:spPr bwMode="gray">
          <a:xfrm>
            <a:off x="1839913" y="2357438"/>
            <a:ext cx="3098800" cy="2968625"/>
          </a:xfrm>
          <a:prstGeom prst="ellipse">
            <a:avLst/>
          </a:prstGeom>
          <a:solidFill>
            <a:srgbClr val="6699FF"/>
          </a:solidFill>
          <a:ln w="28575">
            <a:solidFill>
              <a:schemeClr val="tx1"/>
            </a:solidFill>
            <a:round/>
            <a:headEnd/>
            <a:tailEnd/>
          </a:ln>
        </p:spPr>
        <p:txBody>
          <a:bodyPr wrap="none" lIns="90488" tIns="44450" rIns="90488" bIns="44450" anchor="ctr"/>
          <a:lstStyle/>
          <a:p>
            <a:pPr>
              <a:spcBef>
                <a:spcPct val="50000"/>
              </a:spcBef>
              <a:buClrTx/>
              <a:buFontTx/>
              <a:buNone/>
            </a:pPr>
            <a:endParaRPr lang="en-US" sz="2400"/>
          </a:p>
        </p:txBody>
      </p:sp>
      <p:sp>
        <p:nvSpPr>
          <p:cNvPr id="56324" name="Rectangle 4"/>
          <p:cNvSpPr>
            <a:spLocks noChangeArrowheads="1"/>
          </p:cNvSpPr>
          <p:nvPr/>
        </p:nvSpPr>
        <p:spPr bwMode="auto">
          <a:xfrm>
            <a:off x="3214688" y="1831975"/>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A</a:t>
            </a:r>
          </a:p>
        </p:txBody>
      </p:sp>
      <p:sp>
        <p:nvSpPr>
          <p:cNvPr id="56325" name="Oval 5"/>
          <p:cNvSpPr>
            <a:spLocks noChangeArrowheads="1"/>
          </p:cNvSpPr>
          <p:nvPr/>
        </p:nvSpPr>
        <p:spPr bwMode="gray">
          <a:xfrm>
            <a:off x="4154488" y="2357438"/>
            <a:ext cx="3098800" cy="2968625"/>
          </a:xfrm>
          <a:prstGeom prst="ellipse">
            <a:avLst/>
          </a:prstGeom>
          <a:solidFill>
            <a:srgbClr val="6699FF"/>
          </a:solidFill>
          <a:ln w="28575">
            <a:solidFill>
              <a:schemeClr val="tx1"/>
            </a:solidFill>
            <a:round/>
            <a:headEnd/>
            <a:tailEnd/>
          </a:ln>
        </p:spPr>
        <p:txBody>
          <a:bodyPr wrap="none" lIns="90488" tIns="44450" rIns="90488" bIns="44450" anchor="ctr"/>
          <a:lstStyle/>
          <a:p>
            <a:pPr>
              <a:spcBef>
                <a:spcPct val="50000"/>
              </a:spcBef>
              <a:buClrTx/>
              <a:buFontTx/>
              <a:buNone/>
            </a:pPr>
            <a:endParaRPr lang="en-US" sz="2400"/>
          </a:p>
        </p:txBody>
      </p:sp>
      <p:sp>
        <p:nvSpPr>
          <p:cNvPr id="56326" name="Rectangle 6"/>
          <p:cNvSpPr>
            <a:spLocks noChangeArrowheads="1"/>
          </p:cNvSpPr>
          <p:nvPr/>
        </p:nvSpPr>
        <p:spPr bwMode="auto">
          <a:xfrm>
            <a:off x="5529263" y="1831975"/>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B</a:t>
            </a:r>
          </a:p>
        </p:txBody>
      </p:sp>
      <p:sp>
        <p:nvSpPr>
          <p:cNvPr id="56327" name="Rectangle 7"/>
          <p:cNvSpPr>
            <a:spLocks noChangeArrowheads="1"/>
          </p:cNvSpPr>
          <p:nvPr/>
        </p:nvSpPr>
        <p:spPr bwMode="auto">
          <a:xfrm>
            <a:off x="909638" y="5487988"/>
            <a:ext cx="7272337" cy="677751"/>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buClrTx/>
              <a:buFontTx/>
              <a:buNone/>
              <a:tabLst>
                <a:tab pos="571500" algn="l"/>
              </a:tabLst>
            </a:pPr>
            <a:r>
              <a:rPr lang="en-US" sz="2000" dirty="0"/>
              <a:t>The </a:t>
            </a:r>
            <a:r>
              <a:rPr lang="en-US" sz="2000" dirty="0">
                <a:latin typeface="Courier New" pitchFamily="49" charset="0"/>
              </a:rPr>
              <a:t>INTERSECT</a:t>
            </a:r>
            <a:r>
              <a:rPr lang="en-US" sz="2000" dirty="0"/>
              <a:t> operator returns rows that are common to both queries.</a:t>
            </a:r>
          </a:p>
        </p:txBody>
      </p:sp>
      <p:sp>
        <p:nvSpPr>
          <p:cNvPr id="56328" name="Freeform 8"/>
          <p:cNvSpPr>
            <a:spLocks/>
          </p:cNvSpPr>
          <p:nvPr/>
        </p:nvSpPr>
        <p:spPr bwMode="gray">
          <a:xfrm>
            <a:off x="4159250" y="2859088"/>
            <a:ext cx="782638" cy="1965325"/>
          </a:xfrm>
          <a:custGeom>
            <a:avLst/>
            <a:gdLst>
              <a:gd name="T0" fmla="*/ 2147483647 w 529"/>
              <a:gd name="T1" fmla="*/ 2147483647 h 1345"/>
              <a:gd name="T2" fmla="*/ 2147483647 w 529"/>
              <a:gd name="T3" fmla="*/ 2147483647 h 1345"/>
              <a:gd name="T4" fmla="*/ 2147483647 w 529"/>
              <a:gd name="T5" fmla="*/ 2147483647 h 1345"/>
              <a:gd name="T6" fmla="*/ 2147483647 w 529"/>
              <a:gd name="T7" fmla="*/ 2147483647 h 1345"/>
              <a:gd name="T8" fmla="*/ 2147483647 w 529"/>
              <a:gd name="T9" fmla="*/ 2147483647 h 1345"/>
              <a:gd name="T10" fmla="*/ 2147483647 w 529"/>
              <a:gd name="T11" fmla="*/ 2147483647 h 1345"/>
              <a:gd name="T12" fmla="*/ 2147483647 w 529"/>
              <a:gd name="T13" fmla="*/ 2147483647 h 1345"/>
              <a:gd name="T14" fmla="*/ 2147483647 w 529"/>
              <a:gd name="T15" fmla="*/ 2147483647 h 1345"/>
              <a:gd name="T16" fmla="*/ 2147483647 w 529"/>
              <a:gd name="T17" fmla="*/ 2147483647 h 1345"/>
              <a:gd name="T18" fmla="*/ 2147483647 w 529"/>
              <a:gd name="T19" fmla="*/ 2147483647 h 1345"/>
              <a:gd name="T20" fmla="*/ 2147483647 w 529"/>
              <a:gd name="T21" fmla="*/ 2147483647 h 1345"/>
              <a:gd name="T22" fmla="*/ 2147483647 w 529"/>
              <a:gd name="T23" fmla="*/ 2147483647 h 1345"/>
              <a:gd name="T24" fmla="*/ 2147483647 w 529"/>
              <a:gd name="T25" fmla="*/ 2147483647 h 1345"/>
              <a:gd name="T26" fmla="*/ 2147483647 w 529"/>
              <a:gd name="T27" fmla="*/ 2147483647 h 1345"/>
              <a:gd name="T28" fmla="*/ 2147483647 w 529"/>
              <a:gd name="T29" fmla="*/ 2147483647 h 1345"/>
              <a:gd name="T30" fmla="*/ 2147483647 w 529"/>
              <a:gd name="T31" fmla="*/ 2147483647 h 1345"/>
              <a:gd name="T32" fmla="*/ 2147483647 w 529"/>
              <a:gd name="T33" fmla="*/ 2147483647 h 1345"/>
              <a:gd name="T34" fmla="*/ 2147483647 w 529"/>
              <a:gd name="T35" fmla="*/ 2147483647 h 1345"/>
              <a:gd name="T36" fmla="*/ 2147483647 w 529"/>
              <a:gd name="T37" fmla="*/ 2147483647 h 1345"/>
              <a:gd name="T38" fmla="*/ 2147483647 w 529"/>
              <a:gd name="T39" fmla="*/ 2147483647 h 1345"/>
              <a:gd name="T40" fmla="*/ 2147483647 w 529"/>
              <a:gd name="T41" fmla="*/ 2147483647 h 1345"/>
              <a:gd name="T42" fmla="*/ 2147483647 w 529"/>
              <a:gd name="T43" fmla="*/ 2147483647 h 1345"/>
              <a:gd name="T44" fmla="*/ 2147483647 w 529"/>
              <a:gd name="T45" fmla="*/ 2147483647 h 1345"/>
              <a:gd name="T46" fmla="*/ 2147483647 w 529"/>
              <a:gd name="T47" fmla="*/ 2147483647 h 1345"/>
              <a:gd name="T48" fmla="*/ 2147483647 w 529"/>
              <a:gd name="T49" fmla="*/ 2147483647 h 1345"/>
              <a:gd name="T50" fmla="*/ 2147483647 w 529"/>
              <a:gd name="T51" fmla="*/ 2147483647 h 1345"/>
              <a:gd name="T52" fmla="*/ 2147483647 w 529"/>
              <a:gd name="T53" fmla="*/ 2147483647 h 1345"/>
              <a:gd name="T54" fmla="*/ 2147483647 w 529"/>
              <a:gd name="T55" fmla="*/ 2147483647 h 1345"/>
              <a:gd name="T56" fmla="*/ 2147483647 w 529"/>
              <a:gd name="T57" fmla="*/ 2147483647 h 1345"/>
              <a:gd name="T58" fmla="*/ 2147483647 w 529"/>
              <a:gd name="T59" fmla="*/ 2147483647 h 1345"/>
              <a:gd name="T60" fmla="*/ 2147483647 w 529"/>
              <a:gd name="T61" fmla="*/ 2147483647 h 1345"/>
              <a:gd name="T62" fmla="*/ 0 w 529"/>
              <a:gd name="T63" fmla="*/ 2147483647 h 1345"/>
              <a:gd name="T64" fmla="*/ 2147483647 w 529"/>
              <a:gd name="T65" fmla="*/ 2147483647 h 1345"/>
              <a:gd name="T66" fmla="*/ 2147483647 w 529"/>
              <a:gd name="T67" fmla="*/ 2147483647 h 1345"/>
              <a:gd name="T68" fmla="*/ 2147483647 w 529"/>
              <a:gd name="T69" fmla="*/ 2147483647 h 1345"/>
              <a:gd name="T70" fmla="*/ 2147483647 w 529"/>
              <a:gd name="T71" fmla="*/ 2147483647 h 1345"/>
              <a:gd name="T72" fmla="*/ 2147483647 w 529"/>
              <a:gd name="T73" fmla="*/ 2147483647 h 1345"/>
              <a:gd name="T74" fmla="*/ 2147483647 w 529"/>
              <a:gd name="T75" fmla="*/ 2147483647 h 1345"/>
              <a:gd name="T76" fmla="*/ 2147483647 w 529"/>
              <a:gd name="T77" fmla="*/ 2147483647 h 1345"/>
              <a:gd name="T78" fmla="*/ 2147483647 w 529"/>
              <a:gd name="T79" fmla="*/ 2147483647 h 1345"/>
              <a:gd name="T80" fmla="*/ 2147483647 w 529"/>
              <a:gd name="T81" fmla="*/ 2147483647 h 1345"/>
              <a:gd name="T82" fmla="*/ 2147483647 w 529"/>
              <a:gd name="T83" fmla="*/ 2147483647 h 1345"/>
              <a:gd name="T84" fmla="*/ 2147483647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a:solidFill>
              <a:srgbClr val="081D58"/>
            </a:solidFill>
            <a:round/>
            <a:headEnd type="none" w="sm" len="sm"/>
            <a:tailEnd type="none" w="sm" len="sm"/>
          </a:ln>
        </p:spPr>
        <p:txBody>
          <a:bodyPr/>
          <a:lstStyle/>
          <a:p>
            <a:endParaRPr lang="en-MY"/>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INTERSECT</a:t>
            </a:r>
            <a:r>
              <a:rPr lang="en-US" smtClean="0"/>
              <a:t> Operator</a:t>
            </a:r>
          </a:p>
        </p:txBody>
      </p:sp>
      <p:sp>
        <p:nvSpPr>
          <p:cNvPr id="57347" name="Rectangle 3"/>
          <p:cNvSpPr>
            <a:spLocks noGrp="1" noChangeArrowheads="1"/>
          </p:cNvSpPr>
          <p:nvPr>
            <p:ph type="body" idx="1"/>
          </p:nvPr>
        </p:nvSpPr>
        <p:spPr>
          <a:xfrm>
            <a:off x="76200" y="609600"/>
            <a:ext cx="8915400" cy="2209800"/>
          </a:xfrm>
        </p:spPr>
        <p:txBody>
          <a:bodyPr/>
          <a:lstStyle/>
          <a:p>
            <a:pPr marL="0" indent="0" eaLnBrk="1" hangingPunct="1">
              <a:buFontTx/>
              <a:buNone/>
            </a:pPr>
            <a:r>
              <a:rPr lang="en-US" dirty="0" smtClean="0"/>
              <a:t>Display the employee IDs and job IDs of those employees who currently have a job title that is the same as their previous one (that is, they changed jobs but have now gone back to doing the same job they did previously).</a:t>
            </a:r>
          </a:p>
        </p:txBody>
      </p:sp>
      <p:sp>
        <p:nvSpPr>
          <p:cNvPr id="57348" name="Rectangle 4"/>
          <p:cNvSpPr>
            <a:spLocks noChangeArrowheads="1"/>
          </p:cNvSpPr>
          <p:nvPr/>
        </p:nvSpPr>
        <p:spPr bwMode="blackGray">
          <a:xfrm>
            <a:off x="857250" y="3068638"/>
            <a:ext cx="7296150" cy="1587500"/>
          </a:xfrm>
          <a:prstGeom prst="rect">
            <a:avLst/>
          </a:prstGeom>
          <a:solidFill>
            <a:schemeClr val="accent5">
              <a:lumMod val="60000"/>
              <a:lumOff val="40000"/>
            </a:schemeClr>
          </a:solidFill>
          <a:ln w="28575">
            <a:solidFill>
              <a:schemeClr val="tx1"/>
            </a:solidFill>
            <a:miter lim="800000"/>
            <a:headEnd/>
            <a:tailEnd/>
          </a:ln>
        </p:spPr>
        <p:txBody>
          <a:bodyPr wrap="none" lIns="92075" tIns="46038" rIns="92075" bIns="46038" anchor="ctr"/>
          <a:lstStyle/>
          <a:p>
            <a:pPr>
              <a:spcBef>
                <a:spcPct val="0"/>
              </a:spcBef>
              <a:buClrTx/>
              <a:buFontTx/>
              <a:buNone/>
            </a:pPr>
            <a:endParaRPr lang="en-US">
              <a:solidFill>
                <a:srgbClr val="000000"/>
              </a:solidFill>
              <a:latin typeface="Courier New" pitchFamily="49" charset="0"/>
            </a:endParaRPr>
          </a:p>
          <a:p>
            <a:pPr>
              <a:spcBef>
                <a:spcPct val="0"/>
              </a:spcBef>
              <a:buClrTx/>
              <a:buFontTx/>
              <a:buNone/>
            </a:pPr>
            <a:endParaRPr lang="en-US">
              <a:solidFill>
                <a:srgbClr val="000000"/>
              </a:solidFill>
              <a:latin typeface="Courier New" pitchFamily="49" charset="0"/>
            </a:endParaRPr>
          </a:p>
        </p:txBody>
      </p:sp>
      <p:sp>
        <p:nvSpPr>
          <p:cNvPr id="57349" name="Rectangle 5"/>
          <p:cNvSpPr>
            <a:spLocks noChangeArrowheads="1"/>
          </p:cNvSpPr>
          <p:nvPr/>
        </p:nvSpPr>
        <p:spPr bwMode="auto">
          <a:xfrm>
            <a:off x="1066800" y="3048000"/>
            <a:ext cx="7424738" cy="1625600"/>
          </a:xfrm>
          <a:prstGeom prst="rect">
            <a:avLst/>
          </a:prstGeom>
          <a:noFill/>
          <a:ln w="9525">
            <a:noFill/>
            <a:miter lim="800000"/>
            <a:headEnd/>
            <a:tailEnd/>
          </a:ln>
        </p:spPr>
        <p:txBody>
          <a:bodyPr wrap="none" lIns="92075" tIns="46038" rIns="92075" bIns="46038" anchor="ctr"/>
          <a:lstStyle/>
          <a:p>
            <a:pPr>
              <a:spcBef>
                <a:spcPct val="0"/>
              </a:spcBef>
              <a:buClrTx/>
              <a:buFontTx/>
              <a:buNone/>
            </a:pPr>
            <a:r>
              <a:rPr lang="en-US" sz="2000" dirty="0">
                <a:latin typeface="Courier New" pitchFamily="49" charset="0"/>
              </a:rPr>
              <a:t>SELECT </a:t>
            </a:r>
            <a:r>
              <a:rPr lang="en-US" sz="2000" dirty="0" err="1">
                <a:latin typeface="Courier New" pitchFamily="49" charset="0"/>
              </a:rPr>
              <a:t>employee_id</a:t>
            </a:r>
            <a:r>
              <a:rPr lang="en-US" sz="2000" dirty="0">
                <a:latin typeface="Courier New" pitchFamily="49" charset="0"/>
              </a:rPr>
              <a:t>, </a:t>
            </a:r>
            <a:r>
              <a:rPr lang="en-US" sz="2000" dirty="0" err="1">
                <a:latin typeface="Courier New" pitchFamily="49" charset="0"/>
              </a:rPr>
              <a:t>job_id</a:t>
            </a:r>
            <a:endParaRPr lang="en-US" sz="2000" dirty="0">
              <a:latin typeface="Courier New" pitchFamily="49" charset="0"/>
            </a:endParaRPr>
          </a:p>
          <a:p>
            <a:pPr>
              <a:spcBef>
                <a:spcPct val="0"/>
              </a:spcBef>
              <a:buClrTx/>
              <a:buFontTx/>
              <a:buNone/>
            </a:pPr>
            <a:r>
              <a:rPr lang="en-US" sz="2000" dirty="0">
                <a:latin typeface="Courier New" pitchFamily="49" charset="0"/>
              </a:rPr>
              <a:t>FROM   employees</a:t>
            </a:r>
          </a:p>
          <a:p>
            <a:pPr>
              <a:spcBef>
                <a:spcPct val="0"/>
              </a:spcBef>
              <a:buClrTx/>
              <a:buFontTx/>
              <a:buNone/>
            </a:pPr>
            <a:r>
              <a:rPr lang="en-US" sz="2000" dirty="0">
                <a:latin typeface="Courier New" pitchFamily="49" charset="0"/>
              </a:rPr>
              <a:t>INTERSECT</a:t>
            </a:r>
          </a:p>
          <a:p>
            <a:pPr>
              <a:spcBef>
                <a:spcPct val="0"/>
              </a:spcBef>
              <a:buClrTx/>
              <a:buFontTx/>
              <a:buNone/>
            </a:pPr>
            <a:r>
              <a:rPr lang="en-US" sz="2000" dirty="0">
                <a:latin typeface="Courier New" pitchFamily="49" charset="0"/>
              </a:rPr>
              <a:t>SELECT </a:t>
            </a:r>
            <a:r>
              <a:rPr lang="en-US" sz="2000" dirty="0" err="1">
                <a:latin typeface="Courier New" pitchFamily="49" charset="0"/>
              </a:rPr>
              <a:t>employee_id</a:t>
            </a:r>
            <a:r>
              <a:rPr lang="en-US" sz="2000" dirty="0">
                <a:latin typeface="Courier New" pitchFamily="49" charset="0"/>
              </a:rPr>
              <a:t>, </a:t>
            </a:r>
            <a:r>
              <a:rPr lang="en-US" sz="2000" dirty="0" err="1">
                <a:latin typeface="Courier New" pitchFamily="49" charset="0"/>
              </a:rPr>
              <a:t>job_id</a:t>
            </a:r>
            <a:endParaRPr lang="en-US" sz="2000" dirty="0">
              <a:latin typeface="Courier New" pitchFamily="49" charset="0"/>
            </a:endParaRPr>
          </a:p>
          <a:p>
            <a:pPr>
              <a:spcBef>
                <a:spcPct val="0"/>
              </a:spcBef>
              <a:buClrTx/>
              <a:buFontTx/>
              <a:buNone/>
            </a:pPr>
            <a:r>
              <a:rPr lang="en-US" sz="2000" dirty="0">
                <a:latin typeface="Courier New" pitchFamily="49" charset="0"/>
              </a:rPr>
              <a:t>FROM   </a:t>
            </a:r>
            <a:r>
              <a:rPr lang="en-US" sz="2000" dirty="0" err="1">
                <a:latin typeface="Courier New" pitchFamily="49" charset="0"/>
              </a:rPr>
              <a:t>job_history</a:t>
            </a:r>
            <a:r>
              <a:rPr lang="en-US" sz="2000" dirty="0">
                <a:latin typeface="Courier New" pitchFamily="49" charset="0"/>
              </a:rPr>
              <a:t>;</a:t>
            </a:r>
          </a:p>
        </p:txBody>
      </p:sp>
      <p:sp>
        <p:nvSpPr>
          <p:cNvPr id="57350" name="Rectangle 6"/>
          <p:cNvSpPr>
            <a:spLocks noChangeArrowheads="1"/>
          </p:cNvSpPr>
          <p:nvPr/>
        </p:nvSpPr>
        <p:spPr bwMode="gray">
          <a:xfrm>
            <a:off x="1066800" y="3733800"/>
            <a:ext cx="1600200" cy="304800"/>
          </a:xfrm>
          <a:prstGeom prst="rect">
            <a:avLst/>
          </a:prstGeom>
          <a:solidFill>
            <a:srgbClr val="FFFF00">
              <a:alpha val="40000"/>
            </a:srgbClr>
          </a:solidFill>
          <a:ln w="28575">
            <a:solidFill>
              <a:schemeClr val="hlink"/>
            </a:solidFill>
            <a:miter lim="800000"/>
            <a:headEnd/>
            <a:tailEnd/>
          </a:ln>
        </p:spPr>
        <p:txBody>
          <a:bodyPr wrap="none" anchor="ctr"/>
          <a:lstStyle/>
          <a:p>
            <a:endParaRPr lang="en-US"/>
          </a:p>
        </p:txBody>
      </p:sp>
      <p:pic>
        <p:nvPicPr>
          <p:cNvPr id="57351" name="Picture 7" descr="C:\salome_official\projects\11gR2_SQL 1\screenshots\les8_20s_a.gif"/>
          <p:cNvPicPr>
            <a:picLocks noChangeAspect="1" noChangeArrowheads="1"/>
          </p:cNvPicPr>
          <p:nvPr/>
        </p:nvPicPr>
        <p:blipFill>
          <a:blip r:embed="rId3"/>
          <a:srcRect/>
          <a:stretch>
            <a:fillRect/>
          </a:stretch>
        </p:blipFill>
        <p:spPr bwMode="auto">
          <a:xfrm>
            <a:off x="914400" y="4800600"/>
            <a:ext cx="2616200" cy="762000"/>
          </a:xfrm>
          <a:prstGeom prst="rect">
            <a:avLst/>
          </a:prstGeom>
          <a:noFill/>
          <a:ln w="12700">
            <a:solidFill>
              <a:schemeClr val="tx1"/>
            </a:solidFill>
            <a:miter lim="800000"/>
            <a:headEnd/>
            <a:tailEnd/>
          </a:ln>
        </p:spPr>
      </p:pic>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latin typeface="Courier New" pitchFamily="49" charset="0"/>
              </a:rPr>
              <a:t>MINUS</a:t>
            </a:r>
            <a:r>
              <a:rPr lang="en-US" smtClean="0"/>
              <a:t> Operator</a:t>
            </a:r>
          </a:p>
        </p:txBody>
      </p:sp>
      <p:sp>
        <p:nvSpPr>
          <p:cNvPr id="59395" name="Oval 3"/>
          <p:cNvSpPr>
            <a:spLocks noChangeArrowheads="1"/>
          </p:cNvSpPr>
          <p:nvPr/>
        </p:nvSpPr>
        <p:spPr bwMode="gray">
          <a:xfrm>
            <a:off x="1905000" y="2357438"/>
            <a:ext cx="2968625" cy="2968625"/>
          </a:xfrm>
          <a:prstGeom prst="ellipse">
            <a:avLst/>
          </a:prstGeom>
          <a:solidFill>
            <a:srgbClr val="FFFF66"/>
          </a:solidFill>
          <a:ln w="28575" cap="rnd">
            <a:solidFill>
              <a:srgbClr val="081D58"/>
            </a:solidFill>
            <a:round/>
            <a:headEnd type="none" w="sm" len="sm"/>
            <a:tailEnd type="none" w="sm" len="sm"/>
          </a:ln>
        </p:spPr>
        <p:txBody>
          <a:bodyPr/>
          <a:lstStyle/>
          <a:p>
            <a:pPr>
              <a:spcBef>
                <a:spcPct val="50000"/>
              </a:spcBef>
              <a:buClrTx/>
              <a:buFontTx/>
              <a:buNone/>
            </a:pPr>
            <a:endParaRPr lang="en-US" sz="2400"/>
          </a:p>
        </p:txBody>
      </p:sp>
      <p:sp>
        <p:nvSpPr>
          <p:cNvPr id="59396" name="Rectangle 4"/>
          <p:cNvSpPr>
            <a:spLocks noChangeArrowheads="1"/>
          </p:cNvSpPr>
          <p:nvPr/>
        </p:nvSpPr>
        <p:spPr bwMode="auto">
          <a:xfrm>
            <a:off x="3214688" y="1831975"/>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A</a:t>
            </a:r>
          </a:p>
        </p:txBody>
      </p:sp>
      <p:sp>
        <p:nvSpPr>
          <p:cNvPr id="59397" name="Oval 5"/>
          <p:cNvSpPr>
            <a:spLocks noChangeArrowheads="1"/>
          </p:cNvSpPr>
          <p:nvPr/>
        </p:nvSpPr>
        <p:spPr bwMode="gray">
          <a:xfrm>
            <a:off x="4219575" y="2357438"/>
            <a:ext cx="2968625" cy="2968625"/>
          </a:xfrm>
          <a:prstGeom prst="ellipse">
            <a:avLst/>
          </a:prstGeom>
          <a:solidFill>
            <a:srgbClr val="6699FF"/>
          </a:solidFill>
          <a:ln w="28575">
            <a:solidFill>
              <a:schemeClr val="tx1"/>
            </a:solidFill>
            <a:round/>
            <a:headEnd/>
            <a:tailEnd/>
          </a:ln>
        </p:spPr>
        <p:txBody>
          <a:bodyPr wrap="none" lIns="90488" tIns="44450" rIns="90488" bIns="44450" anchor="ctr"/>
          <a:lstStyle/>
          <a:p>
            <a:pPr>
              <a:spcBef>
                <a:spcPct val="50000"/>
              </a:spcBef>
              <a:buClrTx/>
              <a:buFontTx/>
              <a:buNone/>
            </a:pPr>
            <a:endParaRPr lang="en-US" sz="2400"/>
          </a:p>
        </p:txBody>
      </p:sp>
      <p:sp>
        <p:nvSpPr>
          <p:cNvPr id="59398" name="Rectangle 6"/>
          <p:cNvSpPr>
            <a:spLocks noChangeArrowheads="1"/>
          </p:cNvSpPr>
          <p:nvPr/>
        </p:nvSpPr>
        <p:spPr bwMode="auto">
          <a:xfrm>
            <a:off x="5529263" y="1831975"/>
            <a:ext cx="349250" cy="366713"/>
          </a:xfrm>
          <a:prstGeom prst="rect">
            <a:avLst/>
          </a:prstGeom>
          <a:noFill/>
          <a:ln w="9525">
            <a:noFill/>
            <a:miter lim="800000"/>
            <a:headEnd/>
            <a:tailEnd/>
          </a:ln>
        </p:spPr>
        <p:txBody>
          <a:bodyPr wrap="none" lIns="92075" tIns="46038" rIns="92075" bIns="46038">
            <a:spAutoFit/>
          </a:bodyPr>
          <a:lstStyle/>
          <a:p>
            <a:pPr defTabSz="762000">
              <a:spcBef>
                <a:spcPct val="0"/>
              </a:spcBef>
              <a:buClrTx/>
              <a:buFontTx/>
              <a:buNone/>
            </a:pPr>
            <a:r>
              <a:rPr lang="en-US"/>
              <a:t>B</a:t>
            </a:r>
          </a:p>
        </p:txBody>
      </p:sp>
      <p:sp>
        <p:nvSpPr>
          <p:cNvPr id="59399" name="Rectangle 7"/>
          <p:cNvSpPr>
            <a:spLocks noChangeArrowheads="1"/>
          </p:cNvSpPr>
          <p:nvPr/>
        </p:nvSpPr>
        <p:spPr bwMode="auto">
          <a:xfrm>
            <a:off x="909638" y="5487988"/>
            <a:ext cx="7272337" cy="677751"/>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buClrTx/>
              <a:buFontTx/>
              <a:buNone/>
              <a:tabLst>
                <a:tab pos="571500" algn="l"/>
              </a:tabLst>
            </a:pPr>
            <a:r>
              <a:rPr lang="en-US" sz="2000"/>
              <a:t>The </a:t>
            </a:r>
            <a:r>
              <a:rPr lang="en-US" sz="2000">
                <a:latin typeface="Courier New" pitchFamily="49" charset="0"/>
              </a:rPr>
              <a:t>MINUS</a:t>
            </a:r>
            <a:r>
              <a:rPr lang="en-US" sz="2000"/>
              <a:t> operator returns all the distinct rows selected by the first query, but not present in the second query result set.</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smtClean="0"/>
              <a:t>Database Objects</a:t>
            </a:r>
          </a:p>
        </p:txBody>
      </p:sp>
      <p:sp>
        <p:nvSpPr>
          <p:cNvPr id="8195" name="Rectangle 4"/>
          <p:cNvSpPr>
            <a:spLocks noChangeArrowheads="1"/>
          </p:cNvSpPr>
          <p:nvPr/>
        </p:nvSpPr>
        <p:spPr bwMode="blackWhite">
          <a:xfrm>
            <a:off x="3024188" y="2862263"/>
            <a:ext cx="4724400" cy="639762"/>
          </a:xfrm>
          <a:prstGeom prst="rect">
            <a:avLst/>
          </a:prstGeom>
          <a:solidFill>
            <a:srgbClr val="DDDDDD"/>
          </a:solidFill>
          <a:ln w="28575">
            <a:noFill/>
            <a:miter lim="800000"/>
            <a:headEnd type="none" w="sm" len="sm"/>
            <a:tailEnd type="none" w="sm" len="sm"/>
          </a:ln>
        </p:spPr>
        <p:txBody>
          <a:bodyPr/>
          <a:lstStyle/>
          <a:p>
            <a:pPr>
              <a:spcBef>
                <a:spcPct val="25000"/>
              </a:spcBef>
              <a:spcAft>
                <a:spcPct val="25000"/>
              </a:spcAft>
              <a:buClrTx/>
              <a:buFontTx/>
              <a:buNone/>
            </a:pPr>
            <a:r>
              <a:rPr lang="en-US" sz="1600"/>
              <a:t>Logically represents subsets of data from one or more tables</a:t>
            </a:r>
          </a:p>
        </p:txBody>
      </p:sp>
      <p:sp>
        <p:nvSpPr>
          <p:cNvPr id="8196" name="Rectangle 5"/>
          <p:cNvSpPr>
            <a:spLocks noChangeArrowheads="1"/>
          </p:cNvSpPr>
          <p:nvPr/>
        </p:nvSpPr>
        <p:spPr bwMode="blackWhite">
          <a:xfrm>
            <a:off x="1333500" y="2862263"/>
            <a:ext cx="1690688" cy="639762"/>
          </a:xfrm>
          <a:prstGeom prst="rect">
            <a:avLst/>
          </a:prstGeom>
          <a:solidFill>
            <a:srgbClr val="DDDDDD"/>
          </a:solidFill>
          <a:ln w="28575">
            <a:noFill/>
            <a:miter lim="800000"/>
            <a:headEnd type="none" w="sm" len="sm"/>
            <a:tailEnd type="none" w="sm" len="sm"/>
          </a:ln>
        </p:spPr>
        <p:txBody>
          <a:bodyPr/>
          <a:lstStyle/>
          <a:p>
            <a:pPr>
              <a:spcBef>
                <a:spcPct val="25000"/>
              </a:spcBef>
              <a:spcAft>
                <a:spcPct val="25000"/>
              </a:spcAft>
              <a:buClrTx/>
              <a:buFontTx/>
              <a:buNone/>
            </a:pPr>
            <a:r>
              <a:rPr lang="en-US" sz="1600"/>
              <a:t>View </a:t>
            </a:r>
          </a:p>
        </p:txBody>
      </p:sp>
      <p:sp>
        <p:nvSpPr>
          <p:cNvPr id="8197" name="Rectangle 6"/>
          <p:cNvSpPr>
            <a:spLocks noChangeArrowheads="1"/>
          </p:cNvSpPr>
          <p:nvPr/>
        </p:nvSpPr>
        <p:spPr bwMode="blackWhite">
          <a:xfrm>
            <a:off x="3024188" y="3502025"/>
            <a:ext cx="4724400" cy="420688"/>
          </a:xfrm>
          <a:prstGeom prst="rect">
            <a:avLst/>
          </a:prstGeom>
          <a:solidFill>
            <a:srgbClr val="DDDDDD"/>
          </a:solidFill>
          <a:ln w="28575">
            <a:noFill/>
            <a:miter lim="800000"/>
            <a:headEnd type="none" w="sm" len="sm"/>
            <a:tailEnd type="none" w="sm" len="sm"/>
          </a:ln>
        </p:spPr>
        <p:txBody>
          <a:bodyPr/>
          <a:lstStyle/>
          <a:p>
            <a:pPr>
              <a:lnSpc>
                <a:spcPct val="120000"/>
              </a:lnSpc>
              <a:spcBef>
                <a:spcPct val="35000"/>
              </a:spcBef>
              <a:spcAft>
                <a:spcPct val="35000"/>
              </a:spcAft>
              <a:buClrTx/>
              <a:buFontTx/>
              <a:buNone/>
            </a:pPr>
            <a:r>
              <a:rPr lang="en-US" sz="1600"/>
              <a:t>Generates numeric values</a:t>
            </a:r>
          </a:p>
        </p:txBody>
      </p:sp>
      <p:sp>
        <p:nvSpPr>
          <p:cNvPr id="8198" name="Rectangle 7"/>
          <p:cNvSpPr>
            <a:spLocks noChangeArrowheads="1"/>
          </p:cNvSpPr>
          <p:nvPr/>
        </p:nvSpPr>
        <p:spPr bwMode="blackWhite">
          <a:xfrm>
            <a:off x="1333500" y="3502025"/>
            <a:ext cx="1690688" cy="420688"/>
          </a:xfrm>
          <a:prstGeom prst="rect">
            <a:avLst/>
          </a:prstGeom>
          <a:solidFill>
            <a:srgbClr val="DDDDDD"/>
          </a:solidFill>
          <a:ln w="28575">
            <a:noFill/>
            <a:miter lim="800000"/>
            <a:headEnd type="none" w="sm" len="sm"/>
            <a:tailEnd type="none" w="sm" len="sm"/>
          </a:ln>
        </p:spPr>
        <p:txBody>
          <a:bodyPr/>
          <a:lstStyle/>
          <a:p>
            <a:pPr>
              <a:lnSpc>
                <a:spcPct val="120000"/>
              </a:lnSpc>
              <a:spcBef>
                <a:spcPct val="35000"/>
              </a:spcBef>
              <a:spcAft>
                <a:spcPct val="35000"/>
              </a:spcAft>
              <a:buClrTx/>
              <a:buFontTx/>
              <a:buNone/>
            </a:pPr>
            <a:r>
              <a:rPr lang="en-US" sz="1600"/>
              <a:t>Sequence </a:t>
            </a:r>
          </a:p>
        </p:txBody>
      </p:sp>
      <p:sp>
        <p:nvSpPr>
          <p:cNvPr id="8199" name="Rectangle 8"/>
          <p:cNvSpPr>
            <a:spLocks noChangeArrowheads="1"/>
          </p:cNvSpPr>
          <p:nvPr/>
        </p:nvSpPr>
        <p:spPr bwMode="blackWhite">
          <a:xfrm>
            <a:off x="3024188" y="2441575"/>
            <a:ext cx="4724400" cy="420688"/>
          </a:xfrm>
          <a:prstGeom prst="rect">
            <a:avLst/>
          </a:prstGeom>
          <a:solidFill>
            <a:srgbClr val="DDDDDD"/>
          </a:solidFill>
          <a:ln w="28575">
            <a:noFill/>
            <a:miter lim="800000"/>
            <a:headEnd type="none" w="sm" len="sm"/>
            <a:tailEnd type="none" w="sm" len="sm"/>
          </a:ln>
        </p:spPr>
        <p:txBody>
          <a:bodyPr/>
          <a:lstStyle/>
          <a:p>
            <a:pPr>
              <a:lnSpc>
                <a:spcPct val="120000"/>
              </a:lnSpc>
              <a:spcBef>
                <a:spcPct val="35000"/>
              </a:spcBef>
              <a:spcAft>
                <a:spcPct val="35000"/>
              </a:spcAft>
              <a:buClrTx/>
              <a:buFontTx/>
              <a:buNone/>
            </a:pPr>
            <a:r>
              <a:rPr lang="en-US" sz="1600"/>
              <a:t>Basic unit of storage; composed of rows  </a:t>
            </a:r>
          </a:p>
        </p:txBody>
      </p:sp>
      <p:sp>
        <p:nvSpPr>
          <p:cNvPr id="8200" name="Rectangle 9"/>
          <p:cNvSpPr>
            <a:spLocks noChangeArrowheads="1"/>
          </p:cNvSpPr>
          <p:nvPr/>
        </p:nvSpPr>
        <p:spPr bwMode="blackWhite">
          <a:xfrm>
            <a:off x="1333500" y="2441575"/>
            <a:ext cx="1690688" cy="420688"/>
          </a:xfrm>
          <a:prstGeom prst="rect">
            <a:avLst/>
          </a:prstGeom>
          <a:solidFill>
            <a:srgbClr val="DDDDDD"/>
          </a:solidFill>
          <a:ln w="28575">
            <a:noFill/>
            <a:miter lim="800000"/>
            <a:headEnd type="none" w="sm" len="sm"/>
            <a:tailEnd type="none" w="sm" len="sm"/>
          </a:ln>
        </p:spPr>
        <p:txBody>
          <a:bodyPr/>
          <a:lstStyle/>
          <a:p>
            <a:pPr>
              <a:lnSpc>
                <a:spcPct val="120000"/>
              </a:lnSpc>
              <a:spcBef>
                <a:spcPct val="35000"/>
              </a:spcBef>
              <a:spcAft>
                <a:spcPct val="35000"/>
              </a:spcAft>
              <a:buClrTx/>
              <a:buFontTx/>
              <a:buNone/>
            </a:pPr>
            <a:r>
              <a:rPr lang="en-US" sz="1600"/>
              <a:t>Table</a:t>
            </a:r>
          </a:p>
        </p:txBody>
      </p:sp>
      <p:sp>
        <p:nvSpPr>
          <p:cNvPr id="8201" name="Rectangle 10"/>
          <p:cNvSpPr>
            <a:spLocks noChangeArrowheads="1"/>
          </p:cNvSpPr>
          <p:nvPr/>
        </p:nvSpPr>
        <p:spPr bwMode="blackWhite">
          <a:xfrm>
            <a:off x="3024188" y="4562475"/>
            <a:ext cx="4724400" cy="420688"/>
          </a:xfrm>
          <a:prstGeom prst="rect">
            <a:avLst/>
          </a:prstGeom>
          <a:solidFill>
            <a:srgbClr val="DDDDDD"/>
          </a:solidFill>
          <a:ln w="28575">
            <a:noFill/>
            <a:miter lim="800000"/>
            <a:headEnd type="none" w="sm" len="sm"/>
            <a:tailEnd type="none" w="sm" len="sm"/>
          </a:ln>
        </p:spPr>
        <p:txBody>
          <a:bodyPr/>
          <a:lstStyle/>
          <a:p>
            <a:pPr>
              <a:lnSpc>
                <a:spcPct val="120000"/>
              </a:lnSpc>
              <a:spcBef>
                <a:spcPct val="35000"/>
              </a:spcBef>
              <a:spcAft>
                <a:spcPct val="35000"/>
              </a:spcAft>
              <a:buClrTx/>
              <a:buFontTx/>
              <a:buNone/>
            </a:pPr>
            <a:r>
              <a:rPr lang="en-US" sz="1600"/>
              <a:t>Gives alternative names to objects</a:t>
            </a:r>
          </a:p>
        </p:txBody>
      </p:sp>
      <p:sp>
        <p:nvSpPr>
          <p:cNvPr id="8202" name="Rectangle 11"/>
          <p:cNvSpPr>
            <a:spLocks noChangeArrowheads="1"/>
          </p:cNvSpPr>
          <p:nvPr/>
        </p:nvSpPr>
        <p:spPr bwMode="blackWhite">
          <a:xfrm>
            <a:off x="1333500" y="4562475"/>
            <a:ext cx="1690688" cy="420688"/>
          </a:xfrm>
          <a:prstGeom prst="rect">
            <a:avLst/>
          </a:prstGeom>
          <a:solidFill>
            <a:srgbClr val="DDDDDD"/>
          </a:solidFill>
          <a:ln w="28575">
            <a:noFill/>
            <a:miter lim="800000"/>
            <a:headEnd type="none" w="sm" len="sm"/>
            <a:tailEnd type="none" w="sm" len="sm"/>
          </a:ln>
        </p:spPr>
        <p:txBody>
          <a:bodyPr/>
          <a:lstStyle/>
          <a:p>
            <a:pPr>
              <a:lnSpc>
                <a:spcPct val="120000"/>
              </a:lnSpc>
              <a:spcBef>
                <a:spcPct val="35000"/>
              </a:spcBef>
              <a:spcAft>
                <a:spcPct val="35000"/>
              </a:spcAft>
              <a:buClrTx/>
              <a:buFontTx/>
              <a:buNone/>
            </a:pPr>
            <a:r>
              <a:rPr lang="en-US" sz="1600"/>
              <a:t>Synonym </a:t>
            </a:r>
          </a:p>
        </p:txBody>
      </p:sp>
      <p:sp>
        <p:nvSpPr>
          <p:cNvPr id="8203" name="Rectangle 12"/>
          <p:cNvSpPr>
            <a:spLocks noChangeArrowheads="1"/>
          </p:cNvSpPr>
          <p:nvPr/>
        </p:nvSpPr>
        <p:spPr bwMode="blackWhite">
          <a:xfrm>
            <a:off x="3024188" y="3922713"/>
            <a:ext cx="4724400" cy="639762"/>
          </a:xfrm>
          <a:prstGeom prst="rect">
            <a:avLst/>
          </a:prstGeom>
          <a:solidFill>
            <a:srgbClr val="DDDDDD"/>
          </a:solidFill>
          <a:ln w="28575">
            <a:noFill/>
            <a:miter lim="800000"/>
            <a:headEnd type="none" w="sm" len="sm"/>
            <a:tailEnd type="none" w="sm" len="sm"/>
          </a:ln>
        </p:spPr>
        <p:txBody>
          <a:bodyPr/>
          <a:lstStyle/>
          <a:p>
            <a:pPr>
              <a:spcBef>
                <a:spcPct val="0"/>
              </a:spcBef>
              <a:buClrTx/>
              <a:buFontTx/>
              <a:buNone/>
            </a:pPr>
            <a:r>
              <a:rPr lang="en-US" sz="1600"/>
              <a:t>Improves the performance of data retrieval queries </a:t>
            </a:r>
          </a:p>
        </p:txBody>
      </p:sp>
      <p:sp>
        <p:nvSpPr>
          <p:cNvPr id="8204" name="Rectangle 13"/>
          <p:cNvSpPr>
            <a:spLocks noChangeArrowheads="1"/>
          </p:cNvSpPr>
          <p:nvPr/>
        </p:nvSpPr>
        <p:spPr bwMode="blackWhite">
          <a:xfrm>
            <a:off x="1333500" y="3922713"/>
            <a:ext cx="1690688" cy="639762"/>
          </a:xfrm>
          <a:prstGeom prst="rect">
            <a:avLst/>
          </a:prstGeom>
          <a:solidFill>
            <a:srgbClr val="DDDDDD"/>
          </a:solidFill>
          <a:ln w="28575">
            <a:noFill/>
            <a:miter lim="800000"/>
            <a:headEnd type="none" w="sm" len="sm"/>
            <a:tailEnd type="none" w="sm" len="sm"/>
          </a:ln>
        </p:spPr>
        <p:txBody>
          <a:bodyPr/>
          <a:lstStyle/>
          <a:p>
            <a:pPr>
              <a:spcBef>
                <a:spcPct val="0"/>
              </a:spcBef>
              <a:buClrTx/>
              <a:buFontTx/>
              <a:buNone/>
            </a:pPr>
            <a:r>
              <a:rPr lang="en-US" sz="1600"/>
              <a:t>Index</a:t>
            </a:r>
          </a:p>
        </p:txBody>
      </p:sp>
      <p:sp>
        <p:nvSpPr>
          <p:cNvPr id="8205" name="Rectangle 14"/>
          <p:cNvSpPr>
            <a:spLocks noChangeArrowheads="1"/>
          </p:cNvSpPr>
          <p:nvPr/>
        </p:nvSpPr>
        <p:spPr bwMode="gray">
          <a:xfrm>
            <a:off x="3024188" y="1924050"/>
            <a:ext cx="4724400" cy="517525"/>
          </a:xfrm>
          <a:prstGeom prst="rect">
            <a:avLst/>
          </a:prstGeom>
          <a:solidFill>
            <a:schemeClr val="accent2"/>
          </a:solidFill>
          <a:ln w="28575">
            <a:noFill/>
            <a:miter lim="800000"/>
            <a:headEnd type="none" w="sm" len="sm"/>
            <a:tailEnd type="none" w="sm" len="sm"/>
          </a:ln>
        </p:spPr>
        <p:txBody>
          <a:bodyPr/>
          <a:lstStyle/>
          <a:p>
            <a:pPr>
              <a:lnSpc>
                <a:spcPct val="115000"/>
              </a:lnSpc>
              <a:spcBef>
                <a:spcPct val="25000"/>
              </a:spcBef>
              <a:spcAft>
                <a:spcPct val="35000"/>
              </a:spcAft>
              <a:buClrTx/>
              <a:buFontTx/>
              <a:buNone/>
            </a:pPr>
            <a:r>
              <a:rPr lang="en-US">
                <a:solidFill>
                  <a:schemeClr val="bg1"/>
                </a:solidFill>
              </a:rPr>
              <a:t>Description</a:t>
            </a:r>
          </a:p>
        </p:txBody>
      </p:sp>
      <p:sp>
        <p:nvSpPr>
          <p:cNvPr id="8206" name="Rectangle 15"/>
          <p:cNvSpPr>
            <a:spLocks noChangeArrowheads="1"/>
          </p:cNvSpPr>
          <p:nvPr/>
        </p:nvSpPr>
        <p:spPr bwMode="gray">
          <a:xfrm>
            <a:off x="1333500" y="1924050"/>
            <a:ext cx="1690688" cy="517525"/>
          </a:xfrm>
          <a:prstGeom prst="rect">
            <a:avLst/>
          </a:prstGeom>
          <a:solidFill>
            <a:schemeClr val="accent2"/>
          </a:solidFill>
          <a:ln w="28575">
            <a:noFill/>
            <a:miter lim="800000"/>
            <a:headEnd type="none" w="sm" len="sm"/>
            <a:tailEnd type="none" w="sm" len="sm"/>
          </a:ln>
        </p:spPr>
        <p:txBody>
          <a:bodyPr/>
          <a:lstStyle/>
          <a:p>
            <a:pPr>
              <a:lnSpc>
                <a:spcPct val="115000"/>
              </a:lnSpc>
              <a:spcBef>
                <a:spcPct val="25000"/>
              </a:spcBef>
              <a:spcAft>
                <a:spcPct val="35000"/>
              </a:spcAft>
              <a:buClrTx/>
              <a:buFontTx/>
              <a:buNone/>
            </a:pPr>
            <a:r>
              <a:rPr lang="en-US">
                <a:solidFill>
                  <a:schemeClr val="bg1"/>
                </a:solidFill>
              </a:rPr>
              <a:t>Object</a:t>
            </a:r>
          </a:p>
        </p:txBody>
      </p:sp>
      <p:sp>
        <p:nvSpPr>
          <p:cNvPr id="8207" name="Line 16"/>
          <p:cNvSpPr>
            <a:spLocks noChangeShapeType="1"/>
          </p:cNvSpPr>
          <p:nvPr/>
        </p:nvSpPr>
        <p:spPr bwMode="blackWhite">
          <a:xfrm>
            <a:off x="1333500" y="2441575"/>
            <a:ext cx="6415088" cy="0"/>
          </a:xfrm>
          <a:prstGeom prst="line">
            <a:avLst/>
          </a:prstGeom>
          <a:noFill/>
          <a:ln w="57150">
            <a:solidFill>
              <a:schemeClr val="tx1"/>
            </a:solidFill>
            <a:round/>
            <a:headEnd type="none" w="sm" len="sm"/>
            <a:tailEnd type="none" w="sm" len="sm"/>
          </a:ln>
        </p:spPr>
        <p:txBody>
          <a:bodyPr/>
          <a:lstStyle/>
          <a:p>
            <a:endParaRPr lang="en-MY"/>
          </a:p>
        </p:txBody>
      </p:sp>
      <p:sp>
        <p:nvSpPr>
          <p:cNvPr id="8208" name="Line 17"/>
          <p:cNvSpPr>
            <a:spLocks noChangeShapeType="1"/>
          </p:cNvSpPr>
          <p:nvPr/>
        </p:nvSpPr>
        <p:spPr bwMode="blackWhite">
          <a:xfrm>
            <a:off x="1333500" y="4562475"/>
            <a:ext cx="6415088" cy="0"/>
          </a:xfrm>
          <a:prstGeom prst="line">
            <a:avLst/>
          </a:prstGeom>
          <a:noFill/>
          <a:ln w="28575">
            <a:solidFill>
              <a:schemeClr val="tx1"/>
            </a:solidFill>
            <a:round/>
            <a:headEnd type="none" w="sm" len="sm"/>
            <a:tailEnd type="none" w="sm" len="sm"/>
          </a:ln>
        </p:spPr>
        <p:txBody>
          <a:bodyPr/>
          <a:lstStyle/>
          <a:p>
            <a:endParaRPr lang="en-MY"/>
          </a:p>
        </p:txBody>
      </p:sp>
      <p:sp>
        <p:nvSpPr>
          <p:cNvPr id="8209" name="Line 18"/>
          <p:cNvSpPr>
            <a:spLocks noChangeShapeType="1"/>
          </p:cNvSpPr>
          <p:nvPr/>
        </p:nvSpPr>
        <p:spPr bwMode="blackWhite">
          <a:xfrm>
            <a:off x="1333500" y="4983163"/>
            <a:ext cx="6415088" cy="0"/>
          </a:xfrm>
          <a:prstGeom prst="line">
            <a:avLst/>
          </a:prstGeom>
          <a:noFill/>
          <a:ln w="28575" cap="sq">
            <a:solidFill>
              <a:schemeClr val="tx1"/>
            </a:solidFill>
            <a:round/>
            <a:headEnd type="none" w="sm" len="sm"/>
            <a:tailEnd type="none" w="sm" len="sm"/>
          </a:ln>
        </p:spPr>
        <p:txBody>
          <a:bodyPr/>
          <a:lstStyle/>
          <a:p>
            <a:endParaRPr lang="en-MY"/>
          </a:p>
        </p:txBody>
      </p:sp>
      <p:sp>
        <p:nvSpPr>
          <p:cNvPr id="8210" name="Line 19"/>
          <p:cNvSpPr>
            <a:spLocks noChangeShapeType="1"/>
          </p:cNvSpPr>
          <p:nvPr/>
        </p:nvSpPr>
        <p:spPr bwMode="blackWhite">
          <a:xfrm>
            <a:off x="1333500" y="1924050"/>
            <a:ext cx="0" cy="517525"/>
          </a:xfrm>
          <a:prstGeom prst="line">
            <a:avLst/>
          </a:prstGeom>
          <a:noFill/>
          <a:ln w="28575">
            <a:solidFill>
              <a:schemeClr val="tx1"/>
            </a:solidFill>
            <a:round/>
            <a:headEnd type="none" w="sm" len="sm"/>
            <a:tailEnd type="none" w="sm" len="sm"/>
          </a:ln>
        </p:spPr>
        <p:txBody>
          <a:bodyPr/>
          <a:lstStyle/>
          <a:p>
            <a:endParaRPr lang="en-MY"/>
          </a:p>
        </p:txBody>
      </p:sp>
      <p:sp>
        <p:nvSpPr>
          <p:cNvPr id="8211" name="Line 20"/>
          <p:cNvSpPr>
            <a:spLocks noChangeShapeType="1"/>
          </p:cNvSpPr>
          <p:nvPr/>
        </p:nvSpPr>
        <p:spPr bwMode="blackWhite">
          <a:xfrm>
            <a:off x="3024188" y="1924050"/>
            <a:ext cx="0" cy="3059113"/>
          </a:xfrm>
          <a:prstGeom prst="line">
            <a:avLst/>
          </a:prstGeom>
          <a:noFill/>
          <a:ln w="28575">
            <a:solidFill>
              <a:schemeClr val="tx1"/>
            </a:solidFill>
            <a:round/>
            <a:headEnd type="none" w="sm" len="sm"/>
            <a:tailEnd type="none" w="sm" len="sm"/>
          </a:ln>
        </p:spPr>
        <p:txBody>
          <a:bodyPr/>
          <a:lstStyle/>
          <a:p>
            <a:endParaRPr lang="en-MY"/>
          </a:p>
        </p:txBody>
      </p:sp>
      <p:sp>
        <p:nvSpPr>
          <p:cNvPr id="8212" name="Line 21"/>
          <p:cNvSpPr>
            <a:spLocks noChangeShapeType="1"/>
          </p:cNvSpPr>
          <p:nvPr/>
        </p:nvSpPr>
        <p:spPr bwMode="blackWhite">
          <a:xfrm>
            <a:off x="7748588" y="1924050"/>
            <a:ext cx="0" cy="517525"/>
          </a:xfrm>
          <a:prstGeom prst="line">
            <a:avLst/>
          </a:prstGeom>
          <a:noFill/>
          <a:ln w="28575">
            <a:solidFill>
              <a:schemeClr val="tx1"/>
            </a:solidFill>
            <a:round/>
            <a:headEnd type="none" w="sm" len="sm"/>
            <a:tailEnd type="none" w="sm" len="sm"/>
          </a:ln>
        </p:spPr>
        <p:txBody>
          <a:bodyPr/>
          <a:lstStyle/>
          <a:p>
            <a:endParaRPr lang="en-MY"/>
          </a:p>
        </p:txBody>
      </p:sp>
      <p:sp>
        <p:nvSpPr>
          <p:cNvPr id="8213" name="Line 22"/>
          <p:cNvSpPr>
            <a:spLocks noChangeShapeType="1"/>
          </p:cNvSpPr>
          <p:nvPr/>
        </p:nvSpPr>
        <p:spPr bwMode="blackWhite">
          <a:xfrm>
            <a:off x="1333500" y="2862263"/>
            <a:ext cx="6415088" cy="0"/>
          </a:xfrm>
          <a:prstGeom prst="line">
            <a:avLst/>
          </a:prstGeom>
          <a:noFill/>
          <a:ln w="28575">
            <a:solidFill>
              <a:schemeClr val="tx1"/>
            </a:solidFill>
            <a:round/>
            <a:headEnd type="none" w="sm" len="sm"/>
            <a:tailEnd type="none" w="sm" len="sm"/>
          </a:ln>
        </p:spPr>
        <p:txBody>
          <a:bodyPr wrap="none" anchor="ctr"/>
          <a:lstStyle/>
          <a:p>
            <a:endParaRPr lang="en-MY"/>
          </a:p>
        </p:txBody>
      </p:sp>
      <p:sp>
        <p:nvSpPr>
          <p:cNvPr id="8214" name="Line 23"/>
          <p:cNvSpPr>
            <a:spLocks noChangeShapeType="1"/>
          </p:cNvSpPr>
          <p:nvPr/>
        </p:nvSpPr>
        <p:spPr bwMode="blackWhite">
          <a:xfrm>
            <a:off x="1333500" y="3922713"/>
            <a:ext cx="6415088" cy="0"/>
          </a:xfrm>
          <a:prstGeom prst="line">
            <a:avLst/>
          </a:prstGeom>
          <a:noFill/>
          <a:ln w="28575">
            <a:solidFill>
              <a:schemeClr val="tx1"/>
            </a:solidFill>
            <a:round/>
            <a:headEnd type="none" w="sm" len="sm"/>
            <a:tailEnd type="none" w="sm" len="sm"/>
          </a:ln>
        </p:spPr>
        <p:txBody>
          <a:bodyPr/>
          <a:lstStyle/>
          <a:p>
            <a:endParaRPr lang="en-MY"/>
          </a:p>
        </p:txBody>
      </p:sp>
      <p:sp>
        <p:nvSpPr>
          <p:cNvPr id="8215" name="Line 24"/>
          <p:cNvSpPr>
            <a:spLocks noChangeShapeType="1"/>
          </p:cNvSpPr>
          <p:nvPr/>
        </p:nvSpPr>
        <p:spPr bwMode="blackWhite">
          <a:xfrm>
            <a:off x="1333500" y="3502025"/>
            <a:ext cx="6415088" cy="0"/>
          </a:xfrm>
          <a:prstGeom prst="line">
            <a:avLst/>
          </a:prstGeom>
          <a:noFill/>
          <a:ln w="28575">
            <a:solidFill>
              <a:schemeClr val="tx1"/>
            </a:solidFill>
            <a:round/>
            <a:headEnd type="none" w="sm" len="sm"/>
            <a:tailEnd type="none" w="sm" len="sm"/>
          </a:ln>
        </p:spPr>
        <p:txBody>
          <a:bodyPr/>
          <a:lstStyle/>
          <a:p>
            <a:endParaRPr lang="en-MY"/>
          </a:p>
        </p:txBody>
      </p:sp>
      <p:sp>
        <p:nvSpPr>
          <p:cNvPr id="8216" name="Line 25"/>
          <p:cNvSpPr>
            <a:spLocks noChangeShapeType="1"/>
          </p:cNvSpPr>
          <p:nvPr/>
        </p:nvSpPr>
        <p:spPr bwMode="blackWhite">
          <a:xfrm>
            <a:off x="1333500" y="1924050"/>
            <a:ext cx="6415088" cy="0"/>
          </a:xfrm>
          <a:prstGeom prst="line">
            <a:avLst/>
          </a:prstGeom>
          <a:noFill/>
          <a:ln w="28575">
            <a:solidFill>
              <a:schemeClr val="tx1"/>
            </a:solidFill>
            <a:round/>
            <a:headEnd type="none" w="sm" len="sm"/>
            <a:tailEnd type="none" w="sm" len="sm"/>
          </a:ln>
        </p:spPr>
        <p:txBody>
          <a:bodyPr/>
          <a:lstStyle/>
          <a:p>
            <a:endParaRPr lang="en-MY"/>
          </a:p>
        </p:txBody>
      </p:sp>
      <p:sp>
        <p:nvSpPr>
          <p:cNvPr id="8217" name="Line 26"/>
          <p:cNvSpPr>
            <a:spLocks noChangeShapeType="1"/>
          </p:cNvSpPr>
          <p:nvPr/>
        </p:nvSpPr>
        <p:spPr bwMode="blackWhite">
          <a:xfrm>
            <a:off x="1333500" y="2441575"/>
            <a:ext cx="0" cy="2541588"/>
          </a:xfrm>
          <a:prstGeom prst="line">
            <a:avLst/>
          </a:prstGeom>
          <a:noFill/>
          <a:ln w="28575" cap="sq">
            <a:solidFill>
              <a:schemeClr val="tx1"/>
            </a:solidFill>
            <a:round/>
            <a:headEnd type="none" w="sm" len="sm"/>
            <a:tailEnd type="none" w="sm" len="sm"/>
          </a:ln>
        </p:spPr>
        <p:txBody>
          <a:bodyPr/>
          <a:lstStyle/>
          <a:p>
            <a:endParaRPr lang="en-MY"/>
          </a:p>
        </p:txBody>
      </p:sp>
      <p:sp>
        <p:nvSpPr>
          <p:cNvPr id="8218" name="Line 27"/>
          <p:cNvSpPr>
            <a:spLocks noChangeShapeType="1"/>
          </p:cNvSpPr>
          <p:nvPr/>
        </p:nvSpPr>
        <p:spPr bwMode="blackWhite">
          <a:xfrm>
            <a:off x="7748588" y="2441575"/>
            <a:ext cx="0" cy="2541588"/>
          </a:xfrm>
          <a:prstGeom prst="line">
            <a:avLst/>
          </a:prstGeom>
          <a:noFill/>
          <a:ln w="28575" cap="sq">
            <a:solidFill>
              <a:schemeClr val="tx1"/>
            </a:solidFill>
            <a:round/>
            <a:headEnd type="none" w="sm" len="sm"/>
            <a:tailEnd type="none" w="sm" len="sm"/>
          </a:ln>
        </p:spPr>
        <p:txBody>
          <a:bodyPr/>
          <a:lstStyle/>
          <a:p>
            <a:endParaRPr lang="en-MY"/>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MINUS</a:t>
            </a:r>
            <a:r>
              <a:rPr lang="en-US" smtClean="0"/>
              <a:t> Operator</a:t>
            </a:r>
          </a:p>
        </p:txBody>
      </p:sp>
      <p:sp>
        <p:nvSpPr>
          <p:cNvPr id="60419" name="Rectangle 3"/>
          <p:cNvSpPr>
            <a:spLocks noGrp="1" noChangeArrowheads="1"/>
          </p:cNvSpPr>
          <p:nvPr>
            <p:ph type="body" idx="1"/>
          </p:nvPr>
        </p:nvSpPr>
        <p:spPr>
          <a:xfrm>
            <a:off x="685800" y="762000"/>
            <a:ext cx="7918450" cy="990600"/>
          </a:xfrm>
        </p:spPr>
        <p:txBody>
          <a:bodyPr/>
          <a:lstStyle/>
          <a:p>
            <a:pPr marL="0" indent="0" eaLnBrk="1" hangingPunct="1">
              <a:buFontTx/>
              <a:buNone/>
            </a:pPr>
            <a:r>
              <a:rPr lang="en-US" dirty="0" smtClean="0"/>
              <a:t>Display the employee IDs of those employees who have not changed their jobs even once.</a:t>
            </a:r>
          </a:p>
        </p:txBody>
      </p:sp>
      <p:sp>
        <p:nvSpPr>
          <p:cNvPr id="60420" name="Rectangle 4"/>
          <p:cNvSpPr>
            <a:spLocks noChangeArrowheads="1"/>
          </p:cNvSpPr>
          <p:nvPr/>
        </p:nvSpPr>
        <p:spPr bwMode="blackGray">
          <a:xfrm>
            <a:off x="847725" y="2209800"/>
            <a:ext cx="7305675" cy="1816100"/>
          </a:xfrm>
          <a:prstGeom prst="rect">
            <a:avLst/>
          </a:prstGeom>
          <a:solidFill>
            <a:schemeClr val="accent5">
              <a:lumMod val="60000"/>
              <a:lumOff val="40000"/>
            </a:schemeClr>
          </a:solidFill>
          <a:ln w="28575">
            <a:solidFill>
              <a:schemeClr val="tx1"/>
            </a:solidFill>
            <a:miter lim="800000"/>
            <a:headEnd/>
            <a:tailEnd/>
          </a:ln>
        </p:spPr>
        <p:txBody>
          <a:bodyPr wrap="none" lIns="92075" tIns="46038" rIns="92075" bIns="46038" anchor="ctr"/>
          <a:lstStyle/>
          <a:p>
            <a:pPr>
              <a:spcBef>
                <a:spcPct val="0"/>
              </a:spcBef>
              <a:buClrTx/>
              <a:buFontTx/>
              <a:buNone/>
              <a:tabLst>
                <a:tab pos="1200150" algn="l"/>
              </a:tabLst>
            </a:pPr>
            <a:endParaRPr lang="en-US">
              <a:solidFill>
                <a:srgbClr val="000000"/>
              </a:solidFill>
              <a:latin typeface="Courier New" pitchFamily="49" charset="0"/>
            </a:endParaRPr>
          </a:p>
          <a:p>
            <a:pPr>
              <a:spcBef>
                <a:spcPct val="0"/>
              </a:spcBef>
              <a:buClrTx/>
              <a:buFontTx/>
              <a:buNone/>
              <a:tabLst>
                <a:tab pos="1200150" algn="l"/>
              </a:tabLst>
            </a:pPr>
            <a:endParaRPr lang="en-US">
              <a:solidFill>
                <a:srgbClr val="000000"/>
              </a:solidFill>
              <a:latin typeface="Courier New" pitchFamily="49" charset="0"/>
            </a:endParaRPr>
          </a:p>
        </p:txBody>
      </p:sp>
      <p:sp>
        <p:nvSpPr>
          <p:cNvPr id="60421" name="Rectangle 5"/>
          <p:cNvSpPr>
            <a:spLocks noChangeArrowheads="1"/>
          </p:cNvSpPr>
          <p:nvPr/>
        </p:nvSpPr>
        <p:spPr bwMode="auto">
          <a:xfrm>
            <a:off x="1028700" y="2384425"/>
            <a:ext cx="5672138" cy="1600200"/>
          </a:xfrm>
          <a:prstGeom prst="rect">
            <a:avLst/>
          </a:prstGeom>
          <a:noFill/>
          <a:ln w="9525">
            <a:noFill/>
            <a:miter lim="800000"/>
            <a:headEnd/>
            <a:tailEnd/>
          </a:ln>
        </p:spPr>
        <p:txBody>
          <a:bodyPr wrap="none" lIns="92075" tIns="46038" rIns="92075" bIns="46038" anchor="ctr"/>
          <a:lstStyle/>
          <a:p>
            <a:pPr>
              <a:spcBef>
                <a:spcPct val="0"/>
              </a:spcBef>
              <a:buClrTx/>
              <a:buFontTx/>
              <a:buNone/>
              <a:tabLst>
                <a:tab pos="1200150" algn="l"/>
              </a:tabLst>
            </a:pPr>
            <a:r>
              <a:rPr lang="en-US" sz="2000" dirty="0">
                <a:latin typeface="Courier New" pitchFamily="49" charset="0"/>
              </a:rPr>
              <a:t>SELECT </a:t>
            </a:r>
            <a:r>
              <a:rPr lang="en-US" sz="2000" dirty="0" err="1">
                <a:latin typeface="Courier New" pitchFamily="49" charset="0"/>
              </a:rPr>
              <a:t>employee_id</a:t>
            </a:r>
            <a:endParaRPr lang="en-US" sz="2000" dirty="0">
              <a:latin typeface="Courier New" pitchFamily="49" charset="0"/>
            </a:endParaRPr>
          </a:p>
          <a:p>
            <a:pPr>
              <a:spcBef>
                <a:spcPct val="0"/>
              </a:spcBef>
              <a:buClrTx/>
              <a:buFontTx/>
              <a:buNone/>
              <a:tabLst>
                <a:tab pos="1200150" algn="l"/>
              </a:tabLst>
            </a:pPr>
            <a:r>
              <a:rPr lang="en-US" sz="2000" dirty="0">
                <a:latin typeface="Courier New" pitchFamily="49" charset="0"/>
              </a:rPr>
              <a:t>FROM   employees</a:t>
            </a:r>
          </a:p>
          <a:p>
            <a:pPr>
              <a:spcBef>
                <a:spcPct val="0"/>
              </a:spcBef>
              <a:buClrTx/>
              <a:buFontTx/>
              <a:buNone/>
              <a:tabLst>
                <a:tab pos="1200150" algn="l"/>
              </a:tabLst>
            </a:pPr>
            <a:r>
              <a:rPr lang="en-US" sz="2000" dirty="0">
                <a:latin typeface="Courier New" pitchFamily="49" charset="0"/>
              </a:rPr>
              <a:t>MINUS</a:t>
            </a:r>
          </a:p>
          <a:p>
            <a:pPr>
              <a:spcBef>
                <a:spcPct val="0"/>
              </a:spcBef>
              <a:buClrTx/>
              <a:buFontTx/>
              <a:buNone/>
              <a:tabLst>
                <a:tab pos="1200150" algn="l"/>
              </a:tabLst>
            </a:pPr>
            <a:r>
              <a:rPr lang="en-US" sz="2000" dirty="0">
                <a:latin typeface="Courier New" pitchFamily="49" charset="0"/>
              </a:rPr>
              <a:t>SELECT </a:t>
            </a:r>
            <a:r>
              <a:rPr lang="en-US" sz="2000" dirty="0" err="1">
                <a:latin typeface="Courier New" pitchFamily="49" charset="0"/>
              </a:rPr>
              <a:t>employee_id</a:t>
            </a:r>
            <a:endParaRPr lang="en-US" sz="2000" dirty="0">
              <a:latin typeface="Courier New" pitchFamily="49" charset="0"/>
            </a:endParaRPr>
          </a:p>
          <a:p>
            <a:pPr>
              <a:spcBef>
                <a:spcPct val="0"/>
              </a:spcBef>
              <a:buClrTx/>
              <a:buFontTx/>
              <a:buNone/>
              <a:tabLst>
                <a:tab pos="1200150" algn="l"/>
              </a:tabLst>
            </a:pPr>
            <a:r>
              <a:rPr lang="en-US" sz="2000" dirty="0">
                <a:latin typeface="Courier New" pitchFamily="49" charset="0"/>
              </a:rPr>
              <a:t>FROM   </a:t>
            </a:r>
            <a:r>
              <a:rPr lang="en-US" sz="2000" dirty="0" err="1">
                <a:latin typeface="Courier New" pitchFamily="49" charset="0"/>
              </a:rPr>
              <a:t>job_history</a:t>
            </a:r>
            <a:r>
              <a:rPr lang="en-US" sz="2000" dirty="0">
                <a:latin typeface="Courier New" pitchFamily="49" charset="0"/>
              </a:rPr>
              <a:t>;</a:t>
            </a:r>
          </a:p>
        </p:txBody>
      </p:sp>
      <p:sp>
        <p:nvSpPr>
          <p:cNvPr id="60422" name="Rectangle 6"/>
          <p:cNvSpPr>
            <a:spLocks noChangeArrowheads="1"/>
          </p:cNvSpPr>
          <p:nvPr/>
        </p:nvSpPr>
        <p:spPr bwMode="gray">
          <a:xfrm>
            <a:off x="1039813" y="3032125"/>
            <a:ext cx="1169987" cy="266700"/>
          </a:xfrm>
          <a:prstGeom prst="rect">
            <a:avLst/>
          </a:prstGeom>
          <a:solidFill>
            <a:srgbClr val="FFFF00">
              <a:alpha val="40000"/>
            </a:srgbClr>
          </a:solidFill>
          <a:ln w="28575">
            <a:solidFill>
              <a:schemeClr val="hlink"/>
            </a:solidFill>
            <a:miter lim="800000"/>
            <a:headEnd/>
            <a:tailEnd/>
          </a:ln>
        </p:spPr>
        <p:txBody>
          <a:bodyPr wrap="none" anchor="ctr"/>
          <a:lstStyle/>
          <a:p>
            <a:endParaRPr lang="en-US"/>
          </a:p>
        </p:txBody>
      </p:sp>
      <p:sp>
        <p:nvSpPr>
          <p:cNvPr id="60423" name="Text Box 7"/>
          <p:cNvSpPr txBox="1">
            <a:spLocks noChangeArrowheads="1"/>
          </p:cNvSpPr>
          <p:nvPr/>
        </p:nvSpPr>
        <p:spPr bwMode="auto">
          <a:xfrm>
            <a:off x="800100" y="4933950"/>
            <a:ext cx="511175"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pic>
        <p:nvPicPr>
          <p:cNvPr id="60424" name="Picture 8" descr="C:\salome_official\projects\11gR2_SQL 1\screenshots\les8_23s_a.gif"/>
          <p:cNvPicPr>
            <a:picLocks noChangeAspect="1" noChangeArrowheads="1"/>
          </p:cNvPicPr>
          <p:nvPr/>
        </p:nvPicPr>
        <p:blipFill>
          <a:blip r:embed="rId3"/>
          <a:srcRect/>
          <a:stretch>
            <a:fillRect/>
          </a:stretch>
        </p:blipFill>
        <p:spPr bwMode="auto">
          <a:xfrm>
            <a:off x="914400" y="4191000"/>
            <a:ext cx="1646238" cy="925513"/>
          </a:xfrm>
          <a:prstGeom prst="rect">
            <a:avLst/>
          </a:prstGeom>
          <a:noFill/>
          <a:ln w="12700">
            <a:solidFill>
              <a:schemeClr val="tx1"/>
            </a:solidFill>
            <a:miter lim="800000"/>
            <a:headEnd/>
            <a:tailEnd/>
          </a:ln>
        </p:spPr>
      </p:pic>
      <p:pic>
        <p:nvPicPr>
          <p:cNvPr id="60425" name="Picture 9" descr="C:\salome_official\projects\11gR2_SQL 1\screenshots\les8_23s_b.gif"/>
          <p:cNvPicPr>
            <a:picLocks noChangeAspect="1" noChangeArrowheads="1"/>
          </p:cNvPicPr>
          <p:nvPr/>
        </p:nvPicPr>
        <p:blipFill>
          <a:blip r:embed="rId4"/>
          <a:srcRect/>
          <a:stretch>
            <a:fillRect/>
          </a:stretch>
        </p:blipFill>
        <p:spPr bwMode="auto">
          <a:xfrm>
            <a:off x="914400" y="5334000"/>
            <a:ext cx="1635125" cy="685800"/>
          </a:xfrm>
          <a:prstGeom prst="rect">
            <a:avLst/>
          </a:prstGeom>
          <a:noFill/>
          <a:ln w="12700">
            <a:solidFill>
              <a:schemeClr val="tx1"/>
            </a:solidFill>
            <a:miter lim="800000"/>
            <a:headEnd/>
            <a:tailEnd/>
          </a:ln>
        </p:spPr>
      </p:pic>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Matching the </a:t>
            </a:r>
            <a:r>
              <a:rPr lang="en-US" smtClean="0">
                <a:latin typeface="Courier New" pitchFamily="49" charset="0"/>
              </a:rPr>
              <a:t>SELECT</a:t>
            </a:r>
            <a:r>
              <a:rPr lang="en-US" smtClean="0"/>
              <a:t> Statements</a:t>
            </a:r>
          </a:p>
        </p:txBody>
      </p:sp>
      <p:sp>
        <p:nvSpPr>
          <p:cNvPr id="62467" name="Rectangle 3"/>
          <p:cNvSpPr>
            <a:spLocks noGrp="1" noChangeArrowheads="1"/>
          </p:cNvSpPr>
          <p:nvPr>
            <p:ph type="body" idx="1"/>
          </p:nvPr>
        </p:nvSpPr>
        <p:spPr>
          <a:xfrm>
            <a:off x="381000" y="609600"/>
            <a:ext cx="8458200" cy="2209800"/>
          </a:xfrm>
        </p:spPr>
        <p:txBody>
          <a:bodyPr/>
          <a:lstStyle/>
          <a:p>
            <a:pPr lvl="1" eaLnBrk="1" hangingPunct="1"/>
            <a:r>
              <a:rPr lang="en-US" dirty="0" smtClean="0"/>
              <a:t>Using the </a:t>
            </a:r>
            <a:r>
              <a:rPr lang="en-US" dirty="0" smtClean="0">
                <a:latin typeface="Courier New" pitchFamily="49" charset="0"/>
              </a:rPr>
              <a:t>UNION</a:t>
            </a:r>
            <a:r>
              <a:rPr lang="en-US" dirty="0" smtClean="0"/>
              <a:t> operator, display the location ID, department name, and the state where it is located. </a:t>
            </a:r>
          </a:p>
          <a:p>
            <a:pPr lvl="1" eaLnBrk="1" hangingPunct="1"/>
            <a:r>
              <a:rPr lang="en-US" dirty="0" smtClean="0"/>
              <a:t>You must match the data type (using the </a:t>
            </a:r>
            <a:r>
              <a:rPr lang="en-US" dirty="0" smtClean="0">
                <a:latin typeface="Courier New" pitchFamily="49" charset="0"/>
              </a:rPr>
              <a:t>TO_CHAR</a:t>
            </a:r>
            <a:r>
              <a:rPr lang="en-US" dirty="0" smtClean="0"/>
              <a:t> function or any other conversion functions) when columns do not exist in one or the other table.</a:t>
            </a:r>
          </a:p>
        </p:txBody>
      </p:sp>
      <p:sp>
        <p:nvSpPr>
          <p:cNvPr id="62468" name="Rectangle 4"/>
          <p:cNvSpPr>
            <a:spLocks noChangeArrowheads="1"/>
          </p:cNvSpPr>
          <p:nvPr/>
        </p:nvSpPr>
        <p:spPr bwMode="blackGray">
          <a:xfrm>
            <a:off x="914400" y="3352800"/>
            <a:ext cx="7772400" cy="2514600"/>
          </a:xfrm>
          <a:prstGeom prst="rect">
            <a:avLst/>
          </a:prstGeom>
          <a:solidFill>
            <a:schemeClr val="accent5">
              <a:lumMod val="40000"/>
              <a:lumOff val="60000"/>
            </a:schemeClr>
          </a:solidFill>
          <a:ln w="28575">
            <a:solidFill>
              <a:schemeClr val="tx1"/>
            </a:solidFill>
            <a:miter lim="800000"/>
            <a:headEnd/>
            <a:tailEnd/>
          </a:ln>
        </p:spPr>
        <p:txBody>
          <a:bodyPr wrap="none" lIns="92075" tIns="46038" rIns="92075" bIns="46038" anchor="ctr"/>
          <a:lstStyle/>
          <a:p>
            <a:pPr>
              <a:spcBef>
                <a:spcPct val="0"/>
              </a:spcBef>
              <a:buClrTx/>
              <a:buFontTx/>
              <a:buNone/>
              <a:tabLst>
                <a:tab pos="1200150" algn="l"/>
              </a:tabLst>
            </a:pPr>
            <a:endParaRPr lang="en-US">
              <a:solidFill>
                <a:srgbClr val="000000"/>
              </a:solidFill>
              <a:latin typeface="Courier New" pitchFamily="49" charset="0"/>
            </a:endParaRPr>
          </a:p>
          <a:p>
            <a:pPr>
              <a:spcBef>
                <a:spcPct val="0"/>
              </a:spcBef>
              <a:buClrTx/>
              <a:buFontTx/>
              <a:buNone/>
              <a:tabLst>
                <a:tab pos="1200150" algn="l"/>
              </a:tabLst>
            </a:pPr>
            <a:endParaRPr lang="en-US">
              <a:solidFill>
                <a:srgbClr val="000000"/>
              </a:solidFill>
              <a:latin typeface="Courier New" pitchFamily="49" charset="0"/>
            </a:endParaRPr>
          </a:p>
        </p:txBody>
      </p:sp>
      <p:sp>
        <p:nvSpPr>
          <p:cNvPr id="62469" name="Rectangle 5"/>
          <p:cNvSpPr>
            <a:spLocks noChangeArrowheads="1"/>
          </p:cNvSpPr>
          <p:nvPr/>
        </p:nvSpPr>
        <p:spPr bwMode="auto">
          <a:xfrm>
            <a:off x="1066800" y="3657600"/>
            <a:ext cx="7061200" cy="1976438"/>
          </a:xfrm>
          <a:prstGeom prst="rect">
            <a:avLst/>
          </a:prstGeom>
          <a:noFill/>
          <a:ln w="9525">
            <a:noFill/>
            <a:miter lim="800000"/>
            <a:headEnd/>
            <a:tailEnd/>
          </a:ln>
        </p:spPr>
        <p:txBody>
          <a:bodyPr wrap="none" lIns="92075" tIns="46038" rIns="92075" bIns="46038" anchor="ctr"/>
          <a:lstStyle/>
          <a:p>
            <a:pPr>
              <a:spcBef>
                <a:spcPct val="0"/>
              </a:spcBef>
              <a:buClrTx/>
              <a:buFontTx/>
              <a:buNone/>
              <a:tabLst>
                <a:tab pos="1200150" algn="l"/>
              </a:tabLst>
            </a:pPr>
            <a:r>
              <a:rPr lang="en-US" sz="2000" dirty="0">
                <a:latin typeface="Courier New" pitchFamily="49" charset="0"/>
              </a:rPr>
              <a:t>SELECT </a:t>
            </a:r>
            <a:r>
              <a:rPr lang="en-US" sz="2000" dirty="0" err="1">
                <a:latin typeface="Courier New" pitchFamily="49" charset="0"/>
              </a:rPr>
              <a:t>location_id</a:t>
            </a:r>
            <a:r>
              <a:rPr lang="en-US" sz="2000" dirty="0">
                <a:latin typeface="Courier New" pitchFamily="49" charset="0"/>
              </a:rPr>
              <a:t>, </a:t>
            </a:r>
            <a:r>
              <a:rPr lang="en-US" sz="2000" dirty="0" err="1">
                <a:latin typeface="Courier New" pitchFamily="49" charset="0"/>
              </a:rPr>
              <a:t>department_name</a:t>
            </a:r>
            <a:r>
              <a:rPr lang="en-US" sz="2000" dirty="0">
                <a:latin typeface="Courier New" pitchFamily="49" charset="0"/>
              </a:rPr>
              <a:t> "Department", </a:t>
            </a:r>
          </a:p>
          <a:p>
            <a:pPr>
              <a:spcBef>
                <a:spcPct val="0"/>
              </a:spcBef>
              <a:buClrTx/>
              <a:buFontTx/>
              <a:buNone/>
              <a:tabLst>
                <a:tab pos="1200150" algn="l"/>
              </a:tabLst>
            </a:pPr>
            <a:r>
              <a:rPr lang="en-US" sz="2000" dirty="0">
                <a:latin typeface="Courier New" pitchFamily="49" charset="0"/>
              </a:rPr>
              <a:t>   TO_CHAR(NULL) "Warehouse location"  </a:t>
            </a:r>
          </a:p>
          <a:p>
            <a:pPr>
              <a:spcBef>
                <a:spcPct val="0"/>
              </a:spcBef>
              <a:buClrTx/>
              <a:buFontTx/>
              <a:buNone/>
              <a:tabLst>
                <a:tab pos="1200150" algn="l"/>
              </a:tabLst>
            </a:pPr>
            <a:r>
              <a:rPr lang="en-US" sz="2000" dirty="0">
                <a:latin typeface="Courier New" pitchFamily="49" charset="0"/>
              </a:rPr>
              <a:t>FROM departments</a:t>
            </a:r>
          </a:p>
          <a:p>
            <a:pPr>
              <a:spcBef>
                <a:spcPct val="0"/>
              </a:spcBef>
              <a:buClrTx/>
              <a:buFontTx/>
              <a:buNone/>
              <a:tabLst>
                <a:tab pos="1200150" algn="l"/>
              </a:tabLst>
            </a:pPr>
            <a:r>
              <a:rPr lang="en-US" sz="2000" dirty="0">
                <a:latin typeface="Courier New" pitchFamily="49" charset="0"/>
              </a:rPr>
              <a:t>UNION</a:t>
            </a:r>
          </a:p>
          <a:p>
            <a:pPr>
              <a:spcBef>
                <a:spcPct val="0"/>
              </a:spcBef>
              <a:buClrTx/>
              <a:buFontTx/>
              <a:buNone/>
              <a:tabLst>
                <a:tab pos="1200150" algn="l"/>
              </a:tabLst>
            </a:pPr>
            <a:r>
              <a:rPr lang="en-US" sz="2000" dirty="0">
                <a:latin typeface="Courier New" pitchFamily="49" charset="0"/>
              </a:rPr>
              <a:t>SELECT </a:t>
            </a:r>
            <a:r>
              <a:rPr lang="en-US" sz="2000" dirty="0" err="1">
                <a:latin typeface="Courier New" pitchFamily="49" charset="0"/>
              </a:rPr>
              <a:t>location_id</a:t>
            </a:r>
            <a:r>
              <a:rPr lang="en-US" sz="2000" dirty="0">
                <a:latin typeface="Courier New" pitchFamily="49" charset="0"/>
              </a:rPr>
              <a:t>, TO_CHAR(NULL) "Department", </a:t>
            </a:r>
          </a:p>
          <a:p>
            <a:pPr>
              <a:spcBef>
                <a:spcPct val="0"/>
              </a:spcBef>
              <a:buClrTx/>
              <a:buFontTx/>
              <a:buNone/>
              <a:tabLst>
                <a:tab pos="1200150" algn="l"/>
              </a:tabLst>
            </a:pPr>
            <a:r>
              <a:rPr lang="en-US" sz="2000" dirty="0">
                <a:latin typeface="Courier New" pitchFamily="49" charset="0"/>
              </a:rPr>
              <a:t>   </a:t>
            </a:r>
            <a:r>
              <a:rPr lang="en-US" sz="2000" dirty="0" err="1">
                <a:latin typeface="Courier New" pitchFamily="49" charset="0"/>
              </a:rPr>
              <a:t>state_province</a:t>
            </a:r>
            <a:endParaRPr lang="en-US" sz="2000" dirty="0">
              <a:latin typeface="Courier New" pitchFamily="49" charset="0"/>
            </a:endParaRPr>
          </a:p>
          <a:p>
            <a:pPr>
              <a:spcBef>
                <a:spcPct val="0"/>
              </a:spcBef>
              <a:buClrTx/>
              <a:buFontTx/>
              <a:buNone/>
              <a:tabLst>
                <a:tab pos="1200150" algn="l"/>
              </a:tabLst>
            </a:pPr>
            <a:r>
              <a:rPr lang="en-US" sz="2000" dirty="0">
                <a:latin typeface="Courier New" pitchFamily="49" charset="0"/>
              </a:rPr>
              <a:t>FROM locations;</a:t>
            </a:r>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Matching the </a:t>
            </a:r>
            <a:r>
              <a:rPr lang="en-US" smtClean="0">
                <a:latin typeface="Courier New" pitchFamily="49" charset="0"/>
              </a:rPr>
              <a:t>SELECT</a:t>
            </a:r>
            <a:r>
              <a:rPr lang="en-US" smtClean="0"/>
              <a:t> Statement: Example</a:t>
            </a:r>
          </a:p>
        </p:txBody>
      </p:sp>
      <p:sp>
        <p:nvSpPr>
          <p:cNvPr id="63491" name="Rectangle 3"/>
          <p:cNvSpPr>
            <a:spLocks noGrp="1" noChangeArrowheads="1"/>
          </p:cNvSpPr>
          <p:nvPr>
            <p:ph type="body" idx="1"/>
          </p:nvPr>
        </p:nvSpPr>
        <p:spPr>
          <a:xfrm>
            <a:off x="609600" y="685800"/>
            <a:ext cx="7918450" cy="990600"/>
          </a:xfrm>
        </p:spPr>
        <p:txBody>
          <a:bodyPr/>
          <a:lstStyle/>
          <a:p>
            <a:pPr marL="0" indent="0" eaLnBrk="1" hangingPunct="1">
              <a:buFontTx/>
              <a:buNone/>
            </a:pPr>
            <a:r>
              <a:rPr lang="en-US" dirty="0" smtClean="0"/>
              <a:t>Using the </a:t>
            </a:r>
            <a:r>
              <a:rPr lang="en-US" dirty="0" smtClean="0">
                <a:latin typeface="Courier New" pitchFamily="49" charset="0"/>
              </a:rPr>
              <a:t>UNION</a:t>
            </a:r>
            <a:r>
              <a:rPr lang="en-US" dirty="0" smtClean="0"/>
              <a:t> operator, display the employee ID, job ID, and salary of all employees.</a:t>
            </a:r>
          </a:p>
        </p:txBody>
      </p:sp>
      <p:sp>
        <p:nvSpPr>
          <p:cNvPr id="63492" name="Rectangle 4"/>
          <p:cNvSpPr>
            <a:spLocks noChangeArrowheads="1"/>
          </p:cNvSpPr>
          <p:nvPr/>
        </p:nvSpPr>
        <p:spPr bwMode="blackGray">
          <a:xfrm>
            <a:off x="685800" y="1905000"/>
            <a:ext cx="7315200" cy="1905000"/>
          </a:xfrm>
          <a:prstGeom prst="rect">
            <a:avLst/>
          </a:prstGeom>
          <a:solidFill>
            <a:schemeClr val="accent5">
              <a:lumMod val="40000"/>
              <a:lumOff val="60000"/>
            </a:schemeClr>
          </a:solidFill>
          <a:ln w="28575">
            <a:solidFill>
              <a:schemeClr val="tx1"/>
            </a:solidFill>
            <a:miter lim="800000"/>
            <a:headEnd/>
            <a:tailEnd/>
          </a:ln>
        </p:spPr>
        <p:txBody>
          <a:bodyPr wrap="none" lIns="92075" tIns="46038" rIns="92075" bIns="46038" anchor="ctr"/>
          <a:lstStyle/>
          <a:p>
            <a:pPr>
              <a:spcBef>
                <a:spcPct val="0"/>
              </a:spcBef>
              <a:buClrTx/>
              <a:buFontTx/>
              <a:buNone/>
              <a:tabLst>
                <a:tab pos="1200150" algn="l"/>
              </a:tabLst>
            </a:pPr>
            <a:endParaRPr lang="en-US">
              <a:solidFill>
                <a:srgbClr val="000000"/>
              </a:solidFill>
              <a:latin typeface="Courier New" pitchFamily="49" charset="0"/>
            </a:endParaRPr>
          </a:p>
          <a:p>
            <a:pPr>
              <a:spcBef>
                <a:spcPct val="0"/>
              </a:spcBef>
              <a:buClrTx/>
              <a:buFontTx/>
              <a:buNone/>
              <a:tabLst>
                <a:tab pos="1200150" algn="l"/>
              </a:tabLst>
            </a:pPr>
            <a:endParaRPr lang="en-US">
              <a:solidFill>
                <a:srgbClr val="000000"/>
              </a:solidFill>
              <a:latin typeface="Courier New" pitchFamily="49" charset="0"/>
            </a:endParaRPr>
          </a:p>
        </p:txBody>
      </p:sp>
      <p:sp>
        <p:nvSpPr>
          <p:cNvPr id="63493" name="Rectangle 5"/>
          <p:cNvSpPr>
            <a:spLocks noChangeArrowheads="1"/>
          </p:cNvSpPr>
          <p:nvPr/>
        </p:nvSpPr>
        <p:spPr bwMode="auto">
          <a:xfrm>
            <a:off x="1003300" y="2181225"/>
            <a:ext cx="6249988" cy="1524000"/>
          </a:xfrm>
          <a:prstGeom prst="rect">
            <a:avLst/>
          </a:prstGeom>
          <a:solidFill>
            <a:schemeClr val="accent5">
              <a:lumMod val="40000"/>
              <a:lumOff val="60000"/>
            </a:schemeClr>
          </a:solidFill>
          <a:ln w="28575">
            <a:noFill/>
            <a:miter lim="800000"/>
            <a:headEnd/>
            <a:tailEnd/>
          </a:ln>
        </p:spPr>
        <p:txBody>
          <a:bodyPr wrap="none" lIns="92075" tIns="46038" rIns="92075" bIns="46038" anchor="ctr"/>
          <a:lstStyle/>
          <a:p>
            <a:pPr>
              <a:spcBef>
                <a:spcPct val="0"/>
              </a:spcBef>
              <a:buClrTx/>
              <a:buFontTx/>
              <a:buNone/>
              <a:tabLst>
                <a:tab pos="1200150" algn="l"/>
              </a:tabLst>
            </a:pPr>
            <a:r>
              <a:rPr lang="en-US" sz="2000" dirty="0">
                <a:latin typeface="Courier New" pitchFamily="49" charset="0"/>
              </a:rPr>
              <a:t>SELECT </a:t>
            </a:r>
            <a:r>
              <a:rPr lang="en-US" sz="2000" dirty="0" err="1">
                <a:latin typeface="Courier New" pitchFamily="49" charset="0"/>
              </a:rPr>
              <a:t>employee_id</a:t>
            </a:r>
            <a:r>
              <a:rPr lang="en-US" sz="2000" dirty="0">
                <a:latin typeface="Courier New" pitchFamily="49" charset="0"/>
              </a:rPr>
              <a:t>, </a:t>
            </a:r>
            <a:r>
              <a:rPr lang="en-US" sz="2000" dirty="0" err="1">
                <a:latin typeface="Courier New" pitchFamily="49" charset="0"/>
              </a:rPr>
              <a:t>job_id,salary</a:t>
            </a:r>
            <a:endParaRPr lang="en-US" sz="2000" dirty="0">
              <a:latin typeface="Courier New" pitchFamily="49" charset="0"/>
            </a:endParaRPr>
          </a:p>
          <a:p>
            <a:pPr>
              <a:spcBef>
                <a:spcPct val="0"/>
              </a:spcBef>
              <a:buClrTx/>
              <a:buFontTx/>
              <a:buNone/>
              <a:tabLst>
                <a:tab pos="1200150" algn="l"/>
              </a:tabLst>
            </a:pPr>
            <a:r>
              <a:rPr lang="en-US" sz="2000" dirty="0">
                <a:latin typeface="Courier New" pitchFamily="49" charset="0"/>
              </a:rPr>
              <a:t>FROM   employees</a:t>
            </a:r>
          </a:p>
          <a:p>
            <a:pPr>
              <a:spcBef>
                <a:spcPct val="0"/>
              </a:spcBef>
              <a:buClrTx/>
              <a:buFontTx/>
              <a:buNone/>
              <a:tabLst>
                <a:tab pos="1200150" algn="l"/>
              </a:tabLst>
            </a:pPr>
            <a:r>
              <a:rPr lang="en-US" sz="2000" dirty="0">
                <a:latin typeface="Courier New" pitchFamily="49" charset="0"/>
              </a:rPr>
              <a:t>UNION</a:t>
            </a:r>
          </a:p>
          <a:p>
            <a:pPr>
              <a:spcBef>
                <a:spcPct val="0"/>
              </a:spcBef>
              <a:buClrTx/>
              <a:buFontTx/>
              <a:buNone/>
              <a:tabLst>
                <a:tab pos="1200150" algn="l"/>
              </a:tabLst>
            </a:pPr>
            <a:r>
              <a:rPr lang="en-US" sz="2000" dirty="0">
                <a:latin typeface="Courier New" pitchFamily="49" charset="0"/>
              </a:rPr>
              <a:t>SELECT </a:t>
            </a:r>
            <a:r>
              <a:rPr lang="en-US" sz="2000" dirty="0" err="1">
                <a:latin typeface="Courier New" pitchFamily="49" charset="0"/>
              </a:rPr>
              <a:t>employee_id</a:t>
            </a:r>
            <a:r>
              <a:rPr lang="en-US" sz="2000" dirty="0">
                <a:latin typeface="Courier New" pitchFamily="49" charset="0"/>
              </a:rPr>
              <a:t>, job_id,0</a:t>
            </a:r>
          </a:p>
          <a:p>
            <a:pPr>
              <a:spcBef>
                <a:spcPct val="0"/>
              </a:spcBef>
              <a:buClrTx/>
              <a:buFontTx/>
              <a:buNone/>
              <a:tabLst>
                <a:tab pos="1200150" algn="l"/>
              </a:tabLst>
            </a:pPr>
            <a:r>
              <a:rPr lang="en-US" sz="2000" dirty="0">
                <a:latin typeface="Courier New" pitchFamily="49" charset="0"/>
              </a:rPr>
              <a:t>FROM   </a:t>
            </a:r>
            <a:r>
              <a:rPr lang="en-US" sz="2000" dirty="0" err="1">
                <a:latin typeface="Courier New" pitchFamily="49" charset="0"/>
              </a:rPr>
              <a:t>job_history</a:t>
            </a:r>
            <a:r>
              <a:rPr lang="en-US" sz="2000" dirty="0">
                <a:latin typeface="Courier New" pitchFamily="49" charset="0"/>
              </a:rPr>
              <a:t>;</a:t>
            </a:r>
          </a:p>
        </p:txBody>
      </p:sp>
      <p:sp>
        <p:nvSpPr>
          <p:cNvPr id="63494" name="Text Box 6"/>
          <p:cNvSpPr txBox="1">
            <a:spLocks noChangeArrowheads="1"/>
          </p:cNvSpPr>
          <p:nvPr/>
        </p:nvSpPr>
        <p:spPr bwMode="auto">
          <a:xfrm>
            <a:off x="857250" y="5295900"/>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pic>
        <p:nvPicPr>
          <p:cNvPr id="63495" name="Picture 7" descr="C:\salome_official\projects\11gR2_SQL 1\screenshots\les8_26s_a.gif"/>
          <p:cNvPicPr>
            <a:picLocks noChangeAspect="1" noChangeArrowheads="1"/>
          </p:cNvPicPr>
          <p:nvPr/>
        </p:nvPicPr>
        <p:blipFill>
          <a:blip r:embed="rId3"/>
          <a:srcRect/>
          <a:stretch>
            <a:fillRect/>
          </a:stretch>
        </p:blipFill>
        <p:spPr bwMode="auto">
          <a:xfrm>
            <a:off x="914400" y="4114800"/>
            <a:ext cx="3382963" cy="1371600"/>
          </a:xfrm>
          <a:prstGeom prst="rect">
            <a:avLst/>
          </a:prstGeom>
          <a:noFill/>
          <a:ln w="12700">
            <a:solidFill>
              <a:schemeClr val="tx1"/>
            </a:solidFill>
            <a:miter lim="800000"/>
            <a:headEnd/>
            <a:tailEnd/>
          </a:ln>
        </p:spPr>
      </p:pic>
      <p:sp>
        <p:nvSpPr>
          <p:cNvPr id="63496" name="Rectangle 8"/>
          <p:cNvSpPr>
            <a:spLocks noChangeArrowheads="1"/>
          </p:cNvSpPr>
          <p:nvPr/>
        </p:nvSpPr>
        <p:spPr bwMode="gray">
          <a:xfrm>
            <a:off x="885825" y="4575175"/>
            <a:ext cx="3429000" cy="414338"/>
          </a:xfrm>
          <a:prstGeom prst="rect">
            <a:avLst/>
          </a:prstGeom>
          <a:noFill/>
          <a:ln w="28575">
            <a:solidFill>
              <a:schemeClr val="hlink"/>
            </a:solidFill>
            <a:miter lim="800000"/>
            <a:headEnd/>
            <a:tailEnd/>
          </a:ln>
        </p:spPr>
        <p:txBody>
          <a:bodyPr wrap="none" anchor="ctr"/>
          <a:lstStyle/>
          <a:p>
            <a:endParaRPr lang="en-US"/>
          </a:p>
        </p:txBody>
      </p:sp>
      <p:pic>
        <p:nvPicPr>
          <p:cNvPr id="63497" name="Picture 9" descr="C:\salome_official\projects\11gR2_SQL 1\screenshots\les8_26s_b.gif"/>
          <p:cNvPicPr>
            <a:picLocks noChangeAspect="1" noChangeArrowheads="1"/>
          </p:cNvPicPr>
          <p:nvPr/>
        </p:nvPicPr>
        <p:blipFill>
          <a:blip r:embed="rId4"/>
          <a:srcRect/>
          <a:stretch>
            <a:fillRect/>
          </a:stretch>
        </p:blipFill>
        <p:spPr bwMode="auto">
          <a:xfrm>
            <a:off x="914400" y="5715000"/>
            <a:ext cx="3382963" cy="457200"/>
          </a:xfrm>
          <a:prstGeom prst="rect">
            <a:avLst/>
          </a:prstGeom>
          <a:noFill/>
          <a:ln w="12700">
            <a:solidFill>
              <a:schemeClr val="tx1"/>
            </a:solidFill>
            <a:miter lim="800000"/>
            <a:headEnd/>
            <a:tailEnd/>
          </a:ln>
        </p:spPr>
      </p:pic>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ORDER</a:t>
            </a:r>
            <a:r>
              <a:rPr lang="en-US" smtClean="0"/>
              <a:t> </a:t>
            </a:r>
            <a:r>
              <a:rPr lang="en-US" smtClean="0">
                <a:latin typeface="Courier New" pitchFamily="49" charset="0"/>
              </a:rPr>
              <a:t>BY</a:t>
            </a:r>
            <a:r>
              <a:rPr lang="en-US" smtClean="0"/>
              <a:t> Clause in Set Operations</a:t>
            </a:r>
          </a:p>
        </p:txBody>
      </p:sp>
      <p:sp>
        <p:nvSpPr>
          <p:cNvPr id="65539" name="Rectangle 3"/>
          <p:cNvSpPr>
            <a:spLocks noGrp="1" noChangeArrowheads="1"/>
          </p:cNvSpPr>
          <p:nvPr>
            <p:ph type="body" idx="1"/>
          </p:nvPr>
        </p:nvSpPr>
        <p:spPr>
          <a:xfrm>
            <a:off x="609600" y="1449388"/>
            <a:ext cx="7918450" cy="4511675"/>
          </a:xfrm>
        </p:spPr>
        <p:txBody>
          <a:bodyPr/>
          <a:lstStyle/>
          <a:p>
            <a:pPr lvl="1" eaLnBrk="1" hangingPunct="1"/>
            <a:r>
              <a:rPr lang="en-US" smtClean="0"/>
              <a:t>The </a:t>
            </a:r>
            <a:r>
              <a:rPr lang="en-US" smtClean="0">
                <a:latin typeface="Courier New" pitchFamily="49" charset="0"/>
              </a:rPr>
              <a:t>ORDER</a:t>
            </a:r>
            <a:r>
              <a:rPr lang="en-US" smtClean="0"/>
              <a:t> </a:t>
            </a:r>
            <a:r>
              <a:rPr lang="en-US" smtClean="0">
                <a:latin typeface="Courier New" pitchFamily="49" charset="0"/>
              </a:rPr>
              <a:t>BY</a:t>
            </a:r>
            <a:r>
              <a:rPr lang="en-US" smtClean="0"/>
              <a:t> clause can appear only once at the end of the compound query.</a:t>
            </a:r>
          </a:p>
          <a:p>
            <a:pPr lvl="1" eaLnBrk="1" hangingPunct="1"/>
            <a:r>
              <a:rPr lang="en-US" smtClean="0"/>
              <a:t>Component queries cannot have individual </a:t>
            </a:r>
            <a:r>
              <a:rPr lang="en-US" smtClean="0">
                <a:latin typeface="Courier New" pitchFamily="49" charset="0"/>
              </a:rPr>
              <a:t>ORDER</a:t>
            </a:r>
            <a:r>
              <a:rPr lang="en-US" smtClean="0"/>
              <a:t> </a:t>
            </a:r>
            <a:r>
              <a:rPr lang="en-US" smtClean="0">
                <a:latin typeface="Courier New" pitchFamily="49" charset="0"/>
              </a:rPr>
              <a:t>BY</a:t>
            </a:r>
            <a:r>
              <a:rPr lang="en-US" smtClean="0"/>
              <a:t> clauses.</a:t>
            </a:r>
          </a:p>
          <a:p>
            <a:pPr lvl="1" eaLnBrk="1" hangingPunct="1"/>
            <a:r>
              <a:rPr lang="en-US" smtClean="0"/>
              <a:t>The </a:t>
            </a:r>
            <a:r>
              <a:rPr lang="en-US" smtClean="0">
                <a:latin typeface="Courier New" pitchFamily="49" charset="0"/>
              </a:rPr>
              <a:t>ORDER</a:t>
            </a:r>
            <a:r>
              <a:rPr lang="en-US" smtClean="0"/>
              <a:t> </a:t>
            </a:r>
            <a:r>
              <a:rPr lang="en-US" smtClean="0">
                <a:latin typeface="Courier New" pitchFamily="49" charset="0"/>
              </a:rPr>
              <a:t>BY</a:t>
            </a:r>
            <a:r>
              <a:rPr lang="en-US" smtClean="0"/>
              <a:t> clause recognizes only the columns of the first </a:t>
            </a:r>
            <a:r>
              <a:rPr lang="en-US" smtClean="0">
                <a:latin typeface="Courier New" pitchFamily="49" charset="0"/>
              </a:rPr>
              <a:t>SELECT</a:t>
            </a:r>
            <a:r>
              <a:rPr lang="en-US" smtClean="0"/>
              <a:t> query. </a:t>
            </a:r>
          </a:p>
          <a:p>
            <a:pPr lvl="1" eaLnBrk="1" hangingPunct="1"/>
            <a:r>
              <a:rPr lang="en-US" smtClean="0"/>
              <a:t>By default, the first column of the first </a:t>
            </a:r>
            <a:r>
              <a:rPr lang="en-US" smtClean="0">
                <a:latin typeface="Courier New" pitchFamily="49" charset="0"/>
              </a:rPr>
              <a:t>SELECT</a:t>
            </a:r>
            <a:r>
              <a:rPr lang="en-US" smtClean="0"/>
              <a:t> query is used to sort the output in an ascending order.</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Grp="1" noChangeArrowheads="1"/>
          </p:cNvSpPr>
          <p:nvPr>
            <p:ph type="title"/>
          </p:nvPr>
        </p:nvSpPr>
        <p:spPr/>
        <p:txBody>
          <a:bodyPr/>
          <a:lstStyle/>
          <a:p>
            <a:r>
              <a:rPr lang="en-US" smtClean="0"/>
              <a:t>Three Schema Architecture</a:t>
            </a:r>
          </a:p>
        </p:txBody>
      </p:sp>
      <p:sp>
        <p:nvSpPr>
          <p:cNvPr id="1028" name="Rectangle 1042"/>
          <p:cNvSpPr>
            <a:spLocks noChangeArrowheads="1"/>
          </p:cNvSpPr>
          <p:nvPr/>
        </p:nvSpPr>
        <p:spPr bwMode="auto">
          <a:xfrm>
            <a:off x="2124075" y="2352675"/>
            <a:ext cx="9144000" cy="0"/>
          </a:xfrm>
          <a:prstGeom prst="rect">
            <a:avLst/>
          </a:prstGeom>
          <a:noFill/>
          <a:ln w="12700">
            <a:noFill/>
            <a:miter lim="800000"/>
            <a:headEnd type="none" w="sm" len="sm"/>
            <a:tailEnd type="none" w="sm" len="sm"/>
          </a:ln>
        </p:spPr>
        <p:txBody>
          <a:bodyPr>
            <a:spAutoFit/>
          </a:bodyPr>
          <a:lstStyle/>
          <a:p>
            <a:endParaRPr lang="en-MY"/>
          </a:p>
        </p:txBody>
      </p:sp>
      <p:graphicFrame>
        <p:nvGraphicFramePr>
          <p:cNvPr id="1026" name="Object 2"/>
          <p:cNvGraphicFramePr>
            <a:graphicFrameLocks noChangeAspect="1"/>
          </p:cNvGraphicFramePr>
          <p:nvPr/>
        </p:nvGraphicFramePr>
        <p:xfrm>
          <a:off x="304800" y="2057400"/>
          <a:ext cx="8610600" cy="3786188"/>
        </p:xfrm>
        <a:graphic>
          <a:graphicData uri="http://schemas.openxmlformats.org/presentationml/2006/ole">
            <p:oleObj spid="_x0000_s1026" r:id="rId4" imgW="4896612" imgH="2153412" progId="">
              <p:embed/>
            </p:oleObj>
          </a:graphicData>
        </a:graphic>
      </p:graphicFrame>
    </p:spTree>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62000" y="76200"/>
            <a:ext cx="7772400" cy="533400"/>
          </a:xfrm>
        </p:spPr>
        <p:txBody>
          <a:bodyPr/>
          <a:lstStyle/>
          <a:p>
            <a:r>
              <a:rPr lang="en-US" sz="2000" smtClean="0"/>
              <a:t>Advantages of Views</a:t>
            </a:r>
          </a:p>
        </p:txBody>
      </p:sp>
      <p:sp>
        <p:nvSpPr>
          <p:cNvPr id="8" name="Rectangle 7"/>
          <p:cNvSpPr/>
          <p:nvPr/>
        </p:nvSpPr>
        <p:spPr>
          <a:xfrm>
            <a:off x="0" y="609600"/>
            <a:ext cx="9144000" cy="5688013"/>
          </a:xfrm>
          <a:prstGeom prst="rect">
            <a:avLst/>
          </a:prstGeom>
        </p:spPr>
        <p:txBody>
          <a:bodyPr>
            <a:spAutoFit/>
          </a:bodyPr>
          <a:lstStyle/>
          <a:p>
            <a:pPr>
              <a:buClrTx/>
              <a:defRPr/>
            </a:pPr>
            <a:r>
              <a:rPr lang="en-US" sz="1800" dirty="0"/>
              <a:t>Security</a:t>
            </a:r>
          </a:p>
          <a:p>
            <a:pPr marL="284163" lvl="1" indent="-173038">
              <a:buClrTx/>
              <a:buFont typeface="Arial" pitchFamily="34" charset="0"/>
              <a:buChar char="•"/>
              <a:defRPr/>
            </a:pPr>
            <a:r>
              <a:rPr lang="en-US" sz="1800" dirty="0"/>
              <a:t>Each user can be given permission to access the database only through a small set of views that contain the specific data the user is authorized to see.</a:t>
            </a:r>
          </a:p>
          <a:p>
            <a:pPr>
              <a:buClrTx/>
              <a:defRPr/>
            </a:pPr>
            <a:r>
              <a:rPr lang="en-US" sz="1800" dirty="0"/>
              <a:t>Query Simplicity</a:t>
            </a:r>
          </a:p>
          <a:p>
            <a:pPr marL="284163" lvl="1" indent="-173038">
              <a:buClrTx/>
              <a:buFont typeface="Arial" pitchFamily="34" charset="0"/>
              <a:buChar char="•"/>
              <a:defRPr/>
            </a:pPr>
            <a:r>
              <a:rPr lang="en-US" sz="1800" dirty="0"/>
              <a:t>A view can draw data from several different tables and present it as a single table, turning multi-table queries into single-table queries against the view.</a:t>
            </a:r>
          </a:p>
          <a:p>
            <a:pPr>
              <a:buClrTx/>
              <a:defRPr/>
            </a:pPr>
            <a:r>
              <a:rPr lang="en-US" sz="1800" dirty="0"/>
              <a:t>Structural simplicity</a:t>
            </a:r>
          </a:p>
          <a:p>
            <a:pPr marL="284163" lvl="1" indent="-173038">
              <a:buClrTx/>
              <a:buFont typeface="Arial" pitchFamily="34" charset="0"/>
              <a:buChar char="•"/>
              <a:defRPr/>
            </a:pPr>
            <a:r>
              <a:rPr lang="en-US" sz="1800" dirty="0"/>
              <a:t>Views can give a user a "personalized" view of the database structure, presenting the database as a set of virtual tables that make sense for that user.</a:t>
            </a:r>
          </a:p>
          <a:p>
            <a:pPr>
              <a:buClrTx/>
              <a:defRPr/>
            </a:pPr>
            <a:r>
              <a:rPr lang="en-US" sz="1800" dirty="0"/>
              <a:t>Consistency</a:t>
            </a:r>
          </a:p>
          <a:p>
            <a:pPr marL="284163" lvl="1" indent="-173038">
              <a:buClrTx/>
              <a:buFont typeface="Arial" pitchFamily="34" charset="0"/>
              <a:buChar char="•"/>
              <a:defRPr/>
            </a:pPr>
            <a:r>
              <a:rPr lang="en-US" sz="1800" dirty="0"/>
              <a:t>A view can present a consistent, unchanged image of the structure of the database, even if the underlying source tables are split, restructured, or renamed.</a:t>
            </a:r>
          </a:p>
          <a:p>
            <a:pPr indent="-173038">
              <a:buClrTx/>
              <a:defRPr/>
            </a:pPr>
            <a:r>
              <a:rPr lang="en-US" sz="1800" dirty="0"/>
              <a:t>Data Integrity</a:t>
            </a:r>
          </a:p>
          <a:p>
            <a:pPr marL="284163" lvl="1" indent="-173038">
              <a:buClrTx/>
              <a:buFont typeface="Arial" pitchFamily="34" charset="0"/>
              <a:buChar char="•"/>
              <a:defRPr/>
            </a:pPr>
            <a:r>
              <a:rPr lang="en-US" sz="1800" dirty="0"/>
              <a:t>If data is accessed and entered through a view, the DBMS can automatically check the data to ensure that it meets the specified integrity constraints.</a:t>
            </a:r>
          </a:p>
          <a:p>
            <a:pPr>
              <a:buClrTx/>
              <a:defRPr/>
            </a:pPr>
            <a:r>
              <a:rPr lang="en-US" sz="1800" dirty="0"/>
              <a:t>Logical data independence.</a:t>
            </a:r>
          </a:p>
          <a:p>
            <a:pPr marL="284163" lvl="1" indent="-173038">
              <a:buClrTx/>
              <a:buFont typeface="Arial" pitchFamily="34" charset="0"/>
              <a:buChar char="•"/>
              <a:defRPr/>
            </a:pPr>
            <a:r>
              <a:rPr lang="en-US" sz="1800" dirty="0"/>
              <a:t> View can make the application and database tables to a certain extent independent. If there is no view, the application must be based on a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2900" smtClean="0"/>
              <a:t>Disadvantages of Views</a:t>
            </a:r>
          </a:p>
        </p:txBody>
      </p:sp>
      <p:sp>
        <p:nvSpPr>
          <p:cNvPr id="10243" name="Text Box 4"/>
          <p:cNvSpPr txBox="1">
            <a:spLocks noChangeArrowheads="1"/>
          </p:cNvSpPr>
          <p:nvPr/>
        </p:nvSpPr>
        <p:spPr bwMode="auto">
          <a:xfrm>
            <a:off x="3124200" y="6400800"/>
            <a:ext cx="3200400" cy="274638"/>
          </a:xfrm>
          <a:prstGeom prst="rect">
            <a:avLst/>
          </a:prstGeom>
          <a:noFill/>
          <a:ln w="12700">
            <a:noFill/>
            <a:miter lim="800000"/>
            <a:headEnd type="none" w="sm" len="sm"/>
            <a:tailEnd type="none" w="sm" len="sm"/>
          </a:ln>
        </p:spPr>
        <p:txBody>
          <a:bodyPr>
            <a:spAutoFit/>
          </a:bodyPr>
          <a:lstStyle/>
          <a:p>
            <a:pPr>
              <a:spcBef>
                <a:spcPct val="50000"/>
              </a:spcBef>
            </a:pPr>
            <a:r>
              <a:rPr lang="en-GB" sz="1200"/>
              <a:t>Pearson Education © 2009</a:t>
            </a:r>
          </a:p>
        </p:txBody>
      </p:sp>
      <p:sp>
        <p:nvSpPr>
          <p:cNvPr id="10244" name="Content Placeholder 5"/>
          <p:cNvSpPr>
            <a:spLocks noGrp="1"/>
          </p:cNvSpPr>
          <p:nvPr>
            <p:ph idx="1"/>
          </p:nvPr>
        </p:nvSpPr>
        <p:spPr/>
        <p:txBody>
          <a:bodyPr/>
          <a:lstStyle/>
          <a:p>
            <a:r>
              <a:rPr lang="en-US" sz="2000" smtClean="0"/>
              <a:t>Performance</a:t>
            </a:r>
          </a:p>
          <a:p>
            <a:pPr lvl="1"/>
            <a:r>
              <a:rPr lang="en-US" sz="1800" smtClean="0"/>
              <a:t>Views create the appearance of a table, but the DBMS must still translate queries against the view into queries against the underlying source tables. If the view is defined by a complex, multi-table query then simple queries on the views may take considerable time to process.</a:t>
            </a:r>
          </a:p>
          <a:p>
            <a:pPr>
              <a:buFontTx/>
              <a:buNone/>
            </a:pPr>
            <a:endParaRPr lang="en-US" sz="2000" smtClean="0"/>
          </a:p>
          <a:p>
            <a:r>
              <a:rPr lang="en-US" sz="2000" smtClean="0"/>
              <a:t>Update restrictions</a:t>
            </a:r>
          </a:p>
          <a:p>
            <a:pPr lvl="1"/>
            <a:r>
              <a:rPr lang="en-US" sz="1800" smtClean="0"/>
              <a:t>When a user tries to update rows of a view, the DBMS must translate the request into an update on rows of the underlying source tables. This is possible for simple views, but more complex views are often restricted to read-only.</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body" idx="4294967295"/>
          </p:nvPr>
        </p:nvSpPr>
        <p:spPr>
          <a:xfrm>
            <a:off x="609600" y="838200"/>
            <a:ext cx="7918450" cy="2770188"/>
          </a:xfrm>
        </p:spPr>
        <p:txBody>
          <a:bodyPr/>
          <a:lstStyle/>
          <a:p>
            <a:pPr lvl="1" eaLnBrk="1" hangingPunct="1"/>
            <a:r>
              <a:rPr lang="en-US" smtClean="0"/>
              <a:t>You embed a subquery in the </a:t>
            </a:r>
            <a:r>
              <a:rPr lang="en-US" smtClean="0">
                <a:latin typeface="Courier New" pitchFamily="49" charset="0"/>
              </a:rPr>
              <a:t>CREATE</a:t>
            </a:r>
            <a:r>
              <a:rPr lang="en-US" smtClean="0"/>
              <a:t> </a:t>
            </a:r>
            <a:r>
              <a:rPr lang="en-US" smtClean="0">
                <a:latin typeface="Courier New" pitchFamily="49" charset="0"/>
              </a:rPr>
              <a:t>VIEW</a:t>
            </a:r>
            <a:r>
              <a:rPr lang="en-US" smtClean="0"/>
              <a:t> statement:</a:t>
            </a:r>
          </a:p>
          <a:p>
            <a:pPr lvl="1" eaLnBrk="1" hangingPunct="1"/>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r>
              <a:rPr lang="en-US" smtClean="0"/>
              <a:t>The subquery can contain complex </a:t>
            </a:r>
            <a:r>
              <a:rPr lang="en-US" smtClean="0">
                <a:latin typeface="Courier New" pitchFamily="49" charset="0"/>
              </a:rPr>
              <a:t>SELECT</a:t>
            </a:r>
            <a:r>
              <a:rPr lang="en-US" smtClean="0"/>
              <a:t> syntax.</a:t>
            </a:r>
          </a:p>
        </p:txBody>
      </p:sp>
      <p:sp>
        <p:nvSpPr>
          <p:cNvPr id="11267" name="Rectangle 5"/>
          <p:cNvSpPr>
            <a:spLocks noGrp="1" noChangeArrowheads="1"/>
          </p:cNvSpPr>
          <p:nvPr>
            <p:ph type="title" idx="4294967295"/>
          </p:nvPr>
        </p:nvSpPr>
        <p:spPr>
          <a:xfrm>
            <a:off x="685800" y="228600"/>
            <a:ext cx="7772400" cy="533400"/>
          </a:xfrm>
        </p:spPr>
        <p:txBody>
          <a:bodyPr/>
          <a:lstStyle/>
          <a:p>
            <a:pPr eaLnBrk="1" hangingPunct="1"/>
            <a:r>
              <a:rPr lang="en-US" smtClean="0"/>
              <a:t>Creating a View</a:t>
            </a:r>
          </a:p>
        </p:txBody>
      </p:sp>
      <p:sp>
        <p:nvSpPr>
          <p:cNvPr id="11268" name="Rectangle 4"/>
          <p:cNvSpPr>
            <a:spLocks noChangeArrowheads="1"/>
          </p:cNvSpPr>
          <p:nvPr/>
        </p:nvSpPr>
        <p:spPr bwMode="blackGray">
          <a:xfrm>
            <a:off x="152400" y="1752600"/>
            <a:ext cx="8915400" cy="2286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spcBef>
                <a:spcPct val="0"/>
              </a:spcBef>
              <a:buClrTx/>
              <a:buFontTx/>
              <a:buNone/>
              <a:tabLst>
                <a:tab pos="1200150" algn="l"/>
              </a:tabLst>
            </a:pPr>
            <a:r>
              <a:rPr lang="en-US" sz="2400">
                <a:solidFill>
                  <a:srgbClr val="000000"/>
                </a:solidFill>
                <a:latin typeface="Courier New" pitchFamily="49" charset="0"/>
              </a:rPr>
              <a:t>CREATE [OR REPLACE] [FORCE|</a:t>
            </a:r>
            <a:r>
              <a:rPr lang="en-US" sz="2400" u="sng">
                <a:solidFill>
                  <a:srgbClr val="000000"/>
                </a:solidFill>
                <a:latin typeface="Courier New" pitchFamily="49" charset="0"/>
              </a:rPr>
              <a:t>NOFORCE</a:t>
            </a:r>
            <a:r>
              <a:rPr lang="en-US" sz="2400">
                <a:solidFill>
                  <a:srgbClr val="000000"/>
                </a:solidFill>
                <a:latin typeface="Courier New" pitchFamily="49" charset="0"/>
              </a:rPr>
              <a:t>] VIEW </a:t>
            </a:r>
            <a:r>
              <a:rPr lang="en-US" sz="2400" i="1">
                <a:solidFill>
                  <a:srgbClr val="000000"/>
                </a:solidFill>
                <a:latin typeface="Courier New" pitchFamily="49" charset="0"/>
              </a:rPr>
              <a:t>view</a:t>
            </a:r>
          </a:p>
          <a:p>
            <a:pPr>
              <a:spcBef>
                <a:spcPct val="0"/>
              </a:spcBef>
              <a:buClrTx/>
              <a:buFontTx/>
              <a:buNone/>
              <a:tabLst>
                <a:tab pos="1200150" algn="l"/>
              </a:tabLst>
            </a:pPr>
            <a:r>
              <a:rPr lang="en-US" sz="2400">
                <a:solidFill>
                  <a:srgbClr val="000000"/>
                </a:solidFill>
                <a:latin typeface="Courier New" pitchFamily="49" charset="0"/>
              </a:rPr>
              <a:t>  [(</a:t>
            </a:r>
            <a:r>
              <a:rPr lang="en-US" sz="2400" i="1">
                <a:solidFill>
                  <a:srgbClr val="000000"/>
                </a:solidFill>
                <a:latin typeface="Courier New" pitchFamily="49" charset="0"/>
              </a:rPr>
              <a:t>alias</a:t>
            </a:r>
            <a:r>
              <a:rPr lang="en-US" sz="2400">
                <a:solidFill>
                  <a:srgbClr val="000000"/>
                </a:solidFill>
                <a:latin typeface="Courier New" pitchFamily="49" charset="0"/>
              </a:rPr>
              <a:t>[, </a:t>
            </a:r>
            <a:r>
              <a:rPr lang="en-US" sz="2400" i="1">
                <a:solidFill>
                  <a:srgbClr val="000000"/>
                </a:solidFill>
                <a:latin typeface="Courier New" pitchFamily="49" charset="0"/>
              </a:rPr>
              <a:t>alias</a:t>
            </a:r>
            <a:r>
              <a:rPr lang="en-US" sz="2400">
                <a:solidFill>
                  <a:srgbClr val="000000"/>
                </a:solidFill>
                <a:latin typeface="Courier New" pitchFamily="49" charset="0"/>
              </a:rPr>
              <a:t>]...)]</a:t>
            </a:r>
          </a:p>
          <a:p>
            <a:pPr>
              <a:spcBef>
                <a:spcPct val="0"/>
              </a:spcBef>
              <a:buClrTx/>
              <a:buFontTx/>
              <a:buNone/>
              <a:tabLst>
                <a:tab pos="1200150" algn="l"/>
              </a:tabLst>
            </a:pPr>
            <a:r>
              <a:rPr lang="en-US" sz="2400">
                <a:solidFill>
                  <a:srgbClr val="000000"/>
                </a:solidFill>
                <a:latin typeface="Courier New" pitchFamily="49" charset="0"/>
              </a:rPr>
              <a:t> AS </a:t>
            </a:r>
            <a:r>
              <a:rPr lang="en-US" sz="2400" i="1">
                <a:solidFill>
                  <a:srgbClr val="000000"/>
                </a:solidFill>
                <a:latin typeface="Courier New" pitchFamily="49" charset="0"/>
              </a:rPr>
              <a:t>subquery</a:t>
            </a:r>
            <a:endParaRPr lang="en-US" sz="2400">
              <a:solidFill>
                <a:srgbClr val="000000"/>
              </a:solidFill>
              <a:latin typeface="Courier New" pitchFamily="49" charset="0"/>
            </a:endParaRPr>
          </a:p>
          <a:p>
            <a:pPr>
              <a:spcBef>
                <a:spcPct val="0"/>
              </a:spcBef>
              <a:buClrTx/>
              <a:buFontTx/>
              <a:buNone/>
              <a:tabLst>
                <a:tab pos="1200150" algn="l"/>
              </a:tabLst>
            </a:pPr>
            <a:r>
              <a:rPr lang="en-US" sz="2400">
                <a:solidFill>
                  <a:srgbClr val="000000"/>
                </a:solidFill>
                <a:latin typeface="Courier New" pitchFamily="49" charset="0"/>
              </a:rPr>
              <a:t>[WITH CHECK OPTION [CONSTRAINT </a:t>
            </a:r>
            <a:r>
              <a:rPr lang="en-US" sz="2400" i="1">
                <a:solidFill>
                  <a:srgbClr val="000000"/>
                </a:solidFill>
                <a:latin typeface="Courier New" pitchFamily="49" charset="0"/>
              </a:rPr>
              <a:t>constraint</a:t>
            </a:r>
            <a:r>
              <a:rPr lang="en-US" sz="2400">
                <a:solidFill>
                  <a:srgbClr val="000000"/>
                </a:solidFill>
                <a:latin typeface="Courier New" pitchFamily="49" charset="0"/>
              </a:rPr>
              <a:t>]]</a:t>
            </a:r>
          </a:p>
          <a:p>
            <a:pPr>
              <a:spcBef>
                <a:spcPct val="0"/>
              </a:spcBef>
              <a:buClrTx/>
              <a:buFontTx/>
              <a:buNone/>
              <a:tabLst>
                <a:tab pos="1200150" algn="l"/>
              </a:tabLst>
            </a:pPr>
            <a:r>
              <a:rPr lang="en-US" sz="2400">
                <a:solidFill>
                  <a:srgbClr val="000000"/>
                </a:solidFill>
                <a:latin typeface="Courier New" pitchFamily="49" charset="0"/>
              </a:rPr>
              <a:t>[WITH READ ONLY [CONSTRAINT </a:t>
            </a:r>
            <a:r>
              <a:rPr lang="en-US" sz="2400" i="1">
                <a:solidFill>
                  <a:srgbClr val="000000"/>
                </a:solidFill>
                <a:latin typeface="Courier New" pitchFamily="49" charset="0"/>
              </a:rPr>
              <a:t>constraint</a:t>
            </a:r>
            <a:r>
              <a:rPr lang="en-US" sz="24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btemplate_2001">
  <a:themeElements>
    <a:clrScheme name="dbtemplate_20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btemplate_2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rgbClr val="FF6600"/>
          </a:buClr>
          <a:buSzPct val="75000"/>
          <a:buFont typeface="Monotype Sorts" pitchFamily="2" charset="2"/>
          <a:buChar char="l"/>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btemplate_20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template_20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template_20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template_20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template_20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template_20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template_20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
  <TotalTime>1016</TotalTime>
  <Words>7874</Words>
  <Application>Microsoft Office PowerPoint</Application>
  <PresentationFormat>On-screen Show (4:3)</PresentationFormat>
  <Paragraphs>734</Paragraphs>
  <Slides>53</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dbtemplate_2001</vt:lpstr>
      <vt:lpstr>Document</vt:lpstr>
      <vt:lpstr>Chapter 6</vt:lpstr>
      <vt:lpstr>In this chapter, you will learn:</vt:lpstr>
      <vt:lpstr>Views</vt:lpstr>
      <vt:lpstr>Virtual Tables: Creating a View</vt:lpstr>
      <vt:lpstr>Database Objects</vt:lpstr>
      <vt:lpstr>Three Schema Architecture</vt:lpstr>
      <vt:lpstr>Advantages of Views</vt:lpstr>
      <vt:lpstr>Disadvantages of Views</vt:lpstr>
      <vt:lpstr>Creating a View</vt:lpstr>
      <vt:lpstr>Creating a View</vt:lpstr>
      <vt:lpstr>Creating a View</vt:lpstr>
      <vt:lpstr>Modifying a View</vt:lpstr>
      <vt:lpstr>Modifying a View</vt:lpstr>
      <vt:lpstr>Creating a Complex View</vt:lpstr>
      <vt:lpstr>Rules for Performing DML Operations on a View</vt:lpstr>
      <vt:lpstr>Slide 16</vt:lpstr>
      <vt:lpstr>Slide 17</vt:lpstr>
      <vt:lpstr>Using the WITH CHECK OPTION Clause</vt:lpstr>
      <vt:lpstr>Slide 19</vt:lpstr>
      <vt:lpstr>Denying DML Operations</vt:lpstr>
      <vt:lpstr>Denying DML Operations</vt:lpstr>
      <vt:lpstr>Removing a View</vt:lpstr>
      <vt:lpstr>Slide 23</vt:lpstr>
      <vt:lpstr>Creating Joins with the ON Clause</vt:lpstr>
      <vt:lpstr>Retrieving Records with the ON Clause</vt:lpstr>
      <vt:lpstr>Creating Three-Way Joins with the ON Clause</vt:lpstr>
      <vt:lpstr>Applying Additional Conditions to a Join</vt:lpstr>
      <vt:lpstr>Joining a Table to Itself</vt:lpstr>
      <vt:lpstr>Self-Joins Using the ON Clause</vt:lpstr>
      <vt:lpstr>Nonequijoins</vt:lpstr>
      <vt:lpstr>Retrieving Records with Nonequijoins</vt:lpstr>
      <vt:lpstr>INNER Versus OUTER Joins</vt:lpstr>
      <vt:lpstr>Returning Records with No Direct Match Using OUTER Joins</vt:lpstr>
      <vt:lpstr>Slide 34</vt:lpstr>
      <vt:lpstr>Slide 35</vt:lpstr>
      <vt:lpstr>RIGHT OUTER JOIN</vt:lpstr>
      <vt:lpstr>FULL OUTER JOIN</vt:lpstr>
      <vt:lpstr>Using the Set Operators</vt:lpstr>
      <vt:lpstr>Set Operators</vt:lpstr>
      <vt:lpstr>Set Operator Guidelines</vt:lpstr>
      <vt:lpstr>Oracle Server and Set Operators</vt:lpstr>
      <vt:lpstr>Tables Used in This Lesson</vt:lpstr>
      <vt:lpstr>UNION Operator</vt:lpstr>
      <vt:lpstr>Using the UNION Operator</vt:lpstr>
      <vt:lpstr>UNION ALL Operator</vt:lpstr>
      <vt:lpstr>Using the UNION ALL Operator</vt:lpstr>
      <vt:lpstr>INTERSECT Operator</vt:lpstr>
      <vt:lpstr>Using the INTERSECT Operator</vt:lpstr>
      <vt:lpstr>MINUS Operator</vt:lpstr>
      <vt:lpstr>Using the MINUS Operator</vt:lpstr>
      <vt:lpstr>Matching the SELECT Statements</vt:lpstr>
      <vt:lpstr>Matching the SELECT Statement: Example</vt:lpstr>
      <vt:lpstr>Using the ORDER BY Clause in Set Operations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Patti Wolf</dc:creator>
  <cp:lastModifiedBy>Wesley</cp:lastModifiedBy>
  <cp:revision>142</cp:revision>
  <dcterms:created xsi:type="dcterms:W3CDTF">2003-10-31T14:41:22Z</dcterms:created>
  <dcterms:modified xsi:type="dcterms:W3CDTF">2014-05-31T16:34:36Z</dcterms:modified>
</cp:coreProperties>
</file>