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8" r:id="rId3"/>
    <p:sldId id="314" r:id="rId4"/>
    <p:sldId id="257" r:id="rId5"/>
    <p:sldId id="258" r:id="rId6"/>
    <p:sldId id="259" r:id="rId7"/>
    <p:sldId id="260" r:id="rId8"/>
    <p:sldId id="294" r:id="rId9"/>
    <p:sldId id="312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04" r:id="rId20"/>
    <p:sldId id="261" r:id="rId21"/>
    <p:sldId id="262" r:id="rId22"/>
    <p:sldId id="263" r:id="rId23"/>
    <p:sldId id="300" r:id="rId24"/>
    <p:sldId id="301" r:id="rId25"/>
    <p:sldId id="302" r:id="rId26"/>
    <p:sldId id="264" r:id="rId27"/>
    <p:sldId id="265" r:id="rId28"/>
    <p:sldId id="266" r:id="rId29"/>
    <p:sldId id="268" r:id="rId30"/>
    <p:sldId id="295" r:id="rId31"/>
    <p:sldId id="269" r:id="rId32"/>
    <p:sldId id="296" r:id="rId33"/>
    <p:sldId id="311" r:id="rId3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0000"/>
    <a:srgbClr val="FF0000"/>
    <a:srgbClr val="FFFF00"/>
    <a:srgbClr val="0066FF"/>
    <a:srgbClr val="000000"/>
    <a:srgbClr val="00CCFF"/>
    <a:srgbClr val="3333CC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75" autoAdjust="0"/>
  </p:normalViewPr>
  <p:slideViewPr>
    <p:cSldViewPr>
      <p:cViewPr varScale="1">
        <p:scale>
          <a:sx n="82" d="100"/>
          <a:sy n="82" d="100"/>
        </p:scale>
        <p:origin x="-11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6.xml"/><Relationship Id="rId7" Type="http://schemas.openxmlformats.org/officeDocument/2006/relationships/slide" Target="slides/slide2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8.xml"/><Relationship Id="rId5" Type="http://schemas.openxmlformats.org/officeDocument/2006/relationships/slide" Target="slides/slide15.xml"/><Relationship Id="rId4" Type="http://schemas.openxmlformats.org/officeDocument/2006/relationships/slide" Target="slides/slide10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44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4EA4-D929-40C1-B416-F916A4626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B6771-4E9C-40A7-A368-2838D8E669D3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26BAA-2709-41A4-AF31-53D3C8D837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BC3F-AAF2-4F02-AE94-248E2F756044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C5D96-CCFA-4EC3-8ED4-8EC35AEC3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 lIns="90488" tIns="44450" rIns="90488" bIns="44450" anchor="t"/>
          <a:lstStyle>
            <a:lvl1pPr algn="l" rtl="0" eaLnBrk="1" fontAlgn="auto" hangingPunct="1">
              <a:spcBef>
                <a:spcPct val="0"/>
              </a:spcBef>
              <a:spcAft>
                <a:spcPts val="0"/>
              </a:spcAft>
              <a:defRPr lang="en-US" sz="4000" kern="1200" cap="all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ECA0-A42D-4C69-98EF-69D278D47221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131E-F404-4785-AEF3-0C46DB94C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CC67-4E32-4157-9126-4A4A9379FDFB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55082-59C7-4618-B820-7123EC0894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2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 lIns="90488" tIns="44450" rIns="90488" bIns="44450" anchor="t"/>
          <a:lstStyle>
            <a:lvl1pPr algn="l" rtl="0" eaLnBrk="1" fontAlgn="auto" hangingPunct="1">
              <a:spcBef>
                <a:spcPct val="0"/>
              </a:spcBef>
              <a:spcAft>
                <a:spcPts val="0"/>
              </a:spcAft>
              <a:defRPr lang="en-US" sz="4000" kern="1200" cap="all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EEF7-D7D6-43C3-B868-E601961C0688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511B-D3EE-4800-93BA-30590A628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1AF58-6599-4485-9529-594EA09D45FE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D12E-B03C-4256-9E11-7BDD8BACC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 lIns="90488" tIns="44450" rIns="90488" bIns="44450" anchor="t"/>
          <a:lstStyle>
            <a:lvl1pPr algn="l" rtl="0" eaLnBrk="1" fontAlgn="auto" hangingPunct="1">
              <a:spcBef>
                <a:spcPct val="0"/>
              </a:spcBef>
              <a:spcAft>
                <a:spcPts val="0"/>
              </a:spcAft>
              <a:defRPr lang="en-US" sz="4000" kern="1200" cap="all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A834D-EE54-400D-A3C3-A69A47569B7D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B18FD-0E2E-4FC2-B058-BA1A2935C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D2674-7E21-44E1-A710-B274BF1BEDC7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2C89C-AC4B-4153-962A-C0766BE97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685F2-B6F2-4649-8865-8E373867465C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E6D9-54E3-406A-AD4A-D86F50605B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0A659-AD9A-439E-A992-4C73C2603CB2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D5DFD-418A-4170-A612-906B2E597D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A8F6978-50DE-4F41-837F-576976172B6F}" type="datetimeFigureOut">
              <a:rPr lang="en-US"/>
              <a:pPr>
                <a:defRPr/>
              </a:pPr>
              <a:t>6/1/2014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dirty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40AC6BD-AEEE-410A-A4FB-3DD9061E0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14" name="Rectangle 5"/>
          <p:cNvSpPr txBox="1">
            <a:spLocks noGrp="1" noChangeArrowheads="1"/>
          </p:cNvSpPr>
          <p:nvPr userDrawn="1"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17" r:id="rId4"/>
    <p:sldLayoutId id="2147483921" r:id="rId5"/>
    <p:sldLayoutId id="2147483916" r:id="rId6"/>
    <p:sldLayoutId id="2147483922" r:id="rId7"/>
    <p:sldLayoutId id="2147483923" r:id="rId8"/>
    <p:sldLayoutId id="2147483924" r:id="rId9"/>
    <p:sldLayoutId id="2147483915" r:id="rId10"/>
    <p:sldLayoutId id="21474839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66800" y="6245225"/>
            <a:ext cx="6858000" cy="476250"/>
          </a:xfrm>
        </p:spPr>
        <p:txBody>
          <a:bodyPr/>
          <a:lstStyle/>
          <a:p>
            <a:pPr>
              <a:defRPr/>
            </a:pPr>
            <a:r>
              <a:rPr lang="en-US" sz="1800"/>
              <a:t>© </a:t>
            </a:r>
            <a:r>
              <a:rPr lang="en-US" sz="1800" smtClean="0"/>
              <a:t>2013 </a:t>
            </a:r>
            <a:r>
              <a:rPr lang="en-US" sz="1800"/>
              <a:t>Pearson Education, Inc.  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D7F71-2225-4865-961E-1272E609EBE8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828800"/>
          </a:xfrm>
        </p:spPr>
        <p:txBody>
          <a:bodyPr lIns="90488" tIns="44450" rIns="90488" bIns="4445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Chapter 7:</a:t>
            </a:r>
            <a:b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GB" b="1" dirty="0" smtClean="0"/>
              <a:t>Database Administration and Security</a:t>
            </a:r>
            <a:endParaRPr 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315200" cy="1752600"/>
          </a:xfrm>
        </p:spPr>
        <p:txBody>
          <a:bodyPr lIns="90488" tIns="44450" rIns="90488" bIns="44450">
            <a:normAutofit lnSpcReduction="10000"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Based on Chapter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11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Data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 Database Administration</a:t>
            </a:r>
            <a:endParaRPr lang="en-US" sz="2200" b="1" i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200" b="1" i="1" dirty="0" smtClean="0">
                <a:solidFill>
                  <a:srgbClr val="0070C0"/>
                </a:solidFill>
                <a:cs typeface="Times New Roman" pitchFamily="18" charset="0"/>
              </a:rPr>
              <a:t>Modern </a:t>
            </a:r>
            <a:r>
              <a:rPr lang="en-US" sz="2200" b="1" i="1" dirty="0" smtClean="0">
                <a:solidFill>
                  <a:srgbClr val="0070C0"/>
                </a:solidFill>
                <a:cs typeface="Times New Roman" pitchFamily="18" charset="0"/>
              </a:rPr>
              <a:t>Database Management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200" b="1" i="1" dirty="0" smtClean="0">
                <a:solidFill>
                  <a:srgbClr val="0070C0"/>
                </a:solidFill>
                <a:cs typeface="Times New Roman" pitchFamily="18" charset="0"/>
              </a:rPr>
              <a:t>11</a:t>
            </a:r>
            <a:r>
              <a:rPr lang="en-US" sz="2200" b="1" i="1" baseline="30000" dirty="0" smtClean="0">
                <a:solidFill>
                  <a:srgbClr val="0070C0"/>
                </a:solidFill>
                <a:cs typeface="Times New Roman" pitchFamily="18" charset="0"/>
              </a:rPr>
              <a:t>th</a:t>
            </a:r>
            <a:r>
              <a:rPr lang="en-US" sz="2200" b="1" i="1" dirty="0" smtClean="0">
                <a:solidFill>
                  <a:srgbClr val="0070C0"/>
                </a:solidFill>
                <a:cs typeface="Times New Roman" pitchFamily="18" charset="0"/>
              </a:rPr>
              <a:t> Edition</a:t>
            </a:r>
            <a:endParaRPr lang="en-US" sz="22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b="1" i="1" dirty="0" smtClean="0">
                <a:solidFill>
                  <a:srgbClr val="FF9900"/>
                </a:solidFill>
                <a:cs typeface="Times New Roman" pitchFamily="18" charset="0"/>
              </a:rPr>
              <a:t>Jeffrey A. </a:t>
            </a:r>
            <a:r>
              <a:rPr lang="en-US" sz="2000" b="1" i="1" dirty="0" err="1" smtClean="0">
                <a:solidFill>
                  <a:srgbClr val="FF9900"/>
                </a:solidFill>
                <a:cs typeface="Times New Roman" pitchFamily="18" charset="0"/>
              </a:rPr>
              <a:t>Hoffer</a:t>
            </a:r>
            <a:r>
              <a:rPr lang="en-US" sz="2000" b="1" i="1" dirty="0" smtClean="0">
                <a:solidFill>
                  <a:srgbClr val="FF9900"/>
                </a:solidFill>
                <a:cs typeface="Times New Roman" pitchFamily="18" charset="0"/>
              </a:rPr>
              <a:t>,  V. </a:t>
            </a:r>
            <a:r>
              <a:rPr lang="en-US" sz="2000" b="1" i="1" dirty="0" err="1" smtClean="0">
                <a:solidFill>
                  <a:srgbClr val="FF9900"/>
                </a:solidFill>
                <a:cs typeface="Times New Roman" pitchFamily="18" charset="0"/>
              </a:rPr>
              <a:t>Ramesh</a:t>
            </a:r>
            <a:r>
              <a:rPr lang="en-US" sz="2000" b="1" i="1" dirty="0" smtClean="0">
                <a:solidFill>
                  <a:srgbClr val="FF9900"/>
                </a:solidFill>
                <a:cs typeface="Times New Roman" pitchFamily="18" charset="0"/>
              </a:rPr>
              <a:t>, 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b="1" i="1" dirty="0" err="1" smtClean="0">
                <a:solidFill>
                  <a:srgbClr val="FF9900"/>
                </a:solidFill>
                <a:cs typeface="Times New Roman" pitchFamily="18" charset="0"/>
              </a:rPr>
              <a:t>Heikki</a:t>
            </a:r>
            <a:r>
              <a:rPr lang="en-US" sz="2000" b="1" i="1" dirty="0" smtClean="0">
                <a:solidFill>
                  <a:srgbClr val="FF9900"/>
                </a:solidFill>
                <a:cs typeface="Times New Roman" pitchFamily="18" charset="0"/>
              </a:rPr>
              <a:t> </a:t>
            </a:r>
            <a:r>
              <a:rPr lang="en-US" sz="2000" b="1" i="1" dirty="0" err="1" smtClean="0">
                <a:solidFill>
                  <a:srgbClr val="FF9900"/>
                </a:solidFill>
                <a:cs typeface="Times New Roman" pitchFamily="18" charset="0"/>
              </a:rPr>
              <a:t>Topi</a:t>
            </a:r>
            <a:r>
              <a:rPr lang="en-US" sz="2000" dirty="0" smtClean="0">
                <a:solidFill>
                  <a:srgbClr val="443329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dirty="0" smtClean="0"/>
              <a:t>Database Recovery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3600" smtClean="0"/>
              <a:t>Mechanism for restoring a database quickly and accurately after loss or damage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3600" smtClean="0"/>
              <a:t>Recovery facilities:</a:t>
            </a:r>
          </a:p>
          <a:p>
            <a:pPr lvl="1" eaLnBrk="1" hangingPunct="1">
              <a:buFontTx/>
              <a:buChar char="•"/>
            </a:pPr>
            <a:r>
              <a:rPr lang="en-US" sz="3200" smtClean="0"/>
              <a:t>Backup Facilities</a:t>
            </a:r>
          </a:p>
          <a:p>
            <a:pPr lvl="1" eaLnBrk="1" hangingPunct="1">
              <a:buFontTx/>
              <a:buChar char="•"/>
            </a:pPr>
            <a:r>
              <a:rPr lang="en-US" sz="3200" smtClean="0"/>
              <a:t>Journalizing Facilities</a:t>
            </a:r>
          </a:p>
          <a:p>
            <a:pPr lvl="1" eaLnBrk="1" hangingPunct="1">
              <a:buFontTx/>
              <a:buChar char="•"/>
            </a:pPr>
            <a:r>
              <a:rPr lang="en-US" sz="3200" smtClean="0"/>
              <a:t>Checkpoint Facility</a:t>
            </a:r>
          </a:p>
          <a:p>
            <a:pPr lvl="1" eaLnBrk="1" hangingPunct="1">
              <a:buFontTx/>
              <a:buChar char="•"/>
            </a:pPr>
            <a:r>
              <a:rPr lang="en-US" sz="3200" smtClean="0"/>
              <a:t>Recovery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9C77D-96D7-45B8-B1E9-6ED5A84728B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dirty="0" smtClean="0"/>
              <a:t>Back-up Facilities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/>
            <a:r>
              <a:rPr lang="en-US" sz="3400" smtClean="0"/>
              <a:t>DBMS copy utility that produces backup copy of the entire database or subset</a:t>
            </a:r>
          </a:p>
          <a:p>
            <a:pPr eaLnBrk="1" hangingPunct="1"/>
            <a:r>
              <a:rPr lang="en-US" sz="3400" smtClean="0"/>
              <a:t>Periodic backup (e.g. nightly, weekly)</a:t>
            </a:r>
          </a:p>
          <a:p>
            <a:pPr eaLnBrk="1" hangingPunct="1"/>
            <a:r>
              <a:rPr lang="en-US" sz="3400" smtClean="0"/>
              <a:t>Cold backup–database is shut down during backup</a:t>
            </a:r>
          </a:p>
          <a:p>
            <a:pPr eaLnBrk="1" hangingPunct="1"/>
            <a:r>
              <a:rPr lang="en-US" sz="3400" smtClean="0"/>
              <a:t>Hot backup–selected portion is shut down and backed up at a given time</a:t>
            </a:r>
          </a:p>
          <a:p>
            <a:pPr eaLnBrk="1" hangingPunct="1"/>
            <a:r>
              <a:rPr lang="en-US" sz="3400" smtClean="0"/>
              <a:t>Backups stored in secure, off-site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8C60A-05F1-4B9E-949C-C2F86DBA0263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dirty="0" smtClean="0"/>
              <a:t>Journalizing Facilities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Audit trail of transactions and database updates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Transaction log–record of essential data for each transaction processed against the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Database change log–images of updated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Before-image–copy before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After-image–copy after modification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9D7E3-2E7A-4D9E-9E96-A67A282737A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2514600" y="5705475"/>
            <a:ext cx="396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990000"/>
                </a:solidFill>
                <a:cs typeface="Tahoma" pitchFamily="34" charset="0"/>
              </a:rPr>
              <a:t>Produces an </a:t>
            </a:r>
            <a:r>
              <a:rPr lang="en-US" sz="2800" b="1" i="1" dirty="0">
                <a:solidFill>
                  <a:srgbClr val="990000"/>
                </a:solidFill>
                <a:cs typeface="Tahoma" pitchFamily="34" charset="0"/>
              </a:rPr>
              <a:t>audit</a:t>
            </a:r>
            <a:r>
              <a:rPr lang="en-US" sz="2800" b="1" i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 </a:t>
            </a:r>
            <a:r>
              <a:rPr lang="en-US" sz="2800" b="1" i="1" dirty="0">
                <a:solidFill>
                  <a:srgbClr val="990000"/>
                </a:solidFill>
                <a:cs typeface="Tahoma" pitchFamily="34" charset="0"/>
              </a:rPr>
              <a:t>trail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7672388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172B2-CF3A-402A-B762-490C59C2F66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981200" y="152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Figure 11-8 Database audit trail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581400" y="4349750"/>
            <a:ext cx="3292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rgbClr val="990000"/>
                </a:solidFill>
                <a:cs typeface="Tahoma" pitchFamily="34" charset="0"/>
              </a:rPr>
              <a:t>From the backup and logs, databases can be restored in case of damage or loss</a:t>
            </a:r>
          </a:p>
        </p:txBody>
      </p:sp>
      <p:sp>
        <p:nvSpPr>
          <p:cNvPr id="3891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6E8588C-D9D4-4EB3-A2B2-6877D52B7F65}" type="slidenum">
              <a:rPr lang="en-US" sz="1200">
                <a:solidFill>
                  <a:srgbClr val="D38E27"/>
                </a:solidFill>
              </a:rPr>
              <a:pPr algn="r"/>
              <a:t>13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8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Checkpoint Facilities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3048000"/>
          </a:xfrm>
        </p:spPr>
        <p:txBody>
          <a:bodyPr/>
          <a:lstStyle/>
          <a:p>
            <a:pPr eaLnBrk="1" hangingPunct="1"/>
            <a:r>
              <a:rPr lang="en-US" sz="3600" smtClean="0"/>
              <a:t>DBMS periodically refuses to accept new transactions</a:t>
            </a:r>
          </a:p>
          <a:p>
            <a:pPr eaLnBrk="1" hangingPunct="1"/>
            <a:r>
              <a:rPr lang="en-US" sz="3600" smtClean="0">
                <a:sym typeface="Wingdings" pitchFamily="2" charset="2"/>
              </a:rPr>
              <a:t> system is in a </a:t>
            </a:r>
            <a:r>
              <a:rPr lang="en-US" sz="3600" i="1" smtClean="0">
                <a:sym typeface="Wingdings" pitchFamily="2" charset="2"/>
              </a:rPr>
              <a:t>quiet</a:t>
            </a:r>
            <a:r>
              <a:rPr lang="en-US" sz="3600" smtClean="0">
                <a:sym typeface="Wingdings" pitchFamily="2" charset="2"/>
              </a:rPr>
              <a:t> state</a:t>
            </a:r>
          </a:p>
          <a:p>
            <a:pPr eaLnBrk="1" hangingPunct="1"/>
            <a:r>
              <a:rPr lang="en-US" sz="3600" smtClean="0">
                <a:sym typeface="Wingdings" pitchFamily="2" charset="2"/>
              </a:rPr>
              <a:t>Database and transaction logs are synchronized</a:t>
            </a:r>
            <a:endParaRPr lang="en-US" sz="360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651A6-7D86-4CEE-B3D6-9AFF3BE9E89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57200" y="5121275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990000"/>
                </a:solidFill>
                <a:cs typeface="Tahoma" pitchFamily="34" charset="0"/>
              </a:rPr>
              <a:t>This allows recovery manager to resume processing from short period, instead of repeating entire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200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dirty="0" smtClean="0"/>
              <a:t>Recovery and Restart Procedures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Disk Mirroring–switch between identical copies of 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Restore/Rerun–reprocess transactions against the backup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Transaction Integrity–commit or abort all transaction changes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Backward Recovery (Rollback)–apply before images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Forward Recovery (Roll Forward)–apply after images (preferable to restore/rerun)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5DDB0-E581-4D57-B0DB-C490F3C09144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E63D4-DACB-4B86-AAFE-6AD5859B84A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12913" y="261938"/>
            <a:ext cx="53435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Figure 11-9 Basic recovery techniques</a:t>
            </a:r>
          </a:p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 a) Rollback</a:t>
            </a:r>
          </a:p>
        </p:txBody>
      </p:sp>
      <p:pic>
        <p:nvPicPr>
          <p:cNvPr id="43012" name="Picture 4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1404938"/>
            <a:ext cx="859155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E4E2E44-AFE1-43CE-A9A3-48918322B6F6}" type="slidenum">
              <a:rPr lang="en-US" sz="1200">
                <a:solidFill>
                  <a:srgbClr val="D38E27"/>
                </a:solidFill>
              </a:rPr>
              <a:pPr algn="r"/>
              <a:t>16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3082E-54DA-458D-AE6A-DFDFCCB1B7F4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90663" y="69850"/>
            <a:ext cx="63388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Figure 11-9 Basic recovery techniques (cont.)</a:t>
            </a:r>
          </a:p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b) Rollforward</a:t>
            </a:r>
          </a:p>
        </p:txBody>
      </p:sp>
      <p:pic>
        <p:nvPicPr>
          <p:cNvPr id="44036" name="Picture 4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390650"/>
            <a:ext cx="86487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F98014-2072-4035-9F9B-19B481337B75}" type="slidenum">
              <a:rPr lang="en-US" sz="1200">
                <a:solidFill>
                  <a:srgbClr val="D38E27"/>
                </a:solidFill>
              </a:rPr>
              <a:pPr algn="r"/>
              <a:t>17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3DBC4-0935-4A70-BA72-CC18A7F2509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5059" name="Picture 6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7550"/>
            <a:ext cx="91440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371600"/>
          </a:xfrm>
        </p:spPr>
        <p:txBody>
          <a:bodyPr/>
          <a:lstStyle/>
          <a:p>
            <a:pPr>
              <a:defRPr/>
            </a:pPr>
            <a:r>
              <a:rPr dirty="0" smtClean="0"/>
              <a:t>Data Availability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smtClean="0"/>
              <a:t>How to ensure availability</a:t>
            </a:r>
          </a:p>
          <a:p>
            <a:pPr lvl="1" eaLnBrk="1" hangingPunct="1"/>
            <a:r>
              <a:rPr lang="en-US" smtClean="0"/>
              <a:t>Hardware failures–provide redundancy for fault tolerance</a:t>
            </a:r>
          </a:p>
          <a:p>
            <a:pPr lvl="1" eaLnBrk="1" hangingPunct="1"/>
            <a:r>
              <a:rPr lang="en-US" smtClean="0"/>
              <a:t>Loss of data–database mirroring</a:t>
            </a:r>
          </a:p>
          <a:p>
            <a:pPr lvl="1" eaLnBrk="1" hangingPunct="1"/>
            <a:r>
              <a:rPr lang="en-US" smtClean="0"/>
              <a:t>Human error–standard operating procedures, training, documentation</a:t>
            </a:r>
          </a:p>
          <a:p>
            <a:pPr lvl="1" eaLnBrk="1" hangingPunct="1"/>
            <a:r>
              <a:rPr lang="en-US" smtClean="0"/>
              <a:t>Maintenance downtime–automated and non-disruptive maintenance utilities</a:t>
            </a:r>
          </a:p>
          <a:p>
            <a:pPr lvl="1" eaLnBrk="1" hangingPunct="1"/>
            <a:r>
              <a:rPr lang="en-US" smtClean="0"/>
              <a:t>Network problems–careful traffic monitoring, firewalls, and routers</a:t>
            </a:r>
          </a:p>
          <a:p>
            <a:pPr lvl="1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3A8-5BD3-4684-A44D-9AD90ECF791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>
              <a:defRPr/>
            </a:pPr>
            <a:r>
              <a:rPr dirty="0" smtClean="0"/>
              <a:t>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Define terms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List functions and roles of data/database administration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Describe role of data dictionaries and information repositories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Compare optimistic and pessimistic concurrency 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Describe problems and techniques for data 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Understand role of databases in Sarbanes-Oxley compliance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Describe problems and facilities for data recovery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Describe database tuning issues and list areas where changes can be done to tune the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Describe importance and measures of data availability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AD327-8293-4B06-9325-B927B51D103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Data Security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 Security:</a:t>
            </a:r>
            <a:r>
              <a:rPr lang="en-US" sz="3600" dirty="0" smtClean="0"/>
              <a:t> Protection of the data against accidental or intentional loss, destruction, or misuse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 smtClean="0"/>
              <a:t>Increased difficulty due to Internet access and client/server technologies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07E34-EF77-466F-B62E-75BAD622E80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55FB4-1920-4F87-8506-A1C13A82A59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01688" y="336550"/>
            <a:ext cx="7443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Figure 11-2 Possible locations of data security threats</a:t>
            </a:r>
          </a:p>
        </p:txBody>
      </p:sp>
      <p:pic>
        <p:nvPicPr>
          <p:cNvPr id="19460" name="Picture 4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71628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7F3970D-12CE-4DF4-B09C-9428938593AB}" type="slidenum">
              <a:rPr lang="en-US" sz="1200">
                <a:solidFill>
                  <a:srgbClr val="D38E27"/>
                </a:solidFill>
              </a:rPr>
              <a:pPr algn="r"/>
              <a:t>21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>
              <a:defRPr/>
            </a:pPr>
            <a:r>
              <a:rPr dirty="0" smtClean="0"/>
              <a:t>Threats to Data Security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Accidental losses attributable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Human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Software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Hardware failure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Theft and fraud</a:t>
            </a: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Loss of privacy or 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Loss of privacy (personal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Loss of confidentiality (corporate data)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Loss of data integrity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Loss of availability (e.g., through sabotage)</a:t>
            </a:r>
            <a:endParaRPr lang="en-US" sz="3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99D1F-A13D-4C17-AA7F-6AF6B8A1201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71A19-26AE-4337-A5E6-B7008E3E066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631950" y="336550"/>
            <a:ext cx="5818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Figure 11-3 Establishing Internet Security</a:t>
            </a:r>
          </a:p>
        </p:txBody>
      </p:sp>
      <p:sp>
        <p:nvSpPr>
          <p:cNvPr id="2150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BC01366-5932-4618-9DE3-BEA7EB24F2CD}" type="slidenum">
              <a:rPr lang="en-US" sz="1200">
                <a:solidFill>
                  <a:srgbClr val="D38E27"/>
                </a:solidFill>
              </a:rPr>
              <a:pPr algn="r"/>
              <a:t>23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  <p:pic>
        <p:nvPicPr>
          <p:cNvPr id="21511" name="Picture 7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8207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dirty="0" smtClean="0"/>
              <a:t>Client – Server Application security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51038"/>
            <a:ext cx="8686800" cy="3840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Static HTML files are easy to secure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Standard database access controls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Place Web files in protected directories on server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Dynamic pages are harder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User authentication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Session 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SSL for encryption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Restrict number of users and open 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Remove unnecessary programs 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58209-B978-40E4-864E-1D81EA87F36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838200"/>
          </a:xfrm>
        </p:spPr>
        <p:txBody>
          <a:bodyPr/>
          <a:lstStyle/>
          <a:p>
            <a:pPr>
              <a:defRPr/>
            </a:pPr>
            <a:r>
              <a:rPr dirty="0" smtClean="0"/>
              <a:t>W3C Web Privacy Standard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Platform for Privacy Protection (P3P) </a:t>
            </a:r>
          </a:p>
          <a:p>
            <a:pPr eaLnBrk="1" hangingPunct="1"/>
            <a:r>
              <a:rPr lang="en-US" sz="2800" smtClean="0"/>
              <a:t>Addresses the following:</a:t>
            </a:r>
          </a:p>
          <a:p>
            <a:pPr lvl="1" eaLnBrk="1" hangingPunct="1"/>
            <a:r>
              <a:rPr lang="en-US" sz="2400" smtClean="0"/>
              <a:t>Who collects data</a:t>
            </a:r>
          </a:p>
          <a:p>
            <a:pPr lvl="1" eaLnBrk="1" hangingPunct="1"/>
            <a:r>
              <a:rPr lang="en-US" sz="2400" smtClean="0"/>
              <a:t>What data is collected and for what purpose</a:t>
            </a:r>
          </a:p>
          <a:p>
            <a:pPr lvl="1" eaLnBrk="1" hangingPunct="1"/>
            <a:r>
              <a:rPr lang="en-US" sz="2400" smtClean="0"/>
              <a:t>Who is data shared with</a:t>
            </a:r>
          </a:p>
          <a:p>
            <a:pPr lvl="1" eaLnBrk="1" hangingPunct="1"/>
            <a:r>
              <a:rPr lang="en-US" sz="2400" smtClean="0"/>
              <a:t>Can users control access to their data</a:t>
            </a:r>
          </a:p>
          <a:p>
            <a:pPr lvl="1" eaLnBrk="1" hangingPunct="1"/>
            <a:r>
              <a:rPr lang="en-US" sz="2400" smtClean="0"/>
              <a:t>How are disputes resolved</a:t>
            </a:r>
          </a:p>
          <a:p>
            <a:pPr lvl="1" eaLnBrk="1" hangingPunct="1"/>
            <a:r>
              <a:rPr lang="en-US" sz="2400" smtClean="0"/>
              <a:t>Policies for retaining data</a:t>
            </a:r>
          </a:p>
          <a:p>
            <a:pPr lvl="1" eaLnBrk="1" hangingPunct="1"/>
            <a:r>
              <a:rPr lang="en-US" sz="2400" smtClean="0"/>
              <a:t>Where are policies kept and how can they be accessed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B0C91-A746-40A8-89E2-71B684874714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Database Software Security Features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Views or subschemas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Integrity controls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Authorization rules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User-defined procedures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Encryption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Authentication schemes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Backup, journalizing, and checkpointing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2635A-84B2-4D12-8A3F-DC2EF99543E6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>
              <a:defRPr/>
            </a:pPr>
            <a:r>
              <a:rPr dirty="0" smtClean="0"/>
              <a:t>Views and Integrity Controls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Views</a:t>
            </a:r>
          </a:p>
          <a:p>
            <a:pPr lvl="1" eaLnBrk="1" hangingPunct="1"/>
            <a:r>
              <a:rPr lang="en-US" sz="2400" smtClean="0"/>
              <a:t>Subset of the database that is presented to one or more users</a:t>
            </a:r>
          </a:p>
          <a:p>
            <a:pPr lvl="1" eaLnBrk="1" hangingPunct="1"/>
            <a:r>
              <a:rPr lang="en-US" sz="2400" smtClean="0"/>
              <a:t>User can be given access privilege to view without allowing access privilege to underlying tables</a:t>
            </a:r>
          </a:p>
          <a:p>
            <a:pPr eaLnBrk="1" hangingPunct="1"/>
            <a:r>
              <a:rPr lang="en-US" sz="2800" smtClean="0"/>
              <a:t>Integrity Controls</a:t>
            </a:r>
          </a:p>
          <a:p>
            <a:pPr lvl="1" eaLnBrk="1" hangingPunct="1"/>
            <a:r>
              <a:rPr lang="en-US" sz="2400" smtClean="0"/>
              <a:t>Protect data from unauthorized use</a:t>
            </a:r>
          </a:p>
          <a:p>
            <a:pPr lvl="1" eaLnBrk="1" hangingPunct="1"/>
            <a:r>
              <a:rPr lang="en-US" sz="2400" smtClean="0"/>
              <a:t>Domains–set allowable values</a:t>
            </a:r>
          </a:p>
          <a:p>
            <a:pPr lvl="1" eaLnBrk="1" hangingPunct="1"/>
            <a:r>
              <a:rPr lang="en-US" sz="2400" smtClean="0"/>
              <a:t>Assertions–enforce database conditions</a:t>
            </a:r>
          </a:p>
          <a:p>
            <a:pPr lvl="1" eaLnBrk="1" hangingPunct="1"/>
            <a:r>
              <a:rPr lang="en-US" sz="2400" smtClean="0"/>
              <a:t>Triggers – prevent inappropriate actions, invoke special handling procedures, write to log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C4FC5-2C55-4EC2-9FC1-5B9B136B0DC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dirty="0" smtClean="0"/>
              <a:t>Authorization Rules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Controls incorporated in the data management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Restrict: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actions that people can take on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Authorization matrix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Constraints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7FDFD-41B7-4298-A460-A05B1E675BA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6629" name="Picture 4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4191000"/>
            <a:ext cx="51149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5172075" y="5715000"/>
            <a:ext cx="347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Tahoma" pitchFamily="34" charset="0"/>
              </a:rPr>
              <a:t>Figure 11-4 Authorization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F23E0-A780-4490-93DE-FF251F17D4E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638800" y="4267200"/>
            <a:ext cx="3276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990000"/>
                </a:solidFill>
                <a:cs typeface="Tahoma" pitchFamily="34" charset="0"/>
              </a:rPr>
              <a:t>Some DBMSs also provide capabilities for </a:t>
            </a:r>
            <a:r>
              <a:rPr lang="en-US" sz="2400" b="1" i="1">
                <a:solidFill>
                  <a:srgbClr val="990000"/>
                </a:solidFill>
                <a:cs typeface="Tahoma" pitchFamily="34" charset="0"/>
              </a:rPr>
              <a:t>user-defined procedures</a:t>
            </a:r>
            <a:r>
              <a:rPr lang="en-US" sz="2000">
                <a:solidFill>
                  <a:srgbClr val="990000"/>
                </a:solidFill>
                <a:cs typeface="Tahoma" pitchFamily="34" charset="0"/>
              </a:rPr>
              <a:t> to customize the authorization process.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667000" y="147638"/>
            <a:ext cx="6257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Tahoma" pitchFamily="34" charset="0"/>
              </a:rPr>
              <a:t>Figure 11-5a Authorization table for subjects (salespersons)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352800" y="2052638"/>
            <a:ext cx="550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Tahoma" pitchFamily="34" charset="0"/>
              </a:rPr>
              <a:t>Figure 11-5b Authorization table for objects (orders)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81000" y="3819525"/>
            <a:ext cx="310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Tahoma" pitchFamily="34" charset="0"/>
              </a:rPr>
              <a:t>Figure 11-6 Oracle privileges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592138" y="914400"/>
            <a:ext cx="2303462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Tahoma" pitchFamily="34" charset="0"/>
              </a:rPr>
              <a:t>Implementing authorization rules</a:t>
            </a:r>
          </a:p>
        </p:txBody>
      </p:sp>
      <p:pic>
        <p:nvPicPr>
          <p:cNvPr id="27656" name="Picture 10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33400"/>
            <a:ext cx="5248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1" descr="Nonam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2362200"/>
            <a:ext cx="60198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99F4112-B390-44FE-86D9-2F711A12EE75}" type="slidenum">
              <a:rPr lang="en-US" sz="1200">
                <a:solidFill>
                  <a:srgbClr val="D38E27"/>
                </a:solidFill>
              </a:rPr>
              <a:pPr algn="r"/>
              <a:t>29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27659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13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  <p:pic>
        <p:nvPicPr>
          <p:cNvPr id="27661" name="Picture 13" descr="Noname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191000"/>
            <a:ext cx="49037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44675"/>
            <a:ext cx="8686800" cy="4327525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Multiple data definitions, causing data integration problems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Missing data elements, causing reduction in data value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Inappropriate data sources and timing, causing lowered reliability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Inadequate familiarity, causing ineffective use of data for planning and strategy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Poor response time and excessive downtime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Damaged, sabotaged, and stolen data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 smtClean="0"/>
              <a:t>Unauthorized access, leading to embarrassment to organization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7CE8A-5D52-4EB6-9DBF-93E1BB14D9B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Ineffective data administration </a:t>
            </a:r>
            <a:r>
              <a:rPr dirty="0" smtClean="0">
                <a:sym typeface="Wingdings" pitchFamily="2" charset="2"/>
              </a:rPr>
              <a:t></a:t>
            </a:r>
            <a:br>
              <a:rPr dirty="0" smtClean="0">
                <a:sym typeface="Wingdings" pitchFamily="2" charset="2"/>
              </a:rPr>
            </a:br>
            <a:r>
              <a:rPr dirty="0" smtClean="0">
                <a:sym typeface="Wingdings" pitchFamily="2" charset="2"/>
              </a:rPr>
              <a:t>poor data quality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F48B-3E7F-4794-8FB1-83B1A3D33F5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5943600" y="2209800"/>
            <a:ext cx="2895600" cy="283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990000"/>
                </a:solidFill>
                <a:cs typeface="Tahoma" pitchFamily="34" charset="0"/>
              </a:rPr>
              <a:t>Encryption</a:t>
            </a:r>
            <a:r>
              <a:rPr lang="en-US">
                <a:solidFill>
                  <a:srgbClr val="990000"/>
                </a:solidFill>
                <a:cs typeface="Tahoma" pitchFamily="34" charset="0"/>
              </a:rPr>
              <a:t> – the coding or scrambling of data so that humans cannot read them</a:t>
            </a:r>
          </a:p>
          <a:p>
            <a:endParaRPr lang="en-US">
              <a:solidFill>
                <a:srgbClr val="990000"/>
              </a:solidFill>
              <a:cs typeface="Tahoma" pitchFamily="34" charset="0"/>
            </a:endParaRPr>
          </a:p>
          <a:p>
            <a:endParaRPr lang="en-US">
              <a:solidFill>
                <a:srgbClr val="990000"/>
              </a:solidFill>
              <a:cs typeface="Tahoma" pitchFamily="34" charset="0"/>
            </a:endParaRPr>
          </a:p>
          <a:p>
            <a:r>
              <a:rPr lang="en-US">
                <a:solidFill>
                  <a:srgbClr val="990000"/>
                </a:solidFill>
                <a:cs typeface="Tahoma" pitchFamily="34" charset="0"/>
              </a:rPr>
              <a:t>Secure Sockets Layer (SSL) is a popular encryption scheme for TCP/IP connections.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1219200" y="122238"/>
            <a:ext cx="4381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cs typeface="Tahoma" pitchFamily="34" charset="0"/>
              </a:rPr>
              <a:t>Figure 11-7 Basic two-key encryption</a:t>
            </a:r>
          </a:p>
        </p:txBody>
      </p:sp>
      <p:pic>
        <p:nvPicPr>
          <p:cNvPr id="28677" name="Picture 5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"/>
            <a:ext cx="55816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FE6C0F9-7E13-4C75-8819-610C28DE8A00}" type="slidenum">
              <a:rPr lang="en-US" sz="1200">
                <a:solidFill>
                  <a:srgbClr val="D38E27"/>
                </a:solidFill>
              </a:rPr>
              <a:pPr algn="r"/>
              <a:t>30</a:t>
            </a:fld>
            <a:endParaRPr lang="en-US" sz="1200">
              <a:solidFill>
                <a:srgbClr val="D38E27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3160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11</a:t>
            </a:r>
          </a:p>
        </p:txBody>
      </p:sp>
      <p:sp>
        <p:nvSpPr>
          <p:cNvPr id="8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dirty="0" smtClean="0"/>
              <a:t>Authentication Schemes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Goal – obtain a </a:t>
            </a:r>
            <a:r>
              <a:rPr lang="en-US" sz="3600" i="1" smtClean="0"/>
              <a:t>positive</a:t>
            </a:r>
            <a:r>
              <a:rPr lang="en-US" sz="3600" smtClean="0"/>
              <a:t> identification of the user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Passwords: First line of defense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Should be at least 8 characters 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Should combine alphabetic and numeric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Should not be complete words or personal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Should be changed frequently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8BC68-8ED3-457F-8DAE-02DF84FFFB00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pPr>
              <a:defRPr/>
            </a:pPr>
            <a:r>
              <a:rPr dirty="0" smtClean="0"/>
              <a:t>Authentication Schemes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Strong 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Passwords are flawed: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Users share them with each 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They get written down, could be copied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Automatic logon scripts remove need to explicitly type them 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Unencrypted passwords travel the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Possible 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smtClean="0"/>
              <a:t>Two factor–e.g., smart card plus PIN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smtClean="0"/>
              <a:t>Three factor–e.g., smart card, biometric, PIN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lvl="1" eaLnBrk="1" hangingPunct="1">
              <a:lnSpc>
                <a:spcPct val="90000"/>
              </a:lnSpc>
            </a:pPr>
            <a:endParaRPr 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40152-611C-4DAE-A83B-07742CDE201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838200"/>
          </a:xfrm>
        </p:spPr>
        <p:txBody>
          <a:bodyPr/>
          <a:lstStyle/>
          <a:p>
            <a:pPr>
              <a:defRPr/>
            </a:pPr>
            <a:r>
              <a:rPr dirty="0" smtClean="0"/>
              <a:t>Logical Access to Data</a:t>
            </a:r>
            <a:endParaRPr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1341438"/>
            <a:ext cx="8686800" cy="4525962"/>
          </a:xfrm>
        </p:spPr>
        <p:txBody>
          <a:bodyPr/>
          <a:lstStyle/>
          <a:p>
            <a:pPr eaLnBrk="1" hangingPunct="1"/>
            <a:r>
              <a:rPr lang="en-US" sz="4000" smtClean="0"/>
              <a:t>Personnel controls</a:t>
            </a:r>
          </a:p>
          <a:p>
            <a:pPr lvl="1" eaLnBrk="1" hangingPunct="1"/>
            <a:r>
              <a:rPr lang="en-US" sz="3600" smtClean="0"/>
              <a:t>Hiring practices, employee monitoring, security training, separation of duties</a:t>
            </a:r>
          </a:p>
          <a:p>
            <a:pPr eaLnBrk="1" hangingPunct="1"/>
            <a:r>
              <a:rPr lang="en-US" sz="4000" smtClean="0"/>
              <a:t>Physical access controls</a:t>
            </a:r>
          </a:p>
          <a:p>
            <a:pPr marL="742950" lvl="2" indent="-342900" eaLnBrk="1" hangingPunct="1">
              <a:buFont typeface="Wingdings 2" pitchFamily="18" charset="2"/>
              <a:buChar char=""/>
            </a:pPr>
            <a:r>
              <a:rPr lang="en-US" sz="3200" smtClean="0"/>
              <a:t>Swipe cards, equipment locking, check-out procedures, screen placement, laptop protection</a:t>
            </a:r>
          </a:p>
          <a:p>
            <a:pPr eaLnBrk="1" hangingPunct="1"/>
            <a:endParaRPr lang="en-US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D5193-2E61-4C77-A22C-9011777021E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Traditional Administration Definitions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4525963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b="1" i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Administration</a:t>
            </a:r>
            <a:r>
              <a:rPr lang="en-US" i="1" dirty="0" smtClean="0"/>
              <a:t>:</a:t>
            </a:r>
            <a:r>
              <a:rPr lang="en-US" dirty="0" smtClean="0"/>
              <a:t> A high-level function that is responsible for the overall management of data resources in an organization, including maintaining corporate-wide definitions and standards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b="1" i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 Administration</a:t>
            </a:r>
            <a:r>
              <a:rPr lang="en-US" i="1" dirty="0" smtClean="0"/>
              <a:t>:</a:t>
            </a:r>
            <a:r>
              <a:rPr lang="en-US" dirty="0" smtClean="0"/>
              <a:t> A technical function that is responsible for physical database design and for dealing with technical issues such as security enforcement, database performance, and backup and recovery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34A44-A3EF-4B9A-9AC9-036CCAA4DCB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Traditional Data Administration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74838"/>
            <a:ext cx="8686800" cy="4525962"/>
          </a:xfrm>
        </p:spPr>
        <p:txBody>
          <a:bodyPr/>
          <a:lstStyle/>
          <a:p>
            <a:pPr eaLnBrk="1" hangingPunct="1"/>
            <a:r>
              <a:rPr lang="en-US" sz="3600" smtClean="0"/>
              <a:t>Data policies, procedures, standards</a:t>
            </a:r>
          </a:p>
          <a:p>
            <a:pPr eaLnBrk="1" hangingPunct="1"/>
            <a:r>
              <a:rPr lang="en-US" sz="3600" smtClean="0"/>
              <a:t>Planning</a:t>
            </a:r>
          </a:p>
          <a:p>
            <a:pPr eaLnBrk="1" hangingPunct="1"/>
            <a:r>
              <a:rPr lang="en-US" sz="3600" smtClean="0"/>
              <a:t>Data conflict (ownership) resolution</a:t>
            </a:r>
          </a:p>
          <a:p>
            <a:pPr eaLnBrk="1" hangingPunct="1"/>
            <a:r>
              <a:rPr lang="en-US" sz="3600" smtClean="0"/>
              <a:t>Managing the information repository</a:t>
            </a:r>
          </a:p>
          <a:p>
            <a:pPr eaLnBrk="1" hangingPunct="1"/>
            <a:r>
              <a:rPr lang="en-US" sz="3600" smtClean="0"/>
              <a:t>Internal marketing of DA concepts</a:t>
            </a:r>
          </a:p>
          <a:p>
            <a:pPr eaLnBrk="1" hangingPunct="1"/>
            <a:endParaRPr lang="en-US" sz="3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02E68-C7A3-4361-9F9B-15C1C46B36E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>
              <a:defRPr/>
            </a:pPr>
            <a:r>
              <a:rPr dirty="0" smtClean="0"/>
              <a:t>Traditional Database Administration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/>
              <a:t>Analyzing and designing databases</a:t>
            </a:r>
          </a:p>
          <a:p>
            <a:pPr eaLnBrk="1" hangingPunct="1"/>
            <a:r>
              <a:rPr lang="en-US" smtClean="0"/>
              <a:t>Selecting DBMS and software tools</a:t>
            </a:r>
          </a:p>
          <a:p>
            <a:pPr eaLnBrk="1" hangingPunct="1"/>
            <a:r>
              <a:rPr lang="en-US" smtClean="0"/>
              <a:t>Installing/upgrading DBMS</a:t>
            </a:r>
          </a:p>
          <a:p>
            <a:pPr eaLnBrk="1" hangingPunct="1"/>
            <a:r>
              <a:rPr lang="en-US" smtClean="0"/>
              <a:t>Tuning database performance</a:t>
            </a:r>
          </a:p>
          <a:p>
            <a:pPr eaLnBrk="1" hangingPunct="1"/>
            <a:r>
              <a:rPr lang="en-US" smtClean="0"/>
              <a:t>Improving query processing performance</a:t>
            </a:r>
          </a:p>
          <a:p>
            <a:pPr eaLnBrk="1" hangingPunct="1"/>
            <a:r>
              <a:rPr lang="en-US" smtClean="0"/>
              <a:t>Managing data security, privacy, and integrity</a:t>
            </a:r>
          </a:p>
          <a:p>
            <a:pPr eaLnBrk="1" hangingPunct="1"/>
            <a:r>
              <a:rPr lang="en-US" smtClean="0"/>
              <a:t>Data backup and recovery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7135-C06E-4579-B80B-54301EBAE8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Data Warehouse Administration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New role, coming with growth in data warehouses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to DA/DBA roles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Emphasis on integration and coordination of metadata/data across many data sources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Specific roles: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Support decision support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Manage data warehouse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Establish service level agreements regarding data warehouses and data marts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9C810-5136-4139-A7E5-6BFE97734B2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371600"/>
          </a:xfrm>
        </p:spPr>
        <p:txBody>
          <a:bodyPr/>
          <a:lstStyle/>
          <a:p>
            <a:pPr>
              <a:defRPr/>
            </a:pPr>
            <a:r>
              <a:rPr dirty="0" smtClean="0"/>
              <a:t>Open Source DB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An alternative to proprietary packages such as Oracle, Microsoft SQL Server, or Microsoft Access</a:t>
            </a:r>
          </a:p>
          <a:p>
            <a:pPr eaLnBrk="1" hangingPunct="1"/>
            <a:r>
              <a:rPr lang="en-US" sz="2800" smtClean="0"/>
              <a:t>MySQL is an example of an open-source DBMS</a:t>
            </a:r>
          </a:p>
          <a:p>
            <a:pPr eaLnBrk="1" hangingPunct="1"/>
            <a:r>
              <a:rPr lang="en-US" sz="2800" smtClean="0"/>
              <a:t>Less expensive than proprietary packages</a:t>
            </a:r>
          </a:p>
          <a:p>
            <a:pPr eaLnBrk="1" hangingPunct="1"/>
            <a:r>
              <a:rPr lang="en-US" sz="2800" smtClean="0"/>
              <a:t>Source code available, for modification</a:t>
            </a:r>
          </a:p>
          <a:p>
            <a:pPr eaLnBrk="1" hangingPunct="1"/>
            <a:r>
              <a:rPr lang="en-US" sz="2800" smtClean="0"/>
              <a:t>Absence of complete documentation</a:t>
            </a:r>
          </a:p>
          <a:p>
            <a:pPr eaLnBrk="1" hangingPunct="1"/>
            <a:r>
              <a:rPr lang="en-US" sz="2800" smtClean="0"/>
              <a:t>Ambiguous licensing concerns</a:t>
            </a:r>
          </a:p>
          <a:p>
            <a:pPr eaLnBrk="1" hangingPunct="1"/>
            <a:r>
              <a:rPr lang="en-US" sz="2800" smtClean="0"/>
              <a:t>Not as feature-rich as proprietary DBMSs</a:t>
            </a:r>
          </a:p>
          <a:p>
            <a:pPr eaLnBrk="1" hangingPunct="1"/>
            <a:r>
              <a:rPr lang="en-US" sz="2800" smtClean="0"/>
              <a:t>Vendors may not have certification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B1699-EF72-4DE0-A26B-A19B77F58093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dirty="0" smtClean="0"/>
              <a:t>IT Operations</a:t>
            </a:r>
            <a:endParaRPr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Policies and procedures for day-to-day management of infrastructure, applications, and databases in an organization</a:t>
            </a:r>
          </a:p>
          <a:p>
            <a:pPr eaLnBrk="1" hangingPunct="1"/>
            <a:r>
              <a:rPr lang="en-US" sz="3600" smtClean="0"/>
              <a:t>For databases: </a:t>
            </a:r>
          </a:p>
          <a:p>
            <a:pPr lvl="1" eaLnBrk="1" hangingPunct="1"/>
            <a:r>
              <a:rPr lang="en-US" smtClean="0"/>
              <a:t>Backup &amp; recovery</a:t>
            </a:r>
          </a:p>
          <a:p>
            <a:pPr lvl="1" eaLnBrk="1" hangingPunct="1"/>
            <a:r>
              <a:rPr lang="en-US" smtClean="0"/>
              <a:t>Availability</a:t>
            </a:r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eaLnBrk="1" hangingPunct="1"/>
            <a:endParaRPr lang="en-US" sz="3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4E3B9-F98E-477A-8A44-1463C29EC07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5359</TotalTime>
  <Pages>9</Pages>
  <Words>1312</Words>
  <Application>Microsoft Office PowerPoint</Application>
  <PresentationFormat>On-screen Show (4:3)</PresentationFormat>
  <Paragraphs>258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Tahoma</vt:lpstr>
      <vt:lpstr>Arial</vt:lpstr>
      <vt:lpstr>Franklin Gothic Medium</vt:lpstr>
      <vt:lpstr>Franklin Gothic Book</vt:lpstr>
      <vt:lpstr>Wingdings 2</vt:lpstr>
      <vt:lpstr>Times New Roman</vt:lpstr>
      <vt:lpstr>Wingdings</vt:lpstr>
      <vt:lpstr>Trek</vt:lpstr>
      <vt:lpstr>Chapter 7: Database Administration and Security</vt:lpstr>
      <vt:lpstr>Objectives</vt:lpstr>
      <vt:lpstr>Ineffective data administration  poor data quality</vt:lpstr>
      <vt:lpstr>Traditional Administration Definitions</vt:lpstr>
      <vt:lpstr>Traditional Data Administration Functions</vt:lpstr>
      <vt:lpstr>Traditional Database Administration Functions</vt:lpstr>
      <vt:lpstr>Data Warehouse Administration</vt:lpstr>
      <vt:lpstr>Open Source DB Management</vt:lpstr>
      <vt:lpstr>IT Operations</vt:lpstr>
      <vt:lpstr>Database Recovery</vt:lpstr>
      <vt:lpstr>Back-up Facilities</vt:lpstr>
      <vt:lpstr>Journalizing Facilities</vt:lpstr>
      <vt:lpstr>Slide 13</vt:lpstr>
      <vt:lpstr>Checkpoint Facilities</vt:lpstr>
      <vt:lpstr>Recovery and Restart Procedures</vt:lpstr>
      <vt:lpstr>Slide 16</vt:lpstr>
      <vt:lpstr>Slide 17</vt:lpstr>
      <vt:lpstr>Slide 18</vt:lpstr>
      <vt:lpstr>Data Availability</vt:lpstr>
      <vt:lpstr>Data Security</vt:lpstr>
      <vt:lpstr>Slide 21</vt:lpstr>
      <vt:lpstr>Threats to Data Security</vt:lpstr>
      <vt:lpstr>Slide 23</vt:lpstr>
      <vt:lpstr>Client – Server Application security</vt:lpstr>
      <vt:lpstr>W3C Web Privacy Standard</vt:lpstr>
      <vt:lpstr>Database Software Security Features</vt:lpstr>
      <vt:lpstr>Views and Integrity Controls</vt:lpstr>
      <vt:lpstr>Authorization Rules</vt:lpstr>
      <vt:lpstr>Slide 29</vt:lpstr>
      <vt:lpstr>Slide 30</vt:lpstr>
      <vt:lpstr>Authentication Schemes</vt:lpstr>
      <vt:lpstr>Authentication Schemes (cont.)</vt:lpstr>
      <vt:lpstr>Logical Access to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Database Administration</dc:title>
  <dc:creator>Michel Mitri</dc:creator>
  <cp:lastModifiedBy>Wesley</cp:lastModifiedBy>
  <cp:revision>589</cp:revision>
  <cp:lastPrinted>1998-01-19T09:29:56Z</cp:lastPrinted>
  <dcterms:created xsi:type="dcterms:W3CDTF">1998-01-19T10:00:26Z</dcterms:created>
  <dcterms:modified xsi:type="dcterms:W3CDTF">2014-05-31T16:46:47Z</dcterms:modified>
</cp:coreProperties>
</file>