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305" r:id="rId2"/>
    <p:sldId id="640" r:id="rId3"/>
    <p:sldId id="843" r:id="rId4"/>
    <p:sldId id="798" r:id="rId5"/>
    <p:sldId id="799" r:id="rId6"/>
    <p:sldId id="803" r:id="rId7"/>
    <p:sldId id="844" r:id="rId8"/>
    <p:sldId id="800" r:id="rId9"/>
    <p:sldId id="801" r:id="rId10"/>
    <p:sldId id="802" r:id="rId11"/>
    <p:sldId id="804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792" r:id="rId23"/>
    <p:sldId id="781" r:id="rId24"/>
    <p:sldId id="793" r:id="rId25"/>
    <p:sldId id="815" r:id="rId26"/>
    <p:sldId id="816" r:id="rId27"/>
    <p:sldId id="817" r:id="rId28"/>
    <p:sldId id="818" r:id="rId29"/>
    <p:sldId id="824" r:id="rId30"/>
    <p:sldId id="825" r:id="rId31"/>
    <p:sldId id="826" r:id="rId32"/>
    <p:sldId id="827" r:id="rId33"/>
    <p:sldId id="828" r:id="rId34"/>
    <p:sldId id="829" r:id="rId35"/>
    <p:sldId id="830" r:id="rId36"/>
    <p:sldId id="831" r:id="rId37"/>
    <p:sldId id="832" r:id="rId38"/>
    <p:sldId id="819" r:id="rId39"/>
    <p:sldId id="820" r:id="rId40"/>
    <p:sldId id="821" r:id="rId41"/>
    <p:sldId id="822" r:id="rId42"/>
    <p:sldId id="834" r:id="rId43"/>
    <p:sldId id="835" r:id="rId44"/>
    <p:sldId id="836" r:id="rId45"/>
    <p:sldId id="837" r:id="rId46"/>
    <p:sldId id="838" r:id="rId47"/>
    <p:sldId id="643" r:id="rId48"/>
    <p:sldId id="841" r:id="rId49"/>
  </p:sldIdLst>
  <p:sldSz cx="12192000" cy="6858000"/>
  <p:notesSz cx="7315200" cy="9601200"/>
  <p:embeddedFontLst>
    <p:embeddedFont>
      <p:font typeface="Cambria" pitchFamily="18" charset="0"/>
      <p:regular r:id="rId52"/>
      <p:bold r:id="rId53"/>
      <p:italic r:id="rId54"/>
      <p:boldItalic r:id="rId55"/>
    </p:embeddedFont>
    <p:embeddedFont>
      <p:font typeface="Arial Black" pitchFamily="34" charset="0"/>
      <p:bold r:id="rId56"/>
    </p:embeddedFont>
    <p:embeddedFont>
      <p:font typeface="Book Antiqua" pitchFamily="18" charset="0"/>
      <p:regular r:id="rId57"/>
      <p:bold r:id="rId58"/>
      <p:italic r:id="rId59"/>
      <p:boldItalic r:id="rId60"/>
    </p:embeddedFont>
    <p:embeddedFont>
      <p:font typeface="Monotype Sorts" charset="2"/>
      <p:regular r:id="rId61"/>
    </p:embeddedFont>
    <p:embeddedFont>
      <p:font typeface="Forte" pitchFamily="66" charset="0"/>
      <p:regular r:id="rId62"/>
    </p:embeddedFont>
    <p:embeddedFont>
      <p:font typeface="SimSun" pitchFamily="2" charset="-122"/>
      <p:regular r:id="rId63"/>
    </p:embeddedFont>
    <p:embeddedFont>
      <p:font typeface="Arial Unicode MS" pitchFamily="34" charset="-128"/>
      <p:regular r:id="rId6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leen" initials="K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CFFD9"/>
    <a:srgbClr val="DDFFFF"/>
    <a:srgbClr val="0000FF"/>
    <a:srgbClr val="00FF00"/>
    <a:srgbClr val="CCFF99"/>
    <a:srgbClr val="00FFFF"/>
    <a:srgbClr val="66FFFF"/>
    <a:srgbClr val="FF9933"/>
    <a:srgbClr val="FFFF00"/>
    <a:srgbClr val="00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83245" autoAdjust="0"/>
  </p:normalViewPr>
  <p:slideViewPr>
    <p:cSldViewPr snapToGrid="0">
      <p:cViewPr varScale="1">
        <p:scale>
          <a:sx n="60" d="100"/>
          <a:sy n="60" d="100"/>
        </p:scale>
        <p:origin x="-1074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544EFD4-8F5C-4F20-9E7E-C29EA677F4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581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CBD5CD7-A34B-4706-93B1-9D05FA0C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89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882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2389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5148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5587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51408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1341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61462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31169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21338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422532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DC625B48-4E07-4CBA-907F-104B9F64C800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0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63139A62-AD89-4000-936B-CE9B578F754A}" type="slidenum">
              <a:rPr lang="en-US" sz="1300"/>
              <a:pPr algn="r" defTabSz="966788"/>
              <a:t>22</a:t>
            </a:fld>
            <a:endParaRPr lang="en-US" sz="13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74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334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DC625B48-4E07-4CBA-907F-104B9F64C800}" type="slidenum">
              <a:rPr lang="en-US" sz="1300"/>
              <a:pPr algn="r" defTabSz="966788"/>
              <a:t>24</a:t>
            </a:fld>
            <a:endParaRPr lang="en-US" sz="13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644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73974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When we create an object from a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2597109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89536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82935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69325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6476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87719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03409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503202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6108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651585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503412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5071636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75972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941326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94112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233157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01107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787549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939801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43836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227214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768505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63139A62-AD89-4000-936B-CE9B578F754A}" type="slidenum">
              <a:rPr lang="en-US" sz="1300"/>
              <a:pPr algn="r" defTabSz="966788"/>
              <a:t>47</a:t>
            </a:fld>
            <a:endParaRPr lang="en-US" sz="13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384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mention that to create an object, the new</a:t>
            </a:r>
            <a:r>
              <a:rPr lang="en-US" baseline="0" dirty="0" smtClean="0"/>
              <a:t> operator is used.  More on constructors will be covered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D5CD7-A34B-4706-93B1-9D05FA0CC5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160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91503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62894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07591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31367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5434" y="6248400"/>
            <a:ext cx="2738967" cy="457200"/>
          </a:xfrm>
        </p:spPr>
        <p:txBody>
          <a:bodyPr/>
          <a:lstStyle>
            <a:lvl1pPr>
              <a:defRPr/>
            </a:lvl1pPr>
          </a:lstStyle>
          <a:p>
            <a:fld id="{761AF274-F16E-4C9A-8D37-992BEACF0679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334934" y="6248400"/>
            <a:ext cx="38502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50867" y="625792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923C86E-F553-49BA-8357-8176EC082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A5601-1F1D-4930-B148-7D54EAF03E37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0A972-9141-42AD-9FC8-2CE7FDF03A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473076"/>
            <a:ext cx="271780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73076"/>
            <a:ext cx="795020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95B69-5377-47CE-ACEE-38A7D10B06C0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8078D-7ADB-4660-A12C-7BBFAAB7C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D5554-767D-4693-9ABA-6F5295ED3192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76963-EBFC-4C3D-9DC4-C2AAA677E9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3924300"/>
            <a:ext cx="5334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B9E26-31F0-42AF-BFB3-20B09FE675DC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34D9F-336E-43B0-A423-15DB194AC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DBEA7-1AD8-4CF1-BF3B-B429FB75ADAF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68955-AC25-4EC7-BCB5-3C4C29A97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4BD55-B109-4FA1-B2FD-65E8AE42726E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CA121-AC0C-411A-9677-C90C7986C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461E4-C14E-4E9C-98AB-DD0D4B225301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EEC96-66C0-4527-8874-621C1F916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A56A-B609-4164-8788-656B43012325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36B8C-E3C6-4415-97EF-132D42054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E1C6F-8B64-45BF-ABAD-B9D0CFFD6B97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F74D7E-06BA-4995-AFE6-B0A75AB155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7D9E1-2A2D-4FAF-952D-164D5521C79C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09A94-B7AD-4601-A066-1AE78D057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CACF5-9DFA-4606-B787-17A7EA69D5BD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C5570-6D14-465C-96A3-9A948D95B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02DD6-F136-4839-8DB1-617E833719CE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E299E-3875-49F1-A303-7A70F22BEE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828800"/>
            <a:ext cx="1087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43FEA2D-701B-4FD0-87FF-D24E5FF4331E}" type="datetime1">
              <a:rPr lang="en-US"/>
              <a:pPr/>
              <a:t>5/27/2020</a:t>
            </a:fld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50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DB14576-17B5-4E01-8BBD-C176CBBDB6B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rgbClr val="00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19D82-277C-4A0C-9732-87C58DEB1C62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10"/>
          <p:cNvSpPr txBox="1">
            <a:spLocks noGrp="1" noChangeArrowheads="1"/>
          </p:cNvSpPr>
          <p:nvPr/>
        </p:nvSpPr>
        <p:spPr bwMode="auto">
          <a:xfrm>
            <a:off x="8312150" y="62579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195D6E-3CD8-490F-8385-5E625063A2D5}" type="slidenum">
              <a:rPr lang="en-US" sz="1000"/>
              <a:pPr algn="r"/>
              <a:t>1</a:t>
            </a:fld>
            <a:endParaRPr lang="en-US" sz="1000"/>
          </a:p>
        </p:txBody>
      </p:sp>
      <p:sp>
        <p:nvSpPr>
          <p:cNvPr id="41988" name="Rectangle 10"/>
          <p:cNvSpPr txBox="1">
            <a:spLocks noGrp="1" noChangeArrowheads="1"/>
          </p:cNvSpPr>
          <p:nvPr/>
        </p:nvSpPr>
        <p:spPr bwMode="auto">
          <a:xfrm>
            <a:off x="8312150" y="62579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CB4756-6E37-460D-8804-B104468BF996}" type="slidenum">
              <a:rPr lang="en-US" sz="1000"/>
              <a:pPr algn="r"/>
              <a:t>1</a:t>
            </a:fld>
            <a:endParaRPr lang="en-US" sz="100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7826" y="4523271"/>
            <a:ext cx="7566025" cy="871026"/>
          </a:xfrm>
        </p:spPr>
        <p:txBody>
          <a:bodyPr/>
          <a:lstStyle/>
          <a:p>
            <a:pPr eaLnBrk="1" hangingPunct="1"/>
            <a:r>
              <a:rPr lang="en-US" sz="5000" dirty="0">
                <a:solidFill>
                  <a:srgbClr val="002060"/>
                </a:solidFill>
              </a:rPr>
              <a:t>Objects and Classes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277269" y="2951619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rgbClr val="0070C0"/>
                </a:solidFill>
                <a:latin typeface="Cambria" pitchFamily="18" charset="0"/>
              </a:rPr>
              <a:t>Chapter 4 – Part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6601" y="1000961"/>
            <a:ext cx="9608949" cy="122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200" b="1" kern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BACS2023 </a:t>
            </a:r>
            <a:r>
              <a:rPr lang="en-US" sz="32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</a:t>
            </a:r>
            <a:r>
              <a:rPr lang="en-US" sz="3200" b="1" kern="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Programming</a:t>
            </a:r>
            <a:endParaRPr lang="en-US" sz="32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269876"/>
            <a:ext cx="7772400" cy="70485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Class Diagram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392430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1524000" y="24442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2810357"/>
              </p:ext>
            </p:extLst>
          </p:nvPr>
        </p:nvGraphicFramePr>
        <p:xfrm>
          <a:off x="188075" y="1409700"/>
          <a:ext cx="11728025" cy="4667250"/>
        </p:xfrm>
        <a:graphic>
          <a:graphicData uri="http://schemas.openxmlformats.org/presentationml/2006/ole">
            <p:oleObj spid="_x0000_s389184" name="Picture" r:id="rId4" imgW="4876920" imgH="1600200" progId="Word.Picture.8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77800"/>
            <a:ext cx="8890000" cy="8382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Object Reference Variables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908" y="1371600"/>
            <a:ext cx="10430360" cy="4724400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To reference an object, assign the object to a reference variable.</a:t>
            </a:r>
          </a:p>
          <a:p>
            <a:pPr marL="355600" indent="-355600">
              <a:lnSpc>
                <a:spcPct val="90000"/>
              </a:lnSpc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To declare a reference variable, use the syntax:</a:t>
            </a:r>
          </a:p>
          <a:p>
            <a:pPr marL="355600" indent="-355600">
              <a:lnSpc>
                <a:spcPct val="90000"/>
              </a:lnSpc>
              <a:buNone/>
            </a:pPr>
            <a:endParaRPr lang="en-US" sz="28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500" dirty="0">
                <a:latin typeface="Courier New" pitchFamily="49" charset="0"/>
              </a:rPr>
              <a:t>	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ClassName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objectRefVar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sz="2500" b="1" dirty="0">
              <a:solidFill>
                <a:schemeClr val="bg1"/>
              </a:solidFill>
            </a:endParaRPr>
          </a:p>
          <a:p>
            <a:pPr marL="355600" indent="-355600" algn="just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  <a:latin typeface="Book Antiqua" pitchFamily="18" charset="0"/>
            </a:endParaRPr>
          </a:p>
          <a:p>
            <a:pPr marL="355600" indent="-35560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    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Circle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myCircle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myCircle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= new Circle(5.0);</a:t>
            </a:r>
            <a:endParaRPr lang="en-US" sz="2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91298350"/>
              </p:ext>
            </p:extLst>
          </p:nvPr>
        </p:nvGraphicFramePr>
        <p:xfrm>
          <a:off x="7534274" y="4535488"/>
          <a:ext cx="3570411" cy="1585912"/>
        </p:xfrm>
        <a:graphic>
          <a:graphicData uri="http://schemas.openxmlformats.org/presentationml/2006/ole">
            <p:oleObj spid="_x0000_s390209" name="Picture" r:id="rId4" imgW="1028880" imgH="457200" progId="Word.Picture.8">
              <p:embed/>
            </p:oleObj>
          </a:graphicData>
        </a:graphic>
      </p:graphicFrame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8801100" y="3581400"/>
            <a:ext cx="1962150" cy="488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7372351" y="3581400"/>
            <a:ext cx="165576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chemeClr val="bg1"/>
                </a:solidFill>
              </a:rPr>
              <a:t>myCircle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>
            <a:off x="9525000" y="4087812"/>
            <a:ext cx="58738" cy="6937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186" y="365126"/>
            <a:ext cx="10518480" cy="557211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Declaring/Creating 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 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Step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908" y="1352549"/>
            <a:ext cx="10489758" cy="2605089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ClassName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objectRefVar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= new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ClassName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  <a:p>
            <a:pPr>
              <a:buFont typeface="Monotype Sorts"/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Font typeface="Monotype Sorts"/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 algn="just">
              <a:buFont typeface="Monotype Sorts"/>
              <a:buNone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Circle </a:t>
            </a:r>
            <a:r>
              <a:rPr lang="en-US" sz="3200" b="1" dirty="0" err="1">
                <a:solidFill>
                  <a:schemeClr val="bg1"/>
                </a:solidFill>
                <a:latin typeface="Courier New" pitchFamily="49" charset="0"/>
              </a:rPr>
              <a:t>myCircle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 = new Circle(5.0);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17824" y="2649538"/>
            <a:ext cx="6159501" cy="1320800"/>
            <a:chOff x="878" y="1669"/>
            <a:chExt cx="3494" cy="832"/>
          </a:xfrm>
        </p:grpSpPr>
        <p:sp>
          <p:nvSpPr>
            <p:cNvPr id="10252" name="Rectangle 4"/>
            <p:cNvSpPr>
              <a:spLocks noChangeArrowheads="1"/>
            </p:cNvSpPr>
            <p:nvPr/>
          </p:nvSpPr>
          <p:spPr bwMode="auto">
            <a:xfrm>
              <a:off x="2162" y="2212"/>
              <a:ext cx="2210" cy="2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10253" name="Line 5"/>
            <p:cNvSpPr>
              <a:spLocks noChangeShapeType="1"/>
            </p:cNvSpPr>
            <p:nvPr/>
          </p:nvSpPr>
          <p:spPr bwMode="auto">
            <a:xfrm>
              <a:off x="3090" y="1911"/>
              <a:ext cx="0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Text Box 6"/>
            <p:cNvSpPr txBox="1">
              <a:spLocks noChangeArrowheads="1"/>
            </p:cNvSpPr>
            <p:nvPr/>
          </p:nvSpPr>
          <p:spPr bwMode="auto">
            <a:xfrm>
              <a:off x="2779" y="1669"/>
              <a:ext cx="137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Create an object</a:t>
              </a:r>
            </a:p>
          </p:txBody>
        </p:sp>
        <p:sp>
          <p:nvSpPr>
            <p:cNvPr id="10255" name="Line 7"/>
            <p:cNvSpPr>
              <a:spLocks noChangeShapeType="1"/>
            </p:cNvSpPr>
            <p:nvPr/>
          </p:nvSpPr>
          <p:spPr bwMode="auto">
            <a:xfrm flipH="1" flipV="1">
              <a:off x="2050" y="1941"/>
              <a:ext cx="371" cy="25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8"/>
            <p:cNvSpPr>
              <a:spLocks noChangeShapeType="1"/>
            </p:cNvSpPr>
            <p:nvPr/>
          </p:nvSpPr>
          <p:spPr bwMode="auto">
            <a:xfrm flipH="1">
              <a:off x="1241" y="1941"/>
              <a:ext cx="613" cy="27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9"/>
            <p:cNvSpPr txBox="1">
              <a:spLocks noChangeArrowheads="1"/>
            </p:cNvSpPr>
            <p:nvPr/>
          </p:nvSpPr>
          <p:spPr bwMode="auto">
            <a:xfrm>
              <a:off x="878" y="1698"/>
              <a:ext cx="179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Assign object reference</a:t>
              </a:r>
              <a:r>
                <a:rPr lang="en-US" sz="2000" dirty="0">
                  <a:solidFill>
                    <a:srgbClr val="0070C0"/>
                  </a:solidFill>
                </a:rPr>
                <a:t>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972061" y="4310063"/>
            <a:ext cx="3895965" cy="2247902"/>
            <a:chOff x="3786" y="2333"/>
            <a:chExt cx="1974" cy="1276"/>
          </a:xfrm>
        </p:grpSpPr>
        <p:graphicFrame>
          <p:nvGraphicFramePr>
            <p:cNvPr id="1024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3194926"/>
                </p:ext>
              </p:extLst>
            </p:nvPr>
          </p:nvGraphicFramePr>
          <p:xfrm>
            <a:off x="3786" y="2732"/>
            <a:ext cx="1974" cy="877"/>
          </p:xfrm>
          <a:graphic>
            <a:graphicData uri="http://schemas.openxmlformats.org/presentationml/2006/ole">
              <p:oleObj spid="_x0000_s391232" name="Picture" r:id="rId4" imgW="1026429" imgH="457200" progId="Word.Picture.8">
                <p:embed/>
              </p:oleObj>
            </a:graphicData>
          </a:graphic>
        </p:graphicFrame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4584" y="2349"/>
              <a:ext cx="1176" cy="21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4" tIns="9144" rIns="9144" bIns="9144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reference value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3864" y="2333"/>
              <a:ext cx="863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rgbClr val="0070C0"/>
                  </a:solidFill>
                </a:rPr>
                <a:t>myCircle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4974" y="2575"/>
              <a:ext cx="10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846FCE-F5FB-49B7-A9D2-C0CF24E9FF3D}" type="slidenum">
              <a:rPr lang="en-US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781198" y="239713"/>
            <a:ext cx="7772400" cy="7461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Objects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908" y="1063625"/>
            <a:ext cx="10430360" cy="5499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bg1"/>
                </a:solidFill>
              </a:rPr>
              <a:t>Referencing the object’s data: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b="1" dirty="0">
                <a:solidFill>
                  <a:schemeClr val="bg1"/>
                </a:solidFill>
              </a:rPr>
              <a:t>       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objectRefVar.data</a:t>
            </a:r>
            <a:endParaRPr lang="en-US" sz="2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25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i="1" dirty="0">
                <a:solidFill>
                  <a:schemeClr val="bg1"/>
                </a:solidFill>
                <a:latin typeface="Book Antiqua" pitchFamily="18" charset="0"/>
              </a:rPr>
              <a:t>        e.g.,	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Circle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myCircle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 = new Circle(10);</a:t>
            </a:r>
            <a:endParaRPr lang="en-US" sz="2800" i="1" dirty="0">
              <a:solidFill>
                <a:schemeClr val="bg1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800" i="1" dirty="0">
                <a:solidFill>
                  <a:schemeClr val="bg1"/>
                </a:solidFill>
                <a:latin typeface="Book Antiqua" pitchFamily="18" charset="0"/>
              </a:rPr>
              <a:t>		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myCircle.radius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2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bg1"/>
                </a:solidFill>
              </a:rPr>
              <a:t>Invoking the object’s method: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dirty="0">
                <a:solidFill>
                  <a:schemeClr val="bg1"/>
                </a:solidFill>
              </a:rPr>
              <a:t>      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objectRefVar.methodName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(arguments)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25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i="1" dirty="0">
                <a:solidFill>
                  <a:schemeClr val="bg1"/>
                </a:solidFill>
                <a:latin typeface="Book Antiqua" pitchFamily="18" charset="0"/>
              </a:rPr>
              <a:t>       e.g., 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</a:rPr>
              <a:t>myCircle.getArea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1270" name="Slide Number Placeholder 3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802CC7-DBC9-4F46-8FDB-8091E8014DF0}" type="slidenum">
              <a:rPr lang="en-US" sz="1000"/>
              <a:pPr algn="r"/>
              <a:t>13</a:t>
            </a:fld>
            <a:endParaRPr lang="en-US" sz="10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282987" y="239712"/>
            <a:ext cx="4299412" cy="2372671"/>
            <a:chOff x="3738" y="2333"/>
            <a:chExt cx="2022" cy="1165"/>
          </a:xfrm>
        </p:grpSpPr>
        <p:graphicFrame>
          <p:nvGraphicFramePr>
            <p:cNvPr id="112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10228242"/>
                </p:ext>
              </p:extLst>
            </p:nvPr>
          </p:nvGraphicFramePr>
          <p:xfrm>
            <a:off x="3738" y="2699"/>
            <a:ext cx="1874" cy="799"/>
          </p:xfrm>
          <a:graphic>
            <a:graphicData uri="http://schemas.openxmlformats.org/presentationml/2006/ole">
              <p:oleObj spid="_x0000_s392256" name="Picture" r:id="rId4" imgW="1026429" imgH="457200" progId="Word.Picture.8">
                <p:embed/>
              </p:oleObj>
            </a:graphicData>
          </a:graphic>
        </p:graphicFrame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84" y="2349"/>
              <a:ext cx="1176" cy="21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4" tIns="9144" rIns="9144" bIns="9144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reference value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864" y="2333"/>
              <a:ext cx="863" cy="2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 err="1">
                  <a:solidFill>
                    <a:srgbClr val="0070C0"/>
                  </a:solidFill>
                </a:rPr>
                <a:t>myCircle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 flipH="1">
              <a:off x="4855" y="2575"/>
              <a:ext cx="222" cy="2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19880"/>
            <a:ext cx="7772400" cy="609600"/>
          </a:xfrm>
        </p:spPr>
        <p:txBody>
          <a:bodyPr/>
          <a:lstStyle/>
          <a:p>
            <a:r>
              <a:rPr lang="en-US" sz="3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 Simple </a:t>
            </a:r>
            <a:r>
              <a:rPr lang="en-US" sz="3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Class</a:t>
            </a:r>
            <a:endParaRPr lang="en-US" sz="3400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376696" y="1011236"/>
            <a:ext cx="5063209" cy="532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sz="1700" b="1" dirty="0">
                <a:solidFill>
                  <a:schemeClr val="bg1"/>
                </a:solidFill>
              </a:rPr>
              <a:t>         class Circle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private double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</a:t>
            </a:r>
            <a:endParaRPr lang="ms-MY" sz="1700" b="1" dirty="0" smtClean="0">
              <a:solidFill>
                <a:schemeClr val="bg1"/>
              </a:solidFill>
            </a:endParaRPr>
          </a:p>
          <a:p>
            <a:r>
              <a:rPr lang="ms-MY" sz="1700" b="1" dirty="0">
                <a:solidFill>
                  <a:schemeClr val="bg1"/>
                </a:solidFill>
              </a:rPr>
              <a:t>	public Circle()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this(1.0);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</a:t>
            </a:r>
            <a:r>
              <a:rPr lang="ms-MY" sz="1700" b="1" dirty="0" smtClean="0">
                <a:solidFill>
                  <a:schemeClr val="bg1"/>
                </a:solidFill>
              </a:rPr>
              <a:t>}</a:t>
            </a:r>
          </a:p>
          <a:p>
            <a:endParaRPr lang="ms-MY" sz="1700" b="1" dirty="0">
              <a:solidFill>
                <a:schemeClr val="bg1"/>
              </a:solidFill>
            </a:endParaRPr>
          </a:p>
          <a:p>
            <a:r>
              <a:rPr lang="ms-MY" sz="1700" b="1" dirty="0" smtClean="0">
                <a:solidFill>
                  <a:schemeClr val="bg1"/>
                </a:solidFill>
              </a:rPr>
              <a:t> </a:t>
            </a:r>
            <a:r>
              <a:rPr lang="ms-MY" sz="1700" b="1" dirty="0">
                <a:solidFill>
                  <a:schemeClr val="bg1"/>
                </a:solidFill>
              </a:rPr>
              <a:t>	public Circle(double radius)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this.radius =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}</a:t>
            </a:r>
          </a:p>
          <a:p>
            <a:endParaRPr lang="ms-MY" sz="1700" b="1" dirty="0">
              <a:solidFill>
                <a:schemeClr val="bg1"/>
              </a:solidFill>
            </a:endParaRPr>
          </a:p>
          <a:p>
            <a:r>
              <a:rPr lang="ms-MY" sz="1700" b="1" dirty="0">
                <a:solidFill>
                  <a:schemeClr val="bg1"/>
                </a:solidFill>
              </a:rPr>
              <a:t>	public double getRadius() {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   return radius;</a:t>
            </a:r>
          </a:p>
          <a:p>
            <a:r>
              <a:rPr lang="ms-MY" sz="1700" b="1" dirty="0">
                <a:solidFill>
                  <a:schemeClr val="bg1"/>
                </a:solidFill>
              </a:rPr>
              <a:t>	</a:t>
            </a:r>
            <a:r>
              <a:rPr lang="ms-MY" sz="1700" b="1" dirty="0" smtClean="0">
                <a:solidFill>
                  <a:schemeClr val="bg1"/>
                </a:solidFill>
              </a:rPr>
              <a:t>}</a:t>
            </a:r>
          </a:p>
          <a:p>
            <a:endParaRPr lang="ms-MY" sz="1700" b="1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</a:rPr>
              <a:t>	public double </a:t>
            </a:r>
            <a:r>
              <a:rPr lang="en-US" sz="1700" b="1" dirty="0" err="1">
                <a:solidFill>
                  <a:schemeClr val="bg1"/>
                </a:solidFill>
              </a:rPr>
              <a:t>findArea</a:t>
            </a:r>
            <a:r>
              <a:rPr lang="en-US" sz="17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	    return </a:t>
            </a:r>
            <a:r>
              <a:rPr lang="en-US" sz="1700" b="1" dirty="0" err="1">
                <a:solidFill>
                  <a:schemeClr val="bg1"/>
                </a:solidFill>
              </a:rPr>
              <a:t>Math.PI</a:t>
            </a:r>
            <a:r>
              <a:rPr lang="en-US" sz="1700" b="1" dirty="0">
                <a:solidFill>
                  <a:schemeClr val="bg1"/>
                </a:solidFill>
              </a:rPr>
              <a:t> * radius * radius;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	}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           </a:t>
            </a:r>
            <a:r>
              <a:rPr lang="en-US" sz="1700" b="1" dirty="0" smtClean="0">
                <a:solidFill>
                  <a:schemeClr val="bg1"/>
                </a:solidFill>
              </a:rPr>
              <a:t>}</a:t>
            </a:r>
          </a:p>
          <a:p>
            <a:endParaRPr lang="ms-MY" sz="1700" b="1" dirty="0">
              <a:solidFill>
                <a:schemeClr val="bg1"/>
              </a:solidFill>
            </a:endParaRPr>
          </a:p>
        </p:txBody>
      </p:sp>
      <p:sp>
        <p:nvSpPr>
          <p:cNvPr id="45063" name="TextBox 10"/>
          <p:cNvSpPr txBox="1">
            <a:spLocks noChangeArrowheads="1"/>
          </p:cNvSpPr>
          <p:nvPr/>
        </p:nvSpPr>
        <p:spPr bwMode="auto">
          <a:xfrm>
            <a:off x="5566905" y="1011236"/>
            <a:ext cx="5700362" cy="5355312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class TestCircle {</a:t>
            </a: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public static void main(String[] args)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Circle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new Circle();</a:t>
            </a: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Circle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c2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new Circle(5);</a:t>
            </a:r>
          </a:p>
          <a:p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System.out.println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(“Radius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" +</a:t>
            </a:r>
          </a:p>
          <a:p>
            <a:r>
              <a:rPr lang="ms-MY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ms-MY" sz="1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c1.getRadius</a:t>
            </a:r>
            <a:r>
              <a:rPr lang="ms-MY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"\n\t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" + </a:t>
            </a: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ms-MY" sz="1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c1.findArea</a:t>
            </a:r>
            <a:r>
              <a:rPr lang="ms-MY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System.out.println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("Radius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" +</a:t>
            </a: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ms-MY" sz="1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c2.getRadius</a:t>
            </a:r>
            <a:r>
              <a:rPr lang="ms-MY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 "\n\t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" + </a:t>
            </a:r>
          </a:p>
          <a:p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ms-MY" sz="1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c2.findArea</a:t>
            </a:r>
            <a:r>
              <a:rPr lang="ms-MY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ms-MY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ms-MY" sz="1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ms-MY" sz="19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ms-MY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4200" y="94235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523082"/>
            <a:ext cx="10210800" cy="609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Trace Code (1)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62050" y="1279527"/>
            <a:ext cx="5695950" cy="267765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231900" y="1337468"/>
            <a:ext cx="2844154" cy="366929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sp>
        <p:nvSpPr>
          <p:cNvPr id="46088" name="AutoShape 9"/>
          <p:cNvSpPr>
            <a:spLocks noChangeArrowheads="1"/>
          </p:cNvSpPr>
          <p:nvPr/>
        </p:nvSpPr>
        <p:spPr bwMode="auto">
          <a:xfrm>
            <a:off x="7224713" y="1265522"/>
            <a:ext cx="3343274" cy="463550"/>
          </a:xfrm>
          <a:prstGeom prst="wedgeRoundRectCallout">
            <a:avLst>
              <a:gd name="adj1" fmla="val 13945"/>
              <a:gd name="adj2" fmla="val 1688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dirty="0"/>
              <a:t>Declare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9401175" y="2374592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649369" y="2276296"/>
            <a:ext cx="199866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46092" name="Rectangle 3"/>
          <p:cNvSpPr txBox="1">
            <a:spLocks noChangeArrowheads="1"/>
          </p:cNvSpPr>
          <p:nvPr/>
        </p:nvSpPr>
        <p:spPr bwMode="auto">
          <a:xfrm>
            <a:off x="1082674" y="4123869"/>
            <a:ext cx="10213975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Note: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3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3200" dirty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is an </a:t>
            </a:r>
            <a:r>
              <a:rPr lang="en-US" sz="3200" i="1" dirty="0">
                <a:solidFill>
                  <a:srgbClr val="0070C0"/>
                </a:solidFill>
                <a:latin typeface="Cambria" pitchFamily="18" charset="0"/>
              </a:rPr>
              <a:t>object reference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.  It will be used to store the address of a </a:t>
            </a:r>
            <a:r>
              <a:rPr lang="en-US" sz="3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2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object.</a:t>
            </a:r>
            <a:endParaRPr lang="en-US" sz="3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6289" y="1094797"/>
            <a:ext cx="10943419" cy="3788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501652"/>
            <a:ext cx="7772400" cy="53181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(2)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" y="1390650"/>
            <a:ext cx="6408739" cy="193899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3775868" y="1402140"/>
            <a:ext cx="2853531" cy="52667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06017995"/>
              </p:ext>
            </p:extLst>
          </p:nvPr>
        </p:nvGraphicFramePr>
        <p:xfrm>
          <a:off x="7389814" y="2693806"/>
          <a:ext cx="4320520" cy="1919097"/>
        </p:xfrm>
        <a:graphic>
          <a:graphicData uri="http://schemas.openxmlformats.org/presentationml/2006/ole">
            <p:oleObj spid="_x0000_s393280" name="Picture" r:id="rId4" imgW="1026429" imgH="457200" progId="Word.Picture.8">
              <p:embed/>
            </p:oleObj>
          </a:graphicData>
        </a:graphic>
      </p:graphicFrame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9258300" y="1705166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7461250" y="1674637"/>
            <a:ext cx="179705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9" name="AutoShape 7"/>
          <p:cNvSpPr>
            <a:spLocks noChangeArrowheads="1"/>
          </p:cNvSpPr>
          <p:nvPr/>
        </p:nvSpPr>
        <p:spPr bwMode="auto">
          <a:xfrm>
            <a:off x="4554539" y="4594226"/>
            <a:ext cx="3084511" cy="1025524"/>
          </a:xfrm>
          <a:prstGeom prst="wedgeRoundRectCallout">
            <a:avLst>
              <a:gd name="adj1" fmla="val 56042"/>
              <a:gd name="adj2" fmla="val -1471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dirty="0"/>
              <a:t>Create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2400" dirty="0"/>
              <a:t> object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490540"/>
            <a:ext cx="7772400" cy="53181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(3)</a:t>
            </a:r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647700" y="1375889"/>
            <a:ext cx="6587331" cy="150810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3579020" y="1422132"/>
            <a:ext cx="386556" cy="38922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12095864"/>
              </p:ext>
            </p:extLst>
          </p:nvPr>
        </p:nvGraphicFramePr>
        <p:xfrm>
          <a:off x="8171657" y="2986091"/>
          <a:ext cx="3840161" cy="1705730"/>
        </p:xfrm>
        <a:graphic>
          <a:graphicData uri="http://schemas.openxmlformats.org/presentationml/2006/ole">
            <p:oleObj spid="_x0000_s394304" name="Picture" r:id="rId4" imgW="1026429" imgH="457200" progId="Word.Picture.8">
              <p:embed/>
            </p:oleObj>
          </a:graphicData>
        </a:graphic>
      </p:graphicFrame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9378950" y="1895477"/>
            <a:ext cx="1866900" cy="3413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7885113" y="1811357"/>
            <a:ext cx="17938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myCircle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9704386" y="2449510"/>
            <a:ext cx="163514" cy="68183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4758532" y="3622593"/>
            <a:ext cx="3413125" cy="730250"/>
          </a:xfrm>
          <a:prstGeom prst="wedgeRoundRectCallout">
            <a:avLst>
              <a:gd name="adj1" fmla="val 93112"/>
              <a:gd name="adj2" fmla="val -17325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 dirty="0"/>
              <a:t>Assign object reference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myCircle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13326" name="Rectangle 3"/>
          <p:cNvSpPr txBox="1">
            <a:spLocks noChangeArrowheads="1"/>
          </p:cNvSpPr>
          <p:nvPr/>
        </p:nvSpPr>
        <p:spPr bwMode="auto">
          <a:xfrm>
            <a:off x="647701" y="4419601"/>
            <a:ext cx="11201399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Note: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The address of the newly created object (with radius 5.0) is assigned to the object reference </a:t>
            </a:r>
            <a:r>
              <a:rPr lang="en-US" sz="3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, i.e.  </a:t>
            </a:r>
            <a:r>
              <a:rPr lang="en-US" sz="3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  will now be “</a:t>
            </a:r>
            <a:r>
              <a:rPr lang="en-US" sz="3200" i="1" dirty="0">
                <a:solidFill>
                  <a:schemeClr val="bg1"/>
                </a:solidFill>
                <a:latin typeface="Cambria" pitchFamily="18" charset="0"/>
              </a:rPr>
              <a:t>pointing to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” the </a:t>
            </a:r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object.</a:t>
            </a:r>
            <a:endParaRPr lang="en-US" sz="3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535643"/>
            <a:ext cx="8870950" cy="53181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(4)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857250" y="1419225"/>
            <a:ext cx="6575094" cy="193899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graphicFrame>
        <p:nvGraphicFramePr>
          <p:cNvPr id="14338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40049213"/>
              </p:ext>
            </p:extLst>
          </p:nvPr>
        </p:nvGraphicFramePr>
        <p:xfrm>
          <a:off x="8288800" y="1912421"/>
          <a:ext cx="3347576" cy="1486933"/>
        </p:xfrm>
        <a:graphic>
          <a:graphicData uri="http://schemas.openxmlformats.org/presentationml/2006/ole">
            <p:oleObj spid="_x0000_s395328" name="Picture" r:id="rId4" imgW="1026429" imgH="457200" progId="Word.Picture.8">
              <p:embed/>
            </p:oleObj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9336881" y="1232932"/>
            <a:ext cx="1951037" cy="3730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446962" y="1181793"/>
            <a:ext cx="190738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10210799" y="1536700"/>
            <a:ext cx="220663" cy="56566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189163" y="2191760"/>
            <a:ext cx="2020887" cy="41251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8103394" y="4283433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6052088" y="4063635"/>
            <a:ext cx="208280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0" name="AutoShape 11"/>
          <p:cNvSpPr>
            <a:spLocks noChangeArrowheads="1"/>
          </p:cNvSpPr>
          <p:nvPr/>
        </p:nvSpPr>
        <p:spPr bwMode="auto">
          <a:xfrm>
            <a:off x="6563519" y="5372586"/>
            <a:ext cx="2224020" cy="788185"/>
          </a:xfrm>
          <a:prstGeom prst="wedgeRoundRectCallout">
            <a:avLst>
              <a:gd name="adj1" fmla="val -42699"/>
              <a:gd name="adj2" fmla="val -16758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Declare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09588"/>
            <a:ext cx="7772400" cy="531813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(5)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769939" y="1316504"/>
            <a:ext cx="6554786" cy="193899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60802167"/>
              </p:ext>
            </p:extLst>
          </p:nvPr>
        </p:nvGraphicFramePr>
        <p:xfrm>
          <a:off x="7914481" y="1883052"/>
          <a:ext cx="3285818" cy="1459501"/>
        </p:xfrm>
        <a:graphic>
          <a:graphicData uri="http://schemas.openxmlformats.org/presentationml/2006/ole">
            <p:oleObj spid="_x0000_s396414" name="Picture" r:id="rId4" imgW="1026429" imgH="457200" progId="Word.Picture.8">
              <p:embed/>
            </p:oleObj>
          </a:graphicData>
        </a:graphic>
      </p:graphicFrame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9311481" y="1174988"/>
            <a:ext cx="1798637" cy="3825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7555704" y="1128115"/>
            <a:ext cx="179387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 flipH="1">
            <a:off x="9826624" y="1557575"/>
            <a:ext cx="384175" cy="4879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8430416" y="3804791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6103384" y="3710542"/>
            <a:ext cx="205581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422179" y="2065467"/>
            <a:ext cx="2382441" cy="452954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77322541"/>
              </p:ext>
            </p:extLst>
          </p:nvPr>
        </p:nvGraphicFramePr>
        <p:xfrm>
          <a:off x="7324724" y="4351338"/>
          <a:ext cx="3248025" cy="1442714"/>
        </p:xfrm>
        <a:graphic>
          <a:graphicData uri="http://schemas.openxmlformats.org/presentationml/2006/ole">
            <p:oleObj spid="_x0000_s396415" name="Picture" r:id="rId5" imgW="1026429" imgH="457200" progId="Word.Picture.8">
              <p:embed/>
            </p:oleObj>
          </a:graphicData>
        </a:graphic>
      </p:graphicFrame>
      <p:sp>
        <p:nvSpPr>
          <p:cNvPr id="15375" name="AutoShape 16"/>
          <p:cNvSpPr>
            <a:spLocks noChangeArrowheads="1"/>
          </p:cNvSpPr>
          <p:nvPr/>
        </p:nvSpPr>
        <p:spPr bwMode="auto">
          <a:xfrm>
            <a:off x="4324350" y="4927601"/>
            <a:ext cx="2578100" cy="866451"/>
          </a:xfrm>
          <a:prstGeom prst="wedgeRoundRectCallout">
            <a:avLst>
              <a:gd name="adj1" fmla="val 81949"/>
              <a:gd name="adj2" fmla="val -8722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a new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15376" name="Rectangle 17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00100" y="105886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B4FA7-554F-4544-9DC2-9D5695F6ED24}" type="slidenum">
              <a:rPr lang="en-US"/>
              <a:pPr/>
              <a:t>2</a:t>
            </a:fld>
            <a:endParaRPr lang="en-US"/>
          </a:p>
        </p:txBody>
      </p:sp>
      <p:sp>
        <p:nvSpPr>
          <p:cNvPr id="43011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D9315B-B00D-48C1-991C-B83614B653E9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000" y="821505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(1)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5363" y="1950850"/>
            <a:ext cx="10182386" cy="310159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At the end of this lesson, you should be able to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Describe objects and classes.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UML graphical notations to model classes and objects.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Declare a class and create an object from a class.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21410" y="154294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1" y="449265"/>
            <a:ext cx="7772400" cy="53181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(6)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663573" y="1192215"/>
            <a:ext cx="6430966" cy="193899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2562926"/>
              </p:ext>
            </p:extLst>
          </p:nvPr>
        </p:nvGraphicFramePr>
        <p:xfrm>
          <a:off x="7925593" y="2067723"/>
          <a:ext cx="3341675" cy="1484312"/>
        </p:xfrm>
        <a:graphic>
          <a:graphicData uri="http://schemas.openxmlformats.org/presentationml/2006/ole">
            <p:oleObj spid="_x0000_s397438" name="Picture" r:id="rId4" imgW="1026429" imgH="457200" progId="Word.Picture.8">
              <p:embed/>
            </p:oleObj>
          </a:graphicData>
        </a:graphic>
      </p:graphicFrame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8994776" y="1281909"/>
            <a:ext cx="1849437" cy="3651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7197724" y="1277202"/>
            <a:ext cx="184467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>
            <a:off x="9686130" y="1743869"/>
            <a:ext cx="143669" cy="4833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7931150" y="3991119"/>
            <a:ext cx="1816100" cy="3111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5814202" y="3863417"/>
            <a:ext cx="238444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3922713" y="2027567"/>
            <a:ext cx="344487" cy="315583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44657513"/>
              </p:ext>
            </p:extLst>
          </p:nvPr>
        </p:nvGraphicFramePr>
        <p:xfrm>
          <a:off x="7698580" y="4921245"/>
          <a:ext cx="3426619" cy="1522042"/>
        </p:xfrm>
        <a:graphic>
          <a:graphicData uri="http://schemas.openxmlformats.org/presentationml/2006/ole">
            <p:oleObj spid="_x0000_s397439" name="Picture" r:id="rId5" imgW="1028510" imgH="456439" progId="Word.Picture.8">
              <p:embed/>
            </p:oleObj>
          </a:graphicData>
        </a:graphic>
      </p:graphicFrame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3733800" y="4734482"/>
            <a:ext cx="3014663" cy="1209117"/>
          </a:xfrm>
          <a:prstGeom prst="wedgeRoundRectCallout">
            <a:avLst>
              <a:gd name="adj1" fmla="val 115928"/>
              <a:gd name="adj2" fmla="val -5928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/>
              <a:t>Assign object reference to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yourCircle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8776494" y="4349754"/>
            <a:ext cx="62706" cy="6053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545308"/>
            <a:ext cx="7772400" cy="531812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 Code (7)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14350" y="1241428"/>
            <a:ext cx="6394450" cy="1938992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Circle(5.0);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Circle 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US" sz="240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yourCircle.radius</a:t>
            </a:r>
            <a:r>
              <a:rPr lang="en-US" sz="24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100;</a:t>
            </a:r>
          </a:p>
        </p:txBody>
      </p:sp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65888444"/>
              </p:ext>
            </p:extLst>
          </p:nvPr>
        </p:nvGraphicFramePr>
        <p:xfrm>
          <a:off x="7929563" y="1910418"/>
          <a:ext cx="3133493" cy="1391841"/>
        </p:xfrm>
        <a:graphic>
          <a:graphicData uri="http://schemas.openxmlformats.org/presentationml/2006/ole">
            <p:oleObj spid="_x0000_s398462" name="Picture" r:id="rId4" imgW="1026429" imgH="457200" progId="Word.Picture.8">
              <p:embed/>
            </p:oleObj>
          </a:graphicData>
        </a:graphic>
      </p:graphicFrame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8987632" y="1206318"/>
            <a:ext cx="1781175" cy="3651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7230270" y="1159435"/>
            <a:ext cx="201056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 flipH="1">
            <a:off x="9653384" y="1511952"/>
            <a:ext cx="185059" cy="48284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8650512" y="3967877"/>
            <a:ext cx="1900237" cy="4175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6672263" y="3986757"/>
            <a:ext cx="207077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514350" y="2697122"/>
            <a:ext cx="5105400" cy="40709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ms-MY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592859"/>
              </p:ext>
            </p:extLst>
          </p:nvPr>
        </p:nvGraphicFramePr>
        <p:xfrm>
          <a:off x="7502525" y="4823560"/>
          <a:ext cx="3679549" cy="1634389"/>
        </p:xfrm>
        <a:graphic>
          <a:graphicData uri="http://schemas.openxmlformats.org/presentationml/2006/ole">
            <p:oleObj spid="_x0000_s398463" name="Picture" r:id="rId5" imgW="1026429" imgH="457200" progId="Word.Picture.8">
              <p:embed/>
            </p:oleObj>
          </a:graphicData>
        </a:graphic>
      </p:graphicFrame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4196556" y="5183369"/>
            <a:ext cx="2846388" cy="998538"/>
          </a:xfrm>
          <a:prstGeom prst="wedgeRoundRectCallout">
            <a:avLst>
              <a:gd name="adj1" fmla="val 82129"/>
              <a:gd name="adj2" fmla="val 267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Change radius in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yourCircle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H="1">
            <a:off x="9133228" y="4448421"/>
            <a:ext cx="258422" cy="594309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14350" y="109537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388" y="388937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5126" y="1593849"/>
            <a:ext cx="10612142" cy="288290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You should now be able to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Describe objects and classes.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Use UML graphical notations to model classes and objects.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Declare a class and create an object from a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55126" y="1016000"/>
            <a:ext cx="1061214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93396" y="2708671"/>
            <a:ext cx="7566025" cy="1079500"/>
          </a:xfrm>
        </p:spPr>
        <p:txBody>
          <a:bodyPr/>
          <a:lstStyle/>
          <a:p>
            <a:pPr eaLnBrk="1" hangingPunct="1"/>
            <a:r>
              <a:rPr lang="en-US" sz="5000" dirty="0">
                <a:solidFill>
                  <a:srgbClr val="0070C0"/>
                </a:solidFill>
              </a:rPr>
              <a:t>Objects and Classes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338388" y="4315022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latin typeface="Cambria" pitchFamily="18" charset="0"/>
              </a:rPr>
              <a:t>Chapter 4 – Part 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984" y="704850"/>
            <a:ext cx="11918196" cy="169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AACS2023                       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3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rPr>
              <a:t>Object-Oriented Programming</a:t>
            </a:r>
            <a:endParaRPr lang="en-US" sz="38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000" y="350045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(2)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9000" y="1276351"/>
            <a:ext cx="10378268" cy="342899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At the end of this lesson, you should be able to</a:t>
            </a:r>
          </a:p>
          <a:p>
            <a:r>
              <a:rPr lang="en-US" sz="3200" dirty="0">
                <a:solidFill>
                  <a:schemeClr val="bg1"/>
                </a:solidFill>
                <a:cs typeface="Courier New" pitchFamily="49" charset="0"/>
              </a:rPr>
              <a:t>Differentiate between classes and objects.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Explain how to access objects via object reference variables.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Write constructors in classes.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01130F-5BF0-438D-B26D-B1258C7C0EAF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030290"/>
            <a:ext cx="11277600" cy="5675309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 class is a </a:t>
            </a:r>
            <a:r>
              <a:rPr lang="en-US" sz="3200" i="1" dirty="0">
                <a:solidFill>
                  <a:schemeClr val="bg1"/>
                </a:solidFill>
              </a:rPr>
              <a:t>template</a:t>
            </a:r>
            <a:r>
              <a:rPr lang="en-US" sz="3200" dirty="0">
                <a:solidFill>
                  <a:schemeClr val="bg1"/>
                </a:solidFill>
              </a:rPr>
              <a:t> that defines the form of an object.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 class consists of 2 parts:</a:t>
            </a:r>
          </a:p>
          <a:p>
            <a:pPr marL="457200" lvl="1" indent="-106363">
              <a:lnSpc>
                <a:spcPct val="90000"/>
              </a:lnSpc>
              <a:spcBef>
                <a:spcPts val="1200"/>
              </a:spcBef>
              <a:buClrTx/>
            </a:pPr>
            <a:r>
              <a:rPr lang="en-US" dirty="0" smtClean="0">
                <a:solidFill>
                  <a:schemeClr val="bg1"/>
                </a:solidFill>
              </a:rPr>
              <a:t>Data Members 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Data or </a:t>
            </a:r>
            <a:r>
              <a:rPr lang="en-US" sz="2800" i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1"/>
                </a:solidFill>
              </a:rPr>
              <a:t> of a class. 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i="1" dirty="0">
                <a:solidFill>
                  <a:schemeClr val="bg1"/>
                </a:solidFill>
              </a:rPr>
              <a:t>nouns</a:t>
            </a:r>
            <a:r>
              <a:rPr lang="en-US" sz="2800" dirty="0">
                <a:solidFill>
                  <a:schemeClr val="bg1"/>
                </a:solidFill>
              </a:rPr>
              <a:t> of the class.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Represents the state of its objects.</a:t>
            </a:r>
          </a:p>
          <a:p>
            <a:pPr marL="457200" lvl="1" indent="-106363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Method Members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i="1" dirty="0">
                <a:solidFill>
                  <a:schemeClr val="bg1"/>
                </a:solidFill>
              </a:rPr>
              <a:t>actions</a:t>
            </a:r>
            <a:r>
              <a:rPr lang="en-US" dirty="0">
                <a:solidFill>
                  <a:schemeClr val="bg1"/>
                </a:solidFill>
              </a:rPr>
              <a:t> of a class,			        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verbs</a:t>
            </a:r>
            <a:r>
              <a:rPr lang="en-US" dirty="0">
                <a:solidFill>
                  <a:schemeClr val="bg1"/>
                </a:solidFill>
              </a:rPr>
              <a:t> of the class.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code that will operate on the data of the class.</a:t>
            </a:r>
          </a:p>
          <a:p>
            <a:pPr marL="855663" lvl="2" indent="-222250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Implementation of its objects’ behaviors.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838200" y="321468"/>
            <a:ext cx="8458200" cy="68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Classes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239000" y="1912939"/>
            <a:ext cx="4343400" cy="4335462"/>
            <a:chOff x="3084" y="1358"/>
            <a:chExt cx="2452" cy="2314"/>
          </a:xfrm>
        </p:grpSpPr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3084" y="1358"/>
              <a:ext cx="2404" cy="2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bg1"/>
                  </a:solidFill>
                </a:rPr>
                <a:t>Class Name: </a:t>
              </a:r>
              <a:r>
                <a:rPr lang="en-US" sz="2000" b="1">
                  <a:solidFill>
                    <a:srgbClr val="CC3300"/>
                  </a:solidFill>
                </a:rPr>
                <a:t>BankCustomer</a:t>
              </a:r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 flipH="1">
              <a:off x="3280" y="1632"/>
              <a:ext cx="0" cy="15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V="1">
              <a:off x="3302" y="2064"/>
              <a:ext cx="410" cy="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3696" y="1680"/>
              <a:ext cx="1840" cy="9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3500" indent="-63500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CC3300"/>
                  </a:solidFill>
                </a:rPr>
                <a:t>Data member(s)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Name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I/C Number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Address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Balance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3271" y="3191"/>
              <a:ext cx="425" cy="1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3712" y="2736"/>
              <a:ext cx="1824" cy="9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3500" indent="-63500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CC3300"/>
                  </a:solidFill>
                </a:rPr>
                <a:t>Method member(s)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>
                  <a:solidFill>
                    <a:schemeClr val="bg1"/>
                  </a:solidFill>
                </a:rPr>
                <a:t>Create new Customer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>
                  <a:solidFill>
                    <a:schemeClr val="bg1"/>
                  </a:solidFill>
                </a:rPr>
                <a:t>Deposit money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>
                  <a:solidFill>
                    <a:schemeClr val="bg1"/>
                  </a:solidFill>
                </a:rPr>
                <a:t>Withdraw money</a:t>
              </a:r>
            </a:p>
            <a:p>
              <a:pPr marL="288925" lvl="1" indent="-111125" eaLnBrk="0" hangingPunct="0">
                <a:lnSpc>
                  <a:spcPct val="6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sz="2000" b="1">
                  <a:solidFill>
                    <a:schemeClr val="bg1"/>
                  </a:solidFill>
                </a:rPr>
                <a:t>Transfer money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077" y="1093788"/>
            <a:ext cx="6475414" cy="5649912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marL="223838" indent="-223838">
              <a:buClr>
                <a:srgbClr val="CCFF99"/>
              </a:buClr>
            </a:pPr>
            <a:r>
              <a:rPr lang="en-US" sz="2900" dirty="0">
                <a:solidFill>
                  <a:schemeClr val="bg1"/>
                </a:solidFill>
              </a:rPr>
              <a:t>An</a:t>
            </a:r>
            <a:r>
              <a:rPr lang="en-US" sz="2900" dirty="0">
                <a:solidFill>
                  <a:srgbClr val="FF9933"/>
                </a:solidFill>
              </a:rPr>
              <a:t> </a:t>
            </a:r>
            <a:r>
              <a:rPr lang="en-US" sz="2900" dirty="0">
                <a:solidFill>
                  <a:srgbClr val="0070C0"/>
                </a:solidFill>
              </a:rPr>
              <a:t>object </a:t>
            </a:r>
            <a:r>
              <a:rPr lang="en-US" sz="2900" dirty="0">
                <a:solidFill>
                  <a:schemeClr val="bg1"/>
                </a:solidFill>
              </a:rPr>
              <a:t>is an </a:t>
            </a:r>
            <a:r>
              <a:rPr lang="en-US" sz="2900" dirty="0">
                <a:solidFill>
                  <a:srgbClr val="0070C0"/>
                </a:solidFill>
              </a:rPr>
              <a:t>instance </a:t>
            </a:r>
            <a:r>
              <a:rPr lang="en-US" sz="2900" dirty="0">
                <a:solidFill>
                  <a:schemeClr val="bg1"/>
                </a:solidFill>
              </a:rPr>
              <a:t>of exactly one class.</a:t>
            </a:r>
          </a:p>
          <a:p>
            <a:pPr marL="223838" indent="-223838">
              <a:buClr>
                <a:srgbClr val="CCFF99"/>
              </a:buClr>
            </a:pPr>
            <a:r>
              <a:rPr lang="en-US" sz="2900" dirty="0">
                <a:solidFill>
                  <a:schemeClr val="bg1"/>
                </a:solidFill>
              </a:rPr>
              <a:t>A class is a </a:t>
            </a:r>
            <a:r>
              <a:rPr lang="en-US" sz="2900" dirty="0">
                <a:solidFill>
                  <a:srgbClr val="0070C0"/>
                </a:solidFill>
              </a:rPr>
              <a:t>logical abstraction</a:t>
            </a:r>
            <a:r>
              <a:rPr lang="en-US" sz="2900" dirty="0"/>
              <a:t>. - </a:t>
            </a:r>
            <a:r>
              <a:rPr lang="en-US" sz="2900" dirty="0">
                <a:solidFill>
                  <a:schemeClr val="bg1"/>
                </a:solidFill>
              </a:rPr>
              <a:t>Defines what </a:t>
            </a:r>
            <a:r>
              <a:rPr lang="en-US" sz="2900" dirty="0">
                <a:solidFill>
                  <a:srgbClr val="0070C0"/>
                </a:solidFill>
              </a:rPr>
              <a:t>data </a:t>
            </a:r>
            <a:r>
              <a:rPr lang="en-US" sz="2900" dirty="0">
                <a:solidFill>
                  <a:schemeClr val="bg1"/>
                </a:solidFill>
              </a:rPr>
              <a:t>to store and what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0070C0"/>
                </a:solidFill>
              </a:rPr>
              <a:t>actions </a:t>
            </a:r>
            <a:r>
              <a:rPr lang="en-US" sz="2900" dirty="0">
                <a:solidFill>
                  <a:schemeClr val="bg1"/>
                </a:solidFill>
              </a:rPr>
              <a:t>we can operate on the data.</a:t>
            </a:r>
          </a:p>
          <a:p>
            <a:pPr marL="223838" indent="-223838">
              <a:buClr>
                <a:srgbClr val="CCFF99"/>
              </a:buClr>
            </a:pPr>
            <a:r>
              <a:rPr lang="en-US" sz="2900" dirty="0">
                <a:solidFill>
                  <a:schemeClr val="bg1"/>
                </a:solidFill>
              </a:rPr>
              <a:t>Only when we </a:t>
            </a:r>
            <a:r>
              <a:rPr lang="en-US" sz="2900" dirty="0">
                <a:solidFill>
                  <a:srgbClr val="0070C0"/>
                </a:solidFill>
              </a:rPr>
              <a:t>create an object</a:t>
            </a:r>
            <a:r>
              <a:rPr lang="en-US" sz="2900" dirty="0">
                <a:solidFill>
                  <a:schemeClr val="bg1"/>
                </a:solidFill>
              </a:rPr>
              <a:t>, then we have a </a:t>
            </a:r>
            <a:r>
              <a:rPr lang="en-US" sz="2900" dirty="0">
                <a:solidFill>
                  <a:srgbClr val="0070C0"/>
                </a:solidFill>
              </a:rPr>
              <a:t>actual physical representation </a:t>
            </a:r>
            <a:r>
              <a:rPr lang="en-US" sz="2900" dirty="0">
                <a:solidFill>
                  <a:schemeClr val="bg1"/>
                </a:solidFill>
              </a:rPr>
              <a:t>of that class exists in memory.</a:t>
            </a:r>
          </a:p>
          <a:p>
            <a:pPr marL="223838" indent="-223838">
              <a:buClr>
                <a:srgbClr val="CCFF99"/>
              </a:buClr>
            </a:pPr>
            <a:r>
              <a:rPr lang="en-US" sz="2900" dirty="0">
                <a:solidFill>
                  <a:srgbClr val="0070C0"/>
                </a:solidFill>
              </a:rPr>
              <a:t>Note: One object can have only one class while one class can have multiple objects.</a:t>
            </a:r>
          </a:p>
          <a:p>
            <a:pPr marL="223838" indent="-223838">
              <a:buNone/>
            </a:pPr>
            <a:endParaRPr lang="en-US" sz="2900" dirty="0">
              <a:solidFill>
                <a:srgbClr val="00FF99"/>
              </a:solidFill>
            </a:endParaRPr>
          </a:p>
          <a:p>
            <a:pPr marL="223838" indent="-223838"/>
            <a:endParaRPr lang="en-US" sz="2900" dirty="0"/>
          </a:p>
          <a:p>
            <a:pPr marL="223838" indent="-223838"/>
            <a:endParaRPr lang="en-US" sz="2900" dirty="0"/>
          </a:p>
          <a:p>
            <a:pPr marL="223838" indent="-223838"/>
            <a:endParaRPr lang="en-US" sz="2900" dirty="0"/>
          </a:p>
          <a:p>
            <a:pPr marL="223838" indent="-223838"/>
            <a:endParaRPr lang="en-US" sz="2900" dirty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6908" y="323057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Objects vs Classes (1)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835234" y="1004888"/>
            <a:ext cx="5357152" cy="5853112"/>
            <a:chOff x="3238" y="754"/>
            <a:chExt cx="2670" cy="3687"/>
          </a:xfrm>
        </p:grpSpPr>
        <p:sp>
          <p:nvSpPr>
            <p:cNvPr id="53253" name="AutoShape 21"/>
            <p:cNvSpPr>
              <a:spLocks noChangeArrowheads="1"/>
            </p:cNvSpPr>
            <p:nvPr/>
          </p:nvSpPr>
          <p:spPr bwMode="auto">
            <a:xfrm>
              <a:off x="3238" y="3490"/>
              <a:ext cx="1152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53254" name="Text Box 22"/>
            <p:cNvSpPr txBox="1">
              <a:spLocks noChangeArrowheads="1"/>
            </p:cNvSpPr>
            <p:nvPr/>
          </p:nvSpPr>
          <p:spPr bwMode="auto">
            <a:xfrm>
              <a:off x="3340" y="3600"/>
              <a:ext cx="1248" cy="8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Tan Chee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193, </a:t>
              </a:r>
              <a:r>
                <a:rPr lang="en-US" dirty="0" err="1"/>
                <a:t>Jln</a:t>
              </a:r>
              <a:r>
                <a:rPr lang="en-US" dirty="0"/>
                <a:t> Big, KL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451021-9-6390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RM4066.67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53256" name="AutoShape 24"/>
            <p:cNvSpPr>
              <a:spLocks noChangeArrowheads="1"/>
            </p:cNvSpPr>
            <p:nvPr/>
          </p:nvSpPr>
          <p:spPr bwMode="auto">
            <a:xfrm>
              <a:off x="4488" y="3536"/>
              <a:ext cx="1152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53258" name="AutoShape 26"/>
            <p:cNvSpPr>
              <a:spLocks noChangeArrowheads="1"/>
            </p:cNvSpPr>
            <p:nvPr/>
          </p:nvSpPr>
          <p:spPr bwMode="auto">
            <a:xfrm rot="1821058">
              <a:off x="3978" y="3188"/>
              <a:ext cx="372" cy="33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53259" name="AutoShape 27"/>
            <p:cNvSpPr>
              <a:spLocks noChangeArrowheads="1"/>
            </p:cNvSpPr>
            <p:nvPr/>
          </p:nvSpPr>
          <p:spPr bwMode="auto">
            <a:xfrm rot="21392573">
              <a:off x="4921" y="3223"/>
              <a:ext cx="345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ms-MY"/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3308" y="754"/>
              <a:ext cx="2452" cy="2379"/>
              <a:chOff x="3084" y="1358"/>
              <a:chExt cx="2452" cy="2379"/>
            </a:xfrm>
          </p:grpSpPr>
          <p:sp>
            <p:nvSpPr>
              <p:cNvPr id="53261" name="Text Box 29"/>
              <p:cNvSpPr txBox="1">
                <a:spLocks noChangeArrowheads="1"/>
              </p:cNvSpPr>
              <p:nvPr/>
            </p:nvSpPr>
            <p:spPr bwMode="auto">
              <a:xfrm>
                <a:off x="3084" y="1358"/>
                <a:ext cx="2404" cy="25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bg1"/>
                    </a:solidFill>
                  </a:rPr>
                  <a:t>Class Name: </a:t>
                </a:r>
                <a:r>
                  <a:rPr lang="en-US" sz="2000" b="1">
                    <a:solidFill>
                      <a:srgbClr val="CC3300"/>
                    </a:solidFill>
                  </a:rPr>
                  <a:t>BankCustomer</a:t>
                </a:r>
              </a:p>
            </p:txBody>
          </p:sp>
          <p:sp>
            <p:nvSpPr>
              <p:cNvPr id="53262" name="Line 30"/>
              <p:cNvSpPr>
                <a:spLocks noChangeShapeType="1"/>
              </p:cNvSpPr>
              <p:nvPr/>
            </p:nvSpPr>
            <p:spPr bwMode="auto">
              <a:xfrm flipH="1">
                <a:off x="3280" y="1632"/>
                <a:ext cx="0" cy="1554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  <a:lumOff val="3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3" name="Line 31"/>
              <p:cNvSpPr>
                <a:spLocks noChangeShapeType="1"/>
              </p:cNvSpPr>
              <p:nvPr/>
            </p:nvSpPr>
            <p:spPr bwMode="auto">
              <a:xfrm flipV="1">
                <a:off x="3302" y="2064"/>
                <a:ext cx="410" cy="7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  <a:lumOff val="3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Text Box 32"/>
              <p:cNvSpPr txBox="1">
                <a:spLocks noChangeArrowheads="1"/>
              </p:cNvSpPr>
              <p:nvPr/>
            </p:nvSpPr>
            <p:spPr bwMode="auto">
              <a:xfrm>
                <a:off x="3696" y="1680"/>
                <a:ext cx="1840" cy="10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63500" indent="-63500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CC3300"/>
                    </a:solidFill>
                  </a:rPr>
                  <a:t>Data member(s)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Name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I/C Number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Address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Balance</a:t>
                </a:r>
              </a:p>
            </p:txBody>
          </p:sp>
          <p:sp>
            <p:nvSpPr>
              <p:cNvPr id="53265" name="Line 33"/>
              <p:cNvSpPr>
                <a:spLocks noChangeShapeType="1"/>
              </p:cNvSpPr>
              <p:nvPr/>
            </p:nvSpPr>
            <p:spPr bwMode="auto">
              <a:xfrm>
                <a:off x="3271" y="3191"/>
                <a:ext cx="489" cy="25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  <a:lumOff val="35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6" name="Text Box 34"/>
              <p:cNvSpPr txBox="1">
                <a:spLocks noChangeArrowheads="1"/>
              </p:cNvSpPr>
              <p:nvPr/>
            </p:nvSpPr>
            <p:spPr bwMode="auto">
              <a:xfrm>
                <a:off x="3712" y="2736"/>
                <a:ext cx="1824" cy="100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63500" indent="-63500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CC3300"/>
                    </a:solidFill>
                  </a:rPr>
                  <a:t>Method member(s)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Create new Customer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Deposit money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Withdraw money</a:t>
                </a:r>
              </a:p>
              <a:p>
                <a:pPr marL="288925" lvl="1" indent="-111125" eaLnBrk="0" hangingPunct="0">
                  <a:lnSpc>
                    <a:spcPct val="60000"/>
                  </a:lnSpc>
                  <a:spcBef>
                    <a:spcPct val="50000"/>
                  </a:spcBef>
                  <a:buFontTx/>
                  <a:buChar char="•"/>
                </a:pPr>
                <a:r>
                  <a:rPr lang="en-US" b="1">
                    <a:solidFill>
                      <a:schemeClr val="bg1"/>
                    </a:solidFill>
                  </a:rPr>
                  <a:t>Transfer money</a:t>
                </a:r>
              </a:p>
            </p:txBody>
          </p:sp>
        </p:grpSp>
        <p:sp>
          <p:nvSpPr>
            <p:cNvPr id="53255" name="Text Box 23"/>
            <p:cNvSpPr txBox="1">
              <a:spLocks noChangeArrowheads="1"/>
            </p:cNvSpPr>
            <p:nvPr/>
          </p:nvSpPr>
          <p:spPr bwMode="auto">
            <a:xfrm>
              <a:off x="4660" y="3600"/>
              <a:ext cx="1248" cy="8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Ali </a:t>
              </a:r>
              <a:r>
                <a:rPr lang="en-US" dirty="0" err="1"/>
                <a:t>Mohd</a:t>
              </a:r>
              <a:endParaRPr lang="en-US" dirty="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23, </a:t>
              </a:r>
              <a:r>
                <a:rPr lang="en-US" dirty="0" err="1"/>
                <a:t>Jln</a:t>
              </a:r>
              <a:r>
                <a:rPr lang="en-US" dirty="0"/>
                <a:t> A1, Ipoh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510215-6-5533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dirty="0"/>
                <a:t>RM456.98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012823" y="5643845"/>
            <a:ext cx="9598025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Are they the same? </a:t>
            </a:r>
            <a:r>
              <a:rPr lang="en-US" sz="2800" dirty="0" smtClean="0">
                <a:solidFill>
                  <a:schemeClr val="bg1"/>
                </a:solidFill>
              </a:rPr>
              <a:t>Yes…No</a:t>
            </a:r>
            <a:r>
              <a:rPr lang="en-US" sz="2800" dirty="0">
                <a:solidFill>
                  <a:schemeClr val="bg1"/>
                </a:solidFill>
              </a:rPr>
              <a:t>…. Why ???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908" y="228601"/>
            <a:ext cx="9602492" cy="78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Objects </a:t>
            </a:r>
            <a:r>
              <a:rPr lang="en-US" altLang="zh-CN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vs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 Classes 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3460" name="Picture 4" descr="Image result for aveng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4" y="1398565"/>
            <a:ext cx="9598025" cy="41243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733" y="1219201"/>
            <a:ext cx="10433535" cy="722313"/>
          </a:xfrm>
          <a:noFill/>
        </p:spPr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The general form of a class definition is show here: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1181100" y="1941515"/>
            <a:ext cx="9525000" cy="4708981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class &lt;class name&gt; {</a:t>
            </a:r>
          </a:p>
          <a:p>
            <a:pPr eaLnBrk="0" hangingPunct="0"/>
            <a:endParaRPr lang="en-US" sz="3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3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3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2940" name="AutoShape 12"/>
          <p:cNvSpPr>
            <a:spLocks noChangeArrowheads="1"/>
          </p:cNvSpPr>
          <p:nvPr/>
        </p:nvSpPr>
        <p:spPr bwMode="auto">
          <a:xfrm>
            <a:off x="1828800" y="2495551"/>
            <a:ext cx="5138739" cy="1958975"/>
          </a:xfrm>
          <a:prstGeom prst="roundRect">
            <a:avLst>
              <a:gd name="adj" fmla="val 16667"/>
            </a:avLst>
          </a:prstGeom>
          <a:solidFill>
            <a:srgbClr val="11272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200" b="1" i="1" dirty="0">
                <a:solidFill>
                  <a:srgbClr val="9DED33"/>
                </a:solidFill>
              </a:rPr>
              <a:t>//declare instance variables</a:t>
            </a:r>
          </a:p>
          <a:p>
            <a:pPr eaLnBrk="0" hangingPunct="0"/>
            <a:r>
              <a:rPr lang="en-US" sz="2200" i="1" dirty="0">
                <a:solidFill>
                  <a:srgbClr val="FFCC00"/>
                </a:solidFill>
              </a:rPr>
              <a:t>type var1;</a:t>
            </a:r>
          </a:p>
          <a:p>
            <a:pPr eaLnBrk="0" hangingPunct="0"/>
            <a:r>
              <a:rPr lang="en-US" sz="2200" i="1" dirty="0">
                <a:solidFill>
                  <a:srgbClr val="FFCC00"/>
                </a:solidFill>
              </a:rPr>
              <a:t>type var2</a:t>
            </a:r>
          </a:p>
          <a:p>
            <a:pPr eaLnBrk="0" hangingPunct="0"/>
            <a:r>
              <a:rPr lang="en-US" sz="2200" i="1" dirty="0">
                <a:solidFill>
                  <a:srgbClr val="FFCC00"/>
                </a:solidFill>
              </a:rPr>
              <a:t> . . .</a:t>
            </a:r>
          </a:p>
          <a:p>
            <a:pPr eaLnBrk="0" hangingPunct="0"/>
            <a:r>
              <a:rPr lang="en-US" sz="2200" i="1" dirty="0">
                <a:solidFill>
                  <a:srgbClr val="FFCC00"/>
                </a:solidFill>
              </a:rPr>
              <a:t>type </a:t>
            </a:r>
            <a:r>
              <a:rPr lang="en-US" sz="2200" i="1" dirty="0" err="1">
                <a:solidFill>
                  <a:srgbClr val="FFCC00"/>
                </a:solidFill>
              </a:rPr>
              <a:t>varN</a:t>
            </a:r>
            <a:endParaRPr lang="en-US" sz="2200" i="1" dirty="0">
              <a:solidFill>
                <a:srgbClr val="FFCC00"/>
              </a:solidFill>
            </a:endParaRPr>
          </a:p>
        </p:txBody>
      </p:sp>
      <p:sp>
        <p:nvSpPr>
          <p:cNvPr id="252941" name="AutoShape 13"/>
          <p:cNvSpPr>
            <a:spLocks noChangeArrowheads="1"/>
          </p:cNvSpPr>
          <p:nvPr/>
        </p:nvSpPr>
        <p:spPr bwMode="auto">
          <a:xfrm>
            <a:off x="1828800" y="4492627"/>
            <a:ext cx="5130801" cy="1889123"/>
          </a:xfrm>
          <a:prstGeom prst="roundRect">
            <a:avLst>
              <a:gd name="adj" fmla="val 16667"/>
            </a:avLst>
          </a:prstGeom>
          <a:solidFill>
            <a:srgbClr val="11272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200" b="1" i="1">
                <a:solidFill>
                  <a:srgbClr val="9DED33"/>
                </a:solidFill>
              </a:rPr>
              <a:t>//declare methods</a:t>
            </a:r>
          </a:p>
          <a:p>
            <a:pPr eaLnBrk="0" hangingPunct="0"/>
            <a:r>
              <a:rPr lang="en-US" sz="2200" i="1">
                <a:solidFill>
                  <a:srgbClr val="FEF312"/>
                </a:solidFill>
              </a:rPr>
              <a:t>Method 1</a:t>
            </a:r>
          </a:p>
          <a:p>
            <a:pPr eaLnBrk="0" hangingPunct="0"/>
            <a:r>
              <a:rPr lang="en-US" sz="2200" i="1">
                <a:solidFill>
                  <a:srgbClr val="FEF312"/>
                </a:solidFill>
              </a:rPr>
              <a:t>Method 2</a:t>
            </a:r>
          </a:p>
          <a:p>
            <a:pPr eaLnBrk="0" hangingPunct="0"/>
            <a:r>
              <a:rPr lang="en-US" sz="2200" i="1">
                <a:solidFill>
                  <a:srgbClr val="FEF312"/>
                </a:solidFill>
              </a:rPr>
              <a:t>…….</a:t>
            </a:r>
          </a:p>
          <a:p>
            <a:pPr eaLnBrk="0" hangingPunct="0"/>
            <a:r>
              <a:rPr lang="en-US" sz="2200" i="1">
                <a:solidFill>
                  <a:srgbClr val="FEF312"/>
                </a:solidFill>
              </a:rPr>
              <a:t>Method n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8243888" y="3228976"/>
            <a:ext cx="1408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>
                <a:solidFill>
                  <a:schemeClr val="bg1"/>
                </a:solidFill>
              </a:rPr>
              <a:t>Data part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8251824" y="4760913"/>
            <a:ext cx="2073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>
                <a:solidFill>
                  <a:schemeClr val="bg1"/>
                </a:solidFill>
              </a:rPr>
              <a:t>Method part</a:t>
            </a:r>
          </a:p>
        </p:txBody>
      </p:sp>
      <p:sp>
        <p:nvSpPr>
          <p:cNvPr id="252944" name="Line 16"/>
          <p:cNvSpPr>
            <a:spLocks noChangeShapeType="1"/>
          </p:cNvSpPr>
          <p:nvPr/>
        </p:nvSpPr>
        <p:spPr bwMode="auto">
          <a:xfrm flipH="1">
            <a:off x="7083425" y="3430589"/>
            <a:ext cx="1176338" cy="1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 flipH="1">
            <a:off x="7032625" y="4976814"/>
            <a:ext cx="1176338" cy="15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Rectangle 3"/>
          <p:cNvSpPr>
            <a:spLocks noChangeArrowheads="1"/>
          </p:cNvSpPr>
          <p:nvPr/>
        </p:nvSpPr>
        <p:spPr bwMode="auto">
          <a:xfrm>
            <a:off x="833733" y="317501"/>
            <a:ext cx="8458200" cy="67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Defining a Class 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29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5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52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2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52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52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25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2529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52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52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52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52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52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9" grpId="0" build="p" animBg="1"/>
      <p:bldP spid="252940" grpId="0" build="allAtOnce" animBg="1"/>
      <p:bldP spid="252941" grpId="0" build="allAtOnce" animBg="1"/>
      <p:bldP spid="252943" grpId="0"/>
      <p:bldP spid="252944" grpId="0" animBg="1"/>
      <p:bldP spid="2529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6908" y="1427164"/>
            <a:ext cx="10430360" cy="4725986"/>
          </a:xfrm>
          <a:noFill/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Objective: </a:t>
            </a:r>
            <a:r>
              <a:rPr lang="en-US" sz="3200" dirty="0">
                <a:solidFill>
                  <a:schemeClr val="bg1"/>
                </a:solidFill>
              </a:rPr>
              <a:t>To develop a class that represents vehicles such as cars, vans and trucks. </a:t>
            </a:r>
          </a:p>
          <a:p>
            <a:pPr algn="just">
              <a:lnSpc>
                <a:spcPct val="9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This class is called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Vehicle</a:t>
            </a:r>
            <a:r>
              <a:rPr lang="en-US" sz="3200" dirty="0">
                <a:solidFill>
                  <a:schemeClr val="bg1"/>
                </a:solidFill>
              </a:rPr>
              <a:t> and it will store the following information about a vehicle: </a:t>
            </a:r>
          </a:p>
          <a:p>
            <a:pPr marL="914400" lvl="1" indent="-457200" algn="just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the plate number, </a:t>
            </a:r>
          </a:p>
          <a:p>
            <a:pPr marL="914400" lvl="1" indent="-457200" algn="just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the number of passengers that it can carry, </a:t>
            </a:r>
          </a:p>
          <a:p>
            <a:pPr marL="914400" lvl="1" indent="-457200" algn="just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its fuel capacity and </a:t>
            </a:r>
          </a:p>
          <a:p>
            <a:pPr marL="914400" lvl="1" indent="-457200" algn="just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its average fuel consumption (in miles per gallon).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836908" y="274635"/>
            <a:ext cx="8458200" cy="74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Case Study: The 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Vehicle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 Class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09A94-B7AD-4601-A066-1AE78D05739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4434" y="473075"/>
            <a:ext cx="10977966" cy="1143000"/>
          </a:xfrm>
          <a:prstGeom prst="rect">
            <a:avLst/>
          </a:prstGeom>
        </p:spPr>
        <p:txBody>
          <a:bodyPr/>
          <a:lstStyle/>
          <a:p>
            <a:pPr lvl="0" eaLnBrk="0" hangingPunct="0">
              <a:lnSpc>
                <a:spcPct val="80000"/>
              </a:lnSpc>
            </a:pPr>
            <a:r>
              <a:rPr lang="en-US" sz="4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Procedural Paradigm </a:t>
            </a:r>
            <a:r>
              <a:rPr lang="en-US" sz="44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VS. Object-oriented </a:t>
            </a:r>
            <a:r>
              <a:rPr lang="en-US" sz="44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Paradigm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57485417"/>
              </p:ext>
            </p:extLst>
          </p:nvPr>
        </p:nvGraphicFramePr>
        <p:xfrm>
          <a:off x="604434" y="1908445"/>
          <a:ext cx="10977966" cy="43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2952"/>
                <a:gridCol w="5665014"/>
              </a:tblGrid>
              <a:tr h="629559"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Procedural Paradigm (PP)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Object-Oriented Paradigm (OOP)</a:t>
                      </a:r>
                      <a:endParaRPr lang="en-US" sz="2800" dirty="0"/>
                    </a:p>
                  </a:txBody>
                  <a:tcPr/>
                </a:tc>
              </a:tr>
              <a:tr h="1048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&amp; methods are loosely coupled.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Couples data and methods together into objects.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1535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Software design focuses on designing methods.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Software design focuses on objects and operations on objects.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15084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 data and operations on the data are separate, this methodology requires sending data to methods.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Places data and the operations pertaining to the data within a single entity called an object. 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0414" y="164018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743744" y="463550"/>
            <a:ext cx="8458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Data Members of the </a:t>
            </a:r>
            <a:r>
              <a:rPr lang="en-US" altLang="zh-CN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Vehicle</a:t>
            </a:r>
            <a:r>
              <a:rPr lang="en-US" altLang="zh-CN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 Class</a:t>
            </a:r>
          </a:p>
        </p:txBody>
      </p:sp>
      <p:sp>
        <p:nvSpPr>
          <p:cNvPr id="254980" name="AutoShape 4"/>
          <p:cNvSpPr>
            <a:spLocks noChangeArrowheads="1"/>
          </p:cNvSpPr>
          <p:nvPr/>
        </p:nvSpPr>
        <p:spPr bwMode="auto">
          <a:xfrm>
            <a:off x="952500" y="1092200"/>
            <a:ext cx="8458200" cy="3232149"/>
          </a:xfrm>
          <a:prstGeom prst="roundRect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// Vehicle class definition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Vehicle {</a:t>
            </a:r>
          </a:p>
          <a:p>
            <a:pPr eaLnBrk="0" hangingPunct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	String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</a:rPr>
              <a:t>plateNo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passengers;</a:t>
            </a:r>
          </a:p>
          <a:p>
            <a:pPr eaLnBrk="0" hangingPunct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</a:rPr>
              <a:t>fuelCap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mpg;</a:t>
            </a:r>
          </a:p>
          <a:p>
            <a:pPr eaLnBrk="0" hangingPunct="0"/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</a:rPr>
              <a:t>  }</a:t>
            </a:r>
            <a:endParaRPr lang="en-US" sz="28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724694" y="4387849"/>
            <a:ext cx="10439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12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A class definition </a:t>
            </a:r>
            <a:r>
              <a:rPr lang="en-US" sz="3200" i="1" dirty="0">
                <a:solidFill>
                  <a:schemeClr val="bg1"/>
                </a:solidFill>
                <a:latin typeface="Cambria" pitchFamily="18" charset="0"/>
              </a:rPr>
              <a:t>creates a new data type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. </a:t>
            </a:r>
          </a:p>
          <a:p>
            <a:pPr marL="457200" indent="-457200" algn="just">
              <a:spcBef>
                <a:spcPts val="12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In this case, the new data type is called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. </a:t>
            </a:r>
          </a:p>
          <a:p>
            <a:pPr marL="457200" indent="-457200" algn="just">
              <a:spcBef>
                <a:spcPts val="12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We will use this name to declare objects of type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49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5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build="p" animBg="1"/>
      <p:bldP spid="2549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5656" y="1256506"/>
            <a:ext cx="10461611" cy="5043487"/>
          </a:xfrm>
          <a:noFill/>
        </p:spPr>
        <p:txBody>
          <a:bodyPr/>
          <a:lstStyle/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A class declaration is only a type description, it DOES NOT create an actual object.</a:t>
            </a:r>
          </a:p>
          <a:p>
            <a:pPr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To actually create a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Vehicle</a:t>
            </a:r>
            <a:r>
              <a:rPr lang="en-US" sz="3000" dirty="0">
                <a:solidFill>
                  <a:schemeClr val="bg1"/>
                </a:solidFill>
              </a:rPr>
              <a:t> object, use the following statement.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84200" y="276225"/>
            <a:ext cx="8458200" cy="67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 Creating a 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  <a:cs typeface="Courier New" pitchFamily="49" charset="0"/>
              </a:rPr>
              <a:t>Vehicle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imSun" pitchFamily="2" charset="-122"/>
              </a:rPr>
              <a:t> Object (1)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14876" y="3629820"/>
            <a:ext cx="8450262" cy="1411287"/>
            <a:chOff x="640" y="1850"/>
            <a:chExt cx="4308" cy="889"/>
          </a:xfrm>
        </p:grpSpPr>
        <p:sp>
          <p:nvSpPr>
            <p:cNvPr id="58375" name="AutoShape 6"/>
            <p:cNvSpPr>
              <a:spLocks noChangeArrowheads="1"/>
            </p:cNvSpPr>
            <p:nvPr/>
          </p:nvSpPr>
          <p:spPr bwMode="auto">
            <a:xfrm>
              <a:off x="912" y="1850"/>
              <a:ext cx="4036" cy="463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sz="2800" b="1" dirty="0">
                  <a:solidFill>
                    <a:srgbClr val="0000FF"/>
                  </a:solidFill>
                  <a:latin typeface="Courier New" pitchFamily="49" charset="0"/>
                </a:rPr>
                <a:t>Vehicle car = new Vehicle();</a:t>
              </a: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640" y="2448"/>
              <a:ext cx="1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</a:rPr>
                <a:t>Class name</a:t>
              </a:r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1152" y="2175"/>
              <a:ext cx="82" cy="273"/>
            </a:xfrm>
            <a:prstGeom prst="lin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Text Box 11"/>
            <p:cNvSpPr txBox="1">
              <a:spLocks noChangeArrowheads="1"/>
            </p:cNvSpPr>
            <p:nvPr/>
          </p:nvSpPr>
          <p:spPr bwMode="auto">
            <a:xfrm>
              <a:off x="1702" y="2445"/>
              <a:ext cx="24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bg1"/>
                  </a:solidFill>
                </a:rPr>
                <a:t>object reference variable</a:t>
              </a:r>
            </a:p>
          </p:txBody>
        </p:sp>
        <p:sp>
          <p:nvSpPr>
            <p:cNvPr id="58379" name="Line 12"/>
            <p:cNvSpPr>
              <a:spLocks noChangeShapeType="1"/>
            </p:cNvSpPr>
            <p:nvPr/>
          </p:nvSpPr>
          <p:spPr bwMode="auto">
            <a:xfrm flipV="1">
              <a:off x="1961" y="2160"/>
              <a:ext cx="105" cy="333"/>
            </a:xfrm>
            <a:prstGeom prst="lin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412749" y="5411389"/>
            <a:ext cx="10854517" cy="90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 algn="just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 will be an instance of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Vehicle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 (thus, it will have “</a:t>
            </a:r>
            <a:r>
              <a:rPr lang="en-US" sz="3200" i="1" dirty="0">
                <a:solidFill>
                  <a:schemeClr val="bg1"/>
                </a:solidFill>
                <a:latin typeface="Cambria" pitchFamily="18" charset="0"/>
              </a:rPr>
              <a:t>physical</a:t>
            </a:r>
            <a:r>
              <a:rPr lang="en-US" sz="3200" dirty="0">
                <a:solidFill>
                  <a:schemeClr val="bg1"/>
                </a:solidFill>
                <a:latin typeface="Cambria" pitchFamily="18" charset="0"/>
              </a:rPr>
              <a:t>” reality).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76552" y="3155950"/>
            <a:ext cx="6675438" cy="2292350"/>
            <a:chOff x="1084" y="2258"/>
            <a:chExt cx="4205" cy="1444"/>
          </a:xfrm>
        </p:grpSpPr>
        <p:sp>
          <p:nvSpPr>
            <p:cNvPr id="59400" name="Oval 10"/>
            <p:cNvSpPr>
              <a:spLocks noChangeArrowheads="1"/>
            </p:cNvSpPr>
            <p:nvPr/>
          </p:nvSpPr>
          <p:spPr bwMode="auto">
            <a:xfrm>
              <a:off x="2204" y="2258"/>
              <a:ext cx="3085" cy="1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ms-MY">
                <a:solidFill>
                  <a:schemeClr val="bg1"/>
                </a:solidFill>
              </a:endParaRPr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1084" y="2457"/>
              <a:ext cx="81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400" b="1" dirty="0">
                  <a:solidFill>
                    <a:schemeClr val="bg1"/>
                  </a:solidFill>
                  <a:latin typeface="Courier New" pitchFamily="49" charset="0"/>
                  <a:ea typeface="SimSun" pitchFamily="2" charset="-122"/>
                </a:rPr>
                <a:t>car1</a:t>
              </a:r>
              <a:endParaRPr lang="en-US" sz="2400" b="1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9402" name="Rectangle 12"/>
            <p:cNvSpPr>
              <a:spLocks noChangeArrowheads="1"/>
            </p:cNvSpPr>
            <p:nvPr/>
          </p:nvSpPr>
          <p:spPr bwMode="auto">
            <a:xfrm>
              <a:off x="1097" y="2764"/>
              <a:ext cx="473" cy="347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ms-MY">
                <a:solidFill>
                  <a:schemeClr val="bg1"/>
                </a:solidFill>
              </a:endParaRPr>
            </a:p>
          </p:txBody>
        </p:sp>
        <p:sp>
          <p:nvSpPr>
            <p:cNvPr id="59403" name="Line 13"/>
            <p:cNvSpPr>
              <a:spLocks noChangeShapeType="1"/>
            </p:cNvSpPr>
            <p:nvPr/>
          </p:nvSpPr>
          <p:spPr bwMode="auto">
            <a:xfrm>
              <a:off x="1286" y="2968"/>
              <a:ext cx="8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833" y="2553"/>
              <a:ext cx="1607" cy="927"/>
              <a:chOff x="2810" y="2843"/>
              <a:chExt cx="1607" cy="927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943" y="2856"/>
                <a:ext cx="474" cy="900"/>
                <a:chOff x="3907" y="2956"/>
                <a:chExt cx="474" cy="689"/>
              </a:xfrm>
            </p:grpSpPr>
            <p:sp>
              <p:nvSpPr>
                <p:cNvPr id="594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07" y="2956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4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07" y="3129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4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07" y="3303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4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07" y="3471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810" y="2843"/>
                <a:ext cx="1137" cy="927"/>
                <a:chOff x="2810" y="2843"/>
                <a:chExt cx="1137" cy="927"/>
              </a:xfrm>
            </p:grpSpPr>
            <p:sp>
              <p:nvSpPr>
                <p:cNvPr id="5940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14" y="2843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plateNumber</a:t>
                  </a:r>
                </a:p>
              </p:txBody>
            </p:sp>
            <p:sp>
              <p:nvSpPr>
                <p:cNvPr id="5940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10" y="3296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 dirty="0" err="1">
                      <a:solidFill>
                        <a:schemeClr val="bg1"/>
                      </a:solidFill>
                      <a:latin typeface="Courier New" pitchFamily="49" charset="0"/>
                    </a:rPr>
                    <a:t>fuelCap</a:t>
                  </a:r>
                  <a:endParaRPr lang="en-US" b="1" dirty="0">
                    <a:solidFill>
                      <a:schemeClr val="bg1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5940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15" y="3072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passenger</a:t>
                  </a:r>
                </a:p>
              </p:txBody>
            </p:sp>
            <p:sp>
              <p:nvSpPr>
                <p:cNvPr id="5941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10" y="3533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mpg</a:t>
                  </a:r>
                </a:p>
              </p:txBody>
            </p:sp>
          </p:grpSp>
        </p:grpSp>
      </p:grp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836909" y="2083586"/>
            <a:ext cx="104303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FEF312"/>
              </a:buClr>
            </a:pP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rgbClr val="0070C0"/>
                </a:solidFill>
                <a:latin typeface="Courier New" pitchFamily="49" charset="0"/>
              </a:rPr>
              <a:t>new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operator dynamically allocates (that is,  allocates at run time) memory for an object and returns a reference to it.</a:t>
            </a:r>
          </a:p>
        </p:txBody>
      </p:sp>
      <p:sp>
        <p:nvSpPr>
          <p:cNvPr id="59397" name="AutoShape 27"/>
          <p:cNvSpPr>
            <a:spLocks noChangeArrowheads="1"/>
          </p:cNvSpPr>
          <p:nvPr/>
        </p:nvSpPr>
        <p:spPr bwMode="auto">
          <a:xfrm>
            <a:off x="2141430" y="1253323"/>
            <a:ext cx="6707186" cy="668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800" b="1">
                <a:latin typeface="Courier New" pitchFamily="49" charset="0"/>
              </a:rPr>
              <a:t>Vehicle car1 = new Vehicle();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836908" y="383384"/>
            <a:ext cx="9316230" cy="63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Creating a 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</a:rPr>
              <a:t>Vehicle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Object (2)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009650" y="5547865"/>
            <a:ext cx="106576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176212" lvl="1">
              <a:lnSpc>
                <a:spcPct val="80000"/>
              </a:lnSpc>
              <a:spcBef>
                <a:spcPct val="50000"/>
              </a:spcBef>
              <a:buClr>
                <a:srgbClr val="CC99FF"/>
              </a:buClr>
              <a:buSzPct val="100000"/>
              <a:defRPr/>
            </a:pPr>
            <a:r>
              <a:rPr lang="en-US" sz="3000" dirty="0">
                <a:solidFill>
                  <a:schemeClr val="bg1"/>
                </a:solidFill>
              </a:rPr>
              <a:t>Each time the instance of a class is created, the object contains its own copy of each instance variable defined by the class.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F6213-2DC8-4596-B4A1-6E0E976CF2C1}" type="slidenum">
              <a:rPr lang="en-US"/>
              <a:pPr/>
              <a:t>33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8532" y="323850"/>
            <a:ext cx="7772400" cy="66675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for a Data Field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8532" y="976314"/>
            <a:ext cx="10581468" cy="2624137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  <a:cs typeface="Times New Roman" pitchFamily="18" charset="0"/>
              </a:rPr>
              <a:t>The default value of a data field is </a:t>
            </a:r>
          </a:p>
          <a:p>
            <a:pPr marL="711200" lvl="1" indent="-31115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for a reference type</a:t>
            </a:r>
          </a:p>
          <a:p>
            <a:pPr marL="711200" lvl="1" indent="-31115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for a numeric type</a:t>
            </a:r>
          </a:p>
          <a:p>
            <a:pPr marL="711200" lvl="1" indent="-31115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for a </a:t>
            </a:r>
            <a:r>
              <a:rPr lang="en-US" dirty="0" err="1" smtClean="0">
                <a:solidFill>
                  <a:schemeClr val="bg1"/>
                </a:solidFill>
                <a:cs typeface="Times New Roman" pitchFamily="18" charset="0"/>
              </a:rPr>
              <a:t>boolean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type</a:t>
            </a:r>
          </a:p>
          <a:p>
            <a:pPr marL="711200" lvl="1" indent="-311150"/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'\u0000'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for a char type. </a:t>
            </a:r>
          </a:p>
        </p:txBody>
      </p:sp>
      <p:sp>
        <p:nvSpPr>
          <p:cNvPr id="60421" name="Slide Number Placeholder 4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6800CC-49C5-4753-9C32-4B04B786977F}" type="slidenum">
              <a:rPr lang="en-US" sz="1000"/>
              <a:pPr algn="r"/>
              <a:t>33</a:t>
            </a:fld>
            <a:endParaRPr lang="en-US" sz="10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33676" y="3903663"/>
            <a:ext cx="6784975" cy="2292350"/>
            <a:chOff x="1015" y="2258"/>
            <a:chExt cx="4274" cy="1444"/>
          </a:xfrm>
        </p:grpSpPr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2204" y="2258"/>
              <a:ext cx="3085" cy="14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ms-MY">
                <a:solidFill>
                  <a:schemeClr val="bg1"/>
                </a:solidFill>
              </a:endParaRPr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1015" y="2438"/>
              <a:ext cx="726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400" b="1" dirty="0">
                  <a:solidFill>
                    <a:schemeClr val="bg1"/>
                  </a:solidFill>
                  <a:latin typeface="Courier New" pitchFamily="49" charset="0"/>
                  <a:ea typeface="SimSun" pitchFamily="2" charset="-122"/>
                </a:rPr>
                <a:t>car1</a:t>
              </a:r>
              <a:endParaRPr lang="en-US" sz="2400" b="1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60429" name="Rectangle 12"/>
            <p:cNvSpPr>
              <a:spLocks noChangeArrowheads="1"/>
            </p:cNvSpPr>
            <p:nvPr/>
          </p:nvSpPr>
          <p:spPr bwMode="auto">
            <a:xfrm>
              <a:off x="1097" y="2764"/>
              <a:ext cx="473" cy="347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ms-MY"/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>
              <a:off x="1286" y="2968"/>
              <a:ext cx="8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833" y="2553"/>
              <a:ext cx="1607" cy="927"/>
              <a:chOff x="2810" y="2843"/>
              <a:chExt cx="1607" cy="927"/>
            </a:xfrm>
          </p:grpSpPr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943" y="2854"/>
                <a:ext cx="474" cy="900"/>
                <a:chOff x="3907" y="2956"/>
                <a:chExt cx="474" cy="689"/>
              </a:xfrm>
            </p:grpSpPr>
            <p:sp>
              <p:nvSpPr>
                <p:cNvPr id="6043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07" y="2956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43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07" y="3129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4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07" y="3303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44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07" y="3471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2810" y="2843"/>
                <a:ext cx="1137" cy="927"/>
                <a:chOff x="2810" y="2843"/>
                <a:chExt cx="1137" cy="927"/>
              </a:xfrm>
            </p:grpSpPr>
            <p:sp>
              <p:nvSpPr>
                <p:cNvPr id="6043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14" y="2843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plateNumber</a:t>
                  </a:r>
                </a:p>
              </p:txBody>
            </p:sp>
            <p:sp>
              <p:nvSpPr>
                <p:cNvPr id="6043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10" y="3296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fuelCap</a:t>
                  </a:r>
                </a:p>
              </p:txBody>
            </p:sp>
            <p:sp>
              <p:nvSpPr>
                <p:cNvPr id="6043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15" y="3072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passenger</a:t>
                  </a:r>
                </a:p>
              </p:txBody>
            </p:sp>
            <p:sp>
              <p:nvSpPr>
                <p:cNvPr id="6043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10" y="3533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b="1">
                      <a:solidFill>
                        <a:schemeClr val="bg1"/>
                      </a:solidFill>
                      <a:latin typeface="Courier New" pitchFamily="49" charset="0"/>
                    </a:rPr>
                    <a:t>mpg</a:t>
                  </a:r>
                </a:p>
              </p:txBody>
            </p:sp>
          </p:grpSp>
        </p:grpSp>
      </p:grpSp>
      <p:sp>
        <p:nvSpPr>
          <p:cNvPr id="60423" name="TextBox 21"/>
          <p:cNvSpPr txBox="1">
            <a:spLocks noChangeArrowheads="1"/>
          </p:cNvSpPr>
          <p:nvPr/>
        </p:nvSpPr>
        <p:spPr bwMode="auto">
          <a:xfrm>
            <a:off x="7508875" y="4405314"/>
            <a:ext cx="698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null</a:t>
            </a:r>
          </a:p>
        </p:txBody>
      </p:sp>
      <p:sp>
        <p:nvSpPr>
          <p:cNvPr id="60424" name="TextBox 22"/>
          <p:cNvSpPr txBox="1">
            <a:spLocks noChangeArrowheads="1"/>
          </p:cNvSpPr>
          <p:nvPr/>
        </p:nvSpPr>
        <p:spPr bwMode="auto">
          <a:xfrm>
            <a:off x="7478713" y="4740275"/>
            <a:ext cx="69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60425" name="TextBox 23"/>
          <p:cNvSpPr txBox="1">
            <a:spLocks noChangeArrowheads="1"/>
          </p:cNvSpPr>
          <p:nvPr/>
        </p:nvSpPr>
        <p:spPr bwMode="auto">
          <a:xfrm>
            <a:off x="7497763" y="5143500"/>
            <a:ext cx="698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60426" name="TextBox 24"/>
          <p:cNvSpPr txBox="1">
            <a:spLocks noChangeArrowheads="1"/>
          </p:cNvSpPr>
          <p:nvPr/>
        </p:nvSpPr>
        <p:spPr bwMode="auto">
          <a:xfrm>
            <a:off x="7516813" y="5445125"/>
            <a:ext cx="698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304800" y="994570"/>
            <a:ext cx="11544300" cy="5940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class Vehicle{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String </a:t>
            </a:r>
            <a:r>
              <a:rPr lang="en-US" sz="2000" b="1" dirty="0" err="1">
                <a:solidFill>
                  <a:schemeClr val="bg1"/>
                </a:solidFill>
              </a:rPr>
              <a:t>plateNo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passengers;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fuelCap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mpg;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public class </a:t>
            </a:r>
            <a:r>
              <a:rPr lang="en-US" sz="2000" b="1" dirty="0" err="1">
                <a:solidFill>
                  <a:schemeClr val="bg1"/>
                </a:solidFill>
              </a:rPr>
              <a:t>VehicleDemo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public static void main(Sting </a:t>
            </a:r>
            <a:r>
              <a:rPr lang="en-US" sz="2000" dirty="0" err="1">
                <a:solidFill>
                  <a:schemeClr val="bg1"/>
                </a:solidFill>
              </a:rPr>
              <a:t>args</a:t>
            </a:r>
            <a:r>
              <a:rPr lang="en-US" sz="2000" dirty="0">
                <a:solidFill>
                  <a:schemeClr val="bg1"/>
                </a:solidFill>
              </a:rPr>
              <a:t> [ ]) {</a:t>
            </a:r>
          </a:p>
          <a:p>
            <a:pPr marL="401638" lvl="2" indent="-112713"/>
            <a:r>
              <a:rPr lang="en-US" sz="2000" dirty="0">
                <a:solidFill>
                  <a:srgbClr val="002060"/>
                </a:solidFill>
              </a:rPr>
              <a:t>            </a:t>
            </a:r>
            <a:r>
              <a:rPr lang="en-US" sz="2000" b="1" dirty="0">
                <a:solidFill>
                  <a:srgbClr val="002060"/>
                </a:solidFill>
              </a:rPr>
              <a:t>Vehicle car = new Vehicle();</a:t>
            </a:r>
            <a:endParaRPr lang="en-US" sz="2000" dirty="0">
              <a:solidFill>
                <a:srgbClr val="002060"/>
              </a:solidFill>
            </a:endParaRPr>
          </a:p>
          <a:p>
            <a:pPr marL="401638" lvl="2" indent="-112713"/>
            <a:r>
              <a:rPr lang="en-US" sz="2000" dirty="0">
                <a:solidFill>
                  <a:srgbClr val="0070C0"/>
                </a:solidFill>
              </a:rPr>
              <a:t>             </a:t>
            </a:r>
            <a:r>
              <a:rPr lang="en-US" sz="2000" b="1" dirty="0">
                <a:solidFill>
                  <a:srgbClr val="0070C0"/>
                </a:solidFill>
              </a:rPr>
              <a:t>car. </a:t>
            </a:r>
            <a:r>
              <a:rPr lang="en-US" sz="2000" b="1" dirty="0" err="1">
                <a:solidFill>
                  <a:srgbClr val="0070C0"/>
                </a:solidFill>
              </a:rPr>
              <a:t>plateNo</a:t>
            </a:r>
            <a:r>
              <a:rPr lang="en-US" sz="2000" b="1" dirty="0">
                <a:solidFill>
                  <a:srgbClr val="0070C0"/>
                </a:solidFill>
              </a:rPr>
              <a:t> = “WWW 1234”;</a:t>
            </a:r>
          </a:p>
          <a:p>
            <a:pPr marL="401638" lvl="2" indent="-112713"/>
            <a:r>
              <a:rPr lang="en-US" sz="2000" b="1" dirty="0">
                <a:solidFill>
                  <a:srgbClr val="0070C0"/>
                </a:solidFill>
              </a:rPr>
              <a:t>             car. Passengers = 4;</a:t>
            </a:r>
          </a:p>
          <a:p>
            <a:pPr marL="401638" lvl="2" indent="-112713"/>
            <a:r>
              <a:rPr lang="en-US" sz="2000" b="1" dirty="0">
                <a:solidFill>
                  <a:srgbClr val="0070C0"/>
                </a:solidFill>
              </a:rPr>
              <a:t>             car. </a:t>
            </a:r>
            <a:r>
              <a:rPr lang="en-US" sz="2000" b="1" dirty="0" err="1">
                <a:solidFill>
                  <a:srgbClr val="0070C0"/>
                </a:solidFill>
              </a:rPr>
              <a:t>fuelCap</a:t>
            </a:r>
            <a:r>
              <a:rPr lang="en-US" sz="2000" b="1" dirty="0">
                <a:solidFill>
                  <a:srgbClr val="0070C0"/>
                </a:solidFill>
              </a:rPr>
              <a:t> = 20;</a:t>
            </a:r>
          </a:p>
          <a:p>
            <a:pPr marL="401638" lvl="2" indent="-112713"/>
            <a:r>
              <a:rPr lang="en-US" sz="2000" b="1" dirty="0">
                <a:solidFill>
                  <a:srgbClr val="0070C0"/>
                </a:solidFill>
              </a:rPr>
              <a:t>             car. mpg = 10;</a:t>
            </a:r>
            <a:endParaRPr lang="en-US" sz="2000" dirty="0">
              <a:solidFill>
                <a:srgbClr val="0070C0"/>
              </a:solidFill>
            </a:endParaRPr>
          </a:p>
          <a:p>
            <a:pPr marL="401638" lvl="2" indent="-112713"/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System.out.print</a:t>
            </a:r>
            <a:r>
              <a:rPr lang="en-US" sz="2000" dirty="0">
                <a:solidFill>
                  <a:schemeClr val="bg1"/>
                </a:solidFill>
              </a:rPr>
              <a:t>(“Plate No: ” + </a:t>
            </a:r>
            <a:r>
              <a:rPr lang="en-US" sz="2000" b="1" dirty="0" err="1">
                <a:solidFill>
                  <a:srgbClr val="0070C0"/>
                </a:solidFill>
              </a:rPr>
              <a:t>car.plateNo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);</a:t>
            </a:r>
            <a:endParaRPr lang="en-US" sz="2000" dirty="0">
              <a:solidFill>
                <a:schemeClr val="bg1"/>
              </a:solidFill>
            </a:endParaRPr>
          </a:p>
          <a:p>
            <a:pPr marL="401638" lvl="2" indent="-112713"/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System.out.print</a:t>
            </a:r>
            <a:r>
              <a:rPr lang="en-US" sz="2000" dirty="0">
                <a:solidFill>
                  <a:schemeClr val="bg1"/>
                </a:solidFill>
              </a:rPr>
              <a:t>(“Number of passengers: ” + </a:t>
            </a:r>
            <a:r>
              <a:rPr lang="en-US" sz="2000" b="1" dirty="0" smtClean="0">
                <a:solidFill>
                  <a:srgbClr val="0070C0"/>
                </a:solidFill>
              </a:rPr>
              <a:t>c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ar.passengers</a:t>
            </a:r>
            <a:r>
              <a:rPr lang="en-US" sz="2000" dirty="0" smtClean="0">
                <a:solidFill>
                  <a:schemeClr val="bg1"/>
                </a:solidFill>
              </a:rPr>
              <a:t>); </a:t>
            </a:r>
            <a:endParaRPr lang="en-US" sz="2000" dirty="0">
              <a:solidFill>
                <a:schemeClr val="bg1"/>
              </a:solidFill>
            </a:endParaRPr>
          </a:p>
          <a:p>
            <a:pPr marL="401638" lvl="2" indent="-112713"/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System.out.print</a:t>
            </a:r>
            <a:r>
              <a:rPr lang="en-US" sz="2000" dirty="0">
                <a:solidFill>
                  <a:schemeClr val="bg1"/>
                </a:solidFill>
              </a:rPr>
              <a:t>( “ Fuel capacity: ” + </a:t>
            </a:r>
            <a:r>
              <a:rPr lang="en-US" sz="2000" b="1" dirty="0" err="1">
                <a:solidFill>
                  <a:srgbClr val="0070C0"/>
                </a:solidFill>
              </a:rPr>
              <a:t>car.fuelCap</a:t>
            </a:r>
            <a:r>
              <a:rPr lang="en-US" sz="2000" dirty="0">
                <a:solidFill>
                  <a:schemeClr val="bg1"/>
                </a:solidFill>
              </a:rPr>
              <a:t> + “ gallons” );</a:t>
            </a:r>
          </a:p>
          <a:p>
            <a:pPr marL="401638" lvl="2" indent="-112713"/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System.out.print</a:t>
            </a:r>
            <a:r>
              <a:rPr lang="en-US" sz="2000" dirty="0">
                <a:solidFill>
                  <a:schemeClr val="bg1"/>
                </a:solidFill>
              </a:rPr>
              <a:t>( “Average Fuel Consumption : ” + </a:t>
            </a:r>
            <a:r>
              <a:rPr lang="en-US" sz="2000" b="1" dirty="0">
                <a:solidFill>
                  <a:srgbClr val="0070C0"/>
                </a:solidFill>
              </a:rPr>
              <a:t>car.mpg</a:t>
            </a:r>
            <a:r>
              <a:rPr lang="en-US" sz="2000" dirty="0">
                <a:solidFill>
                  <a:schemeClr val="bg1"/>
                </a:solidFill>
              </a:rPr>
              <a:t> + </a:t>
            </a:r>
            <a:r>
              <a:rPr lang="en-US" sz="2000" dirty="0" smtClean="0">
                <a:solidFill>
                  <a:schemeClr val="bg1"/>
                </a:solidFill>
              </a:rPr>
              <a:t>“miles</a:t>
            </a:r>
            <a:r>
              <a:rPr lang="en-US" sz="2000" dirty="0">
                <a:solidFill>
                  <a:schemeClr val="bg1"/>
                </a:solidFill>
              </a:rPr>
              <a:t>”);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7428443" y="3803575"/>
            <a:ext cx="4572000" cy="14478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FF99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b="1" i="1" dirty="0">
                <a:solidFill>
                  <a:schemeClr val="bg1"/>
                </a:solidFill>
              </a:rPr>
              <a:t>Plate No: WWW 1234</a:t>
            </a:r>
          </a:p>
          <a:p>
            <a:pPr eaLnBrk="0" hangingPunct="0"/>
            <a:r>
              <a:rPr lang="en-US" b="1" i="1" dirty="0">
                <a:solidFill>
                  <a:schemeClr val="bg1"/>
                </a:solidFill>
              </a:rPr>
              <a:t>Number of passengers: 4</a:t>
            </a:r>
          </a:p>
          <a:p>
            <a:pPr eaLnBrk="0" hangingPunct="0"/>
            <a:r>
              <a:rPr lang="en-US" b="1" i="1" dirty="0">
                <a:solidFill>
                  <a:schemeClr val="bg1"/>
                </a:solidFill>
              </a:rPr>
              <a:t>Fuel capacity: 20 gallons</a:t>
            </a:r>
          </a:p>
          <a:p>
            <a:pPr eaLnBrk="0" hangingPunct="0"/>
            <a:r>
              <a:rPr lang="en-US" b="1" i="1" dirty="0">
                <a:solidFill>
                  <a:schemeClr val="bg1"/>
                </a:solidFill>
              </a:rPr>
              <a:t>Average Fuel Consumption: 10 miles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51953" y="1136256"/>
            <a:ext cx="6100529" cy="2320925"/>
            <a:chOff x="3053" y="335"/>
            <a:chExt cx="4041" cy="1462"/>
          </a:xfrm>
        </p:grpSpPr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>
              <a:off x="4394" y="353"/>
              <a:ext cx="2700" cy="14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66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ms-MY">
                <a:solidFill>
                  <a:srgbClr val="FFFF66"/>
                </a:solidFill>
              </a:endParaRP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3053" y="335"/>
              <a:ext cx="5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3200" dirty="0">
                  <a:solidFill>
                    <a:srgbClr val="002060"/>
                  </a:solidFill>
                  <a:latin typeface="Times New Roman" pitchFamily="18" charset="0"/>
                  <a:ea typeface="SimSun" pitchFamily="2" charset="-122"/>
                </a:rPr>
                <a:t>car</a:t>
              </a:r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3120" y="672"/>
              <a:ext cx="473" cy="347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ms-MY"/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3410" y="751"/>
              <a:ext cx="736" cy="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613" y="599"/>
              <a:ext cx="1607" cy="927"/>
              <a:chOff x="3871" y="2050"/>
              <a:chExt cx="1607" cy="927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004" y="2063"/>
                <a:ext cx="474" cy="900"/>
                <a:chOff x="4968" y="2349"/>
                <a:chExt cx="474" cy="689"/>
              </a:xfrm>
            </p:grpSpPr>
            <p:sp>
              <p:nvSpPr>
                <p:cNvPr id="6145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68" y="2349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sz="2000"/>
                </a:p>
              </p:txBody>
            </p:sp>
            <p:sp>
              <p:nvSpPr>
                <p:cNvPr id="6145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968" y="2522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sz="2000"/>
                </a:p>
              </p:txBody>
            </p:sp>
            <p:sp>
              <p:nvSpPr>
                <p:cNvPr id="614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968" y="2695"/>
                  <a:ext cx="474" cy="17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sz="2000"/>
                </a:p>
              </p:txBody>
            </p:sp>
            <p:sp>
              <p:nvSpPr>
                <p:cNvPr id="614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968" y="2864"/>
                  <a:ext cx="474" cy="1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ms-MY" sz="2000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871" y="2050"/>
                <a:ext cx="1137" cy="927"/>
                <a:chOff x="3871" y="2050"/>
                <a:chExt cx="1137" cy="927"/>
              </a:xfrm>
            </p:grpSpPr>
            <p:sp>
              <p:nvSpPr>
                <p:cNvPr id="614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875" y="2050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sz="2000" b="1" dirty="0" err="1">
                      <a:solidFill>
                        <a:schemeClr val="tx2"/>
                      </a:solidFill>
                    </a:rPr>
                    <a:t>plateNo</a:t>
                  </a:r>
                  <a:endParaRPr lang="en-US" sz="20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145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71" y="2503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sz="2000" b="1" dirty="0" err="1">
                      <a:solidFill>
                        <a:schemeClr val="tx2"/>
                      </a:solidFill>
                    </a:rPr>
                    <a:t>fuelCap</a:t>
                  </a:r>
                  <a:endParaRPr lang="en-US" sz="20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145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76" y="2279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sz="2000" b="1" dirty="0">
                      <a:solidFill>
                        <a:schemeClr val="tx2"/>
                      </a:solidFill>
                    </a:rPr>
                    <a:t>passengers</a:t>
                  </a:r>
                </a:p>
              </p:txBody>
            </p:sp>
            <p:sp>
              <p:nvSpPr>
                <p:cNvPr id="614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871" y="2740"/>
                  <a:ext cx="1132" cy="2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US" sz="2000" b="1">
                      <a:solidFill>
                        <a:schemeClr val="tx2"/>
                      </a:solidFill>
                    </a:rPr>
                    <a:t>mpg</a:t>
                  </a:r>
                </a:p>
              </p:txBody>
            </p:sp>
          </p:grpSp>
        </p:grpSp>
      </p:grp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304800" y="259556"/>
            <a:ext cx="1169564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Accessing Data Members in the 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</a:rPr>
              <a:t>Vehicle</a:t>
            </a: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Object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" y="994570"/>
            <a:ext cx="10962468" cy="214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8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build="p" animBg="1"/>
      <p:bldP spid="148484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92101"/>
            <a:ext cx="8153400" cy="54292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127125"/>
            <a:ext cx="11214100" cy="2416176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If there is more than one class in a file, </a:t>
            </a:r>
            <a:r>
              <a:rPr lang="en-US" sz="3000" i="1" dirty="0">
                <a:solidFill>
                  <a:schemeClr val="bg1"/>
                </a:solidFill>
              </a:rPr>
              <a:t>only one class can be a </a:t>
            </a:r>
            <a:r>
              <a:rPr lang="en-US" sz="3000" b="1" i="1" dirty="0">
                <a:solidFill>
                  <a:schemeClr val="bg1"/>
                </a:solidFill>
                <a:latin typeface="Courier New" pitchFamily="49" charset="0"/>
              </a:rPr>
              <a:t>public</a:t>
            </a:r>
            <a:r>
              <a:rPr lang="en-US" sz="3000" i="1" dirty="0">
                <a:solidFill>
                  <a:schemeClr val="bg1"/>
                </a:solidFill>
              </a:rPr>
              <a:t> class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public</a:t>
            </a:r>
            <a:r>
              <a:rPr lang="en-US" sz="3000" dirty="0">
                <a:solidFill>
                  <a:schemeClr val="bg1"/>
                </a:solidFill>
              </a:rPr>
              <a:t> class must have the </a:t>
            </a:r>
            <a:r>
              <a:rPr lang="en-US" sz="3000" i="1" dirty="0">
                <a:solidFill>
                  <a:schemeClr val="bg1"/>
                </a:solidFill>
              </a:rPr>
              <a:t>same name as the file name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main</a:t>
            </a:r>
            <a:r>
              <a:rPr lang="en-US" sz="3000" dirty="0">
                <a:solidFill>
                  <a:schemeClr val="bg1"/>
                </a:solidFill>
              </a:rPr>
              <a:t> method must be in a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public</a:t>
            </a:r>
            <a:r>
              <a:rPr lang="en-US" sz="3000" dirty="0">
                <a:solidFill>
                  <a:schemeClr val="bg1"/>
                </a:solidFill>
              </a:rPr>
              <a:t> class.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768350" y="3482977"/>
            <a:ext cx="10052050" cy="3046988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Vehicle{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 ……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b="1" dirty="0">
                <a:solidFill>
                  <a:srgbClr val="FF0066"/>
                </a:solidFill>
              </a:rPr>
              <a:t>public class </a:t>
            </a:r>
            <a:r>
              <a:rPr lang="en-US" sz="2400" b="1" dirty="0" err="1">
                <a:solidFill>
                  <a:srgbClr val="FF0066"/>
                </a:solidFill>
              </a:rPr>
              <a:t>VehicleDemo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public static void </a:t>
            </a:r>
            <a:r>
              <a:rPr lang="en-US" sz="2400" b="1" dirty="0">
                <a:solidFill>
                  <a:srgbClr val="CC3300"/>
                </a:solidFill>
              </a:rPr>
              <a:t>main</a:t>
            </a:r>
            <a:r>
              <a:rPr lang="en-US" sz="2400" b="1" dirty="0">
                <a:solidFill>
                  <a:schemeClr val="bg1"/>
                </a:solidFill>
              </a:rPr>
              <a:t>(Sting </a:t>
            </a:r>
            <a:r>
              <a:rPr lang="en-US" sz="2400" b="1" dirty="0" err="1">
                <a:solidFill>
                  <a:schemeClr val="bg1"/>
                </a:solidFill>
              </a:rPr>
              <a:t>args</a:t>
            </a:r>
            <a:r>
              <a:rPr lang="en-US" sz="2400" b="1" dirty="0">
                <a:solidFill>
                  <a:schemeClr val="bg1"/>
                </a:solidFill>
              </a:rPr>
              <a:t> [ ]) {</a:t>
            </a:r>
          </a:p>
          <a:p>
            <a:pPr marL="276225" lvl="2" indent="12700"/>
            <a:r>
              <a:rPr lang="en-US" sz="2400" b="1" dirty="0" smtClean="0">
                <a:solidFill>
                  <a:schemeClr val="bg1"/>
                </a:solidFill>
              </a:rPr>
              <a:t>   …..    </a:t>
            </a:r>
          </a:p>
          <a:p>
            <a:pPr marL="276225" lvl="2" indent="12700"/>
            <a:r>
              <a:rPr lang="en-US" sz="2400" b="1" dirty="0" smtClean="0">
                <a:solidFill>
                  <a:schemeClr val="bg1"/>
                </a:solidFill>
              </a:rPr>
              <a:t>}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8350" y="971550"/>
            <a:ext cx="10052050" cy="95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0575" y="4644521"/>
            <a:ext cx="5003800" cy="323850"/>
          </a:xfrm>
          <a:prstGeom prst="rect">
            <a:avLst/>
          </a:prstGeom>
          <a:solidFill>
            <a:schemeClr val="accent1">
              <a:lumMod val="40000"/>
              <a:lumOff val="60000"/>
              <a:alpha val="49000"/>
            </a:schemeClr>
          </a:solidFill>
          <a:ln>
            <a:solidFill>
              <a:schemeClr val="accent1">
                <a:shade val="50000"/>
                <a:alpha val="8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794375" y="4644521"/>
            <a:ext cx="1749425" cy="161925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4301"/>
            <a:ext cx="8153400" cy="8477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Methods (1)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52538"/>
            <a:ext cx="6146800" cy="56054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Sz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Methods are subroutines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Sz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What the class can do or perform.</a:t>
            </a:r>
          </a:p>
          <a:p>
            <a:pPr lvl="1">
              <a:lnSpc>
                <a:spcPct val="90000"/>
              </a:lnSpc>
              <a:buClr>
                <a:schemeClr val="bg1"/>
              </a:buClr>
              <a:buSz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They provide access to and manipulate the data members of the class.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Sz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We will add a method called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range()</a:t>
            </a:r>
            <a:r>
              <a:rPr lang="en-US" sz="3200" dirty="0">
                <a:solidFill>
                  <a:schemeClr val="bg1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Vehicle</a:t>
            </a:r>
            <a:r>
              <a:rPr lang="en-US" sz="3200" dirty="0">
                <a:solidFill>
                  <a:schemeClr val="bg1"/>
                </a:solidFill>
              </a:rPr>
              <a:t> class to return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fuel capacity * miles per gallon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5303" name="AutoShape 4"/>
          <p:cNvSpPr>
            <a:spLocks noChangeArrowheads="1"/>
          </p:cNvSpPr>
          <p:nvPr/>
        </p:nvSpPr>
        <p:spPr bwMode="auto">
          <a:xfrm>
            <a:off x="7035800" y="1252538"/>
            <a:ext cx="4940300" cy="4976813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// Vehicle class definition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class Vehicle {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   String </a:t>
            </a:r>
            <a:r>
              <a:rPr lang="en-US" sz="2500" b="1" dirty="0" err="1">
                <a:solidFill>
                  <a:srgbClr val="0000FF"/>
                </a:solidFill>
              </a:rPr>
              <a:t>plateNo</a:t>
            </a:r>
            <a:r>
              <a:rPr lang="en-US" sz="2500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   </a:t>
            </a:r>
            <a:r>
              <a:rPr lang="en-US" sz="2500" b="1" dirty="0" err="1">
                <a:solidFill>
                  <a:srgbClr val="0000FF"/>
                </a:solidFill>
              </a:rPr>
              <a:t>int</a:t>
            </a:r>
            <a:r>
              <a:rPr lang="en-US" sz="2500" b="1" dirty="0">
                <a:solidFill>
                  <a:srgbClr val="0000FF"/>
                </a:solidFill>
              </a:rPr>
              <a:t> passengers;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   </a:t>
            </a:r>
            <a:r>
              <a:rPr lang="en-US" sz="2500" b="1" dirty="0" err="1">
                <a:solidFill>
                  <a:srgbClr val="0000FF"/>
                </a:solidFill>
              </a:rPr>
              <a:t>int</a:t>
            </a:r>
            <a:r>
              <a:rPr lang="en-US" sz="2500" b="1" dirty="0">
                <a:solidFill>
                  <a:srgbClr val="0000FF"/>
                </a:solidFill>
              </a:rPr>
              <a:t> </a:t>
            </a:r>
            <a:r>
              <a:rPr lang="en-US" sz="2500" b="1" dirty="0" err="1">
                <a:solidFill>
                  <a:srgbClr val="0000FF"/>
                </a:solidFill>
              </a:rPr>
              <a:t>fuelCap</a:t>
            </a:r>
            <a:r>
              <a:rPr lang="en-US" sz="2500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   </a:t>
            </a:r>
            <a:r>
              <a:rPr lang="en-US" sz="2500" b="1" dirty="0" err="1">
                <a:solidFill>
                  <a:srgbClr val="0000FF"/>
                </a:solidFill>
              </a:rPr>
              <a:t>int</a:t>
            </a:r>
            <a:r>
              <a:rPr lang="en-US" sz="2500" b="1" dirty="0">
                <a:solidFill>
                  <a:srgbClr val="0000FF"/>
                </a:solidFill>
              </a:rPr>
              <a:t> mpg;</a:t>
            </a:r>
          </a:p>
          <a:p>
            <a:pPr eaLnBrk="0" hangingPunct="0"/>
            <a:endParaRPr lang="en-US" sz="2500" b="1" dirty="0"/>
          </a:p>
          <a:p>
            <a:pPr eaLnBrk="0" hangingPunct="0"/>
            <a:r>
              <a:rPr lang="en-US" sz="2500" b="1" dirty="0"/>
              <a:t>   </a:t>
            </a:r>
            <a:r>
              <a:rPr lang="en-US" sz="2500" b="1" dirty="0" err="1">
                <a:solidFill>
                  <a:schemeClr val="accent6"/>
                </a:solidFill>
              </a:rPr>
              <a:t>int</a:t>
            </a:r>
            <a:r>
              <a:rPr lang="en-US" sz="2500" b="1" dirty="0">
                <a:solidFill>
                  <a:schemeClr val="accent6"/>
                </a:solidFill>
              </a:rPr>
              <a:t> range() {</a:t>
            </a:r>
          </a:p>
          <a:p>
            <a:pPr eaLnBrk="0" hangingPunct="0"/>
            <a:r>
              <a:rPr lang="en-US" sz="2500" b="1" dirty="0">
                <a:solidFill>
                  <a:schemeClr val="accent6"/>
                </a:solidFill>
              </a:rPr>
              <a:t>      return </a:t>
            </a:r>
            <a:r>
              <a:rPr lang="en-US" sz="2500" b="1" dirty="0" err="1">
                <a:solidFill>
                  <a:schemeClr val="accent6"/>
                </a:solidFill>
              </a:rPr>
              <a:t>fuelCap</a:t>
            </a:r>
            <a:r>
              <a:rPr lang="en-US" sz="2500" b="1" dirty="0">
                <a:solidFill>
                  <a:schemeClr val="accent6"/>
                </a:solidFill>
              </a:rPr>
              <a:t> * mpg;</a:t>
            </a:r>
          </a:p>
          <a:p>
            <a:pPr eaLnBrk="0" hangingPunct="0"/>
            <a:r>
              <a:rPr lang="en-US" sz="2500" b="1" dirty="0">
                <a:solidFill>
                  <a:schemeClr val="accent6"/>
                </a:solidFill>
              </a:rPr>
              <a:t>   }</a:t>
            </a:r>
          </a:p>
          <a:p>
            <a:pPr eaLnBrk="0" hangingPunct="0"/>
            <a:r>
              <a:rPr lang="en-US" sz="2500" b="1" dirty="0">
                <a:solidFill>
                  <a:srgbClr val="0000FF"/>
                </a:solidFill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8350" y="971550"/>
            <a:ext cx="10052050" cy="95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9"/>
          <p:cNvSpPr txBox="1">
            <a:spLocks noChangeArrowheads="1"/>
          </p:cNvSpPr>
          <p:nvPr/>
        </p:nvSpPr>
        <p:spPr bwMode="auto">
          <a:xfrm>
            <a:off x="8669338" y="6261894"/>
            <a:ext cx="3389312" cy="457200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call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range()</a:t>
            </a:r>
            <a:r>
              <a:rPr lang="en-US" sz="2400">
                <a:solidFill>
                  <a:schemeClr val="accent2"/>
                </a:solidFill>
              </a:rPr>
              <a:t> method</a:t>
            </a:r>
            <a:r>
              <a:rPr lang="en-US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4516" name="Line 10"/>
          <p:cNvSpPr>
            <a:spLocks noChangeShapeType="1"/>
          </p:cNvSpPr>
          <p:nvPr/>
        </p:nvSpPr>
        <p:spPr bwMode="auto">
          <a:xfrm flipH="1" flipV="1">
            <a:off x="10325100" y="5948520"/>
            <a:ext cx="19050" cy="31337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924732" y="400050"/>
            <a:ext cx="8458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Class Method Invocation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55908" y="1123157"/>
            <a:ext cx="3201692" cy="2862322"/>
          </a:xfrm>
          <a:prstGeom prst="rect">
            <a:avLst/>
          </a:prstGeom>
          <a:noFill/>
          <a:ln w="38100" algn="ctr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class Vehicle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String </a:t>
            </a:r>
            <a:r>
              <a:rPr lang="en-US" sz="2000" dirty="0" err="1">
                <a:solidFill>
                  <a:schemeClr val="bg1"/>
                </a:solidFill>
              </a:rPr>
              <a:t>plateNo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passengers;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fuelCap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mpg;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 err="1">
                <a:solidFill>
                  <a:schemeClr val="bg1"/>
                </a:solidFill>
              </a:rPr>
              <a:t>int</a:t>
            </a:r>
            <a:r>
              <a:rPr lang="en-US" sz="2000" b="1" dirty="0">
                <a:solidFill>
                  <a:schemeClr val="bg1"/>
                </a:solidFill>
              </a:rPr>
              <a:t> range() {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return </a:t>
            </a:r>
            <a:r>
              <a:rPr lang="en-US" sz="2000" b="1" dirty="0" err="1">
                <a:solidFill>
                  <a:schemeClr val="bg1"/>
                </a:solidFill>
              </a:rPr>
              <a:t>fuelCap</a:t>
            </a:r>
            <a:r>
              <a:rPr lang="en-US" sz="2000" b="1" dirty="0">
                <a:solidFill>
                  <a:schemeClr val="bg1"/>
                </a:solidFill>
              </a:rPr>
              <a:t> * mpg;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05250" y="1123157"/>
            <a:ext cx="8286750" cy="5909310"/>
          </a:xfrm>
          <a:prstGeom prst="rect">
            <a:avLst/>
          </a:prstGeom>
          <a:noFill/>
          <a:ln w="38100" algn="ctr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public 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class VehicleDemo2 {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public static void main(Sting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[ ]) {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Vehicle car = new Vehicle();             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car.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plateNo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= “WWW 1234”;             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car. Passengers = 4;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car.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fuelCap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= 20;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car. mpg = 10;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(“Plate no: ” +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car.plateNo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(“\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nNo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. of passengers: ”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+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2100" dirty="0" err="1" smtClean="0">
                <a:solidFill>
                  <a:schemeClr val="bg1"/>
                </a:solidFill>
                <a:latin typeface="Courier New" pitchFamily="49" charset="0"/>
              </a:rPr>
              <a:t>car.Passengers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);     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(“\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nFuel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capacity: ”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+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2100" dirty="0" err="1" smtClean="0">
                <a:solidFill>
                  <a:schemeClr val="bg1"/>
                </a:solidFill>
                <a:latin typeface="Courier New" pitchFamily="49" charset="0"/>
              </a:rPr>
              <a:t>car.fuelCap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+ “ gal”);            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System.out.print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(“\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nAvg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fuel consumption: ”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+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       car.mpg 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+ “ mpg”);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100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(“Range: ” +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urier New" pitchFamily="49" charset="0"/>
              </a:rPr>
              <a:t>car.range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() + </a:t>
            </a:r>
            <a:endParaRPr lang="en-US" sz="21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2100" dirty="0" smtClean="0">
                <a:solidFill>
                  <a:schemeClr val="bg1"/>
                </a:solidFill>
                <a:latin typeface="Courier New" pitchFamily="49" charset="0"/>
              </a:rPr>
              <a:t>“ </a:t>
            </a:r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miles”);     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  }</a:t>
            </a:r>
          </a:p>
          <a:p>
            <a:r>
              <a:rPr lang="en-US" sz="21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268287"/>
            <a:ext cx="7297737" cy="6826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Constructors (1)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2300289"/>
            <a:ext cx="7780337" cy="2905125"/>
          </a:xfrm>
        </p:spPr>
        <p:txBody>
          <a:bodyPr/>
          <a:lstStyle/>
          <a:p>
            <a:pPr>
              <a:spcBef>
                <a:spcPct val="0"/>
              </a:spcBef>
              <a:buFont typeface="Monotype Sorts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endParaRPr lang="en-US" sz="2800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buFont typeface="Monotype Sorts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Circle(double newRadius) {  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  radius = newRadius;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sz="2800" b="1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836908" y="906463"/>
            <a:ext cx="10430359" cy="954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</a:rPr>
              <a:t>Constructors are a special kind of method that are invoked to construct objects.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1283290"/>
              </p:ext>
            </p:extLst>
          </p:nvPr>
        </p:nvGraphicFramePr>
        <p:xfrm>
          <a:off x="836907" y="1925640"/>
          <a:ext cx="10430359" cy="4814890"/>
        </p:xfrm>
        <a:graphic>
          <a:graphicData uri="http://schemas.openxmlformats.org/presentationml/2006/ole">
            <p:oleObj spid="_x0000_s399424" name="Picture" r:id="rId4" imgW="3539588" imgH="2287903" progId="Word.Picture.8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5699125" y="1519239"/>
            <a:ext cx="6111875" cy="4778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500" b="1" dirty="0">
                <a:latin typeface="Courier New" pitchFamily="49" charset="0"/>
              </a:rPr>
              <a:t>Circle c1 = new Circle(5.0);</a:t>
            </a:r>
            <a:r>
              <a:rPr lang="en-US" sz="2500" b="1" dirty="0">
                <a:latin typeface="Book Antiqua" pitchFamily="18" charset="0"/>
              </a:rPr>
              <a:t> 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419099"/>
            <a:ext cx="8018462" cy="635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Constructors (2)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14350" y="1254756"/>
            <a:ext cx="4299746" cy="48320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25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A constructor with no parameters is referred to as a </a:t>
            </a: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no-</a:t>
            </a:r>
            <a:r>
              <a:rPr lang="en-US" sz="2800" b="1" i="1" dirty="0" err="1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arg</a:t>
            </a: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constructor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spcBef>
                <a:spcPct val="500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Constructors must have the </a:t>
            </a: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same name as the class 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itself. </a:t>
            </a:r>
          </a:p>
          <a:p>
            <a:pPr marL="457200" indent="-457200">
              <a:spcBef>
                <a:spcPct val="500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Constructors </a:t>
            </a:r>
            <a:r>
              <a:rPr lang="en-US" sz="2800" b="1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do not have a return type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- not even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63486019"/>
              </p:ext>
            </p:extLst>
          </p:nvPr>
        </p:nvGraphicFramePr>
        <p:xfrm>
          <a:off x="4884239" y="1164296"/>
          <a:ext cx="7073104" cy="5446054"/>
        </p:xfrm>
        <a:graphic>
          <a:graphicData uri="http://schemas.openxmlformats.org/presentationml/2006/ole">
            <p:oleObj spid="_x0000_s400448" name="Picture" r:id="rId4" imgW="3543480" imgH="2286000" progId="Word.Picture.8">
              <p:embed/>
            </p:oleObj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323682" y="2750116"/>
            <a:ext cx="1610518" cy="278834"/>
          </a:xfrm>
          <a:prstGeom prst="roundRect">
            <a:avLst/>
          </a:prstGeom>
          <a:solidFill>
            <a:srgbClr val="FF33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23682" y="3849223"/>
            <a:ext cx="3687763" cy="277812"/>
          </a:xfrm>
          <a:prstGeom prst="roundRect">
            <a:avLst/>
          </a:prstGeom>
          <a:solidFill>
            <a:srgbClr val="FF33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6908" y="10238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654D80-FD9D-4859-B95D-9F00ADE2C7B6}" type="slidenum">
              <a:rPr lang="en-US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406400"/>
            <a:ext cx="8947446" cy="609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 Programming Concepts (1)</a:t>
            </a:r>
          </a:p>
        </p:txBody>
      </p:sp>
      <p:sp>
        <p:nvSpPr>
          <p:cNvPr id="44036" name="Rectangle 16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44037" name="Text Box 17"/>
          <p:cNvSpPr txBox="1">
            <a:spLocks noChangeArrowheads="1"/>
          </p:cNvSpPr>
          <p:nvPr/>
        </p:nvSpPr>
        <p:spPr bwMode="auto">
          <a:xfrm>
            <a:off x="991892" y="1204914"/>
            <a:ext cx="10590508" cy="5047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Object-oriented programming (OOP) involves programming using 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objects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. 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object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represents an entity in the real world that can be distinctly identified, e.g. a student, a desk, a circle, a button, a loan. 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object is an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instance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of a class.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object has a unique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identity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,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state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and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behaviors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. </a:t>
            </a:r>
          </a:p>
          <a:p>
            <a:pPr marL="812800" lvl="1" indent="-355600">
              <a:spcBef>
                <a:spcPct val="50000"/>
              </a:spcBef>
              <a:buClr>
                <a:srgbClr val="7030A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state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of an object consists of a set of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data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fields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(also known as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properties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) with their current values. </a:t>
            </a:r>
          </a:p>
          <a:p>
            <a:pPr marL="812800" lvl="1" indent="-355600">
              <a:spcBef>
                <a:spcPct val="50000"/>
              </a:spcBef>
              <a:buClr>
                <a:srgbClr val="7030A0"/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800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behavior</a:t>
            </a:r>
            <a:r>
              <a:rPr lang="en-US" sz="2800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of an object is defined by a set of methods. </a:t>
            </a:r>
          </a:p>
        </p:txBody>
      </p:sp>
      <p:sp>
        <p:nvSpPr>
          <p:cNvPr id="44038" name="Slide Number Placeholder 4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0262B6-EAD5-463F-91A9-68794712CE53}" type="slidenum">
              <a:rPr lang="en-US" sz="1000"/>
              <a:pPr algn="r"/>
              <a:t>4</a:t>
            </a:fld>
            <a:endParaRPr lang="en-US" sz="1000"/>
          </a:p>
        </p:txBody>
      </p:sp>
      <p:cxnSp>
        <p:nvCxnSpPr>
          <p:cNvPr id="3" name="Straight Connector 2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58" y="17463"/>
            <a:ext cx="8569325" cy="758825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Objects Using Constructors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4390791"/>
            <a:ext cx="4457701" cy="205105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Font typeface="Monotype Sorts"/>
              <a:buNone/>
            </a:pP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new </a:t>
            </a:r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</a:rPr>
              <a:t>ClassName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();</a:t>
            </a:r>
          </a:p>
          <a:p>
            <a:pPr>
              <a:buFont typeface="Monotype Sorts"/>
              <a:buNone/>
            </a:pPr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  <a:p>
            <a:pPr>
              <a:buFont typeface="Monotype Sorts"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new Circle();</a:t>
            </a:r>
          </a:p>
          <a:p>
            <a:pPr>
              <a:buFont typeface="Monotype Sorts"/>
              <a:buNone/>
            </a:pP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 new Circle(5.0);</a:t>
            </a:r>
            <a:r>
              <a:rPr lang="en-US" sz="2800" b="1" dirty="0">
                <a:solidFill>
                  <a:srgbClr val="0070C0"/>
                </a:solidFill>
                <a:latin typeface="Book Antiqua" pitchFamily="18" charset="0"/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>
              <a:buFont typeface="Monotype Sorts"/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400050" y="776289"/>
            <a:ext cx="445770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bg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Constructors are invoked using the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operator when an object is created. Constructors play the role of initializing objects.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2206086"/>
              </p:ext>
            </p:extLst>
          </p:nvPr>
        </p:nvGraphicFramePr>
        <p:xfrm>
          <a:off x="4857751" y="831169"/>
          <a:ext cx="7105649" cy="5854012"/>
        </p:xfrm>
        <a:graphic>
          <a:graphicData uri="http://schemas.openxmlformats.org/presentationml/2006/ole">
            <p:oleObj spid="_x0000_s401472" name="Picture" r:id="rId4" imgW="3307976" imgH="2528047" progId="Word.Picture.8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45138" y="2476501"/>
            <a:ext cx="1712912" cy="400050"/>
          </a:xfrm>
          <a:prstGeom prst="roundRect">
            <a:avLst/>
          </a:prstGeom>
          <a:solidFill>
            <a:srgbClr val="FF33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21337" y="3699657"/>
            <a:ext cx="4875213" cy="357993"/>
          </a:xfrm>
          <a:prstGeom prst="roundRect">
            <a:avLst/>
          </a:prstGeom>
          <a:solidFill>
            <a:srgbClr val="FF33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8658" y="77628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886200" y="4000500"/>
            <a:ext cx="1512242" cy="1921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2314" y="2876550"/>
            <a:ext cx="2266128" cy="2539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201614"/>
            <a:ext cx="8018462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Constructor</a:t>
            </a:r>
            <a:endParaRPr lang="en-US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533400" y="1063626"/>
            <a:ext cx="49276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 class may be declared without constructors. In this case, a </a:t>
            </a:r>
            <a:r>
              <a:rPr lang="en-US" sz="2400" b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no-</a:t>
            </a:r>
            <a:r>
              <a:rPr lang="en-US" sz="2400" b="1" dirty="0" err="1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arg</a:t>
            </a:r>
            <a:r>
              <a:rPr lang="en-US" sz="2400" b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 constructor with an empty body 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is </a:t>
            </a:r>
            <a:r>
              <a:rPr lang="en-US" sz="2400" b="1" i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implicitly declared 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in the class.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</a:pPr>
            <a:r>
              <a:rPr lang="en-US" sz="2400" b="1" dirty="0">
                <a:solidFill>
                  <a:srgbClr val="00FF00"/>
                </a:solidFill>
                <a:latin typeface="Cambria" pitchFamily="18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Eg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  Circle( ){ }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This constructor, called a </a:t>
            </a:r>
            <a:r>
              <a:rPr lang="en-US" sz="2400" b="1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default constructor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, is provided automatically </a:t>
            </a:r>
            <a:r>
              <a:rPr lang="en-US" sz="2400" b="1" i="1" dirty="0">
                <a:solidFill>
                  <a:srgbClr val="0070C0"/>
                </a:solidFill>
                <a:latin typeface="Cambria" pitchFamily="18" charset="0"/>
                <a:cs typeface="Courier New" pitchFamily="49" charset="0"/>
              </a:rPr>
              <a:t>only if </a:t>
            </a:r>
            <a:r>
              <a:rPr lang="en-US" sz="2400" b="1" i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no constructors are explicitly declared in the class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.</a:t>
            </a:r>
            <a:endParaRPr lang="en-US" sz="2400" b="1" dirty="0">
              <a:solidFill>
                <a:schemeClr val="bg1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2861978"/>
              </p:ext>
            </p:extLst>
          </p:nvPr>
        </p:nvGraphicFramePr>
        <p:xfrm>
          <a:off x="5584826" y="1063626"/>
          <a:ext cx="6378574" cy="5565774"/>
        </p:xfrm>
        <a:graphic>
          <a:graphicData uri="http://schemas.openxmlformats.org/presentationml/2006/ole">
            <p:oleObj spid="_x0000_s402495" name="Picture" r:id="rId4" imgW="3307976" imgH="2528047" progId="Word.Picture.8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127750" y="2247900"/>
            <a:ext cx="5435600" cy="2686050"/>
          </a:xfrm>
          <a:prstGeom prst="roundRect">
            <a:avLst/>
          </a:prstGeom>
          <a:solidFill>
            <a:srgbClr val="FF33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5619" y="312735"/>
            <a:ext cx="8458200" cy="563564"/>
          </a:xfrm>
        </p:spPr>
        <p:txBody>
          <a:bodyPr/>
          <a:lstStyle/>
          <a:p>
            <a:r>
              <a:rPr lang="en-US" sz="3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new</a:t>
            </a:r>
            <a:r>
              <a:rPr lang="en-US" sz="3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19" y="1016000"/>
            <a:ext cx="10905331" cy="566816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What actually took place when the </a:t>
            </a:r>
            <a:r>
              <a:rPr lang="en-US" sz="3200" b="1" dirty="0">
                <a:solidFill>
                  <a:srgbClr val="002060"/>
                </a:solidFill>
                <a:latin typeface="Courier New" pitchFamily="49" charset="0"/>
              </a:rPr>
              <a:t>new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operator was used in the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main</a:t>
            </a:r>
            <a:r>
              <a:rPr lang="en-US" sz="3200" dirty="0">
                <a:solidFill>
                  <a:schemeClr val="bg1"/>
                </a:solidFill>
              </a:rPr>
              <a:t> method of </a:t>
            </a:r>
            <a:r>
              <a:rPr lang="en-US" sz="3200" b="1" dirty="0">
                <a:solidFill>
                  <a:schemeClr val="bg1"/>
                </a:solidFill>
                <a:latin typeface="Courier New" pitchFamily="49" charset="0"/>
              </a:rPr>
              <a:t>VehicleDemo.java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A </a:t>
            </a:r>
            <a:r>
              <a:rPr lang="en-US" sz="2600" b="1" dirty="0">
                <a:solidFill>
                  <a:srgbClr val="002060"/>
                </a:solidFill>
                <a:latin typeface="Courier New" pitchFamily="49" charset="0"/>
              </a:rPr>
              <a:t>Vehicle</a:t>
            </a:r>
            <a:r>
              <a:rPr lang="en-US" sz="2600" dirty="0">
                <a:solidFill>
                  <a:srgbClr val="002060"/>
                </a:solidFill>
              </a:rPr>
              <a:t> object was created by the </a:t>
            </a:r>
            <a:r>
              <a:rPr lang="en-US" sz="2600" i="1" dirty="0">
                <a:solidFill>
                  <a:srgbClr val="002060"/>
                </a:solidFill>
              </a:rPr>
              <a:t>default constructor</a:t>
            </a:r>
            <a:r>
              <a:rPr lang="en-US" sz="2600" dirty="0">
                <a:solidFill>
                  <a:srgbClr val="002060"/>
                </a:solidFill>
              </a:rPr>
              <a:t> for </a:t>
            </a:r>
            <a:r>
              <a:rPr lang="en-US" sz="2600" b="1" dirty="0">
                <a:solidFill>
                  <a:srgbClr val="002060"/>
                </a:solidFill>
                <a:latin typeface="Courier New" pitchFamily="49" charset="0"/>
              </a:rPr>
              <a:t>Vehicle</a:t>
            </a:r>
            <a:r>
              <a:rPr lang="en-US" sz="2600" dirty="0">
                <a:solidFill>
                  <a:srgbClr val="002060"/>
                </a:solidFill>
              </a:rPr>
              <a:t> and its fields were initialized to their default values.</a:t>
            </a: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5230019" y="3206293"/>
            <a:ext cx="6180931" cy="3477875"/>
          </a:xfrm>
          <a:prstGeom prst="rect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public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class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VehicleDemo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public … main(Sting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[ ]) {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Vehicle car = new Vehicle();            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car.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plateNo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“WWW 1234”;            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car. Passengers = 4;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car.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fuelCap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20;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car. mpg = 10;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……….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8296" name="Text Box 8"/>
          <p:cNvSpPr txBox="1">
            <a:spLocks noChangeArrowheads="1"/>
          </p:cNvSpPr>
          <p:nvPr/>
        </p:nvSpPr>
        <p:spPr bwMode="auto">
          <a:xfrm>
            <a:off x="751681" y="3547606"/>
            <a:ext cx="4336257" cy="1107996"/>
          </a:xfrm>
          <a:prstGeom prst="rect">
            <a:avLst/>
          </a:prstGeom>
          <a:solidFill>
            <a:srgbClr val="FFCC66"/>
          </a:solidFill>
          <a:ln w="9525">
            <a:solidFill>
              <a:srgbClr val="9DED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b="1" dirty="0" smtClean="0">
                <a:solidFill>
                  <a:schemeClr val="bg1"/>
                </a:solidFill>
              </a:rPr>
              <a:t>this approach would </a:t>
            </a:r>
            <a:r>
              <a:rPr lang="en-US" sz="2200" b="1" dirty="0" smtClean="0">
                <a:solidFill>
                  <a:srgbClr val="FF0000"/>
                </a:solidFill>
              </a:rPr>
              <a:t>never</a:t>
            </a:r>
            <a:r>
              <a:rPr lang="en-US" sz="2200" b="1" dirty="0" smtClean="0">
                <a:solidFill>
                  <a:schemeClr val="bg1"/>
                </a:solidFill>
              </a:rPr>
              <a:t> be used in professionally written Java code!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819253" y="3955991"/>
            <a:ext cx="1097359" cy="53600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51681" y="4945231"/>
            <a:ext cx="4336257" cy="1200329"/>
          </a:xfrm>
          <a:prstGeom prst="rect">
            <a:avLst/>
          </a:prstGeom>
          <a:solidFill>
            <a:schemeClr val="accent1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There is a better way to initialize values to object </a:t>
            </a:r>
            <a:r>
              <a:rPr lang="en-US" sz="2400" b="1" dirty="0">
                <a:solidFill>
                  <a:srgbClr val="FF0000"/>
                </a:solidFill>
              </a:rPr>
              <a:t>Constructor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6908" y="1016000"/>
            <a:ext cx="5187656" cy="1746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16612" y="4248150"/>
            <a:ext cx="4981576" cy="1409700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 animBg="1"/>
      <p:bldP spid="624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AutoShape 4"/>
          <p:cNvSpPr>
            <a:spLocks noChangeArrowheads="1"/>
          </p:cNvSpPr>
          <p:nvPr/>
        </p:nvSpPr>
        <p:spPr bwMode="auto">
          <a:xfrm>
            <a:off x="266700" y="1016000"/>
            <a:ext cx="9372600" cy="5765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// Filename: VehicleDemo3.java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class Vehicle{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   String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plateNo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passengers;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fuelCap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mpg;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//this is a constructor for Vehicle	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Vehicle (String no,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p,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f,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m){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plateNo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= no;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    passengers = p;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fuelCap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= f;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    mpg = m;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//return the range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range(){  return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</a:rPr>
              <a:t>fuelCap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 * mpg; }</a:t>
            </a:r>
          </a:p>
          <a:p>
            <a:pPr eaLnBrk="0" hangingPunct="0"/>
            <a:r>
              <a:rPr lang="en-US" sz="20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7981949" y="1574799"/>
            <a:ext cx="3790951" cy="2055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9DED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mbria" pitchFamily="18" charset="0"/>
              </a:rPr>
              <a:t>Constructor:</a:t>
            </a:r>
          </a:p>
          <a:p>
            <a: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mbria" pitchFamily="18" charset="0"/>
              </a:rPr>
              <a:t> Same name as class name</a:t>
            </a:r>
          </a:p>
          <a:p>
            <a: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mbria" pitchFamily="18" charset="0"/>
              </a:rPr>
              <a:t> No return type</a:t>
            </a:r>
          </a:p>
          <a:p>
            <a: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</a:pP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mbria" pitchFamily="18" charset="0"/>
              </a:rPr>
              <a:t> Receive parameter to set  </a:t>
            </a:r>
          </a:p>
          <a:p>
            <a:pPr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2200" dirty="0">
                <a:solidFill>
                  <a:schemeClr val="accent4">
                    <a:lumMod val="10000"/>
                  </a:schemeClr>
                </a:solidFill>
                <a:latin typeface="Cambria" pitchFamily="18" charset="0"/>
              </a:rPr>
              <a:t>    values to data member</a:t>
            </a:r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 flipH="1">
            <a:off x="7124698" y="2552699"/>
            <a:ext cx="857251" cy="899535"/>
          </a:xfrm>
          <a:prstGeom prst="lin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628650" y="457201"/>
            <a:ext cx="10638618" cy="55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Adding a Parameterized Constructor to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SimSun" pitchFamily="2" charset="-122"/>
              </a:rPr>
              <a:t>Vehicle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Class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79758" y="3471286"/>
            <a:ext cx="7202192" cy="2186564"/>
          </a:xfrm>
          <a:prstGeom prst="roundRect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ldLvl="2" animBg="1"/>
      <p:bldP spid="272389" grpId="0" build="p" animBg="1"/>
      <p:bldP spid="2723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AutoShape 6"/>
          <p:cNvSpPr>
            <a:spLocks noChangeArrowheads="1"/>
          </p:cNvSpPr>
          <p:nvPr/>
        </p:nvSpPr>
        <p:spPr bwMode="auto">
          <a:xfrm>
            <a:off x="609600" y="4243390"/>
            <a:ext cx="10282239" cy="20542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>
              <a:spcAft>
                <a:spcPct val="3000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public class VehicleDemo3 {</a:t>
            </a:r>
          </a:p>
          <a:p>
            <a:pPr eaLnBrk="0" hangingPunct="0">
              <a:spcAft>
                <a:spcPct val="3000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public static void main(Sting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[]){</a:t>
            </a:r>
          </a:p>
          <a:p>
            <a:pPr eaLnBrk="0" hangingPunct="0">
              <a:spcAft>
                <a:spcPct val="5000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Vehicle car = new Vehicle(“WWW 1234”, 4, 20, 10);</a:t>
            </a:r>
          </a:p>
          <a:p>
            <a:pPr eaLnBrk="0" hangingPunct="0">
              <a:spcAft>
                <a:spcPct val="30000"/>
              </a:spcAft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      …</a:t>
            </a:r>
          </a:p>
          <a:p>
            <a:pPr eaLnBrk="0" hangingPunct="0">
              <a:spcAft>
                <a:spcPct val="30000"/>
              </a:spcAft>
            </a:pP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7140576" y="2560637"/>
            <a:ext cx="4498974" cy="954107"/>
          </a:xfrm>
          <a:prstGeom prst="rect">
            <a:avLst/>
          </a:prstGeom>
          <a:solidFill>
            <a:schemeClr val="tx1"/>
          </a:solidFill>
          <a:ln w="9525">
            <a:solidFill>
              <a:srgbClr val="9DED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Cambria" pitchFamily="18" charset="0"/>
              </a:rPr>
              <a:t>This statement invokes a constructor.</a:t>
            </a:r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 flipH="1">
            <a:off x="8802189" y="3514744"/>
            <a:ext cx="492919" cy="1755759"/>
          </a:xfrm>
          <a:prstGeom prst="line">
            <a:avLst/>
          </a:prstGeom>
          <a:noFill/>
          <a:ln w="38100">
            <a:solidFill>
              <a:schemeClr val="bg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7" name="AutoShape 10"/>
          <p:cNvSpPr>
            <a:spLocks noChangeArrowheads="1"/>
          </p:cNvSpPr>
          <p:nvPr/>
        </p:nvSpPr>
        <p:spPr bwMode="auto">
          <a:xfrm>
            <a:off x="836909" y="1159670"/>
            <a:ext cx="5884568" cy="245983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  <a:lumOff val="50000"/>
            </a:schemeClr>
          </a:solidFill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200">
                <a:latin typeface="Cambria" pitchFamily="18" charset="0"/>
              </a:rPr>
              <a:t>Thus, we no longer set data one by one</a:t>
            </a:r>
          </a:p>
          <a:p>
            <a:pPr eaLnBrk="0" hangingPunct="0"/>
            <a:endParaRPr lang="en-US" sz="2200" b="1">
              <a:latin typeface="Cambria" pitchFamily="18" charset="0"/>
            </a:endParaRPr>
          </a:p>
          <a:p>
            <a:pPr eaLnBrk="0" hangingPunct="0"/>
            <a:r>
              <a:rPr lang="en-US" sz="2200" b="1">
                <a:latin typeface="Courier New" pitchFamily="49" charset="0"/>
              </a:rPr>
              <a:t>car.plateNo = “WWW 1234”;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car.Passengers = 4;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car.fuelCap = 20;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car.mpg = 10</a:t>
            </a:r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 flipH="1">
            <a:off x="1068388" y="2141540"/>
            <a:ext cx="4151312" cy="111998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1009649" y="2141540"/>
            <a:ext cx="4210051" cy="111998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0" name="Rectangle 2"/>
          <p:cNvSpPr>
            <a:spLocks noChangeArrowheads="1"/>
          </p:cNvSpPr>
          <p:nvPr/>
        </p:nvSpPr>
        <p:spPr bwMode="auto">
          <a:xfrm>
            <a:off x="836908" y="429421"/>
            <a:ext cx="8458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Calling the Parameterized Constructor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81450" y="5270502"/>
            <a:ext cx="6629400" cy="482598"/>
          </a:xfrm>
          <a:prstGeom prst="rect">
            <a:avLst/>
          </a:prstGeom>
          <a:solidFill>
            <a:schemeClr val="accent1">
              <a:alpha val="37000"/>
            </a:schemeClr>
          </a:solidFill>
          <a:ln w="31750">
            <a:solidFill>
              <a:schemeClr val="accent1">
                <a:shade val="50000"/>
                <a:alpha val="36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4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8" grpId="0" bldLvl="2" animBg="1"/>
      <p:bldP spid="274439" grpId="0" build="p" animBg="1"/>
      <p:bldP spid="274440" grpId="0" animBg="1"/>
      <p:bldP spid="274443" grpId="0" animBg="1"/>
      <p:bldP spid="2744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00150"/>
            <a:ext cx="10934699" cy="51435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Recall that a constructor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is a special method. 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initializes an object when it is created.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has the </a:t>
            </a:r>
            <a:r>
              <a:rPr lang="en-US" sz="3000" i="1" dirty="0" smtClean="0">
                <a:solidFill>
                  <a:schemeClr val="bg1"/>
                </a:solidFill>
              </a:rPr>
              <a:t>same name as the class name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has </a:t>
            </a:r>
            <a:r>
              <a:rPr lang="en-US" sz="3000" i="1" dirty="0" smtClean="0">
                <a:solidFill>
                  <a:schemeClr val="bg1"/>
                </a:solidFill>
              </a:rPr>
              <a:t>no explicit return type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We use constructors to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give initial values to the instances variables defined by the class.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perform any other startup procedures required to create a fully formed object.</a:t>
            </a: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647700" y="392112"/>
            <a:ext cx="78676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Class Constructors (1)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77863" y="227012"/>
            <a:ext cx="84582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SimSun" pitchFamily="2" charset="-122"/>
              </a:rPr>
              <a:t> Class Constructors (2)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119188"/>
            <a:ext cx="6103937" cy="5448300"/>
          </a:xfrm>
          <a:noFill/>
        </p:spPr>
        <p:txBody>
          <a:bodyPr/>
          <a:lstStyle/>
          <a:p>
            <a:pPr marL="109538" indent="-109538"/>
            <a:r>
              <a:rPr lang="en-US" sz="3000" b="1" dirty="0">
                <a:solidFill>
                  <a:schemeClr val="bg1"/>
                </a:solidFill>
              </a:rPr>
              <a:t>Constructors may be</a:t>
            </a:r>
          </a:p>
          <a:p>
            <a:pPr marL="508000" lvl="1" indent="-274638">
              <a:spcBef>
                <a:spcPct val="0"/>
              </a:spcBef>
            </a:pPr>
            <a:r>
              <a:rPr lang="en-US" sz="3000" b="1" i="1" dirty="0" smtClean="0">
                <a:solidFill>
                  <a:schemeClr val="bg1"/>
                </a:solidFill>
              </a:rPr>
              <a:t>Constructors with parameters</a:t>
            </a:r>
          </a:p>
          <a:p>
            <a:pPr marL="508000" lvl="1" indent="-274638">
              <a:spcBef>
                <a:spcPct val="0"/>
              </a:spcBef>
              <a:buNone/>
            </a:pPr>
            <a:r>
              <a:rPr lang="en-US" sz="3000" b="1" i="1" dirty="0" smtClean="0">
                <a:solidFill>
                  <a:schemeClr val="bg1"/>
                </a:solidFill>
              </a:rPr>
              <a:t>   (parameterized constructors)</a:t>
            </a:r>
          </a:p>
          <a:p>
            <a:pPr marL="508000" lvl="1" indent="-274638">
              <a:spcBef>
                <a:spcPct val="0"/>
              </a:spcBef>
              <a:buNone/>
            </a:pPr>
            <a:endParaRPr lang="en-US" sz="3000" b="1" i="1" dirty="0" smtClean="0">
              <a:solidFill>
                <a:schemeClr val="bg1"/>
              </a:solidFill>
            </a:endParaRPr>
          </a:p>
          <a:p>
            <a:pPr marL="508000" lvl="1" indent="-274638">
              <a:spcBef>
                <a:spcPct val="0"/>
              </a:spcBef>
            </a:pPr>
            <a:r>
              <a:rPr lang="en-US" sz="3000" b="1" i="1" dirty="0" smtClean="0">
                <a:solidFill>
                  <a:schemeClr val="bg1"/>
                </a:solidFill>
              </a:rPr>
              <a:t>No-argument</a:t>
            </a:r>
            <a:r>
              <a:rPr lang="en-US" sz="3000" b="1" dirty="0" smtClean="0">
                <a:solidFill>
                  <a:schemeClr val="bg1"/>
                </a:solidFill>
              </a:rPr>
              <a:t> / </a:t>
            </a:r>
            <a:r>
              <a:rPr lang="en-US" sz="3000" b="1" i="1" dirty="0" smtClean="0">
                <a:solidFill>
                  <a:schemeClr val="bg1"/>
                </a:solidFill>
              </a:rPr>
              <a:t>no-</a:t>
            </a:r>
            <a:r>
              <a:rPr lang="en-US" sz="3000" b="1" i="1" dirty="0" err="1" smtClean="0">
                <a:solidFill>
                  <a:schemeClr val="bg1"/>
                </a:solidFill>
              </a:rPr>
              <a:t>arg</a:t>
            </a:r>
            <a:r>
              <a:rPr lang="en-US" sz="3000" b="1" i="1" dirty="0" smtClean="0">
                <a:solidFill>
                  <a:schemeClr val="bg1"/>
                </a:solidFill>
              </a:rPr>
              <a:t> constructors</a:t>
            </a:r>
            <a:r>
              <a:rPr lang="en-US" sz="3000" b="1" dirty="0" smtClean="0">
                <a:solidFill>
                  <a:schemeClr val="bg1"/>
                </a:solidFill>
              </a:rPr>
              <a:t>, </a:t>
            </a:r>
            <a:r>
              <a:rPr lang="en-US" sz="3000" b="1" i="1" dirty="0" smtClean="0">
                <a:solidFill>
                  <a:schemeClr val="bg1"/>
                </a:solidFill>
              </a:rPr>
              <a:t>e.g.</a:t>
            </a:r>
          </a:p>
          <a:p>
            <a:pPr marL="1147763" lvl="3" indent="-238125">
              <a:spcBef>
                <a:spcPct val="0"/>
              </a:spcBef>
              <a:buNone/>
            </a:pP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Vehicle()  {</a:t>
            </a:r>
          </a:p>
          <a:p>
            <a:pPr lvl="4" indent="-795338">
              <a:spcBef>
                <a:spcPct val="0"/>
              </a:spcBef>
              <a:buNone/>
            </a:pPr>
            <a:r>
              <a:rPr lang="en-US" sz="3000" b="1" dirty="0" err="1">
                <a:solidFill>
                  <a:schemeClr val="bg1"/>
                </a:solidFill>
                <a:latin typeface="Courier New" pitchFamily="49" charset="0"/>
              </a:rPr>
              <a:t>plateNo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3000" b="1" dirty="0">
                <a:solidFill>
                  <a:schemeClr val="bg1"/>
                </a:solidFill>
              </a:rPr>
              <a:t>“”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lvl="4" indent="-795338">
              <a:spcBef>
                <a:spcPct val="0"/>
              </a:spcBef>
              <a:buNone/>
            </a:pP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passenger = 0;</a:t>
            </a:r>
          </a:p>
          <a:p>
            <a:pPr marL="1147763" lvl="3" indent="-238125">
              <a:spcBef>
                <a:spcPct val="0"/>
              </a:spcBef>
              <a:buNone/>
            </a:pPr>
            <a:r>
              <a:rPr lang="en-US" sz="30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 marL="508000" lvl="1" indent="-274638"/>
            <a:r>
              <a:rPr lang="en-US" sz="3000" b="1" i="1" dirty="0" smtClean="0">
                <a:solidFill>
                  <a:schemeClr val="bg1"/>
                </a:solidFill>
              </a:rPr>
              <a:t>Default Constructors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6781800" y="1119188"/>
            <a:ext cx="5181600" cy="52054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class Vehicle{</a:t>
            </a:r>
          </a:p>
          <a:p>
            <a:pPr eaLnBrk="0" hangingPunct="0"/>
            <a:endParaRPr lang="en-US" sz="2000" b="1" dirty="0" smtClean="0">
              <a:solidFill>
                <a:schemeClr val="bg1"/>
              </a:solidFill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….</a:t>
            </a:r>
          </a:p>
          <a:p>
            <a:pPr eaLnBrk="0" hangingPunct="0"/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2000" b="1" dirty="0">
                <a:solidFill>
                  <a:schemeClr val="accent2"/>
                </a:solidFill>
              </a:rPr>
              <a:t>    //this is a constructor for Vehicle	</a:t>
            </a: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dirty="0">
                <a:solidFill>
                  <a:srgbClr val="99000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Vehicle (String No,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p,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f,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m){</a:t>
            </a:r>
          </a:p>
          <a:p>
            <a:pPr eaLnBrk="0" hangingPunct="0"/>
            <a:r>
              <a:rPr lang="en-US" sz="2000" b="1" dirty="0">
                <a:solidFill>
                  <a:srgbClr val="002060"/>
                </a:solidFill>
              </a:rPr>
              <a:t>        </a:t>
            </a:r>
            <a:r>
              <a:rPr lang="en-US" sz="2000" b="1" dirty="0" err="1">
                <a:solidFill>
                  <a:srgbClr val="002060"/>
                </a:solidFill>
              </a:rPr>
              <a:t>plateNo</a:t>
            </a:r>
            <a:r>
              <a:rPr lang="en-US" sz="2000" b="1" dirty="0">
                <a:solidFill>
                  <a:srgbClr val="002060"/>
                </a:solidFill>
              </a:rPr>
              <a:t> = No;</a:t>
            </a:r>
          </a:p>
          <a:p>
            <a:pPr eaLnBrk="0" hangingPunct="0"/>
            <a:r>
              <a:rPr lang="en-US" sz="2000" b="1" dirty="0">
                <a:solidFill>
                  <a:srgbClr val="002060"/>
                </a:solidFill>
              </a:rPr>
              <a:t>        passengers = p;</a:t>
            </a:r>
          </a:p>
          <a:p>
            <a:pPr eaLnBrk="0" hangingPunct="0"/>
            <a:r>
              <a:rPr lang="en-US" sz="2000" b="1" dirty="0">
                <a:solidFill>
                  <a:srgbClr val="002060"/>
                </a:solidFill>
              </a:rPr>
              <a:t>        </a:t>
            </a:r>
            <a:r>
              <a:rPr lang="en-US" sz="2000" b="1" dirty="0" err="1">
                <a:solidFill>
                  <a:srgbClr val="002060"/>
                </a:solidFill>
              </a:rPr>
              <a:t>fuelCap</a:t>
            </a:r>
            <a:r>
              <a:rPr lang="en-US" sz="2000" b="1" dirty="0">
                <a:solidFill>
                  <a:srgbClr val="002060"/>
                </a:solidFill>
              </a:rPr>
              <a:t> = f;</a:t>
            </a:r>
          </a:p>
          <a:p>
            <a:pPr eaLnBrk="0" hangingPunct="0"/>
            <a:r>
              <a:rPr lang="en-US" sz="2000" b="1" dirty="0">
                <a:solidFill>
                  <a:srgbClr val="002060"/>
                </a:solidFill>
              </a:rPr>
              <a:t>        mpg = m;</a:t>
            </a:r>
          </a:p>
          <a:p>
            <a:pPr eaLnBrk="0" hangingPunct="0"/>
            <a:r>
              <a:rPr lang="en-US" sz="2000" b="1" dirty="0">
                <a:solidFill>
                  <a:srgbClr val="002060"/>
                </a:solidFill>
              </a:rPr>
              <a:t>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 eaLnBrk="0" hangingPunct="0"/>
            <a:endParaRPr lang="en-US" sz="2000" b="1" dirty="0">
              <a:solidFill>
                <a:srgbClr val="002060"/>
              </a:solidFill>
            </a:endParaRPr>
          </a:p>
          <a:p>
            <a:pPr eaLnBrk="0" hangingPunct="0"/>
            <a:r>
              <a:rPr lang="en-US" sz="2000" b="1" dirty="0" smtClean="0">
                <a:solidFill>
                  <a:srgbClr val="002060"/>
                </a:solidFill>
              </a:rPr>
              <a:t>    ….</a:t>
            </a:r>
            <a:endParaRPr lang="en-US" sz="2000" b="1" dirty="0">
              <a:solidFill>
                <a:srgbClr val="002060"/>
              </a:solidFill>
            </a:endParaRPr>
          </a:p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	</a:t>
            </a:r>
          </a:p>
          <a:p>
            <a:pPr eaLnBrk="0" hangingPunct="0"/>
            <a:r>
              <a:rPr lang="en-US" sz="2000" b="1" dirty="0" smtClean="0">
                <a:solidFill>
                  <a:schemeClr val="bg1"/>
                </a:solidFill>
              </a:rPr>
              <a:t>}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E83353D-0C33-41F0-AADF-F2BC6036E209}" type="slidenum">
              <a:rPr lang="en-US" sz="1000"/>
              <a:pPr algn="r"/>
              <a:t>47</a:t>
            </a:fld>
            <a:endParaRPr lang="en-US" sz="10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517" y="1235074"/>
            <a:ext cx="10993142" cy="5013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chemeClr val="bg1"/>
                </a:solidFill>
              </a:rPr>
              <a:t>You should now be able to</a:t>
            </a:r>
          </a:p>
          <a:p>
            <a:r>
              <a:rPr lang="en-US" sz="3200" dirty="0">
                <a:solidFill>
                  <a:schemeClr val="bg1"/>
                </a:solidFill>
                <a:cs typeface="Courier New" pitchFamily="49" charset="0"/>
              </a:rPr>
              <a:t>Differentiate between classes and objects.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Explain how to access objects via object reference variables.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Write constructors in classes.</a:t>
            </a:r>
          </a:p>
          <a:p>
            <a:pPr algn="just" eaLnBrk="1" hangingPunct="1">
              <a:spcBef>
                <a:spcPct val="30000"/>
              </a:spcBef>
            </a:pPr>
            <a:endParaRPr lang="en-US" altLang="zh-CN" sz="32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39F56-3005-4AA8-A11B-9433D73FFDD5}" type="slidenum">
              <a:rPr lang="en-US"/>
              <a:pPr/>
              <a:t>48</a:t>
            </a:fld>
            <a:endParaRPr lang="en-US"/>
          </a:p>
        </p:txBody>
      </p:sp>
      <p:sp>
        <p:nvSpPr>
          <p:cNvPr id="151555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EB0A3CD-60ED-47E7-98A1-F10AD817F881}" type="slidenum">
              <a:rPr lang="en-US" sz="1000"/>
              <a:pPr algn="r"/>
              <a:t>48</a:t>
            </a:fld>
            <a:endParaRPr lang="en-US" sz="1000"/>
          </a:p>
        </p:txBody>
      </p:sp>
      <p:sp>
        <p:nvSpPr>
          <p:cNvPr id="151556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B34A8D-C608-4BC2-A751-72DBE0373A5C}" type="slidenum">
              <a:rPr lang="en-US" sz="1000"/>
              <a:pPr algn="r"/>
              <a:t>48</a:t>
            </a:fld>
            <a:endParaRPr lang="en-US" sz="1000"/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46113"/>
            <a:ext cx="8153400" cy="7143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</a:t>
            </a:r>
            <a:r>
              <a:rPr lang="en-US" sz="3200" dirty="0" smtClean="0">
                <a:solidFill>
                  <a:schemeClr val="bg1"/>
                </a:solidFill>
              </a:rPr>
              <a:t>text.</a:t>
            </a:r>
            <a:endParaRPr lang="en-US" sz="32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bg1"/>
                </a:solidFill>
              </a:rPr>
              <a:t>Complete </a:t>
            </a:r>
            <a:r>
              <a:rPr lang="en-US" sz="3200" dirty="0">
                <a:solidFill>
                  <a:schemeClr val="bg1"/>
                </a:solidFill>
              </a:rPr>
              <a:t>the remaining practical questions for this chapter.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200" y="141605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62F4B4-B675-4677-A5FD-82EF1769B1E2}" type="slidenum">
              <a:rPr lang="en-US"/>
              <a:pPr/>
              <a:t>5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406400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836908" y="5189538"/>
            <a:ext cx="10212092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39738" indent="-439738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An object has both a state and behavior.</a:t>
            </a:r>
          </a:p>
          <a:p>
            <a:pPr marL="896938" lvl="1" indent="-439738">
              <a:spcBef>
                <a:spcPts val="600"/>
              </a:spcBef>
              <a:buClr>
                <a:srgbClr val="7030A0"/>
              </a:buClr>
              <a:buSzPct val="120000"/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state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defines the object.</a:t>
            </a:r>
          </a:p>
          <a:p>
            <a:pPr marL="896938" lvl="1" indent="-439738">
              <a:spcBef>
                <a:spcPts val="600"/>
              </a:spcBef>
              <a:buClr>
                <a:srgbClr val="7030A0"/>
              </a:buClr>
              <a:buSzPct val="120000"/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behavior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defines what the object does.</a:t>
            </a:r>
            <a:endParaRPr lang="en-US" sz="3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0" y="23680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4795155"/>
              </p:ext>
            </p:extLst>
          </p:nvPr>
        </p:nvGraphicFramePr>
        <p:xfrm>
          <a:off x="836908" y="1217614"/>
          <a:ext cx="10212092" cy="4014047"/>
        </p:xfrm>
        <a:graphic>
          <a:graphicData uri="http://schemas.openxmlformats.org/presentationml/2006/ole">
            <p:oleObj spid="_x0000_s386115" name="Picture" r:id="rId4" imgW="4952880" imgH="1752480" progId="Word.Picture.8">
              <p:embed/>
            </p:oleObj>
          </a:graphicData>
        </a:graphic>
      </p:graphicFrame>
      <p:sp>
        <p:nvSpPr>
          <p:cNvPr id="1032" name="Slide Number Placeholder 7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7335CE-D470-48F5-8360-B83093A28953}" type="slidenum">
              <a:rPr lang="en-US" sz="1000"/>
              <a:pPr algn="r"/>
              <a:t>5</a:t>
            </a:fld>
            <a:endParaRPr lang="en-US" sz="1000"/>
          </a:p>
        </p:txBody>
      </p:sp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8955-AC25-4EC7-BCB5-3C4C29A974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75" y="1059183"/>
            <a:ext cx="5331418" cy="3447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public class </a:t>
            </a:r>
            <a:r>
              <a:rPr lang="en-US" sz="2200" dirty="0" smtClean="0">
                <a:solidFill>
                  <a:schemeClr val="bg1"/>
                </a:solidFill>
              </a:rPr>
              <a:t>Circle {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  double </a:t>
            </a:r>
            <a:r>
              <a:rPr lang="en-US" sz="2200" dirty="0" smtClean="0">
                <a:solidFill>
                  <a:schemeClr val="bg1"/>
                </a:solidFill>
              </a:rPr>
              <a:t>radius;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bg1"/>
                </a:solidFill>
              </a:rPr>
              <a:t>double </a:t>
            </a:r>
            <a:r>
              <a:rPr lang="en-US" sz="2200" dirty="0" err="1">
                <a:solidFill>
                  <a:schemeClr val="bg1"/>
                </a:solidFill>
              </a:rPr>
              <a:t>getArea</a:t>
            </a:r>
            <a:r>
              <a:rPr lang="en-US" sz="2200" dirty="0">
                <a:solidFill>
                  <a:schemeClr val="bg1"/>
                </a:solidFill>
              </a:rPr>
              <a:t>() { 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	return </a:t>
            </a:r>
            <a:r>
              <a:rPr lang="en-US" sz="2200" dirty="0" err="1">
                <a:solidFill>
                  <a:schemeClr val="bg1"/>
                </a:solidFill>
              </a:rPr>
              <a:t>Math.PI</a:t>
            </a:r>
            <a:r>
              <a:rPr lang="en-US" sz="2200" dirty="0">
                <a:solidFill>
                  <a:schemeClr val="bg1"/>
                </a:solidFill>
              </a:rPr>
              <a:t> * radius * radius;   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smtClean="0">
                <a:solidFill>
                  <a:schemeClr val="bg1"/>
                </a:solidFill>
              </a:rPr>
              <a:t>}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2712" y="2691348"/>
            <a:ext cx="6204488" cy="3477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public class </a:t>
            </a:r>
            <a:r>
              <a:rPr lang="en-US" sz="2200" dirty="0" err="1" smtClean="0">
                <a:solidFill>
                  <a:schemeClr val="bg1"/>
                </a:solidFill>
              </a:rPr>
              <a:t>TestCircle</a:t>
            </a:r>
            <a:r>
              <a:rPr lang="en-US" sz="2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public static void main(String[] </a:t>
            </a:r>
            <a:r>
              <a:rPr lang="en-US" sz="2200" dirty="0" err="1" smtClean="0">
                <a:solidFill>
                  <a:schemeClr val="bg1"/>
                </a:solidFill>
              </a:rPr>
              <a:t>args</a:t>
            </a:r>
            <a:r>
              <a:rPr lang="en-US" sz="22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en-US" sz="2200" dirty="0" smtClean="0">
                <a:solidFill>
                  <a:srgbClr val="0070C0"/>
                </a:solidFill>
              </a:rPr>
              <a:t>Circle c = new Circle();</a:t>
            </a:r>
            <a:br>
              <a:rPr lang="en-US" sz="2200" dirty="0" smtClean="0">
                <a:solidFill>
                  <a:srgbClr val="0070C0"/>
                </a:solidFill>
              </a:rPr>
            </a:b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en-US" sz="2200" dirty="0" err="1" smtClean="0">
                <a:solidFill>
                  <a:schemeClr val="bg1"/>
                </a:solidFill>
              </a:rPr>
              <a:t>c.radius</a:t>
            </a:r>
            <a:r>
              <a:rPr lang="en-US" sz="2200" dirty="0" smtClean="0">
                <a:solidFill>
                  <a:schemeClr val="bg1"/>
                </a:solidFill>
              </a:rPr>
              <a:t> = 10;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(“Radius “ + </a:t>
            </a:r>
            <a:r>
              <a:rPr lang="en-US" sz="2200" dirty="0" err="1" smtClean="0">
                <a:solidFill>
                  <a:schemeClr val="bg1"/>
                </a:solidFill>
              </a:rPr>
              <a:t>c.radius</a:t>
            </a:r>
            <a:r>
              <a:rPr lang="en-US" sz="2200" dirty="0" smtClean="0">
                <a:solidFill>
                  <a:schemeClr val="bg1"/>
                </a:solidFill>
              </a:rPr>
              <a:t> 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(“Radius “ + </a:t>
            </a:r>
            <a:r>
              <a:rPr lang="en-US" sz="2200" dirty="0" err="1" smtClean="0">
                <a:solidFill>
                  <a:schemeClr val="bg1"/>
                </a:solidFill>
              </a:rPr>
              <a:t>c.getArea</a:t>
            </a:r>
            <a:r>
              <a:rPr lang="en-US" sz="22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</a:t>
            </a:r>
            <a:endParaRPr lang="en-US" sz="22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4" y="222016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474" y="94539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16200000">
            <a:off x="2371241" y="4339525"/>
            <a:ext cx="619932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61724" y="49052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Circle template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5400000">
            <a:off x="9240163" y="3581147"/>
            <a:ext cx="388030" cy="756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930400" y="378421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Object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8955-AC25-4EC7-BCB5-3C4C29A974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406400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4" y="4703913"/>
            <a:ext cx="1935604" cy="1220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5" y="4703913"/>
            <a:ext cx="2085975" cy="1315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5476">
            <a:off x="8084696" y="4984188"/>
            <a:ext cx="2354704" cy="1315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5" y="1414337"/>
            <a:ext cx="2801910" cy="25322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6935" y="1030018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084" y="422217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7890" y="422217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 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738" y="4558729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 3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970" y="1334595"/>
            <a:ext cx="1992829" cy="30189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01661">
            <a:off x="8384973" y="5400136"/>
            <a:ext cx="1518171" cy="5023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960446" y="1163152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8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4B106-FE9B-4593-B7F4-A4A77B50882D}" type="slidenum">
              <a:rPr lang="en-US"/>
              <a:pPr/>
              <a:t>8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07192"/>
            <a:ext cx="7602537" cy="609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(1) 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36908" y="1031876"/>
            <a:ext cx="10745492" cy="39703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Classes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are constructs that define objects of the same type. 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A class uses 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variables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to define </a:t>
            </a:r>
            <a:r>
              <a:rPr lang="en-US" sz="3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data fields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and </a:t>
            </a:r>
          </a:p>
          <a:p>
            <a:pPr marL="742950" lvl="1" indent="-285750">
              <a:spcBef>
                <a:spcPct val="2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methods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 to define </a:t>
            </a:r>
            <a:r>
              <a:rPr lang="en-US" sz="3000" i="1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behaviors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. </a:t>
            </a:r>
          </a:p>
          <a:p>
            <a:pPr marL="355600" indent="-355600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Additionally, a class provides a special type of methods, known as </a:t>
            </a:r>
            <a:r>
              <a:rPr lang="en-US" sz="3000" i="1" dirty="0">
                <a:solidFill>
                  <a:srgbClr val="0000FF"/>
                </a:solidFill>
                <a:latin typeface="Cambria" pitchFamily="18" charset="0"/>
                <a:cs typeface="Times New Roman" pitchFamily="18" charset="0"/>
              </a:rPr>
              <a:t>constructors</a:t>
            </a:r>
            <a:r>
              <a:rPr lang="en-US" sz="3000" dirty="0">
                <a:solidFill>
                  <a:schemeClr val="bg1"/>
                </a:solidFill>
                <a:latin typeface="Cambria" pitchFamily="18" charset="0"/>
                <a:cs typeface="Times New Roman" pitchFamily="18" charset="0"/>
              </a:rPr>
              <a:t>, which are invoked to construct objects from the class. 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056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EAE4B9-37DA-415D-BB9D-5EF9D0DE07B5}" type="slidenum">
              <a:rPr lang="en-US" sz="1000"/>
              <a:pPr algn="r"/>
              <a:t>8</a:t>
            </a:fld>
            <a:endParaRPr lang="en-US" sz="10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62542549"/>
              </p:ext>
            </p:extLst>
          </p:nvPr>
        </p:nvGraphicFramePr>
        <p:xfrm>
          <a:off x="5295900" y="4565274"/>
          <a:ext cx="6286500" cy="2211676"/>
        </p:xfrm>
        <a:graphic>
          <a:graphicData uri="http://schemas.openxmlformats.org/presentationml/2006/ole">
            <p:oleObj spid="_x0000_s387136" name="Picture" r:id="rId4" imgW="4956048" imgH="1751076" progId="Word.Picture.8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7C87D-F2C2-4E7A-8331-007CAA65CE83}" type="slidenum">
              <a:rPr lang="en-US"/>
              <a:pPr/>
              <a:t>9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836908" y="292617"/>
            <a:ext cx="7772400" cy="609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(2)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3329989"/>
              </p:ext>
            </p:extLst>
          </p:nvPr>
        </p:nvGraphicFramePr>
        <p:xfrm>
          <a:off x="628650" y="1129784"/>
          <a:ext cx="11144250" cy="5584067"/>
        </p:xfrm>
        <a:graphic>
          <a:graphicData uri="http://schemas.openxmlformats.org/presentationml/2006/ole">
            <p:oleObj spid="_x0000_s388168" name="Picture" r:id="rId4" imgW="3543480" imgH="2286000" progId="Word.Picture.8">
              <p:embed/>
            </p:oleObj>
          </a:graphicData>
        </a:graphic>
      </p:graphicFrame>
      <p:sp>
        <p:nvSpPr>
          <p:cNvPr id="3080" name="Slide Number Placeholder 5"/>
          <p:cNvSpPr txBox="1">
            <a:spLocks noGrp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CF9CEC-7778-4A09-B995-A8DF838AEE20}" type="slidenum">
              <a:rPr lang="en-US" sz="1000"/>
              <a:pPr algn="r"/>
              <a:t>9</a:t>
            </a:fld>
            <a:endParaRPr lang="en-US" sz="1000"/>
          </a:p>
        </p:txBody>
      </p:sp>
      <p:cxnSp>
        <p:nvCxnSpPr>
          <p:cNvPr id="9" name="Straight Connector 8"/>
          <p:cNvCxnSpPr/>
          <p:nvPr/>
        </p:nvCxnSpPr>
        <p:spPr>
          <a:xfrm>
            <a:off x="836908" y="1016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Cambria"/>
        <a:ea typeface=""/>
        <a:cs typeface="Arial"/>
      </a:majorFont>
      <a:minorFont>
        <a:latin typeface="Cambr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5277</TotalTime>
  <Words>2548</Words>
  <Application>Microsoft Office PowerPoint</Application>
  <PresentationFormat>Custom</PresentationFormat>
  <Paragraphs>591</Paragraphs>
  <Slides>48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Cambria</vt:lpstr>
      <vt:lpstr>Wingdings</vt:lpstr>
      <vt:lpstr>Arial Black</vt:lpstr>
      <vt:lpstr>Times New Roman</vt:lpstr>
      <vt:lpstr>Courier New</vt:lpstr>
      <vt:lpstr>Book Antiqua</vt:lpstr>
      <vt:lpstr>Monotype Sorts</vt:lpstr>
      <vt:lpstr>Forte</vt:lpstr>
      <vt:lpstr>SimSun</vt:lpstr>
      <vt:lpstr>Arial Unicode MS</vt:lpstr>
      <vt:lpstr>Refined</vt:lpstr>
      <vt:lpstr>Picture</vt:lpstr>
      <vt:lpstr>Objects and Classes</vt:lpstr>
      <vt:lpstr>Learning Outcomes (1)</vt:lpstr>
      <vt:lpstr>Slide 3</vt:lpstr>
      <vt:lpstr>OO Programming Concepts (1)</vt:lpstr>
      <vt:lpstr>Objects</vt:lpstr>
      <vt:lpstr>Example</vt:lpstr>
      <vt:lpstr>Objects</vt:lpstr>
      <vt:lpstr>Classes (1) </vt:lpstr>
      <vt:lpstr>Classes (2)</vt:lpstr>
      <vt:lpstr>UML Class Diagram</vt:lpstr>
      <vt:lpstr>Declaring Object Reference Variables</vt:lpstr>
      <vt:lpstr>Declaring/Creating Objects in a Single Step</vt:lpstr>
      <vt:lpstr>Accessing Objects</vt:lpstr>
      <vt:lpstr>A Simple Circle Class</vt:lpstr>
      <vt:lpstr>Trace Code (1)</vt:lpstr>
      <vt:lpstr>Trace Code (2)</vt:lpstr>
      <vt:lpstr>Trace Code (3)</vt:lpstr>
      <vt:lpstr>Trace Code (4)</vt:lpstr>
      <vt:lpstr>Trace Code (5)</vt:lpstr>
      <vt:lpstr>Trace Code (6)</vt:lpstr>
      <vt:lpstr>Trace Code (7)</vt:lpstr>
      <vt:lpstr>Review of learning outcomes</vt:lpstr>
      <vt:lpstr>Objects and Classes</vt:lpstr>
      <vt:lpstr>Learning Outcomes (2)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Default Value for a Data Field</vt:lpstr>
      <vt:lpstr>Slide 34</vt:lpstr>
      <vt:lpstr>Note</vt:lpstr>
      <vt:lpstr>Class Methods (1)</vt:lpstr>
      <vt:lpstr>Slide 37</vt:lpstr>
      <vt:lpstr>Constructors (1)</vt:lpstr>
      <vt:lpstr>Constructors (2)</vt:lpstr>
      <vt:lpstr>Creating Objects Using Constructors</vt:lpstr>
      <vt:lpstr>Default Constructor</vt:lpstr>
      <vt:lpstr>The new Operator</vt:lpstr>
      <vt:lpstr>Slide 43</vt:lpstr>
      <vt:lpstr>Slide 44</vt:lpstr>
      <vt:lpstr>Slide 45</vt:lpstr>
      <vt:lpstr>Slide 46</vt:lpstr>
      <vt:lpstr>Review of learning outcomes</vt:lpstr>
      <vt:lpstr>To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Windows User</cp:lastModifiedBy>
  <cp:revision>496</cp:revision>
  <dcterms:created xsi:type="dcterms:W3CDTF">2006-08-06T18:27:27Z</dcterms:created>
  <dcterms:modified xsi:type="dcterms:W3CDTF">2020-05-27T14:24:09Z</dcterms:modified>
</cp:coreProperties>
</file>