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636" r:id="rId2"/>
    <p:sldId id="652" r:id="rId3"/>
    <p:sldId id="811" r:id="rId4"/>
    <p:sldId id="813" r:id="rId5"/>
    <p:sldId id="814" r:id="rId6"/>
    <p:sldId id="780" r:id="rId7"/>
    <p:sldId id="781" r:id="rId8"/>
    <p:sldId id="784" r:id="rId9"/>
    <p:sldId id="815" r:id="rId10"/>
    <p:sldId id="817" r:id="rId11"/>
    <p:sldId id="818" r:id="rId12"/>
    <p:sldId id="819" r:id="rId13"/>
    <p:sldId id="820" r:id="rId14"/>
    <p:sldId id="821" r:id="rId15"/>
    <p:sldId id="806" r:id="rId16"/>
    <p:sldId id="807" r:id="rId17"/>
    <p:sldId id="791" r:id="rId18"/>
    <p:sldId id="823" r:id="rId19"/>
    <p:sldId id="824" r:id="rId20"/>
    <p:sldId id="825" r:id="rId21"/>
    <p:sldId id="826" r:id="rId22"/>
    <p:sldId id="827" r:id="rId23"/>
    <p:sldId id="828" r:id="rId24"/>
    <p:sldId id="800" r:id="rId25"/>
    <p:sldId id="830" r:id="rId26"/>
    <p:sldId id="831" r:id="rId27"/>
    <p:sldId id="832" r:id="rId28"/>
    <p:sldId id="833" r:id="rId29"/>
    <p:sldId id="834" r:id="rId30"/>
    <p:sldId id="835" r:id="rId31"/>
    <p:sldId id="836" r:id="rId32"/>
    <p:sldId id="837" r:id="rId33"/>
    <p:sldId id="838" r:id="rId34"/>
    <p:sldId id="839" r:id="rId35"/>
    <p:sldId id="767" r:id="rId36"/>
    <p:sldId id="779" r:id="rId37"/>
    <p:sldId id="776" r:id="rId38"/>
    <p:sldId id="842" r:id="rId39"/>
  </p:sldIdLst>
  <p:sldSz cx="12192000" cy="6858000"/>
  <p:notesSz cx="7315200" cy="9601200"/>
  <p:embeddedFontLst>
    <p:embeddedFont>
      <p:font typeface="Cambria" pitchFamily="18" charset="0"/>
      <p:regular r:id="rId42"/>
      <p:bold r:id="rId43"/>
      <p:italic r:id="rId44"/>
      <p:boldItalic r:id="rId45"/>
    </p:embeddedFont>
    <p:embeddedFont>
      <p:font typeface="Arial Black" pitchFamily="34" charset="0"/>
      <p:bold r:id="rId46"/>
    </p:embeddedFont>
    <p:embeddedFont>
      <p:font typeface="Monotype Sorts" charset="0"/>
      <p:regular r:id="rId47"/>
    </p:embeddedFont>
    <p:embeddedFont>
      <p:font typeface="Book Antiqua" pitchFamily="18" charset="0"/>
      <p:regular r:id="rId48"/>
      <p:bold r:id="rId49"/>
      <p:italic r:id="rId50"/>
      <p:boldItalic r:id="rId51"/>
    </p:embeddedFont>
    <p:embeddedFont>
      <p:font typeface="Arial Unicode MS" pitchFamily="34" charset="-128"/>
      <p:regular r:id="rId52"/>
    </p:embeddedFont>
    <p:embeddedFont>
      <p:font typeface="SimSun" pitchFamily="2" charset="-122"/>
      <p:regular r:id="rId53"/>
    </p:embeddedFont>
    <p:embeddedFont>
      <p:font typeface="FangSong" charset="-122"/>
      <p:regular r:id="rId54"/>
    </p:embeddedFont>
    <p:embeddedFont>
      <p:font typeface="Lucida Handwriting" pitchFamily="66" charset="0"/>
      <p:regular r:id="rId5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leen" initials="K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DDFFFF"/>
    <a:srgbClr val="CCFF99"/>
    <a:srgbClr val="00FFFF"/>
    <a:srgbClr val="00FF00"/>
    <a:srgbClr val="ECFFD9"/>
    <a:srgbClr val="00FF99"/>
    <a:srgbClr val="FF993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499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3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C910-BF78-4180-80A6-D1A777002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8256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73EEB2B-0EAF-476C-97AE-96E539372D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142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89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5523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8253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1584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7334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99DF82-389A-4B0D-90A2-EFDBC63035A3}" type="slidenum">
              <a:rPr lang="en-US" sz="1300"/>
              <a:pPr algn="r" defTabSz="966788"/>
              <a:t>15</a:t>
            </a:fld>
            <a:endParaRPr lang="en-US" sz="1300"/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42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283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EE09742-F1B0-4418-8948-DA0F43B9B209}" type="slidenum">
              <a:rPr lang="en-US" sz="1300"/>
              <a:pPr algn="r" defTabSz="966788"/>
              <a:t>17</a:t>
            </a:fld>
            <a:endParaRPr lang="en-US" sz="13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0609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8983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53931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0452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0EE09742-F1B0-4418-8948-DA0F43B9B209}" type="slidenum">
              <a:rPr lang="en-US" sz="1300"/>
              <a:pPr algn="r" defTabSz="966788"/>
              <a:t>2</a:t>
            </a:fld>
            <a:endParaRPr lang="en-US" sz="13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296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55661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EEB2B-0EAF-476C-97AE-96E539372D2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546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69523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D83403A5-A5D4-4061-8927-D8A2E2968113}" type="slidenum">
              <a:rPr lang="en-US" sz="1300"/>
              <a:pPr algn="r" defTabSz="966788"/>
              <a:t>25</a:t>
            </a:fld>
            <a:endParaRPr lang="en-US" sz="130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/>
          </a:p>
        </p:txBody>
      </p:sp>
    </p:spTree>
    <p:extLst>
      <p:ext uri="{BB962C8B-B14F-4D97-AF65-F5344CB8AC3E}">
        <p14:creationId xmlns:p14="http://schemas.microsoft.com/office/powerpoint/2010/main" xmlns="" val="1255838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20259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60126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8488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58143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51091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6933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2726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10607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49789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17583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Circle4</a:t>
            </a:r>
            <a:r>
              <a:rPr lang="en-US" baseline="0" dirty="0" smtClean="0"/>
              <a:t> and TestCircle4</a:t>
            </a:r>
          </a:p>
          <a:p>
            <a:r>
              <a:rPr lang="en-US" baseline="0" dirty="0" smtClean="0"/>
              <a:t>- Demonstrate that we cannot access the data field directly and can only do so thru the setter and getter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EEB2B-0EAF-476C-97AE-96E539372D2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823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297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8A93B6F2-A222-4C8B-97B3-2775B2B2A20A}" type="slidenum">
              <a:rPr lang="en-US" sz="1300"/>
              <a:pPr algn="r" defTabSz="966788"/>
              <a:t>37</a:t>
            </a:fld>
            <a:endParaRPr lang="en-US" sz="13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79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9620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752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EEB2B-0EAF-476C-97AE-96E539372D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546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54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7212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868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715434" y="6248400"/>
            <a:ext cx="2738967" cy="457200"/>
          </a:xfrm>
        </p:spPr>
        <p:txBody>
          <a:bodyPr/>
          <a:lstStyle>
            <a:lvl1pPr>
              <a:defRPr/>
            </a:lvl1pPr>
          </a:lstStyle>
          <a:p>
            <a:fld id="{6DCD7494-B913-4EBB-8CF7-AB198BB12636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334934" y="6248400"/>
            <a:ext cx="385021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50867" y="625792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2A230B2-902B-4941-948F-0E4FE16DC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12630-5E40-4E89-BBE1-06BA51F26A37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1AE9A-E5B7-4BA5-8B44-C0D25486FD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00" y="473076"/>
            <a:ext cx="271780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73076"/>
            <a:ext cx="795020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8081-E3D1-4DE2-B051-A25E8236FDC5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FD5CA-79F9-4E12-84F3-2A2BDD074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BCF68-DDBE-4390-AD5C-B88313855B21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606A4-4E32-4F50-A225-9481D769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8288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8288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11200" y="39243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39243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B1C2F-87DF-4A6A-808F-66AE3CF3CE48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0C06D-65E3-47D9-8028-DB5036D73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71EDA-D39D-4802-8B00-0B5CFF78FA9E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5E0B1-40E2-4FDC-8F25-62A8F88874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5087D-9C62-4052-ADDF-7EFBB6A28776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D69BD-BAD9-4785-84E3-AACFAE08E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55116-B4B5-4229-A1A5-78AC4623B2E9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D9EA5-A12F-426D-A1D6-59F7207BEF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D3444-C8BB-4515-8310-7764F8CA339B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EBCF7-0A27-420F-86E9-320EED532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1572C-6E0B-4B00-8664-BCB020388936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D872E-719C-468B-A26C-9F5729A28A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EC9D7-7F4F-4734-AD58-E3C46B136FCB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BE7F2-6F5F-4572-8EE3-E0F9CA45AC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E077D-7E7A-4A9D-91ED-D0C458512E2B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6A5C4-60E6-457E-9C48-5BBB383C2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D0786-1192-4948-BAD0-18DE1FA70E1A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FD69D-5574-47AF-9E9F-957F2D83D4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73075"/>
            <a:ext cx="1087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828800"/>
            <a:ext cx="1087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CFC21AA-49B5-402C-ABF0-768B9D8136D0}" type="datetime1">
              <a:rPr lang="en-US"/>
              <a:pPr/>
              <a:t>5/22/2020</a:t>
            </a:fld>
            <a:endParaRPr lang="en-US"/>
          </a:p>
        </p:txBody>
      </p:sp>
      <p:sp>
        <p:nvSpPr>
          <p:cNvPr id="150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50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C028D8-F8E0-4D2F-B222-96256963942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8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rgbClr val="00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WithConstructors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hyperlink" Target="winword%20TestCircleWithConstructors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WithConstructors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TestDate.java" TargetMode="External"/><Relationship Id="rId4" Type="http://schemas.openxmlformats.org/officeDocument/2006/relationships/hyperlink" Target="TestCalendar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hyperlink" Target="winword%20TestCircleWithConstructors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WithConstructors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TestCircle1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oo.jav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hyperlink" Target="TestCircle3.java" TargetMode="External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estStudent1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TestStudent.jav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260811" y="3036497"/>
            <a:ext cx="7566025" cy="757567"/>
          </a:xfrm>
        </p:spPr>
        <p:txBody>
          <a:bodyPr anchorCtr="1"/>
          <a:lstStyle/>
          <a:p>
            <a:pPr algn="ctr" eaLnBrk="1" hangingPunct="1"/>
            <a:r>
              <a:rPr lang="en-US" sz="5000" dirty="0">
                <a:solidFill>
                  <a:srgbClr val="0000FF"/>
                </a:solidFill>
              </a:rPr>
              <a:t>Objects and Classes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402726" y="4321361"/>
            <a:ext cx="7567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</a:rPr>
              <a:t>Chapter 4 – Part 3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03740" y="949139"/>
            <a:ext cx="11714671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BACS2023</a:t>
            </a:r>
            <a:endParaRPr lang="en-US" sz="3800" b="1" kern="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800" b="1" kern="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Object-Oriented </a:t>
            </a:r>
            <a:r>
              <a:rPr lang="en-US" sz="3800" b="1" kern="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Programming</a:t>
            </a:r>
            <a:endParaRPr lang="en-US" sz="3800" b="1" kern="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908" y="304800"/>
            <a:ext cx="9526292" cy="9144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Classes from the Java Library</a:t>
            </a:r>
            <a:endParaRPr lang="en-US" sz="4000" dirty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908" y="1295400"/>
            <a:ext cx="10430360" cy="4953000"/>
          </a:xfrm>
        </p:spPr>
        <p:txBody>
          <a:bodyPr/>
          <a:lstStyle/>
          <a:p>
            <a:pPr marL="403225" indent="-403225">
              <a:buClr>
                <a:schemeClr val="tx1"/>
              </a:buClr>
              <a:tabLst>
                <a:tab pos="0" algn="l"/>
              </a:tabLst>
            </a:pPr>
            <a:r>
              <a:rPr lang="en-US" sz="3000" dirty="0">
                <a:solidFill>
                  <a:schemeClr val="bg1"/>
                </a:solidFill>
                <a:cs typeface="Times New Roman" pitchFamily="18" charset="0"/>
              </a:rPr>
              <a:t>The Java library contains various classes that we can use to develop programs. </a:t>
            </a:r>
          </a:p>
          <a:p>
            <a:pPr marL="403225" indent="-403225">
              <a:spcBef>
                <a:spcPct val="6000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en-US" sz="3000" dirty="0">
                <a:solidFill>
                  <a:schemeClr val="bg1"/>
                </a:solidFill>
                <a:cs typeface="Times New Roman" pitchFamily="18" charset="0"/>
              </a:rPr>
              <a:t>Examples of Java library classes:</a:t>
            </a:r>
          </a:p>
          <a:p>
            <a:pPr marL="403225" indent="-403225">
              <a:buClr>
                <a:schemeClr val="tx1"/>
              </a:buClr>
              <a:buNone/>
              <a:tabLst>
                <a:tab pos="0" algn="l"/>
              </a:tabLst>
            </a:pPr>
            <a:endParaRPr lang="en-US" sz="2800" dirty="0">
              <a:cs typeface="Times New Roman" pitchFamily="18" charset="0"/>
            </a:endParaRPr>
          </a:p>
        </p:txBody>
      </p:sp>
      <p:graphicFrame>
        <p:nvGraphicFramePr>
          <p:cNvPr id="18331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6102997"/>
              </p:ext>
            </p:extLst>
          </p:nvPr>
        </p:nvGraphicFramePr>
        <p:xfrm>
          <a:off x="2643809" y="3445565"/>
          <a:ext cx="6722165" cy="2557671"/>
        </p:xfrm>
        <a:graphic>
          <a:graphicData uri="http://schemas.openxmlformats.org/drawingml/2006/table">
            <a:tbl>
              <a:tblPr/>
              <a:tblGrid>
                <a:gridCol w="2211239"/>
                <a:gridCol w="4510926"/>
              </a:tblGrid>
              <a:tr h="852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D98E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D98E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Example of 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852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D98E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D98E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getTime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852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D98E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D98E2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random()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36908" y="12192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908" y="382587"/>
            <a:ext cx="8686800" cy="5334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US" sz="4000" dirty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hlinkClick r:id="rId4" action="ppaction://program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908" y="1066800"/>
            <a:ext cx="10430359" cy="2308226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tabLst>
                <a:tab pos="355600" algn="l"/>
              </a:tabLst>
            </a:pPr>
            <a:r>
              <a:rPr lang="en-US" sz="3000" dirty="0">
                <a:solidFill>
                  <a:schemeClr val="bg1"/>
                </a:solidFill>
                <a:cs typeface="Times New Roman" pitchFamily="18" charset="0"/>
              </a:rPr>
              <a:t>Java provides a system-independent encapsulation of date and time in the </a:t>
            </a:r>
            <a:r>
              <a:rPr lang="en-US" sz="3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sz="3000" dirty="0"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cs typeface="Times New Roman" pitchFamily="18" charset="0"/>
              </a:rPr>
              <a:t>class. </a:t>
            </a:r>
          </a:p>
          <a:p>
            <a:pPr marL="355600" indent="-355600">
              <a:lnSpc>
                <a:spcPct val="90000"/>
              </a:lnSpc>
              <a:spcBef>
                <a:spcPts val="1200"/>
              </a:spcBef>
              <a:tabLst>
                <a:tab pos="355600" algn="l"/>
              </a:tabLst>
            </a:pPr>
            <a:r>
              <a:rPr lang="en-US" sz="3000" dirty="0">
                <a:solidFill>
                  <a:schemeClr val="bg1"/>
                </a:solidFill>
                <a:cs typeface="Times New Roman" pitchFamily="18" charset="0"/>
              </a:rPr>
              <a:t>You can use the</a:t>
            </a:r>
            <a:r>
              <a:rPr lang="en-US" sz="3000" dirty="0"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3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cs typeface="Times New Roman" pitchFamily="18" charset="0"/>
              </a:rPr>
              <a:t>class to create an instance for the current date and time and use its </a:t>
            </a:r>
            <a:r>
              <a:rPr lang="en-US" sz="3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3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cs typeface="Times New Roman" pitchFamily="18" charset="0"/>
              </a:rPr>
              <a:t>method to return the date and time as a string. </a:t>
            </a:r>
            <a:endParaRPr lang="en-US" sz="3000" dirty="0">
              <a:solidFill>
                <a:schemeClr val="bg1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524000" y="25696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9937158"/>
              </p:ext>
            </p:extLst>
          </p:nvPr>
        </p:nvGraphicFramePr>
        <p:xfrm>
          <a:off x="1034046" y="3375026"/>
          <a:ext cx="10674250" cy="3105287"/>
        </p:xfrm>
        <a:graphic>
          <a:graphicData uri="http://schemas.openxmlformats.org/presentationml/2006/ole">
            <p:oleObj spid="_x0000_s374808" name="Picture" r:id="rId5" imgW="4953000" imgH="1350264" progId="Word.Picture.8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6768" y="482600"/>
            <a:ext cx="8686800" cy="5334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Example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5940" y="4931539"/>
            <a:ext cx="8991600" cy="543749"/>
          </a:xfrm>
        </p:spPr>
        <p:txBody>
          <a:bodyPr/>
          <a:lstStyle/>
          <a:p>
            <a:pPr marL="347663" indent="-296863">
              <a:buSzPct val="120000"/>
              <a:buNone/>
              <a:tabLst>
                <a:tab pos="0" algn="l"/>
              </a:tabLst>
            </a:pPr>
            <a:r>
              <a:rPr lang="en-US" sz="2900" b="1" dirty="0">
                <a:latin typeface="Courier New" pitchFamily="49" charset="0"/>
                <a:cs typeface="Times New Roman" pitchFamily="18" charset="0"/>
                <a:hlinkClick r:id="rId4" action="ppaction://hlinkfile"/>
              </a:rPr>
              <a:t>Output: </a:t>
            </a: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1155940" y="1164432"/>
            <a:ext cx="10111328" cy="3416320"/>
          </a:xfrm>
          <a:prstGeom prst="rect">
            <a:avLst/>
          </a:prstGeom>
          <a:solidFill>
            <a:srgbClr val="CCECFF"/>
          </a:solidFill>
          <a:ln w="9525">
            <a:solidFill>
              <a:srgbClr val="DD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20202"/>
                </a:solidFill>
              </a:rPr>
              <a:t>public class </a:t>
            </a:r>
            <a:r>
              <a:rPr lang="en-US" sz="2400" b="1" dirty="0" err="1">
                <a:solidFill>
                  <a:srgbClr val="020202"/>
                </a:solidFill>
              </a:rPr>
              <a:t>TestDate</a:t>
            </a:r>
            <a:r>
              <a:rPr lang="en-US" sz="2400" b="1" dirty="0">
                <a:solidFill>
                  <a:srgbClr val="020202"/>
                </a:solidFill>
              </a:rPr>
              <a:t> {</a:t>
            </a:r>
          </a:p>
          <a:p>
            <a:r>
              <a:rPr lang="en-US" sz="2400" b="1" dirty="0">
                <a:solidFill>
                  <a:srgbClr val="020202"/>
                </a:solidFill>
              </a:rPr>
              <a:t>   </a:t>
            </a:r>
            <a:r>
              <a:rPr lang="en-US" sz="2400" b="1" dirty="0">
                <a:solidFill>
                  <a:schemeClr val="bg1"/>
                </a:solidFill>
              </a:rPr>
              <a:t>public static void main(String[] </a:t>
            </a:r>
            <a:r>
              <a:rPr lang="en-US" sz="2400" b="1" dirty="0" err="1">
                <a:solidFill>
                  <a:schemeClr val="bg1"/>
                </a:solidFill>
              </a:rPr>
              <a:t>args</a:t>
            </a:r>
            <a:r>
              <a:rPr lang="en-US" sz="2400" b="1" dirty="0">
                <a:solidFill>
                  <a:schemeClr val="bg1"/>
                </a:solidFill>
              </a:rPr>
              <a:t>) </a:t>
            </a:r>
            <a:r>
              <a:rPr lang="en-US" sz="2400" b="1" dirty="0">
                <a:solidFill>
                  <a:srgbClr val="020202"/>
                </a:solidFill>
              </a:rPr>
              <a:t>{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java.util.Date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date = new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java.util.Date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sz="2400" b="1" dirty="0">
                <a:solidFill>
                  <a:srgbClr val="020202"/>
                </a:solidFill>
              </a:rPr>
              <a:t>		</a:t>
            </a:r>
          </a:p>
          <a:p>
            <a:r>
              <a:rPr lang="en-US" sz="2400" b="1" dirty="0">
                <a:solidFill>
                  <a:srgbClr val="020202"/>
                </a:solidFill>
              </a:rPr>
              <a:t>      </a:t>
            </a:r>
            <a:r>
              <a:rPr lang="en-US" sz="2400" b="1" dirty="0" err="1">
                <a:solidFill>
                  <a:srgbClr val="020202"/>
                </a:solidFill>
              </a:rPr>
              <a:t>System.out.println</a:t>
            </a:r>
            <a:r>
              <a:rPr lang="en-US" sz="2400" b="1" dirty="0">
                <a:solidFill>
                  <a:srgbClr val="020202"/>
                </a:solidFill>
              </a:rPr>
              <a:t>("</a:t>
            </a:r>
            <a:r>
              <a:rPr lang="en-US" sz="2400" b="1" dirty="0" smtClean="0">
                <a:solidFill>
                  <a:srgbClr val="020202"/>
                </a:solidFill>
              </a:rPr>
              <a:t>The </a:t>
            </a:r>
            <a:r>
              <a:rPr lang="en-US" sz="2400" b="1" dirty="0">
                <a:solidFill>
                  <a:srgbClr val="020202"/>
                </a:solidFill>
              </a:rPr>
              <a:t>elapsed time since Jan 1, 1970 is " + </a:t>
            </a:r>
          </a:p>
          <a:p>
            <a:r>
              <a:rPr lang="en-US" sz="2400" b="1" dirty="0">
                <a:solidFill>
                  <a:srgbClr val="020202"/>
                </a:solidFill>
              </a:rPr>
              <a:t>			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date.getTime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400" b="1" dirty="0">
                <a:solidFill>
                  <a:srgbClr val="020202"/>
                </a:solidFill>
              </a:rPr>
              <a:t>+ " milliseconds");</a:t>
            </a:r>
          </a:p>
          <a:p>
            <a:r>
              <a:rPr lang="en-US" sz="2400" b="1" dirty="0">
                <a:solidFill>
                  <a:srgbClr val="020202"/>
                </a:solidFill>
              </a:rPr>
              <a:t>      </a:t>
            </a:r>
            <a:r>
              <a:rPr lang="en-US" sz="2400" b="1" dirty="0" err="1">
                <a:solidFill>
                  <a:srgbClr val="020202"/>
                </a:solidFill>
              </a:rPr>
              <a:t>System.out.println</a:t>
            </a:r>
            <a:r>
              <a:rPr lang="en-US" sz="2400" b="1" dirty="0">
                <a:solidFill>
                  <a:srgbClr val="020202"/>
                </a:solidFill>
              </a:rPr>
              <a:t>(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date.toString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2400" b="1" dirty="0">
                <a:solidFill>
                  <a:srgbClr val="020202"/>
                </a:solidFill>
              </a:rPr>
              <a:t>);</a:t>
            </a:r>
          </a:p>
          <a:p>
            <a:r>
              <a:rPr lang="en-US" sz="2400" b="1" dirty="0">
                <a:solidFill>
                  <a:srgbClr val="020202"/>
                </a:solidFill>
              </a:rPr>
              <a:t>   }</a:t>
            </a:r>
          </a:p>
          <a:p>
            <a:r>
              <a:rPr lang="en-US" sz="2400" b="1" dirty="0">
                <a:solidFill>
                  <a:srgbClr val="020202"/>
                </a:solidFill>
              </a:rPr>
              <a:t>}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291987" y="5505119"/>
            <a:ext cx="10513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</a:rPr>
              <a:t>The elapsed time since Jan 1, 1970 is 1570502837822 </a:t>
            </a:r>
            <a:r>
              <a:rPr lang="en-US" sz="2400" b="1" dirty="0" smtClean="0">
                <a:solidFill>
                  <a:schemeClr val="bg1"/>
                </a:solidFill>
              </a:rPr>
              <a:t>milliseconds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Tue </a:t>
            </a:r>
            <a:r>
              <a:rPr lang="en-US" sz="2400" b="1" dirty="0">
                <a:solidFill>
                  <a:schemeClr val="bg1"/>
                </a:solidFill>
              </a:rPr>
              <a:t>Oct 08 02:47:17 UTC 2019</a:t>
            </a:r>
          </a:p>
        </p:txBody>
      </p:sp>
      <p:sp>
        <p:nvSpPr>
          <p:cNvPr id="85000" name="Text Box 9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7939868" y="4123552"/>
            <a:ext cx="3327400" cy="457200"/>
          </a:xfrm>
          <a:prstGeom prst="rect">
            <a:avLst/>
          </a:prstGeom>
          <a:solidFill>
            <a:srgbClr val="DD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859999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hlinkClick r:id="rId5" action="ppaction://hlinkfile"/>
              </a:rPr>
              <a:t>TestDate.java</a:t>
            </a:r>
            <a:endParaRPr lang="en-US" sz="2400" b="1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908" y="404813"/>
            <a:ext cx="8686800" cy="5334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hlinkClick r:id="rId4" action="ppaction://program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333" y="1066800"/>
            <a:ext cx="10903788" cy="2004204"/>
          </a:xfrm>
        </p:spPr>
        <p:txBody>
          <a:bodyPr/>
          <a:lstStyle/>
          <a:p>
            <a:pPr marL="398463" indent="-398463">
              <a:lnSpc>
                <a:spcPct val="90000"/>
              </a:lnSpc>
              <a:buClr>
                <a:schemeClr val="tx1"/>
              </a:buClr>
            </a:pPr>
            <a:r>
              <a:rPr lang="en-US" sz="3000" dirty="0">
                <a:solidFill>
                  <a:schemeClr val="bg1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 err="1">
                <a:solidFill>
                  <a:srgbClr val="0000FF"/>
                </a:solidFill>
                <a:latin typeface="Courier New" pitchFamily="49" charset="0"/>
              </a:rPr>
              <a:t>Math.random</a:t>
            </a:r>
            <a:r>
              <a:rPr lang="en-US" sz="3000" b="1" dirty="0">
                <a:solidFill>
                  <a:srgbClr val="0000FF"/>
                </a:solidFill>
                <a:latin typeface="Courier New" pitchFamily="49" charset="0"/>
              </a:rPr>
              <a:t>()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method returns a random double value between 0.0 and 1.0 (excluding 1.0).</a:t>
            </a:r>
          </a:p>
          <a:p>
            <a:pPr marL="398463" indent="-398463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3000" dirty="0">
                <a:solidFill>
                  <a:schemeClr val="bg1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 err="1">
                <a:solidFill>
                  <a:srgbClr val="0000FF"/>
                </a:solidFill>
                <a:latin typeface="Courier New" pitchFamily="49" charset="0"/>
              </a:rPr>
              <a:t>java.util.Random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class provides more useful random number generators. 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1524000" y="25696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524000" y="2460109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2720701"/>
              </p:ext>
            </p:extLst>
          </p:nvPr>
        </p:nvGraphicFramePr>
        <p:xfrm>
          <a:off x="1243084" y="2938979"/>
          <a:ext cx="9798728" cy="3845025"/>
        </p:xfrm>
        <a:graphic>
          <a:graphicData uri="http://schemas.openxmlformats.org/presentationml/2006/ole">
            <p:oleObj spid="_x0000_s375832" name="Picture" r:id="rId5" imgW="4006596" imgH="1571244" progId="Word.Picture.8">
              <p:embed/>
            </p:oleObj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44" y="338139"/>
            <a:ext cx="8686800" cy="5334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Example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7147" y="773114"/>
            <a:ext cx="10283857" cy="130968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000" dirty="0">
                <a:solidFill>
                  <a:schemeClr val="bg1"/>
                </a:solidFill>
              </a:rPr>
              <a:t>If two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3000" dirty="0">
                <a:solidFill>
                  <a:schemeClr val="bg1"/>
                </a:solidFill>
              </a:rPr>
              <a:t> objects have the same seed, they will generate identical sequences of numbers. For example, the following code creates two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3000" dirty="0">
                <a:solidFill>
                  <a:schemeClr val="bg1"/>
                </a:solidFill>
              </a:rPr>
              <a:t> objects with the </a:t>
            </a:r>
            <a:r>
              <a:rPr lang="en-US" sz="3000" dirty="0">
                <a:solidFill>
                  <a:srgbClr val="0000FF"/>
                </a:solidFill>
              </a:rPr>
              <a:t>same seed 3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524000" y="25696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524000" y="2460109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092679" y="2226751"/>
            <a:ext cx="10432212" cy="347470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Random random1 = </a:t>
            </a:r>
            <a:r>
              <a:rPr lang="en-US" sz="2300" b="1" dirty="0">
                <a:solidFill>
                  <a:srgbClr val="0000FF"/>
                </a:solidFill>
                <a:latin typeface="Courier New" pitchFamily="49" charset="0"/>
              </a:rPr>
              <a:t>new Random(3);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("From random1: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for (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 = 0; 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 &lt; 10; 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++)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(random1.nextInt(1000) + "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Random random2 = </a:t>
            </a:r>
            <a:r>
              <a:rPr lang="en-US" sz="2300" b="1" dirty="0">
                <a:solidFill>
                  <a:srgbClr val="0000FF"/>
                </a:solidFill>
                <a:latin typeface="Courier New" pitchFamily="49" charset="0"/>
              </a:rPr>
              <a:t>new Random(3);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("\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nFrom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 random2: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for (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 = 0; 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 &lt; 10; 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++)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(random2.nextInt(1000) + " ");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1092679" y="5801767"/>
            <a:ext cx="8430883" cy="768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000" b="1" dirty="0">
                <a:solidFill>
                  <a:schemeClr val="bg2"/>
                </a:solidFill>
              </a:rPr>
              <a:t>From random1: 734 660 210 581 128 202 549 564 459 961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tabLst>
                <a:tab pos="0" algn="l"/>
              </a:tabLst>
            </a:pPr>
            <a:r>
              <a:rPr lang="en-US" sz="2000" b="1" dirty="0">
                <a:solidFill>
                  <a:schemeClr val="bg2"/>
                </a:solidFill>
              </a:rPr>
              <a:t>From random2: 734 660 210 581 128 202 549 564 459 961</a:t>
            </a:r>
          </a:p>
        </p:txBody>
      </p:sp>
      <p:sp>
        <p:nvSpPr>
          <p:cNvPr id="86026" name="Rectangle 3"/>
          <p:cNvSpPr>
            <a:spLocks noChangeArrowheads="1"/>
          </p:cNvSpPr>
          <p:nvPr/>
        </p:nvSpPr>
        <p:spPr bwMode="auto">
          <a:xfrm>
            <a:off x="8374662" y="2226750"/>
            <a:ext cx="3150229" cy="431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tabLst>
                <a:tab pos="0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TestRandom.java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50644" y="80570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908" y="388937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908" y="1303338"/>
            <a:ext cx="10430360" cy="456262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should now be able to</a:t>
            </a:r>
          </a:p>
          <a:p>
            <a:r>
              <a:rPr lang="en-US" sz="3000" dirty="0">
                <a:solidFill>
                  <a:schemeClr val="bg1"/>
                </a:solidFill>
              </a:rPr>
              <a:t>Distinguish between object reference variables and primitive data type variables.</a:t>
            </a:r>
          </a:p>
          <a:p>
            <a:r>
              <a:rPr lang="en-US" sz="3000" dirty="0">
                <a:solidFill>
                  <a:schemeClr val="bg1"/>
                </a:solidFill>
              </a:rPr>
              <a:t>Describe garbage collection  and the significance of the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null</a:t>
            </a:r>
            <a:r>
              <a:rPr lang="en-US" sz="3000" dirty="0">
                <a:solidFill>
                  <a:schemeClr val="bg1"/>
                </a:solidFill>
              </a:rPr>
              <a:t> value.</a:t>
            </a:r>
          </a:p>
          <a:p>
            <a:r>
              <a:rPr lang="en-US" sz="3000" dirty="0">
                <a:solidFill>
                  <a:schemeClr val="bg1"/>
                </a:solidFill>
              </a:rPr>
              <a:t>Use classes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3000" dirty="0">
                <a:solidFill>
                  <a:schemeClr val="bg1"/>
                </a:solidFill>
              </a:rPr>
              <a:t> in the Java library.</a:t>
            </a:r>
          </a:p>
          <a:p>
            <a:pPr algn="just" eaLnBrk="1" hangingPunct="1">
              <a:spcBef>
                <a:spcPct val="30000"/>
              </a:spcBef>
            </a:pPr>
            <a:endParaRPr lang="en-US" altLang="zh-CN" sz="3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278064" y="1873250"/>
            <a:ext cx="7566025" cy="1524000"/>
          </a:xfrm>
        </p:spPr>
        <p:txBody>
          <a:bodyPr anchorCtr="1"/>
          <a:lstStyle/>
          <a:p>
            <a:pPr algn="ctr" eaLnBrk="1" hangingPunct="1"/>
            <a:r>
              <a:rPr lang="en-US" sz="5000" dirty="0">
                <a:solidFill>
                  <a:srgbClr val="0070C0"/>
                </a:solidFill>
              </a:rPr>
              <a:t>Objects and Classes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358201" y="4282747"/>
            <a:ext cx="7567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ambria" pitchFamily="18" charset="0"/>
              </a:rPr>
              <a:t>Chapter 4 – Part 4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83079" y="621335"/>
            <a:ext cx="11317857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BACS2023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Object-Oriented Programming</a:t>
            </a:r>
            <a:endParaRPr lang="en-US" sz="3800" b="1" kern="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908" y="388937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(4)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908" y="1371601"/>
            <a:ext cx="10567213" cy="382150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</a:rPr>
              <a:t>At the end of this lesson, you should be able to</a:t>
            </a:r>
          </a:p>
          <a:p>
            <a:r>
              <a:rPr lang="en-US" sz="3200" dirty="0">
                <a:solidFill>
                  <a:schemeClr val="bg1"/>
                </a:solidFill>
              </a:rPr>
              <a:t>Distinguish between </a:t>
            </a:r>
            <a:r>
              <a:rPr lang="en-US" sz="3200" i="1" dirty="0">
                <a:solidFill>
                  <a:srgbClr val="0070C0"/>
                </a:solidFill>
              </a:rPr>
              <a:t>instance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and </a:t>
            </a:r>
            <a:r>
              <a:rPr lang="en-US" sz="3200" i="1" dirty="0">
                <a:solidFill>
                  <a:srgbClr val="0070C0"/>
                </a:solidFill>
              </a:rPr>
              <a:t>static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variables and methods.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Explain the use of visibility modifiers.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Declare private data fields with appropriate </a:t>
            </a:r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3200" dirty="0">
                <a:solidFill>
                  <a:schemeClr val="bg1"/>
                </a:solidFill>
              </a:rPr>
              <a:t> and </a:t>
            </a:r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3200" dirty="0">
                <a:solidFill>
                  <a:schemeClr val="bg1"/>
                </a:solidFill>
              </a:rPr>
              <a:t> methods.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C940B5-302D-4A57-9891-B118F6CEB33A}" type="slidenum">
              <a:rPr lang="en-US"/>
              <a:pPr/>
              <a:t>18</a:t>
            </a:fld>
            <a:endParaRPr lang="en-US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575" y="12619"/>
            <a:ext cx="8607725" cy="598219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Variables and Methods </a:t>
            </a:r>
          </a:p>
        </p:txBody>
      </p:sp>
      <p:sp>
        <p:nvSpPr>
          <p:cNvPr id="56324" name="Rectangle 8"/>
          <p:cNvSpPr>
            <a:spLocks noChangeArrowheads="1"/>
          </p:cNvSpPr>
          <p:nvPr/>
        </p:nvSpPr>
        <p:spPr bwMode="auto">
          <a:xfrm>
            <a:off x="447852" y="775179"/>
            <a:ext cx="10835806" cy="86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39738" indent="-439738">
              <a:lnSpc>
                <a:spcPts val="312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3000" dirty="0">
                <a:solidFill>
                  <a:schemeClr val="bg1"/>
                </a:solidFill>
                <a:latin typeface="+mn-lt"/>
              </a:rPr>
              <a:t>Instance variables belong to a specific instance.</a:t>
            </a:r>
          </a:p>
          <a:p>
            <a:pPr marL="439738" indent="-439738">
              <a:lnSpc>
                <a:spcPts val="3120"/>
              </a:lnSpc>
              <a:spcBef>
                <a:spcPts val="12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3000" dirty="0">
                <a:solidFill>
                  <a:schemeClr val="bg1"/>
                </a:solidFill>
                <a:latin typeface="+mn-lt"/>
              </a:rPr>
              <a:t>Instance methods are invoked by an instance of the class.</a:t>
            </a:r>
          </a:p>
        </p:txBody>
      </p:sp>
      <p:sp>
        <p:nvSpPr>
          <p:cNvPr id="91141" name="Slide Number Placeholder 4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4F5799-431D-46C5-B3FE-1CD68C5D41D5}" type="slidenum">
              <a:rPr lang="en-US" sz="1000"/>
              <a:pPr algn="r"/>
              <a:t>18</a:t>
            </a:fld>
            <a:endParaRPr lang="en-US" sz="1000"/>
          </a:p>
        </p:txBody>
      </p:sp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873499" y="1716737"/>
            <a:ext cx="9984512" cy="53553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20202"/>
                </a:solidFill>
              </a:rPr>
              <a:t>public class Circle {</a:t>
            </a:r>
          </a:p>
          <a:p>
            <a:r>
              <a:rPr lang="en-US" b="1" dirty="0">
                <a:solidFill>
                  <a:srgbClr val="020202"/>
                </a:solidFill>
              </a:rPr>
              <a:t>  private double radius;  </a:t>
            </a:r>
            <a:r>
              <a:rPr lang="en-US" b="1" dirty="0" smtClean="0">
                <a:solidFill>
                  <a:srgbClr val="020202"/>
                </a:solidFill>
              </a:rPr>
              <a:t>                                </a:t>
            </a:r>
            <a:r>
              <a:rPr lang="en-US" b="1" dirty="0">
                <a:solidFill>
                  <a:srgbClr val="020202"/>
                </a:solidFill>
              </a:rPr>
              <a:t>// The radius of the circle </a:t>
            </a:r>
          </a:p>
          <a:p>
            <a:r>
              <a:rPr lang="en-US" b="1" dirty="0">
                <a:solidFill>
                  <a:srgbClr val="020202"/>
                </a:solidFill>
              </a:rPr>
              <a:t>  private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b="1" dirty="0">
                <a:solidFill>
                  <a:srgbClr val="020202"/>
                </a:solidFill>
              </a:rPr>
              <a:t> </a:t>
            </a:r>
            <a:r>
              <a:rPr lang="en-US" b="1" dirty="0" err="1">
                <a:solidFill>
                  <a:srgbClr val="020202"/>
                </a:solidFill>
              </a:rPr>
              <a:t>int</a:t>
            </a:r>
            <a:r>
              <a:rPr lang="en-US" b="1" dirty="0">
                <a:solidFill>
                  <a:srgbClr val="020202"/>
                </a:solidFill>
              </a:rPr>
              <a:t> </a:t>
            </a:r>
            <a:r>
              <a:rPr lang="en-US" b="1" dirty="0" err="1">
                <a:solidFill>
                  <a:srgbClr val="020202"/>
                </a:solidFill>
              </a:rPr>
              <a:t>numberOfObjects</a:t>
            </a:r>
            <a:r>
              <a:rPr lang="en-US" b="1" dirty="0">
                <a:solidFill>
                  <a:srgbClr val="020202"/>
                </a:solidFill>
              </a:rPr>
              <a:t> = 0; </a:t>
            </a:r>
            <a:r>
              <a:rPr lang="en-US" b="1" dirty="0" smtClean="0">
                <a:solidFill>
                  <a:srgbClr val="020202"/>
                </a:solidFill>
              </a:rPr>
              <a:t>    // no</a:t>
            </a:r>
            <a:r>
              <a:rPr lang="en-US" b="1" dirty="0">
                <a:solidFill>
                  <a:srgbClr val="020202"/>
                </a:solidFill>
              </a:rPr>
              <a:t>. of objects created</a:t>
            </a:r>
          </a:p>
          <a:p>
            <a:r>
              <a:rPr lang="en-US" b="1" dirty="0">
                <a:solidFill>
                  <a:srgbClr val="020202"/>
                </a:solidFill>
              </a:rPr>
              <a:t> </a:t>
            </a:r>
          </a:p>
          <a:p>
            <a:r>
              <a:rPr lang="en-US" b="1" dirty="0">
                <a:solidFill>
                  <a:srgbClr val="020202"/>
                </a:solidFill>
              </a:rPr>
              <a:t>  public Circle() {</a:t>
            </a:r>
          </a:p>
          <a:p>
            <a:r>
              <a:rPr lang="en-US" b="1" dirty="0">
                <a:solidFill>
                  <a:srgbClr val="020202"/>
                </a:solidFill>
              </a:rPr>
              <a:t>    radius = 1.0;</a:t>
            </a:r>
          </a:p>
          <a:p>
            <a:r>
              <a:rPr lang="en-US" b="1" dirty="0">
                <a:solidFill>
                  <a:srgbClr val="020202"/>
                </a:solidFill>
              </a:rPr>
              <a:t>    </a:t>
            </a:r>
            <a:r>
              <a:rPr lang="en-US" b="1" dirty="0" err="1">
                <a:solidFill>
                  <a:srgbClr val="020202"/>
                </a:solidFill>
              </a:rPr>
              <a:t>numberOfObjects</a:t>
            </a:r>
            <a:r>
              <a:rPr lang="en-US" b="1" dirty="0">
                <a:solidFill>
                  <a:srgbClr val="020202"/>
                </a:solidFill>
              </a:rPr>
              <a:t>++;</a:t>
            </a:r>
          </a:p>
          <a:p>
            <a:r>
              <a:rPr lang="en-US" b="1" dirty="0">
                <a:solidFill>
                  <a:srgbClr val="020202"/>
                </a:solidFill>
              </a:rPr>
              <a:t>  }</a:t>
            </a:r>
          </a:p>
          <a:p>
            <a:r>
              <a:rPr lang="en-US" b="1" dirty="0">
                <a:solidFill>
                  <a:srgbClr val="020202"/>
                </a:solidFill>
              </a:rPr>
              <a:t>  public Circle(double </a:t>
            </a:r>
            <a:r>
              <a:rPr lang="en-US" b="1" dirty="0" err="1">
                <a:solidFill>
                  <a:srgbClr val="020202"/>
                </a:solidFill>
              </a:rPr>
              <a:t>newRadius</a:t>
            </a:r>
            <a:r>
              <a:rPr lang="en-US" b="1" dirty="0">
                <a:solidFill>
                  <a:srgbClr val="020202"/>
                </a:solidFill>
              </a:rPr>
              <a:t>) {</a:t>
            </a:r>
          </a:p>
          <a:p>
            <a:r>
              <a:rPr lang="en-US" b="1" dirty="0">
                <a:solidFill>
                  <a:srgbClr val="020202"/>
                </a:solidFill>
              </a:rPr>
              <a:t>    radius = </a:t>
            </a:r>
            <a:r>
              <a:rPr lang="en-US" b="1" dirty="0" err="1">
                <a:solidFill>
                  <a:srgbClr val="020202"/>
                </a:solidFill>
              </a:rPr>
              <a:t>newRadius</a:t>
            </a:r>
            <a:r>
              <a:rPr lang="en-US" b="1" dirty="0">
                <a:solidFill>
                  <a:srgbClr val="020202"/>
                </a:solidFill>
              </a:rPr>
              <a:t>;</a:t>
            </a:r>
          </a:p>
          <a:p>
            <a:r>
              <a:rPr lang="en-US" b="1" dirty="0">
                <a:solidFill>
                  <a:srgbClr val="020202"/>
                </a:solidFill>
              </a:rPr>
              <a:t>    </a:t>
            </a:r>
            <a:r>
              <a:rPr lang="en-US" b="1" dirty="0" err="1">
                <a:solidFill>
                  <a:srgbClr val="020202"/>
                </a:solidFill>
              </a:rPr>
              <a:t>numberOfObjects</a:t>
            </a:r>
            <a:r>
              <a:rPr lang="en-US" b="1" dirty="0">
                <a:solidFill>
                  <a:srgbClr val="020202"/>
                </a:solidFill>
              </a:rPr>
              <a:t>++;</a:t>
            </a:r>
          </a:p>
          <a:p>
            <a:r>
              <a:rPr lang="en-US" b="1" dirty="0">
                <a:solidFill>
                  <a:srgbClr val="020202"/>
                </a:solidFill>
              </a:rPr>
              <a:t>  }</a:t>
            </a:r>
          </a:p>
          <a:p>
            <a:r>
              <a:rPr lang="en-US" b="1" dirty="0">
                <a:solidFill>
                  <a:srgbClr val="020202"/>
                </a:solidFill>
              </a:rPr>
              <a:t>  public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b="1" dirty="0">
                <a:solidFill>
                  <a:srgbClr val="020202"/>
                </a:solidFill>
              </a:rPr>
              <a:t> </a:t>
            </a:r>
            <a:r>
              <a:rPr lang="en-US" b="1" dirty="0" err="1">
                <a:solidFill>
                  <a:srgbClr val="020202"/>
                </a:solidFill>
              </a:rPr>
              <a:t>int</a:t>
            </a:r>
            <a:r>
              <a:rPr lang="en-US" b="1" dirty="0">
                <a:solidFill>
                  <a:srgbClr val="020202"/>
                </a:solidFill>
              </a:rPr>
              <a:t> </a:t>
            </a:r>
            <a:r>
              <a:rPr lang="en-US" b="1" dirty="0" err="1">
                <a:solidFill>
                  <a:srgbClr val="020202"/>
                </a:solidFill>
              </a:rPr>
              <a:t>getNumberOfObjects</a:t>
            </a:r>
            <a:r>
              <a:rPr lang="en-US" b="1" dirty="0">
                <a:solidFill>
                  <a:srgbClr val="020202"/>
                </a:solidFill>
              </a:rPr>
              <a:t>() {</a:t>
            </a:r>
          </a:p>
          <a:p>
            <a:r>
              <a:rPr lang="en-US" b="1" dirty="0">
                <a:solidFill>
                  <a:srgbClr val="020202"/>
                </a:solidFill>
              </a:rPr>
              <a:t>    return </a:t>
            </a:r>
            <a:r>
              <a:rPr lang="en-US" b="1" dirty="0" err="1">
                <a:solidFill>
                  <a:srgbClr val="020202"/>
                </a:solidFill>
              </a:rPr>
              <a:t>numberOfObjects</a:t>
            </a:r>
            <a:r>
              <a:rPr lang="en-US" b="1" dirty="0">
                <a:solidFill>
                  <a:srgbClr val="020202"/>
                </a:solidFill>
              </a:rPr>
              <a:t>;</a:t>
            </a:r>
          </a:p>
          <a:p>
            <a:r>
              <a:rPr lang="en-US" b="1" dirty="0">
                <a:solidFill>
                  <a:srgbClr val="020202"/>
                </a:solidFill>
              </a:rPr>
              <a:t>  }</a:t>
            </a:r>
          </a:p>
          <a:p>
            <a:r>
              <a:rPr lang="en-US" b="1" dirty="0">
                <a:solidFill>
                  <a:srgbClr val="020202"/>
                </a:solidFill>
              </a:rPr>
              <a:t>  public double </a:t>
            </a:r>
            <a:r>
              <a:rPr lang="en-US" b="1" dirty="0" err="1">
                <a:solidFill>
                  <a:srgbClr val="020202"/>
                </a:solidFill>
              </a:rPr>
              <a:t>getArea</a:t>
            </a:r>
            <a:r>
              <a:rPr lang="en-US" b="1" dirty="0">
                <a:solidFill>
                  <a:srgbClr val="020202"/>
                </a:solidFill>
              </a:rPr>
              <a:t>() {</a:t>
            </a:r>
          </a:p>
          <a:p>
            <a:r>
              <a:rPr lang="en-US" b="1" dirty="0">
                <a:solidFill>
                  <a:srgbClr val="020202"/>
                </a:solidFill>
              </a:rPr>
              <a:t>    return radius * radius * </a:t>
            </a:r>
            <a:r>
              <a:rPr lang="en-US" b="1" dirty="0" err="1">
                <a:solidFill>
                  <a:srgbClr val="020202"/>
                </a:solidFill>
              </a:rPr>
              <a:t>Math.PI</a:t>
            </a:r>
            <a:r>
              <a:rPr lang="en-US" b="1" dirty="0">
                <a:solidFill>
                  <a:srgbClr val="020202"/>
                </a:solidFill>
              </a:rPr>
              <a:t>;</a:t>
            </a:r>
          </a:p>
          <a:p>
            <a:r>
              <a:rPr lang="en-US" b="1" dirty="0">
                <a:solidFill>
                  <a:srgbClr val="020202"/>
                </a:solidFill>
              </a:rPr>
              <a:t>  }</a:t>
            </a:r>
          </a:p>
          <a:p>
            <a:r>
              <a:rPr lang="en-US" b="1" dirty="0">
                <a:solidFill>
                  <a:srgbClr val="020202"/>
                </a:solidFill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50575" y="61083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0381" y="69011"/>
            <a:ext cx="8593138" cy="620713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Variables, Constants and Methods(1)</a:t>
            </a:r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dirty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83079" y="560389"/>
            <a:ext cx="11542144" cy="2573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71463" indent="-271463">
              <a:spcBef>
                <a:spcPct val="5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i="1" dirty="0">
                <a:solidFill>
                  <a:srgbClr val="002060"/>
                </a:solidFill>
                <a:latin typeface="Cambria" pitchFamily="18" charset="0"/>
              </a:rPr>
              <a:t>Static variables</a:t>
            </a:r>
            <a:r>
              <a:rPr lang="en-US" sz="2600" dirty="0">
                <a:solidFill>
                  <a:srgbClr val="002060"/>
                </a:solidFill>
                <a:latin typeface="Cambria" pitchFamily="18" charset="0"/>
              </a:rPr>
              <a:t> </a:t>
            </a:r>
          </a:p>
          <a:p>
            <a:pPr marL="742950" lvl="1" indent="-285750">
              <a:spcBef>
                <a:spcPct val="5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</a:rPr>
              <a:t>Are</a:t>
            </a: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ambria" pitchFamily="18" charset="0"/>
              </a:rPr>
              <a:t>shared</a:t>
            </a:r>
            <a:r>
              <a:rPr lang="en-US" sz="2600" dirty="0">
                <a:latin typeface="Cambria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</a:rPr>
              <a:t>by all the instances of the class.</a:t>
            </a:r>
          </a:p>
          <a:p>
            <a:pPr marL="742950" lvl="1" indent="-285750">
              <a:spcBef>
                <a:spcPct val="5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</a:rPr>
              <a:t>May be accessed using the </a:t>
            </a:r>
            <a:r>
              <a:rPr lang="en-US" sz="2600" dirty="0">
                <a:solidFill>
                  <a:srgbClr val="0000FF"/>
                </a:solidFill>
                <a:latin typeface="Cambria" pitchFamily="18" charset="0"/>
              </a:rPr>
              <a:t>object name 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</a:rPr>
              <a:t>or the </a:t>
            </a:r>
            <a:r>
              <a:rPr lang="en-US" sz="2600" i="1" dirty="0">
                <a:solidFill>
                  <a:srgbClr val="0000FF"/>
                </a:solidFill>
                <a:latin typeface="Cambria" pitchFamily="18" charset="0"/>
              </a:rPr>
              <a:t>class</a:t>
            </a:r>
            <a:r>
              <a:rPr lang="en-US" sz="2600" dirty="0">
                <a:solidFill>
                  <a:srgbClr val="0000FF"/>
                </a:solidFill>
                <a:latin typeface="Cambria" pitchFamily="18" charset="0"/>
              </a:rPr>
              <a:t> name</a:t>
            </a:r>
            <a:r>
              <a:rPr lang="en-US" sz="2600" dirty="0">
                <a:latin typeface="Cambria" pitchFamily="18" charset="0"/>
              </a:rPr>
              <a:t>.</a:t>
            </a:r>
          </a:p>
          <a:p>
            <a:pPr marL="742950" lvl="1" indent="-285750">
              <a:spcBef>
                <a:spcPct val="5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</a:rPr>
              <a:t>The value for a static variable is stored in a </a:t>
            </a:r>
            <a:r>
              <a:rPr lang="en-US" sz="2600" dirty="0">
                <a:solidFill>
                  <a:srgbClr val="0000FF"/>
                </a:solidFill>
                <a:latin typeface="Cambria" pitchFamily="18" charset="0"/>
              </a:rPr>
              <a:t>common memory location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marL="742950" lvl="1" indent="-285750">
              <a:spcBef>
                <a:spcPct val="5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</a:rPr>
              <a:t>All objects will be affected if one of them changes the value of the static variable.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7183069"/>
              </p:ext>
            </p:extLst>
          </p:nvPr>
        </p:nvGraphicFramePr>
        <p:xfrm>
          <a:off x="1155940" y="3133401"/>
          <a:ext cx="10299939" cy="3397575"/>
        </p:xfrm>
        <a:graphic>
          <a:graphicData uri="http://schemas.openxmlformats.org/presentationml/2006/ole">
            <p:oleObj spid="_x0000_s376856" name="Picture" r:id="rId4" imgW="5562720" imgH="1905120" progId="Word.Picture.8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7897" y="67055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9343" y="495808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(3)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343" y="1371601"/>
            <a:ext cx="10903789" cy="4486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At the end of this lesson, you should be able 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Distinguish between object reference variables and primitive data type variables.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Describe garbage collection  and the significance of the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null</a:t>
            </a:r>
            <a:r>
              <a:rPr lang="en-US" sz="2800" dirty="0">
                <a:solidFill>
                  <a:schemeClr val="bg1"/>
                </a:solidFill>
              </a:rPr>
              <a:t> value.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classes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800" dirty="0">
                <a:solidFill>
                  <a:schemeClr val="bg1"/>
                </a:solidFill>
              </a:rPr>
              <a:t> in the Java library.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9343" y="120578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3524250" y="22288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35242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87402" name="Text Box 9"/>
          <p:cNvSpPr txBox="1">
            <a:spLocks noChangeArrowheads="1"/>
          </p:cNvSpPr>
          <p:nvPr/>
        </p:nvSpPr>
        <p:spPr bwMode="auto">
          <a:xfrm>
            <a:off x="707366" y="5080024"/>
            <a:ext cx="9393867" cy="172047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9250" indent="-34925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radius</a:t>
            </a:r>
            <a:r>
              <a:rPr lang="en-US" sz="23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</a:rPr>
              <a:t>is an </a:t>
            </a:r>
            <a:r>
              <a:rPr lang="en-US" sz="2300" i="1" dirty="0">
                <a:solidFill>
                  <a:schemeClr val="bg1"/>
                </a:solidFill>
                <a:latin typeface="Cambria" pitchFamily="18" charset="0"/>
              </a:rPr>
              <a:t>instance variable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marL="349250" indent="-34925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numberOfObjects</a:t>
            </a:r>
            <a:r>
              <a:rPr lang="en-US" sz="23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</a:rPr>
              <a:t>is a </a:t>
            </a:r>
            <a:r>
              <a:rPr lang="en-US" sz="2300" i="1" dirty="0">
                <a:solidFill>
                  <a:schemeClr val="bg1"/>
                </a:solidFill>
                <a:latin typeface="Cambria" pitchFamily="18" charset="0"/>
              </a:rPr>
              <a:t>static variable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marL="349250" indent="-34925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sz="2300" b="1" dirty="0" err="1">
                <a:solidFill>
                  <a:schemeClr val="bg1"/>
                </a:solidFill>
                <a:latin typeface="Courier New" pitchFamily="49" charset="0"/>
              </a:rPr>
              <a:t>getNumberOfObjects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</a:rPr>
              <a:t>is a </a:t>
            </a:r>
            <a:r>
              <a:rPr lang="en-US" sz="2300" i="1" dirty="0">
                <a:solidFill>
                  <a:schemeClr val="bg1"/>
                </a:solidFill>
                <a:latin typeface="Cambria" pitchFamily="18" charset="0"/>
              </a:rPr>
              <a:t>static method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marL="349250" indent="-34925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sz="2300" dirty="0" err="1">
                <a:solidFill>
                  <a:schemeClr val="bg1"/>
                </a:solidFill>
              </a:rPr>
              <a:t>getArea</a:t>
            </a:r>
            <a:r>
              <a:rPr lang="en-US" sz="2300" dirty="0">
                <a:solidFill>
                  <a:schemeClr val="bg1"/>
                </a:solidFill>
              </a:rPr>
              <a:t>() 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</a:rPr>
              <a:t>is an </a:t>
            </a:r>
            <a:r>
              <a:rPr lang="en-US" sz="2300" i="1" dirty="0">
                <a:solidFill>
                  <a:schemeClr val="bg1"/>
                </a:solidFill>
                <a:latin typeface="Cambria" pitchFamily="18" charset="0"/>
              </a:rPr>
              <a:t>instance method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</a:rPr>
              <a:t>.</a:t>
            </a:r>
          </a:p>
        </p:txBody>
      </p:sp>
      <p:sp>
        <p:nvSpPr>
          <p:cNvPr id="23560" name="Rectangle 2"/>
          <p:cNvSpPr txBox="1">
            <a:spLocks noChangeArrowheads="1"/>
          </p:cNvSpPr>
          <p:nvPr/>
        </p:nvSpPr>
        <p:spPr bwMode="auto">
          <a:xfrm>
            <a:off x="543610" y="32589"/>
            <a:ext cx="85931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Static Variables, Constants and Methods(2)</a:t>
            </a:r>
            <a:r>
              <a:rPr lang="en-US" sz="36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endParaRPr lang="en-US" sz="3600" b="1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/>
            </a:endParaRPr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543610" y="643732"/>
            <a:ext cx="10774247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1463" indent="-271463">
              <a:spcBef>
                <a:spcPct val="2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300" b="1" i="1" dirty="0">
                <a:solidFill>
                  <a:srgbClr val="0000FF"/>
                </a:solidFill>
                <a:latin typeface="Cambria" pitchFamily="18" charset="0"/>
              </a:rPr>
              <a:t>Static methods</a:t>
            </a:r>
            <a:r>
              <a:rPr lang="en-US" sz="2300" b="1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Cambria" pitchFamily="18" charset="0"/>
              </a:rPr>
              <a:t>are not tied to a specific object.</a:t>
            </a:r>
          </a:p>
          <a:p>
            <a:pPr marL="271463" indent="-271463">
              <a:spcBef>
                <a:spcPct val="2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300" b="1" i="1" dirty="0">
                <a:solidFill>
                  <a:srgbClr val="0000FF"/>
                </a:solidFill>
                <a:latin typeface="Cambria" pitchFamily="18" charset="0"/>
              </a:rPr>
              <a:t>Static constants</a:t>
            </a:r>
            <a:r>
              <a:rPr lang="en-US" sz="2300" b="1" dirty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Cambria" pitchFamily="18" charset="0"/>
              </a:rPr>
              <a:t>are final variables shared by all the instances of the class.</a:t>
            </a:r>
          </a:p>
          <a:p>
            <a:pPr marL="271463" indent="-271463">
              <a:spcBef>
                <a:spcPct val="2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300" b="1" dirty="0">
                <a:solidFill>
                  <a:schemeClr val="bg1"/>
                </a:solidFill>
                <a:latin typeface="Cambria" pitchFamily="18" charset="0"/>
              </a:rPr>
              <a:t>To declare static variables, constants and methods, use the </a:t>
            </a:r>
            <a:r>
              <a:rPr lang="en-US" sz="23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300" b="1" dirty="0">
                <a:solidFill>
                  <a:schemeClr val="bg1"/>
                </a:solidFill>
                <a:latin typeface="Cambria" pitchFamily="18" charset="0"/>
              </a:rPr>
              <a:t> modifier.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948906" y="2129370"/>
            <a:ext cx="10368951" cy="2924020"/>
            <a:chOff x="0" y="2215634"/>
            <a:chExt cx="9144001" cy="2794000"/>
          </a:xfrm>
        </p:grpSpPr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0" y="2215634"/>
              <a:ext cx="184731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ms-MY"/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auto">
            <a:xfrm>
              <a:off x="0" y="2215634"/>
              <a:ext cx="184731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ms-MY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0" y="2291834"/>
              <a:ext cx="184731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ms-MY"/>
            </a:p>
          </p:txBody>
        </p:sp>
        <p:graphicFrame>
          <p:nvGraphicFramePr>
            <p:cNvPr id="2355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36007028"/>
                </p:ext>
              </p:extLst>
            </p:nvPr>
          </p:nvGraphicFramePr>
          <p:xfrm>
            <a:off x="7939" y="2291834"/>
            <a:ext cx="9136062" cy="2717800"/>
          </p:xfrm>
          <a:graphic>
            <a:graphicData uri="http://schemas.openxmlformats.org/presentationml/2006/ole">
              <p:oleObj spid="_x0000_s377880" name="Picture" r:id="rId4" imgW="5562720" imgH="1905120" progId="Word.Picture.8">
                <p:embed/>
              </p:oleObj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 flipV="1">
              <a:off x="0" y="3806825"/>
              <a:ext cx="1363663" cy="333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543610" y="60408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335" y="76200"/>
            <a:ext cx="7772400" cy="609600"/>
          </a:xfrm>
        </p:spPr>
        <p:txBody>
          <a:bodyPr/>
          <a:lstStyle/>
          <a:p>
            <a:r>
              <a:rPr lang="en-US" sz="34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 Simple </a:t>
            </a:r>
            <a:r>
              <a:rPr lang="en-US" sz="34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Class</a:t>
            </a:r>
            <a:endParaRPr lang="en-US" sz="3400" u="sng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92165" name="TextBox 7"/>
          <p:cNvSpPr txBox="1">
            <a:spLocks noChangeArrowheads="1"/>
          </p:cNvSpPr>
          <p:nvPr/>
        </p:nvSpPr>
        <p:spPr bwMode="auto">
          <a:xfrm>
            <a:off x="8620337" y="5823550"/>
            <a:ext cx="3144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9933"/>
                </a:solidFill>
                <a:hlinkClick r:id="rId4" action="ppaction://hlinkfile"/>
              </a:rPr>
              <a:t>TestCircle.java</a:t>
            </a:r>
            <a:endParaRPr lang="ms-MY" sz="2800" b="1" dirty="0">
              <a:solidFill>
                <a:srgbClr val="FF9933"/>
              </a:solidFill>
            </a:endParaRPr>
          </a:p>
        </p:txBody>
      </p:sp>
      <p:sp>
        <p:nvSpPr>
          <p:cNvPr id="92166" name="Rectangle 8"/>
          <p:cNvSpPr>
            <a:spLocks noChangeArrowheads="1"/>
          </p:cNvSpPr>
          <p:nvPr/>
        </p:nvSpPr>
        <p:spPr bwMode="auto">
          <a:xfrm>
            <a:off x="388335" y="685800"/>
            <a:ext cx="5857190" cy="6370975"/>
          </a:xfrm>
          <a:prstGeom prst="rect">
            <a:avLst/>
          </a:prstGeom>
          <a:solidFill>
            <a:srgbClr val="DD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s-MY" sz="1700" b="1" dirty="0">
                <a:solidFill>
                  <a:schemeClr val="bg1"/>
                </a:solidFill>
              </a:rPr>
              <a:t>         class Circle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private double radius;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private </a:t>
            </a:r>
            <a:r>
              <a:rPr lang="ms-MY" sz="1700" b="1" dirty="0">
                <a:solidFill>
                  <a:srgbClr val="FF0000"/>
                </a:solidFill>
              </a:rPr>
              <a:t>static</a:t>
            </a:r>
            <a:r>
              <a:rPr lang="ms-MY" sz="1700" b="1" dirty="0">
                <a:solidFill>
                  <a:schemeClr val="bg1"/>
                </a:solidFill>
              </a:rPr>
              <a:t> int numberOfObjects = 0;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public Circle(double radius)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   this.radius = radius;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   numberOfObjects++;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}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public Circle()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   this(1.0);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}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public double getRadius()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   return radius;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}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public void setRadius(double radius)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   this.radius = radius;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}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public </a:t>
            </a:r>
            <a:r>
              <a:rPr lang="ms-MY" sz="1700" b="1" dirty="0">
                <a:solidFill>
                  <a:srgbClr val="FF0000"/>
                </a:solidFill>
              </a:rPr>
              <a:t>static</a:t>
            </a:r>
            <a:r>
              <a:rPr lang="ms-MY" sz="1700" b="1" dirty="0">
                <a:solidFill>
                  <a:schemeClr val="bg1"/>
                </a:solidFill>
              </a:rPr>
              <a:t> int getNoOfObjects()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    return numberOfObjects;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}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	public double </a:t>
            </a:r>
            <a:r>
              <a:rPr lang="en-US" sz="1700" b="1" dirty="0" err="1">
                <a:solidFill>
                  <a:schemeClr val="bg1"/>
                </a:solidFill>
              </a:rPr>
              <a:t>findArea</a:t>
            </a:r>
            <a:r>
              <a:rPr lang="en-US" sz="17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	    return </a:t>
            </a:r>
            <a:r>
              <a:rPr lang="en-US" sz="1700" b="1" dirty="0" err="1">
                <a:solidFill>
                  <a:schemeClr val="bg1"/>
                </a:solidFill>
              </a:rPr>
              <a:t>Math.PI</a:t>
            </a:r>
            <a:r>
              <a:rPr lang="en-US" sz="1700" b="1" dirty="0">
                <a:solidFill>
                  <a:schemeClr val="bg1"/>
                </a:solidFill>
              </a:rPr>
              <a:t> * radius * radius;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	}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           }</a:t>
            </a:r>
            <a:endParaRPr lang="ms-MY" sz="1700" b="1" dirty="0">
              <a:solidFill>
                <a:schemeClr val="bg1"/>
              </a:solidFill>
            </a:endParaRPr>
          </a:p>
          <a:p>
            <a:r>
              <a:rPr lang="ms-MY" sz="17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2167" name="TextBox 10"/>
          <p:cNvSpPr txBox="1">
            <a:spLocks noChangeArrowheads="1"/>
          </p:cNvSpPr>
          <p:nvPr/>
        </p:nvSpPr>
        <p:spPr bwMode="auto">
          <a:xfrm>
            <a:off x="6257026" y="685800"/>
            <a:ext cx="5934974" cy="563231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class TestCircle {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public static void main(String[] args) {</a:t>
            </a:r>
          </a:p>
          <a:p>
            <a:r>
              <a:rPr lang="ms-MY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Circle circle1 = new Circle();</a:t>
            </a:r>
          </a:p>
          <a:p>
            <a:r>
              <a:rPr lang="ms-MY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Circle circle2 = new Circle(5);</a:t>
            </a:r>
          </a:p>
          <a:p>
            <a:r>
              <a:rPr lang="ms-MY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Circle circle3 = new Circle(17);</a:t>
            </a:r>
          </a:p>
          <a:p>
            <a:endParaRPr lang="ms-MY" b="1" dirty="0">
              <a:solidFill>
                <a:schemeClr val="bg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System.out.println("circle1: radius = " +</a:t>
            </a:r>
          </a:p>
          <a:p>
            <a:r>
              <a:rPr lang="ms-MY" b="1" dirty="0" smtClean="0">
                <a:solidFill>
                  <a:srgbClr val="CCFF99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ms-MY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circle1.getRadius() </a:t>
            </a:r>
            <a:r>
              <a:rPr lang="ms-MY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"\n\t area = " + </a:t>
            </a:r>
          </a:p>
          <a:p>
            <a:r>
              <a:rPr lang="ms-MY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circle1.findArea</a:t>
            </a:r>
            <a:r>
              <a:rPr lang="ms-MY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"\nNo. of objects = " </a:t>
            </a:r>
            <a:r>
              <a:rPr lang="ms-MY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ms-MY" b="1" dirty="0" smtClean="0">
                <a:solidFill>
                  <a:srgbClr val="CCFF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ms-MY" b="1" dirty="0">
                <a:solidFill>
                  <a:srgbClr val="CCFF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s-MY" b="1" dirty="0" smtClean="0">
                <a:solidFill>
                  <a:srgbClr val="CCFF99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ms-MY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circle1.getNoOfObjects</a:t>
            </a:r>
            <a:r>
              <a:rPr lang="ms-MY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ms-MY" b="1" dirty="0">
              <a:solidFill>
                <a:srgbClr val="CCFF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System.out.println("circle2: radius = " +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circle2.getRadius() + "\n\t area = " + 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circle2.findArea() + "\nNo. of objects = " 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+ circle2.getNoOfObjects());</a:t>
            </a:r>
          </a:p>
          <a:p>
            <a:endParaRPr lang="ms-MY" b="1" dirty="0">
              <a:solidFill>
                <a:srgbClr val="CCFF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ms-MY" b="1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ms-MY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("Circle.getNoOfObjects</a:t>
            </a:r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 = </a:t>
            </a:r>
            <a:r>
              <a:rPr lang="ms-MY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endParaRPr lang="ms-MY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s-MY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ms-MY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Circle.getNoOfObjects</a:t>
            </a:r>
            <a:r>
              <a:rPr lang="ms-MY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ms-MY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8335" y="68580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461" y="25214"/>
            <a:ext cx="9823509" cy="597087"/>
          </a:xfrm>
          <a:noFill/>
        </p:spPr>
        <p:txBody>
          <a:bodyPr wrap="square">
            <a:spAutoFit/>
          </a:bodyPr>
          <a:lstStyle/>
          <a:p>
            <a:r>
              <a:rPr lang="en-US" sz="41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instance methods</a:t>
            </a:r>
            <a:r>
              <a:rPr lang="en-US" altLang="zh-CN" sz="41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itchFamily="2" charset="-122"/>
              </a:rPr>
              <a:t> </a:t>
            </a:r>
            <a:r>
              <a:rPr lang="en-US" altLang="zh-CN" sz="4100" dirty="0">
                <a:solidFill>
                  <a:schemeClr val="bg1">
                    <a:lumMod val="65000"/>
                    <a:lumOff val="35000"/>
                  </a:schemeClr>
                </a:solidFill>
                <a:ea typeface="SimSun" pitchFamily="2" charset="-122"/>
              </a:rPr>
              <a:t>VS</a:t>
            </a:r>
            <a:r>
              <a:rPr lang="en-US" sz="4100" dirty="0">
                <a:cs typeface="Times New Roman" pitchFamily="18" charset="0"/>
              </a:rPr>
              <a:t> </a:t>
            </a:r>
            <a:r>
              <a:rPr lang="en-US" sz="41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static </a:t>
            </a:r>
            <a:r>
              <a:rPr lang="en-US" sz="41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methods</a:t>
            </a:r>
            <a:endParaRPr lang="en-US" sz="4100" dirty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93187" name="Line 4"/>
          <p:cNvSpPr>
            <a:spLocks noChangeShapeType="1"/>
          </p:cNvSpPr>
          <p:nvPr/>
        </p:nvSpPr>
        <p:spPr bwMode="auto">
          <a:xfrm flipH="1">
            <a:off x="5672139" y="977901"/>
            <a:ext cx="14287" cy="5959475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00664" y="777876"/>
            <a:ext cx="9548780" cy="1410395"/>
            <a:chOff x="0" y="777217"/>
            <a:chExt cx="8066619" cy="1411564"/>
          </a:xfrm>
        </p:grpSpPr>
        <p:sp>
          <p:nvSpPr>
            <p:cNvPr id="147463" name="Text Box 7"/>
            <p:cNvSpPr txBox="1">
              <a:spLocks noChangeArrowheads="1"/>
            </p:cNvSpPr>
            <p:nvPr/>
          </p:nvSpPr>
          <p:spPr bwMode="auto">
            <a:xfrm>
              <a:off x="0" y="802638"/>
              <a:ext cx="3109480" cy="1386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import </a:t>
              </a:r>
              <a:r>
                <a:rPr lang="en-US" sz="1400" b="1" dirty="0" err="1">
                  <a:solidFill>
                    <a:schemeClr val="bg1"/>
                  </a:solidFill>
                </a:rPr>
                <a:t>java.util.Scanner</a:t>
              </a:r>
              <a:r>
                <a:rPr lang="en-US" sz="1400" b="1" dirty="0">
                  <a:solidFill>
                    <a:schemeClr val="bg1"/>
                  </a:solidFill>
                </a:rPr>
                <a:t>;</a:t>
              </a:r>
            </a:p>
            <a:p>
              <a:pPr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0000FF"/>
                  </a:solidFill>
                </a:rPr>
                <a:t>Scanner scan = new Scanner(System.in);</a:t>
              </a:r>
            </a:p>
            <a:p>
              <a:pPr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US" sz="1400" b="1" dirty="0" err="1">
                  <a:solidFill>
                    <a:schemeClr val="bg1"/>
                  </a:solidFill>
                </a:rPr>
                <a:t>System.out.print</a:t>
              </a:r>
              <a:r>
                <a:rPr lang="en-US" sz="1400" b="1" dirty="0">
                  <a:solidFill>
                    <a:schemeClr val="bg1"/>
                  </a:solidFill>
                </a:rPr>
                <a:t>(“Enter a number: ”);</a:t>
              </a:r>
            </a:p>
            <a:p>
              <a:pPr>
                <a:defRPr/>
              </a:pPr>
              <a:r>
                <a:rPr lang="en-US" sz="1400" b="1" dirty="0" err="1">
                  <a:solidFill>
                    <a:schemeClr val="bg1"/>
                  </a:solidFill>
                </a:rPr>
                <a:t>int</a:t>
              </a:r>
              <a:r>
                <a:rPr lang="en-US" sz="1400" b="1" dirty="0">
                  <a:solidFill>
                    <a:schemeClr val="bg1"/>
                  </a:solidFill>
                </a:rPr>
                <a:t> number = </a:t>
              </a:r>
              <a:r>
                <a:rPr lang="en-US" sz="1400" b="1" dirty="0" err="1">
                  <a:solidFill>
                    <a:schemeClr val="bg1"/>
                  </a:solidFill>
                </a:rPr>
                <a:t>scan.nextInt</a:t>
              </a:r>
              <a:r>
                <a:rPr lang="en-US" sz="1400" b="1" dirty="0">
                  <a:solidFill>
                    <a:schemeClr val="bg1"/>
                  </a:solidFill>
                </a:rPr>
                <a:t>();</a:t>
              </a:r>
            </a:p>
          </p:txBody>
        </p:sp>
        <p:sp>
          <p:nvSpPr>
            <p:cNvPr id="147464" name="Text Box 8"/>
            <p:cNvSpPr txBox="1">
              <a:spLocks noChangeArrowheads="1"/>
            </p:cNvSpPr>
            <p:nvPr/>
          </p:nvSpPr>
          <p:spPr bwMode="auto">
            <a:xfrm>
              <a:off x="4216400" y="777217"/>
              <a:ext cx="3850219" cy="117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import </a:t>
              </a:r>
              <a:r>
                <a:rPr lang="en-US" sz="1400" b="1" dirty="0" err="1">
                  <a:solidFill>
                    <a:schemeClr val="bg1"/>
                  </a:solidFill>
                </a:rPr>
                <a:t>javax.swing.JOptionPane</a:t>
              </a:r>
              <a:r>
                <a:rPr lang="en-US" sz="1400" b="1" dirty="0">
                  <a:solidFill>
                    <a:schemeClr val="bg1"/>
                  </a:solidFill>
                </a:rPr>
                <a:t>;</a:t>
              </a:r>
            </a:p>
            <a:p>
              <a:pPr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String </a:t>
              </a:r>
              <a:r>
                <a:rPr lang="en-US" sz="1400" b="1" dirty="0" err="1">
                  <a:solidFill>
                    <a:schemeClr val="bg1"/>
                  </a:solidFill>
                </a:rPr>
                <a:t>numString</a:t>
              </a:r>
              <a:r>
                <a:rPr lang="en-US" sz="1400" b="1" dirty="0">
                  <a:solidFill>
                    <a:schemeClr val="bg1"/>
                  </a:solidFill>
                </a:rPr>
                <a:t> =</a:t>
              </a:r>
            </a:p>
            <a:p>
              <a:pPr>
                <a:defRPr/>
              </a:pPr>
              <a:r>
                <a:rPr lang="en-US" sz="1400" b="1" dirty="0" err="1">
                  <a:solidFill>
                    <a:srgbClr val="0000FF"/>
                  </a:solidFill>
                </a:rPr>
                <a:t>JOptionPane.</a:t>
              </a:r>
              <a:r>
                <a:rPr lang="en-US" sz="1400" b="1" dirty="0" err="1">
                  <a:solidFill>
                    <a:schemeClr val="bg1"/>
                  </a:solidFill>
                </a:rPr>
                <a:t>showInputDialog</a:t>
              </a:r>
              <a:r>
                <a:rPr lang="en-US" sz="1400" b="1" dirty="0">
                  <a:solidFill>
                    <a:schemeClr val="bg1"/>
                  </a:solidFill>
                </a:rPr>
                <a:t>(“Enter a number: ”);</a:t>
              </a:r>
            </a:p>
            <a:p>
              <a:pPr>
                <a:defRPr/>
              </a:pPr>
              <a:r>
                <a:rPr lang="en-US" sz="1400" b="1" dirty="0" err="1">
                  <a:solidFill>
                    <a:schemeClr val="bg1"/>
                  </a:solidFill>
                </a:rPr>
                <a:t>int</a:t>
              </a:r>
              <a:r>
                <a:rPr lang="en-US" sz="1400" b="1" dirty="0">
                  <a:solidFill>
                    <a:schemeClr val="bg1"/>
                  </a:solidFill>
                </a:rPr>
                <a:t> number = </a:t>
              </a:r>
              <a:r>
                <a:rPr lang="en-US" sz="1400" b="1" dirty="0" err="1">
                  <a:solidFill>
                    <a:schemeClr val="bg1"/>
                  </a:solidFill>
                </a:rPr>
                <a:t>Integer.parseInt</a:t>
              </a:r>
              <a:r>
                <a:rPr lang="en-US" sz="1400" b="1" dirty="0">
                  <a:solidFill>
                    <a:schemeClr val="bg1"/>
                  </a:solidFill>
                </a:rPr>
                <a:t>(</a:t>
              </a:r>
              <a:r>
                <a:rPr lang="en-US" sz="1400" b="1" dirty="0" err="1">
                  <a:solidFill>
                    <a:schemeClr val="bg1"/>
                  </a:solidFill>
                </a:rPr>
                <a:t>numString</a:t>
              </a:r>
              <a:r>
                <a:rPr lang="en-US" sz="1400" b="1" dirty="0">
                  <a:solidFill>
                    <a:schemeClr val="bg1"/>
                  </a:solidFill>
                </a:rPr>
                <a:t>);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24000" y="2341564"/>
            <a:ext cx="9144000" cy="26987"/>
            <a:chOff x="0" y="2341113"/>
            <a:chExt cx="9144000" cy="26778"/>
          </a:xfrm>
        </p:grpSpPr>
        <p:sp>
          <p:nvSpPr>
            <p:cNvPr id="147465" name="Line 9"/>
            <p:cNvSpPr>
              <a:spLocks noChangeShapeType="1"/>
            </p:cNvSpPr>
            <p:nvPr/>
          </p:nvSpPr>
          <p:spPr bwMode="auto">
            <a:xfrm flipH="1">
              <a:off x="0" y="2341113"/>
              <a:ext cx="39306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7466" name="Line 10"/>
            <p:cNvSpPr>
              <a:spLocks noChangeShapeType="1"/>
            </p:cNvSpPr>
            <p:nvPr/>
          </p:nvSpPr>
          <p:spPr bwMode="auto">
            <a:xfrm flipH="1">
              <a:off x="4298950" y="2367891"/>
              <a:ext cx="48450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5991786" y="2695575"/>
            <a:ext cx="579189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public class </a:t>
            </a:r>
            <a:r>
              <a:rPr lang="en-US" sz="1400" b="1" dirty="0" err="1">
                <a:solidFill>
                  <a:schemeClr val="bg1"/>
                </a:solidFill>
              </a:rPr>
              <a:t>TestMethod</a:t>
            </a:r>
            <a:r>
              <a:rPr lang="en-US" sz="1400" b="1" dirty="0">
                <a:solidFill>
                  <a:schemeClr val="bg1"/>
                </a:solidFill>
              </a:rPr>
              <a:t> {</a:t>
            </a:r>
          </a:p>
          <a:p>
            <a:pPr>
              <a:defRPr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public </a:t>
            </a:r>
            <a:r>
              <a:rPr lang="en-US" sz="1400" b="1" dirty="0">
                <a:solidFill>
                  <a:srgbClr val="0000FF"/>
                </a:solidFill>
              </a:rPr>
              <a:t>static</a:t>
            </a:r>
            <a:r>
              <a:rPr lang="en-US" sz="1400" b="1" dirty="0">
                <a:solidFill>
                  <a:schemeClr val="bg1"/>
                </a:solidFill>
              </a:rPr>
              <a:t> void main(String[] </a:t>
            </a:r>
            <a:r>
              <a:rPr lang="en-US" sz="1400" b="1" dirty="0" err="1">
                <a:solidFill>
                  <a:schemeClr val="bg1"/>
                </a:solidFill>
              </a:rPr>
              <a:t>args</a:t>
            </a:r>
            <a:r>
              <a:rPr lang="en-US" sz="1400" b="1" dirty="0">
                <a:solidFill>
                  <a:schemeClr val="bg1"/>
                </a:solidFill>
              </a:rPr>
              <a:t>) {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	</a:t>
            </a:r>
            <a:r>
              <a:rPr lang="en-US" sz="1400" b="1" dirty="0" err="1">
                <a:solidFill>
                  <a:schemeClr val="bg1"/>
                </a:solidFill>
              </a:rPr>
              <a:t>System.out.println</a:t>
            </a:r>
            <a:r>
              <a:rPr lang="en-US" sz="1400" b="1" dirty="0">
                <a:solidFill>
                  <a:schemeClr val="bg1"/>
                </a:solidFill>
              </a:rPr>
              <a:t>("" + max(5,7));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 }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public </a:t>
            </a:r>
            <a:r>
              <a:rPr lang="en-US" sz="1400" b="1" dirty="0">
                <a:solidFill>
                  <a:srgbClr val="0000FF"/>
                </a:solidFill>
              </a:rPr>
              <a:t>static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max(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num1,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num2){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          ……………...........................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} </a:t>
            </a:r>
          </a:p>
          <a:p>
            <a:pPr>
              <a:defRPr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public class </a:t>
            </a:r>
            <a:r>
              <a:rPr lang="en-US" sz="1400" b="1" dirty="0" err="1">
                <a:solidFill>
                  <a:schemeClr val="bg1"/>
                </a:solidFill>
              </a:rPr>
              <a:t>TestMethodFromOtherClass</a:t>
            </a:r>
            <a:r>
              <a:rPr lang="en-US" sz="1400" b="1" dirty="0">
                <a:solidFill>
                  <a:schemeClr val="bg1"/>
                </a:solidFill>
              </a:rPr>
              <a:t> {</a:t>
            </a:r>
          </a:p>
          <a:p>
            <a:pPr>
              <a:defRPr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public static void main(String[] </a:t>
            </a:r>
            <a:r>
              <a:rPr lang="en-US" sz="1400" b="1" dirty="0" err="1">
                <a:solidFill>
                  <a:schemeClr val="bg1"/>
                </a:solidFill>
              </a:rPr>
              <a:t>args</a:t>
            </a:r>
            <a:r>
              <a:rPr lang="en-US" sz="1400" b="1" dirty="0">
                <a:solidFill>
                  <a:schemeClr val="bg1"/>
                </a:solidFill>
              </a:rPr>
              <a:t>) {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	</a:t>
            </a:r>
            <a:r>
              <a:rPr lang="en-US" sz="1400" b="1" dirty="0" err="1">
                <a:solidFill>
                  <a:schemeClr val="bg1"/>
                </a:solidFill>
              </a:rPr>
              <a:t>System.out.println</a:t>
            </a:r>
            <a:r>
              <a:rPr lang="en-US" sz="1400" b="1" dirty="0">
                <a:solidFill>
                  <a:schemeClr val="bg1"/>
                </a:solidFill>
              </a:rPr>
              <a:t>("" + </a:t>
            </a:r>
            <a:r>
              <a:rPr lang="en-US" sz="1400" b="1" dirty="0" err="1">
                <a:solidFill>
                  <a:srgbClr val="0000FF"/>
                </a:solidFill>
              </a:rPr>
              <a:t>TestMethod</a:t>
            </a:r>
            <a:r>
              <a:rPr lang="en-US" sz="1400" b="1" dirty="0" err="1">
                <a:solidFill>
                  <a:schemeClr val="bg1"/>
                </a:solidFill>
              </a:rPr>
              <a:t>.max</a:t>
            </a:r>
            <a:r>
              <a:rPr lang="en-US" sz="1400" b="1" dirty="0">
                <a:solidFill>
                  <a:schemeClr val="bg1"/>
                </a:solidFill>
              </a:rPr>
              <a:t>(5,7));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	</a:t>
            </a:r>
            <a:r>
              <a:rPr lang="en-US" sz="1400" b="1" dirty="0" err="1">
                <a:solidFill>
                  <a:schemeClr val="bg1"/>
                </a:solidFill>
              </a:rPr>
              <a:t>System.out.println</a:t>
            </a:r>
            <a:r>
              <a:rPr lang="en-US" sz="1400" b="1" dirty="0">
                <a:solidFill>
                  <a:schemeClr val="bg1"/>
                </a:solidFill>
              </a:rPr>
              <a:t>("" + </a:t>
            </a:r>
            <a:r>
              <a:rPr lang="en-US" sz="1400" b="1" dirty="0" err="1">
                <a:solidFill>
                  <a:schemeClr val="bg1"/>
                </a:solidFill>
              </a:rPr>
              <a:t>Math.max</a:t>
            </a:r>
            <a:r>
              <a:rPr lang="en-US" sz="1400" b="1" dirty="0">
                <a:solidFill>
                  <a:schemeClr val="bg1"/>
                </a:solidFill>
              </a:rPr>
              <a:t>(5,7));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    }   </a:t>
            </a:r>
          </a:p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000664" y="2451101"/>
            <a:ext cx="5095336" cy="4422775"/>
            <a:chOff x="0" y="2451490"/>
            <a:chExt cx="4572000" cy="4423080"/>
          </a:xfrm>
        </p:grpSpPr>
        <p:sp>
          <p:nvSpPr>
            <p:cNvPr id="147468" name="Rectangle 12"/>
            <p:cNvSpPr>
              <a:spLocks noChangeArrowheads="1"/>
            </p:cNvSpPr>
            <p:nvPr/>
          </p:nvSpPr>
          <p:spPr bwMode="auto">
            <a:xfrm>
              <a:off x="0" y="2451490"/>
              <a:ext cx="4022725" cy="3108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public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</a:rPr>
                <a:t>class Vehicle {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private String </a:t>
              </a:r>
              <a:r>
                <a:rPr lang="en-US" sz="1400" b="1" dirty="0" err="1">
                  <a:solidFill>
                    <a:schemeClr val="bg1"/>
                  </a:solidFill>
                </a:rPr>
                <a:t>plateNo</a:t>
              </a:r>
              <a:r>
                <a:rPr lang="en-US" sz="1400" b="1" dirty="0">
                  <a:solidFill>
                    <a:schemeClr val="bg1"/>
                  </a:solidFill>
                </a:rPr>
                <a:t>;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private </a:t>
              </a:r>
              <a:r>
                <a:rPr lang="en-US" sz="1400" b="1" dirty="0" err="1">
                  <a:solidFill>
                    <a:schemeClr val="bg1"/>
                  </a:solidFill>
                </a:rPr>
                <a:t>int</a:t>
              </a:r>
              <a:r>
                <a:rPr lang="en-US" sz="1400" b="1" dirty="0">
                  <a:solidFill>
                    <a:schemeClr val="bg1"/>
                  </a:solidFill>
                </a:rPr>
                <a:t> passengers;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private </a:t>
              </a:r>
              <a:r>
                <a:rPr lang="en-US" sz="1400" b="1" dirty="0" err="1">
                  <a:solidFill>
                    <a:schemeClr val="bg1"/>
                  </a:solidFill>
                </a:rPr>
                <a:t>int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fuelCap</a:t>
              </a:r>
              <a:r>
                <a:rPr lang="en-US" sz="1400" b="1" dirty="0">
                  <a:solidFill>
                    <a:schemeClr val="bg1"/>
                  </a:solidFill>
                </a:rPr>
                <a:t>;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private </a:t>
              </a:r>
              <a:r>
                <a:rPr lang="en-US" sz="1400" b="1" dirty="0" err="1">
                  <a:solidFill>
                    <a:schemeClr val="bg1"/>
                  </a:solidFill>
                </a:rPr>
                <a:t>int</a:t>
              </a:r>
              <a:r>
                <a:rPr lang="en-US" sz="1400" b="1" dirty="0">
                  <a:solidFill>
                    <a:schemeClr val="bg1"/>
                  </a:solidFill>
                </a:rPr>
                <a:t> mpg;</a:t>
              </a:r>
            </a:p>
            <a:p>
              <a:pPr>
                <a:defRPr/>
              </a:pPr>
              <a:endParaRPr lang="en-US" sz="14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public </a:t>
              </a:r>
              <a:r>
                <a:rPr lang="en-US" sz="1400" b="1" dirty="0" err="1">
                  <a:solidFill>
                    <a:schemeClr val="bg1"/>
                  </a:solidFill>
                </a:rPr>
                <a:t>int</a:t>
              </a:r>
              <a:r>
                <a:rPr lang="en-US" sz="1400" b="1" dirty="0">
                  <a:solidFill>
                    <a:schemeClr val="bg1"/>
                  </a:solidFill>
                </a:rPr>
                <a:t> range() {  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     return </a:t>
              </a:r>
              <a:r>
                <a:rPr lang="en-US" sz="1400" b="1" dirty="0" err="1">
                  <a:solidFill>
                    <a:schemeClr val="bg1"/>
                  </a:solidFill>
                </a:rPr>
                <a:t>fuelCap</a:t>
              </a:r>
              <a:r>
                <a:rPr lang="en-US" sz="1400" b="1" dirty="0">
                  <a:solidFill>
                    <a:schemeClr val="bg1"/>
                  </a:solidFill>
                </a:rPr>
                <a:t> * mpg; 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}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public String </a:t>
              </a:r>
              <a:r>
                <a:rPr lang="en-US" sz="1400" b="1" dirty="0" err="1">
                  <a:solidFill>
                    <a:schemeClr val="bg1"/>
                  </a:solidFill>
                </a:rPr>
                <a:t>toString</a:t>
              </a:r>
              <a:r>
                <a:rPr lang="en-US" sz="1400" b="1" dirty="0">
                  <a:solidFill>
                    <a:schemeClr val="bg1"/>
                  </a:solidFill>
                </a:rPr>
                <a:t>(){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     return “Plate No : ” + </a:t>
              </a:r>
              <a:r>
                <a:rPr lang="en-US" sz="1400" b="1" dirty="0" err="1">
                  <a:solidFill>
                    <a:schemeClr val="bg1"/>
                  </a:solidFill>
                </a:rPr>
                <a:t>plateNo</a:t>
              </a:r>
              <a:r>
                <a:rPr lang="en-US" sz="1400" b="1" dirty="0">
                  <a:solidFill>
                    <a:schemeClr val="bg1"/>
                  </a:solidFill>
                </a:rPr>
                <a:t> + …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            “Range : ” + range();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}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47469" name="Rectangle 13"/>
            <p:cNvSpPr>
              <a:spLocks noChangeArrowheads="1"/>
            </p:cNvSpPr>
            <p:nvPr/>
          </p:nvSpPr>
          <p:spPr bwMode="auto">
            <a:xfrm>
              <a:off x="0" y="5490175"/>
              <a:ext cx="4572000" cy="1384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public class </a:t>
              </a:r>
              <a:r>
                <a:rPr lang="en-US" sz="1400" b="1" dirty="0" err="1">
                  <a:solidFill>
                    <a:schemeClr val="bg1"/>
                  </a:solidFill>
                </a:rPr>
                <a:t>TestVehicle</a:t>
              </a:r>
              <a:r>
                <a:rPr lang="en-US" sz="1400" b="1" dirty="0">
                  <a:solidFill>
                    <a:schemeClr val="bg1"/>
                  </a:solidFill>
                </a:rPr>
                <a:t> {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  public static void main(String[] </a:t>
              </a:r>
              <a:r>
                <a:rPr lang="en-US" sz="1400" b="1" dirty="0" err="1">
                  <a:solidFill>
                    <a:schemeClr val="bg1"/>
                  </a:solidFill>
                </a:rPr>
                <a:t>args</a:t>
              </a:r>
              <a:r>
                <a:rPr lang="en-US" sz="1400" b="1" dirty="0">
                  <a:solidFill>
                    <a:schemeClr val="bg1"/>
                  </a:solidFill>
                </a:rPr>
                <a:t>) {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0000FF"/>
                  </a:solidFill>
                </a:rPr>
                <a:t>        Vehicle car = new Vehicle();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      </a:t>
              </a:r>
              <a:r>
                <a:rPr lang="en-US" sz="1400" b="1" dirty="0" err="1">
                  <a:solidFill>
                    <a:schemeClr val="bg1"/>
                  </a:solidFill>
                </a:rPr>
                <a:t>System.out.println</a:t>
              </a:r>
              <a:r>
                <a:rPr lang="en-US" sz="1400" b="1" dirty="0">
                  <a:solidFill>
                    <a:schemeClr val="bg1"/>
                  </a:solidFill>
                </a:rPr>
                <a:t>("" + </a:t>
              </a:r>
              <a:r>
                <a:rPr lang="en-US" sz="1400" b="1" dirty="0" err="1">
                  <a:solidFill>
                    <a:schemeClr val="bg1"/>
                  </a:solidFill>
                </a:rPr>
                <a:t>car.range</a:t>
              </a:r>
              <a:r>
                <a:rPr lang="en-US" sz="1400" b="1" dirty="0">
                  <a:solidFill>
                    <a:schemeClr val="bg1"/>
                  </a:solidFill>
                </a:rPr>
                <a:t>());	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   }</a:t>
              </a:r>
            </a:p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543610" y="60408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ChangeArrowheads="1"/>
          </p:cNvSpPr>
          <p:nvPr/>
        </p:nvSpPr>
        <p:spPr bwMode="auto">
          <a:xfrm>
            <a:off x="3524250" y="22288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35242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1524000" y="22156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94213" name="Rectangle 6"/>
          <p:cNvSpPr>
            <a:spLocks noChangeArrowheads="1"/>
          </p:cNvSpPr>
          <p:nvPr/>
        </p:nvSpPr>
        <p:spPr bwMode="auto">
          <a:xfrm>
            <a:off x="1524000" y="22156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94214" name="Text Box 8"/>
          <p:cNvSpPr txBox="1">
            <a:spLocks noChangeArrowheads="1"/>
          </p:cNvSpPr>
          <p:nvPr/>
        </p:nvSpPr>
        <p:spPr bwMode="auto">
          <a:xfrm>
            <a:off x="1752600" y="57912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ms-MY" sz="2400">
              <a:latin typeface="Times New Roman" pitchFamily="18" charset="0"/>
            </a:endParaRPr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483079" y="0"/>
            <a:ext cx="11421374" cy="2323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6125" lvl="1" indent="-288925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FangSong" pitchFamily="49" charset="-122"/>
              </a:rPr>
              <a:t>Caution: </a:t>
            </a:r>
          </a:p>
          <a:p>
            <a:pPr marL="746125" lvl="1" indent="-288925">
              <a:spcBef>
                <a:spcPct val="50000"/>
              </a:spcBef>
              <a:buClr>
                <a:schemeClr val="accent2"/>
              </a:buClr>
              <a:buFont typeface="Arial" pitchFamily="34" charset="0"/>
              <a:buChar char="–"/>
              <a:defRPr/>
            </a:pPr>
            <a:r>
              <a:rPr lang="en-US" sz="2200" b="1" dirty="0">
                <a:solidFill>
                  <a:schemeClr val="bg1"/>
                </a:solidFill>
              </a:rPr>
              <a:t>Static variables and methods can be used from instance or static methods in the class. </a:t>
            </a:r>
          </a:p>
          <a:p>
            <a:pPr marL="746125" lvl="1" indent="-288925">
              <a:spcBef>
                <a:spcPct val="50000"/>
              </a:spcBef>
              <a:buClr>
                <a:schemeClr val="accent2"/>
              </a:buClr>
              <a:buFont typeface="Arial" pitchFamily="34" charset="0"/>
              <a:buChar char="–"/>
              <a:defRPr/>
            </a:pPr>
            <a:r>
              <a:rPr lang="en-US" sz="2200" b="1" dirty="0">
                <a:solidFill>
                  <a:schemeClr val="bg1"/>
                </a:solidFill>
              </a:rPr>
              <a:t>Instance variable and methods can only be used from instance methods,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from static methods.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1223962" y="2469763"/>
            <a:ext cx="10162905" cy="4358116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public class Foo{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   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chemeClr val="bg1"/>
                </a:solidFill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 </a:t>
            </a:r>
            <a:r>
              <a:rPr lang="en-US" sz="2200" b="1" dirty="0" smtClean="0">
                <a:solidFill>
                  <a:schemeClr val="bg1"/>
                </a:solidFill>
              </a:rPr>
              <a:t>  </a:t>
            </a:r>
            <a:r>
              <a:rPr lang="en-US" sz="2200" b="1" dirty="0" smtClean="0">
                <a:solidFill>
                  <a:srgbClr val="0000FF"/>
                </a:solidFill>
              </a:rPr>
              <a:t>static 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k</a:t>
            </a:r>
            <a:r>
              <a:rPr lang="en-US" sz="2200" b="1" dirty="0">
                <a:solidFill>
                  <a:schemeClr val="bg1"/>
                </a:solidFill>
              </a:rPr>
              <a:t> = 2;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 </a:t>
            </a:r>
            <a:r>
              <a:rPr lang="en-US" sz="2200" b="1" dirty="0" smtClean="0">
                <a:solidFill>
                  <a:schemeClr val="bg1"/>
                </a:solidFill>
              </a:rPr>
              <a:t>  public </a:t>
            </a:r>
            <a:r>
              <a:rPr lang="en-US" sz="2200" b="1" dirty="0">
                <a:solidFill>
                  <a:srgbClr val="0000FF"/>
                </a:solidFill>
              </a:rPr>
              <a:t>static</a:t>
            </a:r>
            <a:r>
              <a:rPr lang="en-US" sz="2200" b="1" dirty="0">
                <a:solidFill>
                  <a:schemeClr val="bg1"/>
                </a:solidFill>
              </a:rPr>
              <a:t> void </a:t>
            </a:r>
            <a:r>
              <a:rPr lang="en-US" sz="2200" b="1" dirty="0">
                <a:solidFill>
                  <a:srgbClr val="C00000"/>
                </a:solidFill>
              </a:rPr>
              <a:t>main</a:t>
            </a:r>
            <a:r>
              <a:rPr lang="en-US" sz="2200" b="1" dirty="0">
                <a:solidFill>
                  <a:schemeClr val="bg1"/>
                </a:solidFill>
              </a:rPr>
              <a:t>(String [] </a:t>
            </a:r>
            <a:r>
              <a:rPr lang="en-US" sz="2200" b="1" dirty="0" err="1">
                <a:solidFill>
                  <a:schemeClr val="bg1"/>
                </a:solidFill>
              </a:rPr>
              <a:t>args</a:t>
            </a:r>
            <a:r>
              <a:rPr lang="en-US" sz="2200" b="1" dirty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 	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 j = 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 	</a:t>
            </a:r>
            <a:r>
              <a:rPr lang="en-US" sz="2200" b="1" dirty="0">
                <a:solidFill>
                  <a:srgbClr val="FF0000"/>
                </a:solidFill>
              </a:rPr>
              <a:t>m1();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   </a:t>
            </a:r>
            <a:r>
              <a:rPr lang="en-US" sz="2200" b="1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 </a:t>
            </a:r>
            <a:r>
              <a:rPr lang="en-US" sz="2200" b="1" dirty="0" smtClean="0">
                <a:solidFill>
                  <a:schemeClr val="bg1"/>
                </a:solidFill>
              </a:rPr>
              <a:t>  public </a:t>
            </a:r>
            <a:r>
              <a:rPr lang="en-US" sz="2200" b="1" dirty="0">
                <a:solidFill>
                  <a:schemeClr val="bg1"/>
                </a:solidFill>
              </a:rPr>
              <a:t>void </a:t>
            </a:r>
            <a:r>
              <a:rPr lang="en-US" sz="2200" b="1" dirty="0">
                <a:solidFill>
                  <a:srgbClr val="C00000"/>
                </a:solidFill>
              </a:rPr>
              <a:t>m1()  </a:t>
            </a:r>
            <a:r>
              <a:rPr lang="en-US" sz="2200" b="1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 	</a:t>
            </a:r>
            <a:r>
              <a:rPr lang="en-US" sz="2200" b="1" dirty="0" err="1">
                <a:solidFill>
                  <a:schemeClr val="bg1"/>
                </a:solidFill>
              </a:rPr>
              <a:t>i</a:t>
            </a:r>
            <a:r>
              <a:rPr lang="en-US" sz="2200" b="1" dirty="0">
                <a:solidFill>
                  <a:schemeClr val="bg1"/>
                </a:solidFill>
              </a:rPr>
              <a:t> = </a:t>
            </a:r>
            <a:r>
              <a:rPr lang="en-US" sz="2200" b="1" dirty="0" err="1">
                <a:solidFill>
                  <a:schemeClr val="bg1"/>
                </a:solidFill>
              </a:rPr>
              <a:t>i</a:t>
            </a:r>
            <a:r>
              <a:rPr lang="en-US" sz="2200" b="1" dirty="0">
                <a:solidFill>
                  <a:schemeClr val="bg1"/>
                </a:solidFill>
              </a:rPr>
              <a:t> +</a:t>
            </a:r>
            <a:r>
              <a:rPr lang="en-US" sz="2200" b="1" dirty="0">
                <a:solidFill>
                  <a:srgbClr val="0000FF"/>
                </a:solidFill>
              </a:rPr>
              <a:t> k </a:t>
            </a:r>
            <a:r>
              <a:rPr lang="en-US" sz="2200" b="1" dirty="0">
                <a:solidFill>
                  <a:schemeClr val="bg1"/>
                </a:solidFill>
              </a:rPr>
              <a:t>+ </a:t>
            </a:r>
            <a:r>
              <a:rPr lang="en-US" sz="2200" b="1" dirty="0">
                <a:solidFill>
                  <a:srgbClr val="FF0000"/>
                </a:solidFill>
              </a:rPr>
              <a:t>m2(</a:t>
            </a:r>
            <a:r>
              <a:rPr lang="en-US" sz="2200" b="1" dirty="0" err="1">
                <a:solidFill>
                  <a:srgbClr val="FF0000"/>
                </a:solidFill>
              </a:rPr>
              <a:t>i</a:t>
            </a:r>
            <a:r>
              <a:rPr lang="en-US" sz="2200" b="1" dirty="0">
                <a:solidFill>
                  <a:srgbClr val="FF0000"/>
                </a:solidFill>
              </a:rPr>
              <a:t>, k);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   </a:t>
            </a:r>
            <a:r>
              <a:rPr lang="en-US" sz="2200" b="1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   </a:t>
            </a:r>
            <a:r>
              <a:rPr lang="en-US" sz="2200" b="1" dirty="0">
                <a:solidFill>
                  <a:schemeClr val="bg1"/>
                </a:solidFill>
              </a:rPr>
              <a:t>public </a:t>
            </a:r>
            <a:r>
              <a:rPr lang="en-US" sz="2200" b="1" dirty="0">
                <a:solidFill>
                  <a:srgbClr val="0000FF"/>
                </a:solidFill>
              </a:rPr>
              <a:t>static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m2</a:t>
            </a:r>
            <a:r>
              <a:rPr lang="en-US" sz="2200" b="1" dirty="0">
                <a:solidFill>
                  <a:schemeClr val="bg1"/>
                </a:solidFill>
              </a:rPr>
              <a:t>(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err="1">
                <a:solidFill>
                  <a:schemeClr val="bg1"/>
                </a:solidFill>
              </a:rPr>
              <a:t>i</a:t>
            </a:r>
            <a:r>
              <a:rPr lang="en-US" sz="2200" b="1" dirty="0">
                <a:solidFill>
                  <a:schemeClr val="bg1"/>
                </a:solidFill>
              </a:rPr>
              <a:t>, 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 j){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 	return (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)(</a:t>
            </a:r>
            <a:r>
              <a:rPr lang="en-US" sz="2200" b="1" dirty="0" err="1">
                <a:solidFill>
                  <a:schemeClr val="bg1"/>
                </a:solidFill>
              </a:rPr>
              <a:t>Math.pow</a:t>
            </a:r>
            <a:r>
              <a:rPr lang="en-US" sz="2200" b="1" dirty="0">
                <a:solidFill>
                  <a:schemeClr val="bg1"/>
                </a:solidFill>
              </a:rPr>
              <a:t>(</a:t>
            </a:r>
            <a:r>
              <a:rPr lang="en-US" sz="2200" b="1" dirty="0" err="1">
                <a:solidFill>
                  <a:schemeClr val="bg1"/>
                </a:solidFill>
              </a:rPr>
              <a:t>i,j</a:t>
            </a:r>
            <a:r>
              <a:rPr lang="en-US" sz="2200" b="1" dirty="0">
                <a:solidFill>
                  <a:schemeClr val="bg1"/>
                </a:solidFill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   </a:t>
            </a:r>
            <a:r>
              <a:rPr lang="en-US" sz="2200" b="1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9862867" y="2548177"/>
            <a:ext cx="1524000" cy="442913"/>
          </a:xfrm>
          <a:prstGeom prst="rect">
            <a:avLst/>
          </a:prstGeom>
          <a:solidFill>
            <a:schemeClr val="tx2"/>
          </a:solidFill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 b="1" dirty="0">
                <a:hlinkClick r:id="rId3" action="ppaction://hlinkfile"/>
              </a:rPr>
              <a:t>Foo.java</a:t>
            </a:r>
            <a:endParaRPr lang="en-US" sz="23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52423" y="672860"/>
            <a:ext cx="10473637" cy="2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9" grpId="0" animBg="1"/>
      <p:bldP spid="3778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3" y="293299"/>
            <a:ext cx="10871200" cy="70760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Programming Tip</a:t>
            </a:r>
            <a:endParaRPr lang="en-MY" dirty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80226"/>
            <a:ext cx="10871200" cy="4487174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bg1"/>
                </a:solidFill>
              </a:rPr>
              <a:t>To improve readability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ClassName.staticVariable</a:t>
            </a:r>
            <a:r>
              <a:rPr lang="en-US" sz="2800" dirty="0">
                <a:solidFill>
                  <a:schemeClr val="bg1"/>
                </a:solidFill>
              </a:rPr>
              <a:t> to access a static variable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ClassName.staticMethodName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>
                <a:solidFill>
                  <a:schemeClr val="bg1"/>
                </a:solidFill>
              </a:rPr>
              <a:t> to invoke a static method</a:t>
            </a:r>
          </a:p>
          <a:p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0863" y="100090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7127" y="336791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(5)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042" y="1315290"/>
            <a:ext cx="10440298" cy="4473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</a:rPr>
              <a:t>At the end of this lesson, you should be able 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Distinguish between instance and static variables and methods.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Explain the use of visibility modifiers.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Declare private data fields with appropriate 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800" dirty="0">
                <a:solidFill>
                  <a:schemeClr val="bg1"/>
                </a:solidFill>
              </a:rPr>
              <a:t> methods.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127" y="96385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3610" y="58528"/>
            <a:ext cx="8085138" cy="62865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Visibility Modifiers (1)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3298" y="997728"/>
            <a:ext cx="6324990" cy="5696369"/>
          </a:xfrm>
        </p:spPr>
        <p:txBody>
          <a:bodyPr/>
          <a:lstStyle/>
          <a:p>
            <a:pPr marL="261938" indent="-261938">
              <a:lnSpc>
                <a:spcPct val="80000"/>
              </a:lnSpc>
              <a:spcBef>
                <a:spcPct val="100000"/>
              </a:spcBef>
            </a:pPr>
            <a:r>
              <a:rPr lang="en-US" sz="2200" dirty="0">
                <a:solidFill>
                  <a:schemeClr val="bg1"/>
                </a:solidFill>
              </a:rPr>
              <a:t>Restricting access to a class’ members is a fundamental part of OOP because it helps prevent </a:t>
            </a:r>
            <a:r>
              <a:rPr lang="en-US" sz="2200" b="1" dirty="0">
                <a:solidFill>
                  <a:srgbClr val="FF0000"/>
                </a:solidFill>
              </a:rPr>
              <a:t>misuse </a:t>
            </a:r>
            <a:r>
              <a:rPr lang="en-US" sz="2200" dirty="0">
                <a:solidFill>
                  <a:schemeClr val="bg1"/>
                </a:solidFill>
              </a:rPr>
              <a:t>of an object.</a:t>
            </a:r>
          </a:p>
          <a:p>
            <a:pPr marL="261938" indent="-261938"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solidFill>
                  <a:schemeClr val="bg1"/>
                </a:solidFill>
              </a:rPr>
              <a:t>Member access control is achieved through the use of 4 </a:t>
            </a:r>
            <a:r>
              <a:rPr lang="en-US" sz="2200" i="1" dirty="0">
                <a:solidFill>
                  <a:schemeClr val="bg1"/>
                </a:solidFill>
              </a:rPr>
              <a:t>visibility modifiers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</a:p>
          <a:p>
            <a:pPr marL="538163" lvl="1" indent="-138113">
              <a:lnSpc>
                <a:spcPct val="80000"/>
              </a:lnSpc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default</a:t>
            </a:r>
          </a:p>
          <a:p>
            <a:pPr marL="538163" lvl="1" indent="-138113">
              <a:lnSpc>
                <a:spcPct val="8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	    By default, the class, variable or method can be accessed by any class in the same package (folder).</a:t>
            </a:r>
            <a:endParaRPr lang="en-US" sz="2200" dirty="0">
              <a:solidFill>
                <a:schemeClr val="bg1"/>
              </a:solidFill>
              <a:latin typeface="Courier New" pitchFamily="49" charset="0"/>
            </a:endParaRPr>
          </a:p>
          <a:p>
            <a:pPr marL="538163" lvl="1" indent="-138113">
              <a:lnSpc>
                <a:spcPct val="80000"/>
              </a:lnSpc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</a:p>
          <a:p>
            <a:pPr marL="538163" lvl="1" indent="-138113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sz="2200" dirty="0">
                <a:solidFill>
                  <a:schemeClr val="bg1"/>
                </a:solidFill>
              </a:rPr>
              <a:t>	   The class, data, or method is visible to any class in any package. </a:t>
            </a:r>
            <a:endParaRPr lang="en-US" sz="2200" dirty="0">
              <a:solidFill>
                <a:schemeClr val="bg1"/>
              </a:solidFill>
              <a:latin typeface="Courier New" pitchFamily="49" charset="0"/>
            </a:endParaRPr>
          </a:p>
          <a:p>
            <a:pPr marL="538163" lvl="1" indent="-138113">
              <a:lnSpc>
                <a:spcPct val="80000"/>
              </a:lnSpc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sz="2200" b="1" dirty="0">
                <a:solidFill>
                  <a:srgbClr val="0000FF"/>
                </a:solidFill>
              </a:rPr>
              <a:t> </a:t>
            </a:r>
          </a:p>
          <a:p>
            <a:pPr marL="538163" lvl="1" indent="-138113">
              <a:lnSpc>
                <a:spcPct val="8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	   The data or methods can be accessed only by the declaring class.</a:t>
            </a:r>
          </a:p>
          <a:p>
            <a:pPr marL="538163" lvl="1" indent="-138113">
              <a:lnSpc>
                <a:spcPct val="80000"/>
              </a:lnSpc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protected</a:t>
            </a:r>
            <a:r>
              <a:rPr lang="en-US" sz="2200" b="1" dirty="0">
                <a:solidFill>
                  <a:srgbClr val="0000FF"/>
                </a:solidFill>
              </a:rPr>
              <a:t> </a:t>
            </a:r>
          </a:p>
          <a:p>
            <a:pPr marL="538163" lvl="1" indent="-138113">
              <a:lnSpc>
                <a:spcPct val="8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   	(Will be covered in a future chapter).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7245663" y="162238"/>
            <a:ext cx="4658789" cy="6555641"/>
          </a:xfrm>
          <a:prstGeom prst="rect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Vehicle 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String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plateNo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passengers;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fuelCap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mpg;</a:t>
            </a:r>
          </a:p>
          <a:p>
            <a:endParaRPr lang="en-US" sz="21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range() {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return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fuelCap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* mpg;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1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1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VehicleDemo</a:t>
            </a:r>
            <a:r>
              <a:rPr lang="en-US" sz="21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… </a:t>
            </a:r>
            <a:r>
              <a:rPr lang="en-US" sz="21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Sting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 ]) {</a:t>
            </a:r>
          </a:p>
          <a:p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Vehicle car = new Vehicle();          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car.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plateNo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“WWW 1234”;          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car. Passengers = 4;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car. </a:t>
            </a:r>
            <a:r>
              <a:rPr lang="en-US" sz="21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fuelCap</a:t>
            </a:r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20;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car. mpg = 10;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……….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43610" y="604089"/>
            <a:ext cx="6218975" cy="2354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1144437" y="565150"/>
            <a:ext cx="9144000" cy="59847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Circle {</a:t>
            </a:r>
          </a:p>
          <a:p>
            <a:pPr eaLnBrk="0" hangingPunct="0">
              <a:spcBef>
                <a:spcPct val="50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radius;    // declare radius data as private</a:t>
            </a:r>
          </a:p>
          <a:p>
            <a:pPr eaLnBrk="0" hangingPunct="0">
              <a:spcBef>
                <a:spcPct val="3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Circle()     // default constructor</a:t>
            </a: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  radius = 1.0;    }   </a:t>
            </a:r>
          </a:p>
          <a:p>
            <a:pPr eaLnBrk="0" hangingPunct="0">
              <a:spcBef>
                <a:spcPct val="3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setRadius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double r)</a:t>
            </a: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   radius = r;   }</a:t>
            </a: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rgbClr val="00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findArea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   return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radius * radius;     }</a:t>
            </a: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// end Circle Class</a:t>
            </a:r>
          </a:p>
          <a:p>
            <a:pPr eaLnBrk="0" hangingPunct="0">
              <a:spcBef>
                <a:spcPct val="5000"/>
              </a:spcBef>
            </a:pP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TestModifier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 []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Circle c1 = new Circle();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0" hangingPunct="0">
              <a:spcBef>
                <a:spcPct val="5000"/>
              </a:spcBef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c1.radius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5.2;  </a:t>
            </a:r>
            <a:r>
              <a:rPr lang="en-GB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Invalid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 access violation</a:t>
            </a:r>
          </a:p>
          <a:p>
            <a:pPr eaLnBrk="0" hangingPunct="0">
              <a:spcBef>
                <a:spcPct val="5000"/>
              </a:spcBef>
            </a:pPr>
            <a:r>
              <a:rPr lang="en-GB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c1.setRadius(5.2);</a:t>
            </a:r>
          </a:p>
          <a:p>
            <a:pPr eaLnBrk="0" hangingPunct="0">
              <a:spcBef>
                <a:spcPct val="5000"/>
              </a:spcBef>
            </a:pP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(“Area for c1 = ” + c1.findArea());</a:t>
            </a: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eaLnBrk="0" hangingPunct="0">
              <a:spcBef>
                <a:spcPct val="5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260" name="Rectangle 2"/>
          <p:cNvSpPr>
            <a:spLocks noChangeArrowheads="1"/>
          </p:cNvSpPr>
          <p:nvPr/>
        </p:nvSpPr>
        <p:spPr bwMode="auto">
          <a:xfrm>
            <a:off x="1144437" y="107950"/>
            <a:ext cx="808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26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Visibility Modifiers (2)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44437" y="3705045"/>
            <a:ext cx="9144000" cy="3333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83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810000" y="20843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3495675" y="248602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1000664" y="5193239"/>
            <a:ext cx="8382000" cy="15081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71463" indent="-271463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</a:t>
            </a:r>
            <a:r>
              <a:rPr lang="en-US" sz="2400" dirty="0">
                <a:solidFill>
                  <a:srgbClr val="00FF0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4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modifier restricts access to within a </a:t>
            </a:r>
            <a:r>
              <a:rPr lang="en-US" sz="24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class</a:t>
            </a:r>
            <a:r>
              <a:rPr lang="en-US" sz="24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.</a:t>
            </a:r>
          </a:p>
          <a:p>
            <a:pPr marL="271463" indent="-271463">
              <a:spcBef>
                <a:spcPts val="12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</a:t>
            </a:r>
            <a:r>
              <a:rPr lang="en-US" sz="2400" dirty="0">
                <a:solidFill>
                  <a:srgbClr val="00FF0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400" dirty="0">
                <a:solidFill>
                  <a:srgbClr val="0000FF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modifier restricts access to within a </a:t>
            </a:r>
            <a:r>
              <a:rPr lang="en-US" sz="2400" dirty="0">
                <a:solidFill>
                  <a:srgbClr val="0000FF"/>
                </a:solidFill>
                <a:latin typeface="Cambria" pitchFamily="18" charset="0"/>
                <a:cs typeface="Courier New" pitchFamily="49" charset="0"/>
              </a:rPr>
              <a:t>package</a:t>
            </a:r>
            <a:r>
              <a:rPr lang="en-US" sz="24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. </a:t>
            </a:r>
          </a:p>
          <a:p>
            <a:pPr marL="271463" indent="-271463">
              <a:spcBef>
                <a:spcPts val="12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</a:t>
            </a:r>
            <a:r>
              <a:rPr lang="en-US" sz="2400" dirty="0">
                <a:solidFill>
                  <a:srgbClr val="00FF0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>
                <a:solidFill>
                  <a:srgbClr val="7030A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modifier enables unrestricted access.</a:t>
            </a:r>
            <a:r>
              <a:rPr lang="en-US" sz="2400" dirty="0">
                <a:solidFill>
                  <a:schemeClr val="bg1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1524000" y="2301359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1970782"/>
              </p:ext>
            </p:extLst>
          </p:nvPr>
        </p:nvGraphicFramePr>
        <p:xfrm>
          <a:off x="641350" y="227013"/>
          <a:ext cx="9871075" cy="3546475"/>
        </p:xfrm>
        <a:graphic>
          <a:graphicData uri="http://schemas.openxmlformats.org/presentationml/2006/ole">
            <p:oleObj spid="_x0000_s378928" name="Picture" r:id="rId4" imgW="5257800" imgH="1886040" progId="Word.Picture.8">
              <p:embed/>
            </p:oleObj>
          </a:graphicData>
        </a:graphic>
      </p:graphicFrame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1524000" y="284428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0017490"/>
              </p:ext>
            </p:extLst>
          </p:nvPr>
        </p:nvGraphicFramePr>
        <p:xfrm>
          <a:off x="1000664" y="3505201"/>
          <a:ext cx="8829136" cy="1648032"/>
        </p:xfrm>
        <a:graphic>
          <a:graphicData uri="http://schemas.openxmlformats.org/presentationml/2006/ole">
            <p:oleObj spid="_x0000_s378929" name="Picture" r:id="rId5" imgW="4286160" imgH="8002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3610" y="297851"/>
            <a:ext cx="7772400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543609" y="1066800"/>
            <a:ext cx="1061897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An object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  <a:cs typeface="Courier New" pitchFamily="49" charset="0"/>
              </a:rPr>
              <a:t>cannot access 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its private members, as shown in (b). It is OK, however, if the object is declared in its own class, as shown in (a).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524000" y="23156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5728094"/>
              </p:ext>
            </p:extLst>
          </p:nvPr>
        </p:nvGraphicFramePr>
        <p:xfrm>
          <a:off x="543609" y="2757096"/>
          <a:ext cx="10941148" cy="3581641"/>
        </p:xfrm>
        <a:graphic>
          <a:graphicData uri="http://schemas.openxmlformats.org/presentationml/2006/ole">
            <p:oleObj spid="_x0000_s379929" name="Picture" r:id="rId4" imgW="5674320" imgH="1856880" progId="Word.Picture.8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43610" y="98365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908" y="1204253"/>
            <a:ext cx="11102050" cy="5298535"/>
          </a:xfrm>
          <a:noFill/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All classes have constructors, whether you define it or not.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If no constructor is defined in the class, a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0070C0"/>
                </a:solidFill>
              </a:rPr>
              <a:t>default constructor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is automatically provided as follows:  </a:t>
            </a:r>
          </a:p>
          <a:p>
            <a:pPr>
              <a:spcBef>
                <a:spcPct val="50000"/>
              </a:spcBef>
              <a:buNone/>
            </a:pPr>
            <a:r>
              <a:rPr lang="en-US" sz="3200" b="1" dirty="0">
                <a:solidFill>
                  <a:srgbClr val="99FFCC"/>
                </a:solidFill>
                <a:latin typeface="Courier New" pitchFamily="49" charset="0"/>
              </a:rPr>
              <a:t>  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</a:rPr>
              <a:t>public Circle1(){ }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However, </a:t>
            </a:r>
            <a:r>
              <a:rPr lang="en-US" sz="3200" dirty="0">
                <a:solidFill>
                  <a:srgbClr val="0070C0"/>
                </a:solidFill>
              </a:rPr>
              <a:t>once you define your own constructor(s), the default constructor is no longer provided automatically.</a:t>
            </a:r>
          </a:p>
          <a:p>
            <a:pPr lvl="1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Hence, if you still want a no-argument constructor, you have to define it yourself/explicitly.</a:t>
            </a:r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836908" y="341314"/>
            <a:ext cx="9386592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600" b="1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Default Constructors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8451268" y="6008466"/>
            <a:ext cx="2816000" cy="4943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2800" b="1" kern="0" dirty="0">
                <a:solidFill>
                  <a:srgbClr val="DDFFFF"/>
                </a:solidFill>
                <a:latin typeface="Courier New" pitchFamily="49" charset="0"/>
                <a:cs typeface="Courier New" pitchFamily="49" charset="0"/>
              </a:rPr>
              <a:t>Circle1.java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81" y="1200691"/>
            <a:ext cx="11188316" cy="5268913"/>
          </a:xfrm>
        </p:spPr>
        <p:txBody>
          <a:bodyPr/>
          <a:lstStyle/>
          <a:p>
            <a:pPr marL="355600" indent="-355600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It is </a:t>
            </a:r>
            <a:r>
              <a:rPr lang="en-US" sz="2800" dirty="0">
                <a:solidFill>
                  <a:srgbClr val="FF0000"/>
                </a:solidFill>
              </a:rPr>
              <a:t>not good </a:t>
            </a:r>
            <a:r>
              <a:rPr lang="en-US" sz="2800" dirty="0">
                <a:solidFill>
                  <a:schemeClr val="bg1"/>
                </a:solidFill>
              </a:rPr>
              <a:t>for the data members of one class to be able to modified directly from another class because: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Data may be tampered.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It makes the class difficult to maintain and vulnerable to bugs.</a:t>
            </a:r>
          </a:p>
          <a:p>
            <a:pPr marL="355600" indent="-355600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To protect data fields from direct modification and to make the class easy to maintain, declare the data fields as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private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55600" indent="-355600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 private data field cannot be accessed by an object through a direct reference outside the class.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How then can a client retrieve and modify a data field?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	By providing </a:t>
            </a:r>
            <a:r>
              <a:rPr lang="en-US" sz="2400" b="1" i="1" dirty="0">
                <a:solidFill>
                  <a:schemeClr val="bg1"/>
                </a:solidFill>
              </a:rPr>
              <a:t>accessor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i="1" dirty="0" err="1">
                <a:solidFill>
                  <a:schemeClr val="bg1"/>
                </a:solidFill>
              </a:rPr>
              <a:t>mutator</a:t>
            </a:r>
            <a:r>
              <a:rPr lang="en-US" sz="2400" dirty="0">
                <a:solidFill>
                  <a:schemeClr val="bg1"/>
                </a:solidFill>
              </a:rPr>
              <a:t> methods.</a:t>
            </a:r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543610" y="338138"/>
            <a:ext cx="8448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8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Why Data Fields Should Be </a:t>
            </a:r>
            <a:r>
              <a:rPr lang="en-US" sz="38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38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43610" y="94773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1" y="17252"/>
            <a:ext cx="2156604" cy="208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Mutators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SimSun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and 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SimSun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Accessors 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SimSun" pitchFamily="2" charset="-122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673525" y="17253"/>
            <a:ext cx="10518475" cy="6845300"/>
          </a:xfrm>
          <a:prstGeom prst="rect">
            <a:avLst/>
          </a:prstGeom>
          <a:solidFill>
            <a:srgbClr val="DD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// file Name : Circle2Demo.java</a:t>
            </a:r>
          </a:p>
          <a:p>
            <a:pPr eaLnBrk="0" hangingPunct="0">
              <a:spcBef>
                <a:spcPct val="30000"/>
              </a:spcBef>
            </a:pPr>
            <a:r>
              <a:rPr lang="en-US" b="1" dirty="0">
                <a:solidFill>
                  <a:schemeClr val="bg1"/>
                </a:solidFill>
              </a:rPr>
              <a:t>class </a:t>
            </a:r>
            <a:r>
              <a:rPr lang="en-US" b="1" dirty="0">
                <a:solidFill>
                  <a:srgbClr val="FF00FF"/>
                </a:solidFill>
              </a:rPr>
              <a:t>Circle2 {</a:t>
            </a:r>
          </a:p>
          <a:p>
            <a:pPr eaLnBrk="0" hangingPunct="0"/>
            <a:r>
              <a:rPr lang="en-US" b="1" dirty="0">
                <a:solidFill>
                  <a:schemeClr val="accent1"/>
                </a:solidFill>
              </a:rPr>
              <a:t>     private double radius;</a:t>
            </a:r>
            <a:r>
              <a:rPr lang="en-US" b="1" dirty="0">
                <a:solidFill>
                  <a:schemeClr val="bg1"/>
                </a:solidFill>
              </a:rPr>
              <a:t>    // </a:t>
            </a:r>
            <a:r>
              <a:rPr lang="en-US" b="1" dirty="0">
                <a:solidFill>
                  <a:srgbClr val="C00000"/>
                </a:solidFill>
              </a:rPr>
              <a:t>declare radius data as private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solidFill>
                  <a:srgbClr val="FFFF66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rgbClr val="FF00FF"/>
                </a:solidFill>
              </a:rPr>
              <a:t>Circle2</a:t>
            </a:r>
            <a:r>
              <a:rPr lang="en-US" b="1" dirty="0">
                <a:solidFill>
                  <a:schemeClr val="bg1"/>
                </a:solidFill>
              </a:rPr>
              <a:t>()     // default constructor</a:t>
            </a:r>
          </a:p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     {   radius = 1.0;    }   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solidFill>
                  <a:schemeClr val="bg1"/>
                </a:solidFill>
              </a:rPr>
              <a:t>     </a:t>
            </a:r>
            <a:r>
              <a:rPr lang="en-US" b="1" dirty="0">
                <a:solidFill>
                  <a:schemeClr val="accent2"/>
                </a:solidFill>
              </a:rPr>
              <a:t>public void </a:t>
            </a:r>
            <a:r>
              <a:rPr lang="en-US" b="1" dirty="0" err="1">
                <a:solidFill>
                  <a:schemeClr val="accent2"/>
                </a:solidFill>
              </a:rPr>
              <a:t>setRadius</a:t>
            </a:r>
            <a:r>
              <a:rPr lang="en-US" b="1" dirty="0">
                <a:solidFill>
                  <a:schemeClr val="accent2"/>
                </a:solidFill>
              </a:rPr>
              <a:t>( double r)</a:t>
            </a:r>
          </a:p>
          <a:p>
            <a:pPr eaLnBrk="0" hangingPunct="0"/>
            <a:r>
              <a:rPr lang="en-US" b="1" dirty="0">
                <a:solidFill>
                  <a:schemeClr val="accent2"/>
                </a:solidFill>
              </a:rPr>
              <a:t>     {    radius = r;   }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Handwriting" pitchFamily="66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Arial Black" pitchFamily="34" charset="0"/>
              </a:rPr>
              <a:t>public double </a:t>
            </a:r>
            <a:r>
              <a:rPr lang="en-US" b="1" dirty="0" err="1">
                <a:solidFill>
                  <a:srgbClr val="0000FF"/>
                </a:solidFill>
                <a:latin typeface="Arial Black" pitchFamily="34" charset="0"/>
              </a:rPr>
              <a:t>getRadius</a:t>
            </a:r>
            <a:r>
              <a:rPr lang="en-US" b="1" dirty="0">
                <a:solidFill>
                  <a:srgbClr val="0000FF"/>
                </a:solidFill>
                <a:latin typeface="Arial Black" pitchFamily="34" charset="0"/>
              </a:rPr>
              <a:t>()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Arial Black" pitchFamily="34" charset="0"/>
              </a:rPr>
              <a:t>    {   return radius;}    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solidFill>
                  <a:schemeClr val="bg1"/>
                </a:solidFill>
              </a:rPr>
              <a:t>     public double </a:t>
            </a:r>
            <a:r>
              <a:rPr lang="en-US" b="1" dirty="0" err="1">
                <a:solidFill>
                  <a:schemeClr val="bg1"/>
                </a:solidFill>
              </a:rPr>
              <a:t>findArea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     {    return </a:t>
            </a:r>
            <a:r>
              <a:rPr lang="en-US" b="1" dirty="0" err="1">
                <a:solidFill>
                  <a:schemeClr val="bg1"/>
                </a:solidFill>
              </a:rPr>
              <a:t>Math.PI</a:t>
            </a:r>
            <a:r>
              <a:rPr lang="en-US" b="1" dirty="0">
                <a:solidFill>
                  <a:schemeClr val="bg1"/>
                </a:solidFill>
              </a:rPr>
              <a:t> * radius * radius;     }</a:t>
            </a:r>
          </a:p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}  // end Circle2 Class</a:t>
            </a:r>
          </a:p>
          <a:p>
            <a:pPr eaLnBrk="0" hangingPunct="0"/>
            <a:endParaRPr lang="en-US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public class </a:t>
            </a:r>
            <a:r>
              <a:rPr lang="en-US" b="1" dirty="0">
                <a:solidFill>
                  <a:srgbClr val="FF3399"/>
                </a:solidFill>
              </a:rPr>
              <a:t>Circle2Demo</a:t>
            </a:r>
            <a:r>
              <a:rPr lang="en-US" b="1" dirty="0">
                <a:solidFill>
                  <a:schemeClr val="bg1"/>
                </a:solidFill>
              </a:rPr>
              <a:t> { </a:t>
            </a:r>
          </a:p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    public static void main(String 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 { </a:t>
            </a:r>
          </a:p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            Circle2 C1 = new Circle2(); </a:t>
            </a:r>
            <a:r>
              <a:rPr lang="en-GB" b="1" dirty="0">
                <a:solidFill>
                  <a:schemeClr val="bg1"/>
                </a:solidFill>
              </a:rPr>
              <a:t>     </a:t>
            </a:r>
          </a:p>
          <a:p>
            <a:pPr eaLnBrk="0" hangingPunct="0">
              <a:spcBef>
                <a:spcPct val="30000"/>
              </a:spcBef>
            </a:pPr>
            <a:r>
              <a:rPr lang="en-GB" b="1" dirty="0">
                <a:solidFill>
                  <a:schemeClr val="bg1"/>
                </a:solidFill>
              </a:rPr>
              <a:t>             </a:t>
            </a:r>
            <a:r>
              <a:rPr lang="en-GB" b="1" dirty="0">
                <a:solidFill>
                  <a:srgbClr val="C00000"/>
                </a:solidFill>
              </a:rPr>
              <a:t>// C1.radius = 5.2;</a:t>
            </a:r>
          </a:p>
          <a:p>
            <a:pPr eaLnBrk="0" hangingPunct="0"/>
            <a:r>
              <a:rPr lang="en-GB" b="1" dirty="0">
                <a:solidFill>
                  <a:srgbClr val="C00000"/>
                </a:solidFill>
              </a:rPr>
              <a:t>             C1.setRadius(5.2);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     </a:t>
            </a:r>
            <a:r>
              <a:rPr lang="en-US" b="1" dirty="0" err="1">
                <a:solidFill>
                  <a:srgbClr val="0000FF"/>
                </a:solidFill>
              </a:rPr>
              <a:t>System.out.println</a:t>
            </a:r>
            <a:r>
              <a:rPr lang="en-US" b="1" dirty="0">
                <a:solidFill>
                  <a:srgbClr val="0000FF"/>
                </a:solidFill>
              </a:rPr>
              <a:t>(“Radius of c1 = ” + c1.radius); </a:t>
            </a:r>
            <a:r>
              <a:rPr lang="en-US" sz="3500" b="1" dirty="0">
                <a:solidFill>
                  <a:srgbClr val="FF0000"/>
                </a:solidFill>
                <a:latin typeface="Lucida Handwriting" pitchFamily="66" charset="0"/>
              </a:rPr>
              <a:t>? ? </a:t>
            </a:r>
            <a:endParaRPr lang="en-US" b="1" dirty="0">
              <a:solidFill>
                <a:srgbClr val="C00000"/>
              </a:solidFill>
            </a:endParaRPr>
          </a:p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(“Area for C1 = ” + C1.findArea());</a:t>
            </a:r>
          </a:p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pPr eaLnBrk="0" hangingPunct="0"/>
            <a:r>
              <a:rPr lang="en-US" b="1" dirty="0">
                <a:solidFill>
                  <a:schemeClr val="bg1"/>
                </a:solidFill>
              </a:rPr>
              <a:t>}</a:t>
            </a:r>
            <a:endParaRPr lang="en-US" dirty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932762" y="1515852"/>
            <a:ext cx="4454525" cy="1016000"/>
          </a:xfrm>
          <a:prstGeom prst="rect">
            <a:avLst/>
          </a:prstGeom>
          <a:solidFill>
            <a:schemeClr val="tx1"/>
          </a:solidFill>
          <a:ln w="9525">
            <a:solidFill>
              <a:srgbClr val="9DED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define public method called </a:t>
            </a:r>
            <a:r>
              <a:rPr lang="en-US" sz="2000" b="1" dirty="0" err="1">
                <a:solidFill>
                  <a:srgbClr val="FF6600"/>
                </a:solidFill>
              </a:rPr>
              <a:t>setRadius</a:t>
            </a:r>
            <a:r>
              <a:rPr lang="en-US" sz="2000" b="1" dirty="0">
                <a:solidFill>
                  <a:schemeClr val="bg1"/>
                </a:solidFill>
              </a:rPr>
              <a:t>() to be called by other class. 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H="1">
            <a:off x="5801916" y="1790522"/>
            <a:ext cx="1049338" cy="3429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7026276" y="4588685"/>
            <a:ext cx="3554412" cy="711200"/>
          </a:xfrm>
          <a:prstGeom prst="rect">
            <a:avLst/>
          </a:prstGeom>
          <a:solidFill>
            <a:schemeClr val="tx1"/>
          </a:solidFill>
          <a:ln w="9525">
            <a:solidFill>
              <a:srgbClr val="9DED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Invalid statement: Access violation</a:t>
            </a:r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H="1">
            <a:off x="4577556" y="4883241"/>
            <a:ext cx="2448720" cy="1793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989138" y="2147888"/>
            <a:ext cx="3843787" cy="785093"/>
            <a:chOff x="293121" y="2694214"/>
            <a:chExt cx="3527766" cy="6384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3121" y="2694214"/>
              <a:ext cx="3527766" cy="1588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3121" y="3297680"/>
              <a:ext cx="3527766" cy="34937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519156" y="3013417"/>
              <a:ext cx="587585" cy="15877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-7818" y="3012621"/>
              <a:ext cx="603466" cy="1587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3610" y="273051"/>
            <a:ext cx="8085137" cy="674687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Accessor/</a:t>
            </a:r>
            <a:r>
              <a:rPr lang="en-US" sz="4000" dirty="0" err="1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Mutator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514" y="1137520"/>
            <a:ext cx="12111486" cy="5401304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spcBef>
                <a:spcPct val="50000"/>
              </a:spcBef>
            </a:pPr>
            <a:r>
              <a:rPr lang="en-US" sz="2800" i="1" dirty="0">
                <a:solidFill>
                  <a:srgbClr val="0000FF"/>
                </a:solidFill>
              </a:rPr>
              <a:t>Accessor</a:t>
            </a:r>
            <a:r>
              <a:rPr lang="en-US" sz="2800" b="1" dirty="0">
                <a:solidFill>
                  <a:srgbClr val="0000FF"/>
                </a:solidFill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methods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Methods used to </a:t>
            </a:r>
            <a:r>
              <a:rPr lang="en-US" b="1" u="sng" dirty="0">
                <a:solidFill>
                  <a:srgbClr val="0000FF"/>
                </a:solidFill>
              </a:rPr>
              <a:t>read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properties.	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a.k.a. </a:t>
            </a:r>
            <a:r>
              <a:rPr lang="en-US" i="1" dirty="0">
                <a:solidFill>
                  <a:schemeClr val="bg1"/>
                </a:solidFill>
                <a:cs typeface="Courier New" pitchFamily="49" charset="0"/>
              </a:rPr>
              <a:t>getter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methods 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Has the following method signature: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public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returnType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getPropertyName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dirty="0">
              <a:solidFill>
                <a:schemeClr val="bg1"/>
              </a:solidFill>
              <a:latin typeface="Courier New" pitchFamily="49" charset="0"/>
            </a:endParaRPr>
          </a:p>
          <a:p>
            <a:pPr marL="355600" indent="-355600">
              <a:lnSpc>
                <a:spcPct val="90000"/>
              </a:lnSpc>
              <a:spcBef>
                <a:spcPct val="80000"/>
              </a:spcBef>
            </a:pPr>
            <a:r>
              <a:rPr lang="en-US" sz="2800" i="1" dirty="0" err="1">
                <a:solidFill>
                  <a:srgbClr val="0000FF"/>
                </a:solidFill>
              </a:rPr>
              <a:t>Mutator</a:t>
            </a:r>
            <a:r>
              <a:rPr lang="en-US" sz="2800" i="1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Methods used to </a:t>
            </a:r>
            <a:r>
              <a:rPr lang="en-US" b="1" u="sng" dirty="0">
                <a:solidFill>
                  <a:srgbClr val="0000FF"/>
                </a:solidFill>
              </a:rPr>
              <a:t>modify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properties.	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a.k.a. </a:t>
            </a:r>
            <a:r>
              <a:rPr lang="en-US" i="1" dirty="0">
                <a:solidFill>
                  <a:schemeClr val="bg1"/>
                </a:solidFill>
              </a:rPr>
              <a:t>setter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Has the following method signature: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b="1" dirty="0">
                <a:solidFill>
                  <a:schemeClr val="bg1"/>
                </a:solidFill>
              </a:rPr>
              <a:t>	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public void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setPropertyName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(datatype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propertyValue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43610" y="94773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5825" y="165102"/>
            <a:ext cx="11110823" cy="84910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Data Field Encapsulation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1524000" y="23791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231406"/>
              </p:ext>
            </p:extLst>
          </p:nvPr>
        </p:nvGraphicFramePr>
        <p:xfrm>
          <a:off x="57508" y="1255177"/>
          <a:ext cx="11915956" cy="4895274"/>
        </p:xfrm>
        <a:graphic>
          <a:graphicData uri="http://schemas.openxmlformats.org/presentationml/2006/ole">
            <p:oleObj spid="_x0000_s380951" name="Picture" r:id="rId4" imgW="4878324" imgH="1731264" progId="Word.Picture.8">
              <p:embed/>
            </p:oleObj>
          </a:graphicData>
        </a:graphic>
      </p:graphicFrame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3418007" y="6041497"/>
            <a:ext cx="31035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ms-MY" sz="2600" b="1" dirty="0">
                <a:hlinkClick r:id="rId5" action="ppaction://hlinkfile"/>
              </a:rPr>
              <a:t>TestCircle3.java</a:t>
            </a:r>
            <a:endParaRPr lang="ms-MY" sz="26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5825" y="1147524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2091" y="117476"/>
            <a:ext cx="6055743" cy="67405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public class Student {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 private String id;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 private int creditHours;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 private int pointEarned;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 private double gpa;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	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 </a:t>
            </a:r>
            <a:r>
              <a:rPr lang="ms-MY" b="1" dirty="0">
                <a:solidFill>
                  <a:srgbClr val="0000FF"/>
                </a:solidFill>
              </a:rPr>
              <a:t>public Student(String d,int c,int p) </a:t>
            </a:r>
            <a:r>
              <a:rPr lang="ms-MY" b="1" dirty="0">
                <a:solidFill>
                  <a:schemeClr val="bg1"/>
                </a:solidFill>
              </a:rPr>
              <a:t>{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    id = d;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    creditHours = c;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    pointEarned = p;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</a:t>
            </a:r>
            <a:r>
              <a:rPr lang="ms-MY" b="1" dirty="0">
                <a:solidFill>
                  <a:srgbClr val="0000FF"/>
                </a:solidFill>
              </a:rPr>
              <a:t>public void setCreditHour(int c) 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{     creditHours = c; 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</a:t>
            </a:r>
            <a:r>
              <a:rPr lang="ms-MY" b="1" dirty="0">
                <a:solidFill>
                  <a:srgbClr val="0000FF"/>
                </a:solidFill>
              </a:rPr>
              <a:t>public void setPointEarned(int p) 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{     pointEarned = p; 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</a:t>
            </a:r>
            <a:r>
              <a:rPr lang="ms-MY" b="1" dirty="0">
                <a:solidFill>
                  <a:srgbClr val="0000FF"/>
                </a:solidFill>
              </a:rPr>
              <a:t>public String getId()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{ return id;	}</a:t>
            </a:r>
          </a:p>
          <a:p>
            <a:pPr>
              <a:defRPr/>
            </a:pPr>
            <a:r>
              <a:rPr lang="ms-MY" b="1" dirty="0">
                <a:solidFill>
                  <a:srgbClr val="0000FF"/>
                </a:solidFill>
              </a:rPr>
              <a:t>  public int getPointEarned()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{ return pointEarned; }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ms-MY" b="1" dirty="0">
                <a:solidFill>
                  <a:srgbClr val="0000FF"/>
                </a:solidFill>
              </a:rPr>
              <a:t>public int getGpa()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{ return gpa; }</a:t>
            </a:r>
          </a:p>
          <a:p>
            <a:pPr>
              <a:defRPr/>
            </a:pPr>
            <a:r>
              <a:rPr lang="ms-MY" b="1" dirty="0">
                <a:solidFill>
                  <a:srgbClr val="0000FF"/>
                </a:solidFill>
              </a:rPr>
              <a:t>  public void computeGPA()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  { gpa = (double)pointEarned / creditHours;}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2396" y="347663"/>
            <a:ext cx="4930775" cy="3140075"/>
          </a:xfrm>
          <a:prstGeom prst="rect">
            <a:avLst/>
          </a:prstGeom>
          <a:solidFill>
            <a:srgbClr val="ECFFD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ms-MY" b="1">
                <a:solidFill>
                  <a:schemeClr val="bg1"/>
                </a:solidFill>
              </a:rPr>
              <a:t>public class TestStudent {</a:t>
            </a:r>
          </a:p>
          <a:p>
            <a:pPr>
              <a:defRPr/>
            </a:pPr>
            <a:r>
              <a:rPr lang="ms-MY" b="1">
                <a:solidFill>
                  <a:schemeClr val="bg1"/>
                </a:solidFill>
              </a:rPr>
              <a:t>  public static void main(String[] args) {</a:t>
            </a:r>
          </a:p>
          <a:p>
            <a:pPr>
              <a:defRPr/>
            </a:pPr>
            <a:endParaRPr lang="ms-MY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ms-MY" b="1">
                <a:solidFill>
                  <a:schemeClr val="bg1"/>
                </a:solidFill>
              </a:rPr>
              <a:t>    Student s = new Student(“111”,30, 90);</a:t>
            </a:r>
          </a:p>
          <a:p>
            <a:pPr>
              <a:defRPr/>
            </a:pPr>
            <a:endParaRPr lang="ms-MY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    s.computeGPA();</a:t>
            </a:r>
          </a:p>
          <a:p>
            <a:pPr>
              <a:defRPr/>
            </a:pPr>
            <a:endParaRPr lang="en-US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    </a:t>
            </a:r>
            <a:r>
              <a:rPr lang="ms-MY" b="1">
                <a:solidFill>
                  <a:schemeClr val="bg1"/>
                </a:solidFill>
              </a:rPr>
              <a:t>System.out.println(s.getId()+ “scored ”</a:t>
            </a:r>
          </a:p>
          <a:p>
            <a:pPr>
              <a:defRPr/>
            </a:pPr>
            <a:r>
              <a:rPr lang="ms-MY" b="1">
                <a:solidFill>
                  <a:schemeClr val="bg1"/>
                </a:solidFill>
              </a:rPr>
              <a:t>       + s.getGpa(); </a:t>
            </a:r>
          </a:p>
          <a:p>
            <a:pPr>
              <a:defRPr/>
            </a:pPr>
            <a:r>
              <a:rPr lang="ms-MY" b="1">
                <a:solidFill>
                  <a:schemeClr val="bg1"/>
                </a:solidFill>
              </a:rPr>
              <a:t>  }</a:t>
            </a:r>
          </a:p>
          <a:p>
            <a:pPr>
              <a:defRPr/>
            </a:pPr>
            <a:r>
              <a:rPr lang="ms-MY" b="1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mo Ico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8027" y="1280147"/>
            <a:ext cx="3260561" cy="3188743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280648" y="4840943"/>
            <a:ext cx="3697940" cy="84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32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Circle4.java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1632" y="395755"/>
            <a:ext cx="8153400" cy="65647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Diagram access modifiers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057401" y="1532777"/>
          <a:ext cx="8086165" cy="4410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165"/>
              </a:tblGrid>
              <a:tr h="61172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Circle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61172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-radius: double</a:t>
                      </a:r>
                    </a:p>
                  </a:txBody>
                  <a:tcPr/>
                </a:tc>
              </a:tr>
              <a:tr h="3187382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+Circle()</a:t>
                      </a:r>
                    </a:p>
                    <a:p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+Circle(radius: </a:t>
                      </a:r>
                      <a:r>
                        <a:rPr lang="en-US" sz="32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+Circle(radius:</a:t>
                      </a:r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double)</a:t>
                      </a:r>
                    </a:p>
                    <a:p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r>
                        <a:rPr lang="en-US" sz="32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getRadius</a:t>
                      </a:r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(): double</a:t>
                      </a:r>
                    </a:p>
                    <a:p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r>
                        <a:rPr lang="en-US" sz="32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setRadius</a:t>
                      </a:r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(radius: double): void</a:t>
                      </a:r>
                    </a:p>
                    <a:p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r>
                        <a:rPr lang="en-US" sz="32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getArea</a:t>
                      </a:r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(): double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1524000" y="23791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cxnSp>
        <p:nvCxnSpPr>
          <p:cNvPr id="7" name="Straight Connector 6"/>
          <p:cNvCxnSpPr/>
          <p:nvPr/>
        </p:nvCxnSpPr>
        <p:spPr>
          <a:xfrm>
            <a:off x="681632" y="112838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7127" y="422276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7127" y="1354108"/>
            <a:ext cx="10430360" cy="339042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You should now be able 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Distinguish between instance and static variables and methods.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Explain the use of visibility modifiers.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Declare private data fields with appropriate 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800" dirty="0">
                <a:solidFill>
                  <a:schemeClr val="bg1"/>
                </a:solidFill>
              </a:rPr>
              <a:t> methods.</a:t>
            </a:r>
          </a:p>
          <a:p>
            <a:pPr algn="just" eaLnBrk="1" hangingPunct="1">
              <a:spcBef>
                <a:spcPct val="30000"/>
              </a:spcBef>
            </a:pPr>
            <a:endParaRPr lang="en-US" altLang="zh-CN" sz="28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7127" y="111283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473076"/>
            <a:ext cx="8153400" cy="9175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773" y="1815152"/>
            <a:ext cx="10871200" cy="3640347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Review the slides and source code for this chapter.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Read up the relevant portions of the recommended text </a:t>
            </a:r>
            <a:endParaRPr lang="en-US" sz="32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Do </a:t>
            </a:r>
            <a:r>
              <a:rPr lang="en-US" sz="3200" dirty="0">
                <a:solidFill>
                  <a:schemeClr val="bg1"/>
                </a:solidFill>
              </a:rPr>
              <a:t>the tutorial and complete the remaining practical questions for this chapter.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We shall selectively discuss them during class.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200" y="139065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9874" y="85351"/>
            <a:ext cx="7772400" cy="666750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 for Data Fields</a:t>
            </a:r>
          </a:p>
        </p:txBody>
      </p:sp>
      <p:graphicFrame>
        <p:nvGraphicFramePr>
          <p:cNvPr id="151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9933088"/>
              </p:ext>
            </p:extLst>
          </p:nvPr>
        </p:nvGraphicFramePr>
        <p:xfrm>
          <a:off x="733061" y="904035"/>
          <a:ext cx="5111993" cy="2391728"/>
        </p:xfrm>
        <a:graphic>
          <a:graphicData uri="http://schemas.openxmlformats.org/drawingml/2006/table">
            <a:tbl>
              <a:tblPr/>
              <a:tblGrid>
                <a:gridCol w="2728465"/>
                <a:gridCol w="2383528"/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Data Field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Default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Reference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Numeric types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'\u0000'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6176514" y="1003301"/>
            <a:ext cx="4883720" cy="2193196"/>
          </a:xfrm>
          <a:prstGeom prst="rect">
            <a:avLst/>
          </a:prstGeom>
          <a:solidFill>
            <a:srgbClr val="CCFF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 class Student {</a:t>
            </a:r>
            <a:endParaRPr lang="en-US" sz="2200" b="1" dirty="0">
              <a:solidFill>
                <a:schemeClr val="bg1"/>
              </a:solidFill>
              <a:latin typeface="Courier"/>
              <a:cs typeface="Times New Roman" pitchFamily="18" charset="0"/>
            </a:endParaRPr>
          </a:p>
          <a:p>
            <a:pPr eaLnBrk="0" hangingPunct="0"/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String name; </a:t>
            </a:r>
            <a:endParaRPr lang="en-US" sz="2200" b="1" dirty="0">
              <a:solidFill>
                <a:schemeClr val="bg1"/>
              </a:solidFill>
              <a:latin typeface="Courier"/>
              <a:cs typeface="Times New Roman" pitchFamily="18" charset="0"/>
            </a:endParaRPr>
          </a:p>
          <a:p>
            <a:pPr eaLnBrk="0" hangingPunct="0"/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age; </a:t>
            </a:r>
            <a:endParaRPr lang="en-US" sz="2200" b="1" dirty="0">
              <a:solidFill>
                <a:schemeClr val="bg1"/>
              </a:solidFill>
              <a:latin typeface="Courier"/>
              <a:cs typeface="Times New Roman" pitchFamily="18" charset="0"/>
            </a:endParaRPr>
          </a:p>
          <a:p>
            <a:pPr eaLnBrk="0" hangingPunct="0"/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isScienceMajor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0" hangingPunct="0"/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char gender;</a:t>
            </a:r>
          </a:p>
          <a:p>
            <a:pPr eaLnBrk="0" hangingPunct="0"/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46" name="Rectangle 27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733060" y="3352136"/>
            <a:ext cx="10327173" cy="3153535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public class TestStudent1 {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 public static void main(String[]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   Student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student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= new Student();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count;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("name? " + student.name); 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("age? " +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student.age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); 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("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isScienceMajor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? " +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student.isScienceMajor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); 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("gender? " +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student.gender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); 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(“count? ” +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</a:rPr>
              <a:t>count</a:t>
            </a:r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); 	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sz="1900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1947" name="TextBox 6"/>
          <p:cNvSpPr txBox="1">
            <a:spLocks noChangeArrowheads="1"/>
          </p:cNvSpPr>
          <p:nvPr/>
        </p:nvSpPr>
        <p:spPr bwMode="auto">
          <a:xfrm>
            <a:off x="9645650" y="3461517"/>
            <a:ext cx="25463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ms-MY" sz="2300" dirty="0">
                <a:hlinkClick r:id="rId4" action="ppaction://hlinkfile"/>
              </a:rPr>
              <a:t>TestStudent.java</a:t>
            </a:r>
            <a:endParaRPr lang="ms-MY" sz="23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9874" y="75088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299" y="6087189"/>
            <a:ext cx="8595433" cy="685800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i="1" dirty="0">
                <a:solidFill>
                  <a:srgbClr val="FFCC00"/>
                </a:solidFill>
                <a:cs typeface="Times New Roman" pitchFamily="18" charset="0"/>
              </a:rPr>
              <a:t>Reminder:</a:t>
            </a:r>
            <a:r>
              <a:rPr lang="en-US" sz="2200" b="1" dirty="0">
                <a:solidFill>
                  <a:srgbClr val="FFCC00"/>
                </a:solidFill>
                <a:cs typeface="Times New Roman" pitchFamily="18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FFCC00"/>
                </a:solidFill>
                <a:cs typeface="Times New Roman" pitchFamily="18" charset="0"/>
              </a:rPr>
              <a:t>No default values are assigned to local variables inside a method.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908" y="361950"/>
            <a:ext cx="8051800" cy="66675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9675" y="2362199"/>
            <a:ext cx="9454551" cy="3676292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  <a:endParaRPr lang="en-US" sz="2900" dirty="0">
              <a:solidFill>
                <a:schemeClr val="bg2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29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2900" dirty="0">
              <a:solidFill>
                <a:schemeClr val="bg2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x; </a:t>
            </a:r>
            <a:r>
              <a:rPr lang="en-US" sz="29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9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has no default value</a:t>
            </a:r>
            <a:endParaRPr lang="en-US" sz="2900" dirty="0">
              <a:solidFill>
                <a:srgbClr val="0070C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String y; </a:t>
            </a:r>
            <a:r>
              <a:rPr lang="en-US" sz="29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9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 has no default value</a:t>
            </a:r>
            <a:endParaRPr lang="en-US" sz="2900" dirty="0">
              <a:solidFill>
                <a:srgbClr val="0070C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("x is " + x); </a:t>
            </a:r>
            <a:endParaRPr lang="en-US" sz="2900" dirty="0">
              <a:solidFill>
                <a:schemeClr val="bg2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("y is " + y); </a:t>
            </a:r>
            <a:endParaRPr lang="en-US" sz="2900" dirty="0">
              <a:solidFill>
                <a:schemeClr val="bg2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900" dirty="0">
              <a:solidFill>
                <a:schemeClr val="bg2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9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 flipH="1">
            <a:off x="7090913" y="5126968"/>
            <a:ext cx="1367287" cy="91152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950" name="Line 5"/>
          <p:cNvSpPr>
            <a:spLocks noChangeShapeType="1"/>
          </p:cNvSpPr>
          <p:nvPr/>
        </p:nvSpPr>
        <p:spPr bwMode="auto">
          <a:xfrm flipH="1">
            <a:off x="6883879" y="4664074"/>
            <a:ext cx="1574320" cy="137441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951" name="Text Box 6"/>
          <p:cNvSpPr txBox="1">
            <a:spLocks noChangeArrowheads="1"/>
          </p:cNvSpPr>
          <p:nvPr/>
        </p:nvSpPr>
        <p:spPr bwMode="auto">
          <a:xfrm>
            <a:off x="3780528" y="5803096"/>
            <a:ext cx="4495799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Compilation error: variables not initialized</a:t>
            </a:r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836908" y="1253226"/>
            <a:ext cx="10430360" cy="110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Java assigns no default value to a local variable inside a method.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75187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fields of reference types</a:t>
            </a:r>
            <a:endParaRPr lang="en-MY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E.g. in the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class, the data field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is of the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type, a predefined Java class.</a:t>
            </a:r>
            <a:endParaRPr lang="en-MY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Default value for reference-typed data fields: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6908" y="137831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-127000"/>
            <a:ext cx="1087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</a:t>
            </a:r>
            <a:endParaRPr lang="en-MY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483743"/>
            <a:ext cx="10871200" cy="2881223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is a common error.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It occurs when you invoke a method on a reference variable or data field with a 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value.</a:t>
            </a:r>
            <a:endParaRPr lang="en-MY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7865967" y="3806834"/>
            <a:ext cx="3037821" cy="5581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2800" b="1" kern="0" dirty="0">
                <a:solidFill>
                  <a:srgbClr val="DDFFFF"/>
                </a:solidFill>
                <a:latin typeface="Courier New" pitchFamily="49" charset="0"/>
                <a:cs typeface="Courier New" pitchFamily="49" charset="0"/>
              </a:rPr>
              <a:t>Test2.java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AD8BFF-8AC1-4DE7-B7EC-FA80EA28642C}" type="slidenum">
              <a:rPr lang="en-US"/>
              <a:pPr/>
              <a:t>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355" y="381000"/>
            <a:ext cx="10944045" cy="1354138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 between Variables of </a:t>
            </a:r>
            <a:b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Data Types and Object Types</a:t>
            </a:r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/>
            </a:r>
            <a:b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</a:br>
            <a:endParaRPr lang="en-US" sz="3600" dirty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/>
            </a:endParaRP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4637088" y="24272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8438" name="Rectangle 11"/>
          <p:cNvSpPr>
            <a:spLocks noChangeArrowheads="1"/>
          </p:cNvSpPr>
          <p:nvPr/>
        </p:nvSpPr>
        <p:spPr bwMode="auto">
          <a:xfrm>
            <a:off x="3895725" y="28860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5205993"/>
              </p:ext>
            </p:extLst>
          </p:nvPr>
        </p:nvGraphicFramePr>
        <p:xfrm>
          <a:off x="328087" y="2122098"/>
          <a:ext cx="11400173" cy="2812211"/>
        </p:xfrm>
        <a:graphic>
          <a:graphicData uri="http://schemas.openxmlformats.org/presentationml/2006/ole">
            <p:oleObj spid="_x0000_s244760" r:id="rId4" imgW="4401312" imgH="1086612" progId="Word.Picture.8">
              <p:embed/>
            </p:oleObj>
          </a:graphicData>
        </a:graphic>
      </p:graphicFrame>
      <p:sp>
        <p:nvSpPr>
          <p:cNvPr id="18439" name="Slide Number Placeholder 5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B7F4C0-2612-43A2-9472-CE870DBAF865}" type="slidenum">
              <a:rPr lang="en-US" sz="1000"/>
              <a:pPr algn="r"/>
              <a:t>8</a:t>
            </a:fld>
            <a:endParaRPr lang="en-US" sz="1000"/>
          </a:p>
        </p:txBody>
      </p:sp>
      <p:cxnSp>
        <p:nvCxnSpPr>
          <p:cNvPr id="8" name="Straight Connector 7"/>
          <p:cNvCxnSpPr/>
          <p:nvPr/>
        </p:nvCxnSpPr>
        <p:spPr>
          <a:xfrm>
            <a:off x="666297" y="141281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908" y="0"/>
            <a:ext cx="10430360" cy="130175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Copying Variables of Primitive Data Types and Object Types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524000" y="237279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24000" y="26458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5705871"/>
              </p:ext>
            </p:extLst>
          </p:nvPr>
        </p:nvGraphicFramePr>
        <p:xfrm>
          <a:off x="571500" y="1435100"/>
          <a:ext cx="4735513" cy="2632075"/>
        </p:xfrm>
        <a:graphic>
          <a:graphicData uri="http://schemas.openxmlformats.org/presentationml/2006/ole">
            <p:oleObj spid="_x0000_s373806" name="Picture" r:id="rId4" imgW="2153880" imgH="1198800" progId="Word.Picture.8">
              <p:embed/>
            </p:oleObj>
          </a:graphicData>
        </a:graphic>
      </p:graphicFrame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1524000" y="237279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7217915"/>
              </p:ext>
            </p:extLst>
          </p:nvPr>
        </p:nvGraphicFramePr>
        <p:xfrm>
          <a:off x="5432337" y="1311276"/>
          <a:ext cx="5939618" cy="2879723"/>
        </p:xfrm>
        <a:graphic>
          <a:graphicData uri="http://schemas.openxmlformats.org/presentationml/2006/ole">
            <p:oleObj spid="_x0000_s373807" name="Picture" r:id="rId5" imgW="3438873" imgH="1737664" progId="Word.Picture.8">
              <p:embed/>
            </p:oleObj>
          </a:graphicData>
        </a:graphic>
      </p:graphicFrame>
      <p:sp>
        <p:nvSpPr>
          <p:cNvPr id="19465" name="Slide Number Placeholder 8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7285B06-2868-4770-9AEC-C190D807F381}" type="slidenum">
              <a:rPr lang="en-US" sz="1000"/>
              <a:pPr algn="r"/>
              <a:t>9</a:t>
            </a:fld>
            <a:endParaRPr lang="en-US" sz="10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9343" y="4191000"/>
            <a:ext cx="113523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The object previously referenced by </a:t>
            </a:r>
            <a:r>
              <a:rPr lang="en-US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is no longer referenced. This object is known as </a:t>
            </a:r>
            <a:r>
              <a:rPr lang="en-US" sz="3000" i="1" dirty="0">
                <a:solidFill>
                  <a:srgbClr val="0000FF"/>
                </a:solidFill>
                <a:latin typeface="Cambria" pitchFamily="18" charset="0"/>
                <a:cs typeface="Times New Roman" pitchFamily="18" charset="0"/>
              </a:rPr>
              <a:t>garbage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. </a:t>
            </a:r>
          </a:p>
          <a:p>
            <a:pPr marL="355600" indent="-3556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Garbage is automatically collected by JVM. </a:t>
            </a:r>
          </a:p>
          <a:p>
            <a:pPr marL="355600" indent="-3556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3000" b="1" i="1" dirty="0">
                <a:solidFill>
                  <a:srgbClr val="0070C0"/>
                </a:solidFill>
                <a:latin typeface="Cambria" pitchFamily="18" charset="0"/>
                <a:cs typeface="Times New Roman" pitchFamily="18" charset="0"/>
              </a:rPr>
              <a:t>TIP</a:t>
            </a:r>
            <a:r>
              <a:rPr lang="en-US" sz="3000" dirty="0">
                <a:solidFill>
                  <a:srgbClr val="00FF0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– If you know that an object is no longer needed, you can explicitly assign </a:t>
            </a:r>
            <a:r>
              <a:rPr lang="en-US" sz="3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3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to a reference variable for the object.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36908" y="130175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Cambria"/>
        <a:ea typeface=""/>
        <a:cs typeface="Arial"/>
      </a:majorFont>
      <a:minorFont>
        <a:latin typeface="Cambr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3771</TotalTime>
  <Words>2285</Words>
  <Application>Microsoft Office PowerPoint</Application>
  <PresentationFormat>Custom</PresentationFormat>
  <Paragraphs>459</Paragraphs>
  <Slides>38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Arial</vt:lpstr>
      <vt:lpstr>Cambria</vt:lpstr>
      <vt:lpstr>Wingdings</vt:lpstr>
      <vt:lpstr>Arial Black</vt:lpstr>
      <vt:lpstr>Courier New</vt:lpstr>
      <vt:lpstr>Times New Roman</vt:lpstr>
      <vt:lpstr>Courier</vt:lpstr>
      <vt:lpstr>Monotype Sorts</vt:lpstr>
      <vt:lpstr>Book Antiqua</vt:lpstr>
      <vt:lpstr>Arial Unicode MS</vt:lpstr>
      <vt:lpstr>SimSun</vt:lpstr>
      <vt:lpstr>FangSong</vt:lpstr>
      <vt:lpstr>Lucida Handwriting</vt:lpstr>
      <vt:lpstr>Refined</vt:lpstr>
      <vt:lpstr>Microsoft Word Picture</vt:lpstr>
      <vt:lpstr>Picture</vt:lpstr>
      <vt:lpstr>Objects and Classes</vt:lpstr>
      <vt:lpstr>Learning Outcomes (3)</vt:lpstr>
      <vt:lpstr>Slide 3</vt:lpstr>
      <vt:lpstr>Default Value for Data Fields</vt:lpstr>
      <vt:lpstr>Example</vt:lpstr>
      <vt:lpstr>Data fields of reference types</vt:lpstr>
      <vt:lpstr>Caution</vt:lpstr>
      <vt:lpstr>Differences between Variables of  Primitive Data Types and Object Types </vt:lpstr>
      <vt:lpstr>Copying Variables of Primitive Data Types and Object Types</vt:lpstr>
      <vt:lpstr>Using Classes from the Java Library</vt:lpstr>
      <vt:lpstr>The Date Class</vt:lpstr>
      <vt:lpstr>The Date Class Example</vt:lpstr>
      <vt:lpstr>The Random Class</vt:lpstr>
      <vt:lpstr>The Random Class Example</vt:lpstr>
      <vt:lpstr>Review of learning outcomes</vt:lpstr>
      <vt:lpstr>Objects and Classes</vt:lpstr>
      <vt:lpstr>Learning Outcomes (4)</vt:lpstr>
      <vt:lpstr>Instance Variables and Methods </vt:lpstr>
      <vt:lpstr>Static Variables, Constants and Methods(1) </vt:lpstr>
      <vt:lpstr>Slide 20</vt:lpstr>
      <vt:lpstr>A Simple Circle Class</vt:lpstr>
      <vt:lpstr>instance methods VS static methods</vt:lpstr>
      <vt:lpstr>Slide 23</vt:lpstr>
      <vt:lpstr>Professional Programming Tip</vt:lpstr>
      <vt:lpstr>Learning Outcomes (5)</vt:lpstr>
      <vt:lpstr>Visibility Modifiers (1)</vt:lpstr>
      <vt:lpstr>Slide 27</vt:lpstr>
      <vt:lpstr>Slide 28</vt:lpstr>
      <vt:lpstr>NOTE</vt:lpstr>
      <vt:lpstr>Slide 30</vt:lpstr>
      <vt:lpstr>Slide 31</vt:lpstr>
      <vt:lpstr>Accessor/Mutator Methods</vt:lpstr>
      <vt:lpstr>Example of Data Field Encapsulation</vt:lpstr>
      <vt:lpstr>Slide 34</vt:lpstr>
      <vt:lpstr>Slide 35</vt:lpstr>
      <vt:lpstr>UML Diagram access modifiers</vt:lpstr>
      <vt:lpstr>Review of learning outcomes</vt:lpstr>
      <vt:lpstr>To 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Classes</dc:title>
  <dc:creator>Steve Armstrong</dc:creator>
  <cp:lastModifiedBy>Windows User</cp:lastModifiedBy>
  <cp:revision>475</cp:revision>
  <dcterms:created xsi:type="dcterms:W3CDTF">2006-08-06T18:27:27Z</dcterms:created>
  <dcterms:modified xsi:type="dcterms:W3CDTF">2020-05-22T14:21:09Z</dcterms:modified>
</cp:coreProperties>
</file>