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639" r:id="rId2"/>
    <p:sldId id="655" r:id="rId3"/>
    <p:sldId id="786" r:id="rId4"/>
    <p:sldId id="787" r:id="rId5"/>
    <p:sldId id="788" r:id="rId6"/>
    <p:sldId id="789" r:id="rId7"/>
    <p:sldId id="395" r:id="rId8"/>
    <p:sldId id="730" r:id="rId9"/>
    <p:sldId id="764" r:id="rId10"/>
    <p:sldId id="777" r:id="rId11"/>
    <p:sldId id="780" r:id="rId12"/>
    <p:sldId id="781" r:id="rId13"/>
    <p:sldId id="782" r:id="rId14"/>
    <p:sldId id="783" r:id="rId15"/>
    <p:sldId id="765" r:id="rId16"/>
    <p:sldId id="772" r:id="rId17"/>
    <p:sldId id="773" r:id="rId18"/>
    <p:sldId id="774" r:id="rId19"/>
    <p:sldId id="767" r:id="rId20"/>
    <p:sldId id="769" r:id="rId21"/>
    <p:sldId id="770" r:id="rId22"/>
    <p:sldId id="771" r:id="rId23"/>
    <p:sldId id="791" r:id="rId24"/>
    <p:sldId id="794" r:id="rId25"/>
  </p:sldIdLst>
  <p:sldSz cx="12192000" cy="6858000"/>
  <p:notesSz cx="7315200" cy="9601200"/>
  <p:embeddedFontLst>
    <p:embeddedFont>
      <p:font typeface="Cambria" pitchFamily="18" charset="0"/>
      <p:regular r:id="rId28"/>
      <p:bold r:id="rId29"/>
      <p:italic r:id="rId30"/>
      <p:boldItalic r:id="rId31"/>
    </p:embeddedFont>
    <p:embeddedFont>
      <p:font typeface="Arial Black" pitchFamily="34" charset="0"/>
      <p:bold r:id="rId32"/>
    </p:embeddedFont>
    <p:embeddedFont>
      <p:font typeface="Book Antiqua" pitchFamily="18" charset="0"/>
      <p:regular r:id="rId33"/>
      <p:bold r:id="rId34"/>
      <p:italic r:id="rId35"/>
      <p:boldItalic r:id="rId36"/>
    </p:embeddedFont>
    <p:embeddedFont>
      <p:font typeface="Monotype Sorts" charset="0"/>
      <p:regular r:id="rId37"/>
    </p:embeddedFont>
    <p:embeddedFont>
      <p:font typeface="Arial Unicode MS" pitchFamily="34" charset="-128"/>
      <p:regular r:id="rId3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leen" initials="K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FFFF"/>
    <a:srgbClr val="FFFF00"/>
    <a:srgbClr val="DDFFFF"/>
    <a:srgbClr val="00FF99"/>
    <a:srgbClr val="00FF00"/>
    <a:srgbClr val="ECFFD9"/>
    <a:srgbClr val="CCFF99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735" autoAdjust="0"/>
    <p:restoredTop sz="83245" autoAdjust="0"/>
  </p:normalViewPr>
  <p:slideViewPr>
    <p:cSldViewPr snapToGrid="0">
      <p:cViewPr varScale="1">
        <p:scale>
          <a:sx n="60" d="100"/>
          <a:sy n="60" d="100"/>
        </p:scale>
        <p:origin x="-127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C910-BF78-4180-80A6-D1A777002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3517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73EEB2B-0EAF-476C-97AE-96E539372D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89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20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1C9DC-9324-4CAC-BDCC-3B491FB0E186}" type="slidenum">
              <a:rPr lang="en-US"/>
              <a:pPr/>
              <a:t>23</a:t>
            </a:fld>
            <a:endParaRPr lang="en-US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92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ED9D4DDB-6902-48E3-BE52-075F3EDC60BD}" type="slidenum">
              <a:rPr lang="en-US" sz="1300"/>
              <a:pPr algn="r" defTabSz="966788"/>
              <a:t>2</a:t>
            </a:fld>
            <a:endParaRPr lang="en-US" sz="130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87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5819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1976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21315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48420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1C9DC-9324-4CAC-BDCC-3B491FB0E186}" type="slidenum">
              <a:rPr lang="en-US"/>
              <a:pPr/>
              <a:t>7</a:t>
            </a:fld>
            <a:endParaRPr lang="en-US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15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0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B5F24C5-1D0F-457A-86FB-A166D18F0F16}" type="slidenum">
              <a:rPr lang="en-US" sz="1300"/>
              <a:pPr algn="r" defTabSz="966788"/>
              <a:t>9</a:t>
            </a:fld>
            <a:endParaRPr lang="en-US" sz="130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71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715434" y="6248400"/>
            <a:ext cx="2738967" cy="457200"/>
          </a:xfrm>
        </p:spPr>
        <p:txBody>
          <a:bodyPr/>
          <a:lstStyle>
            <a:lvl1pPr>
              <a:defRPr/>
            </a:lvl1pPr>
          </a:lstStyle>
          <a:p>
            <a:fld id="{6DCD7494-B913-4EBB-8CF7-AB198BB12636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334934" y="6248400"/>
            <a:ext cx="385021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50867" y="625792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2A230B2-902B-4941-948F-0E4FE16DC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12630-5E40-4E89-BBE1-06BA51F26A37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1AE9A-E5B7-4BA5-8B44-C0D25486FD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00" y="473076"/>
            <a:ext cx="271780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73076"/>
            <a:ext cx="795020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8081-E3D1-4DE2-B051-A25E8236FDC5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FD5CA-79F9-4E12-84F3-2A2BDD074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BCF68-DDBE-4390-AD5C-B88313855B21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606A4-4E32-4F50-A225-9481D769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8288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8288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11200" y="39243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39243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B1C2F-87DF-4A6A-808F-66AE3CF3CE48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0C06D-65E3-47D9-8028-DB5036D73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71EDA-D39D-4802-8B00-0B5CFF78FA9E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5E0B1-40E2-4FDC-8F25-62A8F88874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5087D-9C62-4052-ADDF-7EFBB6A28776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D69BD-BAD9-4785-84E3-AACFAE08E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55116-B4B5-4229-A1A5-78AC4623B2E9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D9EA5-A12F-426D-A1D6-59F7207BEF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D3444-C8BB-4515-8310-7764F8CA339B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EBCF7-0A27-420F-86E9-320EED532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1572C-6E0B-4B00-8664-BCB020388936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D872E-719C-468B-A26C-9F5729A28A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EC9D7-7F4F-4734-AD58-E3C46B136FCB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BE7F2-6F5F-4572-8EE3-E0F9CA45AC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E077D-7E7A-4A9D-91ED-D0C458512E2B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6A5C4-60E6-457E-9C48-5BBB383C2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D0786-1192-4948-BAD0-18DE1FA70E1A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FD69D-5574-47AF-9E9F-957F2D83D4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73075"/>
            <a:ext cx="1087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828800"/>
            <a:ext cx="1087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CFC21AA-49B5-402C-ABF0-768B9D8136D0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150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50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C028D8-F8E0-4D2F-B222-96256963942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8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rgbClr val="00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hyperlink" Target="html/TestPassObject.html" TargetMode="Externa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hyperlink" Target="winword%20TestMortgageClass.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otalArea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352676" y="1858963"/>
            <a:ext cx="7566025" cy="1524000"/>
          </a:xfrm>
        </p:spPr>
        <p:txBody>
          <a:bodyPr anchorCtr="1"/>
          <a:lstStyle/>
          <a:p>
            <a:pPr algn="ctr" eaLnBrk="1" hangingPunct="1"/>
            <a:r>
              <a:rPr lang="en-US" sz="5000" dirty="0">
                <a:solidFill>
                  <a:srgbClr val="0070C0"/>
                </a:solidFill>
              </a:rPr>
              <a:t>Objects and Classes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2459038" y="4169287"/>
            <a:ext cx="7353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chemeClr val="bg1"/>
                </a:solidFill>
                <a:latin typeface="Cambria" pitchFamily="18" charset="0"/>
              </a:rPr>
              <a:t>Chapter 4 – Part 5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3421" y="615923"/>
            <a:ext cx="11855669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3600" b="1" kern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BACS2023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600" b="1" kern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Object-Oriented Programming</a:t>
            </a:r>
            <a:endParaRPr lang="en-US" sz="3600" b="1" kern="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65618" y="469901"/>
            <a:ext cx="7766050" cy="639763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Design Guideline - 1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228" y="1358900"/>
            <a:ext cx="10693494" cy="4813300"/>
          </a:xfrm>
        </p:spPr>
        <p:txBody>
          <a:bodyPr/>
          <a:lstStyle/>
          <a:p>
            <a:pPr marL="282575" indent="-282575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3000" b="1" i="1" dirty="0" smtClean="0">
                <a:solidFill>
                  <a:schemeClr val="bg1"/>
                </a:solidFill>
              </a:rPr>
              <a:t>Cohesion</a:t>
            </a:r>
          </a:p>
          <a:p>
            <a:pPr marL="682625" lvl="1" indent="-282575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A class should </a:t>
            </a:r>
            <a:r>
              <a:rPr lang="en-US" sz="3000" i="1" dirty="0" smtClean="0">
                <a:solidFill>
                  <a:srgbClr val="0070C0"/>
                </a:solidFill>
                <a:cs typeface="Times New Roman" pitchFamily="18" charset="0"/>
              </a:rPr>
              <a:t>describe a single entity</a:t>
            </a: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. </a:t>
            </a:r>
          </a:p>
          <a:p>
            <a:pPr marL="682625" lvl="1" indent="-282575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All the class operations should logically fit together to support a coherent purpose.</a:t>
            </a:r>
          </a:p>
          <a:p>
            <a:pPr lvl="2">
              <a:spcBef>
                <a:spcPct val="50000"/>
              </a:spcBef>
            </a:pPr>
            <a:r>
              <a:rPr lang="en-US" sz="3000" i="1" dirty="0" smtClean="0">
                <a:solidFill>
                  <a:schemeClr val="bg1"/>
                </a:solidFill>
                <a:cs typeface="Times New Roman" pitchFamily="18" charset="0"/>
              </a:rPr>
              <a:t>E.g.,</a:t>
            </a: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 you should not combine students and staff in the same class.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92228" y="113137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47" y="522612"/>
            <a:ext cx="7766050" cy="639763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Design Guideline - 2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752" y="1431940"/>
            <a:ext cx="10430360" cy="4984358"/>
          </a:xfrm>
        </p:spPr>
        <p:txBody>
          <a:bodyPr/>
          <a:lstStyle/>
          <a:p>
            <a:pPr marL="282575" indent="-282575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</a:rPr>
              <a:t>Consistency</a:t>
            </a:r>
          </a:p>
          <a:p>
            <a:pPr marL="682625" lvl="1" indent="-282575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Follow standard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Java programming style and naming conventions.</a:t>
            </a:r>
          </a:p>
          <a:p>
            <a:pPr lvl="2"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Choose informative names for classes, data fields, and methods. </a:t>
            </a:r>
          </a:p>
          <a:p>
            <a:pPr lvl="2"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Always place the data declaration before the constructor, and place constructors before methods. </a:t>
            </a:r>
          </a:p>
          <a:p>
            <a:pPr lvl="2"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Always provide a constructor and initialize variables to avoid programming errors.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  <a:cs typeface="Times New Roman" pitchFamily="18" charset="0"/>
            </a:endParaRPr>
          </a:p>
          <a:p>
            <a:pPr marL="682625" lvl="1" indent="-282575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Provide a public no-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arg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constructor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5752" y="116237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48" y="469901"/>
            <a:ext cx="7766050" cy="639763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Design Guideline - 3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148" y="1431940"/>
            <a:ext cx="10655958" cy="4813300"/>
          </a:xfrm>
        </p:spPr>
        <p:txBody>
          <a:bodyPr/>
          <a:lstStyle/>
          <a:p>
            <a:pPr marL="282575" indent="-282575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3000" b="1" i="1" dirty="0" smtClean="0">
                <a:solidFill>
                  <a:schemeClr val="bg1"/>
                </a:solidFill>
              </a:rPr>
              <a:t>Encapsulation</a:t>
            </a:r>
          </a:p>
          <a:p>
            <a:pPr marL="682625" lvl="1" indent="-282575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class should use the </a:t>
            </a:r>
            <a:r>
              <a:rPr lang="en-US" sz="3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30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modifier to hide its data from direct access by clients. </a:t>
            </a:r>
          </a:p>
          <a:p>
            <a:pPr lvl="2">
              <a:spcBef>
                <a:spcPct val="30000"/>
              </a:spcBef>
            </a:pP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You can use </a:t>
            </a:r>
            <a:r>
              <a:rPr lang="en-US" sz="30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get</a:t>
            </a:r>
            <a:r>
              <a:rPr lang="en-US" sz="30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methods and </a:t>
            </a:r>
            <a:r>
              <a:rPr lang="en-US" sz="30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set</a:t>
            </a:r>
            <a:r>
              <a:rPr lang="en-US" sz="30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methods to provide users with access to the private data, but only to private data you want the user to see or to modify. </a:t>
            </a:r>
          </a:p>
          <a:p>
            <a:pPr lvl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cs typeface="Times New Roman" pitchFamily="18" charset="0"/>
              </a:rPr>
              <a:t>A class should also hide methods not intended for client use. </a:t>
            </a:r>
          </a:p>
          <a:p>
            <a:pPr marL="682625" lvl="1" indent="-282575">
              <a:spcBef>
                <a:spcPts val="600"/>
              </a:spcBef>
              <a:buSzPct val="100000"/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7746" y="110966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7645" y="507114"/>
            <a:ext cx="7766050" cy="639763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Design Guideline - 4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645" y="1292454"/>
            <a:ext cx="11006084" cy="5232331"/>
          </a:xfrm>
        </p:spPr>
        <p:txBody>
          <a:bodyPr/>
          <a:lstStyle/>
          <a:p>
            <a:pPr marL="282575" indent="-282575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</a:rPr>
              <a:t>Instance </a:t>
            </a:r>
            <a:r>
              <a:rPr lang="en-US" sz="2800" b="1" i="1" dirty="0" err="1" smtClean="0">
                <a:solidFill>
                  <a:schemeClr val="bg1"/>
                </a:solidFill>
              </a:rPr>
              <a:t>vs</a:t>
            </a:r>
            <a:r>
              <a:rPr lang="en-US" sz="2800" b="1" i="1" dirty="0" smtClean="0">
                <a:solidFill>
                  <a:schemeClr val="bg1"/>
                </a:solidFill>
              </a:rPr>
              <a:t> Static</a:t>
            </a:r>
          </a:p>
          <a:p>
            <a:pPr marL="682625" lvl="1" indent="-282575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A variable or method that is dependent on a specific instance of the class should be an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instance variable </a:t>
            </a:r>
            <a:r>
              <a:rPr lang="en-US" i="1" dirty="0">
                <a:solidFill>
                  <a:schemeClr val="bg1"/>
                </a:solidFill>
                <a:cs typeface="Times New Roman" pitchFamily="18" charset="0"/>
              </a:rPr>
              <a:t>or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method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marL="682625" lvl="1" indent="-282575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A variable that is </a:t>
            </a:r>
            <a:r>
              <a:rPr lang="en-US" i="1" dirty="0">
                <a:solidFill>
                  <a:schemeClr val="accent6"/>
                </a:solidFill>
                <a:cs typeface="Times New Roman" pitchFamily="18" charset="0"/>
              </a:rPr>
              <a:t>shared by all the instances </a:t>
            </a:r>
            <a:r>
              <a:rPr lang="en-US" i="1" dirty="0">
                <a:solidFill>
                  <a:schemeClr val="bg1"/>
                </a:solidFill>
                <a:cs typeface="Times New Roman" pitchFamily="18" charset="0"/>
              </a:rPr>
              <a:t>of the class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should be declared as a </a:t>
            </a:r>
            <a:r>
              <a:rPr lang="en-US" i="1" dirty="0">
                <a:solidFill>
                  <a:schemeClr val="accent6"/>
                </a:solidFill>
                <a:cs typeface="Times New Roman" pitchFamily="18" charset="0"/>
              </a:rPr>
              <a:t>static</a:t>
            </a:r>
            <a:r>
              <a:rPr lang="en-US" dirty="0">
                <a:solidFill>
                  <a:schemeClr val="accent6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variable. </a:t>
            </a:r>
          </a:p>
          <a:p>
            <a:pPr lvl="2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and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methods for the static variable should also be declared as static.</a:t>
            </a:r>
          </a:p>
          <a:p>
            <a:pPr lvl="2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Always reference static variables and methods from a class name (rather than a reference variable).</a:t>
            </a:r>
          </a:p>
          <a:p>
            <a:pPr lvl="2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Do not pass a parameter from a constructor to initialize a static data field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  <a:sym typeface="Wingdings" pitchFamily="2" charset="2"/>
              </a:rPr>
              <a:t> it is better to use a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method. </a:t>
            </a:r>
          </a:p>
          <a:p>
            <a:pPr marL="682625" lvl="1" indent="-282575">
              <a:spcBef>
                <a:spcPts val="600"/>
              </a:spcBef>
              <a:buSzPct val="100000"/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43244" y="1146877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of objects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the college offered up to 50 different courses, you will need to store a collection of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Course</a:t>
            </a:r>
            <a:r>
              <a:rPr lang="en-US" dirty="0" smtClean="0">
                <a:solidFill>
                  <a:schemeClr val="bg1"/>
                </a:solidFill>
              </a:rPr>
              <a:t> objects.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One way to store a collection of objects is to declare an </a:t>
            </a:r>
            <a:r>
              <a:rPr lang="en-US" i="1" dirty="0" smtClean="0">
                <a:solidFill>
                  <a:srgbClr val="0000FF"/>
                </a:solidFill>
              </a:rPr>
              <a:t>array of objects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11200" y="161607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</a:t>
            </a:r>
            <a:endParaRPr lang="en-MY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745" y="1828800"/>
            <a:ext cx="10430360" cy="288268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object can contain another object.</a:t>
            </a:r>
          </a:p>
          <a:p>
            <a:pPr>
              <a:spcBef>
                <a:spcPts val="2400"/>
              </a:spcBef>
            </a:pPr>
            <a:r>
              <a:rPr lang="en-US" sz="3200" dirty="0">
                <a:solidFill>
                  <a:srgbClr val="0000FF"/>
                </a:solidFill>
              </a:rPr>
              <a:t>Aggregation</a:t>
            </a:r>
            <a:r>
              <a:rPr lang="en-US" sz="3200" dirty="0">
                <a:solidFill>
                  <a:schemeClr val="bg1"/>
                </a:solidFill>
              </a:rPr>
              <a:t> models </a:t>
            </a:r>
            <a:r>
              <a:rPr lang="en-US" sz="3200" i="1" dirty="0">
                <a:solidFill>
                  <a:srgbClr val="0000FF"/>
                </a:solidFill>
              </a:rPr>
              <a:t>has-a</a:t>
            </a:r>
            <a:r>
              <a:rPr lang="en-US" sz="3200" dirty="0">
                <a:solidFill>
                  <a:schemeClr val="bg1"/>
                </a:solidFill>
              </a:rPr>
              <a:t> relationship </a:t>
            </a:r>
          </a:p>
          <a:p>
            <a:pPr lvl="1"/>
            <a:r>
              <a:rPr lang="en-US" sz="2900" dirty="0">
                <a:solidFill>
                  <a:schemeClr val="bg1"/>
                </a:solidFill>
              </a:rPr>
              <a:t>represents an </a:t>
            </a:r>
            <a:r>
              <a:rPr lang="en-US" sz="2900" i="1" dirty="0">
                <a:solidFill>
                  <a:schemeClr val="bg1"/>
                </a:solidFill>
              </a:rPr>
              <a:t>ownership</a:t>
            </a:r>
            <a:r>
              <a:rPr lang="en-US" sz="2900" dirty="0">
                <a:solidFill>
                  <a:schemeClr val="bg1"/>
                </a:solidFill>
              </a:rPr>
              <a:t> relationship between two objects.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E7F2-6F5F-4572-8EE3-E0F9CA45ACD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27745" y="161607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2040" y="446108"/>
            <a:ext cx="8153400" cy="72707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Terminology</a:t>
            </a:r>
            <a:endParaRPr lang="en-MY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E7F2-6F5F-4572-8EE3-E0F9CA45ACD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27322" y="1857376"/>
            <a:ext cx="3597141" cy="1942207"/>
            <a:chOff x="357187" y="1857375"/>
            <a:chExt cx="3343276" cy="1942207"/>
          </a:xfrm>
        </p:grpSpPr>
        <p:sp>
          <p:nvSpPr>
            <p:cNvPr id="6" name="TextBox 5"/>
            <p:cNvSpPr txBox="1"/>
            <p:nvPr/>
          </p:nvSpPr>
          <p:spPr>
            <a:xfrm>
              <a:off x="357188" y="1857375"/>
              <a:ext cx="3343275" cy="52322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:</a:t>
              </a:r>
              <a:r>
                <a:rPr lang="en-US" sz="2800" u="sng" dirty="0">
                  <a:solidFill>
                    <a:schemeClr val="bg1"/>
                  </a:solidFill>
                </a:rPr>
                <a:t>Student</a:t>
              </a:r>
              <a:endParaRPr lang="en-MY" sz="2800" u="sng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187" y="2414587"/>
              <a:ext cx="3343276" cy="138499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</a:rPr>
                <a:t>name:Ali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</a:rPr>
                <a:t>Nadeem</a:t>
              </a:r>
              <a:endParaRPr lang="en-US" sz="2800" dirty="0">
                <a:solidFill>
                  <a:schemeClr val="bg1"/>
                </a:solidFill>
              </a:endParaRPr>
            </a:p>
            <a:p>
              <a:r>
                <a:rPr lang="en-US" sz="2800" dirty="0">
                  <a:solidFill>
                    <a:schemeClr val="bg1"/>
                  </a:solidFill>
                </a:rPr>
                <a:t>address: </a:t>
              </a:r>
            </a:p>
            <a:p>
              <a:r>
                <a:rPr lang="en-US" sz="2800" dirty="0" err="1">
                  <a:solidFill>
                    <a:schemeClr val="bg1"/>
                  </a:solidFill>
                </a:rPr>
                <a:t>programme</a:t>
              </a:r>
              <a:r>
                <a:rPr lang="en-US" sz="2800" dirty="0">
                  <a:solidFill>
                    <a:schemeClr val="bg1"/>
                  </a:solidFill>
                </a:rPr>
                <a:t>: DIA2</a:t>
              </a:r>
              <a:endParaRPr lang="en-MY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10386" y="1857376"/>
            <a:ext cx="4046915" cy="1942207"/>
            <a:chOff x="357187" y="1857375"/>
            <a:chExt cx="3343276" cy="1942207"/>
          </a:xfrm>
        </p:grpSpPr>
        <p:sp>
          <p:nvSpPr>
            <p:cNvPr id="10" name="TextBox 9"/>
            <p:cNvSpPr txBox="1"/>
            <p:nvPr/>
          </p:nvSpPr>
          <p:spPr>
            <a:xfrm>
              <a:off x="357188" y="1857375"/>
              <a:ext cx="3343275" cy="5232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:</a:t>
              </a:r>
              <a:r>
                <a:rPr lang="en-US" sz="2800" u="sng" dirty="0">
                  <a:solidFill>
                    <a:schemeClr val="bg1"/>
                  </a:solidFill>
                </a:rPr>
                <a:t>Address</a:t>
              </a:r>
              <a:endParaRPr lang="en-MY" sz="2800" u="sng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187" y="2414587"/>
              <a:ext cx="3343276" cy="1384995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street:1 </a:t>
              </a:r>
              <a:r>
                <a:rPr lang="en-US" sz="2800" dirty="0" err="1">
                  <a:solidFill>
                    <a:schemeClr val="bg1"/>
                  </a:solidFill>
                </a:rPr>
                <a:t>Jalan</a:t>
              </a:r>
              <a:r>
                <a:rPr lang="en-US" sz="2800" dirty="0">
                  <a:solidFill>
                    <a:schemeClr val="bg1"/>
                  </a:solidFill>
                </a:rPr>
                <a:t> 12/3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city: Kuala Lumpur 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postcode: 53720</a:t>
              </a:r>
              <a:endParaRPr lang="en-MY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6914" y="4257675"/>
            <a:ext cx="332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Aggregating Object</a:t>
            </a:r>
            <a:endParaRPr lang="en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6102" y="4214813"/>
            <a:ext cx="332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Aggregated Object</a:t>
            </a:r>
            <a:endParaRPr lang="en-MY" sz="2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152040" y="123736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208495" y="2971800"/>
            <a:ext cx="1701891" cy="336176"/>
            <a:chOff x="5208495" y="2971800"/>
            <a:chExt cx="1701891" cy="336176"/>
          </a:xfrm>
        </p:grpSpPr>
        <p:sp>
          <p:nvSpPr>
            <p:cNvPr id="17" name="Diamond 16"/>
            <p:cNvSpPr/>
            <p:nvPr/>
          </p:nvSpPr>
          <p:spPr>
            <a:xfrm>
              <a:off x="5208495" y="2971800"/>
              <a:ext cx="336176" cy="336176"/>
            </a:xfrm>
            <a:prstGeom prst="diamond">
              <a:avLst/>
            </a:prstGeom>
            <a:noFill/>
            <a:ln w="5080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stCxn id="17" idx="3"/>
              <a:endCxn id="11" idx="1"/>
            </p:cNvCxnSpPr>
            <p:nvPr/>
          </p:nvCxnSpPr>
          <p:spPr>
            <a:xfrm flipV="1">
              <a:off x="5544671" y="3107086"/>
              <a:ext cx="1365715" cy="32802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4240" y="476410"/>
            <a:ext cx="8153400" cy="72707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Terminology</a:t>
            </a:r>
            <a:endParaRPr lang="en-MY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E7F2-6F5F-4572-8EE3-E0F9CA45ACD2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" name="Group 7"/>
          <p:cNvGrpSpPr/>
          <p:nvPr/>
        </p:nvGrpSpPr>
        <p:grpSpPr>
          <a:xfrm>
            <a:off x="1881187" y="1857376"/>
            <a:ext cx="3343276" cy="1942207"/>
            <a:chOff x="357187" y="1857375"/>
            <a:chExt cx="3343276" cy="1942207"/>
          </a:xfrm>
        </p:grpSpPr>
        <p:sp>
          <p:nvSpPr>
            <p:cNvPr id="6" name="TextBox 5"/>
            <p:cNvSpPr txBox="1"/>
            <p:nvPr/>
          </p:nvSpPr>
          <p:spPr>
            <a:xfrm>
              <a:off x="357188" y="1857375"/>
              <a:ext cx="3343275" cy="5232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Student</a:t>
              </a:r>
              <a:endParaRPr lang="en-MY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187" y="2414587"/>
              <a:ext cx="3343276" cy="1384995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-</a:t>
              </a:r>
              <a:r>
                <a:rPr lang="en-US" sz="2800" dirty="0" err="1">
                  <a:solidFill>
                    <a:schemeClr val="bg1"/>
                  </a:solidFill>
                </a:rPr>
                <a:t>name:String</a:t>
              </a:r>
              <a:endParaRPr lang="en-US" sz="2800" dirty="0">
                <a:solidFill>
                  <a:schemeClr val="bg1"/>
                </a:solidFill>
              </a:endParaRPr>
            </a:p>
            <a:p>
              <a:r>
                <a:rPr lang="en-US" sz="2800" dirty="0">
                  <a:solidFill>
                    <a:schemeClr val="bg1"/>
                  </a:solidFill>
                </a:rPr>
                <a:t>-address: </a:t>
              </a:r>
              <a:r>
                <a:rPr lang="en-US" sz="2800" dirty="0">
                  <a:solidFill>
                    <a:srgbClr val="0000FF"/>
                  </a:solidFill>
                </a:rPr>
                <a:t>Address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-</a:t>
              </a:r>
              <a:r>
                <a:rPr lang="en-US" sz="2800" dirty="0" err="1">
                  <a:solidFill>
                    <a:schemeClr val="bg1"/>
                  </a:solidFill>
                </a:rPr>
                <a:t>programme</a:t>
              </a:r>
              <a:r>
                <a:rPr lang="en-US" sz="2800" dirty="0">
                  <a:solidFill>
                    <a:schemeClr val="bg1"/>
                  </a:solidFill>
                </a:rPr>
                <a:t>: String</a:t>
              </a:r>
              <a:endParaRPr lang="en-MY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6910387" y="1857376"/>
            <a:ext cx="3343276" cy="1942207"/>
            <a:chOff x="357187" y="1857375"/>
            <a:chExt cx="3343276" cy="1942207"/>
          </a:xfrm>
        </p:grpSpPr>
        <p:sp>
          <p:nvSpPr>
            <p:cNvPr id="10" name="TextBox 9"/>
            <p:cNvSpPr txBox="1"/>
            <p:nvPr/>
          </p:nvSpPr>
          <p:spPr>
            <a:xfrm>
              <a:off x="357188" y="1857375"/>
              <a:ext cx="3343275" cy="52322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FF"/>
                  </a:solidFill>
                </a:rPr>
                <a:t>Address</a:t>
              </a:r>
              <a:endParaRPr lang="en-MY" sz="28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187" y="2414587"/>
              <a:ext cx="3343276" cy="1384995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-street: String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-city: String 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-postcode: </a:t>
              </a:r>
              <a:r>
                <a:rPr lang="en-US" sz="2800" dirty="0" err="1">
                  <a:solidFill>
                    <a:schemeClr val="bg1"/>
                  </a:solidFill>
                </a:rPr>
                <a:t>int</a:t>
              </a:r>
              <a:endParaRPr lang="en-MY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6914" y="4257675"/>
            <a:ext cx="332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Aggregating Class</a:t>
            </a:r>
            <a:endParaRPr lang="en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6102" y="4214813"/>
            <a:ext cx="332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Aggregated Class</a:t>
            </a:r>
            <a:endParaRPr lang="en-MY" sz="28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74240" y="1206367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235388" y="2965648"/>
            <a:ext cx="1674998" cy="336176"/>
            <a:chOff x="5235388" y="2965648"/>
            <a:chExt cx="1674998" cy="336176"/>
          </a:xfrm>
        </p:grpSpPr>
        <p:sp>
          <p:nvSpPr>
            <p:cNvPr id="18" name="Diamond 17"/>
            <p:cNvSpPr/>
            <p:nvPr/>
          </p:nvSpPr>
          <p:spPr>
            <a:xfrm>
              <a:off x="5235388" y="2965648"/>
              <a:ext cx="336176" cy="336176"/>
            </a:xfrm>
            <a:prstGeom prst="diamond">
              <a:avLst/>
            </a:prstGeom>
            <a:noFill/>
            <a:ln w="5080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544671" y="3107086"/>
              <a:ext cx="1365715" cy="32802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C29B65-121D-41CB-AE88-FFA5E3F99D37}" type="slidenum">
              <a:rPr lang="en-US"/>
              <a:pPr/>
              <a:t>18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8227" y="417575"/>
            <a:ext cx="7772400" cy="6858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 action="ppaction://program"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227" y="1316725"/>
            <a:ext cx="10430360" cy="4032525"/>
          </a:xfrm>
        </p:spPr>
        <p:txBody>
          <a:bodyPr/>
          <a:lstStyle/>
          <a:p>
            <a:pPr marL="347663" indent="-347663"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 object may be owned by several other aggregating objects.  </a:t>
            </a:r>
          </a:p>
          <a:p>
            <a:pPr marL="347663" indent="-347663">
              <a:spcBef>
                <a:spcPts val="24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E.g., 3 students may </a:t>
            </a:r>
            <a:r>
              <a:rPr lang="en-US" dirty="0" smtClean="0">
                <a:solidFill>
                  <a:srgbClr val="0000FF"/>
                </a:solidFill>
              </a:rPr>
              <a:t>share</a:t>
            </a:r>
            <a:r>
              <a:rPr lang="en-US" dirty="0" smtClean="0">
                <a:solidFill>
                  <a:schemeClr val="bg1"/>
                </a:solidFill>
              </a:rPr>
              <a:t> an apartment.</a:t>
            </a:r>
          </a:p>
          <a:p>
            <a:pPr marL="747713" lvl="1" indent="-347663"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Hence, an address may be </a:t>
            </a:r>
            <a:r>
              <a:rPr lang="en-US" dirty="0" smtClean="0">
                <a:solidFill>
                  <a:srgbClr val="0000FF"/>
                </a:solidFill>
              </a:rPr>
              <a:t>owned by 3 students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4067175" y="3005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8227" y="112209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444" y="285751"/>
            <a:ext cx="7772400" cy="72373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Composition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444" y="1239916"/>
            <a:ext cx="10613635" cy="4532235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If an object is exclusively owned by an aggregating object, the relationship between them is referred to as </a:t>
            </a:r>
            <a:r>
              <a:rPr lang="en-US" sz="2800" i="1" dirty="0">
                <a:solidFill>
                  <a:srgbClr val="0000FF"/>
                </a:solidFill>
              </a:rPr>
              <a:t>composition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E.g., a name belongs to </a:t>
            </a:r>
            <a:r>
              <a:rPr lang="en-US" dirty="0">
                <a:solidFill>
                  <a:srgbClr val="0000FF"/>
                </a:solidFill>
              </a:rPr>
              <a:t>only 1</a:t>
            </a:r>
            <a:r>
              <a:rPr lang="en-US" dirty="0">
                <a:solidFill>
                  <a:schemeClr val="bg1"/>
                </a:solidFill>
              </a:rPr>
              <a:t> student</a:t>
            </a:r>
          </a:p>
          <a:p>
            <a:pPr>
              <a:spcBef>
                <a:spcPts val="2400"/>
              </a:spcBef>
            </a:pPr>
            <a:r>
              <a:rPr lang="en-US" sz="2800" dirty="0">
                <a:solidFill>
                  <a:schemeClr val="bg1"/>
                </a:solidFill>
              </a:rPr>
              <a:t>Composition is actually </a:t>
            </a:r>
            <a:r>
              <a:rPr lang="en-US" sz="2800" dirty="0">
                <a:solidFill>
                  <a:srgbClr val="0000FF"/>
                </a:solidFill>
              </a:rPr>
              <a:t>a </a:t>
            </a:r>
            <a:r>
              <a:rPr lang="en-US" sz="2800" i="1" dirty="0">
                <a:solidFill>
                  <a:srgbClr val="0000FF"/>
                </a:solidFill>
              </a:rPr>
              <a:t>special case </a:t>
            </a:r>
            <a:r>
              <a:rPr lang="en-US" sz="2800" i="1" dirty="0">
                <a:solidFill>
                  <a:schemeClr val="bg1"/>
                </a:solidFill>
              </a:rPr>
              <a:t>of the aggregation</a:t>
            </a:r>
            <a:r>
              <a:rPr lang="en-US" sz="2800" dirty="0">
                <a:solidFill>
                  <a:schemeClr val="bg1"/>
                </a:solidFill>
              </a:rPr>
              <a:t> relationship.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B19A68-4C85-4E2D-8B85-1A906CF76A3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75719" y="100948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10"/>
          <p:cNvSpPr txBox="1">
            <a:spLocks noGrp="1" noChangeArrowheads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DA9970C-863B-4CBA-82E4-D4BA766BA631}" type="slidenum">
              <a:rPr lang="en-US" sz="1000"/>
              <a:pPr algn="r"/>
              <a:t>2</a:t>
            </a:fld>
            <a:endParaRPr lang="en-US" sz="1000"/>
          </a:p>
        </p:txBody>
      </p:sp>
      <p:sp>
        <p:nvSpPr>
          <p:cNvPr id="104452" name="Slide Number Placeholder 5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EC00A9-6CCE-437A-B48C-DB878F7AD44B}" type="slidenum">
              <a:rPr lang="en-US" sz="1000"/>
              <a:pPr algn="r"/>
              <a:t>2</a:t>
            </a:fld>
            <a:endParaRPr lang="en-US" sz="1000"/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8520" y="435768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(5)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8520" y="1363851"/>
            <a:ext cx="10627236" cy="309966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At the end of this lesson, you should be able to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</a:rPr>
              <a:t>Develop methods with object arguments.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</a:rPr>
              <a:t>Write code to store and process objects in arrays.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8520" y="110004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C29B65-121D-41CB-AE88-FFA5E3F99D37}" type="slidenum">
              <a:rPr lang="en-US"/>
              <a:pPr/>
              <a:t>20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926" y="228601"/>
            <a:ext cx="9715436" cy="840346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and Composition Example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4067175" y="3005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62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1294075"/>
              </p:ext>
            </p:extLst>
          </p:nvPr>
        </p:nvGraphicFramePr>
        <p:xfrm>
          <a:off x="838877" y="1859797"/>
          <a:ext cx="10238579" cy="2140878"/>
        </p:xfrm>
        <a:graphic>
          <a:graphicData uri="http://schemas.openxmlformats.org/presentationml/2006/ole">
            <p:oleObj spid="_x0000_s152601" name="Picture" r:id="rId4" imgW="4064000" imgH="850900" progId="Word.Picture.8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81926" y="112674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C29B65-121D-41CB-AE88-FFA5E3F99D37}" type="slidenum">
              <a:rPr lang="en-US"/>
              <a:pPr/>
              <a:t>21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685" y="643376"/>
            <a:ext cx="8373297" cy="651216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Multiplicity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4067175" y="3005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62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9463537"/>
              </p:ext>
            </p:extLst>
          </p:nvPr>
        </p:nvGraphicFramePr>
        <p:xfrm>
          <a:off x="743827" y="2077295"/>
          <a:ext cx="11206075" cy="2275191"/>
        </p:xfrm>
        <a:graphic>
          <a:graphicData uri="http://schemas.openxmlformats.org/presentationml/2006/ole">
            <p:oleObj spid="_x0000_s153625" name="Picture" r:id="rId4" imgW="4056480" imgH="852120" progId="Word.Picture.8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131685" y="147855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75" y="338462"/>
            <a:ext cx="7772400" cy="723735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Implementing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617" y="1163106"/>
            <a:ext cx="10430360" cy="1113744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 aggregation relationship is usually represented as a data field in the aggregating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B19A68-4C85-4E2D-8B85-1A906CF76A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11617" y="2392065"/>
            <a:ext cx="2649945" cy="2073870"/>
          </a:xfrm>
          <a:prstGeom prst="rect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kern="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kern="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 . 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014061" y="2392065"/>
            <a:ext cx="3983064" cy="2073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ublic</a:t>
            </a: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class Student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131465" y="2329832"/>
            <a:ext cx="3225384" cy="20738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ublic</a:t>
            </a: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 . 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17830" y="4581150"/>
            <a:ext cx="1997060" cy="46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+mn-lt"/>
                <a:cs typeface="+mn-cs"/>
              </a:rPr>
              <a:t>Aggregated class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31465" y="4581150"/>
            <a:ext cx="1997060" cy="46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+mn-lt"/>
                <a:cs typeface="+mn-cs"/>
              </a:rPr>
              <a:t>Aggregated class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135875" y="4581150"/>
            <a:ext cx="1997060" cy="46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+mn-lt"/>
                <a:cs typeface="+mn-cs"/>
              </a:rPr>
              <a:t>Aggregating class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49675" y="5263619"/>
            <a:ext cx="9971097" cy="111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sz="2800" kern="0" dirty="0">
                <a:solidFill>
                  <a:schemeClr val="bg1"/>
                </a:solidFill>
                <a:latin typeface="+mn-lt"/>
                <a:cs typeface="+mn-cs"/>
              </a:rPr>
              <a:t>See	</a:t>
            </a:r>
            <a:r>
              <a:rPr lang="en-US" sz="240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Name.java</a:t>
            </a:r>
            <a:r>
              <a:rPr lang="en-US" sz="2400" b="1" kern="0" dirty="0">
                <a:solidFill>
                  <a:schemeClr val="bg1"/>
                </a:solidFill>
                <a:latin typeface="+mn-lt"/>
                <a:cs typeface="Courier New" pitchFamily="49" charset="0"/>
              </a:rPr>
              <a:t>,  </a:t>
            </a:r>
            <a:r>
              <a:rPr lang="en-US" sz="240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Address.java</a:t>
            </a:r>
            <a:r>
              <a:rPr lang="en-US" sz="2400" b="1" kern="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,  </a:t>
            </a:r>
            <a:r>
              <a:rPr lang="en-US" sz="240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Student.java</a:t>
            </a:r>
            <a:r>
              <a:rPr lang="en-US" sz="2400" b="1" kern="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, 	</a:t>
            </a:r>
            <a:r>
              <a:rPr lang="en-US" sz="240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TestStudent.java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defRPr/>
            </a:pPr>
            <a:endParaRPr lang="en-US" sz="2800" kern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11617" y="1062197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5B37D0-74E7-48E0-B5D1-3C71AD20A257}" type="slidenum">
              <a:rPr lang="en-US"/>
              <a:pPr/>
              <a:t>23</a:t>
            </a:fld>
            <a:endParaRPr lang="en-US"/>
          </a:p>
        </p:txBody>
      </p:sp>
      <p:sp>
        <p:nvSpPr>
          <p:cNvPr id="108547" name="Rectangle 10"/>
          <p:cNvSpPr txBox="1">
            <a:spLocks noGrp="1" noChangeArrowheads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D95F5B-D73B-4D45-AD43-9BB9592AA99D}" type="slidenum">
              <a:rPr lang="en-US" sz="1000"/>
              <a:pPr algn="r"/>
              <a:t>23</a:t>
            </a:fld>
            <a:endParaRPr lang="en-US" sz="1000"/>
          </a:p>
        </p:txBody>
      </p:sp>
      <p:sp>
        <p:nvSpPr>
          <p:cNvPr id="108548" name="Slide Number Placeholder 5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48307F-D42B-4606-813C-C268DF0D3F10}" type="slidenum">
              <a:rPr lang="en-US" sz="1000"/>
              <a:pPr algn="r"/>
              <a:t>23</a:t>
            </a:fld>
            <a:endParaRPr lang="en-US" sz="1000"/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905237" y="485776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37" y="1184275"/>
            <a:ext cx="10430360" cy="309325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You should now be able to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Explain the class design guidelines.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Implement aggregation and composition relationships between classes.</a:t>
            </a:r>
          </a:p>
          <a:p>
            <a:pPr algn="just" eaLnBrk="1" hangingPunct="1">
              <a:spcBef>
                <a:spcPct val="30000"/>
              </a:spcBef>
              <a:buNone/>
            </a:pPr>
            <a:endParaRPr lang="en-US" altLang="zh-CN" sz="2800" dirty="0">
              <a:solidFill>
                <a:srgbClr val="0000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237" y="111283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39F56-3005-4AA8-A11B-9433D73FFDD5}" type="slidenum">
              <a:rPr lang="en-US"/>
              <a:pPr/>
              <a:t>24</a:t>
            </a:fld>
            <a:endParaRPr lang="en-US"/>
          </a:p>
        </p:txBody>
      </p:sp>
      <p:sp>
        <p:nvSpPr>
          <p:cNvPr id="151555" name="Rectangle 10"/>
          <p:cNvSpPr txBox="1">
            <a:spLocks noGrp="1" noChangeArrowheads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EB0A3CD-60ED-47E7-98A1-F10AD817F881}" type="slidenum">
              <a:rPr lang="en-US" sz="1000"/>
              <a:pPr algn="r"/>
              <a:t>24</a:t>
            </a:fld>
            <a:endParaRPr lang="en-US" sz="1000"/>
          </a:p>
        </p:txBody>
      </p:sp>
      <p:sp>
        <p:nvSpPr>
          <p:cNvPr id="151556" name="Slide Number Placeholder 5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B34A8D-C608-4BC2-A751-72DBE0373A5C}" type="slidenum">
              <a:rPr lang="en-US" sz="1000"/>
              <a:pPr algn="r"/>
              <a:t>24</a:t>
            </a:fld>
            <a:endParaRPr lang="en-US" sz="1000"/>
          </a:p>
        </p:txBody>
      </p:sp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530225"/>
            <a:ext cx="8153400" cy="80464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Do</a:t>
            </a:r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Review the slides and source code for this chapter.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Read up the relevant portions of the recommended </a:t>
            </a:r>
            <a:r>
              <a:rPr lang="en-US" sz="3200" dirty="0" smtClean="0">
                <a:solidFill>
                  <a:schemeClr val="bg1"/>
                </a:solidFill>
              </a:rPr>
              <a:t>text.</a:t>
            </a:r>
            <a:endParaRPr lang="en-US" sz="32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Do the tutorial and complete the remaining practical questions for this chapter.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We shall selectively discuss them during class.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200" y="133487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5670" y="413007"/>
            <a:ext cx="8135937" cy="447675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Objects to Methods (1)</a:t>
            </a:r>
            <a:endParaRPr lang="en-US" sz="32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6942" y="1096909"/>
            <a:ext cx="11267268" cy="5443376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solidFill>
                  <a:schemeClr val="bg1"/>
                </a:solidFill>
              </a:rPr>
              <a:t>In Java methods, arguments are </a:t>
            </a:r>
            <a:r>
              <a:rPr lang="en-US" sz="2500" i="1" dirty="0">
                <a:solidFill>
                  <a:srgbClr val="0000FF"/>
                </a:solidFill>
              </a:rPr>
              <a:t>passed by value</a:t>
            </a:r>
            <a:r>
              <a:rPr lang="en-US" sz="2500" dirty="0">
                <a:solidFill>
                  <a:schemeClr val="bg1"/>
                </a:solidFill>
              </a:rPr>
              <a:t>, i.e. during parameter passing, the value of the variable (argument) in the calling method is passed to the method’s parameter.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solidFill>
                  <a:schemeClr val="bg1"/>
                </a:solidFill>
              </a:rPr>
              <a:t>However, the effect of passing by value for reference types is different compared to primitive types: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solidFill>
                  <a:schemeClr val="bg1"/>
                </a:solidFill>
              </a:rPr>
              <a:t>For a </a:t>
            </a:r>
            <a:r>
              <a:rPr lang="en-US" sz="2500" i="1" dirty="0">
                <a:solidFill>
                  <a:schemeClr val="bg1"/>
                </a:solidFill>
              </a:rPr>
              <a:t>primitive-typed argument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solidFill>
                  <a:schemeClr val="bg1"/>
                </a:solidFill>
              </a:rPr>
              <a:t>Changes to the parameter does not affect the variable in the calling method.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solidFill>
                  <a:schemeClr val="bg1"/>
                </a:solidFill>
              </a:rPr>
              <a:t>For a </a:t>
            </a:r>
            <a:r>
              <a:rPr lang="en-US" sz="2500" i="1" dirty="0">
                <a:solidFill>
                  <a:schemeClr val="bg1"/>
                </a:solidFill>
              </a:rPr>
              <a:t>reference-typed argument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solidFill>
                  <a:schemeClr val="bg1"/>
                </a:solidFill>
              </a:rPr>
              <a:t>The value of the variable (argument) is the reference to the object.  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solidFill>
                  <a:schemeClr val="bg1"/>
                </a:solidFill>
              </a:rPr>
              <a:t>Therefore, changes to the parameter will affect the variable in the calling method.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75670" y="107212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512AF-84E7-41DC-A154-615955B9D990}" type="slidenum">
              <a:rPr lang="en-US"/>
              <a:pPr/>
              <a:t>4</a:t>
            </a:fld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122738" y="21145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122738" y="21145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122738" y="21145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095750" y="27130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6116821"/>
              </p:ext>
            </p:extLst>
          </p:nvPr>
        </p:nvGraphicFramePr>
        <p:xfrm>
          <a:off x="2242088" y="3752638"/>
          <a:ext cx="9448800" cy="2987675"/>
        </p:xfrm>
        <a:graphic>
          <a:graphicData uri="http://schemas.openxmlformats.org/presentationml/2006/ole">
            <p:oleObj spid="_x0000_s175129" name="Picture" r:id="rId4" imgW="4000500" imgH="1429512" progId="Word.Picture.8">
              <p:embed/>
            </p:oleObj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39441" y="175934"/>
            <a:ext cx="75596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ms-MY" sz="2000" dirty="0">
                <a:solidFill>
                  <a:schemeClr val="bg1"/>
                </a:solidFill>
              </a:rPr>
              <a:t>  public static void main(String[] args) {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 Circle myCircle = new Circle(1);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 int n = 5;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 printAreas( </a:t>
            </a:r>
            <a:r>
              <a:rPr lang="ms-MY" sz="2000" dirty="0">
                <a:solidFill>
                  <a:srgbClr val="0000FF"/>
                </a:solidFill>
              </a:rPr>
              <a:t>myCircle</a:t>
            </a:r>
            <a:r>
              <a:rPr lang="ms-MY" sz="2000" dirty="0">
                <a:solidFill>
                  <a:schemeClr val="bg1"/>
                </a:solidFill>
              </a:rPr>
              <a:t>, n);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 System.out.println("\n" + "Radius is " + myCircle.getRadius());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}</a:t>
            </a:r>
          </a:p>
          <a:p>
            <a:r>
              <a:rPr lang="ms-MY" sz="2000" dirty="0">
                <a:solidFill>
                  <a:schemeClr val="bg1"/>
                </a:solidFill>
              </a:rPr>
              <a:t>public static void </a:t>
            </a:r>
            <a:r>
              <a:rPr lang="ms-MY" sz="2000" dirty="0">
                <a:solidFill>
                  <a:srgbClr val="0000FF"/>
                </a:solidFill>
              </a:rPr>
              <a:t>printAreas</a:t>
            </a:r>
            <a:r>
              <a:rPr lang="ms-MY" sz="2000" dirty="0">
                <a:solidFill>
                  <a:schemeClr val="bg1"/>
                </a:solidFill>
              </a:rPr>
              <a:t>( </a:t>
            </a:r>
            <a:r>
              <a:rPr lang="ms-MY" sz="2000" dirty="0">
                <a:solidFill>
                  <a:srgbClr val="0000FF"/>
                </a:solidFill>
              </a:rPr>
              <a:t>Circle c</a:t>
            </a:r>
            <a:r>
              <a:rPr lang="ms-MY" sz="2000" dirty="0">
                <a:solidFill>
                  <a:schemeClr val="bg1"/>
                </a:solidFill>
              </a:rPr>
              <a:t>, int times) {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System.out.println("Radius \t\tArea");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while (times &gt;= 1) {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  System.out.println(c.getRadius() + "\t\t" + c.getArea());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  c.setRadius(c.getRadius() + 1);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  times--;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  }</a:t>
            </a:r>
          </a:p>
          <a:p>
            <a:r>
              <a:rPr lang="ms-MY" sz="2000" dirty="0">
                <a:solidFill>
                  <a:schemeClr val="bg1"/>
                </a:solidFill>
              </a:rPr>
              <a:t>  }</a:t>
            </a:r>
          </a:p>
          <a:p>
            <a:r>
              <a:rPr lang="ms-MY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168828" y="186739"/>
            <a:ext cx="2060575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TestPassObject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2247" y="1"/>
            <a:ext cx="8085137" cy="766763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Objects (1)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 action="ppaction://program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247" y="957263"/>
            <a:ext cx="10733990" cy="3180784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sz="2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Eg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Circle[]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circleArray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= new Circle[10];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An array of objects is actually an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array of reference variables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Invoking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circleArray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involves two levels of referencing: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circleArray</a:t>
            </a:r>
            <a:r>
              <a:rPr lang="en-US" sz="2500" dirty="0">
                <a:solidFill>
                  <a:schemeClr val="bg1"/>
                </a:solidFill>
                <a:cs typeface="Times New Roman" pitchFamily="18" charset="0"/>
              </a:rPr>
              <a:t> references to the entire array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circleArray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2500" dirty="0">
                <a:solidFill>
                  <a:schemeClr val="bg1"/>
                </a:solidFill>
                <a:cs typeface="Times New Roman" pitchFamily="18" charset="0"/>
              </a:rPr>
              <a:t> references to a 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2500" dirty="0">
                <a:solidFill>
                  <a:schemeClr val="bg1"/>
                </a:solidFill>
                <a:cs typeface="Times New Roman" pitchFamily="18" charset="0"/>
              </a:rPr>
              <a:t> object.</a:t>
            </a:r>
            <a:r>
              <a:rPr lang="en-US" sz="2500" dirty="0">
                <a:solidFill>
                  <a:schemeClr val="bg1"/>
                </a:solidFill>
                <a:latin typeface="Courier"/>
                <a:cs typeface="Times New Roman" pitchFamily="18" charset="0"/>
              </a:rPr>
              <a:t> </a:t>
            </a:r>
            <a:endParaRPr lang="en-US" sz="2500" dirty="0">
              <a:solidFill>
                <a:schemeClr val="bg1"/>
              </a:solidFill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8289895"/>
              </p:ext>
            </p:extLst>
          </p:nvPr>
        </p:nvGraphicFramePr>
        <p:xfrm>
          <a:off x="812247" y="3863595"/>
          <a:ext cx="9710443" cy="2678743"/>
        </p:xfrm>
        <a:graphic>
          <a:graphicData uri="http://schemas.openxmlformats.org/presentationml/2006/ole">
            <p:oleObj spid="_x0000_s176153" r:id="rId5" imgW="3944112" imgH="1086612" progId="Word.Picture.8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12247" y="76676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4122738" y="28844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06501" name="TextBox 10"/>
          <p:cNvSpPr txBox="1">
            <a:spLocks noChangeArrowheads="1"/>
          </p:cNvSpPr>
          <p:nvPr/>
        </p:nvSpPr>
        <p:spPr bwMode="auto">
          <a:xfrm>
            <a:off x="418456" y="-1"/>
            <a:ext cx="5903402" cy="6740307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TotalArea {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public static void main(String[] args) {</a:t>
            </a:r>
          </a:p>
          <a:p>
            <a:r>
              <a:rPr lang="ms-MY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ms-MY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Circle3 [] </a:t>
            </a:r>
            <a:r>
              <a:rPr lang="ms-MY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cArray;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cArray = </a:t>
            </a:r>
            <a:r>
              <a:rPr lang="ms-MY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createCircleArray();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ms-MY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prCircleArray</a:t>
            </a:r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(cArray);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endParaRPr lang="ms-MY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s-MY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s-MY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Circle3[] createCircleArray() </a:t>
            </a:r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Circle3[] c = new Circle3[10];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i = 0; i &lt; c.length; i++) {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c[i] = new Circle3(Math.random() * 100);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c;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endParaRPr lang="ms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s-MY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prCircleArray (Circle3[] c) </a:t>
            </a:r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System.out.println("Radius\t\t\t" + "Area");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i = 0; i &lt; c.length; i++) {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System.out.print(c[i].getRadius() + "\t" +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c[i].getArea() + '\n');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System.out.println("The total areas is \t" +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ms-MY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(circleArray));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s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ms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02" name="Rectangle 11"/>
          <p:cNvSpPr>
            <a:spLocks noChangeArrowheads="1"/>
          </p:cNvSpPr>
          <p:nvPr/>
        </p:nvSpPr>
        <p:spPr bwMode="auto">
          <a:xfrm>
            <a:off x="6575425" y="-1"/>
            <a:ext cx="5265280" cy="3425125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ms-MY" b="1" dirty="0">
              <a:solidFill>
                <a:schemeClr val="bg1"/>
              </a:solidFill>
            </a:endParaRPr>
          </a:p>
          <a:p>
            <a:r>
              <a:rPr lang="ms-MY" b="1" dirty="0">
                <a:solidFill>
                  <a:schemeClr val="bg1"/>
                </a:solidFill>
              </a:rPr>
              <a:t>public static double sum(Circle3[] c) {</a:t>
            </a:r>
          </a:p>
          <a:p>
            <a:r>
              <a:rPr lang="ms-MY" b="1" dirty="0">
                <a:solidFill>
                  <a:schemeClr val="bg1"/>
                </a:solidFill>
              </a:rPr>
              <a:t>    // Initialize sum</a:t>
            </a:r>
          </a:p>
          <a:p>
            <a:r>
              <a:rPr lang="ms-MY" b="1" dirty="0">
                <a:solidFill>
                  <a:schemeClr val="bg1"/>
                </a:solidFill>
              </a:rPr>
              <a:t>    double sum = 0;</a:t>
            </a:r>
          </a:p>
          <a:p>
            <a:endParaRPr lang="ms-MY" b="1" dirty="0">
              <a:solidFill>
                <a:schemeClr val="bg1"/>
              </a:solidFill>
            </a:endParaRPr>
          </a:p>
          <a:p>
            <a:r>
              <a:rPr lang="ms-MY" b="1" dirty="0">
                <a:solidFill>
                  <a:schemeClr val="bg1"/>
                </a:solidFill>
              </a:rPr>
              <a:t>    // Add areas to sum</a:t>
            </a:r>
          </a:p>
          <a:p>
            <a:r>
              <a:rPr lang="ms-MY" b="1" dirty="0">
                <a:solidFill>
                  <a:schemeClr val="bg1"/>
                </a:solidFill>
              </a:rPr>
              <a:t>    for (int i = 0; i &lt; c.length; i++)</a:t>
            </a:r>
          </a:p>
          <a:p>
            <a:r>
              <a:rPr lang="ms-MY" b="1" dirty="0">
                <a:solidFill>
                  <a:schemeClr val="bg1"/>
                </a:solidFill>
              </a:rPr>
              <a:t>      sum += c[i].getArea();</a:t>
            </a:r>
          </a:p>
          <a:p>
            <a:endParaRPr lang="ms-MY" b="1" dirty="0">
              <a:solidFill>
                <a:schemeClr val="bg1"/>
              </a:solidFill>
            </a:endParaRPr>
          </a:p>
          <a:p>
            <a:r>
              <a:rPr lang="ms-MY" b="1" dirty="0">
                <a:solidFill>
                  <a:schemeClr val="bg1"/>
                </a:solidFill>
              </a:rPr>
              <a:t>    return sum;</a:t>
            </a:r>
          </a:p>
          <a:p>
            <a:r>
              <a:rPr lang="ms-MY" b="1" dirty="0">
                <a:solidFill>
                  <a:schemeClr val="bg1"/>
                </a:solidFill>
              </a:rPr>
              <a:t>  }</a:t>
            </a:r>
          </a:p>
          <a:p>
            <a:r>
              <a:rPr lang="ms-MY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575425" y="3717979"/>
            <a:ext cx="2447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600" dirty="0">
                <a:hlinkClick r:id="rId3" action="ppaction://hlinkfile"/>
              </a:rPr>
              <a:t>TotalArea.java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786" y="485776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778" y="1289941"/>
            <a:ext cx="10310367" cy="275511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You should now be able to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</a:rPr>
              <a:t>Develop methods with object arguments.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</a:rPr>
              <a:t>Write code to store and process objects in arrays.</a:t>
            </a:r>
          </a:p>
          <a:p>
            <a:pPr algn="just" eaLnBrk="1" hangingPunct="1">
              <a:spcBef>
                <a:spcPct val="30000"/>
              </a:spcBef>
            </a:pPr>
            <a:endParaRPr lang="en-US" altLang="zh-CN" sz="28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5786" y="111283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338025" y="2944677"/>
            <a:ext cx="7566025" cy="700545"/>
          </a:xfrm>
        </p:spPr>
        <p:txBody>
          <a:bodyPr anchorCtr="1"/>
          <a:lstStyle/>
          <a:p>
            <a:pPr algn="ctr" eaLnBrk="1" hangingPunct="1"/>
            <a:r>
              <a:rPr lang="en-US" sz="5000" dirty="0">
                <a:solidFill>
                  <a:srgbClr val="0070C0"/>
                </a:solidFill>
              </a:rPr>
              <a:t>Objects and Classes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2338025" y="4370766"/>
            <a:ext cx="7567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rgbClr val="00B0F0"/>
                </a:solidFill>
                <a:latin typeface="Cambria" pitchFamily="18" charset="0"/>
              </a:rPr>
              <a:t>Chapter 4 – Part 6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09967" y="615923"/>
            <a:ext cx="11515240" cy="138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BACS2023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Object-Oriented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64" y="342767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(6)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7264" y="1332854"/>
            <a:ext cx="10430360" cy="4559946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At the end of this chapter, you should be able to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Explain the class design guidelines.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Implement aggregation and composition relationships between classes.</a:t>
            </a:r>
          </a:p>
          <a:p>
            <a:pPr>
              <a:spcBef>
                <a:spcPct val="70000"/>
              </a:spcBef>
            </a:pP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7264" y="96983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Cambria"/>
        <a:ea typeface=""/>
        <a:cs typeface="Arial"/>
      </a:majorFont>
      <a:minorFont>
        <a:latin typeface="Cambr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3833</TotalTime>
  <Words>1194</Words>
  <Application>Microsoft Office PowerPoint</Application>
  <PresentationFormat>Custom</PresentationFormat>
  <Paragraphs>197</Paragraphs>
  <Slides>24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Cambria</vt:lpstr>
      <vt:lpstr>Wingdings</vt:lpstr>
      <vt:lpstr>Arial Black</vt:lpstr>
      <vt:lpstr>Book Antiqua</vt:lpstr>
      <vt:lpstr>Courier New</vt:lpstr>
      <vt:lpstr>Times New Roman</vt:lpstr>
      <vt:lpstr>Courier</vt:lpstr>
      <vt:lpstr>Monotype Sorts</vt:lpstr>
      <vt:lpstr>Arial Unicode MS</vt:lpstr>
      <vt:lpstr>Refined</vt:lpstr>
      <vt:lpstr>Picture</vt:lpstr>
      <vt:lpstr>Microsoft Word Picture</vt:lpstr>
      <vt:lpstr>Objects and Classes</vt:lpstr>
      <vt:lpstr>Learning Outcomes (5)</vt:lpstr>
      <vt:lpstr>Passing Objects to Methods (1)</vt:lpstr>
      <vt:lpstr>Slide 4</vt:lpstr>
      <vt:lpstr>Array of Objects (1)</vt:lpstr>
      <vt:lpstr>Slide 6</vt:lpstr>
      <vt:lpstr>Review of learning outcomes</vt:lpstr>
      <vt:lpstr>Objects and Classes</vt:lpstr>
      <vt:lpstr>Learning Outcomes (6)</vt:lpstr>
      <vt:lpstr>Class Design Guideline - 1</vt:lpstr>
      <vt:lpstr>Class Design Guideline - 2</vt:lpstr>
      <vt:lpstr>Class Design Guideline - 3</vt:lpstr>
      <vt:lpstr>Class Design Guideline - 4</vt:lpstr>
      <vt:lpstr>Collection of objects</vt:lpstr>
      <vt:lpstr>Aggregation</vt:lpstr>
      <vt:lpstr>Terminology</vt:lpstr>
      <vt:lpstr>Terminology</vt:lpstr>
      <vt:lpstr>Aggregation </vt:lpstr>
      <vt:lpstr>Object Composition</vt:lpstr>
      <vt:lpstr>Aggregation and Composition Example</vt:lpstr>
      <vt:lpstr>Multiplicity</vt:lpstr>
      <vt:lpstr>Implementing Aggregation</vt:lpstr>
      <vt:lpstr>Review of learning outcomes</vt:lpstr>
      <vt:lpstr>To 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Classes</dc:title>
  <dc:creator>Steve Armstrong</dc:creator>
  <cp:lastModifiedBy>Windows User</cp:lastModifiedBy>
  <cp:revision>458</cp:revision>
  <dcterms:created xsi:type="dcterms:W3CDTF">2006-08-06T18:27:27Z</dcterms:created>
  <dcterms:modified xsi:type="dcterms:W3CDTF">2020-05-22T14:23:05Z</dcterms:modified>
</cp:coreProperties>
</file>