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1" r:id="rId1"/>
  </p:sldMasterIdLst>
  <p:notesMasterIdLst>
    <p:notesMasterId r:id="rId58"/>
  </p:notesMasterIdLst>
  <p:handoutMasterIdLst>
    <p:handoutMasterId r:id="rId59"/>
  </p:handoutMasterIdLst>
  <p:sldIdLst>
    <p:sldId id="305" r:id="rId2"/>
    <p:sldId id="613" r:id="rId3"/>
    <p:sldId id="574" r:id="rId4"/>
    <p:sldId id="692" r:id="rId5"/>
    <p:sldId id="657" r:id="rId6"/>
    <p:sldId id="658" r:id="rId7"/>
    <p:sldId id="614" r:id="rId8"/>
    <p:sldId id="615" r:id="rId9"/>
    <p:sldId id="659" r:id="rId10"/>
    <p:sldId id="616" r:id="rId11"/>
    <p:sldId id="617" r:id="rId12"/>
    <p:sldId id="618" r:id="rId13"/>
    <p:sldId id="619" r:id="rId14"/>
    <p:sldId id="662" r:id="rId15"/>
    <p:sldId id="661" r:id="rId16"/>
    <p:sldId id="620" r:id="rId17"/>
    <p:sldId id="663" r:id="rId18"/>
    <p:sldId id="622" r:id="rId19"/>
    <p:sldId id="685" r:id="rId20"/>
    <p:sldId id="665" r:id="rId21"/>
    <p:sldId id="625" r:id="rId22"/>
    <p:sldId id="626" r:id="rId23"/>
    <p:sldId id="628" r:id="rId24"/>
    <p:sldId id="631" r:id="rId25"/>
    <p:sldId id="632" r:id="rId26"/>
    <p:sldId id="636" r:id="rId27"/>
    <p:sldId id="667" r:id="rId28"/>
    <p:sldId id="637" r:id="rId29"/>
    <p:sldId id="668" r:id="rId30"/>
    <p:sldId id="669" r:id="rId31"/>
    <p:sldId id="639" r:id="rId32"/>
    <p:sldId id="640" r:id="rId33"/>
    <p:sldId id="644" r:id="rId34"/>
    <p:sldId id="645" r:id="rId35"/>
    <p:sldId id="646" r:id="rId36"/>
    <p:sldId id="672" r:id="rId37"/>
    <p:sldId id="675" r:id="rId38"/>
    <p:sldId id="676" r:id="rId39"/>
    <p:sldId id="679" r:id="rId40"/>
    <p:sldId id="677" r:id="rId41"/>
    <p:sldId id="680" r:id="rId42"/>
    <p:sldId id="681" r:id="rId43"/>
    <p:sldId id="683" r:id="rId44"/>
    <p:sldId id="647" r:id="rId45"/>
    <p:sldId id="673" r:id="rId46"/>
    <p:sldId id="648" r:id="rId47"/>
    <p:sldId id="649" r:id="rId48"/>
    <p:sldId id="651" r:id="rId49"/>
    <p:sldId id="674" r:id="rId50"/>
    <p:sldId id="684" r:id="rId51"/>
    <p:sldId id="693" r:id="rId52"/>
    <p:sldId id="694" r:id="rId53"/>
    <p:sldId id="695" r:id="rId54"/>
    <p:sldId id="696" r:id="rId55"/>
    <p:sldId id="697" r:id="rId56"/>
    <p:sldId id="698" r:id="rId57"/>
  </p:sldIdLst>
  <p:sldSz cx="12192000" cy="6858000"/>
  <p:notesSz cx="7315200" cy="9601200"/>
  <p:embeddedFontLst>
    <p:embeddedFont>
      <p:font typeface="Cambria" pitchFamily="18" charset="0"/>
      <p:regular r:id="rId60"/>
      <p:bold r:id="rId61"/>
      <p:italic r:id="rId62"/>
      <p:boldItalic r:id="rId63"/>
    </p:embeddedFont>
    <p:embeddedFont>
      <p:font typeface="Monotype Sorts" charset="0"/>
      <p:regular r:id="rId64"/>
    </p:embeddedFont>
    <p:embeddedFont>
      <p:font typeface="Book Antiqua" pitchFamily="18" charset="0"/>
      <p:regular r:id="rId65"/>
      <p:bold r:id="rId66"/>
      <p:italic r:id="rId67"/>
      <p:boldItalic r:id="rId68"/>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FF00"/>
    <a:srgbClr val="00FF00"/>
    <a:srgbClr val="CCFFFF"/>
    <a:srgbClr val="FF9900"/>
    <a:srgbClr val="CC99FF"/>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84" autoAdjust="0"/>
    <p:restoredTop sz="98594" autoAdjust="0"/>
  </p:normalViewPr>
  <p:slideViewPr>
    <p:cSldViewPr snapToGrid="0">
      <p:cViewPr varScale="1">
        <p:scale>
          <a:sx n="72" d="100"/>
          <a:sy n="72" d="100"/>
        </p:scale>
        <p:origin x="-630" y="-9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662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1454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1454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1454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3A3A30D1-2F3E-4A0A-B8AB-43BFBD6FB7E2}" type="slidenum">
              <a:rPr lang="en-US"/>
              <a:pPr/>
              <a:t>‹#›</a:t>
            </a:fld>
            <a:endParaRPr lang="en-US"/>
          </a:p>
        </p:txBody>
      </p:sp>
    </p:spTree>
    <p:extLst>
      <p:ext uri="{BB962C8B-B14F-4D97-AF65-F5344CB8AC3E}">
        <p14:creationId xmlns:p14="http://schemas.microsoft.com/office/powerpoint/2010/main" xmlns="" val="3650292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655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AA5DD451-2E4B-48E6-B09E-13C45307762C}" type="slidenum">
              <a:rPr lang="en-US"/>
              <a:pPr/>
              <a:t>‹#›</a:t>
            </a:fld>
            <a:endParaRPr lang="en-US"/>
          </a:p>
        </p:txBody>
      </p:sp>
    </p:spTree>
    <p:extLst>
      <p:ext uri="{BB962C8B-B14F-4D97-AF65-F5344CB8AC3E}">
        <p14:creationId xmlns:p14="http://schemas.microsoft.com/office/powerpoint/2010/main" xmlns="" val="2465196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6A2ECA29-84C9-48DD-9E3A-85759D614671}" type="slidenum">
              <a:rPr lang="en-US" sz="1300"/>
              <a:pPr algn="r" defTabSz="966788"/>
              <a:t>3</a:t>
            </a:fld>
            <a:endParaRPr lang="en-US" sz="1300"/>
          </a:p>
        </p:txBody>
      </p:sp>
      <p:sp>
        <p:nvSpPr>
          <p:cNvPr id="66563" name="Rectangle 2"/>
          <p:cNvSpPr>
            <a:spLocks noGrp="1" noRot="1" noChangeAspect="1" noChangeArrowheads="1" noTextEdit="1"/>
          </p:cNvSpPr>
          <p:nvPr>
            <p:ph type="sldImg"/>
          </p:nvPr>
        </p:nvSpPr>
        <p:spPr>
          <a:xfrm>
            <a:off x="457200" y="720725"/>
            <a:ext cx="6400800" cy="3600450"/>
          </a:xfrm>
          <a:ln/>
        </p:spPr>
      </p:sp>
      <p:sp>
        <p:nvSpPr>
          <p:cNvPr id="66564"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xmlns="" val="365697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1558" name="Rectangle 6"/>
          <p:cNvSpPr>
            <a:spLocks noGrp="1" noChangeArrowheads="1"/>
          </p:cNvSpPr>
          <p:nvPr>
            <p:ph type="ctrTitle"/>
          </p:nvPr>
        </p:nvSpPr>
        <p:spPr>
          <a:xfrm>
            <a:off x="1625600" y="838200"/>
            <a:ext cx="9042400" cy="2559050"/>
          </a:xfrm>
        </p:spPr>
        <p:txBody>
          <a:bodyPr anchorCtr="1"/>
          <a:lstStyle>
            <a:lvl1pPr algn="ctr">
              <a:defRPr sz="4800"/>
            </a:lvl1pPr>
          </a:lstStyle>
          <a:p>
            <a:r>
              <a:rPr lang="en-US"/>
              <a:t>Click to edit Master title style</a:t>
            </a:r>
          </a:p>
        </p:txBody>
      </p:sp>
      <p:sp>
        <p:nvSpPr>
          <p:cNvPr id="151559" name="Rectangle 7"/>
          <p:cNvSpPr>
            <a:spLocks noGrp="1" noChangeArrowheads="1"/>
          </p:cNvSpPr>
          <p:nvPr>
            <p:ph type="subTitle" idx="1"/>
          </p:nvPr>
        </p:nvSpPr>
        <p:spPr>
          <a:xfrm>
            <a:off x="1828800" y="37338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4" name="Rectangle 8"/>
          <p:cNvSpPr>
            <a:spLocks noGrp="1" noChangeArrowheads="1"/>
          </p:cNvSpPr>
          <p:nvPr>
            <p:ph type="dt" sz="half" idx="10"/>
          </p:nvPr>
        </p:nvSpPr>
        <p:spPr>
          <a:xfrm>
            <a:off x="715434" y="6248400"/>
            <a:ext cx="2738967" cy="457200"/>
          </a:xfrm>
        </p:spPr>
        <p:txBody>
          <a:bodyPr/>
          <a:lstStyle>
            <a:lvl1pPr>
              <a:defRPr/>
            </a:lvl1pPr>
          </a:lstStyle>
          <a:p>
            <a:fld id="{4CB326CF-7134-48FD-9A94-57E3EF9D6A79}" type="datetime1">
              <a:rPr lang="en-US"/>
              <a:pPr/>
              <a:t>5/22/2020</a:t>
            </a:fld>
            <a:endParaRPr lang="en-US"/>
          </a:p>
        </p:txBody>
      </p:sp>
      <p:sp>
        <p:nvSpPr>
          <p:cNvPr id="5" name="Rectangle 9"/>
          <p:cNvSpPr>
            <a:spLocks noGrp="1" noChangeArrowheads="1"/>
          </p:cNvSpPr>
          <p:nvPr>
            <p:ph type="ftr" sz="quarter" idx="11"/>
          </p:nvPr>
        </p:nvSpPr>
        <p:spPr>
          <a:xfrm>
            <a:off x="4334934" y="6248400"/>
            <a:ext cx="3850217" cy="457200"/>
          </a:xfrm>
        </p:spPr>
        <p:txBody>
          <a:bodyPr/>
          <a:lstStyle>
            <a:lvl1pPr>
              <a:defRPr/>
            </a:lvl1pPr>
          </a:lstStyle>
          <a:p>
            <a:pPr>
              <a:defRPr/>
            </a:pPr>
            <a:r>
              <a:rPr lang="en-US"/>
              <a:t>Carrano, Data Structures and Abstractions with Java, Second Edition, (c) 2007 Pearson Education, Inc. All rights reserved. 0-13-237045-X</a:t>
            </a:r>
          </a:p>
        </p:txBody>
      </p:sp>
      <p:sp>
        <p:nvSpPr>
          <p:cNvPr id="6" name="Rectangle 10"/>
          <p:cNvSpPr>
            <a:spLocks noGrp="1" noChangeArrowheads="1"/>
          </p:cNvSpPr>
          <p:nvPr>
            <p:ph type="sldNum" sz="quarter" idx="12"/>
          </p:nvPr>
        </p:nvSpPr>
        <p:spPr>
          <a:xfrm>
            <a:off x="9050867" y="6257925"/>
            <a:ext cx="2540000" cy="457200"/>
          </a:xfrm>
        </p:spPr>
        <p:txBody>
          <a:bodyPr/>
          <a:lstStyle>
            <a:lvl1pPr>
              <a:defRPr/>
            </a:lvl1pPr>
          </a:lstStyle>
          <a:p>
            <a:fld id="{F7079EB8-7FDB-47D9-9A79-EAF1ACD6A4E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Rectangle 8"/>
          <p:cNvSpPr>
            <a:spLocks noGrp="1" noChangeArrowheads="1"/>
          </p:cNvSpPr>
          <p:nvPr>
            <p:ph type="dt" sz="half" idx="10"/>
          </p:nvPr>
        </p:nvSpPr>
        <p:spPr>
          <a:ln/>
        </p:spPr>
        <p:txBody>
          <a:bodyPr/>
          <a:lstStyle>
            <a:lvl1pPr>
              <a:defRPr/>
            </a:lvl1pPr>
          </a:lstStyle>
          <a:p>
            <a:fld id="{5B9040BE-F7EF-4E47-A8B9-8E4721E25F69}" type="datetime1">
              <a:rPr lang="en-US"/>
              <a:pPr/>
              <a:t>5/22/2020</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6" name="Rectangle 10"/>
          <p:cNvSpPr>
            <a:spLocks noGrp="1" noChangeArrowheads="1"/>
          </p:cNvSpPr>
          <p:nvPr>
            <p:ph type="sldNum" sz="quarter" idx="12"/>
          </p:nvPr>
        </p:nvSpPr>
        <p:spPr>
          <a:ln/>
        </p:spPr>
        <p:txBody>
          <a:bodyPr/>
          <a:lstStyle>
            <a:lvl1pPr>
              <a:defRPr/>
            </a:lvl1pPr>
          </a:lstStyle>
          <a:p>
            <a:fld id="{1A60AE21-F5F5-4770-B9C6-D240CAA2DA8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4600" y="473076"/>
            <a:ext cx="2717800" cy="53943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711200" y="473076"/>
            <a:ext cx="7950200" cy="5394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Rectangle 8"/>
          <p:cNvSpPr>
            <a:spLocks noGrp="1" noChangeArrowheads="1"/>
          </p:cNvSpPr>
          <p:nvPr>
            <p:ph type="dt" sz="half" idx="10"/>
          </p:nvPr>
        </p:nvSpPr>
        <p:spPr>
          <a:ln/>
        </p:spPr>
        <p:txBody>
          <a:bodyPr/>
          <a:lstStyle>
            <a:lvl1pPr>
              <a:defRPr/>
            </a:lvl1pPr>
          </a:lstStyle>
          <a:p>
            <a:fld id="{CC51F985-7DC5-4D8A-8B3E-BC4F3AE1A423}" type="datetime1">
              <a:rPr lang="en-US"/>
              <a:pPr/>
              <a:t>5/22/2020</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6" name="Rectangle 10"/>
          <p:cNvSpPr>
            <a:spLocks noGrp="1" noChangeArrowheads="1"/>
          </p:cNvSpPr>
          <p:nvPr>
            <p:ph type="sldNum" sz="quarter" idx="12"/>
          </p:nvPr>
        </p:nvSpPr>
        <p:spPr>
          <a:ln/>
        </p:spPr>
        <p:txBody>
          <a:bodyPr/>
          <a:lstStyle>
            <a:lvl1pPr>
              <a:defRPr/>
            </a:lvl1pPr>
          </a:lstStyle>
          <a:p>
            <a:fld id="{E9044FAF-5101-4587-AF70-99C0F11BDF9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473075"/>
            <a:ext cx="10871200" cy="1143000"/>
          </a:xfrm>
        </p:spPr>
        <p:txBody>
          <a:bodyPr/>
          <a:lstStyle/>
          <a:p>
            <a:r>
              <a:rPr lang="en-US" smtClean="0"/>
              <a:t>Click to edit Master title style</a:t>
            </a:r>
            <a:endParaRPr lang="en-MY"/>
          </a:p>
        </p:txBody>
      </p:sp>
      <p:sp>
        <p:nvSpPr>
          <p:cNvPr id="3" name="Text Placeholder 2"/>
          <p:cNvSpPr>
            <a:spLocks noGrp="1"/>
          </p:cNvSpPr>
          <p:nvPr>
            <p:ph type="body" sz="half" idx="1"/>
          </p:nvPr>
        </p:nvSpPr>
        <p:spPr>
          <a:xfrm>
            <a:off x="711200" y="1828800"/>
            <a:ext cx="53340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248400" y="1828800"/>
            <a:ext cx="53340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Rectangle 8"/>
          <p:cNvSpPr>
            <a:spLocks noGrp="1" noChangeArrowheads="1"/>
          </p:cNvSpPr>
          <p:nvPr>
            <p:ph type="dt" sz="half" idx="10"/>
          </p:nvPr>
        </p:nvSpPr>
        <p:spPr>
          <a:ln/>
        </p:spPr>
        <p:txBody>
          <a:bodyPr/>
          <a:lstStyle>
            <a:lvl1pPr>
              <a:defRPr/>
            </a:lvl1pPr>
          </a:lstStyle>
          <a:p>
            <a:fld id="{084D5EFA-3CD2-4D6C-8BDE-DAF892988CBC}" type="datetime1">
              <a:rPr lang="en-US"/>
              <a:pPr/>
              <a:t>5/22/2020</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7" name="Rectangle 10"/>
          <p:cNvSpPr>
            <a:spLocks noGrp="1" noChangeArrowheads="1"/>
          </p:cNvSpPr>
          <p:nvPr>
            <p:ph type="sldNum" sz="quarter" idx="12"/>
          </p:nvPr>
        </p:nvSpPr>
        <p:spPr>
          <a:ln/>
        </p:spPr>
        <p:txBody>
          <a:bodyPr/>
          <a:lstStyle>
            <a:lvl1pPr>
              <a:defRPr/>
            </a:lvl1pPr>
          </a:lstStyle>
          <a:p>
            <a:fld id="{D2E852C3-DDEC-4BA6-A1DA-3BC250ED23C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1200" y="473075"/>
            <a:ext cx="10871200" cy="1143000"/>
          </a:xfrm>
        </p:spPr>
        <p:txBody>
          <a:bodyPr/>
          <a:lstStyle/>
          <a:p>
            <a:r>
              <a:rPr lang="en-US" smtClean="0"/>
              <a:t>Click to edit Master title style</a:t>
            </a:r>
            <a:endParaRPr lang="en-MY"/>
          </a:p>
        </p:txBody>
      </p:sp>
      <p:sp>
        <p:nvSpPr>
          <p:cNvPr id="3" name="Content Placeholder 2"/>
          <p:cNvSpPr>
            <a:spLocks noGrp="1"/>
          </p:cNvSpPr>
          <p:nvPr>
            <p:ph sz="quarter" idx="1"/>
          </p:nvPr>
        </p:nvSpPr>
        <p:spPr>
          <a:xfrm>
            <a:off x="711200" y="1828800"/>
            <a:ext cx="53340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quarter" idx="2"/>
          </p:nvPr>
        </p:nvSpPr>
        <p:spPr>
          <a:xfrm>
            <a:off x="6248400" y="1828800"/>
            <a:ext cx="53340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Content Placeholder 4"/>
          <p:cNvSpPr>
            <a:spLocks noGrp="1"/>
          </p:cNvSpPr>
          <p:nvPr>
            <p:ph sz="quarter" idx="3"/>
          </p:nvPr>
        </p:nvSpPr>
        <p:spPr>
          <a:xfrm>
            <a:off x="711200" y="3924300"/>
            <a:ext cx="53340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Content Placeholder 5"/>
          <p:cNvSpPr>
            <a:spLocks noGrp="1"/>
          </p:cNvSpPr>
          <p:nvPr>
            <p:ph sz="quarter" idx="4"/>
          </p:nvPr>
        </p:nvSpPr>
        <p:spPr>
          <a:xfrm>
            <a:off x="6248400" y="3924300"/>
            <a:ext cx="53340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Rectangle 8"/>
          <p:cNvSpPr>
            <a:spLocks noGrp="1" noChangeArrowheads="1"/>
          </p:cNvSpPr>
          <p:nvPr>
            <p:ph type="dt" sz="half" idx="10"/>
          </p:nvPr>
        </p:nvSpPr>
        <p:spPr>
          <a:ln/>
        </p:spPr>
        <p:txBody>
          <a:bodyPr/>
          <a:lstStyle>
            <a:lvl1pPr>
              <a:defRPr/>
            </a:lvl1pPr>
          </a:lstStyle>
          <a:p>
            <a:fld id="{AF8D1856-1676-4231-B5AE-611594D24D1A}" type="datetime1">
              <a:rPr lang="en-US"/>
              <a:pPr/>
              <a:t>5/22/2020</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9" name="Rectangle 10"/>
          <p:cNvSpPr>
            <a:spLocks noGrp="1" noChangeArrowheads="1"/>
          </p:cNvSpPr>
          <p:nvPr>
            <p:ph type="sldNum" sz="quarter" idx="12"/>
          </p:nvPr>
        </p:nvSpPr>
        <p:spPr>
          <a:ln/>
        </p:spPr>
        <p:txBody>
          <a:bodyPr/>
          <a:lstStyle>
            <a:lvl1pPr>
              <a:defRPr/>
            </a:lvl1pPr>
          </a:lstStyle>
          <a:p>
            <a:fld id="{22D6809C-820E-4B7B-A318-4109D36DA20F}"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11200" y="473075"/>
            <a:ext cx="10871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11200" y="1828800"/>
            <a:ext cx="10871200" cy="4038600"/>
          </a:xfrm>
        </p:spPr>
        <p:txBody>
          <a:bodyPr/>
          <a:lstStyle/>
          <a:p>
            <a:pPr lvl="0"/>
            <a:endParaRPr lang="en-US" noProof="0" dirty="0"/>
          </a:p>
        </p:txBody>
      </p:sp>
      <p:sp>
        <p:nvSpPr>
          <p:cNvPr id="4" name="Rectangle 8"/>
          <p:cNvSpPr>
            <a:spLocks noGrp="1" noChangeArrowheads="1"/>
          </p:cNvSpPr>
          <p:nvPr>
            <p:ph type="dt" sz="half" idx="10"/>
          </p:nvPr>
        </p:nvSpPr>
        <p:spPr>
          <a:ln/>
        </p:spPr>
        <p:txBody>
          <a:bodyPr/>
          <a:lstStyle>
            <a:lvl1pPr>
              <a:defRPr/>
            </a:lvl1pPr>
          </a:lstStyle>
          <a:p>
            <a:fld id="{0824BC42-724B-4934-B9A4-1EFFCA72ECA0}" type="datetime1">
              <a:rPr lang="en-US"/>
              <a:pPr/>
              <a:t>5/22/2020</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6" name="Rectangle 10"/>
          <p:cNvSpPr>
            <a:spLocks noGrp="1" noChangeArrowheads="1"/>
          </p:cNvSpPr>
          <p:nvPr>
            <p:ph type="sldNum" sz="quarter" idx="12"/>
          </p:nvPr>
        </p:nvSpPr>
        <p:spPr>
          <a:ln/>
        </p:spPr>
        <p:txBody>
          <a:bodyPr/>
          <a:lstStyle>
            <a:lvl1pPr>
              <a:defRPr/>
            </a:lvl1pPr>
          </a:lstStyle>
          <a:p>
            <a:fld id="{E315AB1C-5585-490A-8781-8B036A0C92E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MY"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MY" dirty="0"/>
          </a:p>
        </p:txBody>
      </p:sp>
      <p:sp>
        <p:nvSpPr>
          <p:cNvPr id="4" name="Rectangle 8"/>
          <p:cNvSpPr>
            <a:spLocks noGrp="1" noChangeArrowheads="1"/>
          </p:cNvSpPr>
          <p:nvPr>
            <p:ph type="dt" sz="half" idx="10"/>
          </p:nvPr>
        </p:nvSpPr>
        <p:spPr>
          <a:ln/>
        </p:spPr>
        <p:txBody>
          <a:bodyPr/>
          <a:lstStyle>
            <a:lvl1pPr>
              <a:defRPr/>
            </a:lvl1pPr>
          </a:lstStyle>
          <a:p>
            <a:fld id="{F707AB95-6C07-44FB-B6A0-25C7BDCD52DF}" type="datetime1">
              <a:rPr lang="en-US"/>
              <a:pPr/>
              <a:t>5/22/2020</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6" name="Rectangle 10"/>
          <p:cNvSpPr>
            <a:spLocks noGrp="1" noChangeArrowheads="1"/>
          </p:cNvSpPr>
          <p:nvPr>
            <p:ph type="sldNum" sz="quarter" idx="12"/>
          </p:nvPr>
        </p:nvSpPr>
        <p:spPr>
          <a:ln/>
        </p:spPr>
        <p:txBody>
          <a:bodyPr/>
          <a:lstStyle>
            <a:lvl1pPr>
              <a:defRPr/>
            </a:lvl1pPr>
          </a:lstStyle>
          <a:p>
            <a:fld id="{E6ED1D3A-CB96-49F7-9F80-C64FB9619D2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fld id="{A7175CBA-22A1-40A7-936A-EF469E6CFF05}" type="datetime1">
              <a:rPr lang="en-US"/>
              <a:pPr/>
              <a:t>5/22/2020</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6" name="Rectangle 10"/>
          <p:cNvSpPr>
            <a:spLocks noGrp="1" noChangeArrowheads="1"/>
          </p:cNvSpPr>
          <p:nvPr>
            <p:ph type="sldNum" sz="quarter" idx="12"/>
          </p:nvPr>
        </p:nvSpPr>
        <p:spPr>
          <a:ln/>
        </p:spPr>
        <p:txBody>
          <a:bodyPr/>
          <a:lstStyle>
            <a:lvl1pPr>
              <a:defRPr/>
            </a:lvl1pPr>
          </a:lstStyle>
          <a:p>
            <a:fld id="{77CA3E6A-46C4-4482-981C-E27E528468D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711200" y="1828800"/>
            <a:ext cx="5334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6248400" y="1828800"/>
            <a:ext cx="5334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Rectangle 8"/>
          <p:cNvSpPr>
            <a:spLocks noGrp="1" noChangeArrowheads="1"/>
          </p:cNvSpPr>
          <p:nvPr>
            <p:ph type="dt" sz="half" idx="10"/>
          </p:nvPr>
        </p:nvSpPr>
        <p:spPr>
          <a:ln/>
        </p:spPr>
        <p:txBody>
          <a:bodyPr/>
          <a:lstStyle>
            <a:lvl1pPr>
              <a:defRPr/>
            </a:lvl1pPr>
          </a:lstStyle>
          <a:p>
            <a:fld id="{C4E991B8-C79C-4680-BDC5-032DC0B54144}" type="datetime1">
              <a:rPr lang="en-US"/>
              <a:pPr/>
              <a:t>5/22/2020</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7" name="Rectangle 10"/>
          <p:cNvSpPr>
            <a:spLocks noGrp="1" noChangeArrowheads="1"/>
          </p:cNvSpPr>
          <p:nvPr>
            <p:ph type="sldNum" sz="quarter" idx="12"/>
          </p:nvPr>
        </p:nvSpPr>
        <p:spPr>
          <a:ln/>
        </p:spPr>
        <p:txBody>
          <a:bodyPr/>
          <a:lstStyle>
            <a:lvl1pPr>
              <a:defRPr/>
            </a:lvl1pPr>
          </a:lstStyle>
          <a:p>
            <a:fld id="{41AB3BE5-B975-4CFD-ACBC-A579AA8A3C9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Rectangle 8"/>
          <p:cNvSpPr>
            <a:spLocks noGrp="1" noChangeArrowheads="1"/>
          </p:cNvSpPr>
          <p:nvPr>
            <p:ph type="dt" sz="half" idx="10"/>
          </p:nvPr>
        </p:nvSpPr>
        <p:spPr>
          <a:ln/>
        </p:spPr>
        <p:txBody>
          <a:bodyPr/>
          <a:lstStyle>
            <a:lvl1pPr>
              <a:defRPr/>
            </a:lvl1pPr>
          </a:lstStyle>
          <a:p>
            <a:fld id="{47B5FFDC-4312-4B08-8E4B-3E756607F090}" type="datetime1">
              <a:rPr lang="en-US"/>
              <a:pPr/>
              <a:t>5/22/2020</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9" name="Rectangle 10"/>
          <p:cNvSpPr>
            <a:spLocks noGrp="1" noChangeArrowheads="1"/>
          </p:cNvSpPr>
          <p:nvPr>
            <p:ph type="sldNum" sz="quarter" idx="12"/>
          </p:nvPr>
        </p:nvSpPr>
        <p:spPr>
          <a:ln/>
        </p:spPr>
        <p:txBody>
          <a:bodyPr/>
          <a:lstStyle>
            <a:lvl1pPr>
              <a:defRPr/>
            </a:lvl1pPr>
          </a:lstStyle>
          <a:p>
            <a:fld id="{91D03A73-0560-46C0-90A1-496CCB72D2E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Rectangle 8"/>
          <p:cNvSpPr>
            <a:spLocks noGrp="1" noChangeArrowheads="1"/>
          </p:cNvSpPr>
          <p:nvPr>
            <p:ph type="dt" sz="half" idx="10"/>
          </p:nvPr>
        </p:nvSpPr>
        <p:spPr>
          <a:ln/>
        </p:spPr>
        <p:txBody>
          <a:bodyPr/>
          <a:lstStyle>
            <a:lvl1pPr>
              <a:defRPr/>
            </a:lvl1pPr>
          </a:lstStyle>
          <a:p>
            <a:fld id="{27FDAF4B-1A7F-4175-B281-E1F2911172B4}" type="datetime1">
              <a:rPr lang="en-US"/>
              <a:pPr/>
              <a:t>5/22/2020</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5" name="Rectangle 10"/>
          <p:cNvSpPr>
            <a:spLocks noGrp="1" noChangeArrowheads="1"/>
          </p:cNvSpPr>
          <p:nvPr>
            <p:ph type="sldNum" sz="quarter" idx="12"/>
          </p:nvPr>
        </p:nvSpPr>
        <p:spPr>
          <a:ln/>
        </p:spPr>
        <p:txBody>
          <a:bodyPr/>
          <a:lstStyle>
            <a:lvl1pPr>
              <a:defRPr/>
            </a:lvl1pPr>
          </a:lstStyle>
          <a:p>
            <a:fld id="{C70E469E-C3E9-4815-B4F3-604F5AA470B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4F2AF53C-365E-4722-9D64-D7909F2C0280}" type="datetime1">
              <a:rPr lang="en-US"/>
              <a:pPr/>
              <a:t>5/22/2020</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4" name="Rectangle 10"/>
          <p:cNvSpPr>
            <a:spLocks noGrp="1" noChangeArrowheads="1"/>
          </p:cNvSpPr>
          <p:nvPr>
            <p:ph type="sldNum" sz="quarter" idx="12"/>
          </p:nvPr>
        </p:nvSpPr>
        <p:spPr>
          <a:ln/>
        </p:spPr>
        <p:txBody>
          <a:bodyPr/>
          <a:lstStyle>
            <a:lvl1pPr>
              <a:defRPr/>
            </a:lvl1pPr>
          </a:lstStyle>
          <a:p>
            <a:fld id="{2EA1984A-2BCF-4A13-993E-A814200E3EE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54F9D12D-2BDC-4AA2-A5D0-35E3DAB7CF9E}" type="datetime1">
              <a:rPr lang="en-US"/>
              <a:pPr/>
              <a:t>5/22/2020</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7" name="Rectangle 10"/>
          <p:cNvSpPr>
            <a:spLocks noGrp="1" noChangeArrowheads="1"/>
          </p:cNvSpPr>
          <p:nvPr>
            <p:ph type="sldNum" sz="quarter" idx="12"/>
          </p:nvPr>
        </p:nvSpPr>
        <p:spPr>
          <a:ln/>
        </p:spPr>
        <p:txBody>
          <a:bodyPr/>
          <a:lstStyle>
            <a:lvl1pPr>
              <a:defRPr/>
            </a:lvl1pPr>
          </a:lstStyle>
          <a:p>
            <a:fld id="{034EBB76-E2C3-4C07-81AE-E297A833221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A0F2FB5C-F86D-4541-9993-C0D4EE55774E}" type="datetime1">
              <a:rPr lang="en-US"/>
              <a:pPr/>
              <a:t>5/22/2020</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Carrano, Data Structures and Abstractions with Java, Second Edition, (c) 2007 Pearson Education, Inc. All rights reserved. 0-13-237045-X</a:t>
            </a:r>
          </a:p>
        </p:txBody>
      </p:sp>
      <p:sp>
        <p:nvSpPr>
          <p:cNvPr id="7" name="Rectangle 10"/>
          <p:cNvSpPr>
            <a:spLocks noGrp="1" noChangeArrowheads="1"/>
          </p:cNvSpPr>
          <p:nvPr>
            <p:ph type="sldNum" sz="quarter" idx="12"/>
          </p:nvPr>
        </p:nvSpPr>
        <p:spPr>
          <a:ln/>
        </p:spPr>
        <p:txBody>
          <a:bodyPr/>
          <a:lstStyle>
            <a:lvl1pPr>
              <a:defRPr/>
            </a:lvl1pPr>
          </a:lstStyle>
          <a:p>
            <a:fld id="{650A8E36-C1C7-4261-AD15-AB4306CCB32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bwMode="auto">
          <a:xfrm>
            <a:off x="711200" y="473075"/>
            <a:ext cx="10871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339" name="Rectangle 7"/>
          <p:cNvSpPr>
            <a:spLocks noGrp="1" noChangeArrowheads="1"/>
          </p:cNvSpPr>
          <p:nvPr>
            <p:ph type="body" idx="1"/>
          </p:nvPr>
        </p:nvSpPr>
        <p:spPr bwMode="auto">
          <a:xfrm>
            <a:off x="711200" y="1828800"/>
            <a:ext cx="10871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6" name="Rectangle 8"/>
          <p:cNvSpPr>
            <a:spLocks noGrp="1" noChangeArrowheads="1"/>
          </p:cNvSpPr>
          <p:nvPr>
            <p:ph type="dt" sz="half" idx="2"/>
          </p:nvPr>
        </p:nvSpPr>
        <p:spPr bwMode="auto">
          <a:xfrm>
            <a:off x="711200" y="6248400"/>
            <a:ext cx="2743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vl1pPr>
          </a:lstStyle>
          <a:p>
            <a:fld id="{3599C82E-164A-4577-91A8-D0A1F48770D5}" type="datetime1">
              <a:rPr lang="en-US"/>
              <a:pPr/>
              <a:t>5/22/2020</a:t>
            </a:fld>
            <a:endParaRPr lang="en-US"/>
          </a:p>
        </p:txBody>
      </p:sp>
      <p:sp>
        <p:nvSpPr>
          <p:cNvPr id="150537" name="Rectangle 9"/>
          <p:cNvSpPr>
            <a:spLocks noGrp="1" noChangeArrowheads="1"/>
          </p:cNvSpPr>
          <p:nvPr>
            <p:ph type="ftr" sz="quarter" idx="3"/>
          </p:nvPr>
        </p:nvSpPr>
        <p:spPr bwMode="auto">
          <a:xfrm>
            <a:off x="43180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latin typeface="Arial" charset="0"/>
                <a:cs typeface="Arial" charset="0"/>
              </a:defRPr>
            </a:lvl1pPr>
          </a:lstStyle>
          <a:p>
            <a:pPr>
              <a:defRPr/>
            </a:pPr>
            <a:r>
              <a:rPr lang="en-US"/>
              <a:t>Carrano, Data Structures and Abstractions with Java, Second Edition, (c) 2007 Pearson Education, Inc. All rights reserved. 0-13-237045-X</a:t>
            </a:r>
          </a:p>
        </p:txBody>
      </p:sp>
      <p:sp>
        <p:nvSpPr>
          <p:cNvPr id="150538" name="Rectangle 10"/>
          <p:cNvSpPr>
            <a:spLocks noGrp="1" noChangeArrowheads="1"/>
          </p:cNvSpPr>
          <p:nvPr>
            <p:ph type="sldNum" sz="quarter" idx="4"/>
          </p:nvPr>
        </p:nvSpPr>
        <p:spPr bwMode="auto">
          <a:xfrm>
            <a:off x="90424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vl1pPr>
          </a:lstStyle>
          <a:p>
            <a:fld id="{6D01C649-0F04-486B-8D22-C3A570EF6C3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4081"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 id="2147484080" r:id="rId14"/>
  </p:sldLayoutIdLst>
  <p:hf hdr="0" ftr="0" dt="0"/>
  <p:txStyles>
    <p:titleStyle>
      <a:lvl1pPr algn="l" rtl="0" eaLnBrk="0" fontAlgn="base" hangingPunct="0">
        <a:lnSpc>
          <a:spcPct val="80000"/>
        </a:lnSpc>
        <a:spcBef>
          <a:spcPct val="0"/>
        </a:spcBef>
        <a:spcAft>
          <a:spcPct val="0"/>
        </a:spcAft>
        <a:defRPr sz="4000" b="1">
          <a:solidFill>
            <a:srgbClr val="FFFF00"/>
          </a:solidFill>
          <a:latin typeface="+mj-lt"/>
          <a:ea typeface="+mj-ea"/>
          <a:cs typeface="+mj-cs"/>
        </a:defRPr>
      </a:lvl1pPr>
      <a:lvl2pPr algn="l" rtl="0" eaLnBrk="0" fontAlgn="base" hangingPunct="0">
        <a:lnSpc>
          <a:spcPct val="80000"/>
        </a:lnSpc>
        <a:spcBef>
          <a:spcPct val="0"/>
        </a:spcBef>
        <a:spcAft>
          <a:spcPct val="0"/>
        </a:spcAft>
        <a:defRPr sz="4000" b="1">
          <a:solidFill>
            <a:srgbClr val="FFFF00"/>
          </a:solidFill>
          <a:latin typeface="Cambria" pitchFamily="18" charset="0"/>
          <a:cs typeface="Arial" pitchFamily="34" charset="0"/>
        </a:defRPr>
      </a:lvl2pPr>
      <a:lvl3pPr algn="l" rtl="0" eaLnBrk="0" fontAlgn="base" hangingPunct="0">
        <a:lnSpc>
          <a:spcPct val="80000"/>
        </a:lnSpc>
        <a:spcBef>
          <a:spcPct val="0"/>
        </a:spcBef>
        <a:spcAft>
          <a:spcPct val="0"/>
        </a:spcAft>
        <a:defRPr sz="4000" b="1">
          <a:solidFill>
            <a:srgbClr val="FFFF00"/>
          </a:solidFill>
          <a:latin typeface="Cambria" pitchFamily="18" charset="0"/>
          <a:cs typeface="Arial" pitchFamily="34" charset="0"/>
        </a:defRPr>
      </a:lvl3pPr>
      <a:lvl4pPr algn="l" rtl="0" eaLnBrk="0" fontAlgn="base" hangingPunct="0">
        <a:lnSpc>
          <a:spcPct val="80000"/>
        </a:lnSpc>
        <a:spcBef>
          <a:spcPct val="0"/>
        </a:spcBef>
        <a:spcAft>
          <a:spcPct val="0"/>
        </a:spcAft>
        <a:defRPr sz="4000" b="1">
          <a:solidFill>
            <a:srgbClr val="FFFF00"/>
          </a:solidFill>
          <a:latin typeface="Cambria" pitchFamily="18" charset="0"/>
          <a:cs typeface="Arial" pitchFamily="34" charset="0"/>
        </a:defRPr>
      </a:lvl4pPr>
      <a:lvl5pPr algn="l" rtl="0" eaLnBrk="0" fontAlgn="base" hangingPunct="0">
        <a:lnSpc>
          <a:spcPct val="80000"/>
        </a:lnSpc>
        <a:spcBef>
          <a:spcPct val="0"/>
        </a:spcBef>
        <a:spcAft>
          <a:spcPct val="0"/>
        </a:spcAft>
        <a:defRPr sz="4000" b="1">
          <a:solidFill>
            <a:srgbClr val="FFFF00"/>
          </a:solidFill>
          <a:latin typeface="Cambria" pitchFamily="18" charset="0"/>
          <a:cs typeface="Arial" pitchFamily="34" charset="0"/>
        </a:defRPr>
      </a:lvl5pPr>
      <a:lvl6pPr marL="457200" algn="l" rtl="0" fontAlgn="base">
        <a:lnSpc>
          <a:spcPct val="80000"/>
        </a:lnSpc>
        <a:spcBef>
          <a:spcPct val="0"/>
        </a:spcBef>
        <a:spcAft>
          <a:spcPct val="0"/>
        </a:spcAft>
        <a:defRPr sz="4400" b="1">
          <a:solidFill>
            <a:srgbClr val="FFFF00"/>
          </a:solidFill>
          <a:latin typeface="Cambria" pitchFamily="18" charset="0"/>
          <a:cs typeface="Arial" pitchFamily="34" charset="0"/>
        </a:defRPr>
      </a:lvl6pPr>
      <a:lvl7pPr marL="914400" algn="l" rtl="0" fontAlgn="base">
        <a:lnSpc>
          <a:spcPct val="80000"/>
        </a:lnSpc>
        <a:spcBef>
          <a:spcPct val="0"/>
        </a:spcBef>
        <a:spcAft>
          <a:spcPct val="0"/>
        </a:spcAft>
        <a:defRPr sz="4400" b="1">
          <a:solidFill>
            <a:srgbClr val="FFFF00"/>
          </a:solidFill>
          <a:latin typeface="Cambria" pitchFamily="18" charset="0"/>
          <a:cs typeface="Arial" pitchFamily="34" charset="0"/>
        </a:defRPr>
      </a:lvl7pPr>
      <a:lvl8pPr marL="1371600" algn="l" rtl="0" fontAlgn="base">
        <a:lnSpc>
          <a:spcPct val="80000"/>
        </a:lnSpc>
        <a:spcBef>
          <a:spcPct val="0"/>
        </a:spcBef>
        <a:spcAft>
          <a:spcPct val="0"/>
        </a:spcAft>
        <a:defRPr sz="4400" b="1">
          <a:solidFill>
            <a:srgbClr val="FFFF00"/>
          </a:solidFill>
          <a:latin typeface="Cambria" pitchFamily="18" charset="0"/>
          <a:cs typeface="Arial" pitchFamily="34" charset="0"/>
        </a:defRPr>
      </a:lvl8pPr>
      <a:lvl9pPr marL="1828800" algn="l" rtl="0" fontAlgn="base">
        <a:lnSpc>
          <a:spcPct val="80000"/>
        </a:lnSpc>
        <a:spcBef>
          <a:spcPct val="0"/>
        </a:spcBef>
        <a:spcAft>
          <a:spcPct val="0"/>
        </a:spcAft>
        <a:defRPr sz="4400" b="1">
          <a:solidFill>
            <a:srgbClr val="FFFF00"/>
          </a:solidFill>
          <a:latin typeface="Cambria" pitchFamily="18" charset="0"/>
          <a:cs typeface="Arial" pitchFamily="34"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2800">
          <a:solidFill>
            <a:srgbClr val="00FF00"/>
          </a:solidFill>
          <a:latin typeface="+mn-lt"/>
          <a:ea typeface="+mn-ea"/>
          <a:cs typeface="+mn-cs"/>
        </a:defRPr>
      </a:lvl1pPr>
      <a:lvl2pPr marL="742950" indent="-28575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1"/>
        </a:buClr>
        <a:buSzPct val="85000"/>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tx1"/>
        </a:buClr>
        <a:buSzPct val="85000"/>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tx1"/>
        </a:buClr>
        <a:buSzPct val="85000"/>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tx1"/>
        </a:buClr>
        <a:buSzPct val="8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8" Type="http://schemas.openxmlformats.org/officeDocument/2006/relationships/hyperlink" Target="html/Address.html" TargetMode="External"/><Relationship Id="rId3" Type="http://schemas.openxmlformats.org/officeDocument/2006/relationships/hyperlink" Target="winword%20TestMortgageClass.java" TargetMode="External"/><Relationship Id="rId7" Type="http://schemas.openxmlformats.org/officeDocument/2006/relationships/hyperlink" Target="html/Loan.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hyperlink" Target="html/Person.html" TargetMode="External"/><Relationship Id="rId5" Type="http://schemas.openxmlformats.org/officeDocument/2006/relationships/hyperlink" Target="html/Borrower.html" TargetMode="External"/><Relationship Id="rId4" Type="http://schemas.openxmlformats.org/officeDocument/2006/relationships/hyperlink" Target="html/Name.html" TargetMode="External"/><Relationship Id="rId9"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Forma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winword%20TestRationalClass.jav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46.xml.rels><?xml version="1.0" encoding="UTF-8" standalone="yes"?>
<Relationships xmlns="http://schemas.openxmlformats.org/package/2006/relationships"><Relationship Id="rId2" Type="http://schemas.openxmlformats.org/officeDocument/2006/relationships/hyperlink" Target="winword%20TestRationalClass.jav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390" name="Rectangle 4"/>
          <p:cNvSpPr>
            <a:spLocks noGrp="1" noChangeArrowheads="1"/>
          </p:cNvSpPr>
          <p:nvPr>
            <p:ph type="ctrTitle"/>
          </p:nvPr>
        </p:nvSpPr>
        <p:spPr>
          <a:xfrm>
            <a:off x="2065998" y="4529796"/>
            <a:ext cx="8398803" cy="816717"/>
          </a:xfrm>
        </p:spPr>
        <p:txBody>
          <a:bodyPr/>
          <a:lstStyle/>
          <a:p>
            <a:pPr eaLnBrk="1" hangingPunct="1"/>
            <a:r>
              <a:rPr lang="en-US" sz="5000" dirty="0">
                <a:solidFill>
                  <a:schemeClr val="bg1"/>
                </a:solidFill>
              </a:rPr>
              <a:t>OO Design &amp; Patterns</a:t>
            </a:r>
          </a:p>
        </p:txBody>
      </p:sp>
      <p:sp>
        <p:nvSpPr>
          <p:cNvPr id="16391" name="Rectangle 5"/>
          <p:cNvSpPr>
            <a:spLocks noGrp="1" noChangeArrowheads="1"/>
          </p:cNvSpPr>
          <p:nvPr>
            <p:ph type="subTitle" idx="1"/>
          </p:nvPr>
        </p:nvSpPr>
        <p:spPr>
          <a:xfrm>
            <a:off x="1852614" y="590550"/>
            <a:ext cx="8612187" cy="615950"/>
          </a:xfrm>
        </p:spPr>
        <p:txBody>
          <a:bodyPr/>
          <a:lstStyle/>
          <a:p>
            <a:pPr eaLnBrk="1" hangingPunct="1"/>
            <a:r>
              <a:rPr lang="en-US" sz="3300" dirty="0" smtClean="0">
                <a:solidFill>
                  <a:schemeClr val="bg1"/>
                </a:solidFill>
              </a:rPr>
              <a:t>BACS2023  </a:t>
            </a:r>
            <a:r>
              <a:rPr lang="en-US" sz="3300" dirty="0">
                <a:solidFill>
                  <a:schemeClr val="bg1"/>
                </a:solidFill>
              </a:rPr>
              <a:t>Object-Oriented </a:t>
            </a:r>
            <a:r>
              <a:rPr lang="en-US" sz="3300" dirty="0" smtClean="0">
                <a:solidFill>
                  <a:schemeClr val="bg1"/>
                </a:solidFill>
              </a:rPr>
              <a:t>Programming</a:t>
            </a:r>
            <a:endParaRPr lang="en-US" sz="3300" dirty="0">
              <a:solidFill>
                <a:schemeClr val="bg1"/>
              </a:solidFill>
            </a:endParaRPr>
          </a:p>
        </p:txBody>
      </p:sp>
      <p:sp>
        <p:nvSpPr>
          <p:cNvPr id="16392" name="Rectangle 6"/>
          <p:cNvSpPr>
            <a:spLocks noChangeArrowheads="1"/>
          </p:cNvSpPr>
          <p:nvPr/>
        </p:nvSpPr>
        <p:spPr bwMode="auto">
          <a:xfrm>
            <a:off x="2281409" y="2808583"/>
            <a:ext cx="7567613" cy="708025"/>
          </a:xfrm>
          <a:prstGeom prst="rect">
            <a:avLst/>
          </a:prstGeom>
          <a:noFill/>
          <a:ln w="9525">
            <a:noFill/>
            <a:miter lim="800000"/>
            <a:headEnd/>
            <a:tailEnd/>
          </a:ln>
        </p:spPr>
        <p:txBody>
          <a:bodyPr/>
          <a:lstStyle/>
          <a:p>
            <a:pPr algn="ctr">
              <a:spcBef>
                <a:spcPct val="20000"/>
              </a:spcBef>
              <a:buClr>
                <a:schemeClr val="accent2"/>
              </a:buClr>
              <a:buSzPct val="75000"/>
              <a:buFont typeface="Wingdings" pitchFamily="2" charset="2"/>
              <a:buNone/>
            </a:pPr>
            <a:r>
              <a:rPr lang="en-US" sz="4800" b="1" dirty="0">
                <a:solidFill>
                  <a:schemeClr val="bg1"/>
                </a:solidFill>
                <a:latin typeface="Cambria" pitchFamily="18" charset="0"/>
              </a:rPr>
              <a:t>Chapter 8</a:t>
            </a:r>
          </a:p>
          <a:p>
            <a:pPr algn="ctr">
              <a:spcBef>
                <a:spcPct val="20000"/>
              </a:spcBef>
              <a:buClr>
                <a:schemeClr val="accent2"/>
              </a:buClr>
              <a:buSzPct val="75000"/>
              <a:buFont typeface="Wingdings" pitchFamily="2" charset="2"/>
              <a:buNone/>
            </a:pPr>
            <a:endParaRPr lang="en-US" sz="4800" b="1" dirty="0">
              <a:solidFill>
                <a:schemeClr val="bg1"/>
              </a:solidFill>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1849438" y="228601"/>
            <a:ext cx="8132762" cy="588963"/>
          </a:xfrm>
        </p:spPr>
        <p:txBody>
          <a:bodyPr/>
          <a:lstStyle/>
          <a:p>
            <a:r>
              <a:rPr lang="en-US" sz="3600"/>
              <a:t>Association (2)</a:t>
            </a:r>
            <a:endParaRPr lang="en-US" sz="3600">
              <a:hlinkClick r:id="rId3" action="ppaction://program"/>
            </a:endParaRPr>
          </a:p>
        </p:txBody>
      </p:sp>
      <p:sp>
        <p:nvSpPr>
          <p:cNvPr id="2054" name="Rectangle 3"/>
          <p:cNvSpPr>
            <a:spLocks noGrp="1" noChangeArrowheads="1"/>
          </p:cNvSpPr>
          <p:nvPr>
            <p:ph type="body" idx="1"/>
          </p:nvPr>
        </p:nvSpPr>
        <p:spPr>
          <a:xfrm>
            <a:off x="1801813" y="2462214"/>
            <a:ext cx="8610600" cy="725487"/>
          </a:xfrm>
          <a:noFill/>
        </p:spPr>
        <p:txBody>
          <a:bodyPr/>
          <a:lstStyle/>
          <a:p>
            <a:pPr marL="0" indent="0">
              <a:lnSpc>
                <a:spcPct val="120000"/>
              </a:lnSpc>
              <a:buNone/>
            </a:pPr>
            <a:r>
              <a:rPr lang="en-US" sz="2000">
                <a:solidFill>
                  <a:schemeClr val="tx1"/>
                </a:solidFill>
              </a:rPr>
              <a:t>Note: 			                   </a:t>
            </a:r>
          </a:p>
        </p:txBody>
      </p:sp>
      <p:graphicFrame>
        <p:nvGraphicFramePr>
          <p:cNvPr id="2050" name="Object 2"/>
          <p:cNvGraphicFramePr>
            <a:graphicFrameLocks noChangeAspect="1"/>
          </p:cNvGraphicFramePr>
          <p:nvPr/>
        </p:nvGraphicFramePr>
        <p:xfrm>
          <a:off x="1690688" y="993775"/>
          <a:ext cx="8763000" cy="1250950"/>
        </p:xfrm>
        <a:graphic>
          <a:graphicData uri="http://schemas.openxmlformats.org/presentationml/2006/ole">
            <p:oleObj spid="_x0000_s2068" name="Picture" r:id="rId4" imgW="4515729" imgH="661182" progId="Word.Picture.8">
              <p:embed/>
            </p:oleObj>
          </a:graphicData>
        </a:graphic>
      </p:graphicFrame>
      <p:graphicFrame>
        <p:nvGraphicFramePr>
          <p:cNvPr id="2051" name="Object 3"/>
          <p:cNvGraphicFramePr>
            <a:graphicFrameLocks noChangeAspect="1"/>
          </p:cNvGraphicFramePr>
          <p:nvPr/>
        </p:nvGraphicFramePr>
        <p:xfrm>
          <a:off x="1981200" y="3352800"/>
          <a:ext cx="7924800" cy="2490788"/>
        </p:xfrm>
        <a:graphic>
          <a:graphicData uri="http://schemas.openxmlformats.org/presentationml/2006/ole">
            <p:oleObj spid="_x0000_s2069" r:id="rId5" imgW="5334000" imgH="1676400" progId="Word.Picture.8">
              <p:embed/>
            </p:oleObj>
          </a:graphicData>
        </a:graphic>
      </p:graphicFrame>
      <p:sp>
        <p:nvSpPr>
          <p:cNvPr id="291846" name="Rectangle 6"/>
          <p:cNvSpPr>
            <a:spLocks noChangeArrowheads="1"/>
          </p:cNvSpPr>
          <p:nvPr/>
        </p:nvSpPr>
        <p:spPr bwMode="auto">
          <a:xfrm>
            <a:off x="1884364" y="5791200"/>
            <a:ext cx="8423275" cy="609600"/>
          </a:xfrm>
          <a:prstGeom prst="rect">
            <a:avLst/>
          </a:prstGeom>
          <a:noFill/>
          <a:ln w="9525">
            <a:noFill/>
            <a:miter lim="800000"/>
            <a:headEnd/>
            <a:tailEnd/>
          </a:ln>
          <a:effectLst/>
        </p:spPr>
        <p:txBody>
          <a:bodyPr lIns="92075" tIns="46038" rIns="92075" bIns="46038"/>
          <a:lstStyle/>
          <a:p>
            <a:pPr>
              <a:lnSpc>
                <a:spcPct val="120000"/>
              </a:lnSpc>
              <a:spcBef>
                <a:spcPct val="20000"/>
              </a:spcBef>
              <a:buClr>
                <a:schemeClr val="tx2"/>
              </a:buClr>
              <a:buSzPct val="75000"/>
              <a:tabLst>
                <a:tab pos="0" algn="l"/>
              </a:tabLst>
              <a:defRPr/>
            </a:pPr>
            <a:r>
              <a:rPr lang="en-US" sz="2400" dirty="0">
                <a:latin typeface="+mn-lt"/>
                <a:cs typeface="Times New Roman" pitchFamily="18" charset="0"/>
              </a:rPr>
              <a:t>An association is usually represented as a data field in the class. </a:t>
            </a:r>
          </a:p>
        </p:txBody>
      </p:sp>
      <p:sp>
        <p:nvSpPr>
          <p:cNvPr id="2057" name="Text Box 11"/>
          <p:cNvSpPr txBox="1">
            <a:spLocks noChangeArrowheads="1"/>
          </p:cNvSpPr>
          <p:nvPr/>
        </p:nvSpPr>
        <p:spPr bwMode="auto">
          <a:xfrm>
            <a:off x="2613026" y="2608263"/>
            <a:ext cx="887413" cy="366712"/>
          </a:xfrm>
          <a:prstGeom prst="rect">
            <a:avLst/>
          </a:prstGeom>
          <a:solidFill>
            <a:srgbClr val="00FFFF"/>
          </a:solidFill>
          <a:ln w="9525">
            <a:noFill/>
            <a:miter lim="800000"/>
            <a:headEnd/>
            <a:tailEnd/>
          </a:ln>
          <a:effectLst>
            <a:prstShdw prst="shdw17" dist="17961" dir="2700000">
              <a:srgbClr val="009999"/>
            </a:prstShdw>
          </a:effectLst>
        </p:spPr>
        <p:txBody>
          <a:bodyPr>
            <a:spAutoFit/>
          </a:bodyPr>
          <a:lstStyle/>
          <a:p>
            <a:pPr>
              <a:spcBef>
                <a:spcPct val="50000"/>
              </a:spcBef>
            </a:pPr>
            <a:r>
              <a:rPr lang="en-US">
                <a:solidFill>
                  <a:schemeClr val="bg1"/>
                </a:solidFill>
                <a:latin typeface="Cambria" pitchFamily="18" charset="0"/>
              </a:rPr>
              <a:t>Labels</a:t>
            </a:r>
          </a:p>
        </p:txBody>
      </p:sp>
      <p:sp>
        <p:nvSpPr>
          <p:cNvPr id="2058" name="Text Box 12"/>
          <p:cNvSpPr txBox="1">
            <a:spLocks noChangeArrowheads="1"/>
          </p:cNvSpPr>
          <p:nvPr/>
        </p:nvSpPr>
        <p:spPr bwMode="auto">
          <a:xfrm>
            <a:off x="3783014" y="2595563"/>
            <a:ext cx="1412875" cy="366712"/>
          </a:xfrm>
          <a:prstGeom prst="rect">
            <a:avLst/>
          </a:prstGeom>
          <a:solidFill>
            <a:srgbClr val="00FF00"/>
          </a:solidFill>
          <a:ln w="9525">
            <a:noFill/>
            <a:miter lim="800000"/>
            <a:headEnd/>
            <a:tailEnd/>
          </a:ln>
          <a:effectLst>
            <a:prstShdw prst="shdw17" dist="17961" dir="2700000">
              <a:srgbClr val="009900"/>
            </a:prstShdw>
          </a:effectLst>
        </p:spPr>
        <p:txBody>
          <a:bodyPr>
            <a:spAutoFit/>
          </a:bodyPr>
          <a:lstStyle/>
          <a:p>
            <a:pPr algn="ctr">
              <a:spcBef>
                <a:spcPct val="50000"/>
              </a:spcBef>
            </a:pPr>
            <a:r>
              <a:rPr lang="en-US">
                <a:solidFill>
                  <a:schemeClr val="bg1"/>
                </a:solidFill>
                <a:latin typeface="Cambria" pitchFamily="18" charset="0"/>
              </a:rPr>
              <a:t>Role Name</a:t>
            </a:r>
          </a:p>
        </p:txBody>
      </p:sp>
      <p:sp>
        <p:nvSpPr>
          <p:cNvPr id="2059" name="Text Box 13"/>
          <p:cNvSpPr txBox="1">
            <a:spLocks noChangeArrowheads="1"/>
          </p:cNvSpPr>
          <p:nvPr/>
        </p:nvSpPr>
        <p:spPr bwMode="auto">
          <a:xfrm>
            <a:off x="5530850" y="2622551"/>
            <a:ext cx="1587500" cy="366713"/>
          </a:xfrm>
          <a:prstGeom prst="rect">
            <a:avLst/>
          </a:prstGeom>
          <a:solidFill>
            <a:srgbClr val="FFFF00"/>
          </a:solidFill>
          <a:ln w="9525">
            <a:noFill/>
            <a:miter lim="800000"/>
            <a:headEnd/>
            <a:tailEnd/>
          </a:ln>
          <a:effectLst>
            <a:prstShdw prst="shdw17" dist="17961" dir="2700000">
              <a:srgbClr val="999900"/>
            </a:prstShdw>
          </a:effectLst>
        </p:spPr>
        <p:txBody>
          <a:bodyPr>
            <a:spAutoFit/>
          </a:bodyPr>
          <a:lstStyle/>
          <a:p>
            <a:pPr algn="ctr">
              <a:spcBef>
                <a:spcPct val="50000"/>
              </a:spcBef>
            </a:pPr>
            <a:r>
              <a:rPr lang="en-US">
                <a:solidFill>
                  <a:schemeClr val="bg1"/>
                </a:solidFill>
                <a:latin typeface="Cambria" pitchFamily="18" charset="0"/>
              </a:rPr>
              <a:t>Multiplicity</a:t>
            </a:r>
          </a:p>
        </p:txBody>
      </p:sp>
      <p:cxnSp>
        <p:nvCxnSpPr>
          <p:cNvPr id="12" name="Straight Connector 11"/>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6"/>
          <p:cNvSpPr>
            <a:spLocks noGrp="1" noChangeArrowheads="1"/>
          </p:cNvSpPr>
          <p:nvPr>
            <p:ph type="title"/>
          </p:nvPr>
        </p:nvSpPr>
        <p:spPr>
          <a:xfrm>
            <a:off x="1771651" y="0"/>
            <a:ext cx="8139113" cy="603250"/>
          </a:xfrm>
        </p:spPr>
        <p:txBody>
          <a:bodyPr/>
          <a:lstStyle/>
          <a:p>
            <a:r>
              <a:rPr lang="en-US" smtClean="0"/>
              <a:t>Note</a:t>
            </a:r>
            <a:endParaRPr lang="en-US" smtClean="0">
              <a:hlinkClick r:id="rId3" action="ppaction://program"/>
            </a:endParaRPr>
          </a:p>
        </p:txBody>
      </p:sp>
      <p:sp>
        <p:nvSpPr>
          <p:cNvPr id="3077" name="Rectangle 1027"/>
          <p:cNvSpPr>
            <a:spLocks noGrp="1" noChangeArrowheads="1"/>
          </p:cNvSpPr>
          <p:nvPr>
            <p:ph type="body" idx="1"/>
          </p:nvPr>
        </p:nvSpPr>
        <p:spPr>
          <a:xfrm>
            <a:off x="1931989" y="554038"/>
            <a:ext cx="8270875" cy="3446462"/>
          </a:xfrm>
        </p:spPr>
        <p:txBody>
          <a:bodyPr/>
          <a:lstStyle/>
          <a:p>
            <a:pPr marL="234950" indent="-234950">
              <a:lnSpc>
                <a:spcPct val="120000"/>
              </a:lnSpc>
              <a:buSzPct val="120000"/>
              <a:buFont typeface="Wingdings" pitchFamily="2" charset="2"/>
              <a:buChar char="§"/>
              <a:tabLst>
                <a:tab pos="0" algn="l"/>
              </a:tabLst>
            </a:pPr>
            <a:r>
              <a:rPr lang="en-US" sz="2200">
                <a:cs typeface="Courier New" pitchFamily="49" charset="0"/>
              </a:rPr>
              <a:t>There are many possible ways to implement relationships, </a:t>
            </a:r>
            <a:r>
              <a:rPr lang="en-US" sz="2200" i="1">
                <a:cs typeface="Courier New" pitchFamily="49" charset="0"/>
              </a:rPr>
              <a:t>e.g.:</a:t>
            </a:r>
          </a:p>
          <a:p>
            <a:pPr lvl="1">
              <a:lnSpc>
                <a:spcPct val="120000"/>
              </a:lnSpc>
              <a:buSzPct val="120000"/>
              <a:buFont typeface="Wingdings" pitchFamily="2" charset="2"/>
              <a:buChar char="§"/>
              <a:tabLst>
                <a:tab pos="0" algn="l"/>
              </a:tabLst>
            </a:pPr>
            <a:r>
              <a:rPr lang="en-US" sz="2200">
                <a:cs typeface="Courier New" pitchFamily="49" charset="0"/>
              </a:rPr>
              <a:t>The student and faculty information in the </a:t>
            </a:r>
            <a:r>
              <a:rPr lang="en-US" sz="2200" b="1">
                <a:latin typeface="Courier New" pitchFamily="49" charset="0"/>
                <a:cs typeface="Courier New" pitchFamily="49" charset="0"/>
              </a:rPr>
              <a:t>Course</a:t>
            </a:r>
            <a:r>
              <a:rPr lang="en-US" sz="2200">
                <a:cs typeface="Courier New" pitchFamily="49" charset="0"/>
              </a:rPr>
              <a:t> class can be omitted, since they are already in the </a:t>
            </a:r>
            <a:r>
              <a:rPr lang="en-US" sz="2200" b="1">
                <a:latin typeface="Courier New" pitchFamily="49" charset="0"/>
                <a:cs typeface="Courier New" pitchFamily="49" charset="0"/>
              </a:rPr>
              <a:t>Student</a:t>
            </a:r>
            <a:r>
              <a:rPr lang="en-US" sz="2200">
                <a:cs typeface="Courier New" pitchFamily="49" charset="0"/>
              </a:rPr>
              <a:t> and </a:t>
            </a:r>
            <a:r>
              <a:rPr lang="en-US" sz="2200" b="1">
                <a:latin typeface="Courier New" pitchFamily="49" charset="0"/>
                <a:cs typeface="Courier New" pitchFamily="49" charset="0"/>
              </a:rPr>
              <a:t>Faculty</a:t>
            </a:r>
            <a:r>
              <a:rPr lang="en-US" sz="2200">
                <a:cs typeface="Courier New" pitchFamily="49" charset="0"/>
              </a:rPr>
              <a:t> class.</a:t>
            </a:r>
          </a:p>
          <a:p>
            <a:pPr lvl="1">
              <a:lnSpc>
                <a:spcPct val="120000"/>
              </a:lnSpc>
              <a:buSzPct val="120000"/>
              <a:buFont typeface="Wingdings" pitchFamily="2" charset="2"/>
              <a:buChar char="§"/>
              <a:tabLst>
                <a:tab pos="0" algn="l"/>
              </a:tabLst>
            </a:pPr>
            <a:r>
              <a:rPr lang="en-US" sz="2200">
                <a:cs typeface="Courier New" pitchFamily="49" charset="0"/>
              </a:rPr>
              <a:t>If you do not need to know the courses a student takes or a faculty teaches, the data field </a:t>
            </a:r>
            <a:r>
              <a:rPr lang="en-US" sz="2200" b="1">
                <a:latin typeface="Courier New" pitchFamily="49" charset="0"/>
                <a:cs typeface="Courier New" pitchFamily="49" charset="0"/>
              </a:rPr>
              <a:t>courseList</a:t>
            </a:r>
            <a:r>
              <a:rPr lang="en-US" sz="2200">
                <a:cs typeface="Courier New" pitchFamily="49" charset="0"/>
              </a:rPr>
              <a:t>  in </a:t>
            </a:r>
            <a:r>
              <a:rPr lang="en-US" sz="2200" b="1">
                <a:latin typeface="Courier New" pitchFamily="49" charset="0"/>
                <a:cs typeface="Courier New" pitchFamily="49" charset="0"/>
              </a:rPr>
              <a:t>Student</a:t>
            </a:r>
            <a:r>
              <a:rPr lang="en-US" sz="2200">
                <a:cs typeface="Courier New" pitchFamily="49" charset="0"/>
              </a:rPr>
              <a:t> or </a:t>
            </a:r>
            <a:r>
              <a:rPr lang="en-US" sz="2200" b="1">
                <a:latin typeface="Courier New" pitchFamily="49" charset="0"/>
                <a:cs typeface="Courier New" pitchFamily="49" charset="0"/>
              </a:rPr>
              <a:t>Faculty</a:t>
            </a:r>
            <a:r>
              <a:rPr lang="en-US" sz="2200">
                <a:cs typeface="Courier New" pitchFamily="49" charset="0"/>
              </a:rPr>
              <a:t> can be omitted.</a:t>
            </a:r>
          </a:p>
        </p:txBody>
      </p:sp>
      <p:sp>
        <p:nvSpPr>
          <p:cNvPr id="3078" name="Rectangle 1036"/>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3079" name="Rectangle 1039"/>
          <p:cNvSpPr>
            <a:spLocks noChangeArrowheads="1"/>
          </p:cNvSpPr>
          <p:nvPr/>
        </p:nvSpPr>
        <p:spPr bwMode="auto">
          <a:xfrm>
            <a:off x="3429000" y="26289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3080" name="Rectangle 1041"/>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3081" name="Rectangle 1043"/>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3082" name="Rectangle 1045"/>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graphicFrame>
        <p:nvGraphicFramePr>
          <p:cNvPr id="3074" name="Object 3"/>
          <p:cNvGraphicFramePr>
            <a:graphicFrameLocks noChangeAspect="1"/>
          </p:cNvGraphicFramePr>
          <p:nvPr/>
        </p:nvGraphicFramePr>
        <p:xfrm>
          <a:off x="2030413" y="3973514"/>
          <a:ext cx="7924800" cy="2490787"/>
        </p:xfrm>
        <a:graphic>
          <a:graphicData uri="http://schemas.openxmlformats.org/presentationml/2006/ole">
            <p:oleObj spid="_x0000_s3083" r:id="rId4" imgW="5334000" imgH="1676400" progId="Word.Picture.8">
              <p:embed/>
            </p:oleObj>
          </a:graphicData>
        </a:graphic>
      </p:graphicFrame>
      <p:cxnSp>
        <p:nvCxnSpPr>
          <p:cNvPr id="12" name="Straight Connector 11"/>
          <p:cNvCxnSpPr/>
          <p:nvPr/>
        </p:nvCxnSpPr>
        <p:spPr>
          <a:xfrm flipV="1">
            <a:off x="1524000" y="54102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787526" y="152400"/>
            <a:ext cx="8651875" cy="838200"/>
          </a:xfrm>
        </p:spPr>
        <p:txBody>
          <a:bodyPr/>
          <a:lstStyle/>
          <a:p>
            <a:r>
              <a:rPr lang="en-US" sz="3600"/>
              <a:t>Association Between Same Class</a:t>
            </a:r>
            <a:endParaRPr lang="en-US" sz="3600">
              <a:hlinkClick r:id="rId3" action="ppaction://program"/>
            </a:endParaRPr>
          </a:p>
        </p:txBody>
      </p:sp>
      <p:sp>
        <p:nvSpPr>
          <p:cNvPr id="4101" name="Rectangle 3"/>
          <p:cNvSpPr>
            <a:spLocks noGrp="1" noChangeArrowheads="1"/>
          </p:cNvSpPr>
          <p:nvPr>
            <p:ph type="body" idx="1"/>
          </p:nvPr>
        </p:nvSpPr>
        <p:spPr>
          <a:xfrm>
            <a:off x="1752600" y="1219200"/>
            <a:ext cx="8763000" cy="1219200"/>
          </a:xfrm>
        </p:spPr>
        <p:txBody>
          <a:bodyPr/>
          <a:lstStyle/>
          <a:p>
            <a:pPr marL="0" indent="0">
              <a:lnSpc>
                <a:spcPct val="120000"/>
              </a:lnSpc>
              <a:buNone/>
              <a:tabLst>
                <a:tab pos="0" algn="l"/>
              </a:tabLst>
            </a:pPr>
            <a:r>
              <a:rPr lang="en-US" sz="2500"/>
              <a:t>Association may exist between objects of the same class. For example, a person may have a supervisor. </a:t>
            </a:r>
          </a:p>
        </p:txBody>
      </p:sp>
      <p:sp>
        <p:nvSpPr>
          <p:cNvPr id="4102" name="Rectangle 4"/>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4103" name="Rectangle 5"/>
          <p:cNvSpPr>
            <a:spLocks noChangeArrowheads="1"/>
          </p:cNvSpPr>
          <p:nvPr/>
        </p:nvSpPr>
        <p:spPr bwMode="auto">
          <a:xfrm>
            <a:off x="3429000" y="26289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4104" name="Rectangle 6"/>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4105" name="Rectangle 7"/>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4106" name="Rectangle 8"/>
          <p:cNvSpPr>
            <a:spLocks noChangeArrowheads="1"/>
          </p:cNvSpPr>
          <p:nvPr/>
        </p:nvSpPr>
        <p:spPr bwMode="auto">
          <a:xfrm>
            <a:off x="3429000" y="2590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4107" name="Rectangle 11"/>
          <p:cNvSpPr>
            <a:spLocks noChangeArrowheads="1"/>
          </p:cNvSpPr>
          <p:nvPr/>
        </p:nvSpPr>
        <p:spPr bwMode="auto">
          <a:xfrm>
            <a:off x="1524000" y="2691884"/>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4098" name="Object 2"/>
          <p:cNvGraphicFramePr>
            <a:graphicFrameLocks noChangeAspect="1"/>
          </p:cNvGraphicFramePr>
          <p:nvPr/>
        </p:nvGraphicFramePr>
        <p:xfrm>
          <a:off x="2819400" y="2819400"/>
          <a:ext cx="6477000" cy="2325688"/>
        </p:xfrm>
        <a:graphic>
          <a:graphicData uri="http://schemas.openxmlformats.org/presentationml/2006/ole">
            <p:oleObj spid="_x0000_s4107" name="Picture" r:id="rId4" imgW="3074365" imgH="1102828" progId="Word.Picture.8">
              <p:embed/>
            </p:oleObj>
          </a:graphicData>
        </a:graphic>
      </p:graphicFrame>
      <p:cxnSp>
        <p:nvCxnSpPr>
          <p:cNvPr id="13" name="Straight Connector 12"/>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828800" y="1"/>
            <a:ext cx="8153400" cy="627063"/>
          </a:xfrm>
        </p:spPr>
        <p:txBody>
          <a:bodyPr/>
          <a:lstStyle/>
          <a:p>
            <a:r>
              <a:rPr lang="en-US" smtClean="0"/>
              <a:t>Aggregation and Composition (1)</a:t>
            </a:r>
            <a:endParaRPr lang="en-US" smtClean="0">
              <a:hlinkClick r:id="rId3" action="ppaction://program"/>
            </a:endParaRPr>
          </a:p>
        </p:txBody>
      </p:sp>
      <p:sp>
        <p:nvSpPr>
          <p:cNvPr id="5125" name="Rectangle 3"/>
          <p:cNvSpPr>
            <a:spLocks noGrp="1" noChangeArrowheads="1"/>
          </p:cNvSpPr>
          <p:nvPr>
            <p:ph type="body" idx="1"/>
          </p:nvPr>
        </p:nvSpPr>
        <p:spPr>
          <a:xfrm>
            <a:off x="1706564" y="558800"/>
            <a:ext cx="8961437" cy="3468688"/>
          </a:xfrm>
        </p:spPr>
        <p:txBody>
          <a:bodyPr/>
          <a:lstStyle/>
          <a:p>
            <a:pPr marL="346075" indent="-346075"/>
            <a:r>
              <a:rPr lang="en-US" sz="2400" i="1" dirty="0">
                <a:solidFill>
                  <a:srgbClr val="99FFCC"/>
                </a:solidFill>
              </a:rPr>
              <a:t>Aggregation</a:t>
            </a:r>
            <a:r>
              <a:rPr lang="en-US" sz="2400" dirty="0"/>
              <a:t> is a special form of association, which represents an </a:t>
            </a:r>
            <a:r>
              <a:rPr lang="en-US" sz="2400" i="1" dirty="0">
                <a:solidFill>
                  <a:srgbClr val="FFC000"/>
                </a:solidFill>
              </a:rPr>
              <a:t>ownership</a:t>
            </a:r>
            <a:r>
              <a:rPr lang="en-US" sz="2400" dirty="0"/>
              <a:t> relationship between two classes. </a:t>
            </a:r>
          </a:p>
          <a:p>
            <a:pPr marL="346075" indent="-346075">
              <a:spcBef>
                <a:spcPts val="1200"/>
              </a:spcBef>
            </a:pPr>
            <a:r>
              <a:rPr lang="en-US" sz="2400" dirty="0"/>
              <a:t>If an object is </a:t>
            </a:r>
            <a:r>
              <a:rPr lang="en-US" sz="2400" i="1" dirty="0">
                <a:solidFill>
                  <a:srgbClr val="FFFF00"/>
                </a:solidFill>
              </a:rPr>
              <a:t>exclusively owned</a:t>
            </a:r>
            <a:r>
              <a:rPr lang="en-US" sz="2400" dirty="0"/>
              <a:t> by an aggregated object, the relationship between the object and its aggregated object is referred to as </a:t>
            </a:r>
            <a:r>
              <a:rPr lang="en-US" sz="2400" i="1" dirty="0">
                <a:solidFill>
                  <a:srgbClr val="99FFCC"/>
                </a:solidFill>
              </a:rPr>
              <a:t>composition</a:t>
            </a:r>
            <a:endParaRPr lang="en-US" sz="2400" dirty="0"/>
          </a:p>
        </p:txBody>
      </p:sp>
      <p:sp>
        <p:nvSpPr>
          <p:cNvPr id="5126" name="Rectangle 11"/>
          <p:cNvSpPr>
            <a:spLocks noChangeArrowheads="1"/>
          </p:cNvSpPr>
          <p:nvPr/>
        </p:nvSpPr>
        <p:spPr bwMode="auto">
          <a:xfrm>
            <a:off x="4067175" y="3005138"/>
            <a:ext cx="9144000" cy="369332"/>
          </a:xfrm>
          <a:prstGeom prst="rect">
            <a:avLst/>
          </a:prstGeom>
          <a:noFill/>
          <a:ln w="12700">
            <a:noFill/>
            <a:miter lim="800000"/>
            <a:headEnd type="none" w="sm" len="sm"/>
            <a:tailEnd type="none" w="sm" len="sm"/>
          </a:ln>
        </p:spPr>
        <p:txBody>
          <a:bodyPr>
            <a:spAutoFit/>
          </a:bodyPr>
          <a:lstStyle/>
          <a:p>
            <a:endParaRPr lang="en-US"/>
          </a:p>
        </p:txBody>
      </p:sp>
      <p:graphicFrame>
        <p:nvGraphicFramePr>
          <p:cNvPr id="5122" name="Object 2"/>
          <p:cNvGraphicFramePr>
            <a:graphicFrameLocks noChangeAspect="1"/>
          </p:cNvGraphicFramePr>
          <p:nvPr>
            <p:extLst>
              <p:ext uri="{D42A27DB-BD31-4B8C-83A1-F6EECF244321}">
                <p14:modId xmlns:p14="http://schemas.microsoft.com/office/powerpoint/2010/main" xmlns="" val="2195236074"/>
              </p:ext>
            </p:extLst>
          </p:nvPr>
        </p:nvGraphicFramePr>
        <p:xfrm>
          <a:off x="2412683" y="3117215"/>
          <a:ext cx="7086600" cy="1481138"/>
        </p:xfrm>
        <a:graphic>
          <a:graphicData uri="http://schemas.openxmlformats.org/presentationml/2006/ole">
            <p:oleObj spid="_x0000_s5131" name="Picture" r:id="rId4" imgW="4056888" imgH="851916" progId="Word.Picture.8">
              <p:embed/>
            </p:oleObj>
          </a:graphicData>
        </a:graphic>
      </p:graphicFrame>
      <p:sp>
        <p:nvSpPr>
          <p:cNvPr id="4104" name="Rectangle 8"/>
          <p:cNvSpPr>
            <a:spLocks noChangeArrowheads="1"/>
          </p:cNvSpPr>
          <p:nvPr/>
        </p:nvSpPr>
        <p:spPr bwMode="auto">
          <a:xfrm>
            <a:off x="1524000" y="5216525"/>
            <a:ext cx="9144000" cy="15240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lvl="1">
              <a:buFontTx/>
              <a:buChar char="•"/>
              <a:defRPr/>
            </a:pPr>
            <a:r>
              <a:rPr lang="en-US" dirty="0">
                <a:latin typeface="Arial" pitchFamily="34" charset="0"/>
                <a:cs typeface="Arial" pitchFamily="34" charset="0"/>
              </a:rPr>
              <a:t>“</a:t>
            </a:r>
            <a:r>
              <a:rPr lang="en-US" i="1" dirty="0">
                <a:solidFill>
                  <a:srgbClr val="FFFF00"/>
                </a:solidFill>
                <a:latin typeface="Arial" pitchFamily="34" charset="0"/>
                <a:cs typeface="Arial" pitchFamily="34" charset="0"/>
              </a:rPr>
              <a:t>a student has a name</a:t>
            </a:r>
            <a:r>
              <a:rPr lang="en-US" dirty="0">
                <a:latin typeface="Arial" pitchFamily="34" charset="0"/>
                <a:cs typeface="Arial" pitchFamily="34" charset="0"/>
              </a:rPr>
              <a:t>” is a </a:t>
            </a:r>
            <a:r>
              <a:rPr lang="en-US" sz="2100" dirty="0">
                <a:solidFill>
                  <a:srgbClr val="99FFCC"/>
                </a:solidFill>
                <a:latin typeface="Arial" pitchFamily="34" charset="0"/>
                <a:cs typeface="Arial" pitchFamily="34" charset="0"/>
              </a:rPr>
              <a:t>composition</a:t>
            </a:r>
            <a:r>
              <a:rPr lang="en-US" dirty="0">
                <a:latin typeface="Arial" pitchFamily="34" charset="0"/>
                <a:cs typeface="Arial" pitchFamily="34" charset="0"/>
              </a:rPr>
              <a:t> relationship between the </a:t>
            </a:r>
            <a:r>
              <a:rPr lang="en-US" b="1" dirty="0">
                <a:latin typeface="Arial" pitchFamily="34" charset="0"/>
                <a:cs typeface="Arial" pitchFamily="34" charset="0"/>
              </a:rPr>
              <a:t>Student</a:t>
            </a:r>
            <a:r>
              <a:rPr lang="en-US" dirty="0">
                <a:latin typeface="Arial" pitchFamily="34" charset="0"/>
                <a:cs typeface="Arial" pitchFamily="34" charset="0"/>
              </a:rPr>
              <a:t> class   </a:t>
            </a:r>
          </a:p>
          <a:p>
            <a:pPr lvl="1">
              <a:defRPr/>
            </a:pPr>
            <a:r>
              <a:rPr lang="en-US" dirty="0">
                <a:latin typeface="Arial" pitchFamily="34" charset="0"/>
                <a:cs typeface="Arial" pitchFamily="34" charset="0"/>
              </a:rPr>
              <a:t>   and the </a:t>
            </a:r>
            <a:r>
              <a:rPr lang="en-US" b="1" dirty="0">
                <a:latin typeface="Arial" pitchFamily="34" charset="0"/>
                <a:cs typeface="Arial" pitchFamily="34" charset="0"/>
              </a:rPr>
              <a:t>Name</a:t>
            </a:r>
            <a:r>
              <a:rPr lang="en-US" dirty="0">
                <a:latin typeface="Arial" pitchFamily="34" charset="0"/>
                <a:cs typeface="Arial" pitchFamily="34" charset="0"/>
              </a:rPr>
              <a:t> class.</a:t>
            </a:r>
          </a:p>
          <a:p>
            <a:pPr lvl="1">
              <a:buFontTx/>
              <a:buChar char="•"/>
              <a:defRPr/>
            </a:pPr>
            <a:r>
              <a:rPr lang="en-US" dirty="0">
                <a:latin typeface="Arial" pitchFamily="34" charset="0"/>
                <a:cs typeface="Arial" pitchFamily="34" charset="0"/>
              </a:rPr>
              <a:t>“</a:t>
            </a:r>
            <a:r>
              <a:rPr lang="en-US" i="1" dirty="0">
                <a:solidFill>
                  <a:srgbClr val="FFFF00"/>
                </a:solidFill>
                <a:latin typeface="Arial" pitchFamily="34" charset="0"/>
                <a:cs typeface="Arial" pitchFamily="34" charset="0"/>
              </a:rPr>
              <a:t>a student has an address</a:t>
            </a:r>
            <a:r>
              <a:rPr lang="en-US" dirty="0">
                <a:latin typeface="Arial" pitchFamily="34" charset="0"/>
                <a:cs typeface="Arial" pitchFamily="34" charset="0"/>
              </a:rPr>
              <a:t>” is an </a:t>
            </a:r>
            <a:r>
              <a:rPr lang="en-US" dirty="0">
                <a:solidFill>
                  <a:srgbClr val="99FFCC"/>
                </a:solidFill>
                <a:latin typeface="Arial" pitchFamily="34" charset="0"/>
                <a:cs typeface="Arial" pitchFamily="34" charset="0"/>
              </a:rPr>
              <a:t>aggregation</a:t>
            </a:r>
            <a:r>
              <a:rPr lang="en-US" dirty="0">
                <a:latin typeface="Arial" pitchFamily="34" charset="0"/>
                <a:cs typeface="Arial" pitchFamily="34" charset="0"/>
              </a:rPr>
              <a:t> relationship between the </a:t>
            </a:r>
            <a:r>
              <a:rPr lang="en-US" b="1" dirty="0">
                <a:latin typeface="Arial" pitchFamily="34" charset="0"/>
                <a:cs typeface="Arial" pitchFamily="34" charset="0"/>
              </a:rPr>
              <a:t>Student</a:t>
            </a:r>
            <a:r>
              <a:rPr lang="en-US" dirty="0">
                <a:latin typeface="Arial" pitchFamily="34" charset="0"/>
                <a:cs typeface="Arial" pitchFamily="34" charset="0"/>
              </a:rPr>
              <a:t>  </a:t>
            </a:r>
          </a:p>
          <a:p>
            <a:pPr lvl="1">
              <a:defRPr/>
            </a:pPr>
            <a:r>
              <a:rPr lang="en-US" dirty="0">
                <a:latin typeface="Arial" pitchFamily="34" charset="0"/>
                <a:cs typeface="Arial" pitchFamily="34" charset="0"/>
              </a:rPr>
              <a:t>  class and the </a:t>
            </a:r>
            <a:r>
              <a:rPr lang="en-US" b="1" dirty="0">
                <a:latin typeface="Arial" pitchFamily="34" charset="0"/>
                <a:cs typeface="Arial" pitchFamily="34" charset="0"/>
              </a:rPr>
              <a:t>Address</a:t>
            </a:r>
            <a:r>
              <a:rPr lang="en-US" dirty="0">
                <a:latin typeface="Arial" pitchFamily="34" charset="0"/>
                <a:cs typeface="Arial" pitchFamily="34" charset="0"/>
              </a:rPr>
              <a:t> class, since an address may be shared by several students.</a:t>
            </a:r>
          </a:p>
        </p:txBody>
      </p:sp>
      <p:cxnSp>
        <p:nvCxnSpPr>
          <p:cNvPr id="8" name="Straight Connector 7"/>
          <p:cNvCxnSpPr/>
          <p:nvPr/>
        </p:nvCxnSpPr>
        <p:spPr>
          <a:xfrm flipV="1">
            <a:off x="1524000" y="556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additive="base">
                                        <p:cTn id="7" dur="500" fill="hold"/>
                                        <p:tgtEl>
                                          <p:spTgt spid="4104"/>
                                        </p:tgtEl>
                                        <p:attrNameLst>
                                          <p:attrName>ppt_x</p:attrName>
                                        </p:attrNameLst>
                                      </p:cBhvr>
                                      <p:tavLst>
                                        <p:tav tm="0">
                                          <p:val>
                                            <p:strVal val="#ppt_x"/>
                                          </p:val>
                                        </p:tav>
                                        <p:tav tm="100000">
                                          <p:val>
                                            <p:strVal val="#ppt_x"/>
                                          </p:val>
                                        </p:tav>
                                      </p:tavLst>
                                    </p:anim>
                                    <p:anim calcmode="lin" valueType="num">
                                      <p:cBhvr additive="base">
                                        <p:cTn id="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idx="4294967295"/>
          </p:nvPr>
        </p:nvSpPr>
        <p:spPr>
          <a:xfrm>
            <a:off x="1801814" y="152400"/>
            <a:ext cx="8637587" cy="838200"/>
          </a:xfrm>
        </p:spPr>
        <p:txBody>
          <a:bodyPr/>
          <a:lstStyle/>
          <a:p>
            <a:r>
              <a:rPr lang="en-US" sz="3500"/>
              <a:t>Representing Aggregation in Classes (1)</a:t>
            </a:r>
            <a:endParaRPr lang="en-US" sz="3500">
              <a:hlinkClick r:id="rId3" action="ppaction://program"/>
            </a:endParaRPr>
          </a:p>
        </p:txBody>
      </p:sp>
      <p:sp>
        <p:nvSpPr>
          <p:cNvPr id="6150" name="Rectangle 3"/>
          <p:cNvSpPr>
            <a:spLocks noGrp="1" noChangeArrowheads="1"/>
          </p:cNvSpPr>
          <p:nvPr>
            <p:ph type="body" idx="4294967295"/>
          </p:nvPr>
        </p:nvSpPr>
        <p:spPr>
          <a:xfrm>
            <a:off x="1752600" y="1219200"/>
            <a:ext cx="8686800" cy="762000"/>
          </a:xfrm>
        </p:spPr>
        <p:txBody>
          <a:bodyPr/>
          <a:lstStyle/>
          <a:p>
            <a:pPr marL="0" indent="0">
              <a:lnSpc>
                <a:spcPct val="90000"/>
              </a:lnSpc>
              <a:buNone/>
              <a:tabLst>
                <a:tab pos="0" algn="l"/>
              </a:tabLst>
            </a:pPr>
            <a:r>
              <a:rPr lang="en-US" sz="2500">
                <a:cs typeface="Courier New" pitchFamily="49" charset="0"/>
              </a:rPr>
              <a:t>An aggregation relationship is usually represented as a data field in the aggregated class.</a:t>
            </a:r>
          </a:p>
        </p:txBody>
      </p:sp>
      <p:sp>
        <p:nvSpPr>
          <p:cNvPr id="6151" name="Rectangle 11"/>
          <p:cNvSpPr>
            <a:spLocks noChangeArrowheads="1"/>
          </p:cNvSpPr>
          <p:nvPr/>
        </p:nvSpPr>
        <p:spPr bwMode="auto">
          <a:xfrm>
            <a:off x="3429000" y="2709863"/>
            <a:ext cx="9144000" cy="369332"/>
          </a:xfrm>
          <a:prstGeom prst="rect">
            <a:avLst/>
          </a:prstGeom>
          <a:noFill/>
          <a:ln w="12700">
            <a:noFill/>
            <a:miter lim="800000"/>
            <a:headEnd type="none" w="sm" len="sm"/>
            <a:tailEnd type="none" w="sm" len="sm"/>
          </a:ln>
        </p:spPr>
        <p:txBody>
          <a:bodyPr>
            <a:spAutoFit/>
          </a:bodyPr>
          <a:lstStyle/>
          <a:p>
            <a:endParaRPr lang="en-US"/>
          </a:p>
        </p:txBody>
      </p:sp>
      <p:graphicFrame>
        <p:nvGraphicFramePr>
          <p:cNvPr id="6146" name="Object 2"/>
          <p:cNvGraphicFramePr>
            <a:graphicFrameLocks noChangeAspect="1"/>
          </p:cNvGraphicFramePr>
          <p:nvPr/>
        </p:nvGraphicFramePr>
        <p:xfrm>
          <a:off x="2057400" y="1974850"/>
          <a:ext cx="7848600" cy="2116138"/>
        </p:xfrm>
        <a:graphic>
          <a:graphicData uri="http://schemas.openxmlformats.org/presentationml/2006/ole">
            <p:oleObj spid="_x0000_s6164" name="Picture" r:id="rId4" imgW="5334000" imgH="1438656" progId="Word.Picture.8">
              <p:embed/>
            </p:oleObj>
          </a:graphicData>
        </a:graphic>
      </p:graphicFrame>
      <p:sp>
        <p:nvSpPr>
          <p:cNvPr id="78854" name="Text Box 6"/>
          <p:cNvSpPr txBox="1">
            <a:spLocks noChangeArrowheads="1"/>
          </p:cNvSpPr>
          <p:nvPr/>
        </p:nvSpPr>
        <p:spPr bwMode="auto">
          <a:xfrm>
            <a:off x="2208214" y="4078289"/>
            <a:ext cx="2028825" cy="83099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400" dirty="0">
                <a:latin typeface="Cambria" pitchFamily="18" charset="0"/>
              </a:rPr>
              <a:t>Aggregated class</a:t>
            </a:r>
          </a:p>
        </p:txBody>
      </p:sp>
      <p:sp>
        <p:nvSpPr>
          <p:cNvPr id="78855" name="Text Box 7"/>
          <p:cNvSpPr txBox="1">
            <a:spLocks noChangeArrowheads="1"/>
          </p:cNvSpPr>
          <p:nvPr/>
        </p:nvSpPr>
        <p:spPr bwMode="auto">
          <a:xfrm>
            <a:off x="7618414" y="4000501"/>
            <a:ext cx="2028825" cy="83099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400" dirty="0">
                <a:latin typeface="Cambria" pitchFamily="18" charset="0"/>
              </a:rPr>
              <a:t>Aggregated class</a:t>
            </a:r>
          </a:p>
        </p:txBody>
      </p:sp>
      <p:sp>
        <p:nvSpPr>
          <p:cNvPr id="78856" name="Text Box 8"/>
          <p:cNvSpPr txBox="1">
            <a:spLocks noChangeArrowheads="1"/>
          </p:cNvSpPr>
          <p:nvPr/>
        </p:nvSpPr>
        <p:spPr bwMode="auto">
          <a:xfrm>
            <a:off x="5029201" y="4038601"/>
            <a:ext cx="2028825" cy="83099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400" dirty="0">
                <a:latin typeface="Cambria" pitchFamily="18" charset="0"/>
              </a:rPr>
              <a:t>Aggregating class</a:t>
            </a:r>
          </a:p>
        </p:txBody>
      </p:sp>
      <p:graphicFrame>
        <p:nvGraphicFramePr>
          <p:cNvPr id="6147" name="Object 11"/>
          <p:cNvGraphicFramePr>
            <a:graphicFrameLocks noChangeAspect="1"/>
          </p:cNvGraphicFramePr>
          <p:nvPr/>
        </p:nvGraphicFramePr>
        <p:xfrm>
          <a:off x="2349500" y="5164139"/>
          <a:ext cx="7086600" cy="1481137"/>
        </p:xfrm>
        <a:graphic>
          <a:graphicData uri="http://schemas.openxmlformats.org/presentationml/2006/ole">
            <p:oleObj spid="_x0000_s6165" name="Picture" r:id="rId5" imgW="4056888" imgH="851916" progId="Word.Picture.8">
              <p:embed/>
            </p:oleObj>
          </a:graphicData>
        </a:graphic>
      </p:graphicFrame>
      <p:cxnSp>
        <p:nvCxnSpPr>
          <p:cNvPr id="11" name="Straight Connector 10"/>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half" idx="1"/>
          </p:nvPr>
        </p:nvSpPr>
        <p:spPr>
          <a:xfrm>
            <a:off x="2057401" y="1371600"/>
            <a:ext cx="8101013" cy="2636838"/>
          </a:xfrm>
        </p:spPr>
        <p:txBody>
          <a:bodyPr/>
          <a:lstStyle/>
          <a:p>
            <a:pPr marL="0" indent="0">
              <a:buNone/>
            </a:pPr>
            <a:r>
              <a:rPr lang="en-US" smtClean="0"/>
              <a:t>If a person has several supervisors, you may use an array to store the supervisors.</a:t>
            </a:r>
          </a:p>
          <a:p>
            <a:pPr lvl="1">
              <a:spcBef>
                <a:spcPct val="50000"/>
              </a:spcBef>
              <a:buFont typeface="Wingdings" pitchFamily="2" charset="2"/>
              <a:buNone/>
            </a:pPr>
            <a:r>
              <a:rPr lang="en-US" b="1" smtClean="0">
                <a:latin typeface="Courier New" pitchFamily="49" charset="0"/>
              </a:rPr>
              <a:t>public class Person {</a:t>
            </a:r>
          </a:p>
          <a:p>
            <a:pPr lvl="1">
              <a:buFont typeface="Wingdings" pitchFamily="2" charset="2"/>
              <a:buNone/>
            </a:pPr>
            <a:r>
              <a:rPr lang="en-US" b="1" smtClean="0">
                <a:latin typeface="Courier New" pitchFamily="49" charset="0"/>
              </a:rPr>
              <a:t>	private Person[] supervisors;</a:t>
            </a:r>
          </a:p>
          <a:p>
            <a:pPr lvl="1">
              <a:buFont typeface="Wingdings" pitchFamily="2" charset="2"/>
              <a:buNone/>
            </a:pPr>
            <a:r>
              <a:rPr lang="en-US" b="1" smtClean="0">
                <a:latin typeface="Courier New" pitchFamily="49" charset="0"/>
              </a:rPr>
              <a:t>}</a:t>
            </a:r>
          </a:p>
          <a:p>
            <a:pPr marL="0" indent="0">
              <a:buNone/>
            </a:pPr>
            <a:endParaRPr lang="en-US" sz="2400" b="1">
              <a:latin typeface="Courier New" pitchFamily="49" charset="0"/>
            </a:endParaRPr>
          </a:p>
          <a:p>
            <a:pPr marL="0" indent="0">
              <a:buNone/>
            </a:pPr>
            <a:endParaRPr lang="en-US" sz="2400"/>
          </a:p>
        </p:txBody>
      </p:sp>
      <p:sp>
        <p:nvSpPr>
          <p:cNvPr id="7173" name="Rectangle 2"/>
          <p:cNvSpPr>
            <a:spLocks noChangeArrowheads="1"/>
          </p:cNvSpPr>
          <p:nvPr/>
        </p:nvSpPr>
        <p:spPr bwMode="auto">
          <a:xfrm>
            <a:off x="1801814" y="152400"/>
            <a:ext cx="8637587" cy="838200"/>
          </a:xfrm>
          <a:prstGeom prst="rect">
            <a:avLst/>
          </a:prstGeom>
          <a:noFill/>
          <a:ln w="9525">
            <a:noFill/>
            <a:miter lim="800000"/>
            <a:headEnd/>
            <a:tailEnd/>
          </a:ln>
        </p:spPr>
        <p:txBody>
          <a:bodyPr anchor="b"/>
          <a:lstStyle/>
          <a:p>
            <a:pPr eaLnBrk="0" hangingPunct="0">
              <a:lnSpc>
                <a:spcPct val="80000"/>
              </a:lnSpc>
            </a:pPr>
            <a:r>
              <a:rPr lang="en-US" sz="3500" b="1">
                <a:solidFill>
                  <a:srgbClr val="FFFF00"/>
                </a:solidFill>
                <a:latin typeface="Cambria" pitchFamily="18" charset="0"/>
              </a:rPr>
              <a:t>Representing Aggregation in Classes (2)</a:t>
            </a:r>
            <a:endParaRPr lang="en-US" sz="3500" b="1">
              <a:solidFill>
                <a:srgbClr val="FFFF00"/>
              </a:solidFill>
              <a:latin typeface="Cambria" pitchFamily="18" charset="0"/>
              <a:hlinkClick r:id="rId3" action="ppaction://program"/>
            </a:endParaRPr>
          </a:p>
        </p:txBody>
      </p:sp>
      <p:graphicFrame>
        <p:nvGraphicFramePr>
          <p:cNvPr id="7170" name="Object 2"/>
          <p:cNvGraphicFramePr>
            <a:graphicFrameLocks noGrp="1" noChangeAspect="1"/>
          </p:cNvGraphicFramePr>
          <p:nvPr>
            <p:ph sz="half" idx="2"/>
          </p:nvPr>
        </p:nvGraphicFramePr>
        <p:xfrm>
          <a:off x="2638426" y="3998913"/>
          <a:ext cx="6583363" cy="2366962"/>
        </p:xfrm>
        <a:graphic>
          <a:graphicData uri="http://schemas.openxmlformats.org/presentationml/2006/ole">
            <p:oleObj spid="_x0000_s7179" name="Picture" r:id="rId4" imgW="3072384" imgH="1107948" progId="Word.Picture.8">
              <p:embed/>
            </p:oleObj>
          </a:graphicData>
        </a:graphic>
      </p:graphicFrame>
      <p:cxnSp>
        <p:nvCxnSpPr>
          <p:cNvPr id="6" name="Straight Connector 5"/>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693864" y="228600"/>
            <a:ext cx="8288337" cy="685800"/>
          </a:xfrm>
        </p:spPr>
        <p:txBody>
          <a:bodyPr/>
          <a:lstStyle/>
          <a:p>
            <a:r>
              <a:rPr lang="en-US" sz="3600"/>
              <a:t>Dependency (1)</a:t>
            </a:r>
            <a:endParaRPr lang="en-US" sz="3600">
              <a:hlinkClick r:id="rId3" action="ppaction://program"/>
            </a:endParaRPr>
          </a:p>
        </p:txBody>
      </p:sp>
      <p:sp>
        <p:nvSpPr>
          <p:cNvPr id="8197" name="Rectangle 3"/>
          <p:cNvSpPr>
            <a:spLocks noGrp="1" noChangeArrowheads="1"/>
          </p:cNvSpPr>
          <p:nvPr>
            <p:ph type="body" idx="1"/>
          </p:nvPr>
        </p:nvSpPr>
        <p:spPr>
          <a:xfrm>
            <a:off x="1676400" y="1066800"/>
            <a:ext cx="8839200" cy="3379788"/>
          </a:xfrm>
        </p:spPr>
        <p:txBody>
          <a:bodyPr/>
          <a:lstStyle/>
          <a:p>
            <a:pPr marL="290513" indent="-290513">
              <a:lnSpc>
                <a:spcPct val="90000"/>
              </a:lnSpc>
            </a:pPr>
            <a:r>
              <a:rPr lang="en-US" sz="2600"/>
              <a:t>A dependency describes a relationship between two classes where one (called </a:t>
            </a:r>
            <a:r>
              <a:rPr lang="en-US" sz="2600" i="1">
                <a:solidFill>
                  <a:srgbClr val="99FFCC"/>
                </a:solidFill>
              </a:rPr>
              <a:t>client</a:t>
            </a:r>
            <a:r>
              <a:rPr lang="en-US" sz="2600"/>
              <a:t>) </a:t>
            </a:r>
            <a:r>
              <a:rPr lang="en-US" sz="2600">
                <a:solidFill>
                  <a:srgbClr val="FFFF00"/>
                </a:solidFill>
              </a:rPr>
              <a:t>uses</a:t>
            </a:r>
            <a:r>
              <a:rPr lang="en-US" sz="2600"/>
              <a:t> the other (called </a:t>
            </a:r>
            <a:r>
              <a:rPr lang="en-US" sz="2600" i="1">
                <a:solidFill>
                  <a:srgbClr val="99FFCC"/>
                </a:solidFill>
              </a:rPr>
              <a:t>supplier</a:t>
            </a:r>
            <a:r>
              <a:rPr lang="en-US" sz="2600"/>
              <a:t>). </a:t>
            </a:r>
          </a:p>
          <a:p>
            <a:pPr marL="290513" indent="-290513">
              <a:lnSpc>
                <a:spcPct val="90000"/>
              </a:lnSpc>
              <a:spcBef>
                <a:spcPts val="1800"/>
              </a:spcBef>
            </a:pPr>
            <a:r>
              <a:rPr lang="en-US" sz="2600"/>
              <a:t>In UML, draw a dashed line with an arrow from the client class to the supplier class. </a:t>
            </a:r>
          </a:p>
          <a:p>
            <a:pPr marL="690563" lvl="1" indent="-290513">
              <a:lnSpc>
                <a:spcPct val="90000"/>
              </a:lnSpc>
              <a:spcBef>
                <a:spcPts val="1200"/>
              </a:spcBef>
            </a:pPr>
            <a:r>
              <a:rPr lang="en-US" sz="2300"/>
              <a:t>The Calendar class </a:t>
            </a:r>
            <a:r>
              <a:rPr lang="en-US" sz="2300">
                <a:solidFill>
                  <a:srgbClr val="FFFF00"/>
                </a:solidFill>
              </a:rPr>
              <a:t>uses</a:t>
            </a:r>
            <a:r>
              <a:rPr lang="en-US" sz="2300"/>
              <a:t> Date by setting calendar with a specified Date object. The relationship between Calender and </a:t>
            </a:r>
            <a:r>
              <a:rPr lang="en-US" sz="2300" b="1">
                <a:latin typeface="Courier New" pitchFamily="49" charset="0"/>
                <a:cs typeface="Courier New" pitchFamily="49" charset="0"/>
              </a:rPr>
              <a:t>Date</a:t>
            </a:r>
            <a:r>
              <a:rPr lang="en-US" sz="2300"/>
              <a:t> can be described using dependency.</a:t>
            </a:r>
          </a:p>
        </p:txBody>
      </p:sp>
      <p:sp>
        <p:nvSpPr>
          <p:cNvPr id="8198" name="Rectangle 4"/>
          <p:cNvSpPr>
            <a:spLocks noChangeArrowheads="1"/>
          </p:cNvSpPr>
          <p:nvPr/>
        </p:nvSpPr>
        <p:spPr bwMode="auto">
          <a:xfrm>
            <a:off x="4067175" y="3005138"/>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8199" name="Rectangle 7"/>
          <p:cNvSpPr>
            <a:spLocks noChangeArrowheads="1"/>
          </p:cNvSpPr>
          <p:nvPr/>
        </p:nvSpPr>
        <p:spPr bwMode="auto">
          <a:xfrm>
            <a:off x="1524000" y="2950647"/>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8194" name="Object 2"/>
          <p:cNvGraphicFramePr>
            <a:graphicFrameLocks noChangeAspect="1"/>
          </p:cNvGraphicFramePr>
          <p:nvPr/>
        </p:nvGraphicFramePr>
        <p:xfrm>
          <a:off x="3554414" y="4664076"/>
          <a:ext cx="4745037" cy="1012825"/>
        </p:xfrm>
        <a:graphic>
          <a:graphicData uri="http://schemas.openxmlformats.org/presentationml/2006/ole">
            <p:oleObj spid="_x0000_s8203" name="Picture" r:id="rId4" imgW="5132706" imgH="583047" progId="Word.Picture.8">
              <p:embed/>
            </p:oleObj>
          </a:graphicData>
        </a:graphic>
      </p:graphicFrame>
      <p:sp>
        <p:nvSpPr>
          <p:cNvPr id="5129" name="Text Box 9"/>
          <p:cNvSpPr txBox="1">
            <a:spLocks noChangeArrowheads="1"/>
          </p:cNvSpPr>
          <p:nvPr/>
        </p:nvSpPr>
        <p:spPr bwMode="auto">
          <a:xfrm>
            <a:off x="4260851" y="5718176"/>
            <a:ext cx="1038225" cy="396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000" dirty="0">
                <a:latin typeface="Cambria" pitchFamily="18" charset="0"/>
              </a:rPr>
              <a:t>Client</a:t>
            </a:r>
          </a:p>
        </p:txBody>
      </p:sp>
      <p:sp>
        <p:nvSpPr>
          <p:cNvPr id="5131" name="Text Box 11"/>
          <p:cNvSpPr txBox="1">
            <a:spLocks noChangeArrowheads="1"/>
          </p:cNvSpPr>
          <p:nvPr/>
        </p:nvSpPr>
        <p:spPr bwMode="auto">
          <a:xfrm>
            <a:off x="6607175" y="5735639"/>
            <a:ext cx="1252538" cy="396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lang="en-US" sz="2000" dirty="0">
                <a:latin typeface="Cambria" pitchFamily="18" charset="0"/>
              </a:rPr>
              <a:t>Supplier</a:t>
            </a:r>
          </a:p>
        </p:txBody>
      </p:sp>
      <p:cxnSp>
        <p:nvCxnSpPr>
          <p:cNvPr id="10" name="Straight Connector 9"/>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2051050" y="1122363"/>
            <a:ext cx="8159750" cy="3479800"/>
          </a:xfrm>
        </p:spPr>
        <p:txBody>
          <a:bodyPr/>
          <a:lstStyle/>
          <a:p>
            <a:r>
              <a:rPr lang="en-US" sz="3000"/>
              <a:t>A dependency can be implemented using a method in the client class.</a:t>
            </a:r>
          </a:p>
          <a:p>
            <a:pPr>
              <a:spcBef>
                <a:spcPts val="1800"/>
              </a:spcBef>
            </a:pPr>
            <a:r>
              <a:rPr lang="en-US" sz="3000"/>
              <a:t>The method contains a parameter of the supplier class type, </a:t>
            </a:r>
            <a:r>
              <a:rPr lang="en-US" sz="3000" i="1"/>
              <a:t>e.g.</a:t>
            </a:r>
            <a:r>
              <a:rPr lang="en-US" sz="3000"/>
              <a:t>: </a:t>
            </a:r>
          </a:p>
          <a:p>
            <a:pPr lvl="1">
              <a:spcBef>
                <a:spcPts val="1200"/>
              </a:spcBef>
            </a:pPr>
            <a:r>
              <a:rPr lang="en-US" sz="2600"/>
              <a:t>The </a:t>
            </a:r>
            <a:r>
              <a:rPr lang="en-US" sz="2600" b="1">
                <a:latin typeface="Courier New" pitchFamily="49" charset="0"/>
              </a:rPr>
              <a:t>Calendar</a:t>
            </a:r>
            <a:r>
              <a:rPr lang="en-US" sz="2600"/>
              <a:t> class has the </a:t>
            </a:r>
            <a:r>
              <a:rPr lang="en-US" sz="2600" b="1">
                <a:latin typeface="Courier New" pitchFamily="49" charset="0"/>
              </a:rPr>
              <a:t>setTime(</a:t>
            </a:r>
            <a:r>
              <a:rPr lang="en-US" sz="2600" b="1">
                <a:solidFill>
                  <a:srgbClr val="FFFF00"/>
                </a:solidFill>
                <a:latin typeface="Courier New" pitchFamily="49" charset="0"/>
              </a:rPr>
              <a:t>Date</a:t>
            </a:r>
            <a:r>
              <a:rPr lang="en-US" sz="2600" b="1">
                <a:latin typeface="Courier New" pitchFamily="49" charset="0"/>
              </a:rPr>
              <a:t>)</a:t>
            </a:r>
            <a:r>
              <a:rPr lang="en-US" sz="2600"/>
              <a:t> method that sets a new time in the calendar.</a:t>
            </a:r>
          </a:p>
        </p:txBody>
      </p:sp>
      <p:sp>
        <p:nvSpPr>
          <p:cNvPr id="25604" name="Rectangle 2"/>
          <p:cNvSpPr>
            <a:spLocks noChangeArrowheads="1"/>
          </p:cNvSpPr>
          <p:nvPr/>
        </p:nvSpPr>
        <p:spPr bwMode="auto">
          <a:xfrm>
            <a:off x="2043113" y="288925"/>
            <a:ext cx="7772400" cy="685800"/>
          </a:xfrm>
          <a:prstGeom prst="rect">
            <a:avLst/>
          </a:prstGeom>
          <a:noFill/>
          <a:ln w="9525">
            <a:noFill/>
            <a:miter lim="800000"/>
            <a:headEnd/>
            <a:tailEnd/>
          </a:ln>
        </p:spPr>
        <p:txBody>
          <a:bodyPr anchor="b"/>
          <a:lstStyle/>
          <a:p>
            <a:pPr eaLnBrk="0" hangingPunct="0">
              <a:lnSpc>
                <a:spcPct val="80000"/>
              </a:lnSpc>
            </a:pPr>
            <a:r>
              <a:rPr lang="en-US" sz="3600" b="1">
                <a:solidFill>
                  <a:srgbClr val="FFFF00"/>
                </a:solidFill>
                <a:latin typeface="Cambria" pitchFamily="18" charset="0"/>
              </a:rPr>
              <a:t>Dependency (2)</a:t>
            </a:r>
            <a:endParaRPr lang="en-US" sz="3600" b="1">
              <a:solidFill>
                <a:srgbClr val="FFFF00"/>
              </a:solidFill>
              <a:latin typeface="Cambria" pitchFamily="18" charset="0"/>
              <a:hlinkClick r:id="rId2" action="ppaction://program"/>
            </a:endParaRPr>
          </a:p>
        </p:txBody>
      </p:sp>
      <p:sp>
        <p:nvSpPr>
          <p:cNvPr id="25605" name="Text Box 6"/>
          <p:cNvSpPr txBox="1">
            <a:spLocks noChangeArrowheads="1"/>
          </p:cNvSpPr>
          <p:nvPr/>
        </p:nvSpPr>
        <p:spPr bwMode="auto">
          <a:xfrm>
            <a:off x="3065463" y="4887914"/>
            <a:ext cx="4552950" cy="1190625"/>
          </a:xfrm>
          <a:prstGeom prst="rect">
            <a:avLst/>
          </a:prstGeom>
          <a:solidFill>
            <a:srgbClr val="CCFFFF"/>
          </a:solidFill>
          <a:ln w="9525">
            <a:noFill/>
            <a:miter lim="800000"/>
            <a:headEnd/>
            <a:tailEnd/>
          </a:ln>
          <a:effectLst>
            <a:prstShdw prst="shdw17" dist="17961" dir="2700000">
              <a:srgbClr val="7A9999"/>
            </a:prstShdw>
          </a:effectLst>
        </p:spPr>
        <p:txBody>
          <a:bodyPr wrap="none">
            <a:spAutoFit/>
          </a:bodyPr>
          <a:lstStyle/>
          <a:p>
            <a:r>
              <a:rPr lang="en-US" b="1">
                <a:solidFill>
                  <a:schemeClr val="bg1"/>
                </a:solidFill>
                <a:latin typeface="Courier New" pitchFamily="49" charset="0"/>
              </a:rPr>
              <a:t>public abstract class Calendar {</a:t>
            </a:r>
          </a:p>
          <a:p>
            <a:r>
              <a:rPr lang="en-US" b="1">
                <a:solidFill>
                  <a:schemeClr val="bg1"/>
                </a:solidFill>
                <a:latin typeface="Courier New" pitchFamily="49" charset="0"/>
              </a:rPr>
              <a:t>  public void setTime(Date d) </a:t>
            </a:r>
          </a:p>
          <a:p>
            <a:r>
              <a:rPr lang="en-US" b="1">
                <a:solidFill>
                  <a:schemeClr val="bg1"/>
                </a:solidFill>
                <a:latin typeface="Courier New" pitchFamily="49" charset="0"/>
              </a:rPr>
              <a:t>    . . .</a:t>
            </a:r>
          </a:p>
          <a:p>
            <a:r>
              <a:rPr lang="en-US" b="1">
                <a:solidFill>
                  <a:schemeClr val="bg1"/>
                </a:solidFill>
                <a:latin typeface="Courier New" pitchFamily="49" charset="0"/>
              </a:rPr>
              <a:t>}</a:t>
            </a:r>
          </a:p>
        </p:txBody>
      </p:sp>
      <p:cxnSp>
        <p:nvCxnSpPr>
          <p:cNvPr id="6" name="Straight Connector 5"/>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752600" y="228600"/>
            <a:ext cx="8229600" cy="685800"/>
          </a:xfrm>
        </p:spPr>
        <p:txBody>
          <a:bodyPr/>
          <a:lstStyle/>
          <a:p>
            <a:r>
              <a:rPr lang="en-US" sz="3600"/>
              <a:t>Coupling</a:t>
            </a:r>
            <a:endParaRPr lang="en-US" sz="3600">
              <a:hlinkClick r:id="rId3" action="ppaction://program"/>
            </a:endParaRPr>
          </a:p>
        </p:txBody>
      </p:sp>
      <p:sp>
        <p:nvSpPr>
          <p:cNvPr id="9221" name="Rectangle 3"/>
          <p:cNvSpPr>
            <a:spLocks noGrp="1" noChangeArrowheads="1"/>
          </p:cNvSpPr>
          <p:nvPr>
            <p:ph type="body" idx="1"/>
          </p:nvPr>
        </p:nvSpPr>
        <p:spPr>
          <a:xfrm>
            <a:off x="1785938" y="1143001"/>
            <a:ext cx="8399462" cy="3179763"/>
          </a:xfrm>
        </p:spPr>
        <p:txBody>
          <a:bodyPr/>
          <a:lstStyle/>
          <a:p>
            <a:pPr marL="290513" indent="-290513"/>
            <a:r>
              <a:rPr lang="en-US" sz="2500"/>
              <a:t>Dependency, association, aggregation, and composition all describe </a:t>
            </a:r>
            <a:r>
              <a:rPr lang="en-US" sz="2500" i="1">
                <a:solidFill>
                  <a:srgbClr val="FFFF00"/>
                </a:solidFill>
              </a:rPr>
              <a:t>coupling</a:t>
            </a:r>
            <a:r>
              <a:rPr lang="en-US" sz="2500"/>
              <a:t> relationships between two classes. </a:t>
            </a:r>
          </a:p>
          <a:p>
            <a:pPr marL="290513" indent="-290513">
              <a:spcBef>
                <a:spcPts val="1800"/>
              </a:spcBef>
            </a:pPr>
            <a:r>
              <a:rPr lang="en-US" sz="2500"/>
              <a:t>The difference is the degree of coupling with composition being the strongest, followed by aggregation, association, and dependency in this order.</a:t>
            </a:r>
          </a:p>
        </p:txBody>
      </p:sp>
      <p:sp>
        <p:nvSpPr>
          <p:cNvPr id="9222" name="Rectangle 4"/>
          <p:cNvSpPr>
            <a:spLocks noChangeArrowheads="1"/>
          </p:cNvSpPr>
          <p:nvPr/>
        </p:nvSpPr>
        <p:spPr bwMode="auto">
          <a:xfrm>
            <a:off x="4067175" y="3005138"/>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9223" name="Rectangle 5"/>
          <p:cNvSpPr>
            <a:spLocks noChangeArrowheads="1"/>
          </p:cNvSpPr>
          <p:nvPr/>
        </p:nvSpPr>
        <p:spPr bwMode="auto">
          <a:xfrm>
            <a:off x="1524000" y="2950647"/>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sp>
        <p:nvSpPr>
          <p:cNvPr id="9224" name="Rectangle 7"/>
          <p:cNvSpPr>
            <a:spLocks noChangeArrowheads="1"/>
          </p:cNvSpPr>
          <p:nvPr/>
        </p:nvSpPr>
        <p:spPr bwMode="auto">
          <a:xfrm>
            <a:off x="1524000" y="2874447"/>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9218" name="Object 2"/>
          <p:cNvGraphicFramePr>
            <a:graphicFrameLocks noChangeAspect="1"/>
          </p:cNvGraphicFramePr>
          <p:nvPr/>
        </p:nvGraphicFramePr>
        <p:xfrm>
          <a:off x="1905000" y="4495800"/>
          <a:ext cx="8382000" cy="1582738"/>
        </p:xfrm>
        <a:graphic>
          <a:graphicData uri="http://schemas.openxmlformats.org/presentationml/2006/ole">
            <p:oleObj spid="_x0000_s9227" name="Picture" r:id="rId4" imgW="3916680" imgH="736092" progId="Word.Picture.8">
              <p:embed/>
            </p:oleObj>
          </a:graphicData>
        </a:graphic>
      </p:graphicFrame>
      <p:cxnSp>
        <p:nvCxnSpPr>
          <p:cNvPr id="9" name="Straight Connector 8"/>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txBox="1">
            <a:spLocks noChangeArrowheads="1"/>
          </p:cNvSpPr>
          <p:nvPr/>
        </p:nvSpPr>
        <p:spPr bwMode="auto">
          <a:xfrm>
            <a:off x="1919289" y="765176"/>
            <a:ext cx="8358187" cy="5643563"/>
          </a:xfrm>
          <a:prstGeom prst="rect">
            <a:avLst/>
          </a:prstGeom>
          <a:solidFill>
            <a:schemeClr val="bg1"/>
          </a:solidFill>
          <a:ln w="9525">
            <a:noFill/>
            <a:miter lim="800000"/>
            <a:headEnd/>
            <a:tailEnd/>
          </a:ln>
        </p:spPr>
        <p:txBody>
          <a:bodyPr/>
          <a:lstStyle/>
          <a:p>
            <a:pPr marL="342900" indent="-342900">
              <a:lnSpc>
                <a:spcPct val="90000"/>
              </a:lnSpc>
              <a:spcBef>
                <a:spcPct val="50000"/>
              </a:spcBef>
              <a:buClr>
                <a:srgbClr val="D98E29"/>
              </a:buClr>
              <a:buFont typeface="Wingdings" pitchFamily="2" charset="2"/>
              <a:buChar char="Ø"/>
            </a:pPr>
            <a:r>
              <a:rPr lang="en-US" sz="2400">
                <a:solidFill>
                  <a:srgbClr val="00FF00"/>
                </a:solidFill>
                <a:cs typeface="Times New Roman" pitchFamily="18" charset="0"/>
              </a:rPr>
              <a:t>SIMILARITY:</a:t>
            </a:r>
          </a:p>
          <a:p>
            <a:pPr marL="800100" lvl="1" indent="-342900">
              <a:lnSpc>
                <a:spcPct val="90000"/>
              </a:lnSpc>
              <a:spcBef>
                <a:spcPct val="50000"/>
              </a:spcBef>
              <a:buClr>
                <a:srgbClr val="D98E29"/>
              </a:buClr>
              <a:buFont typeface="Wingdings" pitchFamily="2" charset="2"/>
              <a:buChar char="Ø"/>
            </a:pPr>
            <a:r>
              <a:rPr lang="en-US" sz="2400">
                <a:cs typeface="Times New Roman" pitchFamily="18" charset="0"/>
              </a:rPr>
              <a:t>Both describe one class as depending on another.</a:t>
            </a:r>
          </a:p>
          <a:p>
            <a:pPr marL="342900" indent="-342900">
              <a:lnSpc>
                <a:spcPct val="90000"/>
              </a:lnSpc>
              <a:spcBef>
                <a:spcPct val="50000"/>
              </a:spcBef>
              <a:buClr>
                <a:srgbClr val="D98E29"/>
              </a:buClr>
              <a:buFont typeface="Wingdings" pitchFamily="2" charset="2"/>
              <a:buChar char="Ø"/>
            </a:pPr>
            <a:r>
              <a:rPr lang="en-US" sz="2400">
                <a:solidFill>
                  <a:srgbClr val="00FF00"/>
                </a:solidFill>
                <a:cs typeface="Times New Roman" pitchFamily="18" charset="0"/>
              </a:rPr>
              <a:t>DIFFERENCES</a:t>
            </a:r>
            <a:r>
              <a:rPr lang="en-US" sz="2400">
                <a:solidFill>
                  <a:srgbClr val="FF0000"/>
                </a:solidFill>
                <a:cs typeface="Times New Roman" pitchFamily="18" charset="0"/>
              </a:rPr>
              <a:t>:</a:t>
            </a:r>
          </a:p>
          <a:p>
            <a:pPr marL="342900" indent="-342900">
              <a:lnSpc>
                <a:spcPct val="90000"/>
              </a:lnSpc>
              <a:spcBef>
                <a:spcPct val="50000"/>
              </a:spcBef>
              <a:buClr>
                <a:srgbClr val="D98E29"/>
              </a:buClr>
              <a:buFont typeface="Wingdings" pitchFamily="2" charset="2"/>
              <a:buChar char="Ø"/>
            </a:pPr>
            <a:endParaRPr lang="en-US" sz="2400">
              <a:cs typeface="Times New Roman" pitchFamily="18" charset="0"/>
            </a:endParaRPr>
          </a:p>
        </p:txBody>
      </p:sp>
      <p:graphicFrame>
        <p:nvGraphicFramePr>
          <p:cNvPr id="87070" name="Group 30"/>
          <p:cNvGraphicFramePr>
            <a:graphicFrameLocks noGrp="1"/>
          </p:cNvGraphicFramePr>
          <p:nvPr/>
        </p:nvGraphicFramePr>
        <p:xfrm>
          <a:off x="2424114" y="2205039"/>
          <a:ext cx="7775575" cy="3304541"/>
        </p:xfrm>
        <a:graphic>
          <a:graphicData uri="http://schemas.openxmlformats.org/drawingml/2006/table">
            <a:tbl>
              <a:tblPr/>
              <a:tblGrid>
                <a:gridCol w="2592387"/>
                <a:gridCol w="2590800"/>
                <a:gridCol w="2592388"/>
              </a:tblGrid>
              <a:tr h="534988">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endParaRPr kumimoji="0" lang="en-US" sz="2800" b="0"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a:noFill/>
                    </a:lnT>
                    <a:lnB w="254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800" b="0" i="0" u="none" strike="noStrike" cap="none" normalizeH="0" baseline="0" smtClean="0">
                          <a:ln>
                            <a:noFill/>
                          </a:ln>
                          <a:solidFill>
                            <a:schemeClr val="bg1"/>
                          </a:solidFill>
                          <a:effectLst/>
                          <a:latin typeface="Cambria" pitchFamily="18" charset="0"/>
                          <a:cs typeface="Arial" charset="0"/>
                        </a:rPr>
                        <a:t>Association</a:t>
                      </a:r>
                      <a:endParaRPr kumimoji="0" lang="en-MY" sz="2800" b="0" i="0" u="none" strike="noStrike" cap="none" normalizeH="0" baseline="0" smtClean="0">
                        <a:ln>
                          <a:noFill/>
                        </a:ln>
                        <a:solidFill>
                          <a:schemeClr val="bg1"/>
                        </a:solidFill>
                        <a:effectLst/>
                        <a:latin typeface="Cambria" pitchFamily="18" charset="0"/>
                        <a:cs typeface="Arial" charset="0"/>
                      </a:endParaRPr>
                    </a:p>
                  </a:txBody>
                  <a:tcPr horzOverflow="overflow">
                    <a:lnL>
                      <a:noFill/>
                    </a:lnL>
                    <a:lnR>
                      <a:noFill/>
                    </a:lnR>
                    <a:lnT>
                      <a:noFill/>
                    </a:lnT>
                    <a:lnB w="254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800" b="0" i="0" u="none" strike="noStrike" cap="none" normalizeH="0" baseline="0" smtClean="0">
                          <a:ln>
                            <a:noFill/>
                          </a:ln>
                          <a:solidFill>
                            <a:schemeClr val="bg1"/>
                          </a:solidFill>
                          <a:effectLst/>
                          <a:latin typeface="Cambria" pitchFamily="18" charset="0"/>
                          <a:cs typeface="Arial" charset="0"/>
                        </a:rPr>
                        <a:t>Dependency</a:t>
                      </a:r>
                      <a:endParaRPr kumimoji="0" lang="en-MY" sz="2800" b="0" i="0" u="none" strike="noStrike" cap="none" normalizeH="0" baseline="0" smtClean="0">
                        <a:ln>
                          <a:noFill/>
                        </a:ln>
                        <a:solidFill>
                          <a:schemeClr val="bg1"/>
                        </a:solidFill>
                        <a:effectLst/>
                        <a:latin typeface="Cambria" pitchFamily="18" charset="0"/>
                        <a:cs typeface="Arial" charset="0"/>
                      </a:endParaRPr>
                    </a:p>
                  </a:txBody>
                  <a:tcPr horzOverflow="overflow">
                    <a:lnL>
                      <a:noFill/>
                    </a:lnL>
                    <a:lnR>
                      <a:noFill/>
                    </a:lnR>
                    <a:lnT>
                      <a:noFill/>
                    </a:lnT>
                    <a:lnB w="25400" cap="flat" cmpd="sng" algn="ctr">
                      <a:solidFill>
                        <a:schemeClr val="bg1"/>
                      </a:solidFill>
                      <a:prstDash val="solid"/>
                      <a:round/>
                      <a:headEnd type="none" w="med" len="med"/>
                      <a:tailEnd type="none" w="med" len="med"/>
                    </a:lnB>
                    <a:lnTlToBr>
                      <a:noFill/>
                    </a:lnTlToBr>
                    <a:lnBlToTr>
                      <a:noFill/>
                    </a:lnBlToTr>
                    <a:solidFill>
                      <a:schemeClr val="tx1"/>
                    </a:solidFill>
                  </a:tcPr>
                </a:tc>
              </a:tr>
              <a:tr h="534988">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Relationship</a:t>
                      </a:r>
                      <a:endParaRPr kumimoji="0" lang="en-MY" sz="2000" b="1"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w="25400" cap="flat" cmpd="sng" algn="ctr">
                      <a:solidFill>
                        <a:schemeClr val="bg1"/>
                      </a:solidFill>
                      <a:prstDash val="solid"/>
                      <a:round/>
                      <a:headEnd type="none" w="med" len="med"/>
                      <a:tailEnd type="none" w="med" len="med"/>
                    </a:lnT>
                    <a:lnB>
                      <a:noFill/>
                    </a:lnB>
                    <a:lnTlToBr>
                      <a:noFill/>
                    </a:lnTlToBr>
                    <a:lnBlToTr>
                      <a:noFill/>
                    </a:lnBlToTr>
                    <a:solidFill>
                      <a:srgbClr val="272779"/>
                    </a:solid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Stronger</a:t>
                      </a:r>
                      <a:endParaRPr kumimoji="0" lang="en-MY" sz="2000" b="1"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w="25400" cap="flat" cmpd="sng" algn="ctr">
                      <a:solidFill>
                        <a:schemeClr val="bg1"/>
                      </a:solidFill>
                      <a:prstDash val="solid"/>
                      <a:round/>
                      <a:headEnd type="none" w="med" len="med"/>
                      <a:tailEnd type="none" w="med" len="med"/>
                    </a:lnT>
                    <a:lnB>
                      <a:noFill/>
                    </a:lnB>
                    <a:lnTlToBr>
                      <a:noFill/>
                    </a:lnTlToBr>
                    <a:lnBlToTr>
                      <a:noFill/>
                    </a:lnBlToTr>
                    <a:solidFill>
                      <a:srgbClr val="272779"/>
                    </a:solid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Weaker</a:t>
                      </a:r>
                      <a:endParaRPr kumimoji="0" lang="en-MY" sz="2000" b="1"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w="25400" cap="flat" cmpd="sng" algn="ctr">
                      <a:solidFill>
                        <a:schemeClr val="bg1"/>
                      </a:solidFill>
                      <a:prstDash val="solid"/>
                      <a:round/>
                      <a:headEnd type="none" w="med" len="med"/>
                      <a:tailEnd type="none" w="med" len="med"/>
                    </a:lnT>
                    <a:lnB>
                      <a:noFill/>
                    </a:lnB>
                    <a:lnTlToBr>
                      <a:noFill/>
                    </a:lnTlToBr>
                    <a:lnBlToTr>
                      <a:noFill/>
                    </a:lnBlToTr>
                    <a:solidFill>
                      <a:srgbClr val="272779"/>
                    </a:solidFill>
                  </a:tcPr>
                </a:tc>
              </a:tr>
              <a:tr h="1233488">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Description</a:t>
                      </a:r>
                      <a:endParaRPr kumimoji="0" lang="en-MY" sz="2000" b="1"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a:noFill/>
                    </a:lnT>
                    <a:lnB>
                      <a:noFill/>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The state of object changes when its associated object changed</a:t>
                      </a:r>
                      <a:endParaRPr kumimoji="0" lang="en-MY" sz="2000" b="1"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a:noFill/>
                    </a:lnT>
                    <a:lnB>
                      <a:noFill/>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The client object and the supplier object are loosely coupled</a:t>
                      </a:r>
                      <a:endParaRPr kumimoji="0" lang="en-MY" sz="2000" b="1"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a:noFill/>
                    </a:lnT>
                    <a:lnB>
                      <a:noFill/>
                    </a:lnB>
                    <a:lnTlToBr>
                      <a:noFill/>
                    </a:lnTlToBr>
                    <a:lnBlToTr>
                      <a:noFill/>
                    </a:lnBlToTr>
                    <a:solidFill>
                      <a:schemeClr val="accent2"/>
                    </a:solidFill>
                  </a:tcPr>
                </a:tc>
              </a:tr>
              <a:tr h="923925">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Java Implementation</a:t>
                      </a:r>
                      <a:endParaRPr kumimoji="0" lang="en-MY" sz="2000" b="1"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a:noFill/>
                    </a:lnT>
                    <a:lnB>
                      <a:noFill/>
                    </a:lnB>
                    <a:lnTlToBr>
                      <a:noFill/>
                    </a:lnTlToBr>
                    <a:lnBlToTr>
                      <a:noFill/>
                    </a:lnBlToTr>
                    <a:solidFill>
                      <a:srgbClr val="272779"/>
                    </a:solid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Date Fields</a:t>
                      </a:r>
                    </a:p>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Methods</a:t>
                      </a:r>
                      <a:endParaRPr kumimoji="0" lang="en-MY" sz="2000" b="1"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a:noFill/>
                    </a:lnT>
                    <a:lnB>
                      <a:noFill/>
                    </a:lnB>
                    <a:lnTlToBr>
                      <a:noFill/>
                    </a:lnTlToBr>
                    <a:lnBlToTr>
                      <a:noFill/>
                    </a:lnBlToTr>
                    <a:solidFill>
                      <a:srgbClr val="272779"/>
                    </a:solid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sz="2000" b="1" i="0" u="none" strike="noStrike" cap="none" normalizeH="0" baseline="0" smtClean="0">
                          <a:ln>
                            <a:noFill/>
                          </a:ln>
                          <a:solidFill>
                            <a:srgbClr val="FFFFFF"/>
                          </a:solidFill>
                          <a:effectLst/>
                          <a:latin typeface="Cambria" pitchFamily="18" charset="0"/>
                          <a:cs typeface="Arial" charset="0"/>
                        </a:rPr>
                        <a:t>Methods ONLY</a:t>
                      </a:r>
                      <a:endParaRPr kumimoji="0" lang="en-MY" sz="2000" b="1" i="0" u="none" strike="noStrike" cap="none" normalizeH="0" baseline="0" smtClean="0">
                        <a:ln>
                          <a:noFill/>
                        </a:ln>
                        <a:solidFill>
                          <a:srgbClr val="FFFFFF"/>
                        </a:solidFill>
                        <a:effectLst/>
                        <a:latin typeface="Cambria" pitchFamily="18" charset="0"/>
                        <a:cs typeface="Arial" charset="0"/>
                      </a:endParaRPr>
                    </a:p>
                  </a:txBody>
                  <a:tcPr horzOverflow="overflow">
                    <a:lnL>
                      <a:noFill/>
                    </a:lnL>
                    <a:lnR>
                      <a:noFill/>
                    </a:lnR>
                    <a:lnT>
                      <a:noFill/>
                    </a:lnT>
                    <a:lnB>
                      <a:noFill/>
                    </a:lnB>
                    <a:lnTlToBr>
                      <a:noFill/>
                    </a:lnTlToBr>
                    <a:lnBlToTr>
                      <a:noFill/>
                    </a:lnBlToTr>
                    <a:solidFill>
                      <a:srgbClr val="272779"/>
                    </a:solidFill>
                  </a:tcPr>
                </a:tc>
              </a:tr>
            </a:tbl>
          </a:graphicData>
        </a:graphic>
      </p:graphicFrame>
      <p:grpSp>
        <p:nvGrpSpPr>
          <p:cNvPr id="26642" name="Group 34"/>
          <p:cNvGrpSpPr>
            <a:grpSpLocks/>
          </p:cNvGrpSpPr>
          <p:nvPr/>
        </p:nvGrpSpPr>
        <p:grpSpPr bwMode="auto">
          <a:xfrm>
            <a:off x="6623051" y="5988050"/>
            <a:ext cx="3059113" cy="431800"/>
            <a:chOff x="5724525" y="5805488"/>
            <a:chExt cx="3059113" cy="431800"/>
          </a:xfrm>
        </p:grpSpPr>
        <p:sp>
          <p:nvSpPr>
            <p:cNvPr id="26653" name="Rectangle 11"/>
            <p:cNvSpPr>
              <a:spLocks noChangeArrowheads="1"/>
            </p:cNvSpPr>
            <p:nvPr/>
          </p:nvSpPr>
          <p:spPr bwMode="auto">
            <a:xfrm>
              <a:off x="5724525" y="5805488"/>
              <a:ext cx="1368425" cy="431800"/>
            </a:xfrm>
            <a:prstGeom prst="rect">
              <a:avLst/>
            </a:prstGeom>
            <a:solidFill>
              <a:schemeClr val="bg1"/>
            </a:solidFill>
            <a:ln w="38100" algn="ctr">
              <a:solidFill>
                <a:srgbClr val="CC99FF"/>
              </a:solidFill>
              <a:round/>
              <a:headEnd/>
              <a:tailEnd/>
            </a:ln>
          </p:spPr>
          <p:txBody>
            <a:bodyPr anchor="ctr"/>
            <a:lstStyle/>
            <a:p>
              <a:pPr algn="ctr"/>
              <a:r>
                <a:rPr lang="en-US"/>
                <a:t>Calendar</a:t>
              </a:r>
              <a:endParaRPr lang="en-MY"/>
            </a:p>
          </p:txBody>
        </p:sp>
        <p:sp>
          <p:nvSpPr>
            <p:cNvPr id="26654" name="Rectangle 12"/>
            <p:cNvSpPr>
              <a:spLocks noChangeArrowheads="1"/>
            </p:cNvSpPr>
            <p:nvPr/>
          </p:nvSpPr>
          <p:spPr bwMode="auto">
            <a:xfrm>
              <a:off x="7956550" y="5805488"/>
              <a:ext cx="827088" cy="431800"/>
            </a:xfrm>
            <a:prstGeom prst="rect">
              <a:avLst/>
            </a:prstGeom>
            <a:solidFill>
              <a:schemeClr val="bg1"/>
            </a:solidFill>
            <a:ln w="38100" algn="ctr">
              <a:solidFill>
                <a:srgbClr val="CC99FF"/>
              </a:solidFill>
              <a:round/>
              <a:headEnd/>
              <a:tailEnd/>
            </a:ln>
          </p:spPr>
          <p:txBody>
            <a:bodyPr anchor="ctr"/>
            <a:lstStyle/>
            <a:p>
              <a:pPr algn="ctr"/>
              <a:r>
                <a:rPr lang="en-US"/>
                <a:t>Date</a:t>
              </a:r>
              <a:endParaRPr lang="en-MY"/>
            </a:p>
          </p:txBody>
        </p:sp>
        <p:sp>
          <p:nvSpPr>
            <p:cNvPr id="26655" name="Line 29"/>
            <p:cNvSpPr>
              <a:spLocks noChangeShapeType="1"/>
            </p:cNvSpPr>
            <p:nvPr/>
          </p:nvSpPr>
          <p:spPr bwMode="auto">
            <a:xfrm>
              <a:off x="7092950" y="6021388"/>
              <a:ext cx="863600" cy="0"/>
            </a:xfrm>
            <a:prstGeom prst="line">
              <a:avLst/>
            </a:prstGeom>
            <a:noFill/>
            <a:ln w="38100">
              <a:solidFill>
                <a:srgbClr val="CC99FF"/>
              </a:solidFill>
              <a:prstDash val="dash"/>
              <a:round/>
              <a:headEnd/>
              <a:tailEnd type="triangle" w="med" len="med"/>
            </a:ln>
            <a:effectLst>
              <a:prstShdw prst="shdw17" dist="17961" dir="2700000">
                <a:srgbClr val="7A5C99"/>
              </a:prstShdw>
            </a:effectLst>
          </p:spPr>
          <p:txBody>
            <a:bodyPr anchor="ctr"/>
            <a:lstStyle/>
            <a:p>
              <a:endParaRPr lang="en-US"/>
            </a:p>
          </p:txBody>
        </p:sp>
      </p:grpSp>
      <p:sp>
        <p:nvSpPr>
          <p:cNvPr id="26643" name="Rectangle 2"/>
          <p:cNvSpPr>
            <a:spLocks noChangeArrowheads="1"/>
          </p:cNvSpPr>
          <p:nvPr/>
        </p:nvSpPr>
        <p:spPr bwMode="auto">
          <a:xfrm>
            <a:off x="1800226" y="0"/>
            <a:ext cx="8170863" cy="685800"/>
          </a:xfrm>
          <a:prstGeom prst="rect">
            <a:avLst/>
          </a:prstGeom>
          <a:noFill/>
          <a:ln w="9525">
            <a:noFill/>
            <a:miter lim="800000"/>
            <a:headEnd/>
            <a:tailEnd/>
          </a:ln>
        </p:spPr>
        <p:txBody>
          <a:bodyPr anchor="b"/>
          <a:lstStyle/>
          <a:p>
            <a:pPr eaLnBrk="0" hangingPunct="0">
              <a:lnSpc>
                <a:spcPct val="80000"/>
              </a:lnSpc>
            </a:pPr>
            <a:r>
              <a:rPr lang="en-US" sz="3600" b="1">
                <a:solidFill>
                  <a:srgbClr val="FFFF00"/>
                </a:solidFill>
                <a:latin typeface="Cambria" pitchFamily="18" charset="0"/>
              </a:rPr>
              <a:t>Dependency vs. Association (1)</a:t>
            </a:r>
            <a:endParaRPr lang="en-US" sz="3600" b="1">
              <a:solidFill>
                <a:srgbClr val="FFFF00"/>
              </a:solidFill>
              <a:latin typeface="Cambria" pitchFamily="18" charset="0"/>
              <a:hlinkClick r:id="rId2" action="ppaction://program"/>
            </a:endParaRPr>
          </a:p>
        </p:txBody>
      </p:sp>
      <p:grpSp>
        <p:nvGrpSpPr>
          <p:cNvPr id="26644" name="Group 33"/>
          <p:cNvGrpSpPr>
            <a:grpSpLocks/>
          </p:cNvGrpSpPr>
          <p:nvPr/>
        </p:nvGrpSpPr>
        <p:grpSpPr bwMode="auto">
          <a:xfrm>
            <a:off x="1741489" y="5581650"/>
            <a:ext cx="4067175" cy="876300"/>
            <a:chOff x="216853" y="5581968"/>
            <a:chExt cx="4067174" cy="876299"/>
          </a:xfrm>
        </p:grpSpPr>
        <p:sp>
          <p:nvSpPr>
            <p:cNvPr id="26645" name="Rectangle 9"/>
            <p:cNvSpPr>
              <a:spLocks noChangeArrowheads="1"/>
            </p:cNvSpPr>
            <p:nvPr/>
          </p:nvSpPr>
          <p:spPr bwMode="auto">
            <a:xfrm>
              <a:off x="216853" y="6082030"/>
              <a:ext cx="1071562" cy="357187"/>
            </a:xfrm>
            <a:prstGeom prst="rect">
              <a:avLst/>
            </a:prstGeom>
            <a:solidFill>
              <a:schemeClr val="bg1"/>
            </a:solidFill>
            <a:ln w="38100" algn="ctr">
              <a:solidFill>
                <a:srgbClr val="99FFCC"/>
              </a:solidFill>
              <a:round/>
              <a:headEnd/>
              <a:tailEnd/>
            </a:ln>
          </p:spPr>
          <p:txBody>
            <a:bodyPr anchor="ctr"/>
            <a:lstStyle/>
            <a:p>
              <a:pPr algn="ctr"/>
              <a:r>
                <a:rPr lang="en-US"/>
                <a:t>Student</a:t>
              </a:r>
              <a:endParaRPr lang="en-MY"/>
            </a:p>
          </p:txBody>
        </p:sp>
        <p:sp>
          <p:nvSpPr>
            <p:cNvPr id="26646" name="Rectangle 10"/>
            <p:cNvSpPr>
              <a:spLocks noChangeArrowheads="1"/>
            </p:cNvSpPr>
            <p:nvPr/>
          </p:nvSpPr>
          <p:spPr bwMode="auto">
            <a:xfrm>
              <a:off x="3212465" y="6094730"/>
              <a:ext cx="1071562" cy="357187"/>
            </a:xfrm>
            <a:prstGeom prst="rect">
              <a:avLst/>
            </a:prstGeom>
            <a:solidFill>
              <a:schemeClr val="bg1"/>
            </a:solidFill>
            <a:ln w="38100" algn="ctr">
              <a:solidFill>
                <a:srgbClr val="99FFCC"/>
              </a:solidFill>
              <a:round/>
              <a:headEnd/>
              <a:tailEnd/>
            </a:ln>
          </p:spPr>
          <p:txBody>
            <a:bodyPr anchor="ctr"/>
            <a:lstStyle/>
            <a:p>
              <a:pPr algn="ctr"/>
              <a:r>
                <a:rPr lang="en-US"/>
                <a:t>Course</a:t>
              </a:r>
              <a:endParaRPr lang="en-MY"/>
            </a:p>
          </p:txBody>
        </p:sp>
        <p:cxnSp>
          <p:nvCxnSpPr>
            <p:cNvPr id="26647" name="Straight Connector 13"/>
            <p:cNvCxnSpPr>
              <a:cxnSpLocks noChangeShapeType="1"/>
              <a:stCxn id="26645" idx="3"/>
              <a:endCxn id="26646" idx="1"/>
            </p:cNvCxnSpPr>
            <p:nvPr/>
          </p:nvCxnSpPr>
          <p:spPr bwMode="auto">
            <a:xfrm>
              <a:off x="1307465" y="6261418"/>
              <a:ext cx="1885950" cy="12700"/>
            </a:xfrm>
            <a:prstGeom prst="line">
              <a:avLst/>
            </a:prstGeom>
            <a:noFill/>
            <a:ln w="38100" algn="ctr">
              <a:solidFill>
                <a:srgbClr val="CC99FF"/>
              </a:solidFill>
              <a:round/>
              <a:headEnd/>
              <a:tailEnd/>
            </a:ln>
          </p:spPr>
        </p:cxnSp>
        <p:sp>
          <p:nvSpPr>
            <p:cNvPr id="26648" name="TextBox 15"/>
            <p:cNvSpPr txBox="1">
              <a:spLocks noChangeArrowheads="1"/>
            </p:cNvSpPr>
            <p:nvPr/>
          </p:nvSpPr>
          <p:spPr bwMode="auto">
            <a:xfrm>
              <a:off x="1216978" y="5988368"/>
              <a:ext cx="714375" cy="304800"/>
            </a:xfrm>
            <a:prstGeom prst="rect">
              <a:avLst/>
            </a:prstGeom>
            <a:noFill/>
            <a:ln w="9525">
              <a:noFill/>
              <a:miter lim="800000"/>
              <a:headEnd/>
              <a:tailEnd/>
            </a:ln>
          </p:spPr>
          <p:txBody>
            <a:bodyPr>
              <a:spAutoFit/>
            </a:bodyPr>
            <a:lstStyle/>
            <a:p>
              <a:pPr algn="ctr"/>
              <a:r>
                <a:rPr lang="en-US" sz="1400" b="1"/>
                <a:t>5..60</a:t>
              </a:r>
              <a:endParaRPr lang="en-MY" sz="1400" b="1"/>
            </a:p>
          </p:txBody>
        </p:sp>
        <p:sp>
          <p:nvSpPr>
            <p:cNvPr id="26649" name="TextBox 16"/>
            <p:cNvSpPr txBox="1">
              <a:spLocks noChangeArrowheads="1"/>
            </p:cNvSpPr>
            <p:nvPr/>
          </p:nvSpPr>
          <p:spPr bwMode="auto">
            <a:xfrm>
              <a:off x="2717165" y="5939155"/>
              <a:ext cx="714375" cy="519112"/>
            </a:xfrm>
            <a:prstGeom prst="rect">
              <a:avLst/>
            </a:prstGeom>
            <a:noFill/>
            <a:ln w="9525">
              <a:noFill/>
              <a:miter lim="800000"/>
              <a:headEnd/>
              <a:tailEnd/>
            </a:ln>
          </p:spPr>
          <p:txBody>
            <a:bodyPr>
              <a:spAutoFit/>
            </a:bodyPr>
            <a:lstStyle/>
            <a:p>
              <a:pPr algn="ctr"/>
              <a:r>
                <a:rPr lang="en-US" sz="2800" b="1"/>
                <a:t>*</a:t>
              </a:r>
              <a:endParaRPr lang="en-MY" sz="2800" b="1"/>
            </a:p>
          </p:txBody>
        </p:sp>
        <p:sp>
          <p:nvSpPr>
            <p:cNvPr id="26650" name="TextBox 19"/>
            <p:cNvSpPr txBox="1">
              <a:spLocks noChangeArrowheads="1"/>
            </p:cNvSpPr>
            <p:nvPr/>
          </p:nvSpPr>
          <p:spPr bwMode="auto">
            <a:xfrm>
              <a:off x="1859915" y="5653405"/>
              <a:ext cx="714375" cy="304800"/>
            </a:xfrm>
            <a:prstGeom prst="rect">
              <a:avLst/>
            </a:prstGeom>
            <a:noFill/>
            <a:ln w="9525">
              <a:noFill/>
              <a:miter lim="800000"/>
              <a:headEnd/>
              <a:tailEnd/>
            </a:ln>
          </p:spPr>
          <p:txBody>
            <a:bodyPr>
              <a:spAutoFit/>
            </a:bodyPr>
            <a:lstStyle/>
            <a:p>
              <a:pPr algn="ctr"/>
              <a:r>
                <a:rPr lang="en-US" sz="1400" b="1"/>
                <a:t>take</a:t>
              </a:r>
              <a:endParaRPr lang="en-MY" sz="1400" b="1"/>
            </a:p>
          </p:txBody>
        </p:sp>
        <p:sp>
          <p:nvSpPr>
            <p:cNvPr id="26651" name="Isosceles Triangle 20"/>
            <p:cNvSpPr>
              <a:spLocks noChangeArrowheads="1"/>
            </p:cNvSpPr>
            <p:nvPr/>
          </p:nvSpPr>
          <p:spPr bwMode="auto">
            <a:xfrm rot="5400000">
              <a:off x="2431415" y="5724843"/>
              <a:ext cx="142875" cy="142875"/>
            </a:xfrm>
            <a:prstGeom prst="triangle">
              <a:avLst>
                <a:gd name="adj" fmla="val 50000"/>
              </a:avLst>
            </a:prstGeom>
            <a:solidFill>
              <a:schemeClr val="tx2"/>
            </a:solidFill>
            <a:ln w="38100" algn="ctr">
              <a:noFill/>
              <a:round/>
              <a:headEnd/>
              <a:tailEnd/>
            </a:ln>
          </p:spPr>
          <p:txBody>
            <a:bodyPr rot="10800000" vert="eaVert" anchor="ctr"/>
            <a:lstStyle/>
            <a:p>
              <a:pPr algn="ctr"/>
              <a:endParaRPr lang="en-US"/>
            </a:p>
          </p:txBody>
        </p:sp>
        <p:sp>
          <p:nvSpPr>
            <p:cNvPr id="26652" name="Oval 24"/>
            <p:cNvSpPr>
              <a:spLocks noChangeArrowheads="1"/>
            </p:cNvSpPr>
            <p:nvPr/>
          </p:nvSpPr>
          <p:spPr bwMode="auto">
            <a:xfrm>
              <a:off x="1645603" y="5581968"/>
              <a:ext cx="1357312" cy="357187"/>
            </a:xfrm>
            <a:prstGeom prst="ellipse">
              <a:avLst/>
            </a:prstGeom>
            <a:noFill/>
            <a:ln w="38100" algn="ctr">
              <a:noFill/>
              <a:round/>
              <a:headEnd/>
              <a:tailEnd/>
            </a:ln>
          </p:spPr>
          <p:txBody>
            <a:bodyPr anchor="ctr"/>
            <a:lstStyle/>
            <a:p>
              <a:pPr algn="ctr"/>
              <a:endParaRPr lang="en-US"/>
            </a:p>
          </p:txBody>
        </p:sp>
      </p:grpSp>
      <p:cxnSp>
        <p:nvCxnSpPr>
          <p:cNvPr id="19" name="Straight Connector 18"/>
          <p:cNvCxnSpPr/>
          <p:nvPr/>
        </p:nvCxnSpPr>
        <p:spPr>
          <a:xfrm flipV="1">
            <a:off x="1524000" y="65913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idx="4294967295"/>
          </p:nvPr>
        </p:nvSpPr>
        <p:spPr>
          <a:xfrm>
            <a:off x="1590261" y="473076"/>
            <a:ext cx="8620539" cy="715963"/>
          </a:xfrm>
        </p:spPr>
        <p:txBody>
          <a:bodyPr/>
          <a:lstStyle/>
          <a:p>
            <a:r>
              <a:rPr lang="en-US" dirty="0" smtClean="0"/>
              <a:t>Introduction</a:t>
            </a:r>
          </a:p>
        </p:txBody>
      </p:sp>
      <p:sp>
        <p:nvSpPr>
          <p:cNvPr id="17413" name="Rectangle 3"/>
          <p:cNvSpPr>
            <a:spLocks noGrp="1" noChangeArrowheads="1"/>
          </p:cNvSpPr>
          <p:nvPr>
            <p:ph type="body" idx="4294967295"/>
          </p:nvPr>
        </p:nvSpPr>
        <p:spPr>
          <a:xfrm>
            <a:off x="1457739" y="1493838"/>
            <a:ext cx="8753061" cy="4373562"/>
          </a:xfrm>
        </p:spPr>
        <p:txBody>
          <a:bodyPr/>
          <a:lstStyle/>
          <a:p>
            <a:pPr>
              <a:spcBef>
                <a:spcPct val="50000"/>
              </a:spcBef>
            </a:pPr>
            <a:r>
              <a:rPr lang="en-US" sz="3100" dirty="0"/>
              <a:t>This chapter focuses on the analysis and design of software systems using the object-oriented approach. </a:t>
            </a:r>
          </a:p>
          <a:p>
            <a:pPr>
              <a:spcBef>
                <a:spcPct val="50000"/>
              </a:spcBef>
            </a:pPr>
            <a:r>
              <a:rPr lang="en-US" sz="3100" dirty="0"/>
              <a:t>You will learn class-design guidelines, and the techniques and patterns for designing reusable classes.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746250" y="1123950"/>
            <a:ext cx="8464550" cy="5106988"/>
          </a:xfrm>
        </p:spPr>
        <p:txBody>
          <a:bodyPr/>
          <a:lstStyle/>
          <a:p>
            <a:r>
              <a:rPr lang="en-US" smtClean="0"/>
              <a:t>If class </a:t>
            </a:r>
            <a:r>
              <a:rPr lang="en-US" b="1" smtClean="0">
                <a:latin typeface="Courier New" pitchFamily="49" charset="0"/>
                <a:cs typeface="Courier New" pitchFamily="49" charset="0"/>
              </a:rPr>
              <a:t>A</a:t>
            </a:r>
            <a:r>
              <a:rPr lang="en-US" smtClean="0"/>
              <a:t> contains a </a:t>
            </a:r>
            <a:r>
              <a:rPr lang="en-US" i="1" smtClean="0"/>
              <a:t>method with a parameter whose type is a class </a:t>
            </a:r>
            <a:r>
              <a:rPr lang="en-US" b="1" i="1" smtClean="0">
                <a:latin typeface="Courier New" pitchFamily="49" charset="0"/>
                <a:cs typeface="Courier New" pitchFamily="49" charset="0"/>
              </a:rPr>
              <a:t>B</a:t>
            </a:r>
            <a:r>
              <a:rPr lang="en-US" smtClean="0"/>
              <a:t>, </a:t>
            </a:r>
            <a:r>
              <a:rPr lang="en-US" b="1" smtClean="0">
                <a:latin typeface="Courier New" pitchFamily="49" charset="0"/>
                <a:cs typeface="Courier New" pitchFamily="49" charset="0"/>
              </a:rPr>
              <a:t>A</a:t>
            </a:r>
            <a:r>
              <a:rPr lang="en-US" smtClean="0"/>
              <a:t> is said to be </a:t>
            </a:r>
            <a:r>
              <a:rPr lang="en-US" i="1" smtClean="0">
                <a:solidFill>
                  <a:srgbClr val="99FFCC"/>
                </a:solidFill>
              </a:rPr>
              <a:t>dependent</a:t>
            </a:r>
            <a:r>
              <a:rPr lang="en-US" smtClean="0"/>
              <a:t> on </a:t>
            </a:r>
            <a:r>
              <a:rPr lang="en-US" b="1" smtClean="0">
                <a:latin typeface="Courier New" pitchFamily="49" charset="0"/>
                <a:cs typeface="Courier New" pitchFamily="49" charset="0"/>
              </a:rPr>
              <a:t>B</a:t>
            </a:r>
            <a:r>
              <a:rPr lang="en-US" smtClean="0"/>
              <a:t>.</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spcBef>
                <a:spcPts val="1200"/>
              </a:spcBef>
            </a:pPr>
            <a:r>
              <a:rPr lang="en-US" smtClean="0"/>
              <a:t>If class </a:t>
            </a:r>
            <a:r>
              <a:rPr lang="en-US" b="1" smtClean="0">
                <a:latin typeface="Courier New" pitchFamily="49" charset="0"/>
                <a:cs typeface="Courier New" pitchFamily="49" charset="0"/>
              </a:rPr>
              <a:t>A</a:t>
            </a:r>
            <a:r>
              <a:rPr lang="en-US" smtClean="0"/>
              <a:t> contains a </a:t>
            </a:r>
            <a:r>
              <a:rPr lang="en-US" i="1" smtClean="0"/>
              <a:t>data field whose type is class </a:t>
            </a:r>
            <a:r>
              <a:rPr lang="en-US" b="1" i="1" smtClean="0">
                <a:latin typeface="Courier New" pitchFamily="49" charset="0"/>
                <a:cs typeface="Courier New" pitchFamily="49" charset="0"/>
              </a:rPr>
              <a:t>B</a:t>
            </a:r>
            <a:r>
              <a:rPr lang="en-US" smtClean="0"/>
              <a:t>, the relationship between the classes is </a:t>
            </a:r>
            <a:r>
              <a:rPr lang="en-US" i="1" smtClean="0">
                <a:solidFill>
                  <a:srgbClr val="99FFCC"/>
                </a:solidFill>
              </a:rPr>
              <a:t>association</a:t>
            </a:r>
            <a:r>
              <a:rPr lang="en-US" smtClean="0"/>
              <a:t>.</a:t>
            </a:r>
          </a:p>
        </p:txBody>
      </p:sp>
      <p:sp>
        <p:nvSpPr>
          <p:cNvPr id="27652" name="Rectangle 2"/>
          <p:cNvSpPr>
            <a:spLocks noGrp="1" noChangeArrowheads="1"/>
          </p:cNvSpPr>
          <p:nvPr>
            <p:ph type="title"/>
          </p:nvPr>
        </p:nvSpPr>
        <p:spPr>
          <a:xfrm>
            <a:off x="1811338" y="228600"/>
            <a:ext cx="8170862" cy="685800"/>
          </a:xfrm>
        </p:spPr>
        <p:txBody>
          <a:bodyPr/>
          <a:lstStyle/>
          <a:p>
            <a:r>
              <a:rPr lang="en-US" sz="3600"/>
              <a:t>Dependency vs. Association (2)</a:t>
            </a:r>
            <a:endParaRPr lang="en-US" sz="3600">
              <a:hlinkClick r:id="rId2" action="ppaction://program"/>
            </a:endParaRPr>
          </a:p>
        </p:txBody>
      </p:sp>
      <p:sp>
        <p:nvSpPr>
          <p:cNvPr id="27653" name="TextBox 5"/>
          <p:cNvSpPr txBox="1">
            <a:spLocks noChangeArrowheads="1"/>
          </p:cNvSpPr>
          <p:nvPr/>
        </p:nvSpPr>
        <p:spPr bwMode="auto">
          <a:xfrm>
            <a:off x="2413000" y="2273300"/>
            <a:ext cx="5773738" cy="1200150"/>
          </a:xfrm>
          <a:prstGeom prst="rect">
            <a:avLst/>
          </a:prstGeom>
          <a:solidFill>
            <a:schemeClr val="tx1"/>
          </a:solidFill>
          <a:ln w="9525">
            <a:noFill/>
            <a:miter lim="800000"/>
            <a:headEnd/>
            <a:tailEnd/>
          </a:ln>
        </p:spPr>
        <p:txBody>
          <a:bodyPr>
            <a:spAutoFit/>
          </a:bodyPr>
          <a:lstStyle/>
          <a:p>
            <a:r>
              <a:rPr lang="en-US" b="1">
                <a:solidFill>
                  <a:schemeClr val="bg1"/>
                </a:solidFill>
                <a:latin typeface="Courier New" pitchFamily="49" charset="0"/>
                <a:cs typeface="Courier New" pitchFamily="49" charset="0"/>
              </a:rPr>
              <a:t>public class A {</a:t>
            </a:r>
          </a:p>
          <a:p>
            <a:r>
              <a:rPr lang="en-US" b="1">
                <a:solidFill>
                  <a:schemeClr val="bg1"/>
                </a:solidFill>
                <a:latin typeface="Courier New" pitchFamily="49" charset="0"/>
                <a:cs typeface="Courier New" pitchFamily="49" charset="0"/>
              </a:rPr>
              <a:t>  public void </a:t>
            </a:r>
            <a:r>
              <a:rPr lang="en-US" b="1">
                <a:solidFill>
                  <a:srgbClr val="FF0000"/>
                </a:solidFill>
                <a:latin typeface="Courier New" pitchFamily="49" charset="0"/>
                <a:cs typeface="Courier New" pitchFamily="49" charset="0"/>
              </a:rPr>
              <a:t>aMethod(B b)</a:t>
            </a:r>
          </a:p>
          <a:p>
            <a:r>
              <a:rPr lang="en-US" b="1">
                <a:solidFill>
                  <a:schemeClr val="bg1"/>
                </a:solidFill>
                <a:latin typeface="Courier New" pitchFamily="49" charset="0"/>
                <a:cs typeface="Courier New" pitchFamily="49" charset="0"/>
              </a:rPr>
              <a:t>  .  .  .</a:t>
            </a:r>
          </a:p>
          <a:p>
            <a:r>
              <a:rPr lang="en-US" b="1">
                <a:solidFill>
                  <a:schemeClr val="bg1"/>
                </a:solidFill>
                <a:latin typeface="Courier New" pitchFamily="49" charset="0"/>
                <a:cs typeface="Courier New" pitchFamily="49" charset="0"/>
              </a:rPr>
              <a:t>}</a:t>
            </a:r>
          </a:p>
        </p:txBody>
      </p:sp>
      <p:sp>
        <p:nvSpPr>
          <p:cNvPr id="27654" name="TextBox 6"/>
          <p:cNvSpPr txBox="1">
            <a:spLocks noChangeArrowheads="1"/>
          </p:cNvSpPr>
          <p:nvPr/>
        </p:nvSpPr>
        <p:spPr bwMode="auto">
          <a:xfrm>
            <a:off x="2425700" y="4754563"/>
            <a:ext cx="5773738" cy="1200150"/>
          </a:xfrm>
          <a:prstGeom prst="rect">
            <a:avLst/>
          </a:prstGeom>
          <a:solidFill>
            <a:schemeClr val="tx1"/>
          </a:solidFill>
          <a:ln w="9525">
            <a:noFill/>
            <a:miter lim="800000"/>
            <a:headEnd/>
            <a:tailEnd/>
          </a:ln>
        </p:spPr>
        <p:txBody>
          <a:bodyPr>
            <a:spAutoFit/>
          </a:bodyPr>
          <a:lstStyle/>
          <a:p>
            <a:r>
              <a:rPr lang="en-US" b="1">
                <a:solidFill>
                  <a:schemeClr val="bg1"/>
                </a:solidFill>
                <a:latin typeface="Courier New" pitchFamily="49" charset="0"/>
                <a:cs typeface="Courier New" pitchFamily="49" charset="0"/>
              </a:rPr>
              <a:t>public class A {</a:t>
            </a:r>
          </a:p>
          <a:p>
            <a:r>
              <a:rPr lang="en-US" b="1">
                <a:solidFill>
                  <a:schemeClr val="bg1"/>
                </a:solidFill>
                <a:latin typeface="Courier New" pitchFamily="49" charset="0"/>
                <a:cs typeface="Courier New" pitchFamily="49" charset="0"/>
              </a:rPr>
              <a:t>  private </a:t>
            </a:r>
            <a:r>
              <a:rPr lang="en-US" b="1">
                <a:solidFill>
                  <a:srgbClr val="FF0000"/>
                </a:solidFill>
                <a:latin typeface="Courier New" pitchFamily="49" charset="0"/>
                <a:cs typeface="Courier New" pitchFamily="49" charset="0"/>
              </a:rPr>
              <a:t>B b</a:t>
            </a:r>
            <a:r>
              <a:rPr lang="en-US" b="1">
                <a:solidFill>
                  <a:schemeClr val="bg1"/>
                </a:solidFill>
                <a:latin typeface="Courier New" pitchFamily="49" charset="0"/>
                <a:cs typeface="Courier New" pitchFamily="49" charset="0"/>
              </a:rPr>
              <a:t>;</a:t>
            </a:r>
          </a:p>
          <a:p>
            <a:r>
              <a:rPr lang="en-US" b="1">
                <a:solidFill>
                  <a:schemeClr val="bg1"/>
                </a:solidFill>
                <a:latin typeface="Courier New" pitchFamily="49" charset="0"/>
                <a:cs typeface="Courier New" pitchFamily="49" charset="0"/>
              </a:rPr>
              <a:t>  .  .  .</a:t>
            </a:r>
          </a:p>
          <a:p>
            <a:r>
              <a:rPr lang="en-US" b="1">
                <a:solidFill>
                  <a:schemeClr val="bg1"/>
                </a:solidFill>
                <a:latin typeface="Courier New" pitchFamily="49" charset="0"/>
                <a:cs typeface="Courier New" pitchFamily="49" charset="0"/>
              </a:rPr>
              <a:t>}</a:t>
            </a:r>
          </a:p>
        </p:txBody>
      </p:sp>
      <p:cxnSp>
        <p:nvCxnSpPr>
          <p:cNvPr id="7" name="Straight Connector 6"/>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939926" y="381000"/>
            <a:ext cx="8042275" cy="609600"/>
          </a:xfrm>
        </p:spPr>
        <p:txBody>
          <a:bodyPr/>
          <a:lstStyle/>
          <a:p>
            <a:r>
              <a:rPr lang="en-US" sz="3600"/>
              <a:t>Inheritance</a:t>
            </a:r>
            <a:endParaRPr lang="en-US" sz="3600">
              <a:hlinkClick r:id="rId3" action="ppaction://program"/>
            </a:endParaRPr>
          </a:p>
        </p:txBody>
      </p:sp>
      <p:sp>
        <p:nvSpPr>
          <p:cNvPr id="10245" name="Rectangle 3"/>
          <p:cNvSpPr>
            <a:spLocks noGrp="1" noChangeArrowheads="1"/>
          </p:cNvSpPr>
          <p:nvPr>
            <p:ph type="body" idx="1"/>
          </p:nvPr>
        </p:nvSpPr>
        <p:spPr>
          <a:xfrm>
            <a:off x="1925638" y="1143000"/>
            <a:ext cx="8437562" cy="1371600"/>
          </a:xfrm>
        </p:spPr>
        <p:txBody>
          <a:bodyPr/>
          <a:lstStyle/>
          <a:p>
            <a:pPr marL="0" indent="0">
              <a:lnSpc>
                <a:spcPct val="120000"/>
              </a:lnSpc>
              <a:buNone/>
            </a:pPr>
            <a:r>
              <a:rPr lang="en-US" sz="2500" i="1">
                <a:solidFill>
                  <a:srgbClr val="99FFCC"/>
                </a:solidFill>
              </a:rPr>
              <a:t>Inheritance</a:t>
            </a:r>
            <a:r>
              <a:rPr lang="en-US" sz="2500"/>
              <a:t> models a </a:t>
            </a:r>
            <a:r>
              <a:rPr lang="en-US" sz="2500" i="1">
                <a:solidFill>
                  <a:srgbClr val="FFFF00"/>
                </a:solidFill>
              </a:rPr>
              <a:t>strong</a:t>
            </a:r>
            <a:r>
              <a:rPr lang="en-US" sz="2500">
                <a:solidFill>
                  <a:srgbClr val="FFFF00"/>
                </a:solidFill>
              </a:rPr>
              <a:t> </a:t>
            </a:r>
            <a:r>
              <a:rPr lang="en-US" sz="2500" i="1">
                <a:solidFill>
                  <a:srgbClr val="FFFF00"/>
                </a:solidFill>
              </a:rPr>
              <a:t>is-a</a:t>
            </a:r>
            <a:r>
              <a:rPr lang="en-US" sz="2500">
                <a:solidFill>
                  <a:srgbClr val="FFFF00"/>
                </a:solidFill>
              </a:rPr>
              <a:t> </a:t>
            </a:r>
            <a:r>
              <a:rPr lang="en-US" sz="2500"/>
              <a:t>relationship between two classes. </a:t>
            </a:r>
          </a:p>
        </p:txBody>
      </p:sp>
      <p:sp>
        <p:nvSpPr>
          <p:cNvPr id="10246" name="Rectangle 7"/>
          <p:cNvSpPr>
            <a:spLocks noChangeArrowheads="1"/>
          </p:cNvSpPr>
          <p:nvPr/>
        </p:nvSpPr>
        <p:spPr bwMode="auto">
          <a:xfrm>
            <a:off x="3900488" y="2857500"/>
            <a:ext cx="9144000" cy="369332"/>
          </a:xfrm>
          <a:prstGeom prst="rect">
            <a:avLst/>
          </a:prstGeom>
          <a:noFill/>
          <a:ln w="12700">
            <a:noFill/>
            <a:miter lim="800000"/>
            <a:headEnd type="none" w="sm" len="sm"/>
            <a:tailEnd type="none" w="sm" len="sm"/>
          </a:ln>
        </p:spPr>
        <p:txBody>
          <a:bodyPr>
            <a:spAutoFit/>
          </a:bodyPr>
          <a:lstStyle/>
          <a:p>
            <a:endParaRPr lang="en-US"/>
          </a:p>
        </p:txBody>
      </p:sp>
      <p:graphicFrame>
        <p:nvGraphicFramePr>
          <p:cNvPr id="10242" name="Object 2"/>
          <p:cNvGraphicFramePr>
            <a:graphicFrameLocks noChangeAspect="1"/>
          </p:cNvGraphicFramePr>
          <p:nvPr/>
        </p:nvGraphicFramePr>
        <p:xfrm>
          <a:off x="1981200" y="2667000"/>
          <a:ext cx="8077200" cy="2101850"/>
        </p:xfrm>
        <a:graphic>
          <a:graphicData uri="http://schemas.openxmlformats.org/presentationml/2006/ole">
            <p:oleObj spid="_x0000_s10251" name="Picture" r:id="rId4" imgW="4396740" imgH="1144524" progId="Word.Picture.8">
              <p:embed/>
            </p:oleObj>
          </a:graphicData>
        </a:graphic>
      </p:graphicFrame>
      <p:cxnSp>
        <p:nvCxnSpPr>
          <p:cNvPr id="7" name="Straight Connector 6"/>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2209800" y="228600"/>
            <a:ext cx="7772400" cy="762000"/>
          </a:xfrm>
        </p:spPr>
        <p:txBody>
          <a:bodyPr/>
          <a:lstStyle/>
          <a:p>
            <a:r>
              <a:rPr lang="en-US" sz="3600"/>
              <a:t>Weak Inheritance Relationship</a:t>
            </a:r>
            <a:endParaRPr lang="en-US" sz="3600">
              <a:hlinkClick r:id="rId3" action="ppaction://program"/>
            </a:endParaRPr>
          </a:p>
        </p:txBody>
      </p:sp>
      <p:sp>
        <p:nvSpPr>
          <p:cNvPr id="11269" name="Rectangle 3"/>
          <p:cNvSpPr>
            <a:spLocks noGrp="1" noChangeArrowheads="1"/>
          </p:cNvSpPr>
          <p:nvPr>
            <p:ph type="body" idx="1"/>
          </p:nvPr>
        </p:nvSpPr>
        <p:spPr>
          <a:xfrm>
            <a:off x="1828800" y="1163639"/>
            <a:ext cx="8610600" cy="1870075"/>
          </a:xfrm>
        </p:spPr>
        <p:txBody>
          <a:bodyPr/>
          <a:lstStyle/>
          <a:p>
            <a:pPr marL="290513" indent="-290513">
              <a:lnSpc>
                <a:spcPct val="120000"/>
              </a:lnSpc>
              <a:buSzPct val="120000"/>
              <a:buFont typeface="Wingdings" pitchFamily="2" charset="2"/>
              <a:buChar char="§"/>
            </a:pPr>
            <a:r>
              <a:rPr lang="en-US" sz="2200">
                <a:cs typeface="Times New Roman" pitchFamily="18" charset="0"/>
              </a:rPr>
              <a:t>A </a:t>
            </a:r>
            <a:r>
              <a:rPr lang="en-US" sz="2200">
                <a:solidFill>
                  <a:srgbClr val="FFFF00"/>
                </a:solidFill>
                <a:cs typeface="Times New Roman" pitchFamily="18" charset="0"/>
              </a:rPr>
              <a:t>weak is-a </a:t>
            </a:r>
            <a:r>
              <a:rPr lang="en-US" sz="2200">
                <a:cs typeface="Times New Roman" pitchFamily="18" charset="0"/>
              </a:rPr>
              <a:t>relationship can be represented using </a:t>
            </a:r>
            <a:r>
              <a:rPr lang="en-US" sz="2200">
                <a:solidFill>
                  <a:srgbClr val="FFFF00"/>
                </a:solidFill>
                <a:cs typeface="Times New Roman" pitchFamily="18" charset="0"/>
              </a:rPr>
              <a:t>interfaces</a:t>
            </a:r>
            <a:r>
              <a:rPr lang="en-US" sz="2200">
                <a:cs typeface="Times New Roman" pitchFamily="18" charset="0"/>
              </a:rPr>
              <a:t>. </a:t>
            </a:r>
          </a:p>
          <a:p>
            <a:pPr marL="290513" indent="-290513">
              <a:lnSpc>
                <a:spcPct val="90000"/>
              </a:lnSpc>
              <a:spcBef>
                <a:spcPct val="50000"/>
              </a:spcBef>
              <a:buSzPct val="120000"/>
              <a:buFont typeface="Wingdings" pitchFamily="2" charset="2"/>
              <a:buChar char="§"/>
            </a:pPr>
            <a:r>
              <a:rPr lang="en-US" sz="2200" i="1">
                <a:cs typeface="Times New Roman" pitchFamily="18" charset="0"/>
              </a:rPr>
              <a:t>E.g.</a:t>
            </a:r>
            <a:r>
              <a:rPr lang="en-US" sz="2200">
                <a:cs typeface="Times New Roman" pitchFamily="18" charset="0"/>
              </a:rPr>
              <a:t>, the weak is-a relationship “students are comparable based on their grades” can be represented by implementing the </a:t>
            </a:r>
            <a:r>
              <a:rPr lang="en-US" sz="2200" b="1">
                <a:latin typeface="Courier New" pitchFamily="49" charset="0"/>
                <a:cs typeface="Courier New" pitchFamily="49" charset="0"/>
              </a:rPr>
              <a:t>Comparable</a:t>
            </a:r>
            <a:r>
              <a:rPr lang="en-US" sz="2200">
                <a:cs typeface="Times New Roman" pitchFamily="18" charset="0"/>
              </a:rPr>
              <a:t> interface, as follows:</a:t>
            </a:r>
          </a:p>
        </p:txBody>
      </p:sp>
      <p:sp>
        <p:nvSpPr>
          <p:cNvPr id="11270" name="Rectangle 5"/>
          <p:cNvSpPr>
            <a:spLocks noChangeArrowheads="1"/>
          </p:cNvSpPr>
          <p:nvPr/>
        </p:nvSpPr>
        <p:spPr bwMode="auto">
          <a:xfrm>
            <a:off x="3752850" y="2519363"/>
            <a:ext cx="9144000" cy="369332"/>
          </a:xfrm>
          <a:prstGeom prst="rect">
            <a:avLst/>
          </a:prstGeom>
          <a:noFill/>
          <a:ln w="12700">
            <a:noFill/>
            <a:miter lim="800000"/>
            <a:headEnd type="none" w="sm" len="sm"/>
            <a:tailEnd type="none" w="sm" len="sm"/>
          </a:ln>
        </p:spPr>
        <p:txBody>
          <a:bodyPr>
            <a:spAutoFit/>
          </a:bodyPr>
          <a:lstStyle/>
          <a:p>
            <a:endParaRPr lang="en-US"/>
          </a:p>
        </p:txBody>
      </p:sp>
      <p:graphicFrame>
        <p:nvGraphicFramePr>
          <p:cNvPr id="11266" name="Object 2"/>
          <p:cNvGraphicFramePr>
            <a:graphicFrameLocks noChangeAspect="1"/>
          </p:cNvGraphicFramePr>
          <p:nvPr/>
        </p:nvGraphicFramePr>
        <p:xfrm>
          <a:off x="1905000" y="3276601"/>
          <a:ext cx="8153400" cy="3165475"/>
        </p:xfrm>
        <a:graphic>
          <a:graphicData uri="http://schemas.openxmlformats.org/presentationml/2006/ole">
            <p:oleObj spid="_x0000_s11275" name="Picture" r:id="rId4" imgW="4689348" imgH="1819656" progId="Word.Picture.8">
              <p:embed/>
            </p:oleObj>
          </a:graphicData>
        </a:graphic>
      </p:graphicFrame>
      <p:cxnSp>
        <p:nvCxnSpPr>
          <p:cNvPr id="7" name="Straight Connector 6"/>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2209800" y="304800"/>
            <a:ext cx="7772400" cy="685800"/>
          </a:xfrm>
        </p:spPr>
        <p:txBody>
          <a:bodyPr/>
          <a:lstStyle/>
          <a:p>
            <a:r>
              <a:rPr lang="en-US" sz="3600" dirty="0"/>
              <a:t>Example : Borrowing Loans </a:t>
            </a:r>
            <a:endParaRPr lang="en-US" sz="3600" dirty="0">
              <a:hlinkClick r:id="rId3" action="ppaction://program"/>
            </a:endParaRPr>
          </a:p>
        </p:txBody>
      </p:sp>
      <p:sp>
        <p:nvSpPr>
          <p:cNvPr id="264200" name="AutoShape 8">
            <a:hlinkClick r:id="" action="ppaction://noaction" highlightClick="1"/>
          </p:cNvPr>
          <p:cNvSpPr>
            <a:spLocks noChangeArrowheads="1"/>
          </p:cNvSpPr>
          <p:nvPr/>
        </p:nvSpPr>
        <p:spPr bwMode="auto">
          <a:xfrm>
            <a:off x="2411414" y="5715000"/>
            <a:ext cx="1398587" cy="45085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Name</a:t>
            </a:r>
            <a:endParaRPr lang="en-US">
              <a:solidFill>
                <a:schemeClr val="accent1"/>
              </a:solidFill>
            </a:endParaRPr>
          </a:p>
        </p:txBody>
      </p:sp>
      <p:sp>
        <p:nvSpPr>
          <p:cNvPr id="264201" name="AutoShape 9">
            <a:hlinkClick r:id="" action="ppaction://noaction" highlightClick="1"/>
          </p:cNvPr>
          <p:cNvSpPr>
            <a:spLocks noChangeArrowheads="1"/>
          </p:cNvSpPr>
          <p:nvPr/>
        </p:nvSpPr>
        <p:spPr bwMode="auto">
          <a:xfrm>
            <a:off x="8099425" y="5715000"/>
            <a:ext cx="13716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program"/>
              </a:rPr>
              <a:t>Borrower</a:t>
            </a:r>
            <a:endParaRPr lang="en-US">
              <a:solidFill>
                <a:schemeClr val="accent1"/>
              </a:solidFill>
            </a:endParaRPr>
          </a:p>
        </p:txBody>
      </p:sp>
      <p:sp>
        <p:nvSpPr>
          <p:cNvPr id="264202" name="AutoShape 10">
            <a:hlinkClick r:id="" action="ppaction://noaction" highlightClick="1"/>
          </p:cNvPr>
          <p:cNvSpPr>
            <a:spLocks noChangeArrowheads="1"/>
          </p:cNvSpPr>
          <p:nvPr/>
        </p:nvSpPr>
        <p:spPr bwMode="auto">
          <a:xfrm>
            <a:off x="6789738" y="5715000"/>
            <a:ext cx="11430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6" action="ppaction://program"/>
              </a:rPr>
              <a:t>Person</a:t>
            </a:r>
            <a:endParaRPr lang="en-US">
              <a:solidFill>
                <a:schemeClr val="accent1"/>
              </a:solidFill>
            </a:endParaRPr>
          </a:p>
        </p:txBody>
      </p:sp>
      <p:sp>
        <p:nvSpPr>
          <p:cNvPr id="264203" name="AutoShape 11">
            <a:hlinkClick r:id="" action="ppaction://noaction" highlightClick="1"/>
          </p:cNvPr>
          <p:cNvSpPr>
            <a:spLocks noChangeArrowheads="1"/>
          </p:cNvSpPr>
          <p:nvPr/>
        </p:nvSpPr>
        <p:spPr bwMode="auto">
          <a:xfrm>
            <a:off x="3962400" y="5715000"/>
            <a:ext cx="13716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7" action="ppaction://program"/>
              </a:rPr>
              <a:t>Loan</a:t>
            </a:r>
            <a:endParaRPr lang="en-US">
              <a:solidFill>
                <a:schemeClr val="accent1"/>
              </a:solidFill>
            </a:endParaRPr>
          </a:p>
        </p:txBody>
      </p:sp>
      <p:sp>
        <p:nvSpPr>
          <p:cNvPr id="12297" name="Rectangle 13"/>
          <p:cNvSpPr>
            <a:spLocks noChangeArrowheads="1"/>
          </p:cNvSpPr>
          <p:nvPr/>
        </p:nvSpPr>
        <p:spPr bwMode="auto">
          <a:xfrm>
            <a:off x="3779838" y="2141538"/>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264206" name="AutoShape 14">
            <a:hlinkClick r:id="" action="ppaction://noaction" highlightClick="1"/>
          </p:cNvPr>
          <p:cNvSpPr>
            <a:spLocks noChangeArrowheads="1"/>
          </p:cNvSpPr>
          <p:nvPr/>
        </p:nvSpPr>
        <p:spPr bwMode="auto">
          <a:xfrm>
            <a:off x="5468938" y="5708650"/>
            <a:ext cx="11430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8" action="ppaction://program"/>
              </a:rPr>
              <a:t>Address</a:t>
            </a:r>
            <a:endParaRPr lang="en-US">
              <a:solidFill>
                <a:schemeClr val="accent1"/>
              </a:solidFill>
            </a:endParaRPr>
          </a:p>
        </p:txBody>
      </p:sp>
      <p:sp>
        <p:nvSpPr>
          <p:cNvPr id="12299" name="Rectangle 16"/>
          <p:cNvSpPr>
            <a:spLocks noChangeArrowheads="1"/>
          </p:cNvSpPr>
          <p:nvPr/>
        </p:nvSpPr>
        <p:spPr bwMode="auto">
          <a:xfrm>
            <a:off x="3581400" y="2171700"/>
            <a:ext cx="9144000" cy="369332"/>
          </a:xfrm>
          <a:prstGeom prst="rect">
            <a:avLst/>
          </a:prstGeom>
          <a:noFill/>
          <a:ln w="12700">
            <a:noFill/>
            <a:miter lim="800000"/>
            <a:headEnd type="none" w="sm" len="sm"/>
            <a:tailEnd type="none" w="sm" len="sm"/>
          </a:ln>
        </p:spPr>
        <p:txBody>
          <a:bodyPr>
            <a:spAutoFit/>
          </a:bodyPr>
          <a:lstStyle/>
          <a:p>
            <a:endParaRPr lang="en-US"/>
          </a:p>
        </p:txBody>
      </p:sp>
      <p:graphicFrame>
        <p:nvGraphicFramePr>
          <p:cNvPr id="12290" name="Object 2"/>
          <p:cNvGraphicFramePr>
            <a:graphicFrameLocks noChangeAspect="1"/>
          </p:cNvGraphicFramePr>
          <p:nvPr/>
        </p:nvGraphicFramePr>
        <p:xfrm>
          <a:off x="1828800" y="1143000"/>
          <a:ext cx="8382000" cy="4191000"/>
        </p:xfrm>
        <a:graphic>
          <a:graphicData uri="http://schemas.openxmlformats.org/presentationml/2006/ole">
            <p:oleObj spid="_x0000_s12299" r:id="rId9" imgW="5029200" imgH="2514600" progId="Word.Picture.8">
              <p:embed/>
            </p:oleObj>
          </a:graphicData>
        </a:graphic>
      </p:graphicFrame>
      <p:cxnSp>
        <p:nvCxnSpPr>
          <p:cNvPr id="12" name="Straight Connector 11"/>
          <p:cNvCxnSpPr/>
          <p:nvPr/>
        </p:nvCxnSpPr>
        <p:spPr>
          <a:xfrm flipV="1">
            <a:off x="1524000" y="110490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2058988" y="469901"/>
            <a:ext cx="7766050" cy="639763"/>
          </a:xfrm>
        </p:spPr>
        <p:txBody>
          <a:bodyPr/>
          <a:lstStyle/>
          <a:p>
            <a:r>
              <a:rPr lang="en-US" sz="3600" dirty="0"/>
              <a:t>3. Class Design Guidelines</a:t>
            </a:r>
          </a:p>
        </p:txBody>
      </p:sp>
      <p:sp>
        <p:nvSpPr>
          <p:cNvPr id="35844" name="Rectangle 3"/>
          <p:cNvSpPr>
            <a:spLocks noGrp="1" noChangeArrowheads="1"/>
          </p:cNvSpPr>
          <p:nvPr>
            <p:ph type="body" idx="1"/>
          </p:nvPr>
        </p:nvSpPr>
        <p:spPr>
          <a:xfrm>
            <a:off x="2163764" y="1358900"/>
            <a:ext cx="7970837" cy="4813300"/>
          </a:xfrm>
        </p:spPr>
        <p:txBody>
          <a:bodyPr/>
          <a:lstStyle/>
          <a:p>
            <a:pPr marL="457200" indent="-457200">
              <a:spcBef>
                <a:spcPts val="600"/>
              </a:spcBef>
              <a:buFont typeface="Cambria" pitchFamily="18" charset="0"/>
              <a:buAutoNum type="alphaUcPeriod"/>
            </a:pPr>
            <a:r>
              <a:rPr lang="en-US" sz="2500" dirty="0"/>
              <a:t>Cohesion </a:t>
            </a:r>
          </a:p>
          <a:p>
            <a:pPr marL="457200" indent="-457200">
              <a:spcBef>
                <a:spcPts val="600"/>
              </a:spcBef>
              <a:buFont typeface="Cambria" pitchFamily="18" charset="0"/>
              <a:buAutoNum type="alphaUcPeriod"/>
            </a:pPr>
            <a:r>
              <a:rPr lang="en-US" sz="2500" dirty="0">
                <a:solidFill>
                  <a:srgbClr val="99FFCC"/>
                </a:solidFill>
              </a:rPr>
              <a:t>Consistency </a:t>
            </a:r>
          </a:p>
          <a:p>
            <a:pPr marL="457200" indent="-457200">
              <a:spcBef>
                <a:spcPts val="600"/>
              </a:spcBef>
              <a:buFont typeface="Cambria" pitchFamily="18" charset="0"/>
              <a:buAutoNum type="alphaUcPeriod"/>
            </a:pPr>
            <a:r>
              <a:rPr lang="en-US" sz="2500" dirty="0"/>
              <a:t>Encapsulation </a:t>
            </a:r>
          </a:p>
          <a:p>
            <a:pPr marL="457200" indent="-457200">
              <a:spcBef>
                <a:spcPts val="600"/>
              </a:spcBef>
              <a:buFont typeface="Cambria" pitchFamily="18" charset="0"/>
              <a:buAutoNum type="alphaUcPeriod"/>
            </a:pPr>
            <a:r>
              <a:rPr lang="en-US" sz="2500" dirty="0">
                <a:solidFill>
                  <a:srgbClr val="99FFCC"/>
                </a:solidFill>
              </a:rPr>
              <a:t>Clarity</a:t>
            </a:r>
          </a:p>
          <a:p>
            <a:pPr marL="457200" indent="-457200">
              <a:spcBef>
                <a:spcPts val="600"/>
              </a:spcBef>
              <a:buFont typeface="Cambria" pitchFamily="18" charset="0"/>
              <a:buAutoNum type="alphaUcPeriod"/>
            </a:pPr>
            <a:r>
              <a:rPr lang="en-US" sz="2500" dirty="0"/>
              <a:t>Completeness</a:t>
            </a:r>
          </a:p>
          <a:p>
            <a:pPr marL="457200" indent="-457200">
              <a:spcBef>
                <a:spcPts val="600"/>
              </a:spcBef>
              <a:buFont typeface="Cambria" pitchFamily="18" charset="0"/>
              <a:buAutoNum type="alphaUcPeriod"/>
            </a:pPr>
            <a:r>
              <a:rPr lang="en-US" sz="2500" dirty="0">
                <a:solidFill>
                  <a:srgbClr val="99FFCC"/>
                </a:solidFill>
              </a:rPr>
              <a:t>Instance vs. Static </a:t>
            </a:r>
          </a:p>
          <a:p>
            <a:pPr marL="457200" indent="-457200">
              <a:spcBef>
                <a:spcPts val="600"/>
              </a:spcBef>
              <a:buFont typeface="Cambria" pitchFamily="18" charset="0"/>
              <a:buAutoNum type="alphaUcPeriod"/>
            </a:pPr>
            <a:r>
              <a:rPr lang="en-US" sz="2500" dirty="0"/>
              <a:t>Inheritance vs. Aggregation</a:t>
            </a:r>
          </a:p>
          <a:p>
            <a:pPr marL="457200" indent="-457200">
              <a:spcBef>
                <a:spcPts val="600"/>
              </a:spcBef>
              <a:buFont typeface="Cambria" pitchFamily="18" charset="0"/>
              <a:buAutoNum type="alphaUcPeriod"/>
            </a:pPr>
            <a:r>
              <a:rPr lang="en-US" sz="2500" dirty="0">
                <a:solidFill>
                  <a:srgbClr val="99FFCC"/>
                </a:solidFill>
              </a:rPr>
              <a:t>Interfaces vs. Abstract Classes</a:t>
            </a:r>
          </a:p>
        </p:txBody>
      </p:sp>
      <p:cxnSp>
        <p:nvCxnSpPr>
          <p:cNvPr id="5" name="Straight Connector 4"/>
          <p:cNvCxnSpPr/>
          <p:nvPr/>
        </p:nvCxnSpPr>
        <p:spPr>
          <a:xfrm flipV="1">
            <a:off x="1524000" y="118110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954214" y="304801"/>
            <a:ext cx="8027987" cy="595313"/>
          </a:xfrm>
        </p:spPr>
        <p:txBody>
          <a:bodyPr/>
          <a:lstStyle/>
          <a:p>
            <a:r>
              <a:rPr lang="en-US" sz="3600"/>
              <a:t>A. Cohesion</a:t>
            </a:r>
          </a:p>
        </p:txBody>
      </p:sp>
      <p:sp>
        <p:nvSpPr>
          <p:cNvPr id="36868" name="Rectangle 3"/>
          <p:cNvSpPr>
            <a:spLocks noGrp="1" noChangeArrowheads="1"/>
          </p:cNvSpPr>
          <p:nvPr>
            <p:ph type="body" idx="1"/>
          </p:nvPr>
        </p:nvSpPr>
        <p:spPr>
          <a:xfrm>
            <a:off x="1828801" y="1039814"/>
            <a:ext cx="8520113" cy="5278437"/>
          </a:xfrm>
        </p:spPr>
        <p:txBody>
          <a:bodyPr/>
          <a:lstStyle/>
          <a:p>
            <a:pPr>
              <a:spcBef>
                <a:spcPct val="50000"/>
              </a:spcBef>
            </a:pPr>
            <a:r>
              <a:rPr lang="en-US" sz="2500">
                <a:cs typeface="Times New Roman" pitchFamily="18" charset="0"/>
              </a:rPr>
              <a:t>A class should </a:t>
            </a:r>
            <a:r>
              <a:rPr lang="en-US" sz="2500" i="1">
                <a:solidFill>
                  <a:srgbClr val="CCFFFF"/>
                </a:solidFill>
                <a:cs typeface="Times New Roman" pitchFamily="18" charset="0"/>
              </a:rPr>
              <a:t>describe a single entity</a:t>
            </a:r>
            <a:r>
              <a:rPr lang="en-US" sz="2500">
                <a:cs typeface="Times New Roman" pitchFamily="18" charset="0"/>
              </a:rPr>
              <a:t>. </a:t>
            </a:r>
          </a:p>
          <a:p>
            <a:pPr>
              <a:spcBef>
                <a:spcPct val="50000"/>
              </a:spcBef>
            </a:pPr>
            <a:r>
              <a:rPr lang="en-US" sz="2500">
                <a:cs typeface="Times New Roman" pitchFamily="18" charset="0"/>
              </a:rPr>
              <a:t>All the class operations should logically fit together to support a coherent purpose.</a:t>
            </a:r>
          </a:p>
          <a:p>
            <a:pPr lvl="1">
              <a:spcBef>
                <a:spcPct val="50000"/>
              </a:spcBef>
            </a:pPr>
            <a:r>
              <a:rPr lang="en-US" sz="2000" i="1">
                <a:cs typeface="Times New Roman" pitchFamily="18" charset="0"/>
              </a:rPr>
              <a:t>E.g.,</a:t>
            </a:r>
            <a:r>
              <a:rPr lang="en-US" sz="2000">
                <a:cs typeface="Times New Roman" pitchFamily="18" charset="0"/>
              </a:rPr>
              <a:t> you should not combine </a:t>
            </a:r>
            <a:r>
              <a:rPr lang="en-US" sz="2000">
                <a:solidFill>
                  <a:srgbClr val="CCFFFF"/>
                </a:solidFill>
                <a:cs typeface="Times New Roman" pitchFamily="18" charset="0"/>
              </a:rPr>
              <a:t>students</a:t>
            </a:r>
            <a:r>
              <a:rPr lang="en-US" sz="2000">
                <a:cs typeface="Times New Roman" pitchFamily="18" charset="0"/>
              </a:rPr>
              <a:t> and </a:t>
            </a:r>
            <a:r>
              <a:rPr lang="en-US" sz="2000">
                <a:solidFill>
                  <a:srgbClr val="CCFFFF"/>
                </a:solidFill>
                <a:cs typeface="Times New Roman" pitchFamily="18" charset="0"/>
              </a:rPr>
              <a:t>staff </a:t>
            </a:r>
            <a:r>
              <a:rPr lang="en-US" sz="2000">
                <a:cs typeface="Times New Roman" pitchFamily="18" charset="0"/>
              </a:rPr>
              <a:t>in the same class.</a:t>
            </a:r>
          </a:p>
          <a:p>
            <a:pPr>
              <a:spcBef>
                <a:spcPts val="1200"/>
              </a:spcBef>
            </a:pPr>
            <a:r>
              <a:rPr lang="en-US" sz="2400">
                <a:cs typeface="Times New Roman" pitchFamily="18" charset="0"/>
              </a:rPr>
              <a:t>A single entity with too many responsibilities can be broken into several classes to separate responsibilities. </a:t>
            </a:r>
          </a:p>
          <a:p>
            <a:pPr lvl="1"/>
            <a:r>
              <a:rPr lang="en-US" sz="2000"/>
              <a:t>Example: </a:t>
            </a:r>
          </a:p>
          <a:p>
            <a:pPr lvl="2"/>
            <a:r>
              <a:rPr lang="en-US" sz="2000">
                <a:solidFill>
                  <a:srgbClr val="CCFFFF"/>
                </a:solidFill>
              </a:rPr>
              <a:t>String</a:t>
            </a:r>
            <a:r>
              <a:rPr lang="en-US" sz="2000"/>
              <a:t> – deals with immutable strings. </a:t>
            </a:r>
          </a:p>
          <a:p>
            <a:pPr lvl="2"/>
            <a:r>
              <a:rPr lang="en-US" sz="2000">
                <a:solidFill>
                  <a:srgbClr val="CCFFFF"/>
                </a:solidFill>
              </a:rPr>
              <a:t>StringBuilder</a:t>
            </a:r>
            <a:r>
              <a:rPr lang="en-US" sz="2000"/>
              <a:t> – create mutable strings.</a:t>
            </a:r>
          </a:p>
          <a:p>
            <a:pPr lvl="2"/>
            <a:r>
              <a:rPr lang="en-US" sz="2000">
                <a:solidFill>
                  <a:srgbClr val="CCFFFF"/>
                </a:solidFill>
              </a:rPr>
              <a:t>StringBuffer </a:t>
            </a:r>
            <a:r>
              <a:rPr lang="en-US" sz="2000"/>
              <a:t>– similar to StringBuilder, except synchronized methods for updating strings.</a:t>
            </a:r>
          </a:p>
          <a:p>
            <a:pPr>
              <a:spcBef>
                <a:spcPct val="50000"/>
              </a:spcBef>
              <a:buFont typeface="Wingdings" pitchFamily="2" charset="2"/>
              <a:buNone/>
            </a:pPr>
            <a:endParaRPr lang="en-US" sz="2200">
              <a:solidFill>
                <a:schemeClr val="tx1"/>
              </a:solidFill>
              <a:cs typeface="Times New Roman" pitchFamily="18" charset="0"/>
            </a:endParaRPr>
          </a:p>
        </p:txBody>
      </p:sp>
      <p:cxnSp>
        <p:nvCxnSpPr>
          <p:cNvPr id="5" name="Straight Connector 4"/>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2209800" y="304800"/>
            <a:ext cx="7772400" cy="819150"/>
          </a:xfrm>
        </p:spPr>
        <p:txBody>
          <a:bodyPr/>
          <a:lstStyle/>
          <a:p>
            <a:r>
              <a:rPr lang="en-US" sz="3600"/>
              <a:t>B. Consistency</a:t>
            </a:r>
          </a:p>
        </p:txBody>
      </p:sp>
      <p:sp>
        <p:nvSpPr>
          <p:cNvPr id="37892" name="Rectangle 3"/>
          <p:cNvSpPr>
            <a:spLocks noGrp="1" noChangeArrowheads="1"/>
          </p:cNvSpPr>
          <p:nvPr>
            <p:ph type="body" idx="1"/>
          </p:nvPr>
        </p:nvSpPr>
        <p:spPr>
          <a:xfrm>
            <a:off x="2209800" y="1371600"/>
            <a:ext cx="7924800" cy="4800600"/>
          </a:xfrm>
        </p:spPr>
        <p:txBody>
          <a:bodyPr/>
          <a:lstStyle/>
          <a:p>
            <a:pPr>
              <a:spcBef>
                <a:spcPct val="50000"/>
              </a:spcBef>
              <a:spcAft>
                <a:spcPts val="1200"/>
              </a:spcAft>
            </a:pPr>
            <a:r>
              <a:rPr lang="en-US" sz="2700">
                <a:cs typeface="Times New Roman" pitchFamily="18" charset="0"/>
              </a:rPr>
              <a:t>Follow standard Java programming style and naming conventions. </a:t>
            </a:r>
          </a:p>
          <a:p>
            <a:pPr lvl="1">
              <a:spcBef>
                <a:spcPts val="600"/>
              </a:spcBef>
            </a:pPr>
            <a:r>
              <a:rPr lang="en-US" sz="2000">
                <a:cs typeface="Times New Roman" pitchFamily="18" charset="0"/>
              </a:rPr>
              <a:t>Choose </a:t>
            </a:r>
            <a:r>
              <a:rPr lang="en-US" sz="2000">
                <a:solidFill>
                  <a:srgbClr val="FFFF00"/>
                </a:solidFill>
                <a:cs typeface="Times New Roman" pitchFamily="18" charset="0"/>
              </a:rPr>
              <a:t>informative names</a:t>
            </a:r>
            <a:r>
              <a:rPr lang="en-US" sz="2000">
                <a:cs typeface="Times New Roman" pitchFamily="18" charset="0"/>
              </a:rPr>
              <a:t> for classes, data fields, and methods. </a:t>
            </a:r>
          </a:p>
          <a:p>
            <a:pPr lvl="1">
              <a:spcBef>
                <a:spcPts val="600"/>
              </a:spcBef>
            </a:pPr>
            <a:r>
              <a:rPr lang="en-US" sz="2000">
                <a:cs typeface="Times New Roman" pitchFamily="18" charset="0"/>
              </a:rPr>
              <a:t>Always </a:t>
            </a:r>
            <a:r>
              <a:rPr lang="en-US" sz="2000">
                <a:solidFill>
                  <a:srgbClr val="FFFF00"/>
                </a:solidFill>
                <a:cs typeface="Times New Roman" pitchFamily="18" charset="0"/>
              </a:rPr>
              <a:t>place the data declaration before the constructor, and place constructors before methods.</a:t>
            </a:r>
            <a:r>
              <a:rPr lang="en-US" sz="2000">
                <a:cs typeface="Times New Roman" pitchFamily="18" charset="0"/>
              </a:rPr>
              <a:t> </a:t>
            </a:r>
          </a:p>
          <a:p>
            <a:pPr lvl="1">
              <a:spcBef>
                <a:spcPts val="600"/>
              </a:spcBef>
            </a:pPr>
            <a:r>
              <a:rPr lang="en-US" sz="2000">
                <a:cs typeface="Times New Roman" pitchFamily="18" charset="0"/>
              </a:rPr>
              <a:t>Always provide a </a:t>
            </a:r>
            <a:r>
              <a:rPr lang="en-US" sz="2000">
                <a:solidFill>
                  <a:srgbClr val="FFFF00"/>
                </a:solidFill>
                <a:cs typeface="Times New Roman" pitchFamily="18" charset="0"/>
              </a:rPr>
              <a:t>constructor</a:t>
            </a:r>
            <a:r>
              <a:rPr lang="en-US" sz="2000">
                <a:cs typeface="Times New Roman" pitchFamily="18" charset="0"/>
              </a:rPr>
              <a:t> and initialize variables to avoid programming errors.</a:t>
            </a:r>
            <a:r>
              <a:rPr lang="en-US" sz="2000"/>
              <a:t> </a:t>
            </a:r>
          </a:p>
          <a:p>
            <a:pPr>
              <a:spcBef>
                <a:spcPts val="1200"/>
              </a:spcBef>
            </a:pPr>
            <a:r>
              <a:rPr lang="en-US" sz="2700">
                <a:cs typeface="Times New Roman" pitchFamily="18" charset="0"/>
              </a:rPr>
              <a:t>Provide a </a:t>
            </a:r>
            <a:r>
              <a:rPr lang="en-US" sz="2700">
                <a:solidFill>
                  <a:srgbClr val="CCFFFF"/>
                </a:solidFill>
                <a:cs typeface="Times New Roman" pitchFamily="18" charset="0"/>
              </a:rPr>
              <a:t>public no-arg constructor</a:t>
            </a:r>
            <a:r>
              <a:rPr lang="en-US" sz="2700">
                <a:cs typeface="Times New Roman" pitchFamily="18" charset="0"/>
              </a:rPr>
              <a:t> and override the </a:t>
            </a:r>
            <a:r>
              <a:rPr lang="en-US" sz="2700" b="1">
                <a:solidFill>
                  <a:srgbClr val="99FFCC"/>
                </a:solidFill>
                <a:latin typeface="Courier New" pitchFamily="49" charset="0"/>
                <a:cs typeface="Courier New" pitchFamily="49" charset="0"/>
              </a:rPr>
              <a:t>equals</a:t>
            </a:r>
            <a:r>
              <a:rPr lang="en-US" sz="2700">
                <a:cs typeface="Times New Roman" pitchFamily="18" charset="0"/>
              </a:rPr>
              <a:t> method and the </a:t>
            </a:r>
            <a:r>
              <a:rPr lang="en-US" sz="2700" b="1">
                <a:solidFill>
                  <a:srgbClr val="99FFCC"/>
                </a:solidFill>
                <a:latin typeface="Courier New" pitchFamily="49" charset="0"/>
                <a:cs typeface="Courier New" pitchFamily="49" charset="0"/>
              </a:rPr>
              <a:t>toString</a:t>
            </a:r>
            <a:r>
              <a:rPr lang="en-US" sz="2700">
                <a:cs typeface="Times New Roman" pitchFamily="18" charset="0"/>
              </a:rPr>
              <a:t> method defined in the </a:t>
            </a:r>
            <a:r>
              <a:rPr lang="en-US" sz="2700" b="1">
                <a:solidFill>
                  <a:srgbClr val="99FFCC"/>
                </a:solidFill>
                <a:latin typeface="Courier New" pitchFamily="49" charset="0"/>
                <a:cs typeface="Courier New" pitchFamily="49" charset="0"/>
              </a:rPr>
              <a:t>Object</a:t>
            </a:r>
            <a:r>
              <a:rPr lang="en-US" sz="2700">
                <a:cs typeface="Times New Roman" pitchFamily="18" charset="0"/>
              </a:rPr>
              <a:t> class whenever possible.</a:t>
            </a:r>
            <a:r>
              <a:rPr lang="en-US" sz="2700">
                <a:latin typeface="Courier" pitchFamily="49" charset="0"/>
                <a:cs typeface="Times New Roman" pitchFamily="18" charset="0"/>
              </a:rPr>
              <a:t> </a:t>
            </a:r>
            <a:endParaRPr lang="en-US" sz="2700">
              <a:cs typeface="Times New Roman" pitchFamily="18" charset="0"/>
            </a:endParaRPr>
          </a:p>
          <a:p>
            <a:pPr lvl="1">
              <a:spcBef>
                <a:spcPts val="600"/>
              </a:spcBef>
              <a:buNone/>
            </a:pPr>
            <a:endParaRPr lang="en-US" sz="2000"/>
          </a:p>
        </p:txBody>
      </p:sp>
      <p:cxnSp>
        <p:nvCxnSpPr>
          <p:cNvPr id="5" name="Straight Connector 4"/>
          <p:cNvCxnSpPr/>
          <p:nvPr/>
        </p:nvCxnSpPr>
        <p:spPr>
          <a:xfrm flipV="1">
            <a:off x="1524000" y="121158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889126" y="228600"/>
            <a:ext cx="8093075" cy="762000"/>
          </a:xfrm>
        </p:spPr>
        <p:txBody>
          <a:bodyPr/>
          <a:lstStyle/>
          <a:p>
            <a:r>
              <a:rPr lang="en-US" smtClean="0">
                <a:cs typeface="Times New Roman" pitchFamily="18" charset="0"/>
              </a:rPr>
              <a:t>C. Encapsulation (1)</a:t>
            </a:r>
          </a:p>
        </p:txBody>
      </p:sp>
      <p:sp>
        <p:nvSpPr>
          <p:cNvPr id="38916" name="Rectangle 3"/>
          <p:cNvSpPr>
            <a:spLocks noGrp="1" noChangeArrowheads="1"/>
          </p:cNvSpPr>
          <p:nvPr>
            <p:ph type="body" idx="1"/>
          </p:nvPr>
        </p:nvSpPr>
        <p:spPr>
          <a:xfrm>
            <a:off x="1884364" y="1295401"/>
            <a:ext cx="8575675" cy="4926013"/>
          </a:xfrm>
        </p:spPr>
        <p:txBody>
          <a:bodyPr/>
          <a:lstStyle/>
          <a:p>
            <a:pPr>
              <a:spcBef>
                <a:spcPct val="0"/>
              </a:spcBef>
            </a:pPr>
            <a:r>
              <a:rPr lang="en-US" smtClean="0">
                <a:cs typeface="Times New Roman" pitchFamily="18" charset="0"/>
              </a:rPr>
              <a:t>A class should use the </a:t>
            </a:r>
            <a:r>
              <a:rPr lang="en-US" b="1" smtClean="0">
                <a:solidFill>
                  <a:srgbClr val="99FFCC"/>
                </a:solidFill>
                <a:latin typeface="Courier New" pitchFamily="49" charset="0"/>
                <a:cs typeface="Courier New" pitchFamily="49" charset="0"/>
              </a:rPr>
              <a:t>private</a:t>
            </a:r>
            <a:r>
              <a:rPr lang="en-US" smtClean="0">
                <a:cs typeface="Times New Roman" pitchFamily="18" charset="0"/>
              </a:rPr>
              <a:t> modifier to hide its data from direct access by clients. </a:t>
            </a:r>
          </a:p>
          <a:p>
            <a:pPr lvl="1">
              <a:spcBef>
                <a:spcPct val="30000"/>
              </a:spcBef>
            </a:pPr>
            <a:r>
              <a:rPr lang="en-US" smtClean="0">
                <a:cs typeface="Times New Roman" pitchFamily="18" charset="0"/>
              </a:rPr>
              <a:t>You can use </a:t>
            </a:r>
            <a:r>
              <a:rPr lang="en-US" b="1" smtClean="0">
                <a:solidFill>
                  <a:srgbClr val="FFFF00"/>
                </a:solidFill>
                <a:latin typeface="Courier New" pitchFamily="49" charset="0"/>
                <a:cs typeface="Times New Roman" pitchFamily="18" charset="0"/>
              </a:rPr>
              <a:t>get</a:t>
            </a:r>
            <a:r>
              <a:rPr lang="en-US" smtClean="0">
                <a:solidFill>
                  <a:srgbClr val="FFFF00"/>
                </a:solidFill>
                <a:cs typeface="Times New Roman" pitchFamily="18" charset="0"/>
              </a:rPr>
              <a:t> methods </a:t>
            </a:r>
            <a:r>
              <a:rPr lang="en-US" smtClean="0">
                <a:cs typeface="Times New Roman" pitchFamily="18" charset="0"/>
              </a:rPr>
              <a:t>and</a:t>
            </a:r>
            <a:r>
              <a:rPr lang="en-US" smtClean="0">
                <a:solidFill>
                  <a:srgbClr val="FFFF00"/>
                </a:solidFill>
                <a:cs typeface="Times New Roman" pitchFamily="18" charset="0"/>
              </a:rPr>
              <a:t> </a:t>
            </a:r>
            <a:r>
              <a:rPr lang="en-US" b="1" smtClean="0">
                <a:solidFill>
                  <a:srgbClr val="FFFF00"/>
                </a:solidFill>
                <a:latin typeface="Courier New" pitchFamily="49" charset="0"/>
                <a:cs typeface="Times New Roman" pitchFamily="18" charset="0"/>
              </a:rPr>
              <a:t>set</a:t>
            </a:r>
            <a:r>
              <a:rPr lang="en-US" smtClean="0">
                <a:solidFill>
                  <a:srgbClr val="FFFF00"/>
                </a:solidFill>
                <a:cs typeface="Times New Roman" pitchFamily="18" charset="0"/>
              </a:rPr>
              <a:t> methods</a:t>
            </a:r>
            <a:r>
              <a:rPr lang="en-US" smtClean="0">
                <a:cs typeface="Times New Roman" pitchFamily="18" charset="0"/>
              </a:rPr>
              <a:t> to provide users with access to the private data, but only </a:t>
            </a:r>
            <a:r>
              <a:rPr lang="en-US" smtClean="0">
                <a:solidFill>
                  <a:srgbClr val="FFFF00"/>
                </a:solidFill>
                <a:cs typeface="Times New Roman" pitchFamily="18" charset="0"/>
              </a:rPr>
              <a:t>to private data you want the user to see or to modify. </a:t>
            </a:r>
          </a:p>
          <a:p>
            <a:pPr>
              <a:spcBef>
                <a:spcPct val="60000"/>
              </a:spcBef>
            </a:pPr>
            <a:r>
              <a:rPr lang="en-US" smtClean="0">
                <a:cs typeface="Times New Roman" pitchFamily="18" charset="0"/>
              </a:rPr>
              <a:t>A class should also </a:t>
            </a:r>
            <a:r>
              <a:rPr lang="en-US" smtClean="0">
                <a:solidFill>
                  <a:srgbClr val="FFFF00"/>
                </a:solidFill>
                <a:cs typeface="Times New Roman" pitchFamily="18" charset="0"/>
              </a:rPr>
              <a:t>hide methods</a:t>
            </a:r>
            <a:r>
              <a:rPr lang="en-US" smtClean="0">
                <a:cs typeface="Times New Roman" pitchFamily="18" charset="0"/>
              </a:rPr>
              <a:t> not intended for client use. </a:t>
            </a:r>
          </a:p>
        </p:txBody>
      </p:sp>
      <p:cxnSp>
        <p:nvCxnSpPr>
          <p:cNvPr id="5" name="Straight Connector 4"/>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033588" y="360363"/>
            <a:ext cx="7948612" cy="722312"/>
          </a:xfrm>
        </p:spPr>
        <p:txBody>
          <a:bodyPr/>
          <a:lstStyle/>
          <a:p>
            <a:r>
              <a:rPr lang="en-US" sz="3600">
                <a:cs typeface="Times New Roman" pitchFamily="18" charset="0"/>
              </a:rPr>
              <a:t>C. Encapsulation (2)</a:t>
            </a:r>
            <a:endParaRPr lang="en-US" sz="3600"/>
          </a:p>
        </p:txBody>
      </p:sp>
      <p:sp>
        <p:nvSpPr>
          <p:cNvPr id="39940" name="Rectangle 3"/>
          <p:cNvSpPr>
            <a:spLocks noGrp="1" noChangeArrowheads="1"/>
          </p:cNvSpPr>
          <p:nvPr>
            <p:ph type="body" idx="1"/>
          </p:nvPr>
        </p:nvSpPr>
        <p:spPr>
          <a:xfrm>
            <a:off x="2366963" y="1538288"/>
            <a:ext cx="7518400" cy="5319712"/>
          </a:xfrm>
        </p:spPr>
        <p:txBody>
          <a:bodyPr/>
          <a:lstStyle/>
          <a:p>
            <a:pPr indent="-52388">
              <a:spcBef>
                <a:spcPct val="0"/>
              </a:spcBef>
              <a:buNone/>
            </a:pPr>
            <a:r>
              <a:rPr lang="en-US" smtClean="0">
                <a:cs typeface="Times New Roman" pitchFamily="18" charset="0"/>
              </a:rPr>
              <a:t>Each class can present </a:t>
            </a:r>
            <a:r>
              <a:rPr lang="en-US" smtClean="0">
                <a:solidFill>
                  <a:srgbClr val="99FFCC"/>
                </a:solidFill>
                <a:cs typeface="Times New Roman" pitchFamily="18" charset="0"/>
              </a:rPr>
              <a:t>two </a:t>
            </a:r>
            <a:r>
              <a:rPr lang="en-US" i="1" smtClean="0">
                <a:solidFill>
                  <a:srgbClr val="99FFCC"/>
                </a:solidFill>
                <a:cs typeface="Times New Roman" pitchFamily="18" charset="0"/>
              </a:rPr>
              <a:t>contracts</a:t>
            </a:r>
            <a:r>
              <a:rPr lang="en-US" smtClean="0">
                <a:cs typeface="Times New Roman" pitchFamily="18" charset="0"/>
              </a:rPr>
              <a:t> – one for the </a:t>
            </a:r>
            <a:r>
              <a:rPr lang="en-US" i="1" smtClean="0">
                <a:solidFill>
                  <a:srgbClr val="FFFF00"/>
                </a:solidFill>
                <a:cs typeface="Times New Roman" pitchFamily="18" charset="0"/>
              </a:rPr>
              <a:t>users (clients)</a:t>
            </a:r>
            <a:r>
              <a:rPr lang="en-US" smtClean="0">
                <a:cs typeface="Times New Roman" pitchFamily="18" charset="0"/>
              </a:rPr>
              <a:t> of the class and one for the </a:t>
            </a:r>
            <a:r>
              <a:rPr lang="en-US" i="1" smtClean="0">
                <a:solidFill>
                  <a:srgbClr val="FFFF00"/>
                </a:solidFill>
                <a:cs typeface="Times New Roman" pitchFamily="18" charset="0"/>
              </a:rPr>
              <a:t>extenders</a:t>
            </a:r>
            <a:r>
              <a:rPr lang="en-US" smtClean="0">
                <a:cs typeface="Times New Roman" pitchFamily="18" charset="0"/>
              </a:rPr>
              <a:t> of the class. </a:t>
            </a:r>
          </a:p>
          <a:p>
            <a:pPr lvl="1">
              <a:spcBef>
                <a:spcPts val="600"/>
              </a:spcBef>
            </a:pPr>
            <a:r>
              <a:rPr lang="en-US" smtClean="0">
                <a:cs typeface="Times New Roman" pitchFamily="18" charset="0"/>
              </a:rPr>
              <a:t>Make the fields </a:t>
            </a:r>
            <a:r>
              <a:rPr lang="en-US" b="1" smtClean="0">
                <a:solidFill>
                  <a:srgbClr val="99FFCC"/>
                </a:solidFill>
                <a:latin typeface="Courier New" pitchFamily="49" charset="0"/>
                <a:cs typeface="Courier New" pitchFamily="49" charset="0"/>
              </a:rPr>
              <a:t>private</a:t>
            </a:r>
            <a:r>
              <a:rPr lang="en-US" smtClean="0">
                <a:cs typeface="Times New Roman" pitchFamily="18" charset="0"/>
              </a:rPr>
              <a:t> and </a:t>
            </a:r>
            <a:r>
              <a:rPr lang="en-US" smtClean="0">
                <a:solidFill>
                  <a:srgbClr val="99FFCC"/>
                </a:solidFill>
                <a:cs typeface="Times New Roman" pitchFamily="18" charset="0"/>
              </a:rPr>
              <a:t>accessor</a:t>
            </a:r>
            <a:r>
              <a:rPr lang="en-US" smtClean="0">
                <a:cs typeface="Times New Roman" pitchFamily="18" charset="0"/>
              </a:rPr>
              <a:t> methods </a:t>
            </a:r>
            <a:r>
              <a:rPr lang="en-US" b="1" smtClean="0">
                <a:solidFill>
                  <a:srgbClr val="99FFCC"/>
                </a:solidFill>
                <a:latin typeface="Courier New" pitchFamily="49" charset="0"/>
                <a:cs typeface="Courier New" pitchFamily="49" charset="0"/>
              </a:rPr>
              <a:t>public</a:t>
            </a:r>
            <a:r>
              <a:rPr lang="en-US" smtClean="0">
                <a:cs typeface="Times New Roman" pitchFamily="18" charset="0"/>
              </a:rPr>
              <a:t> if they are intended for the</a:t>
            </a:r>
            <a:r>
              <a:rPr lang="en-US" smtClean="0">
                <a:solidFill>
                  <a:srgbClr val="FFFF00"/>
                </a:solidFill>
                <a:cs typeface="Times New Roman" pitchFamily="18" charset="0"/>
              </a:rPr>
              <a:t> </a:t>
            </a:r>
            <a:r>
              <a:rPr lang="en-US" i="1" smtClean="0">
                <a:solidFill>
                  <a:srgbClr val="FFFF00"/>
                </a:solidFill>
                <a:cs typeface="Times New Roman" pitchFamily="18" charset="0"/>
              </a:rPr>
              <a:t>users</a:t>
            </a:r>
            <a:r>
              <a:rPr lang="en-US" smtClean="0">
                <a:solidFill>
                  <a:srgbClr val="FFFF00"/>
                </a:solidFill>
                <a:cs typeface="Times New Roman" pitchFamily="18" charset="0"/>
              </a:rPr>
              <a:t> </a:t>
            </a:r>
            <a:r>
              <a:rPr lang="en-US" smtClean="0">
                <a:cs typeface="Times New Roman" pitchFamily="18" charset="0"/>
              </a:rPr>
              <a:t>of the class. </a:t>
            </a:r>
          </a:p>
          <a:p>
            <a:pPr lvl="1">
              <a:spcBef>
                <a:spcPts val="600"/>
              </a:spcBef>
            </a:pPr>
            <a:r>
              <a:rPr lang="en-US" smtClean="0">
                <a:cs typeface="Times New Roman" pitchFamily="18" charset="0"/>
              </a:rPr>
              <a:t>Make the fields or method </a:t>
            </a:r>
            <a:r>
              <a:rPr lang="en-US" b="1" smtClean="0">
                <a:solidFill>
                  <a:srgbClr val="99FFCC"/>
                </a:solidFill>
                <a:latin typeface="Courier New" pitchFamily="49" charset="0"/>
                <a:cs typeface="Courier New" pitchFamily="49" charset="0"/>
              </a:rPr>
              <a:t>protected</a:t>
            </a:r>
            <a:r>
              <a:rPr lang="en-US" smtClean="0">
                <a:cs typeface="Times New Roman" pitchFamily="18" charset="0"/>
              </a:rPr>
              <a:t> if they are intended for </a:t>
            </a:r>
            <a:r>
              <a:rPr lang="en-US" i="1" smtClean="0">
                <a:solidFill>
                  <a:srgbClr val="FFFF00"/>
                </a:solidFill>
                <a:cs typeface="Times New Roman" pitchFamily="18" charset="0"/>
              </a:rPr>
              <a:t>extenders</a:t>
            </a:r>
            <a:r>
              <a:rPr lang="en-US" smtClean="0">
                <a:cs typeface="Times New Roman" pitchFamily="18" charset="0"/>
              </a:rPr>
              <a:t> of the class. </a:t>
            </a:r>
          </a:p>
        </p:txBody>
      </p:sp>
      <p:cxnSp>
        <p:nvCxnSpPr>
          <p:cNvPr id="5" name="Straight Connector 4"/>
          <p:cNvCxnSpPr/>
          <p:nvPr/>
        </p:nvCxnSpPr>
        <p:spPr>
          <a:xfrm flipV="1">
            <a:off x="1524000" y="12420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693864" y="0"/>
            <a:ext cx="8275637" cy="584200"/>
          </a:xfrm>
        </p:spPr>
        <p:txBody>
          <a:bodyPr/>
          <a:lstStyle/>
          <a:p>
            <a:r>
              <a:rPr lang="en-US" sz="3600"/>
              <a:t>D. Clarity</a:t>
            </a:r>
          </a:p>
        </p:txBody>
      </p:sp>
      <p:sp>
        <p:nvSpPr>
          <p:cNvPr id="40964" name="Rectangle 3"/>
          <p:cNvSpPr>
            <a:spLocks noGrp="1" noChangeArrowheads="1"/>
          </p:cNvSpPr>
          <p:nvPr>
            <p:ph type="body" idx="1"/>
          </p:nvPr>
        </p:nvSpPr>
        <p:spPr>
          <a:xfrm>
            <a:off x="1681164" y="573089"/>
            <a:ext cx="8543925" cy="5551487"/>
          </a:xfrm>
        </p:spPr>
        <p:txBody>
          <a:bodyPr/>
          <a:lstStyle/>
          <a:p>
            <a:pPr>
              <a:spcBef>
                <a:spcPct val="50000"/>
              </a:spcBef>
            </a:pPr>
            <a:r>
              <a:rPr lang="en-US" sz="2400" dirty="0">
                <a:cs typeface="Times New Roman" pitchFamily="18" charset="0"/>
              </a:rPr>
              <a:t>Implement </a:t>
            </a:r>
            <a:r>
              <a:rPr lang="en-US" sz="2400" i="1" dirty="0">
                <a:solidFill>
                  <a:srgbClr val="99FFCC"/>
                </a:solidFill>
                <a:cs typeface="Times New Roman" pitchFamily="18" charset="0"/>
              </a:rPr>
              <a:t>cohesion</a:t>
            </a:r>
            <a:r>
              <a:rPr lang="en-US" sz="2400" dirty="0">
                <a:cs typeface="Times New Roman" pitchFamily="18" charset="0"/>
              </a:rPr>
              <a:t>, </a:t>
            </a:r>
            <a:r>
              <a:rPr lang="en-US" sz="2400" i="1" dirty="0">
                <a:solidFill>
                  <a:srgbClr val="99FFCC"/>
                </a:solidFill>
                <a:cs typeface="Times New Roman" pitchFamily="18" charset="0"/>
              </a:rPr>
              <a:t>consistency</a:t>
            </a:r>
            <a:r>
              <a:rPr lang="en-US" sz="2400" dirty="0">
                <a:cs typeface="Times New Roman" pitchFamily="18" charset="0"/>
              </a:rPr>
              <a:t> and </a:t>
            </a:r>
            <a:r>
              <a:rPr lang="en-US" sz="2400" i="1" dirty="0">
                <a:solidFill>
                  <a:srgbClr val="99FFCC"/>
                </a:solidFill>
                <a:cs typeface="Times New Roman" pitchFamily="18" charset="0"/>
              </a:rPr>
              <a:t>encapsulation</a:t>
            </a:r>
            <a:r>
              <a:rPr lang="en-US" sz="2400" dirty="0">
                <a:cs typeface="Times New Roman" pitchFamily="18" charset="0"/>
              </a:rPr>
              <a:t> to help achieve clarity.  </a:t>
            </a:r>
          </a:p>
          <a:p>
            <a:pPr>
              <a:spcBef>
                <a:spcPts val="1200"/>
              </a:spcBef>
            </a:pPr>
            <a:r>
              <a:rPr lang="en-US" sz="2400" dirty="0">
                <a:cs typeface="Times New Roman" pitchFamily="18" charset="0"/>
              </a:rPr>
              <a:t>In addition, a class should have a </a:t>
            </a:r>
            <a:r>
              <a:rPr lang="en-US" sz="2400" dirty="0">
                <a:solidFill>
                  <a:srgbClr val="FFFF00"/>
                </a:solidFill>
                <a:cs typeface="Times New Roman" pitchFamily="18" charset="0"/>
              </a:rPr>
              <a:t>clear</a:t>
            </a:r>
            <a:r>
              <a:rPr lang="en-US" sz="2400" dirty="0">
                <a:cs typeface="Times New Roman" pitchFamily="18" charset="0"/>
              </a:rPr>
              <a:t> </a:t>
            </a:r>
            <a:r>
              <a:rPr lang="en-US" sz="2400" i="1" dirty="0">
                <a:solidFill>
                  <a:srgbClr val="FFFF00"/>
                </a:solidFill>
                <a:cs typeface="Times New Roman" pitchFamily="18" charset="0"/>
              </a:rPr>
              <a:t>contract</a:t>
            </a:r>
            <a:r>
              <a:rPr lang="en-US" sz="2400" dirty="0">
                <a:cs typeface="Times New Roman" pitchFamily="18" charset="0"/>
              </a:rPr>
              <a:t> that is easy to explain and easy to understand.</a:t>
            </a:r>
          </a:p>
          <a:p>
            <a:pPr>
              <a:spcBef>
                <a:spcPts val="1200"/>
              </a:spcBef>
            </a:pPr>
            <a:r>
              <a:rPr lang="en-US" sz="2400" dirty="0">
                <a:cs typeface="Times New Roman" pitchFamily="18" charset="0"/>
              </a:rPr>
              <a:t>Classes are designed for </a:t>
            </a:r>
            <a:r>
              <a:rPr lang="en-US" sz="2400" dirty="0">
                <a:solidFill>
                  <a:srgbClr val="FFFF00"/>
                </a:solidFill>
                <a:cs typeface="Times New Roman" pitchFamily="18" charset="0"/>
              </a:rPr>
              <a:t>reuse</a:t>
            </a:r>
            <a:r>
              <a:rPr lang="en-US" sz="2400" dirty="0">
                <a:cs typeface="Times New Roman" pitchFamily="18" charset="0"/>
              </a:rPr>
              <a:t>. </a:t>
            </a:r>
          </a:p>
          <a:p>
            <a:pPr lvl="1">
              <a:spcBef>
                <a:spcPts val="600"/>
              </a:spcBef>
            </a:pPr>
            <a:r>
              <a:rPr lang="en-US" sz="2100" dirty="0">
                <a:cs typeface="Times New Roman" pitchFamily="18" charset="0"/>
              </a:rPr>
              <a:t>Users can incorporate classes in many different combinations, orders, and environments. </a:t>
            </a:r>
          </a:p>
          <a:p>
            <a:pPr lvl="1">
              <a:spcBef>
                <a:spcPts val="600"/>
              </a:spcBef>
            </a:pPr>
            <a:r>
              <a:rPr lang="en-US" sz="2100" dirty="0">
                <a:cs typeface="Times New Roman" pitchFamily="18" charset="0"/>
              </a:rPr>
              <a:t>Therefore, you should design a class that </a:t>
            </a:r>
            <a:r>
              <a:rPr lang="en-US" sz="2100" dirty="0">
                <a:solidFill>
                  <a:srgbClr val="FFFF00"/>
                </a:solidFill>
                <a:cs typeface="Times New Roman" pitchFamily="18" charset="0"/>
              </a:rPr>
              <a:t>imposes no restrictions on what or when the user can do with it</a:t>
            </a:r>
            <a:r>
              <a:rPr lang="en-US" sz="2100" dirty="0">
                <a:cs typeface="Times New Roman" pitchFamily="18" charset="0"/>
              </a:rPr>
              <a:t>, design the properties to ensure that the user can set properties in any order, with any combination of values, and design methods to function independently of their order of occurrence.</a:t>
            </a:r>
          </a:p>
          <a:p>
            <a:pPr>
              <a:spcBef>
                <a:spcPts val="1200"/>
              </a:spcBef>
            </a:pPr>
            <a:r>
              <a:rPr lang="en-US" sz="2400" dirty="0">
                <a:cs typeface="Times New Roman" pitchFamily="18" charset="0"/>
              </a:rPr>
              <a:t>You should not declare a data field that can be </a:t>
            </a:r>
            <a:r>
              <a:rPr lang="en-US" sz="2400" dirty="0">
                <a:solidFill>
                  <a:srgbClr val="FFFF00"/>
                </a:solidFill>
                <a:cs typeface="Times New Roman" pitchFamily="18" charset="0"/>
              </a:rPr>
              <a:t>derived</a:t>
            </a:r>
            <a:r>
              <a:rPr lang="en-US" sz="2400" dirty="0">
                <a:cs typeface="Times New Roman" pitchFamily="18" charset="0"/>
              </a:rPr>
              <a:t> from other data fields.</a:t>
            </a:r>
          </a:p>
        </p:txBody>
      </p:sp>
      <p:sp>
        <p:nvSpPr>
          <p:cNvPr id="39942" name="Rectangle 6"/>
          <p:cNvSpPr>
            <a:spLocks noChangeArrowheads="1"/>
          </p:cNvSpPr>
          <p:nvPr/>
        </p:nvSpPr>
        <p:spPr bwMode="auto">
          <a:xfrm>
            <a:off x="4932364" y="5746750"/>
            <a:ext cx="4859337" cy="1200150"/>
          </a:xfrm>
          <a:prstGeom prst="rect">
            <a:avLst/>
          </a:prstGeom>
          <a:solidFill>
            <a:srgbClr val="CCFFFF"/>
          </a:solidFill>
          <a:ln w="9525">
            <a:solidFill>
              <a:schemeClr val="bg2"/>
            </a:solidFill>
            <a:miter lim="800000"/>
            <a:headEnd/>
            <a:tailEnd/>
          </a:ln>
          <a:effectLst>
            <a:prstShdw prst="shdw17" dist="17961" dir="2700000">
              <a:schemeClr val="bg2">
                <a:gamma/>
                <a:shade val="60000"/>
                <a:invGamma/>
              </a:schemeClr>
            </a:prstShdw>
          </a:effectLst>
        </p:spPr>
        <p:txBody>
          <a:bodyPr>
            <a:spAutoFit/>
          </a:bodyPr>
          <a:lstStyle/>
          <a:p>
            <a:pPr lvl="2" indent="-685800"/>
            <a:r>
              <a:rPr lang="en-US" b="1" dirty="0" err="1">
                <a:solidFill>
                  <a:schemeClr val="bg1"/>
                </a:solidFill>
              </a:rPr>
              <a:t>Eg</a:t>
            </a:r>
            <a:r>
              <a:rPr lang="en-US" b="1" dirty="0">
                <a:solidFill>
                  <a:schemeClr val="bg1"/>
                </a:solidFill>
              </a:rPr>
              <a:t>: public class Person{</a:t>
            </a:r>
          </a:p>
          <a:p>
            <a:pPr lvl="2" indent="-685800"/>
            <a:r>
              <a:rPr lang="en-US" b="1" dirty="0">
                <a:solidFill>
                  <a:schemeClr val="bg1"/>
                </a:solidFill>
              </a:rPr>
              <a:t>            private </a:t>
            </a:r>
            <a:r>
              <a:rPr lang="en-US" b="1" dirty="0" err="1">
                <a:solidFill>
                  <a:schemeClr val="bg1"/>
                </a:solidFill>
              </a:rPr>
              <a:t>java.util.Date</a:t>
            </a:r>
            <a:r>
              <a:rPr lang="en-US" b="1" dirty="0">
                <a:solidFill>
                  <a:schemeClr val="bg1"/>
                </a:solidFill>
              </a:rPr>
              <a:t> </a:t>
            </a:r>
            <a:r>
              <a:rPr lang="en-US" b="1" dirty="0" err="1">
                <a:solidFill>
                  <a:schemeClr val="bg1"/>
                </a:solidFill>
              </a:rPr>
              <a:t>birthDate</a:t>
            </a:r>
            <a:r>
              <a:rPr lang="en-US" b="1" dirty="0">
                <a:solidFill>
                  <a:schemeClr val="bg1"/>
                </a:solidFill>
              </a:rPr>
              <a:t>;</a:t>
            </a:r>
          </a:p>
          <a:p>
            <a:pPr lvl="2" indent="-685800"/>
            <a:r>
              <a:rPr lang="en-US" b="1" dirty="0">
                <a:solidFill>
                  <a:schemeClr val="bg1"/>
                </a:solidFill>
              </a:rPr>
              <a:t>            private </a:t>
            </a:r>
            <a:r>
              <a:rPr lang="en-US" b="1" dirty="0" err="1">
                <a:solidFill>
                  <a:schemeClr val="bg1"/>
                </a:solidFill>
              </a:rPr>
              <a:t>int</a:t>
            </a:r>
            <a:r>
              <a:rPr lang="en-US" b="1" dirty="0">
                <a:solidFill>
                  <a:schemeClr val="bg1"/>
                </a:solidFill>
              </a:rPr>
              <a:t> age;                                        </a:t>
            </a:r>
          </a:p>
          <a:p>
            <a:pPr lvl="2" indent="-685800"/>
            <a:r>
              <a:rPr lang="en-US" b="1" dirty="0">
                <a:solidFill>
                  <a:schemeClr val="bg1"/>
                </a:solidFill>
              </a:rPr>
              <a:t>       }</a:t>
            </a:r>
            <a:endParaRPr lang="en-MY" b="1" dirty="0">
              <a:solidFill>
                <a:schemeClr val="bg1"/>
              </a:solidFill>
            </a:endParaRPr>
          </a:p>
        </p:txBody>
      </p:sp>
      <p:cxnSp>
        <p:nvCxnSpPr>
          <p:cNvPr id="6" name="Straight Connector 5"/>
          <p:cNvCxnSpPr/>
          <p:nvPr/>
        </p:nvCxnSpPr>
        <p:spPr>
          <a:xfrm flipV="1">
            <a:off x="1524000" y="57150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 calcmode="lin" valueType="num">
                                      <p:cBhvr additive="base">
                                        <p:cTn id="7" dur="500" fill="hold"/>
                                        <p:tgtEl>
                                          <p:spTgt spid="39942"/>
                                        </p:tgtEl>
                                        <p:attrNameLst>
                                          <p:attrName>ppt_x</p:attrName>
                                        </p:attrNameLst>
                                      </p:cBhvr>
                                      <p:tavLst>
                                        <p:tav tm="0">
                                          <p:val>
                                            <p:strVal val="#ppt_x"/>
                                          </p:val>
                                        </p:tav>
                                        <p:tav tm="100000">
                                          <p:val>
                                            <p:strVal val="#ppt_x"/>
                                          </p:val>
                                        </p:tav>
                                      </p:tavLst>
                                    </p:anim>
                                    <p:anim calcmode="lin" valueType="num">
                                      <p:cBhvr additive="base">
                                        <p:cTn id="8"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2"/>
          <p:cNvSpPr>
            <a:spLocks noGrp="1" noChangeArrowheads="1"/>
          </p:cNvSpPr>
          <p:nvPr>
            <p:ph type="title" idx="4294967295"/>
          </p:nvPr>
        </p:nvSpPr>
        <p:spPr>
          <a:xfrm>
            <a:off x="1957388" y="336551"/>
            <a:ext cx="8153400" cy="627063"/>
          </a:xfrm>
        </p:spPr>
        <p:txBody>
          <a:bodyPr/>
          <a:lstStyle/>
          <a:p>
            <a:pPr eaLnBrk="1" hangingPunct="1"/>
            <a:r>
              <a:rPr lang="en-US" sz="3600" dirty="0"/>
              <a:t>Learning Outcomes </a:t>
            </a:r>
          </a:p>
        </p:txBody>
      </p:sp>
      <p:sp>
        <p:nvSpPr>
          <p:cNvPr id="18439" name="Rectangle 3"/>
          <p:cNvSpPr>
            <a:spLocks noGrp="1" noChangeArrowheads="1"/>
          </p:cNvSpPr>
          <p:nvPr>
            <p:ph type="body" idx="4294967295"/>
          </p:nvPr>
        </p:nvSpPr>
        <p:spPr>
          <a:xfrm>
            <a:off x="1895476" y="1328738"/>
            <a:ext cx="8617979" cy="4582665"/>
          </a:xfrm>
        </p:spPr>
        <p:txBody>
          <a:bodyPr/>
          <a:lstStyle/>
          <a:p>
            <a:pPr eaLnBrk="1" hangingPunct="1">
              <a:lnSpc>
                <a:spcPct val="80000"/>
              </a:lnSpc>
              <a:spcBef>
                <a:spcPct val="70000"/>
              </a:spcBef>
              <a:buFont typeface="Wingdings" pitchFamily="2" charset="2"/>
              <a:buNone/>
            </a:pPr>
            <a:r>
              <a:rPr lang="en-US" sz="2900" dirty="0"/>
              <a:t>At the end of this chapter, you should be able to</a:t>
            </a:r>
          </a:p>
          <a:p>
            <a:pPr>
              <a:spcBef>
                <a:spcPts val="1200"/>
              </a:spcBef>
            </a:pPr>
            <a:r>
              <a:rPr lang="en-US" sz="2500" dirty="0">
                <a:solidFill>
                  <a:schemeClr val="tx1"/>
                </a:solidFill>
              </a:rPr>
              <a:t>Explain the various relationship types: association, aggregation, composition, dependency, strong inheritance, and weak inheritance.</a:t>
            </a:r>
          </a:p>
          <a:p>
            <a:pPr>
              <a:spcBef>
                <a:spcPts val="1200"/>
              </a:spcBef>
            </a:pPr>
            <a:r>
              <a:rPr lang="en-US" sz="2500" dirty="0">
                <a:solidFill>
                  <a:schemeClr val="tx1"/>
                </a:solidFill>
              </a:rPr>
              <a:t>Discover classes and determine responsibilities of each class.</a:t>
            </a:r>
          </a:p>
          <a:p>
            <a:pPr>
              <a:spcBef>
                <a:spcPts val="1200"/>
              </a:spcBef>
            </a:pPr>
            <a:r>
              <a:rPr lang="en-US" sz="2500" dirty="0">
                <a:solidFill>
                  <a:schemeClr val="tx1"/>
                </a:solidFill>
              </a:rPr>
              <a:t>Declare classes to represent the relationships among them.</a:t>
            </a:r>
          </a:p>
          <a:p>
            <a:pPr>
              <a:spcBef>
                <a:spcPts val="1200"/>
              </a:spcBef>
            </a:pPr>
            <a:r>
              <a:rPr lang="en-US" sz="2400" dirty="0">
                <a:solidFill>
                  <a:schemeClr val="tx1"/>
                </a:solidFill>
              </a:rPr>
              <a:t>Design classes that follow the class-design guidelines.</a:t>
            </a:r>
          </a:p>
          <a:p>
            <a:pPr>
              <a:spcBef>
                <a:spcPts val="1200"/>
              </a:spcBef>
            </a:pPr>
            <a:r>
              <a:rPr lang="en-US" sz="2400" dirty="0">
                <a:solidFill>
                  <a:schemeClr val="tx1"/>
                </a:solidFill>
              </a:rPr>
              <a:t>Describe the use of design patterns for developing sound software systems.</a:t>
            </a:r>
          </a:p>
        </p:txBody>
      </p:sp>
      <p:cxnSp>
        <p:nvCxnSpPr>
          <p:cNvPr id="3" name="Straight Connector 2"/>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057400" y="473075"/>
            <a:ext cx="8153400" cy="833438"/>
          </a:xfrm>
        </p:spPr>
        <p:txBody>
          <a:bodyPr/>
          <a:lstStyle/>
          <a:p>
            <a:r>
              <a:rPr lang="en-US" smtClean="0"/>
              <a:t>E. Completeness</a:t>
            </a:r>
          </a:p>
        </p:txBody>
      </p:sp>
      <p:sp>
        <p:nvSpPr>
          <p:cNvPr id="41987" name="Content Placeholder 2"/>
          <p:cNvSpPr>
            <a:spLocks noGrp="1"/>
          </p:cNvSpPr>
          <p:nvPr>
            <p:ph idx="1"/>
          </p:nvPr>
        </p:nvSpPr>
        <p:spPr>
          <a:xfrm>
            <a:off x="2057400" y="1541464"/>
            <a:ext cx="8153400" cy="4325937"/>
          </a:xfrm>
        </p:spPr>
        <p:txBody>
          <a:bodyPr/>
          <a:lstStyle/>
          <a:p>
            <a:pPr>
              <a:spcBef>
                <a:spcPct val="50000"/>
              </a:spcBef>
            </a:pPr>
            <a:r>
              <a:rPr lang="en-US" sz="2900">
                <a:cs typeface="Times New Roman" pitchFamily="18" charset="0"/>
              </a:rPr>
              <a:t>Classes are usually designed for use by many different customers. </a:t>
            </a:r>
          </a:p>
          <a:p>
            <a:pPr lvl="1">
              <a:spcBef>
                <a:spcPts val="600"/>
              </a:spcBef>
            </a:pPr>
            <a:r>
              <a:rPr lang="en-US" smtClean="0">
                <a:cs typeface="Times New Roman" pitchFamily="18" charset="0"/>
              </a:rPr>
              <a:t>To make a class useful in a wide range of applications, the class should </a:t>
            </a:r>
            <a:r>
              <a:rPr lang="en-US" i="1" smtClean="0">
                <a:solidFill>
                  <a:srgbClr val="FFFF00"/>
                </a:solidFill>
                <a:cs typeface="Times New Roman" pitchFamily="18" charset="0"/>
              </a:rPr>
              <a:t>provide a variety of ways for customization through properties and methods</a:t>
            </a:r>
            <a:r>
              <a:rPr lang="en-US" smtClean="0">
                <a:solidFill>
                  <a:srgbClr val="FFFF00"/>
                </a:solidFill>
                <a:cs typeface="Times New Roman" pitchFamily="18" charset="0"/>
              </a:rPr>
              <a:t>.</a:t>
            </a:r>
          </a:p>
          <a:p>
            <a:pPr lvl="1"/>
            <a:r>
              <a:rPr lang="en-US" b="1" smtClean="0"/>
              <a:t>Example :</a:t>
            </a:r>
            <a:r>
              <a:rPr lang="en-US" b="1" smtClean="0">
                <a:solidFill>
                  <a:schemeClr val="hlink"/>
                </a:solidFill>
              </a:rPr>
              <a:t> </a:t>
            </a:r>
          </a:p>
          <a:p>
            <a:pPr lvl="2"/>
            <a:r>
              <a:rPr lang="en-US" b="1" smtClean="0">
                <a:solidFill>
                  <a:srgbClr val="CCFFFF"/>
                </a:solidFill>
              </a:rPr>
              <a:t>String class contains more than 50 methods that are useful for a variety of applications</a:t>
            </a:r>
            <a:r>
              <a:rPr lang="en-US" b="1" smtClean="0">
                <a:solidFill>
                  <a:srgbClr val="0033CC"/>
                </a:solidFill>
              </a:rPr>
              <a:t>. </a:t>
            </a:r>
          </a:p>
          <a:p>
            <a:pPr lvl="1">
              <a:spcBef>
                <a:spcPts val="600"/>
              </a:spcBef>
              <a:buNone/>
            </a:pPr>
            <a:endParaRPr lang="en-US" smtClean="0"/>
          </a:p>
        </p:txBody>
      </p:sp>
      <p:cxnSp>
        <p:nvCxnSpPr>
          <p:cNvPr id="5" name="Straight Connector 4"/>
          <p:cNvCxnSpPr/>
          <p:nvPr/>
        </p:nvCxnSpPr>
        <p:spPr>
          <a:xfrm flipV="1">
            <a:off x="1524000" y="121158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814514" y="1"/>
            <a:ext cx="8167687" cy="614363"/>
          </a:xfrm>
        </p:spPr>
        <p:txBody>
          <a:bodyPr/>
          <a:lstStyle/>
          <a:p>
            <a:r>
              <a:rPr lang="en-US" sz="3600">
                <a:cs typeface="Times New Roman" pitchFamily="18" charset="0"/>
              </a:rPr>
              <a:t>F. Instance vs. Static</a:t>
            </a:r>
          </a:p>
        </p:txBody>
      </p:sp>
      <p:sp>
        <p:nvSpPr>
          <p:cNvPr id="43012" name="Rectangle 3"/>
          <p:cNvSpPr>
            <a:spLocks noGrp="1" noChangeArrowheads="1"/>
          </p:cNvSpPr>
          <p:nvPr>
            <p:ph type="body" idx="1"/>
          </p:nvPr>
        </p:nvSpPr>
        <p:spPr>
          <a:xfrm>
            <a:off x="1524000" y="642939"/>
            <a:ext cx="8528050" cy="5043487"/>
          </a:xfrm>
        </p:spPr>
        <p:txBody>
          <a:bodyPr/>
          <a:lstStyle/>
          <a:p>
            <a:pPr>
              <a:spcBef>
                <a:spcPct val="0"/>
              </a:spcBef>
            </a:pPr>
            <a:r>
              <a:rPr lang="en-US" sz="2400">
                <a:cs typeface="Times New Roman" pitchFamily="18" charset="0"/>
              </a:rPr>
              <a:t>A variable or method that is dependent on a specific instance of the class should be an </a:t>
            </a:r>
            <a:r>
              <a:rPr lang="en-US" sz="2400" i="1">
                <a:solidFill>
                  <a:srgbClr val="99FFCC"/>
                </a:solidFill>
                <a:cs typeface="Times New Roman" pitchFamily="18" charset="0"/>
              </a:rPr>
              <a:t>instance variable or method</a:t>
            </a:r>
            <a:r>
              <a:rPr lang="en-US" sz="2400">
                <a:cs typeface="Times New Roman" pitchFamily="18" charset="0"/>
              </a:rPr>
              <a:t>.</a:t>
            </a:r>
          </a:p>
          <a:p>
            <a:pPr>
              <a:spcBef>
                <a:spcPts val="1200"/>
              </a:spcBef>
            </a:pPr>
            <a:r>
              <a:rPr lang="en-US" sz="2400">
                <a:cs typeface="Times New Roman" pitchFamily="18" charset="0"/>
              </a:rPr>
              <a:t>A variable that is </a:t>
            </a:r>
            <a:r>
              <a:rPr lang="en-US" sz="2400" i="1">
                <a:solidFill>
                  <a:srgbClr val="99FFCC"/>
                </a:solidFill>
                <a:cs typeface="Times New Roman" pitchFamily="18" charset="0"/>
              </a:rPr>
              <a:t>shared by all the instances</a:t>
            </a:r>
            <a:r>
              <a:rPr lang="en-US" sz="2400" i="1">
                <a:cs typeface="Times New Roman" pitchFamily="18" charset="0"/>
              </a:rPr>
              <a:t> of the class</a:t>
            </a:r>
            <a:r>
              <a:rPr lang="en-US" sz="2400">
                <a:cs typeface="Times New Roman" pitchFamily="18" charset="0"/>
              </a:rPr>
              <a:t> should be declared as a </a:t>
            </a:r>
            <a:r>
              <a:rPr lang="en-US" sz="2400" i="1">
                <a:solidFill>
                  <a:srgbClr val="99FFCC"/>
                </a:solidFill>
                <a:cs typeface="Times New Roman" pitchFamily="18" charset="0"/>
              </a:rPr>
              <a:t>static</a:t>
            </a:r>
            <a:r>
              <a:rPr lang="en-US" sz="2400">
                <a:cs typeface="Times New Roman" pitchFamily="18" charset="0"/>
              </a:rPr>
              <a:t> variable. </a:t>
            </a:r>
          </a:p>
          <a:p>
            <a:pPr lvl="1">
              <a:spcBef>
                <a:spcPct val="0"/>
              </a:spcBef>
            </a:pPr>
            <a:r>
              <a:rPr lang="en-US" smtClean="0">
                <a:cs typeface="Times New Roman" pitchFamily="18" charset="0"/>
              </a:rPr>
              <a:t>The </a:t>
            </a:r>
            <a:r>
              <a:rPr lang="en-US" b="1" smtClean="0">
                <a:solidFill>
                  <a:srgbClr val="FFFF00"/>
                </a:solidFill>
                <a:latin typeface="Courier New" pitchFamily="49" charset="0"/>
                <a:cs typeface="Courier New" pitchFamily="49" charset="0"/>
              </a:rPr>
              <a:t>set</a:t>
            </a:r>
            <a:r>
              <a:rPr lang="en-US" smtClean="0">
                <a:solidFill>
                  <a:srgbClr val="FFFF00"/>
                </a:solidFill>
                <a:cs typeface="Times New Roman" pitchFamily="18" charset="0"/>
              </a:rPr>
              <a:t> </a:t>
            </a:r>
            <a:r>
              <a:rPr lang="en-US" smtClean="0">
                <a:cs typeface="Times New Roman" pitchFamily="18" charset="0"/>
              </a:rPr>
              <a:t>and</a:t>
            </a:r>
            <a:r>
              <a:rPr lang="en-US" smtClean="0">
                <a:solidFill>
                  <a:srgbClr val="FFFF00"/>
                </a:solidFill>
                <a:cs typeface="Times New Roman" pitchFamily="18" charset="0"/>
              </a:rPr>
              <a:t> </a:t>
            </a:r>
            <a:r>
              <a:rPr lang="en-US" b="1" smtClean="0">
                <a:solidFill>
                  <a:srgbClr val="FFFF00"/>
                </a:solidFill>
                <a:latin typeface="Courier New" pitchFamily="49" charset="0"/>
                <a:cs typeface="Courier New" pitchFamily="49" charset="0"/>
              </a:rPr>
              <a:t>get</a:t>
            </a:r>
            <a:r>
              <a:rPr lang="en-US" smtClean="0">
                <a:solidFill>
                  <a:srgbClr val="FFFF00"/>
                </a:solidFill>
                <a:cs typeface="Times New Roman" pitchFamily="18" charset="0"/>
              </a:rPr>
              <a:t> methods</a:t>
            </a:r>
            <a:r>
              <a:rPr lang="en-US" smtClean="0">
                <a:cs typeface="Times New Roman" pitchFamily="18" charset="0"/>
              </a:rPr>
              <a:t> for the static variable should also be declared as </a:t>
            </a:r>
            <a:r>
              <a:rPr lang="en-US" smtClean="0">
                <a:solidFill>
                  <a:srgbClr val="FFFF00"/>
                </a:solidFill>
                <a:cs typeface="Times New Roman" pitchFamily="18" charset="0"/>
              </a:rPr>
              <a:t>static</a:t>
            </a:r>
            <a:r>
              <a:rPr lang="en-US" smtClean="0">
                <a:cs typeface="Times New Roman" pitchFamily="18" charset="0"/>
              </a:rPr>
              <a:t>.</a:t>
            </a:r>
          </a:p>
          <a:p>
            <a:pPr lvl="1">
              <a:spcBef>
                <a:spcPct val="0"/>
              </a:spcBef>
            </a:pPr>
            <a:r>
              <a:rPr lang="en-US" smtClean="0">
                <a:cs typeface="Times New Roman" pitchFamily="18" charset="0"/>
              </a:rPr>
              <a:t>Always reference static variables and methods from a </a:t>
            </a:r>
            <a:r>
              <a:rPr lang="en-US" smtClean="0">
                <a:solidFill>
                  <a:srgbClr val="FFFF00"/>
                </a:solidFill>
                <a:cs typeface="Times New Roman" pitchFamily="18" charset="0"/>
              </a:rPr>
              <a:t>class name</a:t>
            </a:r>
            <a:r>
              <a:rPr lang="en-US" smtClean="0">
                <a:cs typeface="Times New Roman" pitchFamily="18" charset="0"/>
              </a:rPr>
              <a:t> (rather than a reference variable).</a:t>
            </a:r>
          </a:p>
          <a:p>
            <a:pPr lvl="1">
              <a:spcBef>
                <a:spcPct val="0"/>
              </a:spcBef>
            </a:pPr>
            <a:r>
              <a:rPr lang="en-US" smtClean="0">
                <a:cs typeface="Times New Roman" pitchFamily="18" charset="0"/>
              </a:rPr>
              <a:t>Do not pass a parameter from a constructor to initialize a static data field </a:t>
            </a:r>
            <a:r>
              <a:rPr lang="en-US" smtClean="0">
                <a:cs typeface="Times New Roman" pitchFamily="18" charset="0"/>
                <a:sym typeface="Wingdings" pitchFamily="2" charset="2"/>
              </a:rPr>
              <a:t> it is better to use a </a:t>
            </a:r>
            <a:r>
              <a:rPr lang="en-US" b="1" smtClean="0">
                <a:latin typeface="Courier New" pitchFamily="49" charset="0"/>
                <a:cs typeface="Courier New" pitchFamily="49" charset="0"/>
              </a:rPr>
              <a:t>set</a:t>
            </a:r>
            <a:r>
              <a:rPr lang="en-US" smtClean="0">
                <a:cs typeface="Times New Roman" pitchFamily="18" charset="0"/>
              </a:rPr>
              <a:t> method. </a:t>
            </a:r>
          </a:p>
        </p:txBody>
      </p:sp>
      <p:sp>
        <p:nvSpPr>
          <p:cNvPr id="41990" name="TextBox 4"/>
          <p:cNvSpPr txBox="1">
            <a:spLocks noChangeArrowheads="1"/>
          </p:cNvSpPr>
          <p:nvPr/>
        </p:nvSpPr>
        <p:spPr bwMode="auto">
          <a:xfrm>
            <a:off x="3463925" y="4559300"/>
            <a:ext cx="6584950" cy="2298700"/>
          </a:xfrm>
          <a:prstGeom prst="rect">
            <a:avLst/>
          </a:prstGeom>
          <a:solidFill>
            <a:srgbClr val="CCFFFF"/>
          </a:solidFill>
          <a:ln w="9525">
            <a:solidFill>
              <a:schemeClr val="bg1"/>
            </a:solidFill>
            <a:miter lim="800000"/>
            <a:headEnd/>
            <a:tailEnd/>
          </a:ln>
        </p:spPr>
        <p:txBody>
          <a:bodyPr>
            <a:spAutoFit/>
          </a:bodyPr>
          <a:lstStyle/>
          <a:p>
            <a:r>
              <a:rPr lang="en-US" b="1">
                <a:solidFill>
                  <a:schemeClr val="bg1"/>
                </a:solidFill>
              </a:rPr>
              <a:t>public class Employee{</a:t>
            </a:r>
          </a:p>
          <a:p>
            <a:r>
              <a:rPr lang="en-US" b="1">
                <a:solidFill>
                  <a:schemeClr val="bg1"/>
                </a:solidFill>
              </a:rPr>
              <a:t>   private String empID;</a:t>
            </a:r>
          </a:p>
          <a:p>
            <a:r>
              <a:rPr lang="en-US" b="1">
                <a:solidFill>
                  <a:schemeClr val="bg1"/>
                </a:solidFill>
              </a:rPr>
              <a:t>   private static int overtimeRate;</a:t>
            </a:r>
          </a:p>
          <a:p>
            <a:endParaRPr lang="en-US" b="1">
              <a:solidFill>
                <a:schemeClr val="bg1"/>
              </a:solidFill>
            </a:endParaRPr>
          </a:p>
          <a:p>
            <a:r>
              <a:rPr lang="en-US" b="1">
                <a:solidFill>
                  <a:schemeClr val="bg1"/>
                </a:solidFill>
              </a:rPr>
              <a:t>   public Employee(String empID, int overtimeRate){</a:t>
            </a:r>
          </a:p>
          <a:p>
            <a:r>
              <a:rPr lang="en-US" b="1">
                <a:solidFill>
                  <a:schemeClr val="bg1"/>
                </a:solidFill>
              </a:rPr>
              <a:t>    ……….</a:t>
            </a:r>
          </a:p>
          <a:p>
            <a:r>
              <a:rPr lang="en-US" b="1">
                <a:solidFill>
                  <a:schemeClr val="bg1"/>
                </a:solidFill>
              </a:rPr>
              <a:t>   }</a:t>
            </a:r>
          </a:p>
          <a:p>
            <a:r>
              <a:rPr lang="en-US" b="1">
                <a:solidFill>
                  <a:schemeClr val="bg1"/>
                </a:solidFill>
              </a:rPr>
              <a:t>}</a:t>
            </a:r>
            <a:endParaRPr lang="en-MY" b="1">
              <a:solidFill>
                <a:schemeClr val="bg1"/>
              </a:solidFill>
            </a:endParaRPr>
          </a:p>
        </p:txBody>
      </p:sp>
      <p:sp>
        <p:nvSpPr>
          <p:cNvPr id="43014" name="TextBox 5"/>
          <p:cNvSpPr txBox="1">
            <a:spLocks noChangeArrowheads="1"/>
          </p:cNvSpPr>
          <p:nvPr/>
        </p:nvSpPr>
        <p:spPr bwMode="auto">
          <a:xfrm>
            <a:off x="6700839" y="6091239"/>
            <a:ext cx="2644775" cy="460375"/>
          </a:xfrm>
          <a:prstGeom prst="rect">
            <a:avLst/>
          </a:prstGeom>
          <a:noFill/>
          <a:ln w="9525">
            <a:noFill/>
            <a:miter lim="800000"/>
            <a:headEnd/>
            <a:tailEnd/>
          </a:ln>
        </p:spPr>
        <p:txBody>
          <a:bodyPr>
            <a:spAutoFit/>
          </a:bodyPr>
          <a:lstStyle/>
          <a:p>
            <a:r>
              <a:rPr lang="en-US" sz="2400" b="1">
                <a:solidFill>
                  <a:srgbClr val="FF0000"/>
                </a:solidFill>
              </a:rPr>
              <a:t>Can we do this?</a:t>
            </a:r>
          </a:p>
        </p:txBody>
      </p:sp>
      <p:cxnSp>
        <p:nvCxnSpPr>
          <p:cNvPr id="7" name="Straight Connector 6"/>
          <p:cNvCxnSpPr/>
          <p:nvPr/>
        </p:nvCxnSpPr>
        <p:spPr>
          <a:xfrm flipV="1">
            <a:off x="1524000" y="57150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 calcmode="lin" valueType="num">
                                      <p:cBhvr additive="base">
                                        <p:cTn id="7" dur="500" fill="hold"/>
                                        <p:tgtEl>
                                          <p:spTgt spid="41990"/>
                                        </p:tgtEl>
                                        <p:attrNameLst>
                                          <p:attrName>ppt_x</p:attrName>
                                        </p:attrNameLst>
                                      </p:cBhvr>
                                      <p:tavLst>
                                        <p:tav tm="0">
                                          <p:val>
                                            <p:strVal val="#ppt_x"/>
                                          </p:val>
                                        </p:tav>
                                        <p:tav tm="100000">
                                          <p:val>
                                            <p:strVal val="#ppt_x"/>
                                          </p:val>
                                        </p:tav>
                                      </p:tavLst>
                                    </p:anim>
                                    <p:anim calcmode="lin" valueType="num">
                                      <p:cBhvr additive="base">
                                        <p:cTn id="8" dur="500" fill="hold"/>
                                        <p:tgtEl>
                                          <p:spTgt spid="41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787525" y="290514"/>
            <a:ext cx="8701088" cy="803275"/>
          </a:xfrm>
        </p:spPr>
        <p:txBody>
          <a:bodyPr/>
          <a:lstStyle/>
          <a:p>
            <a:r>
              <a:rPr lang="en-US" sz="3400">
                <a:cs typeface="Times New Roman" pitchFamily="18" charset="0"/>
              </a:rPr>
              <a:t>G. Inheritance</a:t>
            </a:r>
            <a:r>
              <a:rPr lang="en-US" sz="3600">
                <a:cs typeface="Times New Roman" pitchFamily="18" charset="0"/>
              </a:rPr>
              <a:t> vs. Aggregation</a:t>
            </a:r>
          </a:p>
        </p:txBody>
      </p:sp>
      <p:sp>
        <p:nvSpPr>
          <p:cNvPr id="44036" name="Rectangle 3"/>
          <p:cNvSpPr>
            <a:spLocks noGrp="1" noChangeArrowheads="1"/>
          </p:cNvSpPr>
          <p:nvPr>
            <p:ph type="body" idx="1"/>
          </p:nvPr>
        </p:nvSpPr>
        <p:spPr>
          <a:xfrm>
            <a:off x="1824038" y="1447800"/>
            <a:ext cx="8615362" cy="4675188"/>
          </a:xfrm>
        </p:spPr>
        <p:txBody>
          <a:bodyPr/>
          <a:lstStyle/>
          <a:p>
            <a:pPr marL="401638" indent="-401638">
              <a:spcBef>
                <a:spcPct val="0"/>
              </a:spcBef>
            </a:pPr>
            <a:r>
              <a:rPr lang="en-US" sz="2500">
                <a:cs typeface="Times New Roman" pitchFamily="18" charset="0"/>
              </a:rPr>
              <a:t>In general, the difference between inheritance and aggregation is the difference between the </a:t>
            </a:r>
            <a:r>
              <a:rPr lang="en-US" sz="2500" i="1">
                <a:solidFill>
                  <a:srgbClr val="FF9900"/>
                </a:solidFill>
                <a:cs typeface="Times New Roman" pitchFamily="18" charset="0"/>
              </a:rPr>
              <a:t>is-a</a:t>
            </a:r>
            <a:r>
              <a:rPr lang="en-US" sz="2500">
                <a:cs typeface="Times New Roman" pitchFamily="18" charset="0"/>
              </a:rPr>
              <a:t> relationship and the </a:t>
            </a:r>
            <a:r>
              <a:rPr lang="en-US" sz="2500" i="1">
                <a:solidFill>
                  <a:srgbClr val="FF9900"/>
                </a:solidFill>
                <a:cs typeface="Times New Roman" pitchFamily="18" charset="0"/>
              </a:rPr>
              <a:t>has-a</a:t>
            </a:r>
            <a:r>
              <a:rPr lang="en-US" sz="2500">
                <a:cs typeface="Times New Roman" pitchFamily="18" charset="0"/>
              </a:rPr>
              <a:t> relationship. </a:t>
            </a:r>
          </a:p>
          <a:p>
            <a:pPr marL="801688" lvl="1" indent="-401638">
              <a:spcBef>
                <a:spcPts val="1200"/>
              </a:spcBef>
            </a:pPr>
            <a:r>
              <a:rPr lang="en-US" sz="2100">
                <a:cs typeface="Times New Roman" pitchFamily="18" charset="0"/>
              </a:rPr>
              <a:t>For example, </a:t>
            </a:r>
            <a:r>
              <a:rPr lang="en-US" sz="2100">
                <a:solidFill>
                  <a:srgbClr val="FFFF00"/>
                </a:solidFill>
                <a:cs typeface="Times New Roman" pitchFamily="18" charset="0"/>
              </a:rPr>
              <a:t>an apple </a:t>
            </a:r>
            <a:r>
              <a:rPr lang="en-US" sz="2100" i="1">
                <a:solidFill>
                  <a:srgbClr val="FFFF00"/>
                </a:solidFill>
                <a:cs typeface="Times New Roman" pitchFamily="18" charset="0"/>
              </a:rPr>
              <a:t>is a</a:t>
            </a:r>
            <a:r>
              <a:rPr lang="en-US" sz="2100">
                <a:solidFill>
                  <a:srgbClr val="FFFF00"/>
                </a:solidFill>
                <a:cs typeface="Times New Roman" pitchFamily="18" charset="0"/>
              </a:rPr>
              <a:t> fruit</a:t>
            </a:r>
            <a:r>
              <a:rPr lang="en-US" sz="2100">
                <a:cs typeface="Times New Roman" pitchFamily="18" charset="0"/>
              </a:rPr>
              <a:t>; thus, you would use </a:t>
            </a:r>
            <a:r>
              <a:rPr lang="en-US" sz="2100" i="1">
                <a:solidFill>
                  <a:srgbClr val="FFFF00"/>
                </a:solidFill>
                <a:cs typeface="Times New Roman" pitchFamily="18" charset="0"/>
              </a:rPr>
              <a:t>inheritance</a:t>
            </a:r>
            <a:r>
              <a:rPr lang="en-US" sz="2100">
                <a:cs typeface="Times New Roman" pitchFamily="18" charset="0"/>
              </a:rPr>
              <a:t> to model the relationship between the classes </a:t>
            </a:r>
            <a:r>
              <a:rPr lang="en-US" sz="2100" b="1">
                <a:latin typeface="Courier New" pitchFamily="49" charset="0"/>
                <a:cs typeface="Courier New" pitchFamily="49" charset="0"/>
              </a:rPr>
              <a:t>Apple</a:t>
            </a:r>
            <a:r>
              <a:rPr lang="en-US" sz="2100">
                <a:cs typeface="Times New Roman" pitchFamily="18" charset="0"/>
              </a:rPr>
              <a:t> and </a:t>
            </a:r>
            <a:r>
              <a:rPr lang="en-US" sz="2100" b="1">
                <a:latin typeface="Courier New" pitchFamily="49" charset="0"/>
                <a:cs typeface="Courier New" pitchFamily="49" charset="0"/>
              </a:rPr>
              <a:t>Fruit</a:t>
            </a:r>
            <a:r>
              <a:rPr lang="en-US" sz="2100">
                <a:cs typeface="Times New Roman" pitchFamily="18" charset="0"/>
              </a:rPr>
              <a:t>. </a:t>
            </a:r>
          </a:p>
          <a:p>
            <a:pPr marL="801688" lvl="1" indent="-401638">
              <a:spcBef>
                <a:spcPts val="1200"/>
              </a:spcBef>
            </a:pPr>
            <a:r>
              <a:rPr lang="en-US" sz="2100">
                <a:solidFill>
                  <a:srgbClr val="FFFF00"/>
                </a:solidFill>
                <a:cs typeface="Times New Roman" pitchFamily="18" charset="0"/>
              </a:rPr>
              <a:t>A person </a:t>
            </a:r>
            <a:r>
              <a:rPr lang="en-US" sz="2100" i="1">
                <a:solidFill>
                  <a:srgbClr val="FFFF00"/>
                </a:solidFill>
                <a:cs typeface="Times New Roman" pitchFamily="18" charset="0"/>
              </a:rPr>
              <a:t>has a</a:t>
            </a:r>
            <a:r>
              <a:rPr lang="en-US" sz="2100">
                <a:solidFill>
                  <a:srgbClr val="FFFF00"/>
                </a:solidFill>
                <a:cs typeface="Times New Roman" pitchFamily="18" charset="0"/>
              </a:rPr>
              <a:t> name</a:t>
            </a:r>
            <a:r>
              <a:rPr lang="en-US" sz="2100">
                <a:cs typeface="Times New Roman" pitchFamily="18" charset="0"/>
              </a:rPr>
              <a:t>; thus, you would use </a:t>
            </a:r>
            <a:r>
              <a:rPr lang="en-US" sz="2100" i="1">
                <a:solidFill>
                  <a:srgbClr val="FFFF00"/>
                </a:solidFill>
                <a:cs typeface="Times New Roman" pitchFamily="18" charset="0"/>
              </a:rPr>
              <a:t>aggregation</a:t>
            </a:r>
            <a:r>
              <a:rPr lang="en-US" sz="2100">
                <a:cs typeface="Times New Roman" pitchFamily="18" charset="0"/>
              </a:rPr>
              <a:t> to model the relationship between the classes </a:t>
            </a:r>
            <a:r>
              <a:rPr lang="en-US" sz="2100" b="1">
                <a:latin typeface="Courier New" pitchFamily="49" charset="0"/>
                <a:cs typeface="Courier New" pitchFamily="49" charset="0"/>
              </a:rPr>
              <a:t>Person</a:t>
            </a:r>
            <a:r>
              <a:rPr lang="en-US" sz="2100">
                <a:cs typeface="Times New Roman" pitchFamily="18" charset="0"/>
              </a:rPr>
              <a:t> and </a:t>
            </a:r>
            <a:r>
              <a:rPr lang="en-US" sz="2100" b="1">
                <a:latin typeface="Courier New" pitchFamily="49" charset="0"/>
                <a:cs typeface="Courier New" pitchFamily="49" charset="0"/>
              </a:rPr>
              <a:t>Name</a:t>
            </a:r>
            <a:r>
              <a:rPr lang="en-US" sz="2100">
                <a:cs typeface="Times New Roman" pitchFamily="18" charset="0"/>
              </a:rPr>
              <a:t>. </a:t>
            </a:r>
          </a:p>
        </p:txBody>
      </p:sp>
      <p:cxnSp>
        <p:nvCxnSpPr>
          <p:cNvPr id="5" name="Straight Connector 4"/>
          <p:cNvCxnSpPr/>
          <p:nvPr/>
        </p:nvCxnSpPr>
        <p:spPr>
          <a:xfrm flipV="1">
            <a:off x="1524000" y="118110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889126" y="471489"/>
            <a:ext cx="8543925" cy="625475"/>
          </a:xfrm>
        </p:spPr>
        <p:txBody>
          <a:bodyPr/>
          <a:lstStyle/>
          <a:p>
            <a:r>
              <a:rPr lang="en-US" sz="3400">
                <a:cs typeface="Times New Roman" pitchFamily="18" charset="0"/>
              </a:rPr>
              <a:t>H. Interfaces vs. Abstract Classes (1)</a:t>
            </a:r>
          </a:p>
        </p:txBody>
      </p:sp>
      <p:sp>
        <p:nvSpPr>
          <p:cNvPr id="45060" name="Rectangle 3"/>
          <p:cNvSpPr>
            <a:spLocks noGrp="1" noChangeArrowheads="1"/>
          </p:cNvSpPr>
          <p:nvPr>
            <p:ph type="body" idx="1"/>
          </p:nvPr>
        </p:nvSpPr>
        <p:spPr>
          <a:xfrm>
            <a:off x="1828800" y="1254126"/>
            <a:ext cx="8534400" cy="5146675"/>
          </a:xfrm>
        </p:spPr>
        <p:txBody>
          <a:bodyPr/>
          <a:lstStyle/>
          <a:p>
            <a:pPr marL="346075" indent="-346075">
              <a:spcBef>
                <a:spcPct val="0"/>
              </a:spcBef>
            </a:pPr>
            <a:r>
              <a:rPr lang="en-US" sz="2700">
                <a:cs typeface="Times New Roman" pitchFamily="18" charset="0"/>
              </a:rPr>
              <a:t>Both interfaces and abstract classes can be used to specify common behavior for objects. </a:t>
            </a:r>
          </a:p>
          <a:p>
            <a:pPr marL="346075" indent="-346075">
              <a:spcBef>
                <a:spcPts val="1800"/>
              </a:spcBef>
            </a:pPr>
            <a:r>
              <a:rPr lang="en-US" sz="2700">
                <a:cs typeface="Times New Roman" pitchFamily="18" charset="0"/>
              </a:rPr>
              <a:t>How do you decide whether to use an interface or a class? </a:t>
            </a:r>
          </a:p>
          <a:p>
            <a:pPr marL="746125" lvl="1" indent="-346075">
              <a:spcBef>
                <a:spcPts val="1200"/>
              </a:spcBef>
            </a:pPr>
            <a:r>
              <a:rPr lang="en-US" sz="2300">
                <a:cs typeface="Times New Roman" pitchFamily="18" charset="0"/>
              </a:rPr>
              <a:t>In general, a </a:t>
            </a:r>
            <a:r>
              <a:rPr lang="en-US" sz="2300" i="1">
                <a:solidFill>
                  <a:srgbClr val="FFFF00"/>
                </a:solidFill>
                <a:cs typeface="Times New Roman" pitchFamily="18" charset="0"/>
              </a:rPr>
              <a:t>strong is-a relationship</a:t>
            </a:r>
            <a:r>
              <a:rPr lang="en-US" sz="2300">
                <a:cs typeface="Times New Roman" pitchFamily="18" charset="0"/>
              </a:rPr>
              <a:t> that clearly describes a parent-child relationship should be modeled using classes.</a:t>
            </a:r>
            <a:r>
              <a:rPr lang="en-US" sz="2300">
                <a:latin typeface="Courier" pitchFamily="49" charset="0"/>
                <a:cs typeface="Times New Roman" pitchFamily="18" charset="0"/>
              </a:rPr>
              <a:t> </a:t>
            </a:r>
          </a:p>
          <a:p>
            <a:pPr marL="746125" lvl="1" indent="-346075">
              <a:spcBef>
                <a:spcPts val="1200"/>
              </a:spcBef>
            </a:pPr>
            <a:r>
              <a:rPr lang="en-US" sz="2300" i="1">
                <a:cs typeface="Times New Roman" pitchFamily="18" charset="0"/>
              </a:rPr>
              <a:t>E.g.</a:t>
            </a:r>
            <a:r>
              <a:rPr lang="en-US" sz="2300">
                <a:cs typeface="Times New Roman" pitchFamily="18" charset="0"/>
              </a:rPr>
              <a:t>, since </a:t>
            </a:r>
            <a:r>
              <a:rPr lang="en-US" sz="2300">
                <a:solidFill>
                  <a:srgbClr val="FFFF00"/>
                </a:solidFill>
                <a:cs typeface="Times New Roman" pitchFamily="18" charset="0"/>
              </a:rPr>
              <a:t>an orange is a fruit</a:t>
            </a:r>
            <a:r>
              <a:rPr lang="en-US" sz="2300">
                <a:cs typeface="Times New Roman" pitchFamily="18" charset="0"/>
              </a:rPr>
              <a:t>, their relationship should be modeled using class inheritance. </a:t>
            </a:r>
          </a:p>
          <a:p>
            <a:pPr marL="1146175" lvl="2" indent="-346075">
              <a:spcBef>
                <a:spcPts val="1200"/>
              </a:spcBef>
              <a:buNone/>
            </a:pPr>
            <a:r>
              <a:rPr lang="en-US" sz="2100">
                <a:cs typeface="Times New Roman" pitchFamily="18" charset="0"/>
                <a:sym typeface="Wingdings" pitchFamily="2" charset="2"/>
              </a:rPr>
              <a:t> </a:t>
            </a:r>
            <a:r>
              <a:rPr lang="en-US" sz="2300">
                <a:cs typeface="Times New Roman" pitchFamily="18" charset="0"/>
                <a:sym typeface="Wingdings" pitchFamily="2" charset="2"/>
              </a:rPr>
              <a:t>i.e. with </a:t>
            </a:r>
            <a:r>
              <a:rPr lang="en-US" sz="2300" b="1">
                <a:latin typeface="Courier New" pitchFamily="49" charset="0"/>
                <a:cs typeface="Courier New" pitchFamily="49" charset="0"/>
                <a:sym typeface="Wingdings" pitchFamily="2" charset="2"/>
              </a:rPr>
              <a:t>Fruit</a:t>
            </a:r>
            <a:r>
              <a:rPr lang="en-US" sz="2300">
                <a:cs typeface="Times New Roman" pitchFamily="18" charset="0"/>
                <a:sym typeface="Wingdings" pitchFamily="2" charset="2"/>
              </a:rPr>
              <a:t> as an abstract class and </a:t>
            </a:r>
            <a:r>
              <a:rPr lang="en-US" sz="2300" b="1">
                <a:latin typeface="Courier New" pitchFamily="49" charset="0"/>
                <a:cs typeface="Courier New" pitchFamily="49" charset="0"/>
                <a:sym typeface="Wingdings" pitchFamily="2" charset="2"/>
              </a:rPr>
              <a:t>Orange</a:t>
            </a:r>
            <a:r>
              <a:rPr lang="en-US" sz="2300">
                <a:cs typeface="Times New Roman" pitchFamily="18" charset="0"/>
                <a:sym typeface="Wingdings" pitchFamily="2" charset="2"/>
              </a:rPr>
              <a:t> as its concrete subclass.</a:t>
            </a:r>
            <a:endParaRPr lang="en-US" sz="2300">
              <a:cs typeface="Times New Roman" pitchFamily="18" charset="0"/>
            </a:endParaRPr>
          </a:p>
          <a:p>
            <a:pPr marL="346075" indent="-346075">
              <a:spcBef>
                <a:spcPts val="1200"/>
              </a:spcBef>
            </a:pPr>
            <a:endParaRPr lang="en-US" sz="2500">
              <a:latin typeface="Courier" pitchFamily="49" charset="0"/>
              <a:cs typeface="Times New Roman" pitchFamily="18" charset="0"/>
            </a:endParaRPr>
          </a:p>
        </p:txBody>
      </p:sp>
      <p:sp>
        <p:nvSpPr>
          <p:cNvPr id="44038" name="Rectangle 6"/>
          <p:cNvSpPr>
            <a:spLocks noChangeArrowheads="1"/>
          </p:cNvSpPr>
          <p:nvPr/>
        </p:nvSpPr>
        <p:spPr bwMode="auto">
          <a:xfrm>
            <a:off x="5192714" y="4535489"/>
            <a:ext cx="1658937" cy="390525"/>
          </a:xfrm>
          <a:prstGeom prst="rect">
            <a:avLst/>
          </a:prstGeom>
          <a:noFill/>
          <a:ln w="9525">
            <a:solidFill>
              <a:srgbClr val="FF9900"/>
            </a:solidFill>
            <a:miter lim="800000"/>
            <a:headEnd/>
            <a:tailEnd/>
          </a:ln>
          <a:effectLst>
            <a:prstShdw prst="shdw17" dist="17961" dir="2700000">
              <a:srgbClr val="995C00"/>
            </a:prstShdw>
          </a:effectLst>
        </p:spPr>
        <p:txBody>
          <a:bodyPr wrap="none" anchor="ctr"/>
          <a:lstStyle/>
          <a:p>
            <a:endParaRPr lang="en-US"/>
          </a:p>
        </p:txBody>
      </p:sp>
      <p:cxnSp>
        <p:nvCxnSpPr>
          <p:cNvPr id="6" name="Straight Connector 5"/>
          <p:cNvCxnSpPr/>
          <p:nvPr/>
        </p:nvCxnSpPr>
        <p:spPr>
          <a:xfrm flipV="1">
            <a:off x="1524000" y="113538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1703388" y="1136650"/>
            <a:ext cx="8507412" cy="5291138"/>
          </a:xfrm>
        </p:spPr>
        <p:txBody>
          <a:bodyPr/>
          <a:lstStyle/>
          <a:p>
            <a:pPr marL="290513" indent="-290513">
              <a:spcBef>
                <a:spcPct val="0"/>
              </a:spcBef>
            </a:pPr>
            <a:r>
              <a:rPr lang="en-US" smtClean="0">
                <a:cs typeface="Times New Roman" pitchFamily="18" charset="0"/>
              </a:rPr>
              <a:t>A </a:t>
            </a:r>
            <a:r>
              <a:rPr lang="en-US" i="1" smtClean="0">
                <a:solidFill>
                  <a:srgbClr val="FFFF00"/>
                </a:solidFill>
                <a:cs typeface="Times New Roman" pitchFamily="18" charset="0"/>
              </a:rPr>
              <a:t>weak is-a </a:t>
            </a:r>
            <a:r>
              <a:rPr lang="en-US" i="1" smtClean="0">
                <a:cs typeface="Times New Roman" pitchFamily="18" charset="0"/>
              </a:rPr>
              <a:t>relationship</a:t>
            </a:r>
            <a:r>
              <a:rPr lang="en-US" smtClean="0">
                <a:cs typeface="Times New Roman" pitchFamily="18" charset="0"/>
              </a:rPr>
              <a:t>, also known as </a:t>
            </a:r>
            <a:r>
              <a:rPr lang="en-US" i="1" smtClean="0">
                <a:cs typeface="Times New Roman" pitchFamily="18" charset="0"/>
              </a:rPr>
              <a:t>an </a:t>
            </a:r>
            <a:r>
              <a:rPr lang="en-US" i="1" smtClean="0">
                <a:solidFill>
                  <a:srgbClr val="FFFF00"/>
                </a:solidFill>
                <a:cs typeface="Times New Roman" pitchFamily="18" charset="0"/>
              </a:rPr>
              <a:t>is-kind-of</a:t>
            </a:r>
            <a:r>
              <a:rPr lang="en-US" i="1" smtClean="0">
                <a:cs typeface="Times New Roman" pitchFamily="18" charset="0"/>
              </a:rPr>
              <a:t> relationship</a:t>
            </a:r>
            <a:r>
              <a:rPr lang="en-US" smtClean="0">
                <a:cs typeface="Times New Roman" pitchFamily="18" charset="0"/>
              </a:rPr>
              <a:t>, indicates that an </a:t>
            </a:r>
            <a:r>
              <a:rPr lang="en-US" smtClean="0">
                <a:solidFill>
                  <a:srgbClr val="FFFF00"/>
                </a:solidFill>
                <a:cs typeface="Times New Roman" pitchFamily="18" charset="0"/>
              </a:rPr>
              <a:t>object possesses a</a:t>
            </a:r>
            <a:r>
              <a:rPr lang="en-US" smtClean="0">
                <a:cs typeface="Times New Roman" pitchFamily="18" charset="0"/>
              </a:rPr>
              <a:t> </a:t>
            </a:r>
            <a:r>
              <a:rPr lang="en-US" smtClean="0">
                <a:solidFill>
                  <a:srgbClr val="FFFF00"/>
                </a:solidFill>
                <a:cs typeface="Times New Roman" pitchFamily="18" charset="0"/>
              </a:rPr>
              <a:t>certain property</a:t>
            </a:r>
            <a:r>
              <a:rPr lang="en-US" smtClean="0">
                <a:cs typeface="Times New Roman" pitchFamily="18" charset="0"/>
              </a:rPr>
              <a:t>. </a:t>
            </a:r>
          </a:p>
          <a:p>
            <a:pPr marL="690563" lvl="1" indent="-290513">
              <a:spcBef>
                <a:spcPts val="600"/>
              </a:spcBef>
            </a:pPr>
            <a:r>
              <a:rPr lang="en-US" smtClean="0">
                <a:cs typeface="Times New Roman" pitchFamily="18" charset="0"/>
              </a:rPr>
              <a:t>A weak is-a relationship can be modeled using interfaces. </a:t>
            </a:r>
          </a:p>
          <a:p>
            <a:pPr marL="290513" indent="-290513">
              <a:spcBef>
                <a:spcPts val="1800"/>
              </a:spcBef>
            </a:pPr>
            <a:r>
              <a:rPr lang="en-US" smtClean="0">
                <a:cs typeface="Times New Roman" pitchFamily="18" charset="0"/>
              </a:rPr>
              <a:t>Examples</a:t>
            </a:r>
          </a:p>
          <a:p>
            <a:pPr marL="690563" lvl="1" indent="-290513">
              <a:spcBef>
                <a:spcPts val="600"/>
              </a:spcBef>
            </a:pPr>
            <a:r>
              <a:rPr lang="en-US" smtClean="0">
                <a:cs typeface="Times New Roman" pitchFamily="18" charset="0"/>
              </a:rPr>
              <a:t>All strings are comparable, so the </a:t>
            </a:r>
            <a:r>
              <a:rPr lang="en-US" b="1" smtClean="0">
                <a:latin typeface="Courier New" pitchFamily="49" charset="0"/>
                <a:cs typeface="Courier New" pitchFamily="49" charset="0"/>
              </a:rPr>
              <a:t>String</a:t>
            </a:r>
            <a:r>
              <a:rPr lang="en-US" smtClean="0">
                <a:cs typeface="Times New Roman" pitchFamily="18" charset="0"/>
              </a:rPr>
              <a:t> class implements the </a:t>
            </a:r>
            <a:r>
              <a:rPr lang="en-US" b="1" smtClean="0">
                <a:latin typeface="Courier New" pitchFamily="49" charset="0"/>
                <a:cs typeface="Courier New" pitchFamily="49" charset="0"/>
              </a:rPr>
              <a:t>Comparable</a:t>
            </a:r>
            <a:r>
              <a:rPr lang="en-US" smtClean="0">
                <a:cs typeface="Times New Roman" pitchFamily="18" charset="0"/>
              </a:rPr>
              <a:t> interface. </a:t>
            </a:r>
          </a:p>
          <a:p>
            <a:pPr marL="690563" lvl="1" indent="-290513">
              <a:spcBef>
                <a:spcPts val="600"/>
              </a:spcBef>
            </a:pPr>
            <a:r>
              <a:rPr lang="en-US" smtClean="0">
                <a:solidFill>
                  <a:srgbClr val="FF9900"/>
                </a:solidFill>
                <a:cs typeface="Times New Roman" pitchFamily="18" charset="0"/>
              </a:rPr>
              <a:t>A circle or a rectangle is a geometric object</a:t>
            </a:r>
            <a:r>
              <a:rPr lang="en-US" smtClean="0">
                <a:cs typeface="Times New Roman" pitchFamily="18" charset="0"/>
              </a:rPr>
              <a:t>.  So </a:t>
            </a:r>
            <a:r>
              <a:rPr lang="en-US" b="1" smtClean="0">
                <a:latin typeface="Courier New" pitchFamily="49" charset="0"/>
                <a:cs typeface="Courier New" pitchFamily="49" charset="0"/>
              </a:rPr>
              <a:t>Circle</a:t>
            </a:r>
            <a:r>
              <a:rPr lang="en-US" smtClean="0">
                <a:cs typeface="Times New Roman" pitchFamily="18" charset="0"/>
              </a:rPr>
              <a:t> can be designed as a subclass of </a:t>
            </a:r>
            <a:r>
              <a:rPr lang="en-US" b="1" smtClean="0">
                <a:latin typeface="Courier New" pitchFamily="49" charset="0"/>
                <a:cs typeface="Courier New" pitchFamily="49" charset="0"/>
              </a:rPr>
              <a:t>GeometricObject</a:t>
            </a:r>
            <a:r>
              <a:rPr lang="en-US" smtClean="0">
                <a:cs typeface="Times New Roman" pitchFamily="18" charset="0"/>
              </a:rPr>
              <a:t>. </a:t>
            </a:r>
            <a:r>
              <a:rPr lang="en-US" smtClean="0">
                <a:solidFill>
                  <a:srgbClr val="FF9900"/>
                </a:solidFill>
                <a:cs typeface="Times New Roman" pitchFamily="18" charset="0"/>
              </a:rPr>
              <a:t>Circles are different </a:t>
            </a:r>
            <a:r>
              <a:rPr lang="en-US" smtClean="0">
                <a:cs typeface="Times New Roman" pitchFamily="18" charset="0"/>
              </a:rPr>
              <a:t>and comparable</a:t>
            </a:r>
            <a:r>
              <a:rPr lang="en-US" smtClean="0">
                <a:solidFill>
                  <a:srgbClr val="FF9900"/>
                </a:solidFill>
                <a:cs typeface="Times New Roman" pitchFamily="18" charset="0"/>
              </a:rPr>
              <a:t> based on their radius</a:t>
            </a:r>
            <a:r>
              <a:rPr lang="en-US" smtClean="0">
                <a:cs typeface="Times New Roman" pitchFamily="18" charset="0"/>
              </a:rPr>
              <a:t>, for example, so </a:t>
            </a:r>
            <a:r>
              <a:rPr lang="en-US" b="1" smtClean="0">
                <a:latin typeface="Courier New" pitchFamily="49" charset="0"/>
                <a:cs typeface="Courier New" pitchFamily="49" charset="0"/>
              </a:rPr>
              <a:t>Circle</a:t>
            </a:r>
            <a:r>
              <a:rPr lang="en-US" smtClean="0">
                <a:cs typeface="Times New Roman" pitchFamily="18" charset="0"/>
              </a:rPr>
              <a:t> can implement the </a:t>
            </a:r>
            <a:r>
              <a:rPr lang="en-US" b="1" smtClean="0">
                <a:latin typeface="Courier New" pitchFamily="49" charset="0"/>
                <a:cs typeface="Courier New" pitchFamily="49" charset="0"/>
              </a:rPr>
              <a:t>Comparable</a:t>
            </a:r>
            <a:r>
              <a:rPr lang="en-US" smtClean="0">
                <a:cs typeface="Times New Roman" pitchFamily="18" charset="0"/>
              </a:rPr>
              <a:t> interface. </a:t>
            </a:r>
          </a:p>
        </p:txBody>
      </p:sp>
      <p:sp>
        <p:nvSpPr>
          <p:cNvPr id="46084" name="Rectangle 2"/>
          <p:cNvSpPr>
            <a:spLocks noGrp="1" noChangeArrowheads="1"/>
          </p:cNvSpPr>
          <p:nvPr>
            <p:ph type="title"/>
          </p:nvPr>
        </p:nvSpPr>
        <p:spPr>
          <a:xfrm>
            <a:off x="1811338" y="319089"/>
            <a:ext cx="8621712" cy="625475"/>
          </a:xfrm>
        </p:spPr>
        <p:txBody>
          <a:bodyPr/>
          <a:lstStyle/>
          <a:p>
            <a:r>
              <a:rPr lang="en-US" sz="3400">
                <a:cs typeface="Times New Roman" pitchFamily="18" charset="0"/>
              </a:rPr>
              <a:t>H. Interfaces vs. Abstract Classes (2)</a:t>
            </a:r>
          </a:p>
        </p:txBody>
      </p:sp>
      <p:sp>
        <p:nvSpPr>
          <p:cNvPr id="45062" name="Rectangle 6"/>
          <p:cNvSpPr>
            <a:spLocks noChangeArrowheads="1"/>
          </p:cNvSpPr>
          <p:nvPr/>
        </p:nvSpPr>
        <p:spPr bwMode="auto">
          <a:xfrm>
            <a:off x="8558214" y="2547939"/>
            <a:ext cx="1463675" cy="390525"/>
          </a:xfrm>
          <a:prstGeom prst="rect">
            <a:avLst/>
          </a:prstGeom>
          <a:noFill/>
          <a:ln w="9525">
            <a:solidFill>
              <a:srgbClr val="FF9900"/>
            </a:solidFill>
            <a:miter lim="800000"/>
            <a:headEnd/>
            <a:tailEnd/>
          </a:ln>
          <a:effectLst>
            <a:prstShdw prst="shdw17" dist="17961" dir="2700000">
              <a:srgbClr val="995C00"/>
            </a:prstShdw>
          </a:effectLst>
        </p:spPr>
        <p:txBody>
          <a:bodyPr wrap="none" anchor="ctr"/>
          <a:lstStyle/>
          <a:p>
            <a:endParaRPr lang="en-US"/>
          </a:p>
        </p:txBody>
      </p:sp>
      <p:cxnSp>
        <p:nvCxnSpPr>
          <p:cNvPr id="6" name="Straight Connector 5"/>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1752601" y="1330326"/>
            <a:ext cx="8443913" cy="5070475"/>
          </a:xfrm>
        </p:spPr>
        <p:txBody>
          <a:bodyPr/>
          <a:lstStyle/>
          <a:p>
            <a:pPr marL="290513" indent="-290513">
              <a:spcBef>
                <a:spcPts val="1800"/>
              </a:spcBef>
            </a:pPr>
            <a:r>
              <a:rPr lang="en-US" sz="2500">
                <a:cs typeface="Times New Roman" pitchFamily="18" charset="0"/>
              </a:rPr>
              <a:t>Interfaces are </a:t>
            </a:r>
            <a:r>
              <a:rPr lang="en-US" sz="2500">
                <a:solidFill>
                  <a:srgbClr val="99FFCC"/>
                </a:solidFill>
                <a:cs typeface="Times New Roman" pitchFamily="18" charset="0"/>
              </a:rPr>
              <a:t>more flexible</a:t>
            </a:r>
            <a:r>
              <a:rPr lang="en-US" sz="2500">
                <a:cs typeface="Times New Roman" pitchFamily="18" charset="0"/>
              </a:rPr>
              <a:t> than abstract classes, because a subclass can extend only one superclass, but implement any number of interfaces. </a:t>
            </a:r>
          </a:p>
          <a:p>
            <a:pPr marL="290513" indent="-290513">
              <a:spcBef>
                <a:spcPts val="1800"/>
              </a:spcBef>
            </a:pPr>
            <a:r>
              <a:rPr lang="en-US" sz="2500">
                <a:solidFill>
                  <a:srgbClr val="99FFCC"/>
                </a:solidFill>
                <a:cs typeface="Times New Roman" pitchFamily="18" charset="0"/>
              </a:rPr>
              <a:t>However, interfaces cannot contain </a:t>
            </a:r>
            <a:r>
              <a:rPr lang="en-US" sz="2500">
                <a:solidFill>
                  <a:srgbClr val="FF9900"/>
                </a:solidFill>
                <a:cs typeface="Times New Roman" pitchFamily="18" charset="0"/>
              </a:rPr>
              <a:t>concrete methods</a:t>
            </a:r>
            <a:r>
              <a:rPr lang="en-US" sz="2500">
                <a:solidFill>
                  <a:srgbClr val="99FFCC"/>
                </a:solidFill>
                <a:cs typeface="Times New Roman" pitchFamily="18" charset="0"/>
              </a:rPr>
              <a:t>.</a:t>
            </a:r>
            <a:r>
              <a:rPr lang="en-US" sz="2500">
                <a:cs typeface="Times New Roman" pitchFamily="18" charset="0"/>
              </a:rPr>
              <a:t> </a:t>
            </a:r>
          </a:p>
          <a:p>
            <a:pPr marL="290513" indent="-290513">
              <a:spcBef>
                <a:spcPts val="1800"/>
              </a:spcBef>
            </a:pPr>
            <a:r>
              <a:rPr lang="en-US" sz="2500">
                <a:cs typeface="Times New Roman" pitchFamily="18" charset="0"/>
              </a:rPr>
              <a:t>You can combine the virtues of interfaces and abstract classes by creating an interface with a companion abstract class that implements the interface. </a:t>
            </a:r>
          </a:p>
          <a:p>
            <a:pPr marL="690563" lvl="1" indent="-290513">
              <a:spcBef>
                <a:spcPts val="1200"/>
              </a:spcBef>
            </a:pPr>
            <a:r>
              <a:rPr lang="en-US" sz="2100">
                <a:cs typeface="Times New Roman" pitchFamily="18" charset="0"/>
              </a:rPr>
              <a:t>So you can use the interface or its companion class whichever is more convenient. </a:t>
            </a:r>
          </a:p>
        </p:txBody>
      </p:sp>
      <p:sp>
        <p:nvSpPr>
          <p:cNvPr id="47108" name="Rectangle 2"/>
          <p:cNvSpPr>
            <a:spLocks noGrp="1" noChangeArrowheads="1"/>
          </p:cNvSpPr>
          <p:nvPr>
            <p:ph type="title"/>
          </p:nvPr>
        </p:nvSpPr>
        <p:spPr>
          <a:xfrm>
            <a:off x="1798638" y="471489"/>
            <a:ext cx="8634412" cy="625475"/>
          </a:xfrm>
        </p:spPr>
        <p:txBody>
          <a:bodyPr/>
          <a:lstStyle/>
          <a:p>
            <a:r>
              <a:rPr lang="en-US" sz="3400">
                <a:cs typeface="Times New Roman" pitchFamily="18" charset="0"/>
              </a:rPr>
              <a:t>H. Interfaces vs. Abstract Classes (3)</a:t>
            </a:r>
          </a:p>
        </p:txBody>
      </p:sp>
      <p:cxnSp>
        <p:nvCxnSpPr>
          <p:cNvPr id="5" name="Straight Connector 4"/>
          <p:cNvCxnSpPr/>
          <p:nvPr/>
        </p:nvCxnSpPr>
        <p:spPr>
          <a:xfrm flipV="1">
            <a:off x="1524000" y="119634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57400" y="473076"/>
            <a:ext cx="8153400" cy="728663"/>
          </a:xfrm>
        </p:spPr>
        <p:txBody>
          <a:bodyPr/>
          <a:lstStyle/>
          <a:p>
            <a:r>
              <a:rPr lang="en-US" dirty="0" smtClean="0"/>
              <a:t>4. Using Packages</a:t>
            </a:r>
          </a:p>
        </p:txBody>
      </p:sp>
      <p:sp>
        <p:nvSpPr>
          <p:cNvPr id="48131" name="Content Placeholder 2"/>
          <p:cNvSpPr>
            <a:spLocks noGrp="1"/>
          </p:cNvSpPr>
          <p:nvPr>
            <p:ph idx="1"/>
          </p:nvPr>
        </p:nvSpPr>
        <p:spPr>
          <a:xfrm>
            <a:off x="2057400" y="1293814"/>
            <a:ext cx="8153400" cy="4573587"/>
          </a:xfrm>
        </p:spPr>
        <p:txBody>
          <a:bodyPr/>
          <a:lstStyle/>
          <a:p>
            <a:r>
              <a:rPr lang="en-US" i="1" smtClean="0">
                <a:solidFill>
                  <a:srgbClr val="99FFCC"/>
                </a:solidFill>
              </a:rPr>
              <a:t>Packages</a:t>
            </a:r>
            <a:r>
              <a:rPr lang="en-US" smtClean="0"/>
              <a:t> can be used to </a:t>
            </a:r>
            <a:r>
              <a:rPr lang="en-US" smtClean="0">
                <a:solidFill>
                  <a:srgbClr val="99FFCC"/>
                </a:solidFill>
              </a:rPr>
              <a:t>organize classes</a:t>
            </a:r>
            <a:r>
              <a:rPr lang="en-US" smtClean="0"/>
              <a:t>.</a:t>
            </a:r>
          </a:p>
          <a:p>
            <a:pPr>
              <a:spcBef>
                <a:spcPts val="1800"/>
              </a:spcBef>
            </a:pPr>
            <a:r>
              <a:rPr lang="en-US" smtClean="0"/>
              <a:t>To do so, add the following line as the </a:t>
            </a:r>
            <a:r>
              <a:rPr lang="en-US" smtClean="0">
                <a:solidFill>
                  <a:srgbClr val="FFFF00"/>
                </a:solidFill>
              </a:rPr>
              <a:t>first noncomment and nonblank statement</a:t>
            </a:r>
            <a:r>
              <a:rPr lang="en-US" smtClean="0"/>
              <a:t> in the program:</a:t>
            </a:r>
          </a:p>
          <a:p>
            <a:pPr lvl="2">
              <a:buFont typeface="Wingdings" pitchFamily="2" charset="2"/>
              <a:buNone/>
            </a:pPr>
            <a:r>
              <a:rPr lang="en-US" b="1" smtClean="0">
                <a:latin typeface="Courier New" pitchFamily="49" charset="0"/>
                <a:cs typeface="Courier New" pitchFamily="49" charset="0"/>
              </a:rPr>
              <a:t>package packageName;</a:t>
            </a:r>
          </a:p>
          <a:p>
            <a:pPr>
              <a:spcBef>
                <a:spcPts val="1800"/>
              </a:spcBef>
            </a:pPr>
            <a:r>
              <a:rPr lang="en-US" smtClean="0"/>
              <a:t>If a class is declared without the </a:t>
            </a:r>
            <a:r>
              <a:rPr lang="en-US" b="1" smtClean="0">
                <a:solidFill>
                  <a:srgbClr val="99FFCC"/>
                </a:solidFill>
                <a:latin typeface="Courier New" pitchFamily="49" charset="0"/>
                <a:cs typeface="Courier New" pitchFamily="49" charset="0"/>
              </a:rPr>
              <a:t>package</a:t>
            </a:r>
            <a:r>
              <a:rPr lang="en-US" smtClean="0"/>
              <a:t> statement, the class is said to be placed in the default package.</a:t>
            </a:r>
          </a:p>
        </p:txBody>
      </p:sp>
      <p:sp>
        <p:nvSpPr>
          <p:cNvPr id="47110" name="Text Box 6"/>
          <p:cNvSpPr txBox="1">
            <a:spLocks noChangeArrowheads="1"/>
          </p:cNvSpPr>
          <p:nvPr/>
        </p:nvSpPr>
        <p:spPr bwMode="auto">
          <a:xfrm>
            <a:off x="5913439" y="5730876"/>
            <a:ext cx="2986087" cy="4730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pPr>
            <a:r>
              <a:rPr lang="en-US" sz="2500">
                <a:hlinkClick r:id="rId2" action="ppaction://hlinkfile"/>
              </a:rPr>
              <a:t>Format.java</a:t>
            </a:r>
            <a:endParaRPr lang="en-US" sz="2500"/>
          </a:p>
        </p:txBody>
      </p:sp>
      <p:cxnSp>
        <p:nvCxnSpPr>
          <p:cNvPr id="6" name="Straight Connector 5"/>
          <p:cNvCxnSpPr/>
          <p:nvPr/>
        </p:nvCxnSpPr>
        <p:spPr>
          <a:xfrm flipV="1">
            <a:off x="1524000" y="115062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7401" y="315913"/>
            <a:ext cx="8075613" cy="728662"/>
          </a:xfrm>
        </p:spPr>
        <p:txBody>
          <a:bodyPr/>
          <a:lstStyle/>
          <a:p>
            <a:r>
              <a:rPr lang="en-US" sz="3600">
                <a:cs typeface="Courier New" pitchFamily="49" charset="0"/>
              </a:rPr>
              <a:t>Reasons for Using Packages</a:t>
            </a:r>
            <a:endParaRPr lang="en-US" sz="3600"/>
          </a:p>
        </p:txBody>
      </p:sp>
      <p:sp>
        <p:nvSpPr>
          <p:cNvPr id="49155" name="Rectangle 3"/>
          <p:cNvSpPr>
            <a:spLocks noGrp="1" noChangeArrowheads="1"/>
          </p:cNvSpPr>
          <p:nvPr>
            <p:ph type="body" idx="1"/>
          </p:nvPr>
        </p:nvSpPr>
        <p:spPr>
          <a:xfrm>
            <a:off x="1955800" y="1084264"/>
            <a:ext cx="8255000" cy="5381625"/>
          </a:xfrm>
        </p:spPr>
        <p:txBody>
          <a:bodyPr/>
          <a:lstStyle/>
          <a:p>
            <a:pPr marL="457200" indent="-457200">
              <a:spcBef>
                <a:spcPts val="1200"/>
              </a:spcBef>
              <a:buClrTx/>
              <a:buNone/>
            </a:pPr>
            <a:r>
              <a:rPr lang="en-US" sz="2400" i="1">
                <a:cs typeface="Times New Roman" pitchFamily="18" charset="0"/>
              </a:rPr>
              <a:t>1.  To locate classes.</a:t>
            </a:r>
          </a:p>
          <a:p>
            <a:pPr marL="346075" lvl="1" indent="0">
              <a:spcBef>
                <a:spcPts val="300"/>
              </a:spcBef>
              <a:buClrTx/>
              <a:buNone/>
            </a:pPr>
            <a:r>
              <a:rPr lang="en-US" sz="2000">
                <a:cs typeface="Times New Roman" pitchFamily="18" charset="0"/>
              </a:rPr>
              <a:t>Classes with similar functions can be placed in the same package to make them easy to locate.</a:t>
            </a:r>
          </a:p>
          <a:p>
            <a:pPr marL="457200" indent="-457200">
              <a:spcBef>
                <a:spcPts val="1200"/>
              </a:spcBef>
              <a:buClrTx/>
              <a:buNone/>
            </a:pPr>
            <a:r>
              <a:rPr lang="en-US" sz="2400" i="1">
                <a:cs typeface="Times New Roman" pitchFamily="18" charset="0"/>
              </a:rPr>
              <a:t>2. To avoid naming conflicts</a:t>
            </a:r>
            <a:r>
              <a:rPr lang="en-US" sz="2400">
                <a:cs typeface="Times New Roman" pitchFamily="18" charset="0"/>
              </a:rPr>
              <a:t>. </a:t>
            </a:r>
          </a:p>
          <a:p>
            <a:pPr marL="457200" indent="-457200">
              <a:spcBef>
                <a:spcPts val="300"/>
              </a:spcBef>
              <a:buClrTx/>
              <a:buNone/>
            </a:pPr>
            <a:r>
              <a:rPr lang="en-US" sz="2400">
                <a:cs typeface="Times New Roman" pitchFamily="18" charset="0"/>
              </a:rPr>
              <a:t>	</a:t>
            </a:r>
            <a:r>
              <a:rPr lang="en-US" sz="2000">
                <a:solidFill>
                  <a:schemeClr val="tx1"/>
                </a:solidFill>
                <a:cs typeface="Times New Roman" pitchFamily="18" charset="0"/>
              </a:rPr>
              <a:t>When you develop reusable classes to be shared by other programmers, naming conflicts often occur. To prevent this, put your classes into packages so that they can be referenced through package names</a:t>
            </a:r>
            <a:r>
              <a:rPr lang="en-US" sz="2000">
                <a:solidFill>
                  <a:schemeClr val="tx1"/>
                </a:solidFill>
              </a:rPr>
              <a:t>.</a:t>
            </a:r>
          </a:p>
          <a:p>
            <a:pPr marL="457200" indent="-457200">
              <a:spcBef>
                <a:spcPts val="1200"/>
              </a:spcBef>
              <a:buClrTx/>
              <a:buNone/>
            </a:pPr>
            <a:r>
              <a:rPr lang="en-US" sz="2400" i="1">
                <a:cs typeface="Times New Roman" pitchFamily="18" charset="0"/>
              </a:rPr>
              <a:t>3. To distribute software conveniently</a:t>
            </a:r>
            <a:r>
              <a:rPr lang="en-US" sz="2400">
                <a:cs typeface="Times New Roman" pitchFamily="18" charset="0"/>
              </a:rPr>
              <a:t>. </a:t>
            </a:r>
          </a:p>
          <a:p>
            <a:pPr marL="457200" indent="-457200">
              <a:spcBef>
                <a:spcPts val="300"/>
              </a:spcBef>
              <a:buClrTx/>
              <a:buNone/>
            </a:pPr>
            <a:r>
              <a:rPr lang="en-US" sz="2400">
                <a:cs typeface="Times New Roman" pitchFamily="18" charset="0"/>
              </a:rPr>
              <a:t>	</a:t>
            </a:r>
            <a:r>
              <a:rPr lang="en-US" sz="2000">
                <a:solidFill>
                  <a:schemeClr val="tx1"/>
                </a:solidFill>
                <a:cs typeface="Times New Roman" pitchFamily="18" charset="0"/>
              </a:rPr>
              <a:t>Packages group related classes so that they can be easily distributed.</a:t>
            </a:r>
          </a:p>
          <a:p>
            <a:pPr marL="457200" indent="-457200">
              <a:spcBef>
                <a:spcPts val="1200"/>
              </a:spcBef>
              <a:buClrTx/>
              <a:buNone/>
            </a:pPr>
            <a:r>
              <a:rPr lang="en-US" sz="2400" i="1">
                <a:cs typeface="Times New Roman" pitchFamily="18" charset="0"/>
              </a:rPr>
              <a:t>4. To protect classes</a:t>
            </a:r>
            <a:r>
              <a:rPr lang="en-US" sz="2400">
                <a:cs typeface="Times New Roman" pitchFamily="18" charset="0"/>
              </a:rPr>
              <a:t>. </a:t>
            </a:r>
          </a:p>
          <a:p>
            <a:pPr marL="457200" indent="-457200">
              <a:spcBef>
                <a:spcPts val="300"/>
              </a:spcBef>
              <a:buClrTx/>
              <a:buNone/>
            </a:pPr>
            <a:r>
              <a:rPr lang="en-US" sz="2400">
                <a:cs typeface="Times New Roman" pitchFamily="18" charset="0"/>
              </a:rPr>
              <a:t>	</a:t>
            </a:r>
            <a:r>
              <a:rPr lang="en-US" sz="2000">
                <a:solidFill>
                  <a:schemeClr val="tx1"/>
                </a:solidFill>
                <a:cs typeface="Times New Roman" pitchFamily="18" charset="0"/>
              </a:rPr>
              <a:t>Packages provide protection so that the protected members of the classes are accessible to the classes in the same package, but not to the external classes.</a:t>
            </a:r>
            <a:endParaRPr lang="en-US" sz="2000">
              <a:solidFill>
                <a:schemeClr val="tx1"/>
              </a:solidFill>
            </a:endParaRPr>
          </a:p>
          <a:p>
            <a:pPr marL="457200" indent="-457200">
              <a:spcBef>
                <a:spcPct val="0"/>
              </a:spcBef>
              <a:buClrTx/>
              <a:buFontTx/>
              <a:buAutoNum type="arabicPeriod"/>
            </a:pPr>
            <a:endParaRPr lang="en-US" sz="2400"/>
          </a:p>
        </p:txBody>
      </p:sp>
      <p:cxnSp>
        <p:nvCxnSpPr>
          <p:cNvPr id="5" name="Straight Connector 4"/>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36764" y="473076"/>
            <a:ext cx="8188325" cy="608013"/>
          </a:xfrm>
        </p:spPr>
        <p:txBody>
          <a:bodyPr/>
          <a:lstStyle/>
          <a:p>
            <a:r>
              <a:rPr lang="en-US" smtClean="0"/>
              <a:t>Package Naming Conventions</a:t>
            </a:r>
          </a:p>
        </p:txBody>
      </p:sp>
      <p:sp>
        <p:nvSpPr>
          <p:cNvPr id="50179" name="Rectangle 3"/>
          <p:cNvSpPr>
            <a:spLocks noGrp="1" noChangeArrowheads="1"/>
          </p:cNvSpPr>
          <p:nvPr>
            <p:ph type="body" idx="1"/>
          </p:nvPr>
        </p:nvSpPr>
        <p:spPr>
          <a:xfrm>
            <a:off x="2008188" y="1295400"/>
            <a:ext cx="8278812" cy="4800600"/>
          </a:xfrm>
        </p:spPr>
        <p:txBody>
          <a:bodyPr/>
          <a:lstStyle/>
          <a:p>
            <a:r>
              <a:rPr lang="en-US" smtClean="0">
                <a:cs typeface="Times New Roman" pitchFamily="18" charset="0"/>
              </a:rPr>
              <a:t>Packages are hierarchical, and you can have packages within packages. </a:t>
            </a:r>
          </a:p>
          <a:p>
            <a:pPr lvl="1">
              <a:spcBef>
                <a:spcPts val="1200"/>
              </a:spcBef>
            </a:pPr>
            <a:r>
              <a:rPr lang="en-US" i="1" smtClean="0">
                <a:cs typeface="Times New Roman" pitchFamily="18" charset="0"/>
              </a:rPr>
              <a:t>E.g.</a:t>
            </a:r>
            <a:r>
              <a:rPr lang="en-US" smtClean="0">
                <a:cs typeface="Times New Roman" pitchFamily="18" charset="0"/>
              </a:rPr>
              <a:t>, </a:t>
            </a:r>
            <a:r>
              <a:rPr lang="en-US" b="1" smtClean="0">
                <a:solidFill>
                  <a:srgbClr val="99FFCC"/>
                </a:solidFill>
                <a:latin typeface="Courier New" pitchFamily="49" charset="0"/>
                <a:cs typeface="Courier New" pitchFamily="49" charset="0"/>
              </a:rPr>
              <a:t>java.lang.Math</a:t>
            </a:r>
            <a:r>
              <a:rPr lang="en-US" smtClean="0">
                <a:cs typeface="Times New Roman" pitchFamily="18" charset="0"/>
              </a:rPr>
              <a:t> indicates that </a:t>
            </a:r>
            <a:r>
              <a:rPr lang="en-US" b="1" smtClean="0">
                <a:solidFill>
                  <a:srgbClr val="99FFCC"/>
                </a:solidFill>
                <a:latin typeface="Courier New" pitchFamily="49" charset="0"/>
                <a:cs typeface="Courier New" pitchFamily="49" charset="0"/>
              </a:rPr>
              <a:t>Math</a:t>
            </a:r>
            <a:r>
              <a:rPr lang="en-US" smtClean="0">
                <a:cs typeface="Times New Roman" pitchFamily="18" charset="0"/>
              </a:rPr>
              <a:t> is a class in the package </a:t>
            </a:r>
            <a:r>
              <a:rPr lang="en-US" b="1" smtClean="0">
                <a:solidFill>
                  <a:srgbClr val="99FFCC"/>
                </a:solidFill>
                <a:latin typeface="Courier New" pitchFamily="49" charset="0"/>
                <a:cs typeface="Courier New" pitchFamily="49" charset="0"/>
              </a:rPr>
              <a:t>lang</a:t>
            </a:r>
            <a:r>
              <a:rPr lang="en-US" smtClean="0">
                <a:cs typeface="Times New Roman" pitchFamily="18" charset="0"/>
              </a:rPr>
              <a:t> and that </a:t>
            </a:r>
            <a:r>
              <a:rPr lang="en-US" b="1" smtClean="0">
                <a:solidFill>
                  <a:srgbClr val="99FFCC"/>
                </a:solidFill>
                <a:latin typeface="Courier New" pitchFamily="49" charset="0"/>
                <a:cs typeface="Courier New" pitchFamily="49" charset="0"/>
              </a:rPr>
              <a:t>lang</a:t>
            </a:r>
            <a:r>
              <a:rPr lang="en-US" smtClean="0">
                <a:cs typeface="Times New Roman" pitchFamily="18" charset="0"/>
              </a:rPr>
              <a:t> is a package in the package </a:t>
            </a:r>
            <a:r>
              <a:rPr lang="en-US" b="1" smtClean="0">
                <a:solidFill>
                  <a:srgbClr val="99FFCC"/>
                </a:solidFill>
                <a:latin typeface="Courier New" pitchFamily="49" charset="0"/>
                <a:cs typeface="Courier New" pitchFamily="49" charset="0"/>
              </a:rPr>
              <a:t>java</a:t>
            </a:r>
            <a:r>
              <a:rPr lang="en-US" smtClean="0">
                <a:cs typeface="Times New Roman" pitchFamily="18" charset="0"/>
              </a:rPr>
              <a:t>. </a:t>
            </a:r>
          </a:p>
          <a:p>
            <a:pPr>
              <a:spcBef>
                <a:spcPts val="1800"/>
              </a:spcBef>
            </a:pPr>
            <a:r>
              <a:rPr lang="en-US" smtClean="0">
                <a:cs typeface="Times New Roman" pitchFamily="18" charset="0"/>
              </a:rPr>
              <a:t>Levels of nesting can be used to ensure the uniqueness of package names.</a:t>
            </a:r>
          </a:p>
          <a:p>
            <a:pPr>
              <a:spcBef>
                <a:spcPts val="1800"/>
              </a:spcBef>
            </a:pPr>
            <a:r>
              <a:rPr lang="en-US" smtClean="0">
                <a:cs typeface="Times New Roman" pitchFamily="18" charset="0"/>
              </a:rPr>
              <a:t>By convention, package names are all </a:t>
            </a:r>
            <a:r>
              <a:rPr lang="en-US" i="1" smtClean="0">
                <a:cs typeface="Times New Roman" pitchFamily="18" charset="0"/>
              </a:rPr>
              <a:t>in </a:t>
            </a:r>
            <a:r>
              <a:rPr lang="en-US" i="1" smtClean="0">
                <a:solidFill>
                  <a:srgbClr val="99FFCC"/>
                </a:solidFill>
                <a:cs typeface="Times New Roman" pitchFamily="18" charset="0"/>
              </a:rPr>
              <a:t>lowercase</a:t>
            </a:r>
            <a:r>
              <a:rPr lang="en-US" smtClean="0">
                <a:cs typeface="Times New Roman" pitchFamily="18" charset="0"/>
              </a:rPr>
              <a:t>.</a:t>
            </a:r>
          </a:p>
          <a:p>
            <a:pPr>
              <a:spcBef>
                <a:spcPct val="0"/>
              </a:spcBef>
              <a:buClrTx/>
              <a:buFontTx/>
              <a:buNone/>
            </a:pPr>
            <a:endParaRPr lang="en-US" smtClean="0"/>
          </a:p>
        </p:txBody>
      </p:sp>
      <p:cxnSp>
        <p:nvCxnSpPr>
          <p:cNvPr id="5" name="Straight Connector 4"/>
          <p:cNvCxnSpPr/>
          <p:nvPr/>
        </p:nvCxnSpPr>
        <p:spPr>
          <a:xfrm flipV="1">
            <a:off x="1524000" y="115062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005013" y="1"/>
            <a:ext cx="8229600" cy="511175"/>
          </a:xfrm>
        </p:spPr>
        <p:txBody>
          <a:bodyPr/>
          <a:lstStyle/>
          <a:p>
            <a:r>
              <a:rPr lang="en-US" sz="3600">
                <a:cs typeface="Courier New" pitchFamily="49" charset="0"/>
              </a:rPr>
              <a:t>Example</a:t>
            </a:r>
            <a:endParaRPr lang="en-US" sz="3600"/>
          </a:p>
        </p:txBody>
      </p:sp>
      <p:sp>
        <p:nvSpPr>
          <p:cNvPr id="51203" name="Rectangle 3"/>
          <p:cNvSpPr>
            <a:spLocks noGrp="1" noChangeArrowheads="1"/>
          </p:cNvSpPr>
          <p:nvPr>
            <p:ph type="body" idx="1"/>
          </p:nvPr>
        </p:nvSpPr>
        <p:spPr>
          <a:xfrm>
            <a:off x="1524000" y="806450"/>
            <a:ext cx="9144000" cy="4186238"/>
          </a:xfrm>
        </p:spPr>
        <p:txBody>
          <a:bodyPr/>
          <a:lstStyle/>
          <a:p>
            <a:pPr lvl="1">
              <a:lnSpc>
                <a:spcPct val="80000"/>
              </a:lnSpc>
              <a:buFont typeface="Arial" charset="0"/>
              <a:buNone/>
            </a:pPr>
            <a:r>
              <a:rPr lang="en-US" sz="1800" b="1" dirty="0">
                <a:solidFill>
                  <a:srgbClr val="99FFCC"/>
                </a:solidFill>
                <a:latin typeface="Courier New" pitchFamily="49" charset="0"/>
                <a:cs typeface="Courier New" pitchFamily="49" charset="0"/>
              </a:rPr>
              <a:t>package </a:t>
            </a:r>
            <a:r>
              <a:rPr lang="en-US" sz="1800" b="1" dirty="0" err="1">
                <a:solidFill>
                  <a:srgbClr val="99FFCC"/>
                </a:solidFill>
                <a:latin typeface="Courier New" pitchFamily="49" charset="0"/>
                <a:cs typeface="Courier New" pitchFamily="49" charset="0"/>
              </a:rPr>
              <a:t>com.prenhall.mypackage</a:t>
            </a:r>
            <a:r>
              <a:rPr lang="en-US" sz="1800" b="1" dirty="0">
                <a:solidFill>
                  <a:srgbClr val="00FF00"/>
                </a:solidFill>
                <a:latin typeface="Courier New" pitchFamily="49" charset="0"/>
                <a:cs typeface="Courier New" pitchFamily="49" charset="0"/>
              </a:rPr>
              <a:t>;</a:t>
            </a:r>
          </a:p>
          <a:p>
            <a:pPr lvl="1">
              <a:lnSpc>
                <a:spcPct val="80000"/>
              </a:lnSpc>
              <a:buFont typeface="Arial" charset="0"/>
              <a:buNone/>
            </a:pPr>
            <a:endParaRPr lang="en-US" sz="1800" b="1" dirty="0">
              <a:solidFill>
                <a:srgbClr val="00FF00"/>
              </a:solidFill>
              <a:latin typeface="Courier New" pitchFamily="49" charset="0"/>
              <a:cs typeface="Courier New" pitchFamily="49" charset="0"/>
            </a:endParaRPr>
          </a:p>
          <a:p>
            <a:pPr lvl="1">
              <a:lnSpc>
                <a:spcPct val="80000"/>
              </a:lnSpc>
              <a:buFont typeface="Arial" charset="0"/>
              <a:buNone/>
            </a:pPr>
            <a:r>
              <a:rPr lang="en-US" sz="1800" b="1" dirty="0">
                <a:solidFill>
                  <a:srgbClr val="00FF00"/>
                </a:solidFill>
                <a:latin typeface="Courier New" pitchFamily="49" charset="0"/>
                <a:cs typeface="Courier New" pitchFamily="49" charset="0"/>
              </a:rPr>
              <a:t>public class Format {</a:t>
            </a:r>
          </a:p>
          <a:p>
            <a:pPr lvl="1">
              <a:lnSpc>
                <a:spcPct val="80000"/>
              </a:lnSpc>
              <a:buFont typeface="Arial" charset="0"/>
              <a:buNone/>
            </a:pPr>
            <a:r>
              <a:rPr lang="en-US" sz="1800" b="1" dirty="0">
                <a:solidFill>
                  <a:srgbClr val="00FF00"/>
                </a:solidFill>
                <a:latin typeface="Courier New" pitchFamily="49" charset="0"/>
                <a:cs typeface="Courier New" pitchFamily="49" charset="0"/>
              </a:rPr>
              <a:t>  </a:t>
            </a:r>
            <a:r>
              <a:rPr lang="en-US" sz="1800" b="1" dirty="0">
                <a:solidFill>
                  <a:srgbClr val="FFFF00"/>
                </a:solidFill>
                <a:latin typeface="Courier New" pitchFamily="49" charset="0"/>
                <a:cs typeface="Courier New" pitchFamily="49" charset="0"/>
              </a:rPr>
              <a:t>public static double format</a:t>
            </a:r>
            <a:r>
              <a:rPr lang="en-US" sz="1800" b="1" dirty="0">
                <a:solidFill>
                  <a:srgbClr val="00FF00"/>
                </a:solidFill>
                <a:latin typeface="Courier New" pitchFamily="49" charset="0"/>
                <a:cs typeface="Courier New" pitchFamily="49" charset="0"/>
              </a:rPr>
              <a:t>(</a:t>
            </a:r>
          </a:p>
          <a:p>
            <a:pPr lvl="1">
              <a:lnSpc>
                <a:spcPct val="80000"/>
              </a:lnSpc>
              <a:buFont typeface="Arial" charset="0"/>
              <a:buNone/>
            </a:pPr>
            <a:r>
              <a:rPr lang="en-US" sz="1800" b="1" dirty="0">
                <a:solidFill>
                  <a:srgbClr val="00FF00"/>
                </a:solidFill>
                <a:latin typeface="Courier New" pitchFamily="49" charset="0"/>
                <a:cs typeface="Courier New" pitchFamily="49" charset="0"/>
              </a:rPr>
              <a:t>    double number, </a:t>
            </a:r>
            <a:r>
              <a:rPr lang="en-US" sz="1800" b="1" dirty="0" err="1">
                <a:solidFill>
                  <a:srgbClr val="00FF00"/>
                </a:solidFill>
                <a:latin typeface="Courier New" pitchFamily="49" charset="0"/>
                <a:cs typeface="Courier New" pitchFamily="49" charset="0"/>
              </a:rPr>
              <a:t>int</a:t>
            </a:r>
            <a:r>
              <a:rPr lang="en-US" sz="1800" b="1" dirty="0">
                <a:solidFill>
                  <a:srgbClr val="00FF00"/>
                </a:solidFill>
                <a:latin typeface="Courier New" pitchFamily="49" charset="0"/>
                <a:cs typeface="Courier New" pitchFamily="49" charset="0"/>
              </a:rPr>
              <a:t> </a:t>
            </a:r>
            <a:r>
              <a:rPr lang="en-US" sz="1800" b="1" dirty="0" err="1">
                <a:solidFill>
                  <a:srgbClr val="00FF00"/>
                </a:solidFill>
                <a:latin typeface="Courier New" pitchFamily="49" charset="0"/>
                <a:cs typeface="Courier New" pitchFamily="49" charset="0"/>
              </a:rPr>
              <a:t>numOfDecimalDigits</a:t>
            </a:r>
            <a:r>
              <a:rPr lang="en-US" sz="1800" b="1" dirty="0">
                <a:solidFill>
                  <a:srgbClr val="00FF00"/>
                </a:solidFill>
                <a:latin typeface="Courier New" pitchFamily="49" charset="0"/>
                <a:cs typeface="Courier New" pitchFamily="49" charset="0"/>
              </a:rPr>
              <a:t>) {</a:t>
            </a:r>
          </a:p>
          <a:p>
            <a:pPr lvl="1">
              <a:lnSpc>
                <a:spcPct val="80000"/>
              </a:lnSpc>
              <a:buFont typeface="Arial" charset="0"/>
              <a:buNone/>
            </a:pPr>
            <a:r>
              <a:rPr lang="en-US" sz="1800" b="1" dirty="0">
                <a:solidFill>
                  <a:srgbClr val="00FF00"/>
                </a:solidFill>
                <a:latin typeface="Courier New" pitchFamily="49" charset="0"/>
                <a:cs typeface="Courier New" pitchFamily="49" charset="0"/>
              </a:rPr>
              <a:t>    return </a:t>
            </a:r>
            <a:r>
              <a:rPr lang="en-US" sz="1800" b="1" dirty="0" err="1">
                <a:solidFill>
                  <a:srgbClr val="00FF00"/>
                </a:solidFill>
                <a:latin typeface="Courier New" pitchFamily="49" charset="0"/>
                <a:cs typeface="Courier New" pitchFamily="49" charset="0"/>
              </a:rPr>
              <a:t>Math.round</a:t>
            </a:r>
            <a:r>
              <a:rPr lang="en-US" sz="1800" b="1" dirty="0">
                <a:solidFill>
                  <a:srgbClr val="00FF00"/>
                </a:solidFill>
                <a:latin typeface="Courier New" pitchFamily="49" charset="0"/>
                <a:cs typeface="Courier New" pitchFamily="49" charset="0"/>
              </a:rPr>
              <a:t>(</a:t>
            </a:r>
          </a:p>
          <a:p>
            <a:pPr lvl="1">
              <a:lnSpc>
                <a:spcPct val="80000"/>
              </a:lnSpc>
              <a:buFont typeface="Arial" charset="0"/>
              <a:buNone/>
            </a:pPr>
            <a:r>
              <a:rPr lang="en-US" sz="1800" b="1" dirty="0">
                <a:solidFill>
                  <a:srgbClr val="00FF00"/>
                </a:solidFill>
                <a:latin typeface="Courier New" pitchFamily="49" charset="0"/>
                <a:cs typeface="Courier New" pitchFamily="49" charset="0"/>
              </a:rPr>
              <a:t>     number * </a:t>
            </a:r>
            <a:r>
              <a:rPr lang="en-US" sz="1800" b="1" dirty="0" err="1">
                <a:solidFill>
                  <a:srgbClr val="00FF00"/>
                </a:solidFill>
                <a:latin typeface="Courier New" pitchFamily="49" charset="0"/>
                <a:cs typeface="Courier New" pitchFamily="49" charset="0"/>
              </a:rPr>
              <a:t>Math.pow</a:t>
            </a:r>
            <a:r>
              <a:rPr lang="en-US" sz="1800" b="1" dirty="0">
                <a:solidFill>
                  <a:srgbClr val="00FF00"/>
                </a:solidFill>
                <a:latin typeface="Courier New" pitchFamily="49" charset="0"/>
                <a:cs typeface="Courier New" pitchFamily="49" charset="0"/>
              </a:rPr>
              <a:t>(10,numOfDecimalDigits)) / </a:t>
            </a:r>
          </a:p>
          <a:p>
            <a:pPr lvl="1">
              <a:lnSpc>
                <a:spcPct val="80000"/>
              </a:lnSpc>
              <a:buFont typeface="Arial" charset="0"/>
              <a:buNone/>
            </a:pPr>
            <a:r>
              <a:rPr lang="en-US" sz="1800" b="1" dirty="0">
                <a:solidFill>
                  <a:srgbClr val="00FF00"/>
                </a:solidFill>
                <a:latin typeface="Courier New" pitchFamily="49" charset="0"/>
                <a:cs typeface="Courier New" pitchFamily="49" charset="0"/>
              </a:rPr>
              <a:t>		  </a:t>
            </a:r>
            <a:r>
              <a:rPr lang="en-US" sz="1800" b="1" dirty="0" err="1">
                <a:solidFill>
                  <a:srgbClr val="00FF00"/>
                </a:solidFill>
                <a:latin typeface="Courier New" pitchFamily="49" charset="0"/>
                <a:cs typeface="Courier New" pitchFamily="49" charset="0"/>
              </a:rPr>
              <a:t>Math.pow</a:t>
            </a:r>
            <a:r>
              <a:rPr lang="en-US" sz="1800" b="1" dirty="0">
                <a:solidFill>
                  <a:srgbClr val="00FF00"/>
                </a:solidFill>
                <a:latin typeface="Courier New" pitchFamily="49" charset="0"/>
                <a:cs typeface="Courier New" pitchFamily="49" charset="0"/>
              </a:rPr>
              <a:t>(10, </a:t>
            </a:r>
            <a:r>
              <a:rPr lang="en-US" sz="1800" b="1" dirty="0" err="1">
                <a:solidFill>
                  <a:srgbClr val="00FF00"/>
                </a:solidFill>
                <a:latin typeface="Courier New" pitchFamily="49" charset="0"/>
                <a:cs typeface="Courier New" pitchFamily="49" charset="0"/>
              </a:rPr>
              <a:t>numOfDecimalDigits</a:t>
            </a:r>
            <a:r>
              <a:rPr lang="en-US" sz="1800" b="1" dirty="0">
                <a:solidFill>
                  <a:srgbClr val="00FF00"/>
                </a:solidFill>
                <a:latin typeface="Courier New" pitchFamily="49" charset="0"/>
                <a:cs typeface="Courier New" pitchFamily="49" charset="0"/>
              </a:rPr>
              <a:t>);</a:t>
            </a:r>
          </a:p>
          <a:p>
            <a:pPr lvl="1">
              <a:lnSpc>
                <a:spcPct val="80000"/>
              </a:lnSpc>
              <a:buFont typeface="Arial" charset="0"/>
              <a:buNone/>
            </a:pPr>
            <a:r>
              <a:rPr lang="en-US" sz="1800" b="1" dirty="0">
                <a:solidFill>
                  <a:srgbClr val="00FF00"/>
                </a:solidFill>
                <a:latin typeface="Courier New" pitchFamily="49" charset="0"/>
                <a:cs typeface="Courier New" pitchFamily="49" charset="0"/>
              </a:rPr>
              <a:t>  }</a:t>
            </a:r>
          </a:p>
          <a:p>
            <a:pPr lvl="1">
              <a:lnSpc>
                <a:spcPct val="80000"/>
              </a:lnSpc>
              <a:buFont typeface="Arial" charset="0"/>
              <a:buNone/>
            </a:pPr>
            <a:r>
              <a:rPr lang="en-US" sz="1800" b="1" dirty="0">
                <a:solidFill>
                  <a:srgbClr val="00FF00"/>
                </a:solidFill>
                <a:latin typeface="Courier New" pitchFamily="49" charset="0"/>
                <a:cs typeface="Courier New" pitchFamily="49" charset="0"/>
              </a:rPr>
              <a:t>}</a:t>
            </a:r>
          </a:p>
          <a:p>
            <a:pPr lvl="1">
              <a:spcBef>
                <a:spcPts val="1500"/>
              </a:spcBef>
            </a:pPr>
            <a:r>
              <a:rPr lang="en-US" sz="2100" dirty="0"/>
              <a:t>This example creates a class named </a:t>
            </a:r>
            <a:r>
              <a:rPr lang="en-US" sz="2100" b="1" dirty="0">
                <a:solidFill>
                  <a:srgbClr val="99FFCC"/>
                </a:solidFill>
                <a:cs typeface="Courier New" pitchFamily="49" charset="0"/>
              </a:rPr>
              <a:t>Format</a:t>
            </a:r>
            <a:r>
              <a:rPr lang="en-US" sz="2100" dirty="0"/>
              <a:t> and places it in the package </a:t>
            </a:r>
            <a:r>
              <a:rPr lang="en-US" sz="2100" b="1" dirty="0" err="1">
                <a:cs typeface="Courier New" pitchFamily="49" charset="0"/>
              </a:rPr>
              <a:t>com.prenhall.mypackage</a:t>
            </a:r>
            <a:r>
              <a:rPr lang="en-US" sz="2100" dirty="0"/>
              <a:t>. </a:t>
            </a:r>
          </a:p>
          <a:p>
            <a:pPr lvl="1">
              <a:spcBef>
                <a:spcPts val="1500"/>
              </a:spcBef>
            </a:pPr>
            <a:r>
              <a:rPr lang="en-US" sz="2100" b="1" dirty="0">
                <a:cs typeface="Courier New" pitchFamily="49" charset="0"/>
              </a:rPr>
              <a:t>format(number, </a:t>
            </a:r>
            <a:r>
              <a:rPr lang="en-US" sz="2100" b="1" dirty="0" err="1">
                <a:cs typeface="Courier New" pitchFamily="49" charset="0"/>
              </a:rPr>
              <a:t>numOfDecimalDigits</a:t>
            </a:r>
            <a:r>
              <a:rPr lang="en-US" sz="2100" b="1" dirty="0">
                <a:cs typeface="Courier New" pitchFamily="49" charset="0"/>
              </a:rPr>
              <a:t>)</a:t>
            </a:r>
            <a:r>
              <a:rPr lang="en-US" sz="2100" dirty="0"/>
              <a:t> method returns a new number with the specified number of digits after the decimal point, </a:t>
            </a:r>
            <a:r>
              <a:rPr lang="en-US" sz="2100" i="1" dirty="0"/>
              <a:t>e.g.</a:t>
            </a:r>
          </a:p>
          <a:p>
            <a:pPr lvl="2">
              <a:spcBef>
                <a:spcPts val="1500"/>
              </a:spcBef>
              <a:buNone/>
            </a:pPr>
            <a:r>
              <a:rPr lang="en-US" sz="2100" dirty="0"/>
              <a:t>	</a:t>
            </a:r>
            <a:r>
              <a:rPr lang="en-US" sz="2100" b="1" dirty="0">
                <a:solidFill>
                  <a:srgbClr val="99FFCC"/>
                </a:solidFill>
                <a:cs typeface="Courier New" pitchFamily="49" charset="0"/>
              </a:rPr>
              <a:t>format(10.3422345, 2)</a:t>
            </a:r>
            <a:r>
              <a:rPr lang="en-US" sz="2100" dirty="0">
                <a:solidFill>
                  <a:srgbClr val="99FFCC"/>
                </a:solidFill>
              </a:rPr>
              <a:t> returns </a:t>
            </a:r>
            <a:r>
              <a:rPr lang="en-US" sz="2100" b="1" dirty="0">
                <a:solidFill>
                  <a:srgbClr val="99FFCC"/>
                </a:solidFill>
                <a:cs typeface="Courier New" pitchFamily="49" charset="0"/>
              </a:rPr>
              <a:t>10.34</a:t>
            </a:r>
            <a:r>
              <a:rPr lang="en-US" sz="2100" dirty="0"/>
              <a:t>, </a:t>
            </a:r>
          </a:p>
          <a:p>
            <a:pPr lvl="2">
              <a:spcBef>
                <a:spcPts val="1500"/>
              </a:spcBef>
              <a:buNone/>
            </a:pPr>
            <a:r>
              <a:rPr lang="en-US" sz="2100" dirty="0"/>
              <a:t>    </a:t>
            </a:r>
            <a:r>
              <a:rPr lang="en-US" sz="2100" b="1" dirty="0">
                <a:solidFill>
                  <a:srgbClr val="99FFCC"/>
                </a:solidFill>
                <a:cs typeface="Courier New" pitchFamily="49" charset="0"/>
              </a:rPr>
              <a:t>format(-0.343434, 3)</a:t>
            </a:r>
            <a:r>
              <a:rPr lang="en-US" sz="2100" dirty="0">
                <a:solidFill>
                  <a:srgbClr val="99FFCC"/>
                </a:solidFill>
              </a:rPr>
              <a:t> returns </a:t>
            </a:r>
            <a:r>
              <a:rPr lang="en-US" sz="2100" b="1" dirty="0">
                <a:solidFill>
                  <a:srgbClr val="99FFCC"/>
                </a:solidFill>
                <a:cs typeface="Courier New" pitchFamily="49" charset="0"/>
              </a:rPr>
              <a:t>–0.343</a:t>
            </a:r>
            <a:r>
              <a:rPr lang="en-US" sz="2100" dirty="0">
                <a:solidFill>
                  <a:srgbClr val="99FFCC"/>
                </a:solidFill>
              </a:rPr>
              <a:t>.</a:t>
            </a:r>
            <a:r>
              <a:rPr lang="en-US" sz="2100" dirty="0"/>
              <a:t> </a:t>
            </a:r>
          </a:p>
          <a:p>
            <a:pPr>
              <a:lnSpc>
                <a:spcPct val="80000"/>
              </a:lnSpc>
            </a:pPr>
            <a:endParaRPr lang="en-US" sz="2100" dirty="0">
              <a:cs typeface="Times New Roman" pitchFamily="18" charset="0"/>
            </a:endParaRPr>
          </a:p>
        </p:txBody>
      </p:sp>
      <p:cxnSp>
        <p:nvCxnSpPr>
          <p:cNvPr id="5" name="Straight Connector 4"/>
          <p:cNvCxnSpPr/>
          <p:nvPr/>
        </p:nvCxnSpPr>
        <p:spPr>
          <a:xfrm flipV="1">
            <a:off x="1524000" y="64770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947228" y="822960"/>
            <a:ext cx="7974012" cy="609600"/>
          </a:xfrm>
        </p:spPr>
        <p:txBody>
          <a:bodyPr/>
          <a:lstStyle/>
          <a:p>
            <a:r>
              <a:rPr lang="en-US" sz="3000" dirty="0"/>
              <a:t> </a:t>
            </a:r>
            <a:endParaRPr lang="en-US" sz="3000" dirty="0">
              <a:hlinkClick r:id="rId2" action="ppaction://program"/>
            </a:endParaRPr>
          </a:p>
        </p:txBody>
      </p:sp>
      <p:sp>
        <p:nvSpPr>
          <p:cNvPr id="29700" name="Rectangle 3"/>
          <p:cNvSpPr>
            <a:spLocks noGrp="1" noChangeArrowheads="1"/>
          </p:cNvSpPr>
          <p:nvPr>
            <p:ph type="body" idx="1"/>
          </p:nvPr>
        </p:nvSpPr>
        <p:spPr>
          <a:xfrm>
            <a:off x="1941831" y="1783080"/>
            <a:ext cx="7883525" cy="4032250"/>
          </a:xfrm>
        </p:spPr>
        <p:txBody>
          <a:bodyPr/>
          <a:lstStyle/>
          <a:p>
            <a:pPr>
              <a:lnSpc>
                <a:spcPct val="140000"/>
              </a:lnSpc>
              <a:buNone/>
            </a:pPr>
            <a:r>
              <a:rPr lang="en-US" sz="3000" dirty="0">
                <a:solidFill>
                  <a:srgbClr val="FFC000"/>
                </a:solidFill>
              </a:rPr>
              <a:t>Steps involved in Class Design</a:t>
            </a:r>
            <a:endParaRPr lang="en-US" sz="3000" dirty="0">
              <a:solidFill>
                <a:srgbClr val="FFC000"/>
              </a:solidFill>
              <a:hlinkClick r:id="rId2" action="ppaction://program"/>
            </a:endParaRPr>
          </a:p>
          <a:p>
            <a:pPr>
              <a:lnSpc>
                <a:spcPct val="140000"/>
              </a:lnSpc>
              <a:buFont typeface="Monotype Sorts" pitchFamily="2" charset="2"/>
              <a:buNone/>
            </a:pPr>
            <a:r>
              <a:rPr lang="en-US" sz="2500" b="1" dirty="0"/>
              <a:t>1. Identify classes for the system.</a:t>
            </a:r>
          </a:p>
          <a:p>
            <a:pPr>
              <a:lnSpc>
                <a:spcPct val="140000"/>
              </a:lnSpc>
              <a:buFont typeface="Monotype Sorts" pitchFamily="2" charset="2"/>
              <a:buNone/>
            </a:pPr>
            <a:r>
              <a:rPr lang="en-US" sz="2500" b="1" dirty="0"/>
              <a:t>2. Describe attributes and methods in each class.</a:t>
            </a:r>
          </a:p>
          <a:p>
            <a:pPr>
              <a:lnSpc>
                <a:spcPct val="140000"/>
              </a:lnSpc>
              <a:buFont typeface="Monotype Sorts" pitchFamily="2" charset="2"/>
              <a:buNone/>
            </a:pPr>
            <a:r>
              <a:rPr lang="en-US" sz="2500" b="1" dirty="0"/>
              <a:t>3. Establish relationships among classes.</a:t>
            </a:r>
          </a:p>
          <a:p>
            <a:pPr>
              <a:lnSpc>
                <a:spcPct val="140000"/>
              </a:lnSpc>
              <a:buFont typeface="Monotype Sorts" pitchFamily="2" charset="2"/>
              <a:buNone/>
            </a:pPr>
            <a:r>
              <a:rPr lang="en-US" sz="2500" b="1" dirty="0"/>
              <a:t>4. Create classes.</a:t>
            </a:r>
          </a:p>
        </p:txBody>
      </p:sp>
      <p:sp>
        <p:nvSpPr>
          <p:cNvPr id="3" name="TextBox 2"/>
          <p:cNvSpPr txBox="1"/>
          <p:nvPr/>
        </p:nvSpPr>
        <p:spPr>
          <a:xfrm>
            <a:off x="1844040" y="441961"/>
            <a:ext cx="8427720" cy="800219"/>
          </a:xfrm>
          <a:prstGeom prst="rect">
            <a:avLst/>
          </a:prstGeom>
          <a:noFill/>
        </p:spPr>
        <p:txBody>
          <a:bodyPr wrap="square" rtlCol="0">
            <a:spAutoFit/>
          </a:bodyPr>
          <a:lstStyle/>
          <a:p>
            <a:r>
              <a:rPr lang="en-US" sz="4600" b="1" dirty="0">
                <a:solidFill>
                  <a:srgbClr val="FFFF00"/>
                </a:solidFill>
                <a:latin typeface="+mj-lt"/>
              </a:rPr>
              <a:t>1. Introduction</a:t>
            </a:r>
          </a:p>
        </p:txBody>
      </p:sp>
      <p:cxnSp>
        <p:nvCxnSpPr>
          <p:cNvPr id="6" name="Straight Connector 5"/>
          <p:cNvCxnSpPr/>
          <p:nvPr/>
        </p:nvCxnSpPr>
        <p:spPr>
          <a:xfrm flipV="1">
            <a:off x="1524000" y="1249799"/>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014582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994694" y="122555"/>
            <a:ext cx="8202612" cy="635000"/>
          </a:xfrm>
        </p:spPr>
        <p:txBody>
          <a:bodyPr/>
          <a:lstStyle/>
          <a:p>
            <a:r>
              <a:rPr lang="en-US" dirty="0" smtClean="0"/>
              <a:t>Package-Folder Mapping </a:t>
            </a:r>
          </a:p>
        </p:txBody>
      </p:sp>
      <p:sp>
        <p:nvSpPr>
          <p:cNvPr id="52227" name="Rectangle 3"/>
          <p:cNvSpPr>
            <a:spLocks noGrp="1" noChangeArrowheads="1"/>
          </p:cNvSpPr>
          <p:nvPr>
            <p:ph type="body" idx="1"/>
          </p:nvPr>
        </p:nvSpPr>
        <p:spPr>
          <a:xfrm>
            <a:off x="1884364" y="1295401"/>
            <a:ext cx="8402637" cy="2487613"/>
          </a:xfrm>
        </p:spPr>
        <p:txBody>
          <a:bodyPr/>
          <a:lstStyle/>
          <a:p>
            <a:r>
              <a:rPr lang="en-US" sz="2600">
                <a:cs typeface="Times New Roman" pitchFamily="18" charset="0"/>
              </a:rPr>
              <a:t>Java expects one-to-one mapping of the package name and the file system </a:t>
            </a:r>
            <a:r>
              <a:rPr lang="en-US" sz="2600">
                <a:solidFill>
                  <a:srgbClr val="FFFF00"/>
                </a:solidFill>
                <a:cs typeface="Times New Roman" pitchFamily="18" charset="0"/>
              </a:rPr>
              <a:t>directory</a:t>
            </a:r>
            <a:r>
              <a:rPr lang="en-US" sz="2600">
                <a:cs typeface="Times New Roman" pitchFamily="18" charset="0"/>
              </a:rPr>
              <a:t> structure. </a:t>
            </a:r>
          </a:p>
          <a:p>
            <a:pPr lvl="1"/>
            <a:r>
              <a:rPr lang="en-US" sz="2200" i="1">
                <a:cs typeface="Times New Roman" pitchFamily="18" charset="0"/>
              </a:rPr>
              <a:t>E.g.</a:t>
            </a:r>
            <a:r>
              <a:rPr lang="en-US" sz="2200">
                <a:cs typeface="Times New Roman" pitchFamily="18" charset="0"/>
              </a:rPr>
              <a:t>, for the package named </a:t>
            </a:r>
            <a:r>
              <a:rPr lang="en-US" sz="2200" b="1">
                <a:latin typeface="Courier New" pitchFamily="49" charset="0"/>
                <a:cs typeface="Courier New" pitchFamily="49" charset="0"/>
              </a:rPr>
              <a:t>com.prenhall.mypackage</a:t>
            </a:r>
            <a:r>
              <a:rPr lang="en-US" sz="2200">
                <a:cs typeface="Times New Roman" pitchFamily="18" charset="0"/>
              </a:rPr>
              <a:t>, you must create a directory, as shown in the figure. In other words, a package is actually a directory (folder) that contains the bytecode of the classes.</a:t>
            </a:r>
          </a:p>
          <a:p>
            <a:endParaRPr lang="en-US" sz="2600">
              <a:cs typeface="Times New Roman" pitchFamily="18" charset="0"/>
            </a:endParaRPr>
          </a:p>
          <a:p>
            <a:pPr>
              <a:spcBef>
                <a:spcPct val="0"/>
              </a:spcBef>
              <a:buClrTx/>
              <a:buFontTx/>
              <a:buNone/>
            </a:pPr>
            <a:endParaRPr lang="en-US" sz="2600"/>
          </a:p>
        </p:txBody>
      </p:sp>
      <p:sp>
        <p:nvSpPr>
          <p:cNvPr id="52228" name="Rectangle 5"/>
          <p:cNvSpPr>
            <a:spLocks noChangeArrowheads="1"/>
          </p:cNvSpPr>
          <p:nvPr/>
        </p:nvSpPr>
        <p:spPr bwMode="auto">
          <a:xfrm>
            <a:off x="4267200" y="3810000"/>
            <a:ext cx="3352800" cy="381000"/>
          </a:xfrm>
          <a:prstGeom prst="rect">
            <a:avLst/>
          </a:prstGeom>
          <a:noFill/>
          <a:ln w="9525">
            <a:noFill/>
            <a:miter lim="800000"/>
            <a:headEnd/>
            <a:tailEnd/>
          </a:ln>
        </p:spPr>
        <p:txBody>
          <a:bodyPr lIns="92075" tIns="46038" rIns="92075" bIns="46038"/>
          <a:lstStyle/>
          <a:p>
            <a:pPr>
              <a:lnSpc>
                <a:spcPct val="90000"/>
              </a:lnSpc>
            </a:pPr>
            <a:r>
              <a:rPr lang="en-US" b="1">
                <a:latin typeface="Courier New" pitchFamily="49" charset="0"/>
                <a:cs typeface="Courier New" pitchFamily="49" charset="0"/>
              </a:rPr>
              <a:t>com.prenhall.mypackage</a:t>
            </a:r>
          </a:p>
        </p:txBody>
      </p:sp>
      <p:sp>
        <p:nvSpPr>
          <p:cNvPr id="240649" name="Rectangle 9"/>
          <p:cNvSpPr>
            <a:spLocks noChangeArrowheads="1"/>
          </p:cNvSpPr>
          <p:nvPr/>
        </p:nvSpPr>
        <p:spPr bwMode="auto">
          <a:xfrm>
            <a:off x="6019800" y="4495800"/>
            <a:ext cx="4495800" cy="1752600"/>
          </a:xfrm>
          <a:prstGeom prst="rect">
            <a:avLst/>
          </a:prstGeom>
          <a:noFill/>
          <a:ln w="9525">
            <a:noFill/>
            <a:miter lim="800000"/>
            <a:headEnd/>
            <a:tailEnd/>
          </a:ln>
          <a:effectLst/>
        </p:spPr>
        <p:txBody>
          <a:bodyPr lIns="92075" tIns="46038" rIns="92075" bIns="46038"/>
          <a:lstStyle/>
          <a:p>
            <a:pPr>
              <a:lnSpc>
                <a:spcPct val="90000"/>
              </a:lnSpc>
              <a:defRPr/>
            </a:pPr>
            <a:r>
              <a:rPr lang="en-US" sz="1600" dirty="0">
                <a:latin typeface="+mn-lt"/>
                <a:cs typeface="Times New Roman" pitchFamily="18" charset="0"/>
              </a:rPr>
              <a:t>The </a:t>
            </a:r>
            <a:r>
              <a:rPr lang="en-US" sz="1600" b="1" dirty="0">
                <a:latin typeface="Courier New" pitchFamily="49" charset="0"/>
                <a:cs typeface="Courier New" pitchFamily="49" charset="0"/>
              </a:rPr>
              <a:t>com</a:t>
            </a:r>
            <a:r>
              <a:rPr lang="en-US" sz="1600" dirty="0">
                <a:latin typeface="+mn-lt"/>
                <a:cs typeface="Times New Roman" pitchFamily="18" charset="0"/>
              </a:rPr>
              <a:t> directory does not have to be the root directory. In order for Java to know where your package is in the file system, you must modify the environment variable </a:t>
            </a:r>
            <a:r>
              <a:rPr lang="en-US" sz="1600" b="1" dirty="0">
                <a:latin typeface="Courier New" pitchFamily="49" charset="0"/>
                <a:cs typeface="Courier New" pitchFamily="49" charset="0"/>
              </a:rPr>
              <a:t>classpath</a:t>
            </a:r>
            <a:r>
              <a:rPr lang="en-US" sz="1600" dirty="0">
                <a:latin typeface="+mn-lt"/>
                <a:cs typeface="Times New Roman" pitchFamily="18" charset="0"/>
              </a:rPr>
              <a:t> so that it points to the directory in which your package resides. </a:t>
            </a:r>
          </a:p>
        </p:txBody>
      </p:sp>
      <p:pic>
        <p:nvPicPr>
          <p:cNvPr id="52230" name="Picture 10"/>
          <p:cNvPicPr>
            <a:picLocks noChangeAspect="1" noChangeArrowheads="1"/>
          </p:cNvPicPr>
          <p:nvPr/>
        </p:nvPicPr>
        <p:blipFill>
          <a:blip r:embed="rId2" cstate="print"/>
          <a:srcRect/>
          <a:stretch>
            <a:fillRect/>
          </a:stretch>
        </p:blipFill>
        <p:spPr bwMode="auto">
          <a:xfrm>
            <a:off x="2209800" y="4419601"/>
            <a:ext cx="3276600" cy="1546225"/>
          </a:xfrm>
          <a:prstGeom prst="rect">
            <a:avLst/>
          </a:prstGeom>
          <a:noFill/>
          <a:ln w="9525">
            <a:noFill/>
            <a:miter lim="800000"/>
            <a:headEnd/>
            <a:tailEnd/>
          </a:ln>
        </p:spPr>
      </p:pic>
      <p:sp>
        <p:nvSpPr>
          <p:cNvPr id="52231" name="Line 7"/>
          <p:cNvSpPr>
            <a:spLocks noChangeShapeType="1"/>
          </p:cNvSpPr>
          <p:nvPr/>
        </p:nvSpPr>
        <p:spPr bwMode="auto">
          <a:xfrm flipH="1">
            <a:off x="4392614" y="4141788"/>
            <a:ext cx="706437" cy="1109662"/>
          </a:xfrm>
          <a:prstGeom prst="line">
            <a:avLst/>
          </a:prstGeom>
          <a:noFill/>
          <a:ln w="12700">
            <a:solidFill>
              <a:srgbClr val="FF0000"/>
            </a:solidFill>
            <a:round/>
            <a:headEnd type="none" w="sm" len="sm"/>
            <a:tailEnd type="stealth" w="sm" len="sm"/>
          </a:ln>
        </p:spPr>
        <p:txBody>
          <a:bodyPr/>
          <a:lstStyle/>
          <a:p>
            <a:endParaRPr lang="en-US"/>
          </a:p>
        </p:txBody>
      </p:sp>
      <p:sp>
        <p:nvSpPr>
          <p:cNvPr id="52232" name="Line 8"/>
          <p:cNvSpPr>
            <a:spLocks noChangeShapeType="1"/>
          </p:cNvSpPr>
          <p:nvPr/>
        </p:nvSpPr>
        <p:spPr bwMode="auto">
          <a:xfrm flipH="1">
            <a:off x="5002214" y="4114801"/>
            <a:ext cx="1169987" cy="1482725"/>
          </a:xfrm>
          <a:prstGeom prst="line">
            <a:avLst/>
          </a:prstGeom>
          <a:noFill/>
          <a:ln w="12700">
            <a:solidFill>
              <a:srgbClr val="FF0000"/>
            </a:solidFill>
            <a:round/>
            <a:headEnd type="none" w="sm" len="sm"/>
            <a:tailEnd type="stealth" w="sm" len="sm"/>
          </a:ln>
        </p:spPr>
        <p:txBody>
          <a:bodyPr/>
          <a:lstStyle/>
          <a:p>
            <a:endParaRPr lang="en-US"/>
          </a:p>
        </p:txBody>
      </p:sp>
      <p:sp>
        <p:nvSpPr>
          <p:cNvPr id="52233" name="Line 6"/>
          <p:cNvSpPr>
            <a:spLocks noChangeShapeType="1"/>
          </p:cNvSpPr>
          <p:nvPr/>
        </p:nvSpPr>
        <p:spPr bwMode="auto">
          <a:xfrm flipH="1">
            <a:off x="3713164" y="4114800"/>
            <a:ext cx="858837" cy="844550"/>
          </a:xfrm>
          <a:prstGeom prst="line">
            <a:avLst/>
          </a:prstGeom>
          <a:noFill/>
          <a:ln w="12700">
            <a:solidFill>
              <a:srgbClr val="FF0000"/>
            </a:solidFill>
            <a:round/>
            <a:headEnd type="none" w="sm" len="sm"/>
            <a:tailEnd type="stealth" w="sm" len="sm"/>
          </a:ln>
        </p:spPr>
        <p:txBody>
          <a:bodyPr/>
          <a:lstStyle/>
          <a:p>
            <a:endParaRPr lang="en-US"/>
          </a:p>
        </p:txBody>
      </p:sp>
      <p:cxnSp>
        <p:nvCxnSpPr>
          <p:cNvPr id="11" name="Straight Connector 10"/>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897857" y="198756"/>
            <a:ext cx="8396287" cy="593725"/>
          </a:xfrm>
        </p:spPr>
        <p:txBody>
          <a:bodyPr/>
          <a:lstStyle/>
          <a:p>
            <a:r>
              <a:rPr lang="en-US" smtClean="0">
                <a:cs typeface="Courier New" pitchFamily="49" charset="0"/>
              </a:rPr>
              <a:t>Steps for using </a:t>
            </a:r>
            <a:r>
              <a:rPr lang="en-US" smtClean="0"/>
              <a:t>packages</a:t>
            </a:r>
          </a:p>
        </p:txBody>
      </p:sp>
      <p:sp>
        <p:nvSpPr>
          <p:cNvPr id="53251" name="Rectangle 3"/>
          <p:cNvSpPr>
            <a:spLocks noGrp="1" noChangeArrowheads="1"/>
          </p:cNvSpPr>
          <p:nvPr>
            <p:ph type="body" idx="1"/>
          </p:nvPr>
        </p:nvSpPr>
        <p:spPr>
          <a:xfrm>
            <a:off x="1731963" y="1163639"/>
            <a:ext cx="8742362" cy="5210175"/>
          </a:xfrm>
        </p:spPr>
        <p:txBody>
          <a:bodyPr/>
          <a:lstStyle/>
          <a:p>
            <a:pPr>
              <a:lnSpc>
                <a:spcPct val="80000"/>
              </a:lnSpc>
              <a:buFontTx/>
              <a:buAutoNum type="arabicPeriod"/>
            </a:pPr>
            <a:r>
              <a:rPr lang="en-US" sz="2400"/>
              <a:t>Create </a:t>
            </a:r>
            <a:r>
              <a:rPr lang="en-US" sz="2400" b="1">
                <a:latin typeface="Courier New" pitchFamily="49" charset="0"/>
                <a:cs typeface="Courier New" pitchFamily="49" charset="0"/>
              </a:rPr>
              <a:t>Format.java</a:t>
            </a:r>
            <a:r>
              <a:rPr lang="en-US" sz="2400"/>
              <a:t> as follows in your current directory.</a:t>
            </a:r>
          </a:p>
          <a:p>
            <a:pPr>
              <a:lnSpc>
                <a:spcPct val="80000"/>
              </a:lnSpc>
              <a:buFontTx/>
              <a:buAutoNum type="arabicPeriod"/>
            </a:pPr>
            <a:endParaRPr lang="en-US" sz="2400"/>
          </a:p>
          <a:p>
            <a:pPr lvl="1">
              <a:lnSpc>
                <a:spcPct val="80000"/>
              </a:lnSpc>
              <a:buFont typeface="Arial" charset="0"/>
              <a:buNone/>
            </a:pPr>
            <a:r>
              <a:rPr lang="en-US" sz="1600" b="1">
                <a:solidFill>
                  <a:srgbClr val="99FFCC"/>
                </a:solidFill>
                <a:latin typeface="Courier New" pitchFamily="49" charset="0"/>
                <a:cs typeface="Courier New" pitchFamily="49" charset="0"/>
              </a:rPr>
              <a:t>package com.prenhall.mypackage;</a:t>
            </a:r>
          </a:p>
          <a:p>
            <a:pPr lvl="1">
              <a:lnSpc>
                <a:spcPct val="80000"/>
              </a:lnSpc>
              <a:buFont typeface="Arial" charset="0"/>
              <a:buNone/>
            </a:pPr>
            <a:endParaRPr lang="en-US" sz="1600" b="1">
              <a:solidFill>
                <a:srgbClr val="99FFCC"/>
              </a:solidFill>
              <a:latin typeface="Courier New" pitchFamily="49" charset="0"/>
              <a:cs typeface="Courier New" pitchFamily="49" charset="0"/>
            </a:endParaRPr>
          </a:p>
          <a:p>
            <a:pPr lvl="1">
              <a:lnSpc>
                <a:spcPct val="80000"/>
              </a:lnSpc>
              <a:buFont typeface="Arial" charset="0"/>
              <a:buNone/>
            </a:pPr>
            <a:r>
              <a:rPr lang="en-US" sz="1600" b="1">
                <a:latin typeface="Courier New" pitchFamily="49" charset="0"/>
                <a:cs typeface="Courier New" pitchFamily="49" charset="0"/>
              </a:rPr>
              <a:t>public class Format {</a:t>
            </a:r>
          </a:p>
          <a:p>
            <a:pPr lvl="1">
              <a:lnSpc>
                <a:spcPct val="80000"/>
              </a:lnSpc>
              <a:buFont typeface="Arial" charset="0"/>
              <a:buNone/>
            </a:pPr>
            <a:r>
              <a:rPr lang="en-US" sz="1600" b="1">
                <a:latin typeface="Courier New" pitchFamily="49" charset="0"/>
                <a:cs typeface="Courier New" pitchFamily="49" charset="0"/>
              </a:rPr>
              <a:t>  public static double format(</a:t>
            </a:r>
          </a:p>
          <a:p>
            <a:pPr lvl="1">
              <a:lnSpc>
                <a:spcPct val="80000"/>
              </a:lnSpc>
              <a:buFont typeface="Arial" charset="0"/>
              <a:buNone/>
            </a:pPr>
            <a:r>
              <a:rPr lang="en-US" sz="1600" b="1">
                <a:latin typeface="Courier New" pitchFamily="49" charset="0"/>
                <a:cs typeface="Courier New" pitchFamily="49" charset="0"/>
              </a:rPr>
              <a:t>    double number, int numOfDecimalDigits) {</a:t>
            </a:r>
          </a:p>
          <a:p>
            <a:pPr lvl="1">
              <a:lnSpc>
                <a:spcPct val="80000"/>
              </a:lnSpc>
              <a:buFont typeface="Arial" charset="0"/>
              <a:buNone/>
            </a:pPr>
            <a:r>
              <a:rPr lang="en-US" sz="1600" b="1">
                <a:latin typeface="Courier New" pitchFamily="49" charset="0"/>
                <a:cs typeface="Courier New" pitchFamily="49" charset="0"/>
              </a:rPr>
              <a:t>    return Math.round(number * Math.pow(10, numOfDecimalDigits)) / </a:t>
            </a:r>
          </a:p>
          <a:p>
            <a:pPr lvl="1">
              <a:lnSpc>
                <a:spcPct val="80000"/>
              </a:lnSpc>
              <a:buFont typeface="Arial" charset="0"/>
              <a:buNone/>
            </a:pPr>
            <a:r>
              <a:rPr lang="en-US" sz="1600" b="1">
                <a:latin typeface="Courier New" pitchFamily="49" charset="0"/>
                <a:cs typeface="Courier New" pitchFamily="49" charset="0"/>
              </a:rPr>
              <a:t>			Math.pow(10, numOfDecimalDigits);</a:t>
            </a:r>
          </a:p>
          <a:p>
            <a:pPr lvl="1">
              <a:lnSpc>
                <a:spcPct val="80000"/>
              </a:lnSpc>
              <a:buFont typeface="Arial" charset="0"/>
              <a:buNone/>
            </a:pPr>
            <a:r>
              <a:rPr lang="en-US" sz="1600" b="1">
                <a:latin typeface="Courier New" pitchFamily="49" charset="0"/>
                <a:cs typeface="Courier New" pitchFamily="49" charset="0"/>
              </a:rPr>
              <a:t>  }</a:t>
            </a:r>
          </a:p>
          <a:p>
            <a:pPr lvl="1">
              <a:lnSpc>
                <a:spcPct val="80000"/>
              </a:lnSpc>
              <a:buFont typeface="Arial" charset="0"/>
              <a:buNone/>
            </a:pPr>
            <a:r>
              <a:rPr lang="en-US" sz="1600" b="1">
                <a:latin typeface="Courier New" pitchFamily="49" charset="0"/>
                <a:cs typeface="Courier New" pitchFamily="49" charset="0"/>
              </a:rPr>
              <a:t>}</a:t>
            </a:r>
          </a:p>
          <a:p>
            <a:pPr>
              <a:lnSpc>
                <a:spcPct val="80000"/>
              </a:lnSpc>
              <a:buFontTx/>
              <a:buAutoNum type="arabicPeriod"/>
            </a:pPr>
            <a:endParaRPr lang="en-US" sz="2400"/>
          </a:p>
          <a:p>
            <a:pPr>
              <a:lnSpc>
                <a:spcPct val="80000"/>
              </a:lnSpc>
              <a:buFontTx/>
              <a:buAutoNum type="arabicPeriod"/>
            </a:pPr>
            <a:r>
              <a:rPr lang="en-US" sz="2400"/>
              <a:t>Compile </a:t>
            </a:r>
            <a:r>
              <a:rPr lang="en-US" sz="2400" b="1">
                <a:latin typeface="Courier New" pitchFamily="49" charset="0"/>
                <a:cs typeface="Courier New" pitchFamily="49" charset="0"/>
              </a:rPr>
              <a:t>Format.java</a:t>
            </a:r>
            <a:r>
              <a:rPr lang="en-US" sz="2400"/>
              <a:t>. </a:t>
            </a:r>
          </a:p>
          <a:p>
            <a:pPr lvl="1">
              <a:lnSpc>
                <a:spcPct val="80000"/>
              </a:lnSpc>
            </a:pPr>
            <a:r>
              <a:rPr lang="en-US" sz="2000"/>
              <a:t>You should be able to find </a:t>
            </a:r>
            <a:r>
              <a:rPr lang="en-US" sz="2000" b="1">
                <a:latin typeface="Courier New" pitchFamily="49" charset="0"/>
                <a:cs typeface="Courier New" pitchFamily="49" charset="0"/>
              </a:rPr>
              <a:t>Format.class</a:t>
            </a:r>
            <a:r>
              <a:rPr lang="en-US" sz="2000"/>
              <a:t> in the </a:t>
            </a:r>
            <a:r>
              <a:rPr lang="en-US" sz="2000" b="1">
                <a:latin typeface="Courier New" pitchFamily="49" charset="0"/>
                <a:cs typeface="Courier New" pitchFamily="49" charset="0"/>
              </a:rPr>
              <a:t>com\prenhall\mypackage</a:t>
            </a:r>
            <a:r>
              <a:rPr lang="en-US" sz="2000" b="1">
                <a:cs typeface="Courier New" pitchFamily="49" charset="0"/>
              </a:rPr>
              <a:t> </a:t>
            </a:r>
            <a:r>
              <a:rPr lang="en-US" sz="2000"/>
              <a:t>folder of your current directory.</a:t>
            </a:r>
          </a:p>
          <a:p>
            <a:pPr>
              <a:lnSpc>
                <a:spcPct val="80000"/>
              </a:lnSpc>
              <a:buFont typeface="Wingdings" pitchFamily="2" charset="2"/>
              <a:buNone/>
            </a:pPr>
            <a:endParaRPr lang="en-US" sz="2400"/>
          </a:p>
          <a:p>
            <a:pPr>
              <a:lnSpc>
                <a:spcPct val="80000"/>
              </a:lnSpc>
              <a:buFont typeface="Wingdings" pitchFamily="2" charset="2"/>
              <a:buNone/>
            </a:pPr>
            <a:endParaRPr lang="en-US" sz="1800"/>
          </a:p>
        </p:txBody>
      </p:sp>
      <p:cxnSp>
        <p:nvCxnSpPr>
          <p:cNvPr id="5" name="Straight Connector 4"/>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897064" y="193675"/>
            <a:ext cx="8326437" cy="704850"/>
          </a:xfrm>
        </p:spPr>
        <p:txBody>
          <a:bodyPr/>
          <a:lstStyle/>
          <a:p>
            <a:r>
              <a:rPr lang="en-US" sz="3600">
                <a:cs typeface="Courier New" pitchFamily="49" charset="0"/>
              </a:rPr>
              <a:t>2 ways to using classes from p</a:t>
            </a:r>
            <a:r>
              <a:rPr lang="en-US" sz="3600"/>
              <a:t>ackages</a:t>
            </a:r>
          </a:p>
        </p:txBody>
      </p:sp>
      <p:sp>
        <p:nvSpPr>
          <p:cNvPr id="54275" name="Rectangle 3"/>
          <p:cNvSpPr>
            <a:spLocks noGrp="1" noChangeArrowheads="1"/>
          </p:cNvSpPr>
          <p:nvPr>
            <p:ph type="body" idx="1"/>
          </p:nvPr>
        </p:nvSpPr>
        <p:spPr>
          <a:xfrm>
            <a:off x="1835150" y="904875"/>
            <a:ext cx="8451850" cy="4800600"/>
          </a:xfrm>
        </p:spPr>
        <p:txBody>
          <a:bodyPr/>
          <a:lstStyle/>
          <a:p>
            <a:pPr marL="533400" indent="-533400">
              <a:spcBef>
                <a:spcPts val="2400"/>
              </a:spcBef>
              <a:buClr>
                <a:srgbClr val="CC99FF"/>
              </a:buClr>
              <a:buFont typeface="Cambria" pitchFamily="18" charset="0"/>
              <a:buAutoNum type="arabicPeriod"/>
            </a:pPr>
            <a:r>
              <a:rPr lang="en-US" dirty="0" smtClean="0"/>
              <a:t>Use the </a:t>
            </a:r>
            <a:r>
              <a:rPr lang="en-US" b="1" dirty="0" smtClean="0">
                <a:solidFill>
                  <a:srgbClr val="99FFCC"/>
                </a:solidFill>
                <a:latin typeface="Courier New" pitchFamily="49" charset="0"/>
                <a:cs typeface="Courier New" pitchFamily="49" charset="0"/>
              </a:rPr>
              <a:t>import</a:t>
            </a:r>
            <a:r>
              <a:rPr lang="en-US" dirty="0" smtClean="0"/>
              <a:t> statement. </a:t>
            </a:r>
            <a:r>
              <a:rPr lang="en-US" i="1" dirty="0" smtClean="0"/>
              <a:t>E.g</a:t>
            </a:r>
            <a:r>
              <a:rPr lang="en-US" dirty="0" smtClean="0"/>
              <a:t>., to import all the classes in the </a:t>
            </a:r>
            <a:r>
              <a:rPr lang="en-US" b="1" dirty="0" err="1" smtClean="0">
                <a:latin typeface="Courier New" pitchFamily="49" charset="0"/>
                <a:cs typeface="Courier New" pitchFamily="49" charset="0"/>
              </a:rPr>
              <a:t>javax.swing.package</a:t>
            </a:r>
            <a:r>
              <a:rPr lang="en-US" dirty="0" smtClean="0"/>
              <a:t>, you can use </a:t>
            </a:r>
          </a:p>
          <a:p>
            <a:pPr marL="914400" lvl="1" indent="-457200">
              <a:buNone/>
            </a:pPr>
            <a:r>
              <a:rPr lang="en-US" dirty="0" smtClean="0"/>
              <a:t>	</a:t>
            </a:r>
            <a:r>
              <a:rPr lang="en-US" b="1" dirty="0" smtClean="0">
                <a:solidFill>
                  <a:srgbClr val="99FFCC"/>
                </a:solidFill>
                <a:latin typeface="Courier New" pitchFamily="49" charset="0"/>
                <a:cs typeface="Courier New" pitchFamily="49" charset="0"/>
              </a:rPr>
              <a:t>import </a:t>
            </a:r>
            <a:r>
              <a:rPr lang="en-US" b="1" dirty="0" err="1" smtClean="0">
                <a:solidFill>
                  <a:srgbClr val="99FFCC"/>
                </a:solidFill>
                <a:latin typeface="Courier New" pitchFamily="49" charset="0"/>
                <a:cs typeface="Courier New" pitchFamily="49" charset="0"/>
              </a:rPr>
              <a:t>java.util</a:t>
            </a:r>
            <a:r>
              <a:rPr lang="en-US" b="1" dirty="0" smtClean="0">
                <a:solidFill>
                  <a:srgbClr val="99FFCC"/>
                </a:solidFill>
                <a:latin typeface="Courier New" pitchFamily="49" charset="0"/>
                <a:cs typeface="Courier New" pitchFamily="49" charset="0"/>
              </a:rPr>
              <a:t>.*;</a:t>
            </a:r>
          </a:p>
          <a:p>
            <a:pPr marL="533400" indent="-533400">
              <a:buNone/>
            </a:pPr>
            <a:endParaRPr lang="en-US" dirty="0" smtClean="0"/>
          </a:p>
          <a:p>
            <a:pPr marL="533400" indent="-533400">
              <a:spcBef>
                <a:spcPct val="0"/>
              </a:spcBef>
              <a:buClrTx/>
              <a:buNone/>
            </a:pPr>
            <a:endParaRPr lang="en-US" dirty="0" smtClean="0">
              <a:cs typeface="Times New Roman" pitchFamily="18" charset="0"/>
            </a:endParaRPr>
          </a:p>
        </p:txBody>
      </p:sp>
      <p:sp>
        <p:nvSpPr>
          <p:cNvPr id="53254" name="Rectangle 6"/>
          <p:cNvSpPr>
            <a:spLocks noChangeArrowheads="1"/>
          </p:cNvSpPr>
          <p:nvPr/>
        </p:nvSpPr>
        <p:spPr bwMode="auto">
          <a:xfrm>
            <a:off x="2449513" y="2809876"/>
            <a:ext cx="8413750" cy="12350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r>
              <a:rPr lang="en-US" sz="2500">
                <a:solidFill>
                  <a:srgbClr val="00FF00"/>
                </a:solidFill>
              </a:rPr>
              <a:t>An </a:t>
            </a:r>
            <a:r>
              <a:rPr lang="en-US" sz="2500" b="1">
                <a:solidFill>
                  <a:srgbClr val="99FFCC"/>
                </a:solidFill>
              </a:rPr>
              <a:t>import</a:t>
            </a:r>
            <a:r>
              <a:rPr lang="en-US" sz="2500">
                <a:solidFill>
                  <a:srgbClr val="00FF00"/>
                </a:solidFill>
              </a:rPr>
              <a:t> that uses a </a:t>
            </a:r>
            <a:r>
              <a:rPr lang="en-US" sz="2500" b="1">
                <a:solidFill>
                  <a:srgbClr val="99FFCC"/>
                </a:solidFill>
              </a:rPr>
              <a:t>*</a:t>
            </a:r>
            <a:r>
              <a:rPr lang="en-US" sz="2500">
                <a:solidFill>
                  <a:srgbClr val="00FF00"/>
                </a:solidFill>
              </a:rPr>
              <a:t> is called an </a:t>
            </a:r>
            <a:r>
              <a:rPr lang="en-US" sz="2500" i="1">
                <a:solidFill>
                  <a:srgbClr val="FFFF00"/>
                </a:solidFill>
              </a:rPr>
              <a:t>import on demand declaration</a:t>
            </a:r>
            <a:r>
              <a:rPr lang="en-US" sz="2500">
                <a:solidFill>
                  <a:srgbClr val="FFFF00"/>
                </a:solidFill>
              </a:rPr>
              <a:t>.</a:t>
            </a:r>
          </a:p>
          <a:p>
            <a:endParaRPr lang="en-US" sz="2500">
              <a:solidFill>
                <a:srgbClr val="FFFF00"/>
              </a:solidFill>
            </a:endParaRPr>
          </a:p>
        </p:txBody>
      </p:sp>
      <p:sp>
        <p:nvSpPr>
          <p:cNvPr id="53255" name="Rectangle 7"/>
          <p:cNvSpPr>
            <a:spLocks noChangeArrowheads="1"/>
          </p:cNvSpPr>
          <p:nvPr/>
        </p:nvSpPr>
        <p:spPr bwMode="auto">
          <a:xfrm>
            <a:off x="1846264" y="4038601"/>
            <a:ext cx="8131175" cy="8540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41313" indent="-341313">
              <a:defRPr/>
            </a:pPr>
            <a:r>
              <a:rPr lang="en-US" sz="2500" dirty="0">
                <a:solidFill>
                  <a:srgbClr val="CC99FF"/>
                </a:solidFill>
                <a:latin typeface="Arial" pitchFamily="34" charset="0"/>
                <a:cs typeface="Arial" pitchFamily="34" charset="0"/>
              </a:rPr>
              <a:t>2</a:t>
            </a:r>
            <a:r>
              <a:rPr lang="en-US" sz="2500" dirty="0">
                <a:solidFill>
                  <a:srgbClr val="00FF00"/>
                </a:solidFill>
                <a:latin typeface="Arial" pitchFamily="34" charset="0"/>
                <a:cs typeface="Arial" pitchFamily="34" charset="0"/>
              </a:rPr>
              <a:t>. You can also import a specific class. </a:t>
            </a:r>
          </a:p>
          <a:p>
            <a:pPr marL="341313" indent="-341313">
              <a:defRPr/>
            </a:pPr>
            <a:r>
              <a:rPr lang="en-US" sz="2500" dirty="0">
                <a:solidFill>
                  <a:srgbClr val="00FF00"/>
                </a:solidFill>
                <a:latin typeface="Arial" pitchFamily="34" charset="0"/>
                <a:cs typeface="Arial" pitchFamily="34" charset="0"/>
              </a:rPr>
              <a:t>    </a:t>
            </a:r>
            <a:r>
              <a:rPr lang="en-US" sz="2500" i="1" dirty="0" err="1">
                <a:solidFill>
                  <a:srgbClr val="00FF00"/>
                </a:solidFill>
                <a:latin typeface="Arial" pitchFamily="34" charset="0"/>
                <a:cs typeface="Arial" pitchFamily="34" charset="0"/>
              </a:rPr>
              <a:t>E.g</a:t>
            </a:r>
            <a:r>
              <a:rPr lang="en-US" sz="2500" dirty="0">
                <a:latin typeface="Arial" pitchFamily="34" charset="0"/>
                <a:cs typeface="Arial" pitchFamily="34" charset="0"/>
              </a:rPr>
              <a:t>	</a:t>
            </a:r>
            <a:r>
              <a:rPr lang="en-US" sz="2500" dirty="0">
                <a:solidFill>
                  <a:srgbClr val="99FFCC"/>
                </a:solidFill>
                <a:latin typeface="Arial" pitchFamily="34" charset="0"/>
                <a:cs typeface="Arial" pitchFamily="34" charset="0"/>
              </a:rPr>
              <a:t>import </a:t>
            </a:r>
            <a:r>
              <a:rPr lang="en-US" sz="2500" dirty="0" err="1">
                <a:solidFill>
                  <a:srgbClr val="99FFCC"/>
                </a:solidFill>
                <a:latin typeface="Arial" pitchFamily="34" charset="0"/>
                <a:cs typeface="Arial" pitchFamily="34" charset="0"/>
              </a:rPr>
              <a:t>java.util.Scanner</a:t>
            </a:r>
            <a:r>
              <a:rPr lang="en-US" sz="2500" dirty="0">
                <a:solidFill>
                  <a:srgbClr val="99FFCC"/>
                </a:solidFill>
                <a:latin typeface="Arial" pitchFamily="34" charset="0"/>
                <a:cs typeface="Arial" pitchFamily="34" charset="0"/>
              </a:rPr>
              <a:t>;</a:t>
            </a:r>
          </a:p>
        </p:txBody>
      </p:sp>
      <p:cxnSp>
        <p:nvCxnSpPr>
          <p:cNvPr id="7" name="Straight Connector 6"/>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17676" y="473076"/>
            <a:ext cx="8493125" cy="620713"/>
          </a:xfrm>
        </p:spPr>
        <p:txBody>
          <a:bodyPr/>
          <a:lstStyle/>
          <a:p>
            <a:r>
              <a:rPr lang="en-US" smtClean="0">
                <a:cs typeface="Courier New" pitchFamily="49" charset="0"/>
              </a:rPr>
              <a:t>Example for importing </a:t>
            </a:r>
            <a:endParaRPr lang="en-US" smtClean="0"/>
          </a:p>
        </p:txBody>
      </p:sp>
      <p:sp>
        <p:nvSpPr>
          <p:cNvPr id="55299" name="Rectangle 3"/>
          <p:cNvSpPr>
            <a:spLocks noGrp="1" noChangeArrowheads="1"/>
          </p:cNvSpPr>
          <p:nvPr>
            <p:ph type="body" idx="1"/>
          </p:nvPr>
        </p:nvSpPr>
        <p:spPr>
          <a:xfrm>
            <a:off x="1843088" y="1295400"/>
            <a:ext cx="8394700" cy="4870450"/>
          </a:xfrm>
        </p:spPr>
        <p:txBody>
          <a:bodyPr/>
          <a:lstStyle/>
          <a:p>
            <a:pPr>
              <a:lnSpc>
                <a:spcPct val="80000"/>
              </a:lnSpc>
            </a:pPr>
            <a:r>
              <a:rPr lang="en-US" sz="2400" b="1">
                <a:solidFill>
                  <a:srgbClr val="99FFCC"/>
                </a:solidFill>
                <a:latin typeface="Courier New" pitchFamily="49" charset="0"/>
                <a:cs typeface="Courier New" pitchFamily="49" charset="0"/>
              </a:rPr>
              <a:t>TestFormat.java</a:t>
            </a:r>
            <a:endParaRPr lang="en-US" sz="2400">
              <a:cs typeface="Times New Roman" pitchFamily="18" charset="0"/>
            </a:endParaRPr>
          </a:p>
          <a:p>
            <a:pPr lvl="1">
              <a:lnSpc>
                <a:spcPct val="80000"/>
              </a:lnSpc>
            </a:pPr>
            <a:r>
              <a:rPr lang="en-US" sz="2000"/>
              <a:t>This example shows a program that uses the </a:t>
            </a:r>
            <a:r>
              <a:rPr lang="en-US" sz="2000" b="1">
                <a:latin typeface="Courier New" pitchFamily="49" charset="0"/>
                <a:cs typeface="Courier New" pitchFamily="49" charset="0"/>
              </a:rPr>
              <a:t>Format</a:t>
            </a:r>
            <a:r>
              <a:rPr lang="en-US" sz="2000"/>
              <a:t> class in the </a:t>
            </a:r>
            <a:r>
              <a:rPr lang="en-US" sz="2000" b="1">
                <a:latin typeface="Courier New" pitchFamily="49" charset="0"/>
                <a:cs typeface="Courier New" pitchFamily="49" charset="0"/>
              </a:rPr>
              <a:t>com.prenhall.mypackage</a:t>
            </a:r>
            <a:r>
              <a:rPr lang="en-US" sz="2000"/>
              <a:t> package.</a:t>
            </a:r>
          </a:p>
          <a:p>
            <a:pPr>
              <a:lnSpc>
                <a:spcPct val="80000"/>
              </a:lnSpc>
              <a:buFont typeface="Wingdings" pitchFamily="2" charset="2"/>
              <a:buNone/>
            </a:pPr>
            <a:endParaRPr lang="en-US" smtClean="0"/>
          </a:p>
          <a:p>
            <a:pPr>
              <a:lnSpc>
                <a:spcPct val="80000"/>
              </a:lnSpc>
            </a:pPr>
            <a:r>
              <a:rPr lang="en-US" sz="2400"/>
              <a:t>Create </a:t>
            </a:r>
            <a:r>
              <a:rPr lang="en-US" sz="2400" b="1">
                <a:solidFill>
                  <a:srgbClr val="99FFCC"/>
                </a:solidFill>
                <a:latin typeface="Courier New" pitchFamily="49" charset="0"/>
                <a:cs typeface="Courier New" pitchFamily="49" charset="0"/>
              </a:rPr>
              <a:t>TestFormat.java</a:t>
            </a:r>
            <a:r>
              <a:rPr lang="en-US" sz="2400"/>
              <a:t> as follows and save it in your current folder.</a:t>
            </a:r>
          </a:p>
          <a:p>
            <a:pPr>
              <a:lnSpc>
                <a:spcPct val="80000"/>
              </a:lnSpc>
              <a:buFont typeface="Wingdings" pitchFamily="2" charset="2"/>
              <a:buNone/>
            </a:pPr>
            <a:endParaRPr lang="en-US" sz="1600"/>
          </a:p>
          <a:p>
            <a:pPr lvl="1">
              <a:lnSpc>
                <a:spcPct val="80000"/>
              </a:lnSpc>
              <a:buFont typeface="Arial" charset="0"/>
              <a:buNone/>
            </a:pPr>
            <a:r>
              <a:rPr lang="en-US" sz="1800" b="1">
                <a:solidFill>
                  <a:srgbClr val="99FFCC"/>
                </a:solidFill>
                <a:latin typeface="Courier New" pitchFamily="49" charset="0"/>
                <a:cs typeface="Courier New" pitchFamily="49" charset="0"/>
              </a:rPr>
              <a:t>import com.prenhall.mypackage.Format;</a:t>
            </a:r>
          </a:p>
          <a:p>
            <a:pPr lvl="1">
              <a:lnSpc>
                <a:spcPct val="80000"/>
              </a:lnSpc>
              <a:buFont typeface="Arial" charset="0"/>
              <a:buNone/>
            </a:pPr>
            <a:endParaRPr lang="en-US" sz="1800" b="1">
              <a:latin typeface="Courier New" pitchFamily="49" charset="0"/>
              <a:cs typeface="Courier New" pitchFamily="49" charset="0"/>
            </a:endParaRPr>
          </a:p>
          <a:p>
            <a:pPr lvl="1">
              <a:lnSpc>
                <a:spcPct val="80000"/>
              </a:lnSpc>
              <a:buFont typeface="Arial" charset="0"/>
              <a:buNone/>
            </a:pPr>
            <a:r>
              <a:rPr lang="en-US" sz="1800" b="1">
                <a:latin typeface="Courier New" pitchFamily="49" charset="0"/>
                <a:cs typeface="Courier New" pitchFamily="49" charset="0"/>
              </a:rPr>
              <a:t>public class TestFormat {</a:t>
            </a:r>
          </a:p>
          <a:p>
            <a:pPr lvl="1">
              <a:lnSpc>
                <a:spcPct val="80000"/>
              </a:lnSpc>
              <a:buFont typeface="Arial" charset="0"/>
              <a:buNone/>
            </a:pPr>
            <a:r>
              <a:rPr lang="en-US" sz="1800" b="1">
                <a:latin typeface="Courier New" pitchFamily="49" charset="0"/>
                <a:cs typeface="Courier New" pitchFamily="49" charset="0"/>
              </a:rPr>
              <a:t>  public static void main(String[] args) {</a:t>
            </a:r>
          </a:p>
          <a:p>
            <a:pPr lvl="1">
              <a:lnSpc>
                <a:spcPct val="80000"/>
              </a:lnSpc>
              <a:buFont typeface="Arial" charset="0"/>
              <a:buNone/>
            </a:pPr>
            <a:r>
              <a:rPr lang="en-US" sz="1800" b="1">
                <a:latin typeface="Courier New" pitchFamily="49" charset="0"/>
                <a:cs typeface="Courier New" pitchFamily="49" charset="0"/>
              </a:rPr>
              <a:t>    System.out.println(Format.format(10.3422345, 2));</a:t>
            </a:r>
          </a:p>
          <a:p>
            <a:pPr lvl="1">
              <a:lnSpc>
                <a:spcPct val="80000"/>
              </a:lnSpc>
              <a:buFont typeface="Arial" charset="0"/>
              <a:buNone/>
            </a:pPr>
            <a:r>
              <a:rPr lang="en-US" sz="1800" b="1">
                <a:latin typeface="Courier New" pitchFamily="49" charset="0"/>
                <a:cs typeface="Courier New" pitchFamily="49" charset="0"/>
              </a:rPr>
              <a:t>    System.out.println(Format.format(-0.343434, 3));</a:t>
            </a:r>
          </a:p>
          <a:p>
            <a:pPr lvl="1">
              <a:lnSpc>
                <a:spcPct val="80000"/>
              </a:lnSpc>
              <a:buFont typeface="Arial" charset="0"/>
              <a:buNone/>
            </a:pPr>
            <a:r>
              <a:rPr lang="en-US" sz="1800" b="1">
                <a:latin typeface="Courier New" pitchFamily="49" charset="0"/>
                <a:cs typeface="Courier New" pitchFamily="49" charset="0"/>
              </a:rPr>
              <a:t>  }</a:t>
            </a:r>
          </a:p>
          <a:p>
            <a:pPr lvl="1">
              <a:lnSpc>
                <a:spcPct val="80000"/>
              </a:lnSpc>
              <a:buFont typeface="Arial" charset="0"/>
              <a:buNone/>
            </a:pPr>
            <a:r>
              <a:rPr lang="en-US" sz="1800" b="1">
                <a:latin typeface="Courier New" pitchFamily="49" charset="0"/>
                <a:cs typeface="Courier New" pitchFamily="49" charset="0"/>
              </a:rPr>
              <a:t>}</a:t>
            </a:r>
          </a:p>
          <a:p>
            <a:pPr>
              <a:lnSpc>
                <a:spcPct val="80000"/>
              </a:lnSpc>
            </a:pPr>
            <a:endParaRPr lang="en-US" sz="1600">
              <a:cs typeface="Times New Roman" pitchFamily="18" charset="0"/>
            </a:endParaRPr>
          </a:p>
        </p:txBody>
      </p:sp>
      <p:cxnSp>
        <p:nvCxnSpPr>
          <p:cNvPr id="5" name="Straight Connector 4"/>
          <p:cNvCxnSpPr/>
          <p:nvPr/>
        </p:nvCxnSpPr>
        <p:spPr>
          <a:xfrm flipV="1">
            <a:off x="1524000" y="11658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903414" y="304800"/>
            <a:ext cx="8231187" cy="838200"/>
          </a:xfrm>
        </p:spPr>
        <p:txBody>
          <a:bodyPr/>
          <a:lstStyle/>
          <a:p>
            <a:r>
              <a:rPr lang="en-US" sz="3600" dirty="0"/>
              <a:t>5. The Java API</a:t>
            </a:r>
            <a:endParaRPr lang="en-US" sz="3600" u="sng" dirty="0">
              <a:solidFill>
                <a:schemeClr val="tx1"/>
              </a:solidFill>
              <a:latin typeface="Book Antiqua" pitchFamily="18" charset="0"/>
            </a:endParaRPr>
          </a:p>
        </p:txBody>
      </p:sp>
      <p:sp>
        <p:nvSpPr>
          <p:cNvPr id="56324" name="Rectangle 3"/>
          <p:cNvSpPr>
            <a:spLocks noChangeArrowheads="1"/>
          </p:cNvSpPr>
          <p:nvPr/>
        </p:nvSpPr>
        <p:spPr bwMode="auto">
          <a:xfrm>
            <a:off x="4237038" y="2971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6325" name="Rectangle 4"/>
          <p:cNvSpPr>
            <a:spLocks noChangeArrowheads="1"/>
          </p:cNvSpPr>
          <p:nvPr/>
        </p:nvSpPr>
        <p:spPr bwMode="auto">
          <a:xfrm>
            <a:off x="3524250" y="2598738"/>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6326" name="Rectangle 5"/>
          <p:cNvSpPr>
            <a:spLocks noChangeArrowheads="1"/>
          </p:cNvSpPr>
          <p:nvPr/>
        </p:nvSpPr>
        <p:spPr bwMode="auto">
          <a:xfrm>
            <a:off x="3524250" y="25146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6327" name="Rectangle 6"/>
          <p:cNvSpPr>
            <a:spLocks noGrp="1" noChangeArrowheads="1"/>
          </p:cNvSpPr>
          <p:nvPr>
            <p:ph type="body" idx="1"/>
          </p:nvPr>
        </p:nvSpPr>
        <p:spPr>
          <a:xfrm>
            <a:off x="1905000" y="1371600"/>
            <a:ext cx="8458200" cy="4572000"/>
          </a:xfrm>
        </p:spPr>
        <p:txBody>
          <a:bodyPr/>
          <a:lstStyle/>
          <a:p>
            <a:pPr marL="401638" indent="-401638">
              <a:lnSpc>
                <a:spcPct val="90000"/>
              </a:lnSpc>
            </a:pPr>
            <a:r>
              <a:rPr lang="en-US" smtClean="0">
                <a:cs typeface="Times New Roman" pitchFamily="18" charset="0"/>
              </a:rPr>
              <a:t>The Java API (</a:t>
            </a:r>
            <a:r>
              <a:rPr lang="en-US" i="1" smtClean="0">
                <a:solidFill>
                  <a:srgbClr val="99FFCC"/>
                </a:solidFill>
                <a:cs typeface="Times New Roman" pitchFamily="18" charset="0"/>
              </a:rPr>
              <a:t>Application Program Interface</a:t>
            </a:r>
            <a:r>
              <a:rPr lang="en-US" smtClean="0">
                <a:solidFill>
                  <a:srgbClr val="99FFCC"/>
                </a:solidFill>
                <a:cs typeface="Times New Roman" pitchFamily="18" charset="0"/>
              </a:rPr>
              <a:t>, </a:t>
            </a:r>
            <a:r>
              <a:rPr lang="en-US" i="1" smtClean="0">
                <a:solidFill>
                  <a:srgbClr val="99FFCC"/>
                </a:solidFill>
                <a:cs typeface="Times New Roman" pitchFamily="18" charset="0"/>
              </a:rPr>
              <a:t>Application Programming Interface</a:t>
            </a:r>
            <a:r>
              <a:rPr lang="en-US" smtClean="0">
                <a:solidFill>
                  <a:srgbClr val="99FFCC"/>
                </a:solidFill>
                <a:cs typeface="Times New Roman" pitchFamily="18" charset="0"/>
              </a:rPr>
              <a:t>, or </a:t>
            </a:r>
            <a:r>
              <a:rPr lang="en-US" i="1" smtClean="0">
                <a:solidFill>
                  <a:srgbClr val="99FFCC"/>
                </a:solidFill>
                <a:cs typeface="Times New Roman" pitchFamily="18" charset="0"/>
              </a:rPr>
              <a:t>Application Programmer interface</a:t>
            </a:r>
            <a:r>
              <a:rPr lang="en-US" smtClean="0">
                <a:cs typeface="Times New Roman" pitchFamily="18" charset="0"/>
              </a:rPr>
              <a:t>) consists of numerous classes and interfaces grouped into more than a dozen of packages. </a:t>
            </a:r>
          </a:p>
          <a:p>
            <a:pPr marL="401638" indent="-401638">
              <a:lnSpc>
                <a:spcPct val="90000"/>
              </a:lnSpc>
              <a:spcBef>
                <a:spcPts val="1200"/>
              </a:spcBef>
            </a:pPr>
            <a:r>
              <a:rPr lang="en-US" smtClean="0">
                <a:cs typeface="Times New Roman" pitchFamily="18" charset="0"/>
              </a:rPr>
              <a:t>You have used classes and interfaces in the </a:t>
            </a:r>
            <a:r>
              <a:rPr lang="en-US" b="1" smtClean="0">
                <a:solidFill>
                  <a:srgbClr val="99FFCC"/>
                </a:solidFill>
                <a:latin typeface="Courier New" pitchFamily="49" charset="0"/>
                <a:cs typeface="Courier New" pitchFamily="49" charset="0"/>
              </a:rPr>
              <a:t>java.lang</a:t>
            </a:r>
            <a:r>
              <a:rPr lang="en-US" smtClean="0">
                <a:cs typeface="Times New Roman" pitchFamily="18" charset="0"/>
              </a:rPr>
              <a:t>, </a:t>
            </a:r>
            <a:r>
              <a:rPr lang="en-US" b="1" smtClean="0">
                <a:solidFill>
                  <a:srgbClr val="99FFCC"/>
                </a:solidFill>
                <a:latin typeface="Courier New" pitchFamily="49" charset="0"/>
                <a:cs typeface="Courier New" pitchFamily="49" charset="0"/>
              </a:rPr>
              <a:t>javax.swing</a:t>
            </a:r>
            <a:r>
              <a:rPr lang="en-US" smtClean="0">
                <a:cs typeface="Times New Roman" pitchFamily="18" charset="0"/>
              </a:rPr>
              <a:t>, and </a:t>
            </a:r>
            <a:r>
              <a:rPr lang="en-US" b="1" smtClean="0">
                <a:solidFill>
                  <a:srgbClr val="99FFCC"/>
                </a:solidFill>
                <a:latin typeface="Courier New" pitchFamily="49" charset="0"/>
                <a:cs typeface="Courier New" pitchFamily="49" charset="0"/>
              </a:rPr>
              <a:t>java.util</a:t>
            </a:r>
            <a:r>
              <a:rPr lang="en-US" smtClean="0">
                <a:cs typeface="Times New Roman" pitchFamily="18" charset="0"/>
              </a:rPr>
              <a:t> packages. </a:t>
            </a:r>
            <a:endParaRPr lang="en-US" smtClean="0">
              <a:hlinkClick r:id="rId2" action="ppaction://program"/>
            </a:endParaRPr>
          </a:p>
        </p:txBody>
      </p:sp>
      <p:cxnSp>
        <p:nvCxnSpPr>
          <p:cNvPr id="8" name="Straight Connector 7"/>
          <p:cNvCxnSpPr/>
          <p:nvPr/>
        </p:nvCxnSpPr>
        <p:spPr>
          <a:xfrm flipV="1">
            <a:off x="1524000" y="125730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ChangeArrowheads="1"/>
          </p:cNvSpPr>
          <p:nvPr/>
        </p:nvSpPr>
        <p:spPr bwMode="auto">
          <a:xfrm>
            <a:off x="4237038" y="2971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13317" name="Rectangle 4"/>
          <p:cNvSpPr>
            <a:spLocks noChangeArrowheads="1"/>
          </p:cNvSpPr>
          <p:nvPr/>
        </p:nvSpPr>
        <p:spPr bwMode="auto">
          <a:xfrm>
            <a:off x="3524250" y="2598738"/>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13318" name="Rectangle 5"/>
          <p:cNvSpPr>
            <a:spLocks noChangeArrowheads="1"/>
          </p:cNvSpPr>
          <p:nvPr/>
        </p:nvSpPr>
        <p:spPr bwMode="auto">
          <a:xfrm>
            <a:off x="3524250" y="25146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13319" name="Rectangle 9"/>
          <p:cNvSpPr>
            <a:spLocks noChangeArrowheads="1"/>
          </p:cNvSpPr>
          <p:nvPr/>
        </p:nvSpPr>
        <p:spPr bwMode="auto">
          <a:xfrm>
            <a:off x="1524000" y="1178997"/>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3314" name="Object 2"/>
          <p:cNvGraphicFramePr>
            <a:graphicFrameLocks noChangeAspect="1"/>
          </p:cNvGraphicFramePr>
          <p:nvPr/>
        </p:nvGraphicFramePr>
        <p:xfrm>
          <a:off x="2517775" y="987425"/>
          <a:ext cx="6775450" cy="5494338"/>
        </p:xfrm>
        <a:graphic>
          <a:graphicData uri="http://schemas.openxmlformats.org/presentationml/2006/ole">
            <p:oleObj spid="_x0000_s13323" name="Picture" r:id="rId3" imgW="4691270" imgH="4492487" progId="Word.Picture.8">
              <p:embed/>
            </p:oleObj>
          </a:graphicData>
        </a:graphic>
      </p:graphicFrame>
      <p:sp>
        <p:nvSpPr>
          <p:cNvPr id="13320" name="Rectangle 2"/>
          <p:cNvSpPr>
            <a:spLocks noGrp="1" noChangeArrowheads="1"/>
          </p:cNvSpPr>
          <p:nvPr>
            <p:ph type="title"/>
          </p:nvPr>
        </p:nvSpPr>
        <p:spPr>
          <a:xfrm>
            <a:off x="2411414" y="304800"/>
            <a:ext cx="7881937" cy="609600"/>
          </a:xfrm>
        </p:spPr>
        <p:txBody>
          <a:bodyPr/>
          <a:lstStyle/>
          <a:p>
            <a:r>
              <a:rPr lang="en-US" sz="3400"/>
              <a:t>Java API Packages</a:t>
            </a:r>
            <a:endParaRPr lang="en-US" sz="3400" u="sng">
              <a:solidFill>
                <a:schemeClr val="tx1"/>
              </a:solidFill>
              <a:latin typeface="Book Antiqua" pitchFamily="18" charset="0"/>
            </a:endParaRPr>
          </a:p>
        </p:txBody>
      </p:sp>
      <p:cxnSp>
        <p:nvCxnSpPr>
          <p:cNvPr id="9" name="Straight Connector 8"/>
          <p:cNvCxnSpPr/>
          <p:nvPr/>
        </p:nvCxnSpPr>
        <p:spPr>
          <a:xfrm flipV="1">
            <a:off x="1524000" y="94488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1843088" y="304800"/>
            <a:ext cx="8450262" cy="838200"/>
          </a:xfrm>
        </p:spPr>
        <p:txBody>
          <a:bodyPr/>
          <a:lstStyle/>
          <a:p>
            <a:r>
              <a:rPr lang="en-US" sz="3400"/>
              <a:t>Framework-Based Programming (1)</a:t>
            </a:r>
            <a:endParaRPr lang="en-US" sz="3400" u="sng">
              <a:solidFill>
                <a:schemeClr val="tx1"/>
              </a:solidFill>
              <a:latin typeface="Book Antiqua" pitchFamily="18" charset="0"/>
            </a:endParaRPr>
          </a:p>
        </p:txBody>
      </p:sp>
      <p:sp>
        <p:nvSpPr>
          <p:cNvPr id="57348" name="Rectangle 3"/>
          <p:cNvSpPr>
            <a:spLocks noChangeArrowheads="1"/>
          </p:cNvSpPr>
          <p:nvPr/>
        </p:nvSpPr>
        <p:spPr bwMode="auto">
          <a:xfrm>
            <a:off x="4237038" y="2971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7349" name="Rectangle 4"/>
          <p:cNvSpPr>
            <a:spLocks noChangeArrowheads="1"/>
          </p:cNvSpPr>
          <p:nvPr/>
        </p:nvSpPr>
        <p:spPr bwMode="auto">
          <a:xfrm>
            <a:off x="3524250" y="2598738"/>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7350" name="Rectangle 5"/>
          <p:cNvSpPr>
            <a:spLocks noChangeArrowheads="1"/>
          </p:cNvSpPr>
          <p:nvPr/>
        </p:nvSpPr>
        <p:spPr bwMode="auto">
          <a:xfrm>
            <a:off x="3524250" y="25146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7351" name="Rectangle 6"/>
          <p:cNvSpPr>
            <a:spLocks noGrp="1" noChangeArrowheads="1"/>
          </p:cNvSpPr>
          <p:nvPr>
            <p:ph type="body" idx="1"/>
          </p:nvPr>
        </p:nvSpPr>
        <p:spPr>
          <a:xfrm>
            <a:off x="1843088" y="1219200"/>
            <a:ext cx="8367712" cy="5124450"/>
          </a:xfrm>
        </p:spPr>
        <p:txBody>
          <a:bodyPr/>
          <a:lstStyle/>
          <a:p>
            <a:pPr marL="401638" indent="-401638">
              <a:spcBef>
                <a:spcPts val="1200"/>
              </a:spcBef>
            </a:pPr>
            <a:r>
              <a:rPr lang="en-US" smtClean="0">
                <a:cs typeface="Times New Roman" pitchFamily="18" charset="0"/>
              </a:rPr>
              <a:t>To create comprehensive projects, you have to use more classes and interfaces in the Java API. </a:t>
            </a:r>
          </a:p>
          <a:p>
            <a:pPr marL="401638" indent="-401638">
              <a:spcBef>
                <a:spcPts val="1200"/>
              </a:spcBef>
            </a:pPr>
            <a:r>
              <a:rPr lang="en-US" smtClean="0">
                <a:cs typeface="Times New Roman" pitchFamily="18" charset="0"/>
              </a:rPr>
              <a:t>The classes and interfaces in the Java API establish a </a:t>
            </a:r>
            <a:r>
              <a:rPr lang="en-US" smtClean="0">
                <a:solidFill>
                  <a:srgbClr val="FFFF00"/>
                </a:solidFill>
                <a:cs typeface="Times New Roman" pitchFamily="18" charset="0"/>
              </a:rPr>
              <a:t>framework for programmers</a:t>
            </a:r>
            <a:r>
              <a:rPr lang="en-US" smtClean="0">
                <a:cs typeface="Times New Roman" pitchFamily="18" charset="0"/>
              </a:rPr>
              <a:t> to develop applications using Java. </a:t>
            </a:r>
          </a:p>
          <a:p>
            <a:pPr marL="801688" lvl="1" indent="-401638">
              <a:spcBef>
                <a:spcPts val="1200"/>
              </a:spcBef>
            </a:pPr>
            <a:r>
              <a:rPr lang="en-US" smtClean="0">
                <a:cs typeface="Times New Roman" pitchFamily="18" charset="0"/>
              </a:rPr>
              <a:t>For example, the classes and interfaces in the Java GUI API establish a framework for developing GUI programs. </a:t>
            </a:r>
          </a:p>
          <a:p>
            <a:pPr marL="401638" indent="-401638">
              <a:spcBef>
                <a:spcPts val="1200"/>
              </a:spcBef>
            </a:pPr>
            <a:r>
              <a:rPr lang="en-US" smtClean="0">
                <a:cs typeface="Times New Roman" pitchFamily="18" charset="0"/>
              </a:rPr>
              <a:t>You have to use these classes and interfaces and </a:t>
            </a:r>
            <a:r>
              <a:rPr lang="en-US" smtClean="0">
                <a:solidFill>
                  <a:srgbClr val="FFFF00"/>
                </a:solidFill>
                <a:cs typeface="Times New Roman" pitchFamily="18" charset="0"/>
              </a:rPr>
              <a:t>follow their conventions and rules </a:t>
            </a:r>
            <a:r>
              <a:rPr lang="en-US" smtClean="0">
                <a:cs typeface="Times New Roman" pitchFamily="18" charset="0"/>
              </a:rPr>
              <a:t>to create applications. This is referred to as </a:t>
            </a:r>
            <a:r>
              <a:rPr lang="en-US" i="1" smtClean="0">
                <a:solidFill>
                  <a:srgbClr val="99FFCC"/>
                </a:solidFill>
                <a:cs typeface="Times New Roman" pitchFamily="18" charset="0"/>
              </a:rPr>
              <a:t>framework-based programming</a:t>
            </a:r>
            <a:r>
              <a:rPr lang="en-US" smtClean="0">
                <a:cs typeface="Times New Roman" pitchFamily="18" charset="0"/>
              </a:rPr>
              <a:t>.</a:t>
            </a:r>
            <a:r>
              <a:rPr lang="en-US" smtClean="0"/>
              <a:t> </a:t>
            </a:r>
            <a:endParaRPr lang="en-US" smtClean="0">
              <a:hlinkClick r:id="rId2" action="ppaction://program"/>
            </a:endParaRPr>
          </a:p>
        </p:txBody>
      </p:sp>
      <p:cxnSp>
        <p:nvCxnSpPr>
          <p:cNvPr id="8" name="Straight Connector 7"/>
          <p:cNvCxnSpPr/>
          <p:nvPr/>
        </p:nvCxnSpPr>
        <p:spPr>
          <a:xfrm flipV="1">
            <a:off x="1524000" y="121158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4237038" y="2971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8372" name="Rectangle 4"/>
          <p:cNvSpPr>
            <a:spLocks noChangeArrowheads="1"/>
          </p:cNvSpPr>
          <p:nvPr/>
        </p:nvSpPr>
        <p:spPr bwMode="auto">
          <a:xfrm>
            <a:off x="3524250" y="2598738"/>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8373" name="Rectangle 5"/>
          <p:cNvSpPr>
            <a:spLocks noChangeArrowheads="1"/>
          </p:cNvSpPr>
          <p:nvPr/>
        </p:nvSpPr>
        <p:spPr bwMode="auto">
          <a:xfrm>
            <a:off x="3524250" y="25146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8374" name="Rectangle 6"/>
          <p:cNvSpPr>
            <a:spLocks noGrp="1" noChangeArrowheads="1"/>
          </p:cNvSpPr>
          <p:nvPr>
            <p:ph type="body" idx="1"/>
          </p:nvPr>
        </p:nvSpPr>
        <p:spPr>
          <a:xfrm>
            <a:off x="1905000" y="1371600"/>
            <a:ext cx="8305800" cy="4953000"/>
          </a:xfrm>
        </p:spPr>
        <p:txBody>
          <a:bodyPr/>
          <a:lstStyle/>
          <a:p>
            <a:pPr marL="346075" indent="-346075"/>
            <a:r>
              <a:rPr lang="en-US" sz="2500">
                <a:cs typeface="Times New Roman" pitchFamily="18" charset="0"/>
              </a:rPr>
              <a:t>Once you understand the concept of Java and object-orient programming, the most important lesson from now on is learning how to use the API to develop useful programs. </a:t>
            </a:r>
          </a:p>
          <a:p>
            <a:pPr marL="346075" indent="-346075"/>
            <a:r>
              <a:rPr lang="en-US" sz="2500">
                <a:cs typeface="Times New Roman" pitchFamily="18" charset="0"/>
              </a:rPr>
              <a:t>The most effective way to achieve it is to imitate good examples. </a:t>
            </a:r>
          </a:p>
        </p:txBody>
      </p:sp>
      <p:sp>
        <p:nvSpPr>
          <p:cNvPr id="58375" name="Rectangle 2"/>
          <p:cNvSpPr>
            <a:spLocks noGrp="1" noChangeArrowheads="1"/>
          </p:cNvSpPr>
          <p:nvPr>
            <p:ph type="title"/>
          </p:nvPr>
        </p:nvSpPr>
        <p:spPr>
          <a:xfrm>
            <a:off x="1843088" y="304800"/>
            <a:ext cx="8450262" cy="838200"/>
          </a:xfrm>
        </p:spPr>
        <p:txBody>
          <a:bodyPr/>
          <a:lstStyle/>
          <a:p>
            <a:r>
              <a:rPr lang="en-US" sz="3400"/>
              <a:t>Framework-Based Programming (2)</a:t>
            </a:r>
            <a:endParaRPr lang="en-US" sz="3400" u="sng">
              <a:solidFill>
                <a:schemeClr val="tx1"/>
              </a:solidFill>
              <a:latin typeface="Book Antiqua" pitchFamily="18" charset="0"/>
            </a:endParaRPr>
          </a:p>
        </p:txBody>
      </p:sp>
      <p:cxnSp>
        <p:nvCxnSpPr>
          <p:cNvPr id="8" name="Straight Connector 7"/>
          <p:cNvCxnSpPr/>
          <p:nvPr/>
        </p:nvCxnSpPr>
        <p:spPr>
          <a:xfrm flipV="1">
            <a:off x="1524000" y="12420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1866900" y="304801"/>
            <a:ext cx="8362950" cy="650875"/>
          </a:xfrm>
        </p:spPr>
        <p:txBody>
          <a:bodyPr/>
          <a:lstStyle/>
          <a:p>
            <a:r>
              <a:rPr lang="en-US" sz="3600" dirty="0"/>
              <a:t> 6. Design Patterns (1)</a:t>
            </a:r>
          </a:p>
        </p:txBody>
      </p:sp>
      <p:sp>
        <p:nvSpPr>
          <p:cNvPr id="59396" name="Rectangle 3"/>
          <p:cNvSpPr>
            <a:spLocks noChangeArrowheads="1"/>
          </p:cNvSpPr>
          <p:nvPr/>
        </p:nvSpPr>
        <p:spPr bwMode="auto">
          <a:xfrm>
            <a:off x="4237038" y="29718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9397" name="Rectangle 4"/>
          <p:cNvSpPr>
            <a:spLocks noChangeArrowheads="1"/>
          </p:cNvSpPr>
          <p:nvPr/>
        </p:nvSpPr>
        <p:spPr bwMode="auto">
          <a:xfrm>
            <a:off x="3524250" y="2598738"/>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9398" name="Rectangle 5"/>
          <p:cNvSpPr>
            <a:spLocks noChangeArrowheads="1"/>
          </p:cNvSpPr>
          <p:nvPr/>
        </p:nvSpPr>
        <p:spPr bwMode="auto">
          <a:xfrm>
            <a:off x="3524250" y="25146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59399" name="Rectangle 6"/>
          <p:cNvSpPr>
            <a:spLocks noGrp="1" noChangeArrowheads="1"/>
          </p:cNvSpPr>
          <p:nvPr>
            <p:ph type="body" idx="1"/>
          </p:nvPr>
        </p:nvSpPr>
        <p:spPr>
          <a:xfrm>
            <a:off x="1905000" y="1136651"/>
            <a:ext cx="8305800" cy="5402263"/>
          </a:xfrm>
        </p:spPr>
        <p:txBody>
          <a:bodyPr/>
          <a:lstStyle/>
          <a:p>
            <a:pPr marL="346075" indent="-346075"/>
            <a:r>
              <a:rPr lang="en-US" smtClean="0"/>
              <a:t>One important benefit of object-oriented programming is to </a:t>
            </a:r>
            <a:r>
              <a:rPr lang="en-US" i="1" smtClean="0">
                <a:solidFill>
                  <a:srgbClr val="99FFCC"/>
                </a:solidFill>
              </a:rPr>
              <a:t>reuse code</a:t>
            </a:r>
            <a:r>
              <a:rPr lang="en-US" smtClean="0"/>
              <a:t>. </a:t>
            </a:r>
          </a:p>
          <a:p>
            <a:pPr marL="346075" indent="-346075"/>
            <a:r>
              <a:rPr lang="en-US" smtClean="0"/>
              <a:t>For example, to create a button, you simply use the </a:t>
            </a:r>
            <a:r>
              <a:rPr lang="en-US" b="1" smtClean="0">
                <a:solidFill>
                  <a:srgbClr val="99FFCC"/>
                </a:solidFill>
                <a:latin typeface="Courier New" pitchFamily="49" charset="0"/>
                <a:cs typeface="Courier New" pitchFamily="49" charset="0"/>
              </a:rPr>
              <a:t>JButton</a:t>
            </a:r>
            <a:r>
              <a:rPr lang="en-US" smtClean="0"/>
              <a:t> class to create an instance of </a:t>
            </a:r>
            <a:r>
              <a:rPr lang="en-US" b="1" smtClean="0">
                <a:solidFill>
                  <a:srgbClr val="99FFCC"/>
                </a:solidFill>
                <a:latin typeface="Courier New" pitchFamily="49" charset="0"/>
                <a:cs typeface="Courier New" pitchFamily="49" charset="0"/>
              </a:rPr>
              <a:t>JButton</a:t>
            </a:r>
            <a:r>
              <a:rPr lang="en-US" smtClean="0"/>
              <a:t>. The </a:t>
            </a:r>
            <a:r>
              <a:rPr lang="en-US" b="1" smtClean="0">
                <a:solidFill>
                  <a:srgbClr val="99FFCC"/>
                </a:solidFill>
                <a:latin typeface="Courier New" pitchFamily="49" charset="0"/>
                <a:cs typeface="Courier New" pitchFamily="49" charset="0"/>
              </a:rPr>
              <a:t>JButton</a:t>
            </a:r>
            <a:r>
              <a:rPr lang="en-US" smtClean="0"/>
              <a:t> class is already defined in the Java API so you can use it without having to reinvent the wheel. </a:t>
            </a:r>
          </a:p>
          <a:p>
            <a:pPr marL="346075" indent="-346075"/>
            <a:r>
              <a:rPr lang="en-US" smtClean="0">
                <a:solidFill>
                  <a:srgbClr val="FFFF00"/>
                </a:solidFill>
              </a:rPr>
              <a:t>Design patterns are proven sound software strategies for designing classes</a:t>
            </a:r>
            <a:r>
              <a:rPr lang="en-US" smtClean="0"/>
              <a:t>. Applying design patterns is like </a:t>
            </a:r>
            <a:r>
              <a:rPr lang="en-US" i="1" smtClean="0"/>
              <a:t>reusing experience</a:t>
            </a:r>
            <a:r>
              <a:rPr lang="en-US" smtClean="0"/>
              <a:t>. You can </a:t>
            </a:r>
            <a:r>
              <a:rPr lang="en-US" smtClean="0">
                <a:solidFill>
                  <a:srgbClr val="FFFF00"/>
                </a:solidFill>
              </a:rPr>
              <a:t>apply successful patterns </a:t>
            </a:r>
            <a:r>
              <a:rPr lang="en-US" smtClean="0"/>
              <a:t>to develop new software without reinventing new solution strategies</a:t>
            </a:r>
            <a:r>
              <a:rPr lang="en-US" smtClean="0">
                <a:solidFill>
                  <a:srgbClr val="FFFF00"/>
                </a:solidFill>
              </a:rPr>
              <a:t>.</a:t>
            </a:r>
            <a:r>
              <a:rPr lang="en-US" smtClean="0"/>
              <a:t> </a:t>
            </a:r>
          </a:p>
        </p:txBody>
      </p:sp>
      <p:cxnSp>
        <p:nvCxnSpPr>
          <p:cNvPr id="8" name="Straight Connector 7"/>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981200" y="1066800"/>
            <a:ext cx="8229600" cy="4800600"/>
          </a:xfrm>
        </p:spPr>
        <p:txBody>
          <a:bodyPr/>
          <a:lstStyle/>
          <a:p>
            <a:r>
              <a:rPr lang="en-US" smtClean="0"/>
              <a:t>Expert designers do not solve every problem from scratch.</a:t>
            </a:r>
          </a:p>
          <a:p>
            <a:pPr lvl="1"/>
            <a:r>
              <a:rPr lang="en-US" smtClean="0"/>
              <a:t>They reuse solutions that have worked for them in the past.</a:t>
            </a:r>
          </a:p>
          <a:p>
            <a:pPr>
              <a:spcBef>
                <a:spcPts val="1800"/>
              </a:spcBef>
            </a:pPr>
            <a:r>
              <a:rPr lang="en-US" smtClean="0"/>
              <a:t>Design patterns speed up the development process by providing almost ready-made solutions that have been used earlier and proved to be effective and efficient.</a:t>
            </a:r>
          </a:p>
          <a:p>
            <a:pPr>
              <a:spcBef>
                <a:spcPts val="1800"/>
              </a:spcBef>
            </a:pPr>
            <a:r>
              <a:rPr lang="en-US" smtClean="0"/>
              <a:t>Examples of pattern: </a:t>
            </a:r>
            <a:r>
              <a:rPr lang="en-US" i="1" smtClean="0">
                <a:solidFill>
                  <a:srgbClr val="99FFCC"/>
                </a:solidFill>
              </a:rPr>
              <a:t>The Singleton Pattern</a:t>
            </a:r>
          </a:p>
        </p:txBody>
      </p:sp>
      <p:sp>
        <p:nvSpPr>
          <p:cNvPr id="60420" name="Rectangle 2"/>
          <p:cNvSpPr>
            <a:spLocks noGrp="1" noChangeArrowheads="1"/>
          </p:cNvSpPr>
          <p:nvPr>
            <p:ph type="title"/>
          </p:nvPr>
        </p:nvSpPr>
        <p:spPr>
          <a:xfrm>
            <a:off x="1866900" y="304801"/>
            <a:ext cx="8362950" cy="650875"/>
          </a:xfrm>
        </p:spPr>
        <p:txBody>
          <a:bodyPr/>
          <a:lstStyle/>
          <a:p>
            <a:r>
              <a:rPr lang="en-US" sz="3600"/>
              <a:t> Design Patterns (2)</a:t>
            </a:r>
          </a:p>
        </p:txBody>
      </p:sp>
      <p:cxnSp>
        <p:nvCxnSpPr>
          <p:cNvPr id="5" name="Straight Connector 4"/>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057400" y="473075"/>
            <a:ext cx="8153400" cy="700088"/>
          </a:xfrm>
        </p:spPr>
        <p:txBody>
          <a:bodyPr/>
          <a:lstStyle/>
          <a:p>
            <a:r>
              <a:rPr lang="en-US" sz="3600" dirty="0"/>
              <a:t>2.  Discovering Classes</a:t>
            </a:r>
          </a:p>
        </p:txBody>
      </p:sp>
      <p:sp>
        <p:nvSpPr>
          <p:cNvPr id="19460" name="Rectangle 3"/>
          <p:cNvSpPr>
            <a:spLocks noGrp="1" noChangeArrowheads="1"/>
          </p:cNvSpPr>
          <p:nvPr>
            <p:ph type="body" idx="1"/>
          </p:nvPr>
        </p:nvSpPr>
        <p:spPr>
          <a:xfrm>
            <a:off x="2057400" y="1431926"/>
            <a:ext cx="8153400" cy="4860925"/>
          </a:xfrm>
        </p:spPr>
        <p:txBody>
          <a:bodyPr/>
          <a:lstStyle/>
          <a:p>
            <a:r>
              <a:rPr lang="en-US" sz="2500"/>
              <a:t>The key to OO programming is to model the application in terms of </a:t>
            </a:r>
            <a:r>
              <a:rPr lang="en-US" sz="2500" i="1">
                <a:solidFill>
                  <a:srgbClr val="FFFF00"/>
                </a:solidFill>
              </a:rPr>
              <a:t>cooperative objects</a:t>
            </a:r>
            <a:r>
              <a:rPr lang="en-US" sz="2500"/>
              <a:t>.</a:t>
            </a:r>
          </a:p>
          <a:p>
            <a:r>
              <a:rPr lang="en-US" sz="2500"/>
              <a:t>Careful </a:t>
            </a:r>
            <a:r>
              <a:rPr lang="en-US" sz="2500">
                <a:solidFill>
                  <a:srgbClr val="FFFF00"/>
                </a:solidFill>
              </a:rPr>
              <a:t>design of classes</a:t>
            </a:r>
            <a:r>
              <a:rPr lang="en-US" sz="2500"/>
              <a:t> is critical when a project is being developed.</a:t>
            </a:r>
          </a:p>
          <a:p>
            <a:r>
              <a:rPr lang="en-US" sz="2500"/>
              <a:t>In the development of an OO program</a:t>
            </a:r>
          </a:p>
          <a:p>
            <a:pPr lvl="1"/>
            <a:r>
              <a:rPr lang="en-US" sz="2000">
                <a:solidFill>
                  <a:srgbClr val="99FFCC"/>
                </a:solidFill>
              </a:rPr>
              <a:t>Class abstraction</a:t>
            </a:r>
            <a:r>
              <a:rPr lang="en-US" sz="2000"/>
              <a:t> is applied to decompose the problem into a set of related classes, and</a:t>
            </a:r>
          </a:p>
          <a:p>
            <a:pPr lvl="1"/>
            <a:r>
              <a:rPr lang="en-US" sz="2000">
                <a:solidFill>
                  <a:srgbClr val="99FFCC"/>
                </a:solidFill>
              </a:rPr>
              <a:t>Method abstraction</a:t>
            </a:r>
            <a:r>
              <a:rPr lang="en-US" sz="2000"/>
              <a:t> is applied to design individual classes.</a:t>
            </a:r>
          </a:p>
          <a:p>
            <a:pPr lvl="1">
              <a:buFont typeface="Wingdings" pitchFamily="2" charset="2"/>
              <a:buNone/>
            </a:pPr>
            <a:r>
              <a:rPr lang="en-US" sz="2000">
                <a:sym typeface="Wingdings" pitchFamily="2" charset="2"/>
              </a:rPr>
              <a:t>To identify and determine the responsibilities of each class.</a:t>
            </a:r>
          </a:p>
        </p:txBody>
      </p:sp>
      <p:cxnSp>
        <p:nvCxnSpPr>
          <p:cNvPr id="5" name="Straight Connector 4"/>
          <p:cNvCxnSpPr/>
          <p:nvPr/>
        </p:nvCxnSpPr>
        <p:spPr>
          <a:xfrm flipV="1">
            <a:off x="1524000" y="119634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981200" y="473076"/>
            <a:ext cx="8229600" cy="690563"/>
          </a:xfrm>
        </p:spPr>
        <p:txBody>
          <a:bodyPr/>
          <a:lstStyle/>
          <a:p>
            <a:r>
              <a:rPr lang="en-US" smtClean="0"/>
              <a:t>The Singleton Pattern</a:t>
            </a:r>
          </a:p>
        </p:txBody>
      </p:sp>
      <p:sp>
        <p:nvSpPr>
          <p:cNvPr id="61443" name="Content Placeholder 2"/>
          <p:cNvSpPr>
            <a:spLocks noGrp="1"/>
          </p:cNvSpPr>
          <p:nvPr>
            <p:ph idx="1"/>
          </p:nvPr>
        </p:nvSpPr>
        <p:spPr>
          <a:xfrm>
            <a:off x="2008188" y="1246188"/>
            <a:ext cx="8202612" cy="4621212"/>
          </a:xfrm>
        </p:spPr>
        <p:txBody>
          <a:bodyPr/>
          <a:lstStyle/>
          <a:p>
            <a:r>
              <a:rPr lang="en-US" smtClean="0"/>
              <a:t>Declares a class that can be used to </a:t>
            </a:r>
            <a:r>
              <a:rPr lang="en-US" smtClean="0">
                <a:solidFill>
                  <a:srgbClr val="99FFCC"/>
                </a:solidFill>
              </a:rPr>
              <a:t>instantiate a unique instance.</a:t>
            </a:r>
          </a:p>
          <a:p>
            <a:pPr>
              <a:spcBef>
                <a:spcPts val="1200"/>
              </a:spcBef>
            </a:pPr>
            <a:r>
              <a:rPr lang="en-US" smtClean="0"/>
              <a:t>Used when it is desirable to restrict instantiation of a class to exactly one object.</a:t>
            </a:r>
          </a:p>
          <a:p>
            <a:pPr lvl="1"/>
            <a:r>
              <a:rPr lang="en-US" smtClean="0"/>
              <a:t>E.g.,  a system has many printers but there should be only 1 printer spooler.</a:t>
            </a:r>
          </a:p>
          <a:p>
            <a:pPr lvl="1"/>
            <a:r>
              <a:rPr lang="en-US" b="1" smtClean="0">
                <a:solidFill>
                  <a:srgbClr val="99FFCC"/>
                </a:solidFill>
                <a:latin typeface="Courier New" pitchFamily="49" charset="0"/>
                <a:cs typeface="Courier New" pitchFamily="49" charset="0"/>
              </a:rPr>
              <a:t>Singleton.java</a:t>
            </a:r>
            <a:r>
              <a:rPr lang="en-US" smtClean="0"/>
              <a:t> and </a:t>
            </a:r>
            <a:r>
              <a:rPr lang="en-US" b="1" smtClean="0">
                <a:solidFill>
                  <a:srgbClr val="99FFCC"/>
                </a:solidFill>
                <a:latin typeface="Courier New" pitchFamily="49" charset="0"/>
                <a:cs typeface="Courier New" pitchFamily="49" charset="0"/>
              </a:rPr>
              <a:t>TestSingleton.java</a:t>
            </a:r>
          </a:p>
        </p:txBody>
      </p:sp>
      <p:cxnSp>
        <p:nvCxnSpPr>
          <p:cNvPr id="5" name="Straight Connector 4"/>
          <p:cNvCxnSpPr/>
          <p:nvPr/>
        </p:nvCxnSpPr>
        <p:spPr>
          <a:xfrm flipV="1">
            <a:off x="1524000" y="120777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2057400" y="473076"/>
            <a:ext cx="8153400" cy="669925"/>
          </a:xfrm>
        </p:spPr>
        <p:txBody>
          <a:bodyPr/>
          <a:lstStyle/>
          <a:p>
            <a:r>
              <a:rPr lang="en-US" sz="3600" dirty="0"/>
              <a:t>7. Immutable Objects and Classes (1)</a:t>
            </a:r>
          </a:p>
        </p:txBody>
      </p:sp>
      <p:sp>
        <p:nvSpPr>
          <p:cNvPr id="51204" name="Rectangle 3"/>
          <p:cNvSpPr>
            <a:spLocks noGrp="1" noChangeArrowheads="1"/>
          </p:cNvSpPr>
          <p:nvPr>
            <p:ph type="body" idx="1"/>
          </p:nvPr>
        </p:nvSpPr>
        <p:spPr>
          <a:xfrm>
            <a:off x="1920876" y="1281114"/>
            <a:ext cx="8289925" cy="4586287"/>
          </a:xfrm>
        </p:spPr>
        <p:txBody>
          <a:bodyPr/>
          <a:lstStyle/>
          <a:p>
            <a:r>
              <a:rPr lang="en-US">
                <a:cs typeface="Times New Roman" pitchFamily="18" charset="0"/>
              </a:rPr>
              <a:t>Normally, you create an object and allow its contents to be changed later.  Occasionally, it is desirable to create an object whose contents </a:t>
            </a:r>
            <a:r>
              <a:rPr lang="en-US">
                <a:solidFill>
                  <a:srgbClr val="99FFCC"/>
                </a:solidFill>
                <a:cs typeface="Times New Roman" pitchFamily="18" charset="0"/>
              </a:rPr>
              <a:t>cannot be changed once the object is created</a:t>
            </a:r>
            <a:r>
              <a:rPr lang="en-US">
                <a:cs typeface="Times New Roman" pitchFamily="18" charset="0"/>
              </a:rPr>
              <a:t>.</a:t>
            </a:r>
          </a:p>
          <a:p>
            <a:pPr>
              <a:spcBef>
                <a:spcPts val="1200"/>
              </a:spcBef>
            </a:pPr>
            <a:r>
              <a:rPr lang="en-US">
                <a:cs typeface="Times New Roman" pitchFamily="18" charset="0"/>
              </a:rPr>
              <a:t>If the contents of an object cannot be changed once the object is created, the object is called an </a:t>
            </a:r>
            <a:r>
              <a:rPr lang="en-US" i="1">
                <a:solidFill>
                  <a:srgbClr val="99FFCC"/>
                </a:solidFill>
                <a:cs typeface="Times New Roman" pitchFamily="18" charset="0"/>
              </a:rPr>
              <a:t>immutable object</a:t>
            </a:r>
            <a:r>
              <a:rPr lang="en-US">
                <a:cs typeface="Times New Roman" pitchFamily="18" charset="0"/>
              </a:rPr>
              <a:t> and its class is called an </a:t>
            </a:r>
            <a:r>
              <a:rPr lang="en-US" i="1">
                <a:solidFill>
                  <a:srgbClr val="99FFCC"/>
                </a:solidFill>
                <a:cs typeface="Times New Roman" pitchFamily="18" charset="0"/>
              </a:rPr>
              <a:t>immutable class</a:t>
            </a:r>
            <a:r>
              <a:rPr lang="en-US">
                <a:cs typeface="Times New Roman" pitchFamily="18" charset="0"/>
              </a:rPr>
              <a:t>. </a:t>
            </a:r>
          </a:p>
          <a:p>
            <a:pPr lvl="1">
              <a:spcBef>
                <a:spcPct val="50000"/>
              </a:spcBef>
            </a:pPr>
            <a:r>
              <a:rPr lang="en-US" i="1">
                <a:cs typeface="Times New Roman" pitchFamily="18" charset="0"/>
              </a:rPr>
              <a:t>E.g.</a:t>
            </a:r>
            <a:r>
              <a:rPr lang="en-US">
                <a:cs typeface="Times New Roman" pitchFamily="18" charset="0"/>
              </a:rPr>
              <a:t>, the </a:t>
            </a:r>
            <a:r>
              <a:rPr lang="en-US" b="1">
                <a:solidFill>
                  <a:srgbClr val="99FFCC"/>
                </a:solidFill>
                <a:latin typeface="Courier New" pitchFamily="49" charset="0"/>
                <a:cs typeface="Courier New" pitchFamily="49" charset="0"/>
              </a:rPr>
              <a:t>String</a:t>
            </a:r>
            <a:r>
              <a:rPr lang="en-US">
                <a:cs typeface="Times New Roman" pitchFamily="18" charset="0"/>
              </a:rPr>
              <a:t> class is immutable.</a:t>
            </a:r>
          </a:p>
          <a:p>
            <a:pPr lvl="2">
              <a:spcBef>
                <a:spcPct val="50000"/>
              </a:spcBef>
              <a:buFont typeface="Wingdings" pitchFamily="2" charset="2"/>
              <a:buNone/>
            </a:pPr>
            <a:r>
              <a:rPr lang="en-US" sz="2000">
                <a:cs typeface="Times New Roman" pitchFamily="18" charset="0"/>
              </a:rPr>
              <a:t>String  name=“TAR College”;</a:t>
            </a:r>
          </a:p>
          <a:p>
            <a:pPr lvl="2">
              <a:spcBef>
                <a:spcPct val="50000"/>
              </a:spcBef>
              <a:buFont typeface="Wingdings" pitchFamily="2" charset="2"/>
              <a:buNone/>
            </a:pPr>
            <a:r>
              <a:rPr lang="en-US" sz="2000">
                <a:cs typeface="Times New Roman" pitchFamily="18" charset="0"/>
              </a:rPr>
              <a:t>String  message =new String(“Hello”);</a:t>
            </a:r>
          </a:p>
        </p:txBody>
      </p:sp>
      <p:cxnSp>
        <p:nvCxnSpPr>
          <p:cNvPr id="5" name="Straight Connector 4"/>
          <p:cNvCxnSpPr/>
          <p:nvPr/>
        </p:nvCxnSpPr>
        <p:spPr>
          <a:xfrm flipV="1">
            <a:off x="1524000" y="122682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65131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2041525" y="1"/>
            <a:ext cx="8153400" cy="669925"/>
          </a:xfrm>
        </p:spPr>
        <p:txBody>
          <a:bodyPr/>
          <a:lstStyle/>
          <a:p>
            <a:r>
              <a:rPr lang="en-US" sz="3600"/>
              <a:t>Immutable Objects and Classes (2)</a:t>
            </a:r>
          </a:p>
        </p:txBody>
      </p:sp>
      <p:sp>
        <p:nvSpPr>
          <p:cNvPr id="52228" name="Rectangle 3"/>
          <p:cNvSpPr>
            <a:spLocks noGrp="1" noChangeArrowheads="1"/>
          </p:cNvSpPr>
          <p:nvPr>
            <p:ph type="body" idx="1"/>
          </p:nvPr>
        </p:nvSpPr>
        <p:spPr>
          <a:xfrm>
            <a:off x="5753100" y="1327151"/>
            <a:ext cx="4914900" cy="4403725"/>
          </a:xfrm>
        </p:spPr>
        <p:txBody>
          <a:bodyPr/>
          <a:lstStyle/>
          <a:p>
            <a:r>
              <a:rPr lang="en-US" sz="2600" dirty="0">
                <a:cs typeface="Times New Roman" pitchFamily="18" charset="0"/>
              </a:rPr>
              <a:t>If you </a:t>
            </a:r>
            <a:r>
              <a:rPr lang="en-US" sz="2600" dirty="0">
                <a:solidFill>
                  <a:srgbClr val="FFCC00"/>
                </a:solidFill>
                <a:cs typeface="Times New Roman" pitchFamily="18" charset="0"/>
              </a:rPr>
              <a:t>delete the </a:t>
            </a:r>
            <a:r>
              <a:rPr lang="en-US" sz="2600" b="1" dirty="0">
                <a:solidFill>
                  <a:srgbClr val="FFCC00"/>
                </a:solidFill>
                <a:latin typeface="Courier New" pitchFamily="49" charset="0"/>
                <a:cs typeface="Times New Roman" pitchFamily="18" charset="0"/>
              </a:rPr>
              <a:t>set</a:t>
            </a:r>
            <a:r>
              <a:rPr lang="en-US" sz="2600" dirty="0">
                <a:solidFill>
                  <a:srgbClr val="FFCC00"/>
                </a:solidFill>
                <a:cs typeface="Times New Roman" pitchFamily="18" charset="0"/>
              </a:rPr>
              <a:t> method </a:t>
            </a:r>
            <a:r>
              <a:rPr lang="en-US" sz="2600" dirty="0">
                <a:cs typeface="Times New Roman" pitchFamily="18" charset="0"/>
              </a:rPr>
              <a:t>in the </a:t>
            </a:r>
            <a:r>
              <a:rPr lang="en-US" sz="2600" b="1" dirty="0">
                <a:latin typeface="Courier New" pitchFamily="49" charset="0"/>
                <a:cs typeface="Times New Roman" pitchFamily="18" charset="0"/>
              </a:rPr>
              <a:t>Circle</a:t>
            </a:r>
            <a:r>
              <a:rPr lang="en-US" sz="2600" dirty="0">
                <a:cs typeface="Times New Roman" pitchFamily="18" charset="0"/>
              </a:rPr>
              <a:t> class, the class would be </a:t>
            </a:r>
            <a:r>
              <a:rPr lang="en-US" sz="2600" dirty="0">
                <a:solidFill>
                  <a:srgbClr val="66FFFF"/>
                </a:solidFill>
                <a:cs typeface="Times New Roman" pitchFamily="18" charset="0"/>
              </a:rPr>
              <a:t>immutable</a:t>
            </a:r>
            <a:r>
              <a:rPr lang="en-US" sz="2600" dirty="0">
                <a:cs typeface="Times New Roman" pitchFamily="18" charset="0"/>
              </a:rPr>
              <a:t> because </a:t>
            </a:r>
            <a:r>
              <a:rPr lang="en-US" sz="2600" b="1" dirty="0">
                <a:latin typeface="Courier New" pitchFamily="49" charset="0"/>
                <a:cs typeface="Times New Roman" pitchFamily="18" charset="0"/>
              </a:rPr>
              <a:t>radius</a:t>
            </a:r>
            <a:r>
              <a:rPr lang="en-US" sz="2600" dirty="0">
                <a:cs typeface="Times New Roman" pitchFamily="18" charset="0"/>
              </a:rPr>
              <a:t> is private and cannot be changed without a </a:t>
            </a:r>
            <a:r>
              <a:rPr lang="en-US" sz="2600" b="1" dirty="0">
                <a:latin typeface="Courier New" pitchFamily="49" charset="0"/>
                <a:cs typeface="Times New Roman" pitchFamily="18" charset="0"/>
              </a:rPr>
              <a:t>set</a:t>
            </a:r>
            <a:r>
              <a:rPr lang="en-US" sz="2600" dirty="0">
                <a:cs typeface="Times New Roman" pitchFamily="18" charset="0"/>
              </a:rPr>
              <a:t> method.</a:t>
            </a:r>
            <a:r>
              <a:rPr lang="en-US" sz="2600" dirty="0"/>
              <a:t> </a:t>
            </a:r>
            <a:endParaRPr lang="en-US" sz="2600" dirty="0">
              <a:cs typeface="Courier New" pitchFamily="49" charset="0"/>
            </a:endParaRPr>
          </a:p>
          <a:p>
            <a:r>
              <a:rPr lang="en-US" sz="2600" dirty="0">
                <a:solidFill>
                  <a:srgbClr val="66FFFF"/>
                </a:solidFill>
                <a:cs typeface="Courier New" pitchFamily="49" charset="0"/>
              </a:rPr>
              <a:t>A class with </a:t>
            </a:r>
            <a:r>
              <a:rPr lang="en-US" sz="2600" dirty="0">
                <a:solidFill>
                  <a:srgbClr val="FFCC00"/>
                </a:solidFill>
                <a:cs typeface="Courier New" pitchFamily="49" charset="0"/>
              </a:rPr>
              <a:t>all private data fields and without </a:t>
            </a:r>
            <a:r>
              <a:rPr lang="en-US" sz="2600" dirty="0" err="1">
                <a:solidFill>
                  <a:srgbClr val="FFCC00"/>
                </a:solidFill>
                <a:cs typeface="Courier New" pitchFamily="49" charset="0"/>
              </a:rPr>
              <a:t>mutators</a:t>
            </a:r>
            <a:r>
              <a:rPr lang="en-US" sz="2600" dirty="0">
                <a:solidFill>
                  <a:srgbClr val="FFCC00"/>
                </a:solidFill>
                <a:cs typeface="Courier New" pitchFamily="49" charset="0"/>
              </a:rPr>
              <a:t> </a:t>
            </a:r>
            <a:r>
              <a:rPr lang="en-US" sz="2600" dirty="0">
                <a:solidFill>
                  <a:srgbClr val="66FFFF"/>
                </a:solidFill>
                <a:cs typeface="Courier New" pitchFamily="49" charset="0"/>
              </a:rPr>
              <a:t>is not necessarily immutable. </a:t>
            </a:r>
          </a:p>
        </p:txBody>
      </p:sp>
      <p:sp>
        <p:nvSpPr>
          <p:cNvPr id="52229" name="Rectangle 8"/>
          <p:cNvSpPr>
            <a:spLocks noChangeArrowheads="1"/>
          </p:cNvSpPr>
          <p:nvPr/>
        </p:nvSpPr>
        <p:spPr bwMode="auto">
          <a:xfrm>
            <a:off x="952500" y="898526"/>
            <a:ext cx="5011738" cy="5959475"/>
          </a:xfrm>
          <a:prstGeom prst="rect">
            <a:avLst/>
          </a:prstGeom>
          <a:solidFill>
            <a:srgbClr val="FFFFD9"/>
          </a:solidFill>
          <a:ln w="9525">
            <a:noFill/>
            <a:miter lim="800000"/>
            <a:headEnd/>
            <a:tailEnd/>
          </a:ln>
        </p:spPr>
        <p:txBody>
          <a:bodyPr>
            <a:spAutoFit/>
          </a:bodyPr>
          <a:lstStyle/>
          <a:p>
            <a:r>
              <a:rPr lang="ms-MY" sz="1600" b="1">
                <a:solidFill>
                  <a:schemeClr val="bg1"/>
                </a:solidFill>
              </a:rPr>
              <a:t>         class Circle {</a:t>
            </a:r>
          </a:p>
          <a:p>
            <a:r>
              <a:rPr lang="ms-MY" sz="1600" b="1">
                <a:solidFill>
                  <a:schemeClr val="bg1"/>
                </a:solidFill>
              </a:rPr>
              <a:t>	private double radius;</a:t>
            </a:r>
          </a:p>
          <a:p>
            <a:r>
              <a:rPr lang="ms-MY" sz="1600" b="1">
                <a:solidFill>
                  <a:schemeClr val="bg1"/>
                </a:solidFill>
              </a:rPr>
              <a:t>	private static int numberOfObjects = 0;</a:t>
            </a:r>
          </a:p>
          <a:p>
            <a:r>
              <a:rPr lang="ms-MY" sz="1600" b="1">
                <a:solidFill>
                  <a:schemeClr val="bg1"/>
                </a:solidFill>
              </a:rPr>
              <a:t>	public Circle(double radius) {</a:t>
            </a:r>
          </a:p>
          <a:p>
            <a:r>
              <a:rPr lang="ms-MY" sz="1600" b="1">
                <a:solidFill>
                  <a:schemeClr val="bg1"/>
                </a:solidFill>
              </a:rPr>
              <a:t>	   this.radius = radius;</a:t>
            </a:r>
          </a:p>
          <a:p>
            <a:r>
              <a:rPr lang="ms-MY" sz="1600" b="1">
                <a:solidFill>
                  <a:schemeClr val="bg1"/>
                </a:solidFill>
              </a:rPr>
              <a:t>	   numberOfObjects++;</a:t>
            </a:r>
          </a:p>
          <a:p>
            <a:r>
              <a:rPr lang="ms-MY" sz="1600" b="1">
                <a:solidFill>
                  <a:schemeClr val="bg1"/>
                </a:solidFill>
              </a:rPr>
              <a:t>	}</a:t>
            </a:r>
          </a:p>
          <a:p>
            <a:r>
              <a:rPr lang="ms-MY" sz="1600" b="1">
                <a:solidFill>
                  <a:schemeClr val="bg1"/>
                </a:solidFill>
              </a:rPr>
              <a:t>	public Circle() {</a:t>
            </a:r>
          </a:p>
          <a:p>
            <a:r>
              <a:rPr lang="ms-MY" sz="1600" b="1">
                <a:solidFill>
                  <a:schemeClr val="bg1"/>
                </a:solidFill>
              </a:rPr>
              <a:t>	   this(1.0);</a:t>
            </a:r>
          </a:p>
          <a:p>
            <a:r>
              <a:rPr lang="ms-MY" sz="1600" b="1">
                <a:solidFill>
                  <a:schemeClr val="bg1"/>
                </a:solidFill>
              </a:rPr>
              <a:t>	}</a:t>
            </a:r>
          </a:p>
          <a:p>
            <a:r>
              <a:rPr lang="ms-MY" sz="1600" b="1">
                <a:solidFill>
                  <a:schemeClr val="bg1"/>
                </a:solidFill>
              </a:rPr>
              <a:t>	public double getRadius() {</a:t>
            </a:r>
          </a:p>
          <a:p>
            <a:r>
              <a:rPr lang="ms-MY" sz="1600" b="1">
                <a:solidFill>
                  <a:schemeClr val="bg1"/>
                </a:solidFill>
              </a:rPr>
              <a:t>	   return radius;</a:t>
            </a:r>
          </a:p>
          <a:p>
            <a:r>
              <a:rPr lang="ms-MY" sz="1600" b="1">
                <a:solidFill>
                  <a:schemeClr val="bg1"/>
                </a:solidFill>
              </a:rPr>
              <a:t>	}</a:t>
            </a:r>
          </a:p>
          <a:p>
            <a:r>
              <a:rPr lang="ms-MY" sz="1600" b="1">
                <a:solidFill>
                  <a:schemeClr val="bg1"/>
                </a:solidFill>
              </a:rPr>
              <a:t>	public void setRadius(double radius) {</a:t>
            </a:r>
          </a:p>
          <a:p>
            <a:r>
              <a:rPr lang="ms-MY" sz="1600" b="1">
                <a:solidFill>
                  <a:schemeClr val="bg1"/>
                </a:solidFill>
              </a:rPr>
              <a:t>	   this.radius = radius;</a:t>
            </a:r>
          </a:p>
          <a:p>
            <a:r>
              <a:rPr lang="ms-MY" sz="1600" b="1">
                <a:solidFill>
                  <a:schemeClr val="bg1"/>
                </a:solidFill>
              </a:rPr>
              <a:t>	}</a:t>
            </a:r>
          </a:p>
          <a:p>
            <a:r>
              <a:rPr lang="ms-MY" sz="1600" b="1">
                <a:solidFill>
                  <a:schemeClr val="bg1"/>
                </a:solidFill>
              </a:rPr>
              <a:t>	public static int getNoOfObjects() {</a:t>
            </a:r>
          </a:p>
          <a:p>
            <a:r>
              <a:rPr lang="ms-MY" sz="1600" b="1">
                <a:solidFill>
                  <a:schemeClr val="bg1"/>
                </a:solidFill>
              </a:rPr>
              <a:t>	    return numberOfObjects;</a:t>
            </a:r>
          </a:p>
          <a:p>
            <a:r>
              <a:rPr lang="ms-MY" sz="1600" b="1">
                <a:solidFill>
                  <a:schemeClr val="bg1"/>
                </a:solidFill>
              </a:rPr>
              <a:t>	}</a:t>
            </a:r>
          </a:p>
          <a:p>
            <a:r>
              <a:rPr lang="en-US" sz="1600" b="1">
                <a:solidFill>
                  <a:schemeClr val="bg1"/>
                </a:solidFill>
              </a:rPr>
              <a:t>	public double findArea() {</a:t>
            </a:r>
          </a:p>
          <a:p>
            <a:r>
              <a:rPr lang="en-US" sz="1600" b="1">
                <a:solidFill>
                  <a:schemeClr val="bg1"/>
                </a:solidFill>
              </a:rPr>
              <a:t>	    return Math.PI * radius * radius;</a:t>
            </a:r>
          </a:p>
          <a:p>
            <a:r>
              <a:rPr lang="en-US" sz="1600" b="1">
                <a:solidFill>
                  <a:schemeClr val="bg1"/>
                </a:solidFill>
              </a:rPr>
              <a:t>	}</a:t>
            </a:r>
          </a:p>
          <a:p>
            <a:r>
              <a:rPr lang="en-US" sz="1600" b="1">
                <a:solidFill>
                  <a:schemeClr val="bg1"/>
                </a:solidFill>
              </a:rPr>
              <a:t>           }</a:t>
            </a:r>
            <a:endParaRPr lang="ms-MY" sz="1600" b="1">
              <a:solidFill>
                <a:schemeClr val="bg1"/>
              </a:solidFill>
            </a:endParaRPr>
          </a:p>
          <a:p>
            <a:r>
              <a:rPr lang="ms-MY" sz="1600" b="1">
                <a:solidFill>
                  <a:schemeClr val="bg1"/>
                </a:solidFill>
              </a:rPr>
              <a:t>	</a:t>
            </a:r>
          </a:p>
        </p:txBody>
      </p:sp>
      <p:cxnSp>
        <p:nvCxnSpPr>
          <p:cNvPr id="6" name="Straight Connector 5"/>
          <p:cNvCxnSpPr/>
          <p:nvPr/>
        </p:nvCxnSpPr>
        <p:spPr>
          <a:xfrm flipV="1">
            <a:off x="1524000" y="841058"/>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777317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2133600" y="152400"/>
            <a:ext cx="3429000" cy="457200"/>
          </a:xfrm>
        </p:spPr>
        <p:txBody>
          <a:bodyPr/>
          <a:lstStyle/>
          <a:p>
            <a:r>
              <a:rPr lang="en-US"/>
              <a:t>Example</a:t>
            </a:r>
            <a:endParaRPr lang="en-US" b="0">
              <a:latin typeface="Book Antiqua" pitchFamily="18" charset="0"/>
            </a:endParaRPr>
          </a:p>
        </p:txBody>
      </p:sp>
      <p:sp>
        <p:nvSpPr>
          <p:cNvPr id="53252" name="Rectangle 3"/>
          <p:cNvSpPr>
            <a:spLocks noChangeArrowheads="1"/>
          </p:cNvSpPr>
          <p:nvPr/>
        </p:nvSpPr>
        <p:spPr bwMode="auto">
          <a:xfrm>
            <a:off x="1524000" y="685800"/>
            <a:ext cx="4648200" cy="3505200"/>
          </a:xfrm>
          <a:prstGeom prst="rect">
            <a:avLst/>
          </a:prstGeom>
          <a:solidFill>
            <a:schemeClr val="tx1"/>
          </a:solidFill>
          <a:ln w="9525">
            <a:noFill/>
            <a:miter lim="800000"/>
            <a:headEnd/>
            <a:tailEnd/>
          </a:ln>
        </p:spPr>
        <p:txBody>
          <a:bodyPr lIns="92075" tIns="46038" rIns="92075" bIns="46038" anchor="ctr"/>
          <a:lstStyle/>
          <a:p>
            <a:pPr eaLnBrk="0" hangingPunct="0">
              <a:lnSpc>
                <a:spcPct val="80000"/>
              </a:lnSpc>
            </a:pPr>
            <a:r>
              <a:rPr lang="en-US" sz="1200" b="1">
                <a:solidFill>
                  <a:schemeClr val="bg2"/>
                </a:solidFill>
                <a:latin typeface="Courier New" pitchFamily="49" charset="0"/>
                <a:cs typeface="Courier New" pitchFamily="49" charset="0"/>
              </a:rPr>
              <a:t>public class Student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private int id;</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private BirthDate birthDate;</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public Student(int ssn,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int year, int month, int day)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id = ssn;</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birthDate = new BirthDate(year, month, day);</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public int getId()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return id;</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public BirthDate getBirthDate()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return birthDate;</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  }</a:t>
            </a:r>
            <a:br>
              <a:rPr lang="en-US" sz="1200" b="1">
                <a:solidFill>
                  <a:schemeClr val="bg2"/>
                </a:solidFill>
                <a:latin typeface="Courier New" pitchFamily="49" charset="0"/>
                <a:cs typeface="Courier New" pitchFamily="49" charset="0"/>
              </a:rPr>
            </a:br>
            <a:r>
              <a:rPr lang="en-US" sz="1200" b="1">
                <a:solidFill>
                  <a:schemeClr val="bg2"/>
                </a:solidFill>
                <a:latin typeface="Courier New" pitchFamily="49" charset="0"/>
                <a:cs typeface="Courier New" pitchFamily="49" charset="0"/>
              </a:rPr>
              <a:t>}</a:t>
            </a:r>
          </a:p>
        </p:txBody>
      </p:sp>
      <p:sp>
        <p:nvSpPr>
          <p:cNvPr id="53253" name="Rectangle 4"/>
          <p:cNvSpPr>
            <a:spLocks noChangeArrowheads="1"/>
          </p:cNvSpPr>
          <p:nvPr/>
        </p:nvSpPr>
        <p:spPr bwMode="auto">
          <a:xfrm>
            <a:off x="6202364" y="152400"/>
            <a:ext cx="4465637" cy="4114800"/>
          </a:xfrm>
          <a:prstGeom prst="rect">
            <a:avLst/>
          </a:prstGeom>
          <a:solidFill>
            <a:schemeClr val="tx1"/>
          </a:solidFill>
          <a:ln w="9525">
            <a:solidFill>
              <a:srgbClr val="FF0000"/>
            </a:solidFill>
            <a:miter lim="800000"/>
            <a:headEnd/>
            <a:tailEnd/>
          </a:ln>
        </p:spPr>
        <p:txBody>
          <a:bodyPr lIns="92075" tIns="46038" rIns="92075" bIns="46038" anchor="ctr"/>
          <a:lstStyle/>
          <a:p>
            <a:pPr eaLnBrk="0" hangingPunct="0">
              <a:lnSpc>
                <a:spcPct val="80000"/>
              </a:lnSpc>
            </a:pPr>
            <a:r>
              <a:rPr lang="en-US" sz="1500" b="1">
                <a:solidFill>
                  <a:schemeClr val="bg2"/>
                </a:solidFill>
                <a:latin typeface="Courier New" pitchFamily="49" charset="0"/>
                <a:cs typeface="Courier New" pitchFamily="49" charset="0"/>
              </a:rPr>
              <a:t>public class BirthDate {</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private int year;</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private int month;</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private int day;</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public BirthDate(int newYear, </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int newMonth, int newDay) {</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year = newYear;</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month = newMonth;</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day = newDay;</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public void setYear(int newYear) {</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year = newYear;</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  }</a:t>
            </a:r>
            <a:br>
              <a:rPr lang="en-US" sz="1500" b="1">
                <a:solidFill>
                  <a:schemeClr val="bg2"/>
                </a:solidFill>
                <a:latin typeface="Courier New" pitchFamily="49" charset="0"/>
                <a:cs typeface="Courier New" pitchFamily="49" charset="0"/>
              </a:rPr>
            </a:br>
            <a:r>
              <a:rPr lang="en-US" sz="1500" b="1">
                <a:solidFill>
                  <a:schemeClr val="bg2"/>
                </a:solidFill>
                <a:latin typeface="Courier New" pitchFamily="49" charset="0"/>
                <a:cs typeface="Courier New" pitchFamily="49" charset="0"/>
              </a:rPr>
              <a:t>}</a:t>
            </a:r>
          </a:p>
        </p:txBody>
      </p:sp>
      <p:sp>
        <p:nvSpPr>
          <p:cNvPr id="53254" name="Rectangle 5"/>
          <p:cNvSpPr>
            <a:spLocks noChangeArrowheads="1"/>
          </p:cNvSpPr>
          <p:nvPr/>
        </p:nvSpPr>
        <p:spPr bwMode="auto">
          <a:xfrm>
            <a:off x="2057400" y="4419600"/>
            <a:ext cx="8305800" cy="1905000"/>
          </a:xfrm>
          <a:prstGeom prst="rect">
            <a:avLst/>
          </a:prstGeom>
          <a:solidFill>
            <a:schemeClr val="tx1"/>
          </a:solidFill>
          <a:ln w="9525">
            <a:solidFill>
              <a:srgbClr val="FF0000"/>
            </a:solidFill>
            <a:miter lim="800000"/>
            <a:headEnd/>
            <a:tailEnd/>
          </a:ln>
        </p:spPr>
        <p:txBody>
          <a:bodyPr lIns="92075" tIns="46038" rIns="92075" bIns="46038" anchor="ctr"/>
          <a:lstStyle/>
          <a:p>
            <a:pPr eaLnBrk="0" hangingPunct="0">
              <a:lnSpc>
                <a:spcPct val="80000"/>
              </a:lnSpc>
            </a:pPr>
            <a:r>
              <a:rPr lang="en-US" sz="1600" b="1">
                <a:solidFill>
                  <a:schemeClr val="bg2"/>
                </a:solidFill>
                <a:latin typeface="Courier New" pitchFamily="49" charset="0"/>
                <a:cs typeface="Courier New" pitchFamily="49" charset="0"/>
              </a:rPr>
              <a:t>public class Test {</a:t>
            </a:r>
            <a:br>
              <a:rPr lang="en-US" sz="1600" b="1">
                <a:solidFill>
                  <a:schemeClr val="bg2"/>
                </a:solidFill>
                <a:latin typeface="Courier New" pitchFamily="49" charset="0"/>
                <a:cs typeface="Courier New" pitchFamily="49" charset="0"/>
              </a:rPr>
            </a:br>
            <a:r>
              <a:rPr lang="en-US" sz="1600" b="1">
                <a:solidFill>
                  <a:schemeClr val="bg2"/>
                </a:solidFill>
                <a:latin typeface="Courier New" pitchFamily="49" charset="0"/>
                <a:cs typeface="Courier New" pitchFamily="49" charset="0"/>
              </a:rPr>
              <a:t>  public static void main(String[] args) {</a:t>
            </a:r>
            <a:br>
              <a:rPr lang="en-US" sz="1600" b="1">
                <a:solidFill>
                  <a:schemeClr val="bg2"/>
                </a:solidFill>
                <a:latin typeface="Courier New" pitchFamily="49" charset="0"/>
                <a:cs typeface="Courier New" pitchFamily="49" charset="0"/>
              </a:rPr>
            </a:br>
            <a:r>
              <a:rPr lang="en-US" sz="1600" b="1">
                <a:solidFill>
                  <a:schemeClr val="bg2"/>
                </a:solidFill>
                <a:latin typeface="Courier New" pitchFamily="49" charset="0"/>
                <a:cs typeface="Courier New" pitchFamily="49" charset="0"/>
              </a:rPr>
              <a:t>    Student stud = new Student(111223333, 1970, 5, 3);</a:t>
            </a:r>
            <a:br>
              <a:rPr lang="en-US" sz="1600" b="1">
                <a:solidFill>
                  <a:schemeClr val="bg2"/>
                </a:solidFill>
                <a:latin typeface="Courier New" pitchFamily="49" charset="0"/>
                <a:cs typeface="Courier New" pitchFamily="49" charset="0"/>
              </a:rPr>
            </a:br>
            <a:r>
              <a:rPr lang="en-US" sz="1600" b="1">
                <a:solidFill>
                  <a:schemeClr val="bg2"/>
                </a:solidFill>
                <a:latin typeface="Courier New" pitchFamily="49" charset="0"/>
                <a:cs typeface="Courier New" pitchFamily="49" charset="0"/>
              </a:rPr>
              <a:t>    BirthDate date = student.getBirthDate();</a:t>
            </a:r>
            <a:br>
              <a:rPr lang="en-US" sz="1600" b="1">
                <a:solidFill>
                  <a:schemeClr val="bg2"/>
                </a:solidFill>
                <a:latin typeface="Courier New" pitchFamily="49" charset="0"/>
                <a:cs typeface="Courier New" pitchFamily="49" charset="0"/>
              </a:rPr>
            </a:br>
            <a:r>
              <a:rPr lang="en-US" sz="1600" b="1">
                <a:solidFill>
                  <a:schemeClr val="bg2"/>
                </a:solidFill>
                <a:latin typeface="Courier New" pitchFamily="49" charset="0"/>
                <a:cs typeface="Courier New" pitchFamily="49" charset="0"/>
              </a:rPr>
              <a:t>    date.setYear(2010); // Now the student birth year is changed!</a:t>
            </a:r>
            <a:br>
              <a:rPr lang="en-US" sz="1600" b="1">
                <a:solidFill>
                  <a:schemeClr val="bg2"/>
                </a:solidFill>
                <a:latin typeface="Courier New" pitchFamily="49" charset="0"/>
                <a:cs typeface="Courier New" pitchFamily="49" charset="0"/>
              </a:rPr>
            </a:br>
            <a:r>
              <a:rPr lang="en-US" sz="1600" b="1">
                <a:solidFill>
                  <a:schemeClr val="bg2"/>
                </a:solidFill>
                <a:latin typeface="Courier New" pitchFamily="49" charset="0"/>
                <a:cs typeface="Courier New" pitchFamily="49" charset="0"/>
              </a:rPr>
              <a:t>  }</a:t>
            </a:r>
            <a:br>
              <a:rPr lang="en-US" sz="1600" b="1">
                <a:solidFill>
                  <a:schemeClr val="bg2"/>
                </a:solidFill>
                <a:latin typeface="Courier New" pitchFamily="49" charset="0"/>
                <a:cs typeface="Courier New" pitchFamily="49" charset="0"/>
              </a:rPr>
            </a:br>
            <a:r>
              <a:rPr lang="en-US" sz="1600" b="1">
                <a:solidFill>
                  <a:schemeClr val="bg2"/>
                </a:solidFill>
                <a:latin typeface="Courier New" pitchFamily="49" charset="0"/>
                <a:cs typeface="Courier New" pitchFamily="49" charset="0"/>
              </a:rPr>
              <a:t>}</a:t>
            </a:r>
          </a:p>
        </p:txBody>
      </p:sp>
    </p:spTree>
    <p:extLst>
      <p:ext uri="{BB962C8B-B14F-4D97-AF65-F5344CB8AC3E}">
        <p14:creationId xmlns:p14="http://schemas.microsoft.com/office/powerpoint/2010/main" xmlns="" val="179729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p:nvPr>
        </p:nvSpPr>
        <p:spPr>
          <a:xfrm>
            <a:off x="2057400" y="473076"/>
            <a:ext cx="8153400" cy="703263"/>
          </a:xfrm>
        </p:spPr>
        <p:txBody>
          <a:bodyPr/>
          <a:lstStyle/>
          <a:p>
            <a:r>
              <a:rPr lang="en-US"/>
              <a:t>Points to note about the example:</a:t>
            </a:r>
          </a:p>
        </p:txBody>
      </p:sp>
      <p:sp>
        <p:nvSpPr>
          <p:cNvPr id="54276" name="Content Placeholder 2"/>
          <p:cNvSpPr>
            <a:spLocks noGrp="1"/>
          </p:cNvSpPr>
          <p:nvPr>
            <p:ph idx="1"/>
          </p:nvPr>
        </p:nvSpPr>
        <p:spPr>
          <a:xfrm>
            <a:off x="2057400" y="1455738"/>
            <a:ext cx="8153400" cy="4411662"/>
          </a:xfrm>
        </p:spPr>
        <p:txBody>
          <a:bodyPr/>
          <a:lstStyle/>
          <a:p>
            <a:pPr marL="514350" indent="-514350">
              <a:buFont typeface="Cambria" pitchFamily="18" charset="0"/>
              <a:buAutoNum type="arabicPeriod"/>
            </a:pPr>
            <a:r>
              <a:rPr lang="en-US" b="1">
                <a:solidFill>
                  <a:srgbClr val="99FFCC"/>
                </a:solidFill>
                <a:latin typeface="Courier New" pitchFamily="49" charset="0"/>
                <a:cs typeface="Courier New" pitchFamily="49" charset="0"/>
              </a:rPr>
              <a:t>Student</a:t>
            </a:r>
            <a:r>
              <a:rPr lang="en-US"/>
              <a:t> class does not have a </a:t>
            </a:r>
            <a:r>
              <a:rPr lang="en-US" b="1">
                <a:latin typeface="Courier New" pitchFamily="49" charset="0"/>
                <a:cs typeface="Courier New" pitchFamily="49" charset="0"/>
              </a:rPr>
              <a:t>setBirthDate()</a:t>
            </a:r>
            <a:r>
              <a:rPr lang="en-US"/>
              <a:t> method.</a:t>
            </a:r>
          </a:p>
          <a:p>
            <a:pPr marL="514350" indent="-514350">
              <a:spcBef>
                <a:spcPct val="50000"/>
              </a:spcBef>
              <a:buFont typeface="Cambria" pitchFamily="18" charset="0"/>
              <a:buAutoNum type="arabicPeriod"/>
            </a:pPr>
            <a:r>
              <a:rPr lang="en-US"/>
              <a:t>But within </a:t>
            </a:r>
            <a:r>
              <a:rPr lang="en-US" b="1">
                <a:solidFill>
                  <a:srgbClr val="99FFCC"/>
                </a:solidFill>
                <a:latin typeface="Courier New" pitchFamily="49" charset="0"/>
                <a:cs typeface="Courier New" pitchFamily="49" charset="0"/>
              </a:rPr>
              <a:t>Test</a:t>
            </a:r>
            <a:r>
              <a:rPr lang="en-US"/>
              <a:t>, the data field </a:t>
            </a:r>
            <a:r>
              <a:rPr lang="en-US" b="1">
                <a:solidFill>
                  <a:srgbClr val="99FFCC"/>
                </a:solidFill>
                <a:latin typeface="Courier New" pitchFamily="49" charset="0"/>
                <a:cs typeface="Courier New" pitchFamily="49" charset="0"/>
              </a:rPr>
              <a:t>birthDate</a:t>
            </a:r>
            <a:r>
              <a:rPr lang="en-US"/>
              <a:t> is returned using the </a:t>
            </a:r>
            <a:r>
              <a:rPr lang="en-US" b="1">
                <a:solidFill>
                  <a:srgbClr val="99FFCC"/>
                </a:solidFill>
                <a:latin typeface="Courier New" pitchFamily="49" charset="0"/>
                <a:cs typeface="Courier New" pitchFamily="49" charset="0"/>
              </a:rPr>
              <a:t>getBirthDate()</a:t>
            </a:r>
            <a:r>
              <a:rPr lang="en-US"/>
              <a:t> method and assigned to the variable </a:t>
            </a:r>
            <a:r>
              <a:rPr lang="en-US" b="1">
                <a:solidFill>
                  <a:srgbClr val="99FFCC"/>
                </a:solidFill>
                <a:latin typeface="Courier New" pitchFamily="49" charset="0"/>
                <a:cs typeface="Courier New" pitchFamily="49" charset="0"/>
              </a:rPr>
              <a:t>date</a:t>
            </a:r>
            <a:r>
              <a:rPr lang="en-US"/>
              <a:t>.</a:t>
            </a:r>
          </a:p>
          <a:p>
            <a:pPr marL="914400" lvl="1" indent="-514350"/>
            <a:r>
              <a:rPr lang="en-US" sz="2500"/>
              <a:t>Now, </a:t>
            </a:r>
            <a:r>
              <a:rPr lang="en-US" b="1">
                <a:solidFill>
                  <a:srgbClr val="99FFCC"/>
                </a:solidFill>
                <a:latin typeface="Courier New" pitchFamily="49" charset="0"/>
                <a:cs typeface="Courier New" pitchFamily="49" charset="0"/>
              </a:rPr>
              <a:t>date </a:t>
            </a:r>
            <a:r>
              <a:rPr lang="en-US" sz="2500"/>
              <a:t>is holding a reference to a </a:t>
            </a:r>
            <a:r>
              <a:rPr lang="en-US" b="1">
                <a:solidFill>
                  <a:srgbClr val="99FFCC"/>
                </a:solidFill>
                <a:latin typeface="Courier New" pitchFamily="49" charset="0"/>
                <a:cs typeface="Courier New" pitchFamily="49" charset="0"/>
              </a:rPr>
              <a:t>Date</a:t>
            </a:r>
            <a:r>
              <a:rPr lang="en-US" sz="2500"/>
              <a:t> object.</a:t>
            </a:r>
          </a:p>
          <a:p>
            <a:pPr marL="514350" indent="-514350">
              <a:spcBef>
                <a:spcPct val="50000"/>
              </a:spcBef>
              <a:buFont typeface="Cambria" pitchFamily="18" charset="0"/>
              <a:buAutoNum type="arabicPeriod"/>
            </a:pPr>
            <a:r>
              <a:rPr lang="en-US"/>
              <a:t>Through this reference (</a:t>
            </a:r>
            <a:r>
              <a:rPr lang="en-US" b="1">
                <a:solidFill>
                  <a:srgbClr val="99FFCC"/>
                </a:solidFill>
                <a:latin typeface="Courier New" pitchFamily="49" charset="0"/>
                <a:cs typeface="Courier New" pitchFamily="49" charset="0"/>
              </a:rPr>
              <a:t>date</a:t>
            </a:r>
            <a:r>
              <a:rPr lang="en-US"/>
              <a:t>), the content for </a:t>
            </a:r>
            <a:r>
              <a:rPr lang="en-US" b="1">
                <a:solidFill>
                  <a:srgbClr val="99FFCC"/>
                </a:solidFill>
                <a:latin typeface="Courier New" pitchFamily="49" charset="0"/>
                <a:cs typeface="Courier New" pitchFamily="49" charset="0"/>
              </a:rPr>
              <a:t>birthDate </a:t>
            </a:r>
            <a:r>
              <a:rPr lang="en-US"/>
              <a:t>can be changed.</a:t>
            </a:r>
          </a:p>
        </p:txBody>
      </p:sp>
      <p:cxnSp>
        <p:nvCxnSpPr>
          <p:cNvPr id="6" name="Straight Connector 5"/>
          <p:cNvCxnSpPr/>
          <p:nvPr/>
        </p:nvCxnSpPr>
        <p:spPr>
          <a:xfrm flipV="1">
            <a:off x="1524000" y="118110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146718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idx="4294967295"/>
          </p:nvPr>
        </p:nvSpPr>
        <p:spPr>
          <a:xfrm>
            <a:off x="1990725" y="500064"/>
            <a:ext cx="8153400" cy="669925"/>
          </a:xfrm>
        </p:spPr>
        <p:txBody>
          <a:bodyPr/>
          <a:lstStyle/>
          <a:p>
            <a:r>
              <a:rPr lang="en-US"/>
              <a:t>What Class is Immutable?</a:t>
            </a:r>
          </a:p>
        </p:txBody>
      </p:sp>
      <p:sp>
        <p:nvSpPr>
          <p:cNvPr id="55300" name="Rectangle 3"/>
          <p:cNvSpPr>
            <a:spLocks noGrp="1" noChangeArrowheads="1"/>
          </p:cNvSpPr>
          <p:nvPr>
            <p:ph type="body" idx="4294967295"/>
          </p:nvPr>
        </p:nvSpPr>
        <p:spPr>
          <a:xfrm>
            <a:off x="1920876" y="1463676"/>
            <a:ext cx="8289925" cy="4403725"/>
          </a:xfrm>
        </p:spPr>
        <p:txBody>
          <a:bodyPr/>
          <a:lstStyle/>
          <a:p>
            <a:pPr>
              <a:spcBef>
                <a:spcPct val="50000"/>
              </a:spcBef>
            </a:pPr>
            <a:r>
              <a:rPr lang="en-US">
                <a:cs typeface="Times New Roman" pitchFamily="18" charset="0"/>
              </a:rPr>
              <a:t>For a class to be immutable, it must meet all the following requirements:</a:t>
            </a:r>
          </a:p>
          <a:p>
            <a:pPr lvl="1">
              <a:spcBef>
                <a:spcPct val="50000"/>
              </a:spcBef>
            </a:pPr>
            <a:r>
              <a:rPr lang="en-US" sz="2500">
                <a:cs typeface="Times New Roman" pitchFamily="18" charset="0"/>
              </a:rPr>
              <a:t>Declare all data fields private</a:t>
            </a:r>
          </a:p>
          <a:p>
            <a:pPr lvl="1">
              <a:spcBef>
                <a:spcPct val="50000"/>
              </a:spcBef>
            </a:pPr>
            <a:r>
              <a:rPr lang="en-US" sz="2500">
                <a:cs typeface="Times New Roman" pitchFamily="18" charset="0"/>
              </a:rPr>
              <a:t>Provide no mutator methods</a:t>
            </a:r>
          </a:p>
          <a:p>
            <a:pPr lvl="1">
              <a:spcBef>
                <a:spcPct val="50000"/>
              </a:spcBef>
            </a:pPr>
            <a:r>
              <a:rPr lang="en-US" sz="2500">
                <a:cs typeface="Times New Roman" pitchFamily="18" charset="0"/>
              </a:rPr>
              <a:t>Provide no accessor methods that would return a reference to a mutable data field object</a:t>
            </a:r>
          </a:p>
        </p:txBody>
      </p:sp>
      <p:cxnSp>
        <p:nvCxnSpPr>
          <p:cNvPr id="5" name="Straight Connector 4"/>
          <p:cNvCxnSpPr/>
          <p:nvPr/>
        </p:nvCxnSpPr>
        <p:spPr>
          <a:xfrm flipV="1">
            <a:off x="1524000" y="130302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603200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660400" y="760412"/>
            <a:ext cx="8153400" cy="80464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lnSpc>
                <a:spcPct val="80000"/>
              </a:lnSpc>
              <a:spcBef>
                <a:spcPct val="0"/>
              </a:spcBef>
              <a:spcAft>
                <a:spcPct val="0"/>
              </a:spcAft>
              <a:defRPr sz="4400" b="1">
                <a:solidFill>
                  <a:srgbClr val="FFFF00"/>
                </a:solidFill>
                <a:latin typeface="+mj-lt"/>
                <a:ea typeface="+mj-ea"/>
                <a:cs typeface="+mj-cs"/>
              </a:defRPr>
            </a:lvl1pPr>
            <a:lvl2pPr algn="l" rtl="0" eaLnBrk="0" fontAlgn="base" hangingPunct="0">
              <a:lnSpc>
                <a:spcPct val="80000"/>
              </a:lnSpc>
              <a:spcBef>
                <a:spcPct val="0"/>
              </a:spcBef>
              <a:spcAft>
                <a:spcPct val="0"/>
              </a:spcAft>
              <a:defRPr sz="4400" b="1">
                <a:solidFill>
                  <a:srgbClr val="FFFF00"/>
                </a:solidFill>
                <a:latin typeface="Cambria" pitchFamily="18" charset="0"/>
                <a:cs typeface="Arial" pitchFamily="34" charset="0"/>
              </a:defRPr>
            </a:lvl2pPr>
            <a:lvl3pPr algn="l" rtl="0" eaLnBrk="0" fontAlgn="base" hangingPunct="0">
              <a:lnSpc>
                <a:spcPct val="80000"/>
              </a:lnSpc>
              <a:spcBef>
                <a:spcPct val="0"/>
              </a:spcBef>
              <a:spcAft>
                <a:spcPct val="0"/>
              </a:spcAft>
              <a:defRPr sz="4400" b="1">
                <a:solidFill>
                  <a:srgbClr val="FFFF00"/>
                </a:solidFill>
                <a:latin typeface="Cambria" pitchFamily="18" charset="0"/>
                <a:cs typeface="Arial" pitchFamily="34" charset="0"/>
              </a:defRPr>
            </a:lvl3pPr>
            <a:lvl4pPr algn="l" rtl="0" eaLnBrk="0" fontAlgn="base" hangingPunct="0">
              <a:lnSpc>
                <a:spcPct val="80000"/>
              </a:lnSpc>
              <a:spcBef>
                <a:spcPct val="0"/>
              </a:spcBef>
              <a:spcAft>
                <a:spcPct val="0"/>
              </a:spcAft>
              <a:defRPr sz="4400" b="1">
                <a:solidFill>
                  <a:srgbClr val="FFFF00"/>
                </a:solidFill>
                <a:latin typeface="Cambria" pitchFamily="18" charset="0"/>
                <a:cs typeface="Arial" pitchFamily="34" charset="0"/>
              </a:defRPr>
            </a:lvl4pPr>
            <a:lvl5pPr algn="l" rtl="0" eaLnBrk="0" fontAlgn="base" hangingPunct="0">
              <a:lnSpc>
                <a:spcPct val="80000"/>
              </a:lnSpc>
              <a:spcBef>
                <a:spcPct val="0"/>
              </a:spcBef>
              <a:spcAft>
                <a:spcPct val="0"/>
              </a:spcAft>
              <a:defRPr sz="4400" b="1">
                <a:solidFill>
                  <a:srgbClr val="FFFF00"/>
                </a:solidFill>
                <a:latin typeface="Cambria" pitchFamily="18" charset="0"/>
                <a:cs typeface="Arial" pitchFamily="34" charset="0"/>
              </a:defRPr>
            </a:lvl5pPr>
            <a:lvl6pPr marL="457200" algn="l" rtl="0" fontAlgn="base">
              <a:lnSpc>
                <a:spcPct val="80000"/>
              </a:lnSpc>
              <a:spcBef>
                <a:spcPct val="0"/>
              </a:spcBef>
              <a:spcAft>
                <a:spcPct val="0"/>
              </a:spcAft>
              <a:defRPr sz="4400" b="1">
                <a:solidFill>
                  <a:srgbClr val="FFFF00"/>
                </a:solidFill>
                <a:latin typeface="Cambria" pitchFamily="18" charset="0"/>
                <a:cs typeface="Arial" pitchFamily="34" charset="0"/>
              </a:defRPr>
            </a:lvl6pPr>
            <a:lvl7pPr marL="914400" algn="l" rtl="0" fontAlgn="base">
              <a:lnSpc>
                <a:spcPct val="80000"/>
              </a:lnSpc>
              <a:spcBef>
                <a:spcPct val="0"/>
              </a:spcBef>
              <a:spcAft>
                <a:spcPct val="0"/>
              </a:spcAft>
              <a:defRPr sz="4400" b="1">
                <a:solidFill>
                  <a:srgbClr val="FFFF00"/>
                </a:solidFill>
                <a:latin typeface="Cambria" pitchFamily="18" charset="0"/>
                <a:cs typeface="Arial" pitchFamily="34" charset="0"/>
              </a:defRPr>
            </a:lvl7pPr>
            <a:lvl8pPr marL="1371600" algn="l" rtl="0" fontAlgn="base">
              <a:lnSpc>
                <a:spcPct val="80000"/>
              </a:lnSpc>
              <a:spcBef>
                <a:spcPct val="0"/>
              </a:spcBef>
              <a:spcAft>
                <a:spcPct val="0"/>
              </a:spcAft>
              <a:defRPr sz="4400" b="1">
                <a:solidFill>
                  <a:srgbClr val="FFFF00"/>
                </a:solidFill>
                <a:latin typeface="Cambria" pitchFamily="18" charset="0"/>
                <a:cs typeface="Arial" pitchFamily="34" charset="0"/>
              </a:defRPr>
            </a:lvl8pPr>
            <a:lvl9pPr marL="1828800" algn="l" rtl="0" fontAlgn="base">
              <a:lnSpc>
                <a:spcPct val="80000"/>
              </a:lnSpc>
              <a:spcBef>
                <a:spcPct val="0"/>
              </a:spcBef>
              <a:spcAft>
                <a:spcPct val="0"/>
              </a:spcAft>
              <a:defRPr sz="4400" b="1">
                <a:solidFill>
                  <a:srgbClr val="FFFF00"/>
                </a:solidFill>
                <a:latin typeface="Cambria" pitchFamily="18" charset="0"/>
                <a:cs typeface="Arial" pitchFamily="34" charset="0"/>
              </a:defRPr>
            </a:lvl9pPr>
          </a:lstStyle>
          <a:p>
            <a:pPr eaLnBrk="1" hangingPunct="1"/>
            <a:r>
              <a:rPr lang="en-US" dirty="0" smtClean="0">
                <a:solidFill>
                  <a:schemeClr val="bg1">
                    <a:lumMod val="65000"/>
                    <a:lumOff val="35000"/>
                  </a:schemeClr>
                </a:solidFill>
                <a:effectLst>
                  <a:outerShdw blurRad="38100" dist="38100" dir="2700000" algn="tl">
                    <a:srgbClr val="000000">
                      <a:alpha val="43137"/>
                    </a:srgbClr>
                  </a:outerShdw>
                </a:effectLst>
              </a:rPr>
              <a:t>To Do</a:t>
            </a:r>
          </a:p>
        </p:txBody>
      </p:sp>
      <p:sp>
        <p:nvSpPr>
          <p:cNvPr id="4" name="Rectangle 3"/>
          <p:cNvSpPr>
            <a:spLocks noGrp="1" noChangeArrowheads="1"/>
          </p:cNvSpPr>
          <p:nvPr/>
        </p:nvSpPr>
        <p:spPr bwMode="auto">
          <a:xfrm>
            <a:off x="660400" y="2058987"/>
            <a:ext cx="10871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n"/>
              <a:defRPr sz="3100">
                <a:solidFill>
                  <a:srgbClr val="00FF00"/>
                </a:solidFill>
                <a:latin typeface="+mn-lt"/>
                <a:ea typeface="+mn-ea"/>
                <a:cs typeface="+mn-cs"/>
              </a:defRPr>
            </a:lvl1pPr>
            <a:lvl2pPr marL="742950" indent="-285750" algn="l" rtl="0" eaLnBrk="0" fontAlgn="base" hangingPunct="0">
              <a:spcBef>
                <a:spcPct val="20000"/>
              </a:spcBef>
              <a:spcAft>
                <a:spcPct val="0"/>
              </a:spcAft>
              <a:buClr>
                <a:schemeClr val="accent1"/>
              </a:buClr>
              <a:buSzPct val="6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1"/>
              </a:buClr>
              <a:buSzPct val="85000"/>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tx1"/>
              </a:buClr>
              <a:buSzPct val="85000"/>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tx1"/>
              </a:buClr>
              <a:buSzPct val="85000"/>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tx1"/>
              </a:buClr>
              <a:buSzPct val="85000"/>
              <a:buFont typeface="Wingdings" pitchFamily="2" charset="2"/>
              <a:buChar char="§"/>
              <a:defRPr sz="2000">
                <a:solidFill>
                  <a:schemeClr val="tx1"/>
                </a:solidFill>
                <a:latin typeface="+mn-lt"/>
                <a:cs typeface="+mn-cs"/>
              </a:defRPr>
            </a:lvl9pPr>
          </a:lstStyle>
          <a:p>
            <a:pPr eaLnBrk="1" hangingPunct="1"/>
            <a:r>
              <a:rPr lang="en-US" sz="3200" dirty="0">
                <a:solidFill>
                  <a:schemeClr val="bg1"/>
                </a:solidFill>
              </a:rPr>
              <a:t>Review the slides and source code for this chapter.</a:t>
            </a:r>
          </a:p>
          <a:p>
            <a:pPr eaLnBrk="1" hangingPunct="1"/>
            <a:r>
              <a:rPr lang="en-US" sz="3200" dirty="0">
                <a:solidFill>
                  <a:schemeClr val="bg1"/>
                </a:solidFill>
              </a:rPr>
              <a:t>Read up the relevant portions of the recommended </a:t>
            </a:r>
            <a:r>
              <a:rPr lang="en-US" sz="3200" dirty="0" smtClean="0">
                <a:solidFill>
                  <a:schemeClr val="bg1"/>
                </a:solidFill>
              </a:rPr>
              <a:t>text.</a:t>
            </a:r>
            <a:endParaRPr lang="en-US" sz="3200" dirty="0">
              <a:solidFill>
                <a:schemeClr val="bg1"/>
              </a:solidFill>
            </a:endParaRPr>
          </a:p>
          <a:p>
            <a:pPr eaLnBrk="1" hangingPunct="1"/>
            <a:r>
              <a:rPr lang="en-US" sz="3200" smtClean="0">
                <a:solidFill>
                  <a:schemeClr val="bg1"/>
                </a:solidFill>
              </a:rPr>
              <a:t>C</a:t>
            </a:r>
            <a:r>
              <a:rPr lang="en-US" sz="3200" smtClean="0">
                <a:solidFill>
                  <a:schemeClr val="bg1"/>
                </a:solidFill>
              </a:rPr>
              <a:t>omplete </a:t>
            </a:r>
            <a:r>
              <a:rPr lang="en-US" sz="3200" dirty="0">
                <a:solidFill>
                  <a:schemeClr val="bg1"/>
                </a:solidFill>
              </a:rPr>
              <a:t>the remaining practical questions for this chapter.</a:t>
            </a:r>
          </a:p>
          <a:p>
            <a:pPr lvl="1" eaLnBrk="1" hangingPunct="1"/>
            <a:r>
              <a:rPr lang="en-US" dirty="0" smtClean="0">
                <a:solidFill>
                  <a:schemeClr val="bg1"/>
                </a:solidFill>
              </a:rPr>
              <a:t>We shall selectively discuss them during class.</a:t>
            </a:r>
          </a:p>
        </p:txBody>
      </p:sp>
      <p:cxnSp>
        <p:nvCxnSpPr>
          <p:cNvPr id="5" name="Straight Connector 4"/>
          <p:cNvCxnSpPr/>
          <p:nvPr/>
        </p:nvCxnSpPr>
        <p:spPr>
          <a:xfrm>
            <a:off x="660400" y="1565061"/>
            <a:ext cx="1043036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2305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784350" y="320676"/>
            <a:ext cx="8883650" cy="777875"/>
          </a:xfrm>
        </p:spPr>
        <p:txBody>
          <a:bodyPr/>
          <a:lstStyle/>
          <a:p>
            <a:r>
              <a:rPr lang="en-US" smtClean="0"/>
              <a:t>Strategies for Discovering Classes (1)</a:t>
            </a:r>
          </a:p>
        </p:txBody>
      </p:sp>
      <p:sp>
        <p:nvSpPr>
          <p:cNvPr id="20484" name="Rectangle 3"/>
          <p:cNvSpPr>
            <a:spLocks noGrp="1" noChangeArrowheads="1"/>
          </p:cNvSpPr>
          <p:nvPr>
            <p:ph type="body" idx="1"/>
          </p:nvPr>
        </p:nvSpPr>
        <p:spPr>
          <a:xfrm>
            <a:off x="1905000" y="1416051"/>
            <a:ext cx="8458200" cy="4818063"/>
          </a:xfrm>
        </p:spPr>
        <p:txBody>
          <a:bodyPr/>
          <a:lstStyle/>
          <a:p>
            <a:r>
              <a:rPr lang="en-US" sz="2400"/>
              <a:t>Step 1</a:t>
            </a:r>
          </a:p>
          <a:p>
            <a:pPr lvl="1"/>
            <a:r>
              <a:rPr lang="en-US" sz="2000"/>
              <a:t>Look for </a:t>
            </a:r>
            <a:r>
              <a:rPr lang="en-US" sz="2000" i="1">
                <a:solidFill>
                  <a:srgbClr val="FFC000"/>
                </a:solidFill>
              </a:rPr>
              <a:t>nouns</a:t>
            </a:r>
            <a:r>
              <a:rPr lang="en-US" sz="2000">
                <a:solidFill>
                  <a:srgbClr val="FFC000"/>
                </a:solidFill>
              </a:rPr>
              <a:t> </a:t>
            </a:r>
            <a:r>
              <a:rPr lang="en-US" sz="2000"/>
              <a:t>in the problem description.</a:t>
            </a:r>
          </a:p>
          <a:p>
            <a:pPr lvl="1"/>
            <a:r>
              <a:rPr lang="en-US" sz="2000" i="1"/>
              <a:t>E.g.,</a:t>
            </a:r>
            <a:r>
              <a:rPr lang="en-US" sz="2000"/>
              <a:t> to design an IS for a university, you would identify </a:t>
            </a:r>
            <a:r>
              <a:rPr lang="en-US" sz="2000" i="1"/>
              <a:t>Student</a:t>
            </a:r>
            <a:r>
              <a:rPr lang="en-US" sz="2000"/>
              <a:t>, </a:t>
            </a:r>
            <a:r>
              <a:rPr lang="en-US" sz="2000" i="1"/>
              <a:t>Lecturer</a:t>
            </a:r>
            <a:r>
              <a:rPr lang="en-US" sz="2000"/>
              <a:t> and </a:t>
            </a:r>
            <a:r>
              <a:rPr lang="en-US" sz="2000" i="1"/>
              <a:t>Course</a:t>
            </a:r>
            <a:r>
              <a:rPr lang="en-US" sz="2000"/>
              <a:t> as classes.</a:t>
            </a:r>
          </a:p>
          <a:p>
            <a:r>
              <a:rPr lang="en-US" sz="2400"/>
              <a:t>Step 2</a:t>
            </a:r>
          </a:p>
          <a:p>
            <a:pPr lvl="1"/>
            <a:r>
              <a:rPr lang="en-US" sz="2000"/>
              <a:t>Determine the </a:t>
            </a:r>
            <a:r>
              <a:rPr lang="en-US" sz="2000">
                <a:solidFill>
                  <a:srgbClr val="CCFFFF"/>
                </a:solidFill>
              </a:rPr>
              <a:t>responsibilities of each class</a:t>
            </a:r>
            <a:r>
              <a:rPr lang="en-US" sz="2000"/>
              <a:t>, i.e. the methods carried out by the objects of the class.</a:t>
            </a:r>
          </a:p>
          <a:p>
            <a:pPr lvl="1"/>
            <a:r>
              <a:rPr lang="en-US" sz="2000"/>
              <a:t>Look for </a:t>
            </a:r>
            <a:r>
              <a:rPr lang="en-US" sz="2000" i="1">
                <a:solidFill>
                  <a:srgbClr val="FFC000"/>
                </a:solidFill>
              </a:rPr>
              <a:t>verbs</a:t>
            </a:r>
            <a:r>
              <a:rPr lang="en-US" sz="2000"/>
              <a:t> in the problem description and match the verbs to appropriate objects.</a:t>
            </a:r>
          </a:p>
          <a:p>
            <a:pPr lvl="1"/>
            <a:r>
              <a:rPr lang="en-US" sz="2000" i="1"/>
              <a:t>E.g.,</a:t>
            </a:r>
            <a:r>
              <a:rPr lang="en-US" sz="2000"/>
              <a:t> “a student registers for a course.”</a:t>
            </a:r>
          </a:p>
          <a:p>
            <a:pPr lvl="2"/>
            <a:r>
              <a:rPr lang="en-US" sz="2000"/>
              <a:t>Registering for courses is the responsibility of the </a:t>
            </a:r>
            <a:r>
              <a:rPr lang="en-US" sz="2000" b="1">
                <a:latin typeface="Courier New" pitchFamily="49" charset="0"/>
              </a:rPr>
              <a:t>Student</a:t>
            </a:r>
            <a:r>
              <a:rPr lang="en-US" sz="2000"/>
              <a:t> class.</a:t>
            </a:r>
          </a:p>
          <a:p>
            <a:pPr lvl="2"/>
            <a:r>
              <a:rPr lang="en-US" sz="2000"/>
              <a:t>The </a:t>
            </a:r>
            <a:r>
              <a:rPr lang="en-US" sz="2000" b="1">
                <a:latin typeface="Courier New" pitchFamily="49" charset="0"/>
              </a:rPr>
              <a:t>Course</a:t>
            </a:r>
            <a:r>
              <a:rPr lang="en-US" sz="2000"/>
              <a:t> class is involved in this operation as a </a:t>
            </a:r>
            <a:r>
              <a:rPr lang="en-US" sz="2000" i="1">
                <a:solidFill>
                  <a:srgbClr val="99FFCC"/>
                </a:solidFill>
              </a:rPr>
              <a:t>collaborator</a:t>
            </a:r>
            <a:r>
              <a:rPr lang="en-US" sz="2000"/>
              <a:t> for the operation.</a:t>
            </a:r>
          </a:p>
        </p:txBody>
      </p:sp>
      <p:cxnSp>
        <p:nvCxnSpPr>
          <p:cNvPr id="5" name="Straight Connector 4"/>
          <p:cNvCxnSpPr/>
          <p:nvPr/>
        </p:nvCxnSpPr>
        <p:spPr>
          <a:xfrm flipV="1">
            <a:off x="1524000" y="119634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a:xfrm>
            <a:off x="1706564" y="1143000"/>
            <a:ext cx="8656637" cy="1682750"/>
          </a:xfrm>
        </p:spPr>
        <p:txBody>
          <a:bodyPr/>
          <a:lstStyle/>
          <a:p>
            <a:pPr marL="290513" indent="-290513">
              <a:lnSpc>
                <a:spcPct val="120000"/>
              </a:lnSpc>
            </a:pPr>
            <a:r>
              <a:rPr lang="en-US" sz="2200"/>
              <a:t>One popular way for facilitating the discovery process is by creating </a:t>
            </a:r>
            <a:r>
              <a:rPr lang="en-US" sz="2200">
                <a:solidFill>
                  <a:srgbClr val="99FFCC"/>
                </a:solidFill>
              </a:rPr>
              <a:t>CRC cards</a:t>
            </a:r>
            <a:r>
              <a:rPr lang="en-US" sz="2200"/>
              <a:t> (</a:t>
            </a:r>
            <a:r>
              <a:rPr lang="en-US" sz="2200" i="1">
                <a:solidFill>
                  <a:srgbClr val="99FFCC"/>
                </a:solidFill>
              </a:rPr>
              <a:t>C</a:t>
            </a:r>
            <a:r>
              <a:rPr lang="en-US" sz="2200" i="1"/>
              <a:t>lasses, </a:t>
            </a:r>
            <a:r>
              <a:rPr lang="en-US" sz="2200" i="1">
                <a:solidFill>
                  <a:srgbClr val="99FFCC"/>
                </a:solidFill>
              </a:rPr>
              <a:t>R</a:t>
            </a:r>
            <a:r>
              <a:rPr lang="en-US" sz="2200" i="1"/>
              <a:t>esponsibilities, and </a:t>
            </a:r>
            <a:r>
              <a:rPr lang="en-US" sz="2200" i="1">
                <a:solidFill>
                  <a:srgbClr val="99FFCC"/>
                </a:solidFill>
              </a:rPr>
              <a:t>C</a:t>
            </a:r>
            <a:r>
              <a:rPr lang="en-US" sz="2200" i="1"/>
              <a:t>ollaborators)</a:t>
            </a:r>
          </a:p>
          <a:p>
            <a:pPr marL="290513" indent="-290513">
              <a:lnSpc>
                <a:spcPct val="120000"/>
              </a:lnSpc>
            </a:pPr>
            <a:r>
              <a:rPr lang="en-US" sz="2200"/>
              <a:t>Use an index card for each class, as shown in the figure below.</a:t>
            </a:r>
          </a:p>
        </p:txBody>
      </p:sp>
      <p:sp>
        <p:nvSpPr>
          <p:cNvPr id="1029" name="Rectangle 4"/>
          <p:cNvSpPr>
            <a:spLocks noChangeArrowheads="1"/>
          </p:cNvSpPr>
          <p:nvPr/>
        </p:nvSpPr>
        <p:spPr bwMode="auto">
          <a:xfrm>
            <a:off x="3900488" y="2857500"/>
            <a:ext cx="9144000" cy="369332"/>
          </a:xfrm>
          <a:prstGeom prst="rect">
            <a:avLst/>
          </a:prstGeom>
          <a:noFill/>
          <a:ln w="12700">
            <a:noFill/>
            <a:miter lim="800000"/>
            <a:headEnd type="none" w="sm" len="sm"/>
            <a:tailEnd type="none" w="sm" len="sm"/>
          </a:ln>
        </p:spPr>
        <p:txBody>
          <a:bodyPr>
            <a:spAutoFit/>
          </a:bodyPr>
          <a:lstStyle/>
          <a:p>
            <a:endParaRPr lang="en-US"/>
          </a:p>
        </p:txBody>
      </p:sp>
      <p:sp>
        <p:nvSpPr>
          <p:cNvPr id="1030" name="Rectangle 7"/>
          <p:cNvSpPr>
            <a:spLocks noChangeArrowheads="1"/>
          </p:cNvSpPr>
          <p:nvPr/>
        </p:nvSpPr>
        <p:spPr bwMode="auto">
          <a:xfrm>
            <a:off x="1524000" y="2302947"/>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026" name="Object 2"/>
          <p:cNvGraphicFramePr>
            <a:graphicFrameLocks noChangeAspect="1"/>
          </p:cNvGraphicFramePr>
          <p:nvPr/>
        </p:nvGraphicFramePr>
        <p:xfrm>
          <a:off x="1752600" y="3200401"/>
          <a:ext cx="8610600" cy="3070225"/>
        </p:xfrm>
        <a:graphic>
          <a:graphicData uri="http://schemas.openxmlformats.org/presentationml/2006/ole">
            <p:oleObj spid="_x0000_s1035" name="Picture" r:id="rId3" imgW="5288205" imgH="1876968" progId="Word.Picture.8">
              <p:embed/>
            </p:oleObj>
          </a:graphicData>
        </a:graphic>
      </p:graphicFrame>
      <p:sp>
        <p:nvSpPr>
          <p:cNvPr id="1032" name="Rectangle 9"/>
          <p:cNvSpPr>
            <a:spLocks noChangeArrowheads="1"/>
          </p:cNvSpPr>
          <p:nvPr/>
        </p:nvSpPr>
        <p:spPr bwMode="auto">
          <a:xfrm>
            <a:off x="1784350" y="320676"/>
            <a:ext cx="8883650" cy="777875"/>
          </a:xfrm>
          <a:prstGeom prst="rect">
            <a:avLst/>
          </a:prstGeom>
          <a:noFill/>
          <a:ln w="9525">
            <a:noFill/>
            <a:miter lim="800000"/>
            <a:headEnd/>
            <a:tailEnd/>
          </a:ln>
        </p:spPr>
        <p:txBody>
          <a:bodyPr anchor="b"/>
          <a:lstStyle/>
          <a:p>
            <a:pPr eaLnBrk="0" hangingPunct="0">
              <a:lnSpc>
                <a:spcPct val="80000"/>
              </a:lnSpc>
            </a:pPr>
            <a:r>
              <a:rPr lang="en-US" sz="4000" b="1">
                <a:solidFill>
                  <a:srgbClr val="FFFF00"/>
                </a:solidFill>
                <a:latin typeface="Cambria" pitchFamily="18" charset="0"/>
              </a:rPr>
              <a:t>Strategies for Discovering Classes (2)</a:t>
            </a:r>
          </a:p>
        </p:txBody>
      </p:sp>
      <p:cxnSp>
        <p:nvCxnSpPr>
          <p:cNvPr id="9" name="Straight Connector 8"/>
          <p:cNvCxnSpPr/>
          <p:nvPr/>
        </p:nvCxnSpPr>
        <p:spPr>
          <a:xfrm flipV="1">
            <a:off x="1524000" y="109855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78038" y="381000"/>
            <a:ext cx="7904162" cy="782638"/>
          </a:xfrm>
        </p:spPr>
        <p:txBody>
          <a:bodyPr/>
          <a:lstStyle/>
          <a:p>
            <a:r>
              <a:rPr lang="en-US" sz="3600" dirty="0"/>
              <a:t>3.  Discovering Class Relationships</a:t>
            </a:r>
            <a:endParaRPr lang="en-US" sz="3600" dirty="0">
              <a:hlinkClick r:id="rId2" action="ppaction://program"/>
            </a:endParaRPr>
          </a:p>
        </p:txBody>
      </p:sp>
      <p:sp>
        <p:nvSpPr>
          <p:cNvPr id="21508" name="Rectangle 3"/>
          <p:cNvSpPr>
            <a:spLocks noGrp="1" noChangeArrowheads="1"/>
          </p:cNvSpPr>
          <p:nvPr>
            <p:ph type="body" idx="1"/>
          </p:nvPr>
        </p:nvSpPr>
        <p:spPr>
          <a:xfrm>
            <a:off x="2209800" y="1635126"/>
            <a:ext cx="7696200" cy="3317875"/>
          </a:xfrm>
        </p:spPr>
        <p:txBody>
          <a:bodyPr/>
          <a:lstStyle/>
          <a:p>
            <a:pPr>
              <a:lnSpc>
                <a:spcPct val="120000"/>
              </a:lnSpc>
              <a:buFont typeface="Wingdings" pitchFamily="2" charset="2"/>
              <a:buNone/>
            </a:pPr>
            <a:r>
              <a:rPr lang="en-US" sz="3100"/>
              <a:t>Common relationships among classes:</a:t>
            </a:r>
          </a:p>
          <a:p>
            <a:pPr>
              <a:lnSpc>
                <a:spcPct val="120000"/>
              </a:lnSpc>
            </a:pPr>
            <a:r>
              <a:rPr lang="en-US" smtClean="0">
                <a:solidFill>
                  <a:schemeClr val="tx1"/>
                </a:solidFill>
              </a:rPr>
              <a:t>Association</a:t>
            </a:r>
          </a:p>
          <a:p>
            <a:pPr>
              <a:lnSpc>
                <a:spcPct val="120000"/>
              </a:lnSpc>
            </a:pPr>
            <a:r>
              <a:rPr lang="en-US" smtClean="0">
                <a:solidFill>
                  <a:schemeClr val="tx1"/>
                </a:solidFill>
              </a:rPr>
              <a:t>Aggregation and Composition</a:t>
            </a:r>
          </a:p>
          <a:p>
            <a:pPr>
              <a:lnSpc>
                <a:spcPct val="120000"/>
              </a:lnSpc>
            </a:pPr>
            <a:r>
              <a:rPr lang="en-US" smtClean="0">
                <a:solidFill>
                  <a:schemeClr val="tx1"/>
                </a:solidFill>
              </a:rPr>
              <a:t>Dependency</a:t>
            </a:r>
          </a:p>
          <a:p>
            <a:pPr>
              <a:lnSpc>
                <a:spcPct val="120000"/>
              </a:lnSpc>
            </a:pPr>
            <a:r>
              <a:rPr lang="en-US" smtClean="0">
                <a:solidFill>
                  <a:schemeClr val="tx1"/>
                </a:solidFill>
              </a:rPr>
              <a:t>Inheritance</a:t>
            </a:r>
          </a:p>
        </p:txBody>
      </p:sp>
      <p:cxnSp>
        <p:nvCxnSpPr>
          <p:cNvPr id="6" name="Straight Connector 5"/>
          <p:cNvCxnSpPr/>
          <p:nvPr/>
        </p:nvCxnSpPr>
        <p:spPr>
          <a:xfrm flipV="1">
            <a:off x="1524000" y="134874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057400" y="473075"/>
            <a:ext cx="8153400" cy="609600"/>
          </a:xfrm>
        </p:spPr>
        <p:txBody>
          <a:bodyPr/>
          <a:lstStyle/>
          <a:p>
            <a:r>
              <a:rPr lang="en-US" smtClean="0"/>
              <a:t>Association (1)</a:t>
            </a:r>
          </a:p>
        </p:txBody>
      </p:sp>
      <p:sp>
        <p:nvSpPr>
          <p:cNvPr id="22532" name="Rectangle 3"/>
          <p:cNvSpPr>
            <a:spLocks noGrp="1" noChangeArrowheads="1"/>
          </p:cNvSpPr>
          <p:nvPr>
            <p:ph type="body" idx="1"/>
          </p:nvPr>
        </p:nvSpPr>
        <p:spPr>
          <a:xfrm>
            <a:off x="2057400" y="1100139"/>
            <a:ext cx="8153400" cy="4510087"/>
          </a:xfrm>
        </p:spPr>
        <p:txBody>
          <a:bodyPr/>
          <a:lstStyle/>
          <a:p>
            <a:r>
              <a:rPr lang="en-US" smtClean="0">
                <a:solidFill>
                  <a:srgbClr val="99FFCC"/>
                </a:solidFill>
              </a:rPr>
              <a:t>Association</a:t>
            </a:r>
            <a:r>
              <a:rPr lang="en-US" smtClean="0"/>
              <a:t> represents a general </a:t>
            </a:r>
            <a:r>
              <a:rPr lang="en-US" smtClean="0">
                <a:solidFill>
                  <a:srgbClr val="FFFF00"/>
                </a:solidFill>
              </a:rPr>
              <a:t>binary relationship</a:t>
            </a:r>
            <a:r>
              <a:rPr lang="en-US" smtClean="0"/>
              <a:t> that describes an activity between two classes.</a:t>
            </a:r>
          </a:p>
          <a:p>
            <a:r>
              <a:rPr lang="en-US" smtClean="0"/>
              <a:t>E.g.</a:t>
            </a:r>
          </a:p>
          <a:p>
            <a:pPr lvl="1"/>
            <a:r>
              <a:rPr lang="en-US" smtClean="0"/>
              <a:t>A student taking a course is an association between the </a:t>
            </a:r>
            <a:r>
              <a:rPr lang="en-US" b="1" smtClean="0">
                <a:latin typeface="Courier New" pitchFamily="49" charset="0"/>
              </a:rPr>
              <a:t>Student</a:t>
            </a:r>
            <a:r>
              <a:rPr lang="en-US" smtClean="0"/>
              <a:t> class and the </a:t>
            </a:r>
            <a:r>
              <a:rPr lang="en-US" b="1" smtClean="0">
                <a:latin typeface="Courier New" pitchFamily="49" charset="0"/>
              </a:rPr>
              <a:t>Course</a:t>
            </a:r>
            <a:r>
              <a:rPr lang="en-US" smtClean="0"/>
              <a:t> class.</a:t>
            </a:r>
          </a:p>
          <a:p>
            <a:pPr lvl="1"/>
            <a:r>
              <a:rPr lang="en-US" smtClean="0"/>
              <a:t>A faculty member teaching  a course is an association between the </a:t>
            </a:r>
            <a:r>
              <a:rPr lang="en-US" b="1" smtClean="0">
                <a:latin typeface="Courier New" pitchFamily="49" charset="0"/>
              </a:rPr>
              <a:t>Faculty</a:t>
            </a:r>
            <a:r>
              <a:rPr lang="en-US" smtClean="0"/>
              <a:t> class and the </a:t>
            </a:r>
            <a:r>
              <a:rPr lang="en-US" b="1" smtClean="0">
                <a:latin typeface="Courier New" pitchFamily="49" charset="0"/>
              </a:rPr>
              <a:t>Course</a:t>
            </a:r>
            <a:r>
              <a:rPr lang="en-US" smtClean="0"/>
              <a:t> class.</a:t>
            </a:r>
          </a:p>
        </p:txBody>
      </p:sp>
      <p:sp>
        <p:nvSpPr>
          <p:cNvPr id="22533" name="Rectangle 8"/>
          <p:cNvSpPr>
            <a:spLocks noChangeArrowheads="1"/>
          </p:cNvSpPr>
          <p:nvPr/>
        </p:nvSpPr>
        <p:spPr bwMode="auto">
          <a:xfrm>
            <a:off x="1808164" y="4740275"/>
            <a:ext cx="8643937" cy="1930400"/>
          </a:xfrm>
          <a:prstGeom prst="rect">
            <a:avLst/>
          </a:prstGeom>
          <a:solidFill>
            <a:schemeClr val="bg1"/>
          </a:solidFill>
          <a:ln w="38100" algn="ctr">
            <a:solidFill>
              <a:srgbClr val="800000"/>
            </a:solidFill>
            <a:round/>
            <a:headEnd/>
            <a:tailEnd/>
          </a:ln>
        </p:spPr>
        <p:txBody>
          <a:bodyPr anchor="ctr"/>
          <a:lstStyle/>
          <a:p>
            <a:endParaRPr lang="en-US" b="1" u="sng"/>
          </a:p>
          <a:p>
            <a:endParaRPr lang="en-US" b="1" u="sng"/>
          </a:p>
          <a:p>
            <a:endParaRPr lang="en-US" b="1" u="sng"/>
          </a:p>
          <a:p>
            <a:endParaRPr lang="en-US" b="1" u="sng"/>
          </a:p>
          <a:p>
            <a:endParaRPr lang="en-US" b="1" u="sng"/>
          </a:p>
          <a:p>
            <a:endParaRPr lang="en-US" b="1" u="sng"/>
          </a:p>
          <a:p>
            <a:endParaRPr lang="en-US" b="1" u="sng"/>
          </a:p>
          <a:p>
            <a:endParaRPr lang="en-US" b="1" u="sng"/>
          </a:p>
          <a:p>
            <a:endParaRPr lang="en-US" b="1" u="sng"/>
          </a:p>
          <a:p>
            <a:endParaRPr lang="en-MY" b="1" u="sng"/>
          </a:p>
        </p:txBody>
      </p:sp>
      <p:grpSp>
        <p:nvGrpSpPr>
          <p:cNvPr id="22534" name="Group 7"/>
          <p:cNvGrpSpPr>
            <a:grpSpLocks/>
          </p:cNvGrpSpPr>
          <p:nvPr/>
        </p:nvGrpSpPr>
        <p:grpSpPr bwMode="auto">
          <a:xfrm>
            <a:off x="2487613" y="5170488"/>
            <a:ext cx="7072312" cy="1090612"/>
            <a:chOff x="630" y="2835"/>
            <a:chExt cx="4455" cy="687"/>
          </a:xfrm>
        </p:grpSpPr>
        <p:sp>
          <p:nvSpPr>
            <p:cNvPr id="22535" name="Rectangle 9"/>
            <p:cNvSpPr>
              <a:spLocks noChangeArrowheads="1"/>
            </p:cNvSpPr>
            <p:nvPr/>
          </p:nvSpPr>
          <p:spPr bwMode="auto">
            <a:xfrm>
              <a:off x="630" y="3150"/>
              <a:ext cx="675" cy="225"/>
            </a:xfrm>
            <a:prstGeom prst="rect">
              <a:avLst/>
            </a:prstGeom>
            <a:solidFill>
              <a:schemeClr val="bg1"/>
            </a:solidFill>
            <a:ln w="38100" algn="ctr">
              <a:solidFill>
                <a:srgbClr val="99FFCC"/>
              </a:solidFill>
              <a:round/>
              <a:headEnd/>
              <a:tailEnd/>
            </a:ln>
          </p:spPr>
          <p:txBody>
            <a:bodyPr anchor="ctr"/>
            <a:lstStyle/>
            <a:p>
              <a:pPr algn="ctr"/>
              <a:r>
                <a:rPr lang="en-US"/>
                <a:t>Student</a:t>
              </a:r>
              <a:endParaRPr lang="en-MY"/>
            </a:p>
          </p:txBody>
        </p:sp>
        <p:sp>
          <p:nvSpPr>
            <p:cNvPr id="22536" name="Rectangle 10"/>
            <p:cNvSpPr>
              <a:spLocks noChangeArrowheads="1"/>
            </p:cNvSpPr>
            <p:nvPr/>
          </p:nvSpPr>
          <p:spPr bwMode="auto">
            <a:xfrm>
              <a:off x="2517" y="3158"/>
              <a:ext cx="675" cy="225"/>
            </a:xfrm>
            <a:prstGeom prst="rect">
              <a:avLst/>
            </a:prstGeom>
            <a:solidFill>
              <a:schemeClr val="bg1"/>
            </a:solidFill>
            <a:ln w="38100" algn="ctr">
              <a:solidFill>
                <a:srgbClr val="99FFCC"/>
              </a:solidFill>
              <a:round/>
              <a:headEnd/>
              <a:tailEnd/>
            </a:ln>
          </p:spPr>
          <p:txBody>
            <a:bodyPr anchor="ctr"/>
            <a:lstStyle/>
            <a:p>
              <a:pPr algn="ctr"/>
              <a:r>
                <a:rPr lang="en-US"/>
                <a:t>Course</a:t>
              </a:r>
              <a:endParaRPr lang="en-MY"/>
            </a:p>
          </p:txBody>
        </p:sp>
        <p:sp>
          <p:nvSpPr>
            <p:cNvPr id="22537" name="Rectangle 11"/>
            <p:cNvSpPr>
              <a:spLocks noChangeArrowheads="1"/>
            </p:cNvSpPr>
            <p:nvPr/>
          </p:nvSpPr>
          <p:spPr bwMode="auto">
            <a:xfrm>
              <a:off x="4410" y="3150"/>
              <a:ext cx="675" cy="225"/>
            </a:xfrm>
            <a:prstGeom prst="rect">
              <a:avLst/>
            </a:prstGeom>
            <a:solidFill>
              <a:schemeClr val="bg1"/>
            </a:solidFill>
            <a:ln w="38100" algn="ctr">
              <a:solidFill>
                <a:srgbClr val="99FFCC"/>
              </a:solidFill>
              <a:round/>
              <a:headEnd/>
              <a:tailEnd/>
            </a:ln>
          </p:spPr>
          <p:txBody>
            <a:bodyPr anchor="ctr"/>
            <a:lstStyle/>
            <a:p>
              <a:pPr algn="ctr"/>
              <a:r>
                <a:rPr lang="en-US"/>
                <a:t>Faculty</a:t>
              </a:r>
              <a:endParaRPr lang="en-MY"/>
            </a:p>
          </p:txBody>
        </p:sp>
        <p:cxnSp>
          <p:nvCxnSpPr>
            <p:cNvPr id="22538" name="Straight Connector 13"/>
            <p:cNvCxnSpPr>
              <a:cxnSpLocks noChangeShapeType="1"/>
              <a:stCxn id="22535" idx="3"/>
              <a:endCxn id="22536" idx="1"/>
            </p:cNvCxnSpPr>
            <p:nvPr/>
          </p:nvCxnSpPr>
          <p:spPr bwMode="auto">
            <a:xfrm>
              <a:off x="1317" y="3263"/>
              <a:ext cx="1188" cy="8"/>
            </a:xfrm>
            <a:prstGeom prst="line">
              <a:avLst/>
            </a:prstGeom>
            <a:noFill/>
            <a:ln w="38100" algn="ctr">
              <a:solidFill>
                <a:srgbClr val="CC99FF"/>
              </a:solidFill>
              <a:round/>
              <a:headEnd/>
              <a:tailEnd/>
            </a:ln>
          </p:spPr>
        </p:cxnSp>
        <p:cxnSp>
          <p:nvCxnSpPr>
            <p:cNvPr id="22539" name="Straight Connector 14"/>
            <p:cNvCxnSpPr>
              <a:cxnSpLocks noChangeShapeType="1"/>
            </p:cNvCxnSpPr>
            <p:nvPr/>
          </p:nvCxnSpPr>
          <p:spPr bwMode="auto">
            <a:xfrm>
              <a:off x="3195" y="3240"/>
              <a:ext cx="1215" cy="1"/>
            </a:xfrm>
            <a:prstGeom prst="line">
              <a:avLst/>
            </a:prstGeom>
            <a:noFill/>
            <a:ln w="38100" algn="ctr">
              <a:solidFill>
                <a:srgbClr val="CC99FF"/>
              </a:solidFill>
              <a:round/>
              <a:headEnd/>
              <a:tailEnd/>
            </a:ln>
          </p:spPr>
        </p:cxnSp>
        <p:sp>
          <p:nvSpPr>
            <p:cNvPr id="22540" name="TextBox 15"/>
            <p:cNvSpPr txBox="1">
              <a:spLocks noChangeArrowheads="1"/>
            </p:cNvSpPr>
            <p:nvPr/>
          </p:nvSpPr>
          <p:spPr bwMode="auto">
            <a:xfrm>
              <a:off x="1260" y="3091"/>
              <a:ext cx="450" cy="192"/>
            </a:xfrm>
            <a:prstGeom prst="rect">
              <a:avLst/>
            </a:prstGeom>
            <a:noFill/>
            <a:ln w="9525">
              <a:noFill/>
              <a:miter lim="800000"/>
              <a:headEnd/>
              <a:tailEnd/>
            </a:ln>
          </p:spPr>
          <p:txBody>
            <a:bodyPr>
              <a:spAutoFit/>
            </a:bodyPr>
            <a:lstStyle/>
            <a:p>
              <a:pPr algn="ctr"/>
              <a:r>
                <a:rPr lang="en-US" sz="1400" b="1"/>
                <a:t>5..60</a:t>
              </a:r>
              <a:endParaRPr lang="en-MY" sz="1400" b="1"/>
            </a:p>
          </p:txBody>
        </p:sp>
        <p:sp>
          <p:nvSpPr>
            <p:cNvPr id="22541" name="TextBox 16"/>
            <p:cNvSpPr txBox="1">
              <a:spLocks noChangeArrowheads="1"/>
            </p:cNvSpPr>
            <p:nvPr/>
          </p:nvSpPr>
          <p:spPr bwMode="auto">
            <a:xfrm>
              <a:off x="2205" y="3060"/>
              <a:ext cx="450" cy="327"/>
            </a:xfrm>
            <a:prstGeom prst="rect">
              <a:avLst/>
            </a:prstGeom>
            <a:noFill/>
            <a:ln w="9525">
              <a:noFill/>
              <a:miter lim="800000"/>
              <a:headEnd/>
              <a:tailEnd/>
            </a:ln>
          </p:spPr>
          <p:txBody>
            <a:bodyPr>
              <a:spAutoFit/>
            </a:bodyPr>
            <a:lstStyle/>
            <a:p>
              <a:pPr algn="ctr"/>
              <a:r>
                <a:rPr lang="en-US" sz="2800" b="1"/>
                <a:t>*</a:t>
              </a:r>
              <a:endParaRPr lang="en-MY" sz="2800" b="1"/>
            </a:p>
          </p:txBody>
        </p:sp>
        <p:sp>
          <p:nvSpPr>
            <p:cNvPr id="22542" name="TextBox 17"/>
            <p:cNvSpPr txBox="1">
              <a:spLocks noChangeArrowheads="1"/>
            </p:cNvSpPr>
            <p:nvPr/>
          </p:nvSpPr>
          <p:spPr bwMode="auto">
            <a:xfrm>
              <a:off x="4005" y="3060"/>
              <a:ext cx="450" cy="192"/>
            </a:xfrm>
            <a:prstGeom prst="rect">
              <a:avLst/>
            </a:prstGeom>
            <a:noFill/>
            <a:ln w="9525">
              <a:noFill/>
              <a:miter lim="800000"/>
              <a:headEnd/>
              <a:tailEnd/>
            </a:ln>
          </p:spPr>
          <p:txBody>
            <a:bodyPr>
              <a:spAutoFit/>
            </a:bodyPr>
            <a:lstStyle/>
            <a:p>
              <a:pPr algn="ctr"/>
              <a:r>
                <a:rPr lang="en-US" sz="1400" b="1"/>
                <a:t>1</a:t>
              </a:r>
              <a:endParaRPr lang="en-MY" sz="1400" b="1"/>
            </a:p>
          </p:txBody>
        </p:sp>
        <p:sp>
          <p:nvSpPr>
            <p:cNvPr id="22543" name="TextBox 18"/>
            <p:cNvSpPr txBox="1">
              <a:spLocks noChangeArrowheads="1"/>
            </p:cNvSpPr>
            <p:nvPr/>
          </p:nvSpPr>
          <p:spPr bwMode="auto">
            <a:xfrm>
              <a:off x="3150" y="3060"/>
              <a:ext cx="450" cy="192"/>
            </a:xfrm>
            <a:prstGeom prst="rect">
              <a:avLst/>
            </a:prstGeom>
            <a:noFill/>
            <a:ln w="9525">
              <a:noFill/>
              <a:miter lim="800000"/>
              <a:headEnd/>
              <a:tailEnd/>
            </a:ln>
          </p:spPr>
          <p:txBody>
            <a:bodyPr>
              <a:spAutoFit/>
            </a:bodyPr>
            <a:lstStyle/>
            <a:p>
              <a:pPr algn="ctr"/>
              <a:r>
                <a:rPr lang="en-US" sz="1400" b="1"/>
                <a:t>0..3</a:t>
              </a:r>
              <a:endParaRPr lang="en-MY" sz="1400" b="1"/>
            </a:p>
          </p:txBody>
        </p:sp>
        <p:sp>
          <p:nvSpPr>
            <p:cNvPr id="22544" name="TextBox 19"/>
            <p:cNvSpPr txBox="1">
              <a:spLocks noChangeArrowheads="1"/>
            </p:cNvSpPr>
            <p:nvPr/>
          </p:nvSpPr>
          <p:spPr bwMode="auto">
            <a:xfrm>
              <a:off x="1665" y="2880"/>
              <a:ext cx="450" cy="192"/>
            </a:xfrm>
            <a:prstGeom prst="rect">
              <a:avLst/>
            </a:prstGeom>
            <a:noFill/>
            <a:ln w="9525">
              <a:noFill/>
              <a:miter lim="800000"/>
              <a:headEnd/>
              <a:tailEnd/>
            </a:ln>
          </p:spPr>
          <p:txBody>
            <a:bodyPr>
              <a:spAutoFit/>
            </a:bodyPr>
            <a:lstStyle/>
            <a:p>
              <a:pPr algn="ctr"/>
              <a:r>
                <a:rPr lang="en-US" sz="1400" b="1"/>
                <a:t>take</a:t>
              </a:r>
              <a:endParaRPr lang="en-MY" sz="1400" b="1"/>
            </a:p>
          </p:txBody>
        </p:sp>
        <p:sp>
          <p:nvSpPr>
            <p:cNvPr id="22545" name="Isosceles Triangle 20"/>
            <p:cNvSpPr>
              <a:spLocks noChangeArrowheads="1"/>
            </p:cNvSpPr>
            <p:nvPr/>
          </p:nvSpPr>
          <p:spPr bwMode="auto">
            <a:xfrm rot="5400000">
              <a:off x="2025" y="2925"/>
              <a:ext cx="90" cy="90"/>
            </a:xfrm>
            <a:prstGeom prst="triangle">
              <a:avLst>
                <a:gd name="adj" fmla="val 50000"/>
              </a:avLst>
            </a:prstGeom>
            <a:solidFill>
              <a:schemeClr val="tx2"/>
            </a:solidFill>
            <a:ln w="38100" algn="ctr">
              <a:noFill/>
              <a:round/>
              <a:headEnd/>
              <a:tailEnd/>
            </a:ln>
          </p:spPr>
          <p:txBody>
            <a:bodyPr rot="10800000" vert="eaVert" anchor="ctr"/>
            <a:lstStyle/>
            <a:p>
              <a:pPr algn="ctr"/>
              <a:endParaRPr lang="en-US"/>
            </a:p>
          </p:txBody>
        </p:sp>
        <p:sp>
          <p:nvSpPr>
            <p:cNvPr id="22546" name="TextBox 21"/>
            <p:cNvSpPr txBox="1">
              <a:spLocks noChangeArrowheads="1"/>
            </p:cNvSpPr>
            <p:nvPr/>
          </p:nvSpPr>
          <p:spPr bwMode="auto">
            <a:xfrm>
              <a:off x="3510" y="2880"/>
              <a:ext cx="540" cy="192"/>
            </a:xfrm>
            <a:prstGeom prst="rect">
              <a:avLst/>
            </a:prstGeom>
            <a:noFill/>
            <a:ln w="9525">
              <a:noFill/>
              <a:miter lim="800000"/>
              <a:headEnd/>
              <a:tailEnd/>
            </a:ln>
          </p:spPr>
          <p:txBody>
            <a:bodyPr>
              <a:spAutoFit/>
            </a:bodyPr>
            <a:lstStyle/>
            <a:p>
              <a:pPr algn="ctr"/>
              <a:r>
                <a:rPr lang="en-US" sz="1400" b="1"/>
                <a:t>teach</a:t>
              </a:r>
              <a:endParaRPr lang="en-MY" sz="1400" b="1"/>
            </a:p>
          </p:txBody>
        </p:sp>
        <p:sp>
          <p:nvSpPr>
            <p:cNvPr id="22547" name="Isosceles Triangle 22"/>
            <p:cNvSpPr>
              <a:spLocks noChangeArrowheads="1"/>
            </p:cNvSpPr>
            <p:nvPr/>
          </p:nvSpPr>
          <p:spPr bwMode="auto">
            <a:xfrm rot="-5400000">
              <a:off x="3960" y="2925"/>
              <a:ext cx="90" cy="90"/>
            </a:xfrm>
            <a:prstGeom prst="triangle">
              <a:avLst>
                <a:gd name="adj" fmla="val 50000"/>
              </a:avLst>
            </a:prstGeom>
            <a:solidFill>
              <a:schemeClr val="tx2"/>
            </a:solidFill>
            <a:ln w="38100" algn="ctr">
              <a:noFill/>
              <a:round/>
              <a:headEnd/>
              <a:tailEnd/>
            </a:ln>
          </p:spPr>
          <p:txBody>
            <a:bodyPr vert="eaVert" anchor="ctr"/>
            <a:lstStyle/>
            <a:p>
              <a:pPr algn="ctr"/>
              <a:endParaRPr lang="en-US"/>
            </a:p>
          </p:txBody>
        </p:sp>
        <p:sp>
          <p:nvSpPr>
            <p:cNvPr id="22548" name="Oval 23"/>
            <p:cNvSpPr>
              <a:spLocks noChangeArrowheads="1"/>
            </p:cNvSpPr>
            <p:nvPr/>
          </p:nvSpPr>
          <p:spPr bwMode="auto">
            <a:xfrm>
              <a:off x="3375" y="2835"/>
              <a:ext cx="855" cy="225"/>
            </a:xfrm>
            <a:prstGeom prst="ellipse">
              <a:avLst/>
            </a:prstGeom>
            <a:noFill/>
            <a:ln w="38100" algn="ctr">
              <a:noFill/>
              <a:round/>
              <a:headEnd/>
              <a:tailEnd/>
            </a:ln>
          </p:spPr>
          <p:txBody>
            <a:bodyPr anchor="ctr"/>
            <a:lstStyle/>
            <a:p>
              <a:pPr algn="ctr"/>
              <a:endParaRPr lang="en-US"/>
            </a:p>
          </p:txBody>
        </p:sp>
        <p:sp>
          <p:nvSpPr>
            <p:cNvPr id="22549" name="Oval 24"/>
            <p:cNvSpPr>
              <a:spLocks noChangeArrowheads="1"/>
            </p:cNvSpPr>
            <p:nvPr/>
          </p:nvSpPr>
          <p:spPr bwMode="auto">
            <a:xfrm>
              <a:off x="1530" y="2835"/>
              <a:ext cx="855" cy="225"/>
            </a:xfrm>
            <a:prstGeom prst="ellipse">
              <a:avLst/>
            </a:prstGeom>
            <a:noFill/>
            <a:ln w="38100" algn="ctr">
              <a:noFill/>
              <a:round/>
              <a:headEnd/>
              <a:tailEnd/>
            </a:ln>
          </p:spPr>
          <p:txBody>
            <a:bodyPr anchor="ctr"/>
            <a:lstStyle/>
            <a:p>
              <a:pPr algn="ctr"/>
              <a:endParaRPr lang="en-US"/>
            </a:p>
          </p:txBody>
        </p:sp>
        <p:sp>
          <p:nvSpPr>
            <p:cNvPr id="22550" name="TextBox 32"/>
            <p:cNvSpPr txBox="1">
              <a:spLocks noChangeArrowheads="1"/>
            </p:cNvSpPr>
            <p:nvPr/>
          </p:nvSpPr>
          <p:spPr bwMode="auto">
            <a:xfrm>
              <a:off x="3690" y="3330"/>
              <a:ext cx="945" cy="192"/>
            </a:xfrm>
            <a:prstGeom prst="rect">
              <a:avLst/>
            </a:prstGeom>
            <a:noFill/>
            <a:ln w="9525">
              <a:noFill/>
              <a:miter lim="800000"/>
              <a:headEnd/>
              <a:tailEnd/>
            </a:ln>
          </p:spPr>
          <p:txBody>
            <a:bodyPr>
              <a:spAutoFit/>
            </a:bodyPr>
            <a:lstStyle/>
            <a:p>
              <a:pPr algn="ctr"/>
              <a:r>
                <a:rPr lang="en-US" sz="1400"/>
                <a:t>Teacher</a:t>
              </a:r>
              <a:endParaRPr lang="en-MY" sz="1400"/>
            </a:p>
          </p:txBody>
        </p:sp>
      </p:grpSp>
      <p:cxnSp>
        <p:nvCxnSpPr>
          <p:cNvPr id="23" name="Straight Connector 22"/>
          <p:cNvCxnSpPr/>
          <p:nvPr/>
        </p:nvCxnSpPr>
        <p:spPr>
          <a:xfrm flipV="1">
            <a:off x="1524000" y="937260"/>
            <a:ext cx="9144000" cy="5334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Refined">
  <a:themeElements>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fontScheme name="Refined">
      <a:majorFont>
        <a:latin typeface="Cambria"/>
        <a:ea typeface=""/>
        <a:cs typeface="Arial"/>
      </a:majorFont>
      <a:minorFont>
        <a:latin typeface="Cambri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Refined</Template>
  <TotalTime>2629</TotalTime>
  <Words>3282</Words>
  <Application>Microsoft Office PowerPoint</Application>
  <PresentationFormat>Custom</PresentationFormat>
  <Paragraphs>401</Paragraphs>
  <Slides>56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7" baseType="lpstr">
      <vt:lpstr>Arial</vt:lpstr>
      <vt:lpstr>Cambria</vt:lpstr>
      <vt:lpstr>Wingdings</vt:lpstr>
      <vt:lpstr>Monotype Sorts</vt:lpstr>
      <vt:lpstr>Courier New</vt:lpstr>
      <vt:lpstr>Times New Roman</vt:lpstr>
      <vt:lpstr>Book Antiqua</vt:lpstr>
      <vt:lpstr>Courier</vt:lpstr>
      <vt:lpstr>Refined</vt:lpstr>
      <vt:lpstr>Picture</vt:lpstr>
      <vt:lpstr>Microsoft Word Picture</vt:lpstr>
      <vt:lpstr>OO Design &amp; Patterns</vt:lpstr>
      <vt:lpstr>Introduction</vt:lpstr>
      <vt:lpstr>Learning Outcomes </vt:lpstr>
      <vt:lpstr> </vt:lpstr>
      <vt:lpstr>2.  Discovering Classes</vt:lpstr>
      <vt:lpstr>Strategies for Discovering Classes (1)</vt:lpstr>
      <vt:lpstr>Slide 7</vt:lpstr>
      <vt:lpstr>3.  Discovering Class Relationships</vt:lpstr>
      <vt:lpstr>Association (1)</vt:lpstr>
      <vt:lpstr>Association (2)</vt:lpstr>
      <vt:lpstr>Note</vt:lpstr>
      <vt:lpstr>Association Between Same Class</vt:lpstr>
      <vt:lpstr>Aggregation and Composition (1)</vt:lpstr>
      <vt:lpstr>Representing Aggregation in Classes (1)</vt:lpstr>
      <vt:lpstr>Slide 15</vt:lpstr>
      <vt:lpstr>Dependency (1)</vt:lpstr>
      <vt:lpstr>Slide 17</vt:lpstr>
      <vt:lpstr>Coupling</vt:lpstr>
      <vt:lpstr>Slide 19</vt:lpstr>
      <vt:lpstr>Dependency vs. Association (2)</vt:lpstr>
      <vt:lpstr>Inheritance</vt:lpstr>
      <vt:lpstr>Weak Inheritance Relationship</vt:lpstr>
      <vt:lpstr>Example : Borrowing Loans </vt:lpstr>
      <vt:lpstr>3. Class Design Guidelines</vt:lpstr>
      <vt:lpstr>A. Cohesion</vt:lpstr>
      <vt:lpstr>B. Consistency</vt:lpstr>
      <vt:lpstr>C. Encapsulation (1)</vt:lpstr>
      <vt:lpstr>C. Encapsulation (2)</vt:lpstr>
      <vt:lpstr>D. Clarity</vt:lpstr>
      <vt:lpstr>E. Completeness</vt:lpstr>
      <vt:lpstr>F. Instance vs. Static</vt:lpstr>
      <vt:lpstr>G. Inheritance vs. Aggregation</vt:lpstr>
      <vt:lpstr>H. Interfaces vs. Abstract Classes (1)</vt:lpstr>
      <vt:lpstr>H. Interfaces vs. Abstract Classes (2)</vt:lpstr>
      <vt:lpstr>H. Interfaces vs. Abstract Classes (3)</vt:lpstr>
      <vt:lpstr>4. Using Packages</vt:lpstr>
      <vt:lpstr>Reasons for Using Packages</vt:lpstr>
      <vt:lpstr>Package Naming Conventions</vt:lpstr>
      <vt:lpstr>Example</vt:lpstr>
      <vt:lpstr>Package-Folder Mapping </vt:lpstr>
      <vt:lpstr>Steps for using packages</vt:lpstr>
      <vt:lpstr>2 ways to using classes from packages</vt:lpstr>
      <vt:lpstr>Example for importing </vt:lpstr>
      <vt:lpstr>5. The Java API</vt:lpstr>
      <vt:lpstr>Java API Packages</vt:lpstr>
      <vt:lpstr>Framework-Based Programming (1)</vt:lpstr>
      <vt:lpstr>Framework-Based Programming (2)</vt:lpstr>
      <vt:lpstr> 6. Design Patterns (1)</vt:lpstr>
      <vt:lpstr> Design Patterns (2)</vt:lpstr>
      <vt:lpstr>The Singleton Pattern</vt:lpstr>
      <vt:lpstr>7. Immutable Objects and Classes (1)</vt:lpstr>
      <vt:lpstr>Immutable Objects and Classes (2)</vt:lpstr>
      <vt:lpstr>Example</vt:lpstr>
      <vt:lpstr>Points to note about the example:</vt:lpstr>
      <vt:lpstr>What Class is Immutable?</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Classes</dc:title>
  <dc:creator>Steve Armstrong</dc:creator>
  <cp:lastModifiedBy>Windows User</cp:lastModifiedBy>
  <cp:revision>403</cp:revision>
  <dcterms:created xsi:type="dcterms:W3CDTF">2006-08-06T18:27:27Z</dcterms:created>
  <dcterms:modified xsi:type="dcterms:W3CDTF">2020-05-22T14:43:32Z</dcterms:modified>
</cp:coreProperties>
</file>