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40"/>
  </p:notesMasterIdLst>
  <p:handoutMasterIdLst>
    <p:handoutMasterId r:id="rId41"/>
  </p:handoutMasterIdLst>
  <p:sldIdLst>
    <p:sldId id="792" r:id="rId3"/>
    <p:sldId id="795" r:id="rId4"/>
    <p:sldId id="796" r:id="rId5"/>
    <p:sldId id="915" r:id="rId6"/>
    <p:sldId id="916" r:id="rId7"/>
    <p:sldId id="798" r:id="rId8"/>
    <p:sldId id="914" r:id="rId9"/>
    <p:sldId id="801" r:id="rId10"/>
    <p:sldId id="802" r:id="rId11"/>
    <p:sldId id="804" r:id="rId12"/>
    <p:sldId id="805" r:id="rId13"/>
    <p:sldId id="806" r:id="rId14"/>
    <p:sldId id="807" r:id="rId15"/>
    <p:sldId id="808" r:id="rId16"/>
    <p:sldId id="809" r:id="rId17"/>
    <p:sldId id="810" r:id="rId18"/>
    <p:sldId id="811" r:id="rId19"/>
    <p:sldId id="812" r:id="rId20"/>
    <p:sldId id="813" r:id="rId21"/>
    <p:sldId id="814" r:id="rId22"/>
    <p:sldId id="817" r:id="rId23"/>
    <p:sldId id="818" r:id="rId24"/>
    <p:sldId id="820" r:id="rId25"/>
    <p:sldId id="793" r:id="rId26"/>
    <p:sldId id="742" r:id="rId27"/>
    <p:sldId id="876" r:id="rId28"/>
    <p:sldId id="794" r:id="rId29"/>
    <p:sldId id="762" r:id="rId30"/>
    <p:sldId id="763" r:id="rId31"/>
    <p:sldId id="766" r:id="rId32"/>
    <p:sldId id="889" r:id="rId33"/>
    <p:sldId id="902" r:id="rId34"/>
    <p:sldId id="904" r:id="rId35"/>
    <p:sldId id="905" r:id="rId36"/>
    <p:sldId id="921" r:id="rId37"/>
    <p:sldId id="775" r:id="rId38"/>
    <p:sldId id="936" r:id="rId3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4" autoAdjust="0"/>
    <p:restoredTop sz="87342" autoAdjust="0"/>
  </p:normalViewPr>
  <p:slideViewPr>
    <p:cSldViewPr snapToGrid="0">
      <p:cViewPr>
        <p:scale>
          <a:sx n="60" d="100"/>
          <a:sy n="60" d="100"/>
        </p:scale>
        <p:origin x="-640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commentAuthors" Target="commentAuthors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1" Type="http://schemas.openxmlformats.org/officeDocument/2006/relationships/slide" Target="slides/slide17.xml"/><Relationship Id="rId12" Type="http://schemas.openxmlformats.org/officeDocument/2006/relationships/slide" Target="slides/slide20.xml"/><Relationship Id="rId13" Type="http://schemas.openxmlformats.org/officeDocument/2006/relationships/slide" Target="slides/slide21.xml"/><Relationship Id="rId14" Type="http://schemas.openxmlformats.org/officeDocument/2006/relationships/slide" Target="slides/slide25.xml"/><Relationship Id="rId15" Type="http://schemas.openxmlformats.org/officeDocument/2006/relationships/slide" Target="slides/slide28.xml"/><Relationship Id="rId16" Type="http://schemas.openxmlformats.org/officeDocument/2006/relationships/slide" Target="slides/slide29.xml"/><Relationship Id="rId17" Type="http://schemas.openxmlformats.org/officeDocument/2006/relationships/slide" Target="slides/slide30.xml"/><Relationship Id="rId18" Type="http://schemas.openxmlformats.org/officeDocument/2006/relationships/slide" Target="slides/slide36.xml"/><Relationship Id="rId1" Type="http://schemas.openxmlformats.org/officeDocument/2006/relationships/slide" Target="slides/slide2.xml"/><Relationship Id="rId2" Type="http://schemas.openxmlformats.org/officeDocument/2006/relationships/slide" Target="slides/slide3.xml"/><Relationship Id="rId3" Type="http://schemas.openxmlformats.org/officeDocument/2006/relationships/slide" Target="slides/slide5.xml"/><Relationship Id="rId4" Type="http://schemas.openxmlformats.org/officeDocument/2006/relationships/slide" Target="slides/slide6.xml"/><Relationship Id="rId5" Type="http://schemas.openxmlformats.org/officeDocument/2006/relationships/slide" Target="slides/slide8.xml"/><Relationship Id="rId6" Type="http://schemas.openxmlformats.org/officeDocument/2006/relationships/slide" Target="slides/slide10.xml"/><Relationship Id="rId7" Type="http://schemas.openxmlformats.org/officeDocument/2006/relationships/slide" Target="slides/slide12.xml"/><Relationship Id="rId8" Type="http://schemas.openxmlformats.org/officeDocument/2006/relationships/slide" Target="slides/slide13.xml"/><Relationship Id="rId9" Type="http://schemas.openxmlformats.org/officeDocument/2006/relationships/slide" Target="slides/slide14.xml"/><Relationship Id="rId10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sz="1300" b="0" dirty="0" smtClean="0"/>
              <a:t>Introduction to Networks</a:t>
            </a:r>
            <a:endParaRPr lang="en-US" sz="1300" b="0" baseline="0" dirty="0" smtClean="0"/>
          </a:p>
          <a:p>
            <a:pPr>
              <a:buFontTx/>
              <a:buNone/>
            </a:pPr>
            <a:r>
              <a:rPr lang="en-US" sz="1300" b="0" dirty="0" smtClean="0"/>
              <a:t>Chapter 1: Exploring the Network</a:t>
            </a:r>
            <a:endParaRPr lang="en-GB" b="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What</a:t>
            </a:r>
            <a:r>
              <a:rPr lang="en-MY" baseline="0" dirty="0" smtClean="0"/>
              <a:t> is the actual difference between physical port and interface? Maybe can show through diagrams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85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1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1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C8A3B6-0674-F44D-BA38-03FA95C9519C}" type="slidenum">
              <a:rPr lang="en-US" sz="800"/>
              <a:pPr/>
              <a:t>12</a:t>
            </a:fld>
            <a:endParaRPr lang="en-US" sz="800" dirty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Section 1.2.1.6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1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1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C8A3B6-0674-F44D-BA38-03FA95C9519C}" type="slidenum">
              <a:rPr lang="en-US" sz="800"/>
              <a:pPr/>
              <a:t>13</a:t>
            </a:fld>
            <a:endParaRPr lang="en-US" sz="800" dirty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Section 1.2.1.6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1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1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2AE2FE9-10CC-EB44-99B8-71A84018A103}" type="slidenum">
              <a:rPr lang="en-US" sz="800"/>
              <a:pPr/>
              <a:t>14</a:t>
            </a:fld>
            <a:endParaRPr lang="en-US" sz="800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1.2.2.1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There exists</a:t>
            </a:r>
            <a:r>
              <a:rPr lang="en-US" baseline="0" dirty="0" smtClean="0"/>
              <a:t> another network called PAN Personal area network - </a:t>
            </a:r>
            <a:r>
              <a:rPr lang="en-US" baseline="0" dirty="0" err="1" smtClean="0"/>
              <a:t>bluetooth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1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1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916A83-5D55-324C-976E-4F8A0E9519DD}" type="slidenum">
              <a:rPr lang="en-US" sz="800"/>
              <a:pPr/>
              <a:t>15</a:t>
            </a:fld>
            <a:endParaRPr lang="en-US" sz="800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1.2.2.2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1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1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C93694-71FA-C543-B9DA-1895F89A102F}" type="slidenum">
              <a:rPr lang="en-US" sz="800"/>
              <a:pPr/>
              <a:t>17</a:t>
            </a:fld>
            <a:endParaRPr lang="en-US" sz="800" dirty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1.2.2.3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1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1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C92B9A9-1796-DD47-8939-467BF5375E8D}" type="slidenum">
              <a:rPr lang="en-US" sz="800"/>
              <a:pPr/>
              <a:t>20</a:t>
            </a:fld>
            <a:endParaRPr lang="en-US" sz="8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1.2.3 </a:t>
            </a:r>
            <a:r>
              <a:rPr lang="en-US" dirty="0"/>
              <a:t>&amp; </a:t>
            </a:r>
            <a:r>
              <a:rPr lang="en-US" dirty="0" smtClean="0"/>
              <a:t>1.2.3.1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1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1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9E4595-2766-1F4A-827A-E14A6DB7BA41}" type="slidenum">
              <a:rPr lang="en-US" sz="800"/>
              <a:pPr/>
              <a:t>21</a:t>
            </a:fld>
            <a:endParaRPr lang="en-US" sz="8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1.2.3.2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sz="1300" b="0" dirty="0" smtClean="0"/>
              <a:t>Introduction to Networks</a:t>
            </a:r>
            <a:endParaRPr lang="en-US" sz="1300" b="0" baseline="0" dirty="0" smtClean="0"/>
          </a:p>
          <a:p>
            <a:pPr>
              <a:buFontTx/>
              <a:buNone/>
            </a:pPr>
            <a:r>
              <a:rPr lang="en-US" sz="1300" b="0" dirty="0" smtClean="0"/>
              <a:t>Chapter 1: Exploring the Network</a:t>
            </a:r>
            <a:endParaRPr lang="en-GB" b="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17FB9E6-8694-144F-93D6-FB3ABD0E94A0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1.3.1.1 The Converging Network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1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1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7DDF54-6F0F-7949-9A6F-AE3E2DFFAA6B}" type="slidenum">
              <a:rPr lang="en-US" sz="800"/>
              <a:pPr/>
              <a:t>2</a:t>
            </a:fld>
            <a:endParaRPr lang="en-US" sz="800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Section 1.2.1.1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sz="1300" b="0" dirty="0" smtClean="0"/>
              <a:t>Introduction to Networks</a:t>
            </a:r>
            <a:endParaRPr lang="en-US" sz="1300" b="0" baseline="0" dirty="0" smtClean="0"/>
          </a:p>
          <a:p>
            <a:pPr>
              <a:buFontTx/>
              <a:buNone/>
            </a:pPr>
            <a:r>
              <a:rPr lang="en-US" sz="1300" b="0" dirty="0" smtClean="0"/>
              <a:t>Chapter 1: Exploring the Network</a:t>
            </a:r>
            <a:endParaRPr lang="en-GB" b="0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7691EC-BB62-0C4B-A1A0-95FDF2391D96}" type="slidenum">
              <a:rPr lang="en-US" sz="800"/>
              <a:pPr/>
              <a:t>28</a:t>
            </a:fld>
            <a:endParaRPr lang="en-US" sz="80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hu-HU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1.4.1.1 New Trends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FE1D13-24F9-AD40-B322-F885E4C0385F}" type="slidenum">
              <a:rPr lang="en-US" sz="800"/>
              <a:pPr/>
              <a:t>29</a:t>
            </a:fld>
            <a:endParaRPr lang="en-US" sz="80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1.4.1.2 BYOD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2355F44-ACAC-7043-A397-8E564A5029A6}" type="slidenum">
              <a:rPr lang="en-US" sz="800"/>
              <a:pPr/>
              <a:t>30</a:t>
            </a:fld>
            <a:endParaRPr lang="en-US" sz="800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1.4.1.5 Cloud Computing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3C55D1D-B3E8-A64F-957F-FCAFD9CC39AB}" type="slidenum">
              <a:rPr lang="en-US" sz="800"/>
              <a:pPr/>
              <a:t>36</a:t>
            </a:fld>
            <a:endParaRPr lang="en-US" sz="80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1.4.4.2 CCNA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93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1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1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7DDF54-6F0F-7949-9A6F-AE3E2DFFAA6B}" type="slidenum">
              <a:rPr lang="en-US" sz="800"/>
              <a:pPr/>
              <a:t>3</a:t>
            </a:fld>
            <a:endParaRPr lang="en-US" sz="800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Section 1.2.1.1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1pPr>
            <a:lvl2pPr marL="757066" indent="-291179" eaLnBrk="0" hangingPunct="0"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2pPr>
            <a:lvl3pPr marL="1164717" indent="-232943" eaLnBrk="0" hangingPunct="0"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3pPr>
            <a:lvl4pPr marL="1630604" indent="-232943" eaLnBrk="0" hangingPunct="0"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4pPr>
            <a:lvl5pPr marL="2096491" indent="-232943" eaLnBrk="0" hangingPunct="0"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5pPr>
            <a:lvl6pPr marL="2562377" indent="-232943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6pPr>
            <a:lvl7pPr marL="3028264" indent="-232943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7pPr>
            <a:lvl8pPr marL="3494151" indent="-232943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8pPr>
            <a:lvl9pPr marL="3960038" indent="-232943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F8FB7600-6BAC-8246-8A67-CDE636B0CE8D}" type="slidenum">
              <a:rPr kumimoji="0" lang="en-US" sz="1200" b="0">
                <a:latin typeface="Arial" charset="0"/>
              </a:rPr>
              <a:pPr eaLnBrk="1" hangingPunct="1"/>
              <a:t>4</a:t>
            </a:fld>
            <a:endParaRPr kumimoji="0" lang="en-US" sz="1200" b="0">
              <a:latin typeface="Arial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1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1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5</a:t>
            </a:fld>
            <a:endParaRPr lang="en-US" sz="800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1.2.1.3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1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1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7DDF54-6F0F-7949-9A6F-AE3E2DFFAA6B}" type="slidenum">
              <a:rPr lang="en-US" sz="800"/>
              <a:pPr/>
              <a:t>6</a:t>
            </a:fld>
            <a:endParaRPr lang="en-US" sz="800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Section 1.2.1.1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I honestly cannot understand this slide if I am the student.</a:t>
            </a:r>
            <a:r>
              <a:rPr lang="en-MY" baseline="0" dirty="0" smtClean="0"/>
              <a:t>  What is the actual difference of communication programs, services, processes are very </a:t>
            </a:r>
            <a:r>
              <a:rPr lang="en-MY" baseline="0" dirty="0" err="1" smtClean="0"/>
              <a:t>blurr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62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1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1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AE87D6-DF4D-4E45-B583-CE3BFF4036EF}" type="slidenum">
              <a:rPr lang="en-US" sz="800"/>
              <a:pPr/>
              <a:t>8</a:t>
            </a:fld>
            <a:endParaRPr lang="en-US" sz="800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1.2.1.4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1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defTabSz="90323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1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algn="ctr" defTabSz="90323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C8A3B6-0674-F44D-BA38-03FA95C9519C}" type="slidenum">
              <a:rPr lang="en-US" sz="800"/>
              <a:pPr/>
              <a:t>10</a:t>
            </a:fld>
            <a:endParaRPr lang="en-US" sz="800" dirty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1.2.1.5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685087" cy="693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0" y="1125538"/>
            <a:ext cx="3989388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7438" y="1125538"/>
            <a:ext cx="3990975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48488" y="5876925"/>
            <a:ext cx="1905000" cy="5492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7137BA37-A3F8-4EE0-8D8B-5D5CB6C9DBFC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4719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7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google.com.my/url?sa=i&amp;rct=j&amp;q=smiley+question+mark&amp;source=images&amp;cd=&amp;cad=rja&amp;docid=LOJ3exxbnQLbwM&amp;tbnid=i27WyrVxpCJN9M:&amp;ved=0CAUQjRw&amp;url=http://b7bobcats.wikispaces.com/file/detail/question+mark+smiley.JPG/343349388&amp;ei=VuRmUf2sDoOurAfX2IHACA&amp;bvm=bv.45107431,d.bmk&amp;psig=AFQjCNH2s6Soj927J1v7eVtgyIRc6sJSAg&amp;ust=1365784018781965" TargetMode="External"/><Relationship Id="rId3" Type="http://schemas.openxmlformats.org/officeDocument/2006/relationships/image" Target="../media/image2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48902" cy="1481138"/>
          </a:xfrm>
        </p:spPr>
        <p:txBody>
          <a:bodyPr/>
          <a:lstStyle/>
          <a:p>
            <a:pPr algn="ctr" eaLnBrk="1" hangingPunct="1"/>
            <a:r>
              <a:rPr lang="en-US" sz="2100" dirty="0" smtClean="0"/>
              <a:t>  Chapter 1: </a:t>
            </a:r>
            <a:br>
              <a:rPr lang="en-US" sz="2100" dirty="0" smtClean="0"/>
            </a:br>
            <a:r>
              <a:rPr lang="en-US" sz="2100" dirty="0" smtClean="0"/>
              <a:t>LANs</a:t>
            </a:r>
            <a:r>
              <a:rPr lang="en-US" sz="2100" dirty="0"/>
              <a:t>, WANs, and the Internet </a:t>
            </a:r>
          </a:p>
        </p:txBody>
      </p:sp>
    </p:spTree>
    <p:extLst>
      <p:ext uri="{BB962C8B-B14F-4D97-AF65-F5344CB8AC3E}">
        <p14:creationId xmlns:p14="http://schemas.microsoft.com/office/powerpoint/2010/main" val="330117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578326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 charset="0"/>
              </a:rPr>
              <a:t>Network Representations</a:t>
            </a:r>
            <a:endParaRPr lang="en-US" dirty="0">
              <a:latin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1682" r="-2991"/>
          <a:stretch>
            <a:fillRect/>
          </a:stretch>
        </p:blipFill>
        <p:spPr>
          <a:xfrm>
            <a:off x="214282" y="1125538"/>
            <a:ext cx="8643966" cy="5327650"/>
          </a:xfrm>
        </p:spPr>
      </p:pic>
    </p:spTree>
    <p:extLst>
      <p:ext uri="{BB962C8B-B14F-4D97-AF65-F5344CB8AC3E}">
        <p14:creationId xmlns:p14="http://schemas.microsoft.com/office/powerpoint/2010/main" val="114984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109" y="928670"/>
            <a:ext cx="8733677" cy="5537237"/>
          </a:xfrm>
        </p:spPr>
        <p:txBody>
          <a:bodyPr/>
          <a:lstStyle/>
          <a:p>
            <a:r>
              <a:rPr lang="en-MY" dirty="0"/>
              <a:t>H</a:t>
            </a:r>
            <a:r>
              <a:rPr lang="en-MY" sz="2400" dirty="0" smtClean="0"/>
              <a:t>ow each of these devices and media connect to each other.</a:t>
            </a:r>
            <a:endParaRPr lang="en-MY" sz="2400" b="1" dirty="0" smtClean="0"/>
          </a:p>
          <a:p>
            <a:r>
              <a:rPr lang="en-MY" sz="2400" b="1" dirty="0" smtClean="0"/>
              <a:t>Network Interface Card </a:t>
            </a:r>
            <a:r>
              <a:rPr lang="en-MY" sz="2400" dirty="0" smtClean="0"/>
              <a:t>- A NIC, or LAN adapter, provides the physical connection to the network at the PC or other host device. The media plug into the NIC to connect the PC to the network</a:t>
            </a:r>
          </a:p>
          <a:p>
            <a:r>
              <a:rPr lang="en-MY" sz="2400" b="1" dirty="0" smtClean="0"/>
              <a:t>Physical Port </a:t>
            </a:r>
            <a:r>
              <a:rPr lang="en-MY" sz="2400" dirty="0" smtClean="0"/>
              <a:t>- A connector or outlet on a networking device where the media is connected to a host or other networking device.</a:t>
            </a:r>
          </a:p>
          <a:p>
            <a:r>
              <a:rPr lang="en-MY" sz="2400" b="1" dirty="0" smtClean="0"/>
              <a:t>Interface </a:t>
            </a:r>
            <a:r>
              <a:rPr lang="en-MY" sz="2400" dirty="0" smtClean="0"/>
              <a:t>- Specialized ports on an internetworking device that connect to individual networks. Because routers are used to interconnect networks, the ports on a router are referred to network interfaces.</a:t>
            </a:r>
          </a:p>
          <a:p>
            <a:endParaRPr lang="en-MY" sz="2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82198" y="214313"/>
            <a:ext cx="8661777" cy="6937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Arial" charset="0"/>
              </a:rPr>
              <a:t>Network Representations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6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402696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Topology </a:t>
            </a:r>
            <a:r>
              <a:rPr lang="en-US" sz="3200" dirty="0">
                <a:latin typeface="Arial" charset="0"/>
              </a:rPr>
              <a:t>Diagrams</a:t>
            </a:r>
            <a:endParaRPr lang="en-US" dirty="0"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343" y="2428869"/>
            <a:ext cx="8676909" cy="41829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596" y="1214422"/>
            <a:ext cx="8454683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MY" sz="2800" b="1" dirty="0" smtClean="0"/>
              <a:t>Physical topology diagrams</a:t>
            </a:r>
            <a:r>
              <a:rPr lang="en-MY" b="1" dirty="0" smtClean="0"/>
              <a:t> </a:t>
            </a:r>
            <a:r>
              <a:rPr lang="en-MY" sz="2800" b="0" dirty="0" smtClean="0"/>
              <a:t>- Identify the physical location of intermediary devices, configured ports, and cable installation.</a:t>
            </a:r>
            <a:endParaRPr lang="en-MY" sz="2800" b="0" dirty="0"/>
          </a:p>
        </p:txBody>
      </p:sp>
    </p:spTree>
    <p:extLst>
      <p:ext uri="{BB962C8B-B14F-4D97-AF65-F5344CB8AC3E}">
        <p14:creationId xmlns:p14="http://schemas.microsoft.com/office/powerpoint/2010/main" val="18578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56481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>
                <a:latin typeface="Arial" charset="0"/>
              </a:rPr>
              <a:t>Topology </a:t>
            </a:r>
            <a:r>
              <a:rPr lang="en-US" sz="3600" dirty="0">
                <a:latin typeface="Arial" charset="0"/>
              </a:rPr>
              <a:t>Diagrams</a:t>
            </a:r>
            <a:endParaRPr lang="en-US" dirty="0"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57" y="2214554"/>
            <a:ext cx="8515575" cy="43629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9489" y="1175568"/>
            <a:ext cx="8398413" cy="118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MY" sz="2800" b="1" dirty="0" smtClean="0"/>
              <a:t>Logical topology diagrams</a:t>
            </a:r>
            <a:r>
              <a:rPr lang="en-MY" b="1" dirty="0" smtClean="0"/>
              <a:t> </a:t>
            </a:r>
            <a:r>
              <a:rPr lang="en-MY" sz="2800" b="0" dirty="0" smtClean="0"/>
              <a:t>- Identify devices, ports, and IP addressing scheme.</a:t>
            </a:r>
            <a:endParaRPr lang="en-MY" b="0" dirty="0" smtClean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7138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55130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>
                <a:latin typeface="Arial" charset="0"/>
              </a:rPr>
              <a:t>Types </a:t>
            </a:r>
            <a:r>
              <a:rPr lang="en-US" sz="3600" dirty="0">
                <a:latin typeface="Arial" charset="0"/>
              </a:rPr>
              <a:t>of Networks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two most common types of network infrastructures are:</a:t>
            </a:r>
          </a:p>
          <a:p>
            <a:r>
              <a:rPr lang="en-US" dirty="0" smtClean="0"/>
              <a:t>Local Area Network (LAN)</a:t>
            </a:r>
          </a:p>
          <a:p>
            <a:r>
              <a:rPr lang="en-US" dirty="0" smtClean="0"/>
              <a:t>Wide Area Network (WAN).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Other types of networks include:</a:t>
            </a:r>
          </a:p>
          <a:p>
            <a:r>
              <a:rPr lang="en-US" dirty="0" smtClean="0"/>
              <a:t>Metropolitan Area Network (MAN) </a:t>
            </a:r>
          </a:p>
          <a:p>
            <a:r>
              <a:rPr lang="en-US" dirty="0" smtClean="0"/>
              <a:t>Wireless LAN (WLAN) </a:t>
            </a:r>
          </a:p>
          <a:p>
            <a:r>
              <a:rPr lang="en-US" dirty="0" smtClean="0"/>
              <a:t>Storage Area Network (SAN)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26454" y="2340535"/>
            <a:ext cx="2548218" cy="1095685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MY" dirty="0" smtClean="0">
                <a:solidFill>
                  <a:schemeClr val="tx1"/>
                </a:solidFill>
              </a:rPr>
              <a:t>Networks are categorised according to size 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0828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60534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Arial" charset="0"/>
              </a:rPr>
              <a:t>Local </a:t>
            </a:r>
            <a:r>
              <a:rPr lang="en-US" sz="3600" dirty="0">
                <a:latin typeface="Arial" charset="0"/>
              </a:rPr>
              <a:t>Area Networks (LAN)</a:t>
            </a:r>
            <a:endParaRPr lang="en-US" dirty="0">
              <a:latin typeface="Arial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4229"/>
            <a:ext cx="6217920" cy="493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266187" y="1500174"/>
            <a:ext cx="2734177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MY" sz="3200" b="0" dirty="0" smtClean="0"/>
              <a:t>Covers a small geographical area.</a:t>
            </a:r>
            <a:endParaRPr lang="en-MY" sz="3200" b="0" dirty="0"/>
          </a:p>
        </p:txBody>
      </p:sp>
    </p:spTree>
    <p:extLst>
      <p:ext uri="{BB962C8B-B14F-4D97-AF65-F5344CB8AC3E}">
        <p14:creationId xmlns:p14="http://schemas.microsoft.com/office/powerpoint/2010/main" val="360152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25538"/>
            <a:ext cx="8531255" cy="5327650"/>
          </a:xfrm>
        </p:spPr>
        <p:txBody>
          <a:bodyPr/>
          <a:lstStyle/>
          <a:p>
            <a:r>
              <a:rPr lang="en-MY" sz="2800" dirty="0"/>
              <a:t>Specific features of LANs include:</a:t>
            </a:r>
          </a:p>
          <a:p>
            <a:r>
              <a:rPr lang="en-MY" sz="2800" dirty="0"/>
              <a:t>LANs interconnect end devices in a limited area such as a home, school, office building, or campus.</a:t>
            </a:r>
          </a:p>
          <a:p>
            <a:r>
              <a:rPr lang="en-MY" sz="2800" dirty="0"/>
              <a:t>A </a:t>
            </a:r>
            <a:r>
              <a:rPr lang="en-MY" sz="2800" b="1" dirty="0"/>
              <a:t>local area network</a:t>
            </a:r>
            <a:r>
              <a:rPr lang="en-MY" sz="2800" dirty="0"/>
              <a:t> (</a:t>
            </a:r>
            <a:r>
              <a:rPr lang="en-MY" sz="2800" b="1" dirty="0"/>
              <a:t>LAN</a:t>
            </a:r>
            <a:r>
              <a:rPr lang="en-MY" sz="2800" dirty="0"/>
              <a:t>) is a computer </a:t>
            </a:r>
            <a:r>
              <a:rPr lang="en-MY" sz="2800" b="1" dirty="0"/>
              <a:t>network</a:t>
            </a:r>
            <a:r>
              <a:rPr lang="en-MY" sz="2800" dirty="0"/>
              <a:t> that interconnects computers within a limited </a:t>
            </a:r>
            <a:r>
              <a:rPr lang="en-MY" sz="2800" b="1" dirty="0"/>
              <a:t>area </a:t>
            </a:r>
            <a:r>
              <a:rPr lang="en-MY" sz="2800" dirty="0"/>
              <a:t>such as a residence, school, laboratory, university campus or office building. </a:t>
            </a:r>
          </a:p>
          <a:p>
            <a:r>
              <a:rPr lang="en-MY" sz="2800"/>
              <a:t> </a:t>
            </a:r>
            <a:r>
              <a:rPr lang="en-MY" sz="2800"/>
              <a:t>LANs provide high speed bandwidth to internal end devices and intermediary devices. </a:t>
            </a:r>
            <a:endParaRPr lang="en-MY" sz="30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163" y="142852"/>
            <a:ext cx="8740555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3600" dirty="0" smtClean="0">
                <a:latin typeface="Arial" charset="0"/>
              </a:rPr>
              <a:t>Local </a:t>
            </a:r>
            <a:r>
              <a:rPr lang="en-US" sz="3600" dirty="0">
                <a:latin typeface="Arial" charset="0"/>
              </a:rPr>
              <a:t>Area Networks (LAN)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27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52428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>
                <a:latin typeface="Arial" charset="0"/>
              </a:rPr>
              <a:t>Wide </a:t>
            </a:r>
            <a:r>
              <a:rPr lang="en-US" sz="3600" dirty="0">
                <a:latin typeface="Arial" charset="0"/>
              </a:rPr>
              <a:t>Area Networks (WAN)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142984"/>
            <a:ext cx="8733677" cy="5322923"/>
          </a:xfrm>
        </p:spPr>
        <p:txBody>
          <a:bodyPr/>
          <a:lstStyle/>
          <a:p>
            <a:r>
              <a:rPr lang="en-MY" dirty="0" smtClean="0"/>
              <a:t>A network infrastructure that provides access to other networks over a wide geographical area.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08" y="1892659"/>
            <a:ext cx="857091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1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25538"/>
            <a:ext cx="8602693" cy="5327650"/>
          </a:xfrm>
        </p:spPr>
        <p:txBody>
          <a:bodyPr/>
          <a:lstStyle/>
          <a:p>
            <a:r>
              <a:rPr lang="en-MY" dirty="0" smtClean="0"/>
              <a:t>Wide Area Networks (WANs) are a network infrastructure that spans a wide geographical area. WANs are typically managed by service providers (SP) or Internet Service Providers (ISP).</a:t>
            </a:r>
          </a:p>
          <a:p>
            <a:r>
              <a:rPr lang="en-MY" dirty="0" smtClean="0"/>
              <a:t>Specific features of WANs include:</a:t>
            </a:r>
          </a:p>
          <a:p>
            <a:r>
              <a:rPr lang="en-MY" dirty="0" smtClean="0"/>
              <a:t>WANs interconnect LANs over wide geographical areas such as between cities, states, provinces, countries, or continents.</a:t>
            </a:r>
          </a:p>
          <a:p>
            <a:r>
              <a:rPr lang="en-MY" dirty="0" smtClean="0"/>
              <a:t>WANs are usually administered by multiple service providers.</a:t>
            </a:r>
          </a:p>
          <a:p>
            <a:r>
              <a:rPr lang="en-MY" dirty="0" smtClean="0"/>
              <a:t>WANs typically provide slower speed links between LANs.</a:t>
            </a:r>
          </a:p>
          <a:p>
            <a:endParaRPr lang="en-MY" sz="2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814" y="71414"/>
            <a:ext cx="8386897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3600" dirty="0" smtClean="0">
                <a:latin typeface="Arial" charset="0"/>
              </a:rPr>
              <a:t>Wide </a:t>
            </a:r>
            <a:r>
              <a:rPr lang="en-US" sz="3600" dirty="0">
                <a:latin typeface="Arial" charset="0"/>
              </a:rPr>
              <a:t>Area Networks (WAN)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83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55" y="392093"/>
            <a:ext cx="8733677" cy="6180179"/>
          </a:xfrm>
        </p:spPr>
        <p:txBody>
          <a:bodyPr>
            <a:normAutofit/>
          </a:bodyPr>
          <a:lstStyle/>
          <a:p>
            <a:r>
              <a:rPr lang="en-MY" b="1" dirty="0" smtClean="0"/>
              <a:t>Metropolitan Area Network (MAN) </a:t>
            </a:r>
            <a:r>
              <a:rPr lang="en-MY" dirty="0" smtClean="0"/>
              <a:t>- A network infrastructure that spans a physical area larger than a LAN but smaller than a WAN (e.g., a city). MANs are typically operated by a single entity such as a large organization.</a:t>
            </a:r>
          </a:p>
          <a:p>
            <a:r>
              <a:rPr lang="en-MY" b="1" dirty="0" smtClean="0"/>
              <a:t>Wireless LAN</a:t>
            </a:r>
            <a:r>
              <a:rPr lang="en-MY" dirty="0" smtClean="0"/>
              <a:t> </a:t>
            </a:r>
            <a:r>
              <a:rPr lang="en-MY" b="1" dirty="0" smtClean="0"/>
              <a:t>(WLAN) </a:t>
            </a:r>
            <a:r>
              <a:rPr lang="en-MY" dirty="0" smtClean="0"/>
              <a:t>- Similar to a LAN but wirelessly interconnects users and end points in a small geographical area.</a:t>
            </a:r>
          </a:p>
          <a:p>
            <a:r>
              <a:rPr lang="en-MY" b="1" dirty="0" smtClean="0"/>
              <a:t>Storage Area Network (SAN) </a:t>
            </a:r>
            <a:r>
              <a:rPr lang="en-MY" dirty="0" smtClean="0"/>
              <a:t>- A network infrastructure designed to support file servers and provide data storage, retrieval, and replication. It involves high-end servers, multiple disk arrays (called blocks), and Fibre Channel interconnection technology.</a:t>
            </a:r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10040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591836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 charset="0"/>
              </a:rPr>
              <a:t>Components </a:t>
            </a:r>
            <a:r>
              <a:rPr lang="en-US" sz="3600" dirty="0">
                <a:latin typeface="Arial" charset="0"/>
              </a:rPr>
              <a:t>of a Network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119156"/>
            <a:ext cx="8733677" cy="51576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are three categories of network components: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evices</a:t>
            </a:r>
            <a:r>
              <a:rPr lang="en-US" dirty="0" smtClean="0"/>
              <a:t> (End Devices, Network Infrastructure devices)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Media</a:t>
            </a:r>
            <a:r>
              <a:rPr lang="en-US" dirty="0" smtClean="0"/>
              <a:t> (Cable or wireless)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Services</a:t>
            </a:r>
            <a:r>
              <a:rPr lang="en-US" dirty="0" smtClean="0"/>
              <a:t> (Software run on networked devices)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4079349"/>
            <a:ext cx="7725834" cy="1021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 </a:t>
            </a:r>
            <a:r>
              <a:rPr lang="en-US" dirty="0"/>
              <a:t>End device – familiar network </a:t>
            </a:r>
            <a:r>
              <a:rPr lang="en-US" dirty="0" smtClean="0"/>
              <a:t>devices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- </a:t>
            </a:r>
            <a:r>
              <a:rPr lang="en-US" dirty="0" smtClean="0"/>
              <a:t>Interfaces </a:t>
            </a:r>
            <a:r>
              <a:rPr lang="en-US" dirty="0"/>
              <a:t>between users and the network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3417952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178191" y="141119"/>
            <a:ext cx="8772157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Arial" charset="0"/>
              </a:rPr>
              <a:t>The </a:t>
            </a:r>
            <a:r>
              <a:rPr lang="en-US" sz="3600" dirty="0">
                <a:latin typeface="Arial" charset="0"/>
              </a:rPr>
              <a:t>Internet</a:t>
            </a:r>
            <a:endParaRPr lang="en-US" dirty="0">
              <a:latin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4" y="3409872"/>
            <a:ext cx="6234961" cy="294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930891" cy="3993923"/>
          </a:xfrm>
        </p:spPr>
        <p:txBody>
          <a:bodyPr/>
          <a:lstStyle/>
          <a:p>
            <a:r>
              <a:rPr lang="en-MY" sz="2400" dirty="0" smtClean="0"/>
              <a:t>The Internet is a worldwide collection of interconnected networks (internetworks or internet for short), cooperating with each other to exchange information using common standards. </a:t>
            </a:r>
          </a:p>
          <a:p>
            <a:r>
              <a:rPr lang="en-MY" sz="2400" dirty="0" smtClean="0"/>
              <a:t>Through telephone wires, </a:t>
            </a:r>
            <a:r>
              <a:rPr lang="en-MY" sz="2400" dirty="0" err="1" smtClean="0"/>
              <a:t>fiber</a:t>
            </a:r>
            <a:r>
              <a:rPr lang="en-MY" sz="2400" dirty="0" smtClean="0"/>
              <a:t> optic cables, wireless transmissions, and satellite links, Internet users can exchange information in a variety of forms.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2991870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Intranet </a:t>
            </a:r>
            <a:r>
              <a:rPr lang="en-US" sz="4000" dirty="0">
                <a:latin typeface="Arial" charset="0"/>
              </a:rPr>
              <a:t>and Extranet</a:t>
            </a:r>
            <a:endParaRPr lang="en-US" dirty="0">
              <a:latin typeface="Arial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71907"/>
            <a:ext cx="50292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49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109" y="928670"/>
            <a:ext cx="8733677" cy="5410625"/>
          </a:xfrm>
        </p:spPr>
        <p:txBody>
          <a:bodyPr/>
          <a:lstStyle/>
          <a:p>
            <a:r>
              <a:rPr lang="en-MY" dirty="0" smtClean="0"/>
              <a:t>Intranet is a term often used to refer to a private connection of LANs and WANs that belongs to an organization, and is designed to be accessible only by the organization's members, employees, or others with authorization. </a:t>
            </a:r>
          </a:p>
          <a:p>
            <a:r>
              <a:rPr lang="en-MY" dirty="0" smtClean="0"/>
              <a:t>Intranets are basically an internet which is usually only accessible from within the organization.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56722" y="214313"/>
            <a:ext cx="8687254" cy="6937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Intranet</a:t>
            </a:r>
            <a:endParaRPr lang="en-US" dirty="0"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3029" y="3429001"/>
            <a:ext cx="3375212" cy="24191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 smtClean="0"/>
              <a:t>Intranet – only accessible by employees</a:t>
            </a:r>
          </a:p>
          <a:p>
            <a:pPr marL="342900" indent="-342900">
              <a:buFontTx/>
              <a:buChar char="-"/>
            </a:pPr>
            <a:r>
              <a:rPr lang="en-MY" dirty="0" smtClean="0"/>
              <a:t>From within the company</a:t>
            </a:r>
          </a:p>
          <a:p>
            <a:pPr marL="342900" indent="-342900">
              <a:buFontTx/>
              <a:buChar char="-"/>
            </a:pPr>
            <a:r>
              <a:rPr lang="en-MY" dirty="0" smtClean="0"/>
              <a:t>From home or outside the company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6433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109" y="857232"/>
            <a:ext cx="8733677" cy="5608675"/>
          </a:xfrm>
        </p:spPr>
        <p:txBody>
          <a:bodyPr>
            <a:normAutofit/>
          </a:bodyPr>
          <a:lstStyle/>
          <a:p>
            <a:r>
              <a:rPr lang="en-MY" dirty="0" smtClean="0"/>
              <a:t>An organization may use an extranet to provide secure and safe access to individuals who work for a different organizations, but require company data. Examples of extranets include:</a:t>
            </a:r>
          </a:p>
          <a:p>
            <a:r>
              <a:rPr lang="en-MY" dirty="0" smtClean="0"/>
              <a:t>A company providing access to outside suppliers/contractors.</a:t>
            </a:r>
          </a:p>
          <a:p>
            <a:r>
              <a:rPr lang="en-MY" dirty="0" smtClean="0"/>
              <a:t>A hospital providing a booking system to doctors so they can make appointments for their patients.</a:t>
            </a:r>
          </a:p>
          <a:p>
            <a:r>
              <a:rPr lang="en-MY" dirty="0" smtClean="0"/>
              <a:t>A local office of education providing budget and personnel information to the schools in its district.</a:t>
            </a:r>
          </a:p>
          <a:p>
            <a:endParaRPr lang="en-MY" dirty="0"/>
          </a:p>
          <a:p>
            <a:endParaRPr lang="en-MY" dirty="0" smtClean="0"/>
          </a:p>
          <a:p>
            <a:endParaRPr lang="en-MY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210" y="214313"/>
            <a:ext cx="8700766" cy="693737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Extranet</a:t>
            </a:r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6441" y="5062818"/>
            <a:ext cx="2675965" cy="10895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 smtClean="0"/>
              <a:t>Extranet – allow third party to access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0209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7" y="2263775"/>
            <a:ext cx="4339280" cy="1481138"/>
          </a:xfrm>
        </p:spPr>
        <p:txBody>
          <a:bodyPr/>
          <a:lstStyle/>
          <a:p>
            <a:pPr eaLnBrk="1" hangingPunct="1"/>
            <a:r>
              <a:rPr lang="en-US" sz="2300" dirty="0"/>
              <a:t>1.3  The Network as a Platform</a:t>
            </a:r>
          </a:p>
        </p:txBody>
      </p:sp>
    </p:spTree>
    <p:extLst>
      <p:ext uri="{BB962C8B-B14F-4D97-AF65-F5344CB8AC3E}">
        <p14:creationId xmlns:p14="http://schemas.microsoft.com/office/powerpoint/2010/main" val="171629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13" y="284632"/>
            <a:ext cx="8772157" cy="551306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The Converging Network</a:t>
            </a:r>
            <a:endParaRPr lang="en-US" dirty="0">
              <a:latin typeface="Arial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127" t="926" r="-2206" b="-2778"/>
          <a:stretch/>
        </p:blipFill>
        <p:spPr>
          <a:xfrm>
            <a:off x="232550" y="854135"/>
            <a:ext cx="8468556" cy="616411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800" y="1735931"/>
            <a:ext cx="5248275" cy="45339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524286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The Converging Network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1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58524" cy="1481138"/>
          </a:xfrm>
        </p:spPr>
        <p:txBody>
          <a:bodyPr/>
          <a:lstStyle/>
          <a:p>
            <a:pPr eaLnBrk="1" hangingPunct="1"/>
            <a:r>
              <a:rPr lang="en-US" sz="1800" dirty="0"/>
              <a:t>1.4  </a:t>
            </a:r>
            <a:r>
              <a:rPr lang="en-US" sz="1800" dirty="0" smtClean="0"/>
              <a:t>Trends of Computer Networking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6127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632366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New </a:t>
            </a:r>
            <a:r>
              <a:rPr lang="en-US" dirty="0">
                <a:latin typeface="Arial" charset="0"/>
              </a:rPr>
              <a:t>trends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Some of the top trends include:</a:t>
            </a:r>
          </a:p>
          <a:p>
            <a:r>
              <a:rPr lang="en-US" sz="2000" dirty="0" smtClean="0"/>
              <a:t>Bring Your Own Device (BYOD)</a:t>
            </a:r>
          </a:p>
          <a:p>
            <a:r>
              <a:rPr lang="en-US" sz="2000" dirty="0" smtClean="0"/>
              <a:t>Online collaboration</a:t>
            </a:r>
          </a:p>
          <a:p>
            <a:r>
              <a:rPr lang="en-US" sz="2000" dirty="0" smtClean="0"/>
              <a:t>Video</a:t>
            </a:r>
          </a:p>
          <a:p>
            <a:r>
              <a:rPr lang="en-US" sz="2000" dirty="0" smtClean="0"/>
              <a:t>Cloud computing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618856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Bring </a:t>
            </a:r>
            <a:r>
              <a:rPr lang="en-US" dirty="0">
                <a:latin typeface="Arial" charset="0"/>
              </a:rPr>
              <a:t>Your Own Device (BYOD)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1705460"/>
            <a:ext cx="50196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4636" y="5491757"/>
            <a:ext cx="8293703" cy="92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trike="sngStrike" dirty="0" smtClean="0"/>
              <a:t>The concept </a:t>
            </a:r>
            <a:r>
              <a:rPr lang="en-US" sz="2000" strike="sngStrike" dirty="0"/>
              <a:t>of any device, to any content, in anyway is a major global trend that requires significant changes to the way devices are used</a:t>
            </a:r>
            <a:r>
              <a:rPr lang="en-US" sz="2000" dirty="0"/>
              <a:t>. This trend is known as Bring Your Own Device (BYOD).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06147" y="1222218"/>
            <a:ext cx="2625504" cy="27515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 smtClean="0"/>
              <a:t>Employee provide the devices to connect to the  network.</a:t>
            </a:r>
          </a:p>
          <a:p>
            <a:endParaRPr lang="en-MY" dirty="0"/>
          </a:p>
          <a:p>
            <a:r>
              <a:rPr lang="en-MY" dirty="0" err="1" smtClean="0"/>
              <a:t>Ie</a:t>
            </a:r>
            <a:r>
              <a:rPr lang="en-MY" dirty="0" smtClean="0"/>
              <a:t>. Own laptop, tablet</a:t>
            </a:r>
            <a:endParaRPr lang="en-MY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677" y="1523985"/>
            <a:ext cx="8286807" cy="404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-6081" y="391996"/>
            <a:ext cx="9177211" cy="1095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The network devices that people are most familiar with are called </a:t>
            </a:r>
            <a:endParaRPr lang="en-US" dirty="0" smtClean="0"/>
          </a:p>
          <a:p>
            <a:pPr algn="just"/>
            <a:r>
              <a:rPr lang="en-US" b="1" dirty="0" smtClean="0">
                <a:solidFill>
                  <a:srgbClr val="0000FF"/>
                </a:solidFill>
              </a:rPr>
              <a:t>end </a:t>
            </a:r>
            <a:r>
              <a:rPr lang="en-US" b="1" dirty="0">
                <a:solidFill>
                  <a:srgbClr val="0000FF"/>
                </a:solidFill>
              </a:rPr>
              <a:t>devices</a:t>
            </a:r>
            <a:r>
              <a:rPr lang="en-US" dirty="0"/>
              <a:t>, </a:t>
            </a:r>
            <a:r>
              <a:rPr lang="en-US" dirty="0" smtClean="0"/>
              <a:t>or </a:t>
            </a:r>
            <a:r>
              <a:rPr lang="en-US" b="1" dirty="0">
                <a:solidFill>
                  <a:srgbClr val="0000FF"/>
                </a:solidFill>
              </a:rPr>
              <a:t>hosts</a:t>
            </a:r>
            <a:r>
              <a:rPr lang="en-US" dirty="0"/>
              <a:t>. </a:t>
            </a:r>
            <a:r>
              <a:rPr lang="en-US" dirty="0" smtClean="0"/>
              <a:t>These </a:t>
            </a:r>
            <a:r>
              <a:rPr lang="en-US" dirty="0"/>
              <a:t>devices form the interface </a:t>
            </a:r>
            <a:r>
              <a:rPr lang="en-US" dirty="0" smtClean="0"/>
              <a:t>between</a:t>
            </a:r>
          </a:p>
          <a:p>
            <a:pPr algn="just"/>
            <a:r>
              <a:rPr lang="en-US" dirty="0" smtClean="0"/>
              <a:t>users </a:t>
            </a:r>
            <a:r>
              <a:rPr lang="en-US" dirty="0"/>
              <a:t>and the underlying </a:t>
            </a:r>
            <a:r>
              <a:rPr lang="en-US" dirty="0" smtClean="0"/>
              <a:t>communication </a:t>
            </a:r>
            <a:r>
              <a:rPr lang="en-US" dirty="0"/>
              <a:t>network.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500" y="5836182"/>
            <a:ext cx="7725834" cy="1021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 </a:t>
            </a:r>
            <a:r>
              <a:rPr lang="en-US" dirty="0"/>
              <a:t>End device – familiar network </a:t>
            </a:r>
            <a:r>
              <a:rPr lang="en-US" dirty="0" smtClean="0"/>
              <a:t>devices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- </a:t>
            </a:r>
            <a:r>
              <a:rPr lang="en-US" dirty="0" smtClean="0"/>
              <a:t>Interfaces </a:t>
            </a:r>
            <a:r>
              <a:rPr lang="en-US" dirty="0"/>
              <a:t>between users and the network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8290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618856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Cloud </a:t>
            </a:r>
            <a:r>
              <a:rPr lang="en-US" dirty="0">
                <a:latin typeface="Arial" charset="0"/>
              </a:rPr>
              <a:t>Computing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Cloud computing offers the following potential benefits:</a:t>
            </a:r>
          </a:p>
          <a:p>
            <a:r>
              <a:rPr lang="en-US" sz="2000" dirty="0" smtClean="0"/>
              <a:t>Organizational flexibility</a:t>
            </a:r>
            <a:endParaRPr lang="en-US" sz="2000" dirty="0"/>
          </a:p>
          <a:p>
            <a:r>
              <a:rPr lang="en-US" sz="2000" dirty="0"/>
              <a:t>Agility and rapid deployment </a:t>
            </a:r>
            <a:endParaRPr lang="en-US" sz="2000" dirty="0" smtClean="0"/>
          </a:p>
          <a:p>
            <a:r>
              <a:rPr lang="en-US" sz="2000" dirty="0" smtClean="0"/>
              <a:t>Reduced </a:t>
            </a:r>
            <a:r>
              <a:rPr lang="en-US" sz="2000" dirty="0"/>
              <a:t>cost of </a:t>
            </a:r>
            <a:r>
              <a:rPr lang="en-US" sz="2000" dirty="0" smtClean="0"/>
              <a:t>infrastructure</a:t>
            </a:r>
            <a:endParaRPr lang="en-US" sz="2000" dirty="0"/>
          </a:p>
          <a:p>
            <a:r>
              <a:rPr lang="en-US" sz="2000" dirty="0"/>
              <a:t>Refocus of IT </a:t>
            </a:r>
            <a:r>
              <a:rPr lang="en-US" sz="2000" dirty="0" smtClean="0"/>
              <a:t>resources</a:t>
            </a:r>
            <a:endParaRPr lang="en-US" sz="2000" dirty="0"/>
          </a:p>
          <a:p>
            <a:r>
              <a:rPr lang="en-US" sz="2000" dirty="0"/>
              <a:t>Creation of new business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models</a:t>
            </a: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618" y="3210386"/>
            <a:ext cx="48577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39435" y="517712"/>
            <a:ext cx="2602006" cy="24191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 smtClean="0"/>
              <a:t>Definition – Storage of data in the internet,</a:t>
            </a:r>
          </a:p>
          <a:p>
            <a:r>
              <a:rPr lang="en-MY" dirty="0" smtClean="0"/>
              <a:t>Services or applications that are housed in  the internet</a:t>
            </a:r>
            <a:endParaRPr lang="en-MY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218195"/>
              </p:ext>
            </p:extLst>
          </p:nvPr>
        </p:nvGraphicFramePr>
        <p:xfrm>
          <a:off x="226237" y="418546"/>
          <a:ext cx="8734426" cy="6131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300"/>
                <a:gridCol w="65961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Term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Explanation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router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used to determine the path that the messages should take through the network.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firewall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used to filter incoming and outgoing traffic.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Dialup</a:t>
                      </a:r>
                      <a:r>
                        <a:rPr lang="en-US" baseline="0" dirty="0" smtClean="0"/>
                        <a:t> telephone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much slower than either DSL or cable, but is the least expensive option for home users because it can use any telephone line and a simple modem.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satellite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Satellite requires a clear line of sight and is affected by trees and other obstructions.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Cable uses the same coaxial cable that carries television signals into the home to provide Internet access.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DSL modem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used to provide Internet connection for a home or an organization.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DSL uses a high-speed modem to split the existing telephone line into voice, download, and upload signal channels.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extranet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a network area where people or corporate partners external to the company access data.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intranet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simply describes the network area that is normally accessed only by internal personnel.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27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244629"/>
              </p:ext>
            </p:extLst>
          </p:nvPr>
        </p:nvGraphicFramePr>
        <p:xfrm>
          <a:off x="226237" y="418546"/>
          <a:ext cx="8734426" cy="5394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300"/>
                <a:gridCol w="65961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Term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Explanation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Cable uses the same coaxial cable that carries television signals into the home to provide Internet access.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DSL modem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used to provide Internet connection for a home or an organization.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DSL uses a high-speed modem to split the existing telephone line into voice, download, and upload signal channels.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Dial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much slower than either DSL or cable, but is the least expensive option for home users because it can use any telephone line and a simple modem.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wired LAN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affected by BYODs (bring your own devices) when the devices attach to the wired network.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college wireless LAN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most likely used by the tablet and smartphone. A wireless WAN would more likely be used by college students to access their cell provider network.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Dedicated leased lines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such as T1/E1 and T3/E3.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84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871320"/>
              </p:ext>
            </p:extLst>
          </p:nvPr>
        </p:nvGraphicFramePr>
        <p:xfrm>
          <a:off x="212725" y="445566"/>
          <a:ext cx="8734426" cy="4937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300"/>
                <a:gridCol w="65961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Term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Explanation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computing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users to access applications, back up and store files, and perform tasks without needing additional software or servers. Cloud users access resources through subscription-based or pay-per-use services, in real time, using nothing more than a web browser.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TelePresence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a technology that provides real-time audio and video conferencing. Although IM is a tool that facilitates real-time communication, it is usually limited to personal or one-to-one conversations. Wikis and weblogs are asynchronous tools.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confidentiality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ensures that only authorized senders and receivers communicate when data is transmitted.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means that the network can deliver services in a predictable, measurable, and, if necessary, guaranteed manner.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QoS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uses classification and queuing to manage the delivery of data, minimizing delay and packet loss.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06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107244"/>
              </p:ext>
            </p:extLst>
          </p:nvPr>
        </p:nvGraphicFramePr>
        <p:xfrm>
          <a:off x="212725" y="445566"/>
          <a:ext cx="8734426" cy="502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300"/>
                <a:gridCol w="65961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Term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Explanation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Cellular connectivity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 the use of the cell phone network.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Satellite connectivity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often used where physical cabling is not available outside the home or business.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Dedicated networks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disparate and their services will not communicate with each other.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Converged networks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capable of delivering voice, video, and data on one communication channel at the same time.</a:t>
                      </a:r>
                      <a:r>
                        <a:rPr lang="en-US" dirty="0" smtClean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Circuit-switched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networks have a finite capacity to create new circuits. It is possible to occasionally get a message that all circuits are busy and a call cannot be placed. If a circuit fails, a new circuit has to be created to forward the message to its destination. All parts of a single message are transmitted using only one circuit.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51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4833" y="2344615"/>
            <a:ext cx="8733677" cy="4513385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ahoma" charset="0"/>
                <a:ea typeface="新細明體" charset="0"/>
              </a:rPr>
              <a:t>   Do the final online module 1. Upon completion, ensure you know the following:</a:t>
            </a:r>
          </a:p>
          <a:p>
            <a:pPr marL="457200" indent="-457200">
              <a:buAutoNum type="arabicParenR"/>
            </a:pPr>
            <a:r>
              <a:rPr lang="en-US" dirty="0" smtClean="0">
                <a:latin typeface="Tahoma" charset="0"/>
                <a:ea typeface="新細明體" charset="0"/>
              </a:rPr>
              <a:t>Check the final grade/marks.</a:t>
            </a:r>
          </a:p>
          <a:p>
            <a:pPr marL="457200" indent="-457200">
              <a:buAutoNum type="arabicParenR"/>
            </a:pPr>
            <a:r>
              <a:rPr lang="en-US" dirty="0" smtClean="0">
                <a:latin typeface="Tahoma" charset="0"/>
                <a:ea typeface="新細明體" charset="0"/>
              </a:rPr>
              <a:t>Check the correct answer upon completion.</a:t>
            </a:r>
          </a:p>
          <a:p>
            <a:pPr marL="457200" indent="-457200">
              <a:buAutoNum type="arabicParenR"/>
            </a:pPr>
            <a:r>
              <a:rPr lang="en-US" dirty="0" smtClean="0">
                <a:latin typeface="Tahoma" charset="0"/>
                <a:ea typeface="新細明體" charset="0"/>
              </a:rPr>
              <a:t>Drag and drop features (red = incorrect answer)</a:t>
            </a:r>
          </a:p>
          <a:p>
            <a:pPr marL="457200" indent="-457200">
              <a:buAutoNum type="arabicParenR"/>
            </a:pPr>
            <a:endParaRPr lang="en-US" dirty="0" smtClean="0">
              <a:latin typeface="Tahoma" charset="0"/>
              <a:ea typeface="新細明體" charset="0"/>
            </a:endParaRPr>
          </a:p>
          <a:p>
            <a:pPr marL="457200" indent="-457200">
              <a:buNone/>
            </a:pPr>
            <a:r>
              <a:rPr lang="en-US" dirty="0" smtClean="0">
                <a:latin typeface="Tahoma" charset="0"/>
                <a:ea typeface="新細明體" charset="0"/>
              </a:rPr>
              <a:t>That’s how you take each module exam. Good LUCK!!</a:t>
            </a:r>
          </a:p>
          <a:p>
            <a:pPr marL="457200" indent="-457200">
              <a:buAutoNum type="arabicParenR"/>
            </a:pPr>
            <a:endParaRPr lang="en-US" dirty="0">
              <a:latin typeface="Tahoma" charset="0"/>
              <a:ea typeface="新細明體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308725"/>
            <a:ext cx="1905000" cy="549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kumimoji="0" lang="en-US" altLang="zh-TW" sz="1400" b="0"/>
              <a:t>-</a:t>
            </a:r>
            <a:fld id="{C3D73928-4CC5-4C4E-A3D3-B00960B05F0A}" type="slidenum">
              <a:rPr kumimoji="0" lang="en-US" altLang="zh-TW" sz="1400" b="0"/>
              <a:pPr eaLnBrk="1" hangingPunct="1"/>
              <a:t>35</a:t>
            </a:fld>
            <a:r>
              <a:rPr kumimoji="0" lang="en-US" altLang="zh-TW" sz="1400" b="0"/>
              <a:t>-</a:t>
            </a:r>
          </a:p>
        </p:txBody>
      </p:sp>
      <p:pic>
        <p:nvPicPr>
          <p:cNvPr id="31749" name="Picture 4" descr="http://b7bobcats.wikispaces.com/file/view/question+mark+smiley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413"/>
            <a:ext cx="1978690" cy="1756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3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Cisco </a:t>
            </a:r>
            <a:r>
              <a:rPr lang="en-US" dirty="0">
                <a:latin typeface="Arial" charset="0"/>
              </a:rPr>
              <a:t>Certified Network Associate (CCNA)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97544" y="1755456"/>
            <a:ext cx="6702127" cy="4549494"/>
            <a:chOff x="1547664" y="908720"/>
            <a:chExt cx="6702127" cy="4549494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1556792"/>
              <a:ext cx="4487763" cy="3901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908720"/>
              <a:ext cx="3173735" cy="168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05" y="2882623"/>
            <a:ext cx="7838835" cy="2573985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000000"/>
                </a:solidFill>
              </a:rPr>
              <a:t>For more comprehensive teaching materials, practical hands on (packet tracer files), exercises, packet tracer installer, please log in to</a:t>
            </a:r>
            <a:r>
              <a:rPr lang="en-US" dirty="0" smtClean="0"/>
              <a:t> </a:t>
            </a:r>
            <a:r>
              <a:rPr lang="en-US" b="0" i="1" u="sng" dirty="0" err="1" smtClean="0">
                <a:solidFill>
                  <a:srgbClr val="0000FF"/>
                </a:solidFill>
              </a:rPr>
              <a:t>www.netacad.com</a:t>
            </a:r>
            <a:r>
              <a:rPr lang="en-US" b="0" i="1" u="sng" dirty="0" smtClean="0">
                <a:solidFill>
                  <a:srgbClr val="0000FF"/>
                </a:solidFill>
              </a:rPr>
              <a:t/>
            </a:r>
            <a:br>
              <a:rPr lang="en-US" b="0" i="1" u="sng" dirty="0" smtClean="0">
                <a:solidFill>
                  <a:srgbClr val="0000FF"/>
                </a:solidFill>
              </a:rPr>
            </a:br>
            <a:r>
              <a:rPr lang="en-US" b="0" i="1" u="sng" dirty="0">
                <a:solidFill>
                  <a:srgbClr val="0000FF"/>
                </a:solidFill>
              </a:rPr>
              <a:t/>
            </a:r>
            <a:br>
              <a:rPr lang="en-US" b="0" i="1" u="sng" dirty="0">
                <a:solidFill>
                  <a:srgbClr val="0000FF"/>
                </a:solidFill>
              </a:rPr>
            </a:br>
            <a:r>
              <a:rPr lang="en-US" b="0" i="1" u="sng" dirty="0" smtClean="0">
                <a:solidFill>
                  <a:srgbClr val="0000FF"/>
                </a:solidFill>
              </a:rPr>
              <a:t/>
            </a:r>
            <a:br>
              <a:rPr lang="en-US" b="0" i="1" u="sng" dirty="0" smtClean="0">
                <a:solidFill>
                  <a:srgbClr val="0000FF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>Refer to Form B for the mapping</a:t>
            </a:r>
            <a:br>
              <a:rPr lang="en-US" b="0" dirty="0" smtClean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>, video files and complete ONE tutorial for each week. 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654983"/>
      </p:ext>
    </p:extLst>
  </p:cSld>
  <p:clrMapOvr>
    <a:masterClrMapping/>
  </p:clrMapOvr>
  <p:transition xmlns:p14="http://schemas.microsoft.com/office/powerpoint/2010/main" spd="slow">
    <p:wheel spokes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29438" y="6308725"/>
            <a:ext cx="1905000" cy="549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 kumimoji="1" sz="2000" b="1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kumimoji="0" lang="en-US" altLang="zh-TW" sz="1400" b="0"/>
              <a:t>-</a:t>
            </a:r>
            <a:fld id="{7C99E7DF-233F-9540-9969-5F3001CFB16A}" type="slidenum">
              <a:rPr kumimoji="0" lang="en-US" altLang="zh-TW" sz="1400" b="0"/>
              <a:pPr eaLnBrk="1" hangingPunct="1"/>
              <a:t>4</a:t>
            </a:fld>
            <a:r>
              <a:rPr kumimoji="0" lang="en-US" altLang="zh-TW" sz="1400" b="0"/>
              <a:t>-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166845" y="151212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新細明體" charset="0"/>
              </a:rPr>
              <a:t/>
            </a:r>
            <a:br>
              <a:rPr lang="en-US" dirty="0">
                <a:latin typeface="Tahoma" charset="0"/>
                <a:ea typeface="新細明體" charset="0"/>
              </a:rPr>
            </a:br>
            <a:r>
              <a:rPr lang="en-US" sz="3200" dirty="0">
                <a:latin typeface="Tahoma" charset="0"/>
                <a:ea typeface="新細明體" charset="0"/>
              </a:rPr>
              <a:t> Components of Network: End Devices</a:t>
            </a:r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7959725" cy="4803775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sz="1800" dirty="0">
                <a:solidFill>
                  <a:srgbClr val="FF0000"/>
                </a:solidFill>
                <a:latin typeface="Tahoma" charset="0"/>
                <a:ea typeface="新細明體" charset="0"/>
              </a:rPr>
              <a:t>End devices</a:t>
            </a:r>
            <a:r>
              <a:rPr lang="en-US" sz="1800" dirty="0">
                <a:latin typeface="Tahoma" charset="0"/>
                <a:ea typeface="新細明體" charset="0"/>
              </a:rPr>
              <a:t> form interface with human network &amp; communications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 smtClean="0">
                <a:latin typeface="Tahoma" charset="0"/>
                <a:ea typeface="新細明體" charset="0"/>
              </a:rPr>
              <a:t>End </a:t>
            </a:r>
            <a:r>
              <a:rPr lang="en-US" sz="1800" b="1" dirty="0">
                <a:latin typeface="Tahoma" charset="0"/>
                <a:ea typeface="新細明體" charset="0"/>
              </a:rPr>
              <a:t>devices</a:t>
            </a:r>
            <a:r>
              <a:rPr lang="en-US" sz="1800" dirty="0">
                <a:latin typeface="Tahoma" charset="0"/>
                <a:ea typeface="新細明體" charset="0"/>
              </a:rPr>
              <a:t> are referred to as </a:t>
            </a:r>
            <a:r>
              <a:rPr lang="en-US" sz="1800" b="1" dirty="0">
                <a:latin typeface="Tahoma" charset="0"/>
                <a:ea typeface="新細明體" charset="0"/>
              </a:rPr>
              <a:t>hosts</a:t>
            </a:r>
            <a:r>
              <a:rPr lang="en-US" sz="1800" dirty="0">
                <a:latin typeface="Tahoma" charset="0"/>
                <a:ea typeface="新細明體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  <a:ea typeface="新細明體" charset="0"/>
              </a:rPr>
              <a:t>A host device is either the sender or receiver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  <a:ea typeface="新細明體" charset="0"/>
              </a:rPr>
              <a:t>To </a:t>
            </a:r>
            <a:r>
              <a:rPr lang="en-US" sz="1800" dirty="0" smtClean="0">
                <a:latin typeface="Tahoma" charset="0"/>
                <a:ea typeface="新細明體" charset="0"/>
              </a:rPr>
              <a:t>uniquely identify one </a:t>
            </a:r>
            <a:r>
              <a:rPr lang="en-US" sz="1800" dirty="0">
                <a:latin typeface="Tahoma" charset="0"/>
                <a:ea typeface="新細明體" charset="0"/>
              </a:rPr>
              <a:t>host from another, each host on a network is identified by an address.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Tahoma" charset="0"/>
                <a:ea typeface="新細明體" charset="0"/>
              </a:rPr>
              <a:t>Destination host address specifies </a:t>
            </a:r>
            <a:r>
              <a:rPr lang="en-US" sz="1800" dirty="0">
                <a:latin typeface="Tahoma" charset="0"/>
                <a:ea typeface="新細明體" charset="0"/>
              </a:rPr>
              <a:t>where the message should be sent.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  <a:ea typeface="新細明體" charset="0"/>
              </a:rPr>
              <a:t>Software determines the role of a host. A host can be a client, server or both</a:t>
            </a:r>
          </a:p>
          <a:p>
            <a:pPr marL="342900" lvl="1" indent="-342900" eaLnBrk="1" hangingPunct="1">
              <a:spcBef>
                <a:spcPct val="25000"/>
              </a:spcBef>
              <a:buFont typeface="Wingdings" charset="0"/>
              <a:buNone/>
            </a:pPr>
            <a:endParaRPr lang="en-US" sz="1800" dirty="0">
              <a:latin typeface="Tahoma" charset="0"/>
              <a:ea typeface="新細明體" charset="0"/>
            </a:endParaRPr>
          </a:p>
          <a:p>
            <a:pPr marL="342900" lvl="1" indent="-342900" eaLnBrk="1" hangingPunct="1">
              <a:spcBef>
                <a:spcPct val="25000"/>
              </a:spcBef>
              <a:buFont typeface="Wingdings" charset="0"/>
              <a:buNone/>
            </a:pPr>
            <a:r>
              <a:rPr lang="en-US" sz="1800" dirty="0">
                <a:latin typeface="Tahoma" charset="0"/>
                <a:ea typeface="新細明體" charset="0"/>
              </a:rPr>
              <a:t>Examples of end devices are:</a:t>
            </a:r>
          </a:p>
          <a:p>
            <a:pPr marL="342900" lvl="1" indent="-342900" eaLnBrk="1" hangingPunct="1">
              <a:lnSpc>
                <a:spcPct val="80000"/>
              </a:lnSpc>
            </a:pPr>
            <a:r>
              <a:rPr lang="en-US" sz="1800" dirty="0">
                <a:latin typeface="Tahoma" charset="0"/>
                <a:ea typeface="新細明體" charset="0"/>
              </a:rPr>
              <a:t>Computers (work stations, laptops, file servers, web servers)</a:t>
            </a:r>
          </a:p>
          <a:p>
            <a:pPr marL="342900" lvl="1" indent="-342900" eaLnBrk="1" hangingPunct="1">
              <a:lnSpc>
                <a:spcPct val="80000"/>
              </a:lnSpc>
            </a:pPr>
            <a:r>
              <a:rPr lang="en-US" sz="1800" dirty="0">
                <a:latin typeface="Tahoma" charset="0"/>
                <a:ea typeface="新細明體" charset="0"/>
              </a:rPr>
              <a:t>Network printers</a:t>
            </a:r>
          </a:p>
          <a:p>
            <a:pPr marL="342900" lvl="1" indent="-342900" eaLnBrk="1" hangingPunct="1">
              <a:lnSpc>
                <a:spcPct val="80000"/>
              </a:lnSpc>
            </a:pPr>
            <a:r>
              <a:rPr lang="en-US" sz="1800" dirty="0">
                <a:latin typeface="Tahoma" charset="0"/>
                <a:ea typeface="新細明體" charset="0"/>
              </a:rPr>
              <a:t>VoIP phones</a:t>
            </a:r>
          </a:p>
          <a:p>
            <a:pPr marL="342900" lvl="1" indent="-342900" eaLnBrk="1" hangingPunct="1">
              <a:lnSpc>
                <a:spcPct val="80000"/>
              </a:lnSpc>
            </a:pPr>
            <a:r>
              <a:rPr lang="en-US" sz="1800" dirty="0">
                <a:latin typeface="Tahoma" charset="0"/>
                <a:ea typeface="新細明體" charset="0"/>
              </a:rPr>
              <a:t>Security cameras</a:t>
            </a:r>
          </a:p>
          <a:p>
            <a:pPr marL="342900" lvl="1" indent="-342900" eaLnBrk="1" hangingPunct="1">
              <a:lnSpc>
                <a:spcPct val="80000"/>
              </a:lnSpc>
            </a:pPr>
            <a:r>
              <a:rPr lang="en-US" sz="1800" dirty="0">
                <a:latin typeface="Tahoma" charset="0"/>
                <a:ea typeface="新細明體" charset="0"/>
              </a:rPr>
              <a:t>Mobile handheld devices (such as wireless barcode scanners, PDAs)</a:t>
            </a:r>
          </a:p>
        </p:txBody>
      </p:sp>
    </p:spTree>
    <p:extLst>
      <p:ext uri="{BB962C8B-B14F-4D97-AF65-F5344CB8AC3E}">
        <p14:creationId xmlns:p14="http://schemas.microsoft.com/office/powerpoint/2010/main" val="664530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0"/>
            <a:ext cx="8772157" cy="8382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Intermediary Devices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9063" y="958573"/>
            <a:ext cx="8733677" cy="4926405"/>
          </a:xfrm>
          <a:ln>
            <a:solidFill>
              <a:schemeClr val="accent1"/>
            </a:solidFill>
          </a:ln>
        </p:spPr>
        <p:txBody>
          <a:bodyPr/>
          <a:lstStyle/>
          <a:p>
            <a:pPr marL="236538" lvl="2" indent="-236538">
              <a:spcBef>
                <a:spcPct val="50000"/>
              </a:spcBef>
              <a:buFont typeface="Wingdings" charset="0"/>
              <a:buChar char="§"/>
            </a:pPr>
            <a:r>
              <a:rPr lang="en-US" sz="2800" dirty="0" smtClean="0"/>
              <a:t>Devices along the way which carries the data to the destination</a:t>
            </a:r>
          </a:p>
          <a:p>
            <a:pPr marL="236538" lvl="2" indent="-236538">
              <a:spcBef>
                <a:spcPct val="50000"/>
              </a:spcBef>
              <a:buFont typeface="Wingdings" charset="0"/>
              <a:buChar char="§"/>
            </a:pPr>
            <a:r>
              <a:rPr lang="en-US" sz="2800" dirty="0" smtClean="0"/>
              <a:t>Use alternate pathways when there is a link failure. </a:t>
            </a:r>
          </a:p>
          <a:p>
            <a:pPr marL="236538" lvl="2" indent="-236538">
              <a:spcBef>
                <a:spcPct val="50000"/>
              </a:spcBef>
              <a:buFont typeface="Wingdings" charset="0"/>
              <a:buChar char="§"/>
            </a:pPr>
            <a:r>
              <a:rPr lang="en-US" sz="2800" dirty="0" smtClean="0"/>
              <a:t>Filter the flow of data based on security settings. </a:t>
            </a:r>
          </a:p>
          <a:p>
            <a:pPr marL="236538" lvl="2" indent="-236538">
              <a:spcBef>
                <a:spcPct val="50000"/>
              </a:spcBef>
              <a:buFont typeface="Wingdings" charset="0"/>
              <a:buChar char="§"/>
            </a:pPr>
            <a:r>
              <a:rPr lang="en-US" sz="2800" dirty="0" smtClean="0"/>
              <a:t>Examples of intermediary network devices are:</a:t>
            </a:r>
          </a:p>
          <a:p>
            <a:pPr marL="693738" lvl="3" indent="-236538">
              <a:spcBef>
                <a:spcPct val="50000"/>
              </a:spcBef>
              <a:buFont typeface="Wingdings" charset="0"/>
              <a:buChar char="§"/>
            </a:pPr>
            <a:r>
              <a:rPr lang="en-US" sz="2400" dirty="0" smtClean="0"/>
              <a:t>Network Access Devices (switches, and wireless access points)</a:t>
            </a:r>
          </a:p>
          <a:p>
            <a:pPr marL="693738" lvl="3" indent="-236538">
              <a:spcBef>
                <a:spcPct val="50000"/>
              </a:spcBef>
              <a:buFont typeface="Wingdings" charset="0"/>
              <a:buChar char="§"/>
            </a:pPr>
            <a:r>
              <a:rPr lang="en-US" sz="2400" dirty="0" smtClean="0"/>
              <a:t>Internetworking Devices (routers)</a:t>
            </a:r>
          </a:p>
          <a:p>
            <a:pPr marL="693738" lvl="3" indent="-236538">
              <a:spcBef>
                <a:spcPct val="50000"/>
              </a:spcBef>
              <a:buFont typeface="Wingdings" charset="0"/>
              <a:buChar char="§"/>
            </a:pPr>
            <a:r>
              <a:rPr lang="en-US" sz="2400" dirty="0" smtClean="0"/>
              <a:t>Security Devices (firewalls)</a:t>
            </a:r>
          </a:p>
        </p:txBody>
      </p:sp>
      <p:pic>
        <p:nvPicPr>
          <p:cNvPr id="4" name="Picture 5" descr="CiscoRouter2800_445x28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8653" y="3593654"/>
            <a:ext cx="3428992" cy="247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106220"/>
            <a:ext cx="3072823" cy="1751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1459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553" y="1894606"/>
            <a:ext cx="8830447" cy="467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95769" y="391996"/>
            <a:ext cx="9173655" cy="1428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u="sng" dirty="0"/>
              <a:t>A network service </a:t>
            </a:r>
            <a:r>
              <a:rPr lang="en-US" dirty="0"/>
              <a:t>provides information in response to a request. </a:t>
            </a:r>
            <a:endParaRPr lang="en-US" dirty="0" smtClean="0"/>
          </a:p>
          <a:p>
            <a:pPr algn="just"/>
            <a:r>
              <a:rPr lang="en-US" dirty="0" smtClean="0"/>
              <a:t>Services </a:t>
            </a:r>
            <a:r>
              <a:rPr lang="en-US" dirty="0"/>
              <a:t>include many of the </a:t>
            </a:r>
            <a:r>
              <a:rPr lang="en-US" dirty="0" smtClean="0"/>
              <a:t>common network applications</a:t>
            </a:r>
          </a:p>
          <a:p>
            <a:pPr algn="just"/>
            <a:r>
              <a:rPr lang="en-US" dirty="0" smtClean="0"/>
              <a:t>people </a:t>
            </a:r>
            <a:r>
              <a:rPr lang="en-US" dirty="0"/>
              <a:t>use every day, like email hosting </a:t>
            </a:r>
            <a:r>
              <a:rPr lang="en-US" dirty="0" smtClean="0"/>
              <a:t>services </a:t>
            </a:r>
            <a:r>
              <a:rPr lang="en-US" dirty="0"/>
              <a:t>and web </a:t>
            </a:r>
            <a:r>
              <a:rPr lang="en-US" dirty="0" smtClean="0"/>
              <a:t>hosting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services.  </a:t>
            </a:r>
          </a:p>
        </p:txBody>
      </p:sp>
    </p:spTree>
    <p:extLst>
      <p:ext uri="{BB962C8B-B14F-4D97-AF65-F5344CB8AC3E}">
        <p14:creationId xmlns:p14="http://schemas.microsoft.com/office/powerpoint/2010/main" val="381569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Title 7"/>
          <p:cNvSpPr>
            <a:spLocks noGrp="1"/>
          </p:cNvSpPr>
          <p:nvPr>
            <p:ph type="title"/>
          </p:nvPr>
        </p:nvSpPr>
        <p:spPr>
          <a:xfrm>
            <a:off x="310768" y="71414"/>
            <a:ext cx="7374319" cy="87664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charset="0"/>
              </a:rPr>
              <a:t>Services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14348" y="1125538"/>
            <a:ext cx="8174065" cy="5327650"/>
          </a:xfrm>
        </p:spPr>
        <p:txBody>
          <a:bodyPr>
            <a:normAutofit lnSpcReduction="10000"/>
          </a:bodyPr>
          <a:lstStyle/>
          <a:p>
            <a:r>
              <a:rPr lang="en-MY" dirty="0" smtClean="0"/>
              <a:t>Network components are used to provide services and processes. </a:t>
            </a:r>
          </a:p>
          <a:p>
            <a:r>
              <a:rPr lang="en-MY" dirty="0" smtClean="0"/>
              <a:t>These are the </a:t>
            </a:r>
            <a:r>
              <a:rPr lang="en-MY" dirty="0" smtClean="0">
                <a:solidFill>
                  <a:srgbClr val="C00000"/>
                </a:solidFill>
              </a:rPr>
              <a:t>communication programs</a:t>
            </a:r>
            <a:r>
              <a:rPr lang="en-MY" dirty="0" smtClean="0"/>
              <a:t>, called software, that run on the networked devices. </a:t>
            </a:r>
          </a:p>
          <a:p>
            <a:r>
              <a:rPr lang="en-MY" dirty="0" smtClean="0"/>
              <a:t>A network service provides information in response to a request. </a:t>
            </a:r>
          </a:p>
          <a:p>
            <a:r>
              <a:rPr lang="en-MY" dirty="0" smtClean="0">
                <a:solidFill>
                  <a:srgbClr val="C00000"/>
                </a:solidFill>
              </a:rPr>
              <a:t>Services</a:t>
            </a:r>
            <a:r>
              <a:rPr lang="en-MY" dirty="0" smtClean="0"/>
              <a:t> include many of the common </a:t>
            </a:r>
            <a:r>
              <a:rPr lang="en-MY" dirty="0" smtClean="0">
                <a:solidFill>
                  <a:srgbClr val="C00000"/>
                </a:solidFill>
              </a:rPr>
              <a:t>network applications</a:t>
            </a:r>
            <a:r>
              <a:rPr lang="en-MY" dirty="0" smtClean="0"/>
              <a:t> people use every day, like email hosting services and web hosting services. </a:t>
            </a:r>
          </a:p>
          <a:p>
            <a:r>
              <a:rPr lang="en-MY" dirty="0" smtClean="0">
                <a:solidFill>
                  <a:srgbClr val="C00000"/>
                </a:solidFill>
              </a:rPr>
              <a:t>Processes</a:t>
            </a:r>
            <a:r>
              <a:rPr lang="en-MY" dirty="0" smtClean="0"/>
              <a:t> provide the </a:t>
            </a:r>
            <a:r>
              <a:rPr lang="en-MY" dirty="0" smtClean="0">
                <a:solidFill>
                  <a:srgbClr val="C00000"/>
                </a:solidFill>
              </a:rPr>
              <a:t>functionality</a:t>
            </a:r>
            <a:r>
              <a:rPr lang="en-MY" dirty="0" smtClean="0"/>
              <a:t> that </a:t>
            </a:r>
            <a:r>
              <a:rPr lang="en-MY" dirty="0" smtClean="0">
                <a:solidFill>
                  <a:srgbClr val="C00000"/>
                </a:solidFill>
              </a:rPr>
              <a:t>directs and moves </a:t>
            </a:r>
            <a:r>
              <a:rPr lang="en-MY" dirty="0" smtClean="0"/>
              <a:t>the messages through the network. </a:t>
            </a:r>
          </a:p>
          <a:p>
            <a:r>
              <a:rPr lang="en-MY" dirty="0" smtClean="0"/>
              <a:t>Processes are less obvious to us but are critical to the operation of networks.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14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591836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 charset="0"/>
              </a:rPr>
              <a:t>Network </a:t>
            </a:r>
            <a:r>
              <a:rPr lang="en-US" sz="3600" dirty="0">
                <a:latin typeface="Arial" charset="0"/>
              </a:rPr>
              <a:t>Media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991" y="2502651"/>
            <a:ext cx="5359791" cy="4283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3109" y="1071546"/>
            <a:ext cx="8733677" cy="4929222"/>
          </a:xfrm>
        </p:spPr>
        <p:txBody>
          <a:bodyPr/>
          <a:lstStyle/>
          <a:p>
            <a:r>
              <a:rPr lang="en-MY" dirty="0" smtClean="0"/>
              <a:t>Modern networks primarily use three types of media to interconnect devices and to provide the </a:t>
            </a:r>
            <a:r>
              <a:rPr lang="en-MY" dirty="0" smtClean="0">
                <a:solidFill>
                  <a:srgbClr val="C00000"/>
                </a:solidFill>
              </a:rPr>
              <a:t>pathway</a:t>
            </a:r>
            <a:r>
              <a:rPr lang="en-MY" dirty="0" smtClean="0"/>
              <a:t> over which data can be transmitted. </a:t>
            </a:r>
          </a:p>
          <a:p>
            <a:r>
              <a:rPr lang="en-MY" dirty="0" smtClean="0"/>
              <a:t>Metallic wires </a:t>
            </a:r>
          </a:p>
          <a:p>
            <a:pPr>
              <a:buNone/>
            </a:pPr>
            <a:r>
              <a:rPr lang="en-MY" dirty="0" smtClean="0"/>
              <a:t> 	 within cables</a:t>
            </a:r>
          </a:p>
          <a:p>
            <a:endParaRPr lang="en-MY" dirty="0" smtClean="0"/>
          </a:p>
          <a:p>
            <a:r>
              <a:rPr lang="en-MY" dirty="0" smtClean="0"/>
              <a:t>Glass or plastic </a:t>
            </a:r>
            <a:r>
              <a:rPr lang="en-MY" dirty="0" err="1" smtClean="0"/>
              <a:t>fibers</a:t>
            </a:r>
            <a:r>
              <a:rPr lang="en-MY" dirty="0" smtClean="0"/>
              <a:t> </a:t>
            </a:r>
          </a:p>
          <a:p>
            <a:pPr>
              <a:buNone/>
            </a:pPr>
            <a:r>
              <a:rPr lang="en-MY" dirty="0" smtClean="0"/>
              <a:t>   (fiber optic cable)</a:t>
            </a:r>
          </a:p>
          <a:p>
            <a:pPr>
              <a:buNone/>
            </a:pPr>
            <a:endParaRPr lang="en-MY" dirty="0" smtClean="0"/>
          </a:p>
          <a:p>
            <a:r>
              <a:rPr lang="en-MY" dirty="0" smtClean="0"/>
              <a:t>Wireless transmission</a:t>
            </a:r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172484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29438" y="6308725"/>
            <a:ext cx="1905000" cy="549275"/>
          </a:xfrm>
          <a:noFill/>
        </p:spPr>
        <p:txBody>
          <a:bodyPr/>
          <a:lstStyle/>
          <a:p>
            <a:r>
              <a:rPr lang="en-US" altLang="zh-TW" smtClean="0"/>
              <a:t>-</a:t>
            </a:r>
            <a:fld id="{5BBA0A88-9506-4F11-989B-69842AD2CE9E}" type="slidenum">
              <a:rPr lang="en-US" altLang="zh-TW" smtClean="0"/>
              <a:pPr/>
              <a:t>9</a:t>
            </a:fld>
            <a:r>
              <a:rPr lang="en-US" altLang="zh-TW" smtClean="0"/>
              <a:t>-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81354" y="1000108"/>
            <a:ext cx="8497521" cy="550072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MY" sz="2000" dirty="0" smtClean="0"/>
              <a:t>The signal encoding that must occur for the message to be transmitted is different for each media type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b="1" u="sng" dirty="0" smtClean="0">
                <a:solidFill>
                  <a:srgbClr val="0000FF"/>
                </a:solidFill>
              </a:rPr>
              <a:t>Criteria for choosing a network media are: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- The </a:t>
            </a:r>
            <a:r>
              <a:rPr lang="en-US" sz="1800" b="1" dirty="0" smtClean="0"/>
              <a:t>distance</a:t>
            </a:r>
            <a:r>
              <a:rPr lang="en-US" sz="1800" dirty="0" smtClean="0"/>
              <a:t> the media can successfully carry a signal.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- The </a:t>
            </a:r>
            <a:r>
              <a:rPr lang="en-US" sz="1800" b="1" dirty="0" smtClean="0"/>
              <a:t>environment</a:t>
            </a:r>
            <a:r>
              <a:rPr lang="en-US" sz="1800" dirty="0" smtClean="0"/>
              <a:t> in which the media is to be installed.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- The </a:t>
            </a:r>
            <a:r>
              <a:rPr lang="en-US" sz="1800" b="1" dirty="0" smtClean="0"/>
              <a:t>amount</a:t>
            </a:r>
            <a:r>
              <a:rPr lang="en-US" sz="1800" dirty="0" smtClean="0"/>
              <a:t> of data and the </a:t>
            </a:r>
            <a:r>
              <a:rPr lang="en-US" sz="1800" b="1" dirty="0" smtClean="0"/>
              <a:t>speed</a:t>
            </a:r>
            <a:r>
              <a:rPr lang="en-US" sz="1800" dirty="0" smtClean="0"/>
              <a:t> at which it must be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   transmitted.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- The</a:t>
            </a:r>
            <a:r>
              <a:rPr lang="en-US" sz="1800" b="1" dirty="0" smtClean="0"/>
              <a:t> cost</a:t>
            </a:r>
            <a:r>
              <a:rPr lang="en-US" sz="1800" dirty="0" smtClean="0"/>
              <a:t> of the media and installation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</p:txBody>
      </p:sp>
      <p:graphicFrame>
        <p:nvGraphicFramePr>
          <p:cNvPr id="166961" name="Group 4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86237229"/>
              </p:ext>
            </p:extLst>
          </p:nvPr>
        </p:nvGraphicFramePr>
        <p:xfrm>
          <a:off x="633305" y="1668630"/>
          <a:ext cx="7786688" cy="2233613"/>
        </p:xfrm>
        <a:graphic>
          <a:graphicData uri="http://schemas.openxmlformats.org/drawingml/2006/table">
            <a:tbl>
              <a:tblPr/>
              <a:tblGrid>
                <a:gridCol w="1357881"/>
                <a:gridCol w="4214440"/>
                <a:gridCol w="2214367"/>
              </a:tblGrid>
              <a:tr h="412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Media</a:t>
                      </a:r>
                    </a:p>
                  </a:txBody>
                  <a:tcPr marL="91431" marR="91431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Example</a:t>
                      </a: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Encoding</a:t>
                      </a: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Copper</a:t>
                      </a:r>
                    </a:p>
                  </a:txBody>
                  <a:tcPr marL="91431" marR="91431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Twisted pair cable used as LAN media</a:t>
                      </a: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electrical impulses</a:t>
                      </a: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Fiber-Optic</a:t>
                      </a:r>
                    </a:p>
                  </a:txBody>
                  <a:tcPr marL="91431" marR="91431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Glass or plastic fibers in a vinyl coating for long runs in a LAN and as a trunk</a:t>
                      </a: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Light pulses</a:t>
                      </a: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Wireless</a:t>
                      </a:r>
                    </a:p>
                  </a:txBody>
                  <a:tcPr marL="91431" marR="91431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Connects local users through the air</a:t>
                      </a: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Electromagnetic waves</a:t>
                      </a: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59" name="Title 7"/>
          <p:cNvSpPr>
            <a:spLocks noGrp="1"/>
          </p:cNvSpPr>
          <p:nvPr>
            <p:ph type="title"/>
          </p:nvPr>
        </p:nvSpPr>
        <p:spPr>
          <a:xfrm>
            <a:off x="256722" y="71414"/>
            <a:ext cx="7428366" cy="87664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charset="0"/>
              </a:rPr>
              <a:t>Network Media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0775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23431</TotalTime>
  <Pages>28</Pages>
  <Words>1948</Words>
  <Application>Microsoft Macintosh PowerPoint</Application>
  <PresentationFormat>On-screen Show (4:3)</PresentationFormat>
  <Paragraphs>282</Paragraphs>
  <Slides>37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PPT-TMPLT-WHT_C</vt:lpstr>
      <vt:lpstr>NetAcad-4F_PPT-WHT_060408</vt:lpstr>
      <vt:lpstr>  Chapter 1:  LANs, WANs, and the Internet </vt:lpstr>
      <vt:lpstr>Components of a Network</vt:lpstr>
      <vt:lpstr>PowerPoint Presentation</vt:lpstr>
      <vt:lpstr>  Components of Network: End Devices</vt:lpstr>
      <vt:lpstr>Intermediary Devices</vt:lpstr>
      <vt:lpstr>PowerPoint Presentation</vt:lpstr>
      <vt:lpstr>Services</vt:lpstr>
      <vt:lpstr>Network Media</vt:lpstr>
      <vt:lpstr>Network Media</vt:lpstr>
      <vt:lpstr>Network Representations</vt:lpstr>
      <vt:lpstr>Network Representations</vt:lpstr>
      <vt:lpstr>Topology Diagrams</vt:lpstr>
      <vt:lpstr>Topology Diagrams</vt:lpstr>
      <vt:lpstr>Types of Networks</vt:lpstr>
      <vt:lpstr>Local Area Networks (LAN)</vt:lpstr>
      <vt:lpstr> Local Area Networks (LAN)</vt:lpstr>
      <vt:lpstr>Wide Area Networks (WAN)</vt:lpstr>
      <vt:lpstr> Wide Area Networks (WAN)</vt:lpstr>
      <vt:lpstr>PowerPoint Presentation</vt:lpstr>
      <vt:lpstr>The Internet</vt:lpstr>
      <vt:lpstr>Intranet and Extranet</vt:lpstr>
      <vt:lpstr>Intranet</vt:lpstr>
      <vt:lpstr>Extranet</vt:lpstr>
      <vt:lpstr>1.3  The Network as a Platform</vt:lpstr>
      <vt:lpstr>The Converging Network</vt:lpstr>
      <vt:lpstr>The Converging Network</vt:lpstr>
      <vt:lpstr>1.4  Trends of Computer Networking</vt:lpstr>
      <vt:lpstr>New trends</vt:lpstr>
      <vt:lpstr>Bring Your Own Device (BYOD)</vt:lpstr>
      <vt:lpstr>Cloud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Cisco Certified Network Associate (CCNA)</vt:lpstr>
      <vt:lpstr>For more comprehensive teaching materials, practical hands on (packet tracer files), exercises, packet tracer installer, please log in to www.netacad.com   Refer to Form B for the mapping , video files and complete ONE tutorial for each week.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Carolyn Ting</cp:lastModifiedBy>
  <cp:revision>784</cp:revision>
  <cp:lastPrinted>1999-01-27T00:54:54Z</cp:lastPrinted>
  <dcterms:created xsi:type="dcterms:W3CDTF">2006-10-23T15:07:30Z</dcterms:created>
  <dcterms:modified xsi:type="dcterms:W3CDTF">2017-10-14T09:07:35Z</dcterms:modified>
</cp:coreProperties>
</file>