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8"/>
  </p:notesMasterIdLst>
  <p:handoutMasterIdLst>
    <p:handoutMasterId r:id="rId39"/>
  </p:handoutMasterIdLst>
  <p:sldIdLst>
    <p:sldId id="500" r:id="rId3"/>
    <p:sldId id="820" r:id="rId4"/>
    <p:sldId id="821" r:id="rId5"/>
    <p:sldId id="822" r:id="rId6"/>
    <p:sldId id="823" r:id="rId7"/>
    <p:sldId id="824" r:id="rId8"/>
    <p:sldId id="825" r:id="rId9"/>
    <p:sldId id="826" r:id="rId10"/>
    <p:sldId id="827" r:id="rId11"/>
    <p:sldId id="828" r:id="rId12"/>
    <p:sldId id="829" r:id="rId13"/>
    <p:sldId id="830" r:id="rId14"/>
    <p:sldId id="831" r:id="rId15"/>
    <p:sldId id="832" r:id="rId16"/>
    <p:sldId id="833" r:id="rId17"/>
    <p:sldId id="834" r:id="rId18"/>
    <p:sldId id="835" r:id="rId19"/>
    <p:sldId id="836" r:id="rId20"/>
    <p:sldId id="837" r:id="rId21"/>
    <p:sldId id="838" r:id="rId22"/>
    <p:sldId id="839" r:id="rId23"/>
    <p:sldId id="840" r:id="rId24"/>
    <p:sldId id="841" r:id="rId25"/>
    <p:sldId id="842" r:id="rId26"/>
    <p:sldId id="843" r:id="rId27"/>
    <p:sldId id="844" r:id="rId28"/>
    <p:sldId id="845" r:id="rId29"/>
    <p:sldId id="846" r:id="rId30"/>
    <p:sldId id="847" r:id="rId31"/>
    <p:sldId id="848" r:id="rId32"/>
    <p:sldId id="849" r:id="rId33"/>
    <p:sldId id="850" r:id="rId34"/>
    <p:sldId id="851" r:id="rId35"/>
    <p:sldId id="852" r:id="rId36"/>
    <p:sldId id="853" r:id="rId37"/>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22" autoAdjust="0"/>
    <p:restoredTop sz="88444" autoAdjust="0"/>
  </p:normalViewPr>
  <p:slideViewPr>
    <p:cSldViewPr snapToGrid="0">
      <p:cViewPr varScale="1">
        <p:scale>
          <a:sx n="75" d="100"/>
          <a:sy n="75" d="100"/>
        </p:scale>
        <p:origin x="-1296" y="-102"/>
      </p:cViewPr>
      <p:guideLst>
        <p:guide orient="horz" pos="2160"/>
        <p:guide pos="2880"/>
      </p:guideLst>
    </p:cSldViewPr>
  </p:slideViewPr>
  <p:outlineViewPr>
    <p:cViewPr>
      <p:scale>
        <a:sx n="33" d="100"/>
        <a:sy n="33" d="100"/>
      </p:scale>
      <p:origin x="0" y="5022"/>
    </p:cViewPr>
  </p:outlineViewPr>
  <p:notesTextViewPr>
    <p:cViewPr>
      <p:scale>
        <a:sx n="75" d="100"/>
        <a:sy n="75"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r>
              <a:rPr lang="en-US" b="1" dirty="0"/>
              <a:t>Cisco Networking Academy program</a:t>
            </a:r>
          </a:p>
          <a:p>
            <a:pPr>
              <a:buFontTx/>
              <a:buNone/>
            </a:pPr>
            <a:r>
              <a:rPr lang="en-US" b="1" dirty="0" smtClean="0"/>
              <a:t>Introduction to Networks</a:t>
            </a: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10.2.1.1</a:t>
            </a:r>
            <a:r>
              <a:rPr lang="en-US" baseline="0" dirty="0" smtClean="0"/>
              <a:t>  Hypertext Transfer Protocol and Hypertext Markup Language</a:t>
            </a:r>
            <a:endParaRPr lang="en-US" sz="120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pPr/>
              <a:t>16</a:t>
            </a:fld>
            <a:endParaRPr lang="en-US"/>
          </a:p>
        </p:txBody>
      </p:sp>
    </p:spTree>
    <p:extLst>
      <p:ext uri="{BB962C8B-B14F-4D97-AF65-F5344CB8AC3E}">
        <p14:creationId xmlns="" xmlns:p14="http://schemas.microsoft.com/office/powerpoint/2010/main" val="3734145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10.2.1.1</a:t>
            </a:r>
            <a:r>
              <a:rPr lang="en-US" baseline="0" dirty="0" smtClean="0"/>
              <a:t>  Hypertext Transfer Protocol and Hypertext Markup Language (Cont.)</a:t>
            </a:r>
            <a:endParaRPr lang="en-US" sz="120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pPr/>
              <a:t>17</a:t>
            </a:fld>
            <a:endParaRPr lang="en-US"/>
          </a:p>
        </p:txBody>
      </p:sp>
    </p:spTree>
    <p:extLst>
      <p:ext uri="{BB962C8B-B14F-4D97-AF65-F5344CB8AC3E}">
        <p14:creationId xmlns="" xmlns:p14="http://schemas.microsoft.com/office/powerpoint/2010/main" val="3734145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10.2.1.2</a:t>
            </a:r>
            <a:r>
              <a:rPr lang="en-US" baseline="0" dirty="0" smtClean="0"/>
              <a:t> HTTP and HTTPS  </a:t>
            </a:r>
            <a:endParaRPr lang="en-US" sz="120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pPr/>
              <a:t>18</a:t>
            </a:fld>
            <a:endParaRPr lang="en-US"/>
          </a:p>
        </p:txBody>
      </p:sp>
    </p:spTree>
    <p:extLst>
      <p:ext uri="{BB962C8B-B14F-4D97-AF65-F5344CB8AC3E}">
        <p14:creationId xmlns="" xmlns:p14="http://schemas.microsoft.com/office/powerpoint/2010/main" val="3734145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10.2.1.3</a:t>
            </a:r>
            <a:r>
              <a:rPr lang="en-US" baseline="0" dirty="0" smtClean="0"/>
              <a:t> Email Protocols  </a:t>
            </a:r>
            <a:endParaRPr lang="en-US" sz="120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pPr/>
              <a:t>19</a:t>
            </a:fld>
            <a:endParaRPr lang="en-US"/>
          </a:p>
        </p:txBody>
      </p:sp>
    </p:spTree>
    <p:extLst>
      <p:ext uri="{BB962C8B-B14F-4D97-AF65-F5344CB8AC3E}">
        <p14:creationId xmlns="" xmlns:p14="http://schemas.microsoft.com/office/powerpoint/2010/main" val="3734145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10.2.1.4</a:t>
            </a:r>
            <a:r>
              <a:rPr lang="en-US" baseline="0" dirty="0" smtClean="0"/>
              <a:t> SMTP Operation  </a:t>
            </a:r>
            <a:endParaRPr lang="en-US" sz="120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pPr/>
              <a:t>20</a:t>
            </a:fld>
            <a:endParaRPr lang="en-US"/>
          </a:p>
        </p:txBody>
      </p:sp>
    </p:spTree>
    <p:extLst>
      <p:ext uri="{BB962C8B-B14F-4D97-AF65-F5344CB8AC3E}">
        <p14:creationId xmlns="" xmlns:p14="http://schemas.microsoft.com/office/powerpoint/2010/main" val="3734145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10.2.1.5</a:t>
            </a:r>
            <a:r>
              <a:rPr lang="en-US" baseline="0" dirty="0" smtClean="0"/>
              <a:t> POP Operation   </a:t>
            </a:r>
            <a:endParaRPr lang="en-US" sz="120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pPr/>
              <a:t>21</a:t>
            </a:fld>
            <a:endParaRPr lang="en-US"/>
          </a:p>
        </p:txBody>
      </p:sp>
    </p:spTree>
    <p:extLst>
      <p:ext uri="{BB962C8B-B14F-4D97-AF65-F5344CB8AC3E}">
        <p14:creationId xmlns="" xmlns:p14="http://schemas.microsoft.com/office/powerpoint/2010/main" val="3734145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10.2.1.6</a:t>
            </a:r>
            <a:r>
              <a:rPr lang="en-US" baseline="0" dirty="0" smtClean="0"/>
              <a:t>  IMAP Operation  </a:t>
            </a:r>
          </a:p>
          <a:p>
            <a:r>
              <a:rPr lang="en-US" sz="1200" baseline="0" dirty="0" smtClean="0"/>
              <a:t>10.2.1.7 Packet Tracer – Web and Email</a:t>
            </a:r>
            <a:endParaRPr lang="en-US" sz="120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pPr/>
              <a:t>22</a:t>
            </a:fld>
            <a:endParaRPr lang="en-US"/>
          </a:p>
        </p:txBody>
      </p:sp>
    </p:spTree>
    <p:extLst>
      <p:ext uri="{BB962C8B-B14F-4D97-AF65-F5344CB8AC3E}">
        <p14:creationId xmlns="" xmlns:p14="http://schemas.microsoft.com/office/powerpoint/2010/main" val="3734145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10.2.2.1</a:t>
            </a:r>
            <a:r>
              <a:rPr lang="en-US" sz="1200" baseline="0" dirty="0" smtClean="0"/>
              <a:t> Domain Name Service</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24</a:t>
            </a:fld>
            <a:endParaRPr lang="en-US"/>
          </a:p>
        </p:txBody>
      </p:sp>
    </p:spTree>
    <p:extLst>
      <p:ext uri="{BB962C8B-B14F-4D97-AF65-F5344CB8AC3E}">
        <p14:creationId xmlns="" xmlns:p14="http://schemas.microsoft.com/office/powerpoint/2010/main" val="3734145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10.2.2.1</a:t>
            </a:r>
            <a:r>
              <a:rPr lang="en-US" sz="1200" baseline="0" dirty="0" smtClean="0"/>
              <a:t> Domain Name Service</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25</a:t>
            </a:fld>
            <a:endParaRPr lang="en-US"/>
          </a:p>
        </p:txBody>
      </p:sp>
    </p:spTree>
    <p:extLst>
      <p:ext uri="{BB962C8B-B14F-4D97-AF65-F5344CB8AC3E}">
        <p14:creationId xmlns="" xmlns:p14="http://schemas.microsoft.com/office/powerpoint/2010/main" val="3734145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10.2.2.2</a:t>
            </a:r>
            <a:r>
              <a:rPr lang="en-US" sz="1200" baseline="0" dirty="0" smtClean="0"/>
              <a:t> DNS Message Format </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26</a:t>
            </a:fld>
            <a:endParaRPr lang="en-US"/>
          </a:p>
        </p:txBody>
      </p:sp>
    </p:spTree>
    <p:extLst>
      <p:ext uri="{BB962C8B-B14F-4D97-AF65-F5344CB8AC3E}">
        <p14:creationId xmlns="" xmlns:p14="http://schemas.microsoft.com/office/powerpoint/2010/main" val="3734145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10.1.1.1 Application Layer</a:t>
            </a:r>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5</a:t>
            </a:fld>
            <a:endParaRPr lang="en-US"/>
          </a:p>
        </p:txBody>
      </p:sp>
    </p:spTree>
    <p:extLst>
      <p:ext uri="{BB962C8B-B14F-4D97-AF65-F5344CB8AC3E}">
        <p14:creationId xmlns="" xmlns:p14="http://schemas.microsoft.com/office/powerpoint/2010/main" val="3734145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10.2.2.3</a:t>
            </a:r>
            <a:r>
              <a:rPr lang="en-US" sz="1200" baseline="0" dirty="0" smtClean="0"/>
              <a:t> DNS Hierarchy</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27</a:t>
            </a:fld>
            <a:endParaRPr lang="en-US"/>
          </a:p>
        </p:txBody>
      </p:sp>
    </p:spTree>
    <p:extLst>
      <p:ext uri="{BB962C8B-B14F-4D97-AF65-F5344CB8AC3E}">
        <p14:creationId xmlns="" xmlns:p14="http://schemas.microsoft.com/office/powerpoint/2010/main" val="3734145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10.2.2.4</a:t>
            </a:r>
            <a:r>
              <a:rPr lang="en-US" sz="1200" baseline="0" dirty="0" smtClean="0"/>
              <a:t> The </a:t>
            </a:r>
            <a:r>
              <a:rPr lang="en-US" sz="1200" baseline="0" dirty="0" err="1" smtClean="0"/>
              <a:t>nslookup</a:t>
            </a:r>
            <a:r>
              <a:rPr lang="en-US" sz="1200" baseline="0" dirty="0" smtClean="0"/>
              <a:t> Command</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28</a:t>
            </a:fld>
            <a:endParaRPr lang="en-US"/>
          </a:p>
        </p:txBody>
      </p:sp>
    </p:spTree>
    <p:extLst>
      <p:ext uri="{BB962C8B-B14F-4D97-AF65-F5344CB8AC3E}">
        <p14:creationId xmlns="" xmlns:p14="http://schemas.microsoft.com/office/powerpoint/2010/main" val="3734145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10.2.2.5</a:t>
            </a:r>
            <a:r>
              <a:rPr lang="en-US" sz="1200" baseline="0" dirty="0" smtClean="0"/>
              <a:t> Dynamic Host Configuration Protocol</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30</a:t>
            </a:fld>
            <a:endParaRPr lang="en-US"/>
          </a:p>
        </p:txBody>
      </p:sp>
    </p:spTree>
    <p:extLst>
      <p:ext uri="{BB962C8B-B14F-4D97-AF65-F5344CB8AC3E}">
        <p14:creationId xmlns="" xmlns:p14="http://schemas.microsoft.com/office/powerpoint/2010/main" val="3734145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10.2.2.6</a:t>
            </a:r>
            <a:r>
              <a:rPr lang="en-US" sz="1200" baseline="0" dirty="0" smtClean="0"/>
              <a:t> DHCP Operation</a:t>
            </a:r>
          </a:p>
          <a:p>
            <a:r>
              <a:rPr lang="en-US" sz="1200" baseline="0" dirty="0" smtClean="0"/>
              <a:t>10.2.2.7 Packet Tracer – DHCP and DNS Servers</a:t>
            </a:r>
          </a:p>
          <a:p>
            <a:r>
              <a:rPr lang="en-US" sz="1200" baseline="0" dirty="0" smtClean="0"/>
              <a:t>10.2.2.8 Lab – Observing DNS Servers - PKA</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31</a:t>
            </a:fld>
            <a:endParaRPr lang="en-US"/>
          </a:p>
        </p:txBody>
      </p:sp>
    </p:spTree>
    <p:extLst>
      <p:ext uri="{BB962C8B-B14F-4D97-AF65-F5344CB8AC3E}">
        <p14:creationId xmlns="" xmlns:p14="http://schemas.microsoft.com/office/powerpoint/2010/main" val="3734145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10.2.2.6</a:t>
            </a:r>
            <a:r>
              <a:rPr lang="en-US" sz="1200" baseline="0" dirty="0" smtClean="0"/>
              <a:t> DHCP Operation</a:t>
            </a:r>
          </a:p>
          <a:p>
            <a:r>
              <a:rPr lang="en-US" sz="1200" baseline="0" dirty="0" smtClean="0"/>
              <a:t>10.2.2.7 Packet Tracer – DHCP and DNS Servers</a:t>
            </a:r>
          </a:p>
          <a:p>
            <a:r>
              <a:rPr lang="en-US" sz="1200" baseline="0" dirty="0" smtClean="0"/>
              <a:t>10.2.2.8 Lab – Observing DNS Servers - PKA</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32</a:t>
            </a:fld>
            <a:endParaRPr lang="en-US"/>
          </a:p>
        </p:txBody>
      </p:sp>
    </p:spTree>
    <p:extLst>
      <p:ext uri="{BB962C8B-B14F-4D97-AF65-F5344CB8AC3E}">
        <p14:creationId xmlns="" xmlns:p14="http://schemas.microsoft.com/office/powerpoint/2010/main" val="3734145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10.2.3.1</a:t>
            </a:r>
            <a:r>
              <a:rPr lang="en-US" baseline="0" dirty="0" smtClean="0"/>
              <a:t> File Transfer Protocol</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33</a:t>
            </a:fld>
            <a:endParaRPr lang="en-US"/>
          </a:p>
        </p:txBody>
      </p:sp>
    </p:spTree>
    <p:extLst>
      <p:ext uri="{BB962C8B-B14F-4D97-AF65-F5344CB8AC3E}">
        <p14:creationId xmlns="" xmlns:p14="http://schemas.microsoft.com/office/powerpoint/2010/main" val="3734145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10.2.3.2 Server Message Block</a:t>
            </a:r>
          </a:p>
          <a:p>
            <a:r>
              <a:rPr lang="en-US" dirty="0" smtClean="0"/>
              <a:t>10.2.3.3 Packet</a:t>
            </a:r>
            <a:r>
              <a:rPr lang="en-US" baseline="0" dirty="0" smtClean="0"/>
              <a:t> Tracer – FTP</a:t>
            </a:r>
          </a:p>
          <a:p>
            <a:r>
              <a:rPr lang="en-US" baseline="0" dirty="0" smtClean="0"/>
              <a:t>10.2.3.4 Lab – Exploring FTP</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34</a:t>
            </a:fld>
            <a:endParaRPr lang="en-US"/>
          </a:p>
        </p:txBody>
      </p:sp>
    </p:spTree>
    <p:extLst>
      <p:ext uri="{BB962C8B-B14F-4D97-AF65-F5344CB8AC3E}">
        <p14:creationId xmlns="" xmlns:p14="http://schemas.microsoft.com/office/powerpoint/2010/main" val="3734145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10.3.1.1 Modeling</a:t>
            </a:r>
            <a:r>
              <a:rPr lang="en-US" baseline="0" dirty="0" smtClean="0"/>
              <a:t> Activity - Make it happen!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10.3.1.2 Packet Tracer - Explore a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10.3.1.3 Packet Tracer - Multiuser - Client Side and Server Side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10.3.1.4 Packet Tracer - Multiuser - Implement Service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10.3.1.5 Chapter 10</a:t>
            </a:r>
            <a:r>
              <a:rPr lang="en-US" baseline="0" smtClean="0"/>
              <a:t>: Application Layer</a:t>
            </a:r>
            <a:endParaRPr lang="en-US"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pPr/>
              <a:t>35</a:t>
            </a:fld>
            <a:endParaRPr lang="en-US"/>
          </a:p>
        </p:txBody>
      </p:sp>
    </p:spTree>
    <p:extLst>
      <p:ext uri="{BB962C8B-B14F-4D97-AF65-F5344CB8AC3E}">
        <p14:creationId xmlns="" xmlns:p14="http://schemas.microsoft.com/office/powerpoint/2010/main" val="2118918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10.1.1.2</a:t>
            </a:r>
            <a:r>
              <a:rPr lang="en-US" baseline="0" dirty="0" smtClean="0"/>
              <a:t> </a:t>
            </a:r>
            <a:r>
              <a:rPr lang="en-US" sz="1200" baseline="0" dirty="0" smtClean="0"/>
              <a:t>Presentation and Session Layer</a:t>
            </a:r>
          </a:p>
          <a:p>
            <a:endParaRPr lang="en-US" sz="1200" baseline="0" dirty="0" smtClean="0"/>
          </a:p>
          <a:p>
            <a:r>
              <a:rPr lang="en-US" sz="1200" b="1" i="0" kern="1200" dirty="0" smtClean="0">
                <a:solidFill>
                  <a:schemeClr val="tx1"/>
                </a:solidFill>
                <a:effectLst/>
                <a:latin typeface="+mn-lt"/>
                <a:ea typeface="+mn-ea"/>
                <a:cs typeface="+mn-cs"/>
              </a:rPr>
              <a:t>The Presentation Layer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presentation layer has three primary functions:</a:t>
            </a:r>
          </a:p>
          <a:p>
            <a:r>
              <a:rPr lang="en-US" sz="1200" b="0" i="0" kern="1200" dirty="0" smtClean="0">
                <a:solidFill>
                  <a:schemeClr val="tx1"/>
                </a:solidFill>
                <a:effectLst/>
                <a:latin typeface="+mn-lt"/>
                <a:ea typeface="+mn-ea"/>
                <a:cs typeface="+mn-cs"/>
              </a:rPr>
              <a:t>Formatting, or presenting, data at the source device into a compatible form for receipt by the destination device</a:t>
            </a:r>
          </a:p>
          <a:p>
            <a:r>
              <a:rPr lang="en-US" sz="1200" b="0" i="0" kern="1200" dirty="0" smtClean="0">
                <a:solidFill>
                  <a:schemeClr val="tx1"/>
                </a:solidFill>
                <a:effectLst/>
                <a:latin typeface="+mn-lt"/>
                <a:ea typeface="+mn-ea"/>
                <a:cs typeface="+mn-cs"/>
              </a:rPr>
              <a:t>Compressing data in a way that can be decompressed by the destination device</a:t>
            </a:r>
          </a:p>
          <a:p>
            <a:r>
              <a:rPr lang="en-US" sz="1200" b="0" i="0" kern="1200" dirty="0" smtClean="0">
                <a:solidFill>
                  <a:schemeClr val="tx1"/>
                </a:solidFill>
                <a:effectLst/>
                <a:latin typeface="+mn-lt"/>
                <a:ea typeface="+mn-ea"/>
                <a:cs typeface="+mn-cs"/>
              </a:rPr>
              <a:t>Encrypting data for transmission and decrypting data upon receipt</a:t>
            </a:r>
          </a:p>
          <a:p>
            <a:r>
              <a:rPr lang="en-US" sz="1200" b="0" i="0" kern="1200" dirty="0" smtClean="0">
                <a:solidFill>
                  <a:schemeClr val="tx1"/>
                </a:solidFill>
                <a:effectLst/>
                <a:latin typeface="+mn-lt"/>
                <a:ea typeface="+mn-ea"/>
                <a:cs typeface="+mn-cs"/>
              </a:rPr>
              <a:t>The presentation layer formats data for the application layer, and it sets standards for file formats. Some well-known standards for video include QuickTime and Motion Picture Experts Group (MPEG). Some well-known graphic image formats that are used on networks are Graphics Interchange Format (GIF), Joint Photographic Experts Group (JPEG), and Portable Network Graphics (PNG) format.</a:t>
            </a:r>
          </a:p>
          <a:p>
            <a:r>
              <a:rPr lang="en-US" sz="1200" b="1" i="0" kern="1200" dirty="0" smtClean="0">
                <a:solidFill>
                  <a:schemeClr val="tx1"/>
                </a:solidFill>
                <a:effectLst/>
                <a:latin typeface="+mn-lt"/>
                <a:ea typeface="+mn-ea"/>
                <a:cs typeface="+mn-cs"/>
              </a:rPr>
              <a:t>The Session Layer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the name implies, functions at the session layer create and maintain dialogs between source and destination applications. The session layer handles the exchange of information to initiate dialogs, keep them active, and to restart sessions that are disrupted or idle for a long period of time.</a:t>
            </a:r>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6</a:t>
            </a:fld>
            <a:endParaRPr lang="en-US"/>
          </a:p>
        </p:txBody>
      </p:sp>
    </p:spTree>
    <p:extLst>
      <p:ext uri="{BB962C8B-B14F-4D97-AF65-F5344CB8AC3E}">
        <p14:creationId xmlns="" xmlns:p14="http://schemas.microsoft.com/office/powerpoint/2010/main" val="3734145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10.1.1.2</a:t>
            </a:r>
            <a:r>
              <a:rPr lang="en-US" baseline="0" dirty="0" smtClean="0"/>
              <a:t> </a:t>
            </a:r>
            <a:r>
              <a:rPr lang="en-US" sz="1200" baseline="0" dirty="0" smtClean="0"/>
              <a:t>Presentation and Session Layer (Cont.)</a:t>
            </a:r>
          </a:p>
          <a:p>
            <a:endParaRPr lang="en-US" sz="1200" baseline="0" dirty="0" smtClean="0"/>
          </a:p>
          <a:p>
            <a:r>
              <a:rPr lang="en-US" sz="1200" b="1" i="0" kern="1200" dirty="0" smtClean="0">
                <a:solidFill>
                  <a:schemeClr val="tx1"/>
                </a:solidFill>
                <a:effectLst/>
                <a:latin typeface="+mn-lt"/>
                <a:ea typeface="+mn-ea"/>
                <a:cs typeface="+mn-cs"/>
              </a:rPr>
              <a:t>The Presentation Layer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presentation layer has three primary functions:</a:t>
            </a:r>
          </a:p>
          <a:p>
            <a:r>
              <a:rPr lang="en-US" sz="1200" b="0" i="0" kern="1200" dirty="0" smtClean="0">
                <a:solidFill>
                  <a:schemeClr val="tx1"/>
                </a:solidFill>
                <a:effectLst/>
                <a:latin typeface="+mn-lt"/>
                <a:ea typeface="+mn-ea"/>
                <a:cs typeface="+mn-cs"/>
              </a:rPr>
              <a:t>Formatting, or presenting, data at the source device into a compatible form for receipt by the destination device</a:t>
            </a:r>
          </a:p>
          <a:p>
            <a:r>
              <a:rPr lang="en-US" sz="1200" b="0" i="0" kern="1200" dirty="0" smtClean="0">
                <a:solidFill>
                  <a:schemeClr val="tx1"/>
                </a:solidFill>
                <a:effectLst/>
                <a:latin typeface="+mn-lt"/>
                <a:ea typeface="+mn-ea"/>
                <a:cs typeface="+mn-cs"/>
              </a:rPr>
              <a:t>Compressing data in a way that can be decompressed by the destination device</a:t>
            </a:r>
          </a:p>
          <a:p>
            <a:r>
              <a:rPr lang="en-US" sz="1200" b="0" i="0" kern="1200" dirty="0" smtClean="0">
                <a:solidFill>
                  <a:schemeClr val="tx1"/>
                </a:solidFill>
                <a:effectLst/>
                <a:latin typeface="+mn-lt"/>
                <a:ea typeface="+mn-ea"/>
                <a:cs typeface="+mn-cs"/>
              </a:rPr>
              <a:t>Encrypting data for transmission and decrypting data upon receipt</a:t>
            </a:r>
          </a:p>
          <a:p>
            <a:r>
              <a:rPr lang="en-US" sz="1200" b="0" i="0" kern="1200" dirty="0" smtClean="0">
                <a:solidFill>
                  <a:schemeClr val="tx1"/>
                </a:solidFill>
                <a:effectLst/>
                <a:latin typeface="+mn-lt"/>
                <a:ea typeface="+mn-ea"/>
                <a:cs typeface="+mn-cs"/>
              </a:rPr>
              <a:t>The presentation layer formats data for the application layer, and it sets standards for file formats. Some well-known standards for video include QuickTime and Motion Picture Experts Group (MPEG). Some well-known graphic image formats that are used on networks are Graphics Interchange Format (GIF), Joint Photographic Experts Group (JPEG), and Portable Network Graphics (PNG) format.</a:t>
            </a:r>
          </a:p>
          <a:p>
            <a:r>
              <a:rPr lang="en-US" sz="1200" b="1" i="0" kern="1200" dirty="0" smtClean="0">
                <a:solidFill>
                  <a:schemeClr val="tx1"/>
                </a:solidFill>
                <a:effectLst/>
                <a:latin typeface="+mn-lt"/>
                <a:ea typeface="+mn-ea"/>
                <a:cs typeface="+mn-cs"/>
              </a:rPr>
              <a:t>The Session Layer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the name implies, functions at the session layer create and maintain dialogs between source and destination applications. The session layer handles the exchange of information to initiate dialogs, keep them active, and to restart sessions that are disrupted or idle for a long period of time.</a:t>
            </a:r>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7</a:t>
            </a:fld>
            <a:endParaRPr lang="en-US"/>
          </a:p>
        </p:txBody>
      </p:sp>
    </p:spTree>
    <p:extLst>
      <p:ext uri="{BB962C8B-B14F-4D97-AF65-F5344CB8AC3E}">
        <p14:creationId xmlns="" xmlns:p14="http://schemas.microsoft.com/office/powerpoint/2010/main" val="3734145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10.1.1.3</a:t>
            </a:r>
            <a:r>
              <a:rPr lang="en-US" baseline="0" dirty="0" smtClean="0"/>
              <a:t> TCP/IP Application Layer Protocols</a:t>
            </a:r>
          </a:p>
          <a:p>
            <a:r>
              <a:rPr lang="en-US" baseline="0" dirty="0" smtClean="0"/>
              <a:t>10.1.1.4 Activity – Application and Presentation (Protocols and Standards)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8</a:t>
            </a:fld>
            <a:endParaRPr lang="en-US"/>
          </a:p>
        </p:txBody>
      </p:sp>
    </p:spTree>
    <p:extLst>
      <p:ext uri="{BB962C8B-B14F-4D97-AF65-F5344CB8AC3E}">
        <p14:creationId xmlns="" xmlns:p14="http://schemas.microsoft.com/office/powerpoint/2010/main" val="3734145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10.1.2.1 Client-Server</a:t>
            </a:r>
            <a:r>
              <a:rPr lang="en-US" baseline="0" dirty="0" smtClean="0"/>
              <a:t> Model</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10</a:t>
            </a:fld>
            <a:endParaRPr lang="en-US"/>
          </a:p>
        </p:txBody>
      </p:sp>
    </p:spTree>
    <p:extLst>
      <p:ext uri="{BB962C8B-B14F-4D97-AF65-F5344CB8AC3E}">
        <p14:creationId xmlns="" xmlns:p14="http://schemas.microsoft.com/office/powerpoint/2010/main" val="3734145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10.1.2.2</a:t>
            </a:r>
            <a:r>
              <a:rPr lang="en-US" baseline="0" dirty="0" smtClean="0"/>
              <a:t> </a:t>
            </a:r>
            <a:r>
              <a:rPr lang="en-US" sz="1200" baseline="0" dirty="0" smtClean="0"/>
              <a:t>Peer-to-Peer Networks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11</a:t>
            </a:fld>
            <a:endParaRPr lang="en-US"/>
          </a:p>
        </p:txBody>
      </p:sp>
    </p:spTree>
    <p:extLst>
      <p:ext uri="{BB962C8B-B14F-4D97-AF65-F5344CB8AC3E}">
        <p14:creationId xmlns="" xmlns:p14="http://schemas.microsoft.com/office/powerpoint/2010/main" val="3734145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10.1.2.3</a:t>
            </a:r>
            <a:r>
              <a:rPr lang="en-US" baseline="0" dirty="0" smtClean="0"/>
              <a:t> Peer-to-Peer Applications</a:t>
            </a:r>
            <a:endParaRPr lang="en-US" sz="120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pPr/>
              <a:t>12</a:t>
            </a:fld>
            <a:endParaRPr lang="en-US"/>
          </a:p>
        </p:txBody>
      </p:sp>
    </p:spTree>
    <p:extLst>
      <p:ext uri="{BB962C8B-B14F-4D97-AF65-F5344CB8AC3E}">
        <p14:creationId xmlns="" xmlns:p14="http://schemas.microsoft.com/office/powerpoint/2010/main" val="3734145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10.1.2.4</a:t>
            </a:r>
            <a:r>
              <a:rPr lang="en-US" baseline="0" dirty="0" smtClean="0"/>
              <a:t> Common P2P Applications </a:t>
            </a:r>
          </a:p>
          <a:p>
            <a:r>
              <a:rPr lang="en-US" sz="1200" baseline="0" dirty="0" smtClean="0"/>
              <a:t>10.1.2.5 Lab – Researching Peer-to-Peer File Sharing</a:t>
            </a:r>
            <a:endParaRPr lang="en-US" sz="120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pPr/>
              <a:t>13</a:t>
            </a:fld>
            <a:endParaRPr lang="en-US"/>
          </a:p>
        </p:txBody>
      </p:sp>
    </p:spTree>
    <p:extLst>
      <p:ext uri="{BB962C8B-B14F-4D97-AF65-F5344CB8AC3E}">
        <p14:creationId xmlns="" xmlns:p14="http://schemas.microsoft.com/office/powerpoint/2010/main" val="37341452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40316079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smtClean="0"/>
              <a:t>Tell your story here</a:t>
            </a:r>
            <a:endParaRPr lang="en-US" dirty="0"/>
          </a:p>
        </p:txBody>
      </p:sp>
      <p:cxnSp>
        <p:nvCxnSpPr>
          <p:cNvPr id="5" name="Straight Connector 4"/>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Tree>
    <p:extLst>
      <p:ext uri="{BB962C8B-B14F-4D97-AF65-F5344CB8AC3E}">
        <p14:creationId xmlns="" xmlns:p14="http://schemas.microsoft.com/office/powerpoint/2010/main" val="477931373"/>
      </p:ext>
    </p:extLst>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 xmlns:a14="http://schemas.microsoft.com/office/drawing/2010/main"/>
              </a:ext>
            </a:extLst>
          </a:blip>
          <a:src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 xmlns:p14="http://schemas.microsoft.com/office/powerpoint/2010/main" val="1665715276"/>
      </p:ext>
    </p:extLst>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sz="2000"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4065548096"/>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5.png"/><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7" cstate="email">
            <a:extLst>
              <a:ext uri="{28A0092B-C50C-407E-A947-70E740481C1C}">
                <a14:useLocalDpi xmlns=""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7" r:id="rId12"/>
    <p:sldLayoutId id="2147484058" r:id="rId13"/>
    <p:sldLayoutId id="2147484059" r:id="rId14"/>
    <p:sldLayoutId id="2147484060" r:id="rId15"/>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hyperlink" Target="http://cisco.com/index.html" TargetMode="External"/><Relationship Id="rId2" Type="http://schemas.openxmlformats.org/officeDocument/2006/relationships/notesSlide" Target="../notesSlides/notesSlide10.xml"/><Relationship Id="rId1" Type="http://schemas.openxmlformats.org/officeDocument/2006/relationships/slideLayout" Target="../slideLayouts/slideLayout2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hyperlink" Target="http://www.cisco.com/" TargetMode="External"/><Relationship Id="rId2" Type="http://schemas.openxmlformats.org/officeDocument/2006/relationships/notesSlide" Target="../notesSlides/notesSlide17.xml"/><Relationship Id="rId1" Type="http://schemas.openxmlformats.org/officeDocument/2006/relationships/slideLayout" Target="../slideLayouts/slideLayout27.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7.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800" dirty="0">
                <a:latin typeface="Arial" charset="0"/>
              </a:rPr>
              <a:t>Chapter </a:t>
            </a:r>
            <a:r>
              <a:rPr lang="en-US" sz="2800" dirty="0" smtClean="0">
                <a:latin typeface="Arial" charset="0"/>
              </a:rPr>
              <a:t>8:</a:t>
            </a:r>
            <a:r>
              <a:rPr lang="en-US" sz="2800" dirty="0">
                <a:latin typeface="Arial" charset="0"/>
              </a:rPr>
              <a:t/>
            </a:r>
            <a:br>
              <a:rPr lang="en-US" sz="2800" dirty="0">
                <a:latin typeface="Arial" charset="0"/>
              </a:rPr>
            </a:br>
            <a:r>
              <a:rPr lang="en-US" sz="2800" dirty="0" smtClean="0">
                <a:latin typeface="Arial" charset="0"/>
              </a:rPr>
              <a:t>Application Layer</a:t>
            </a:r>
            <a:endParaRPr lang="en-US" sz="28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sz="2400" dirty="0">
                <a:latin typeface="Arial" charset="0"/>
              </a:rPr>
              <a:t>Network </a:t>
            </a:r>
            <a:r>
              <a:rPr lang="en-US" sz="2400" dirty="0" smtClean="0">
                <a:latin typeface="Arial" charset="0"/>
              </a:rPr>
              <a:t>Basics</a:t>
            </a:r>
            <a:endParaRPr lang="en-US" sz="2400" dirty="0">
              <a:latin typeface="Arial"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Client-Server Model</a:t>
            </a:r>
          </a:p>
        </p:txBody>
      </p:sp>
      <p:sp>
        <p:nvSpPr>
          <p:cNvPr id="3" name="Text Placeholder 2"/>
          <p:cNvSpPr>
            <a:spLocks noGrp="1"/>
          </p:cNvSpPr>
          <p:nvPr>
            <p:ph type="body" sz="quarter" idx="10"/>
          </p:nvPr>
        </p:nvSpPr>
        <p:spPr/>
        <p:txBody>
          <a:bodyPr/>
          <a:lstStyle/>
          <a:p>
            <a:r>
              <a:rPr lang="en-US" sz="1800" dirty="0">
                <a:solidFill>
                  <a:schemeClr val="bg2">
                    <a:lumMod val="65000"/>
                    <a:lumOff val="35000"/>
                  </a:schemeClr>
                </a:solidFill>
              </a:rPr>
              <a:t>The device requesting the information is called a </a:t>
            </a:r>
            <a:r>
              <a:rPr lang="en-US" sz="1800" dirty="0" smtClean="0">
                <a:solidFill>
                  <a:schemeClr val="bg2">
                    <a:lumMod val="65000"/>
                    <a:lumOff val="35000"/>
                  </a:schemeClr>
                </a:solidFill>
              </a:rPr>
              <a:t>client.</a:t>
            </a:r>
            <a:endParaRPr lang="en-US" sz="1800" dirty="0">
              <a:solidFill>
                <a:schemeClr val="bg2">
                  <a:lumMod val="65000"/>
                  <a:lumOff val="35000"/>
                </a:schemeClr>
              </a:solidFill>
            </a:endParaRPr>
          </a:p>
          <a:p>
            <a:r>
              <a:rPr lang="en-US" sz="1800" dirty="0">
                <a:solidFill>
                  <a:schemeClr val="bg2">
                    <a:lumMod val="65000"/>
                    <a:lumOff val="35000"/>
                  </a:schemeClr>
                </a:solidFill>
              </a:rPr>
              <a:t>The device responding to the request is called a server.</a:t>
            </a:r>
          </a:p>
          <a:p>
            <a:r>
              <a:rPr lang="en-US" sz="1800" dirty="0">
                <a:solidFill>
                  <a:schemeClr val="bg2">
                    <a:lumMod val="65000"/>
                    <a:lumOff val="35000"/>
                  </a:schemeClr>
                </a:solidFill>
              </a:rPr>
              <a:t>Client and server processes are considered to be in the application layer.</a:t>
            </a:r>
          </a:p>
          <a:p>
            <a:r>
              <a:rPr lang="en-US" sz="1800" dirty="0">
                <a:solidFill>
                  <a:schemeClr val="bg2">
                    <a:lumMod val="65000"/>
                    <a:lumOff val="35000"/>
                  </a:schemeClr>
                </a:solidFill>
              </a:rPr>
              <a:t>The client initiates the </a:t>
            </a:r>
            <a:r>
              <a:rPr lang="en-US" sz="1800" dirty="0" smtClean="0">
                <a:solidFill>
                  <a:schemeClr val="bg2">
                    <a:lumMod val="65000"/>
                    <a:lumOff val="35000"/>
                  </a:schemeClr>
                </a:solidFill>
              </a:rPr>
              <a:t>exchange by </a:t>
            </a:r>
            <a:r>
              <a:rPr lang="en-US" sz="1800" dirty="0">
                <a:solidFill>
                  <a:schemeClr val="bg2">
                    <a:lumMod val="65000"/>
                    <a:lumOff val="35000"/>
                  </a:schemeClr>
                </a:solidFill>
              </a:rPr>
              <a:t>requesting data from </a:t>
            </a:r>
            <a:r>
              <a:rPr lang="en-US" sz="1800" dirty="0" smtClean="0">
                <a:solidFill>
                  <a:schemeClr val="bg2">
                    <a:lumMod val="65000"/>
                    <a:lumOff val="35000"/>
                  </a:schemeClr>
                </a:solidFill>
              </a:rPr>
              <a:t>the server.</a:t>
            </a:r>
            <a:endParaRPr lang="en-US" sz="1800" dirty="0">
              <a:solidFill>
                <a:schemeClr val="bg2">
                  <a:lumMod val="65000"/>
                  <a:lumOff val="35000"/>
                </a:schemeClr>
              </a:solidFill>
            </a:endParaRPr>
          </a:p>
          <a:p>
            <a:r>
              <a:rPr lang="en-US" sz="1800" dirty="0">
                <a:solidFill>
                  <a:schemeClr val="bg2">
                    <a:lumMod val="65000"/>
                    <a:lumOff val="35000"/>
                  </a:schemeClr>
                </a:solidFill>
              </a:rPr>
              <a:t>The server responds by </a:t>
            </a:r>
            <a:r>
              <a:rPr lang="en-US" sz="1800" dirty="0" smtClean="0">
                <a:solidFill>
                  <a:schemeClr val="bg2">
                    <a:lumMod val="65000"/>
                    <a:lumOff val="35000"/>
                  </a:schemeClr>
                </a:solidFill>
              </a:rPr>
              <a:t>sending one</a:t>
            </a:r>
            <a:br>
              <a:rPr lang="en-US" sz="1800" dirty="0" smtClean="0">
                <a:solidFill>
                  <a:schemeClr val="bg2">
                    <a:lumMod val="65000"/>
                    <a:lumOff val="35000"/>
                  </a:schemeClr>
                </a:solidFill>
              </a:rPr>
            </a:br>
            <a:r>
              <a:rPr lang="en-US" sz="1800" dirty="0" smtClean="0">
                <a:solidFill>
                  <a:schemeClr val="bg2">
                    <a:lumMod val="65000"/>
                    <a:lumOff val="35000"/>
                  </a:schemeClr>
                </a:solidFill>
              </a:rPr>
              <a:t>or </a:t>
            </a:r>
            <a:r>
              <a:rPr lang="en-US" sz="1800" dirty="0">
                <a:solidFill>
                  <a:schemeClr val="bg2">
                    <a:lumMod val="65000"/>
                    <a:lumOff val="35000"/>
                  </a:schemeClr>
                </a:solidFill>
              </a:rPr>
              <a:t>more streams of data </a:t>
            </a:r>
            <a:r>
              <a:rPr lang="en-US" sz="1800" dirty="0" smtClean="0">
                <a:solidFill>
                  <a:schemeClr val="bg2">
                    <a:lumMod val="65000"/>
                    <a:lumOff val="35000"/>
                  </a:schemeClr>
                </a:solidFill>
              </a:rPr>
              <a:t>to the client</a:t>
            </a:r>
            <a:r>
              <a:rPr lang="en-US" sz="1800" dirty="0">
                <a:solidFill>
                  <a:schemeClr val="bg2">
                    <a:lumMod val="65000"/>
                    <a:lumOff val="35000"/>
                  </a:schemeClr>
                </a:solidFill>
              </a:rPr>
              <a:t>.</a:t>
            </a:r>
          </a:p>
          <a:p>
            <a:r>
              <a:rPr lang="en-US" sz="1800" dirty="0">
                <a:solidFill>
                  <a:schemeClr val="bg2">
                    <a:lumMod val="65000"/>
                    <a:lumOff val="35000"/>
                  </a:schemeClr>
                </a:solidFill>
              </a:rPr>
              <a:t>Application layer </a:t>
            </a:r>
            <a:r>
              <a:rPr lang="en-US" sz="1800" dirty="0" smtClean="0">
                <a:solidFill>
                  <a:schemeClr val="bg2">
                    <a:lumMod val="65000"/>
                    <a:lumOff val="35000"/>
                  </a:schemeClr>
                </a:solidFill>
              </a:rPr>
              <a:t>protocols describe</a:t>
            </a:r>
            <a:br>
              <a:rPr lang="en-US" sz="1800" dirty="0" smtClean="0">
                <a:solidFill>
                  <a:schemeClr val="bg2">
                    <a:lumMod val="65000"/>
                    <a:lumOff val="35000"/>
                  </a:schemeClr>
                </a:solidFill>
              </a:rPr>
            </a:br>
            <a:r>
              <a:rPr lang="en-US" sz="1800" dirty="0" smtClean="0">
                <a:solidFill>
                  <a:schemeClr val="bg2">
                    <a:lumMod val="65000"/>
                    <a:lumOff val="35000"/>
                  </a:schemeClr>
                </a:solidFill>
              </a:rPr>
              <a:t>the </a:t>
            </a:r>
            <a:r>
              <a:rPr lang="en-US" sz="1800" dirty="0">
                <a:solidFill>
                  <a:schemeClr val="bg2">
                    <a:lumMod val="65000"/>
                    <a:lumOff val="35000"/>
                  </a:schemeClr>
                </a:solidFill>
              </a:rPr>
              <a:t>format of the </a:t>
            </a:r>
            <a:r>
              <a:rPr lang="en-US" sz="1800" dirty="0" smtClean="0">
                <a:solidFill>
                  <a:schemeClr val="bg2">
                    <a:lumMod val="65000"/>
                    <a:lumOff val="35000"/>
                  </a:schemeClr>
                </a:solidFill>
              </a:rPr>
              <a:t>requests and</a:t>
            </a:r>
            <a:br>
              <a:rPr lang="en-US" sz="1800" dirty="0" smtClean="0">
                <a:solidFill>
                  <a:schemeClr val="bg2">
                    <a:lumMod val="65000"/>
                    <a:lumOff val="35000"/>
                  </a:schemeClr>
                </a:solidFill>
              </a:rPr>
            </a:br>
            <a:r>
              <a:rPr lang="en-US" sz="1800" dirty="0" smtClean="0">
                <a:solidFill>
                  <a:schemeClr val="bg2">
                    <a:lumMod val="65000"/>
                    <a:lumOff val="35000"/>
                  </a:schemeClr>
                </a:solidFill>
              </a:rPr>
              <a:t>responses </a:t>
            </a:r>
            <a:r>
              <a:rPr lang="en-US" sz="1800" dirty="0">
                <a:solidFill>
                  <a:schemeClr val="bg2">
                    <a:lumMod val="65000"/>
                    <a:lumOff val="35000"/>
                  </a:schemeClr>
                </a:solidFill>
              </a:rPr>
              <a:t>between </a:t>
            </a:r>
            <a:r>
              <a:rPr lang="en-US" sz="1800" dirty="0" smtClean="0">
                <a:solidFill>
                  <a:schemeClr val="bg2">
                    <a:lumMod val="65000"/>
                    <a:lumOff val="35000"/>
                  </a:schemeClr>
                </a:solidFill>
              </a:rPr>
              <a:t>clients and</a:t>
            </a:r>
            <a:br>
              <a:rPr lang="en-US" sz="1800" dirty="0" smtClean="0">
                <a:solidFill>
                  <a:schemeClr val="bg2">
                    <a:lumMod val="65000"/>
                    <a:lumOff val="35000"/>
                  </a:schemeClr>
                </a:solidFill>
              </a:rPr>
            </a:br>
            <a:r>
              <a:rPr lang="en-US" sz="1800" dirty="0" smtClean="0">
                <a:solidFill>
                  <a:schemeClr val="bg2">
                    <a:lumMod val="65000"/>
                    <a:lumOff val="35000"/>
                  </a:schemeClr>
                </a:solidFill>
              </a:rPr>
              <a:t>servers</a:t>
            </a:r>
            <a:r>
              <a:rPr lang="en-US" sz="1800" dirty="0">
                <a:solidFill>
                  <a:schemeClr val="bg2">
                    <a:lumMod val="65000"/>
                    <a:lumOff val="35000"/>
                  </a:schemeClr>
                </a:solidFill>
              </a:rPr>
              <a:t>.</a:t>
            </a:r>
          </a:p>
          <a:p>
            <a:r>
              <a:rPr lang="en-US" sz="1800" dirty="0">
                <a:solidFill>
                  <a:schemeClr val="bg2">
                    <a:lumMod val="65000"/>
                    <a:lumOff val="35000"/>
                  </a:schemeClr>
                </a:solidFill>
              </a:rPr>
              <a:t>The contents of the data </a:t>
            </a:r>
            <a:r>
              <a:rPr lang="en-US" sz="1800" dirty="0" smtClean="0">
                <a:solidFill>
                  <a:schemeClr val="bg2">
                    <a:lumMod val="65000"/>
                    <a:lumOff val="35000"/>
                  </a:schemeClr>
                </a:solidFill>
              </a:rPr>
              <a:t>exchange</a:t>
            </a:r>
            <a:br>
              <a:rPr lang="en-US" sz="1800" dirty="0" smtClean="0">
                <a:solidFill>
                  <a:schemeClr val="bg2">
                    <a:lumMod val="65000"/>
                    <a:lumOff val="35000"/>
                  </a:schemeClr>
                </a:solidFill>
              </a:rPr>
            </a:br>
            <a:r>
              <a:rPr lang="en-US" sz="1800" dirty="0" smtClean="0">
                <a:solidFill>
                  <a:schemeClr val="bg2">
                    <a:lumMod val="65000"/>
                    <a:lumOff val="35000"/>
                  </a:schemeClr>
                </a:solidFill>
              </a:rPr>
              <a:t>will </a:t>
            </a:r>
            <a:r>
              <a:rPr lang="en-US" sz="1800" dirty="0">
                <a:solidFill>
                  <a:schemeClr val="bg2">
                    <a:lumMod val="65000"/>
                    <a:lumOff val="35000"/>
                  </a:schemeClr>
                </a:solidFill>
              </a:rPr>
              <a:t>depend of the application in use.</a:t>
            </a:r>
          </a:p>
          <a:p>
            <a:r>
              <a:rPr lang="en-US" sz="1800" dirty="0">
                <a:solidFill>
                  <a:schemeClr val="bg2">
                    <a:lumMod val="65000"/>
                    <a:lumOff val="35000"/>
                  </a:schemeClr>
                </a:solidFill>
              </a:rPr>
              <a:t>Email is an example of a </a:t>
            </a:r>
            <a:r>
              <a:rPr lang="en-US" sz="1800" dirty="0" smtClean="0">
                <a:solidFill>
                  <a:schemeClr val="bg2">
                    <a:lumMod val="65000"/>
                    <a:lumOff val="35000"/>
                  </a:schemeClr>
                </a:solidFill>
              </a:rPr>
              <a:t/>
            </a:r>
            <a:br>
              <a:rPr lang="en-US" sz="1800" dirty="0" smtClean="0">
                <a:solidFill>
                  <a:schemeClr val="bg2">
                    <a:lumMod val="65000"/>
                    <a:lumOff val="35000"/>
                  </a:schemeClr>
                </a:solidFill>
              </a:rPr>
            </a:br>
            <a:r>
              <a:rPr lang="en-US" sz="1800" dirty="0" smtClean="0">
                <a:solidFill>
                  <a:schemeClr val="bg2">
                    <a:lumMod val="65000"/>
                    <a:lumOff val="35000"/>
                  </a:schemeClr>
                </a:solidFill>
              </a:rPr>
              <a:t>Client-Server </a:t>
            </a:r>
            <a:r>
              <a:rPr lang="en-US" sz="1800" dirty="0">
                <a:solidFill>
                  <a:schemeClr val="bg2">
                    <a:lumMod val="65000"/>
                    <a:lumOff val="35000"/>
                  </a:schemeClr>
                </a:solidFill>
              </a:rPr>
              <a:t>interaction.</a:t>
            </a:r>
          </a:p>
          <a:p>
            <a:endParaRPr lang="en-US" sz="1800" dirty="0"/>
          </a:p>
        </p:txBody>
      </p:sp>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06469" y="3057485"/>
            <a:ext cx="4562417" cy="32518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8117668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Peer-to-Peer Networks</a:t>
            </a:r>
          </a:p>
        </p:txBody>
      </p:sp>
      <p:sp>
        <p:nvSpPr>
          <p:cNvPr id="3" name="Text Placeholder 2"/>
          <p:cNvSpPr>
            <a:spLocks noGrp="1"/>
          </p:cNvSpPr>
          <p:nvPr>
            <p:ph type="body" sz="quarter" idx="10"/>
          </p:nvPr>
        </p:nvSpPr>
        <p:spPr/>
        <p:txBody>
          <a:bodyPr/>
          <a:lstStyle/>
          <a:p>
            <a:r>
              <a:rPr lang="en-US" dirty="0">
                <a:solidFill>
                  <a:schemeClr val="bg2">
                    <a:lumMod val="65000"/>
                    <a:lumOff val="35000"/>
                  </a:schemeClr>
                </a:solidFill>
              </a:rPr>
              <a:t>In the peer-to-peer (P2P) networking </a:t>
            </a:r>
            <a:r>
              <a:rPr lang="en-US" dirty="0" smtClean="0">
                <a:solidFill>
                  <a:schemeClr val="bg2">
                    <a:lumMod val="65000"/>
                    <a:lumOff val="35000"/>
                  </a:schemeClr>
                </a:solidFill>
              </a:rPr>
              <a:t>model, </a:t>
            </a:r>
            <a:r>
              <a:rPr lang="en-US" dirty="0">
                <a:solidFill>
                  <a:schemeClr val="bg2">
                    <a:lumMod val="65000"/>
                    <a:lumOff val="35000"/>
                  </a:schemeClr>
                </a:solidFill>
              </a:rPr>
              <a:t>the data is accessed without the use of a dedicated server.</a:t>
            </a:r>
          </a:p>
          <a:p>
            <a:r>
              <a:rPr lang="en-US" dirty="0">
                <a:solidFill>
                  <a:schemeClr val="bg2">
                    <a:lumMod val="65000"/>
                    <a:lumOff val="35000"/>
                  </a:schemeClr>
                </a:solidFill>
              </a:rPr>
              <a:t>Two or more computers can be connected to a P2P network to share resources.</a:t>
            </a:r>
          </a:p>
          <a:p>
            <a:r>
              <a:rPr lang="en-US" dirty="0">
                <a:solidFill>
                  <a:schemeClr val="bg2">
                    <a:lumMod val="65000"/>
                    <a:lumOff val="35000"/>
                  </a:schemeClr>
                </a:solidFill>
              </a:rPr>
              <a:t>Every connected end device (a peer) can function as both a server and a client.</a:t>
            </a:r>
          </a:p>
          <a:p>
            <a:r>
              <a:rPr lang="en-US" dirty="0">
                <a:solidFill>
                  <a:schemeClr val="bg2">
                    <a:lumMod val="65000"/>
                    <a:lumOff val="35000"/>
                  </a:schemeClr>
                </a:solidFill>
              </a:rPr>
              <a:t>The roles of client </a:t>
            </a:r>
            <a:r>
              <a:rPr lang="en-US" dirty="0" smtClean="0">
                <a:solidFill>
                  <a:schemeClr val="bg2">
                    <a:lumMod val="65000"/>
                    <a:lumOff val="35000"/>
                  </a:schemeClr>
                </a:solidFill>
              </a:rPr>
              <a:t>and</a:t>
            </a:r>
            <a:br>
              <a:rPr lang="en-US" dirty="0" smtClean="0">
                <a:solidFill>
                  <a:schemeClr val="bg2">
                    <a:lumMod val="65000"/>
                    <a:lumOff val="35000"/>
                  </a:schemeClr>
                </a:solidFill>
              </a:rPr>
            </a:br>
            <a:r>
              <a:rPr lang="en-US" dirty="0" smtClean="0">
                <a:solidFill>
                  <a:schemeClr val="bg2">
                    <a:lumMod val="65000"/>
                    <a:lumOff val="35000"/>
                  </a:schemeClr>
                </a:solidFill>
              </a:rPr>
              <a:t>server </a:t>
            </a:r>
            <a:r>
              <a:rPr lang="en-US" dirty="0">
                <a:solidFill>
                  <a:schemeClr val="bg2">
                    <a:lumMod val="65000"/>
                    <a:lumOff val="35000"/>
                  </a:schemeClr>
                </a:solidFill>
              </a:rPr>
              <a:t>are set on a </a:t>
            </a:r>
            <a:r>
              <a:rPr lang="en-US" dirty="0" smtClean="0">
                <a:solidFill>
                  <a:schemeClr val="bg2">
                    <a:lumMod val="65000"/>
                    <a:lumOff val="35000"/>
                  </a:schemeClr>
                </a:solidFill>
              </a:rPr>
              <a:t>per</a:t>
            </a:r>
            <a:br>
              <a:rPr lang="en-US" dirty="0" smtClean="0">
                <a:solidFill>
                  <a:schemeClr val="bg2">
                    <a:lumMod val="65000"/>
                    <a:lumOff val="35000"/>
                  </a:schemeClr>
                </a:solidFill>
              </a:rPr>
            </a:br>
            <a:r>
              <a:rPr lang="en-US" dirty="0" smtClean="0">
                <a:solidFill>
                  <a:schemeClr val="bg2">
                    <a:lumMod val="65000"/>
                    <a:lumOff val="35000"/>
                  </a:schemeClr>
                </a:solidFill>
              </a:rPr>
              <a:t>request </a:t>
            </a:r>
            <a:r>
              <a:rPr lang="en-US" dirty="0">
                <a:solidFill>
                  <a:schemeClr val="bg2">
                    <a:lumMod val="65000"/>
                    <a:lumOff val="35000"/>
                  </a:schemeClr>
                </a:solidFill>
              </a:rPr>
              <a:t>basis</a:t>
            </a:r>
            <a:r>
              <a:rPr lang="en-US" dirty="0" smtClean="0">
                <a:solidFill>
                  <a:schemeClr val="bg2">
                    <a:lumMod val="65000"/>
                    <a:lumOff val="35000"/>
                  </a:schemeClr>
                </a:solidFill>
              </a:rPr>
              <a:t>.</a:t>
            </a:r>
            <a:endParaRPr lang="en-US" dirty="0">
              <a:solidFill>
                <a:schemeClr val="bg2">
                  <a:lumMod val="65000"/>
                  <a:lumOff val="35000"/>
                </a:schemeClr>
              </a:solidFill>
            </a:endParaRPr>
          </a:p>
        </p:txBody>
      </p:sp>
      <p:pic>
        <p:nvPicPr>
          <p:cNvPr id="102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592144" y="3482170"/>
            <a:ext cx="5000625" cy="2790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169694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Peer-to-Peer Applications</a:t>
            </a:r>
          </a:p>
        </p:txBody>
      </p:sp>
      <p:sp>
        <p:nvSpPr>
          <p:cNvPr id="3" name="Text Placeholder 2"/>
          <p:cNvSpPr>
            <a:spLocks noGrp="1"/>
          </p:cNvSpPr>
          <p:nvPr>
            <p:ph type="body" sz="quarter" idx="10"/>
          </p:nvPr>
        </p:nvSpPr>
        <p:spPr/>
        <p:txBody>
          <a:bodyPr/>
          <a:lstStyle/>
          <a:p>
            <a:pPr marL="285750" indent="-285750"/>
            <a:r>
              <a:rPr lang="en-US" dirty="0">
                <a:solidFill>
                  <a:schemeClr val="bg2">
                    <a:lumMod val="65000"/>
                    <a:lumOff val="35000"/>
                  </a:schemeClr>
                </a:solidFill>
              </a:rPr>
              <a:t>Some P2P applications use a hybrid system.</a:t>
            </a:r>
          </a:p>
          <a:p>
            <a:pPr marL="285750" indent="-285750"/>
            <a:r>
              <a:rPr lang="en-US" dirty="0">
                <a:solidFill>
                  <a:schemeClr val="bg2">
                    <a:lumMod val="65000"/>
                    <a:lumOff val="35000"/>
                  </a:schemeClr>
                </a:solidFill>
              </a:rPr>
              <a:t>In hybrid </a:t>
            </a:r>
            <a:r>
              <a:rPr lang="en-US" dirty="0" smtClean="0">
                <a:solidFill>
                  <a:schemeClr val="bg2">
                    <a:lumMod val="65000"/>
                    <a:lumOff val="35000"/>
                  </a:schemeClr>
                </a:solidFill>
              </a:rPr>
              <a:t>P2P, </a:t>
            </a:r>
            <a:r>
              <a:rPr lang="en-US" dirty="0">
                <a:solidFill>
                  <a:schemeClr val="bg2">
                    <a:lumMod val="65000"/>
                    <a:lumOff val="35000"/>
                  </a:schemeClr>
                </a:solidFill>
              </a:rPr>
              <a:t>resource sharing is decentralized.</a:t>
            </a:r>
          </a:p>
          <a:p>
            <a:pPr marL="285750" indent="-285750"/>
            <a:r>
              <a:rPr lang="en-US" dirty="0">
                <a:solidFill>
                  <a:schemeClr val="bg2">
                    <a:lumMod val="65000"/>
                    <a:lumOff val="35000"/>
                  </a:schemeClr>
                </a:solidFill>
              </a:rPr>
              <a:t>Indexes that point to resource locations are stored in a centralized directory.</a:t>
            </a:r>
          </a:p>
          <a:p>
            <a:pPr marL="285750" indent="-285750"/>
            <a:r>
              <a:rPr lang="en-US" dirty="0">
                <a:solidFill>
                  <a:schemeClr val="bg2">
                    <a:lumMod val="65000"/>
                    <a:lumOff val="35000"/>
                  </a:schemeClr>
                </a:solidFill>
              </a:rPr>
              <a:t>In a hybrid system, </a:t>
            </a:r>
            <a:r>
              <a:rPr lang="en-US" dirty="0" smtClean="0">
                <a:solidFill>
                  <a:schemeClr val="bg2">
                    <a:lumMod val="65000"/>
                    <a:lumOff val="35000"/>
                  </a:schemeClr>
                </a:solidFill>
              </a:rPr>
              <a:t>each</a:t>
            </a:r>
            <a:br>
              <a:rPr lang="en-US" dirty="0" smtClean="0">
                <a:solidFill>
                  <a:schemeClr val="bg2">
                    <a:lumMod val="65000"/>
                    <a:lumOff val="35000"/>
                  </a:schemeClr>
                </a:solidFill>
              </a:rPr>
            </a:br>
            <a:r>
              <a:rPr lang="en-US" dirty="0" smtClean="0">
                <a:solidFill>
                  <a:schemeClr val="bg2">
                    <a:lumMod val="65000"/>
                    <a:lumOff val="35000"/>
                  </a:schemeClr>
                </a:solidFill>
              </a:rPr>
              <a:t>peer </a:t>
            </a:r>
            <a:r>
              <a:rPr lang="en-US" dirty="0">
                <a:solidFill>
                  <a:schemeClr val="bg2">
                    <a:lumMod val="65000"/>
                    <a:lumOff val="35000"/>
                  </a:schemeClr>
                </a:solidFill>
              </a:rPr>
              <a:t>accesses an </a:t>
            </a:r>
            <a:r>
              <a:rPr lang="en-US" dirty="0" smtClean="0">
                <a:solidFill>
                  <a:schemeClr val="bg2">
                    <a:lumMod val="65000"/>
                    <a:lumOff val="35000"/>
                  </a:schemeClr>
                </a:solidFill>
              </a:rPr>
              <a:t>index</a:t>
            </a:r>
            <a:br>
              <a:rPr lang="en-US" dirty="0" smtClean="0">
                <a:solidFill>
                  <a:schemeClr val="bg2">
                    <a:lumMod val="65000"/>
                    <a:lumOff val="35000"/>
                  </a:schemeClr>
                </a:solidFill>
              </a:rPr>
            </a:br>
            <a:r>
              <a:rPr lang="en-US" dirty="0" smtClean="0">
                <a:solidFill>
                  <a:schemeClr val="bg2">
                    <a:lumMod val="65000"/>
                    <a:lumOff val="35000"/>
                  </a:schemeClr>
                </a:solidFill>
              </a:rPr>
              <a:t>server </a:t>
            </a:r>
            <a:r>
              <a:rPr lang="en-US" dirty="0">
                <a:solidFill>
                  <a:schemeClr val="bg2">
                    <a:lumMod val="65000"/>
                    <a:lumOff val="35000"/>
                  </a:schemeClr>
                </a:solidFill>
              </a:rPr>
              <a:t>to get the </a:t>
            </a:r>
            <a:r>
              <a:rPr lang="en-US" dirty="0" smtClean="0">
                <a:solidFill>
                  <a:schemeClr val="bg2">
                    <a:lumMod val="65000"/>
                    <a:lumOff val="35000"/>
                  </a:schemeClr>
                </a:solidFill>
              </a:rPr>
              <a:t>location</a:t>
            </a:r>
            <a:br>
              <a:rPr lang="en-US" dirty="0" smtClean="0">
                <a:solidFill>
                  <a:schemeClr val="bg2">
                    <a:lumMod val="65000"/>
                    <a:lumOff val="35000"/>
                  </a:schemeClr>
                </a:solidFill>
              </a:rPr>
            </a:br>
            <a:r>
              <a:rPr lang="en-US" dirty="0" smtClean="0">
                <a:solidFill>
                  <a:schemeClr val="bg2">
                    <a:lumMod val="65000"/>
                    <a:lumOff val="35000"/>
                  </a:schemeClr>
                </a:solidFill>
              </a:rPr>
              <a:t>of </a:t>
            </a:r>
            <a:r>
              <a:rPr lang="en-US" dirty="0">
                <a:solidFill>
                  <a:schemeClr val="bg2">
                    <a:lumMod val="65000"/>
                    <a:lumOff val="35000"/>
                  </a:schemeClr>
                </a:solidFill>
              </a:rPr>
              <a:t>a resource stored </a:t>
            </a:r>
            <a:r>
              <a:rPr lang="en-US" dirty="0" smtClean="0">
                <a:solidFill>
                  <a:schemeClr val="bg2">
                    <a:lumMod val="65000"/>
                    <a:lumOff val="35000"/>
                  </a:schemeClr>
                </a:solidFill>
              </a:rPr>
              <a:t>on</a:t>
            </a:r>
            <a:br>
              <a:rPr lang="en-US" dirty="0" smtClean="0">
                <a:solidFill>
                  <a:schemeClr val="bg2">
                    <a:lumMod val="65000"/>
                    <a:lumOff val="35000"/>
                  </a:schemeClr>
                </a:solidFill>
              </a:rPr>
            </a:br>
            <a:r>
              <a:rPr lang="en-US" dirty="0" smtClean="0">
                <a:solidFill>
                  <a:schemeClr val="bg2">
                    <a:lumMod val="65000"/>
                    <a:lumOff val="35000"/>
                  </a:schemeClr>
                </a:solidFill>
              </a:rPr>
              <a:t>another </a:t>
            </a:r>
            <a:r>
              <a:rPr lang="en-US" dirty="0">
                <a:solidFill>
                  <a:schemeClr val="bg2">
                    <a:lumMod val="65000"/>
                    <a:lumOff val="35000"/>
                  </a:schemeClr>
                </a:solidFill>
              </a:rPr>
              <a:t>peer</a:t>
            </a:r>
            <a:r>
              <a:rPr lang="en-US" dirty="0" smtClean="0">
                <a:solidFill>
                  <a:schemeClr val="bg2">
                    <a:lumMod val="65000"/>
                    <a:lumOff val="35000"/>
                  </a:schemeClr>
                </a:solidFill>
              </a:rPr>
              <a:t>.</a:t>
            </a:r>
            <a:endParaRPr lang="en-US" dirty="0">
              <a:solidFill>
                <a:schemeClr val="bg2">
                  <a:lumMod val="65000"/>
                  <a:lumOff val="35000"/>
                </a:schemeClr>
              </a:solidFill>
            </a:endParaRPr>
          </a:p>
        </p:txBody>
      </p:sp>
      <p:pic>
        <p:nvPicPr>
          <p:cNvPr id="717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59722" y="3133725"/>
            <a:ext cx="5088991" cy="312151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2796870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Common P2P Applications </a:t>
            </a:r>
          </a:p>
        </p:txBody>
      </p:sp>
      <p:pic>
        <p:nvPicPr>
          <p:cNvPr id="819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91050" y="2989287"/>
            <a:ext cx="4371974" cy="326863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ext Placeholder 1"/>
          <p:cNvSpPr>
            <a:spLocks noGrp="1"/>
          </p:cNvSpPr>
          <p:nvPr>
            <p:ph type="body" sz="quarter" idx="10"/>
          </p:nvPr>
        </p:nvSpPr>
        <p:spPr/>
        <p:txBody>
          <a:bodyPr/>
          <a:lstStyle/>
          <a:p>
            <a:pPr marL="285750" indent="-285750"/>
            <a:r>
              <a:rPr lang="en-US" dirty="0">
                <a:solidFill>
                  <a:schemeClr val="bg2">
                    <a:lumMod val="65000"/>
                    <a:lumOff val="35000"/>
                  </a:schemeClr>
                </a:solidFill>
              </a:rPr>
              <a:t>Common P2P networks </a:t>
            </a:r>
            <a:r>
              <a:rPr lang="en-US" dirty="0" smtClean="0">
                <a:solidFill>
                  <a:schemeClr val="bg2">
                    <a:lumMod val="65000"/>
                    <a:lumOff val="35000"/>
                  </a:schemeClr>
                </a:solidFill>
              </a:rPr>
              <a:t>include: </a:t>
            </a:r>
            <a:r>
              <a:rPr lang="en-US" dirty="0" err="1" smtClean="0">
                <a:solidFill>
                  <a:schemeClr val="bg2">
                    <a:lumMod val="65000"/>
                    <a:lumOff val="35000"/>
                  </a:schemeClr>
                </a:solidFill>
              </a:rPr>
              <a:t>eDonkey</a:t>
            </a:r>
            <a:r>
              <a:rPr lang="en-US" dirty="0" smtClean="0">
                <a:solidFill>
                  <a:schemeClr val="bg2">
                    <a:lumMod val="65000"/>
                    <a:lumOff val="35000"/>
                  </a:schemeClr>
                </a:solidFill>
              </a:rPr>
              <a:t>, G2, </a:t>
            </a:r>
            <a:r>
              <a:rPr lang="en-US" dirty="0" err="1" smtClean="0">
                <a:solidFill>
                  <a:schemeClr val="bg2">
                    <a:lumMod val="65000"/>
                    <a:lumOff val="35000"/>
                  </a:schemeClr>
                </a:solidFill>
              </a:rPr>
              <a:t>BitTorrent</a:t>
            </a:r>
            <a:r>
              <a:rPr lang="en-US" dirty="0" smtClean="0">
                <a:solidFill>
                  <a:schemeClr val="bg2">
                    <a:lumMod val="65000"/>
                    <a:lumOff val="35000"/>
                  </a:schemeClr>
                </a:solidFill>
              </a:rPr>
              <a:t>, Bitcoin.</a:t>
            </a:r>
            <a:endParaRPr lang="en-US" dirty="0">
              <a:solidFill>
                <a:schemeClr val="bg2">
                  <a:lumMod val="65000"/>
                  <a:lumOff val="35000"/>
                </a:schemeClr>
              </a:solidFill>
            </a:endParaRPr>
          </a:p>
          <a:p>
            <a:pPr marL="285750" indent="-285750"/>
            <a:r>
              <a:rPr lang="en-US" dirty="0">
                <a:solidFill>
                  <a:schemeClr val="bg2">
                    <a:lumMod val="65000"/>
                    <a:lumOff val="35000"/>
                  </a:schemeClr>
                </a:solidFill>
              </a:rPr>
              <a:t>Many P2P applications allow users to share pieces of many files with each other at the same time.</a:t>
            </a:r>
          </a:p>
          <a:p>
            <a:pPr marL="285750" indent="-285750"/>
            <a:r>
              <a:rPr lang="en-US" dirty="0">
                <a:solidFill>
                  <a:schemeClr val="bg2">
                    <a:lumMod val="65000"/>
                    <a:lumOff val="35000"/>
                  </a:schemeClr>
                </a:solidFill>
              </a:rPr>
              <a:t>A small torrent file contains information about the location of other users and tracker computers.</a:t>
            </a:r>
          </a:p>
          <a:p>
            <a:pPr marL="285750" indent="-285750"/>
            <a:r>
              <a:rPr lang="en-US" dirty="0">
                <a:solidFill>
                  <a:schemeClr val="bg2">
                    <a:lumMod val="65000"/>
                    <a:lumOff val="35000"/>
                  </a:schemeClr>
                </a:solidFill>
              </a:rPr>
              <a:t>Trackers are computers </a:t>
            </a:r>
            <a:r>
              <a:rPr lang="en-US" dirty="0" smtClean="0">
                <a:solidFill>
                  <a:schemeClr val="bg2">
                    <a:lumMod val="65000"/>
                    <a:lumOff val="35000"/>
                  </a:schemeClr>
                </a:solidFill>
              </a:rPr>
              <a:t>keeping</a:t>
            </a:r>
            <a:br>
              <a:rPr lang="en-US" dirty="0" smtClean="0">
                <a:solidFill>
                  <a:schemeClr val="bg2">
                    <a:lumMod val="65000"/>
                    <a:lumOff val="35000"/>
                  </a:schemeClr>
                </a:solidFill>
              </a:rPr>
            </a:br>
            <a:r>
              <a:rPr lang="en-US" dirty="0" smtClean="0">
                <a:solidFill>
                  <a:schemeClr val="bg2">
                    <a:lumMod val="65000"/>
                    <a:lumOff val="35000"/>
                  </a:schemeClr>
                </a:solidFill>
              </a:rPr>
              <a:t>track </a:t>
            </a:r>
            <a:r>
              <a:rPr lang="en-US" dirty="0">
                <a:solidFill>
                  <a:schemeClr val="bg2">
                    <a:lumMod val="65000"/>
                    <a:lumOff val="35000"/>
                  </a:schemeClr>
                </a:solidFill>
              </a:rPr>
              <a:t>of the files hosted by users.</a:t>
            </a:r>
          </a:p>
          <a:p>
            <a:pPr marL="285750" indent="-285750"/>
            <a:r>
              <a:rPr lang="en-US" dirty="0">
                <a:solidFill>
                  <a:schemeClr val="bg2">
                    <a:lumMod val="65000"/>
                    <a:lumOff val="35000"/>
                  </a:schemeClr>
                </a:solidFill>
              </a:rPr>
              <a:t>This technology is called </a:t>
            </a:r>
            <a:r>
              <a:rPr lang="en-US" dirty="0" err="1">
                <a:solidFill>
                  <a:schemeClr val="bg2">
                    <a:lumMod val="65000"/>
                    <a:lumOff val="35000"/>
                  </a:schemeClr>
                </a:solidFill>
              </a:rPr>
              <a:t>BitTorrent</a:t>
            </a:r>
            <a:r>
              <a:rPr lang="en-US" dirty="0">
                <a:solidFill>
                  <a:schemeClr val="bg2">
                    <a:lumMod val="65000"/>
                    <a:lumOff val="35000"/>
                  </a:schemeClr>
                </a:solidFill>
              </a:rPr>
              <a:t>.</a:t>
            </a:r>
          </a:p>
          <a:p>
            <a:pPr marL="285750" indent="-285750"/>
            <a:r>
              <a:rPr lang="en-US" dirty="0">
                <a:solidFill>
                  <a:schemeClr val="bg2">
                    <a:lumMod val="65000"/>
                    <a:lumOff val="35000"/>
                  </a:schemeClr>
                </a:solidFill>
              </a:rPr>
              <a:t>There are many </a:t>
            </a:r>
            <a:r>
              <a:rPr lang="en-US" dirty="0" err="1">
                <a:solidFill>
                  <a:schemeClr val="bg2">
                    <a:lumMod val="65000"/>
                    <a:lumOff val="35000"/>
                  </a:schemeClr>
                </a:solidFill>
              </a:rPr>
              <a:t>BitTorrent</a:t>
            </a:r>
            <a:r>
              <a:rPr lang="en-US" dirty="0">
                <a:solidFill>
                  <a:schemeClr val="bg2">
                    <a:lumMod val="65000"/>
                    <a:lumOff val="35000"/>
                  </a:schemeClr>
                </a:solidFill>
              </a:rPr>
              <a:t> </a:t>
            </a:r>
            <a:r>
              <a:rPr lang="en-US" dirty="0" smtClean="0">
                <a:solidFill>
                  <a:schemeClr val="bg2">
                    <a:lumMod val="65000"/>
                    <a:lumOff val="35000"/>
                  </a:schemeClr>
                </a:solidFill>
              </a:rPr>
              <a:t>clients,</a:t>
            </a:r>
            <a:br>
              <a:rPr lang="en-US" dirty="0" smtClean="0">
                <a:solidFill>
                  <a:schemeClr val="bg2">
                    <a:lumMod val="65000"/>
                    <a:lumOff val="35000"/>
                  </a:schemeClr>
                </a:solidFill>
              </a:rPr>
            </a:br>
            <a:r>
              <a:rPr lang="en-US" dirty="0" smtClean="0">
                <a:solidFill>
                  <a:schemeClr val="bg2">
                    <a:lumMod val="65000"/>
                    <a:lumOff val="35000"/>
                  </a:schemeClr>
                </a:solidFill>
              </a:rPr>
              <a:t>including  </a:t>
            </a:r>
            <a:r>
              <a:rPr lang="en-US" dirty="0" err="1">
                <a:solidFill>
                  <a:schemeClr val="bg2">
                    <a:lumMod val="65000"/>
                    <a:lumOff val="35000"/>
                  </a:schemeClr>
                </a:solidFill>
              </a:rPr>
              <a:t>BitTorrent</a:t>
            </a:r>
            <a:r>
              <a:rPr lang="en-US" dirty="0">
                <a:solidFill>
                  <a:schemeClr val="bg2">
                    <a:lumMod val="65000"/>
                    <a:lumOff val="35000"/>
                  </a:schemeClr>
                </a:solidFill>
              </a:rPr>
              <a:t>, uTorrent</a:t>
            </a:r>
            <a:r>
              <a:rPr lang="en-US" dirty="0" smtClean="0">
                <a:solidFill>
                  <a:schemeClr val="bg2">
                    <a:lumMod val="65000"/>
                    <a:lumOff val="35000"/>
                  </a:schemeClr>
                </a:solidFill>
              </a:rPr>
              <a:t>,</a:t>
            </a:r>
            <a:br>
              <a:rPr lang="en-US" dirty="0" smtClean="0">
                <a:solidFill>
                  <a:schemeClr val="bg2">
                    <a:lumMod val="65000"/>
                    <a:lumOff val="35000"/>
                  </a:schemeClr>
                </a:solidFill>
              </a:rPr>
            </a:br>
            <a:r>
              <a:rPr lang="en-US" dirty="0" err="1" smtClean="0">
                <a:solidFill>
                  <a:schemeClr val="bg2">
                    <a:lumMod val="65000"/>
                    <a:lumOff val="35000"/>
                  </a:schemeClr>
                </a:solidFill>
              </a:rPr>
              <a:t>Frostwire</a:t>
            </a:r>
            <a:r>
              <a:rPr lang="en-US" dirty="0">
                <a:solidFill>
                  <a:schemeClr val="bg2">
                    <a:lumMod val="65000"/>
                    <a:lumOff val="35000"/>
                  </a:schemeClr>
                </a:solidFill>
              </a:rPr>
              <a:t>, and </a:t>
            </a:r>
            <a:r>
              <a:rPr lang="en-US" dirty="0" err="1">
                <a:solidFill>
                  <a:schemeClr val="bg2">
                    <a:lumMod val="65000"/>
                    <a:lumOff val="35000"/>
                  </a:schemeClr>
                </a:solidFill>
              </a:rPr>
              <a:t>qBittorrent</a:t>
            </a:r>
            <a:r>
              <a:rPr lang="en-US" dirty="0">
                <a:solidFill>
                  <a:schemeClr val="bg2">
                    <a:lumMod val="65000"/>
                    <a:lumOff val="35000"/>
                  </a:schemeClr>
                </a:solidFill>
              </a:rPr>
              <a:t>.</a:t>
            </a:r>
          </a:p>
        </p:txBody>
      </p:sp>
    </p:spTree>
    <p:extLst>
      <p:ext uri="{BB962C8B-B14F-4D97-AF65-F5344CB8AC3E}">
        <p14:creationId xmlns="" xmlns:p14="http://schemas.microsoft.com/office/powerpoint/2010/main" val="227150867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2174124"/>
            <a:ext cx="8112125" cy="696192"/>
          </a:xfrm>
        </p:spPr>
        <p:txBody>
          <a:bodyPr/>
          <a:lstStyle/>
          <a:p>
            <a:r>
              <a:rPr lang="en-US" sz="4000" dirty="0" smtClean="0"/>
              <a:t>Section 8.2:</a:t>
            </a:r>
            <a:br>
              <a:rPr lang="en-US" sz="4000" dirty="0" smtClean="0"/>
            </a:br>
            <a:r>
              <a:rPr lang="en-US" sz="4000" dirty="0" smtClean="0"/>
              <a:t>Well-Known Application Layer Protocols and Services</a:t>
            </a:r>
            <a:endParaRPr lang="en-US" sz="4000" dirty="0"/>
          </a:p>
        </p:txBody>
      </p:sp>
      <p:sp>
        <p:nvSpPr>
          <p:cNvPr id="5" name="Text Placeholder 6"/>
          <p:cNvSpPr txBox="1">
            <a:spLocks/>
          </p:cNvSpPr>
          <p:nvPr/>
        </p:nvSpPr>
        <p:spPr>
          <a:xfrm>
            <a:off x="419100" y="3119628"/>
            <a:ext cx="8577072" cy="202387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Upon completion of this section, you should be able to:</a:t>
            </a:r>
          </a:p>
          <a:p>
            <a:r>
              <a:rPr lang="en-US" sz="1800" dirty="0"/>
              <a:t>Explain how web and email protocols operate</a:t>
            </a:r>
            <a:r>
              <a:rPr lang="en-US" sz="1800" dirty="0" smtClean="0"/>
              <a:t>.</a:t>
            </a:r>
          </a:p>
          <a:p>
            <a:r>
              <a:rPr lang="en-US" sz="1800" dirty="0"/>
              <a:t>Explain how the IP addressing protocols operate</a:t>
            </a:r>
            <a:r>
              <a:rPr lang="en-US" sz="1800" dirty="0" smtClean="0"/>
              <a:t>.</a:t>
            </a:r>
          </a:p>
          <a:p>
            <a:r>
              <a:rPr lang="en-US" sz="1800" dirty="0"/>
              <a:t>Explain how file transfer protocols operate.</a:t>
            </a:r>
            <a:endParaRPr lang="en-US" sz="1800" dirty="0" smtClean="0">
              <a:solidFill>
                <a:srgbClr val="FF0000"/>
              </a:solidFill>
            </a:endParaRPr>
          </a:p>
        </p:txBody>
      </p:sp>
    </p:spTree>
    <p:extLst>
      <p:ext uri="{BB962C8B-B14F-4D97-AF65-F5344CB8AC3E}">
        <p14:creationId xmlns="" xmlns:p14="http://schemas.microsoft.com/office/powerpoint/2010/main" val="35046525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8.2.1:</a:t>
            </a:r>
            <a:br>
              <a:rPr lang="en-US" sz="2800" dirty="0" smtClean="0"/>
            </a:br>
            <a:r>
              <a:rPr lang="en-US" sz="2800" dirty="0" smtClean="0"/>
              <a:t>Web and Email Protocols</a:t>
            </a:r>
            <a:endParaRPr lang="en-US" sz="2800" dirty="0"/>
          </a:p>
        </p:txBody>
      </p:sp>
    </p:spTree>
    <p:extLst>
      <p:ext uri="{BB962C8B-B14F-4D97-AF65-F5344CB8AC3E}">
        <p14:creationId xmlns="" xmlns:p14="http://schemas.microsoft.com/office/powerpoint/2010/main" val="318727205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Hypertext Transfer Protocol and Hypertext Markup Language</a:t>
            </a:r>
          </a:p>
        </p:txBody>
      </p:sp>
      <p:sp>
        <p:nvSpPr>
          <p:cNvPr id="3" name="Text Placeholder 2"/>
          <p:cNvSpPr>
            <a:spLocks noGrp="1"/>
          </p:cNvSpPr>
          <p:nvPr>
            <p:ph type="body" sz="quarter" idx="10"/>
          </p:nvPr>
        </p:nvSpPr>
        <p:spPr/>
        <p:txBody>
          <a:bodyPr/>
          <a:lstStyle/>
          <a:p>
            <a:pPr marL="285750" indent="-285750"/>
            <a:r>
              <a:rPr lang="en-US" sz="1800" dirty="0">
                <a:solidFill>
                  <a:schemeClr val="bg2">
                    <a:lumMod val="65000"/>
                    <a:lumOff val="35000"/>
                  </a:schemeClr>
                </a:solidFill>
              </a:rPr>
              <a:t>A web address or uniform resource locator (URL) is a reference to a web </a:t>
            </a:r>
            <a:r>
              <a:rPr lang="en-US" sz="1800" dirty="0" smtClean="0">
                <a:solidFill>
                  <a:schemeClr val="bg2">
                    <a:lumMod val="65000"/>
                    <a:lumOff val="35000"/>
                  </a:schemeClr>
                </a:solidFill>
              </a:rPr>
              <a:t>server. A </a:t>
            </a:r>
            <a:r>
              <a:rPr lang="en-US" sz="1800" dirty="0">
                <a:solidFill>
                  <a:schemeClr val="bg2">
                    <a:lumMod val="65000"/>
                    <a:lumOff val="35000"/>
                  </a:schemeClr>
                </a:solidFill>
              </a:rPr>
              <a:t>URL allows a web browser to establish a connection to that web server.</a:t>
            </a:r>
          </a:p>
          <a:p>
            <a:pPr marL="285750" indent="-285750"/>
            <a:r>
              <a:rPr lang="en-US" sz="1800" dirty="0" smtClean="0">
                <a:solidFill>
                  <a:schemeClr val="bg2">
                    <a:lumMod val="65000"/>
                    <a:lumOff val="35000"/>
                  </a:schemeClr>
                </a:solidFill>
              </a:rPr>
              <a:t>URLs </a:t>
            </a:r>
            <a:r>
              <a:rPr lang="en-US" sz="1800" dirty="0">
                <a:solidFill>
                  <a:schemeClr val="bg2">
                    <a:lumMod val="65000"/>
                    <a:lumOff val="35000"/>
                  </a:schemeClr>
                </a:solidFill>
              </a:rPr>
              <a:t>and Uniform Resource </a:t>
            </a:r>
            <a:r>
              <a:rPr lang="en-US" sz="1800" dirty="0" smtClean="0">
                <a:solidFill>
                  <a:schemeClr val="bg2">
                    <a:lumMod val="65000"/>
                    <a:lumOff val="35000"/>
                  </a:schemeClr>
                </a:solidFill>
              </a:rPr>
              <a:t>Identifier (URIs</a:t>
            </a:r>
            <a:r>
              <a:rPr lang="en-US" sz="1800" dirty="0">
                <a:solidFill>
                  <a:schemeClr val="bg2">
                    <a:lumMod val="65000"/>
                    <a:lumOff val="35000"/>
                  </a:schemeClr>
                </a:solidFill>
              </a:rPr>
              <a:t>) are the names most people associate with web addresses.</a:t>
            </a:r>
          </a:p>
          <a:p>
            <a:pPr marL="285750" indent="-285750"/>
            <a:r>
              <a:rPr lang="en-US" sz="1800" dirty="0">
                <a:solidFill>
                  <a:schemeClr val="bg2">
                    <a:lumMod val="65000"/>
                    <a:lumOff val="35000"/>
                  </a:schemeClr>
                </a:solidFill>
              </a:rPr>
              <a:t>The URL </a:t>
            </a:r>
            <a:r>
              <a:rPr lang="en-US" sz="1800" dirty="0">
                <a:solidFill>
                  <a:schemeClr val="bg2">
                    <a:lumMod val="65000"/>
                    <a:lumOff val="35000"/>
                  </a:schemeClr>
                </a:solidFill>
                <a:hlinkClick r:id="rId3"/>
              </a:rPr>
              <a:t>http://cisco.com/index.html</a:t>
            </a:r>
            <a:r>
              <a:rPr lang="en-US" sz="1800" dirty="0">
                <a:solidFill>
                  <a:schemeClr val="bg2">
                    <a:lumMod val="65000"/>
                    <a:lumOff val="35000"/>
                  </a:schemeClr>
                </a:solidFill>
              </a:rPr>
              <a:t> </a:t>
            </a:r>
            <a:r>
              <a:rPr lang="en-US" sz="1800" dirty="0" smtClean="0">
                <a:solidFill>
                  <a:schemeClr val="bg2">
                    <a:lumMod val="65000"/>
                    <a:lumOff val="35000"/>
                  </a:schemeClr>
                </a:solidFill>
              </a:rPr>
              <a:t>has three </a:t>
            </a:r>
            <a:r>
              <a:rPr lang="en-US" sz="1800" dirty="0">
                <a:solidFill>
                  <a:schemeClr val="bg2">
                    <a:lumMod val="65000"/>
                    <a:lumOff val="35000"/>
                  </a:schemeClr>
                </a:solidFill>
              </a:rPr>
              <a:t>basic parts:</a:t>
            </a:r>
          </a:p>
          <a:p>
            <a:pPr marL="742950" lvl="1" indent="-285750">
              <a:buFont typeface="Courier New" panose="02070309020205020404" pitchFamily="49" charset="0"/>
              <a:buChar char="o"/>
            </a:pPr>
            <a:r>
              <a:rPr lang="en-US" b="1" dirty="0">
                <a:solidFill>
                  <a:schemeClr val="bg2">
                    <a:lumMod val="65000"/>
                    <a:lumOff val="35000"/>
                  </a:schemeClr>
                </a:solidFill>
              </a:rPr>
              <a:t>http</a:t>
            </a:r>
            <a:r>
              <a:rPr lang="en-US" dirty="0">
                <a:solidFill>
                  <a:schemeClr val="bg2">
                    <a:lumMod val="65000"/>
                    <a:lumOff val="35000"/>
                  </a:schemeClr>
                </a:solidFill>
              </a:rPr>
              <a:t> (the protocol or scheme)</a:t>
            </a:r>
          </a:p>
          <a:p>
            <a:pPr marL="742950" lvl="1" indent="-285750">
              <a:buFont typeface="Courier New" panose="02070309020205020404" pitchFamily="49" charset="0"/>
              <a:buChar char="o"/>
            </a:pPr>
            <a:r>
              <a:rPr lang="en-US" b="1" dirty="0">
                <a:solidFill>
                  <a:schemeClr val="bg2">
                    <a:lumMod val="65000"/>
                    <a:lumOff val="35000"/>
                  </a:schemeClr>
                </a:solidFill>
              </a:rPr>
              <a:t>www.cisco.com</a:t>
            </a:r>
            <a:r>
              <a:rPr lang="en-US" dirty="0">
                <a:solidFill>
                  <a:schemeClr val="bg2">
                    <a:lumMod val="65000"/>
                    <a:lumOff val="35000"/>
                  </a:schemeClr>
                </a:solidFill>
              </a:rPr>
              <a:t> (the server name)</a:t>
            </a:r>
          </a:p>
          <a:p>
            <a:pPr marL="742950" lvl="1" indent="-285750">
              <a:buFont typeface="Courier New" panose="02070309020205020404" pitchFamily="49" charset="0"/>
              <a:buChar char="o"/>
            </a:pPr>
            <a:r>
              <a:rPr lang="en-US" b="1" dirty="0">
                <a:solidFill>
                  <a:schemeClr val="bg2">
                    <a:lumMod val="65000"/>
                    <a:lumOff val="35000"/>
                  </a:schemeClr>
                </a:solidFill>
              </a:rPr>
              <a:t>index.html</a:t>
            </a:r>
            <a:r>
              <a:rPr lang="en-US" dirty="0">
                <a:solidFill>
                  <a:schemeClr val="bg2">
                    <a:lumMod val="65000"/>
                    <a:lumOff val="35000"/>
                  </a:schemeClr>
                </a:solidFill>
              </a:rPr>
              <a:t> (the specific filename requested)</a:t>
            </a:r>
          </a:p>
          <a:p>
            <a:pPr marL="285750" indent="-285750"/>
            <a:r>
              <a:rPr lang="en-US" sz="1800" dirty="0">
                <a:solidFill>
                  <a:schemeClr val="bg2">
                    <a:lumMod val="65000"/>
                    <a:lumOff val="35000"/>
                  </a:schemeClr>
                </a:solidFill>
              </a:rPr>
              <a:t>Using DNS, the server name portion </a:t>
            </a:r>
            <a:r>
              <a:rPr lang="en-US" sz="1800" dirty="0" smtClean="0">
                <a:solidFill>
                  <a:schemeClr val="bg2">
                    <a:lumMod val="65000"/>
                    <a:lumOff val="35000"/>
                  </a:schemeClr>
                </a:solidFill>
              </a:rPr>
              <a:t>of</a:t>
            </a:r>
            <a:br>
              <a:rPr lang="en-US" sz="1800" dirty="0" smtClean="0">
                <a:solidFill>
                  <a:schemeClr val="bg2">
                    <a:lumMod val="65000"/>
                    <a:lumOff val="35000"/>
                  </a:schemeClr>
                </a:solidFill>
              </a:rPr>
            </a:br>
            <a:r>
              <a:rPr lang="en-US" sz="1800" dirty="0" smtClean="0">
                <a:solidFill>
                  <a:schemeClr val="bg2">
                    <a:lumMod val="65000"/>
                    <a:lumOff val="35000"/>
                  </a:schemeClr>
                </a:solidFill>
              </a:rPr>
              <a:t>the </a:t>
            </a:r>
            <a:r>
              <a:rPr lang="en-US" sz="1800" dirty="0">
                <a:solidFill>
                  <a:schemeClr val="bg2">
                    <a:lumMod val="65000"/>
                    <a:lumOff val="35000"/>
                  </a:schemeClr>
                </a:solidFill>
              </a:rPr>
              <a:t>URL is then translated to </a:t>
            </a:r>
            <a:r>
              <a:rPr lang="en-US" sz="1800" dirty="0" smtClean="0">
                <a:solidFill>
                  <a:schemeClr val="bg2">
                    <a:lumMod val="65000"/>
                    <a:lumOff val="35000"/>
                  </a:schemeClr>
                </a:solidFill>
              </a:rPr>
              <a:t>the</a:t>
            </a:r>
            <a:br>
              <a:rPr lang="en-US" sz="1800" dirty="0" smtClean="0">
                <a:solidFill>
                  <a:schemeClr val="bg2">
                    <a:lumMod val="65000"/>
                    <a:lumOff val="35000"/>
                  </a:schemeClr>
                </a:solidFill>
              </a:rPr>
            </a:br>
            <a:r>
              <a:rPr lang="en-US" sz="1800" dirty="0" smtClean="0">
                <a:solidFill>
                  <a:schemeClr val="bg2">
                    <a:lumMod val="65000"/>
                    <a:lumOff val="35000"/>
                  </a:schemeClr>
                </a:solidFill>
              </a:rPr>
              <a:t>associated </a:t>
            </a:r>
            <a:r>
              <a:rPr lang="en-US" sz="1800" dirty="0">
                <a:solidFill>
                  <a:schemeClr val="bg2">
                    <a:lumMod val="65000"/>
                    <a:lumOff val="35000"/>
                  </a:schemeClr>
                </a:solidFill>
              </a:rPr>
              <a:t>IP address before the </a:t>
            </a:r>
            <a:r>
              <a:rPr lang="en-US" sz="1800" dirty="0" smtClean="0">
                <a:solidFill>
                  <a:schemeClr val="bg2">
                    <a:lumMod val="65000"/>
                    <a:lumOff val="35000"/>
                  </a:schemeClr>
                </a:solidFill>
              </a:rPr>
              <a:t>server</a:t>
            </a:r>
            <a:br>
              <a:rPr lang="en-US" sz="1800" dirty="0" smtClean="0">
                <a:solidFill>
                  <a:schemeClr val="bg2">
                    <a:lumMod val="65000"/>
                    <a:lumOff val="35000"/>
                  </a:schemeClr>
                </a:solidFill>
              </a:rPr>
            </a:br>
            <a:r>
              <a:rPr lang="en-US" sz="1800" dirty="0" smtClean="0">
                <a:solidFill>
                  <a:schemeClr val="bg2">
                    <a:lumMod val="65000"/>
                    <a:lumOff val="35000"/>
                  </a:schemeClr>
                </a:solidFill>
              </a:rPr>
              <a:t>can </a:t>
            </a:r>
            <a:r>
              <a:rPr lang="en-US" sz="1800" dirty="0">
                <a:solidFill>
                  <a:schemeClr val="bg2">
                    <a:lumMod val="65000"/>
                    <a:lumOff val="35000"/>
                  </a:schemeClr>
                </a:solidFill>
              </a:rPr>
              <a:t>be contacted.</a:t>
            </a:r>
          </a:p>
          <a:p>
            <a:endParaRPr lang="en-US" sz="1800" dirty="0"/>
          </a:p>
        </p:txBody>
      </p:sp>
      <p:pic>
        <p:nvPicPr>
          <p:cNvPr id="9219"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810126" y="4185345"/>
            <a:ext cx="3970302" cy="214878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7" name="Text Placeholder 6"/>
          <p:cNvSpPr txBox="1">
            <a:spLocks/>
          </p:cNvSpPr>
          <p:nvPr/>
        </p:nvSpPr>
        <p:spPr>
          <a:xfrm>
            <a:off x="6159288" y="3835057"/>
            <a:ext cx="2755970" cy="43510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HTTP Protocol Step 1</a:t>
            </a:r>
          </a:p>
        </p:txBody>
      </p:sp>
    </p:spTree>
    <p:extLst>
      <p:ext uri="{BB962C8B-B14F-4D97-AF65-F5344CB8AC3E}">
        <p14:creationId xmlns="" xmlns:p14="http://schemas.microsoft.com/office/powerpoint/2010/main" val="15520565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Hypertext Transfer Protocol and Hypertext Markup </a:t>
            </a:r>
            <a:r>
              <a:rPr lang="en-US" sz="3200" dirty="0" smtClean="0"/>
              <a:t>Language (cont.)</a:t>
            </a:r>
            <a:endParaRPr lang="en-US" sz="3200" dirty="0"/>
          </a:p>
        </p:txBody>
      </p:sp>
      <p:sp>
        <p:nvSpPr>
          <p:cNvPr id="3" name="Text Placeholder 2"/>
          <p:cNvSpPr>
            <a:spLocks noGrp="1"/>
          </p:cNvSpPr>
          <p:nvPr>
            <p:ph type="body" sz="quarter" idx="10"/>
          </p:nvPr>
        </p:nvSpPr>
        <p:spPr>
          <a:xfrm>
            <a:off x="228600" y="1344168"/>
            <a:ext cx="4465320" cy="4965192"/>
          </a:xfrm>
        </p:spPr>
        <p:txBody>
          <a:bodyPr/>
          <a:lstStyle/>
          <a:p>
            <a:r>
              <a:rPr lang="en-US" dirty="0">
                <a:solidFill>
                  <a:schemeClr val="bg2">
                    <a:lumMod val="65000"/>
                    <a:lumOff val="35000"/>
                  </a:schemeClr>
                </a:solidFill>
              </a:rPr>
              <a:t>The browser sends a GET request to the server’s IP address and asks for </a:t>
            </a:r>
            <a:r>
              <a:rPr lang="en-US" dirty="0" smtClean="0">
                <a:solidFill>
                  <a:schemeClr val="bg2">
                    <a:lumMod val="65000"/>
                    <a:lumOff val="35000"/>
                  </a:schemeClr>
                </a:solidFill>
              </a:rPr>
              <a:t>the </a:t>
            </a:r>
            <a:r>
              <a:rPr lang="en-US" b="1" dirty="0" smtClean="0">
                <a:solidFill>
                  <a:schemeClr val="bg2">
                    <a:lumMod val="65000"/>
                    <a:lumOff val="35000"/>
                  </a:schemeClr>
                </a:solidFill>
              </a:rPr>
              <a:t>index.html</a:t>
            </a:r>
            <a:r>
              <a:rPr lang="en-US" b="1" dirty="0">
                <a:solidFill>
                  <a:schemeClr val="bg2">
                    <a:lumMod val="65000"/>
                    <a:lumOff val="35000"/>
                  </a:schemeClr>
                </a:solidFill>
              </a:rPr>
              <a:t> </a:t>
            </a:r>
            <a:r>
              <a:rPr lang="en-US" dirty="0">
                <a:solidFill>
                  <a:schemeClr val="bg2">
                    <a:lumMod val="65000"/>
                    <a:lumOff val="35000"/>
                  </a:schemeClr>
                </a:solidFill>
              </a:rPr>
              <a:t>file.</a:t>
            </a:r>
          </a:p>
          <a:p>
            <a:r>
              <a:rPr lang="en-US" dirty="0">
                <a:solidFill>
                  <a:schemeClr val="bg2">
                    <a:lumMod val="65000"/>
                    <a:lumOff val="35000"/>
                  </a:schemeClr>
                </a:solidFill>
              </a:rPr>
              <a:t>The server sends the requested file to the client.</a:t>
            </a:r>
          </a:p>
          <a:p>
            <a:r>
              <a:rPr lang="en-US" dirty="0">
                <a:solidFill>
                  <a:schemeClr val="bg2">
                    <a:lumMod val="65000"/>
                    <a:lumOff val="35000"/>
                  </a:schemeClr>
                </a:solidFill>
              </a:rPr>
              <a:t>The </a:t>
            </a:r>
            <a:r>
              <a:rPr lang="en-US" b="1" dirty="0">
                <a:solidFill>
                  <a:schemeClr val="bg2">
                    <a:lumMod val="65000"/>
                    <a:lumOff val="35000"/>
                  </a:schemeClr>
                </a:solidFill>
              </a:rPr>
              <a:t>index.html </a:t>
            </a:r>
            <a:r>
              <a:rPr lang="en-US" dirty="0">
                <a:solidFill>
                  <a:schemeClr val="bg2">
                    <a:lumMod val="65000"/>
                    <a:lumOff val="35000"/>
                  </a:schemeClr>
                </a:solidFill>
              </a:rPr>
              <a:t>was specified in the URL and contains the HTML code for this web page.</a:t>
            </a:r>
          </a:p>
          <a:p>
            <a:r>
              <a:rPr lang="en-US" dirty="0" smtClean="0">
                <a:solidFill>
                  <a:schemeClr val="bg2">
                    <a:lumMod val="65000"/>
                    <a:lumOff val="35000"/>
                  </a:schemeClr>
                </a:solidFill>
              </a:rPr>
              <a:t>The </a:t>
            </a:r>
            <a:r>
              <a:rPr lang="en-US" dirty="0">
                <a:solidFill>
                  <a:schemeClr val="bg2">
                    <a:lumMod val="65000"/>
                    <a:lumOff val="35000"/>
                  </a:schemeClr>
                </a:solidFill>
              </a:rPr>
              <a:t>browser processes the HTML code and formats the page for the browser window based on the code in the file.</a:t>
            </a:r>
          </a:p>
          <a:p>
            <a:endParaRPr lang="en-US" dirty="0"/>
          </a:p>
        </p:txBody>
      </p:sp>
      <p:sp>
        <p:nvSpPr>
          <p:cNvPr id="4" name="Text Placeholder 6"/>
          <p:cNvSpPr txBox="1">
            <a:spLocks/>
          </p:cNvSpPr>
          <p:nvPr/>
        </p:nvSpPr>
        <p:spPr>
          <a:xfrm>
            <a:off x="6067591" y="3841623"/>
            <a:ext cx="2710649" cy="43510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HTTP Protocol Step 3</a:t>
            </a:r>
          </a:p>
        </p:txBody>
      </p:sp>
      <p:pic>
        <p:nvPicPr>
          <p:cNvPr id="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68662" y="4276725"/>
            <a:ext cx="3994027" cy="203726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768662" y="1365758"/>
            <a:ext cx="4086731" cy="24758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7" name="Text Placeholder 6"/>
          <p:cNvSpPr txBox="1">
            <a:spLocks/>
          </p:cNvSpPr>
          <p:nvPr/>
        </p:nvSpPr>
        <p:spPr>
          <a:xfrm>
            <a:off x="5968531" y="971336"/>
            <a:ext cx="2710649" cy="43510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HTTP Protocol Step 2</a:t>
            </a:r>
          </a:p>
        </p:txBody>
      </p:sp>
    </p:spTree>
    <p:extLst>
      <p:ext uri="{BB962C8B-B14F-4D97-AF65-F5344CB8AC3E}">
        <p14:creationId xmlns="" xmlns:p14="http://schemas.microsoft.com/office/powerpoint/2010/main" val="35624542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HTTP and HTTPS  </a:t>
            </a:r>
          </a:p>
        </p:txBody>
      </p:sp>
      <p:sp>
        <p:nvSpPr>
          <p:cNvPr id="2" name="Text Placeholder 1"/>
          <p:cNvSpPr>
            <a:spLocks noGrp="1"/>
          </p:cNvSpPr>
          <p:nvPr>
            <p:ph type="body" sz="quarter" idx="10"/>
          </p:nvPr>
        </p:nvSpPr>
        <p:spPr/>
        <p:txBody>
          <a:bodyPr/>
          <a:lstStyle/>
          <a:p>
            <a:r>
              <a:rPr lang="pt-BR" dirty="0"/>
              <a:t>HTTP </a:t>
            </a:r>
            <a:endParaRPr lang="pt-BR" dirty="0" smtClean="0"/>
          </a:p>
          <a:p>
            <a:pPr marL="692150" lvl="1" indent="-285750">
              <a:buFont typeface="Courier New" panose="02070309020205020404" pitchFamily="49" charset="0"/>
              <a:buChar char="o"/>
            </a:pPr>
            <a:r>
              <a:rPr lang="pt-BR" dirty="0" smtClean="0"/>
              <a:t>Is </a:t>
            </a:r>
            <a:r>
              <a:rPr lang="pt-BR" dirty="0"/>
              <a:t>a request/response protocol.</a:t>
            </a:r>
          </a:p>
          <a:p>
            <a:pPr marL="692150" lvl="1" indent="-285750">
              <a:buFont typeface="Courier New" panose="02070309020205020404" pitchFamily="49" charset="0"/>
              <a:buChar char="o"/>
            </a:pPr>
            <a:r>
              <a:rPr lang="en-US" dirty="0" smtClean="0"/>
              <a:t>Has </a:t>
            </a:r>
            <a:r>
              <a:rPr lang="en-US" dirty="0"/>
              <a:t>three common message </a:t>
            </a:r>
            <a:r>
              <a:rPr lang="en-US" dirty="0" smtClean="0"/>
              <a:t>types: GET, POST, PUT.</a:t>
            </a:r>
            <a:endParaRPr lang="en-US" dirty="0"/>
          </a:p>
          <a:p>
            <a:pPr marL="692150" lvl="1" indent="-285750">
              <a:buFont typeface="Courier New" panose="02070309020205020404" pitchFamily="49" charset="0"/>
              <a:buChar char="o"/>
            </a:pPr>
            <a:r>
              <a:rPr lang="en-US" dirty="0" smtClean="0"/>
              <a:t>Is </a:t>
            </a:r>
            <a:r>
              <a:rPr lang="en-US" dirty="0"/>
              <a:t>not secure. Messages can be intercepted.</a:t>
            </a:r>
          </a:p>
          <a:p>
            <a:r>
              <a:rPr lang="en-US" dirty="0"/>
              <a:t>HTTPS uses authentication </a:t>
            </a:r>
            <a:r>
              <a:rPr lang="en-US" dirty="0" smtClean="0"/>
              <a:t>and</a:t>
            </a:r>
            <a:br>
              <a:rPr lang="en-US" dirty="0" smtClean="0"/>
            </a:br>
            <a:r>
              <a:rPr lang="en-US" dirty="0" smtClean="0"/>
              <a:t>encryption </a:t>
            </a:r>
            <a:r>
              <a:rPr lang="en-US" dirty="0"/>
              <a:t>to secure data.</a:t>
            </a:r>
          </a:p>
          <a:p>
            <a:endParaRPr lang="en-US" dirty="0"/>
          </a:p>
        </p:txBody>
      </p:sp>
      <p:pic>
        <p:nvPicPr>
          <p:cNvPr id="1229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99754" y="3086100"/>
            <a:ext cx="4390221" cy="29860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691609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Email Protocols </a:t>
            </a:r>
          </a:p>
        </p:txBody>
      </p:sp>
      <p:pic>
        <p:nvPicPr>
          <p:cNvPr id="1331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109471" y="2676524"/>
            <a:ext cx="3636861" cy="352901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Text Placeholder 2"/>
          <p:cNvSpPr>
            <a:spLocks noGrp="1"/>
          </p:cNvSpPr>
          <p:nvPr>
            <p:ph type="body" sz="quarter" idx="10"/>
          </p:nvPr>
        </p:nvSpPr>
        <p:spPr/>
        <p:txBody>
          <a:bodyPr/>
          <a:lstStyle/>
          <a:p>
            <a:pPr marL="285750" indent="-285750"/>
            <a:r>
              <a:rPr lang="en-US" sz="1800" dirty="0">
                <a:solidFill>
                  <a:schemeClr val="bg2">
                    <a:lumMod val="65000"/>
                    <a:lumOff val="35000"/>
                  </a:schemeClr>
                </a:solidFill>
              </a:rPr>
              <a:t>Email is a store-and-forward method of sending, storing, and retrieving electronic messages.</a:t>
            </a:r>
          </a:p>
          <a:p>
            <a:pPr marL="285750" indent="-285750"/>
            <a:r>
              <a:rPr lang="en-US" sz="1800" dirty="0">
                <a:solidFill>
                  <a:schemeClr val="bg2">
                    <a:lumMod val="65000"/>
                    <a:lumOff val="35000"/>
                  </a:schemeClr>
                </a:solidFill>
              </a:rPr>
              <a:t>Email messages are stored in databases on mail servers.</a:t>
            </a:r>
          </a:p>
          <a:p>
            <a:pPr marL="285750" indent="-285750"/>
            <a:r>
              <a:rPr lang="en-US" sz="1800" dirty="0">
                <a:solidFill>
                  <a:schemeClr val="bg2">
                    <a:lumMod val="65000"/>
                    <a:lumOff val="35000"/>
                  </a:schemeClr>
                </a:solidFill>
              </a:rPr>
              <a:t>Email clients communicate with </a:t>
            </a:r>
            <a:r>
              <a:rPr lang="en-US" sz="1800" dirty="0" smtClean="0">
                <a:solidFill>
                  <a:schemeClr val="bg2">
                    <a:lumMod val="65000"/>
                    <a:lumOff val="35000"/>
                  </a:schemeClr>
                </a:solidFill>
              </a:rPr>
              <a:t>mail</a:t>
            </a:r>
            <a:br>
              <a:rPr lang="en-US" sz="1800" dirty="0" smtClean="0">
                <a:solidFill>
                  <a:schemeClr val="bg2">
                    <a:lumMod val="65000"/>
                    <a:lumOff val="35000"/>
                  </a:schemeClr>
                </a:solidFill>
              </a:rPr>
            </a:br>
            <a:r>
              <a:rPr lang="en-US" sz="1800" dirty="0" smtClean="0">
                <a:solidFill>
                  <a:schemeClr val="bg2">
                    <a:lumMod val="65000"/>
                    <a:lumOff val="35000"/>
                  </a:schemeClr>
                </a:solidFill>
              </a:rPr>
              <a:t>servers </a:t>
            </a:r>
            <a:r>
              <a:rPr lang="en-US" sz="1800" dirty="0">
                <a:solidFill>
                  <a:schemeClr val="bg2">
                    <a:lumMod val="65000"/>
                    <a:lumOff val="35000"/>
                  </a:schemeClr>
                </a:solidFill>
              </a:rPr>
              <a:t>to send and receive email.</a:t>
            </a:r>
          </a:p>
          <a:p>
            <a:pPr marL="285750" indent="-285750"/>
            <a:r>
              <a:rPr lang="en-US" sz="1800" dirty="0">
                <a:solidFill>
                  <a:schemeClr val="bg2">
                    <a:lumMod val="65000"/>
                    <a:lumOff val="35000"/>
                  </a:schemeClr>
                </a:solidFill>
              </a:rPr>
              <a:t>Mail servers communicate with </a:t>
            </a:r>
            <a:r>
              <a:rPr lang="en-US" sz="1800" dirty="0" smtClean="0">
                <a:solidFill>
                  <a:schemeClr val="bg2">
                    <a:lumMod val="65000"/>
                    <a:lumOff val="35000"/>
                  </a:schemeClr>
                </a:solidFill>
              </a:rPr>
              <a:t>other</a:t>
            </a:r>
            <a:br>
              <a:rPr lang="en-US" sz="1800" dirty="0" smtClean="0">
                <a:solidFill>
                  <a:schemeClr val="bg2">
                    <a:lumMod val="65000"/>
                    <a:lumOff val="35000"/>
                  </a:schemeClr>
                </a:solidFill>
              </a:rPr>
            </a:br>
            <a:r>
              <a:rPr lang="en-US" sz="1800" dirty="0" smtClean="0">
                <a:solidFill>
                  <a:schemeClr val="bg2">
                    <a:lumMod val="65000"/>
                    <a:lumOff val="35000"/>
                  </a:schemeClr>
                </a:solidFill>
              </a:rPr>
              <a:t>mail </a:t>
            </a:r>
            <a:r>
              <a:rPr lang="en-US" sz="1800" dirty="0">
                <a:solidFill>
                  <a:schemeClr val="bg2">
                    <a:lumMod val="65000"/>
                    <a:lumOff val="35000"/>
                  </a:schemeClr>
                </a:solidFill>
              </a:rPr>
              <a:t>servers to transport </a:t>
            </a:r>
            <a:r>
              <a:rPr lang="en-US" sz="1800" dirty="0" smtClean="0">
                <a:solidFill>
                  <a:schemeClr val="bg2">
                    <a:lumMod val="65000"/>
                    <a:lumOff val="35000"/>
                  </a:schemeClr>
                </a:solidFill>
              </a:rPr>
              <a:t>messages</a:t>
            </a:r>
            <a:br>
              <a:rPr lang="en-US" sz="1800" dirty="0" smtClean="0">
                <a:solidFill>
                  <a:schemeClr val="bg2">
                    <a:lumMod val="65000"/>
                    <a:lumOff val="35000"/>
                  </a:schemeClr>
                </a:solidFill>
              </a:rPr>
            </a:br>
            <a:r>
              <a:rPr lang="en-US" sz="1800" dirty="0" smtClean="0">
                <a:solidFill>
                  <a:schemeClr val="bg2">
                    <a:lumMod val="65000"/>
                    <a:lumOff val="35000"/>
                  </a:schemeClr>
                </a:solidFill>
              </a:rPr>
              <a:t>from </a:t>
            </a:r>
            <a:r>
              <a:rPr lang="en-US" sz="1800" dirty="0">
                <a:solidFill>
                  <a:schemeClr val="bg2">
                    <a:lumMod val="65000"/>
                    <a:lumOff val="35000"/>
                  </a:schemeClr>
                </a:solidFill>
              </a:rPr>
              <a:t>one domain to another.</a:t>
            </a:r>
          </a:p>
          <a:p>
            <a:pPr marL="285750" indent="-285750"/>
            <a:r>
              <a:rPr lang="en-US" sz="1800" dirty="0">
                <a:solidFill>
                  <a:schemeClr val="bg2">
                    <a:lumMod val="65000"/>
                    <a:lumOff val="35000"/>
                  </a:schemeClr>
                </a:solidFill>
              </a:rPr>
              <a:t>Email clients do not </a:t>
            </a:r>
            <a:r>
              <a:rPr lang="en-US" sz="1800" dirty="0" smtClean="0">
                <a:solidFill>
                  <a:schemeClr val="bg2">
                    <a:lumMod val="65000"/>
                    <a:lumOff val="35000"/>
                  </a:schemeClr>
                </a:solidFill>
              </a:rPr>
              <a:t>communicate</a:t>
            </a:r>
            <a:br>
              <a:rPr lang="en-US" sz="1800" dirty="0" smtClean="0">
                <a:solidFill>
                  <a:schemeClr val="bg2">
                    <a:lumMod val="65000"/>
                    <a:lumOff val="35000"/>
                  </a:schemeClr>
                </a:solidFill>
              </a:rPr>
            </a:br>
            <a:r>
              <a:rPr lang="en-US" sz="1800" dirty="0" smtClean="0">
                <a:solidFill>
                  <a:schemeClr val="bg2">
                    <a:lumMod val="65000"/>
                    <a:lumOff val="35000"/>
                  </a:schemeClr>
                </a:solidFill>
              </a:rPr>
              <a:t>directly </a:t>
            </a:r>
            <a:r>
              <a:rPr lang="en-US" sz="1800" dirty="0">
                <a:solidFill>
                  <a:schemeClr val="bg2">
                    <a:lumMod val="65000"/>
                    <a:lumOff val="35000"/>
                  </a:schemeClr>
                </a:solidFill>
              </a:rPr>
              <a:t>when sending email.</a:t>
            </a:r>
          </a:p>
          <a:p>
            <a:pPr marL="285750" indent="-285750"/>
            <a:r>
              <a:rPr lang="en-US" sz="1800" dirty="0">
                <a:solidFill>
                  <a:schemeClr val="bg2">
                    <a:lumMod val="65000"/>
                    <a:lumOff val="35000"/>
                  </a:schemeClr>
                </a:solidFill>
              </a:rPr>
              <a:t>Email relies on three separate </a:t>
            </a:r>
            <a:r>
              <a:rPr lang="en-US" sz="1800" dirty="0" smtClean="0">
                <a:solidFill>
                  <a:schemeClr val="bg2">
                    <a:lumMod val="65000"/>
                    <a:lumOff val="35000"/>
                  </a:schemeClr>
                </a:solidFill>
              </a:rPr>
              <a:t>protocols</a:t>
            </a:r>
            <a:br>
              <a:rPr lang="en-US" sz="1800" dirty="0" smtClean="0">
                <a:solidFill>
                  <a:schemeClr val="bg2">
                    <a:lumMod val="65000"/>
                    <a:lumOff val="35000"/>
                  </a:schemeClr>
                </a:solidFill>
              </a:rPr>
            </a:br>
            <a:r>
              <a:rPr lang="en-US" sz="1800" dirty="0" smtClean="0">
                <a:solidFill>
                  <a:schemeClr val="bg2">
                    <a:lumMod val="65000"/>
                    <a:lumOff val="35000"/>
                  </a:schemeClr>
                </a:solidFill>
              </a:rPr>
              <a:t>for operation: SMTP (sending),POP (retrieving),</a:t>
            </a:r>
            <a:br>
              <a:rPr lang="en-US" sz="1800" dirty="0" smtClean="0">
                <a:solidFill>
                  <a:schemeClr val="bg2">
                    <a:lumMod val="65000"/>
                    <a:lumOff val="35000"/>
                  </a:schemeClr>
                </a:solidFill>
              </a:rPr>
            </a:br>
            <a:r>
              <a:rPr lang="en-US" sz="1800" dirty="0" smtClean="0">
                <a:solidFill>
                  <a:schemeClr val="bg2">
                    <a:lumMod val="65000"/>
                    <a:lumOff val="35000"/>
                  </a:schemeClr>
                </a:solidFill>
              </a:rPr>
              <a:t>IMAP (retrieving).</a:t>
            </a:r>
            <a:endParaRPr lang="en-US" sz="1800" dirty="0">
              <a:solidFill>
                <a:schemeClr val="bg2">
                  <a:lumMod val="65000"/>
                  <a:lumOff val="35000"/>
                </a:schemeClr>
              </a:solidFill>
            </a:endParaRPr>
          </a:p>
        </p:txBody>
      </p:sp>
    </p:spTree>
    <p:extLst>
      <p:ext uri="{BB962C8B-B14F-4D97-AF65-F5344CB8AC3E}">
        <p14:creationId xmlns="" xmlns:p14="http://schemas.microsoft.com/office/powerpoint/2010/main" val="691609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z="4400" dirty="0" smtClean="0"/>
              <a:t>Chapter Outline</a:t>
            </a:r>
            <a:endParaRPr lang="en-US" sz="4400" dirty="0"/>
          </a:p>
        </p:txBody>
      </p:sp>
      <p:sp>
        <p:nvSpPr>
          <p:cNvPr id="12" name="Text Placeholder 11"/>
          <p:cNvSpPr>
            <a:spLocks noGrp="1"/>
          </p:cNvSpPr>
          <p:nvPr>
            <p:ph type="body" sz="quarter" idx="11"/>
          </p:nvPr>
        </p:nvSpPr>
        <p:spPr/>
        <p:txBody>
          <a:bodyPr/>
          <a:lstStyle/>
          <a:p>
            <a:r>
              <a:rPr lang="en-US" dirty="0" smtClean="0">
                <a:solidFill>
                  <a:schemeClr val="tx2"/>
                </a:solidFill>
              </a:rPr>
              <a:t>8.0 Introduction</a:t>
            </a:r>
          </a:p>
          <a:p>
            <a:r>
              <a:rPr lang="en-US" dirty="0" smtClean="0">
                <a:solidFill>
                  <a:schemeClr val="tx2"/>
                </a:solidFill>
              </a:rPr>
              <a:t>8.1 Application Layer Protocols</a:t>
            </a:r>
          </a:p>
          <a:p>
            <a:r>
              <a:rPr lang="en-US" dirty="0" smtClean="0">
                <a:solidFill>
                  <a:schemeClr val="tx2"/>
                </a:solidFill>
              </a:rPr>
              <a:t>8.2 Well-Known Application Layer Protocols and Services</a:t>
            </a:r>
          </a:p>
          <a:p>
            <a:r>
              <a:rPr lang="en-US" dirty="0" smtClean="0">
                <a:solidFill>
                  <a:schemeClr val="tx2"/>
                </a:solidFill>
              </a:rPr>
              <a:t>8.3 Summary</a:t>
            </a:r>
          </a:p>
        </p:txBody>
      </p:sp>
    </p:spTree>
    <p:extLst>
      <p:ext uri="{BB962C8B-B14F-4D97-AF65-F5344CB8AC3E}">
        <p14:creationId xmlns="" xmlns:p14="http://schemas.microsoft.com/office/powerpoint/2010/main" val="33054226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SMTP Operation </a:t>
            </a:r>
          </a:p>
        </p:txBody>
      </p:sp>
      <p:pic>
        <p:nvPicPr>
          <p:cNvPr id="1433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06233" y="3124200"/>
            <a:ext cx="4068417" cy="3048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Text Placeholder 2"/>
          <p:cNvSpPr>
            <a:spLocks noGrp="1"/>
          </p:cNvSpPr>
          <p:nvPr>
            <p:ph type="body" sz="quarter" idx="10"/>
          </p:nvPr>
        </p:nvSpPr>
        <p:spPr/>
        <p:txBody>
          <a:bodyPr/>
          <a:lstStyle/>
          <a:p>
            <a:pPr marL="285750" indent="-285750"/>
            <a:r>
              <a:rPr lang="en-US" sz="1800" dirty="0">
                <a:solidFill>
                  <a:schemeClr val="bg2">
                    <a:lumMod val="65000"/>
                    <a:lumOff val="35000"/>
                  </a:schemeClr>
                </a:solidFill>
              </a:rPr>
              <a:t>SMTP message formats require a message header and </a:t>
            </a:r>
            <a:r>
              <a:rPr lang="en-US" sz="1800" dirty="0" smtClean="0">
                <a:solidFill>
                  <a:schemeClr val="bg2">
                    <a:lumMod val="65000"/>
                    <a:lumOff val="35000"/>
                  </a:schemeClr>
                </a:solidFill>
              </a:rPr>
              <a:t>body</a:t>
            </a:r>
            <a:r>
              <a:rPr lang="en-US" sz="1800" dirty="0">
                <a:solidFill>
                  <a:schemeClr val="bg2">
                    <a:lumMod val="65000"/>
                    <a:lumOff val="35000"/>
                  </a:schemeClr>
                </a:solidFill>
              </a:rPr>
              <a:t>.</a:t>
            </a:r>
          </a:p>
          <a:p>
            <a:pPr marL="285750" indent="-285750"/>
            <a:r>
              <a:rPr lang="en-US" sz="1800" dirty="0">
                <a:solidFill>
                  <a:schemeClr val="bg2">
                    <a:lumMod val="65000"/>
                    <a:lumOff val="35000"/>
                  </a:schemeClr>
                </a:solidFill>
              </a:rPr>
              <a:t>The body can contain any amount of text.</a:t>
            </a:r>
          </a:p>
          <a:p>
            <a:pPr marL="285750" indent="-285750"/>
            <a:r>
              <a:rPr lang="en-US" sz="1800" dirty="0">
                <a:solidFill>
                  <a:schemeClr val="bg2">
                    <a:lumMod val="65000"/>
                    <a:lumOff val="35000"/>
                  </a:schemeClr>
                </a:solidFill>
              </a:rPr>
              <a:t>The header must have a properly formatted recipient email address and a sender address.</a:t>
            </a:r>
          </a:p>
          <a:p>
            <a:pPr marL="285750" indent="-285750"/>
            <a:r>
              <a:rPr lang="en-US" sz="1800" dirty="0" smtClean="0">
                <a:solidFill>
                  <a:schemeClr val="bg2">
                    <a:lumMod val="65000"/>
                    <a:lumOff val="35000"/>
                  </a:schemeClr>
                </a:solidFill>
              </a:rPr>
              <a:t>An </a:t>
            </a:r>
            <a:r>
              <a:rPr lang="en-US" sz="1800" dirty="0">
                <a:solidFill>
                  <a:schemeClr val="bg2">
                    <a:lumMod val="65000"/>
                    <a:lumOff val="35000"/>
                  </a:schemeClr>
                </a:solidFill>
              </a:rPr>
              <a:t>SMTP client sends an email </a:t>
            </a:r>
            <a:r>
              <a:rPr lang="en-US" sz="1800" dirty="0" smtClean="0">
                <a:solidFill>
                  <a:schemeClr val="bg2">
                    <a:lumMod val="65000"/>
                    <a:lumOff val="35000"/>
                  </a:schemeClr>
                </a:solidFill>
              </a:rPr>
              <a:t>by</a:t>
            </a:r>
            <a:br>
              <a:rPr lang="en-US" sz="1800" dirty="0" smtClean="0">
                <a:solidFill>
                  <a:schemeClr val="bg2">
                    <a:lumMod val="65000"/>
                    <a:lumOff val="35000"/>
                  </a:schemeClr>
                </a:solidFill>
              </a:rPr>
            </a:br>
            <a:r>
              <a:rPr lang="en-US" sz="1800" dirty="0" smtClean="0">
                <a:solidFill>
                  <a:schemeClr val="bg2">
                    <a:lumMod val="65000"/>
                    <a:lumOff val="35000"/>
                  </a:schemeClr>
                </a:solidFill>
              </a:rPr>
              <a:t>connecting </a:t>
            </a:r>
            <a:r>
              <a:rPr lang="en-US" sz="1800" dirty="0">
                <a:solidFill>
                  <a:schemeClr val="bg2">
                    <a:lumMod val="65000"/>
                    <a:lumOff val="35000"/>
                  </a:schemeClr>
                </a:solidFill>
              </a:rPr>
              <a:t>to a SMTP server </a:t>
            </a:r>
            <a:r>
              <a:rPr lang="en-US" sz="1800" dirty="0" smtClean="0">
                <a:solidFill>
                  <a:schemeClr val="bg2">
                    <a:lumMod val="65000"/>
                    <a:lumOff val="35000"/>
                  </a:schemeClr>
                </a:solidFill>
              </a:rPr>
              <a:t>on</a:t>
            </a:r>
            <a:br>
              <a:rPr lang="en-US" sz="1800" dirty="0" smtClean="0">
                <a:solidFill>
                  <a:schemeClr val="bg2">
                    <a:lumMod val="65000"/>
                    <a:lumOff val="35000"/>
                  </a:schemeClr>
                </a:solidFill>
              </a:rPr>
            </a:br>
            <a:r>
              <a:rPr lang="en-US" sz="1800" dirty="0" smtClean="0">
                <a:solidFill>
                  <a:schemeClr val="bg2">
                    <a:lumMod val="65000"/>
                    <a:lumOff val="35000"/>
                  </a:schemeClr>
                </a:solidFill>
              </a:rPr>
              <a:t>port </a:t>
            </a:r>
            <a:r>
              <a:rPr lang="en-US" sz="1800" dirty="0">
                <a:solidFill>
                  <a:schemeClr val="bg2">
                    <a:lumMod val="65000"/>
                    <a:lumOff val="35000"/>
                  </a:schemeClr>
                </a:solidFill>
              </a:rPr>
              <a:t>25.</a:t>
            </a:r>
          </a:p>
          <a:p>
            <a:pPr marL="285750" indent="-285750"/>
            <a:r>
              <a:rPr lang="en-US" sz="1800" dirty="0">
                <a:solidFill>
                  <a:schemeClr val="bg2">
                    <a:lumMod val="65000"/>
                    <a:lumOff val="35000"/>
                  </a:schemeClr>
                </a:solidFill>
              </a:rPr>
              <a:t>The server receives the message </a:t>
            </a:r>
            <a:r>
              <a:rPr lang="en-US" sz="1800" dirty="0" smtClean="0">
                <a:solidFill>
                  <a:schemeClr val="bg2">
                    <a:lumMod val="65000"/>
                    <a:lumOff val="35000"/>
                  </a:schemeClr>
                </a:solidFill>
              </a:rPr>
              <a:t>and</a:t>
            </a:r>
            <a:br>
              <a:rPr lang="en-US" sz="1800" dirty="0" smtClean="0">
                <a:solidFill>
                  <a:schemeClr val="bg2">
                    <a:lumMod val="65000"/>
                    <a:lumOff val="35000"/>
                  </a:schemeClr>
                </a:solidFill>
              </a:rPr>
            </a:br>
            <a:r>
              <a:rPr lang="en-US" sz="1800" dirty="0" smtClean="0">
                <a:solidFill>
                  <a:schemeClr val="bg2">
                    <a:lumMod val="65000"/>
                    <a:lumOff val="35000"/>
                  </a:schemeClr>
                </a:solidFill>
              </a:rPr>
              <a:t>stores </a:t>
            </a:r>
            <a:r>
              <a:rPr lang="en-US" sz="1800" dirty="0">
                <a:solidFill>
                  <a:schemeClr val="bg2">
                    <a:lumMod val="65000"/>
                    <a:lumOff val="35000"/>
                  </a:schemeClr>
                </a:solidFill>
              </a:rPr>
              <a:t>it message in a local mailbox </a:t>
            </a:r>
            <a:r>
              <a:rPr lang="en-US" sz="1800" dirty="0" smtClean="0">
                <a:solidFill>
                  <a:schemeClr val="bg2">
                    <a:lumMod val="65000"/>
                    <a:lumOff val="35000"/>
                  </a:schemeClr>
                </a:solidFill>
              </a:rPr>
              <a:t>or</a:t>
            </a:r>
            <a:br>
              <a:rPr lang="en-US" sz="1800" dirty="0" smtClean="0">
                <a:solidFill>
                  <a:schemeClr val="bg2">
                    <a:lumMod val="65000"/>
                    <a:lumOff val="35000"/>
                  </a:schemeClr>
                </a:solidFill>
              </a:rPr>
            </a:br>
            <a:r>
              <a:rPr lang="en-US" sz="1800" dirty="0" smtClean="0">
                <a:solidFill>
                  <a:schemeClr val="bg2">
                    <a:lumMod val="65000"/>
                    <a:lumOff val="35000"/>
                  </a:schemeClr>
                </a:solidFill>
              </a:rPr>
              <a:t>relays </a:t>
            </a:r>
            <a:r>
              <a:rPr lang="en-US" sz="1800" dirty="0">
                <a:solidFill>
                  <a:schemeClr val="bg2">
                    <a:lumMod val="65000"/>
                    <a:lumOff val="35000"/>
                  </a:schemeClr>
                </a:solidFill>
              </a:rPr>
              <a:t>the message to another mail server.</a:t>
            </a:r>
          </a:p>
          <a:p>
            <a:pPr marL="285750" indent="-285750"/>
            <a:r>
              <a:rPr lang="en-US" sz="1800" dirty="0">
                <a:solidFill>
                  <a:schemeClr val="bg2">
                    <a:lumMod val="65000"/>
                    <a:lumOff val="35000"/>
                  </a:schemeClr>
                </a:solidFill>
              </a:rPr>
              <a:t>Users use email clients to retrieve </a:t>
            </a:r>
            <a:r>
              <a:rPr lang="en-US" sz="1800" dirty="0" smtClean="0">
                <a:solidFill>
                  <a:schemeClr val="bg2">
                    <a:lumMod val="65000"/>
                    <a:lumOff val="35000"/>
                  </a:schemeClr>
                </a:solidFill>
              </a:rPr>
              <a:t>messages</a:t>
            </a:r>
            <a:br>
              <a:rPr lang="en-US" sz="1800" dirty="0" smtClean="0">
                <a:solidFill>
                  <a:schemeClr val="bg2">
                    <a:lumMod val="65000"/>
                    <a:lumOff val="35000"/>
                  </a:schemeClr>
                </a:solidFill>
              </a:rPr>
            </a:br>
            <a:r>
              <a:rPr lang="en-US" sz="1800" dirty="0" smtClean="0">
                <a:solidFill>
                  <a:schemeClr val="bg2">
                    <a:lumMod val="65000"/>
                    <a:lumOff val="35000"/>
                  </a:schemeClr>
                </a:solidFill>
              </a:rPr>
              <a:t>stored </a:t>
            </a:r>
            <a:r>
              <a:rPr lang="en-US" sz="1800" dirty="0">
                <a:solidFill>
                  <a:schemeClr val="bg2">
                    <a:lumMod val="65000"/>
                    <a:lumOff val="35000"/>
                  </a:schemeClr>
                </a:solidFill>
              </a:rPr>
              <a:t>on the server.</a:t>
            </a:r>
          </a:p>
          <a:p>
            <a:pPr marL="285750" indent="-285750"/>
            <a:r>
              <a:rPr lang="en-US" sz="1800" dirty="0">
                <a:solidFill>
                  <a:schemeClr val="bg2">
                    <a:lumMod val="65000"/>
                    <a:lumOff val="35000"/>
                  </a:schemeClr>
                </a:solidFill>
              </a:rPr>
              <a:t>IMAP and POP are two protocols </a:t>
            </a:r>
            <a:r>
              <a:rPr lang="en-US" sz="1800" dirty="0" smtClean="0">
                <a:solidFill>
                  <a:schemeClr val="bg2">
                    <a:lumMod val="65000"/>
                    <a:lumOff val="35000"/>
                  </a:schemeClr>
                </a:solidFill>
              </a:rPr>
              <a:t>commonly</a:t>
            </a:r>
            <a:br>
              <a:rPr lang="en-US" sz="1800" dirty="0" smtClean="0">
                <a:solidFill>
                  <a:schemeClr val="bg2">
                    <a:lumMod val="65000"/>
                    <a:lumOff val="35000"/>
                  </a:schemeClr>
                </a:solidFill>
              </a:rPr>
            </a:br>
            <a:r>
              <a:rPr lang="en-US" sz="1800" dirty="0" smtClean="0">
                <a:solidFill>
                  <a:schemeClr val="bg2">
                    <a:lumMod val="65000"/>
                    <a:lumOff val="35000"/>
                  </a:schemeClr>
                </a:solidFill>
              </a:rPr>
              <a:t>used </a:t>
            </a:r>
            <a:r>
              <a:rPr lang="en-US" sz="1800" dirty="0">
                <a:solidFill>
                  <a:schemeClr val="bg2">
                    <a:lumMod val="65000"/>
                    <a:lumOff val="35000"/>
                  </a:schemeClr>
                </a:solidFill>
              </a:rPr>
              <a:t>by email clients to retrieve messages.</a:t>
            </a:r>
          </a:p>
          <a:p>
            <a:endParaRPr lang="en-US" sz="1800" dirty="0"/>
          </a:p>
        </p:txBody>
      </p:sp>
    </p:spTree>
    <p:extLst>
      <p:ext uri="{BB962C8B-B14F-4D97-AF65-F5344CB8AC3E}">
        <p14:creationId xmlns="" xmlns:p14="http://schemas.microsoft.com/office/powerpoint/2010/main" val="691609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POP Operation </a:t>
            </a:r>
          </a:p>
        </p:txBody>
      </p:sp>
      <p:pic>
        <p:nvPicPr>
          <p:cNvPr id="1536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19600" y="3521403"/>
            <a:ext cx="3911600" cy="259489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Text Placeholder 2"/>
          <p:cNvSpPr>
            <a:spLocks noGrp="1"/>
          </p:cNvSpPr>
          <p:nvPr>
            <p:ph type="body" sz="quarter" idx="10"/>
          </p:nvPr>
        </p:nvSpPr>
        <p:spPr/>
        <p:txBody>
          <a:bodyPr/>
          <a:lstStyle/>
          <a:p>
            <a:pPr marL="285750" indent="-285750"/>
            <a:r>
              <a:rPr lang="en-US" dirty="0" smtClean="0">
                <a:solidFill>
                  <a:schemeClr val="bg2">
                    <a:lumMod val="65000"/>
                    <a:lumOff val="35000"/>
                  </a:schemeClr>
                </a:solidFill>
              </a:rPr>
              <a:t>Messages </a:t>
            </a:r>
            <a:r>
              <a:rPr lang="en-US" dirty="0">
                <a:solidFill>
                  <a:schemeClr val="bg2">
                    <a:lumMod val="65000"/>
                    <a:lumOff val="35000"/>
                  </a:schemeClr>
                </a:solidFill>
              </a:rPr>
              <a:t>are downloaded from the server to the client.</a:t>
            </a:r>
          </a:p>
          <a:p>
            <a:pPr marL="285750" indent="-285750"/>
            <a:r>
              <a:rPr lang="en-US" dirty="0">
                <a:solidFill>
                  <a:schemeClr val="bg2">
                    <a:lumMod val="65000"/>
                    <a:lumOff val="35000"/>
                  </a:schemeClr>
                </a:solidFill>
              </a:rPr>
              <a:t>The server listens on port 110 TCP for client requests.</a:t>
            </a:r>
          </a:p>
          <a:p>
            <a:pPr marL="285750" indent="-285750"/>
            <a:r>
              <a:rPr lang="en-US" dirty="0">
                <a:solidFill>
                  <a:schemeClr val="bg2">
                    <a:lumMod val="65000"/>
                    <a:lumOff val="35000"/>
                  </a:schemeClr>
                </a:solidFill>
              </a:rPr>
              <a:t>Email clients direct their POP requests to mail </a:t>
            </a:r>
            <a:r>
              <a:rPr lang="en-US" dirty="0" smtClean="0">
                <a:solidFill>
                  <a:schemeClr val="bg2">
                    <a:lumMod val="65000"/>
                    <a:lumOff val="35000"/>
                  </a:schemeClr>
                </a:solidFill>
              </a:rPr>
              <a:t>servers </a:t>
            </a:r>
            <a:r>
              <a:rPr lang="en-US" dirty="0">
                <a:solidFill>
                  <a:schemeClr val="bg2">
                    <a:lumMod val="65000"/>
                    <a:lumOff val="35000"/>
                  </a:schemeClr>
                </a:solidFill>
              </a:rPr>
              <a:t>on port TCP 110.</a:t>
            </a:r>
          </a:p>
          <a:p>
            <a:pPr marL="285750" indent="-285750"/>
            <a:r>
              <a:rPr lang="en-US" dirty="0">
                <a:solidFill>
                  <a:schemeClr val="bg2">
                    <a:lumMod val="65000"/>
                    <a:lumOff val="35000"/>
                  </a:schemeClr>
                </a:solidFill>
              </a:rPr>
              <a:t>The POP client and server exchange commands and responses until the connection is closed or aborted.</a:t>
            </a:r>
          </a:p>
          <a:p>
            <a:pPr marL="285750" indent="-285750"/>
            <a:r>
              <a:rPr lang="en-US" dirty="0">
                <a:solidFill>
                  <a:schemeClr val="bg2">
                    <a:lumMod val="65000"/>
                    <a:lumOff val="35000"/>
                  </a:schemeClr>
                </a:solidFill>
              </a:rPr>
              <a:t>POP allows for email </a:t>
            </a:r>
            <a:r>
              <a:rPr lang="en-US" dirty="0" smtClean="0">
                <a:solidFill>
                  <a:schemeClr val="bg2">
                    <a:lumMod val="65000"/>
                    <a:lumOff val="35000"/>
                  </a:schemeClr>
                </a:solidFill>
              </a:rPr>
              <a:t>messages</a:t>
            </a:r>
            <a:br>
              <a:rPr lang="en-US" dirty="0" smtClean="0">
                <a:solidFill>
                  <a:schemeClr val="bg2">
                    <a:lumMod val="65000"/>
                    <a:lumOff val="35000"/>
                  </a:schemeClr>
                </a:solidFill>
              </a:rPr>
            </a:br>
            <a:r>
              <a:rPr lang="en-US" dirty="0" smtClean="0">
                <a:solidFill>
                  <a:schemeClr val="bg2">
                    <a:lumMod val="65000"/>
                    <a:lumOff val="35000"/>
                  </a:schemeClr>
                </a:solidFill>
              </a:rPr>
              <a:t>to </a:t>
            </a:r>
            <a:r>
              <a:rPr lang="en-US" dirty="0">
                <a:solidFill>
                  <a:schemeClr val="bg2">
                    <a:lumMod val="65000"/>
                    <a:lumOff val="35000"/>
                  </a:schemeClr>
                </a:solidFill>
              </a:rPr>
              <a:t>be downloaded to the </a:t>
            </a:r>
            <a:r>
              <a:rPr lang="en-US" dirty="0" smtClean="0">
                <a:solidFill>
                  <a:schemeClr val="bg2">
                    <a:lumMod val="65000"/>
                    <a:lumOff val="35000"/>
                  </a:schemeClr>
                </a:solidFill>
              </a:rPr>
              <a:t>client’s</a:t>
            </a:r>
            <a:br>
              <a:rPr lang="en-US" dirty="0" smtClean="0">
                <a:solidFill>
                  <a:schemeClr val="bg2">
                    <a:lumMod val="65000"/>
                    <a:lumOff val="35000"/>
                  </a:schemeClr>
                </a:solidFill>
              </a:rPr>
            </a:br>
            <a:r>
              <a:rPr lang="en-US" dirty="0" smtClean="0">
                <a:solidFill>
                  <a:schemeClr val="bg2">
                    <a:lumMod val="65000"/>
                    <a:lumOff val="35000"/>
                  </a:schemeClr>
                </a:solidFill>
              </a:rPr>
              <a:t>device </a:t>
            </a:r>
            <a:r>
              <a:rPr lang="en-US" dirty="0">
                <a:solidFill>
                  <a:schemeClr val="bg2">
                    <a:lumMod val="65000"/>
                    <a:lumOff val="35000"/>
                  </a:schemeClr>
                </a:solidFill>
              </a:rPr>
              <a:t>(computer or phone) </a:t>
            </a:r>
            <a:r>
              <a:rPr lang="en-US" dirty="0" smtClean="0">
                <a:solidFill>
                  <a:schemeClr val="bg2">
                    <a:lumMod val="65000"/>
                    <a:lumOff val="35000"/>
                  </a:schemeClr>
                </a:solidFill>
              </a:rPr>
              <a:t>and</a:t>
            </a:r>
            <a:br>
              <a:rPr lang="en-US" dirty="0" smtClean="0">
                <a:solidFill>
                  <a:schemeClr val="bg2">
                    <a:lumMod val="65000"/>
                    <a:lumOff val="35000"/>
                  </a:schemeClr>
                </a:solidFill>
              </a:rPr>
            </a:br>
            <a:r>
              <a:rPr lang="en-US" dirty="0" smtClean="0">
                <a:solidFill>
                  <a:schemeClr val="bg2">
                    <a:lumMod val="65000"/>
                    <a:lumOff val="35000"/>
                  </a:schemeClr>
                </a:solidFill>
              </a:rPr>
              <a:t>removed </a:t>
            </a:r>
            <a:r>
              <a:rPr lang="en-US" dirty="0">
                <a:solidFill>
                  <a:schemeClr val="bg2">
                    <a:lumMod val="65000"/>
                    <a:lumOff val="35000"/>
                  </a:schemeClr>
                </a:solidFill>
              </a:rPr>
              <a:t>from the server.</a:t>
            </a:r>
          </a:p>
          <a:p>
            <a:pPr marL="285750" indent="-285750"/>
            <a:r>
              <a:rPr lang="en-US" dirty="0">
                <a:solidFill>
                  <a:schemeClr val="bg2">
                    <a:lumMod val="65000"/>
                    <a:lumOff val="35000"/>
                  </a:schemeClr>
                </a:solidFill>
              </a:rPr>
              <a:t>There is no centralized </a:t>
            </a:r>
            <a:r>
              <a:rPr lang="en-US" dirty="0" smtClean="0">
                <a:solidFill>
                  <a:schemeClr val="bg2">
                    <a:lumMod val="65000"/>
                    <a:lumOff val="35000"/>
                  </a:schemeClr>
                </a:solidFill>
              </a:rPr>
              <a:t>location</a:t>
            </a:r>
            <a:br>
              <a:rPr lang="en-US" dirty="0" smtClean="0">
                <a:solidFill>
                  <a:schemeClr val="bg2">
                    <a:lumMod val="65000"/>
                    <a:lumOff val="35000"/>
                  </a:schemeClr>
                </a:solidFill>
              </a:rPr>
            </a:br>
            <a:r>
              <a:rPr lang="en-US" dirty="0" smtClean="0">
                <a:solidFill>
                  <a:schemeClr val="bg2">
                    <a:lumMod val="65000"/>
                    <a:lumOff val="35000"/>
                  </a:schemeClr>
                </a:solidFill>
              </a:rPr>
              <a:t>where </a:t>
            </a:r>
            <a:r>
              <a:rPr lang="en-US" dirty="0">
                <a:solidFill>
                  <a:schemeClr val="bg2">
                    <a:lumMod val="65000"/>
                    <a:lumOff val="35000"/>
                  </a:schemeClr>
                </a:solidFill>
              </a:rPr>
              <a:t>email messages are kept.</a:t>
            </a:r>
          </a:p>
          <a:p>
            <a:pPr marL="285750" indent="-285750"/>
            <a:r>
              <a:rPr lang="en-US" dirty="0">
                <a:solidFill>
                  <a:schemeClr val="bg2">
                    <a:lumMod val="65000"/>
                    <a:lumOff val="35000"/>
                  </a:schemeClr>
                </a:solidFill>
              </a:rPr>
              <a:t>A downloaded message </a:t>
            </a:r>
            <a:r>
              <a:rPr lang="en-US" dirty="0" smtClean="0">
                <a:solidFill>
                  <a:schemeClr val="bg2">
                    <a:lumMod val="65000"/>
                    <a:lumOff val="35000"/>
                  </a:schemeClr>
                </a:solidFill>
              </a:rPr>
              <a:t>resides on</a:t>
            </a:r>
            <a:br>
              <a:rPr lang="en-US" dirty="0" smtClean="0">
                <a:solidFill>
                  <a:schemeClr val="bg2">
                    <a:lumMod val="65000"/>
                    <a:lumOff val="35000"/>
                  </a:schemeClr>
                </a:solidFill>
              </a:rPr>
            </a:br>
            <a:r>
              <a:rPr lang="en-US" dirty="0" smtClean="0">
                <a:solidFill>
                  <a:schemeClr val="bg2">
                    <a:lumMod val="65000"/>
                    <a:lumOff val="35000"/>
                  </a:schemeClr>
                </a:solidFill>
              </a:rPr>
              <a:t>the </a:t>
            </a:r>
            <a:r>
              <a:rPr lang="en-US" dirty="0">
                <a:solidFill>
                  <a:schemeClr val="bg2">
                    <a:lumMod val="65000"/>
                    <a:lumOff val="35000"/>
                  </a:schemeClr>
                </a:solidFill>
              </a:rPr>
              <a:t>device that triggered </a:t>
            </a:r>
            <a:r>
              <a:rPr lang="en-US" dirty="0" smtClean="0">
                <a:solidFill>
                  <a:schemeClr val="bg2">
                    <a:lumMod val="65000"/>
                    <a:lumOff val="35000"/>
                  </a:schemeClr>
                </a:solidFill>
              </a:rPr>
              <a:t>the download.</a:t>
            </a:r>
            <a:endParaRPr lang="en-US" dirty="0">
              <a:solidFill>
                <a:schemeClr val="bg2">
                  <a:lumMod val="65000"/>
                  <a:lumOff val="35000"/>
                </a:schemeClr>
              </a:solidFill>
            </a:endParaRPr>
          </a:p>
        </p:txBody>
      </p:sp>
    </p:spTree>
    <p:extLst>
      <p:ext uri="{BB962C8B-B14F-4D97-AF65-F5344CB8AC3E}">
        <p14:creationId xmlns="" xmlns:p14="http://schemas.microsoft.com/office/powerpoint/2010/main" val="691609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IMAP Operation </a:t>
            </a:r>
          </a:p>
        </p:txBody>
      </p:sp>
      <p:pic>
        <p:nvPicPr>
          <p:cNvPr id="1638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933949" y="3358033"/>
            <a:ext cx="3838575" cy="294897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Text Placeholder 2"/>
          <p:cNvSpPr>
            <a:spLocks noGrp="1"/>
          </p:cNvSpPr>
          <p:nvPr>
            <p:ph type="body" sz="quarter" idx="10"/>
          </p:nvPr>
        </p:nvSpPr>
        <p:spPr/>
        <p:txBody>
          <a:bodyPr/>
          <a:lstStyle/>
          <a:p>
            <a:pPr marL="285750" indent="-285750"/>
            <a:r>
              <a:rPr lang="en-US" sz="1800" dirty="0">
                <a:solidFill>
                  <a:schemeClr val="bg2">
                    <a:lumMod val="65000"/>
                    <a:lumOff val="35000"/>
                  </a:schemeClr>
                </a:solidFill>
              </a:rPr>
              <a:t>IMAP is another protocol used to retrieve email messages.</a:t>
            </a:r>
          </a:p>
          <a:p>
            <a:pPr marL="285750" indent="-285750"/>
            <a:r>
              <a:rPr lang="en-US" sz="1800" dirty="0" smtClean="0">
                <a:solidFill>
                  <a:schemeClr val="bg2">
                    <a:lumMod val="65000"/>
                    <a:lumOff val="35000"/>
                  </a:schemeClr>
                </a:solidFill>
              </a:rPr>
              <a:t>Allows </a:t>
            </a:r>
            <a:r>
              <a:rPr lang="en-US" sz="1800" dirty="0">
                <a:solidFill>
                  <a:schemeClr val="bg2">
                    <a:lumMod val="65000"/>
                    <a:lumOff val="35000"/>
                  </a:schemeClr>
                </a:solidFill>
              </a:rPr>
              <a:t>for </a:t>
            </a:r>
            <a:r>
              <a:rPr lang="en-US" sz="1800" dirty="0" smtClean="0">
                <a:solidFill>
                  <a:schemeClr val="bg2">
                    <a:lumMod val="65000"/>
                    <a:lumOff val="35000"/>
                  </a:schemeClr>
                </a:solidFill>
              </a:rPr>
              <a:t>messages </a:t>
            </a:r>
            <a:r>
              <a:rPr lang="en-US" sz="1800" dirty="0">
                <a:solidFill>
                  <a:schemeClr val="bg2">
                    <a:lumMod val="65000"/>
                    <a:lumOff val="35000"/>
                  </a:schemeClr>
                </a:solidFill>
              </a:rPr>
              <a:t>to be </a:t>
            </a:r>
            <a:r>
              <a:rPr lang="en-US" sz="1800" dirty="0" smtClean="0">
                <a:solidFill>
                  <a:schemeClr val="bg2">
                    <a:lumMod val="65000"/>
                    <a:lumOff val="35000"/>
                  </a:schemeClr>
                </a:solidFill>
              </a:rPr>
              <a:t>displayed </a:t>
            </a:r>
            <a:r>
              <a:rPr lang="en-US" sz="1800" dirty="0">
                <a:solidFill>
                  <a:schemeClr val="bg2">
                    <a:lumMod val="65000"/>
                    <a:lumOff val="35000"/>
                  </a:schemeClr>
                </a:solidFill>
              </a:rPr>
              <a:t>to the user rather </a:t>
            </a:r>
            <a:r>
              <a:rPr lang="en-US" sz="1800" dirty="0" smtClean="0">
                <a:solidFill>
                  <a:schemeClr val="bg2">
                    <a:lumMod val="65000"/>
                    <a:lumOff val="35000"/>
                  </a:schemeClr>
                </a:solidFill>
              </a:rPr>
              <a:t>than </a:t>
            </a:r>
            <a:r>
              <a:rPr lang="en-US" sz="1800" dirty="0">
                <a:solidFill>
                  <a:schemeClr val="bg2">
                    <a:lumMod val="65000"/>
                    <a:lumOff val="35000"/>
                  </a:schemeClr>
                </a:solidFill>
              </a:rPr>
              <a:t>downloaded. </a:t>
            </a:r>
          </a:p>
          <a:p>
            <a:pPr marL="285750" indent="-285750"/>
            <a:r>
              <a:rPr lang="en-US" sz="1800" dirty="0">
                <a:solidFill>
                  <a:schemeClr val="bg2">
                    <a:lumMod val="65000"/>
                    <a:lumOff val="35000"/>
                  </a:schemeClr>
                </a:solidFill>
              </a:rPr>
              <a:t>The original messages reside on the server until manually deleted by the user.</a:t>
            </a:r>
          </a:p>
          <a:p>
            <a:pPr marL="285750" indent="-285750"/>
            <a:r>
              <a:rPr lang="en-US" sz="1800" dirty="0">
                <a:solidFill>
                  <a:schemeClr val="bg2">
                    <a:lumMod val="65000"/>
                    <a:lumOff val="35000"/>
                  </a:schemeClr>
                </a:solidFill>
              </a:rPr>
              <a:t>Users view copies of the messages </a:t>
            </a:r>
            <a:r>
              <a:rPr lang="en-US" sz="1800" dirty="0" smtClean="0">
                <a:solidFill>
                  <a:schemeClr val="bg2">
                    <a:lumMod val="65000"/>
                    <a:lumOff val="35000"/>
                  </a:schemeClr>
                </a:solidFill>
              </a:rPr>
              <a:t>in their </a:t>
            </a:r>
            <a:r>
              <a:rPr lang="en-US" sz="1800" dirty="0">
                <a:solidFill>
                  <a:schemeClr val="bg2">
                    <a:lumMod val="65000"/>
                    <a:lumOff val="35000"/>
                  </a:schemeClr>
                </a:solidFill>
              </a:rPr>
              <a:t>email client software.</a:t>
            </a:r>
          </a:p>
          <a:p>
            <a:pPr marL="285750" indent="-285750"/>
            <a:r>
              <a:rPr lang="en-US" sz="1800" dirty="0">
                <a:solidFill>
                  <a:schemeClr val="bg2">
                    <a:lumMod val="65000"/>
                    <a:lumOff val="35000"/>
                  </a:schemeClr>
                </a:solidFill>
              </a:rPr>
              <a:t>Users can create a folder hierarchy </a:t>
            </a:r>
            <a:r>
              <a:rPr lang="en-US" sz="1800" dirty="0" smtClean="0">
                <a:solidFill>
                  <a:schemeClr val="bg2">
                    <a:lumMod val="65000"/>
                    <a:lumOff val="35000"/>
                  </a:schemeClr>
                </a:solidFill>
              </a:rPr>
              <a:t>on</a:t>
            </a:r>
            <a:br>
              <a:rPr lang="en-US" sz="1800" dirty="0" smtClean="0">
                <a:solidFill>
                  <a:schemeClr val="bg2">
                    <a:lumMod val="65000"/>
                    <a:lumOff val="35000"/>
                  </a:schemeClr>
                </a:solidFill>
              </a:rPr>
            </a:br>
            <a:r>
              <a:rPr lang="en-US" sz="1800" dirty="0" smtClean="0">
                <a:solidFill>
                  <a:schemeClr val="bg2">
                    <a:lumMod val="65000"/>
                    <a:lumOff val="35000"/>
                  </a:schemeClr>
                </a:solidFill>
              </a:rPr>
              <a:t>the </a:t>
            </a:r>
            <a:r>
              <a:rPr lang="en-US" sz="1800" dirty="0">
                <a:solidFill>
                  <a:schemeClr val="bg2">
                    <a:lumMod val="65000"/>
                    <a:lumOff val="35000"/>
                  </a:schemeClr>
                </a:solidFill>
              </a:rPr>
              <a:t>server to organize and store mail.</a:t>
            </a:r>
          </a:p>
          <a:p>
            <a:pPr marL="285750" indent="-285750"/>
            <a:r>
              <a:rPr lang="en-US" sz="1800" dirty="0">
                <a:solidFill>
                  <a:schemeClr val="bg2">
                    <a:lumMod val="65000"/>
                    <a:lumOff val="35000"/>
                  </a:schemeClr>
                </a:solidFill>
              </a:rPr>
              <a:t>That file structure is displayed on </a:t>
            </a:r>
            <a:r>
              <a:rPr lang="en-US" sz="1800" dirty="0" smtClean="0">
                <a:solidFill>
                  <a:schemeClr val="bg2">
                    <a:lumMod val="65000"/>
                    <a:lumOff val="35000"/>
                  </a:schemeClr>
                </a:solidFill>
              </a:rPr>
              <a:t>the</a:t>
            </a:r>
            <a:br>
              <a:rPr lang="en-US" sz="1800" dirty="0" smtClean="0">
                <a:solidFill>
                  <a:schemeClr val="bg2">
                    <a:lumMod val="65000"/>
                    <a:lumOff val="35000"/>
                  </a:schemeClr>
                </a:solidFill>
              </a:rPr>
            </a:br>
            <a:r>
              <a:rPr lang="en-US" sz="1800" dirty="0" smtClean="0">
                <a:solidFill>
                  <a:schemeClr val="bg2">
                    <a:lumMod val="65000"/>
                    <a:lumOff val="35000"/>
                  </a:schemeClr>
                </a:solidFill>
              </a:rPr>
              <a:t>email client.</a:t>
            </a:r>
            <a:endParaRPr lang="en-US" sz="1800" dirty="0">
              <a:solidFill>
                <a:schemeClr val="bg2">
                  <a:lumMod val="65000"/>
                  <a:lumOff val="35000"/>
                </a:schemeClr>
              </a:solidFill>
            </a:endParaRPr>
          </a:p>
          <a:p>
            <a:pPr marL="285750" indent="-285750"/>
            <a:r>
              <a:rPr lang="en-US" sz="1800" dirty="0">
                <a:solidFill>
                  <a:schemeClr val="bg2">
                    <a:lumMod val="65000"/>
                    <a:lumOff val="35000"/>
                  </a:schemeClr>
                </a:solidFill>
              </a:rPr>
              <a:t>When a user decides to delete a message</a:t>
            </a:r>
            <a:r>
              <a:rPr lang="en-US" sz="1800" dirty="0" smtClean="0">
                <a:solidFill>
                  <a:schemeClr val="bg2">
                    <a:lumMod val="65000"/>
                    <a:lumOff val="35000"/>
                  </a:schemeClr>
                </a:solidFill>
              </a:rPr>
              <a:t>,</a:t>
            </a:r>
            <a:br>
              <a:rPr lang="en-US" sz="1800" dirty="0" smtClean="0">
                <a:solidFill>
                  <a:schemeClr val="bg2">
                    <a:lumMod val="65000"/>
                    <a:lumOff val="35000"/>
                  </a:schemeClr>
                </a:solidFill>
              </a:rPr>
            </a:br>
            <a:r>
              <a:rPr lang="en-US" sz="1800" dirty="0" smtClean="0">
                <a:solidFill>
                  <a:schemeClr val="bg2">
                    <a:lumMod val="65000"/>
                    <a:lumOff val="35000"/>
                  </a:schemeClr>
                </a:solidFill>
              </a:rPr>
              <a:t>the </a:t>
            </a:r>
            <a:r>
              <a:rPr lang="en-US" sz="1800" dirty="0">
                <a:solidFill>
                  <a:schemeClr val="bg2">
                    <a:lumMod val="65000"/>
                    <a:lumOff val="35000"/>
                  </a:schemeClr>
                </a:solidFill>
              </a:rPr>
              <a:t>server synchronizes that action </a:t>
            </a:r>
            <a:r>
              <a:rPr lang="en-US" sz="1800" dirty="0" smtClean="0">
                <a:solidFill>
                  <a:schemeClr val="bg2">
                    <a:lumMod val="65000"/>
                    <a:lumOff val="35000"/>
                  </a:schemeClr>
                </a:solidFill>
              </a:rPr>
              <a:t>and</a:t>
            </a:r>
            <a:br>
              <a:rPr lang="en-US" sz="1800" dirty="0" smtClean="0">
                <a:solidFill>
                  <a:schemeClr val="bg2">
                    <a:lumMod val="65000"/>
                    <a:lumOff val="35000"/>
                  </a:schemeClr>
                </a:solidFill>
              </a:rPr>
            </a:br>
            <a:r>
              <a:rPr lang="en-US" sz="1800" dirty="0" smtClean="0">
                <a:solidFill>
                  <a:schemeClr val="bg2">
                    <a:lumMod val="65000"/>
                    <a:lumOff val="35000"/>
                  </a:schemeClr>
                </a:solidFill>
              </a:rPr>
              <a:t>deletes </a:t>
            </a:r>
            <a:r>
              <a:rPr lang="en-US" sz="1800" dirty="0">
                <a:solidFill>
                  <a:schemeClr val="bg2">
                    <a:lumMod val="65000"/>
                    <a:lumOff val="35000"/>
                  </a:schemeClr>
                </a:solidFill>
              </a:rPr>
              <a:t>the message from the server</a:t>
            </a:r>
            <a:r>
              <a:rPr lang="en-US" sz="1800" dirty="0" smtClean="0">
                <a:solidFill>
                  <a:schemeClr val="bg2">
                    <a:lumMod val="65000"/>
                    <a:lumOff val="35000"/>
                  </a:schemeClr>
                </a:solidFill>
              </a:rPr>
              <a:t>.</a:t>
            </a:r>
            <a:endParaRPr lang="en-US" sz="1800" dirty="0">
              <a:solidFill>
                <a:schemeClr val="bg2">
                  <a:lumMod val="65000"/>
                  <a:lumOff val="35000"/>
                </a:schemeClr>
              </a:solidFill>
            </a:endParaRPr>
          </a:p>
        </p:txBody>
      </p:sp>
    </p:spTree>
    <p:extLst>
      <p:ext uri="{BB962C8B-B14F-4D97-AF65-F5344CB8AC3E}">
        <p14:creationId xmlns="" xmlns:p14="http://schemas.microsoft.com/office/powerpoint/2010/main" val="691609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8.2.2:</a:t>
            </a:r>
            <a:br>
              <a:rPr lang="en-US" sz="2800" dirty="0" smtClean="0"/>
            </a:br>
            <a:r>
              <a:rPr lang="en-US" sz="2800" dirty="0" smtClean="0"/>
              <a:t>IP Addressing</a:t>
            </a:r>
            <a:endParaRPr lang="en-US" sz="2800" dirty="0"/>
          </a:p>
        </p:txBody>
      </p:sp>
    </p:spTree>
    <p:extLst>
      <p:ext uri="{BB962C8B-B14F-4D97-AF65-F5344CB8AC3E}">
        <p14:creationId xmlns="" xmlns:p14="http://schemas.microsoft.com/office/powerpoint/2010/main" val="13554780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Domain Name Service</a:t>
            </a:r>
          </a:p>
        </p:txBody>
      </p:sp>
      <p:sp>
        <p:nvSpPr>
          <p:cNvPr id="3" name="Text Placeholder 2"/>
          <p:cNvSpPr>
            <a:spLocks noGrp="1"/>
          </p:cNvSpPr>
          <p:nvPr>
            <p:ph type="body" sz="quarter" idx="10"/>
          </p:nvPr>
        </p:nvSpPr>
        <p:spPr/>
        <p:txBody>
          <a:bodyPr/>
          <a:lstStyle/>
          <a:p>
            <a:pPr marL="285750" indent="-285750"/>
            <a:r>
              <a:rPr lang="en-US" dirty="0">
                <a:solidFill>
                  <a:schemeClr val="bg2">
                    <a:lumMod val="65000"/>
                    <a:lumOff val="35000"/>
                  </a:schemeClr>
                </a:solidFill>
              </a:rPr>
              <a:t>While IP addresses are crucial for network communication, they are not easy to memorize.</a:t>
            </a:r>
          </a:p>
          <a:p>
            <a:pPr marL="285750" indent="-285750"/>
            <a:r>
              <a:rPr lang="en-US" dirty="0">
                <a:solidFill>
                  <a:schemeClr val="bg2">
                    <a:lumMod val="65000"/>
                    <a:lumOff val="35000"/>
                  </a:schemeClr>
                </a:solidFill>
              </a:rPr>
              <a:t>Domain names are created to make </a:t>
            </a:r>
            <a:r>
              <a:rPr lang="en-US" dirty="0" smtClean="0">
                <a:solidFill>
                  <a:schemeClr val="bg2">
                    <a:lumMod val="65000"/>
                    <a:lumOff val="35000"/>
                  </a:schemeClr>
                </a:solidFill>
              </a:rPr>
              <a:t>server </a:t>
            </a:r>
            <a:r>
              <a:rPr lang="en-US" dirty="0">
                <a:solidFill>
                  <a:schemeClr val="bg2">
                    <a:lumMod val="65000"/>
                    <a:lumOff val="35000"/>
                  </a:schemeClr>
                </a:solidFill>
              </a:rPr>
              <a:t>addresses more user-friendly.</a:t>
            </a:r>
          </a:p>
          <a:p>
            <a:pPr marL="285750" indent="-285750"/>
            <a:r>
              <a:rPr lang="en-US" dirty="0">
                <a:solidFill>
                  <a:schemeClr val="bg2">
                    <a:lumMod val="65000"/>
                    <a:lumOff val="35000"/>
                  </a:schemeClr>
                </a:solidFill>
              </a:rPr>
              <a:t>Domain names such as </a:t>
            </a:r>
            <a:r>
              <a:rPr lang="en-US" dirty="0">
                <a:solidFill>
                  <a:schemeClr val="bg2">
                    <a:lumMod val="65000"/>
                    <a:lumOff val="35000"/>
                  </a:schemeClr>
                </a:solidFill>
                <a:hlinkClick r:id="rId3"/>
              </a:rPr>
              <a:t>http://www.cisco.com</a:t>
            </a:r>
            <a:r>
              <a:rPr lang="en-US" dirty="0">
                <a:solidFill>
                  <a:schemeClr val="bg2">
                    <a:lumMod val="65000"/>
                    <a:lumOff val="35000"/>
                  </a:schemeClr>
                </a:solidFill>
              </a:rPr>
              <a:t> are user-friendly addresses associated with the IP address of a specific server.</a:t>
            </a:r>
          </a:p>
          <a:p>
            <a:pPr marL="285750" indent="-285750"/>
            <a:r>
              <a:rPr lang="en-US" dirty="0" smtClean="0">
                <a:solidFill>
                  <a:schemeClr val="bg2">
                    <a:lumMod val="65000"/>
                    <a:lumOff val="35000"/>
                  </a:schemeClr>
                </a:solidFill>
              </a:rPr>
              <a:t>However, computers </a:t>
            </a:r>
            <a:r>
              <a:rPr lang="en-US" dirty="0">
                <a:solidFill>
                  <a:schemeClr val="bg2">
                    <a:lumMod val="65000"/>
                    <a:lumOff val="35000"/>
                  </a:schemeClr>
                </a:solidFill>
              </a:rPr>
              <a:t>still need the actual numeric address before they can </a:t>
            </a:r>
            <a:r>
              <a:rPr lang="en-US" dirty="0" smtClean="0">
                <a:solidFill>
                  <a:schemeClr val="bg2">
                    <a:lumMod val="65000"/>
                    <a:lumOff val="35000"/>
                  </a:schemeClr>
                </a:solidFill>
              </a:rPr>
              <a:t>communicate.</a:t>
            </a:r>
            <a:endParaRPr lang="en-US" dirty="0">
              <a:solidFill>
                <a:schemeClr val="bg2">
                  <a:lumMod val="65000"/>
                  <a:lumOff val="35000"/>
                </a:schemeClr>
              </a:solidFill>
            </a:endParaRPr>
          </a:p>
        </p:txBody>
      </p:sp>
      <p:pic>
        <p:nvPicPr>
          <p:cNvPr id="17410"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93395" y="4404051"/>
            <a:ext cx="3576638" cy="1603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824413" y="4182500"/>
            <a:ext cx="3575304" cy="18252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9368946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Domain Name </a:t>
            </a:r>
            <a:r>
              <a:rPr lang="en-US" sz="3200" dirty="0" smtClean="0"/>
              <a:t>Service (cont.)</a:t>
            </a:r>
            <a:endParaRPr lang="en-US" sz="3200" dirty="0"/>
          </a:p>
        </p:txBody>
      </p:sp>
      <p:sp>
        <p:nvSpPr>
          <p:cNvPr id="3" name="Text Placeholder 2"/>
          <p:cNvSpPr>
            <a:spLocks noGrp="1"/>
          </p:cNvSpPr>
          <p:nvPr>
            <p:ph type="body" sz="quarter" idx="10"/>
          </p:nvPr>
        </p:nvSpPr>
        <p:spPr>
          <a:xfrm>
            <a:off x="228600" y="1344168"/>
            <a:ext cx="4634387" cy="4965192"/>
          </a:xfrm>
        </p:spPr>
        <p:txBody>
          <a:bodyPr/>
          <a:lstStyle/>
          <a:p>
            <a:pPr marL="285750" indent="-285750"/>
            <a:r>
              <a:rPr lang="en-US" dirty="0" smtClean="0">
                <a:solidFill>
                  <a:schemeClr val="bg2">
                    <a:lumMod val="65000"/>
                    <a:lumOff val="35000"/>
                  </a:schemeClr>
                </a:solidFill>
              </a:rPr>
              <a:t>The </a:t>
            </a:r>
            <a:r>
              <a:rPr lang="en-US" dirty="0">
                <a:solidFill>
                  <a:schemeClr val="bg2">
                    <a:lumMod val="65000"/>
                    <a:lumOff val="35000"/>
                  </a:schemeClr>
                </a:solidFill>
              </a:rPr>
              <a:t>DNS protocol allows for the dynamic translation of a domain name into the correct IP address.</a:t>
            </a:r>
          </a:p>
          <a:p>
            <a:pPr marL="285750" indent="-285750"/>
            <a:r>
              <a:rPr lang="en-US" dirty="0">
                <a:solidFill>
                  <a:schemeClr val="bg2">
                    <a:lumMod val="65000"/>
                    <a:lumOff val="35000"/>
                  </a:schemeClr>
                </a:solidFill>
              </a:rPr>
              <a:t>The DNS protocol communications </a:t>
            </a:r>
            <a:r>
              <a:rPr lang="en-US" dirty="0" smtClean="0">
                <a:solidFill>
                  <a:schemeClr val="bg2">
                    <a:lumMod val="65000"/>
                    <a:lumOff val="35000"/>
                  </a:schemeClr>
                </a:solidFill>
              </a:rPr>
              <a:t>using </a:t>
            </a:r>
            <a:r>
              <a:rPr lang="en-US" dirty="0">
                <a:solidFill>
                  <a:schemeClr val="bg2">
                    <a:lumMod val="65000"/>
                    <a:lumOff val="35000"/>
                  </a:schemeClr>
                </a:solidFill>
              </a:rPr>
              <a:t>a single format called a message.</a:t>
            </a:r>
            <a:endParaRPr lang="en-US" dirty="0"/>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62987" y="1303037"/>
            <a:ext cx="3880961" cy="172541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862987" y="3583752"/>
            <a:ext cx="3984306" cy="139401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862987" y="5179004"/>
            <a:ext cx="4042887" cy="91699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6634311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285750" indent="-285750"/>
            <a:r>
              <a:rPr lang="en-US" sz="1800" dirty="0">
                <a:solidFill>
                  <a:schemeClr val="bg2">
                    <a:lumMod val="65000"/>
                    <a:lumOff val="35000"/>
                  </a:schemeClr>
                </a:solidFill>
              </a:rPr>
              <a:t>DNS supports different types of </a:t>
            </a:r>
            <a:r>
              <a:rPr lang="en-US" sz="1800" dirty="0" smtClean="0">
                <a:solidFill>
                  <a:schemeClr val="bg2">
                    <a:lumMod val="65000"/>
                    <a:lumOff val="35000"/>
                  </a:schemeClr>
                </a:solidFill>
              </a:rPr>
              <a:t>records. Some </a:t>
            </a:r>
            <a:r>
              <a:rPr lang="en-US" sz="1800" dirty="0">
                <a:solidFill>
                  <a:schemeClr val="bg2">
                    <a:lumMod val="65000"/>
                    <a:lumOff val="35000"/>
                  </a:schemeClr>
                </a:solidFill>
              </a:rPr>
              <a:t>of these record types are:</a:t>
            </a:r>
          </a:p>
          <a:p>
            <a:pPr marL="742950" lvl="1" indent="-285750">
              <a:buFont typeface="Courier New" panose="02070309020205020404" pitchFamily="49" charset="0"/>
              <a:buChar char="o"/>
            </a:pPr>
            <a:r>
              <a:rPr lang="en-US" sz="1600" b="1" dirty="0">
                <a:solidFill>
                  <a:schemeClr val="bg2">
                    <a:lumMod val="65000"/>
                    <a:lumOff val="35000"/>
                  </a:schemeClr>
                </a:solidFill>
              </a:rPr>
              <a:t>A</a:t>
            </a:r>
            <a:r>
              <a:rPr lang="en-US" sz="1600" dirty="0">
                <a:solidFill>
                  <a:schemeClr val="bg2">
                    <a:lumMod val="65000"/>
                    <a:lumOff val="35000"/>
                  </a:schemeClr>
                </a:solidFill>
              </a:rPr>
              <a:t> - An end device IPv4 address</a:t>
            </a:r>
          </a:p>
          <a:p>
            <a:pPr marL="742950" lvl="1" indent="-285750">
              <a:buFont typeface="Courier New" panose="02070309020205020404" pitchFamily="49" charset="0"/>
              <a:buChar char="o"/>
            </a:pPr>
            <a:r>
              <a:rPr lang="en-US" sz="1600" b="1" dirty="0">
                <a:solidFill>
                  <a:schemeClr val="bg2">
                    <a:lumMod val="65000"/>
                    <a:lumOff val="35000"/>
                  </a:schemeClr>
                </a:solidFill>
              </a:rPr>
              <a:t>NS</a:t>
            </a:r>
            <a:r>
              <a:rPr lang="en-US" sz="1600" dirty="0">
                <a:solidFill>
                  <a:schemeClr val="bg2">
                    <a:lumMod val="65000"/>
                    <a:lumOff val="35000"/>
                  </a:schemeClr>
                </a:solidFill>
              </a:rPr>
              <a:t> - An authoritative name server</a:t>
            </a:r>
          </a:p>
          <a:p>
            <a:pPr marL="742950" lvl="1" indent="-285750">
              <a:buFont typeface="Courier New" panose="02070309020205020404" pitchFamily="49" charset="0"/>
              <a:buChar char="o"/>
            </a:pPr>
            <a:r>
              <a:rPr lang="en-US" sz="1600" b="1" dirty="0">
                <a:solidFill>
                  <a:schemeClr val="bg2">
                    <a:lumMod val="65000"/>
                    <a:lumOff val="35000"/>
                  </a:schemeClr>
                </a:solidFill>
              </a:rPr>
              <a:t>AAAA</a:t>
            </a:r>
            <a:r>
              <a:rPr lang="en-US" sz="1600" dirty="0">
                <a:solidFill>
                  <a:schemeClr val="bg2">
                    <a:lumMod val="65000"/>
                    <a:lumOff val="35000"/>
                  </a:schemeClr>
                </a:solidFill>
              </a:rPr>
              <a:t> - An end device IPv6 address (pronounced quad-A)</a:t>
            </a:r>
          </a:p>
          <a:p>
            <a:pPr marL="742950" lvl="1" indent="-285750">
              <a:buFont typeface="Courier New" panose="02070309020205020404" pitchFamily="49" charset="0"/>
              <a:buChar char="o"/>
            </a:pPr>
            <a:r>
              <a:rPr lang="en-US" sz="1600" b="1" dirty="0">
                <a:solidFill>
                  <a:schemeClr val="bg2">
                    <a:lumMod val="65000"/>
                    <a:lumOff val="35000"/>
                  </a:schemeClr>
                </a:solidFill>
              </a:rPr>
              <a:t>MX</a:t>
            </a:r>
            <a:r>
              <a:rPr lang="en-US" sz="1600" dirty="0">
                <a:solidFill>
                  <a:schemeClr val="bg2">
                    <a:lumMod val="65000"/>
                    <a:lumOff val="35000"/>
                  </a:schemeClr>
                </a:solidFill>
              </a:rPr>
              <a:t> - A mail exchange record</a:t>
            </a:r>
          </a:p>
          <a:p>
            <a:pPr marL="285750" indent="-285750"/>
            <a:r>
              <a:rPr lang="en-US" sz="1800" dirty="0">
                <a:solidFill>
                  <a:schemeClr val="bg2">
                    <a:lumMod val="65000"/>
                    <a:lumOff val="35000"/>
                  </a:schemeClr>
                </a:solidFill>
              </a:rPr>
              <a:t>DNS servers will first look at its own records to resolve the </a:t>
            </a:r>
            <a:r>
              <a:rPr lang="en-US" sz="1800" dirty="0" smtClean="0">
                <a:solidFill>
                  <a:schemeClr val="bg2">
                    <a:lumMod val="65000"/>
                    <a:lumOff val="35000"/>
                  </a:schemeClr>
                </a:solidFill>
              </a:rPr>
              <a:t>name. If </a:t>
            </a:r>
            <a:r>
              <a:rPr lang="en-US" sz="1800" dirty="0">
                <a:solidFill>
                  <a:schemeClr val="bg2">
                    <a:lumMod val="65000"/>
                    <a:lumOff val="35000"/>
                  </a:schemeClr>
                </a:solidFill>
              </a:rPr>
              <a:t>the server is unable to resolve </a:t>
            </a:r>
            <a:r>
              <a:rPr lang="en-US" sz="1800" dirty="0" smtClean="0">
                <a:solidFill>
                  <a:schemeClr val="bg2">
                    <a:lumMod val="65000"/>
                    <a:lumOff val="35000"/>
                  </a:schemeClr>
                </a:solidFill>
              </a:rPr>
              <a:t>the name </a:t>
            </a:r>
            <a:r>
              <a:rPr lang="en-US" sz="1800" dirty="0">
                <a:solidFill>
                  <a:schemeClr val="bg2">
                    <a:lumMod val="65000"/>
                    <a:lumOff val="35000"/>
                  </a:schemeClr>
                </a:solidFill>
              </a:rPr>
              <a:t>using its locally stored </a:t>
            </a:r>
            <a:r>
              <a:rPr lang="en-US" sz="1800" dirty="0" smtClean="0">
                <a:solidFill>
                  <a:schemeClr val="bg2">
                    <a:lumMod val="65000"/>
                    <a:lumOff val="35000"/>
                  </a:schemeClr>
                </a:solidFill>
              </a:rPr>
              <a:t>records, it </a:t>
            </a:r>
            <a:r>
              <a:rPr lang="en-US" sz="1800" dirty="0">
                <a:solidFill>
                  <a:schemeClr val="bg2">
                    <a:lumMod val="65000"/>
                    <a:lumOff val="35000"/>
                  </a:schemeClr>
                </a:solidFill>
              </a:rPr>
              <a:t>relays the query to other servers.</a:t>
            </a:r>
          </a:p>
          <a:p>
            <a:pPr marL="285750" indent="-285750"/>
            <a:r>
              <a:rPr lang="en-US" sz="1800" dirty="0">
                <a:solidFill>
                  <a:schemeClr val="bg2">
                    <a:lumMod val="65000"/>
                    <a:lumOff val="35000"/>
                  </a:schemeClr>
                </a:solidFill>
              </a:rPr>
              <a:t>The response is then forwarded </a:t>
            </a:r>
            <a:r>
              <a:rPr lang="en-US" sz="1800" dirty="0" smtClean="0">
                <a:solidFill>
                  <a:schemeClr val="bg2">
                    <a:lumMod val="65000"/>
                    <a:lumOff val="35000"/>
                  </a:schemeClr>
                </a:solidFill>
              </a:rPr>
              <a:t>to</a:t>
            </a:r>
            <a:br>
              <a:rPr lang="en-US" sz="1800" dirty="0" smtClean="0">
                <a:solidFill>
                  <a:schemeClr val="bg2">
                    <a:lumMod val="65000"/>
                    <a:lumOff val="35000"/>
                  </a:schemeClr>
                </a:solidFill>
              </a:rPr>
            </a:br>
            <a:r>
              <a:rPr lang="en-US" sz="1800" dirty="0" smtClean="0">
                <a:solidFill>
                  <a:schemeClr val="bg2">
                    <a:lumMod val="65000"/>
                    <a:lumOff val="35000"/>
                  </a:schemeClr>
                </a:solidFill>
              </a:rPr>
              <a:t>the requesting </a:t>
            </a:r>
            <a:r>
              <a:rPr lang="en-US" sz="1800" dirty="0">
                <a:solidFill>
                  <a:schemeClr val="bg2">
                    <a:lumMod val="65000"/>
                    <a:lumOff val="35000"/>
                  </a:schemeClr>
                </a:solidFill>
              </a:rPr>
              <a:t>client.</a:t>
            </a:r>
          </a:p>
          <a:p>
            <a:pPr marL="285750" indent="-285750"/>
            <a:r>
              <a:rPr lang="en-US" sz="1800" dirty="0">
                <a:solidFill>
                  <a:schemeClr val="bg2">
                    <a:lumMod val="65000"/>
                    <a:lumOff val="35000"/>
                  </a:schemeClr>
                </a:solidFill>
              </a:rPr>
              <a:t>The DNS Client service on </a:t>
            </a:r>
            <a:r>
              <a:rPr lang="en-US" sz="1800" dirty="0" smtClean="0">
                <a:solidFill>
                  <a:schemeClr val="bg2">
                    <a:lumMod val="65000"/>
                    <a:lumOff val="35000"/>
                  </a:schemeClr>
                </a:solidFill>
              </a:rPr>
              <a:t>Windows</a:t>
            </a:r>
            <a:br>
              <a:rPr lang="en-US" sz="1800" dirty="0" smtClean="0">
                <a:solidFill>
                  <a:schemeClr val="bg2">
                    <a:lumMod val="65000"/>
                    <a:lumOff val="35000"/>
                  </a:schemeClr>
                </a:solidFill>
              </a:rPr>
            </a:br>
            <a:r>
              <a:rPr lang="en-US" sz="1800" dirty="0" smtClean="0">
                <a:solidFill>
                  <a:schemeClr val="bg2">
                    <a:lumMod val="65000"/>
                    <a:lumOff val="35000"/>
                  </a:schemeClr>
                </a:solidFill>
              </a:rPr>
              <a:t>PCs </a:t>
            </a:r>
            <a:r>
              <a:rPr lang="en-US" sz="1800" dirty="0">
                <a:solidFill>
                  <a:schemeClr val="bg2">
                    <a:lumMod val="65000"/>
                    <a:lumOff val="35000"/>
                  </a:schemeClr>
                </a:solidFill>
              </a:rPr>
              <a:t>also stores previously </a:t>
            </a:r>
            <a:r>
              <a:rPr lang="en-US" sz="1800" dirty="0" smtClean="0">
                <a:solidFill>
                  <a:schemeClr val="bg2">
                    <a:lumMod val="65000"/>
                    <a:lumOff val="35000"/>
                  </a:schemeClr>
                </a:solidFill>
              </a:rPr>
              <a:t>resolved</a:t>
            </a:r>
            <a:br>
              <a:rPr lang="en-US" sz="1800" dirty="0" smtClean="0">
                <a:solidFill>
                  <a:schemeClr val="bg2">
                    <a:lumMod val="65000"/>
                    <a:lumOff val="35000"/>
                  </a:schemeClr>
                </a:solidFill>
              </a:rPr>
            </a:br>
            <a:r>
              <a:rPr lang="en-US" sz="1800" dirty="0" smtClean="0">
                <a:solidFill>
                  <a:schemeClr val="bg2">
                    <a:lumMod val="65000"/>
                    <a:lumOff val="35000"/>
                  </a:schemeClr>
                </a:solidFill>
              </a:rPr>
              <a:t>names </a:t>
            </a:r>
            <a:r>
              <a:rPr lang="en-US" sz="1800" dirty="0">
                <a:solidFill>
                  <a:schemeClr val="bg2">
                    <a:lumMod val="65000"/>
                    <a:lumOff val="35000"/>
                  </a:schemeClr>
                </a:solidFill>
              </a:rPr>
              <a:t>in memory.</a:t>
            </a:r>
          </a:p>
          <a:p>
            <a:pPr marL="285750" indent="-285750"/>
            <a:r>
              <a:rPr lang="en-US" sz="1800" b="1" dirty="0">
                <a:solidFill>
                  <a:schemeClr val="bg2">
                    <a:lumMod val="65000"/>
                    <a:lumOff val="35000"/>
                  </a:schemeClr>
                </a:solidFill>
              </a:rPr>
              <a:t>ipconfig /</a:t>
            </a:r>
            <a:r>
              <a:rPr lang="en-US" sz="1800" b="1" dirty="0" err="1">
                <a:solidFill>
                  <a:schemeClr val="bg2">
                    <a:lumMod val="65000"/>
                    <a:lumOff val="35000"/>
                  </a:schemeClr>
                </a:solidFill>
              </a:rPr>
              <a:t>displaydns</a:t>
            </a:r>
            <a:r>
              <a:rPr lang="en-US" sz="1800" dirty="0">
                <a:solidFill>
                  <a:schemeClr val="bg2">
                    <a:lumMod val="65000"/>
                    <a:lumOff val="35000"/>
                  </a:schemeClr>
                </a:solidFill>
              </a:rPr>
              <a:t> displays all </a:t>
            </a:r>
            <a:r>
              <a:rPr lang="en-US" sz="1800" dirty="0" smtClean="0">
                <a:solidFill>
                  <a:schemeClr val="bg2">
                    <a:lumMod val="65000"/>
                    <a:lumOff val="35000"/>
                  </a:schemeClr>
                </a:solidFill>
              </a:rPr>
              <a:t>of</a:t>
            </a:r>
            <a:br>
              <a:rPr lang="en-US" sz="1800" dirty="0" smtClean="0">
                <a:solidFill>
                  <a:schemeClr val="bg2">
                    <a:lumMod val="65000"/>
                    <a:lumOff val="35000"/>
                  </a:schemeClr>
                </a:solidFill>
              </a:rPr>
            </a:br>
            <a:r>
              <a:rPr lang="en-US" sz="1800" dirty="0" smtClean="0">
                <a:solidFill>
                  <a:schemeClr val="bg2">
                    <a:lumMod val="65000"/>
                    <a:lumOff val="35000"/>
                  </a:schemeClr>
                </a:solidFill>
              </a:rPr>
              <a:t>the </a:t>
            </a:r>
            <a:r>
              <a:rPr lang="en-US" sz="1800" dirty="0">
                <a:solidFill>
                  <a:schemeClr val="bg2">
                    <a:lumMod val="65000"/>
                    <a:lumOff val="35000"/>
                  </a:schemeClr>
                </a:solidFill>
              </a:rPr>
              <a:t>cached DNS entries on Windows.</a:t>
            </a:r>
          </a:p>
        </p:txBody>
      </p:sp>
      <p:sp>
        <p:nvSpPr>
          <p:cNvPr id="3" name="Title 2"/>
          <p:cNvSpPr>
            <a:spLocks noGrp="1"/>
          </p:cNvSpPr>
          <p:nvPr>
            <p:ph type="title"/>
          </p:nvPr>
        </p:nvSpPr>
        <p:spPr/>
        <p:txBody>
          <a:bodyPr/>
          <a:lstStyle/>
          <a:p>
            <a:r>
              <a:rPr lang="en-US" dirty="0" smtClean="0"/>
              <a:t>DNS Message Format</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95305" y="3845778"/>
            <a:ext cx="3972443" cy="243717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4398552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2800" dirty="0"/>
              <a:t>DNS Hierarchy</a:t>
            </a:r>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67275" y="3504584"/>
            <a:ext cx="3863975" cy="272558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Text Placeholder 2"/>
          <p:cNvSpPr>
            <a:spLocks noGrp="1"/>
          </p:cNvSpPr>
          <p:nvPr>
            <p:ph type="body" sz="quarter" idx="10"/>
          </p:nvPr>
        </p:nvSpPr>
        <p:spPr/>
        <p:txBody>
          <a:bodyPr/>
          <a:lstStyle/>
          <a:p>
            <a:r>
              <a:rPr lang="en-US" dirty="0">
                <a:solidFill>
                  <a:schemeClr val="bg2">
                    <a:lumMod val="65000"/>
                    <a:lumOff val="35000"/>
                  </a:schemeClr>
                </a:solidFill>
              </a:rPr>
              <a:t>The DNS protocol uses a hierarchical system, with the root at the top and branches </a:t>
            </a:r>
            <a:r>
              <a:rPr lang="en-US" dirty="0" smtClean="0">
                <a:solidFill>
                  <a:schemeClr val="bg2">
                    <a:lumMod val="65000"/>
                    <a:lumOff val="35000"/>
                  </a:schemeClr>
                </a:solidFill>
              </a:rPr>
              <a:t>below. The </a:t>
            </a:r>
            <a:r>
              <a:rPr lang="en-US" dirty="0">
                <a:solidFill>
                  <a:schemeClr val="bg2">
                    <a:lumMod val="65000"/>
                    <a:lumOff val="35000"/>
                  </a:schemeClr>
                </a:solidFill>
              </a:rPr>
              <a:t>naming structure is broken down into small, manageable zones.</a:t>
            </a:r>
          </a:p>
          <a:p>
            <a:r>
              <a:rPr lang="en-US" dirty="0">
                <a:solidFill>
                  <a:schemeClr val="bg2">
                    <a:lumMod val="65000"/>
                    <a:lumOff val="35000"/>
                  </a:schemeClr>
                </a:solidFill>
              </a:rPr>
              <a:t>Each DNS server is only responsible for managing name-to-IP mappings for that small portion of the DNS structure.</a:t>
            </a:r>
          </a:p>
          <a:p>
            <a:r>
              <a:rPr lang="en-US" dirty="0">
                <a:solidFill>
                  <a:schemeClr val="bg2">
                    <a:lumMod val="65000"/>
                    <a:lumOff val="35000"/>
                  </a:schemeClr>
                </a:solidFill>
              </a:rPr>
              <a:t>Requests for zones not stored in a specific DNS server are forwarded to other servers for translation.</a:t>
            </a:r>
          </a:p>
          <a:p>
            <a:r>
              <a:rPr lang="en-US" dirty="0">
                <a:solidFill>
                  <a:schemeClr val="bg2">
                    <a:lumMod val="65000"/>
                    <a:lumOff val="35000"/>
                  </a:schemeClr>
                </a:solidFill>
              </a:rPr>
              <a:t>Top-level domains represent either </a:t>
            </a:r>
            <a:r>
              <a:rPr lang="en-US" dirty="0" smtClean="0">
                <a:solidFill>
                  <a:schemeClr val="bg2">
                    <a:lumMod val="65000"/>
                    <a:lumOff val="35000"/>
                  </a:schemeClr>
                </a:solidFill>
              </a:rPr>
              <a:t>the type</a:t>
            </a:r>
            <a:br>
              <a:rPr lang="en-US" dirty="0" smtClean="0">
                <a:solidFill>
                  <a:schemeClr val="bg2">
                    <a:lumMod val="65000"/>
                    <a:lumOff val="35000"/>
                  </a:schemeClr>
                </a:solidFill>
              </a:rPr>
            </a:br>
            <a:r>
              <a:rPr lang="en-US" dirty="0" smtClean="0">
                <a:solidFill>
                  <a:schemeClr val="bg2">
                    <a:lumMod val="65000"/>
                    <a:lumOff val="35000"/>
                  </a:schemeClr>
                </a:solidFill>
              </a:rPr>
              <a:t>of </a:t>
            </a:r>
            <a:r>
              <a:rPr lang="en-US" dirty="0">
                <a:solidFill>
                  <a:schemeClr val="bg2">
                    <a:lumMod val="65000"/>
                    <a:lumOff val="35000"/>
                  </a:schemeClr>
                </a:solidFill>
              </a:rPr>
              <a:t>domain or the country of origin</a:t>
            </a:r>
            <a:r>
              <a:rPr lang="en-US" dirty="0" smtClean="0">
                <a:solidFill>
                  <a:schemeClr val="bg2">
                    <a:lumMod val="65000"/>
                    <a:lumOff val="35000"/>
                  </a:schemeClr>
                </a:solidFill>
              </a:rPr>
              <a:t>.</a:t>
            </a:r>
            <a:br>
              <a:rPr lang="en-US" dirty="0" smtClean="0">
                <a:solidFill>
                  <a:schemeClr val="bg2">
                    <a:lumMod val="65000"/>
                    <a:lumOff val="35000"/>
                  </a:schemeClr>
                </a:solidFill>
              </a:rPr>
            </a:br>
            <a:r>
              <a:rPr lang="en-US" dirty="0" smtClean="0">
                <a:solidFill>
                  <a:schemeClr val="bg2">
                    <a:lumMod val="65000"/>
                    <a:lumOff val="35000"/>
                  </a:schemeClr>
                </a:solidFill>
              </a:rPr>
              <a:t>Examples </a:t>
            </a:r>
            <a:r>
              <a:rPr lang="en-US" dirty="0">
                <a:solidFill>
                  <a:schemeClr val="bg2">
                    <a:lumMod val="65000"/>
                    <a:lumOff val="35000"/>
                  </a:schemeClr>
                </a:solidFill>
              </a:rPr>
              <a:t>of top-level domains are:</a:t>
            </a:r>
          </a:p>
          <a:p>
            <a:pPr marL="692150" lvl="1" indent="-285750">
              <a:buFont typeface="Courier New" panose="02070309020205020404" pitchFamily="49" charset="0"/>
              <a:buChar char="o"/>
            </a:pPr>
            <a:r>
              <a:rPr lang="en-US" b="1" dirty="0">
                <a:solidFill>
                  <a:schemeClr val="bg2">
                    <a:lumMod val="65000"/>
                    <a:lumOff val="35000"/>
                  </a:schemeClr>
                </a:solidFill>
              </a:rPr>
              <a:t>.com</a:t>
            </a:r>
            <a:r>
              <a:rPr lang="en-US" dirty="0">
                <a:solidFill>
                  <a:schemeClr val="bg2">
                    <a:lumMod val="65000"/>
                    <a:lumOff val="35000"/>
                  </a:schemeClr>
                </a:solidFill>
              </a:rPr>
              <a:t> - a business or industry</a:t>
            </a:r>
          </a:p>
          <a:p>
            <a:pPr marL="692150" lvl="1" indent="-285750">
              <a:buFont typeface="Courier New" panose="02070309020205020404" pitchFamily="49" charset="0"/>
              <a:buChar char="o"/>
            </a:pPr>
            <a:r>
              <a:rPr lang="en-US" b="1" dirty="0">
                <a:solidFill>
                  <a:schemeClr val="bg2">
                    <a:lumMod val="65000"/>
                    <a:lumOff val="35000"/>
                  </a:schemeClr>
                </a:solidFill>
              </a:rPr>
              <a:t>.org</a:t>
            </a:r>
            <a:r>
              <a:rPr lang="en-US" dirty="0">
                <a:solidFill>
                  <a:schemeClr val="bg2">
                    <a:lumMod val="65000"/>
                    <a:lumOff val="35000"/>
                  </a:schemeClr>
                </a:solidFill>
              </a:rPr>
              <a:t> - a non-profit organization</a:t>
            </a:r>
          </a:p>
          <a:p>
            <a:pPr marL="692150" lvl="1" indent="-285750">
              <a:buFont typeface="Courier New" panose="02070309020205020404" pitchFamily="49" charset="0"/>
              <a:buChar char="o"/>
            </a:pPr>
            <a:r>
              <a:rPr lang="en-US" b="1" dirty="0">
                <a:solidFill>
                  <a:schemeClr val="bg2">
                    <a:lumMod val="65000"/>
                    <a:lumOff val="35000"/>
                  </a:schemeClr>
                </a:solidFill>
              </a:rPr>
              <a:t>.au</a:t>
            </a:r>
            <a:r>
              <a:rPr lang="en-US" dirty="0">
                <a:solidFill>
                  <a:schemeClr val="bg2">
                    <a:lumMod val="65000"/>
                    <a:lumOff val="35000"/>
                  </a:schemeClr>
                </a:solidFill>
              </a:rPr>
              <a:t> - Australia</a:t>
            </a:r>
          </a:p>
          <a:p>
            <a:pPr marL="692150" lvl="1" indent="-285750">
              <a:buFont typeface="Courier New" panose="02070309020205020404" pitchFamily="49" charset="0"/>
              <a:buChar char="o"/>
            </a:pPr>
            <a:r>
              <a:rPr lang="en-US" b="1" dirty="0">
                <a:solidFill>
                  <a:schemeClr val="bg2">
                    <a:lumMod val="65000"/>
                    <a:lumOff val="35000"/>
                  </a:schemeClr>
                </a:solidFill>
              </a:rPr>
              <a:t>.co</a:t>
            </a:r>
            <a:r>
              <a:rPr lang="en-US" dirty="0">
                <a:solidFill>
                  <a:schemeClr val="bg2">
                    <a:lumMod val="65000"/>
                    <a:lumOff val="35000"/>
                  </a:schemeClr>
                </a:solidFill>
              </a:rPr>
              <a:t> - Colombia</a:t>
            </a:r>
          </a:p>
          <a:p>
            <a:endParaRPr lang="en-US" dirty="0"/>
          </a:p>
        </p:txBody>
      </p:sp>
    </p:spTree>
    <p:extLst>
      <p:ext uri="{BB962C8B-B14F-4D97-AF65-F5344CB8AC3E}">
        <p14:creationId xmlns="" xmlns:p14="http://schemas.microsoft.com/office/powerpoint/2010/main" val="14673503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285750" indent="-285750"/>
            <a:r>
              <a:rPr lang="en-US" dirty="0" smtClean="0">
                <a:solidFill>
                  <a:schemeClr val="bg2">
                    <a:lumMod val="65000"/>
                    <a:lumOff val="35000"/>
                  </a:schemeClr>
                </a:solidFill>
              </a:rPr>
              <a:t>Allows </a:t>
            </a:r>
            <a:r>
              <a:rPr lang="en-US" dirty="0">
                <a:solidFill>
                  <a:schemeClr val="bg2">
                    <a:lumMod val="65000"/>
                    <a:lumOff val="35000"/>
                  </a:schemeClr>
                </a:solidFill>
              </a:rPr>
              <a:t>the user to manually place DNS queries.</a:t>
            </a:r>
          </a:p>
          <a:p>
            <a:pPr marL="285750" indent="-285750"/>
            <a:r>
              <a:rPr lang="en-US" dirty="0">
                <a:solidFill>
                  <a:schemeClr val="bg2">
                    <a:lumMod val="65000"/>
                    <a:lumOff val="35000"/>
                  </a:schemeClr>
                </a:solidFill>
              </a:rPr>
              <a:t>It can also be used to troubleshoot name resolution issues.</a:t>
            </a:r>
          </a:p>
          <a:p>
            <a:pPr marL="285750" indent="-285750"/>
            <a:r>
              <a:rPr lang="en-US" dirty="0" smtClean="0">
                <a:solidFill>
                  <a:schemeClr val="bg2">
                    <a:lumMod val="65000"/>
                    <a:lumOff val="35000"/>
                  </a:schemeClr>
                </a:solidFill>
              </a:rPr>
              <a:t>Has </a:t>
            </a:r>
            <a:r>
              <a:rPr lang="en-US" dirty="0">
                <a:solidFill>
                  <a:schemeClr val="bg2">
                    <a:lumMod val="65000"/>
                    <a:lumOff val="35000"/>
                  </a:schemeClr>
                </a:solidFill>
              </a:rPr>
              <a:t>many options available for extensive testing and verification of the DNS process.</a:t>
            </a:r>
          </a:p>
          <a:p>
            <a:pPr marL="0" indent="0">
              <a:buNone/>
            </a:pPr>
            <a:endParaRPr lang="en-US" dirty="0"/>
          </a:p>
        </p:txBody>
      </p:sp>
      <p:sp>
        <p:nvSpPr>
          <p:cNvPr id="3" name="Title 2"/>
          <p:cNvSpPr>
            <a:spLocks noGrp="1"/>
          </p:cNvSpPr>
          <p:nvPr>
            <p:ph type="title"/>
          </p:nvPr>
        </p:nvSpPr>
        <p:spPr/>
        <p:txBody>
          <a:bodyPr/>
          <a:lstStyle/>
          <a:p>
            <a:r>
              <a:rPr lang="en-US" dirty="0" smtClean="0"/>
              <a:t>The </a:t>
            </a:r>
            <a:r>
              <a:rPr lang="en-US" dirty="0" err="1" smtClean="0"/>
              <a:t>nslookup</a:t>
            </a:r>
            <a:r>
              <a:rPr lang="en-US" dirty="0" smtClean="0"/>
              <a:t> Command</a:t>
            </a:r>
            <a:endParaRPr lang="en-US" dirty="0"/>
          </a:p>
        </p:txBody>
      </p:sp>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62200" y="2781300"/>
            <a:ext cx="6456363" cy="353377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21672762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8.2.3:</a:t>
            </a:r>
            <a:br>
              <a:rPr lang="en-US" sz="2800" dirty="0" smtClean="0"/>
            </a:br>
            <a:r>
              <a:rPr lang="en-US" sz="2800" dirty="0" smtClean="0"/>
              <a:t>File Sharing Services</a:t>
            </a:r>
            <a:endParaRPr lang="en-US" sz="2800" dirty="0"/>
          </a:p>
        </p:txBody>
      </p:sp>
    </p:spTree>
    <p:extLst>
      <p:ext uri="{BB962C8B-B14F-4D97-AF65-F5344CB8AC3E}">
        <p14:creationId xmlns="" xmlns:p14="http://schemas.microsoft.com/office/powerpoint/2010/main" val="20105626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2174124"/>
            <a:ext cx="8112125" cy="696192"/>
          </a:xfrm>
        </p:spPr>
        <p:txBody>
          <a:bodyPr/>
          <a:lstStyle/>
          <a:p>
            <a:r>
              <a:rPr lang="en-US" sz="4000" dirty="0" smtClean="0"/>
              <a:t>Section 8.1:</a:t>
            </a:r>
            <a:br>
              <a:rPr lang="en-US" sz="4000" dirty="0" smtClean="0"/>
            </a:br>
            <a:r>
              <a:rPr lang="en-US" sz="4000" dirty="0" smtClean="0"/>
              <a:t>Application Layer Protocols</a:t>
            </a:r>
            <a:endParaRPr lang="en-US" sz="4000" dirty="0"/>
          </a:p>
        </p:txBody>
      </p:sp>
      <p:sp>
        <p:nvSpPr>
          <p:cNvPr id="5" name="Text Placeholder 6"/>
          <p:cNvSpPr txBox="1">
            <a:spLocks/>
          </p:cNvSpPr>
          <p:nvPr/>
        </p:nvSpPr>
        <p:spPr>
          <a:xfrm>
            <a:off x="419100" y="3119628"/>
            <a:ext cx="8577072" cy="202387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Upon completion of this section, you should be able to:</a:t>
            </a:r>
          </a:p>
          <a:p>
            <a:r>
              <a:rPr lang="en-US" sz="1800" dirty="0"/>
              <a:t>Explain how the functions of the application layer, session layer, and presentation layer work together to provide network services to end user applications</a:t>
            </a:r>
            <a:r>
              <a:rPr lang="en-US" sz="1800" dirty="0" smtClean="0"/>
              <a:t>.</a:t>
            </a:r>
          </a:p>
          <a:p>
            <a:r>
              <a:rPr lang="en-US" sz="1800" dirty="0"/>
              <a:t>Explain how common application layer protocols interact with end user applications</a:t>
            </a:r>
            <a:r>
              <a:rPr lang="en-US" sz="1800" dirty="0" smtClean="0"/>
              <a:t>.</a:t>
            </a:r>
          </a:p>
          <a:p>
            <a:endParaRPr lang="en-US" sz="1800" dirty="0" smtClean="0"/>
          </a:p>
        </p:txBody>
      </p:sp>
    </p:spTree>
    <p:extLst>
      <p:ext uri="{BB962C8B-B14F-4D97-AF65-F5344CB8AC3E}">
        <p14:creationId xmlns="" xmlns:p14="http://schemas.microsoft.com/office/powerpoint/2010/main" val="30760755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2800" dirty="0"/>
              <a:t>Dynamic Host Configuration Protocol</a:t>
            </a:r>
          </a:p>
        </p:txBody>
      </p:sp>
      <p:pic>
        <p:nvPicPr>
          <p:cNvPr id="512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00600" y="3102410"/>
            <a:ext cx="3957637" cy="323171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Text Placeholder 2"/>
          <p:cNvSpPr>
            <a:spLocks noGrp="1"/>
          </p:cNvSpPr>
          <p:nvPr>
            <p:ph type="body" sz="quarter" idx="10"/>
          </p:nvPr>
        </p:nvSpPr>
        <p:spPr/>
        <p:txBody>
          <a:bodyPr/>
          <a:lstStyle/>
          <a:p>
            <a:pPr marL="285750" indent="-285750"/>
            <a:r>
              <a:rPr lang="en-US" dirty="0">
                <a:solidFill>
                  <a:schemeClr val="bg2">
                    <a:lumMod val="65000"/>
                    <a:lumOff val="35000"/>
                  </a:schemeClr>
                </a:solidFill>
              </a:rPr>
              <a:t>Computers need network addresses to communicate over a network.</a:t>
            </a:r>
          </a:p>
          <a:p>
            <a:pPr marL="285750" indent="-285750"/>
            <a:r>
              <a:rPr lang="en-US" dirty="0" smtClean="0">
                <a:solidFill>
                  <a:schemeClr val="bg2">
                    <a:lumMod val="65000"/>
                    <a:lumOff val="35000"/>
                  </a:schemeClr>
                </a:solidFill>
              </a:rPr>
              <a:t>Additional </a:t>
            </a:r>
            <a:r>
              <a:rPr lang="en-US" dirty="0">
                <a:solidFill>
                  <a:schemeClr val="bg2">
                    <a:lumMod val="65000"/>
                    <a:lumOff val="35000"/>
                  </a:schemeClr>
                </a:solidFill>
              </a:rPr>
              <a:t>crucial information </a:t>
            </a:r>
            <a:r>
              <a:rPr lang="en-US" dirty="0" smtClean="0">
                <a:solidFill>
                  <a:schemeClr val="bg2">
                    <a:lumMod val="65000"/>
                    <a:lumOff val="35000"/>
                  </a:schemeClr>
                </a:solidFill>
              </a:rPr>
              <a:t>includes </a:t>
            </a:r>
            <a:r>
              <a:rPr lang="en-US" dirty="0">
                <a:solidFill>
                  <a:schemeClr val="bg2">
                    <a:lumMod val="65000"/>
                    <a:lumOff val="35000"/>
                  </a:schemeClr>
                </a:solidFill>
              </a:rPr>
              <a:t>gateway address, subnet </a:t>
            </a:r>
            <a:r>
              <a:rPr lang="en-US" dirty="0" smtClean="0">
                <a:solidFill>
                  <a:schemeClr val="bg2">
                    <a:lumMod val="65000"/>
                    <a:lumOff val="35000"/>
                  </a:schemeClr>
                </a:solidFill>
              </a:rPr>
              <a:t>mask, </a:t>
            </a:r>
            <a:r>
              <a:rPr lang="en-US" dirty="0">
                <a:solidFill>
                  <a:schemeClr val="bg2">
                    <a:lumMod val="65000"/>
                    <a:lumOff val="35000"/>
                  </a:schemeClr>
                </a:solidFill>
              </a:rPr>
              <a:t>and DNS server.</a:t>
            </a:r>
          </a:p>
          <a:p>
            <a:pPr marL="285750" indent="-285750"/>
            <a:r>
              <a:rPr lang="en-US" dirty="0">
                <a:solidFill>
                  <a:schemeClr val="bg2">
                    <a:lumMod val="65000"/>
                    <a:lumOff val="35000"/>
                  </a:schemeClr>
                </a:solidFill>
              </a:rPr>
              <a:t>Manually configuring end devices is not </a:t>
            </a:r>
            <a:r>
              <a:rPr lang="en-US" dirty="0" smtClean="0">
                <a:solidFill>
                  <a:schemeClr val="bg2">
                    <a:lumMod val="65000"/>
                    <a:lumOff val="35000"/>
                  </a:schemeClr>
                </a:solidFill>
              </a:rPr>
              <a:t>scalable. DHCP </a:t>
            </a:r>
            <a:r>
              <a:rPr lang="en-US" dirty="0">
                <a:solidFill>
                  <a:schemeClr val="bg2">
                    <a:lumMod val="65000"/>
                    <a:lumOff val="35000"/>
                  </a:schemeClr>
                </a:solidFill>
              </a:rPr>
              <a:t>allows for </a:t>
            </a:r>
            <a:r>
              <a:rPr lang="en-US" dirty="0" smtClean="0">
                <a:solidFill>
                  <a:schemeClr val="bg2">
                    <a:lumMod val="65000"/>
                    <a:lumOff val="35000"/>
                  </a:schemeClr>
                </a:solidFill>
              </a:rPr>
              <a:t>automated distribution </a:t>
            </a:r>
            <a:r>
              <a:rPr lang="en-US" dirty="0">
                <a:solidFill>
                  <a:schemeClr val="bg2">
                    <a:lumMod val="65000"/>
                    <a:lumOff val="35000"/>
                  </a:schemeClr>
                </a:solidFill>
              </a:rPr>
              <a:t>of </a:t>
            </a:r>
            <a:r>
              <a:rPr lang="en-US" dirty="0" smtClean="0">
                <a:solidFill>
                  <a:schemeClr val="bg2">
                    <a:lumMod val="65000"/>
                    <a:lumOff val="35000"/>
                  </a:schemeClr>
                </a:solidFill>
              </a:rPr>
              <a:t>network information</a:t>
            </a:r>
            <a:r>
              <a:rPr lang="en-US" dirty="0">
                <a:solidFill>
                  <a:schemeClr val="bg2">
                    <a:lumMod val="65000"/>
                    <a:lumOff val="35000"/>
                  </a:schemeClr>
                </a:solidFill>
              </a:rPr>
              <a:t>.</a:t>
            </a:r>
          </a:p>
          <a:p>
            <a:pPr marL="285750" indent="-285750"/>
            <a:r>
              <a:rPr lang="en-US" dirty="0">
                <a:solidFill>
                  <a:schemeClr val="bg2">
                    <a:lumMod val="65000"/>
                    <a:lumOff val="35000"/>
                  </a:schemeClr>
                </a:solidFill>
              </a:rPr>
              <a:t>DHCP-distributed addresses </a:t>
            </a:r>
            <a:r>
              <a:rPr lang="en-US" dirty="0" smtClean="0">
                <a:solidFill>
                  <a:schemeClr val="bg2">
                    <a:lumMod val="65000"/>
                    <a:lumOff val="35000"/>
                  </a:schemeClr>
                </a:solidFill>
              </a:rPr>
              <a:t>are</a:t>
            </a:r>
            <a:br>
              <a:rPr lang="en-US" dirty="0" smtClean="0">
                <a:solidFill>
                  <a:schemeClr val="bg2">
                    <a:lumMod val="65000"/>
                    <a:lumOff val="35000"/>
                  </a:schemeClr>
                </a:solidFill>
              </a:rPr>
            </a:br>
            <a:r>
              <a:rPr lang="en-US" dirty="0" smtClean="0">
                <a:solidFill>
                  <a:schemeClr val="bg2">
                    <a:lumMod val="65000"/>
                    <a:lumOff val="35000"/>
                  </a:schemeClr>
                </a:solidFill>
              </a:rPr>
              <a:t>leased </a:t>
            </a:r>
            <a:r>
              <a:rPr lang="en-US" dirty="0">
                <a:solidFill>
                  <a:schemeClr val="bg2">
                    <a:lumMod val="65000"/>
                    <a:lumOff val="35000"/>
                  </a:schemeClr>
                </a:solidFill>
              </a:rPr>
              <a:t>for a set period of time.</a:t>
            </a:r>
          </a:p>
          <a:p>
            <a:pPr marL="285750" indent="-285750"/>
            <a:r>
              <a:rPr lang="en-US" dirty="0" smtClean="0">
                <a:solidFill>
                  <a:schemeClr val="bg2">
                    <a:lumMod val="65000"/>
                    <a:lumOff val="35000"/>
                  </a:schemeClr>
                </a:solidFill>
              </a:rPr>
              <a:t>Addresses </a:t>
            </a:r>
            <a:r>
              <a:rPr lang="en-US" dirty="0">
                <a:solidFill>
                  <a:schemeClr val="bg2">
                    <a:lumMod val="65000"/>
                    <a:lumOff val="35000"/>
                  </a:schemeClr>
                </a:solidFill>
              </a:rPr>
              <a:t>are returned to the </a:t>
            </a:r>
            <a:r>
              <a:rPr lang="en-US" dirty="0" smtClean="0">
                <a:solidFill>
                  <a:schemeClr val="bg2">
                    <a:lumMod val="65000"/>
                    <a:lumOff val="35000"/>
                  </a:schemeClr>
                </a:solidFill>
              </a:rPr>
              <a:t>pool</a:t>
            </a:r>
            <a:br>
              <a:rPr lang="en-US" dirty="0" smtClean="0">
                <a:solidFill>
                  <a:schemeClr val="bg2">
                    <a:lumMod val="65000"/>
                    <a:lumOff val="35000"/>
                  </a:schemeClr>
                </a:solidFill>
              </a:rPr>
            </a:br>
            <a:r>
              <a:rPr lang="en-US" dirty="0" smtClean="0">
                <a:solidFill>
                  <a:schemeClr val="bg2">
                    <a:lumMod val="65000"/>
                    <a:lumOff val="35000"/>
                  </a:schemeClr>
                </a:solidFill>
              </a:rPr>
              <a:t>for </a:t>
            </a:r>
            <a:r>
              <a:rPr lang="en-US" dirty="0">
                <a:solidFill>
                  <a:schemeClr val="bg2">
                    <a:lumMod val="65000"/>
                    <a:lumOff val="35000"/>
                  </a:schemeClr>
                </a:solidFill>
              </a:rPr>
              <a:t>reuse when </a:t>
            </a:r>
            <a:r>
              <a:rPr lang="en-US" dirty="0" smtClean="0">
                <a:solidFill>
                  <a:schemeClr val="bg2">
                    <a:lumMod val="65000"/>
                    <a:lumOff val="35000"/>
                  </a:schemeClr>
                </a:solidFill>
              </a:rPr>
              <a:t>no </a:t>
            </a:r>
            <a:r>
              <a:rPr lang="en-US" dirty="0">
                <a:solidFill>
                  <a:schemeClr val="bg2">
                    <a:lumMod val="65000"/>
                    <a:lumOff val="35000"/>
                  </a:schemeClr>
                </a:solidFill>
              </a:rPr>
              <a:t>longer </a:t>
            </a:r>
            <a:r>
              <a:rPr lang="en-US" dirty="0" smtClean="0">
                <a:solidFill>
                  <a:schemeClr val="bg2">
                    <a:lumMod val="65000"/>
                    <a:lumOff val="35000"/>
                  </a:schemeClr>
                </a:solidFill>
              </a:rPr>
              <a:t>in use.</a:t>
            </a:r>
            <a:endParaRPr lang="en-US" dirty="0">
              <a:solidFill>
                <a:schemeClr val="bg2">
                  <a:lumMod val="65000"/>
                  <a:lumOff val="35000"/>
                </a:schemeClr>
              </a:solidFill>
            </a:endParaRPr>
          </a:p>
          <a:p>
            <a:pPr marL="285750" indent="-285750"/>
            <a:r>
              <a:rPr lang="en-US" dirty="0">
                <a:solidFill>
                  <a:schemeClr val="bg2">
                    <a:lumMod val="65000"/>
                    <a:lumOff val="35000"/>
                  </a:schemeClr>
                </a:solidFill>
              </a:rPr>
              <a:t>DHCP supports IPv4 and </a:t>
            </a:r>
            <a:r>
              <a:rPr lang="en-US" dirty="0" smtClean="0">
                <a:solidFill>
                  <a:schemeClr val="bg2">
                    <a:lumMod val="65000"/>
                    <a:lumOff val="35000"/>
                  </a:schemeClr>
                </a:solidFill>
              </a:rPr>
              <a:t>DHCPv6</a:t>
            </a:r>
            <a:br>
              <a:rPr lang="en-US" dirty="0" smtClean="0">
                <a:solidFill>
                  <a:schemeClr val="bg2">
                    <a:lumMod val="65000"/>
                    <a:lumOff val="35000"/>
                  </a:schemeClr>
                </a:solidFill>
              </a:rPr>
            </a:br>
            <a:r>
              <a:rPr lang="en-US" dirty="0" smtClean="0">
                <a:solidFill>
                  <a:schemeClr val="bg2">
                    <a:lumMod val="65000"/>
                    <a:lumOff val="35000"/>
                  </a:schemeClr>
                </a:solidFill>
              </a:rPr>
              <a:t>supports </a:t>
            </a:r>
            <a:r>
              <a:rPr lang="en-US" dirty="0">
                <a:solidFill>
                  <a:schemeClr val="bg2">
                    <a:lumMod val="65000"/>
                    <a:lumOff val="35000"/>
                  </a:schemeClr>
                </a:solidFill>
              </a:rPr>
              <a:t>IPv6</a:t>
            </a:r>
            <a:r>
              <a:rPr lang="en-US" dirty="0" smtClean="0">
                <a:solidFill>
                  <a:schemeClr val="bg2">
                    <a:lumMod val="65000"/>
                    <a:lumOff val="35000"/>
                  </a:schemeClr>
                </a:solidFill>
              </a:rPr>
              <a:t>.</a:t>
            </a:r>
            <a:endParaRPr lang="en-US" dirty="0">
              <a:solidFill>
                <a:schemeClr val="bg2">
                  <a:lumMod val="65000"/>
                  <a:lumOff val="35000"/>
                </a:schemeClr>
              </a:solidFill>
            </a:endParaRPr>
          </a:p>
        </p:txBody>
      </p:sp>
    </p:spTree>
    <p:extLst>
      <p:ext uri="{BB962C8B-B14F-4D97-AF65-F5344CB8AC3E}">
        <p14:creationId xmlns="" xmlns:p14="http://schemas.microsoft.com/office/powerpoint/2010/main" val="15804759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2800" dirty="0"/>
              <a:t>DHCP Operation</a:t>
            </a:r>
          </a:p>
        </p:txBody>
      </p:sp>
      <p:sp>
        <p:nvSpPr>
          <p:cNvPr id="3" name="Text Placeholder 2"/>
          <p:cNvSpPr>
            <a:spLocks noGrp="1"/>
          </p:cNvSpPr>
          <p:nvPr>
            <p:ph type="body" sz="quarter" idx="10"/>
          </p:nvPr>
        </p:nvSpPr>
        <p:spPr/>
        <p:txBody>
          <a:bodyPr/>
          <a:lstStyle/>
          <a:p>
            <a:pPr marL="285750" indent="-285750"/>
            <a:r>
              <a:rPr lang="en-US" dirty="0">
                <a:solidFill>
                  <a:schemeClr val="bg2">
                    <a:lumMod val="65000"/>
                    <a:lumOff val="35000"/>
                  </a:schemeClr>
                </a:solidFill>
              </a:rPr>
              <a:t>A DHCP client goes through the following basic steps to request an IP:</a:t>
            </a:r>
          </a:p>
          <a:p>
            <a:pPr marL="628650" lvl="2" indent="-285750">
              <a:buFont typeface="Courier New" panose="02070309020205020404" pitchFamily="49" charset="0"/>
              <a:buChar char="o"/>
            </a:pPr>
            <a:r>
              <a:rPr lang="en-US" dirty="0">
                <a:solidFill>
                  <a:schemeClr val="bg2">
                    <a:lumMod val="65000"/>
                    <a:lumOff val="35000"/>
                  </a:schemeClr>
                </a:solidFill>
              </a:rPr>
              <a:t>The client </a:t>
            </a:r>
            <a:r>
              <a:rPr lang="en-US" dirty="0" smtClean="0">
                <a:solidFill>
                  <a:schemeClr val="bg2">
                    <a:lumMod val="65000"/>
                    <a:lumOff val="35000"/>
                  </a:schemeClr>
                </a:solidFill>
              </a:rPr>
              <a:t>broadcasts </a:t>
            </a:r>
            <a:r>
              <a:rPr lang="en-US" dirty="0">
                <a:solidFill>
                  <a:schemeClr val="bg2">
                    <a:lumMod val="65000"/>
                    <a:lumOff val="35000"/>
                  </a:schemeClr>
                </a:solidFill>
              </a:rPr>
              <a:t>a DHCPDISCOVER.</a:t>
            </a:r>
          </a:p>
          <a:p>
            <a:pPr marL="628650" lvl="2" indent="-285750">
              <a:buFont typeface="Courier New" panose="02070309020205020404" pitchFamily="49" charset="0"/>
              <a:buChar char="o"/>
            </a:pPr>
            <a:r>
              <a:rPr lang="en-US" dirty="0">
                <a:solidFill>
                  <a:schemeClr val="bg2">
                    <a:lumMod val="65000"/>
                    <a:lumOff val="35000"/>
                  </a:schemeClr>
                </a:solidFill>
              </a:rPr>
              <a:t>A DHCP server replies with a DHCPOFFER message</a:t>
            </a:r>
          </a:p>
          <a:p>
            <a:pPr marL="628650" lvl="2" indent="-285750">
              <a:buFont typeface="Courier New" panose="02070309020205020404" pitchFamily="49" charset="0"/>
              <a:buChar char="o"/>
            </a:pPr>
            <a:r>
              <a:rPr lang="en-US" dirty="0">
                <a:solidFill>
                  <a:schemeClr val="bg2">
                    <a:lumMod val="65000"/>
                    <a:lumOff val="35000"/>
                  </a:schemeClr>
                </a:solidFill>
              </a:rPr>
              <a:t>The client sends a </a:t>
            </a:r>
            <a:r>
              <a:rPr lang="en-US" dirty="0" smtClean="0">
                <a:solidFill>
                  <a:schemeClr val="bg2">
                    <a:lumMod val="65000"/>
                    <a:lumOff val="35000"/>
                  </a:schemeClr>
                </a:solidFill>
              </a:rPr>
              <a:t>DHCPREQUEST </a:t>
            </a:r>
            <a:r>
              <a:rPr lang="en-US" dirty="0">
                <a:solidFill>
                  <a:schemeClr val="bg2">
                    <a:lumMod val="65000"/>
                    <a:lumOff val="35000"/>
                  </a:schemeClr>
                </a:solidFill>
              </a:rPr>
              <a:t>message to the server it wants to use (in case of multiple offers).</a:t>
            </a:r>
          </a:p>
          <a:p>
            <a:pPr marL="285750" indent="-285750"/>
            <a:r>
              <a:rPr lang="en-US" dirty="0">
                <a:solidFill>
                  <a:schemeClr val="bg2">
                    <a:lumMod val="65000"/>
                    <a:lumOff val="35000"/>
                  </a:schemeClr>
                </a:solidFill>
              </a:rPr>
              <a:t>A client may also choose to request an address that it had previously been allocated by the server.</a:t>
            </a:r>
          </a:p>
          <a:p>
            <a:pPr marL="285750" indent="-285750"/>
            <a:r>
              <a:rPr lang="en-US" dirty="0">
                <a:solidFill>
                  <a:schemeClr val="bg2">
                    <a:lumMod val="65000"/>
                    <a:lumOff val="35000"/>
                  </a:schemeClr>
                </a:solidFill>
              </a:rPr>
              <a:t>The server returns a </a:t>
            </a:r>
            <a:r>
              <a:rPr lang="en-US" dirty="0" smtClean="0">
                <a:solidFill>
                  <a:schemeClr val="bg2">
                    <a:lumMod val="65000"/>
                    <a:lumOff val="35000"/>
                  </a:schemeClr>
                </a:solidFill>
              </a:rPr>
              <a:t>DHCPACK</a:t>
            </a:r>
            <a:br>
              <a:rPr lang="en-US" dirty="0" smtClean="0">
                <a:solidFill>
                  <a:schemeClr val="bg2">
                    <a:lumMod val="65000"/>
                    <a:lumOff val="35000"/>
                  </a:schemeClr>
                </a:solidFill>
              </a:rPr>
            </a:br>
            <a:r>
              <a:rPr lang="en-US" dirty="0" smtClean="0">
                <a:solidFill>
                  <a:schemeClr val="bg2">
                    <a:lumMod val="65000"/>
                    <a:lumOff val="35000"/>
                  </a:schemeClr>
                </a:solidFill>
              </a:rPr>
              <a:t>message </a:t>
            </a:r>
            <a:r>
              <a:rPr lang="en-US" dirty="0">
                <a:solidFill>
                  <a:schemeClr val="bg2">
                    <a:lumMod val="65000"/>
                    <a:lumOff val="35000"/>
                  </a:schemeClr>
                </a:solidFill>
              </a:rPr>
              <a:t>to confirm the lease </a:t>
            </a:r>
            <a:r>
              <a:rPr lang="en-US" dirty="0" smtClean="0">
                <a:solidFill>
                  <a:schemeClr val="bg2">
                    <a:lumMod val="65000"/>
                    <a:lumOff val="35000"/>
                  </a:schemeClr>
                </a:solidFill>
              </a:rPr>
              <a:t>has</a:t>
            </a:r>
            <a:br>
              <a:rPr lang="en-US" dirty="0" smtClean="0">
                <a:solidFill>
                  <a:schemeClr val="bg2">
                    <a:lumMod val="65000"/>
                    <a:lumOff val="35000"/>
                  </a:schemeClr>
                </a:solidFill>
              </a:rPr>
            </a:br>
            <a:r>
              <a:rPr lang="en-US" dirty="0" smtClean="0">
                <a:solidFill>
                  <a:schemeClr val="bg2">
                    <a:lumMod val="65000"/>
                    <a:lumOff val="35000"/>
                  </a:schemeClr>
                </a:solidFill>
              </a:rPr>
              <a:t>been </a:t>
            </a:r>
            <a:r>
              <a:rPr lang="en-US" dirty="0">
                <a:solidFill>
                  <a:schemeClr val="bg2">
                    <a:lumMod val="65000"/>
                    <a:lumOff val="35000"/>
                  </a:schemeClr>
                </a:solidFill>
              </a:rPr>
              <a:t>finalized.</a:t>
            </a:r>
          </a:p>
          <a:p>
            <a:endParaRPr lang="en-US" dirty="0"/>
          </a:p>
        </p:txBody>
      </p:sp>
      <p:pic>
        <p:nvPicPr>
          <p:cNvPr id="614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86274" y="4219432"/>
            <a:ext cx="4232589" cy="185751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163751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2800" dirty="0"/>
              <a:t>DHCP </a:t>
            </a:r>
            <a:r>
              <a:rPr lang="en-US" sz="2800" dirty="0" smtClean="0"/>
              <a:t>Operation (cont.)</a:t>
            </a:r>
            <a:endParaRPr lang="en-US" sz="2800" dirty="0"/>
          </a:p>
        </p:txBody>
      </p:sp>
      <p:sp>
        <p:nvSpPr>
          <p:cNvPr id="3" name="Text Placeholder 2"/>
          <p:cNvSpPr>
            <a:spLocks noGrp="1"/>
          </p:cNvSpPr>
          <p:nvPr>
            <p:ph type="body" sz="quarter" idx="10"/>
          </p:nvPr>
        </p:nvSpPr>
        <p:spPr/>
        <p:txBody>
          <a:bodyPr/>
          <a:lstStyle/>
          <a:p>
            <a:pPr marL="285750" indent="-285750"/>
            <a:r>
              <a:rPr lang="en-US" dirty="0">
                <a:solidFill>
                  <a:schemeClr val="bg2">
                    <a:lumMod val="65000"/>
                    <a:lumOff val="35000"/>
                  </a:schemeClr>
                </a:solidFill>
              </a:rPr>
              <a:t>The server would respond with a DHCPNAK if the offer is no longer valid</a:t>
            </a:r>
          </a:p>
          <a:p>
            <a:pPr marL="285750" indent="-285750"/>
            <a:r>
              <a:rPr lang="en-US" dirty="0">
                <a:solidFill>
                  <a:schemeClr val="bg2">
                    <a:lumMod val="65000"/>
                    <a:lumOff val="35000"/>
                  </a:schemeClr>
                </a:solidFill>
              </a:rPr>
              <a:t>Leases must be renewed before its expiration through another DHCPREQUEST.</a:t>
            </a:r>
          </a:p>
          <a:p>
            <a:pPr marL="285750" indent="-285750"/>
            <a:r>
              <a:rPr lang="en-US" dirty="0">
                <a:solidFill>
                  <a:schemeClr val="bg2">
                    <a:lumMod val="65000"/>
                    <a:lumOff val="35000"/>
                  </a:schemeClr>
                </a:solidFill>
              </a:rPr>
              <a:t>DHCPv6 has </a:t>
            </a:r>
            <a:r>
              <a:rPr lang="en-US" dirty="0" smtClean="0">
                <a:solidFill>
                  <a:schemeClr val="bg2">
                    <a:lumMod val="65000"/>
                    <a:lumOff val="35000"/>
                  </a:schemeClr>
                </a:solidFill>
              </a:rPr>
              <a:t>a similar </a:t>
            </a:r>
            <a:r>
              <a:rPr lang="en-US" dirty="0">
                <a:solidFill>
                  <a:schemeClr val="bg2">
                    <a:lumMod val="65000"/>
                    <a:lumOff val="35000"/>
                  </a:schemeClr>
                </a:solidFill>
              </a:rPr>
              <a:t>set of messages:</a:t>
            </a:r>
          </a:p>
          <a:p>
            <a:pPr marL="742950" lvl="1" indent="-285750">
              <a:buFont typeface="Courier New" panose="02070309020205020404" pitchFamily="49" charset="0"/>
              <a:buChar char="o"/>
            </a:pPr>
            <a:r>
              <a:rPr lang="en-US" sz="1600" dirty="0">
                <a:solidFill>
                  <a:schemeClr val="bg2">
                    <a:lumMod val="65000"/>
                    <a:lumOff val="35000"/>
                  </a:schemeClr>
                </a:solidFill>
              </a:rPr>
              <a:t>SOLICIT</a:t>
            </a:r>
          </a:p>
          <a:p>
            <a:pPr marL="742950" lvl="1" indent="-285750">
              <a:buFont typeface="Courier New" panose="02070309020205020404" pitchFamily="49" charset="0"/>
              <a:buChar char="o"/>
            </a:pPr>
            <a:r>
              <a:rPr lang="en-US" sz="1600" dirty="0">
                <a:solidFill>
                  <a:schemeClr val="bg2">
                    <a:lumMod val="65000"/>
                    <a:lumOff val="35000"/>
                  </a:schemeClr>
                </a:solidFill>
              </a:rPr>
              <a:t>ADVERTISE</a:t>
            </a:r>
          </a:p>
          <a:p>
            <a:pPr marL="742950" lvl="1" indent="-285750">
              <a:buFont typeface="Courier New" panose="02070309020205020404" pitchFamily="49" charset="0"/>
              <a:buChar char="o"/>
            </a:pPr>
            <a:r>
              <a:rPr lang="en-US" sz="1600" dirty="0">
                <a:solidFill>
                  <a:schemeClr val="bg2">
                    <a:lumMod val="65000"/>
                    <a:lumOff val="35000"/>
                  </a:schemeClr>
                </a:solidFill>
              </a:rPr>
              <a:t>INFORMATION REQUEST</a:t>
            </a:r>
          </a:p>
          <a:p>
            <a:pPr marL="742950" lvl="1" indent="-285750">
              <a:buFont typeface="Courier New" panose="02070309020205020404" pitchFamily="49" charset="0"/>
              <a:buChar char="o"/>
            </a:pPr>
            <a:r>
              <a:rPr lang="en-US" sz="1600" dirty="0" smtClean="0">
                <a:solidFill>
                  <a:schemeClr val="bg2">
                    <a:lumMod val="65000"/>
                    <a:lumOff val="35000"/>
                  </a:schemeClr>
                </a:solidFill>
              </a:rPr>
              <a:t>REPLY</a:t>
            </a:r>
            <a:endParaRPr lang="en-US" sz="1600" dirty="0">
              <a:solidFill>
                <a:schemeClr val="bg2">
                  <a:lumMod val="65000"/>
                  <a:lumOff val="35000"/>
                </a:schemeClr>
              </a:solidFill>
            </a:endParaRPr>
          </a:p>
        </p:txBody>
      </p:sp>
      <p:pic>
        <p:nvPicPr>
          <p:cNvPr id="614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385184" y="3736206"/>
            <a:ext cx="5333680" cy="23407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0404570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2800" dirty="0"/>
              <a:t>File Transfer Protocol</a:t>
            </a:r>
          </a:p>
        </p:txBody>
      </p:sp>
      <p:sp>
        <p:nvSpPr>
          <p:cNvPr id="3" name="Text Placeholder 2"/>
          <p:cNvSpPr>
            <a:spLocks noGrp="1"/>
          </p:cNvSpPr>
          <p:nvPr>
            <p:ph type="body" sz="quarter" idx="10"/>
          </p:nvPr>
        </p:nvSpPr>
        <p:spPr/>
        <p:txBody>
          <a:bodyPr/>
          <a:lstStyle/>
          <a:p>
            <a:pPr marL="285750" indent="-285750"/>
            <a:r>
              <a:rPr lang="en-US" dirty="0">
                <a:solidFill>
                  <a:schemeClr val="bg2">
                    <a:lumMod val="65000"/>
                    <a:lumOff val="35000"/>
                  </a:schemeClr>
                </a:solidFill>
              </a:rPr>
              <a:t>FTP was developed to allow </a:t>
            </a:r>
            <a:r>
              <a:rPr lang="en-US" dirty="0" smtClean="0">
                <a:solidFill>
                  <a:schemeClr val="bg2">
                    <a:lumMod val="65000"/>
                    <a:lumOff val="35000"/>
                  </a:schemeClr>
                </a:solidFill>
              </a:rPr>
              <a:t>the transfer of </a:t>
            </a:r>
            <a:r>
              <a:rPr lang="en-US" dirty="0">
                <a:solidFill>
                  <a:schemeClr val="bg2">
                    <a:lumMod val="65000"/>
                    <a:lumOff val="35000"/>
                  </a:schemeClr>
                </a:solidFill>
              </a:rPr>
              <a:t>files over the network.</a:t>
            </a:r>
          </a:p>
          <a:p>
            <a:pPr marL="285750" indent="-285750"/>
            <a:r>
              <a:rPr lang="en-US" dirty="0">
                <a:solidFill>
                  <a:schemeClr val="bg2">
                    <a:lumMod val="65000"/>
                    <a:lumOff val="35000"/>
                  </a:schemeClr>
                </a:solidFill>
              </a:rPr>
              <a:t>An FTP client is an application that runs on a client computer used to push and pull data from an FTP server.</a:t>
            </a:r>
          </a:p>
          <a:p>
            <a:pPr marL="285750" indent="-285750"/>
            <a:r>
              <a:rPr lang="en-US" dirty="0">
                <a:solidFill>
                  <a:schemeClr val="bg2">
                    <a:lumMod val="65000"/>
                    <a:lumOff val="35000"/>
                  </a:schemeClr>
                </a:solidFill>
              </a:rPr>
              <a:t>FTP requires two connections between the client and the </a:t>
            </a:r>
            <a:r>
              <a:rPr lang="en-US" dirty="0" smtClean="0">
                <a:solidFill>
                  <a:schemeClr val="bg2">
                    <a:lumMod val="65000"/>
                    <a:lumOff val="35000"/>
                  </a:schemeClr>
                </a:solidFill>
              </a:rPr>
              <a:t>server: </a:t>
            </a:r>
            <a:r>
              <a:rPr lang="en-US" dirty="0">
                <a:solidFill>
                  <a:schemeClr val="bg2">
                    <a:lumMod val="65000"/>
                    <a:lumOff val="35000"/>
                  </a:schemeClr>
                </a:solidFill>
              </a:rPr>
              <a:t>one </a:t>
            </a:r>
            <a:r>
              <a:rPr lang="en-US" dirty="0" smtClean="0">
                <a:solidFill>
                  <a:schemeClr val="bg2">
                    <a:lumMod val="65000"/>
                    <a:lumOff val="35000"/>
                  </a:schemeClr>
                </a:solidFill>
              </a:rPr>
              <a:t>connection for </a:t>
            </a:r>
            <a:r>
              <a:rPr lang="en-US" dirty="0">
                <a:solidFill>
                  <a:schemeClr val="bg2">
                    <a:lumMod val="65000"/>
                    <a:lumOff val="35000"/>
                  </a:schemeClr>
                </a:solidFill>
              </a:rPr>
              <a:t>commands and replies and another </a:t>
            </a:r>
            <a:r>
              <a:rPr lang="en-US" dirty="0" smtClean="0">
                <a:solidFill>
                  <a:schemeClr val="bg2">
                    <a:lumMod val="65000"/>
                    <a:lumOff val="35000"/>
                  </a:schemeClr>
                </a:solidFill>
              </a:rPr>
              <a:t>connection for </a:t>
            </a:r>
            <a:r>
              <a:rPr lang="en-US" dirty="0">
                <a:solidFill>
                  <a:schemeClr val="bg2">
                    <a:lumMod val="65000"/>
                    <a:lumOff val="35000"/>
                  </a:schemeClr>
                </a:solidFill>
              </a:rPr>
              <a:t>the actual file transfer.</a:t>
            </a:r>
          </a:p>
          <a:p>
            <a:pPr marL="285750" indent="-285750"/>
            <a:r>
              <a:rPr lang="en-US" dirty="0">
                <a:solidFill>
                  <a:schemeClr val="bg2">
                    <a:lumMod val="65000"/>
                    <a:lumOff val="35000"/>
                  </a:schemeClr>
                </a:solidFill>
              </a:rPr>
              <a:t>The client initiates and establishes </a:t>
            </a:r>
            <a:r>
              <a:rPr lang="en-US" dirty="0" smtClean="0">
                <a:solidFill>
                  <a:schemeClr val="bg2">
                    <a:lumMod val="65000"/>
                    <a:lumOff val="35000"/>
                  </a:schemeClr>
                </a:solidFill>
              </a:rPr>
              <a:t>the</a:t>
            </a:r>
            <a:br>
              <a:rPr lang="en-US" dirty="0" smtClean="0">
                <a:solidFill>
                  <a:schemeClr val="bg2">
                    <a:lumMod val="65000"/>
                    <a:lumOff val="35000"/>
                  </a:schemeClr>
                </a:solidFill>
              </a:rPr>
            </a:br>
            <a:r>
              <a:rPr lang="en-US" dirty="0" smtClean="0">
                <a:solidFill>
                  <a:schemeClr val="bg2">
                    <a:lumMod val="65000"/>
                    <a:lumOff val="35000"/>
                  </a:schemeClr>
                </a:solidFill>
              </a:rPr>
              <a:t>first </a:t>
            </a:r>
            <a:r>
              <a:rPr lang="en-US" dirty="0">
                <a:solidFill>
                  <a:schemeClr val="bg2">
                    <a:lumMod val="65000"/>
                    <a:lumOff val="35000"/>
                  </a:schemeClr>
                </a:solidFill>
              </a:rPr>
              <a:t>connection to the server for </a:t>
            </a:r>
            <a:r>
              <a:rPr lang="en-US" dirty="0" smtClean="0">
                <a:solidFill>
                  <a:schemeClr val="bg2">
                    <a:lumMod val="65000"/>
                    <a:lumOff val="35000"/>
                  </a:schemeClr>
                </a:solidFill>
              </a:rPr>
              <a:t>control</a:t>
            </a:r>
            <a:br>
              <a:rPr lang="en-US" dirty="0" smtClean="0">
                <a:solidFill>
                  <a:schemeClr val="bg2">
                    <a:lumMod val="65000"/>
                    <a:lumOff val="35000"/>
                  </a:schemeClr>
                </a:solidFill>
              </a:rPr>
            </a:br>
            <a:r>
              <a:rPr lang="en-US" dirty="0" smtClean="0">
                <a:solidFill>
                  <a:schemeClr val="bg2">
                    <a:lumMod val="65000"/>
                    <a:lumOff val="35000"/>
                  </a:schemeClr>
                </a:solidFill>
              </a:rPr>
              <a:t>traffic </a:t>
            </a:r>
            <a:r>
              <a:rPr lang="en-US" dirty="0">
                <a:solidFill>
                  <a:schemeClr val="bg2">
                    <a:lumMod val="65000"/>
                    <a:lumOff val="35000"/>
                  </a:schemeClr>
                </a:solidFill>
              </a:rPr>
              <a:t>on TCP port 21.</a:t>
            </a:r>
          </a:p>
          <a:p>
            <a:pPr marL="285750" indent="-285750"/>
            <a:r>
              <a:rPr lang="en-US" dirty="0">
                <a:solidFill>
                  <a:schemeClr val="bg2">
                    <a:lumMod val="65000"/>
                    <a:lumOff val="35000"/>
                  </a:schemeClr>
                </a:solidFill>
              </a:rPr>
              <a:t>The client then establishes the </a:t>
            </a:r>
            <a:r>
              <a:rPr lang="en-US" dirty="0" smtClean="0">
                <a:solidFill>
                  <a:schemeClr val="bg2">
                    <a:lumMod val="65000"/>
                    <a:lumOff val="35000"/>
                  </a:schemeClr>
                </a:solidFill>
              </a:rPr>
              <a:t>second</a:t>
            </a:r>
            <a:br>
              <a:rPr lang="en-US" dirty="0" smtClean="0">
                <a:solidFill>
                  <a:schemeClr val="bg2">
                    <a:lumMod val="65000"/>
                    <a:lumOff val="35000"/>
                  </a:schemeClr>
                </a:solidFill>
              </a:rPr>
            </a:br>
            <a:r>
              <a:rPr lang="en-US" dirty="0" smtClean="0">
                <a:solidFill>
                  <a:schemeClr val="bg2">
                    <a:lumMod val="65000"/>
                    <a:lumOff val="35000"/>
                  </a:schemeClr>
                </a:solidFill>
              </a:rPr>
              <a:t>connection </a:t>
            </a:r>
            <a:r>
              <a:rPr lang="en-US" dirty="0">
                <a:solidFill>
                  <a:schemeClr val="bg2">
                    <a:lumMod val="65000"/>
                    <a:lumOff val="35000"/>
                  </a:schemeClr>
                </a:solidFill>
              </a:rPr>
              <a:t>to the server for the </a:t>
            </a:r>
            <a:r>
              <a:rPr lang="en-US" dirty="0" smtClean="0">
                <a:solidFill>
                  <a:schemeClr val="bg2">
                    <a:lumMod val="65000"/>
                    <a:lumOff val="35000"/>
                  </a:schemeClr>
                </a:solidFill>
              </a:rPr>
              <a:t>actual</a:t>
            </a:r>
            <a:br>
              <a:rPr lang="en-US" dirty="0" smtClean="0">
                <a:solidFill>
                  <a:schemeClr val="bg2">
                    <a:lumMod val="65000"/>
                    <a:lumOff val="35000"/>
                  </a:schemeClr>
                </a:solidFill>
              </a:rPr>
            </a:br>
            <a:r>
              <a:rPr lang="en-US" dirty="0" smtClean="0">
                <a:solidFill>
                  <a:schemeClr val="bg2">
                    <a:lumMod val="65000"/>
                    <a:lumOff val="35000"/>
                  </a:schemeClr>
                </a:solidFill>
              </a:rPr>
              <a:t>data </a:t>
            </a:r>
            <a:r>
              <a:rPr lang="en-US" dirty="0">
                <a:solidFill>
                  <a:schemeClr val="bg2">
                    <a:lumMod val="65000"/>
                    <a:lumOff val="35000"/>
                  </a:schemeClr>
                </a:solidFill>
              </a:rPr>
              <a:t>transfer on TCP port 20.</a:t>
            </a:r>
          </a:p>
          <a:p>
            <a:pPr marL="285750" indent="-285750"/>
            <a:r>
              <a:rPr lang="en-US" dirty="0">
                <a:solidFill>
                  <a:schemeClr val="bg2">
                    <a:lumMod val="65000"/>
                    <a:lumOff val="35000"/>
                  </a:schemeClr>
                </a:solidFill>
              </a:rPr>
              <a:t>The client can download (pull) data </a:t>
            </a:r>
            <a:r>
              <a:rPr lang="en-US" dirty="0" smtClean="0">
                <a:solidFill>
                  <a:schemeClr val="bg2">
                    <a:lumMod val="65000"/>
                    <a:lumOff val="35000"/>
                  </a:schemeClr>
                </a:solidFill>
              </a:rPr>
              <a:t>from</a:t>
            </a:r>
            <a:br>
              <a:rPr lang="en-US" dirty="0" smtClean="0">
                <a:solidFill>
                  <a:schemeClr val="bg2">
                    <a:lumMod val="65000"/>
                    <a:lumOff val="35000"/>
                  </a:schemeClr>
                </a:solidFill>
              </a:rPr>
            </a:br>
            <a:r>
              <a:rPr lang="en-US" dirty="0" smtClean="0">
                <a:solidFill>
                  <a:schemeClr val="bg2">
                    <a:lumMod val="65000"/>
                    <a:lumOff val="35000"/>
                  </a:schemeClr>
                </a:solidFill>
              </a:rPr>
              <a:t>the server </a:t>
            </a:r>
            <a:r>
              <a:rPr lang="en-US" dirty="0">
                <a:solidFill>
                  <a:schemeClr val="bg2">
                    <a:lumMod val="65000"/>
                    <a:lumOff val="35000"/>
                  </a:schemeClr>
                </a:solidFill>
              </a:rPr>
              <a:t>or upload (push) data to </a:t>
            </a:r>
            <a:r>
              <a:rPr lang="en-US" dirty="0" smtClean="0">
                <a:solidFill>
                  <a:schemeClr val="bg2">
                    <a:lumMod val="65000"/>
                    <a:lumOff val="35000"/>
                  </a:schemeClr>
                </a:solidFill>
              </a:rPr>
              <a:t>the server.</a:t>
            </a:r>
            <a:endParaRPr lang="en-US" dirty="0">
              <a:solidFill>
                <a:schemeClr val="bg2">
                  <a:lumMod val="65000"/>
                  <a:lumOff val="35000"/>
                </a:schemeClr>
              </a:solidFill>
            </a:endParaRPr>
          </a:p>
        </p:txBody>
      </p:sp>
      <p:pic>
        <p:nvPicPr>
          <p:cNvPr id="717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143654" y="3398520"/>
            <a:ext cx="3619346" cy="260474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7934502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2800" dirty="0"/>
              <a:t>Server Message Block</a:t>
            </a:r>
          </a:p>
        </p:txBody>
      </p:sp>
      <p:pic>
        <p:nvPicPr>
          <p:cNvPr id="819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86325" y="2817789"/>
            <a:ext cx="3902868" cy="308087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Text Placeholder 2"/>
          <p:cNvSpPr>
            <a:spLocks noGrp="1"/>
          </p:cNvSpPr>
          <p:nvPr>
            <p:ph type="body" sz="quarter" idx="10"/>
          </p:nvPr>
        </p:nvSpPr>
        <p:spPr/>
        <p:txBody>
          <a:bodyPr/>
          <a:lstStyle/>
          <a:p>
            <a:pPr marL="285750" indent="-285750"/>
            <a:r>
              <a:rPr lang="en-US" dirty="0">
                <a:solidFill>
                  <a:schemeClr val="bg2">
                    <a:lumMod val="65000"/>
                    <a:lumOff val="35000"/>
                  </a:schemeClr>
                </a:solidFill>
              </a:rPr>
              <a:t>SMB is a client/server file sharing protocol.</a:t>
            </a:r>
          </a:p>
          <a:p>
            <a:pPr marL="285750" indent="-285750"/>
            <a:r>
              <a:rPr lang="en-US" dirty="0">
                <a:solidFill>
                  <a:schemeClr val="bg2">
                    <a:lumMod val="65000"/>
                    <a:lumOff val="35000"/>
                  </a:schemeClr>
                </a:solidFill>
              </a:rPr>
              <a:t>All SMB messages share a common format.</a:t>
            </a:r>
          </a:p>
          <a:p>
            <a:pPr marL="285750" indent="-285750"/>
            <a:r>
              <a:rPr lang="en-US" dirty="0">
                <a:solidFill>
                  <a:schemeClr val="bg2">
                    <a:lumMod val="65000"/>
                    <a:lumOff val="35000"/>
                  </a:schemeClr>
                </a:solidFill>
              </a:rPr>
              <a:t>SMB file-sharing and print services have become the mainstay of Windows networking.</a:t>
            </a:r>
          </a:p>
          <a:p>
            <a:pPr marL="285750" indent="-285750"/>
            <a:r>
              <a:rPr lang="en-US" dirty="0" smtClean="0">
                <a:solidFill>
                  <a:schemeClr val="bg2">
                    <a:lumMod val="65000"/>
                    <a:lumOff val="35000"/>
                  </a:schemeClr>
                </a:solidFill>
              </a:rPr>
              <a:t>Microsoft </a:t>
            </a:r>
            <a:r>
              <a:rPr lang="en-US" dirty="0">
                <a:solidFill>
                  <a:schemeClr val="bg2">
                    <a:lumMod val="65000"/>
                    <a:lumOff val="35000"/>
                  </a:schemeClr>
                </a:solidFill>
              </a:rPr>
              <a:t>products now </a:t>
            </a:r>
            <a:r>
              <a:rPr lang="en-US" dirty="0" smtClean="0">
                <a:solidFill>
                  <a:schemeClr val="bg2">
                    <a:lumMod val="65000"/>
                    <a:lumOff val="35000"/>
                  </a:schemeClr>
                </a:solidFill>
              </a:rPr>
              <a:t>support</a:t>
            </a:r>
            <a:br>
              <a:rPr lang="en-US" dirty="0" smtClean="0">
                <a:solidFill>
                  <a:schemeClr val="bg2">
                    <a:lumMod val="65000"/>
                    <a:lumOff val="35000"/>
                  </a:schemeClr>
                </a:solidFill>
              </a:rPr>
            </a:br>
            <a:r>
              <a:rPr lang="en-US" dirty="0" smtClean="0">
                <a:solidFill>
                  <a:schemeClr val="bg2">
                    <a:lumMod val="65000"/>
                    <a:lumOff val="35000"/>
                  </a:schemeClr>
                </a:solidFill>
              </a:rPr>
              <a:t>TCP/IP </a:t>
            </a:r>
            <a:r>
              <a:rPr lang="en-US" dirty="0">
                <a:solidFill>
                  <a:schemeClr val="bg2">
                    <a:lumMod val="65000"/>
                    <a:lumOff val="35000"/>
                  </a:schemeClr>
                </a:solidFill>
              </a:rPr>
              <a:t>protocols to directly </a:t>
            </a:r>
            <a:r>
              <a:rPr lang="en-US" dirty="0" smtClean="0">
                <a:solidFill>
                  <a:schemeClr val="bg2">
                    <a:lumMod val="65000"/>
                    <a:lumOff val="35000"/>
                  </a:schemeClr>
                </a:solidFill>
              </a:rPr>
              <a:t>support</a:t>
            </a:r>
            <a:br>
              <a:rPr lang="en-US" dirty="0" smtClean="0">
                <a:solidFill>
                  <a:schemeClr val="bg2">
                    <a:lumMod val="65000"/>
                    <a:lumOff val="35000"/>
                  </a:schemeClr>
                </a:solidFill>
              </a:rPr>
            </a:br>
            <a:r>
              <a:rPr lang="en-US" dirty="0" smtClean="0">
                <a:solidFill>
                  <a:schemeClr val="bg2">
                    <a:lumMod val="65000"/>
                    <a:lumOff val="35000"/>
                  </a:schemeClr>
                </a:solidFill>
              </a:rPr>
              <a:t>SMB </a:t>
            </a:r>
            <a:r>
              <a:rPr lang="en-US" dirty="0">
                <a:solidFill>
                  <a:schemeClr val="bg2">
                    <a:lumMod val="65000"/>
                    <a:lumOff val="35000"/>
                  </a:schemeClr>
                </a:solidFill>
              </a:rPr>
              <a:t>resource sharing.</a:t>
            </a:r>
          </a:p>
          <a:p>
            <a:pPr marL="285750" indent="-285750"/>
            <a:r>
              <a:rPr lang="en-US" dirty="0">
                <a:solidFill>
                  <a:schemeClr val="bg2">
                    <a:lumMod val="65000"/>
                    <a:lumOff val="35000"/>
                  </a:schemeClr>
                </a:solidFill>
              </a:rPr>
              <a:t>After the connection is established</a:t>
            </a:r>
            <a:r>
              <a:rPr lang="en-US" dirty="0" smtClean="0">
                <a:solidFill>
                  <a:schemeClr val="bg2">
                    <a:lumMod val="65000"/>
                    <a:lumOff val="35000"/>
                  </a:schemeClr>
                </a:solidFill>
              </a:rPr>
              <a:t>,</a:t>
            </a:r>
            <a:br>
              <a:rPr lang="en-US" dirty="0" smtClean="0">
                <a:solidFill>
                  <a:schemeClr val="bg2">
                    <a:lumMod val="65000"/>
                    <a:lumOff val="35000"/>
                  </a:schemeClr>
                </a:solidFill>
              </a:rPr>
            </a:br>
            <a:r>
              <a:rPr lang="en-US" dirty="0" smtClean="0">
                <a:solidFill>
                  <a:schemeClr val="bg2">
                    <a:lumMod val="65000"/>
                    <a:lumOff val="35000"/>
                  </a:schemeClr>
                </a:solidFill>
              </a:rPr>
              <a:t>the </a:t>
            </a:r>
            <a:r>
              <a:rPr lang="en-US" dirty="0">
                <a:solidFill>
                  <a:schemeClr val="bg2">
                    <a:lumMod val="65000"/>
                    <a:lumOff val="35000"/>
                  </a:schemeClr>
                </a:solidFill>
              </a:rPr>
              <a:t>user of the client can access </a:t>
            </a:r>
            <a:r>
              <a:rPr lang="en-US" dirty="0" smtClean="0">
                <a:solidFill>
                  <a:schemeClr val="bg2">
                    <a:lumMod val="65000"/>
                    <a:lumOff val="35000"/>
                  </a:schemeClr>
                </a:solidFill>
              </a:rPr>
              <a:t>the resources</a:t>
            </a:r>
            <a:br>
              <a:rPr lang="en-US" dirty="0" smtClean="0">
                <a:solidFill>
                  <a:schemeClr val="bg2">
                    <a:lumMod val="65000"/>
                    <a:lumOff val="35000"/>
                  </a:schemeClr>
                </a:solidFill>
              </a:rPr>
            </a:br>
            <a:r>
              <a:rPr lang="en-US" dirty="0" smtClean="0">
                <a:solidFill>
                  <a:schemeClr val="bg2">
                    <a:lumMod val="65000"/>
                    <a:lumOff val="35000"/>
                  </a:schemeClr>
                </a:solidFill>
              </a:rPr>
              <a:t>on </a:t>
            </a:r>
            <a:r>
              <a:rPr lang="en-US" dirty="0">
                <a:solidFill>
                  <a:schemeClr val="bg2">
                    <a:lumMod val="65000"/>
                    <a:lumOff val="35000"/>
                  </a:schemeClr>
                </a:solidFill>
              </a:rPr>
              <a:t>the server as if </a:t>
            </a:r>
            <a:r>
              <a:rPr lang="en-US" dirty="0" smtClean="0">
                <a:solidFill>
                  <a:schemeClr val="bg2">
                    <a:lumMod val="65000"/>
                    <a:lumOff val="35000"/>
                  </a:schemeClr>
                </a:solidFill>
              </a:rPr>
              <a:t>the resource </a:t>
            </a:r>
            <a:r>
              <a:rPr lang="en-US" dirty="0">
                <a:solidFill>
                  <a:schemeClr val="bg2">
                    <a:lumMod val="65000"/>
                    <a:lumOff val="35000"/>
                  </a:schemeClr>
                </a:solidFill>
              </a:rPr>
              <a:t>is local to </a:t>
            </a:r>
            <a:r>
              <a:rPr lang="en-US" dirty="0" smtClean="0">
                <a:solidFill>
                  <a:schemeClr val="bg2">
                    <a:lumMod val="65000"/>
                    <a:lumOff val="35000"/>
                  </a:schemeClr>
                </a:solidFill>
              </a:rPr>
              <a:t>the</a:t>
            </a:r>
            <a:br>
              <a:rPr lang="en-US" dirty="0" smtClean="0">
                <a:solidFill>
                  <a:schemeClr val="bg2">
                    <a:lumMod val="65000"/>
                    <a:lumOff val="35000"/>
                  </a:schemeClr>
                </a:solidFill>
              </a:rPr>
            </a:br>
            <a:r>
              <a:rPr lang="en-US" dirty="0" smtClean="0">
                <a:solidFill>
                  <a:schemeClr val="bg2">
                    <a:lumMod val="65000"/>
                    <a:lumOff val="35000"/>
                  </a:schemeClr>
                </a:solidFill>
              </a:rPr>
              <a:t>client </a:t>
            </a:r>
            <a:r>
              <a:rPr lang="en-US" dirty="0">
                <a:solidFill>
                  <a:schemeClr val="bg2">
                    <a:lumMod val="65000"/>
                    <a:lumOff val="35000"/>
                  </a:schemeClr>
                </a:solidFill>
              </a:rPr>
              <a:t>host.</a:t>
            </a:r>
          </a:p>
          <a:p>
            <a:pPr marL="285750" indent="-285750"/>
            <a:r>
              <a:rPr lang="en-US" dirty="0">
                <a:solidFill>
                  <a:schemeClr val="bg2">
                    <a:lumMod val="65000"/>
                    <a:lumOff val="35000"/>
                  </a:schemeClr>
                </a:solidFill>
              </a:rPr>
              <a:t>The Mac, </a:t>
            </a:r>
            <a:r>
              <a:rPr lang="en-US" dirty="0" smtClean="0">
                <a:solidFill>
                  <a:schemeClr val="bg2">
                    <a:lumMod val="65000"/>
                    <a:lumOff val="35000"/>
                  </a:schemeClr>
                </a:solidFill>
              </a:rPr>
              <a:t>LINUX, </a:t>
            </a:r>
            <a:r>
              <a:rPr lang="en-US" dirty="0">
                <a:solidFill>
                  <a:schemeClr val="bg2">
                    <a:lumMod val="65000"/>
                    <a:lumOff val="35000"/>
                  </a:schemeClr>
                </a:solidFill>
              </a:rPr>
              <a:t>and UNIX </a:t>
            </a:r>
            <a:r>
              <a:rPr lang="en-US" dirty="0" smtClean="0">
                <a:solidFill>
                  <a:schemeClr val="bg2">
                    <a:lumMod val="65000"/>
                    <a:lumOff val="35000"/>
                  </a:schemeClr>
                </a:solidFill>
              </a:rPr>
              <a:t>operating systems</a:t>
            </a:r>
            <a:br>
              <a:rPr lang="en-US" dirty="0" smtClean="0">
                <a:solidFill>
                  <a:schemeClr val="bg2">
                    <a:lumMod val="65000"/>
                    <a:lumOff val="35000"/>
                  </a:schemeClr>
                </a:solidFill>
              </a:rPr>
            </a:br>
            <a:r>
              <a:rPr lang="en-US" dirty="0" smtClean="0">
                <a:solidFill>
                  <a:schemeClr val="bg2">
                    <a:lumMod val="65000"/>
                    <a:lumOff val="35000"/>
                  </a:schemeClr>
                </a:solidFill>
              </a:rPr>
              <a:t>have </a:t>
            </a:r>
            <a:r>
              <a:rPr lang="en-US" dirty="0">
                <a:solidFill>
                  <a:schemeClr val="bg2">
                    <a:lumMod val="65000"/>
                    <a:lumOff val="35000"/>
                  </a:schemeClr>
                </a:solidFill>
              </a:rPr>
              <a:t>their own </a:t>
            </a:r>
            <a:r>
              <a:rPr lang="en-US" dirty="0" smtClean="0">
                <a:solidFill>
                  <a:schemeClr val="bg2">
                    <a:lumMod val="65000"/>
                    <a:lumOff val="35000"/>
                  </a:schemeClr>
                </a:solidFill>
              </a:rPr>
              <a:t>implementation of </a:t>
            </a:r>
            <a:r>
              <a:rPr lang="en-US" dirty="0">
                <a:solidFill>
                  <a:schemeClr val="bg2">
                    <a:lumMod val="65000"/>
                    <a:lumOff val="35000"/>
                  </a:schemeClr>
                </a:solidFill>
              </a:rPr>
              <a:t>SMB.</a:t>
            </a:r>
          </a:p>
        </p:txBody>
      </p:sp>
    </p:spTree>
    <p:extLst>
      <p:ext uri="{BB962C8B-B14F-4D97-AF65-F5344CB8AC3E}">
        <p14:creationId xmlns="" xmlns:p14="http://schemas.microsoft.com/office/powerpoint/2010/main" val="39491917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2072640"/>
            <a:ext cx="8112125" cy="688368"/>
          </a:xfrm>
        </p:spPr>
        <p:txBody>
          <a:bodyPr/>
          <a:lstStyle/>
          <a:p>
            <a:r>
              <a:rPr lang="en-US" sz="4000" dirty="0" smtClean="0"/>
              <a:t>Section 8.3:</a:t>
            </a:r>
            <a:br>
              <a:rPr lang="en-US" sz="4000" dirty="0" smtClean="0"/>
            </a:br>
            <a:r>
              <a:rPr lang="en-US" sz="4000" dirty="0" smtClean="0"/>
              <a:t>Summary</a:t>
            </a:r>
            <a:endParaRPr lang="en-US" sz="4000" dirty="0"/>
          </a:p>
        </p:txBody>
      </p:sp>
      <p:sp>
        <p:nvSpPr>
          <p:cNvPr id="5" name="Text Placeholder 6"/>
          <p:cNvSpPr txBox="1">
            <a:spLocks/>
          </p:cNvSpPr>
          <p:nvPr/>
        </p:nvSpPr>
        <p:spPr>
          <a:xfrm>
            <a:off x="419100" y="3012948"/>
            <a:ext cx="8577072" cy="265633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Chapter Objectives: </a:t>
            </a:r>
          </a:p>
          <a:p>
            <a:r>
              <a:rPr lang="en-US" sz="1800" dirty="0"/>
              <a:t>Explain the operation of the application layer in providing support to end-user applications</a:t>
            </a:r>
            <a:r>
              <a:rPr lang="en-US" sz="1800" dirty="0" smtClean="0"/>
              <a:t>.</a:t>
            </a:r>
          </a:p>
          <a:p>
            <a:r>
              <a:rPr lang="en-US" sz="1800" dirty="0"/>
              <a:t>Explain how well-known TCP/IP application layer protocols and services operate.</a:t>
            </a:r>
            <a:endParaRPr lang="en-US" sz="1800" dirty="0" smtClean="0"/>
          </a:p>
        </p:txBody>
      </p:sp>
    </p:spTree>
    <p:extLst>
      <p:ext uri="{BB962C8B-B14F-4D97-AF65-F5344CB8AC3E}">
        <p14:creationId xmlns="" xmlns:p14="http://schemas.microsoft.com/office/powerpoint/2010/main" val="35902383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8.1.1:</a:t>
            </a:r>
            <a:br>
              <a:rPr lang="en-US" sz="2800" dirty="0" smtClean="0"/>
            </a:br>
            <a:r>
              <a:rPr lang="en-US" sz="2800" dirty="0" smtClean="0"/>
              <a:t>Application, Presentation, and Session</a:t>
            </a:r>
            <a:endParaRPr lang="en-US" sz="2800" dirty="0"/>
          </a:p>
        </p:txBody>
      </p:sp>
    </p:spTree>
    <p:extLst>
      <p:ext uri="{BB962C8B-B14F-4D97-AF65-F5344CB8AC3E}">
        <p14:creationId xmlns="" xmlns:p14="http://schemas.microsoft.com/office/powerpoint/2010/main" val="25602956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Application Layer</a:t>
            </a:r>
          </a:p>
        </p:txBody>
      </p:sp>
      <p:sp>
        <p:nvSpPr>
          <p:cNvPr id="4" name="Text Placeholder 3"/>
          <p:cNvSpPr>
            <a:spLocks noGrp="1"/>
          </p:cNvSpPr>
          <p:nvPr>
            <p:ph type="body" sz="quarter" idx="10"/>
          </p:nvPr>
        </p:nvSpPr>
        <p:spPr/>
        <p:txBody>
          <a:bodyPr/>
          <a:lstStyle/>
          <a:p>
            <a:pPr marL="285750" indent="-285750"/>
            <a:r>
              <a:rPr lang="en-US" dirty="0">
                <a:solidFill>
                  <a:schemeClr val="bg2">
                    <a:lumMod val="65000"/>
                    <a:lumOff val="35000"/>
                  </a:schemeClr>
                </a:solidFill>
              </a:rPr>
              <a:t>The application layer is closest to the end user.</a:t>
            </a:r>
          </a:p>
          <a:p>
            <a:pPr marL="285750" indent="-285750"/>
            <a:r>
              <a:rPr lang="en-US" dirty="0">
                <a:solidFill>
                  <a:schemeClr val="bg2">
                    <a:lumMod val="65000"/>
                    <a:lumOff val="35000"/>
                  </a:schemeClr>
                </a:solidFill>
              </a:rPr>
              <a:t>Network applications enable users to send and receive data with ease.</a:t>
            </a:r>
          </a:p>
          <a:p>
            <a:pPr marL="285750" indent="-285750"/>
            <a:r>
              <a:rPr lang="en-US" dirty="0" smtClean="0">
                <a:solidFill>
                  <a:schemeClr val="bg2">
                    <a:lumMod val="65000"/>
                    <a:lumOff val="35000"/>
                  </a:schemeClr>
                </a:solidFill>
              </a:rPr>
              <a:t>The application layer </a:t>
            </a:r>
            <a:r>
              <a:rPr lang="en-US" dirty="0">
                <a:solidFill>
                  <a:schemeClr val="bg2">
                    <a:lumMod val="65000"/>
                    <a:lumOff val="35000"/>
                  </a:schemeClr>
                </a:solidFill>
              </a:rPr>
              <a:t>acts as interface between the applications </a:t>
            </a:r>
            <a:r>
              <a:rPr lang="en-US" dirty="0" smtClean="0">
                <a:solidFill>
                  <a:schemeClr val="bg2">
                    <a:lumMod val="65000"/>
                    <a:lumOff val="35000"/>
                  </a:schemeClr>
                </a:solidFill>
              </a:rPr>
              <a:t>and the </a:t>
            </a:r>
            <a:r>
              <a:rPr lang="en-US" dirty="0">
                <a:solidFill>
                  <a:schemeClr val="bg2">
                    <a:lumMod val="65000"/>
                    <a:lumOff val="35000"/>
                  </a:schemeClr>
                </a:solidFill>
              </a:rPr>
              <a:t>underlying network.</a:t>
            </a:r>
          </a:p>
          <a:p>
            <a:pPr marL="285750" indent="-285750"/>
            <a:r>
              <a:rPr lang="en-US" dirty="0">
                <a:solidFill>
                  <a:schemeClr val="bg2">
                    <a:lumMod val="65000"/>
                    <a:lumOff val="35000"/>
                  </a:schemeClr>
                </a:solidFill>
              </a:rPr>
              <a:t>Application layer protocols </a:t>
            </a:r>
            <a:r>
              <a:rPr lang="en-US" dirty="0" smtClean="0">
                <a:solidFill>
                  <a:schemeClr val="bg2">
                    <a:lumMod val="65000"/>
                    <a:lumOff val="35000"/>
                  </a:schemeClr>
                </a:solidFill>
              </a:rPr>
              <a:t>help</a:t>
            </a:r>
            <a:br>
              <a:rPr lang="en-US" dirty="0" smtClean="0">
                <a:solidFill>
                  <a:schemeClr val="bg2">
                    <a:lumMod val="65000"/>
                    <a:lumOff val="35000"/>
                  </a:schemeClr>
                </a:solidFill>
              </a:rPr>
            </a:br>
            <a:r>
              <a:rPr lang="en-US" dirty="0" smtClean="0">
                <a:solidFill>
                  <a:schemeClr val="bg2">
                    <a:lumMod val="65000"/>
                    <a:lumOff val="35000"/>
                  </a:schemeClr>
                </a:solidFill>
              </a:rPr>
              <a:t>exchange </a:t>
            </a:r>
            <a:r>
              <a:rPr lang="en-US" dirty="0">
                <a:solidFill>
                  <a:schemeClr val="bg2">
                    <a:lumMod val="65000"/>
                    <a:lumOff val="35000"/>
                  </a:schemeClr>
                </a:solidFill>
              </a:rPr>
              <a:t>data between </a:t>
            </a:r>
            <a:r>
              <a:rPr lang="en-US" dirty="0" smtClean="0">
                <a:solidFill>
                  <a:schemeClr val="bg2">
                    <a:lumMod val="65000"/>
                    <a:lumOff val="35000"/>
                  </a:schemeClr>
                </a:solidFill>
              </a:rPr>
              <a:t>programs</a:t>
            </a:r>
            <a:br>
              <a:rPr lang="en-US" dirty="0" smtClean="0">
                <a:solidFill>
                  <a:schemeClr val="bg2">
                    <a:lumMod val="65000"/>
                    <a:lumOff val="35000"/>
                  </a:schemeClr>
                </a:solidFill>
              </a:rPr>
            </a:br>
            <a:r>
              <a:rPr lang="en-US" dirty="0" smtClean="0">
                <a:solidFill>
                  <a:schemeClr val="bg2">
                    <a:lumMod val="65000"/>
                    <a:lumOff val="35000"/>
                  </a:schemeClr>
                </a:solidFill>
              </a:rPr>
              <a:t>running </a:t>
            </a:r>
            <a:r>
              <a:rPr lang="en-US" dirty="0">
                <a:solidFill>
                  <a:schemeClr val="bg2">
                    <a:lumMod val="65000"/>
                    <a:lumOff val="35000"/>
                  </a:schemeClr>
                </a:solidFill>
              </a:rPr>
              <a:t>on the source </a:t>
            </a:r>
            <a:r>
              <a:rPr lang="en-US" dirty="0" smtClean="0">
                <a:solidFill>
                  <a:schemeClr val="bg2">
                    <a:lumMod val="65000"/>
                    <a:lumOff val="35000"/>
                  </a:schemeClr>
                </a:solidFill>
              </a:rPr>
              <a:t>and</a:t>
            </a:r>
            <a:br>
              <a:rPr lang="en-US" dirty="0" smtClean="0">
                <a:solidFill>
                  <a:schemeClr val="bg2">
                    <a:lumMod val="65000"/>
                    <a:lumOff val="35000"/>
                  </a:schemeClr>
                </a:solidFill>
              </a:rPr>
            </a:br>
            <a:r>
              <a:rPr lang="en-US" dirty="0" smtClean="0">
                <a:solidFill>
                  <a:schemeClr val="bg2">
                    <a:lumMod val="65000"/>
                    <a:lumOff val="35000"/>
                  </a:schemeClr>
                </a:solidFill>
              </a:rPr>
              <a:t>destination </a:t>
            </a:r>
            <a:r>
              <a:rPr lang="en-US" dirty="0">
                <a:solidFill>
                  <a:schemeClr val="bg2">
                    <a:lumMod val="65000"/>
                    <a:lumOff val="35000"/>
                  </a:schemeClr>
                </a:solidFill>
              </a:rPr>
              <a:t>hosts.</a:t>
            </a:r>
          </a:p>
          <a:p>
            <a:pPr marL="285750" indent="-285750"/>
            <a:r>
              <a:rPr lang="en-US" dirty="0">
                <a:solidFill>
                  <a:schemeClr val="bg2">
                    <a:lumMod val="65000"/>
                    <a:lumOff val="35000"/>
                  </a:schemeClr>
                </a:solidFill>
              </a:rPr>
              <a:t>The TCP/IP application </a:t>
            </a:r>
            <a:r>
              <a:rPr lang="en-US" dirty="0" smtClean="0">
                <a:solidFill>
                  <a:schemeClr val="bg2">
                    <a:lumMod val="65000"/>
                    <a:lumOff val="35000"/>
                  </a:schemeClr>
                </a:solidFill>
              </a:rPr>
              <a:t>layer</a:t>
            </a:r>
            <a:br>
              <a:rPr lang="en-US" dirty="0" smtClean="0">
                <a:solidFill>
                  <a:schemeClr val="bg2">
                    <a:lumMod val="65000"/>
                    <a:lumOff val="35000"/>
                  </a:schemeClr>
                </a:solidFill>
              </a:rPr>
            </a:br>
            <a:r>
              <a:rPr lang="en-US" dirty="0" smtClean="0">
                <a:solidFill>
                  <a:schemeClr val="bg2">
                    <a:lumMod val="65000"/>
                    <a:lumOff val="35000"/>
                  </a:schemeClr>
                </a:solidFill>
              </a:rPr>
              <a:t>performs </a:t>
            </a:r>
            <a:r>
              <a:rPr lang="en-US" dirty="0">
                <a:solidFill>
                  <a:schemeClr val="bg2">
                    <a:lumMod val="65000"/>
                    <a:lumOff val="35000"/>
                  </a:schemeClr>
                </a:solidFill>
              </a:rPr>
              <a:t>the functions of the </a:t>
            </a:r>
            <a:r>
              <a:rPr lang="en-US" dirty="0" smtClean="0">
                <a:solidFill>
                  <a:schemeClr val="bg2">
                    <a:lumMod val="65000"/>
                    <a:lumOff val="35000"/>
                  </a:schemeClr>
                </a:solidFill>
              </a:rPr>
              <a:t>upper</a:t>
            </a:r>
            <a:br>
              <a:rPr lang="en-US" dirty="0" smtClean="0">
                <a:solidFill>
                  <a:schemeClr val="bg2">
                    <a:lumMod val="65000"/>
                    <a:lumOff val="35000"/>
                  </a:schemeClr>
                </a:solidFill>
              </a:rPr>
            </a:br>
            <a:r>
              <a:rPr lang="en-US" dirty="0" smtClean="0">
                <a:solidFill>
                  <a:schemeClr val="bg2">
                    <a:lumMod val="65000"/>
                    <a:lumOff val="35000"/>
                  </a:schemeClr>
                </a:solidFill>
              </a:rPr>
              <a:t>three </a:t>
            </a:r>
            <a:r>
              <a:rPr lang="en-US" dirty="0">
                <a:solidFill>
                  <a:schemeClr val="bg2">
                    <a:lumMod val="65000"/>
                    <a:lumOff val="35000"/>
                  </a:schemeClr>
                </a:solidFill>
              </a:rPr>
              <a:t>layers of the OSI model.</a:t>
            </a:r>
          </a:p>
          <a:p>
            <a:pPr marL="285750" indent="-285750"/>
            <a:r>
              <a:rPr lang="en-US" dirty="0">
                <a:solidFill>
                  <a:schemeClr val="bg2">
                    <a:lumMod val="65000"/>
                    <a:lumOff val="35000"/>
                  </a:schemeClr>
                </a:solidFill>
              </a:rPr>
              <a:t>Common application layer </a:t>
            </a:r>
            <a:r>
              <a:rPr lang="en-US" dirty="0" smtClean="0">
                <a:solidFill>
                  <a:schemeClr val="bg2">
                    <a:lumMod val="65000"/>
                    <a:lumOff val="35000"/>
                  </a:schemeClr>
                </a:solidFill>
              </a:rPr>
              <a:t>protocols</a:t>
            </a:r>
            <a:br>
              <a:rPr lang="en-US" dirty="0" smtClean="0">
                <a:solidFill>
                  <a:schemeClr val="bg2">
                    <a:lumMod val="65000"/>
                    <a:lumOff val="35000"/>
                  </a:schemeClr>
                </a:solidFill>
              </a:rPr>
            </a:br>
            <a:r>
              <a:rPr lang="en-US" dirty="0" smtClean="0">
                <a:solidFill>
                  <a:schemeClr val="bg2">
                    <a:lumMod val="65000"/>
                    <a:lumOff val="35000"/>
                  </a:schemeClr>
                </a:solidFill>
              </a:rPr>
              <a:t>include: HTTP, FTP, TFTP, DNS.</a:t>
            </a:r>
            <a:endParaRPr lang="en-US" dirty="0">
              <a:solidFill>
                <a:schemeClr val="bg2">
                  <a:lumMod val="65000"/>
                  <a:lumOff val="35000"/>
                </a:schemeClr>
              </a:solidFill>
            </a:endParaRPr>
          </a:p>
        </p:txBody>
      </p:sp>
      <p:pic>
        <p:nvPicPr>
          <p:cNvPr id="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55820" y="3190432"/>
            <a:ext cx="4102722" cy="308654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9256584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Presentation and Session Layer</a:t>
            </a:r>
          </a:p>
        </p:txBody>
      </p:sp>
      <p:sp>
        <p:nvSpPr>
          <p:cNvPr id="3" name="Text Placeholder 2"/>
          <p:cNvSpPr>
            <a:spLocks noGrp="1"/>
          </p:cNvSpPr>
          <p:nvPr>
            <p:ph type="body" sz="quarter" idx="10"/>
          </p:nvPr>
        </p:nvSpPr>
        <p:spPr/>
        <p:txBody>
          <a:bodyPr/>
          <a:lstStyle/>
          <a:p>
            <a:pPr marL="285750" indent="-285750"/>
            <a:r>
              <a:rPr lang="en-US" dirty="0">
                <a:solidFill>
                  <a:schemeClr val="bg2">
                    <a:lumMod val="65000"/>
                    <a:lumOff val="35000"/>
                  </a:schemeClr>
                </a:solidFill>
              </a:rPr>
              <a:t>The presentation layer has three primary functions:</a:t>
            </a:r>
          </a:p>
          <a:p>
            <a:pPr marL="742950" lvl="1" indent="-285750">
              <a:buFont typeface="Courier New" panose="02070309020205020404" pitchFamily="49" charset="0"/>
              <a:buChar char="o"/>
            </a:pPr>
            <a:r>
              <a:rPr lang="en-US" dirty="0" smtClean="0">
                <a:solidFill>
                  <a:schemeClr val="bg2">
                    <a:lumMod val="65000"/>
                    <a:lumOff val="35000"/>
                  </a:schemeClr>
                </a:solidFill>
              </a:rPr>
              <a:t>Format </a:t>
            </a:r>
            <a:r>
              <a:rPr lang="en-US" dirty="0">
                <a:solidFill>
                  <a:schemeClr val="bg2">
                    <a:lumMod val="65000"/>
                    <a:lumOff val="35000"/>
                  </a:schemeClr>
                </a:solidFill>
              </a:rPr>
              <a:t>data</a:t>
            </a:r>
          </a:p>
          <a:p>
            <a:pPr marL="742950" lvl="1" indent="-285750">
              <a:buFont typeface="Courier New" panose="02070309020205020404" pitchFamily="49" charset="0"/>
              <a:buChar char="o"/>
            </a:pPr>
            <a:r>
              <a:rPr lang="en-US" dirty="0" smtClean="0">
                <a:solidFill>
                  <a:schemeClr val="bg2">
                    <a:lumMod val="65000"/>
                    <a:lumOff val="35000"/>
                  </a:schemeClr>
                </a:solidFill>
              </a:rPr>
              <a:t>Compress </a:t>
            </a:r>
            <a:r>
              <a:rPr lang="en-US" dirty="0">
                <a:solidFill>
                  <a:schemeClr val="bg2">
                    <a:lumMod val="65000"/>
                    <a:lumOff val="35000"/>
                  </a:schemeClr>
                </a:solidFill>
              </a:rPr>
              <a:t>data</a:t>
            </a:r>
          </a:p>
          <a:p>
            <a:pPr marL="742950" lvl="1" indent="-285750">
              <a:buFont typeface="Courier New" panose="02070309020205020404" pitchFamily="49" charset="0"/>
              <a:buChar char="o"/>
            </a:pPr>
            <a:r>
              <a:rPr lang="en-US" dirty="0" smtClean="0">
                <a:solidFill>
                  <a:schemeClr val="bg2">
                    <a:lumMod val="65000"/>
                    <a:lumOff val="35000"/>
                  </a:schemeClr>
                </a:solidFill>
              </a:rPr>
              <a:t>Encrypt </a:t>
            </a:r>
            <a:r>
              <a:rPr lang="en-US" dirty="0">
                <a:solidFill>
                  <a:schemeClr val="bg2">
                    <a:lumMod val="65000"/>
                    <a:lumOff val="35000"/>
                  </a:schemeClr>
                </a:solidFill>
              </a:rPr>
              <a:t>data</a:t>
            </a:r>
          </a:p>
          <a:p>
            <a:pPr marL="285750" indent="-285750"/>
            <a:r>
              <a:rPr lang="en-US" dirty="0">
                <a:solidFill>
                  <a:schemeClr val="bg2">
                    <a:lumMod val="65000"/>
                    <a:lumOff val="35000"/>
                  </a:schemeClr>
                </a:solidFill>
              </a:rPr>
              <a:t>Common standards for video include QuickTime and Motion Picture Experts Group (MPEG).</a:t>
            </a:r>
          </a:p>
          <a:p>
            <a:pPr marL="285750" indent="-285750"/>
            <a:r>
              <a:rPr lang="en-US" dirty="0">
                <a:solidFill>
                  <a:schemeClr val="bg2">
                    <a:lumMod val="65000"/>
                    <a:lumOff val="35000"/>
                  </a:schemeClr>
                </a:solidFill>
              </a:rPr>
              <a:t>Common graphic image formats are:</a:t>
            </a:r>
          </a:p>
          <a:p>
            <a:pPr marL="742950" lvl="1" indent="-285750">
              <a:buFont typeface="Arial" panose="020B0604020202020204" pitchFamily="34" charset="0"/>
              <a:buChar char="•"/>
            </a:pPr>
            <a:r>
              <a:rPr lang="en-US" dirty="0">
                <a:solidFill>
                  <a:schemeClr val="bg2">
                    <a:lumMod val="65000"/>
                    <a:lumOff val="35000"/>
                  </a:schemeClr>
                </a:solidFill>
              </a:rPr>
              <a:t>Graphics Interchange Format (GIF)</a:t>
            </a:r>
          </a:p>
          <a:p>
            <a:pPr marL="742950" lvl="1" indent="-285750">
              <a:buFont typeface="Arial" panose="020B0604020202020204" pitchFamily="34" charset="0"/>
              <a:buChar char="•"/>
            </a:pPr>
            <a:r>
              <a:rPr lang="en-US" dirty="0">
                <a:solidFill>
                  <a:schemeClr val="bg2">
                    <a:lumMod val="65000"/>
                    <a:lumOff val="35000"/>
                  </a:schemeClr>
                </a:solidFill>
              </a:rPr>
              <a:t>Joint Photographic Experts Group (JPEG)</a:t>
            </a:r>
          </a:p>
          <a:p>
            <a:pPr marL="742950" lvl="1" indent="-285750">
              <a:buFont typeface="Arial" panose="020B0604020202020204" pitchFamily="34" charset="0"/>
              <a:buChar char="•"/>
            </a:pPr>
            <a:r>
              <a:rPr lang="en-US" dirty="0">
                <a:solidFill>
                  <a:schemeClr val="bg2">
                    <a:lumMod val="65000"/>
                    <a:lumOff val="35000"/>
                  </a:schemeClr>
                </a:solidFill>
              </a:rPr>
              <a:t>Portable Network Graphics (PNG) </a:t>
            </a:r>
            <a:r>
              <a:rPr lang="en-US" dirty="0" smtClean="0">
                <a:solidFill>
                  <a:schemeClr val="bg2">
                    <a:lumMod val="65000"/>
                    <a:lumOff val="35000"/>
                  </a:schemeClr>
                </a:solidFill>
              </a:rPr>
              <a:t>format</a:t>
            </a:r>
            <a:endParaRPr lang="en-US" dirty="0">
              <a:solidFill>
                <a:schemeClr val="bg2">
                  <a:lumMod val="65000"/>
                  <a:lumOff val="35000"/>
                </a:schemeClr>
              </a:solidFill>
            </a:endParaRPr>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40038" y="3505201"/>
            <a:ext cx="3592508" cy="262903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6895484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Presentation and Session </a:t>
            </a:r>
            <a:r>
              <a:rPr lang="en-US" sz="3200" dirty="0" smtClean="0"/>
              <a:t>Layer (cont.)</a:t>
            </a:r>
            <a:endParaRPr lang="en-US" sz="3200" dirty="0"/>
          </a:p>
        </p:txBody>
      </p:sp>
      <p:sp>
        <p:nvSpPr>
          <p:cNvPr id="3" name="Text Placeholder 2"/>
          <p:cNvSpPr>
            <a:spLocks noGrp="1"/>
          </p:cNvSpPr>
          <p:nvPr>
            <p:ph type="body" sz="quarter" idx="10"/>
          </p:nvPr>
        </p:nvSpPr>
        <p:spPr/>
        <p:txBody>
          <a:bodyPr/>
          <a:lstStyle/>
          <a:p>
            <a:pPr marL="285750" indent="-285750"/>
            <a:r>
              <a:rPr lang="en-US" dirty="0">
                <a:solidFill>
                  <a:schemeClr val="bg2">
                    <a:lumMod val="65000"/>
                    <a:lumOff val="35000"/>
                  </a:schemeClr>
                </a:solidFill>
              </a:rPr>
              <a:t>The session layer creates and maintains dialogs between source and destination applications.</a:t>
            </a:r>
          </a:p>
          <a:p>
            <a:pPr marL="285750" indent="-285750"/>
            <a:r>
              <a:rPr lang="en-US" dirty="0">
                <a:solidFill>
                  <a:schemeClr val="bg2">
                    <a:lumMod val="65000"/>
                    <a:lumOff val="35000"/>
                  </a:schemeClr>
                </a:solidFill>
              </a:rPr>
              <a:t>The session layer handles the exchange of information to initiate dialogs, keep them active, and to restart sessions that are disrupted or idle for a long period of time</a:t>
            </a:r>
            <a:r>
              <a:rPr lang="en-US" dirty="0" smtClean="0">
                <a:solidFill>
                  <a:schemeClr val="bg2">
                    <a:lumMod val="65000"/>
                    <a:lumOff val="35000"/>
                  </a:schemeClr>
                </a:solidFill>
              </a:rPr>
              <a:t>.</a:t>
            </a:r>
            <a:endParaRPr lang="en-US" dirty="0">
              <a:solidFill>
                <a:schemeClr val="bg2">
                  <a:lumMod val="65000"/>
                  <a:lumOff val="35000"/>
                </a:schemeClr>
              </a:solidFill>
            </a:endParaRPr>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64156" y="2981325"/>
            <a:ext cx="4308369" cy="315291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1137421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TCP/IP Application Layer Protocols</a:t>
            </a:r>
          </a:p>
        </p:txBody>
      </p:sp>
      <p:sp>
        <p:nvSpPr>
          <p:cNvPr id="3" name="Text Placeholder 2"/>
          <p:cNvSpPr>
            <a:spLocks noGrp="1"/>
          </p:cNvSpPr>
          <p:nvPr>
            <p:ph type="body" sz="quarter" idx="10"/>
          </p:nvPr>
        </p:nvSpPr>
        <p:spPr/>
        <p:txBody>
          <a:bodyPr/>
          <a:lstStyle/>
          <a:p>
            <a:pPr marL="285750" indent="-285750"/>
            <a:r>
              <a:rPr lang="en-US" dirty="0">
                <a:solidFill>
                  <a:schemeClr val="bg2">
                    <a:lumMod val="65000"/>
                    <a:lumOff val="35000"/>
                  </a:schemeClr>
                </a:solidFill>
              </a:rPr>
              <a:t>TCP/IP application protocols specify the format and control information necessary for common Internet functions.</a:t>
            </a:r>
          </a:p>
          <a:p>
            <a:pPr marL="285750" indent="-285750"/>
            <a:r>
              <a:rPr lang="en-US" dirty="0">
                <a:solidFill>
                  <a:schemeClr val="bg2">
                    <a:lumMod val="65000"/>
                    <a:lumOff val="35000"/>
                  </a:schemeClr>
                </a:solidFill>
              </a:rPr>
              <a:t>Application layer protocols must be implemented in both the source and destination devices.</a:t>
            </a:r>
          </a:p>
          <a:p>
            <a:pPr marL="285750" indent="-285750"/>
            <a:r>
              <a:rPr lang="en-US" dirty="0">
                <a:solidFill>
                  <a:schemeClr val="bg2">
                    <a:lumMod val="65000"/>
                    <a:lumOff val="35000"/>
                  </a:schemeClr>
                </a:solidFill>
              </a:rPr>
              <a:t>Application layer protocols implemented on the source and destination host must be compatible to allow communication.</a:t>
            </a:r>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62935" y="3462040"/>
            <a:ext cx="8510949" cy="280540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1230829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8.1.2:</a:t>
            </a:r>
            <a:br>
              <a:rPr lang="en-US" sz="2800" dirty="0" smtClean="0"/>
            </a:br>
            <a:r>
              <a:rPr lang="en-US" sz="2800" dirty="0" smtClean="0"/>
              <a:t>How Application Protocols Interact with End-User Applications</a:t>
            </a:r>
            <a:endParaRPr lang="en-US" sz="2800" dirty="0"/>
          </a:p>
        </p:txBody>
      </p:sp>
    </p:spTree>
    <p:extLst>
      <p:ext uri="{BB962C8B-B14F-4D97-AF65-F5344CB8AC3E}">
        <p14:creationId xmlns="" xmlns:p14="http://schemas.microsoft.com/office/powerpoint/2010/main" val="24619292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19391</TotalTime>
  <Pages>28</Pages>
  <Words>2000</Words>
  <Application>Microsoft Office PowerPoint</Application>
  <PresentationFormat>On-screen Show (4:3)</PresentationFormat>
  <Paragraphs>281</Paragraphs>
  <Slides>35</Slides>
  <Notes>27</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PPT-TMPLT-WHT_C</vt:lpstr>
      <vt:lpstr>NetAcad-4F_PPT-WHT_060408</vt:lpstr>
      <vt:lpstr>Chapter 8: Application Layer</vt:lpstr>
      <vt:lpstr>Chapter Outline</vt:lpstr>
      <vt:lpstr>Section 8.1: Application Layer Protocols</vt:lpstr>
      <vt:lpstr>Topic 8.1.1: Application, Presentation, and Session</vt:lpstr>
      <vt:lpstr>Application Layer</vt:lpstr>
      <vt:lpstr>Presentation and Session Layer</vt:lpstr>
      <vt:lpstr>Presentation and Session Layer (cont.)</vt:lpstr>
      <vt:lpstr>TCP/IP Application Layer Protocols</vt:lpstr>
      <vt:lpstr>Topic 8.1.2: How Application Protocols Interact with End-User Applications</vt:lpstr>
      <vt:lpstr>Client-Server Model</vt:lpstr>
      <vt:lpstr>Peer-to-Peer Networks</vt:lpstr>
      <vt:lpstr>Peer-to-Peer Applications</vt:lpstr>
      <vt:lpstr>Common P2P Applications </vt:lpstr>
      <vt:lpstr>Section 8.2: Well-Known Application Layer Protocols and Services</vt:lpstr>
      <vt:lpstr>Topic 8.2.1: Web and Email Protocols</vt:lpstr>
      <vt:lpstr>Hypertext Transfer Protocol and Hypertext Markup Language</vt:lpstr>
      <vt:lpstr>Hypertext Transfer Protocol and Hypertext Markup Language (cont.)</vt:lpstr>
      <vt:lpstr>HTTP and HTTPS  </vt:lpstr>
      <vt:lpstr>Email Protocols </vt:lpstr>
      <vt:lpstr>SMTP Operation </vt:lpstr>
      <vt:lpstr>POP Operation </vt:lpstr>
      <vt:lpstr>IMAP Operation </vt:lpstr>
      <vt:lpstr>Topic 8.2.2: IP Addressing</vt:lpstr>
      <vt:lpstr>Domain Name Service</vt:lpstr>
      <vt:lpstr>Domain Name Service (cont.)</vt:lpstr>
      <vt:lpstr>DNS Message Format</vt:lpstr>
      <vt:lpstr>DNS Hierarchy</vt:lpstr>
      <vt:lpstr>The nslookup Command</vt:lpstr>
      <vt:lpstr>Topic 8.2.3: File Sharing Services</vt:lpstr>
      <vt:lpstr>Dynamic Host Configuration Protocol</vt:lpstr>
      <vt:lpstr>DHCP Operation</vt:lpstr>
      <vt:lpstr>DHCP Operation (cont.)</vt:lpstr>
      <vt:lpstr>File Transfer Protocol</vt:lpstr>
      <vt:lpstr>Server Message Block</vt:lpstr>
      <vt:lpstr>Section 8.3: 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TARC</cp:lastModifiedBy>
  <cp:revision>744</cp:revision>
  <cp:lastPrinted>1999-01-27T00:54:54Z</cp:lastPrinted>
  <dcterms:created xsi:type="dcterms:W3CDTF">2006-10-23T15:07:30Z</dcterms:created>
  <dcterms:modified xsi:type="dcterms:W3CDTF">2016-11-14T07:23:08Z</dcterms:modified>
</cp:coreProperties>
</file>