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45"/>
  </p:notesMasterIdLst>
  <p:handoutMasterIdLst>
    <p:handoutMasterId r:id="rId46"/>
  </p:handoutMasterIdLst>
  <p:sldIdLst>
    <p:sldId id="500" r:id="rId3"/>
    <p:sldId id="541" r:id="rId4"/>
    <p:sldId id="710" r:id="rId5"/>
    <p:sldId id="835" r:id="rId6"/>
    <p:sldId id="832" r:id="rId7"/>
    <p:sldId id="736" r:id="rId8"/>
    <p:sldId id="876" r:id="rId9"/>
    <p:sldId id="737" r:id="rId10"/>
    <p:sldId id="860" r:id="rId11"/>
    <p:sldId id="837" r:id="rId12"/>
    <p:sldId id="838" r:id="rId13"/>
    <p:sldId id="877" r:id="rId14"/>
    <p:sldId id="879" r:id="rId15"/>
    <p:sldId id="878" r:id="rId16"/>
    <p:sldId id="880" r:id="rId17"/>
    <p:sldId id="881" r:id="rId18"/>
    <p:sldId id="738" r:id="rId19"/>
    <p:sldId id="739" r:id="rId20"/>
    <p:sldId id="741" r:id="rId21"/>
    <p:sldId id="861" r:id="rId22"/>
    <p:sldId id="888" r:id="rId23"/>
    <p:sldId id="889" r:id="rId24"/>
    <p:sldId id="712" r:id="rId25"/>
    <p:sldId id="742" r:id="rId26"/>
    <p:sldId id="777" r:id="rId27"/>
    <p:sldId id="778" r:id="rId28"/>
    <p:sldId id="862" r:id="rId29"/>
    <p:sldId id="714" r:id="rId30"/>
    <p:sldId id="848" r:id="rId31"/>
    <p:sldId id="780" r:id="rId32"/>
    <p:sldId id="849" r:id="rId33"/>
    <p:sldId id="863" r:id="rId34"/>
    <p:sldId id="852" r:id="rId35"/>
    <p:sldId id="853" r:id="rId36"/>
    <p:sldId id="855" r:id="rId37"/>
    <p:sldId id="745" r:id="rId38"/>
    <p:sldId id="783" r:id="rId39"/>
    <p:sldId id="784" r:id="rId40"/>
    <p:sldId id="842" r:id="rId41"/>
    <p:sldId id="715" r:id="rId42"/>
    <p:sldId id="786" r:id="rId43"/>
    <p:sldId id="681" r:id="rId44"/>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4" autoAdjust="0"/>
    <p:restoredTop sz="79673" autoAdjust="0"/>
  </p:normalViewPr>
  <p:slideViewPr>
    <p:cSldViewPr snapToGrid="0">
      <p:cViewPr>
        <p:scale>
          <a:sx n="90" d="100"/>
          <a:sy n="90" d="100"/>
        </p:scale>
        <p:origin x="-1520" y="-120"/>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Lst>
  </p:outlineViewPr>
  <p:notesTextViewPr>
    <p:cViewPr>
      <p:scale>
        <a:sx n="100" d="100"/>
        <a:sy n="100" d="100"/>
      </p:scale>
      <p:origin x="0" y="0"/>
    </p:cViewPr>
  </p:notesTextViewPr>
  <p:sorterViewPr>
    <p:cViewPr>
      <p:scale>
        <a:sx n="141" d="100"/>
        <a:sy n="141"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0" Type="http://schemas.openxmlformats.org/officeDocument/2006/relationships/slide" Target="slides/slide25.xml"/><Relationship Id="rId21" Type="http://schemas.openxmlformats.org/officeDocument/2006/relationships/slide" Target="slides/slide26.xml"/><Relationship Id="rId22" Type="http://schemas.openxmlformats.org/officeDocument/2006/relationships/slide" Target="slides/slide27.xml"/><Relationship Id="rId23" Type="http://schemas.openxmlformats.org/officeDocument/2006/relationships/slide" Target="slides/slide28.xml"/><Relationship Id="rId24" Type="http://schemas.openxmlformats.org/officeDocument/2006/relationships/slide" Target="slides/slide29.xml"/><Relationship Id="rId25" Type="http://schemas.openxmlformats.org/officeDocument/2006/relationships/slide" Target="slides/slide30.xml"/><Relationship Id="rId26" Type="http://schemas.openxmlformats.org/officeDocument/2006/relationships/slide" Target="slides/slide31.xml"/><Relationship Id="rId27" Type="http://schemas.openxmlformats.org/officeDocument/2006/relationships/slide" Target="slides/slide32.xml"/><Relationship Id="rId28" Type="http://schemas.openxmlformats.org/officeDocument/2006/relationships/slide" Target="slides/slide33.xml"/><Relationship Id="rId29" Type="http://schemas.openxmlformats.org/officeDocument/2006/relationships/slide" Target="slides/slide34.xml"/><Relationship Id="rId1" Type="http://schemas.openxmlformats.org/officeDocument/2006/relationships/slide" Target="slides/slide3.xml"/><Relationship Id="rId2" Type="http://schemas.openxmlformats.org/officeDocument/2006/relationships/slide" Target="slides/slide4.xml"/><Relationship Id="rId3" Type="http://schemas.openxmlformats.org/officeDocument/2006/relationships/slide" Target="slides/slide5.xml"/><Relationship Id="rId4" Type="http://schemas.openxmlformats.org/officeDocument/2006/relationships/slide" Target="slides/slide6.xml"/><Relationship Id="rId5" Type="http://schemas.openxmlformats.org/officeDocument/2006/relationships/slide" Target="slides/slide7.xml"/><Relationship Id="rId30" Type="http://schemas.openxmlformats.org/officeDocument/2006/relationships/slide" Target="slides/slide35.xml"/><Relationship Id="rId31" Type="http://schemas.openxmlformats.org/officeDocument/2006/relationships/slide" Target="slides/slide36.xml"/><Relationship Id="rId32" Type="http://schemas.openxmlformats.org/officeDocument/2006/relationships/slide" Target="slides/slide37.xml"/><Relationship Id="rId9" Type="http://schemas.openxmlformats.org/officeDocument/2006/relationships/slide" Target="slides/slide11.xml"/><Relationship Id="rId6" Type="http://schemas.openxmlformats.org/officeDocument/2006/relationships/slide" Target="slides/slide8.xml"/><Relationship Id="rId7" Type="http://schemas.openxmlformats.org/officeDocument/2006/relationships/slide" Target="slides/slide9.xml"/><Relationship Id="rId8" Type="http://schemas.openxmlformats.org/officeDocument/2006/relationships/slide" Target="slides/slide10.xml"/><Relationship Id="rId33" Type="http://schemas.openxmlformats.org/officeDocument/2006/relationships/slide" Target="slides/slide38.xml"/><Relationship Id="rId34" Type="http://schemas.openxmlformats.org/officeDocument/2006/relationships/slide" Target="slides/slide39.xml"/><Relationship Id="rId35" Type="http://schemas.openxmlformats.org/officeDocument/2006/relationships/slide" Target="slides/slide40.xml"/><Relationship Id="rId36" Type="http://schemas.openxmlformats.org/officeDocument/2006/relationships/slide" Target="slides/slide41.xml"/><Relationship Id="rId10" Type="http://schemas.openxmlformats.org/officeDocument/2006/relationships/slide" Target="slides/slide12.xml"/><Relationship Id="rId11" Type="http://schemas.openxmlformats.org/officeDocument/2006/relationships/slide" Target="slides/slide13.xml"/><Relationship Id="rId12" Type="http://schemas.openxmlformats.org/officeDocument/2006/relationships/slide" Target="slides/slide14.xml"/><Relationship Id="rId13" Type="http://schemas.openxmlformats.org/officeDocument/2006/relationships/slide" Target="slides/slide15.xml"/><Relationship Id="rId14" Type="http://schemas.openxmlformats.org/officeDocument/2006/relationships/slide" Target="slides/slide17.xml"/><Relationship Id="rId15" Type="http://schemas.openxmlformats.org/officeDocument/2006/relationships/slide" Target="slides/slide18.xml"/><Relationship Id="rId16" Type="http://schemas.openxmlformats.org/officeDocument/2006/relationships/slide" Target="slides/slide19.xml"/><Relationship Id="rId17" Type="http://schemas.openxmlformats.org/officeDocument/2006/relationships/slide" Target="slides/slide20.xml"/><Relationship Id="rId18" Type="http://schemas.openxmlformats.org/officeDocument/2006/relationships/slide" Target="slides/slide23.xml"/><Relationship Id="rId19" Type="http://schemas.openxmlformats.org/officeDocument/2006/relationships/slide" Target="slides/slide2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n-U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1" dirty="0"/>
              <a:t>Cisco Networking Academy program</a:t>
            </a:r>
          </a:p>
          <a:p>
            <a:pPr>
              <a:buFontTx/>
              <a:buNone/>
            </a:pPr>
            <a:r>
              <a:rPr lang="en-US" b="1" dirty="0" smtClean="0"/>
              <a:t>Introduction</a:t>
            </a:r>
            <a:r>
              <a:rPr lang="en-US" b="1" baseline="0" dirty="0" smtClean="0"/>
              <a:t> </a:t>
            </a:r>
            <a:r>
              <a:rPr lang="en-US" b="1" baseline="0" smtClean="0"/>
              <a:t>to Networks</a:t>
            </a:r>
            <a:endParaRPr lang="en-US" b="1" dirty="0"/>
          </a:p>
          <a:p>
            <a:pPr>
              <a:buFontTx/>
              <a:buNone/>
            </a:pPr>
            <a:r>
              <a:rPr lang="en-US" sz="1300" b="1" dirty="0"/>
              <a:t>Chapter </a:t>
            </a:r>
            <a:r>
              <a:rPr lang="en-US" sz="1300" b="1" dirty="0" smtClean="0"/>
              <a:t>5: Ethernet</a:t>
            </a:r>
            <a:endParaRPr lang="en-GB" b="1"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574A9B6-3F6D-3B47-A0D1-43AF6B391162}" type="slidenum">
              <a:rPr lang="en-US" sz="800"/>
              <a:pPr/>
              <a:t>10</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5.1.1.3</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574A9B6-3F6D-3B47-A0D1-43AF6B391162}" type="slidenum">
              <a:rPr lang="en-US" sz="800"/>
              <a:pPr/>
              <a:t>11</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5.1.1.3</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8CB8B7B-A862-E446-99E3-A3C8F6158C07}" type="slidenum">
              <a:rPr lang="en-US" sz="800"/>
              <a:pPr/>
              <a:t>12</a:t>
            </a:fld>
            <a:endParaRPr lang="en-US" sz="8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5.1.2.1</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13</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5.1.2.3</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8CB8B7B-A862-E446-99E3-A3C8F6158C07}" type="slidenum">
              <a:rPr lang="en-US" sz="800"/>
              <a:pPr/>
              <a:t>14</a:t>
            </a:fld>
            <a:endParaRPr lang="en-US" sz="8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5.1.2.2</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15</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5.1.2.3</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Section </a:t>
            </a:r>
            <a:r>
              <a:rPr lang="en-US" smtClean="0"/>
              <a:t>5.1.1.4</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5B83846-9024-7C4F-A163-5F8E27AA2519}" type="slidenum">
              <a:rPr lang="en-US" sz="800"/>
              <a:pPr/>
              <a:t>18</a:t>
            </a:fld>
            <a:endParaRPr lang="en-US" sz="80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a:t>
            </a:r>
            <a:r>
              <a:rPr lang="en-US" baseline="0" dirty="0" smtClean="0"/>
              <a:t> 5.1.1.5</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2E39C6E-D319-AF40-9A28-E04C69946ADE}" type="slidenum">
              <a:rPr lang="en-US" sz="800"/>
              <a:pPr/>
              <a:t>19</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5.1.3.1</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F6F4329-8DEA-444B-9229-A52CA4B7B899}" type="slidenum">
              <a:rPr lang="en-US" sz="800"/>
              <a:pPr/>
              <a:t>20</a:t>
            </a:fld>
            <a:endParaRPr lang="en-US" sz="800"/>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5.1.3.2</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5C9B772C-9A16-E444-84E4-86EFFD35BFA2}" type="slidenum">
              <a:rPr lang="en-US" sz="800"/>
              <a:pPr/>
              <a:t>2</a:t>
            </a:fld>
            <a:endParaRPr lang="en-US" sz="80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1" dirty="0"/>
              <a:t>Chapter </a:t>
            </a:r>
            <a:r>
              <a:rPr lang="en-US" b="1" dirty="0" smtClean="0"/>
              <a:t>7 </a:t>
            </a:r>
            <a:r>
              <a:rPr lang="en-US" b="1" dirty="0"/>
              <a:t>Sections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DD0A88C-0B63-DF4B-BFCD-075DA185B799}" type="slidenum">
              <a:rPr lang="en-US" sz="800"/>
              <a:pPr/>
              <a:t>23</a:t>
            </a:fld>
            <a:endParaRPr lang="en-US" sz="80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a:t>
            </a:r>
            <a:r>
              <a:rPr lang="en-US" baseline="0" dirty="0" smtClean="0"/>
              <a:t> 5.1.3.3</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17FB9E6-8694-144F-93D6-FB3ABD0E94A0}" type="slidenum">
              <a:rPr lang="en-US" sz="800"/>
              <a:pPr/>
              <a:t>24</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5.1.3.4</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17FB9E6-8694-144F-93D6-FB3ABD0E94A0}" type="slidenum">
              <a:rPr lang="en-US" sz="800"/>
              <a:pPr/>
              <a:t>25</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5.1.3.5</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17FB9E6-8694-144F-93D6-FB3ABD0E94A0}" type="slidenum">
              <a:rPr lang="en-US" sz="800"/>
              <a:pPr/>
              <a:t>26</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5.1.4.1</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ED993268-E953-2F42-8C5E-336561899F89}" type="slidenum">
              <a:rPr lang="en-US" sz="800"/>
              <a:pPr/>
              <a:t>27</a:t>
            </a:fld>
            <a:endParaRPr lang="en-US" sz="8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5.1.4.2</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28</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5.2.1.1</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29</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Section </a:t>
            </a:r>
            <a:r>
              <a:rPr lang="en-US" smtClean="0"/>
              <a:t>5.2.1.1</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30</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5.2.1.2/5.2.1.3</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31</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5.2.1.3</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32</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5.2.1.2/5.2.1.3</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E859D19-92DA-A548-BF2C-F95AABC3A619}" type="slidenum">
              <a:rPr lang="en-US" sz="800"/>
              <a:pPr/>
              <a:t>3</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5.1.1.1</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33</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5.2.1.3</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34</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5.2.1.3</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35</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5.2.1.3</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53927EE6-0587-B643-8AE4-3395E115027B}" type="slidenum">
              <a:rPr lang="en-US" sz="800"/>
              <a:pPr/>
              <a:t>36</a:t>
            </a:fld>
            <a:endParaRPr lang="en-US" sz="80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5.2.1.4</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26C4740-6176-6B42-AE8B-248565D05237}" type="slidenum">
              <a:rPr lang="en-US" sz="800"/>
              <a:pPr/>
              <a:t>37</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5.3.1.1</a:t>
            </a:r>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26C4740-6176-6B42-AE8B-248565D05237}" type="slidenum">
              <a:rPr lang="en-US" sz="800"/>
              <a:pPr/>
              <a:t>38</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5.3.1.2</a:t>
            </a:r>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26C4740-6176-6B42-AE8B-248565D05237}" type="slidenum">
              <a:rPr lang="en-US" sz="800"/>
              <a:pPr/>
              <a:t>39</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5.3.1.2</a:t>
            </a:r>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A6E3D4-1973-8345-B700-18055B1FEF99}" type="slidenum">
              <a:rPr lang="en-US" sz="800"/>
              <a:pPr/>
              <a:t>40</a:t>
            </a:fld>
            <a:endParaRPr lang="en-US" sz="80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5.3.1.3</a:t>
            </a:r>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A6E3D4-1973-8345-B700-18055B1FEF99}" type="slidenum">
              <a:rPr lang="en-US" sz="800"/>
              <a:pPr/>
              <a:t>41</a:t>
            </a:fld>
            <a:endParaRPr lang="en-US" sz="80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5.3.1.4</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E859D19-92DA-A548-BF2C-F95AABC3A619}" type="slidenum">
              <a:rPr lang="en-US" sz="800"/>
              <a:pPr/>
              <a:t>4</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5.1.1.1</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E859D19-92DA-A548-BF2C-F95AABC3A619}" type="slidenum">
              <a:rPr lang="en-US" sz="800"/>
              <a:pPr/>
              <a:t>5</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5.1.1.1</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B085E8B-D399-554D-A2F9-428D37D8558B}" type="slidenum">
              <a:rPr lang="en-US" sz="800"/>
              <a:pPr/>
              <a:t>6</a:t>
            </a:fld>
            <a:endParaRPr lang="en-US" sz="8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5.1.1.2</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B085E8B-D399-554D-A2F9-428D37D8558B}" type="slidenum">
              <a:rPr lang="en-US" sz="800"/>
              <a:pPr/>
              <a:t>7</a:t>
            </a:fld>
            <a:endParaRPr lang="en-US" sz="8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5.1.1.2</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574A9B6-3F6D-3B47-A0D1-43AF6B391162}" type="slidenum">
              <a:rPr lang="en-US" sz="800"/>
              <a:pPr/>
              <a:t>8</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5.1.1.3</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574A9B6-3F6D-3B47-A0D1-43AF6B391162}" type="slidenum">
              <a:rPr lang="en-US" sz="800"/>
              <a:pPr/>
              <a:t>9</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5.1.1.3</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3" Type="http://schemas.openxmlformats.org/officeDocument/2006/relationships/image" Target="../media/image5.pn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xmlns:p14="http://schemas.microsoft.com/office/powerpoint/2010/mai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3109" y="1379492"/>
            <a:ext cx="8733677" cy="508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xmlns:p14="http://schemas.microsoft.com/office/powerpoint/2010/mai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3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800" smtClean="0">
                <a:latin typeface="Arial" charset="0"/>
              </a:rPr>
              <a:t>Chapter 5:</a:t>
            </a:r>
            <a:r>
              <a:rPr lang="en-US" sz="2800" dirty="0">
                <a:latin typeface="Arial" charset="0"/>
              </a:rPr>
              <a:t/>
            </a:r>
            <a:br>
              <a:rPr lang="en-US" sz="2800" dirty="0">
                <a:latin typeface="Arial" charset="0"/>
              </a:rPr>
            </a:br>
            <a:r>
              <a:rPr lang="en-US" sz="2800" dirty="0" smtClean="0">
                <a:latin typeface="Arial" charset="0"/>
              </a:rPr>
              <a:t>Ethernet</a:t>
            </a:r>
            <a:endParaRPr lang="en-US" sz="28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en-US" sz="2400" dirty="0" smtClean="0">
                <a:latin typeface="Arial" charset="0"/>
              </a:rPr>
              <a:t>Introduction to Networks</a:t>
            </a:r>
            <a:endParaRPr lang="en-US" sz="2400" dirty="0">
              <a:latin typeface="Arial" charset="0"/>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en-US" sz="1800" dirty="0">
                <a:latin typeface="Arial" charset="0"/>
              </a:rPr>
              <a:t>Ethernet Operation</a:t>
            </a:r>
            <a:r>
              <a:rPr lang="en-US" dirty="0">
                <a:latin typeface="Arial" charset="0"/>
              </a:rPr>
              <a:t/>
            </a:r>
            <a:br>
              <a:rPr lang="en-US" dirty="0">
                <a:latin typeface="Arial" charset="0"/>
              </a:rPr>
            </a:br>
            <a:r>
              <a:rPr lang="en-US" dirty="0" smtClean="0">
                <a:latin typeface="Arial" charset="0"/>
              </a:rPr>
              <a:t>Media Access Control</a:t>
            </a:r>
            <a:endParaRPr lang="en-US" dirty="0">
              <a:latin typeface="Arial" charset="0"/>
            </a:endParaRPr>
          </a:p>
        </p:txBody>
      </p:sp>
      <p:sp>
        <p:nvSpPr>
          <p:cNvPr id="2" name="Content Placeholder 1"/>
          <p:cNvSpPr>
            <a:spLocks noGrp="1"/>
          </p:cNvSpPr>
          <p:nvPr>
            <p:ph idx="1"/>
          </p:nvPr>
        </p:nvSpPr>
        <p:spPr>
          <a:xfrm>
            <a:off x="155052" y="1335950"/>
            <a:ext cx="8733677" cy="5086416"/>
          </a:xfrm>
        </p:spPr>
        <p:txBody>
          <a:bodyPr/>
          <a:lstStyle/>
          <a:p>
            <a:pPr marL="3175" indent="0">
              <a:buNone/>
            </a:pPr>
            <a:r>
              <a:rPr lang="en-US" dirty="0" smtClean="0"/>
              <a:t>The </a:t>
            </a:r>
            <a:r>
              <a:rPr lang="en-US" dirty="0"/>
              <a:t>two commonly used methods are:</a:t>
            </a:r>
          </a:p>
          <a:p>
            <a:pPr marL="0" indent="0">
              <a:buNone/>
            </a:pPr>
            <a:r>
              <a:rPr lang="en-US" b="1" dirty="0"/>
              <a:t>CSMA/Collision Detection</a:t>
            </a:r>
            <a:endParaRPr lang="en-US" dirty="0"/>
          </a:p>
          <a:p>
            <a:pPr marL="461963" indent="-342900">
              <a:buFont typeface="Arial" pitchFamily="34" charset="0"/>
              <a:buChar char="•"/>
            </a:pPr>
            <a:r>
              <a:rPr lang="en-US" sz="2000" dirty="0"/>
              <a:t>T</a:t>
            </a:r>
            <a:r>
              <a:rPr lang="en-US" sz="2000" dirty="0" smtClean="0"/>
              <a:t>he </a:t>
            </a:r>
            <a:r>
              <a:rPr lang="en-US" sz="2000" dirty="0"/>
              <a:t>device monitors the media for the presence of a data </a:t>
            </a:r>
            <a:r>
              <a:rPr lang="en-US" sz="2000" dirty="0" smtClean="0"/>
              <a:t>signal</a:t>
            </a:r>
          </a:p>
          <a:p>
            <a:pPr marL="461963" indent="-342900">
              <a:buFont typeface="Arial" pitchFamily="34" charset="0"/>
              <a:buChar char="•"/>
            </a:pPr>
            <a:r>
              <a:rPr lang="en-US" sz="2000" dirty="0" smtClean="0"/>
              <a:t>If </a:t>
            </a:r>
            <a:r>
              <a:rPr lang="en-US" sz="2000" dirty="0"/>
              <a:t>a data </a:t>
            </a:r>
            <a:r>
              <a:rPr lang="en-US" sz="2000" b="1" u="sng" dirty="0"/>
              <a:t>signal</a:t>
            </a:r>
            <a:r>
              <a:rPr lang="en-US" sz="2000" dirty="0"/>
              <a:t> is </a:t>
            </a:r>
            <a:r>
              <a:rPr lang="en-US" sz="2000" b="1" u="sng" dirty="0" smtClean="0">
                <a:solidFill>
                  <a:srgbClr val="FF0000"/>
                </a:solidFill>
              </a:rPr>
              <a:t>idle</a:t>
            </a:r>
            <a:r>
              <a:rPr lang="en-US" sz="2000" dirty="0" smtClean="0"/>
              <a:t>, </a:t>
            </a:r>
            <a:r>
              <a:rPr lang="en-US" sz="2000" dirty="0"/>
              <a:t>indicating that the media is free, the device transmits the </a:t>
            </a:r>
            <a:r>
              <a:rPr lang="en-US" sz="2000" dirty="0" smtClean="0"/>
              <a:t>data</a:t>
            </a:r>
          </a:p>
          <a:p>
            <a:pPr marL="461963" indent="-342900">
              <a:buFont typeface="Arial" pitchFamily="34" charset="0"/>
              <a:buChar char="•"/>
            </a:pPr>
            <a:r>
              <a:rPr lang="en-US" sz="2000" dirty="0" smtClean="0"/>
              <a:t>If signals </a:t>
            </a:r>
            <a:r>
              <a:rPr lang="en-US" sz="2000" dirty="0"/>
              <a:t>are then detected </a:t>
            </a:r>
            <a:r>
              <a:rPr lang="en-US" sz="2000" b="1" dirty="0" smtClean="0">
                <a:solidFill>
                  <a:srgbClr val="FF0000"/>
                </a:solidFill>
              </a:rPr>
              <a:t>“busy” </a:t>
            </a:r>
            <a:r>
              <a:rPr lang="en-US" sz="2000" dirty="0" smtClean="0"/>
              <a:t>that </a:t>
            </a:r>
            <a:r>
              <a:rPr lang="en-US" sz="2000" dirty="0"/>
              <a:t>show another device was transmitting at the same time, all devices stop sending and try again </a:t>
            </a:r>
            <a:r>
              <a:rPr lang="en-US" sz="2000" dirty="0" smtClean="0"/>
              <a:t>later</a:t>
            </a:r>
            <a:endParaRPr lang="en-US" sz="2000" dirty="0"/>
          </a:p>
          <a:p>
            <a:pPr marL="461963" indent="-342900">
              <a:buFont typeface="Arial" pitchFamily="34" charset="0"/>
              <a:buChar char="•"/>
            </a:pPr>
            <a:r>
              <a:rPr lang="en-US" sz="2000" dirty="0"/>
              <a:t>W</a:t>
            </a:r>
            <a:r>
              <a:rPr lang="en-US" sz="2000" dirty="0" smtClean="0"/>
              <a:t>hile </a:t>
            </a:r>
            <a:r>
              <a:rPr lang="en-US" sz="2000" dirty="0"/>
              <a:t>Ethernet networks are designed with CSMA/CD technology, with today’s intermediate devices, </a:t>
            </a:r>
            <a:r>
              <a:rPr lang="en-US" sz="2000" b="1" u="sng" dirty="0">
                <a:solidFill>
                  <a:srgbClr val="FF0000"/>
                </a:solidFill>
              </a:rPr>
              <a:t>collisions </a:t>
            </a:r>
            <a:r>
              <a:rPr lang="en-US" sz="2000" dirty="0"/>
              <a:t>do not occur and the processes utilized by CSMA/CD are really </a:t>
            </a:r>
            <a:r>
              <a:rPr lang="en-US" sz="2000" dirty="0" smtClean="0"/>
              <a:t>unnecessary</a:t>
            </a:r>
            <a:endParaRPr lang="en-US" sz="2000" dirty="0"/>
          </a:p>
          <a:p>
            <a:pPr marL="461963" indent="-342900">
              <a:buFont typeface="Arial" pitchFamily="34" charset="0"/>
              <a:buChar char="•"/>
            </a:pPr>
            <a:r>
              <a:rPr lang="en-US" sz="2000" dirty="0"/>
              <a:t>W</a:t>
            </a:r>
            <a:r>
              <a:rPr lang="en-US" sz="2000" dirty="0" smtClean="0"/>
              <a:t>ireless </a:t>
            </a:r>
            <a:r>
              <a:rPr lang="en-US" sz="2000" dirty="0"/>
              <a:t>connections in a LAN environment still have to take collisions into </a:t>
            </a:r>
            <a:r>
              <a:rPr lang="en-US" sz="2000" dirty="0" smtClean="0"/>
              <a:t>account</a:t>
            </a:r>
            <a:endParaRPr lang="en-US" sz="2000" dirty="0"/>
          </a:p>
        </p:txBody>
      </p:sp>
    </p:spTree>
    <p:extLst>
      <p:ext uri="{BB962C8B-B14F-4D97-AF65-F5344CB8AC3E}">
        <p14:creationId xmlns:p14="http://schemas.microsoft.com/office/powerpoint/2010/main" val="288301532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en-US" sz="1800" dirty="0">
                <a:latin typeface="Arial" charset="0"/>
              </a:rPr>
              <a:t>Ethernet Operation</a:t>
            </a:r>
            <a:r>
              <a:rPr lang="en-US" dirty="0">
                <a:latin typeface="Arial" charset="0"/>
              </a:rPr>
              <a:t/>
            </a:r>
            <a:br>
              <a:rPr lang="en-US" dirty="0">
                <a:latin typeface="Arial" charset="0"/>
              </a:rPr>
            </a:br>
            <a:r>
              <a:rPr lang="en-US" dirty="0" smtClean="0">
                <a:latin typeface="Arial" charset="0"/>
              </a:rPr>
              <a:t>Media Access Control</a:t>
            </a:r>
            <a:endParaRPr lang="en-US" dirty="0">
              <a:latin typeface="Arial" charset="0"/>
            </a:endParaRPr>
          </a:p>
        </p:txBody>
      </p:sp>
      <p:sp>
        <p:nvSpPr>
          <p:cNvPr id="2" name="Content Placeholder 1"/>
          <p:cNvSpPr>
            <a:spLocks noGrp="1"/>
          </p:cNvSpPr>
          <p:nvPr>
            <p:ph idx="1"/>
          </p:nvPr>
        </p:nvSpPr>
        <p:spPr>
          <a:xfrm>
            <a:off x="155052" y="1335950"/>
            <a:ext cx="8733677" cy="5086416"/>
          </a:xfrm>
        </p:spPr>
        <p:txBody>
          <a:bodyPr/>
          <a:lstStyle/>
          <a:p>
            <a:pPr marL="3175" indent="0">
              <a:buNone/>
            </a:pPr>
            <a:r>
              <a:rPr lang="en-US" dirty="0"/>
              <a:t>The two commonly used methods are:</a:t>
            </a:r>
          </a:p>
          <a:p>
            <a:pPr marL="3175" indent="0">
              <a:buNone/>
            </a:pPr>
            <a:r>
              <a:rPr lang="en-US" b="1" dirty="0" smtClean="0"/>
              <a:t>CSMA/Collision </a:t>
            </a:r>
            <a:r>
              <a:rPr lang="en-US" b="1" dirty="0"/>
              <a:t>Avoidance (CSMA/CA) media access </a:t>
            </a:r>
            <a:r>
              <a:rPr lang="en-US" b="1" dirty="0" smtClean="0"/>
              <a:t>method</a:t>
            </a:r>
            <a:endParaRPr lang="en-US" b="1" dirty="0"/>
          </a:p>
          <a:p>
            <a:pPr marL="461963" indent="-342900">
              <a:buFont typeface="Arial" pitchFamily="34" charset="0"/>
              <a:buChar char="•"/>
            </a:pPr>
            <a:r>
              <a:rPr lang="en-US" sz="2000" dirty="0"/>
              <a:t>D</a:t>
            </a:r>
            <a:r>
              <a:rPr lang="en-US" sz="2000" dirty="0" smtClean="0"/>
              <a:t>evice </a:t>
            </a:r>
            <a:r>
              <a:rPr lang="en-US" sz="2000" dirty="0"/>
              <a:t>examines the media for the presence of </a:t>
            </a:r>
            <a:r>
              <a:rPr lang="en-US" sz="2000" dirty="0" smtClean="0"/>
              <a:t>data signal - if </a:t>
            </a:r>
            <a:r>
              <a:rPr lang="en-US" sz="2000" dirty="0"/>
              <a:t>the media is free, the device sends a </a:t>
            </a:r>
            <a:r>
              <a:rPr lang="en-US" sz="2000" b="1" dirty="0">
                <a:solidFill>
                  <a:srgbClr val="FF0000"/>
                </a:solidFill>
              </a:rPr>
              <a:t>notification </a:t>
            </a:r>
            <a:r>
              <a:rPr lang="en-US" sz="2000" dirty="0"/>
              <a:t>across the media of its intent to use </a:t>
            </a:r>
            <a:r>
              <a:rPr lang="en-US" sz="2000" dirty="0" smtClean="0"/>
              <a:t>it </a:t>
            </a:r>
          </a:p>
          <a:p>
            <a:pPr marL="461963" indent="-342900">
              <a:buFont typeface="Arial" pitchFamily="34" charset="0"/>
              <a:buChar char="•"/>
            </a:pPr>
            <a:r>
              <a:rPr lang="en-US" sz="2000" dirty="0" smtClean="0"/>
              <a:t>The </a:t>
            </a:r>
            <a:r>
              <a:rPr lang="en-US" sz="2000" dirty="0"/>
              <a:t>device then sends the data. </a:t>
            </a:r>
          </a:p>
          <a:p>
            <a:pPr marL="461963" indent="-342900">
              <a:buFont typeface="Arial" pitchFamily="34" charset="0"/>
              <a:buChar char="•"/>
            </a:pPr>
            <a:r>
              <a:rPr lang="en-US" sz="2000" dirty="0" smtClean="0"/>
              <a:t>Used by </a:t>
            </a:r>
            <a:r>
              <a:rPr lang="en-US" sz="2000" dirty="0"/>
              <a:t>802.11 wireless networking </a:t>
            </a:r>
            <a:r>
              <a:rPr lang="en-US" sz="2000" dirty="0" smtClean="0"/>
              <a:t>technologies</a:t>
            </a:r>
            <a:endParaRPr lang="en-US" sz="2000" dirty="0"/>
          </a:p>
          <a:p>
            <a:endParaRPr lang="en-US" dirty="0"/>
          </a:p>
        </p:txBody>
      </p:sp>
    </p:spTree>
    <p:extLst>
      <p:ext uri="{BB962C8B-B14F-4D97-AF65-F5344CB8AC3E}">
        <p14:creationId xmlns:p14="http://schemas.microsoft.com/office/powerpoint/2010/main" val="25827843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246742" y="293010"/>
            <a:ext cx="8815473" cy="896038"/>
          </a:xfrm>
        </p:spPr>
        <p:txBody>
          <a:bodyPr/>
          <a:lstStyle/>
          <a:p>
            <a:pPr eaLnBrk="1" hangingPunct="1"/>
            <a:r>
              <a:rPr lang="en-US" sz="1800" dirty="0" smtClean="0">
                <a:latin typeface="Arial" charset="0"/>
              </a:rPr>
              <a:t>Ethernet Frame Attributes</a:t>
            </a:r>
            <a:br>
              <a:rPr lang="en-US" sz="1800" dirty="0" smtClean="0">
                <a:latin typeface="Arial" charset="0"/>
              </a:rPr>
            </a:br>
            <a:r>
              <a:rPr lang="en-US" sz="2400" dirty="0" smtClean="0">
                <a:latin typeface="Arial" charset="0"/>
              </a:rPr>
              <a:t>Ethernet Encapsulation</a:t>
            </a:r>
            <a:endParaRPr lang="en-US" sz="2400" dirty="0">
              <a:latin typeface="Arial" charset="0"/>
            </a:endParaRPr>
          </a:p>
        </p:txBody>
      </p:sp>
      <p:sp>
        <p:nvSpPr>
          <p:cNvPr id="2" name="TextBox 1"/>
          <p:cNvSpPr txBox="1"/>
          <p:nvPr/>
        </p:nvSpPr>
        <p:spPr>
          <a:xfrm>
            <a:off x="304800" y="1422400"/>
            <a:ext cx="8592457" cy="1477328"/>
          </a:xfrm>
          <a:prstGeom prst="rect">
            <a:avLst/>
          </a:prstGeom>
          <a:noFill/>
        </p:spPr>
        <p:txBody>
          <a:bodyPr wrap="square" rtlCol="0">
            <a:spAutoFit/>
          </a:bodyPr>
          <a:lstStyle/>
          <a:p>
            <a:pPr marL="342900" indent="-342900" algn="l" defTabSz="814388">
              <a:lnSpc>
                <a:spcPct val="95000"/>
              </a:lnSpc>
              <a:spcBef>
                <a:spcPct val="35000"/>
              </a:spcBef>
              <a:buClr>
                <a:srgbClr val="708CA1"/>
              </a:buClr>
              <a:buFont typeface="Wingdings" pitchFamily="2" charset="2"/>
              <a:buChar char="§"/>
            </a:pPr>
            <a:r>
              <a:rPr lang="en-US" sz="2000" dirty="0">
                <a:latin typeface="+mn-lt"/>
              </a:rPr>
              <a:t>Early versions of Ethernet were relatively slow at 10 Mbps</a:t>
            </a:r>
          </a:p>
          <a:p>
            <a:pPr marL="342900" indent="-342900" algn="l" defTabSz="814388">
              <a:lnSpc>
                <a:spcPct val="95000"/>
              </a:lnSpc>
              <a:spcBef>
                <a:spcPct val="35000"/>
              </a:spcBef>
              <a:buClr>
                <a:srgbClr val="708CA1"/>
              </a:buClr>
              <a:buFont typeface="Wingdings" pitchFamily="2" charset="2"/>
              <a:buChar char="§"/>
            </a:pPr>
            <a:r>
              <a:rPr lang="en-US" sz="2000" dirty="0">
                <a:latin typeface="+mn-lt"/>
              </a:rPr>
              <a:t>Now operate at 10 Gigabits per second and faster</a:t>
            </a:r>
          </a:p>
          <a:p>
            <a:pPr marL="342900" indent="-342900" algn="l" defTabSz="814388">
              <a:lnSpc>
                <a:spcPct val="95000"/>
              </a:lnSpc>
              <a:spcBef>
                <a:spcPct val="35000"/>
              </a:spcBef>
              <a:buClr>
                <a:srgbClr val="708CA1"/>
              </a:buClr>
              <a:buFont typeface="Wingdings" pitchFamily="2" charset="2"/>
              <a:buChar char="§"/>
            </a:pPr>
            <a:r>
              <a:rPr lang="en-US" sz="2000" dirty="0">
                <a:latin typeface="+mn-lt"/>
              </a:rPr>
              <a:t>Ethernet frame structure adds headers and trailers around the Layer 3 PDU to encapsulate the message being sent</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7316" y="3032731"/>
            <a:ext cx="5120639" cy="35974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37556" y="5395540"/>
            <a:ext cx="1889760" cy="978729"/>
          </a:xfrm>
          <a:prstGeom prst="rect">
            <a:avLst/>
          </a:prstGeom>
          <a:noFill/>
        </p:spPr>
        <p:txBody>
          <a:bodyPr wrap="square" rtlCol="0">
            <a:spAutoFit/>
          </a:bodyPr>
          <a:lstStyle/>
          <a:p>
            <a:pPr algn="l"/>
            <a:r>
              <a:rPr lang="en-US" sz="1600" dirty="0"/>
              <a:t>Ethernet II is the Ethernet frame format used in TCP/IP networks.</a:t>
            </a:r>
          </a:p>
        </p:txBody>
      </p:sp>
    </p:spTree>
    <p:extLst>
      <p:ext uri="{BB962C8B-B14F-4D97-AF65-F5344CB8AC3E}">
        <p14:creationId xmlns:p14="http://schemas.microsoft.com/office/powerpoint/2010/main" val="50255093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131914" y="0"/>
            <a:ext cx="8772157" cy="838200"/>
          </a:xfrm>
        </p:spPr>
        <p:txBody>
          <a:bodyPr/>
          <a:lstStyle/>
          <a:p>
            <a:pPr eaLnBrk="1" hangingPunct="1"/>
            <a:r>
              <a:rPr lang="en-US" sz="1800" dirty="0">
                <a:latin typeface="Arial" charset="0"/>
              </a:rPr>
              <a:t>Ethernet Frame Attributes</a:t>
            </a:r>
            <a:r>
              <a:rPr lang="en-US" sz="1800" dirty="0" smtClean="0">
                <a:latin typeface="Arial" charset="0"/>
              </a:rPr>
              <a:t/>
            </a:r>
            <a:br>
              <a:rPr lang="en-US" sz="1800" dirty="0" smtClean="0">
                <a:latin typeface="Arial" charset="0"/>
              </a:rPr>
            </a:br>
            <a:r>
              <a:rPr lang="en-US" dirty="0" smtClean="0">
                <a:latin typeface="Arial" charset="0"/>
              </a:rPr>
              <a:t>Introduction to the Ethernet Frame</a:t>
            </a:r>
            <a:endParaRPr lang="en-US" dirty="0">
              <a:latin typeface="Arial" charset="0"/>
            </a:endParaRPr>
          </a:p>
        </p:txBody>
      </p:sp>
      <p:sp>
        <p:nvSpPr>
          <p:cNvPr id="3" name="Rectangle 2"/>
          <p:cNvSpPr/>
          <p:nvPr/>
        </p:nvSpPr>
        <p:spPr>
          <a:xfrm>
            <a:off x="1936057" y="2791932"/>
            <a:ext cx="2385223" cy="3090077"/>
          </a:xfrm>
          <a:prstGeom prst="rect">
            <a:avLst/>
          </a:prstGeom>
        </p:spPr>
        <p:txBody>
          <a:bodyPr wrap="square">
            <a:spAutoFit/>
          </a:bodyPr>
          <a:lstStyle/>
          <a:p>
            <a:pPr algn="l"/>
            <a:r>
              <a:rPr lang="en-US" b="1" dirty="0" smtClean="0"/>
              <a:t>Start </a:t>
            </a:r>
            <a:r>
              <a:rPr lang="en-US" b="1" dirty="0"/>
              <a:t>Frame Delimiter Fields</a:t>
            </a:r>
            <a:endParaRPr lang="en-US" dirty="0"/>
          </a:p>
          <a:p>
            <a:pPr algn="l"/>
            <a:r>
              <a:rPr lang="en-US" dirty="0"/>
              <a:t>U</a:t>
            </a:r>
            <a:r>
              <a:rPr lang="en-US" dirty="0" smtClean="0"/>
              <a:t>sed for synchronization between the sending and receiving devices</a:t>
            </a:r>
            <a:endParaRPr lang="en-US" dirty="0"/>
          </a:p>
        </p:txBody>
      </p:sp>
      <p:sp>
        <p:nvSpPr>
          <p:cNvPr id="4" name="TextBox 3"/>
          <p:cNvSpPr txBox="1"/>
          <p:nvPr/>
        </p:nvSpPr>
        <p:spPr>
          <a:xfrm>
            <a:off x="4243233" y="2791931"/>
            <a:ext cx="2685143" cy="3083921"/>
          </a:xfrm>
          <a:prstGeom prst="rect">
            <a:avLst/>
          </a:prstGeom>
          <a:noFill/>
        </p:spPr>
        <p:txBody>
          <a:bodyPr wrap="square" rtlCol="0">
            <a:spAutoFit/>
          </a:bodyPr>
          <a:lstStyle/>
          <a:p>
            <a:pPr algn="l"/>
            <a:r>
              <a:rPr lang="en-US" b="1" dirty="0"/>
              <a:t>Length/Type Field</a:t>
            </a:r>
            <a:endParaRPr lang="en-US" dirty="0"/>
          </a:p>
          <a:p>
            <a:pPr algn="l"/>
            <a:r>
              <a:rPr lang="en-US" dirty="0"/>
              <a:t>D</a:t>
            </a:r>
            <a:r>
              <a:rPr lang="en-US" dirty="0" smtClean="0"/>
              <a:t>efines </a:t>
            </a:r>
            <a:r>
              <a:rPr lang="en-US" dirty="0"/>
              <a:t>the exact length of the frame's data </a:t>
            </a:r>
            <a:r>
              <a:rPr lang="en-US" dirty="0" smtClean="0"/>
              <a:t>field/ describes </a:t>
            </a:r>
            <a:r>
              <a:rPr lang="en-US" dirty="0"/>
              <a:t>which protocol is </a:t>
            </a:r>
            <a:r>
              <a:rPr lang="en-US" dirty="0" smtClean="0"/>
              <a:t>implemented</a:t>
            </a:r>
            <a:endParaRPr lang="en-US" dirty="0"/>
          </a:p>
          <a:p>
            <a:endParaRPr lang="en-US" dirty="0"/>
          </a:p>
        </p:txBody>
      </p:sp>
      <p:sp>
        <p:nvSpPr>
          <p:cNvPr id="5" name="TextBox 4"/>
          <p:cNvSpPr txBox="1"/>
          <p:nvPr/>
        </p:nvSpPr>
        <p:spPr>
          <a:xfrm>
            <a:off x="6960038" y="2884870"/>
            <a:ext cx="2075543" cy="2425279"/>
          </a:xfrm>
          <a:prstGeom prst="rect">
            <a:avLst/>
          </a:prstGeom>
          <a:noFill/>
        </p:spPr>
        <p:txBody>
          <a:bodyPr wrap="square" rtlCol="0">
            <a:spAutoFit/>
          </a:bodyPr>
          <a:lstStyle/>
          <a:p>
            <a:pPr algn="l"/>
            <a:r>
              <a:rPr lang="en-US" b="1" dirty="0" smtClean="0"/>
              <a:t>802.2 Header &amp; Data</a:t>
            </a:r>
            <a:endParaRPr lang="en-US" dirty="0"/>
          </a:p>
          <a:p>
            <a:pPr algn="l"/>
            <a:r>
              <a:rPr lang="en-US" dirty="0" smtClean="0"/>
              <a:t>Increase this frame field to at least 64 bytes</a:t>
            </a:r>
            <a:endParaRPr lang="en-US" dirty="0"/>
          </a:p>
          <a:p>
            <a:endParaRPr lang="en-US"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329" y="805675"/>
            <a:ext cx="8245894" cy="2044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39394" y="2835903"/>
            <a:ext cx="1905082" cy="2425279"/>
          </a:xfrm>
          <a:prstGeom prst="rect">
            <a:avLst/>
          </a:prstGeom>
        </p:spPr>
        <p:txBody>
          <a:bodyPr wrap="square">
            <a:spAutoFit/>
          </a:bodyPr>
          <a:lstStyle/>
          <a:p>
            <a:pPr algn="l"/>
            <a:r>
              <a:rPr lang="en-US" b="1" dirty="0"/>
              <a:t>Preamble </a:t>
            </a:r>
            <a:endParaRPr lang="en-US" b="1" dirty="0" smtClean="0"/>
          </a:p>
          <a:p>
            <a:pPr algn="l"/>
            <a:r>
              <a:rPr lang="en-US" b="1" dirty="0" smtClean="0">
                <a:solidFill>
                  <a:srgbClr val="3366FF"/>
                </a:solidFill>
              </a:rPr>
              <a:t>Notify destination to get ready for the new frame.</a:t>
            </a:r>
            <a:endParaRPr lang="en-US" dirty="0">
              <a:solidFill>
                <a:srgbClr val="3366FF"/>
              </a:solidFill>
            </a:endParaRPr>
          </a:p>
        </p:txBody>
      </p:sp>
    </p:spTree>
    <p:extLst>
      <p:ext uri="{BB962C8B-B14F-4D97-AF65-F5344CB8AC3E}">
        <p14:creationId xmlns:p14="http://schemas.microsoft.com/office/powerpoint/2010/main" val="195714951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328527" y="123916"/>
            <a:ext cx="8815473" cy="896038"/>
          </a:xfrm>
        </p:spPr>
        <p:txBody>
          <a:bodyPr/>
          <a:lstStyle/>
          <a:p>
            <a:pPr eaLnBrk="1" hangingPunct="1"/>
            <a:r>
              <a:rPr lang="en-US" sz="1800" dirty="0">
                <a:latin typeface="Arial" charset="0"/>
              </a:rPr>
              <a:t>Ethernet Frame Attributes</a:t>
            </a:r>
            <a:r>
              <a:rPr lang="en-US" sz="1800" dirty="0" smtClean="0">
                <a:latin typeface="Arial" charset="0"/>
              </a:rPr>
              <a:t/>
            </a:r>
            <a:br>
              <a:rPr lang="en-US" sz="1800" dirty="0" smtClean="0">
                <a:latin typeface="Arial" charset="0"/>
              </a:rPr>
            </a:br>
            <a:r>
              <a:rPr lang="en-US" sz="2400" dirty="0" smtClean="0">
                <a:latin typeface="Arial" charset="0"/>
              </a:rPr>
              <a:t>Ethernet Frame Size</a:t>
            </a:r>
            <a:endParaRPr lang="en-US" sz="2400" dirty="0">
              <a:latin typeface="Arial" charset="0"/>
            </a:endParaRPr>
          </a:p>
        </p:txBody>
      </p:sp>
      <p:sp>
        <p:nvSpPr>
          <p:cNvPr id="2" name="TextBox 1"/>
          <p:cNvSpPr txBox="1"/>
          <p:nvPr/>
        </p:nvSpPr>
        <p:spPr>
          <a:xfrm>
            <a:off x="331880" y="1143473"/>
            <a:ext cx="8432800" cy="3991862"/>
          </a:xfrm>
          <a:prstGeom prst="rect">
            <a:avLst/>
          </a:prstGeom>
          <a:noFill/>
        </p:spPr>
        <p:txBody>
          <a:bodyPr wrap="square" rtlCol="0">
            <a:spAutoFit/>
          </a:bodyPr>
          <a:lstStyle/>
          <a:p>
            <a:pPr marL="342900" indent="-342900" algn="l" defTabSz="814388">
              <a:lnSpc>
                <a:spcPct val="95000"/>
              </a:lnSpc>
              <a:spcBef>
                <a:spcPct val="35000"/>
              </a:spcBef>
              <a:buClr>
                <a:srgbClr val="708CA1"/>
              </a:buClr>
              <a:buFont typeface="Wingdings" pitchFamily="2" charset="2"/>
              <a:buChar char="§"/>
              <a:tabLst>
                <a:tab pos="3149600" algn="l"/>
              </a:tabLst>
            </a:pPr>
            <a:r>
              <a:rPr lang="en-US" dirty="0">
                <a:latin typeface="+mn-lt"/>
              </a:rPr>
              <a:t>Ethernet II and IEEE 802.3 standards define the </a:t>
            </a:r>
            <a:r>
              <a:rPr lang="en-US" b="1" u="sng" dirty="0">
                <a:solidFill>
                  <a:srgbClr val="FF0000"/>
                </a:solidFill>
                <a:latin typeface="+mn-lt"/>
              </a:rPr>
              <a:t>minimum frame size as 64 bytes </a:t>
            </a:r>
            <a:r>
              <a:rPr lang="en-US" dirty="0">
                <a:latin typeface="+mn-lt"/>
              </a:rPr>
              <a:t>and the </a:t>
            </a:r>
            <a:r>
              <a:rPr lang="en-US" b="1" u="sng" dirty="0">
                <a:solidFill>
                  <a:srgbClr val="3366FF"/>
                </a:solidFill>
                <a:latin typeface="+mn-lt"/>
              </a:rPr>
              <a:t>maximum as 1518 bytes</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dirty="0">
                <a:latin typeface="+mn-lt"/>
              </a:rPr>
              <a:t>Less than 64 bytes in length is considered a "collision fragment" or "runt frame”</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dirty="0">
                <a:latin typeface="+mn-lt"/>
              </a:rPr>
              <a:t>If size of a transmitted frame is less than the minimum or greater than the maximum, the receiving device drops the frame </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dirty="0">
                <a:latin typeface="+mn-lt"/>
              </a:rPr>
              <a:t>At the physical layer, different versions of Ethernet vary in their method for detecting and placing data on the media</a:t>
            </a:r>
          </a:p>
        </p:txBody>
      </p:sp>
    </p:spTree>
    <p:extLst>
      <p:ext uri="{BB962C8B-B14F-4D97-AF65-F5344CB8AC3E}">
        <p14:creationId xmlns:p14="http://schemas.microsoft.com/office/powerpoint/2010/main" val="174824049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193868" y="298172"/>
            <a:ext cx="8772157" cy="838200"/>
          </a:xfrm>
        </p:spPr>
        <p:txBody>
          <a:bodyPr/>
          <a:lstStyle/>
          <a:p>
            <a:pPr eaLnBrk="1" hangingPunct="1"/>
            <a:r>
              <a:rPr lang="en-US" sz="1800" dirty="0">
                <a:latin typeface="Arial" charset="0"/>
              </a:rPr>
              <a:t>Ethernet Frame Attributes</a:t>
            </a:r>
            <a:r>
              <a:rPr lang="en-US" sz="1800" dirty="0" smtClean="0">
                <a:latin typeface="Arial" charset="0"/>
              </a:rPr>
              <a:t/>
            </a:r>
            <a:br>
              <a:rPr lang="en-US" sz="1800" dirty="0" smtClean="0">
                <a:latin typeface="Arial" charset="0"/>
              </a:rPr>
            </a:br>
            <a:r>
              <a:rPr lang="en-US" dirty="0" smtClean="0">
                <a:latin typeface="Arial" charset="0"/>
              </a:rPr>
              <a:t>Introduction to the Ethernet Frame</a:t>
            </a:r>
            <a:endParaRPr lang="en-US" dirty="0">
              <a:latin typeface="Arial" charset="0"/>
            </a:endParaRPr>
          </a:p>
        </p:txBody>
      </p:sp>
      <p:sp>
        <p:nvSpPr>
          <p:cNvPr id="2" name="Rectangle 1"/>
          <p:cNvSpPr/>
          <p:nvPr/>
        </p:nvSpPr>
        <p:spPr>
          <a:xfrm>
            <a:off x="250120" y="3582166"/>
            <a:ext cx="8831344" cy="1428083"/>
          </a:xfrm>
          <a:prstGeom prst="rect">
            <a:avLst/>
          </a:prstGeom>
        </p:spPr>
        <p:txBody>
          <a:bodyPr wrap="square">
            <a:spAutoFit/>
          </a:bodyPr>
          <a:lstStyle/>
          <a:p>
            <a:pPr algn="l"/>
            <a:r>
              <a:rPr lang="en-US" b="1" dirty="0"/>
              <a:t>Frame Check Sequence Field</a:t>
            </a:r>
            <a:endParaRPr lang="en-US" dirty="0"/>
          </a:p>
          <a:p>
            <a:pPr algn="l"/>
            <a:r>
              <a:rPr lang="en-US" dirty="0" smtClean="0"/>
              <a:t>Used to </a:t>
            </a:r>
            <a:r>
              <a:rPr lang="en-US" dirty="0"/>
              <a:t>detect errors in a </a:t>
            </a:r>
            <a:r>
              <a:rPr lang="en-US" dirty="0" smtClean="0"/>
              <a:t>frame with cyclic </a:t>
            </a:r>
            <a:r>
              <a:rPr lang="en-US" dirty="0"/>
              <a:t>redundancy </a:t>
            </a:r>
            <a:r>
              <a:rPr lang="en-US" dirty="0" smtClean="0"/>
              <a:t>check (4 bytes), if  calculations match at source and receiver, </a:t>
            </a:r>
            <a:r>
              <a:rPr lang="en-US" dirty="0"/>
              <a:t>no error occurred. </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342" y="1174379"/>
            <a:ext cx="8345647" cy="24672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269327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Cyclic Redundancy Check (CRC)</a:t>
            </a:r>
            <a:endParaRPr lang="en-US" dirty="0"/>
          </a:p>
        </p:txBody>
      </p:sp>
      <p:sp>
        <p:nvSpPr>
          <p:cNvPr id="3" name="Content Placeholder 2"/>
          <p:cNvSpPr>
            <a:spLocks noGrp="1"/>
          </p:cNvSpPr>
          <p:nvPr>
            <p:ph idx="1"/>
          </p:nvPr>
        </p:nvSpPr>
        <p:spPr/>
        <p:txBody>
          <a:bodyPr/>
          <a:lstStyle/>
          <a:p>
            <a:pPr marL="0" indent="0">
              <a:buNone/>
            </a:pPr>
            <a:r>
              <a:rPr lang="en-US" dirty="0" smtClean="0"/>
              <a:t>http</a:t>
            </a:r>
            <a:r>
              <a:rPr lang="en-US" dirty="0"/>
              <a:t>://</a:t>
            </a:r>
            <a:r>
              <a:rPr lang="en-US" dirty="0" err="1"/>
              <a:t>www.youtube.com</a:t>
            </a:r>
            <a:r>
              <a:rPr lang="en-US" dirty="0"/>
              <a:t>/</a:t>
            </a:r>
            <a:r>
              <a:rPr lang="en-US" dirty="0" err="1"/>
              <a:t>watch?v</a:t>
            </a:r>
            <a:r>
              <a:rPr lang="en-US" dirty="0"/>
              <a:t>=Mfby7k6_Z9k&amp;list=PLzVDJSginQzJAujbMbrOfdhoHbihz3yrl&amp;index=1</a:t>
            </a:r>
          </a:p>
        </p:txBody>
      </p:sp>
    </p:spTree>
    <p:extLst>
      <p:ext uri="{BB962C8B-B14F-4D97-AF65-F5344CB8AC3E}">
        <p14:creationId xmlns:p14="http://schemas.microsoft.com/office/powerpoint/2010/main" val="416110564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640975" y="2804263"/>
            <a:ext cx="4987636" cy="4053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505" name="Rectangle 2"/>
          <p:cNvSpPr>
            <a:spLocks noGrp="1" noChangeArrowheads="1"/>
          </p:cNvSpPr>
          <p:nvPr>
            <p:ph type="title"/>
          </p:nvPr>
        </p:nvSpPr>
        <p:spPr/>
        <p:txBody>
          <a:bodyPr/>
          <a:lstStyle/>
          <a:p>
            <a:pPr eaLnBrk="1" hangingPunct="1"/>
            <a:r>
              <a:rPr lang="en-US" sz="1800" dirty="0">
                <a:latin typeface="Arial" charset="0"/>
              </a:rPr>
              <a:t>Ethernet Operation</a:t>
            </a:r>
            <a:r>
              <a:rPr lang="en-US" dirty="0">
                <a:latin typeface="Arial" charset="0"/>
              </a:rPr>
              <a:t/>
            </a:r>
            <a:br>
              <a:rPr lang="en-US" dirty="0">
                <a:latin typeface="Arial" charset="0"/>
              </a:rPr>
            </a:br>
            <a:r>
              <a:rPr lang="en-US" dirty="0" smtClean="0">
                <a:latin typeface="Arial" charset="0"/>
              </a:rPr>
              <a:t>MAC Address: Ethernet Identity</a:t>
            </a:r>
            <a:endParaRPr lang="en-US" dirty="0">
              <a:latin typeface="Arial" charset="0"/>
            </a:endParaRPr>
          </a:p>
        </p:txBody>
      </p:sp>
      <p:sp>
        <p:nvSpPr>
          <p:cNvPr id="2" name="TextBox 1"/>
          <p:cNvSpPr txBox="1"/>
          <p:nvPr/>
        </p:nvSpPr>
        <p:spPr>
          <a:xfrm>
            <a:off x="290286" y="1320800"/>
            <a:ext cx="8621485" cy="2086725"/>
          </a:xfrm>
          <a:prstGeom prst="rect">
            <a:avLst/>
          </a:prstGeom>
          <a:noFill/>
        </p:spPr>
        <p:txBody>
          <a:bodyPr wrap="square" rtlCol="0">
            <a:spAutoFit/>
          </a:bodyPr>
          <a:lstStyle/>
          <a:p>
            <a:pPr marL="342900" indent="-342900" algn="l">
              <a:buFont typeface="Arial" pitchFamily="34" charset="0"/>
              <a:buChar char="•"/>
            </a:pPr>
            <a:r>
              <a:rPr lang="en-US" sz="2000" dirty="0" smtClean="0"/>
              <a:t>Layer </a:t>
            </a:r>
            <a:r>
              <a:rPr lang="en-US" sz="2000" dirty="0"/>
              <a:t>2 </a:t>
            </a:r>
            <a:r>
              <a:rPr lang="en-US" sz="2000" dirty="0" smtClean="0"/>
              <a:t>Ethernet </a:t>
            </a:r>
            <a:r>
              <a:rPr lang="en-US" sz="2000" dirty="0"/>
              <a:t>MAC address is a 48-bit binary value expressed as 12 hexadecimal </a:t>
            </a:r>
            <a:r>
              <a:rPr lang="en-US" sz="2000" dirty="0" smtClean="0"/>
              <a:t>digits</a:t>
            </a:r>
          </a:p>
          <a:p>
            <a:pPr marL="342900" indent="-342900" algn="l">
              <a:buFont typeface="Wingdings" pitchFamily="2" charset="2"/>
              <a:buChar char="§"/>
            </a:pPr>
            <a:r>
              <a:rPr lang="en-US" sz="2000" dirty="0" smtClean="0"/>
              <a:t>IEEE </a:t>
            </a:r>
            <a:r>
              <a:rPr lang="en-US" sz="2000" dirty="0"/>
              <a:t>requires a vendor to follow two simple </a:t>
            </a:r>
            <a:r>
              <a:rPr lang="en-US" sz="2000" dirty="0" smtClean="0"/>
              <a:t>rules:</a:t>
            </a:r>
          </a:p>
          <a:p>
            <a:pPr marL="914400" lvl="1" indent="-457200" algn="l">
              <a:buFont typeface="Arial" pitchFamily="34" charset="0"/>
              <a:buChar char="•"/>
            </a:pPr>
            <a:r>
              <a:rPr lang="en-US" sz="2000" dirty="0"/>
              <a:t>M</a:t>
            </a:r>
            <a:r>
              <a:rPr lang="en-US" sz="2000" dirty="0" smtClean="0"/>
              <a:t>ust </a:t>
            </a:r>
            <a:r>
              <a:rPr lang="en-US" sz="2000" dirty="0"/>
              <a:t>use that vendor's assigned OUI as the first 3 </a:t>
            </a:r>
            <a:r>
              <a:rPr lang="en-US" sz="2000" dirty="0" smtClean="0"/>
              <a:t>bytes</a:t>
            </a:r>
          </a:p>
          <a:p>
            <a:pPr marL="914400" lvl="1" indent="-457200" algn="l">
              <a:buFont typeface="Arial" pitchFamily="34" charset="0"/>
              <a:buChar char="•"/>
            </a:pPr>
            <a:r>
              <a:rPr lang="en-US" sz="2000" dirty="0" smtClean="0"/>
              <a:t>All </a:t>
            </a:r>
            <a:r>
              <a:rPr lang="en-US" sz="2000" dirty="0"/>
              <a:t>MAC addresses with the same OUI must be assigned a unique value </a:t>
            </a:r>
            <a:r>
              <a:rPr lang="en-US" sz="2000" dirty="0" smtClean="0"/>
              <a:t>in </a:t>
            </a:r>
            <a:r>
              <a:rPr lang="en-US" sz="2000" dirty="0"/>
              <a:t>the last 3 </a:t>
            </a:r>
            <a:r>
              <a:rPr lang="en-US" sz="2000" dirty="0" smtClean="0"/>
              <a:t>bytes</a:t>
            </a:r>
            <a:endParaRPr lang="en-US" sz="2000" dirty="0"/>
          </a:p>
          <a:p>
            <a:endParaRPr lang="en-US"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r>
              <a:rPr lang="en-US" sz="1800" dirty="0">
                <a:latin typeface="Arial" charset="0"/>
              </a:rPr>
              <a:t>Ethernet Operation</a:t>
            </a:r>
            <a:r>
              <a:rPr lang="en-US" dirty="0">
                <a:latin typeface="Arial" charset="0"/>
              </a:rPr>
              <a:t/>
            </a:r>
            <a:br>
              <a:rPr lang="en-US" dirty="0">
                <a:latin typeface="Arial" charset="0"/>
              </a:rPr>
            </a:br>
            <a:r>
              <a:rPr lang="en-US" sz="2800" dirty="0" smtClean="0">
                <a:latin typeface="Arial" charset="0"/>
              </a:rPr>
              <a:t>Frame Processing</a:t>
            </a:r>
            <a:endParaRPr lang="en-US" sz="2800" dirty="0">
              <a:latin typeface="Arial" charset="0"/>
            </a:endParaRPr>
          </a:p>
        </p:txBody>
      </p:sp>
      <p:sp>
        <p:nvSpPr>
          <p:cNvPr id="2" name="TextBox 1"/>
          <p:cNvSpPr txBox="1"/>
          <p:nvPr/>
        </p:nvSpPr>
        <p:spPr>
          <a:xfrm>
            <a:off x="275772" y="1582057"/>
            <a:ext cx="8548914" cy="4539704"/>
          </a:xfrm>
          <a:prstGeom prst="rect">
            <a:avLst/>
          </a:prstGeom>
          <a:noFill/>
        </p:spPr>
        <p:txBody>
          <a:bodyPr wrap="square" rtlCol="0">
            <a:spAutoFit/>
          </a:bodyPr>
          <a:lstStyle/>
          <a:p>
            <a:pPr marL="342900" indent="-342900" algn="l" defTabSz="814388">
              <a:lnSpc>
                <a:spcPct val="95000"/>
              </a:lnSpc>
              <a:spcBef>
                <a:spcPct val="35000"/>
              </a:spcBef>
              <a:buClr>
                <a:srgbClr val="708CA1"/>
              </a:buClr>
              <a:buFont typeface="Wingdings" pitchFamily="2" charset="2"/>
              <a:buChar char="§"/>
            </a:pPr>
            <a:r>
              <a:rPr lang="en-US" sz="2000" dirty="0">
                <a:latin typeface="+mn-lt"/>
              </a:rPr>
              <a:t>MAC addresses assigned to workstations, servers, printers, switches, and routers </a:t>
            </a:r>
          </a:p>
          <a:p>
            <a:pPr marL="342900" indent="-342900" algn="l" defTabSz="814388">
              <a:lnSpc>
                <a:spcPct val="95000"/>
              </a:lnSpc>
              <a:spcBef>
                <a:spcPct val="35000"/>
              </a:spcBef>
              <a:buClr>
                <a:srgbClr val="708CA1"/>
              </a:buClr>
              <a:buFont typeface="Wingdings" pitchFamily="2" charset="2"/>
              <a:buChar char="§"/>
            </a:pPr>
            <a:r>
              <a:rPr lang="en-US" sz="2000" dirty="0">
                <a:latin typeface="+mn-lt"/>
              </a:rPr>
              <a:t>Example MACs: 00-05-9A-3C-78-00, 00:05:9A:3C:78:00, or 0005.9A3C.7800.</a:t>
            </a:r>
          </a:p>
          <a:p>
            <a:pPr marL="342900" indent="-342900" algn="l" defTabSz="814388">
              <a:lnSpc>
                <a:spcPct val="95000"/>
              </a:lnSpc>
              <a:spcBef>
                <a:spcPct val="35000"/>
              </a:spcBef>
              <a:buClr>
                <a:srgbClr val="708CA1"/>
              </a:buClr>
              <a:buFont typeface="Wingdings" pitchFamily="2" charset="2"/>
              <a:buChar char="§"/>
            </a:pPr>
            <a:r>
              <a:rPr lang="en-US" sz="2000" dirty="0">
                <a:latin typeface="+mn-lt"/>
              </a:rPr>
              <a:t>Forwarded message to an Ethernet network, attaches header information to the packet, contains the source and destination MAC address</a:t>
            </a:r>
          </a:p>
          <a:p>
            <a:pPr marL="342900" indent="-342900" algn="l" defTabSz="814388">
              <a:lnSpc>
                <a:spcPct val="95000"/>
              </a:lnSpc>
              <a:spcBef>
                <a:spcPct val="35000"/>
              </a:spcBef>
              <a:buClr>
                <a:srgbClr val="708CA1"/>
              </a:buClr>
              <a:buFont typeface="Wingdings" pitchFamily="2" charset="2"/>
              <a:buChar char="§"/>
            </a:pPr>
            <a:r>
              <a:rPr lang="en-US" sz="2000" dirty="0">
                <a:latin typeface="+mn-lt"/>
              </a:rPr>
              <a:t>Each NIC views information to see if the destination MAC address in the frame matches the device’s physical MAC address stored in RAM</a:t>
            </a:r>
          </a:p>
          <a:p>
            <a:pPr marL="342900" indent="-342900" algn="l" defTabSz="814388">
              <a:lnSpc>
                <a:spcPct val="95000"/>
              </a:lnSpc>
              <a:spcBef>
                <a:spcPct val="35000"/>
              </a:spcBef>
              <a:buClr>
                <a:srgbClr val="708CA1"/>
              </a:buClr>
              <a:buFont typeface="Wingdings" pitchFamily="2" charset="2"/>
              <a:buChar char="§"/>
            </a:pPr>
            <a:r>
              <a:rPr lang="en-US" sz="2000" dirty="0">
                <a:latin typeface="+mn-lt"/>
              </a:rPr>
              <a:t>No match, the device discards the frame</a:t>
            </a:r>
          </a:p>
          <a:p>
            <a:pPr marL="342900" indent="-342900" algn="l" defTabSz="814388">
              <a:lnSpc>
                <a:spcPct val="95000"/>
              </a:lnSpc>
              <a:spcBef>
                <a:spcPct val="35000"/>
              </a:spcBef>
              <a:buClr>
                <a:srgbClr val="708CA1"/>
              </a:buClr>
              <a:buFont typeface="Wingdings" pitchFamily="2" charset="2"/>
              <a:buChar char="§"/>
            </a:pPr>
            <a:r>
              <a:rPr lang="en-US" sz="2000" dirty="0">
                <a:latin typeface="+mn-lt"/>
              </a:rPr>
              <a:t>Matches the destination MAC of the frame, the NIC passes the frame up the OSI layers, where the </a:t>
            </a:r>
            <a:r>
              <a:rPr lang="en-US" sz="2000" dirty="0" err="1">
                <a:latin typeface="+mn-lt"/>
              </a:rPr>
              <a:t>decapsulation</a:t>
            </a:r>
            <a:r>
              <a:rPr lang="en-US" sz="2000" dirty="0">
                <a:latin typeface="+mn-lt"/>
              </a:rPr>
              <a:t> process takes place</a:t>
            </a:r>
          </a:p>
          <a:p>
            <a:pPr marL="800100" lvl="1" indent="-342900" algn="l" defTabSz="814388">
              <a:lnSpc>
                <a:spcPct val="95000"/>
              </a:lnSpc>
              <a:spcBef>
                <a:spcPct val="35000"/>
              </a:spcBef>
              <a:buClr>
                <a:srgbClr val="708CA1"/>
              </a:buClr>
              <a:buFont typeface="Arial" pitchFamily="34" charset="0"/>
              <a:buChar char="•"/>
            </a:pPr>
            <a:endParaRPr lang="en-US" sz="2000" dirty="0">
              <a:latin typeface="+mn-lt"/>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sz="1800" dirty="0" smtClean="0">
                <a:latin typeface="Arial" charset="0"/>
              </a:rPr>
              <a:t>Ethernet MAC</a:t>
            </a:r>
            <a:r>
              <a:rPr lang="en-US" dirty="0">
                <a:latin typeface="Arial" charset="0"/>
              </a:rPr>
              <a:t/>
            </a:r>
            <a:br>
              <a:rPr lang="en-US" dirty="0">
                <a:latin typeface="Arial" charset="0"/>
              </a:rPr>
            </a:br>
            <a:r>
              <a:rPr lang="en-US" dirty="0" err="1" smtClean="0">
                <a:latin typeface="Arial" charset="0"/>
              </a:rPr>
              <a:t>MAC</a:t>
            </a:r>
            <a:r>
              <a:rPr lang="en-US" dirty="0" smtClean="0">
                <a:latin typeface="Arial" charset="0"/>
              </a:rPr>
              <a:t> Addresses and Hexadecimal</a:t>
            </a:r>
            <a:endParaRPr lang="en-US" dirty="0">
              <a:latin typeface="Arial"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973" y="1355415"/>
            <a:ext cx="4107542" cy="5031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8054" y="1355415"/>
            <a:ext cx="3889887" cy="5333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pPr eaLnBrk="1" hangingPunct="1"/>
            <a:r>
              <a:rPr lang="en-US" dirty="0">
                <a:latin typeface="Arial" charset="0"/>
              </a:rPr>
              <a:t>Chapter </a:t>
            </a:r>
            <a:r>
              <a:rPr lang="en-US" dirty="0" smtClean="0">
                <a:latin typeface="Arial" charset="0"/>
              </a:rPr>
              <a:t>5</a:t>
            </a:r>
            <a:endParaRPr lang="en-US" dirty="0">
              <a:latin typeface="Arial" charset="0"/>
            </a:endParaRPr>
          </a:p>
        </p:txBody>
      </p:sp>
      <p:sp>
        <p:nvSpPr>
          <p:cNvPr id="9218" name="Rectangle 3"/>
          <p:cNvSpPr>
            <a:spLocks noGrp="1" noChangeArrowheads="1"/>
          </p:cNvSpPr>
          <p:nvPr>
            <p:ph idx="1"/>
          </p:nvPr>
        </p:nvSpPr>
        <p:spPr>
          <a:xfrm>
            <a:off x="213109" y="1538514"/>
            <a:ext cx="8733677" cy="4927394"/>
          </a:xfrm>
        </p:spPr>
        <p:txBody>
          <a:bodyPr/>
          <a:lstStyle/>
          <a:p>
            <a:pPr lvl="1" eaLnBrk="1" hangingPunct="1"/>
            <a:r>
              <a:rPr lang="en-US" sz="2400" dirty="0" smtClean="0">
                <a:latin typeface="Arial" charset="0"/>
              </a:rPr>
              <a:t>5.0  Introduction</a:t>
            </a:r>
          </a:p>
          <a:p>
            <a:pPr lvl="1" eaLnBrk="1" hangingPunct="1"/>
            <a:r>
              <a:rPr lang="en-US" sz="2400" dirty="0" smtClean="0">
                <a:latin typeface="Arial" charset="0"/>
              </a:rPr>
              <a:t>5.1  Ethernet Protocol</a:t>
            </a:r>
            <a:endParaRPr lang="en-US" sz="2400" dirty="0">
              <a:latin typeface="Arial" charset="0"/>
            </a:endParaRPr>
          </a:p>
          <a:p>
            <a:pPr lvl="1" eaLnBrk="1" hangingPunct="1"/>
            <a:r>
              <a:rPr lang="en-US" sz="2400" dirty="0" smtClean="0">
                <a:latin typeface="Arial" charset="0"/>
              </a:rPr>
              <a:t>5.2  Address Resolution Protocol</a:t>
            </a:r>
            <a:endParaRPr lang="en-US" sz="2400" dirty="0">
              <a:latin typeface="Arial" charset="0"/>
            </a:endParaRPr>
          </a:p>
          <a:p>
            <a:pPr lvl="1" eaLnBrk="1" hangingPunct="1"/>
            <a:r>
              <a:rPr lang="en-US" sz="2400" dirty="0" smtClean="0">
                <a:latin typeface="Arial" charset="0"/>
              </a:rPr>
              <a:t>5.3  LAN Switches</a:t>
            </a:r>
            <a:endParaRPr lang="en-US" sz="2400" dirty="0">
              <a:latin typeface="Arial" charset="0"/>
            </a:endParaRPr>
          </a:p>
          <a:p>
            <a:pPr lvl="1" eaLnBrk="1" hangingPunct="1"/>
            <a:r>
              <a:rPr lang="en-US" sz="2400" dirty="0" smtClean="0">
                <a:latin typeface="Arial" charset="0"/>
              </a:rPr>
              <a:t>5.4  Summary</a:t>
            </a:r>
            <a:endParaRPr lang="en-US" sz="2400" dirty="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93868" y="394392"/>
            <a:ext cx="8772157" cy="529309"/>
          </a:xfrm>
        </p:spPr>
        <p:txBody>
          <a:bodyPr/>
          <a:lstStyle/>
          <a:p>
            <a:pPr eaLnBrk="1" hangingPunct="1"/>
            <a:r>
              <a:rPr lang="en-US" sz="1800" dirty="0">
                <a:latin typeface="Arial" charset="0"/>
              </a:rPr>
              <a:t>Ethernet MAC</a:t>
            </a:r>
            <a:r>
              <a:rPr lang="en-US" sz="1600" dirty="0">
                <a:latin typeface="Arial" charset="0"/>
              </a:rPr>
              <a:t/>
            </a:r>
            <a:br>
              <a:rPr lang="en-US" sz="1600" dirty="0">
                <a:latin typeface="Arial" charset="0"/>
              </a:rPr>
            </a:br>
            <a:r>
              <a:rPr lang="en-US" dirty="0" err="1" smtClean="0">
                <a:latin typeface="Arial" charset="0"/>
              </a:rPr>
              <a:t>MAC</a:t>
            </a:r>
            <a:r>
              <a:rPr lang="en-US" dirty="0" smtClean="0">
                <a:latin typeface="Arial" charset="0"/>
              </a:rPr>
              <a:t> Address Representations</a:t>
            </a:r>
            <a:endParaRPr lang="en-US" dirty="0">
              <a:latin typeface="Arial"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938" y="3029719"/>
            <a:ext cx="7730696" cy="3324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8848" y="810099"/>
            <a:ext cx="5521995" cy="2480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775529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4-10-02 at 10.11.04 AM.png"/>
          <p:cNvPicPr>
            <a:picLocks noGrp="1" noChangeAspect="1"/>
          </p:cNvPicPr>
          <p:nvPr>
            <p:ph idx="1"/>
          </p:nvPr>
        </p:nvPicPr>
        <p:blipFill>
          <a:blip r:embed="rId2">
            <a:extLst>
              <a:ext uri="{28A0092B-C50C-407E-A947-70E740481C1C}">
                <a14:useLocalDpi xmlns:a14="http://schemas.microsoft.com/office/drawing/2010/main" val="0"/>
              </a:ext>
            </a:extLst>
          </a:blip>
          <a:srcRect t="440" b="440"/>
          <a:stretch>
            <a:fillRect/>
          </a:stretch>
        </p:blipFill>
        <p:spPr>
          <a:xfrm>
            <a:off x="152400" y="1066800"/>
            <a:ext cx="8839200" cy="5410200"/>
          </a:xfrm>
        </p:spPr>
      </p:pic>
      <p:sp>
        <p:nvSpPr>
          <p:cNvPr id="5" name="Title 1"/>
          <p:cNvSpPr>
            <a:spLocks noGrp="1"/>
          </p:cNvSpPr>
          <p:nvPr>
            <p:ph type="title"/>
          </p:nvPr>
        </p:nvSpPr>
        <p:spPr>
          <a:xfrm>
            <a:off x="152400" y="152400"/>
            <a:ext cx="8839200" cy="685800"/>
          </a:xfrm>
        </p:spPr>
        <p:txBody>
          <a:bodyPr/>
          <a:lstStyle/>
          <a:p>
            <a:pPr algn="ctr"/>
            <a:r>
              <a:rPr lang="en-US" b="1" dirty="0" err="1" smtClean="0">
                <a:solidFill>
                  <a:srgbClr val="0000FF"/>
                </a:solidFill>
              </a:rPr>
              <a:t>www.macvendorlookup.com</a:t>
            </a:r>
            <a:endParaRPr lang="en-US" b="1" dirty="0">
              <a:solidFill>
                <a:srgbClr val="0000FF"/>
              </a:solidFill>
            </a:endParaRPr>
          </a:p>
        </p:txBody>
      </p:sp>
    </p:spTree>
    <p:extLst>
      <p:ext uri="{BB962C8B-B14F-4D97-AF65-F5344CB8AC3E}">
        <p14:creationId xmlns:p14="http://schemas.microsoft.com/office/powerpoint/2010/main" val="2239576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solidFill>
                  <a:srgbClr val="0000FF"/>
                </a:solidFill>
              </a:rPr>
              <a:t>www.macvendorlookup.com</a:t>
            </a:r>
            <a:endParaRPr lang="en-US" b="1" dirty="0">
              <a:solidFill>
                <a:srgbClr val="0000FF"/>
              </a:solidFill>
            </a:endParaRPr>
          </a:p>
        </p:txBody>
      </p:sp>
      <p:pic>
        <p:nvPicPr>
          <p:cNvPr id="4" name="Content Placeholder 3" descr="Screen Shot 2014-10-02 at 10.13.12 AM.png"/>
          <p:cNvPicPr>
            <a:picLocks noGrp="1" noChangeAspect="1"/>
          </p:cNvPicPr>
          <p:nvPr>
            <p:ph idx="1"/>
          </p:nvPr>
        </p:nvPicPr>
        <p:blipFill>
          <a:blip r:embed="rId2">
            <a:extLst>
              <a:ext uri="{28A0092B-C50C-407E-A947-70E740481C1C}">
                <a14:useLocalDpi xmlns:a14="http://schemas.microsoft.com/office/drawing/2010/main" val="0"/>
              </a:ext>
            </a:extLst>
          </a:blip>
          <a:srcRect t="4350" b="4350"/>
          <a:stretch>
            <a:fillRect/>
          </a:stretch>
        </p:blipFill>
        <p:spPr/>
      </p:pic>
    </p:spTree>
    <p:extLst>
      <p:ext uri="{BB962C8B-B14F-4D97-AF65-F5344CB8AC3E}">
        <p14:creationId xmlns:p14="http://schemas.microsoft.com/office/powerpoint/2010/main" val="1367276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eaLnBrk="1" hangingPunct="1"/>
            <a:r>
              <a:rPr lang="en-US" sz="1800" dirty="0">
                <a:latin typeface="Arial" charset="0"/>
              </a:rPr>
              <a:t>Ethernet MAC</a:t>
            </a:r>
            <a:r>
              <a:rPr lang="en-US" dirty="0">
                <a:latin typeface="Arial" charset="0"/>
              </a:rPr>
              <a:t/>
            </a:r>
            <a:br>
              <a:rPr lang="en-US" dirty="0">
                <a:latin typeface="Arial" charset="0"/>
              </a:rPr>
            </a:br>
            <a:r>
              <a:rPr lang="en-US" dirty="0" smtClean="0">
                <a:latin typeface="Arial" charset="0"/>
              </a:rPr>
              <a:t>Unicast MAC Address</a:t>
            </a:r>
            <a:endParaRPr lang="en-US" dirty="0">
              <a:latin typeface="Arial"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996" y="1395413"/>
            <a:ext cx="7337090" cy="4864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sz="1800" dirty="0">
                <a:latin typeface="Arial" charset="0"/>
              </a:rPr>
              <a:t>Ethernet MAC</a:t>
            </a:r>
            <a:r>
              <a:rPr lang="en-US" sz="1800" dirty="0" smtClean="0">
                <a:latin typeface="Arial" charset="0"/>
              </a:rPr>
              <a:t/>
            </a:r>
            <a:br>
              <a:rPr lang="en-US" sz="1800" dirty="0" smtClean="0">
                <a:latin typeface="Arial" charset="0"/>
              </a:rPr>
            </a:br>
            <a:r>
              <a:rPr lang="en-US" dirty="0" smtClean="0">
                <a:latin typeface="Arial" charset="0"/>
              </a:rPr>
              <a:t>Broadcast MAC Address</a:t>
            </a:r>
            <a:endParaRPr lang="en-US" dirty="0">
              <a:latin typeface="Arial"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508" y="1581149"/>
            <a:ext cx="8096978" cy="4870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sz="1800" dirty="0">
                <a:latin typeface="Arial" charset="0"/>
              </a:rPr>
              <a:t>Ethernet MAC</a:t>
            </a:r>
            <a:r>
              <a:rPr lang="en-US" sz="1800" dirty="0" smtClean="0">
                <a:latin typeface="Arial" charset="0"/>
              </a:rPr>
              <a:t/>
            </a:r>
            <a:br>
              <a:rPr lang="en-US" sz="1800" dirty="0" smtClean="0">
                <a:latin typeface="Arial" charset="0"/>
              </a:rPr>
            </a:br>
            <a:r>
              <a:rPr lang="en-US" sz="2800" dirty="0" smtClean="0">
                <a:latin typeface="Arial" charset="0"/>
              </a:rPr>
              <a:t>Multicast MAC Address</a:t>
            </a:r>
            <a:endParaRPr lang="en-US" sz="2800" dirty="0">
              <a:latin typeface="Arial"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868" y="1348920"/>
            <a:ext cx="7782815" cy="4674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56875" y="5686412"/>
            <a:ext cx="2716954" cy="674031"/>
          </a:xfrm>
          <a:prstGeom prst="rect">
            <a:avLst/>
          </a:prstGeom>
        </p:spPr>
        <p:txBody>
          <a:bodyPr wrap="square">
            <a:spAutoFit/>
          </a:bodyPr>
          <a:lstStyle/>
          <a:p>
            <a:r>
              <a:rPr lang="en-US" sz="1400" b="1" dirty="0"/>
              <a:t>M</a:t>
            </a:r>
            <a:r>
              <a:rPr lang="en-US" sz="1400" b="1" dirty="0" smtClean="0"/>
              <a:t>ulticast </a:t>
            </a:r>
            <a:r>
              <a:rPr lang="en-US" sz="1400" b="1" dirty="0"/>
              <a:t>MAC address is a special value that begins with 01-00-5E in </a:t>
            </a:r>
            <a:r>
              <a:rPr lang="en-US" sz="1400" b="1" dirty="0" smtClean="0"/>
              <a:t>hexadecimal</a:t>
            </a:r>
            <a:endParaRPr lang="en-US" sz="1400" b="1" dirty="0"/>
          </a:p>
        </p:txBody>
      </p:sp>
      <p:sp>
        <p:nvSpPr>
          <p:cNvPr id="3" name="Rectangle 2"/>
          <p:cNvSpPr/>
          <p:nvPr/>
        </p:nvSpPr>
        <p:spPr>
          <a:xfrm>
            <a:off x="5303769" y="5783362"/>
            <a:ext cx="3214914" cy="480131"/>
          </a:xfrm>
          <a:prstGeom prst="rect">
            <a:avLst/>
          </a:prstGeom>
        </p:spPr>
        <p:txBody>
          <a:bodyPr wrap="square">
            <a:spAutoFit/>
          </a:bodyPr>
          <a:lstStyle/>
          <a:p>
            <a:r>
              <a:rPr lang="en-US" sz="1400" b="1" dirty="0" smtClean="0"/>
              <a:t>Range of </a:t>
            </a:r>
            <a:r>
              <a:rPr lang="en-US" sz="1400" b="1" dirty="0"/>
              <a:t>IPV4 multicast addresses is 224.0.0.0 to 239.255.255.255</a:t>
            </a:r>
          </a:p>
        </p:txBody>
      </p:sp>
    </p:spTree>
    <p:extLst>
      <p:ext uri="{BB962C8B-B14F-4D97-AF65-F5344CB8AC3E}">
        <p14:creationId xmlns:p14="http://schemas.microsoft.com/office/powerpoint/2010/main" val="312423501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sz="1800" dirty="0" smtClean="0">
                <a:latin typeface="Arial" charset="0"/>
              </a:rPr>
              <a:t>MAC and IP</a:t>
            </a:r>
            <a:br>
              <a:rPr lang="en-US" sz="1800" dirty="0" smtClean="0">
                <a:latin typeface="Arial" charset="0"/>
              </a:rPr>
            </a:br>
            <a:r>
              <a:rPr lang="en-US" sz="2800" dirty="0" smtClean="0">
                <a:latin typeface="Arial" charset="0"/>
              </a:rPr>
              <a:t>MAC and IP</a:t>
            </a:r>
            <a:endParaRPr lang="en-US" sz="2800" dirty="0">
              <a:latin typeface="Arial" charset="0"/>
            </a:endParaRPr>
          </a:p>
        </p:txBody>
      </p:sp>
      <p:sp>
        <p:nvSpPr>
          <p:cNvPr id="2" name="TextBox 1"/>
          <p:cNvSpPr txBox="1"/>
          <p:nvPr/>
        </p:nvSpPr>
        <p:spPr>
          <a:xfrm>
            <a:off x="246743" y="1494969"/>
            <a:ext cx="8665028" cy="5053691"/>
          </a:xfrm>
          <a:prstGeom prst="rect">
            <a:avLst/>
          </a:prstGeom>
          <a:noFill/>
        </p:spPr>
        <p:txBody>
          <a:bodyPr wrap="square" rtlCol="0">
            <a:spAutoFit/>
          </a:bodyPr>
          <a:lstStyle/>
          <a:p>
            <a:pPr algn="l"/>
            <a:r>
              <a:rPr lang="en-US" b="1" dirty="0" smtClean="0"/>
              <a:t>MAC address</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sz="2000" dirty="0">
                <a:latin typeface="+mn-lt"/>
              </a:rPr>
              <a:t>This address does not change </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sz="2000" dirty="0">
                <a:latin typeface="+mn-lt"/>
              </a:rPr>
              <a:t>Similar to the name of a person</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sz="2000" dirty="0">
                <a:latin typeface="+mn-lt"/>
              </a:rPr>
              <a:t>Known as physical address because physically assigned to the host NIC </a:t>
            </a:r>
          </a:p>
          <a:p>
            <a:pPr algn="l"/>
            <a:endParaRPr lang="en-US" dirty="0" smtClean="0"/>
          </a:p>
          <a:p>
            <a:pPr algn="l"/>
            <a:r>
              <a:rPr lang="en-US" b="1" dirty="0" smtClean="0"/>
              <a:t>IP address</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sz="2000" dirty="0">
                <a:latin typeface="+mn-lt"/>
              </a:rPr>
              <a:t>Similar to the address of a person </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sz="2000" dirty="0">
                <a:latin typeface="+mn-lt"/>
              </a:rPr>
              <a:t>Based on where the host is actually located </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sz="2000" dirty="0">
                <a:latin typeface="+mn-lt"/>
              </a:rPr>
              <a:t>Known as a logical address because assigned logically</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sz="2000" dirty="0">
                <a:latin typeface="+mn-lt"/>
              </a:rPr>
              <a:t>Assigned to each host by a network administrator</a:t>
            </a:r>
          </a:p>
          <a:p>
            <a:pPr algn="l"/>
            <a:endParaRPr lang="en-US" dirty="0" smtClean="0"/>
          </a:p>
          <a:p>
            <a:pPr algn="l"/>
            <a:r>
              <a:rPr lang="en-US" sz="2000" dirty="0" smtClean="0"/>
              <a:t>Both </a:t>
            </a:r>
            <a:r>
              <a:rPr lang="en-US" sz="2000" dirty="0"/>
              <a:t>the physical MAC and logical IP addresses are required for a computer to communicate </a:t>
            </a:r>
            <a:r>
              <a:rPr lang="en-US" sz="2000" dirty="0" smtClean="0"/>
              <a:t>just </a:t>
            </a:r>
            <a:r>
              <a:rPr lang="en-US" sz="2000" dirty="0"/>
              <a:t>like both the name and address of a person are required to send a </a:t>
            </a:r>
            <a:r>
              <a:rPr lang="en-US" sz="2000" dirty="0" smtClean="0"/>
              <a:t>letter</a:t>
            </a:r>
            <a:endParaRPr lang="en-US" sz="2000" dirty="0"/>
          </a:p>
        </p:txBody>
      </p:sp>
    </p:spTree>
    <p:extLst>
      <p:ext uri="{BB962C8B-B14F-4D97-AF65-F5344CB8AC3E}">
        <p14:creationId xmlns:p14="http://schemas.microsoft.com/office/powerpoint/2010/main" val="1020686650"/>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US" sz="1800" dirty="0">
                <a:latin typeface="Arial" charset="0"/>
              </a:rPr>
              <a:t>Ethernet MAC</a:t>
            </a:r>
            <a:r>
              <a:rPr lang="en-US" sz="1800" dirty="0" smtClean="0">
                <a:latin typeface="Arial" charset="0"/>
              </a:rPr>
              <a:t/>
            </a:r>
            <a:br>
              <a:rPr lang="en-US" sz="1800" dirty="0" smtClean="0">
                <a:latin typeface="Arial" charset="0"/>
              </a:rPr>
            </a:br>
            <a:r>
              <a:rPr lang="en-US" dirty="0" smtClean="0">
                <a:latin typeface="Arial" charset="0"/>
              </a:rPr>
              <a:t>End-to-End Connectivity, MAC, and IP</a:t>
            </a:r>
            <a:endParaRPr lang="en-US" dirty="0">
              <a:latin typeface="Arial"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772" y="1757362"/>
            <a:ext cx="7277178" cy="1727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685" y="3905250"/>
            <a:ext cx="7103351"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0527796"/>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sz="1800" dirty="0" smtClean="0">
                <a:latin typeface="Arial" charset="0"/>
              </a:rPr>
              <a:t>ARP</a:t>
            </a:r>
            <a:r>
              <a:rPr lang="en-US" dirty="0">
                <a:latin typeface="Arial" charset="0"/>
              </a:rPr>
              <a:t/>
            </a:r>
            <a:br>
              <a:rPr lang="en-US" dirty="0">
                <a:latin typeface="Arial" charset="0"/>
              </a:rPr>
            </a:br>
            <a:r>
              <a:rPr lang="en-US" dirty="0" smtClean="0">
                <a:latin typeface="Arial" charset="0"/>
              </a:rPr>
              <a:t>Introduction to ARP</a:t>
            </a:r>
            <a:endParaRPr lang="en-US" dirty="0">
              <a:latin typeface="Arial" charset="0"/>
            </a:endParaRPr>
          </a:p>
        </p:txBody>
      </p:sp>
      <p:sp>
        <p:nvSpPr>
          <p:cNvPr id="5" name="Content Placeholder 2"/>
          <p:cNvSpPr txBox="1">
            <a:spLocks/>
          </p:cNvSpPr>
          <p:nvPr/>
        </p:nvSpPr>
        <p:spPr bwMode="auto">
          <a:xfrm>
            <a:off x="191337" y="1488350"/>
            <a:ext cx="8733677" cy="508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Font typeface="Wingdings" charset="0"/>
              <a:buNone/>
            </a:pPr>
            <a:r>
              <a:rPr lang="en-US" dirty="0" smtClean="0"/>
              <a:t>ARP Purpose </a:t>
            </a:r>
          </a:p>
          <a:p>
            <a:pPr>
              <a:buFont typeface="Wingdings" pitchFamily="2" charset="2"/>
              <a:buChar char="§"/>
            </a:pPr>
            <a:r>
              <a:rPr lang="en-US" dirty="0" smtClean="0"/>
              <a:t>Sending node needs a way to find the MAC address of the destination for a given Ethernet link</a:t>
            </a:r>
          </a:p>
          <a:p>
            <a:pPr marL="0" indent="0">
              <a:buFont typeface="Wingdings" charset="0"/>
              <a:buNone/>
            </a:pPr>
            <a:endParaRPr lang="en-US" dirty="0" smtClean="0"/>
          </a:p>
          <a:p>
            <a:pPr marL="0" indent="0">
              <a:buFont typeface="Wingdings" charset="0"/>
              <a:buNone/>
            </a:pPr>
            <a:r>
              <a:rPr lang="en-US" dirty="0" smtClean="0"/>
              <a:t>The ARP protocol provides two basic functions:</a:t>
            </a:r>
          </a:p>
          <a:p>
            <a:r>
              <a:rPr lang="en-US" dirty="0" smtClean="0"/>
              <a:t>Resolving IPv4 addresses to MAC addresses</a:t>
            </a:r>
          </a:p>
          <a:p>
            <a:r>
              <a:rPr lang="en-US" dirty="0" smtClean="0"/>
              <a:t>Maintaining a table of mappings</a:t>
            </a:r>
          </a:p>
          <a:p>
            <a:endParaRPr lang="en-US"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sz="1800" dirty="0" smtClean="0">
                <a:latin typeface="Arial" charset="0"/>
              </a:rPr>
              <a:t>ARP</a:t>
            </a:r>
            <a:r>
              <a:rPr lang="en-US" dirty="0">
                <a:latin typeface="Arial" charset="0"/>
              </a:rPr>
              <a:t/>
            </a:r>
            <a:br>
              <a:rPr lang="en-US" dirty="0">
                <a:latin typeface="Arial" charset="0"/>
              </a:rPr>
            </a:br>
            <a:r>
              <a:rPr lang="en-US" dirty="0" smtClean="0">
                <a:latin typeface="Arial" charset="0"/>
              </a:rPr>
              <a:t>Introduction to ARP</a:t>
            </a:r>
            <a:endParaRPr lang="en-US" dirty="0">
              <a:latin typeface="Arial"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468" y="1346884"/>
            <a:ext cx="7334878" cy="5103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162723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r>
              <a:rPr lang="en-US" sz="1800" dirty="0" smtClean="0">
                <a:latin typeface="Arial" charset="0"/>
              </a:rPr>
              <a:t/>
            </a:r>
            <a:br>
              <a:rPr lang="en-US" sz="1800" dirty="0" smtClean="0">
                <a:latin typeface="Arial" charset="0"/>
              </a:rPr>
            </a:br>
            <a:r>
              <a:rPr lang="en-US" sz="1800" smtClean="0">
                <a:latin typeface="Arial" charset="0"/>
              </a:rPr>
              <a:t> </a:t>
            </a:r>
            <a:r>
              <a:rPr lang="en-US" smtClean="0">
                <a:latin typeface="Arial" charset="0"/>
              </a:rPr>
              <a:t>5.1 </a:t>
            </a:r>
            <a:r>
              <a:rPr lang="en-US" dirty="0" smtClean="0">
                <a:latin typeface="Arial" charset="0"/>
              </a:rPr>
              <a:t>Ethernet </a:t>
            </a:r>
            <a:r>
              <a:rPr lang="en-US" dirty="0" smtClean="0">
                <a:latin typeface="Arial" charset="0"/>
              </a:rPr>
              <a:t>Protocol - </a:t>
            </a:r>
            <a:r>
              <a:rPr lang="en-US" sz="2800" b="0" dirty="0" smtClean="0">
                <a:latin typeface="Arial" charset="0"/>
              </a:rPr>
              <a:t>LLC and MAC </a:t>
            </a:r>
            <a:r>
              <a:rPr lang="en-US" sz="2800" b="0" dirty="0" err="1" smtClean="0">
                <a:latin typeface="Arial" charset="0"/>
              </a:rPr>
              <a:t>Sublayers</a:t>
            </a:r>
            <a:endParaRPr lang="en-US" sz="2800" b="0" dirty="0">
              <a:latin typeface="Arial" charset="0"/>
            </a:endParaRPr>
          </a:p>
        </p:txBody>
      </p:sp>
      <p:sp>
        <p:nvSpPr>
          <p:cNvPr id="3" name="Content Placeholder 2"/>
          <p:cNvSpPr>
            <a:spLocks noGrp="1"/>
          </p:cNvSpPr>
          <p:nvPr>
            <p:ph idx="1"/>
          </p:nvPr>
        </p:nvSpPr>
        <p:spPr>
          <a:xfrm>
            <a:off x="213109" y="1379491"/>
            <a:ext cx="8733677" cy="4571365"/>
          </a:xfrm>
        </p:spPr>
        <p:txBody>
          <a:bodyPr/>
          <a:lstStyle/>
          <a:p>
            <a:pPr marL="0" indent="0">
              <a:buNone/>
            </a:pPr>
            <a:r>
              <a:rPr lang="en-US" dirty="0"/>
              <a:t>Ethernet </a:t>
            </a:r>
            <a:r>
              <a:rPr lang="en-US" dirty="0" smtClean="0"/>
              <a:t>– </a:t>
            </a:r>
          </a:p>
          <a:p>
            <a:pPr marL="800100" lvl="1" indent="-342900">
              <a:buFont typeface="Arial" pitchFamily="34" charset="0"/>
              <a:buChar char="•"/>
            </a:pPr>
            <a:r>
              <a:rPr lang="en-US" dirty="0" smtClean="0"/>
              <a:t>Most widely </a:t>
            </a:r>
            <a:r>
              <a:rPr lang="en-US" dirty="0"/>
              <a:t>used LAN </a:t>
            </a:r>
            <a:r>
              <a:rPr lang="en-US" dirty="0" smtClean="0"/>
              <a:t>technology </a:t>
            </a:r>
          </a:p>
          <a:p>
            <a:pPr marL="800100" lvl="1" indent="-342900">
              <a:buFont typeface="Arial" pitchFamily="34" charset="0"/>
              <a:buChar char="•"/>
            </a:pPr>
            <a:r>
              <a:rPr lang="en-US" dirty="0"/>
              <a:t>O</a:t>
            </a:r>
            <a:r>
              <a:rPr lang="en-US" dirty="0" smtClean="0"/>
              <a:t>perates </a:t>
            </a:r>
            <a:r>
              <a:rPr lang="en-US" dirty="0"/>
              <a:t>in the data link layer and the physical </a:t>
            </a:r>
            <a:r>
              <a:rPr lang="en-US" dirty="0" smtClean="0"/>
              <a:t>layer </a:t>
            </a:r>
          </a:p>
          <a:p>
            <a:pPr marL="800100" lvl="1" indent="-342900">
              <a:buFont typeface="Arial" pitchFamily="34" charset="0"/>
              <a:buChar char="•"/>
            </a:pPr>
            <a:r>
              <a:rPr lang="en-US" dirty="0"/>
              <a:t>F</a:t>
            </a:r>
            <a:r>
              <a:rPr lang="en-US" dirty="0" smtClean="0"/>
              <a:t>amily </a:t>
            </a:r>
            <a:r>
              <a:rPr lang="en-US" dirty="0"/>
              <a:t>of networking technologies that are defined in the IEEE 802.2 and 802.3 </a:t>
            </a:r>
            <a:r>
              <a:rPr lang="en-US" dirty="0" smtClean="0"/>
              <a:t>standards</a:t>
            </a:r>
          </a:p>
          <a:p>
            <a:pPr marL="800100" lvl="1" indent="-342900">
              <a:buFont typeface="Arial" pitchFamily="34" charset="0"/>
              <a:buChar char="•"/>
            </a:pPr>
            <a:r>
              <a:rPr lang="en-US" dirty="0" smtClean="0"/>
              <a:t>Supports </a:t>
            </a:r>
            <a:r>
              <a:rPr lang="en-US" dirty="0"/>
              <a:t>data bandwidths of 10, 100, 1000, 10,000, 40,000, and 100,000 Mbps (100 </a:t>
            </a:r>
            <a:r>
              <a:rPr lang="en-US" dirty="0" err="1"/>
              <a:t>Gbps</a:t>
            </a:r>
            <a:r>
              <a:rPr lang="en-US" dirty="0" smtClean="0"/>
              <a:t>)</a:t>
            </a:r>
            <a:endParaRPr lang="en-US" dirty="0"/>
          </a:p>
          <a:p>
            <a:pPr marL="0" indent="0">
              <a:buNone/>
            </a:pPr>
            <a:r>
              <a:rPr lang="en-US" dirty="0"/>
              <a:t>Ethernet </a:t>
            </a:r>
            <a:r>
              <a:rPr lang="en-US" dirty="0" smtClean="0"/>
              <a:t>standards –</a:t>
            </a:r>
          </a:p>
          <a:p>
            <a:pPr marL="800100" lvl="1" indent="-342900">
              <a:buFont typeface="Arial" pitchFamily="34" charset="0"/>
              <a:buChar char="•"/>
            </a:pPr>
            <a:r>
              <a:rPr lang="en-US" dirty="0"/>
              <a:t>D</a:t>
            </a:r>
            <a:r>
              <a:rPr lang="en-US" dirty="0" smtClean="0"/>
              <a:t>efine Layer </a:t>
            </a:r>
            <a:r>
              <a:rPr lang="en-US" dirty="0"/>
              <a:t>2 protocols </a:t>
            </a:r>
            <a:r>
              <a:rPr lang="en-US" dirty="0" smtClean="0"/>
              <a:t>and Layer </a:t>
            </a:r>
            <a:r>
              <a:rPr lang="en-US" dirty="0"/>
              <a:t>1 </a:t>
            </a:r>
            <a:r>
              <a:rPr lang="en-US" dirty="0" smtClean="0"/>
              <a:t>technologies</a:t>
            </a:r>
          </a:p>
          <a:p>
            <a:pPr marL="800100" lvl="1" indent="-342900">
              <a:buFont typeface="Arial" pitchFamily="34" charset="0"/>
              <a:buChar char="•"/>
            </a:pPr>
            <a:r>
              <a:rPr lang="en-US" dirty="0"/>
              <a:t>T</a:t>
            </a:r>
            <a:r>
              <a:rPr lang="en-US" dirty="0" smtClean="0"/>
              <a:t>wo </a:t>
            </a:r>
            <a:r>
              <a:rPr lang="en-US" dirty="0"/>
              <a:t>separate sub layers of the data link layer to </a:t>
            </a:r>
            <a:r>
              <a:rPr lang="en-US" dirty="0" smtClean="0"/>
              <a:t>operate - Logical </a:t>
            </a:r>
            <a:r>
              <a:rPr lang="en-US" dirty="0"/>
              <a:t>link control (LLC) and the MAC </a:t>
            </a:r>
            <a:r>
              <a:rPr lang="en-US" dirty="0" err="1" smtClean="0"/>
              <a:t>sublayers</a:t>
            </a:r>
            <a:endParaRPr lang="en-US"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sz="1800" dirty="0" smtClean="0">
                <a:latin typeface="Arial" charset="0"/>
              </a:rPr>
              <a:t>ARP</a:t>
            </a:r>
            <a:r>
              <a:rPr lang="en-US" dirty="0">
                <a:latin typeface="Arial" charset="0"/>
              </a:rPr>
              <a:t/>
            </a:r>
            <a:br>
              <a:rPr lang="en-US" dirty="0">
                <a:latin typeface="Arial" charset="0"/>
              </a:rPr>
            </a:br>
            <a:r>
              <a:rPr lang="en-US" dirty="0" err="1" smtClean="0">
                <a:latin typeface="Arial" charset="0"/>
              </a:rPr>
              <a:t>ARP</a:t>
            </a:r>
            <a:r>
              <a:rPr lang="en-US" dirty="0" smtClean="0">
                <a:latin typeface="Arial" charset="0"/>
              </a:rPr>
              <a:t> Functions/Operation</a:t>
            </a:r>
            <a:endParaRPr lang="en-US" dirty="0">
              <a:latin typeface="Arial" charset="0"/>
            </a:endParaRPr>
          </a:p>
        </p:txBody>
      </p:sp>
      <p:sp>
        <p:nvSpPr>
          <p:cNvPr id="2" name="TextBox 1"/>
          <p:cNvSpPr txBox="1"/>
          <p:nvPr/>
        </p:nvSpPr>
        <p:spPr>
          <a:xfrm>
            <a:off x="304800" y="1418432"/>
            <a:ext cx="8403771" cy="5195268"/>
          </a:xfrm>
          <a:prstGeom prst="rect">
            <a:avLst/>
          </a:prstGeom>
          <a:noFill/>
        </p:spPr>
        <p:txBody>
          <a:bodyPr wrap="square" rtlCol="0">
            <a:spAutoFit/>
          </a:bodyPr>
          <a:lstStyle/>
          <a:p>
            <a:pPr algn="l"/>
            <a:r>
              <a:rPr lang="en-US" dirty="0" smtClean="0"/>
              <a:t>ARP Table – </a:t>
            </a:r>
          </a:p>
          <a:p>
            <a:pPr marL="236538" indent="-236538" algn="l" defTabSz="814388">
              <a:lnSpc>
                <a:spcPct val="95000"/>
              </a:lnSpc>
              <a:spcBef>
                <a:spcPct val="50000"/>
              </a:spcBef>
              <a:buClr>
                <a:srgbClr val="708CA1"/>
              </a:buClr>
              <a:buFont typeface="Wingdings" charset="0"/>
              <a:buChar char="§"/>
            </a:pPr>
            <a:r>
              <a:rPr lang="en-US" sz="2000" dirty="0">
                <a:latin typeface="+mn-lt"/>
              </a:rPr>
              <a:t>Used to find the data link layer address that is mapped to the destination IPv4 address</a:t>
            </a:r>
          </a:p>
          <a:p>
            <a:pPr marL="236538" indent="-236538" algn="l" defTabSz="814388">
              <a:lnSpc>
                <a:spcPct val="95000"/>
              </a:lnSpc>
              <a:spcBef>
                <a:spcPct val="50000"/>
              </a:spcBef>
              <a:buClr>
                <a:srgbClr val="708CA1"/>
              </a:buClr>
              <a:buFont typeface="Wingdings" charset="0"/>
              <a:buChar char="§"/>
            </a:pPr>
            <a:r>
              <a:rPr lang="en-US" sz="2000" dirty="0">
                <a:latin typeface="+mn-lt"/>
              </a:rPr>
              <a:t>As a node receives frames from the media, it records the source IP and MAC address as a mapping in the ARP table</a:t>
            </a:r>
          </a:p>
          <a:p>
            <a:pPr algn="l"/>
            <a:endParaRPr lang="en-US" dirty="0" smtClean="0"/>
          </a:p>
          <a:p>
            <a:pPr algn="l"/>
            <a:r>
              <a:rPr lang="en-US" dirty="0" smtClean="0"/>
              <a:t>ARP request –</a:t>
            </a:r>
          </a:p>
          <a:p>
            <a:pPr marL="236538" indent="-236538" algn="l" defTabSz="814388">
              <a:lnSpc>
                <a:spcPct val="95000"/>
              </a:lnSpc>
              <a:spcBef>
                <a:spcPct val="50000"/>
              </a:spcBef>
              <a:buClr>
                <a:srgbClr val="708CA1"/>
              </a:buClr>
              <a:buFont typeface="Wingdings" charset="0"/>
              <a:buChar char="§"/>
            </a:pPr>
            <a:r>
              <a:rPr lang="en-US" sz="2000" dirty="0">
                <a:latin typeface="+mn-lt"/>
              </a:rPr>
              <a:t>Layer 2 broadcast to all devices on the Ethernet LAN</a:t>
            </a:r>
          </a:p>
          <a:p>
            <a:pPr marL="236538" indent="-236538" algn="l" defTabSz="814388">
              <a:lnSpc>
                <a:spcPct val="95000"/>
              </a:lnSpc>
              <a:spcBef>
                <a:spcPct val="50000"/>
              </a:spcBef>
              <a:buClr>
                <a:srgbClr val="708CA1"/>
              </a:buClr>
              <a:buFont typeface="Wingdings" charset="0"/>
              <a:buChar char="§"/>
            </a:pPr>
            <a:r>
              <a:rPr lang="en-US" sz="2000" dirty="0">
                <a:latin typeface="+mn-lt"/>
              </a:rPr>
              <a:t>The node that matches the IP address in the broadcast will </a:t>
            </a:r>
            <a:r>
              <a:rPr lang="en-US" sz="2000" dirty="0" smtClean="0">
                <a:latin typeface="+mn-lt"/>
              </a:rPr>
              <a:t>reply</a:t>
            </a:r>
          </a:p>
          <a:p>
            <a:pPr marL="236538" indent="-236538" algn="l" defTabSz="814388">
              <a:lnSpc>
                <a:spcPct val="95000"/>
              </a:lnSpc>
              <a:spcBef>
                <a:spcPct val="50000"/>
              </a:spcBef>
              <a:buClr>
                <a:srgbClr val="708CA1"/>
              </a:buClr>
              <a:buFont typeface="Wingdings" charset="0"/>
              <a:buChar char="§"/>
            </a:pPr>
            <a:r>
              <a:rPr lang="en-US" sz="2000" dirty="0"/>
              <a:t>If no device responds to the ARP request, the packet is dropped because a frame cannot be created</a:t>
            </a:r>
            <a:endParaRPr lang="en-US" sz="2000" dirty="0">
              <a:latin typeface="+mn-lt"/>
            </a:endParaRPr>
          </a:p>
          <a:p>
            <a:pPr algn="l"/>
            <a:endParaRPr lang="en-US" dirty="0" smtClean="0"/>
          </a:p>
          <a:p>
            <a:pPr algn="l"/>
            <a:r>
              <a:rPr lang="en-US" b="1" dirty="0"/>
              <a:t>S</a:t>
            </a:r>
            <a:r>
              <a:rPr lang="en-US" b="1" dirty="0" smtClean="0"/>
              <a:t>tatic </a:t>
            </a:r>
            <a:r>
              <a:rPr lang="en-US" b="1" dirty="0"/>
              <a:t>map entries can be entered in an ARP table, but this is rarely </a:t>
            </a:r>
            <a:r>
              <a:rPr lang="en-US" b="1" dirty="0" smtClean="0"/>
              <a:t>done</a:t>
            </a:r>
          </a:p>
        </p:txBody>
      </p:sp>
    </p:spTree>
    <p:extLst>
      <p:ext uri="{BB962C8B-B14F-4D97-AF65-F5344CB8AC3E}">
        <p14:creationId xmlns:p14="http://schemas.microsoft.com/office/powerpoint/2010/main" val="3560924210"/>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sz="1800" dirty="0" smtClean="0">
                <a:latin typeface="Arial" charset="0"/>
              </a:rPr>
              <a:t>ARP</a:t>
            </a:r>
            <a:r>
              <a:rPr lang="en-US" dirty="0">
                <a:latin typeface="Arial" charset="0"/>
              </a:rPr>
              <a:t/>
            </a:r>
            <a:br>
              <a:rPr lang="en-US" dirty="0">
                <a:latin typeface="Arial" charset="0"/>
              </a:rPr>
            </a:br>
            <a:r>
              <a:rPr lang="en-US" dirty="0" err="1" smtClean="0">
                <a:latin typeface="Arial" charset="0"/>
              </a:rPr>
              <a:t>ARP</a:t>
            </a:r>
            <a:r>
              <a:rPr lang="en-US" dirty="0" smtClean="0">
                <a:latin typeface="Arial" charset="0"/>
              </a:rPr>
              <a:t> Functions/Operation</a:t>
            </a:r>
            <a:endParaRPr lang="en-US" dirty="0">
              <a:latin typeface="Arial" charset="0"/>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6009" y="1146683"/>
            <a:ext cx="6399197" cy="528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959521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sz="1800" dirty="0" smtClean="0">
                <a:latin typeface="Arial" charset="0"/>
              </a:rPr>
              <a:t>ARP</a:t>
            </a:r>
            <a:r>
              <a:rPr lang="en-US" dirty="0">
                <a:latin typeface="Arial" charset="0"/>
              </a:rPr>
              <a:t/>
            </a:r>
            <a:br>
              <a:rPr lang="en-US" dirty="0">
                <a:latin typeface="Arial" charset="0"/>
              </a:rPr>
            </a:br>
            <a:r>
              <a:rPr lang="en-US" dirty="0" err="1" smtClean="0">
                <a:latin typeface="Arial" charset="0"/>
              </a:rPr>
              <a:t>ARP</a:t>
            </a:r>
            <a:r>
              <a:rPr lang="en-US" dirty="0" smtClean="0">
                <a:latin typeface="Arial" charset="0"/>
              </a:rPr>
              <a:t> Functions/Operation</a:t>
            </a:r>
            <a:endParaRPr lang="en-US" dirty="0">
              <a:latin typeface="Arial"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73" y="328362"/>
            <a:ext cx="8843911" cy="5977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9549725"/>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483" y="387234"/>
            <a:ext cx="8555377" cy="5998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869088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975" y="433707"/>
            <a:ext cx="8207045" cy="5898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483365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482" y="371744"/>
            <a:ext cx="8224325" cy="6042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335468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pPr eaLnBrk="1" hangingPunct="1"/>
            <a:r>
              <a:rPr lang="en-US" sz="1800" dirty="0" smtClean="0">
                <a:latin typeface="Arial" charset="0"/>
              </a:rPr>
              <a:t>ARP</a:t>
            </a:r>
            <a:r>
              <a:rPr lang="en-US" dirty="0">
                <a:latin typeface="Arial" charset="0"/>
              </a:rPr>
              <a:t/>
            </a:r>
            <a:br>
              <a:rPr lang="en-US" dirty="0">
                <a:latin typeface="Arial" charset="0"/>
              </a:rPr>
            </a:br>
            <a:r>
              <a:rPr lang="en-US" dirty="0" err="1" smtClean="0">
                <a:latin typeface="Arial" charset="0"/>
              </a:rPr>
              <a:t>ARP</a:t>
            </a:r>
            <a:r>
              <a:rPr lang="en-US" dirty="0" smtClean="0">
                <a:latin typeface="Arial" charset="0"/>
              </a:rPr>
              <a:t> Role in Remote Communication</a:t>
            </a:r>
            <a:endParaRPr lang="en-US" dirty="0">
              <a:latin typeface="Arial" charset="0"/>
            </a:endParaRPr>
          </a:p>
        </p:txBody>
      </p:sp>
      <p:sp>
        <p:nvSpPr>
          <p:cNvPr id="2" name="TextBox 1"/>
          <p:cNvSpPr txBox="1"/>
          <p:nvPr/>
        </p:nvSpPr>
        <p:spPr>
          <a:xfrm>
            <a:off x="261257" y="1465943"/>
            <a:ext cx="8577943" cy="4081117"/>
          </a:xfrm>
          <a:prstGeom prst="rect">
            <a:avLst/>
          </a:prstGeom>
          <a:noFill/>
        </p:spPr>
        <p:txBody>
          <a:bodyPr wrap="square" rtlCol="0">
            <a:spAutoFit/>
          </a:bodyPr>
          <a:lstStyle/>
          <a:p>
            <a:pPr marL="342900" indent="-342900" algn="l">
              <a:buFont typeface="Wingdings" pitchFamily="2" charset="2"/>
              <a:buChar char="§"/>
            </a:pPr>
            <a:r>
              <a:rPr lang="en-US" dirty="0" smtClean="0"/>
              <a:t>If </a:t>
            </a:r>
            <a:r>
              <a:rPr lang="en-US" dirty="0"/>
              <a:t>the destination IPv4 host is on the </a:t>
            </a:r>
            <a:r>
              <a:rPr lang="en-US" b="1" u="sng" dirty="0">
                <a:solidFill>
                  <a:srgbClr val="3366FF"/>
                </a:solidFill>
              </a:rPr>
              <a:t>local network</a:t>
            </a:r>
            <a:r>
              <a:rPr lang="en-US" dirty="0"/>
              <a:t>, the frame will use the MAC address of this device as the destination MAC </a:t>
            </a:r>
            <a:r>
              <a:rPr lang="en-US" dirty="0" smtClean="0"/>
              <a:t>address</a:t>
            </a:r>
            <a:endParaRPr lang="en-US" dirty="0"/>
          </a:p>
          <a:p>
            <a:pPr marL="342900" indent="-342900" algn="l">
              <a:buFont typeface="Wingdings" pitchFamily="2" charset="2"/>
              <a:buChar char="§"/>
            </a:pPr>
            <a:endParaRPr lang="en-US" dirty="0" smtClean="0"/>
          </a:p>
          <a:p>
            <a:pPr marL="342900" indent="-342900" algn="l">
              <a:buFont typeface="Wingdings" pitchFamily="2" charset="2"/>
              <a:buChar char="§"/>
            </a:pPr>
            <a:r>
              <a:rPr lang="en-US" dirty="0" smtClean="0"/>
              <a:t>If </a:t>
            </a:r>
            <a:r>
              <a:rPr lang="en-US" dirty="0"/>
              <a:t>the destination IPv4 host is </a:t>
            </a:r>
            <a:r>
              <a:rPr lang="en-US" b="1" u="sng" dirty="0">
                <a:solidFill>
                  <a:srgbClr val="3366FF"/>
                </a:solidFill>
              </a:rPr>
              <a:t>not on the local network</a:t>
            </a:r>
            <a:r>
              <a:rPr lang="en-US" dirty="0"/>
              <a:t>, t</a:t>
            </a:r>
            <a:r>
              <a:rPr lang="en-US" dirty="0" smtClean="0"/>
              <a:t>he source </a:t>
            </a:r>
            <a:r>
              <a:rPr lang="en-US" dirty="0"/>
              <a:t>uses the ARP process to determine a MAC address for the router interface serving as the </a:t>
            </a:r>
            <a:r>
              <a:rPr lang="en-US" dirty="0" smtClean="0"/>
              <a:t>gateway</a:t>
            </a:r>
            <a:endParaRPr lang="en-US" dirty="0"/>
          </a:p>
          <a:p>
            <a:pPr marL="342900" indent="-342900" algn="l">
              <a:buFont typeface="Wingdings" pitchFamily="2" charset="2"/>
              <a:buChar char="§"/>
            </a:pPr>
            <a:endParaRPr lang="en-US" dirty="0"/>
          </a:p>
          <a:p>
            <a:pPr marL="342900" indent="-342900" algn="l">
              <a:buFont typeface="Wingdings" pitchFamily="2" charset="2"/>
              <a:buChar char="§"/>
            </a:pPr>
            <a:r>
              <a:rPr lang="en-US" dirty="0" smtClean="0"/>
              <a:t>In </a:t>
            </a:r>
            <a:r>
              <a:rPr lang="en-US" dirty="0"/>
              <a:t>the event that the gateway entry is </a:t>
            </a:r>
            <a:r>
              <a:rPr lang="en-US" b="1" u="sng" dirty="0">
                <a:solidFill>
                  <a:srgbClr val="3366FF"/>
                </a:solidFill>
              </a:rPr>
              <a:t>not in the table</a:t>
            </a:r>
            <a:r>
              <a:rPr lang="en-US" dirty="0"/>
              <a:t>, </a:t>
            </a:r>
            <a:r>
              <a:rPr lang="en-US" dirty="0" smtClean="0"/>
              <a:t>an </a:t>
            </a:r>
            <a:r>
              <a:rPr lang="en-US" dirty="0"/>
              <a:t>ARP </a:t>
            </a:r>
            <a:r>
              <a:rPr lang="en-US" dirty="0" smtClean="0"/>
              <a:t>request is used </a:t>
            </a:r>
            <a:r>
              <a:rPr lang="en-US" dirty="0"/>
              <a:t>to retrieve the MAC address associated with the IP address of the </a:t>
            </a:r>
            <a:r>
              <a:rPr lang="en-US" b="1" u="sng" dirty="0">
                <a:solidFill>
                  <a:srgbClr val="3366FF"/>
                </a:solidFill>
              </a:rPr>
              <a:t>router </a:t>
            </a:r>
            <a:r>
              <a:rPr lang="en-US" b="1" u="sng" dirty="0" smtClean="0">
                <a:solidFill>
                  <a:srgbClr val="3366FF"/>
                </a:solidFill>
              </a:rPr>
              <a:t>interface</a:t>
            </a:r>
            <a:endParaRPr lang="en-US" b="1" u="sng" dirty="0">
              <a:solidFill>
                <a:srgbClr val="3366FF"/>
              </a:solidFill>
            </a:endParaRPr>
          </a:p>
          <a:p>
            <a:endParaRPr lang="en-US"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US" sz="1800" dirty="0" smtClean="0">
                <a:latin typeface="Arial" charset="0"/>
              </a:rPr>
              <a:t>Switching</a:t>
            </a:r>
            <a:r>
              <a:rPr lang="en-US" dirty="0">
                <a:latin typeface="Arial" charset="0"/>
              </a:rPr>
              <a:t/>
            </a:r>
            <a:br>
              <a:rPr lang="en-US" dirty="0">
                <a:latin typeface="Arial" charset="0"/>
              </a:rPr>
            </a:br>
            <a:r>
              <a:rPr lang="en-US" dirty="0" smtClean="0">
                <a:latin typeface="Arial" charset="0"/>
              </a:rPr>
              <a:t>Switch Port Fundamentals</a:t>
            </a:r>
            <a:endParaRPr lang="en-US" dirty="0">
              <a:latin typeface="Arial" charset="0"/>
            </a:endParaRPr>
          </a:p>
        </p:txBody>
      </p:sp>
      <p:sp>
        <p:nvSpPr>
          <p:cNvPr id="2" name="TextBox 1"/>
          <p:cNvSpPr txBox="1"/>
          <p:nvPr/>
        </p:nvSpPr>
        <p:spPr>
          <a:xfrm>
            <a:off x="275770" y="1538514"/>
            <a:ext cx="8577943" cy="4419671"/>
          </a:xfrm>
          <a:prstGeom prst="rect">
            <a:avLst/>
          </a:prstGeom>
          <a:noFill/>
        </p:spPr>
        <p:txBody>
          <a:bodyPr wrap="square" rtlCol="0">
            <a:spAutoFit/>
          </a:bodyPr>
          <a:lstStyle/>
          <a:p>
            <a:pPr algn="l"/>
            <a:r>
              <a:rPr lang="en-US" b="1" dirty="0" smtClean="0"/>
              <a:t>Layer 2 LAN switch</a:t>
            </a:r>
          </a:p>
          <a:p>
            <a:pPr algn="l"/>
            <a:endParaRPr lang="en-US" dirty="0"/>
          </a:p>
          <a:p>
            <a:pPr marL="342900" indent="-342900" algn="l">
              <a:buFont typeface="Wingdings" pitchFamily="2" charset="2"/>
              <a:buChar char="§"/>
            </a:pPr>
            <a:r>
              <a:rPr lang="en-US" dirty="0" smtClean="0"/>
              <a:t>Connects end devices to a central intermediate device on </a:t>
            </a:r>
            <a:r>
              <a:rPr lang="en-US" dirty="0"/>
              <a:t>most Ethernet </a:t>
            </a:r>
            <a:r>
              <a:rPr lang="en-US" dirty="0" smtClean="0"/>
              <a:t>networks</a:t>
            </a:r>
          </a:p>
          <a:p>
            <a:pPr algn="l"/>
            <a:endParaRPr lang="en-US" dirty="0"/>
          </a:p>
          <a:p>
            <a:pPr marL="342900" indent="-342900" algn="l">
              <a:buFont typeface="Wingdings" pitchFamily="2" charset="2"/>
              <a:buChar char="§"/>
            </a:pPr>
            <a:r>
              <a:rPr lang="en-US" dirty="0"/>
              <a:t>P</a:t>
            </a:r>
            <a:r>
              <a:rPr lang="en-US" dirty="0" smtClean="0"/>
              <a:t>erforms </a:t>
            </a:r>
            <a:r>
              <a:rPr lang="en-US" dirty="0"/>
              <a:t>switching and filtering based </a:t>
            </a:r>
            <a:r>
              <a:rPr lang="en-US" dirty="0" smtClean="0"/>
              <a:t>only on the MAC address</a:t>
            </a:r>
          </a:p>
          <a:p>
            <a:pPr algn="l"/>
            <a:endParaRPr lang="en-US" dirty="0" smtClean="0"/>
          </a:p>
          <a:p>
            <a:pPr marL="342900" indent="-342900" algn="l">
              <a:buFont typeface="Wingdings" pitchFamily="2" charset="2"/>
              <a:buChar char="§"/>
            </a:pPr>
            <a:r>
              <a:rPr lang="en-US" dirty="0"/>
              <a:t>B</a:t>
            </a:r>
            <a:r>
              <a:rPr lang="en-US" dirty="0" smtClean="0"/>
              <a:t>uilds </a:t>
            </a:r>
            <a:r>
              <a:rPr lang="en-US" dirty="0"/>
              <a:t>a MAC address table that it uses to make forwarding </a:t>
            </a:r>
            <a:r>
              <a:rPr lang="en-US" dirty="0" smtClean="0"/>
              <a:t>decisions</a:t>
            </a:r>
          </a:p>
          <a:p>
            <a:pPr algn="l"/>
            <a:endParaRPr lang="en-US" dirty="0" smtClean="0"/>
          </a:p>
          <a:p>
            <a:pPr marL="342900" indent="-342900" algn="l">
              <a:buFont typeface="Wingdings" pitchFamily="2" charset="2"/>
              <a:buChar char="§"/>
            </a:pPr>
            <a:r>
              <a:rPr lang="en-US" dirty="0" smtClean="0"/>
              <a:t>Depends on </a:t>
            </a:r>
            <a:r>
              <a:rPr lang="en-US" dirty="0"/>
              <a:t>routers to pass data between </a:t>
            </a:r>
            <a:r>
              <a:rPr lang="en-US" dirty="0" smtClean="0"/>
              <a:t>IP </a:t>
            </a:r>
            <a:r>
              <a:rPr lang="en-US" dirty="0" err="1" smtClean="0"/>
              <a:t>subnetworks</a:t>
            </a:r>
            <a:endParaRPr lang="en-US" dirty="0"/>
          </a:p>
          <a:p>
            <a:pPr algn="l"/>
            <a:endParaRPr lang="en-US" dirty="0"/>
          </a:p>
        </p:txBody>
      </p:sp>
    </p:spTree>
    <p:extLst>
      <p:ext uri="{BB962C8B-B14F-4D97-AF65-F5344CB8AC3E}">
        <p14:creationId xmlns:p14="http://schemas.microsoft.com/office/powerpoint/2010/main" val="833850446"/>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116426" y="0"/>
            <a:ext cx="8772157" cy="838200"/>
          </a:xfrm>
        </p:spPr>
        <p:txBody>
          <a:bodyPr/>
          <a:lstStyle/>
          <a:p>
            <a:pPr eaLnBrk="1" hangingPunct="1"/>
            <a:r>
              <a:rPr lang="en-US" sz="1800" dirty="0" smtClean="0">
                <a:latin typeface="Arial" charset="0"/>
              </a:rPr>
              <a:t>Switching</a:t>
            </a:r>
            <a:r>
              <a:rPr lang="en-US" dirty="0">
                <a:latin typeface="Arial" charset="0"/>
              </a:rPr>
              <a:t/>
            </a:r>
            <a:br>
              <a:rPr lang="en-US" dirty="0">
                <a:latin typeface="Arial" charset="0"/>
              </a:rPr>
            </a:br>
            <a:r>
              <a:rPr lang="en-US" dirty="0" smtClean="0">
                <a:latin typeface="Arial" charset="0"/>
              </a:rPr>
              <a:t>Switch MAC Address Table</a:t>
            </a:r>
            <a:endParaRPr lang="en-US" dirty="0">
              <a:latin typeface="Arial" charset="0"/>
            </a:endParaRPr>
          </a:p>
        </p:txBody>
      </p:sp>
      <p:sp>
        <p:nvSpPr>
          <p:cNvPr id="2" name="TextBox 1"/>
          <p:cNvSpPr txBox="1"/>
          <p:nvPr/>
        </p:nvSpPr>
        <p:spPr>
          <a:xfrm>
            <a:off x="243819" y="2438329"/>
            <a:ext cx="8679543" cy="4419671"/>
          </a:xfrm>
          <a:prstGeom prst="rect">
            <a:avLst/>
          </a:prstGeom>
          <a:noFill/>
        </p:spPr>
        <p:txBody>
          <a:bodyPr wrap="square" rtlCol="0">
            <a:spAutoFit/>
          </a:bodyPr>
          <a:lstStyle/>
          <a:p>
            <a:pPr marL="347663" indent="-347663" algn="l"/>
            <a:r>
              <a:rPr lang="en-US" b="1" dirty="0" smtClean="0"/>
              <a:t>1</a:t>
            </a:r>
            <a:r>
              <a:rPr lang="en-US" b="1" dirty="0"/>
              <a:t>.</a:t>
            </a:r>
            <a:r>
              <a:rPr lang="en-US" dirty="0"/>
              <a:t> The switch receives a broadcast frame from PC 1 on Port 1</a:t>
            </a:r>
            <a:r>
              <a:rPr lang="en-US" dirty="0" smtClean="0"/>
              <a:t>.</a:t>
            </a:r>
            <a:br>
              <a:rPr lang="en-US" dirty="0" smtClean="0"/>
            </a:br>
            <a:endParaRPr lang="en-US" dirty="0"/>
          </a:p>
          <a:p>
            <a:pPr marL="347663" indent="-347663" algn="l"/>
            <a:r>
              <a:rPr lang="en-US" b="1" dirty="0" smtClean="0"/>
              <a:t>2</a:t>
            </a:r>
            <a:r>
              <a:rPr lang="en-US" b="1" dirty="0"/>
              <a:t>.</a:t>
            </a:r>
            <a:r>
              <a:rPr lang="en-US" dirty="0"/>
              <a:t> The switch enters the source MAC address and the switch port that received the frame into the address table</a:t>
            </a:r>
            <a:r>
              <a:rPr lang="en-US" dirty="0" smtClean="0"/>
              <a:t>.</a:t>
            </a:r>
            <a:br>
              <a:rPr lang="en-US" dirty="0" smtClean="0"/>
            </a:br>
            <a:endParaRPr lang="en-US" dirty="0"/>
          </a:p>
          <a:p>
            <a:pPr marL="347663" indent="-347663" algn="l"/>
            <a:r>
              <a:rPr lang="en-US" b="1" dirty="0" smtClean="0"/>
              <a:t>3</a:t>
            </a:r>
            <a:r>
              <a:rPr lang="en-US" b="1" dirty="0"/>
              <a:t>.</a:t>
            </a:r>
            <a:r>
              <a:rPr lang="en-US" dirty="0"/>
              <a:t> Because the destination address is a broadcast, the switch floods the frame to all ports, except the port on which it received the frame</a:t>
            </a:r>
            <a:r>
              <a:rPr lang="en-US" dirty="0" smtClean="0"/>
              <a:t>.</a:t>
            </a:r>
            <a:br>
              <a:rPr lang="en-US" dirty="0" smtClean="0"/>
            </a:br>
            <a:endParaRPr lang="en-US" dirty="0"/>
          </a:p>
          <a:p>
            <a:pPr marL="347663" indent="-347663" algn="l"/>
            <a:r>
              <a:rPr lang="en-US" b="1" dirty="0" smtClean="0"/>
              <a:t>4</a:t>
            </a:r>
            <a:r>
              <a:rPr lang="en-US" b="1" dirty="0"/>
              <a:t>.</a:t>
            </a:r>
            <a:r>
              <a:rPr lang="en-US" dirty="0"/>
              <a:t> The destination device replies to the broadcast with a unicast frame addressed to PC </a:t>
            </a:r>
            <a:r>
              <a:rPr lang="en-US" dirty="0" smtClean="0"/>
              <a:t>1.</a:t>
            </a:r>
          </a:p>
          <a:p>
            <a:pPr marL="347663" indent="-347663" algn="l"/>
            <a:endParaRPr lang="en-US" dirty="0"/>
          </a:p>
          <a:p>
            <a:pPr marL="347663" indent="-347663" algn="l"/>
            <a:r>
              <a:rPr lang="en-US" dirty="0" smtClean="0"/>
              <a:t>Continued…</a:t>
            </a:r>
            <a:endParaRPr 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7772" y="748239"/>
            <a:ext cx="441007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586574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US" sz="1800" dirty="0" smtClean="0">
                <a:latin typeface="Arial" charset="0"/>
              </a:rPr>
              <a:t>Switching</a:t>
            </a:r>
            <a:r>
              <a:rPr lang="en-US" dirty="0">
                <a:latin typeface="Arial" charset="0"/>
              </a:rPr>
              <a:t/>
            </a:r>
            <a:br>
              <a:rPr lang="en-US" dirty="0">
                <a:latin typeface="Arial" charset="0"/>
              </a:rPr>
            </a:br>
            <a:r>
              <a:rPr lang="en-US" dirty="0" smtClean="0">
                <a:latin typeface="Arial" charset="0"/>
              </a:rPr>
              <a:t>Switch MAC Address Table</a:t>
            </a:r>
            <a:endParaRPr lang="en-US" dirty="0">
              <a:latin typeface="Arial" charset="0"/>
            </a:endParaRPr>
          </a:p>
        </p:txBody>
      </p:sp>
      <p:sp>
        <p:nvSpPr>
          <p:cNvPr id="2" name="TextBox 1"/>
          <p:cNvSpPr txBox="1"/>
          <p:nvPr/>
        </p:nvSpPr>
        <p:spPr>
          <a:xfrm>
            <a:off x="290284" y="3076405"/>
            <a:ext cx="8679543" cy="3090077"/>
          </a:xfrm>
          <a:prstGeom prst="rect">
            <a:avLst/>
          </a:prstGeom>
          <a:noFill/>
        </p:spPr>
        <p:txBody>
          <a:bodyPr wrap="square" rtlCol="0">
            <a:spAutoFit/>
          </a:bodyPr>
          <a:lstStyle/>
          <a:p>
            <a:pPr marL="347663" indent="-347663" algn="l"/>
            <a:r>
              <a:rPr lang="en-US" b="1" dirty="0" smtClean="0"/>
              <a:t>5</a:t>
            </a:r>
            <a:r>
              <a:rPr lang="en-US" b="1" dirty="0"/>
              <a:t>.</a:t>
            </a:r>
            <a:r>
              <a:rPr lang="en-US" dirty="0"/>
              <a:t> The switch enters the source MAC address of PC 2 and the port number of the switch port that received the frame into the address table. The destination address of the frame and its associated port is found in the MAC address table</a:t>
            </a:r>
            <a:r>
              <a:rPr lang="en-US" dirty="0" smtClean="0"/>
              <a:t>.</a:t>
            </a:r>
          </a:p>
          <a:p>
            <a:pPr marL="347663" indent="-347663" algn="l"/>
            <a:endParaRPr lang="en-US" dirty="0"/>
          </a:p>
          <a:p>
            <a:pPr marL="347663" indent="-347663" algn="l"/>
            <a:r>
              <a:rPr lang="en-US" b="1" dirty="0" smtClean="0"/>
              <a:t>6</a:t>
            </a:r>
            <a:r>
              <a:rPr lang="en-US" b="1" dirty="0"/>
              <a:t>.</a:t>
            </a:r>
            <a:r>
              <a:rPr lang="en-US" dirty="0"/>
              <a:t> The switch can now forward frames between source and destination devices without flooding, because it has entries in the address table that identify the associated ports.</a:t>
            </a:r>
          </a:p>
          <a:p>
            <a:pPr algn="l"/>
            <a:endParaRPr 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7143" y="1228413"/>
            <a:ext cx="441007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0017625"/>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950" y="1611086"/>
            <a:ext cx="7510349" cy="4122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bwMode="auto">
          <a:xfrm>
            <a:off x="166993" y="341923"/>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82124" tIns="41061" rIns="82124" bIns="41061" numCol="1" anchor="b" anchorCtr="0" compatLnSpc="1">
            <a:prstTxWarp prst="textNoShape">
              <a:avLst/>
            </a:prstTxWarp>
          </a:bodyPr>
          <a:lst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a:lstStyle>
          <a:p>
            <a:pPr eaLnBrk="1" hangingPunct="1"/>
            <a:r>
              <a:rPr lang="en-US" sz="1800" dirty="0" smtClean="0">
                <a:latin typeface="Arial" charset="0"/>
              </a:rPr>
              <a:t/>
            </a:r>
            <a:br>
              <a:rPr lang="en-US" sz="1800" dirty="0" smtClean="0">
                <a:latin typeface="Arial" charset="0"/>
              </a:rPr>
            </a:br>
            <a:r>
              <a:rPr lang="en-US" sz="1800" dirty="0" smtClean="0">
                <a:latin typeface="Arial" charset="0"/>
              </a:rPr>
              <a:t> </a:t>
            </a:r>
            <a:r>
              <a:rPr lang="en-US" dirty="0" smtClean="0">
                <a:latin typeface="Arial" charset="0"/>
              </a:rPr>
              <a:t>Ethernet Protocol - </a:t>
            </a:r>
            <a:r>
              <a:rPr lang="en-US" sz="2800" b="0" dirty="0" smtClean="0">
                <a:latin typeface="Arial" charset="0"/>
              </a:rPr>
              <a:t>LLC and MAC </a:t>
            </a:r>
            <a:r>
              <a:rPr lang="en-US" sz="2800" b="0" dirty="0" err="1" smtClean="0">
                <a:latin typeface="Arial" charset="0"/>
              </a:rPr>
              <a:t>Sublayers</a:t>
            </a:r>
            <a:endParaRPr lang="en-US" sz="2800" b="0" dirty="0">
              <a:latin typeface="Arial" charset="0"/>
            </a:endParaRPr>
          </a:p>
        </p:txBody>
      </p:sp>
    </p:spTree>
    <p:extLst>
      <p:ext uri="{BB962C8B-B14F-4D97-AF65-F5344CB8AC3E}">
        <p14:creationId xmlns:p14="http://schemas.microsoft.com/office/powerpoint/2010/main" val="170223159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eaLnBrk="1" hangingPunct="1"/>
            <a:r>
              <a:rPr lang="en-US" sz="1800" dirty="0" smtClean="0">
                <a:latin typeface="Arial" charset="0"/>
              </a:rPr>
              <a:t>Switching</a:t>
            </a:r>
            <a:br>
              <a:rPr lang="en-US" sz="1800" dirty="0" smtClean="0">
                <a:latin typeface="Arial" charset="0"/>
              </a:rPr>
            </a:br>
            <a:r>
              <a:rPr lang="en-US" dirty="0" smtClean="0">
                <a:latin typeface="Arial" charset="0"/>
              </a:rPr>
              <a:t>Duplex Settings</a:t>
            </a:r>
            <a:endParaRPr lang="en-US" dirty="0">
              <a:latin typeface="Arial" charset="0"/>
            </a:endParaRP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640" y="1581977"/>
            <a:ext cx="7465963" cy="49684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eaLnBrk="1" hangingPunct="1"/>
            <a:r>
              <a:rPr lang="en-US" sz="1800" dirty="0" smtClean="0">
                <a:latin typeface="Arial" charset="0"/>
              </a:rPr>
              <a:t>Switching</a:t>
            </a:r>
            <a:br>
              <a:rPr lang="en-US" sz="1800" dirty="0" smtClean="0">
                <a:latin typeface="Arial" charset="0"/>
              </a:rPr>
            </a:br>
            <a:r>
              <a:rPr lang="en-US" dirty="0" smtClean="0">
                <a:latin typeface="Arial" charset="0"/>
              </a:rPr>
              <a:t>Auto-MDIX</a:t>
            </a:r>
            <a:endParaRPr lang="en-US" dirty="0">
              <a:latin typeface="Arial"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0" y="1366759"/>
            <a:ext cx="5734050" cy="5207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855515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595" y="1495605"/>
            <a:ext cx="8733677" cy="4977765"/>
          </a:xfrm>
        </p:spPr>
        <p:txBody>
          <a:bodyPr/>
          <a:lstStyle/>
          <a:p>
            <a:pPr marL="0" indent="0">
              <a:buNone/>
            </a:pPr>
            <a:r>
              <a:rPr lang="en-US" b="1" dirty="0" smtClean="0"/>
              <a:t>LLC</a:t>
            </a:r>
            <a:endParaRPr lang="en-US" dirty="0"/>
          </a:p>
          <a:p>
            <a:pPr marL="461963" indent="-342900">
              <a:buFont typeface="Arial" pitchFamily="34" charset="0"/>
              <a:buChar char="•"/>
            </a:pPr>
            <a:r>
              <a:rPr lang="en-US" dirty="0"/>
              <a:t>H</a:t>
            </a:r>
            <a:r>
              <a:rPr lang="en-US" dirty="0" smtClean="0"/>
              <a:t>andles communication </a:t>
            </a:r>
            <a:r>
              <a:rPr lang="en-US" dirty="0"/>
              <a:t>between </a:t>
            </a:r>
            <a:r>
              <a:rPr lang="en-US" dirty="0" smtClean="0"/>
              <a:t>upper and lower layers</a:t>
            </a:r>
          </a:p>
          <a:p>
            <a:pPr marL="461963" indent="-342900">
              <a:buFont typeface="Arial" pitchFamily="34" charset="0"/>
              <a:buChar char="•"/>
            </a:pPr>
            <a:r>
              <a:rPr lang="en-US" dirty="0"/>
              <a:t>T</a:t>
            </a:r>
            <a:r>
              <a:rPr lang="en-US" dirty="0" smtClean="0"/>
              <a:t>akes </a:t>
            </a:r>
            <a:r>
              <a:rPr lang="en-US" dirty="0"/>
              <a:t>the network protocol </a:t>
            </a:r>
            <a:r>
              <a:rPr lang="en-US" dirty="0" smtClean="0"/>
              <a:t>data and </a:t>
            </a:r>
            <a:r>
              <a:rPr lang="en-US" dirty="0"/>
              <a:t>adds control information to help deliver the packet to the destination </a:t>
            </a:r>
          </a:p>
          <a:p>
            <a:pPr marL="3175" indent="0">
              <a:buNone/>
            </a:pPr>
            <a:r>
              <a:rPr lang="en-US" b="1" dirty="0" smtClean="0"/>
              <a:t>MAC</a:t>
            </a:r>
            <a:endParaRPr lang="en-US" dirty="0"/>
          </a:p>
          <a:p>
            <a:pPr marL="461963" indent="-342900">
              <a:buFont typeface="Arial" pitchFamily="34" charset="0"/>
              <a:buChar char="•"/>
            </a:pPr>
            <a:r>
              <a:rPr lang="en-US" dirty="0"/>
              <a:t>C</a:t>
            </a:r>
            <a:r>
              <a:rPr lang="en-US" dirty="0" smtClean="0"/>
              <a:t>onstitutes </a:t>
            </a:r>
            <a:r>
              <a:rPr lang="en-US" dirty="0"/>
              <a:t>the lower </a:t>
            </a:r>
            <a:r>
              <a:rPr lang="en-US" dirty="0" err="1"/>
              <a:t>sublayer</a:t>
            </a:r>
            <a:r>
              <a:rPr lang="en-US" dirty="0"/>
              <a:t> of the data </a:t>
            </a:r>
            <a:r>
              <a:rPr lang="en-US" dirty="0" smtClean="0"/>
              <a:t>link layer</a:t>
            </a:r>
          </a:p>
          <a:p>
            <a:pPr marL="461963" indent="-342900">
              <a:buFont typeface="Arial" pitchFamily="34" charset="0"/>
              <a:buChar char="•"/>
            </a:pPr>
            <a:r>
              <a:rPr lang="en-US" dirty="0"/>
              <a:t>I</a:t>
            </a:r>
            <a:r>
              <a:rPr lang="en-US" dirty="0" smtClean="0"/>
              <a:t>mplemented </a:t>
            </a:r>
            <a:r>
              <a:rPr lang="en-US" dirty="0"/>
              <a:t>by hardware, typically in the computer </a:t>
            </a:r>
            <a:r>
              <a:rPr lang="en-US" dirty="0" smtClean="0"/>
              <a:t>NIC</a:t>
            </a:r>
          </a:p>
          <a:p>
            <a:pPr marL="461963" indent="-342900">
              <a:buFont typeface="Arial" pitchFamily="34" charset="0"/>
              <a:buChar char="•"/>
            </a:pPr>
            <a:r>
              <a:rPr lang="en-US" dirty="0" smtClean="0"/>
              <a:t>Two primary responsibilities:  </a:t>
            </a:r>
          </a:p>
          <a:p>
            <a:pPr marL="800100" lvl="1" indent="-342900">
              <a:buFont typeface="Arial" pitchFamily="34" charset="0"/>
              <a:buChar char="•"/>
            </a:pPr>
            <a:r>
              <a:rPr lang="en-US" dirty="0" smtClean="0"/>
              <a:t>Data encapsulation  </a:t>
            </a:r>
          </a:p>
          <a:p>
            <a:pPr marL="800100" lvl="1" indent="-342900">
              <a:buFont typeface="Arial" pitchFamily="34" charset="0"/>
              <a:buChar char="•"/>
            </a:pPr>
            <a:r>
              <a:rPr lang="en-US" dirty="0" smtClean="0"/>
              <a:t>Media </a:t>
            </a:r>
            <a:r>
              <a:rPr lang="en-US" dirty="0"/>
              <a:t>access </a:t>
            </a:r>
            <a:r>
              <a:rPr lang="en-US" dirty="0" smtClean="0"/>
              <a:t>control</a:t>
            </a:r>
            <a:r>
              <a:rPr lang="en-US" dirty="0"/>
              <a:t/>
            </a:r>
            <a:br>
              <a:rPr lang="en-US" dirty="0"/>
            </a:br>
            <a:endParaRPr lang="en-US" dirty="0"/>
          </a:p>
        </p:txBody>
      </p:sp>
      <p:sp>
        <p:nvSpPr>
          <p:cNvPr id="5" name="Rectangle 2"/>
          <p:cNvSpPr>
            <a:spLocks noGrp="1" noChangeArrowheads="1"/>
          </p:cNvSpPr>
          <p:nvPr>
            <p:ph type="title"/>
          </p:nvPr>
        </p:nvSpPr>
        <p:spPr>
          <a:xfrm>
            <a:off x="193868" y="394392"/>
            <a:ext cx="8772157" cy="838200"/>
          </a:xfrm>
        </p:spPr>
        <p:txBody>
          <a:bodyPr/>
          <a:lstStyle/>
          <a:p>
            <a:pPr eaLnBrk="1" hangingPunct="1"/>
            <a:r>
              <a:rPr lang="en-US" sz="1800" dirty="0" smtClean="0">
                <a:latin typeface="Arial" charset="0"/>
              </a:rPr>
              <a:t/>
            </a:r>
            <a:br>
              <a:rPr lang="en-US" sz="1800" dirty="0" smtClean="0">
                <a:latin typeface="Arial" charset="0"/>
              </a:rPr>
            </a:br>
            <a:r>
              <a:rPr lang="en-US" sz="1800" dirty="0" smtClean="0">
                <a:latin typeface="Arial" charset="0"/>
              </a:rPr>
              <a:t> </a:t>
            </a:r>
            <a:r>
              <a:rPr lang="en-US" dirty="0">
                <a:latin typeface="Arial" charset="0"/>
              </a:rPr>
              <a:t>E</a:t>
            </a:r>
            <a:r>
              <a:rPr lang="en-US" dirty="0" smtClean="0">
                <a:latin typeface="Arial" charset="0"/>
              </a:rPr>
              <a:t>thernet Protocol - </a:t>
            </a:r>
            <a:r>
              <a:rPr lang="en-US" sz="2800" b="0" dirty="0" smtClean="0">
                <a:latin typeface="Arial" charset="0"/>
              </a:rPr>
              <a:t>LLC and MAC </a:t>
            </a:r>
            <a:r>
              <a:rPr lang="en-US" sz="2800" b="0" dirty="0" err="1" smtClean="0">
                <a:latin typeface="Arial" charset="0"/>
              </a:rPr>
              <a:t>Sublayers</a:t>
            </a:r>
            <a:endParaRPr lang="en-US" sz="2800" b="0" dirty="0">
              <a:latin typeface="Arial" charset="0"/>
            </a:endParaRPr>
          </a:p>
        </p:txBody>
      </p:sp>
    </p:spTree>
    <p:extLst>
      <p:ext uri="{BB962C8B-B14F-4D97-AF65-F5344CB8AC3E}">
        <p14:creationId xmlns:p14="http://schemas.microsoft.com/office/powerpoint/2010/main" val="209397265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543" y="1153225"/>
            <a:ext cx="6483929" cy="5820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2"/>
          <p:cNvSpPr>
            <a:spLocks noGrp="1" noChangeArrowheads="1"/>
          </p:cNvSpPr>
          <p:nvPr>
            <p:ph type="title"/>
          </p:nvPr>
        </p:nvSpPr>
        <p:spPr>
          <a:xfrm>
            <a:off x="193868" y="394392"/>
            <a:ext cx="8772157" cy="838200"/>
          </a:xfrm>
        </p:spPr>
        <p:txBody>
          <a:bodyPr/>
          <a:lstStyle/>
          <a:p>
            <a:pPr eaLnBrk="1" hangingPunct="1"/>
            <a:r>
              <a:rPr lang="en-US" sz="1800" dirty="0" smtClean="0">
                <a:latin typeface="Arial" charset="0"/>
              </a:rPr>
              <a:t/>
            </a:r>
            <a:br>
              <a:rPr lang="en-US" sz="1800" dirty="0" smtClean="0">
                <a:latin typeface="Arial" charset="0"/>
              </a:rPr>
            </a:br>
            <a:r>
              <a:rPr lang="en-US" sz="1800" dirty="0" smtClean="0">
                <a:latin typeface="Arial" charset="0"/>
              </a:rPr>
              <a:t> </a:t>
            </a:r>
            <a:r>
              <a:rPr lang="en-US" dirty="0">
                <a:latin typeface="Arial" charset="0"/>
              </a:rPr>
              <a:t>E</a:t>
            </a:r>
            <a:r>
              <a:rPr lang="en-US" dirty="0" smtClean="0">
                <a:latin typeface="Arial" charset="0"/>
              </a:rPr>
              <a:t>thernet Protocol - </a:t>
            </a:r>
            <a:r>
              <a:rPr lang="en-US" sz="2800" b="0" dirty="0" smtClean="0">
                <a:latin typeface="Arial" charset="0"/>
              </a:rPr>
              <a:t>MAC </a:t>
            </a:r>
            <a:r>
              <a:rPr lang="en-US" sz="2800" b="0" dirty="0" err="1" smtClean="0">
                <a:latin typeface="Arial" charset="0"/>
              </a:rPr>
              <a:t>Sublayers</a:t>
            </a:r>
            <a:endParaRPr lang="en-US" sz="2800" b="0" dirty="0">
              <a:latin typeface="Arial"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6742" y="1320799"/>
            <a:ext cx="8621485" cy="4782848"/>
          </a:xfrm>
          <a:prstGeom prst="rect">
            <a:avLst/>
          </a:prstGeom>
        </p:spPr>
        <p:txBody>
          <a:bodyPr wrap="square">
            <a:spAutoFit/>
          </a:bodyPr>
          <a:lstStyle/>
          <a:p>
            <a:pPr algn="l"/>
            <a:r>
              <a:rPr lang="en-US" b="1" u="sng" dirty="0" smtClean="0">
                <a:latin typeface="+mn-lt"/>
              </a:rPr>
              <a:t>(A) Data </a:t>
            </a:r>
            <a:r>
              <a:rPr lang="en-US" b="1" u="sng" dirty="0">
                <a:latin typeface="+mn-lt"/>
              </a:rPr>
              <a:t>encapsulation</a:t>
            </a:r>
          </a:p>
          <a:p>
            <a:pPr marL="461963" indent="-342900" algn="l" defTabSz="814388">
              <a:lnSpc>
                <a:spcPct val="95000"/>
              </a:lnSpc>
              <a:spcBef>
                <a:spcPct val="50000"/>
              </a:spcBef>
              <a:buClr>
                <a:srgbClr val="708CA1"/>
              </a:buClr>
              <a:buFont typeface="Arial" pitchFamily="34" charset="0"/>
              <a:buChar char="•"/>
            </a:pPr>
            <a:r>
              <a:rPr lang="en-US" sz="2000" dirty="0">
                <a:latin typeface="+mn-lt"/>
              </a:rPr>
              <a:t>Frame assembly before transmission and frame disassembly upon reception of a frame</a:t>
            </a:r>
          </a:p>
          <a:p>
            <a:pPr marL="461963" indent="-342900" algn="l" defTabSz="814388">
              <a:lnSpc>
                <a:spcPct val="95000"/>
              </a:lnSpc>
              <a:spcBef>
                <a:spcPct val="50000"/>
              </a:spcBef>
              <a:buClr>
                <a:srgbClr val="708CA1"/>
              </a:buClr>
              <a:buFont typeface="Arial" pitchFamily="34" charset="0"/>
              <a:buChar char="•"/>
            </a:pPr>
            <a:r>
              <a:rPr lang="en-US" sz="2000" dirty="0">
                <a:latin typeface="+mn-lt"/>
              </a:rPr>
              <a:t>MAC layer adds a header and trailer to the network layer PDU</a:t>
            </a:r>
          </a:p>
          <a:p>
            <a:pPr algn="l"/>
            <a:endParaRPr lang="en-US" b="1" dirty="0" smtClean="0">
              <a:latin typeface="+mn-lt"/>
            </a:endParaRPr>
          </a:p>
          <a:p>
            <a:pPr algn="l"/>
            <a:r>
              <a:rPr lang="en-US" b="1" dirty="0" smtClean="0">
                <a:latin typeface="+mn-lt"/>
              </a:rPr>
              <a:t>Provides </a:t>
            </a:r>
            <a:r>
              <a:rPr lang="en-US" b="1" dirty="0">
                <a:latin typeface="+mn-lt"/>
              </a:rPr>
              <a:t>three primary functions:</a:t>
            </a:r>
          </a:p>
          <a:p>
            <a:pPr marL="461963" indent="-342900" algn="l" defTabSz="814388">
              <a:lnSpc>
                <a:spcPct val="95000"/>
              </a:lnSpc>
              <a:spcBef>
                <a:spcPct val="50000"/>
              </a:spcBef>
              <a:buClr>
                <a:srgbClr val="708CA1"/>
              </a:buClr>
              <a:buFont typeface="Arial" pitchFamily="34" charset="0"/>
              <a:buChar char="•"/>
            </a:pPr>
            <a:r>
              <a:rPr lang="en-US" sz="2000" b="1" u="sng" dirty="0">
                <a:solidFill>
                  <a:srgbClr val="FF0000"/>
                </a:solidFill>
                <a:latin typeface="+mn-lt"/>
              </a:rPr>
              <a:t>Frame delimiting </a:t>
            </a:r>
            <a:r>
              <a:rPr lang="en-US" sz="2000" dirty="0">
                <a:latin typeface="+mn-lt"/>
              </a:rPr>
              <a:t>– identifies a group of bits that make up a frame, synchronization between the transmitting and receiving nodes</a:t>
            </a:r>
          </a:p>
          <a:p>
            <a:pPr marL="461963" indent="-342900" algn="l" defTabSz="814388">
              <a:lnSpc>
                <a:spcPct val="95000"/>
              </a:lnSpc>
              <a:spcBef>
                <a:spcPct val="50000"/>
              </a:spcBef>
              <a:buClr>
                <a:srgbClr val="708CA1"/>
              </a:buClr>
              <a:buFont typeface="Arial" pitchFamily="34" charset="0"/>
              <a:buChar char="•"/>
            </a:pPr>
            <a:r>
              <a:rPr lang="en-US" sz="2000" b="1" u="sng" dirty="0">
                <a:solidFill>
                  <a:srgbClr val="FF0000"/>
                </a:solidFill>
                <a:latin typeface="+mn-lt"/>
              </a:rPr>
              <a:t>Addressing</a:t>
            </a:r>
            <a:r>
              <a:rPr lang="en-US" sz="2000" dirty="0">
                <a:latin typeface="+mn-lt"/>
              </a:rPr>
              <a:t> – each Ethernet header added in the frame contains the physical address (MAC address) that enables a frame to be delivered to a destination node</a:t>
            </a:r>
          </a:p>
          <a:p>
            <a:pPr marL="461963" indent="-342900" algn="l" defTabSz="814388">
              <a:lnSpc>
                <a:spcPct val="95000"/>
              </a:lnSpc>
              <a:spcBef>
                <a:spcPct val="50000"/>
              </a:spcBef>
              <a:buClr>
                <a:srgbClr val="708CA1"/>
              </a:buClr>
              <a:buFont typeface="Arial" pitchFamily="34" charset="0"/>
              <a:buChar char="•"/>
            </a:pPr>
            <a:r>
              <a:rPr lang="en-US" sz="2000" b="1" u="sng" dirty="0">
                <a:solidFill>
                  <a:srgbClr val="FF0000"/>
                </a:solidFill>
                <a:latin typeface="+mn-lt"/>
              </a:rPr>
              <a:t>Error detection </a:t>
            </a:r>
            <a:r>
              <a:rPr lang="en-US" sz="2000" dirty="0">
                <a:latin typeface="+mn-lt"/>
              </a:rPr>
              <a:t>- each Ethernet frame contains a trailer with a cyclic redundancy check (CRC) of the frame contents</a:t>
            </a:r>
          </a:p>
        </p:txBody>
      </p:sp>
      <p:sp>
        <p:nvSpPr>
          <p:cNvPr id="5" name="Rectangle 2"/>
          <p:cNvSpPr>
            <a:spLocks noGrp="1" noChangeArrowheads="1"/>
          </p:cNvSpPr>
          <p:nvPr>
            <p:ph type="title"/>
          </p:nvPr>
        </p:nvSpPr>
        <p:spPr>
          <a:xfrm>
            <a:off x="193868" y="394392"/>
            <a:ext cx="8772157" cy="838200"/>
          </a:xfrm>
        </p:spPr>
        <p:txBody>
          <a:bodyPr/>
          <a:lstStyle/>
          <a:p>
            <a:pPr eaLnBrk="1" hangingPunct="1"/>
            <a:r>
              <a:rPr lang="en-US" sz="1800" dirty="0" smtClean="0">
                <a:latin typeface="Arial" charset="0"/>
              </a:rPr>
              <a:t/>
            </a:r>
            <a:br>
              <a:rPr lang="en-US" sz="1800" dirty="0" smtClean="0">
                <a:latin typeface="Arial" charset="0"/>
              </a:rPr>
            </a:br>
            <a:r>
              <a:rPr lang="en-US" sz="1800" dirty="0" smtClean="0">
                <a:latin typeface="Arial" charset="0"/>
              </a:rPr>
              <a:t> </a:t>
            </a:r>
            <a:r>
              <a:rPr lang="en-US" dirty="0">
                <a:latin typeface="Arial" charset="0"/>
              </a:rPr>
              <a:t>E</a:t>
            </a:r>
            <a:r>
              <a:rPr lang="en-US" dirty="0" smtClean="0">
                <a:latin typeface="Arial" charset="0"/>
              </a:rPr>
              <a:t>thernet Protocol - </a:t>
            </a:r>
            <a:r>
              <a:rPr lang="en-US" sz="2800" b="0" dirty="0" smtClean="0">
                <a:latin typeface="Arial" charset="0"/>
              </a:rPr>
              <a:t>MAC </a:t>
            </a:r>
            <a:r>
              <a:rPr lang="en-US" sz="2800" b="0" dirty="0" err="1" smtClean="0">
                <a:latin typeface="Arial" charset="0"/>
              </a:rPr>
              <a:t>Sublayers</a:t>
            </a:r>
            <a:endParaRPr lang="en-US" sz="2800" b="0" dirty="0">
              <a:latin typeface="Arial" charset="0"/>
            </a:endParaRPr>
          </a:p>
        </p:txBody>
      </p:sp>
    </p:spTree>
    <p:extLst>
      <p:ext uri="{BB962C8B-B14F-4D97-AF65-F5344CB8AC3E}">
        <p14:creationId xmlns:p14="http://schemas.microsoft.com/office/powerpoint/2010/main" val="3647870110"/>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en-US" sz="1800" dirty="0">
                <a:latin typeface="Arial" charset="0"/>
              </a:rPr>
              <a:t>Ethernet Operation</a:t>
            </a:r>
            <a:r>
              <a:rPr lang="en-US" dirty="0">
                <a:latin typeface="Arial" charset="0"/>
              </a:rPr>
              <a:t/>
            </a:r>
            <a:br>
              <a:rPr lang="en-US" dirty="0">
                <a:latin typeface="Arial" charset="0"/>
              </a:rPr>
            </a:br>
            <a:r>
              <a:rPr lang="en-US" dirty="0" smtClean="0">
                <a:latin typeface="Arial" charset="0"/>
              </a:rPr>
              <a:t>Media Access Control</a:t>
            </a:r>
            <a:endParaRPr lang="en-US" dirty="0">
              <a:latin typeface="Arial" charset="0"/>
            </a:endParaRPr>
          </a:p>
        </p:txBody>
      </p:sp>
      <p:sp>
        <p:nvSpPr>
          <p:cNvPr id="2" name="Content Placeholder 1"/>
          <p:cNvSpPr>
            <a:spLocks noGrp="1"/>
          </p:cNvSpPr>
          <p:nvPr>
            <p:ph idx="1"/>
          </p:nvPr>
        </p:nvSpPr>
        <p:spPr>
          <a:xfrm>
            <a:off x="155052" y="1528536"/>
            <a:ext cx="8733677" cy="4608080"/>
          </a:xfrm>
        </p:spPr>
        <p:txBody>
          <a:bodyPr/>
          <a:lstStyle/>
          <a:p>
            <a:pPr marL="0" indent="0">
              <a:buNone/>
            </a:pPr>
            <a:r>
              <a:rPr lang="en-US" b="1" u="sng" dirty="0" smtClean="0"/>
              <a:t>(B) Carrier </a:t>
            </a:r>
            <a:r>
              <a:rPr lang="en-US" b="1" u="sng" dirty="0"/>
              <a:t>Sense Multiple Access (CSMA) </a:t>
            </a:r>
            <a:r>
              <a:rPr lang="en-US" b="1" u="sng" dirty="0" smtClean="0"/>
              <a:t>process  </a:t>
            </a:r>
          </a:p>
          <a:p>
            <a:pPr marL="461963" indent="-342900">
              <a:buFont typeface="Arial" pitchFamily="34" charset="0"/>
              <a:buChar char="•"/>
            </a:pPr>
            <a:r>
              <a:rPr lang="en-US" sz="2000" dirty="0"/>
              <a:t>U</a:t>
            </a:r>
            <a:r>
              <a:rPr lang="en-US" sz="2000" dirty="0" smtClean="0"/>
              <a:t>sed </a:t>
            </a:r>
            <a:r>
              <a:rPr lang="en-US" sz="2000" dirty="0"/>
              <a:t>to first detect if the media is carrying a </a:t>
            </a:r>
            <a:r>
              <a:rPr lang="en-US" sz="2000" dirty="0" smtClean="0"/>
              <a:t>signal </a:t>
            </a:r>
          </a:p>
          <a:p>
            <a:pPr marL="461963" indent="-342900">
              <a:buFont typeface="Arial" pitchFamily="34" charset="0"/>
              <a:buChar char="•"/>
            </a:pPr>
            <a:r>
              <a:rPr lang="en-US" sz="2000" dirty="0" smtClean="0"/>
              <a:t>If no </a:t>
            </a:r>
            <a:r>
              <a:rPr lang="en-US" sz="2000" dirty="0"/>
              <a:t>carrier signal is detected, the device transmits its </a:t>
            </a:r>
            <a:r>
              <a:rPr lang="en-US" sz="2000" dirty="0" smtClean="0"/>
              <a:t>data</a:t>
            </a:r>
          </a:p>
          <a:p>
            <a:pPr marL="461963" indent="-342900">
              <a:buFont typeface="Arial" pitchFamily="34" charset="0"/>
              <a:buChar char="•"/>
            </a:pPr>
            <a:r>
              <a:rPr lang="en-US" sz="2000" dirty="0" smtClean="0"/>
              <a:t>If two devices </a:t>
            </a:r>
            <a:r>
              <a:rPr lang="en-US" sz="2000" dirty="0"/>
              <a:t>transmit at the same </a:t>
            </a:r>
            <a:r>
              <a:rPr lang="en-US" sz="2000" dirty="0" smtClean="0"/>
              <a:t>time - data collision</a:t>
            </a:r>
            <a:endParaRPr lang="en-US" dirty="0" smtClean="0"/>
          </a:p>
          <a:p>
            <a:pPr marL="457200" lvl="1" indent="0"/>
            <a:endParaRPr lang="en-US"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algn="ctr" eaLnBrk="1" hangingPunct="1"/>
            <a:r>
              <a:rPr lang="en-US" sz="1800" dirty="0">
                <a:latin typeface="Arial" charset="0"/>
              </a:rPr>
              <a:t>Ethernet Operation</a:t>
            </a:r>
            <a:r>
              <a:rPr lang="en-US" dirty="0">
                <a:latin typeface="Arial" charset="0"/>
              </a:rPr>
              <a:t/>
            </a:r>
            <a:br>
              <a:rPr lang="en-US" dirty="0">
                <a:latin typeface="Arial" charset="0"/>
              </a:rPr>
            </a:br>
            <a:r>
              <a:rPr lang="en-US" dirty="0" smtClean="0">
                <a:latin typeface="Arial" charset="0"/>
              </a:rPr>
              <a:t>Media Access Control </a:t>
            </a:r>
            <a:br>
              <a:rPr lang="en-US" dirty="0" smtClean="0">
                <a:latin typeface="Arial" charset="0"/>
              </a:rPr>
            </a:br>
            <a:r>
              <a:rPr lang="en-US" dirty="0" smtClean="0">
                <a:latin typeface="Arial" charset="0"/>
              </a:rPr>
              <a:t>(CSMA/CD </a:t>
            </a:r>
            <a:r>
              <a:rPr lang="en-US" dirty="0" err="1" smtClean="0">
                <a:latin typeface="Arial" charset="0"/>
              </a:rPr>
              <a:t>vs</a:t>
            </a:r>
            <a:r>
              <a:rPr lang="en-US" dirty="0" smtClean="0">
                <a:latin typeface="Arial" charset="0"/>
              </a:rPr>
              <a:t> CSMA/CA)</a:t>
            </a:r>
            <a:endParaRPr lang="en-US" dirty="0">
              <a:latin typeface="Arial"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708" y="1202524"/>
            <a:ext cx="8179358" cy="5285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3283600"/>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12137</TotalTime>
  <Pages>28</Pages>
  <Words>1465</Words>
  <Application>Microsoft Macintosh PowerPoint</Application>
  <PresentationFormat>On-screen Show (4:3)</PresentationFormat>
  <Paragraphs>245</Paragraphs>
  <Slides>42</Slides>
  <Notes>38</Notes>
  <HiddenSlides>0</HiddenSlides>
  <MMClips>0</MMClips>
  <ScaleCrop>false</ScaleCrop>
  <HeadingPairs>
    <vt:vector size="4" baseType="variant">
      <vt:variant>
        <vt:lpstr>Theme</vt:lpstr>
      </vt:variant>
      <vt:variant>
        <vt:i4>2</vt:i4>
      </vt:variant>
      <vt:variant>
        <vt:lpstr>Slide Titles</vt:lpstr>
      </vt:variant>
      <vt:variant>
        <vt:i4>42</vt:i4>
      </vt:variant>
    </vt:vector>
  </HeadingPairs>
  <TitlesOfParts>
    <vt:vector size="44" baseType="lpstr">
      <vt:lpstr>PPT-TMPLT-WHT_C</vt:lpstr>
      <vt:lpstr>NetAcad-4F_PPT-WHT_060408</vt:lpstr>
      <vt:lpstr>Chapter 5: Ethernet</vt:lpstr>
      <vt:lpstr>Chapter 5</vt:lpstr>
      <vt:lpstr>  5.1 Ethernet Protocol - LLC and MAC Sublayers</vt:lpstr>
      <vt:lpstr>PowerPoint Presentation</vt:lpstr>
      <vt:lpstr>  Ethernet Protocol - LLC and MAC Sublayers</vt:lpstr>
      <vt:lpstr>  Ethernet Protocol - MAC Sublayers</vt:lpstr>
      <vt:lpstr>  Ethernet Protocol - MAC Sublayers</vt:lpstr>
      <vt:lpstr>Ethernet Operation Media Access Control</vt:lpstr>
      <vt:lpstr>Ethernet Operation Media Access Control  (CSMA/CD vs CSMA/CA)</vt:lpstr>
      <vt:lpstr>Ethernet Operation Media Access Control</vt:lpstr>
      <vt:lpstr>Ethernet Operation Media Access Control</vt:lpstr>
      <vt:lpstr>Ethernet Frame Attributes Ethernet Encapsulation</vt:lpstr>
      <vt:lpstr>Ethernet Frame Attributes Introduction to the Ethernet Frame</vt:lpstr>
      <vt:lpstr>Ethernet Frame Attributes Ethernet Frame Size</vt:lpstr>
      <vt:lpstr>Ethernet Frame Attributes Introduction to the Ethernet Frame</vt:lpstr>
      <vt:lpstr>Cyclic Redundancy Check (CRC)</vt:lpstr>
      <vt:lpstr>Ethernet Operation MAC Address: Ethernet Identity</vt:lpstr>
      <vt:lpstr>Ethernet Operation Frame Processing</vt:lpstr>
      <vt:lpstr>Ethernet MAC MAC Addresses and Hexadecimal</vt:lpstr>
      <vt:lpstr>Ethernet MAC MAC Address Representations</vt:lpstr>
      <vt:lpstr>www.macvendorlookup.com</vt:lpstr>
      <vt:lpstr>www.macvendorlookup.com</vt:lpstr>
      <vt:lpstr>Ethernet MAC Unicast MAC Address</vt:lpstr>
      <vt:lpstr>Ethernet MAC Broadcast MAC Address</vt:lpstr>
      <vt:lpstr>Ethernet MAC Multicast MAC Address</vt:lpstr>
      <vt:lpstr>MAC and IP MAC and IP</vt:lpstr>
      <vt:lpstr>Ethernet MAC End-to-End Connectivity, MAC, and IP</vt:lpstr>
      <vt:lpstr>ARP Introduction to ARP</vt:lpstr>
      <vt:lpstr>ARP Introduction to ARP</vt:lpstr>
      <vt:lpstr>ARP ARP Functions/Operation</vt:lpstr>
      <vt:lpstr>ARP ARP Functions/Operation</vt:lpstr>
      <vt:lpstr>ARP ARP Functions/Operation</vt:lpstr>
      <vt:lpstr>PowerPoint Presentation</vt:lpstr>
      <vt:lpstr>PowerPoint Presentation</vt:lpstr>
      <vt:lpstr>PowerPoint Presentation</vt:lpstr>
      <vt:lpstr>ARP ARP Role in Remote Communication</vt:lpstr>
      <vt:lpstr>Switching Switch Port Fundamentals</vt:lpstr>
      <vt:lpstr>Switching Switch MAC Address Table</vt:lpstr>
      <vt:lpstr>Switching Switch MAC Address Table</vt:lpstr>
      <vt:lpstr>Switching Duplex Settings</vt:lpstr>
      <vt:lpstr>Switching Auto-MDIX</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Carolyn Ting</cp:lastModifiedBy>
  <cp:revision>859</cp:revision>
  <cp:lastPrinted>1999-01-27T00:54:54Z</cp:lastPrinted>
  <dcterms:created xsi:type="dcterms:W3CDTF">2006-10-23T15:07:30Z</dcterms:created>
  <dcterms:modified xsi:type="dcterms:W3CDTF">2017-10-07T03:16:57Z</dcterms:modified>
</cp:coreProperties>
</file>